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9" r:id="rId5"/>
  </p:sldMasterIdLst>
  <p:notesMasterIdLst>
    <p:notesMasterId r:id="rId32"/>
  </p:notesMasterIdLst>
  <p:sldIdLst>
    <p:sldId id="256" r:id="rId6"/>
    <p:sldId id="369" r:id="rId7"/>
    <p:sldId id="370" r:id="rId8"/>
    <p:sldId id="388" r:id="rId9"/>
    <p:sldId id="384" r:id="rId10"/>
    <p:sldId id="385" r:id="rId11"/>
    <p:sldId id="386" r:id="rId12"/>
    <p:sldId id="291" r:id="rId13"/>
    <p:sldId id="444" r:id="rId14"/>
    <p:sldId id="357" r:id="rId15"/>
    <p:sldId id="304" r:id="rId16"/>
    <p:sldId id="329" r:id="rId17"/>
    <p:sldId id="306" r:id="rId18"/>
    <p:sldId id="307" r:id="rId19"/>
    <p:sldId id="445" r:id="rId20"/>
    <p:sldId id="392" r:id="rId21"/>
    <p:sldId id="311" r:id="rId22"/>
    <p:sldId id="313" r:id="rId23"/>
    <p:sldId id="315" r:id="rId24"/>
    <p:sldId id="341" r:id="rId25"/>
    <p:sldId id="347" r:id="rId26"/>
    <p:sldId id="345" r:id="rId27"/>
    <p:sldId id="342" r:id="rId28"/>
    <p:sldId id="449" r:id="rId29"/>
    <p:sldId id="446" r:id="rId30"/>
    <p:sldId id="44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e Torjesen" initials="KT" lastIdx="5" clrIdx="0">
    <p:extLst>
      <p:ext uri="{19B8F6BF-5375-455C-9EA6-DF929625EA0E}">
        <p15:presenceInfo xmlns:p15="http://schemas.microsoft.com/office/powerpoint/2012/main" userId="Kristine Torjesen" providerId="None"/>
      </p:ext>
    </p:extLst>
  </p:cmAuthor>
  <p:cmAuthor id="2" name="ZIN" initials="Z" lastIdx="10" clrIdx="1">
    <p:extLst>
      <p:ext uri="{19B8F6BF-5375-455C-9EA6-DF929625EA0E}">
        <p15:presenceInfo xmlns:p15="http://schemas.microsoft.com/office/powerpoint/2012/main" userId="Z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178793"/>
    <a:srgbClr val="10394B"/>
    <a:srgbClr val="00486D"/>
    <a:srgbClr val="009999"/>
    <a:srgbClr val="000000"/>
    <a:srgbClr val="DB5520"/>
    <a:srgbClr val="CCFFFF"/>
    <a:srgbClr val="003366"/>
    <a:srgbClr val="99AB2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8324" autoAdjust="0"/>
  </p:normalViewPr>
  <p:slideViewPr>
    <p:cSldViewPr snapToGrid="0" snapToObjects="1">
      <p:cViewPr varScale="1">
        <p:scale>
          <a:sx n="92" d="100"/>
          <a:sy n="92" d="100"/>
        </p:scale>
        <p:origin x="1000" y="19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A3E51-FE6E-4FA7-9356-66B85B5E96EA}"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B5B486D5-32D8-4A06-B7A4-A163C7546D94}">
      <dgm:prSet phldrT="[Text]" custT="1"/>
      <dgm:spPr>
        <a:ln>
          <a:solidFill>
            <a:srgbClr val="008080"/>
          </a:solidFill>
        </a:ln>
      </dgm:spPr>
      <dgm:t>
        <a:bodyPr/>
        <a:lstStyle/>
        <a:p>
          <a:r>
            <a:rPr lang="en-US" sz="1800" dirty="0"/>
            <a:t>Marital</a:t>
          </a:r>
        </a:p>
      </dgm:t>
    </dgm:pt>
    <dgm:pt modelId="{2867D9D3-6BE1-43AB-8D01-C593AEF7B741}" type="parTrans" cxnId="{A94E2F4E-5817-44D5-8D7A-BFD2344A8CF3}">
      <dgm:prSet/>
      <dgm:spPr/>
      <dgm:t>
        <a:bodyPr/>
        <a:lstStyle/>
        <a:p>
          <a:endParaRPr lang="en-US" sz="5400"/>
        </a:p>
      </dgm:t>
    </dgm:pt>
    <dgm:pt modelId="{D2631407-BBDB-4A5C-B07E-685CF90002E4}" type="sibTrans" cxnId="{A94E2F4E-5817-44D5-8D7A-BFD2344A8CF3}">
      <dgm:prSet/>
      <dgm:spPr/>
      <dgm:t>
        <a:bodyPr/>
        <a:lstStyle/>
        <a:p>
          <a:endParaRPr lang="en-US" sz="5400"/>
        </a:p>
      </dgm:t>
    </dgm:pt>
    <dgm:pt modelId="{F7F60FF1-6EF5-42B3-8F3B-B589ED2C947F}">
      <dgm:prSet phldrT="[Text]" custT="1"/>
      <dgm:spPr>
        <a:ln>
          <a:solidFill>
            <a:srgbClr val="008080"/>
          </a:solidFill>
        </a:ln>
      </dgm:spPr>
      <dgm:t>
        <a:bodyPr/>
        <a:lstStyle/>
        <a:p>
          <a:r>
            <a:rPr lang="en-US" sz="1800" dirty="0"/>
            <a:t>Informal</a:t>
          </a:r>
        </a:p>
      </dgm:t>
    </dgm:pt>
    <dgm:pt modelId="{5F09BD09-B02B-43A6-A21E-9E8C2B481AF8}" type="parTrans" cxnId="{98B773AF-05B2-474A-9A45-18327A7DDBF7}">
      <dgm:prSet/>
      <dgm:spPr/>
      <dgm:t>
        <a:bodyPr/>
        <a:lstStyle/>
        <a:p>
          <a:endParaRPr lang="en-US" sz="5400"/>
        </a:p>
      </dgm:t>
    </dgm:pt>
    <dgm:pt modelId="{6D8F98F0-F2EB-4140-8479-F39E589ED170}" type="sibTrans" cxnId="{98B773AF-05B2-474A-9A45-18327A7DDBF7}">
      <dgm:prSet/>
      <dgm:spPr/>
      <dgm:t>
        <a:bodyPr/>
        <a:lstStyle/>
        <a:p>
          <a:endParaRPr lang="en-US" sz="5400"/>
        </a:p>
      </dgm:t>
    </dgm:pt>
    <dgm:pt modelId="{1FCFA162-AE4B-48EC-BAE8-BB7B026E3318}">
      <dgm:prSet phldrT="[Text]" custT="1"/>
      <dgm:spPr>
        <a:ln>
          <a:solidFill>
            <a:srgbClr val="008080"/>
          </a:solidFill>
        </a:ln>
      </dgm:spPr>
      <dgm:t>
        <a:bodyPr/>
        <a:lstStyle/>
        <a:p>
          <a:r>
            <a:rPr lang="en-US" sz="1800" dirty="0"/>
            <a:t>Transitory</a:t>
          </a:r>
        </a:p>
      </dgm:t>
    </dgm:pt>
    <dgm:pt modelId="{A9ED3542-E466-4FAF-A1C0-8C632541CF24}" type="parTrans" cxnId="{1134AED3-8782-44A9-95E7-C7C17A46206B}">
      <dgm:prSet/>
      <dgm:spPr/>
      <dgm:t>
        <a:bodyPr/>
        <a:lstStyle/>
        <a:p>
          <a:endParaRPr lang="en-US" sz="5400"/>
        </a:p>
      </dgm:t>
    </dgm:pt>
    <dgm:pt modelId="{E645FBE6-9C35-4761-B753-1EBD6EDE7202}" type="sibTrans" cxnId="{1134AED3-8782-44A9-95E7-C7C17A46206B}">
      <dgm:prSet/>
      <dgm:spPr/>
      <dgm:t>
        <a:bodyPr/>
        <a:lstStyle/>
        <a:p>
          <a:endParaRPr lang="en-US" sz="5400"/>
        </a:p>
      </dgm:t>
    </dgm:pt>
    <dgm:pt modelId="{E0558590-FF6C-4CD4-ADBA-372AC0C768EE}">
      <dgm:prSet phldrT="[Text]" custT="1"/>
      <dgm:spPr>
        <a:ln>
          <a:solidFill>
            <a:srgbClr val="008080"/>
          </a:solidFill>
        </a:ln>
      </dgm:spPr>
      <dgm:t>
        <a:bodyPr/>
        <a:lstStyle/>
        <a:p>
          <a:r>
            <a:rPr lang="en-US" sz="1800" dirty="0"/>
            <a:t>Commercial</a:t>
          </a:r>
        </a:p>
      </dgm:t>
    </dgm:pt>
    <dgm:pt modelId="{EEDDA17D-4C8E-451A-9B18-1B826F79E7BF}" type="parTrans" cxnId="{D2C2C70C-25EF-49BE-A421-C50D671831C9}">
      <dgm:prSet/>
      <dgm:spPr/>
      <dgm:t>
        <a:bodyPr/>
        <a:lstStyle/>
        <a:p>
          <a:endParaRPr lang="en-US" sz="5400"/>
        </a:p>
      </dgm:t>
    </dgm:pt>
    <dgm:pt modelId="{C1449FC8-7917-4D44-AEAF-D2E6D601DDE6}" type="sibTrans" cxnId="{D2C2C70C-25EF-49BE-A421-C50D671831C9}">
      <dgm:prSet/>
      <dgm:spPr/>
      <dgm:t>
        <a:bodyPr/>
        <a:lstStyle/>
        <a:p>
          <a:endParaRPr lang="en-US" sz="5400"/>
        </a:p>
      </dgm:t>
    </dgm:pt>
    <dgm:pt modelId="{15261002-274F-45BB-BF08-7A3108673804}">
      <dgm:prSet phldrT="[Text]" custT="1"/>
      <dgm:spPr>
        <a:ln>
          <a:solidFill>
            <a:srgbClr val="008080"/>
          </a:solidFill>
        </a:ln>
      </dgm:spPr>
      <dgm:t>
        <a:bodyPr/>
        <a:lstStyle/>
        <a:p>
          <a:r>
            <a:rPr lang="en-US" sz="1400" dirty="0"/>
            <a:t>Longest duration</a:t>
          </a:r>
        </a:p>
      </dgm:t>
    </dgm:pt>
    <dgm:pt modelId="{9D61BEC6-AA4F-4F0E-94CD-373BD28C068C}" type="parTrans" cxnId="{2596B03C-D4B7-41A9-AD2E-F36DC899EBA7}">
      <dgm:prSet/>
      <dgm:spPr/>
      <dgm:t>
        <a:bodyPr/>
        <a:lstStyle/>
        <a:p>
          <a:endParaRPr lang="en-US" sz="5400"/>
        </a:p>
      </dgm:t>
    </dgm:pt>
    <dgm:pt modelId="{2C1DCB2E-A357-4FF1-8324-4612885C5681}" type="sibTrans" cxnId="{2596B03C-D4B7-41A9-AD2E-F36DC899EBA7}">
      <dgm:prSet/>
      <dgm:spPr/>
      <dgm:t>
        <a:bodyPr/>
        <a:lstStyle/>
        <a:p>
          <a:endParaRPr lang="en-US" sz="5400"/>
        </a:p>
      </dgm:t>
    </dgm:pt>
    <dgm:pt modelId="{95522EA3-0AAD-4691-90CC-0E745DA4C2B5}">
      <dgm:prSet phldrT="[Text]" custT="1"/>
      <dgm:spPr>
        <a:ln>
          <a:solidFill>
            <a:srgbClr val="008080"/>
          </a:solidFill>
        </a:ln>
      </dgm:spPr>
      <dgm:t>
        <a:bodyPr/>
        <a:lstStyle/>
        <a:p>
          <a:r>
            <a:rPr lang="en-US" sz="1400" dirty="0"/>
            <a:t>Oldest age at formation</a:t>
          </a:r>
        </a:p>
      </dgm:t>
    </dgm:pt>
    <dgm:pt modelId="{E609BD38-F545-427C-BF74-3DC029F98CC6}" type="parTrans" cxnId="{B29DF477-9F78-410B-9CD7-FC680F026415}">
      <dgm:prSet/>
      <dgm:spPr/>
      <dgm:t>
        <a:bodyPr/>
        <a:lstStyle/>
        <a:p>
          <a:endParaRPr lang="en-US" sz="5400"/>
        </a:p>
      </dgm:t>
    </dgm:pt>
    <dgm:pt modelId="{F016118A-D138-4721-870D-CF39437F6320}" type="sibTrans" cxnId="{B29DF477-9F78-410B-9CD7-FC680F026415}">
      <dgm:prSet/>
      <dgm:spPr/>
      <dgm:t>
        <a:bodyPr/>
        <a:lstStyle/>
        <a:p>
          <a:endParaRPr lang="en-US" sz="5400"/>
        </a:p>
      </dgm:t>
    </dgm:pt>
    <dgm:pt modelId="{25A2496D-0F4C-42CB-95FC-865869F262F7}">
      <dgm:prSet phldrT="[Text]" custT="1"/>
      <dgm:spPr>
        <a:ln>
          <a:solidFill>
            <a:srgbClr val="008080"/>
          </a:solidFill>
        </a:ln>
      </dgm:spPr>
      <dgm:t>
        <a:bodyPr/>
        <a:lstStyle/>
        <a:p>
          <a:r>
            <a:rPr lang="en-US" sz="1400" dirty="0"/>
            <a:t>Large gap, women younger than men</a:t>
          </a:r>
        </a:p>
      </dgm:t>
    </dgm:pt>
    <dgm:pt modelId="{BA1A96EB-E6DA-4C40-90B0-49322DC1A5FF}" type="parTrans" cxnId="{B3F7E26D-6DA1-47E8-A059-6B6A388F2C02}">
      <dgm:prSet/>
      <dgm:spPr/>
      <dgm:t>
        <a:bodyPr/>
        <a:lstStyle/>
        <a:p>
          <a:endParaRPr lang="en-US" sz="5400"/>
        </a:p>
      </dgm:t>
    </dgm:pt>
    <dgm:pt modelId="{3F103F7A-B4B5-4FE1-856B-223862A8565C}" type="sibTrans" cxnId="{B3F7E26D-6DA1-47E8-A059-6B6A388F2C02}">
      <dgm:prSet/>
      <dgm:spPr/>
      <dgm:t>
        <a:bodyPr/>
        <a:lstStyle/>
        <a:p>
          <a:endParaRPr lang="en-US" sz="5400"/>
        </a:p>
      </dgm:t>
    </dgm:pt>
    <dgm:pt modelId="{6EF1A497-48B1-4DAC-A361-7DF22A1C7183}">
      <dgm:prSet phldrT="[Text]" custT="1"/>
      <dgm:spPr>
        <a:ln>
          <a:solidFill>
            <a:srgbClr val="008080"/>
          </a:solidFill>
        </a:ln>
      </dgm:spPr>
      <dgm:t>
        <a:bodyPr/>
        <a:lstStyle/>
        <a:p>
          <a:r>
            <a:rPr lang="en-US" sz="1400" dirty="0"/>
            <a:t>Lowest probability of multiple partnerships</a:t>
          </a:r>
        </a:p>
      </dgm:t>
    </dgm:pt>
    <dgm:pt modelId="{52FA8208-33A2-4193-A318-F4B2094E5A94}" type="parTrans" cxnId="{B19E6B68-7CE7-425D-90DA-43E850BAA508}">
      <dgm:prSet/>
      <dgm:spPr/>
      <dgm:t>
        <a:bodyPr/>
        <a:lstStyle/>
        <a:p>
          <a:endParaRPr lang="en-US" sz="5400"/>
        </a:p>
      </dgm:t>
    </dgm:pt>
    <dgm:pt modelId="{00D050C4-DD55-4149-8E46-2F5AA6096557}" type="sibTrans" cxnId="{B19E6B68-7CE7-425D-90DA-43E850BAA508}">
      <dgm:prSet/>
      <dgm:spPr/>
      <dgm:t>
        <a:bodyPr/>
        <a:lstStyle/>
        <a:p>
          <a:endParaRPr lang="en-US" sz="5400"/>
        </a:p>
      </dgm:t>
    </dgm:pt>
    <dgm:pt modelId="{FB9A311F-9E90-4037-AB06-561C5E715757}">
      <dgm:prSet phldrT="[Text]" custT="1"/>
      <dgm:spPr>
        <a:ln>
          <a:solidFill>
            <a:srgbClr val="008080"/>
          </a:solidFill>
        </a:ln>
      </dgm:spPr>
      <dgm:t>
        <a:bodyPr/>
        <a:lstStyle/>
        <a:p>
          <a:r>
            <a:rPr lang="en-US" sz="1400" dirty="0"/>
            <a:t>Medium duration</a:t>
          </a:r>
        </a:p>
      </dgm:t>
    </dgm:pt>
    <dgm:pt modelId="{2939ADC9-3944-485C-81FE-DF96CCC982C5}" type="parTrans" cxnId="{E39FD3B1-3AC4-49D9-AC29-3C3C3BFEFA9A}">
      <dgm:prSet/>
      <dgm:spPr/>
      <dgm:t>
        <a:bodyPr/>
        <a:lstStyle/>
        <a:p>
          <a:endParaRPr lang="en-US" sz="5400"/>
        </a:p>
      </dgm:t>
    </dgm:pt>
    <dgm:pt modelId="{23D59B75-6946-43CE-A0D5-D4248A180012}" type="sibTrans" cxnId="{E39FD3B1-3AC4-49D9-AC29-3C3C3BFEFA9A}">
      <dgm:prSet/>
      <dgm:spPr/>
      <dgm:t>
        <a:bodyPr/>
        <a:lstStyle/>
        <a:p>
          <a:endParaRPr lang="en-US" sz="5400"/>
        </a:p>
      </dgm:t>
    </dgm:pt>
    <dgm:pt modelId="{745E92EA-0C72-4E24-9942-3639C37E6A56}">
      <dgm:prSet phldrT="[Text]" custT="1"/>
      <dgm:spPr>
        <a:ln>
          <a:solidFill>
            <a:srgbClr val="008080"/>
          </a:solidFill>
        </a:ln>
      </dgm:spPr>
      <dgm:t>
        <a:bodyPr/>
        <a:lstStyle/>
        <a:p>
          <a:r>
            <a:rPr lang="en-US" sz="1400" dirty="0"/>
            <a:t>Intermediate age</a:t>
          </a:r>
        </a:p>
      </dgm:t>
    </dgm:pt>
    <dgm:pt modelId="{86D0F0AC-1C5A-4FC0-977A-B8E403291C32}" type="parTrans" cxnId="{369E1953-614F-4962-A15E-51DEBA7194D7}">
      <dgm:prSet/>
      <dgm:spPr/>
      <dgm:t>
        <a:bodyPr/>
        <a:lstStyle/>
        <a:p>
          <a:endParaRPr lang="en-US" sz="5400"/>
        </a:p>
      </dgm:t>
    </dgm:pt>
    <dgm:pt modelId="{4EBC0769-6C63-4446-AC12-CF622050EBC6}" type="sibTrans" cxnId="{369E1953-614F-4962-A15E-51DEBA7194D7}">
      <dgm:prSet/>
      <dgm:spPr/>
      <dgm:t>
        <a:bodyPr/>
        <a:lstStyle/>
        <a:p>
          <a:endParaRPr lang="en-US" sz="5400"/>
        </a:p>
      </dgm:t>
    </dgm:pt>
    <dgm:pt modelId="{6867D1AB-589A-4AEA-AB07-DA6E2CACA24F}">
      <dgm:prSet phldrT="[Text]" custT="1"/>
      <dgm:spPr>
        <a:ln>
          <a:solidFill>
            <a:srgbClr val="008080"/>
          </a:solidFill>
        </a:ln>
      </dgm:spPr>
      <dgm:t>
        <a:bodyPr/>
        <a:lstStyle/>
        <a:p>
          <a:r>
            <a:rPr lang="en-US" sz="1400" dirty="0"/>
            <a:t>Medium probability of multiple partnerships</a:t>
          </a:r>
        </a:p>
      </dgm:t>
    </dgm:pt>
    <dgm:pt modelId="{C89D7F78-2DB7-4A30-A60C-72B52C25BB3D}" type="parTrans" cxnId="{A23D43D3-BE58-47B8-8E22-291DBF70EBE4}">
      <dgm:prSet/>
      <dgm:spPr/>
      <dgm:t>
        <a:bodyPr/>
        <a:lstStyle/>
        <a:p>
          <a:endParaRPr lang="en-US" sz="5400"/>
        </a:p>
      </dgm:t>
    </dgm:pt>
    <dgm:pt modelId="{1281E6C3-C0EA-4D3A-95EF-3C4165B01257}" type="sibTrans" cxnId="{A23D43D3-BE58-47B8-8E22-291DBF70EBE4}">
      <dgm:prSet/>
      <dgm:spPr/>
      <dgm:t>
        <a:bodyPr/>
        <a:lstStyle/>
        <a:p>
          <a:endParaRPr lang="en-US" sz="5400"/>
        </a:p>
      </dgm:t>
    </dgm:pt>
    <dgm:pt modelId="{5D6F5ED1-CF17-440E-8DB6-ADCD5E7BB223}">
      <dgm:prSet phldrT="[Text]" custT="1"/>
      <dgm:spPr>
        <a:ln>
          <a:solidFill>
            <a:srgbClr val="008080"/>
          </a:solidFill>
        </a:ln>
      </dgm:spPr>
      <dgm:t>
        <a:bodyPr/>
        <a:lstStyle/>
        <a:p>
          <a:r>
            <a:rPr lang="en-US" sz="1400" dirty="0"/>
            <a:t>Shorter duration (~1 year)</a:t>
          </a:r>
        </a:p>
      </dgm:t>
    </dgm:pt>
    <dgm:pt modelId="{DDBBAB9E-10B6-40F9-A5DB-44D21F7E46AE}" type="parTrans" cxnId="{FBE79076-63A3-4A91-8021-FE8F1E9D1BC0}">
      <dgm:prSet/>
      <dgm:spPr/>
      <dgm:t>
        <a:bodyPr/>
        <a:lstStyle/>
        <a:p>
          <a:endParaRPr lang="en-US" sz="5400"/>
        </a:p>
      </dgm:t>
    </dgm:pt>
    <dgm:pt modelId="{3398B1F5-D183-4FDF-A8B6-B67E5BAE4ACB}" type="sibTrans" cxnId="{FBE79076-63A3-4A91-8021-FE8F1E9D1BC0}">
      <dgm:prSet/>
      <dgm:spPr/>
      <dgm:t>
        <a:bodyPr/>
        <a:lstStyle/>
        <a:p>
          <a:endParaRPr lang="en-US" sz="5400"/>
        </a:p>
      </dgm:t>
    </dgm:pt>
    <dgm:pt modelId="{3B6629CF-BB10-4432-9479-17FF1F03EEF7}">
      <dgm:prSet phldrT="[Text]" custT="1"/>
      <dgm:spPr>
        <a:ln>
          <a:solidFill>
            <a:srgbClr val="008080"/>
          </a:solidFill>
        </a:ln>
      </dgm:spPr>
      <dgm:t>
        <a:bodyPr/>
        <a:lstStyle/>
        <a:p>
          <a:r>
            <a:rPr lang="en-US" sz="1400" dirty="0"/>
            <a:t>Young age at formation</a:t>
          </a:r>
        </a:p>
      </dgm:t>
    </dgm:pt>
    <dgm:pt modelId="{47C94F20-FFD8-47C7-8950-D8AD87548620}" type="parTrans" cxnId="{E05F0773-F3D9-4816-8A1C-7EE415106AEB}">
      <dgm:prSet/>
      <dgm:spPr/>
      <dgm:t>
        <a:bodyPr/>
        <a:lstStyle/>
        <a:p>
          <a:endParaRPr lang="en-US" sz="5400"/>
        </a:p>
      </dgm:t>
    </dgm:pt>
    <dgm:pt modelId="{8EEB8CBF-2B75-4E5F-AC41-38FA4132AD46}" type="sibTrans" cxnId="{E05F0773-F3D9-4816-8A1C-7EE415106AEB}">
      <dgm:prSet/>
      <dgm:spPr/>
      <dgm:t>
        <a:bodyPr/>
        <a:lstStyle/>
        <a:p>
          <a:endParaRPr lang="en-US" sz="5400"/>
        </a:p>
      </dgm:t>
    </dgm:pt>
    <dgm:pt modelId="{122599F2-4BDC-4F65-9DA2-DE9CC0AA1A29}">
      <dgm:prSet phldrT="[Text]" custT="1"/>
      <dgm:spPr>
        <a:ln>
          <a:solidFill>
            <a:srgbClr val="008080"/>
          </a:solidFill>
        </a:ln>
      </dgm:spPr>
      <dgm:t>
        <a:bodyPr/>
        <a:lstStyle/>
        <a:p>
          <a:r>
            <a:rPr lang="en-US" sz="1400" dirty="0"/>
            <a:t>Small age gap</a:t>
          </a:r>
        </a:p>
      </dgm:t>
    </dgm:pt>
    <dgm:pt modelId="{EEAD282C-BE15-490A-A4B6-C35803EF661F}" type="parTrans" cxnId="{558440AE-43D5-4E97-B1D3-E2107CA44BAB}">
      <dgm:prSet/>
      <dgm:spPr/>
      <dgm:t>
        <a:bodyPr/>
        <a:lstStyle/>
        <a:p>
          <a:endParaRPr lang="en-US" sz="5400"/>
        </a:p>
      </dgm:t>
    </dgm:pt>
    <dgm:pt modelId="{D41C1914-4552-4895-BA71-6341C3971F98}" type="sibTrans" cxnId="{558440AE-43D5-4E97-B1D3-E2107CA44BAB}">
      <dgm:prSet/>
      <dgm:spPr/>
      <dgm:t>
        <a:bodyPr/>
        <a:lstStyle/>
        <a:p>
          <a:endParaRPr lang="en-US" sz="5400"/>
        </a:p>
      </dgm:t>
    </dgm:pt>
    <dgm:pt modelId="{25BE08DC-B313-4A9A-8D7A-F77C3DF26F8B}">
      <dgm:prSet phldrT="[Text]" custT="1"/>
      <dgm:spPr>
        <a:ln>
          <a:solidFill>
            <a:srgbClr val="008080"/>
          </a:solidFill>
        </a:ln>
      </dgm:spPr>
      <dgm:t>
        <a:bodyPr/>
        <a:lstStyle/>
        <a:p>
          <a:r>
            <a:rPr lang="en-US" sz="1400" dirty="0"/>
            <a:t>High probability of multiple partnerships</a:t>
          </a:r>
        </a:p>
      </dgm:t>
    </dgm:pt>
    <dgm:pt modelId="{EF5B5035-BDBD-4E7D-AE04-84952E2E4362}" type="parTrans" cxnId="{B2BADC8B-A241-404D-A79F-3A21B8D39644}">
      <dgm:prSet/>
      <dgm:spPr/>
      <dgm:t>
        <a:bodyPr/>
        <a:lstStyle/>
        <a:p>
          <a:endParaRPr lang="en-US" sz="5400"/>
        </a:p>
      </dgm:t>
    </dgm:pt>
    <dgm:pt modelId="{FA520405-6EBE-44F9-BE97-8EE01FACD6C4}" type="sibTrans" cxnId="{B2BADC8B-A241-404D-A79F-3A21B8D39644}">
      <dgm:prSet/>
      <dgm:spPr/>
      <dgm:t>
        <a:bodyPr/>
        <a:lstStyle/>
        <a:p>
          <a:endParaRPr lang="en-US" sz="5400"/>
        </a:p>
      </dgm:t>
    </dgm:pt>
    <dgm:pt modelId="{CAC6E8C6-E2D9-4BE9-B43E-929F3F59073A}">
      <dgm:prSet phldrT="[Text]" custT="1"/>
      <dgm:spPr>
        <a:ln>
          <a:solidFill>
            <a:srgbClr val="008080"/>
          </a:solidFill>
        </a:ln>
      </dgm:spPr>
      <dgm:t>
        <a:bodyPr/>
        <a:lstStyle/>
        <a:p>
          <a:r>
            <a:rPr lang="en-US" sz="1400" dirty="0"/>
            <a:t>Very short, only one to two </a:t>
          </a:r>
          <a:r>
            <a:rPr lang="en-US" sz="1400" dirty="0" err="1"/>
            <a:t>liasons</a:t>
          </a:r>
          <a:r>
            <a:rPr lang="en-US" sz="1400" dirty="0"/>
            <a:t> per relationship</a:t>
          </a:r>
        </a:p>
      </dgm:t>
    </dgm:pt>
    <dgm:pt modelId="{CFA026DC-49A9-4928-83E0-5A7D68B14284}" type="parTrans" cxnId="{17FFBEFE-2048-40D5-961B-E7A577606F0E}">
      <dgm:prSet/>
      <dgm:spPr/>
      <dgm:t>
        <a:bodyPr/>
        <a:lstStyle/>
        <a:p>
          <a:endParaRPr lang="en-US" sz="5400"/>
        </a:p>
      </dgm:t>
    </dgm:pt>
    <dgm:pt modelId="{4E6AC6A1-F726-425D-A787-0E415EC23767}" type="sibTrans" cxnId="{17FFBEFE-2048-40D5-961B-E7A577606F0E}">
      <dgm:prSet/>
      <dgm:spPr/>
      <dgm:t>
        <a:bodyPr/>
        <a:lstStyle/>
        <a:p>
          <a:endParaRPr lang="en-US" sz="5400"/>
        </a:p>
      </dgm:t>
    </dgm:pt>
    <dgm:pt modelId="{30AA0164-DC93-4100-8CE0-8314F9F69C68}">
      <dgm:prSet phldrT="[Text]" custT="1"/>
      <dgm:spPr>
        <a:ln>
          <a:solidFill>
            <a:srgbClr val="008080"/>
          </a:solidFill>
        </a:ln>
      </dgm:spPr>
      <dgm:t>
        <a:bodyPr/>
        <a:lstStyle/>
        <a:p>
          <a:r>
            <a:rPr lang="en-US" sz="1400" dirty="0"/>
            <a:t>Young women, broad age range of men</a:t>
          </a:r>
        </a:p>
      </dgm:t>
    </dgm:pt>
    <dgm:pt modelId="{6D092A40-DA93-401C-B811-9B4EE5A94047}" type="parTrans" cxnId="{F72316F0-238C-467C-B345-530A5FA2B929}">
      <dgm:prSet/>
      <dgm:spPr/>
      <dgm:t>
        <a:bodyPr/>
        <a:lstStyle/>
        <a:p>
          <a:endParaRPr lang="en-US" sz="5400"/>
        </a:p>
      </dgm:t>
    </dgm:pt>
    <dgm:pt modelId="{5134DED0-05AD-4A54-9155-FBF781D24912}" type="sibTrans" cxnId="{F72316F0-238C-467C-B345-530A5FA2B929}">
      <dgm:prSet/>
      <dgm:spPr/>
      <dgm:t>
        <a:bodyPr/>
        <a:lstStyle/>
        <a:p>
          <a:endParaRPr lang="en-US" sz="5400"/>
        </a:p>
      </dgm:t>
    </dgm:pt>
    <dgm:pt modelId="{632FABD0-EEDB-436A-B7A8-75ECD6F6D21D}">
      <dgm:prSet phldrT="[Text]" custT="1"/>
      <dgm:spPr>
        <a:ln>
          <a:solidFill>
            <a:srgbClr val="008080"/>
          </a:solidFill>
        </a:ln>
      </dgm:spPr>
      <dgm:t>
        <a:bodyPr/>
        <a:lstStyle/>
        <a:p>
          <a:r>
            <a:rPr lang="en-US" sz="1400" dirty="0"/>
            <a:t>Variable age gap</a:t>
          </a:r>
        </a:p>
      </dgm:t>
    </dgm:pt>
    <dgm:pt modelId="{74638B98-9E1E-487F-B306-4C118E23BD7E}" type="parTrans" cxnId="{8B20EBB3-4664-4737-A074-2C063FE77DD4}">
      <dgm:prSet/>
      <dgm:spPr/>
      <dgm:t>
        <a:bodyPr/>
        <a:lstStyle/>
        <a:p>
          <a:endParaRPr lang="en-US" sz="5400"/>
        </a:p>
      </dgm:t>
    </dgm:pt>
    <dgm:pt modelId="{54656054-D8F0-4D83-A127-7BD8137DC9A3}" type="sibTrans" cxnId="{8B20EBB3-4664-4737-A074-2C063FE77DD4}">
      <dgm:prSet/>
      <dgm:spPr/>
      <dgm:t>
        <a:bodyPr/>
        <a:lstStyle/>
        <a:p>
          <a:endParaRPr lang="en-US" sz="5400"/>
        </a:p>
      </dgm:t>
    </dgm:pt>
    <dgm:pt modelId="{0CCFCAE5-BF09-4F0A-86D7-B2B77262B6C8}">
      <dgm:prSet phldrT="[Text]" custT="1"/>
      <dgm:spPr>
        <a:ln>
          <a:solidFill>
            <a:srgbClr val="008080"/>
          </a:solidFill>
        </a:ln>
      </dgm:spPr>
      <dgm:t>
        <a:bodyPr/>
        <a:lstStyle/>
        <a:p>
          <a:r>
            <a:rPr lang="en-US" sz="1400" dirty="0"/>
            <a:t>Many different partners</a:t>
          </a:r>
        </a:p>
      </dgm:t>
    </dgm:pt>
    <dgm:pt modelId="{E9E9704A-4066-482B-9411-91BA7644E5D0}" type="parTrans" cxnId="{F3F5B3B2-5896-4758-A63C-93A9C9B7025D}">
      <dgm:prSet/>
      <dgm:spPr/>
      <dgm:t>
        <a:bodyPr/>
        <a:lstStyle/>
        <a:p>
          <a:endParaRPr lang="en-US" sz="5400"/>
        </a:p>
      </dgm:t>
    </dgm:pt>
    <dgm:pt modelId="{D9DB148F-1312-4D42-8945-D4BCC6D1782C}" type="sibTrans" cxnId="{F3F5B3B2-5896-4758-A63C-93A9C9B7025D}">
      <dgm:prSet/>
      <dgm:spPr/>
      <dgm:t>
        <a:bodyPr/>
        <a:lstStyle/>
        <a:p>
          <a:endParaRPr lang="en-US" sz="5400"/>
        </a:p>
      </dgm:t>
    </dgm:pt>
    <dgm:pt modelId="{F8C25AB7-3BF5-47F2-8AF0-6522E6ECBE45}">
      <dgm:prSet phldrT="[Text]" custT="1"/>
      <dgm:spPr>
        <a:ln>
          <a:solidFill>
            <a:srgbClr val="008080"/>
          </a:solidFill>
        </a:ln>
      </dgm:spPr>
      <dgm:t>
        <a:bodyPr/>
        <a:lstStyle/>
        <a:p>
          <a:r>
            <a:rPr lang="en-US" sz="1400" dirty="0"/>
            <a:t>Medium age gap, women younger than men</a:t>
          </a:r>
        </a:p>
      </dgm:t>
    </dgm:pt>
    <dgm:pt modelId="{507662FD-6C76-4ABE-94D2-09F44F570A71}" type="parTrans" cxnId="{A521830D-B1F5-4A74-9833-95B15E91EA51}">
      <dgm:prSet/>
      <dgm:spPr/>
      <dgm:t>
        <a:bodyPr/>
        <a:lstStyle/>
        <a:p>
          <a:endParaRPr lang="en-US"/>
        </a:p>
      </dgm:t>
    </dgm:pt>
    <dgm:pt modelId="{6CC8652E-B700-403C-BA0B-1D058D012765}" type="sibTrans" cxnId="{A521830D-B1F5-4A74-9833-95B15E91EA51}">
      <dgm:prSet/>
      <dgm:spPr/>
      <dgm:t>
        <a:bodyPr/>
        <a:lstStyle/>
        <a:p>
          <a:endParaRPr lang="en-US"/>
        </a:p>
      </dgm:t>
    </dgm:pt>
    <dgm:pt modelId="{4A9AEA0B-34ED-4F7A-BC2B-B3E3458C9F0B}" type="pres">
      <dgm:prSet presAssocID="{F66A3E51-FE6E-4FA7-9356-66B85B5E96EA}" presName="Name0" presStyleCnt="0">
        <dgm:presLayoutVars>
          <dgm:dir/>
          <dgm:resizeHandles val="exact"/>
        </dgm:presLayoutVars>
      </dgm:prSet>
      <dgm:spPr/>
    </dgm:pt>
    <dgm:pt modelId="{C3F85D9F-47F3-4B95-8686-E604BA591B97}" type="pres">
      <dgm:prSet presAssocID="{B5B486D5-32D8-4A06-B7A4-A163C7546D94}" presName="composite" presStyleCnt="0"/>
      <dgm:spPr/>
    </dgm:pt>
    <dgm:pt modelId="{1CBD6E5D-4AD2-4034-A851-87BF1046D354}" type="pres">
      <dgm:prSet presAssocID="{B5B486D5-32D8-4A06-B7A4-A163C7546D94}" presName="bgChev" presStyleLbl="node1" presStyleIdx="0" presStyleCnt="4"/>
      <dgm:spPr>
        <a:solidFill>
          <a:srgbClr val="008080"/>
        </a:solidFill>
      </dgm:spPr>
    </dgm:pt>
    <dgm:pt modelId="{AED54DB9-F020-47F3-8063-DAB6F3BCD528}" type="pres">
      <dgm:prSet presAssocID="{B5B486D5-32D8-4A06-B7A4-A163C7546D94}" presName="txNode" presStyleLbl="fgAcc1" presStyleIdx="0" presStyleCnt="4" custScaleY="424294">
        <dgm:presLayoutVars>
          <dgm:bulletEnabled val="1"/>
        </dgm:presLayoutVars>
      </dgm:prSet>
      <dgm:spPr/>
    </dgm:pt>
    <dgm:pt modelId="{87BB6EDF-746C-4160-AD8A-BD8807D7BF59}" type="pres">
      <dgm:prSet presAssocID="{D2631407-BBDB-4A5C-B07E-685CF90002E4}" presName="compositeSpace" presStyleCnt="0"/>
      <dgm:spPr/>
    </dgm:pt>
    <dgm:pt modelId="{8C907521-6E47-4958-94FC-09902BDCDDF9}" type="pres">
      <dgm:prSet presAssocID="{F7F60FF1-6EF5-42B3-8F3B-B589ED2C947F}" presName="composite" presStyleCnt="0"/>
      <dgm:spPr/>
    </dgm:pt>
    <dgm:pt modelId="{802EB083-34C9-48F3-AAC2-B8B0254C0D7B}" type="pres">
      <dgm:prSet presAssocID="{F7F60FF1-6EF5-42B3-8F3B-B589ED2C947F}" presName="bgChev" presStyleLbl="node1" presStyleIdx="1" presStyleCnt="4"/>
      <dgm:spPr>
        <a:solidFill>
          <a:srgbClr val="008080"/>
        </a:solidFill>
      </dgm:spPr>
    </dgm:pt>
    <dgm:pt modelId="{7CA0160A-316E-44FF-A595-61A516AD0184}" type="pres">
      <dgm:prSet presAssocID="{F7F60FF1-6EF5-42B3-8F3B-B589ED2C947F}" presName="txNode" presStyleLbl="fgAcc1" presStyleIdx="1" presStyleCnt="4" custScaleY="424294">
        <dgm:presLayoutVars>
          <dgm:bulletEnabled val="1"/>
        </dgm:presLayoutVars>
      </dgm:prSet>
      <dgm:spPr/>
    </dgm:pt>
    <dgm:pt modelId="{974D4E91-E223-461B-94ED-C76DFCA54573}" type="pres">
      <dgm:prSet presAssocID="{6D8F98F0-F2EB-4140-8479-F39E589ED170}" presName="compositeSpace" presStyleCnt="0"/>
      <dgm:spPr/>
    </dgm:pt>
    <dgm:pt modelId="{5D75A4AB-134B-410D-97DB-37AB294DED3E}" type="pres">
      <dgm:prSet presAssocID="{1FCFA162-AE4B-48EC-BAE8-BB7B026E3318}" presName="composite" presStyleCnt="0"/>
      <dgm:spPr/>
    </dgm:pt>
    <dgm:pt modelId="{1CB424A6-55E2-4884-8FF3-8719E8C4D46E}" type="pres">
      <dgm:prSet presAssocID="{1FCFA162-AE4B-48EC-BAE8-BB7B026E3318}" presName="bgChev" presStyleLbl="node1" presStyleIdx="2" presStyleCnt="4"/>
      <dgm:spPr>
        <a:solidFill>
          <a:srgbClr val="008080"/>
        </a:solidFill>
      </dgm:spPr>
    </dgm:pt>
    <dgm:pt modelId="{CFC07264-7196-4A7D-B61E-C49397CD88AE}" type="pres">
      <dgm:prSet presAssocID="{1FCFA162-AE4B-48EC-BAE8-BB7B026E3318}" presName="txNode" presStyleLbl="fgAcc1" presStyleIdx="2" presStyleCnt="4" custScaleY="424294">
        <dgm:presLayoutVars>
          <dgm:bulletEnabled val="1"/>
        </dgm:presLayoutVars>
      </dgm:prSet>
      <dgm:spPr/>
    </dgm:pt>
    <dgm:pt modelId="{9E683E40-14C1-447C-8B1B-E2E9E32ECE38}" type="pres">
      <dgm:prSet presAssocID="{E645FBE6-9C35-4761-B753-1EBD6EDE7202}" presName="compositeSpace" presStyleCnt="0"/>
      <dgm:spPr/>
    </dgm:pt>
    <dgm:pt modelId="{AFF13AFE-7812-4D36-B9EA-D75C5ECE6080}" type="pres">
      <dgm:prSet presAssocID="{E0558590-FF6C-4CD4-ADBA-372AC0C768EE}" presName="composite" presStyleCnt="0"/>
      <dgm:spPr/>
    </dgm:pt>
    <dgm:pt modelId="{4F9344EA-97B9-4B3B-A1A1-13D8BADFAEB1}" type="pres">
      <dgm:prSet presAssocID="{E0558590-FF6C-4CD4-ADBA-372AC0C768EE}" presName="bgChev" presStyleLbl="node1" presStyleIdx="3" presStyleCnt="4"/>
      <dgm:spPr>
        <a:solidFill>
          <a:srgbClr val="008080"/>
        </a:solidFill>
      </dgm:spPr>
    </dgm:pt>
    <dgm:pt modelId="{2E07CC61-7946-4395-AF3B-44ADB8B5F5B7}" type="pres">
      <dgm:prSet presAssocID="{E0558590-FF6C-4CD4-ADBA-372AC0C768EE}" presName="txNode" presStyleLbl="fgAcc1" presStyleIdx="3" presStyleCnt="4" custScaleY="424294">
        <dgm:presLayoutVars>
          <dgm:bulletEnabled val="1"/>
        </dgm:presLayoutVars>
      </dgm:prSet>
      <dgm:spPr/>
    </dgm:pt>
  </dgm:ptLst>
  <dgm:cxnLst>
    <dgm:cxn modelId="{B600C209-2ECF-42FE-859C-58091ECC57B4}" type="presOf" srcId="{6867D1AB-589A-4AEA-AB07-DA6E2CACA24F}" destId="{7CA0160A-316E-44FF-A595-61A516AD0184}" srcOrd="0" destOrd="4" presId="urn:microsoft.com/office/officeart/2005/8/layout/chevronAccent+Icon"/>
    <dgm:cxn modelId="{D2C2C70C-25EF-49BE-A421-C50D671831C9}" srcId="{F66A3E51-FE6E-4FA7-9356-66B85B5E96EA}" destId="{E0558590-FF6C-4CD4-ADBA-372AC0C768EE}" srcOrd="3" destOrd="0" parTransId="{EEDDA17D-4C8E-451A-9B18-1B826F79E7BF}" sibTransId="{C1449FC8-7917-4D44-AEAF-D2E6D601DDE6}"/>
    <dgm:cxn modelId="{A521830D-B1F5-4A74-9833-95B15E91EA51}" srcId="{F7F60FF1-6EF5-42B3-8F3B-B589ED2C947F}" destId="{F8C25AB7-3BF5-47F2-8AF0-6522E6ECBE45}" srcOrd="2" destOrd="0" parTransId="{507662FD-6C76-4ABE-94D2-09F44F570A71}" sibTransId="{6CC8652E-B700-403C-BA0B-1D058D012765}"/>
    <dgm:cxn modelId="{ECF6851D-5310-4A3A-A141-C02C47E51FF1}" type="presOf" srcId="{B5B486D5-32D8-4A06-B7A4-A163C7546D94}" destId="{AED54DB9-F020-47F3-8063-DAB6F3BCD528}" srcOrd="0" destOrd="0" presId="urn:microsoft.com/office/officeart/2005/8/layout/chevronAccent+Icon"/>
    <dgm:cxn modelId="{C5B1CD20-8852-4671-B1AD-7742168B7716}" type="presOf" srcId="{3B6629CF-BB10-4432-9479-17FF1F03EEF7}" destId="{CFC07264-7196-4A7D-B61E-C49397CD88AE}" srcOrd="0" destOrd="2" presId="urn:microsoft.com/office/officeart/2005/8/layout/chevronAccent+Icon"/>
    <dgm:cxn modelId="{BADF9932-85CD-40AC-99F1-B7F2290782CB}" type="presOf" srcId="{0CCFCAE5-BF09-4F0A-86D7-B2B77262B6C8}" destId="{2E07CC61-7946-4395-AF3B-44ADB8B5F5B7}" srcOrd="0" destOrd="4" presId="urn:microsoft.com/office/officeart/2005/8/layout/chevronAccent+Icon"/>
    <dgm:cxn modelId="{D5065038-E87F-41C9-8F08-A9EB9BE4C1BF}" type="presOf" srcId="{CAC6E8C6-E2D9-4BE9-B43E-929F3F59073A}" destId="{2E07CC61-7946-4395-AF3B-44ADB8B5F5B7}" srcOrd="0" destOrd="1" presId="urn:microsoft.com/office/officeart/2005/8/layout/chevronAccent+Icon"/>
    <dgm:cxn modelId="{2596B03C-D4B7-41A9-AD2E-F36DC899EBA7}" srcId="{B5B486D5-32D8-4A06-B7A4-A163C7546D94}" destId="{15261002-274F-45BB-BF08-7A3108673804}" srcOrd="0" destOrd="0" parTransId="{9D61BEC6-AA4F-4F0E-94CD-373BD28C068C}" sibTransId="{2C1DCB2E-A357-4FF1-8324-4612885C5681}"/>
    <dgm:cxn modelId="{0F6AB54A-A19E-49D2-910E-0A10888D58A2}" type="presOf" srcId="{6EF1A497-48B1-4DAC-A361-7DF22A1C7183}" destId="{AED54DB9-F020-47F3-8063-DAB6F3BCD528}" srcOrd="0" destOrd="4" presId="urn:microsoft.com/office/officeart/2005/8/layout/chevronAccent+Icon"/>
    <dgm:cxn modelId="{A94E2F4E-5817-44D5-8D7A-BFD2344A8CF3}" srcId="{F66A3E51-FE6E-4FA7-9356-66B85B5E96EA}" destId="{B5B486D5-32D8-4A06-B7A4-A163C7546D94}" srcOrd="0" destOrd="0" parTransId="{2867D9D3-6BE1-43AB-8D01-C593AEF7B741}" sibTransId="{D2631407-BBDB-4A5C-B07E-685CF90002E4}"/>
    <dgm:cxn modelId="{369E1953-614F-4962-A15E-51DEBA7194D7}" srcId="{F7F60FF1-6EF5-42B3-8F3B-B589ED2C947F}" destId="{745E92EA-0C72-4E24-9942-3639C37E6A56}" srcOrd="1" destOrd="0" parTransId="{86D0F0AC-1C5A-4FC0-977A-B8E403291C32}" sibTransId="{4EBC0769-6C63-4446-AC12-CF622050EBC6}"/>
    <dgm:cxn modelId="{B19E6B68-7CE7-425D-90DA-43E850BAA508}" srcId="{B5B486D5-32D8-4A06-B7A4-A163C7546D94}" destId="{6EF1A497-48B1-4DAC-A361-7DF22A1C7183}" srcOrd="3" destOrd="0" parTransId="{52FA8208-33A2-4193-A318-F4B2094E5A94}" sibTransId="{00D050C4-DD55-4149-8E46-2F5AA6096557}"/>
    <dgm:cxn modelId="{C3B99D68-582A-4E56-AD8C-67C1273323A3}" type="presOf" srcId="{122599F2-4BDC-4F65-9DA2-DE9CC0AA1A29}" destId="{CFC07264-7196-4A7D-B61E-C49397CD88AE}" srcOrd="0" destOrd="3" presId="urn:microsoft.com/office/officeart/2005/8/layout/chevronAccent+Icon"/>
    <dgm:cxn modelId="{B3F7E26D-6DA1-47E8-A059-6B6A388F2C02}" srcId="{B5B486D5-32D8-4A06-B7A4-A163C7546D94}" destId="{25A2496D-0F4C-42CB-95FC-865869F262F7}" srcOrd="2" destOrd="0" parTransId="{BA1A96EB-E6DA-4C40-90B0-49322DC1A5FF}" sibTransId="{3F103F7A-B4B5-4FE1-856B-223862A8565C}"/>
    <dgm:cxn modelId="{345AF071-8BA1-43CF-A9D4-F77A1132A075}" type="presOf" srcId="{1FCFA162-AE4B-48EC-BAE8-BB7B026E3318}" destId="{CFC07264-7196-4A7D-B61E-C49397CD88AE}" srcOrd="0" destOrd="0" presId="urn:microsoft.com/office/officeart/2005/8/layout/chevronAccent+Icon"/>
    <dgm:cxn modelId="{E05F0773-F3D9-4816-8A1C-7EE415106AEB}" srcId="{1FCFA162-AE4B-48EC-BAE8-BB7B026E3318}" destId="{3B6629CF-BB10-4432-9479-17FF1F03EEF7}" srcOrd="1" destOrd="0" parTransId="{47C94F20-FFD8-47C7-8950-D8AD87548620}" sibTransId="{8EEB8CBF-2B75-4E5F-AC41-38FA4132AD46}"/>
    <dgm:cxn modelId="{FBE79076-63A3-4A91-8021-FE8F1E9D1BC0}" srcId="{1FCFA162-AE4B-48EC-BAE8-BB7B026E3318}" destId="{5D6F5ED1-CF17-440E-8DB6-ADCD5E7BB223}" srcOrd="0" destOrd="0" parTransId="{DDBBAB9E-10B6-40F9-A5DB-44D21F7E46AE}" sibTransId="{3398B1F5-D183-4FDF-A8B6-B67E5BAE4ACB}"/>
    <dgm:cxn modelId="{B29DF477-9F78-410B-9CD7-FC680F026415}" srcId="{B5B486D5-32D8-4A06-B7A4-A163C7546D94}" destId="{95522EA3-0AAD-4691-90CC-0E745DA4C2B5}" srcOrd="1" destOrd="0" parTransId="{E609BD38-F545-427C-BF74-3DC029F98CC6}" sibTransId="{F016118A-D138-4721-870D-CF39437F6320}"/>
    <dgm:cxn modelId="{48956580-5BB9-456F-BE47-C8740B7D4D10}" type="presOf" srcId="{25A2496D-0F4C-42CB-95FC-865869F262F7}" destId="{AED54DB9-F020-47F3-8063-DAB6F3BCD528}" srcOrd="0" destOrd="3" presId="urn:microsoft.com/office/officeart/2005/8/layout/chevronAccent+Icon"/>
    <dgm:cxn modelId="{B2BADC8B-A241-404D-A79F-3A21B8D39644}" srcId="{1FCFA162-AE4B-48EC-BAE8-BB7B026E3318}" destId="{25BE08DC-B313-4A9A-8D7A-F77C3DF26F8B}" srcOrd="3" destOrd="0" parTransId="{EF5B5035-BDBD-4E7D-AE04-84952E2E4362}" sibTransId="{FA520405-6EBE-44F9-BE97-8EE01FACD6C4}"/>
    <dgm:cxn modelId="{5F991A90-AA29-4240-9C4D-D8982D97840B}" type="presOf" srcId="{15261002-274F-45BB-BF08-7A3108673804}" destId="{AED54DB9-F020-47F3-8063-DAB6F3BCD528}" srcOrd="0" destOrd="1" presId="urn:microsoft.com/office/officeart/2005/8/layout/chevronAccent+Icon"/>
    <dgm:cxn modelId="{86BA6293-5F41-4CB0-A978-27F5C19E4840}" type="presOf" srcId="{30AA0164-DC93-4100-8CE0-8314F9F69C68}" destId="{2E07CC61-7946-4395-AF3B-44ADB8B5F5B7}" srcOrd="0" destOrd="2" presId="urn:microsoft.com/office/officeart/2005/8/layout/chevronAccent+Icon"/>
    <dgm:cxn modelId="{883E8E94-0AA9-41E4-919E-F33F60E901C9}" type="presOf" srcId="{FB9A311F-9E90-4037-AB06-561C5E715757}" destId="{7CA0160A-316E-44FF-A595-61A516AD0184}" srcOrd="0" destOrd="1" presId="urn:microsoft.com/office/officeart/2005/8/layout/chevronAccent+Icon"/>
    <dgm:cxn modelId="{98EC3898-7DB5-492D-BE79-2E5966A99B4E}" type="presOf" srcId="{F7F60FF1-6EF5-42B3-8F3B-B589ED2C947F}" destId="{7CA0160A-316E-44FF-A595-61A516AD0184}" srcOrd="0" destOrd="0" presId="urn:microsoft.com/office/officeart/2005/8/layout/chevronAccent+Icon"/>
    <dgm:cxn modelId="{A12CFDA2-8C36-4B78-8DB0-ACEF7F12665D}" type="presOf" srcId="{25BE08DC-B313-4A9A-8D7A-F77C3DF26F8B}" destId="{CFC07264-7196-4A7D-B61E-C49397CD88AE}" srcOrd="0" destOrd="4" presId="urn:microsoft.com/office/officeart/2005/8/layout/chevronAccent+Icon"/>
    <dgm:cxn modelId="{558440AE-43D5-4E97-B1D3-E2107CA44BAB}" srcId="{1FCFA162-AE4B-48EC-BAE8-BB7B026E3318}" destId="{122599F2-4BDC-4F65-9DA2-DE9CC0AA1A29}" srcOrd="2" destOrd="0" parTransId="{EEAD282C-BE15-490A-A4B6-C35803EF661F}" sibTransId="{D41C1914-4552-4895-BA71-6341C3971F98}"/>
    <dgm:cxn modelId="{98B773AF-05B2-474A-9A45-18327A7DDBF7}" srcId="{F66A3E51-FE6E-4FA7-9356-66B85B5E96EA}" destId="{F7F60FF1-6EF5-42B3-8F3B-B589ED2C947F}" srcOrd="1" destOrd="0" parTransId="{5F09BD09-B02B-43A6-A21E-9E8C2B481AF8}" sibTransId="{6D8F98F0-F2EB-4140-8479-F39E589ED170}"/>
    <dgm:cxn modelId="{E39FD3B1-3AC4-49D9-AC29-3C3C3BFEFA9A}" srcId="{F7F60FF1-6EF5-42B3-8F3B-B589ED2C947F}" destId="{FB9A311F-9E90-4037-AB06-561C5E715757}" srcOrd="0" destOrd="0" parTransId="{2939ADC9-3944-485C-81FE-DF96CCC982C5}" sibTransId="{23D59B75-6946-43CE-A0D5-D4248A180012}"/>
    <dgm:cxn modelId="{F3F5B3B2-5896-4758-A63C-93A9C9B7025D}" srcId="{E0558590-FF6C-4CD4-ADBA-372AC0C768EE}" destId="{0CCFCAE5-BF09-4F0A-86D7-B2B77262B6C8}" srcOrd="3" destOrd="0" parTransId="{E9E9704A-4066-482B-9411-91BA7644E5D0}" sibTransId="{D9DB148F-1312-4D42-8945-D4BCC6D1782C}"/>
    <dgm:cxn modelId="{8B20EBB3-4664-4737-A074-2C063FE77DD4}" srcId="{E0558590-FF6C-4CD4-ADBA-372AC0C768EE}" destId="{632FABD0-EEDB-436A-B7A8-75ECD6F6D21D}" srcOrd="2" destOrd="0" parTransId="{74638B98-9E1E-487F-B306-4C118E23BD7E}" sibTransId="{54656054-D8F0-4D83-A127-7BD8137DC9A3}"/>
    <dgm:cxn modelId="{3960B4C9-B99F-457F-86EA-F6A04E12C7C3}" type="presOf" srcId="{F8C25AB7-3BF5-47F2-8AF0-6522E6ECBE45}" destId="{7CA0160A-316E-44FF-A595-61A516AD0184}" srcOrd="0" destOrd="3" presId="urn:microsoft.com/office/officeart/2005/8/layout/chevronAccent+Icon"/>
    <dgm:cxn modelId="{951DEDC9-C723-414A-B45B-39D4683C537C}" type="presOf" srcId="{5D6F5ED1-CF17-440E-8DB6-ADCD5E7BB223}" destId="{CFC07264-7196-4A7D-B61E-C49397CD88AE}" srcOrd="0" destOrd="1" presId="urn:microsoft.com/office/officeart/2005/8/layout/chevronAccent+Icon"/>
    <dgm:cxn modelId="{A23D43D3-BE58-47B8-8E22-291DBF70EBE4}" srcId="{F7F60FF1-6EF5-42B3-8F3B-B589ED2C947F}" destId="{6867D1AB-589A-4AEA-AB07-DA6E2CACA24F}" srcOrd="3" destOrd="0" parTransId="{C89D7F78-2DB7-4A30-A60C-72B52C25BB3D}" sibTransId="{1281E6C3-C0EA-4D3A-95EF-3C4165B01257}"/>
    <dgm:cxn modelId="{1134AED3-8782-44A9-95E7-C7C17A46206B}" srcId="{F66A3E51-FE6E-4FA7-9356-66B85B5E96EA}" destId="{1FCFA162-AE4B-48EC-BAE8-BB7B026E3318}" srcOrd="2" destOrd="0" parTransId="{A9ED3542-E466-4FAF-A1C0-8C632541CF24}" sibTransId="{E645FBE6-9C35-4761-B753-1EBD6EDE7202}"/>
    <dgm:cxn modelId="{C42D9ED8-DC90-4411-9070-93C0E2F17969}" type="presOf" srcId="{95522EA3-0AAD-4691-90CC-0E745DA4C2B5}" destId="{AED54DB9-F020-47F3-8063-DAB6F3BCD528}" srcOrd="0" destOrd="2" presId="urn:microsoft.com/office/officeart/2005/8/layout/chevronAccent+Icon"/>
    <dgm:cxn modelId="{F72316F0-238C-467C-B345-530A5FA2B929}" srcId="{E0558590-FF6C-4CD4-ADBA-372AC0C768EE}" destId="{30AA0164-DC93-4100-8CE0-8314F9F69C68}" srcOrd="1" destOrd="0" parTransId="{6D092A40-DA93-401C-B811-9B4EE5A94047}" sibTransId="{5134DED0-05AD-4A54-9155-FBF781D24912}"/>
    <dgm:cxn modelId="{F930F8F1-31E3-417F-9A5E-3257A6A352F4}" type="presOf" srcId="{E0558590-FF6C-4CD4-ADBA-372AC0C768EE}" destId="{2E07CC61-7946-4395-AF3B-44ADB8B5F5B7}" srcOrd="0" destOrd="0" presId="urn:microsoft.com/office/officeart/2005/8/layout/chevronAccent+Icon"/>
    <dgm:cxn modelId="{AED941F6-886A-402A-A587-1EAE3A72E78E}" type="presOf" srcId="{745E92EA-0C72-4E24-9942-3639C37E6A56}" destId="{7CA0160A-316E-44FF-A595-61A516AD0184}" srcOrd="0" destOrd="2" presId="urn:microsoft.com/office/officeart/2005/8/layout/chevronAccent+Icon"/>
    <dgm:cxn modelId="{BEE830F9-7541-4AA2-B9AC-E5D674BEF409}" type="presOf" srcId="{F66A3E51-FE6E-4FA7-9356-66B85B5E96EA}" destId="{4A9AEA0B-34ED-4F7A-BC2B-B3E3458C9F0B}" srcOrd="0" destOrd="0" presId="urn:microsoft.com/office/officeart/2005/8/layout/chevronAccent+Icon"/>
    <dgm:cxn modelId="{7F2D0FFC-2FFF-470F-A790-455FBA719A37}" type="presOf" srcId="{632FABD0-EEDB-436A-B7A8-75ECD6F6D21D}" destId="{2E07CC61-7946-4395-AF3B-44ADB8B5F5B7}" srcOrd="0" destOrd="3" presId="urn:microsoft.com/office/officeart/2005/8/layout/chevronAccent+Icon"/>
    <dgm:cxn modelId="{17FFBEFE-2048-40D5-961B-E7A577606F0E}" srcId="{E0558590-FF6C-4CD4-ADBA-372AC0C768EE}" destId="{CAC6E8C6-E2D9-4BE9-B43E-929F3F59073A}" srcOrd="0" destOrd="0" parTransId="{CFA026DC-49A9-4928-83E0-5A7D68B14284}" sibTransId="{4E6AC6A1-F726-425D-A787-0E415EC23767}"/>
    <dgm:cxn modelId="{7D6405CA-F7AA-48C0-8DD3-E06F18841F57}" type="presParOf" srcId="{4A9AEA0B-34ED-4F7A-BC2B-B3E3458C9F0B}" destId="{C3F85D9F-47F3-4B95-8686-E604BA591B97}" srcOrd="0" destOrd="0" presId="urn:microsoft.com/office/officeart/2005/8/layout/chevronAccent+Icon"/>
    <dgm:cxn modelId="{FD1E8453-9743-4AF0-91F9-E4192C71A72F}" type="presParOf" srcId="{C3F85D9F-47F3-4B95-8686-E604BA591B97}" destId="{1CBD6E5D-4AD2-4034-A851-87BF1046D354}" srcOrd="0" destOrd="0" presId="urn:microsoft.com/office/officeart/2005/8/layout/chevronAccent+Icon"/>
    <dgm:cxn modelId="{95E3CACD-F803-4119-A464-244E432CB758}" type="presParOf" srcId="{C3F85D9F-47F3-4B95-8686-E604BA591B97}" destId="{AED54DB9-F020-47F3-8063-DAB6F3BCD528}" srcOrd="1" destOrd="0" presId="urn:microsoft.com/office/officeart/2005/8/layout/chevronAccent+Icon"/>
    <dgm:cxn modelId="{176424A7-C211-4C66-AD33-AFFD036B3D9F}" type="presParOf" srcId="{4A9AEA0B-34ED-4F7A-BC2B-B3E3458C9F0B}" destId="{87BB6EDF-746C-4160-AD8A-BD8807D7BF59}" srcOrd="1" destOrd="0" presId="urn:microsoft.com/office/officeart/2005/8/layout/chevronAccent+Icon"/>
    <dgm:cxn modelId="{21422C59-75AF-4F5E-B20B-9C3E6288E225}" type="presParOf" srcId="{4A9AEA0B-34ED-4F7A-BC2B-B3E3458C9F0B}" destId="{8C907521-6E47-4958-94FC-09902BDCDDF9}" srcOrd="2" destOrd="0" presId="urn:microsoft.com/office/officeart/2005/8/layout/chevronAccent+Icon"/>
    <dgm:cxn modelId="{06FC3603-C0F7-4BBB-84B1-B44F45ABC492}" type="presParOf" srcId="{8C907521-6E47-4958-94FC-09902BDCDDF9}" destId="{802EB083-34C9-48F3-AAC2-B8B0254C0D7B}" srcOrd="0" destOrd="0" presId="urn:microsoft.com/office/officeart/2005/8/layout/chevronAccent+Icon"/>
    <dgm:cxn modelId="{85829C57-8260-4912-BC50-F4BFB541207A}" type="presParOf" srcId="{8C907521-6E47-4958-94FC-09902BDCDDF9}" destId="{7CA0160A-316E-44FF-A595-61A516AD0184}" srcOrd="1" destOrd="0" presId="urn:microsoft.com/office/officeart/2005/8/layout/chevronAccent+Icon"/>
    <dgm:cxn modelId="{AFE91210-8B1D-47ED-BA8E-CF0D146D7F5D}" type="presParOf" srcId="{4A9AEA0B-34ED-4F7A-BC2B-B3E3458C9F0B}" destId="{974D4E91-E223-461B-94ED-C76DFCA54573}" srcOrd="3" destOrd="0" presId="urn:microsoft.com/office/officeart/2005/8/layout/chevronAccent+Icon"/>
    <dgm:cxn modelId="{F5ECA257-09E9-47F1-A559-E21E6BE998C3}" type="presParOf" srcId="{4A9AEA0B-34ED-4F7A-BC2B-B3E3458C9F0B}" destId="{5D75A4AB-134B-410D-97DB-37AB294DED3E}" srcOrd="4" destOrd="0" presId="urn:microsoft.com/office/officeart/2005/8/layout/chevronAccent+Icon"/>
    <dgm:cxn modelId="{5FFB8E1E-72C2-4660-B036-5C692F019E19}" type="presParOf" srcId="{5D75A4AB-134B-410D-97DB-37AB294DED3E}" destId="{1CB424A6-55E2-4884-8FF3-8719E8C4D46E}" srcOrd="0" destOrd="0" presId="urn:microsoft.com/office/officeart/2005/8/layout/chevronAccent+Icon"/>
    <dgm:cxn modelId="{D2E8829C-B8C4-445F-9E0B-B5FD7118332A}" type="presParOf" srcId="{5D75A4AB-134B-410D-97DB-37AB294DED3E}" destId="{CFC07264-7196-4A7D-B61E-C49397CD88AE}" srcOrd="1" destOrd="0" presId="urn:microsoft.com/office/officeart/2005/8/layout/chevronAccent+Icon"/>
    <dgm:cxn modelId="{CACB9D62-437E-4E3D-8A02-A5538C649151}" type="presParOf" srcId="{4A9AEA0B-34ED-4F7A-BC2B-B3E3458C9F0B}" destId="{9E683E40-14C1-447C-8B1B-E2E9E32ECE38}" srcOrd="5" destOrd="0" presId="urn:microsoft.com/office/officeart/2005/8/layout/chevronAccent+Icon"/>
    <dgm:cxn modelId="{0F2B4E53-97FA-41F7-8358-9F8CAB079318}" type="presParOf" srcId="{4A9AEA0B-34ED-4F7A-BC2B-B3E3458C9F0B}" destId="{AFF13AFE-7812-4D36-B9EA-D75C5ECE6080}" srcOrd="6" destOrd="0" presId="urn:microsoft.com/office/officeart/2005/8/layout/chevronAccent+Icon"/>
    <dgm:cxn modelId="{25F1908A-5D49-4B87-8818-AA2DAE95EB6D}" type="presParOf" srcId="{AFF13AFE-7812-4D36-B9EA-D75C5ECE6080}" destId="{4F9344EA-97B9-4B3B-A1A1-13D8BADFAEB1}" srcOrd="0" destOrd="0" presId="urn:microsoft.com/office/officeart/2005/8/layout/chevronAccent+Icon"/>
    <dgm:cxn modelId="{2BF75A1D-E069-4BA9-9609-AD6F23329F22}" type="presParOf" srcId="{AFF13AFE-7812-4D36-B9EA-D75C5ECE6080}" destId="{2E07CC61-7946-4395-AF3B-44ADB8B5F5B7}"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6A3E51-FE6E-4FA7-9356-66B85B5E96EA}"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B5B486D5-32D8-4A06-B7A4-A163C7546D94}">
      <dgm:prSet phldrT="[Text]" custT="1"/>
      <dgm:spPr>
        <a:ln>
          <a:solidFill>
            <a:srgbClr val="008080"/>
          </a:solidFill>
        </a:ln>
      </dgm:spPr>
      <dgm:t>
        <a:bodyPr/>
        <a:lstStyle/>
        <a:p>
          <a:r>
            <a:rPr lang="en-US" sz="1800" dirty="0"/>
            <a:t>Low Risk</a:t>
          </a:r>
        </a:p>
      </dgm:t>
    </dgm:pt>
    <dgm:pt modelId="{2867D9D3-6BE1-43AB-8D01-C593AEF7B741}" type="parTrans" cxnId="{A94E2F4E-5817-44D5-8D7A-BFD2344A8CF3}">
      <dgm:prSet/>
      <dgm:spPr/>
      <dgm:t>
        <a:bodyPr/>
        <a:lstStyle/>
        <a:p>
          <a:endParaRPr lang="en-US" sz="5400"/>
        </a:p>
      </dgm:t>
    </dgm:pt>
    <dgm:pt modelId="{D2631407-BBDB-4A5C-B07E-685CF90002E4}" type="sibTrans" cxnId="{A94E2F4E-5817-44D5-8D7A-BFD2344A8CF3}">
      <dgm:prSet/>
      <dgm:spPr/>
      <dgm:t>
        <a:bodyPr/>
        <a:lstStyle/>
        <a:p>
          <a:endParaRPr lang="en-US" sz="5400"/>
        </a:p>
      </dgm:t>
    </dgm:pt>
    <dgm:pt modelId="{F7F60FF1-6EF5-42B3-8F3B-B589ED2C947F}">
      <dgm:prSet phldrT="[Text]" custT="1"/>
      <dgm:spPr>
        <a:ln>
          <a:solidFill>
            <a:srgbClr val="008080"/>
          </a:solidFill>
        </a:ln>
      </dgm:spPr>
      <dgm:t>
        <a:bodyPr/>
        <a:lstStyle/>
        <a:p>
          <a:r>
            <a:rPr lang="en-US" sz="1800" dirty="0"/>
            <a:t>Medium Risk</a:t>
          </a:r>
        </a:p>
      </dgm:t>
    </dgm:pt>
    <dgm:pt modelId="{5F09BD09-B02B-43A6-A21E-9E8C2B481AF8}" type="parTrans" cxnId="{98B773AF-05B2-474A-9A45-18327A7DDBF7}">
      <dgm:prSet/>
      <dgm:spPr/>
      <dgm:t>
        <a:bodyPr/>
        <a:lstStyle/>
        <a:p>
          <a:endParaRPr lang="en-US" sz="5400"/>
        </a:p>
      </dgm:t>
    </dgm:pt>
    <dgm:pt modelId="{6D8F98F0-F2EB-4140-8479-F39E589ED170}" type="sibTrans" cxnId="{98B773AF-05B2-474A-9A45-18327A7DDBF7}">
      <dgm:prSet/>
      <dgm:spPr/>
      <dgm:t>
        <a:bodyPr/>
        <a:lstStyle/>
        <a:p>
          <a:endParaRPr lang="en-US" sz="5400"/>
        </a:p>
      </dgm:t>
    </dgm:pt>
    <dgm:pt modelId="{1FCFA162-AE4B-48EC-BAE8-BB7B026E3318}">
      <dgm:prSet phldrT="[Text]" custT="1"/>
      <dgm:spPr>
        <a:ln>
          <a:solidFill>
            <a:srgbClr val="008080"/>
          </a:solidFill>
        </a:ln>
      </dgm:spPr>
      <dgm:t>
        <a:bodyPr/>
        <a:lstStyle/>
        <a:p>
          <a:r>
            <a:rPr lang="en-US" sz="1800" dirty="0"/>
            <a:t>High Risk</a:t>
          </a:r>
        </a:p>
      </dgm:t>
    </dgm:pt>
    <dgm:pt modelId="{A9ED3542-E466-4FAF-A1C0-8C632541CF24}" type="parTrans" cxnId="{1134AED3-8782-44A9-95E7-C7C17A46206B}">
      <dgm:prSet/>
      <dgm:spPr/>
      <dgm:t>
        <a:bodyPr/>
        <a:lstStyle/>
        <a:p>
          <a:endParaRPr lang="en-US" sz="5400"/>
        </a:p>
      </dgm:t>
    </dgm:pt>
    <dgm:pt modelId="{E645FBE6-9C35-4761-B753-1EBD6EDE7202}" type="sibTrans" cxnId="{1134AED3-8782-44A9-95E7-C7C17A46206B}">
      <dgm:prSet/>
      <dgm:spPr/>
      <dgm:t>
        <a:bodyPr/>
        <a:lstStyle/>
        <a:p>
          <a:endParaRPr lang="en-US" sz="5400"/>
        </a:p>
      </dgm:t>
    </dgm:pt>
    <dgm:pt modelId="{FB9A311F-9E90-4037-AB06-561C5E715757}">
      <dgm:prSet phldrT="[Text]" custT="1"/>
      <dgm:spPr>
        <a:ln>
          <a:solidFill>
            <a:srgbClr val="008080"/>
          </a:solidFill>
        </a:ln>
      </dgm:spPr>
      <dgm:t>
        <a:bodyPr/>
        <a:lstStyle/>
        <a:p>
          <a:r>
            <a:rPr lang="en-US" sz="1400" dirty="0"/>
            <a:t>High STI (30%)</a:t>
          </a:r>
        </a:p>
      </dgm:t>
    </dgm:pt>
    <dgm:pt modelId="{2939ADC9-3944-485C-81FE-DF96CCC982C5}" type="parTrans" cxnId="{E39FD3B1-3AC4-49D9-AC29-3C3C3BFEFA9A}">
      <dgm:prSet/>
      <dgm:spPr/>
      <dgm:t>
        <a:bodyPr/>
        <a:lstStyle/>
        <a:p>
          <a:endParaRPr lang="en-US" sz="5400"/>
        </a:p>
      </dgm:t>
    </dgm:pt>
    <dgm:pt modelId="{23D59B75-6946-43CE-A0D5-D4248A180012}" type="sibTrans" cxnId="{E39FD3B1-3AC4-49D9-AC29-3C3C3BFEFA9A}">
      <dgm:prSet/>
      <dgm:spPr/>
      <dgm:t>
        <a:bodyPr/>
        <a:lstStyle/>
        <a:p>
          <a:endParaRPr lang="en-US" sz="5400"/>
        </a:p>
      </dgm:t>
    </dgm:pt>
    <dgm:pt modelId="{5D6F5ED1-CF17-440E-8DB6-ADCD5E7BB223}">
      <dgm:prSet phldrT="[Text]" custT="1"/>
      <dgm:spPr>
        <a:ln>
          <a:solidFill>
            <a:srgbClr val="008080"/>
          </a:solidFill>
        </a:ln>
      </dgm:spPr>
      <dgm:t>
        <a:bodyPr/>
        <a:lstStyle/>
        <a:p>
          <a:r>
            <a:rPr lang="en-US" sz="1400" dirty="0"/>
            <a:t>High STI (30%)</a:t>
          </a:r>
        </a:p>
      </dgm:t>
    </dgm:pt>
    <dgm:pt modelId="{DDBBAB9E-10B6-40F9-A5DB-44D21F7E46AE}" type="parTrans" cxnId="{FBE79076-63A3-4A91-8021-FE8F1E9D1BC0}">
      <dgm:prSet/>
      <dgm:spPr/>
      <dgm:t>
        <a:bodyPr/>
        <a:lstStyle/>
        <a:p>
          <a:endParaRPr lang="en-US" sz="5400"/>
        </a:p>
      </dgm:t>
    </dgm:pt>
    <dgm:pt modelId="{3398B1F5-D183-4FDF-A8B6-B67E5BAE4ACB}" type="sibTrans" cxnId="{FBE79076-63A3-4A91-8021-FE8F1E9D1BC0}">
      <dgm:prSet/>
      <dgm:spPr/>
      <dgm:t>
        <a:bodyPr/>
        <a:lstStyle/>
        <a:p>
          <a:endParaRPr lang="en-US" sz="5400"/>
        </a:p>
      </dgm:t>
    </dgm:pt>
    <dgm:pt modelId="{15261002-274F-45BB-BF08-7A3108673804}">
      <dgm:prSet phldrT="[Text]" custT="1"/>
      <dgm:spPr>
        <a:ln>
          <a:solidFill>
            <a:srgbClr val="008080"/>
          </a:solidFill>
        </a:ln>
      </dgm:spPr>
      <dgm:t>
        <a:bodyPr/>
        <a:lstStyle/>
        <a:p>
          <a:r>
            <a:rPr lang="en-US" sz="1400" dirty="0"/>
            <a:t>Low STI (10%)</a:t>
          </a:r>
        </a:p>
      </dgm:t>
    </dgm:pt>
    <dgm:pt modelId="{2C1DCB2E-A357-4FF1-8324-4612885C5681}" type="sibTrans" cxnId="{2596B03C-D4B7-41A9-AD2E-F36DC899EBA7}">
      <dgm:prSet/>
      <dgm:spPr/>
      <dgm:t>
        <a:bodyPr/>
        <a:lstStyle/>
        <a:p>
          <a:endParaRPr lang="en-US" sz="5400"/>
        </a:p>
      </dgm:t>
    </dgm:pt>
    <dgm:pt modelId="{9D61BEC6-AA4F-4F0E-94CD-373BD28C068C}" type="parTrans" cxnId="{2596B03C-D4B7-41A9-AD2E-F36DC899EBA7}">
      <dgm:prSet/>
      <dgm:spPr/>
      <dgm:t>
        <a:bodyPr/>
        <a:lstStyle/>
        <a:p>
          <a:endParaRPr lang="en-US" sz="5400"/>
        </a:p>
      </dgm:t>
    </dgm:pt>
    <dgm:pt modelId="{B34F4844-EFCD-4FCB-B40D-8FC39C857011}">
      <dgm:prSet phldrT="[Text]" custT="1"/>
      <dgm:spPr>
        <a:ln>
          <a:solidFill>
            <a:srgbClr val="008080"/>
          </a:solidFill>
        </a:ln>
      </dgm:spPr>
      <dgm:t>
        <a:bodyPr/>
        <a:lstStyle/>
        <a:p>
          <a:r>
            <a:rPr lang="en-US" sz="1400" dirty="0"/>
            <a:t>Low concurrency </a:t>
          </a:r>
        </a:p>
      </dgm:t>
    </dgm:pt>
    <dgm:pt modelId="{955199C2-5EA8-428C-8AD1-0DA88903E1A8}" type="parTrans" cxnId="{072DB55B-2734-4979-AEA5-3CAAB718C6FB}">
      <dgm:prSet/>
      <dgm:spPr/>
      <dgm:t>
        <a:bodyPr/>
        <a:lstStyle/>
        <a:p>
          <a:endParaRPr lang="en-US"/>
        </a:p>
      </dgm:t>
    </dgm:pt>
    <dgm:pt modelId="{526B6F94-4C79-470A-8A1F-7B89067B4E37}" type="sibTrans" cxnId="{072DB55B-2734-4979-AEA5-3CAAB718C6FB}">
      <dgm:prSet/>
      <dgm:spPr/>
      <dgm:t>
        <a:bodyPr/>
        <a:lstStyle/>
        <a:p>
          <a:endParaRPr lang="en-US"/>
        </a:p>
      </dgm:t>
    </dgm:pt>
    <dgm:pt modelId="{5609A1BB-756B-45F4-9EFE-A96BFAF28ED1}">
      <dgm:prSet phldrT="[Text]" custT="1"/>
      <dgm:spPr>
        <a:ln>
          <a:solidFill>
            <a:srgbClr val="008080"/>
          </a:solidFill>
        </a:ln>
      </dgm:spPr>
      <dgm:t>
        <a:bodyPr/>
        <a:lstStyle/>
        <a:p>
          <a:r>
            <a:rPr lang="en-US" sz="1400" dirty="0"/>
            <a:t>High concurrency</a:t>
          </a:r>
        </a:p>
      </dgm:t>
    </dgm:pt>
    <dgm:pt modelId="{A84B105E-C134-481D-82D0-EDE7C760611B}" type="parTrans" cxnId="{4105870E-CBC5-467D-AD1D-B7330AE9920A}">
      <dgm:prSet/>
      <dgm:spPr/>
      <dgm:t>
        <a:bodyPr/>
        <a:lstStyle/>
        <a:p>
          <a:endParaRPr lang="en-US"/>
        </a:p>
      </dgm:t>
    </dgm:pt>
    <dgm:pt modelId="{C1CD9181-FC66-417D-9872-AEA7485E3AFF}" type="sibTrans" cxnId="{4105870E-CBC5-467D-AD1D-B7330AE9920A}">
      <dgm:prSet/>
      <dgm:spPr/>
      <dgm:t>
        <a:bodyPr/>
        <a:lstStyle/>
        <a:p>
          <a:endParaRPr lang="en-US"/>
        </a:p>
      </dgm:t>
    </dgm:pt>
    <dgm:pt modelId="{BF10A85B-2292-45B7-BE12-83957F936CC5}">
      <dgm:prSet phldrT="[Text]" custT="1"/>
      <dgm:spPr>
        <a:ln>
          <a:solidFill>
            <a:srgbClr val="008080"/>
          </a:solidFill>
        </a:ln>
      </dgm:spPr>
      <dgm:t>
        <a:bodyPr/>
        <a:lstStyle/>
        <a:p>
          <a:r>
            <a:rPr lang="en-US" sz="1400" dirty="0"/>
            <a:t>Universal concurrency</a:t>
          </a:r>
        </a:p>
      </dgm:t>
    </dgm:pt>
    <dgm:pt modelId="{D7705E62-C36B-4AA0-8B1C-90DD9407B1DC}" type="parTrans" cxnId="{7C988BEA-C7EC-481F-BEEE-B8F660003039}">
      <dgm:prSet/>
      <dgm:spPr/>
      <dgm:t>
        <a:bodyPr/>
        <a:lstStyle/>
        <a:p>
          <a:endParaRPr lang="en-US"/>
        </a:p>
      </dgm:t>
    </dgm:pt>
    <dgm:pt modelId="{CD79DBC8-F14D-4972-A4BF-2B1866FE42FE}" type="sibTrans" cxnId="{7C988BEA-C7EC-481F-BEEE-B8F660003039}">
      <dgm:prSet/>
      <dgm:spPr/>
      <dgm:t>
        <a:bodyPr/>
        <a:lstStyle/>
        <a:p>
          <a:endParaRPr lang="en-US"/>
        </a:p>
      </dgm:t>
    </dgm:pt>
    <dgm:pt modelId="{568A5072-F8AD-4CB6-BB25-5B7467B41354}">
      <dgm:prSet phldrT="[Text]" custT="1"/>
      <dgm:spPr>
        <a:ln>
          <a:solidFill>
            <a:srgbClr val="008080"/>
          </a:solidFill>
        </a:ln>
      </dgm:spPr>
      <dgm:t>
        <a:bodyPr/>
        <a:lstStyle/>
        <a:p>
          <a:r>
            <a:rPr lang="en-US" sz="1400" dirty="0"/>
            <a:t>General population</a:t>
          </a:r>
        </a:p>
      </dgm:t>
    </dgm:pt>
    <dgm:pt modelId="{2B21B754-559D-4B47-ADF8-7E20FED51F87}" type="parTrans" cxnId="{4D5331EF-6D0C-4936-A549-7325D93CC6E9}">
      <dgm:prSet/>
      <dgm:spPr/>
      <dgm:t>
        <a:bodyPr/>
        <a:lstStyle/>
        <a:p>
          <a:endParaRPr lang="en-US"/>
        </a:p>
      </dgm:t>
    </dgm:pt>
    <dgm:pt modelId="{DB1C1377-06E0-4116-AD26-35D4F082AC32}" type="sibTrans" cxnId="{4D5331EF-6D0C-4936-A549-7325D93CC6E9}">
      <dgm:prSet/>
      <dgm:spPr/>
      <dgm:t>
        <a:bodyPr/>
        <a:lstStyle/>
        <a:p>
          <a:endParaRPr lang="en-US"/>
        </a:p>
      </dgm:t>
    </dgm:pt>
    <dgm:pt modelId="{4313D2C4-72D0-4B7F-A6F0-1CE6AF1D75AF}">
      <dgm:prSet phldrT="[Text]" custT="1"/>
      <dgm:spPr>
        <a:ln>
          <a:solidFill>
            <a:srgbClr val="008080"/>
          </a:solidFill>
        </a:ln>
      </dgm:spPr>
      <dgm:t>
        <a:bodyPr/>
        <a:lstStyle/>
        <a:p>
          <a:r>
            <a:rPr lang="en-US" sz="1400" dirty="0"/>
            <a:t>General population</a:t>
          </a:r>
        </a:p>
      </dgm:t>
    </dgm:pt>
    <dgm:pt modelId="{D19A60AA-42E4-474A-BF67-D51D32878504}" type="parTrans" cxnId="{3427CDF1-7DA8-449F-9F75-69D4F161854C}">
      <dgm:prSet/>
      <dgm:spPr/>
      <dgm:t>
        <a:bodyPr/>
        <a:lstStyle/>
        <a:p>
          <a:endParaRPr lang="en-US"/>
        </a:p>
      </dgm:t>
    </dgm:pt>
    <dgm:pt modelId="{E1EDEF47-42F1-43E0-8003-981BD3B10AEF}" type="sibTrans" cxnId="{3427CDF1-7DA8-449F-9F75-69D4F161854C}">
      <dgm:prSet/>
      <dgm:spPr/>
      <dgm:t>
        <a:bodyPr/>
        <a:lstStyle/>
        <a:p>
          <a:endParaRPr lang="en-US"/>
        </a:p>
      </dgm:t>
    </dgm:pt>
    <dgm:pt modelId="{594EFCFA-753A-4B95-82D1-679DA32C09E9}">
      <dgm:prSet phldrT="[Text]" custT="1"/>
      <dgm:spPr>
        <a:ln>
          <a:solidFill>
            <a:srgbClr val="008080"/>
          </a:solidFill>
        </a:ln>
      </dgm:spPr>
      <dgm:t>
        <a:bodyPr/>
        <a:lstStyle/>
        <a:p>
          <a:r>
            <a:rPr lang="en-US" sz="1400" dirty="0"/>
            <a:t>FSW and male clients</a:t>
          </a:r>
        </a:p>
      </dgm:t>
    </dgm:pt>
    <dgm:pt modelId="{3F5C78E2-AF64-497B-8508-085863351F30}" type="parTrans" cxnId="{296B3E8C-F13E-4272-B8E4-D80EDA0AF5E8}">
      <dgm:prSet/>
      <dgm:spPr/>
      <dgm:t>
        <a:bodyPr/>
        <a:lstStyle/>
        <a:p>
          <a:endParaRPr lang="en-US"/>
        </a:p>
      </dgm:t>
    </dgm:pt>
    <dgm:pt modelId="{25701839-435D-4ABB-AFD5-745E2C854993}" type="sibTrans" cxnId="{296B3E8C-F13E-4272-B8E4-D80EDA0AF5E8}">
      <dgm:prSet/>
      <dgm:spPr/>
      <dgm:t>
        <a:bodyPr/>
        <a:lstStyle/>
        <a:p>
          <a:endParaRPr lang="en-US"/>
        </a:p>
      </dgm:t>
    </dgm:pt>
    <dgm:pt modelId="{4A9AEA0B-34ED-4F7A-BC2B-B3E3458C9F0B}" type="pres">
      <dgm:prSet presAssocID="{F66A3E51-FE6E-4FA7-9356-66B85B5E96EA}" presName="Name0" presStyleCnt="0">
        <dgm:presLayoutVars>
          <dgm:dir/>
          <dgm:resizeHandles val="exact"/>
        </dgm:presLayoutVars>
      </dgm:prSet>
      <dgm:spPr/>
    </dgm:pt>
    <dgm:pt modelId="{C3F85D9F-47F3-4B95-8686-E604BA591B97}" type="pres">
      <dgm:prSet presAssocID="{B5B486D5-32D8-4A06-B7A4-A163C7546D94}" presName="composite" presStyleCnt="0"/>
      <dgm:spPr/>
    </dgm:pt>
    <dgm:pt modelId="{1CBD6E5D-4AD2-4034-A851-87BF1046D354}" type="pres">
      <dgm:prSet presAssocID="{B5B486D5-32D8-4A06-B7A4-A163C7546D94}" presName="bgChev" presStyleLbl="node1" presStyleIdx="0" presStyleCnt="3"/>
      <dgm:spPr>
        <a:solidFill>
          <a:srgbClr val="008080"/>
        </a:solidFill>
      </dgm:spPr>
    </dgm:pt>
    <dgm:pt modelId="{AED54DB9-F020-47F3-8063-DAB6F3BCD528}" type="pres">
      <dgm:prSet presAssocID="{B5B486D5-32D8-4A06-B7A4-A163C7546D94}" presName="txNode" presStyleLbl="fgAcc1" presStyleIdx="0" presStyleCnt="3" custScaleY="138055" custLinFactNeighborX="47" custLinFactNeighborY="91924">
        <dgm:presLayoutVars>
          <dgm:bulletEnabled val="1"/>
        </dgm:presLayoutVars>
      </dgm:prSet>
      <dgm:spPr/>
    </dgm:pt>
    <dgm:pt modelId="{87BB6EDF-746C-4160-AD8A-BD8807D7BF59}" type="pres">
      <dgm:prSet presAssocID="{D2631407-BBDB-4A5C-B07E-685CF90002E4}" presName="compositeSpace" presStyleCnt="0"/>
      <dgm:spPr/>
    </dgm:pt>
    <dgm:pt modelId="{8C907521-6E47-4958-94FC-09902BDCDDF9}" type="pres">
      <dgm:prSet presAssocID="{F7F60FF1-6EF5-42B3-8F3B-B589ED2C947F}" presName="composite" presStyleCnt="0"/>
      <dgm:spPr/>
    </dgm:pt>
    <dgm:pt modelId="{802EB083-34C9-48F3-AAC2-B8B0254C0D7B}" type="pres">
      <dgm:prSet presAssocID="{F7F60FF1-6EF5-42B3-8F3B-B589ED2C947F}" presName="bgChev" presStyleLbl="node1" presStyleIdx="1" presStyleCnt="3"/>
      <dgm:spPr>
        <a:solidFill>
          <a:srgbClr val="008080"/>
        </a:solidFill>
      </dgm:spPr>
    </dgm:pt>
    <dgm:pt modelId="{7CA0160A-316E-44FF-A595-61A516AD0184}" type="pres">
      <dgm:prSet presAssocID="{F7F60FF1-6EF5-42B3-8F3B-B589ED2C947F}" presName="txNode" presStyleLbl="fgAcc1" presStyleIdx="1" presStyleCnt="3" custScaleY="138055" custLinFactNeighborX="47" custLinFactNeighborY="91924">
        <dgm:presLayoutVars>
          <dgm:bulletEnabled val="1"/>
        </dgm:presLayoutVars>
      </dgm:prSet>
      <dgm:spPr/>
    </dgm:pt>
    <dgm:pt modelId="{974D4E91-E223-461B-94ED-C76DFCA54573}" type="pres">
      <dgm:prSet presAssocID="{6D8F98F0-F2EB-4140-8479-F39E589ED170}" presName="compositeSpace" presStyleCnt="0"/>
      <dgm:spPr/>
    </dgm:pt>
    <dgm:pt modelId="{5D75A4AB-134B-410D-97DB-37AB294DED3E}" type="pres">
      <dgm:prSet presAssocID="{1FCFA162-AE4B-48EC-BAE8-BB7B026E3318}" presName="composite" presStyleCnt="0"/>
      <dgm:spPr/>
    </dgm:pt>
    <dgm:pt modelId="{1CB424A6-55E2-4884-8FF3-8719E8C4D46E}" type="pres">
      <dgm:prSet presAssocID="{1FCFA162-AE4B-48EC-BAE8-BB7B026E3318}" presName="bgChev" presStyleLbl="node1" presStyleIdx="2" presStyleCnt="3"/>
      <dgm:spPr>
        <a:solidFill>
          <a:srgbClr val="008080"/>
        </a:solidFill>
      </dgm:spPr>
    </dgm:pt>
    <dgm:pt modelId="{CFC07264-7196-4A7D-B61E-C49397CD88AE}" type="pres">
      <dgm:prSet presAssocID="{1FCFA162-AE4B-48EC-BAE8-BB7B026E3318}" presName="txNode" presStyleLbl="fgAcc1" presStyleIdx="2" presStyleCnt="3" custScaleY="138055" custLinFactNeighborX="47" custLinFactNeighborY="91924">
        <dgm:presLayoutVars>
          <dgm:bulletEnabled val="1"/>
        </dgm:presLayoutVars>
      </dgm:prSet>
      <dgm:spPr/>
    </dgm:pt>
  </dgm:ptLst>
  <dgm:cxnLst>
    <dgm:cxn modelId="{4105870E-CBC5-467D-AD1D-B7330AE9920A}" srcId="{F7F60FF1-6EF5-42B3-8F3B-B589ED2C947F}" destId="{5609A1BB-756B-45F4-9EFE-A96BFAF28ED1}" srcOrd="2" destOrd="0" parTransId="{A84B105E-C134-481D-82D0-EDE7C760611B}" sibTransId="{C1CD9181-FC66-417D-9872-AEA7485E3AFF}"/>
    <dgm:cxn modelId="{ECF6851D-5310-4A3A-A141-C02C47E51FF1}" type="presOf" srcId="{B5B486D5-32D8-4A06-B7A4-A163C7546D94}" destId="{AED54DB9-F020-47F3-8063-DAB6F3BCD528}" srcOrd="0" destOrd="0" presId="urn:microsoft.com/office/officeart/2005/8/layout/chevronAccent+Icon"/>
    <dgm:cxn modelId="{8489761F-3273-43D4-BF58-C6020E534B32}" type="presOf" srcId="{594EFCFA-753A-4B95-82D1-679DA32C09E9}" destId="{CFC07264-7196-4A7D-B61E-C49397CD88AE}" srcOrd="0" destOrd="1" presId="urn:microsoft.com/office/officeart/2005/8/layout/chevronAccent+Icon"/>
    <dgm:cxn modelId="{2596B03C-D4B7-41A9-AD2E-F36DC899EBA7}" srcId="{B5B486D5-32D8-4A06-B7A4-A163C7546D94}" destId="{15261002-274F-45BB-BF08-7A3108673804}" srcOrd="1" destOrd="0" parTransId="{9D61BEC6-AA4F-4F0E-94CD-373BD28C068C}" sibTransId="{2C1DCB2E-A357-4FF1-8324-4612885C5681}"/>
    <dgm:cxn modelId="{A94E2F4E-5817-44D5-8D7A-BFD2344A8CF3}" srcId="{F66A3E51-FE6E-4FA7-9356-66B85B5E96EA}" destId="{B5B486D5-32D8-4A06-B7A4-A163C7546D94}" srcOrd="0" destOrd="0" parTransId="{2867D9D3-6BE1-43AB-8D01-C593AEF7B741}" sibTransId="{D2631407-BBDB-4A5C-B07E-685CF90002E4}"/>
    <dgm:cxn modelId="{03CB3E50-EC07-4E18-B043-3E6EE83CD497}" type="presOf" srcId="{B34F4844-EFCD-4FCB-B40D-8FC39C857011}" destId="{AED54DB9-F020-47F3-8063-DAB6F3BCD528}" srcOrd="0" destOrd="3" presId="urn:microsoft.com/office/officeart/2005/8/layout/chevronAccent+Icon"/>
    <dgm:cxn modelId="{072DB55B-2734-4979-AEA5-3CAAB718C6FB}" srcId="{B5B486D5-32D8-4A06-B7A4-A163C7546D94}" destId="{B34F4844-EFCD-4FCB-B40D-8FC39C857011}" srcOrd="2" destOrd="0" parTransId="{955199C2-5EA8-428C-8AD1-0DA88903E1A8}" sibTransId="{526B6F94-4C79-470A-8A1F-7B89067B4E37}"/>
    <dgm:cxn modelId="{DFA34E6D-7DBC-4F8A-8357-0D2E9E092EBD}" type="presOf" srcId="{568A5072-F8AD-4CB6-BB25-5B7467B41354}" destId="{AED54DB9-F020-47F3-8063-DAB6F3BCD528}" srcOrd="0" destOrd="1" presId="urn:microsoft.com/office/officeart/2005/8/layout/chevronAccent+Icon"/>
    <dgm:cxn modelId="{345AF071-8BA1-43CF-A9D4-F77A1132A075}" type="presOf" srcId="{1FCFA162-AE4B-48EC-BAE8-BB7B026E3318}" destId="{CFC07264-7196-4A7D-B61E-C49397CD88AE}" srcOrd="0" destOrd="0" presId="urn:microsoft.com/office/officeart/2005/8/layout/chevronAccent+Icon"/>
    <dgm:cxn modelId="{FBE79076-63A3-4A91-8021-FE8F1E9D1BC0}" srcId="{1FCFA162-AE4B-48EC-BAE8-BB7B026E3318}" destId="{5D6F5ED1-CF17-440E-8DB6-ADCD5E7BB223}" srcOrd="1" destOrd="0" parTransId="{DDBBAB9E-10B6-40F9-A5DB-44D21F7E46AE}" sibTransId="{3398B1F5-D183-4FDF-A8B6-B67E5BAE4ACB}"/>
    <dgm:cxn modelId="{71AA9285-5F05-424E-9EC5-E7C6E33767CA}" type="presOf" srcId="{5609A1BB-756B-45F4-9EFE-A96BFAF28ED1}" destId="{7CA0160A-316E-44FF-A595-61A516AD0184}" srcOrd="0" destOrd="3" presId="urn:microsoft.com/office/officeart/2005/8/layout/chevronAccent+Icon"/>
    <dgm:cxn modelId="{296B3E8C-F13E-4272-B8E4-D80EDA0AF5E8}" srcId="{1FCFA162-AE4B-48EC-BAE8-BB7B026E3318}" destId="{594EFCFA-753A-4B95-82D1-679DA32C09E9}" srcOrd="0" destOrd="0" parTransId="{3F5C78E2-AF64-497B-8508-085863351F30}" sibTransId="{25701839-435D-4ABB-AFD5-745E2C854993}"/>
    <dgm:cxn modelId="{5F991A90-AA29-4240-9C4D-D8982D97840B}" type="presOf" srcId="{15261002-274F-45BB-BF08-7A3108673804}" destId="{AED54DB9-F020-47F3-8063-DAB6F3BCD528}" srcOrd="0" destOrd="2" presId="urn:microsoft.com/office/officeart/2005/8/layout/chevronAccent+Icon"/>
    <dgm:cxn modelId="{883E8E94-0AA9-41E4-919E-F33F60E901C9}" type="presOf" srcId="{FB9A311F-9E90-4037-AB06-561C5E715757}" destId="{7CA0160A-316E-44FF-A595-61A516AD0184}" srcOrd="0" destOrd="2" presId="urn:microsoft.com/office/officeart/2005/8/layout/chevronAccent+Icon"/>
    <dgm:cxn modelId="{98EC3898-7DB5-492D-BE79-2E5966A99B4E}" type="presOf" srcId="{F7F60FF1-6EF5-42B3-8F3B-B589ED2C947F}" destId="{7CA0160A-316E-44FF-A595-61A516AD0184}" srcOrd="0" destOrd="0" presId="urn:microsoft.com/office/officeart/2005/8/layout/chevronAccent+Icon"/>
    <dgm:cxn modelId="{5A1BAFA5-665E-4D7D-A370-FEDB0E6CFD27}" type="presOf" srcId="{BF10A85B-2292-45B7-BE12-83957F936CC5}" destId="{CFC07264-7196-4A7D-B61E-C49397CD88AE}" srcOrd="0" destOrd="3" presId="urn:microsoft.com/office/officeart/2005/8/layout/chevronAccent+Icon"/>
    <dgm:cxn modelId="{98B773AF-05B2-474A-9A45-18327A7DDBF7}" srcId="{F66A3E51-FE6E-4FA7-9356-66B85B5E96EA}" destId="{F7F60FF1-6EF5-42B3-8F3B-B589ED2C947F}" srcOrd="1" destOrd="0" parTransId="{5F09BD09-B02B-43A6-A21E-9E8C2B481AF8}" sibTransId="{6D8F98F0-F2EB-4140-8479-F39E589ED170}"/>
    <dgm:cxn modelId="{E39FD3B1-3AC4-49D9-AC29-3C3C3BFEFA9A}" srcId="{F7F60FF1-6EF5-42B3-8F3B-B589ED2C947F}" destId="{FB9A311F-9E90-4037-AB06-561C5E715757}" srcOrd="1" destOrd="0" parTransId="{2939ADC9-3944-485C-81FE-DF96CCC982C5}" sibTransId="{23D59B75-6946-43CE-A0D5-D4248A180012}"/>
    <dgm:cxn modelId="{951DEDC9-C723-414A-B45B-39D4683C537C}" type="presOf" srcId="{5D6F5ED1-CF17-440E-8DB6-ADCD5E7BB223}" destId="{CFC07264-7196-4A7D-B61E-C49397CD88AE}" srcOrd="0" destOrd="2" presId="urn:microsoft.com/office/officeart/2005/8/layout/chevronAccent+Icon"/>
    <dgm:cxn modelId="{1134AED3-8782-44A9-95E7-C7C17A46206B}" srcId="{F66A3E51-FE6E-4FA7-9356-66B85B5E96EA}" destId="{1FCFA162-AE4B-48EC-BAE8-BB7B026E3318}" srcOrd="2" destOrd="0" parTransId="{A9ED3542-E466-4FAF-A1C0-8C632541CF24}" sibTransId="{E645FBE6-9C35-4761-B753-1EBD6EDE7202}"/>
    <dgm:cxn modelId="{7C988BEA-C7EC-481F-BEEE-B8F660003039}" srcId="{1FCFA162-AE4B-48EC-BAE8-BB7B026E3318}" destId="{BF10A85B-2292-45B7-BE12-83957F936CC5}" srcOrd="2" destOrd="0" parTransId="{D7705E62-C36B-4AA0-8B1C-90DD9407B1DC}" sibTransId="{CD79DBC8-F14D-4972-A4BF-2B1866FE42FE}"/>
    <dgm:cxn modelId="{4D5331EF-6D0C-4936-A549-7325D93CC6E9}" srcId="{B5B486D5-32D8-4A06-B7A4-A163C7546D94}" destId="{568A5072-F8AD-4CB6-BB25-5B7467B41354}" srcOrd="0" destOrd="0" parTransId="{2B21B754-559D-4B47-ADF8-7E20FED51F87}" sibTransId="{DB1C1377-06E0-4116-AD26-35D4F082AC32}"/>
    <dgm:cxn modelId="{3427CDF1-7DA8-449F-9F75-69D4F161854C}" srcId="{F7F60FF1-6EF5-42B3-8F3B-B589ED2C947F}" destId="{4313D2C4-72D0-4B7F-A6F0-1CE6AF1D75AF}" srcOrd="0" destOrd="0" parTransId="{D19A60AA-42E4-474A-BF67-D51D32878504}" sibTransId="{E1EDEF47-42F1-43E0-8003-981BD3B10AEF}"/>
    <dgm:cxn modelId="{BEE830F9-7541-4AA2-B9AC-E5D674BEF409}" type="presOf" srcId="{F66A3E51-FE6E-4FA7-9356-66B85B5E96EA}" destId="{4A9AEA0B-34ED-4F7A-BC2B-B3E3458C9F0B}" srcOrd="0" destOrd="0" presId="urn:microsoft.com/office/officeart/2005/8/layout/chevronAccent+Icon"/>
    <dgm:cxn modelId="{1302BAFD-59A8-4AD5-8AD3-DB36CC5C11EB}" type="presOf" srcId="{4313D2C4-72D0-4B7F-A6F0-1CE6AF1D75AF}" destId="{7CA0160A-316E-44FF-A595-61A516AD0184}" srcOrd="0" destOrd="1" presId="urn:microsoft.com/office/officeart/2005/8/layout/chevronAccent+Icon"/>
    <dgm:cxn modelId="{7D6405CA-F7AA-48C0-8DD3-E06F18841F57}" type="presParOf" srcId="{4A9AEA0B-34ED-4F7A-BC2B-B3E3458C9F0B}" destId="{C3F85D9F-47F3-4B95-8686-E604BA591B97}" srcOrd="0" destOrd="0" presId="urn:microsoft.com/office/officeart/2005/8/layout/chevronAccent+Icon"/>
    <dgm:cxn modelId="{FD1E8453-9743-4AF0-91F9-E4192C71A72F}" type="presParOf" srcId="{C3F85D9F-47F3-4B95-8686-E604BA591B97}" destId="{1CBD6E5D-4AD2-4034-A851-87BF1046D354}" srcOrd="0" destOrd="0" presId="urn:microsoft.com/office/officeart/2005/8/layout/chevronAccent+Icon"/>
    <dgm:cxn modelId="{95E3CACD-F803-4119-A464-244E432CB758}" type="presParOf" srcId="{C3F85D9F-47F3-4B95-8686-E604BA591B97}" destId="{AED54DB9-F020-47F3-8063-DAB6F3BCD528}" srcOrd="1" destOrd="0" presId="urn:microsoft.com/office/officeart/2005/8/layout/chevronAccent+Icon"/>
    <dgm:cxn modelId="{176424A7-C211-4C66-AD33-AFFD036B3D9F}" type="presParOf" srcId="{4A9AEA0B-34ED-4F7A-BC2B-B3E3458C9F0B}" destId="{87BB6EDF-746C-4160-AD8A-BD8807D7BF59}" srcOrd="1" destOrd="0" presId="urn:microsoft.com/office/officeart/2005/8/layout/chevronAccent+Icon"/>
    <dgm:cxn modelId="{21422C59-75AF-4F5E-B20B-9C3E6288E225}" type="presParOf" srcId="{4A9AEA0B-34ED-4F7A-BC2B-B3E3458C9F0B}" destId="{8C907521-6E47-4958-94FC-09902BDCDDF9}" srcOrd="2" destOrd="0" presId="urn:microsoft.com/office/officeart/2005/8/layout/chevronAccent+Icon"/>
    <dgm:cxn modelId="{06FC3603-C0F7-4BBB-84B1-B44F45ABC492}" type="presParOf" srcId="{8C907521-6E47-4958-94FC-09902BDCDDF9}" destId="{802EB083-34C9-48F3-AAC2-B8B0254C0D7B}" srcOrd="0" destOrd="0" presId="urn:microsoft.com/office/officeart/2005/8/layout/chevronAccent+Icon"/>
    <dgm:cxn modelId="{85829C57-8260-4912-BC50-F4BFB541207A}" type="presParOf" srcId="{8C907521-6E47-4958-94FC-09902BDCDDF9}" destId="{7CA0160A-316E-44FF-A595-61A516AD0184}" srcOrd="1" destOrd="0" presId="urn:microsoft.com/office/officeart/2005/8/layout/chevronAccent+Icon"/>
    <dgm:cxn modelId="{AFE91210-8B1D-47ED-BA8E-CF0D146D7F5D}" type="presParOf" srcId="{4A9AEA0B-34ED-4F7A-BC2B-B3E3458C9F0B}" destId="{974D4E91-E223-461B-94ED-C76DFCA54573}" srcOrd="3" destOrd="0" presId="urn:microsoft.com/office/officeart/2005/8/layout/chevronAccent+Icon"/>
    <dgm:cxn modelId="{F5ECA257-09E9-47F1-A559-E21E6BE998C3}" type="presParOf" srcId="{4A9AEA0B-34ED-4F7A-BC2B-B3E3458C9F0B}" destId="{5D75A4AB-134B-410D-97DB-37AB294DED3E}" srcOrd="4" destOrd="0" presId="urn:microsoft.com/office/officeart/2005/8/layout/chevronAccent+Icon"/>
    <dgm:cxn modelId="{5FFB8E1E-72C2-4660-B036-5C692F019E19}" type="presParOf" srcId="{5D75A4AB-134B-410D-97DB-37AB294DED3E}" destId="{1CB424A6-55E2-4884-8FF3-8719E8C4D46E}" srcOrd="0" destOrd="0" presId="urn:microsoft.com/office/officeart/2005/8/layout/chevronAccent+Icon"/>
    <dgm:cxn modelId="{D2E8829C-B8C4-445F-9E0B-B5FD7118332A}" type="presParOf" srcId="{5D75A4AB-134B-410D-97DB-37AB294DED3E}" destId="{CFC07264-7196-4A7D-B61E-C49397CD88AE}" srcOrd="1" destOrd="0" presId="urn:microsoft.com/office/officeart/2005/8/layout/chevronAccent+Icon"/>
  </dgm:cxnLst>
  <dgm:bg/>
  <dgm:whole>
    <a:ln>
      <a:solidFill>
        <a:srgbClr val="00808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D6E5D-4AD2-4034-A851-87BF1046D354}">
      <dsp:nvSpPr>
        <dsp:cNvPr id="0" name=""/>
        <dsp:cNvSpPr/>
      </dsp:nvSpPr>
      <dsp:spPr>
        <a:xfrm>
          <a:off x="3982" y="1489345"/>
          <a:ext cx="1874453" cy="723539"/>
        </a:xfrm>
        <a:prstGeom prst="chevron">
          <a:avLst>
            <a:gd name="adj" fmla="val 4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54DB9-F020-47F3-8063-DAB6F3BCD528}">
      <dsp:nvSpPr>
        <dsp:cNvPr id="0" name=""/>
        <dsp:cNvSpPr/>
      </dsp:nvSpPr>
      <dsp:spPr>
        <a:xfrm>
          <a:off x="503836" y="497033"/>
          <a:ext cx="1582872" cy="3069933"/>
        </a:xfrm>
        <a:prstGeom prst="roundRect">
          <a:avLst>
            <a:gd name="adj" fmla="val 10000"/>
          </a:avLst>
        </a:prstGeom>
        <a:solidFill>
          <a:schemeClr val="lt1">
            <a:alpha val="90000"/>
            <a:hueOff val="0"/>
            <a:satOff val="0"/>
            <a:lumOff val="0"/>
            <a:alphaOff val="0"/>
          </a:schemeClr>
        </a:solidFill>
        <a:ln w="25400" cap="flat" cmpd="sng" algn="ctr">
          <a:solidFill>
            <a:srgbClr val="00808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Marital</a:t>
          </a:r>
        </a:p>
        <a:p>
          <a:pPr marL="114300" lvl="1" indent="-114300" algn="l" defTabSz="622300">
            <a:lnSpc>
              <a:spcPct val="90000"/>
            </a:lnSpc>
            <a:spcBef>
              <a:spcPct val="0"/>
            </a:spcBef>
            <a:spcAft>
              <a:spcPct val="15000"/>
            </a:spcAft>
            <a:buChar char="•"/>
          </a:pPr>
          <a:r>
            <a:rPr lang="en-US" sz="1400" kern="1200" dirty="0"/>
            <a:t>Longest duration</a:t>
          </a:r>
        </a:p>
        <a:p>
          <a:pPr marL="114300" lvl="1" indent="-114300" algn="l" defTabSz="622300">
            <a:lnSpc>
              <a:spcPct val="90000"/>
            </a:lnSpc>
            <a:spcBef>
              <a:spcPct val="0"/>
            </a:spcBef>
            <a:spcAft>
              <a:spcPct val="15000"/>
            </a:spcAft>
            <a:buChar char="•"/>
          </a:pPr>
          <a:r>
            <a:rPr lang="en-US" sz="1400" kern="1200" dirty="0"/>
            <a:t>Oldest age at formation</a:t>
          </a:r>
        </a:p>
        <a:p>
          <a:pPr marL="114300" lvl="1" indent="-114300" algn="l" defTabSz="622300">
            <a:lnSpc>
              <a:spcPct val="90000"/>
            </a:lnSpc>
            <a:spcBef>
              <a:spcPct val="0"/>
            </a:spcBef>
            <a:spcAft>
              <a:spcPct val="15000"/>
            </a:spcAft>
            <a:buChar char="•"/>
          </a:pPr>
          <a:r>
            <a:rPr lang="en-US" sz="1400" kern="1200" dirty="0"/>
            <a:t>Large gap, women younger than men</a:t>
          </a:r>
        </a:p>
        <a:p>
          <a:pPr marL="114300" lvl="1" indent="-114300" algn="l" defTabSz="622300">
            <a:lnSpc>
              <a:spcPct val="90000"/>
            </a:lnSpc>
            <a:spcBef>
              <a:spcPct val="0"/>
            </a:spcBef>
            <a:spcAft>
              <a:spcPct val="15000"/>
            </a:spcAft>
            <a:buChar char="•"/>
          </a:pPr>
          <a:r>
            <a:rPr lang="en-US" sz="1400" kern="1200" dirty="0"/>
            <a:t>Lowest probability of multiple partnerships</a:t>
          </a:r>
        </a:p>
      </dsp:txBody>
      <dsp:txXfrm>
        <a:off x="550197" y="543394"/>
        <a:ext cx="1490150" cy="2977211"/>
      </dsp:txXfrm>
    </dsp:sp>
    <dsp:sp modelId="{802EB083-34C9-48F3-AAC2-B8B0254C0D7B}">
      <dsp:nvSpPr>
        <dsp:cNvPr id="0" name=""/>
        <dsp:cNvSpPr/>
      </dsp:nvSpPr>
      <dsp:spPr>
        <a:xfrm>
          <a:off x="2145025" y="1489345"/>
          <a:ext cx="1874453" cy="723539"/>
        </a:xfrm>
        <a:prstGeom prst="chevron">
          <a:avLst>
            <a:gd name="adj" fmla="val 4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A0160A-316E-44FF-A595-61A516AD0184}">
      <dsp:nvSpPr>
        <dsp:cNvPr id="0" name=""/>
        <dsp:cNvSpPr/>
      </dsp:nvSpPr>
      <dsp:spPr>
        <a:xfrm>
          <a:off x="2644879" y="497033"/>
          <a:ext cx="1582872" cy="3069933"/>
        </a:xfrm>
        <a:prstGeom prst="roundRect">
          <a:avLst>
            <a:gd name="adj" fmla="val 10000"/>
          </a:avLst>
        </a:prstGeom>
        <a:solidFill>
          <a:schemeClr val="lt1">
            <a:alpha val="90000"/>
            <a:hueOff val="0"/>
            <a:satOff val="0"/>
            <a:lumOff val="0"/>
            <a:alphaOff val="0"/>
          </a:schemeClr>
        </a:solidFill>
        <a:ln w="25400" cap="flat" cmpd="sng" algn="ctr">
          <a:solidFill>
            <a:srgbClr val="00808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Informal</a:t>
          </a:r>
        </a:p>
        <a:p>
          <a:pPr marL="114300" lvl="1" indent="-114300" algn="l" defTabSz="622300">
            <a:lnSpc>
              <a:spcPct val="90000"/>
            </a:lnSpc>
            <a:spcBef>
              <a:spcPct val="0"/>
            </a:spcBef>
            <a:spcAft>
              <a:spcPct val="15000"/>
            </a:spcAft>
            <a:buChar char="•"/>
          </a:pPr>
          <a:r>
            <a:rPr lang="en-US" sz="1400" kern="1200" dirty="0"/>
            <a:t>Medium duration</a:t>
          </a:r>
        </a:p>
        <a:p>
          <a:pPr marL="114300" lvl="1" indent="-114300" algn="l" defTabSz="622300">
            <a:lnSpc>
              <a:spcPct val="90000"/>
            </a:lnSpc>
            <a:spcBef>
              <a:spcPct val="0"/>
            </a:spcBef>
            <a:spcAft>
              <a:spcPct val="15000"/>
            </a:spcAft>
            <a:buChar char="•"/>
          </a:pPr>
          <a:r>
            <a:rPr lang="en-US" sz="1400" kern="1200" dirty="0"/>
            <a:t>Intermediate age</a:t>
          </a:r>
        </a:p>
        <a:p>
          <a:pPr marL="114300" lvl="1" indent="-114300" algn="l" defTabSz="622300">
            <a:lnSpc>
              <a:spcPct val="90000"/>
            </a:lnSpc>
            <a:spcBef>
              <a:spcPct val="0"/>
            </a:spcBef>
            <a:spcAft>
              <a:spcPct val="15000"/>
            </a:spcAft>
            <a:buChar char="•"/>
          </a:pPr>
          <a:r>
            <a:rPr lang="en-US" sz="1400" kern="1200" dirty="0"/>
            <a:t>Medium age gap, women younger than men</a:t>
          </a:r>
        </a:p>
        <a:p>
          <a:pPr marL="114300" lvl="1" indent="-114300" algn="l" defTabSz="622300">
            <a:lnSpc>
              <a:spcPct val="90000"/>
            </a:lnSpc>
            <a:spcBef>
              <a:spcPct val="0"/>
            </a:spcBef>
            <a:spcAft>
              <a:spcPct val="15000"/>
            </a:spcAft>
            <a:buChar char="•"/>
          </a:pPr>
          <a:r>
            <a:rPr lang="en-US" sz="1400" kern="1200" dirty="0"/>
            <a:t>Medium probability of multiple partnerships</a:t>
          </a:r>
        </a:p>
      </dsp:txBody>
      <dsp:txXfrm>
        <a:off x="2691240" y="543394"/>
        <a:ext cx="1490150" cy="2977211"/>
      </dsp:txXfrm>
    </dsp:sp>
    <dsp:sp modelId="{1CB424A6-55E2-4884-8FF3-8719E8C4D46E}">
      <dsp:nvSpPr>
        <dsp:cNvPr id="0" name=""/>
        <dsp:cNvSpPr/>
      </dsp:nvSpPr>
      <dsp:spPr>
        <a:xfrm>
          <a:off x="4286068" y="1489345"/>
          <a:ext cx="1874453" cy="723539"/>
        </a:xfrm>
        <a:prstGeom prst="chevron">
          <a:avLst>
            <a:gd name="adj" fmla="val 4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07264-7196-4A7D-B61E-C49397CD88AE}">
      <dsp:nvSpPr>
        <dsp:cNvPr id="0" name=""/>
        <dsp:cNvSpPr/>
      </dsp:nvSpPr>
      <dsp:spPr>
        <a:xfrm>
          <a:off x="4785922" y="497033"/>
          <a:ext cx="1582872" cy="3069933"/>
        </a:xfrm>
        <a:prstGeom prst="roundRect">
          <a:avLst>
            <a:gd name="adj" fmla="val 10000"/>
          </a:avLst>
        </a:prstGeom>
        <a:solidFill>
          <a:schemeClr val="lt1">
            <a:alpha val="90000"/>
            <a:hueOff val="0"/>
            <a:satOff val="0"/>
            <a:lumOff val="0"/>
            <a:alphaOff val="0"/>
          </a:schemeClr>
        </a:solidFill>
        <a:ln w="25400" cap="flat" cmpd="sng" algn="ctr">
          <a:solidFill>
            <a:srgbClr val="00808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Transitory</a:t>
          </a:r>
        </a:p>
        <a:p>
          <a:pPr marL="114300" lvl="1" indent="-114300" algn="l" defTabSz="622300">
            <a:lnSpc>
              <a:spcPct val="90000"/>
            </a:lnSpc>
            <a:spcBef>
              <a:spcPct val="0"/>
            </a:spcBef>
            <a:spcAft>
              <a:spcPct val="15000"/>
            </a:spcAft>
            <a:buChar char="•"/>
          </a:pPr>
          <a:r>
            <a:rPr lang="en-US" sz="1400" kern="1200" dirty="0"/>
            <a:t>Shorter duration (~1 year)</a:t>
          </a:r>
        </a:p>
        <a:p>
          <a:pPr marL="114300" lvl="1" indent="-114300" algn="l" defTabSz="622300">
            <a:lnSpc>
              <a:spcPct val="90000"/>
            </a:lnSpc>
            <a:spcBef>
              <a:spcPct val="0"/>
            </a:spcBef>
            <a:spcAft>
              <a:spcPct val="15000"/>
            </a:spcAft>
            <a:buChar char="•"/>
          </a:pPr>
          <a:r>
            <a:rPr lang="en-US" sz="1400" kern="1200" dirty="0"/>
            <a:t>Young age at formation</a:t>
          </a:r>
        </a:p>
        <a:p>
          <a:pPr marL="114300" lvl="1" indent="-114300" algn="l" defTabSz="622300">
            <a:lnSpc>
              <a:spcPct val="90000"/>
            </a:lnSpc>
            <a:spcBef>
              <a:spcPct val="0"/>
            </a:spcBef>
            <a:spcAft>
              <a:spcPct val="15000"/>
            </a:spcAft>
            <a:buChar char="•"/>
          </a:pPr>
          <a:r>
            <a:rPr lang="en-US" sz="1400" kern="1200" dirty="0"/>
            <a:t>Small age gap</a:t>
          </a:r>
        </a:p>
        <a:p>
          <a:pPr marL="114300" lvl="1" indent="-114300" algn="l" defTabSz="622300">
            <a:lnSpc>
              <a:spcPct val="90000"/>
            </a:lnSpc>
            <a:spcBef>
              <a:spcPct val="0"/>
            </a:spcBef>
            <a:spcAft>
              <a:spcPct val="15000"/>
            </a:spcAft>
            <a:buChar char="•"/>
          </a:pPr>
          <a:r>
            <a:rPr lang="en-US" sz="1400" kern="1200" dirty="0"/>
            <a:t>High probability of multiple partnerships</a:t>
          </a:r>
        </a:p>
      </dsp:txBody>
      <dsp:txXfrm>
        <a:off x="4832283" y="543394"/>
        <a:ext cx="1490150" cy="2977211"/>
      </dsp:txXfrm>
    </dsp:sp>
    <dsp:sp modelId="{4F9344EA-97B9-4B3B-A1A1-13D8BADFAEB1}">
      <dsp:nvSpPr>
        <dsp:cNvPr id="0" name=""/>
        <dsp:cNvSpPr/>
      </dsp:nvSpPr>
      <dsp:spPr>
        <a:xfrm>
          <a:off x="6427110" y="1489345"/>
          <a:ext cx="1874453" cy="723539"/>
        </a:xfrm>
        <a:prstGeom prst="chevron">
          <a:avLst>
            <a:gd name="adj" fmla="val 4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07CC61-7946-4395-AF3B-44ADB8B5F5B7}">
      <dsp:nvSpPr>
        <dsp:cNvPr id="0" name=""/>
        <dsp:cNvSpPr/>
      </dsp:nvSpPr>
      <dsp:spPr>
        <a:xfrm>
          <a:off x="6926965" y="497033"/>
          <a:ext cx="1582872" cy="3069933"/>
        </a:xfrm>
        <a:prstGeom prst="roundRect">
          <a:avLst>
            <a:gd name="adj" fmla="val 10000"/>
          </a:avLst>
        </a:prstGeom>
        <a:solidFill>
          <a:schemeClr val="lt1">
            <a:alpha val="90000"/>
            <a:hueOff val="0"/>
            <a:satOff val="0"/>
            <a:lumOff val="0"/>
            <a:alphaOff val="0"/>
          </a:schemeClr>
        </a:solidFill>
        <a:ln w="25400" cap="flat" cmpd="sng" algn="ctr">
          <a:solidFill>
            <a:srgbClr val="00808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Commercial</a:t>
          </a:r>
        </a:p>
        <a:p>
          <a:pPr marL="114300" lvl="1" indent="-114300" algn="l" defTabSz="622300">
            <a:lnSpc>
              <a:spcPct val="90000"/>
            </a:lnSpc>
            <a:spcBef>
              <a:spcPct val="0"/>
            </a:spcBef>
            <a:spcAft>
              <a:spcPct val="15000"/>
            </a:spcAft>
            <a:buChar char="•"/>
          </a:pPr>
          <a:r>
            <a:rPr lang="en-US" sz="1400" kern="1200" dirty="0"/>
            <a:t>Very short, only one to two </a:t>
          </a:r>
          <a:r>
            <a:rPr lang="en-US" sz="1400" kern="1200" dirty="0" err="1"/>
            <a:t>liasons</a:t>
          </a:r>
          <a:r>
            <a:rPr lang="en-US" sz="1400" kern="1200" dirty="0"/>
            <a:t> per relationship</a:t>
          </a:r>
        </a:p>
        <a:p>
          <a:pPr marL="114300" lvl="1" indent="-114300" algn="l" defTabSz="622300">
            <a:lnSpc>
              <a:spcPct val="90000"/>
            </a:lnSpc>
            <a:spcBef>
              <a:spcPct val="0"/>
            </a:spcBef>
            <a:spcAft>
              <a:spcPct val="15000"/>
            </a:spcAft>
            <a:buChar char="•"/>
          </a:pPr>
          <a:r>
            <a:rPr lang="en-US" sz="1400" kern="1200" dirty="0"/>
            <a:t>Young women, broad age range of men</a:t>
          </a:r>
        </a:p>
        <a:p>
          <a:pPr marL="114300" lvl="1" indent="-114300" algn="l" defTabSz="622300">
            <a:lnSpc>
              <a:spcPct val="90000"/>
            </a:lnSpc>
            <a:spcBef>
              <a:spcPct val="0"/>
            </a:spcBef>
            <a:spcAft>
              <a:spcPct val="15000"/>
            </a:spcAft>
            <a:buChar char="•"/>
          </a:pPr>
          <a:r>
            <a:rPr lang="en-US" sz="1400" kern="1200" dirty="0"/>
            <a:t>Variable age gap</a:t>
          </a:r>
        </a:p>
        <a:p>
          <a:pPr marL="114300" lvl="1" indent="-114300" algn="l" defTabSz="622300">
            <a:lnSpc>
              <a:spcPct val="90000"/>
            </a:lnSpc>
            <a:spcBef>
              <a:spcPct val="0"/>
            </a:spcBef>
            <a:spcAft>
              <a:spcPct val="15000"/>
            </a:spcAft>
            <a:buChar char="•"/>
          </a:pPr>
          <a:r>
            <a:rPr lang="en-US" sz="1400" kern="1200" dirty="0"/>
            <a:t>Many different partners</a:t>
          </a:r>
        </a:p>
      </dsp:txBody>
      <dsp:txXfrm>
        <a:off x="6973326" y="543394"/>
        <a:ext cx="1490150" cy="2977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D6E5D-4AD2-4034-A851-87BF1046D354}">
      <dsp:nvSpPr>
        <dsp:cNvPr id="0" name=""/>
        <dsp:cNvSpPr/>
      </dsp:nvSpPr>
      <dsp:spPr>
        <a:xfrm>
          <a:off x="997" y="-28895"/>
          <a:ext cx="2506754" cy="967607"/>
        </a:xfrm>
        <a:prstGeom prst="chevron">
          <a:avLst>
            <a:gd name="adj" fmla="val 4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54DB9-F020-47F3-8063-DAB6F3BCD528}">
      <dsp:nvSpPr>
        <dsp:cNvPr id="0" name=""/>
        <dsp:cNvSpPr/>
      </dsp:nvSpPr>
      <dsp:spPr>
        <a:xfrm>
          <a:off x="670460" y="28894"/>
          <a:ext cx="2116815" cy="1335830"/>
        </a:xfrm>
        <a:prstGeom prst="roundRect">
          <a:avLst>
            <a:gd name="adj" fmla="val 10000"/>
          </a:avLst>
        </a:prstGeom>
        <a:solidFill>
          <a:schemeClr val="lt1">
            <a:alpha val="90000"/>
            <a:hueOff val="0"/>
            <a:satOff val="0"/>
            <a:lumOff val="0"/>
            <a:alphaOff val="0"/>
          </a:schemeClr>
        </a:solidFill>
        <a:ln w="25400" cap="flat" cmpd="sng" algn="ctr">
          <a:solidFill>
            <a:srgbClr val="00808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Low Risk</a:t>
          </a:r>
        </a:p>
        <a:p>
          <a:pPr marL="114300" lvl="1" indent="-114300" algn="l" defTabSz="622300">
            <a:lnSpc>
              <a:spcPct val="90000"/>
            </a:lnSpc>
            <a:spcBef>
              <a:spcPct val="0"/>
            </a:spcBef>
            <a:spcAft>
              <a:spcPct val="15000"/>
            </a:spcAft>
            <a:buChar char="•"/>
          </a:pPr>
          <a:r>
            <a:rPr lang="en-US" sz="1400" kern="1200" dirty="0"/>
            <a:t>General population</a:t>
          </a:r>
        </a:p>
        <a:p>
          <a:pPr marL="114300" lvl="1" indent="-114300" algn="l" defTabSz="622300">
            <a:lnSpc>
              <a:spcPct val="90000"/>
            </a:lnSpc>
            <a:spcBef>
              <a:spcPct val="0"/>
            </a:spcBef>
            <a:spcAft>
              <a:spcPct val="15000"/>
            </a:spcAft>
            <a:buChar char="•"/>
          </a:pPr>
          <a:r>
            <a:rPr lang="en-US" sz="1400" kern="1200" dirty="0"/>
            <a:t>Low STI (10%)</a:t>
          </a:r>
        </a:p>
        <a:p>
          <a:pPr marL="114300" lvl="1" indent="-114300" algn="l" defTabSz="622300">
            <a:lnSpc>
              <a:spcPct val="90000"/>
            </a:lnSpc>
            <a:spcBef>
              <a:spcPct val="0"/>
            </a:spcBef>
            <a:spcAft>
              <a:spcPct val="15000"/>
            </a:spcAft>
            <a:buChar char="•"/>
          </a:pPr>
          <a:r>
            <a:rPr lang="en-US" sz="1400" kern="1200" dirty="0"/>
            <a:t>Low concurrency </a:t>
          </a:r>
        </a:p>
      </dsp:txBody>
      <dsp:txXfrm>
        <a:off x="709585" y="68019"/>
        <a:ext cx="2038565" cy="1257580"/>
      </dsp:txXfrm>
    </dsp:sp>
    <dsp:sp modelId="{802EB083-34C9-48F3-AAC2-B8B0254C0D7B}">
      <dsp:nvSpPr>
        <dsp:cNvPr id="0" name=""/>
        <dsp:cNvSpPr/>
      </dsp:nvSpPr>
      <dsp:spPr>
        <a:xfrm>
          <a:off x="2864268" y="-28895"/>
          <a:ext cx="2506754" cy="967607"/>
        </a:xfrm>
        <a:prstGeom prst="chevron">
          <a:avLst>
            <a:gd name="adj" fmla="val 4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A0160A-316E-44FF-A595-61A516AD0184}">
      <dsp:nvSpPr>
        <dsp:cNvPr id="0" name=""/>
        <dsp:cNvSpPr/>
      </dsp:nvSpPr>
      <dsp:spPr>
        <a:xfrm>
          <a:off x="3533731" y="28894"/>
          <a:ext cx="2116815" cy="1335830"/>
        </a:xfrm>
        <a:prstGeom prst="roundRect">
          <a:avLst>
            <a:gd name="adj" fmla="val 10000"/>
          </a:avLst>
        </a:prstGeom>
        <a:solidFill>
          <a:schemeClr val="lt1">
            <a:alpha val="90000"/>
            <a:hueOff val="0"/>
            <a:satOff val="0"/>
            <a:lumOff val="0"/>
            <a:alphaOff val="0"/>
          </a:schemeClr>
        </a:solidFill>
        <a:ln w="25400" cap="flat" cmpd="sng" algn="ctr">
          <a:solidFill>
            <a:srgbClr val="00808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Medium Risk</a:t>
          </a:r>
        </a:p>
        <a:p>
          <a:pPr marL="114300" lvl="1" indent="-114300" algn="l" defTabSz="622300">
            <a:lnSpc>
              <a:spcPct val="90000"/>
            </a:lnSpc>
            <a:spcBef>
              <a:spcPct val="0"/>
            </a:spcBef>
            <a:spcAft>
              <a:spcPct val="15000"/>
            </a:spcAft>
            <a:buChar char="•"/>
          </a:pPr>
          <a:r>
            <a:rPr lang="en-US" sz="1400" kern="1200" dirty="0"/>
            <a:t>General population</a:t>
          </a:r>
        </a:p>
        <a:p>
          <a:pPr marL="114300" lvl="1" indent="-114300" algn="l" defTabSz="622300">
            <a:lnSpc>
              <a:spcPct val="90000"/>
            </a:lnSpc>
            <a:spcBef>
              <a:spcPct val="0"/>
            </a:spcBef>
            <a:spcAft>
              <a:spcPct val="15000"/>
            </a:spcAft>
            <a:buChar char="•"/>
          </a:pPr>
          <a:r>
            <a:rPr lang="en-US" sz="1400" kern="1200" dirty="0"/>
            <a:t>High STI (30%)</a:t>
          </a:r>
        </a:p>
        <a:p>
          <a:pPr marL="114300" lvl="1" indent="-114300" algn="l" defTabSz="622300">
            <a:lnSpc>
              <a:spcPct val="90000"/>
            </a:lnSpc>
            <a:spcBef>
              <a:spcPct val="0"/>
            </a:spcBef>
            <a:spcAft>
              <a:spcPct val="15000"/>
            </a:spcAft>
            <a:buChar char="•"/>
          </a:pPr>
          <a:r>
            <a:rPr lang="en-US" sz="1400" kern="1200" dirty="0"/>
            <a:t>High concurrency</a:t>
          </a:r>
        </a:p>
      </dsp:txBody>
      <dsp:txXfrm>
        <a:off x="3572856" y="68019"/>
        <a:ext cx="2038565" cy="1257580"/>
      </dsp:txXfrm>
    </dsp:sp>
    <dsp:sp modelId="{1CB424A6-55E2-4884-8FF3-8719E8C4D46E}">
      <dsp:nvSpPr>
        <dsp:cNvPr id="0" name=""/>
        <dsp:cNvSpPr/>
      </dsp:nvSpPr>
      <dsp:spPr>
        <a:xfrm>
          <a:off x="5727539" y="-28895"/>
          <a:ext cx="2506754" cy="967607"/>
        </a:xfrm>
        <a:prstGeom prst="chevron">
          <a:avLst>
            <a:gd name="adj" fmla="val 4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07264-7196-4A7D-B61E-C49397CD88AE}">
      <dsp:nvSpPr>
        <dsp:cNvPr id="0" name=""/>
        <dsp:cNvSpPr/>
      </dsp:nvSpPr>
      <dsp:spPr>
        <a:xfrm>
          <a:off x="6397002" y="28894"/>
          <a:ext cx="2116815" cy="1335830"/>
        </a:xfrm>
        <a:prstGeom prst="roundRect">
          <a:avLst>
            <a:gd name="adj" fmla="val 10000"/>
          </a:avLst>
        </a:prstGeom>
        <a:solidFill>
          <a:schemeClr val="lt1">
            <a:alpha val="90000"/>
            <a:hueOff val="0"/>
            <a:satOff val="0"/>
            <a:lumOff val="0"/>
            <a:alphaOff val="0"/>
          </a:schemeClr>
        </a:solidFill>
        <a:ln w="25400" cap="flat" cmpd="sng" algn="ctr">
          <a:solidFill>
            <a:srgbClr val="00808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High Risk</a:t>
          </a:r>
        </a:p>
        <a:p>
          <a:pPr marL="114300" lvl="1" indent="-114300" algn="l" defTabSz="622300">
            <a:lnSpc>
              <a:spcPct val="90000"/>
            </a:lnSpc>
            <a:spcBef>
              <a:spcPct val="0"/>
            </a:spcBef>
            <a:spcAft>
              <a:spcPct val="15000"/>
            </a:spcAft>
            <a:buChar char="•"/>
          </a:pPr>
          <a:r>
            <a:rPr lang="en-US" sz="1400" kern="1200" dirty="0"/>
            <a:t>FSW and male clients</a:t>
          </a:r>
        </a:p>
        <a:p>
          <a:pPr marL="114300" lvl="1" indent="-114300" algn="l" defTabSz="622300">
            <a:lnSpc>
              <a:spcPct val="90000"/>
            </a:lnSpc>
            <a:spcBef>
              <a:spcPct val="0"/>
            </a:spcBef>
            <a:spcAft>
              <a:spcPct val="15000"/>
            </a:spcAft>
            <a:buChar char="•"/>
          </a:pPr>
          <a:r>
            <a:rPr lang="en-US" sz="1400" kern="1200" dirty="0"/>
            <a:t>High STI (30%)</a:t>
          </a:r>
        </a:p>
        <a:p>
          <a:pPr marL="114300" lvl="1" indent="-114300" algn="l" defTabSz="622300">
            <a:lnSpc>
              <a:spcPct val="90000"/>
            </a:lnSpc>
            <a:spcBef>
              <a:spcPct val="0"/>
            </a:spcBef>
            <a:spcAft>
              <a:spcPct val="15000"/>
            </a:spcAft>
            <a:buChar char="•"/>
          </a:pPr>
          <a:r>
            <a:rPr lang="en-US" sz="1400" kern="1200" dirty="0"/>
            <a:t>Universal concurrency</a:t>
          </a:r>
        </a:p>
      </dsp:txBody>
      <dsp:txXfrm>
        <a:off x="6436127" y="68019"/>
        <a:ext cx="2038565" cy="12575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9D869-83F6-49BA-A003-0FE01D28D110}" type="datetimeFigureOut">
              <a:rPr lang="en-US" smtClean="0"/>
              <a:t>4/16/18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63DB93-7071-44A3-AC7D-052F57AD4B0C}" type="slidenum">
              <a:rPr lang="en-US" smtClean="0"/>
              <a:t>‹#›</a:t>
            </a:fld>
            <a:endParaRPr lang="en-US"/>
          </a:p>
        </p:txBody>
      </p:sp>
    </p:spTree>
    <p:extLst>
      <p:ext uri="{BB962C8B-B14F-4D97-AF65-F5344CB8AC3E}">
        <p14:creationId xmlns:p14="http://schemas.microsoft.com/office/powerpoint/2010/main" val="173094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Microbicide Product Introduction Initiative (MPii) includes five cooperative agreements within the Annual Program Statement for Microbicide Research, Development, and Introduction. These five-year awards continue and expand USAID's support, in partnership with PEPFAR, for microbicide introduction and access with advances in biomedical technologies and new approaches for HIV prevention.</a:t>
            </a:r>
          </a:p>
          <a:p>
            <a:endParaRPr lang="en-US" dirty="0"/>
          </a:p>
        </p:txBody>
      </p:sp>
    </p:spTree>
    <p:extLst>
      <p:ext uri="{BB962C8B-B14F-4D97-AF65-F5344CB8AC3E}">
        <p14:creationId xmlns:p14="http://schemas.microsoft.com/office/powerpoint/2010/main" val="88246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63DB93-7071-44A3-AC7D-052F57AD4B0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1667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pPr/>
              <a:t>17</a:t>
            </a:fld>
            <a:endParaRPr lang="en-US"/>
          </a:p>
        </p:txBody>
      </p:sp>
    </p:spTree>
    <p:extLst>
      <p:ext uri="{BB962C8B-B14F-4D97-AF65-F5344CB8AC3E}">
        <p14:creationId xmlns:p14="http://schemas.microsoft.com/office/powerpoint/2010/main" val="714079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fits are based on DHS 2006 and 2011 data only</a:t>
            </a:r>
          </a:p>
        </p:txBody>
      </p:sp>
      <p:sp>
        <p:nvSpPr>
          <p:cNvPr id="4" name="Slide Number Placeholder 3"/>
          <p:cNvSpPr>
            <a:spLocks noGrp="1"/>
          </p:cNvSpPr>
          <p:nvPr>
            <p:ph type="sldNum" sz="quarter" idx="10"/>
          </p:nvPr>
        </p:nvSpPr>
        <p:spPr/>
        <p:txBody>
          <a:bodyPr/>
          <a:lstStyle/>
          <a:p>
            <a:fld id="{4B63DB93-7071-44A3-AC7D-052F57AD4B0C}" type="slidenum">
              <a:rPr lang="en-US" smtClean="0"/>
              <a:t>18</a:t>
            </a:fld>
            <a:endParaRPr lang="en-US"/>
          </a:p>
        </p:txBody>
      </p:sp>
    </p:spTree>
    <p:extLst>
      <p:ext uri="{BB962C8B-B14F-4D97-AF65-F5344CB8AC3E}">
        <p14:creationId xmlns:p14="http://schemas.microsoft.com/office/powerpoint/2010/main" val="1342179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t>20</a:t>
            </a:fld>
            <a:endParaRPr lang="en-US"/>
          </a:p>
        </p:txBody>
      </p:sp>
    </p:spTree>
    <p:extLst>
      <p:ext uri="{BB962C8B-B14F-4D97-AF65-F5344CB8AC3E}">
        <p14:creationId xmlns:p14="http://schemas.microsoft.com/office/powerpoint/2010/main" val="1821818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893E672-EFEC-514E-A9C0-F3EC3A35DE06}" type="slidenum">
              <a:rPr lang="en-US" smtClean="0"/>
              <a:t>25</a:t>
            </a:fld>
            <a:endParaRPr lang="en-US"/>
          </a:p>
        </p:txBody>
      </p:sp>
    </p:spTree>
    <p:extLst>
      <p:ext uri="{BB962C8B-B14F-4D97-AF65-F5344CB8AC3E}">
        <p14:creationId xmlns:p14="http://schemas.microsoft.com/office/powerpoint/2010/main" val="2470011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links only work in slideshow mode</a:t>
            </a:r>
          </a:p>
        </p:txBody>
      </p:sp>
    </p:spTree>
    <p:extLst>
      <p:ext uri="{BB962C8B-B14F-4D97-AF65-F5344CB8AC3E}">
        <p14:creationId xmlns:p14="http://schemas.microsoft.com/office/powerpoint/2010/main" val="427582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151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63DB93-7071-44A3-AC7D-052F57AD4B0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136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t>5</a:t>
            </a:fld>
            <a:endParaRPr lang="en-US"/>
          </a:p>
        </p:txBody>
      </p:sp>
    </p:spTree>
    <p:extLst>
      <p:ext uri="{BB962C8B-B14F-4D97-AF65-F5344CB8AC3E}">
        <p14:creationId xmlns:p14="http://schemas.microsoft.com/office/powerpoint/2010/main" val="126338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t>6</a:t>
            </a:fld>
            <a:endParaRPr lang="en-US"/>
          </a:p>
        </p:txBody>
      </p:sp>
    </p:spTree>
    <p:extLst>
      <p:ext uri="{BB962C8B-B14F-4D97-AF65-F5344CB8AC3E}">
        <p14:creationId xmlns:p14="http://schemas.microsoft.com/office/powerpoint/2010/main" val="329378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63DB93-7071-44A3-AC7D-052F57AD4B0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66537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t>12</a:t>
            </a:fld>
            <a:endParaRPr lang="en-US"/>
          </a:p>
        </p:txBody>
      </p:sp>
    </p:spTree>
    <p:extLst>
      <p:ext uri="{BB962C8B-B14F-4D97-AF65-F5344CB8AC3E}">
        <p14:creationId xmlns:p14="http://schemas.microsoft.com/office/powerpoint/2010/main" val="42936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EMOD-HIV</a:t>
            </a:r>
            <a:r>
              <a:rPr lang="en-US" baseline="0" dirty="0"/>
              <a:t> is an individual-based network model of HIV transmission.  The model represents 1 in 50 people in Kenya, including their birthday, gender, infection, partners, and interventions.  Relationships are formed between individuals of similar age, risk, and geographical location.  Transmission is the result of modeling individual coital acts, condoms, and co-factors like STI co-infection.</a:t>
            </a:r>
          </a:p>
          <a:p>
            <a:endParaRPr lang="en-US" baseline="0" dirty="0"/>
          </a:p>
          <a:p>
            <a:r>
              <a:rPr lang="en-US" baseline="0" dirty="0"/>
              <a:t>Within each infected host, the model simulates their CD4 count, disease stage, WHO stage, weight, and progression towards AIDS.  CD4 reconstitutes while on ART.</a:t>
            </a:r>
          </a:p>
          <a:p>
            <a:endParaRPr lang="en-US" baseline="0" dirty="0"/>
          </a:p>
          <a:p>
            <a:r>
              <a:rPr lang="en-US" baseline="0" dirty="0"/>
              <a:t>The treatment cascade is fully configurable without needing to edit any model source code.  Users can specify treatment and prevention cascades.</a:t>
            </a:r>
          </a:p>
          <a:p>
            <a:endParaRPr lang="en-US" baseline="0" dirty="0"/>
          </a:p>
          <a:p>
            <a:r>
              <a:rPr lang="en-US" baseline="0" dirty="0"/>
              <a:t>Another feature the model supports is geography.  We hope to eventually connect the counties via migration.</a:t>
            </a:r>
          </a:p>
          <a:p>
            <a:endParaRPr lang="en-US" baseline="0" dirty="0"/>
          </a:p>
          <a:p>
            <a:r>
              <a:rPr lang="en-US" baseline="0" dirty="0"/>
              <a:t>Model fitting uses curve fitting algorithms that aim to maximize likelihood.</a:t>
            </a:r>
          </a:p>
          <a:p>
            <a:endParaRPr lang="en-US" baseline="0" dirty="0"/>
          </a:p>
          <a:p>
            <a:r>
              <a:rPr lang="en-US" baseline="0" dirty="0"/>
              <a:t>Importantly, the model source code, documentation, and tutorials are available online at our website and on GitHub.</a:t>
            </a:r>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pPr/>
              <a:t>13</a:t>
            </a:fld>
            <a:endParaRPr lang="en-US"/>
          </a:p>
        </p:txBody>
      </p:sp>
    </p:spTree>
    <p:extLst>
      <p:ext uri="{BB962C8B-B14F-4D97-AF65-F5344CB8AC3E}">
        <p14:creationId xmlns:p14="http://schemas.microsoft.com/office/powerpoint/2010/main" val="1347185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AGYW are defined as women ages 15 to 24</a:t>
            </a:r>
          </a:p>
        </p:txBody>
      </p:sp>
      <p:sp>
        <p:nvSpPr>
          <p:cNvPr id="4" name="Slide Number Placeholder 3"/>
          <p:cNvSpPr>
            <a:spLocks noGrp="1"/>
          </p:cNvSpPr>
          <p:nvPr>
            <p:ph type="sldNum" sz="quarter" idx="10"/>
          </p:nvPr>
        </p:nvSpPr>
        <p:spPr/>
        <p:txBody>
          <a:bodyPr/>
          <a:lstStyle/>
          <a:p>
            <a:fld id="{4B63DB93-7071-44A3-AC7D-052F57AD4B0C}" type="slidenum">
              <a:rPr lang="en-US" smtClean="0"/>
              <a:t>15</a:t>
            </a:fld>
            <a:endParaRPr lang="en-US"/>
          </a:p>
        </p:txBody>
      </p:sp>
    </p:spTree>
    <p:extLst>
      <p:ext uri="{BB962C8B-B14F-4D97-AF65-F5344CB8AC3E}">
        <p14:creationId xmlns:p14="http://schemas.microsoft.com/office/powerpoint/2010/main" val="16212176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9144000" cy="5925312"/>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3" name="Picture 2"/>
          <p:cNvPicPr>
            <a:picLocks noChangeAspect="1"/>
          </p:cNvPicPr>
          <p:nvPr userDrawn="1"/>
        </p:nvPicPr>
        <p:blipFill rotWithShape="1">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Lst>
          </a:blip>
          <a:srcRect l="21798" t="21642" r="20674"/>
          <a:stretch/>
        </p:blipFill>
        <p:spPr>
          <a:xfrm>
            <a:off x="-1722040" y="1700681"/>
            <a:ext cx="4501662" cy="6166578"/>
          </a:xfrm>
          <a:prstGeom prst="rect">
            <a:avLst/>
          </a:prstGeom>
        </p:spPr>
      </p:pic>
      <p:sp>
        <p:nvSpPr>
          <p:cNvPr id="11" name="TextBox 10">
            <a:extLst>
              <a:ext uri="{FF2B5EF4-FFF2-40B4-BE49-F238E27FC236}">
                <a16:creationId xmlns:a16="http://schemas.microsoft.com/office/drawing/2014/main" id="{6E7B58DA-09AC-40CC-8048-0CC53376C03E}"/>
              </a:ext>
            </a:extLst>
          </p:cNvPr>
          <p:cNvSpPr txBox="1"/>
          <p:nvPr userDrawn="1"/>
        </p:nvSpPr>
        <p:spPr>
          <a:xfrm>
            <a:off x="8053154" y="6654664"/>
            <a:ext cx="895071"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12" name="Rectangle 11">
            <a:extLst>
              <a:ext uri="{FF2B5EF4-FFF2-40B4-BE49-F238E27FC236}">
                <a16:creationId xmlns:a16="http://schemas.microsoft.com/office/drawing/2014/main" id="{50F714FA-676E-43D3-B375-D37473EAA077}"/>
              </a:ext>
            </a:extLst>
          </p:cNvPr>
          <p:cNvSpPr/>
          <p:nvPr userDrawn="1"/>
        </p:nvSpPr>
        <p:spPr>
          <a:xfrm flipV="1">
            <a:off x="0" y="6691304"/>
            <a:ext cx="918972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3" name="Picture 12">
            <a:extLst>
              <a:ext uri="{FF2B5EF4-FFF2-40B4-BE49-F238E27FC236}">
                <a16:creationId xmlns:a16="http://schemas.microsoft.com/office/drawing/2014/main" id="{307E082C-8CCC-466B-A1FA-98FC3B055EE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5295" y="5976837"/>
            <a:ext cx="1734763" cy="714467"/>
          </a:xfrm>
          <a:prstGeom prst="rect">
            <a:avLst/>
          </a:prstGeom>
        </p:spPr>
      </p:pic>
      <p:pic>
        <p:nvPicPr>
          <p:cNvPr id="14" name="Picture 13" descr="OPTIONS-Logo_CMYK.jpg">
            <a:extLst>
              <a:ext uri="{FF2B5EF4-FFF2-40B4-BE49-F238E27FC236}">
                <a16:creationId xmlns:a16="http://schemas.microsoft.com/office/drawing/2014/main" id="{15459673-B22F-4838-8213-87E2DA2AF20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49668" y="5993951"/>
            <a:ext cx="1261725" cy="679033"/>
          </a:xfrm>
          <a:prstGeom prst="rect">
            <a:avLst/>
          </a:prstGeom>
        </p:spPr>
      </p:pic>
      <p:pic>
        <p:nvPicPr>
          <p:cNvPr id="15" name="Picture 14">
            <a:extLst>
              <a:ext uri="{FF2B5EF4-FFF2-40B4-BE49-F238E27FC236}">
                <a16:creationId xmlns:a16="http://schemas.microsoft.com/office/drawing/2014/main" id="{9497768A-CACC-4508-9365-B55154C60F5B}"/>
              </a:ext>
            </a:extLst>
          </p:cNvPr>
          <p:cNvPicPr>
            <a:picLocks noChangeAspect="1"/>
          </p:cNvPicPr>
          <p:nvPr userDrawn="1"/>
        </p:nvPicPr>
        <p:blipFill>
          <a:blip r:embed="rId6"/>
          <a:stretch>
            <a:fillRect/>
          </a:stretch>
        </p:blipFill>
        <p:spPr>
          <a:xfrm>
            <a:off x="1475708" y="6021475"/>
            <a:ext cx="825949" cy="569465"/>
          </a:xfrm>
          <a:prstGeom prst="rect">
            <a:avLst/>
          </a:prstGeom>
        </p:spPr>
      </p:pic>
      <p:pic>
        <p:nvPicPr>
          <p:cNvPr id="16" name="Picture 15">
            <a:extLst>
              <a:ext uri="{FF2B5EF4-FFF2-40B4-BE49-F238E27FC236}">
                <a16:creationId xmlns:a16="http://schemas.microsoft.com/office/drawing/2014/main" id="{3C680D81-F2E7-4F1D-A961-6CF308AD199F}"/>
              </a:ext>
            </a:extLst>
          </p:cNvPr>
          <p:cNvPicPr>
            <a:picLocks noChangeAspect="1"/>
          </p:cNvPicPr>
          <p:nvPr userDrawn="1"/>
        </p:nvPicPr>
        <p:blipFill>
          <a:blip r:embed="rId7"/>
          <a:stretch>
            <a:fillRect/>
          </a:stretch>
        </p:blipFill>
        <p:spPr>
          <a:xfrm>
            <a:off x="3574189" y="5952800"/>
            <a:ext cx="847417" cy="670618"/>
          </a:xfrm>
          <a:prstGeom prst="rect">
            <a:avLst/>
          </a:prstGeom>
        </p:spPr>
      </p:pic>
      <p:pic>
        <p:nvPicPr>
          <p:cNvPr id="17" name="Picture 16">
            <a:extLst>
              <a:ext uri="{FF2B5EF4-FFF2-40B4-BE49-F238E27FC236}">
                <a16:creationId xmlns:a16="http://schemas.microsoft.com/office/drawing/2014/main" id="{95EC64A8-9083-4D9E-9F6E-324F7F9E42C9}"/>
              </a:ext>
            </a:extLst>
          </p:cNvPr>
          <p:cNvPicPr>
            <a:picLocks noChangeAspect="1"/>
          </p:cNvPicPr>
          <p:nvPr userDrawn="1"/>
        </p:nvPicPr>
        <p:blipFill>
          <a:blip r:embed="rId8"/>
          <a:stretch>
            <a:fillRect/>
          </a:stretch>
        </p:blipFill>
        <p:spPr>
          <a:xfrm>
            <a:off x="7425131" y="5976837"/>
            <a:ext cx="1637643" cy="670618"/>
          </a:xfrm>
          <a:prstGeom prst="rect">
            <a:avLst/>
          </a:prstGeom>
        </p:spPr>
      </p:pic>
      <p:pic>
        <p:nvPicPr>
          <p:cNvPr id="18" name="Picture 17">
            <a:extLst>
              <a:ext uri="{FF2B5EF4-FFF2-40B4-BE49-F238E27FC236}">
                <a16:creationId xmlns:a16="http://schemas.microsoft.com/office/drawing/2014/main" id="{2298A5B6-66BF-46BB-A81F-D9C08B3F2436}"/>
              </a:ext>
            </a:extLst>
          </p:cNvPr>
          <p:cNvPicPr>
            <a:picLocks noChangeAspect="1"/>
          </p:cNvPicPr>
          <p:nvPr userDrawn="1"/>
        </p:nvPicPr>
        <p:blipFill>
          <a:blip r:embed="rId9"/>
          <a:stretch>
            <a:fillRect/>
          </a:stretch>
        </p:blipFill>
        <p:spPr>
          <a:xfrm>
            <a:off x="4493277" y="6092486"/>
            <a:ext cx="1870255" cy="523348"/>
          </a:xfrm>
          <a:prstGeom prst="rect">
            <a:avLst/>
          </a:prstGeom>
        </p:spPr>
      </p:pic>
      <p:pic>
        <p:nvPicPr>
          <p:cNvPr id="19" name="Picture 18">
            <a:extLst>
              <a:ext uri="{FF2B5EF4-FFF2-40B4-BE49-F238E27FC236}">
                <a16:creationId xmlns:a16="http://schemas.microsoft.com/office/drawing/2014/main" id="{634EB622-0BB5-420D-9CC5-A8CF934D6A09}"/>
              </a:ext>
            </a:extLst>
          </p:cNvPr>
          <p:cNvPicPr>
            <a:picLocks noChangeAspect="1"/>
          </p:cNvPicPr>
          <p:nvPr userDrawn="1"/>
        </p:nvPicPr>
        <p:blipFill>
          <a:blip r:embed="rId10"/>
          <a:stretch>
            <a:fillRect/>
          </a:stretch>
        </p:blipFill>
        <p:spPr>
          <a:xfrm>
            <a:off x="6479107" y="6071793"/>
            <a:ext cx="830449" cy="523348"/>
          </a:xfrm>
          <a:prstGeom prst="rect">
            <a:avLst/>
          </a:prstGeom>
        </p:spPr>
      </p:pic>
    </p:spTree>
    <p:extLst>
      <p:ext uri="{BB962C8B-B14F-4D97-AF65-F5344CB8AC3E}">
        <p14:creationId xmlns:p14="http://schemas.microsoft.com/office/powerpoint/2010/main" val="27686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5" name="TextBox 24"/>
          <p:cNvSpPr txBox="1"/>
          <p:nvPr userDrawn="1"/>
        </p:nvSpPr>
        <p:spPr>
          <a:xfrm>
            <a:off x="8053154" y="6654664"/>
            <a:ext cx="895071"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hasCustomPrompt="1"/>
          </p:nvPr>
        </p:nvSpPr>
        <p:spPr>
          <a:xfrm>
            <a:off x="1433146" y="445196"/>
            <a:ext cx="7253654" cy="972441"/>
          </a:xfrm>
          <a:prstGeom prst="rect">
            <a:avLst/>
          </a:prstGeom>
        </p:spPr>
        <p:txBody>
          <a:bodyPr vert="horz"/>
          <a:lstStyle>
            <a:lvl1pPr>
              <a:defRPr sz="4000">
                <a:solidFill>
                  <a:srgbClr val="178793"/>
                </a:solidFill>
                <a:latin typeface="Gill Sans MT" panose="020B0502020104020203" pitchFamily="34" charset="0"/>
              </a:defRPr>
            </a:lvl1pPr>
          </a:lstStyle>
          <a:p>
            <a:r>
              <a:rPr lang="en-US" dirty="0"/>
              <a:t>Title</a:t>
            </a:r>
          </a:p>
        </p:txBody>
      </p:sp>
      <p:sp>
        <p:nvSpPr>
          <p:cNvPr id="4" name="Text Placeholder 3"/>
          <p:cNvSpPr>
            <a:spLocks noGrp="1"/>
          </p:cNvSpPr>
          <p:nvPr>
            <p:ph type="body" sz="quarter" idx="10"/>
          </p:nvPr>
        </p:nvSpPr>
        <p:spPr>
          <a:xfrm>
            <a:off x="457200" y="1584325"/>
            <a:ext cx="8229600" cy="4360366"/>
          </a:xfrm>
          <a:prstGeom prst="rect">
            <a:avLst/>
          </a:prstGeom>
        </p:spPr>
        <p:txBody>
          <a:bodyPr vert="horz"/>
          <a:lstStyle>
            <a:lvl1pPr>
              <a:buClr>
                <a:srgbClr val="178793"/>
              </a:buClr>
              <a:buSzPct val="100000"/>
              <a:buFont typeface="Arial"/>
              <a:buChar char="•"/>
              <a:defRPr sz="2000" b="0" spc="0">
                <a:solidFill>
                  <a:srgbClr val="535352"/>
                </a:solidFill>
                <a:latin typeface="Gill Sans MT" panose="020B0502020104020203" pitchFamily="34" charset="0"/>
                <a:cs typeface="Gill Sans MT" panose="020B0502020104020203" pitchFamily="34" charset="0"/>
              </a:defRPr>
            </a:lvl1pPr>
            <a:lvl2pPr>
              <a:buClr>
                <a:srgbClr val="178793"/>
              </a:buClr>
              <a:defRPr sz="1800">
                <a:solidFill>
                  <a:srgbClr val="535352"/>
                </a:solidFill>
                <a:latin typeface="Gill Sans MT" panose="020B0502020104020203" pitchFamily="34" charset="0"/>
                <a:cs typeface="Gill Sans MT" panose="020B0502020104020203" pitchFamily="34" charset="0"/>
              </a:defRPr>
            </a:lvl2pPr>
            <a:lvl3pPr marL="1143000" indent="-228600">
              <a:buClr>
                <a:srgbClr val="178793"/>
              </a:buClr>
              <a:buSzPct val="83000"/>
              <a:buFont typeface="Courier New"/>
              <a:buChar char="o"/>
              <a:defRPr sz="1600">
                <a:solidFill>
                  <a:srgbClr val="535352"/>
                </a:solidFill>
                <a:latin typeface="Gill Sans MT" panose="020B0502020104020203" pitchFamily="34" charset="0"/>
                <a:cs typeface="Gill Sans MT" panose="020B0502020104020203" pitchFamily="34" charset="0"/>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918972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4471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5" name="TextBox 24"/>
          <p:cNvSpPr txBox="1"/>
          <p:nvPr userDrawn="1"/>
        </p:nvSpPr>
        <p:spPr>
          <a:xfrm>
            <a:off x="8053154" y="6654664"/>
            <a:ext cx="895071"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918972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5295" y="5976837"/>
            <a:ext cx="1734763" cy="714467"/>
          </a:xfrm>
          <a:prstGeom prst="rect">
            <a:avLst/>
          </a:prstGeom>
        </p:spPr>
      </p:pic>
      <p:pic>
        <p:nvPicPr>
          <p:cNvPr id="15" name="Picture 14" descr="OPTIONS-Logo_CMYK.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9668" y="5993951"/>
            <a:ext cx="1261725" cy="679033"/>
          </a:xfrm>
          <a:prstGeom prst="rect">
            <a:avLst/>
          </a:prstGeom>
        </p:spPr>
      </p:pic>
      <p:pic>
        <p:nvPicPr>
          <p:cNvPr id="16" name="Picture 15"/>
          <p:cNvPicPr>
            <a:picLocks noChangeAspect="1"/>
          </p:cNvPicPr>
          <p:nvPr userDrawn="1"/>
        </p:nvPicPr>
        <p:blipFill>
          <a:blip r:embed="rId4"/>
          <a:stretch>
            <a:fillRect/>
          </a:stretch>
        </p:blipFill>
        <p:spPr>
          <a:xfrm>
            <a:off x="1475708" y="6021475"/>
            <a:ext cx="825949" cy="569465"/>
          </a:xfrm>
          <a:prstGeom prst="rect">
            <a:avLst/>
          </a:prstGeom>
        </p:spPr>
      </p:pic>
      <p:pic>
        <p:nvPicPr>
          <p:cNvPr id="2" name="Picture 1">
            <a:extLst>
              <a:ext uri="{FF2B5EF4-FFF2-40B4-BE49-F238E27FC236}">
                <a16:creationId xmlns:a16="http://schemas.microsoft.com/office/drawing/2014/main" id="{DA7AC4BA-D2C6-449A-BF2F-137C8370205F}"/>
              </a:ext>
            </a:extLst>
          </p:cNvPr>
          <p:cNvPicPr>
            <a:picLocks noChangeAspect="1"/>
          </p:cNvPicPr>
          <p:nvPr userDrawn="1"/>
        </p:nvPicPr>
        <p:blipFill>
          <a:blip r:embed="rId5"/>
          <a:stretch>
            <a:fillRect/>
          </a:stretch>
        </p:blipFill>
        <p:spPr>
          <a:xfrm>
            <a:off x="3574189" y="5952800"/>
            <a:ext cx="847417" cy="670618"/>
          </a:xfrm>
          <a:prstGeom prst="rect">
            <a:avLst/>
          </a:prstGeom>
        </p:spPr>
      </p:pic>
      <p:pic>
        <p:nvPicPr>
          <p:cNvPr id="3" name="Picture 2">
            <a:extLst>
              <a:ext uri="{FF2B5EF4-FFF2-40B4-BE49-F238E27FC236}">
                <a16:creationId xmlns:a16="http://schemas.microsoft.com/office/drawing/2014/main" id="{D63D0710-CA1A-476C-B8B5-F762169E898C}"/>
              </a:ext>
            </a:extLst>
          </p:cNvPr>
          <p:cNvPicPr>
            <a:picLocks noChangeAspect="1"/>
          </p:cNvPicPr>
          <p:nvPr userDrawn="1"/>
        </p:nvPicPr>
        <p:blipFill>
          <a:blip r:embed="rId6"/>
          <a:stretch>
            <a:fillRect/>
          </a:stretch>
        </p:blipFill>
        <p:spPr>
          <a:xfrm>
            <a:off x="7425131" y="5976837"/>
            <a:ext cx="1637643" cy="670618"/>
          </a:xfrm>
          <a:prstGeom prst="rect">
            <a:avLst/>
          </a:prstGeom>
        </p:spPr>
      </p:pic>
      <p:pic>
        <p:nvPicPr>
          <p:cNvPr id="4" name="Picture 3">
            <a:extLst>
              <a:ext uri="{FF2B5EF4-FFF2-40B4-BE49-F238E27FC236}">
                <a16:creationId xmlns:a16="http://schemas.microsoft.com/office/drawing/2014/main" id="{C2FBBB49-AA5B-4695-8CCF-6E02CC7EB428}"/>
              </a:ext>
            </a:extLst>
          </p:cNvPr>
          <p:cNvPicPr>
            <a:picLocks noChangeAspect="1"/>
          </p:cNvPicPr>
          <p:nvPr userDrawn="1"/>
        </p:nvPicPr>
        <p:blipFill>
          <a:blip r:embed="rId7"/>
          <a:stretch>
            <a:fillRect/>
          </a:stretch>
        </p:blipFill>
        <p:spPr>
          <a:xfrm>
            <a:off x="4493277" y="6092486"/>
            <a:ext cx="1870255" cy="523348"/>
          </a:xfrm>
          <a:prstGeom prst="rect">
            <a:avLst/>
          </a:prstGeom>
        </p:spPr>
      </p:pic>
      <p:pic>
        <p:nvPicPr>
          <p:cNvPr id="5" name="Picture 4">
            <a:extLst>
              <a:ext uri="{FF2B5EF4-FFF2-40B4-BE49-F238E27FC236}">
                <a16:creationId xmlns:a16="http://schemas.microsoft.com/office/drawing/2014/main" id="{5A06C98B-2386-4D9D-A4CA-C0C13701E410}"/>
              </a:ext>
            </a:extLst>
          </p:cNvPr>
          <p:cNvPicPr>
            <a:picLocks noChangeAspect="1"/>
          </p:cNvPicPr>
          <p:nvPr userDrawn="1"/>
        </p:nvPicPr>
        <p:blipFill>
          <a:blip r:embed="rId8"/>
          <a:stretch>
            <a:fillRect/>
          </a:stretch>
        </p:blipFill>
        <p:spPr>
          <a:xfrm>
            <a:off x="6479107" y="6071793"/>
            <a:ext cx="830449" cy="523348"/>
          </a:xfrm>
          <a:prstGeom prst="rect">
            <a:avLst/>
          </a:prstGeom>
        </p:spPr>
      </p:pic>
    </p:spTree>
    <p:extLst>
      <p:ext uri="{BB962C8B-B14F-4D97-AF65-F5344CB8AC3E}">
        <p14:creationId xmlns:p14="http://schemas.microsoft.com/office/powerpoint/2010/main" val="20478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5" name="TextBox 24"/>
          <p:cNvSpPr txBox="1"/>
          <p:nvPr userDrawn="1"/>
        </p:nvSpPr>
        <p:spPr>
          <a:xfrm>
            <a:off x="8053154" y="6654664"/>
            <a:ext cx="895071"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918972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10682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Heading_List">
    <p:spTree>
      <p:nvGrpSpPr>
        <p:cNvPr id="1" name=""/>
        <p:cNvGrpSpPr/>
        <p:nvPr/>
      </p:nvGrpSpPr>
      <p:grpSpPr>
        <a:xfrm>
          <a:off x="0" y="0"/>
          <a:ext cx="0" cy="0"/>
          <a:chOff x="0" y="0"/>
          <a:chExt cx="0" cy="0"/>
        </a:xfrm>
      </p:grpSpPr>
      <p:sp>
        <p:nvSpPr>
          <p:cNvPr id="25" name="TextBox 24"/>
          <p:cNvSpPr txBox="1"/>
          <p:nvPr userDrawn="1"/>
        </p:nvSpPr>
        <p:spPr>
          <a:xfrm>
            <a:off x="8053154" y="6654664"/>
            <a:ext cx="895071"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866A5236-44AD-2042-BEB4-E68B6DAEE093}" type="slidenum">
              <a:rPr kumimoji="0" lang="en-US" sz="800" b="0" i="0" u="none" strike="noStrike" kern="0" cap="none" spc="0" normalizeH="0" baseline="0" noProof="0" smtClean="0">
                <a:ln>
                  <a:noFill/>
                </a:ln>
                <a:solidFill>
                  <a:schemeClr val="bg1"/>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457200" y="445196"/>
            <a:ext cx="8229600" cy="972441"/>
          </a:xfrm>
          <a:prstGeom prst="rect">
            <a:avLst/>
          </a:prstGeom>
        </p:spPr>
        <p:txBody>
          <a:bodyPr vert="horz"/>
          <a:lstStyle>
            <a:lvl1pPr>
              <a:defRPr sz="4000" b="0" i="0">
                <a:ln>
                  <a:noFill/>
                </a:ln>
                <a:solidFill>
                  <a:srgbClr val="178793"/>
                </a:solidFill>
                <a:latin typeface="Gill Sans MT" charset="0"/>
                <a:ea typeface="Gill Sans MT" charset="0"/>
                <a:cs typeface="Gill Sans MT" charset="0"/>
              </a:defRPr>
            </a:lvl1pPr>
          </a:lstStyle>
          <a:p>
            <a:r>
              <a:rPr lang="en-US" dirty="0"/>
              <a:t>Title</a:t>
            </a:r>
          </a:p>
        </p:txBody>
      </p:sp>
      <p:sp>
        <p:nvSpPr>
          <p:cNvPr id="4" name="Text Placeholder 3"/>
          <p:cNvSpPr>
            <a:spLocks noGrp="1"/>
          </p:cNvSpPr>
          <p:nvPr>
            <p:ph type="body" sz="quarter" idx="10"/>
          </p:nvPr>
        </p:nvSpPr>
        <p:spPr>
          <a:xfrm>
            <a:off x="457200" y="1584325"/>
            <a:ext cx="8229600" cy="4360366"/>
          </a:xfrm>
          <a:prstGeom prst="rect">
            <a:avLst/>
          </a:prstGeom>
        </p:spPr>
        <p:txBody>
          <a:bodyPr vert="horz"/>
          <a:lstStyle>
            <a:lvl1pPr>
              <a:buClr>
                <a:srgbClr val="178793"/>
              </a:buClr>
              <a:buSzPct val="100000"/>
              <a:buFont typeface="Arial"/>
              <a:buChar char="•"/>
              <a:defRPr sz="2000" b="0" i="0" spc="0">
                <a:solidFill>
                  <a:schemeClr val="tx1"/>
                </a:solidFill>
                <a:latin typeface="Gill Sans MT" charset="0"/>
                <a:ea typeface="Gill Sans MT" charset="0"/>
                <a:cs typeface="Gill Sans MT" charset="0"/>
              </a:defRPr>
            </a:lvl1pPr>
            <a:lvl2pPr>
              <a:buClr>
                <a:srgbClr val="178793"/>
              </a:buClr>
              <a:defRPr sz="1800" b="0" i="0">
                <a:solidFill>
                  <a:schemeClr val="tx1"/>
                </a:solidFill>
                <a:latin typeface="Gill Sans MT" charset="0"/>
                <a:ea typeface="Gill Sans MT" charset="0"/>
                <a:cs typeface="Gill Sans MT" charset="0"/>
              </a:defRPr>
            </a:lvl2pPr>
            <a:lvl3pPr marL="1143000" indent="-228600">
              <a:buClr>
                <a:srgbClr val="178793"/>
              </a:buClr>
              <a:buSzPct val="83000"/>
              <a:buFont typeface="Courier New"/>
              <a:buChar char="o"/>
              <a:defRPr sz="1600" b="0" i="0">
                <a:solidFill>
                  <a:schemeClr val="tx1"/>
                </a:solidFill>
                <a:latin typeface="Gill Sans MT" charset="0"/>
                <a:ea typeface="Gill Sans MT" charset="0"/>
                <a:cs typeface="Gill Sans MT" charset="0"/>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918972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9" name="TextBox 8">
            <a:extLst>
              <a:ext uri="{FF2B5EF4-FFF2-40B4-BE49-F238E27FC236}">
                <a16:creationId xmlns:a16="http://schemas.microsoft.com/office/drawing/2014/main" id="{093639E4-A3DE-4274-BEF7-2331ABEB15BD}"/>
              </a:ext>
            </a:extLst>
          </p:cNvPr>
          <p:cNvSpPr txBox="1"/>
          <p:nvPr userDrawn="1"/>
        </p:nvSpPr>
        <p:spPr>
          <a:xfrm>
            <a:off x="8053154" y="6654664"/>
            <a:ext cx="895071"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13" name="Rectangle 12">
            <a:extLst>
              <a:ext uri="{FF2B5EF4-FFF2-40B4-BE49-F238E27FC236}">
                <a16:creationId xmlns:a16="http://schemas.microsoft.com/office/drawing/2014/main" id="{1E574D46-185E-46F3-802B-6DE7F53DC29D}"/>
              </a:ext>
            </a:extLst>
          </p:cNvPr>
          <p:cNvSpPr/>
          <p:nvPr userDrawn="1"/>
        </p:nvSpPr>
        <p:spPr>
          <a:xfrm flipV="1">
            <a:off x="0" y="6691304"/>
            <a:ext cx="918972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4" name="Picture 13">
            <a:extLst>
              <a:ext uri="{FF2B5EF4-FFF2-40B4-BE49-F238E27FC236}">
                <a16:creationId xmlns:a16="http://schemas.microsoft.com/office/drawing/2014/main" id="{BB5738FE-1FB6-42C4-9BAE-4D64B618A58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5295" y="5976837"/>
            <a:ext cx="1734763" cy="714467"/>
          </a:xfrm>
          <a:prstGeom prst="rect">
            <a:avLst/>
          </a:prstGeom>
        </p:spPr>
      </p:pic>
      <p:pic>
        <p:nvPicPr>
          <p:cNvPr id="15" name="Picture 14" descr="OPTIONS-Logo_CMYK.jpg">
            <a:extLst>
              <a:ext uri="{FF2B5EF4-FFF2-40B4-BE49-F238E27FC236}">
                <a16:creationId xmlns:a16="http://schemas.microsoft.com/office/drawing/2014/main" id="{B4BA42BA-5226-4FA5-8884-7FA56D3383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9668" y="5993951"/>
            <a:ext cx="1261725" cy="679033"/>
          </a:xfrm>
          <a:prstGeom prst="rect">
            <a:avLst/>
          </a:prstGeom>
        </p:spPr>
      </p:pic>
      <p:pic>
        <p:nvPicPr>
          <p:cNvPr id="16" name="Picture 15">
            <a:extLst>
              <a:ext uri="{FF2B5EF4-FFF2-40B4-BE49-F238E27FC236}">
                <a16:creationId xmlns:a16="http://schemas.microsoft.com/office/drawing/2014/main" id="{7C2171FC-9032-4943-BC78-54CCAC5DFD7E}"/>
              </a:ext>
            </a:extLst>
          </p:cNvPr>
          <p:cNvPicPr>
            <a:picLocks noChangeAspect="1"/>
          </p:cNvPicPr>
          <p:nvPr userDrawn="1"/>
        </p:nvPicPr>
        <p:blipFill>
          <a:blip r:embed="rId4"/>
          <a:stretch>
            <a:fillRect/>
          </a:stretch>
        </p:blipFill>
        <p:spPr>
          <a:xfrm>
            <a:off x="1475708" y="6021475"/>
            <a:ext cx="825949" cy="569465"/>
          </a:xfrm>
          <a:prstGeom prst="rect">
            <a:avLst/>
          </a:prstGeom>
        </p:spPr>
      </p:pic>
      <p:pic>
        <p:nvPicPr>
          <p:cNvPr id="17" name="Picture 16">
            <a:extLst>
              <a:ext uri="{FF2B5EF4-FFF2-40B4-BE49-F238E27FC236}">
                <a16:creationId xmlns:a16="http://schemas.microsoft.com/office/drawing/2014/main" id="{368B14CA-3658-4B47-A727-AB2CF1A0D6BE}"/>
              </a:ext>
            </a:extLst>
          </p:cNvPr>
          <p:cNvPicPr>
            <a:picLocks noChangeAspect="1"/>
          </p:cNvPicPr>
          <p:nvPr userDrawn="1"/>
        </p:nvPicPr>
        <p:blipFill>
          <a:blip r:embed="rId5"/>
          <a:stretch>
            <a:fillRect/>
          </a:stretch>
        </p:blipFill>
        <p:spPr>
          <a:xfrm>
            <a:off x="3574189" y="5952800"/>
            <a:ext cx="847417" cy="670618"/>
          </a:xfrm>
          <a:prstGeom prst="rect">
            <a:avLst/>
          </a:prstGeom>
        </p:spPr>
      </p:pic>
      <p:pic>
        <p:nvPicPr>
          <p:cNvPr id="18" name="Picture 17">
            <a:extLst>
              <a:ext uri="{FF2B5EF4-FFF2-40B4-BE49-F238E27FC236}">
                <a16:creationId xmlns:a16="http://schemas.microsoft.com/office/drawing/2014/main" id="{5634C418-8392-4B21-A834-D2F6AA449240}"/>
              </a:ext>
            </a:extLst>
          </p:cNvPr>
          <p:cNvPicPr>
            <a:picLocks noChangeAspect="1"/>
          </p:cNvPicPr>
          <p:nvPr userDrawn="1"/>
        </p:nvPicPr>
        <p:blipFill>
          <a:blip r:embed="rId6"/>
          <a:stretch>
            <a:fillRect/>
          </a:stretch>
        </p:blipFill>
        <p:spPr>
          <a:xfrm>
            <a:off x="7425131" y="5976837"/>
            <a:ext cx="1637643" cy="670618"/>
          </a:xfrm>
          <a:prstGeom prst="rect">
            <a:avLst/>
          </a:prstGeom>
        </p:spPr>
      </p:pic>
      <p:pic>
        <p:nvPicPr>
          <p:cNvPr id="19" name="Picture 18">
            <a:extLst>
              <a:ext uri="{FF2B5EF4-FFF2-40B4-BE49-F238E27FC236}">
                <a16:creationId xmlns:a16="http://schemas.microsoft.com/office/drawing/2014/main" id="{7067A68C-34D8-4C52-978F-B3276CECD8C4}"/>
              </a:ext>
            </a:extLst>
          </p:cNvPr>
          <p:cNvPicPr>
            <a:picLocks noChangeAspect="1"/>
          </p:cNvPicPr>
          <p:nvPr userDrawn="1"/>
        </p:nvPicPr>
        <p:blipFill>
          <a:blip r:embed="rId7"/>
          <a:stretch>
            <a:fillRect/>
          </a:stretch>
        </p:blipFill>
        <p:spPr>
          <a:xfrm>
            <a:off x="4493277" y="6092486"/>
            <a:ext cx="1870255" cy="523348"/>
          </a:xfrm>
          <a:prstGeom prst="rect">
            <a:avLst/>
          </a:prstGeom>
        </p:spPr>
      </p:pic>
      <p:pic>
        <p:nvPicPr>
          <p:cNvPr id="20" name="Picture 19">
            <a:extLst>
              <a:ext uri="{FF2B5EF4-FFF2-40B4-BE49-F238E27FC236}">
                <a16:creationId xmlns:a16="http://schemas.microsoft.com/office/drawing/2014/main" id="{C8BBB50C-FA19-4077-8937-203F7E0E0505}"/>
              </a:ext>
            </a:extLst>
          </p:cNvPr>
          <p:cNvPicPr>
            <a:picLocks noChangeAspect="1"/>
          </p:cNvPicPr>
          <p:nvPr userDrawn="1"/>
        </p:nvPicPr>
        <p:blipFill>
          <a:blip r:embed="rId8"/>
          <a:stretch>
            <a:fillRect/>
          </a:stretch>
        </p:blipFill>
        <p:spPr>
          <a:xfrm>
            <a:off x="6479107" y="6071793"/>
            <a:ext cx="830449" cy="523348"/>
          </a:xfrm>
          <a:prstGeom prst="rect">
            <a:avLst/>
          </a:prstGeom>
        </p:spPr>
      </p:pic>
    </p:spTree>
    <p:extLst>
      <p:ext uri="{BB962C8B-B14F-4D97-AF65-F5344CB8AC3E}">
        <p14:creationId xmlns:p14="http://schemas.microsoft.com/office/powerpoint/2010/main" val="297646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5" name="TextBox 24"/>
          <p:cNvSpPr txBox="1"/>
          <p:nvPr userDrawn="1"/>
        </p:nvSpPr>
        <p:spPr>
          <a:xfrm>
            <a:off x="8053154" y="6654664"/>
            <a:ext cx="895071"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866A5236-44AD-2042-BEB4-E68B6DAEE093}" type="slidenum">
              <a:rPr kumimoji="0" lang="en-US" sz="800" b="0" i="0" u="none" strike="noStrike" kern="0" cap="none" spc="0" normalizeH="0" baseline="0" noProof="0" smtClean="0">
                <a:ln>
                  <a:noFill/>
                </a:ln>
                <a:solidFill>
                  <a:schemeClr val="bg1"/>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endParaRPr>
          </a:p>
        </p:txBody>
      </p:sp>
      <p:sp>
        <p:nvSpPr>
          <p:cNvPr id="7" name="Rectangle 6"/>
          <p:cNvSpPr/>
          <p:nvPr userDrawn="1"/>
        </p:nvSpPr>
        <p:spPr>
          <a:xfrm flipV="1">
            <a:off x="0" y="6691304"/>
            <a:ext cx="918972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6" name="Title 1"/>
          <p:cNvSpPr>
            <a:spLocks noGrp="1"/>
          </p:cNvSpPr>
          <p:nvPr>
            <p:ph type="title" hasCustomPrompt="1"/>
          </p:nvPr>
        </p:nvSpPr>
        <p:spPr>
          <a:xfrm>
            <a:off x="457200" y="445196"/>
            <a:ext cx="8229600" cy="972441"/>
          </a:xfrm>
          <a:prstGeom prst="rect">
            <a:avLst/>
          </a:prstGeom>
        </p:spPr>
        <p:txBody>
          <a:bodyPr vert="horz"/>
          <a:lstStyle>
            <a:lvl1pPr>
              <a:defRPr sz="4000" b="0" i="0">
                <a:ln>
                  <a:noFill/>
                </a:ln>
                <a:solidFill>
                  <a:srgbClr val="178793"/>
                </a:solidFill>
                <a:latin typeface="Gill Sans MT" charset="0"/>
                <a:ea typeface="Gill Sans MT" charset="0"/>
                <a:cs typeface="Gill Sans MT" charset="0"/>
              </a:defRPr>
            </a:lvl1pPr>
          </a:lstStyle>
          <a:p>
            <a:r>
              <a:rPr lang="en-US" dirty="0"/>
              <a:t>Title</a:t>
            </a:r>
          </a:p>
        </p:txBody>
      </p:sp>
      <p:sp>
        <p:nvSpPr>
          <p:cNvPr id="8" name="Text Placeholder 3"/>
          <p:cNvSpPr>
            <a:spLocks noGrp="1"/>
          </p:cNvSpPr>
          <p:nvPr>
            <p:ph type="body" sz="quarter" idx="10"/>
          </p:nvPr>
        </p:nvSpPr>
        <p:spPr>
          <a:xfrm>
            <a:off x="457200" y="1584325"/>
            <a:ext cx="8229600" cy="4360366"/>
          </a:xfrm>
          <a:prstGeom prst="rect">
            <a:avLst/>
          </a:prstGeom>
        </p:spPr>
        <p:txBody>
          <a:bodyPr vert="horz"/>
          <a:lstStyle>
            <a:lvl1pPr>
              <a:buClr>
                <a:srgbClr val="178793"/>
              </a:buClr>
              <a:buSzPct val="100000"/>
              <a:buFont typeface="Arial"/>
              <a:buChar char="•"/>
              <a:defRPr sz="2000" b="0" i="0" spc="0">
                <a:solidFill>
                  <a:schemeClr val="tx1"/>
                </a:solidFill>
                <a:latin typeface="Gill Sans MT" charset="0"/>
                <a:ea typeface="Gill Sans MT" charset="0"/>
                <a:cs typeface="Gill Sans MT" charset="0"/>
              </a:defRPr>
            </a:lvl1pPr>
            <a:lvl2pPr>
              <a:buClr>
                <a:srgbClr val="178793"/>
              </a:buClr>
              <a:defRPr sz="1800" b="0" i="0">
                <a:solidFill>
                  <a:schemeClr val="tx1"/>
                </a:solidFill>
                <a:latin typeface="Gill Sans MT" charset="0"/>
                <a:ea typeface="Gill Sans MT" charset="0"/>
                <a:cs typeface="Gill Sans MT" charset="0"/>
              </a:defRPr>
            </a:lvl2pPr>
            <a:lvl3pPr marL="1143000" indent="-228600">
              <a:buClr>
                <a:srgbClr val="178793"/>
              </a:buClr>
              <a:buSzPct val="83000"/>
              <a:buFont typeface="Courier New"/>
              <a:buChar char="o"/>
              <a:defRPr sz="1600" b="0" i="0">
                <a:solidFill>
                  <a:schemeClr val="tx1"/>
                </a:solidFill>
                <a:latin typeface="Gill Sans MT" charset="0"/>
                <a:ea typeface="Gill Sans MT" charset="0"/>
                <a:cs typeface="Gill Sans MT" charset="0"/>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E7950DAF-7A63-4E21-80B7-4F422614D58A}"/>
              </a:ext>
            </a:extLst>
          </p:cNvPr>
          <p:cNvSpPr txBox="1"/>
          <p:nvPr userDrawn="1"/>
        </p:nvSpPr>
        <p:spPr>
          <a:xfrm>
            <a:off x="8053154" y="6654664"/>
            <a:ext cx="895071"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13" name="Rectangle 12">
            <a:extLst>
              <a:ext uri="{FF2B5EF4-FFF2-40B4-BE49-F238E27FC236}">
                <a16:creationId xmlns:a16="http://schemas.microsoft.com/office/drawing/2014/main" id="{F91480BE-3410-426D-AFE2-82BD3080706A}"/>
              </a:ext>
            </a:extLst>
          </p:cNvPr>
          <p:cNvSpPr/>
          <p:nvPr userDrawn="1"/>
        </p:nvSpPr>
        <p:spPr>
          <a:xfrm flipV="1">
            <a:off x="0" y="6691304"/>
            <a:ext cx="918972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4" name="Picture 13">
            <a:extLst>
              <a:ext uri="{FF2B5EF4-FFF2-40B4-BE49-F238E27FC236}">
                <a16:creationId xmlns:a16="http://schemas.microsoft.com/office/drawing/2014/main" id="{874B2F93-D6A1-4C66-9C4D-7FF60834DCF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5295" y="5976837"/>
            <a:ext cx="1734763" cy="714467"/>
          </a:xfrm>
          <a:prstGeom prst="rect">
            <a:avLst/>
          </a:prstGeom>
        </p:spPr>
      </p:pic>
      <p:pic>
        <p:nvPicPr>
          <p:cNvPr id="15" name="Picture 14" descr="OPTIONS-Logo_CMYK.jpg">
            <a:extLst>
              <a:ext uri="{FF2B5EF4-FFF2-40B4-BE49-F238E27FC236}">
                <a16:creationId xmlns:a16="http://schemas.microsoft.com/office/drawing/2014/main" id="{D1D442C5-89B0-46C6-94B0-B146C5A572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9668" y="5993951"/>
            <a:ext cx="1261725" cy="679033"/>
          </a:xfrm>
          <a:prstGeom prst="rect">
            <a:avLst/>
          </a:prstGeom>
        </p:spPr>
      </p:pic>
      <p:pic>
        <p:nvPicPr>
          <p:cNvPr id="16" name="Picture 15">
            <a:extLst>
              <a:ext uri="{FF2B5EF4-FFF2-40B4-BE49-F238E27FC236}">
                <a16:creationId xmlns:a16="http://schemas.microsoft.com/office/drawing/2014/main" id="{96242A0B-6446-42E7-96BC-781CE3B3D0AA}"/>
              </a:ext>
            </a:extLst>
          </p:cNvPr>
          <p:cNvPicPr>
            <a:picLocks noChangeAspect="1"/>
          </p:cNvPicPr>
          <p:nvPr userDrawn="1"/>
        </p:nvPicPr>
        <p:blipFill>
          <a:blip r:embed="rId4"/>
          <a:stretch>
            <a:fillRect/>
          </a:stretch>
        </p:blipFill>
        <p:spPr>
          <a:xfrm>
            <a:off x="1475708" y="6021475"/>
            <a:ext cx="825949" cy="569465"/>
          </a:xfrm>
          <a:prstGeom prst="rect">
            <a:avLst/>
          </a:prstGeom>
        </p:spPr>
      </p:pic>
      <p:pic>
        <p:nvPicPr>
          <p:cNvPr id="17" name="Picture 16">
            <a:extLst>
              <a:ext uri="{FF2B5EF4-FFF2-40B4-BE49-F238E27FC236}">
                <a16:creationId xmlns:a16="http://schemas.microsoft.com/office/drawing/2014/main" id="{3071D8CE-7985-455E-BD2B-E8F61E4605FD}"/>
              </a:ext>
            </a:extLst>
          </p:cNvPr>
          <p:cNvPicPr>
            <a:picLocks noChangeAspect="1"/>
          </p:cNvPicPr>
          <p:nvPr userDrawn="1"/>
        </p:nvPicPr>
        <p:blipFill>
          <a:blip r:embed="rId5"/>
          <a:stretch>
            <a:fillRect/>
          </a:stretch>
        </p:blipFill>
        <p:spPr>
          <a:xfrm>
            <a:off x="3574189" y="5952800"/>
            <a:ext cx="847417" cy="670618"/>
          </a:xfrm>
          <a:prstGeom prst="rect">
            <a:avLst/>
          </a:prstGeom>
        </p:spPr>
      </p:pic>
      <p:pic>
        <p:nvPicPr>
          <p:cNvPr id="18" name="Picture 17">
            <a:extLst>
              <a:ext uri="{FF2B5EF4-FFF2-40B4-BE49-F238E27FC236}">
                <a16:creationId xmlns:a16="http://schemas.microsoft.com/office/drawing/2014/main" id="{95CACEC1-2118-4C13-8E6E-51F678E2A6F4}"/>
              </a:ext>
            </a:extLst>
          </p:cNvPr>
          <p:cNvPicPr>
            <a:picLocks noChangeAspect="1"/>
          </p:cNvPicPr>
          <p:nvPr userDrawn="1"/>
        </p:nvPicPr>
        <p:blipFill>
          <a:blip r:embed="rId6"/>
          <a:stretch>
            <a:fillRect/>
          </a:stretch>
        </p:blipFill>
        <p:spPr>
          <a:xfrm>
            <a:off x="7425131" y="5976837"/>
            <a:ext cx="1637643" cy="670618"/>
          </a:xfrm>
          <a:prstGeom prst="rect">
            <a:avLst/>
          </a:prstGeom>
        </p:spPr>
      </p:pic>
      <p:pic>
        <p:nvPicPr>
          <p:cNvPr id="19" name="Picture 18">
            <a:extLst>
              <a:ext uri="{FF2B5EF4-FFF2-40B4-BE49-F238E27FC236}">
                <a16:creationId xmlns:a16="http://schemas.microsoft.com/office/drawing/2014/main" id="{EE5E069F-541D-4CF4-8E87-3923F60C6648}"/>
              </a:ext>
            </a:extLst>
          </p:cNvPr>
          <p:cNvPicPr>
            <a:picLocks noChangeAspect="1"/>
          </p:cNvPicPr>
          <p:nvPr userDrawn="1"/>
        </p:nvPicPr>
        <p:blipFill>
          <a:blip r:embed="rId7"/>
          <a:stretch>
            <a:fillRect/>
          </a:stretch>
        </p:blipFill>
        <p:spPr>
          <a:xfrm>
            <a:off x="4493277" y="6092486"/>
            <a:ext cx="1870255" cy="523348"/>
          </a:xfrm>
          <a:prstGeom prst="rect">
            <a:avLst/>
          </a:prstGeom>
        </p:spPr>
      </p:pic>
      <p:pic>
        <p:nvPicPr>
          <p:cNvPr id="20" name="Picture 19">
            <a:extLst>
              <a:ext uri="{FF2B5EF4-FFF2-40B4-BE49-F238E27FC236}">
                <a16:creationId xmlns:a16="http://schemas.microsoft.com/office/drawing/2014/main" id="{F17AC284-11D4-4D2C-A503-E42F265CFBC3}"/>
              </a:ext>
            </a:extLst>
          </p:cNvPr>
          <p:cNvPicPr>
            <a:picLocks noChangeAspect="1"/>
          </p:cNvPicPr>
          <p:nvPr userDrawn="1"/>
        </p:nvPicPr>
        <p:blipFill>
          <a:blip r:embed="rId8"/>
          <a:stretch>
            <a:fillRect/>
          </a:stretch>
        </p:blipFill>
        <p:spPr>
          <a:xfrm>
            <a:off x="6479107" y="6071793"/>
            <a:ext cx="830449" cy="523348"/>
          </a:xfrm>
          <a:prstGeom prst="rect">
            <a:avLst/>
          </a:prstGeom>
        </p:spPr>
      </p:pic>
    </p:spTree>
    <p:extLst>
      <p:ext uri="{BB962C8B-B14F-4D97-AF65-F5344CB8AC3E}">
        <p14:creationId xmlns:p14="http://schemas.microsoft.com/office/powerpoint/2010/main" val="457357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66" r:id="rId3"/>
    <p:sldLayoutId id="2147483667" r:id="rId4"/>
    <p:sldLayoutId id="2147483676" r:id="rId5"/>
    <p:sldLayoutId id="2147483677" r:id="rId6"/>
  </p:sldLayoutIdLst>
  <p:txStyles>
    <p:title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0"/>
            <a:ext cx="5678488"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101725"/>
            <a:ext cx="82296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2052" name="Picture 6" descr="FHI360_Logo_Horiz_tag_4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825" y="6173788"/>
            <a:ext cx="8175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flipV="1">
            <a:off x="0" y="6691313"/>
            <a:ext cx="9190038" cy="195262"/>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sp>
        <p:nvSpPr>
          <p:cNvPr id="3" name="Slide Number Placeholder 2"/>
          <p:cNvSpPr>
            <a:spLocks noGrp="1"/>
          </p:cNvSpPr>
          <p:nvPr>
            <p:ph type="sldNum" sz="quarter" idx="4"/>
          </p:nvPr>
        </p:nvSpPr>
        <p:spPr>
          <a:xfrm>
            <a:off x="8308975" y="6689725"/>
            <a:ext cx="492125" cy="179388"/>
          </a:xfrm>
          <a:prstGeom prst="rect">
            <a:avLst/>
          </a:prstGeom>
        </p:spPr>
        <p:txBody>
          <a:bodyPr vert="horz" lIns="91440" tIns="0" rIns="91440" bIns="0" rtlCol="0" anchor="t" anchorCtr="0"/>
          <a:lstStyle>
            <a:lvl1pPr algn="r">
              <a:defRPr sz="1200" b="1">
                <a:solidFill>
                  <a:schemeClr val="bg1"/>
                </a:solidFill>
                <a:latin typeface="Calibri" panose="020F0502020204030204" pitchFamily="34" charset="0"/>
              </a:defRPr>
            </a:lvl1pPr>
          </a:lstStyle>
          <a:p>
            <a:pPr>
              <a:defRPr/>
            </a:pPr>
            <a:fld id="{3EE23A90-A035-47CE-A24B-D9E0E97B7F74}" type="slidenum">
              <a:rPr lang="en-US"/>
              <a:pPr>
                <a:defRPr/>
              </a:pPr>
              <a:t>‹#›</a:t>
            </a:fld>
            <a:endParaRPr lang="en-US" dirty="0"/>
          </a:p>
        </p:txBody>
      </p:sp>
    </p:spTree>
    <p:extLst>
      <p:ext uri="{BB962C8B-B14F-4D97-AF65-F5344CB8AC3E}">
        <p14:creationId xmlns:p14="http://schemas.microsoft.com/office/powerpoint/2010/main" val="3028272071"/>
      </p:ext>
    </p:extLst>
  </p:cSld>
  <p:clrMap bg1="lt1" tx1="dk1" bg2="lt2" tx2="dk2" accent1="accent1" accent2="accent2" accent3="accent3" accent4="accent4" accent5="accent5" accent6="accent6" hlink="hlink" folHlink="folHlink"/>
  <p:hf hdr="0" ftr="0" dt="0"/>
  <p:txStyles>
    <p:titleStyle>
      <a:lvl1pPr algn="l" defTabSz="457200" rtl="0" eaLnBrk="0" fontAlgn="base" hangingPunct="0">
        <a:spcBef>
          <a:spcPct val="0"/>
        </a:spcBef>
        <a:spcAft>
          <a:spcPct val="0"/>
        </a:spcAft>
        <a:defRPr sz="2800" b="1" kern="1200">
          <a:solidFill>
            <a:srgbClr val="717074"/>
          </a:solidFill>
          <a:latin typeface="+mj-lt"/>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p:titleStyle>
    <p:bodyStyle>
      <a:lvl1pPr marL="342900" indent="-342900" algn="l" defTabSz="457200" rtl="0" eaLnBrk="0" fontAlgn="base" hangingPunct="0">
        <a:spcBef>
          <a:spcPct val="20000"/>
        </a:spcBef>
        <a:spcAft>
          <a:spcPct val="0"/>
        </a:spcAft>
        <a:buClr>
          <a:srgbClr val="279ECE"/>
        </a:buClr>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279ECE"/>
        </a:buClr>
        <a:buFont typeface="Arial" panose="020B0604020202020204" pitchFamily="34" charset="0"/>
        <a:buChar char="–"/>
        <a:defRPr sz="26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279ECE"/>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279ECE"/>
        </a:buClr>
        <a:buFont typeface="Arial" panose="020B0604020202020204" pitchFamily="34"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279ECE"/>
        </a:buClr>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InstituteforDiseaseModeling/EMOD" TargetMode="External"/><Relationship Id="rId2" Type="http://schemas.openxmlformats.org/officeDocument/2006/relationships/hyperlink" Target="http://idmod.or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tiff"/><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3.xml"/><Relationship Id="rId7" Type="http://schemas.openxmlformats.org/officeDocument/2006/relationships/image" Target="../media/image3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26.xml.rels><?xml version="1.0" encoding="UTF-8" standalone="yes"?>
<Relationships xmlns="http://schemas.openxmlformats.org/package/2006/relationships"><Relationship Id="rId8" Type="http://schemas.openxmlformats.org/officeDocument/2006/relationships/hyperlink" Target="https://www.prepwatch.org/wp-content/uploads/2017/09/Private-Health-Sector-Landscape_Kenya.pdf" TargetMode="External"/><Relationship Id="rId3" Type="http://schemas.openxmlformats.org/officeDocument/2006/relationships/hyperlink" Target="http://www.prepwatch.org/" TargetMode="External"/><Relationship Id="rId7" Type="http://schemas.openxmlformats.org/officeDocument/2006/relationships/hyperlink" Target="https://www.prepwatch.org/wp-content/uploads/2017/09/Private-Health-Sector-Landscape-Summary.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prepwatch.org/wp-content/uploads/2017/09/DapRing_Case_For_Action_Sept2017.pdf" TargetMode="External"/><Relationship Id="rId11" Type="http://schemas.openxmlformats.org/officeDocument/2006/relationships/hyperlink" Target="http://www.avac.org/resource/ongoing-and-planned-prep-demonstration-and-implementation-studies" TargetMode="External"/><Relationship Id="rId5" Type="http://schemas.openxmlformats.org/officeDocument/2006/relationships/hyperlink" Target="https://www.prepwatch.org/plan-4-prep-tool/" TargetMode="External"/><Relationship Id="rId10" Type="http://schemas.openxmlformats.org/officeDocument/2006/relationships/hyperlink" Target="https://www.prepwatch.org/wp-content/uploads/2017/09/Private-Health-Sector-Landscape-Zimbabwe.pdf" TargetMode="External"/><Relationship Id="rId4" Type="http://schemas.openxmlformats.org/officeDocument/2006/relationships/hyperlink" Target="https://www.prepwatch.org/mpii-tools-resources/" TargetMode="External"/><Relationship Id="rId9" Type="http://schemas.openxmlformats.org/officeDocument/2006/relationships/hyperlink" Target="https://www.prepwatch.org/wp-content/uploads/2017/09/Private-Health-Sector-Landscape_SA.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19.jpg"/><Relationship Id="rId12"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582" y="225466"/>
            <a:ext cx="2670140" cy="656590"/>
          </a:xfrm>
          <a:prstGeom prst="rect">
            <a:avLst/>
          </a:prstGeom>
          <a:noFill/>
        </p:spPr>
        <p:txBody>
          <a:bodyPr wrap="square" rtlCol="0">
            <a:spAutoFit/>
          </a:bodyPr>
          <a:lstStyle/>
          <a:p>
            <a:pPr>
              <a:lnSpc>
                <a:spcPts val="4380"/>
              </a:lnSpc>
            </a:pPr>
            <a:r>
              <a:rPr lang="en-US" sz="4400" dirty="0">
                <a:solidFill>
                  <a:schemeClr val="bg1"/>
                </a:solidFill>
                <a:latin typeface="Gill Sans MT" panose="020B0502020104020203" pitchFamily="34" charset="0"/>
                <a:cs typeface="Calibri"/>
              </a:rPr>
              <a:t>OPTIONS</a:t>
            </a:r>
            <a:endParaRPr lang="en-US" sz="4400" b="0" i="0" dirty="0">
              <a:solidFill>
                <a:schemeClr val="bg1"/>
              </a:solidFill>
              <a:latin typeface="Gill Sans MT" panose="020B0502020104020203" pitchFamily="34" charset="0"/>
              <a:cs typeface="Calibri"/>
            </a:endParaRPr>
          </a:p>
        </p:txBody>
      </p:sp>
      <p:sp>
        <p:nvSpPr>
          <p:cNvPr id="4" name="TextBox 3"/>
          <p:cNvSpPr txBox="1"/>
          <p:nvPr/>
        </p:nvSpPr>
        <p:spPr>
          <a:xfrm>
            <a:off x="2851615" y="828288"/>
            <a:ext cx="5279603" cy="5201424"/>
          </a:xfrm>
          <a:prstGeom prst="rect">
            <a:avLst/>
          </a:prstGeom>
          <a:noFill/>
        </p:spPr>
        <p:txBody>
          <a:bodyPr wrap="square" rtlCol="0">
            <a:spAutoFit/>
          </a:bodyPr>
          <a:lstStyle/>
          <a:p>
            <a:r>
              <a:rPr lang="en-US" sz="2400" b="1" i="1" u="sng" dirty="0">
                <a:solidFill>
                  <a:schemeClr val="bg1"/>
                </a:solidFill>
                <a:cs typeface="Times New Roman" pitchFamily="18" charset="0"/>
              </a:rPr>
              <a:t>Modeling Oral HIV Pre-exposure Prophylaxis in Zimbabwe</a:t>
            </a:r>
            <a:endParaRPr lang="en-US" sz="2400" b="1" i="1" u="sng" spc="150" dirty="0">
              <a:solidFill>
                <a:schemeClr val="bg1"/>
              </a:solidFill>
              <a:cs typeface="Calibri"/>
            </a:endParaRPr>
          </a:p>
          <a:p>
            <a:endParaRPr lang="en-US" sz="2000" b="1" i="1" spc="150" dirty="0">
              <a:solidFill>
                <a:schemeClr val="bg1"/>
              </a:solidFill>
              <a:latin typeface="Gill Sans MT" panose="020B0502020104020203" pitchFamily="34" charset="0"/>
              <a:cs typeface="Calibri"/>
            </a:endParaRPr>
          </a:p>
          <a:p>
            <a:r>
              <a:rPr lang="en-GB" b="1" i="1" dirty="0" err="1">
                <a:solidFill>
                  <a:schemeClr val="bg1"/>
                </a:solidFill>
              </a:rPr>
              <a:t>Zindoga</a:t>
            </a:r>
            <a:r>
              <a:rPr lang="en-GB" b="1" i="1" dirty="0">
                <a:solidFill>
                  <a:schemeClr val="bg1"/>
                </a:solidFill>
              </a:rPr>
              <a:t> Mukandavire</a:t>
            </a:r>
            <a:r>
              <a:rPr lang="en-GB" b="1" i="1" baseline="30000" dirty="0">
                <a:solidFill>
                  <a:schemeClr val="bg1"/>
                </a:solidFill>
              </a:rPr>
              <a:t>1</a:t>
            </a:r>
            <a:r>
              <a:rPr lang="en-GB" b="1" i="1" dirty="0">
                <a:solidFill>
                  <a:schemeClr val="bg1"/>
                </a:solidFill>
              </a:rPr>
              <a:t>, </a:t>
            </a:r>
            <a:r>
              <a:rPr lang="en-GB" b="1" i="1" u="sng" dirty="0">
                <a:solidFill>
                  <a:schemeClr val="bg1"/>
                </a:solidFill>
              </a:rPr>
              <a:t>Graham F. Medley</a:t>
            </a:r>
            <a:r>
              <a:rPr lang="en-GB" b="1" i="1" u="sng" baseline="30000" dirty="0">
                <a:solidFill>
                  <a:schemeClr val="bg1"/>
                </a:solidFill>
              </a:rPr>
              <a:t>1</a:t>
            </a:r>
            <a:r>
              <a:rPr lang="en-GB" b="1" i="1" dirty="0">
                <a:solidFill>
                  <a:schemeClr val="bg1"/>
                </a:solidFill>
              </a:rPr>
              <a:t>, Fern Terris-Prestholt</a:t>
            </a:r>
            <a:r>
              <a:rPr lang="en-GB" b="1" i="1" baseline="30000" dirty="0">
                <a:solidFill>
                  <a:schemeClr val="bg1"/>
                </a:solidFill>
              </a:rPr>
              <a:t>1</a:t>
            </a:r>
            <a:r>
              <a:rPr lang="en-GB" b="1" i="1" dirty="0">
                <a:solidFill>
                  <a:schemeClr val="bg1"/>
                </a:solidFill>
              </a:rPr>
              <a:t>,</a:t>
            </a:r>
            <a:r>
              <a:rPr lang="en-GB" b="1" i="1" baseline="30000" dirty="0">
                <a:solidFill>
                  <a:schemeClr val="bg1"/>
                </a:solidFill>
              </a:rPr>
              <a:t> </a:t>
            </a:r>
            <a:r>
              <a:rPr lang="en-GB" b="1" i="1" dirty="0">
                <a:solidFill>
                  <a:schemeClr val="bg1"/>
                </a:solidFill>
              </a:rPr>
              <a:t>Daniel J. Klein</a:t>
            </a:r>
            <a:r>
              <a:rPr lang="en-GB" b="1" i="1" baseline="30000" dirty="0">
                <a:solidFill>
                  <a:schemeClr val="bg1"/>
                </a:solidFill>
              </a:rPr>
              <a:t>2</a:t>
            </a:r>
            <a:r>
              <a:rPr lang="en-GB" b="1" i="1" dirty="0">
                <a:solidFill>
                  <a:schemeClr val="bg1"/>
                </a:solidFill>
              </a:rPr>
              <a:t>, Anna Bershteyn</a:t>
            </a:r>
            <a:r>
              <a:rPr lang="en-GB" b="1" i="1" baseline="30000" dirty="0">
                <a:solidFill>
                  <a:schemeClr val="bg1"/>
                </a:solidFill>
              </a:rPr>
              <a:t>2</a:t>
            </a:r>
            <a:r>
              <a:rPr lang="en-GB" b="1" i="1" dirty="0">
                <a:solidFill>
                  <a:schemeClr val="bg1"/>
                </a:solidFill>
              </a:rPr>
              <a:t>, Katharine Kripke</a:t>
            </a:r>
            <a:r>
              <a:rPr lang="en-GB" b="1" i="1" baseline="30000" dirty="0">
                <a:solidFill>
                  <a:schemeClr val="bg1"/>
                </a:solidFill>
              </a:rPr>
              <a:t>3</a:t>
            </a:r>
            <a:r>
              <a:rPr lang="en-GB" b="1" i="1" dirty="0">
                <a:solidFill>
                  <a:schemeClr val="bg1"/>
                </a:solidFill>
              </a:rPr>
              <a:t>, Joseph Murungu</a:t>
            </a:r>
            <a:r>
              <a:rPr lang="en-GB" b="1" i="1" baseline="30000" dirty="0">
                <a:solidFill>
                  <a:schemeClr val="bg1"/>
                </a:solidFill>
              </a:rPr>
              <a:t>4</a:t>
            </a:r>
            <a:r>
              <a:rPr lang="en-GB" b="1" i="1" dirty="0">
                <a:solidFill>
                  <a:schemeClr val="bg1"/>
                </a:solidFill>
              </a:rPr>
              <a:t>, </a:t>
            </a:r>
            <a:r>
              <a:rPr lang="en-GB" b="1" i="1" dirty="0" err="1">
                <a:solidFill>
                  <a:schemeClr val="bg1"/>
                </a:solidFill>
              </a:rPr>
              <a:t>Definate</a:t>
            </a:r>
            <a:r>
              <a:rPr lang="en-GB" b="1" i="1" dirty="0">
                <a:solidFill>
                  <a:schemeClr val="bg1"/>
                </a:solidFill>
              </a:rPr>
              <a:t> Nhamo</a:t>
            </a:r>
            <a:r>
              <a:rPr lang="en-GB" b="1" i="1" baseline="30000" dirty="0">
                <a:solidFill>
                  <a:schemeClr val="bg1"/>
                </a:solidFill>
              </a:rPr>
              <a:t>4</a:t>
            </a:r>
            <a:r>
              <a:rPr lang="en-GB" b="1" dirty="0">
                <a:solidFill>
                  <a:schemeClr val="bg1"/>
                </a:solidFill>
              </a:rPr>
              <a:t>,</a:t>
            </a:r>
            <a:r>
              <a:rPr lang="en-GB" b="1" i="1" dirty="0">
                <a:solidFill>
                  <a:schemeClr val="bg1"/>
                </a:solidFill>
              </a:rPr>
              <a:t> </a:t>
            </a:r>
            <a:r>
              <a:rPr lang="en-GB" b="1" i="1" dirty="0" err="1">
                <a:solidFill>
                  <a:schemeClr val="bg1"/>
                </a:solidFill>
              </a:rPr>
              <a:t>Taurai</a:t>
            </a:r>
            <a:r>
              <a:rPr lang="en-GB" b="1" i="1" dirty="0">
                <a:solidFill>
                  <a:schemeClr val="bg1"/>
                </a:solidFill>
              </a:rPr>
              <a:t> Bhatasara</a:t>
            </a:r>
            <a:r>
              <a:rPr lang="en-GB" b="1" i="1" baseline="30000" dirty="0">
                <a:solidFill>
                  <a:schemeClr val="bg1"/>
                </a:solidFill>
              </a:rPr>
              <a:t>5</a:t>
            </a:r>
            <a:r>
              <a:rPr lang="en-GB" b="1" i="1" dirty="0">
                <a:solidFill>
                  <a:schemeClr val="bg1"/>
                </a:solidFill>
              </a:rPr>
              <a:t>, </a:t>
            </a:r>
            <a:r>
              <a:rPr lang="en-GB" b="1" i="1" dirty="0" err="1">
                <a:solidFill>
                  <a:schemeClr val="bg1"/>
                </a:solidFill>
              </a:rPr>
              <a:t>Lawrance</a:t>
            </a:r>
            <a:r>
              <a:rPr lang="en-GB" b="1" i="1" dirty="0">
                <a:solidFill>
                  <a:schemeClr val="bg1"/>
                </a:solidFill>
              </a:rPr>
              <a:t> Nyazema</a:t>
            </a:r>
            <a:r>
              <a:rPr lang="en-GB" b="1" i="1" baseline="30000" dirty="0">
                <a:solidFill>
                  <a:schemeClr val="bg1"/>
                </a:solidFill>
              </a:rPr>
              <a:t>5</a:t>
            </a:r>
            <a:r>
              <a:rPr lang="en-GB" b="1" i="1" dirty="0">
                <a:solidFill>
                  <a:schemeClr val="bg1"/>
                </a:solidFill>
              </a:rPr>
              <a:t>, </a:t>
            </a:r>
            <a:r>
              <a:rPr lang="en-GB" b="1" i="1" dirty="0" err="1">
                <a:solidFill>
                  <a:schemeClr val="bg1"/>
                </a:solidFill>
              </a:rPr>
              <a:t>Getrude</a:t>
            </a:r>
            <a:r>
              <a:rPr lang="en-GB" b="1" i="1" dirty="0">
                <a:solidFill>
                  <a:schemeClr val="bg1"/>
                </a:solidFill>
              </a:rPr>
              <a:t> Ncube</a:t>
            </a:r>
            <a:r>
              <a:rPr lang="en-GB" b="1" i="1" baseline="30000" dirty="0">
                <a:solidFill>
                  <a:schemeClr val="bg1"/>
                </a:solidFill>
              </a:rPr>
              <a:t>5</a:t>
            </a:r>
            <a:r>
              <a:rPr lang="en-GB" b="1" i="1" dirty="0">
                <a:solidFill>
                  <a:schemeClr val="bg1"/>
                </a:solidFill>
              </a:rPr>
              <a:t>, Kudakwashe Takarinda</a:t>
            </a:r>
            <a:r>
              <a:rPr lang="en-GB" b="1" i="1" baseline="30000" dirty="0">
                <a:solidFill>
                  <a:schemeClr val="bg1"/>
                </a:solidFill>
              </a:rPr>
              <a:t>5</a:t>
            </a:r>
            <a:r>
              <a:rPr lang="en-GB" b="1" i="1" dirty="0">
                <a:solidFill>
                  <a:schemeClr val="bg1"/>
                </a:solidFill>
              </a:rPr>
              <a:t>, OPTIONS Consortium</a:t>
            </a:r>
            <a:endParaRPr lang="en-US" b="1" dirty="0">
              <a:solidFill>
                <a:schemeClr val="bg1"/>
              </a:solidFill>
            </a:endParaRPr>
          </a:p>
          <a:p>
            <a:endParaRPr lang="en-GB" b="1" baseline="30000" dirty="0">
              <a:solidFill>
                <a:schemeClr val="bg1"/>
              </a:solidFill>
            </a:endParaRPr>
          </a:p>
          <a:p>
            <a:r>
              <a:rPr lang="en-GB" baseline="30000" dirty="0">
                <a:solidFill>
                  <a:schemeClr val="bg1"/>
                </a:solidFill>
              </a:rPr>
              <a:t>1</a:t>
            </a:r>
            <a:r>
              <a:rPr lang="en-GB" dirty="0">
                <a:solidFill>
                  <a:schemeClr val="bg1"/>
                </a:solidFill>
              </a:rPr>
              <a:t>Social and Mathematical Epidemiology Group, London School of Hygiene &amp; Tropical Medicine</a:t>
            </a:r>
            <a:endParaRPr lang="en-US" dirty="0">
              <a:solidFill>
                <a:schemeClr val="bg1"/>
              </a:solidFill>
            </a:endParaRPr>
          </a:p>
          <a:p>
            <a:r>
              <a:rPr lang="en-GB" baseline="30000" dirty="0">
                <a:solidFill>
                  <a:schemeClr val="bg1"/>
                </a:solidFill>
              </a:rPr>
              <a:t>2</a:t>
            </a:r>
            <a:r>
              <a:rPr lang="en-GB" dirty="0">
                <a:solidFill>
                  <a:schemeClr val="bg1"/>
                </a:solidFill>
              </a:rPr>
              <a:t>Institute for Disease </a:t>
            </a:r>
            <a:r>
              <a:rPr lang="en-GB" dirty="0" err="1">
                <a:solidFill>
                  <a:schemeClr val="bg1"/>
                </a:solidFill>
              </a:rPr>
              <a:t>Modeling</a:t>
            </a:r>
            <a:endParaRPr lang="en-US" dirty="0">
              <a:solidFill>
                <a:schemeClr val="bg1"/>
              </a:solidFill>
            </a:endParaRPr>
          </a:p>
          <a:p>
            <a:r>
              <a:rPr lang="en-GB" baseline="30000" dirty="0">
                <a:solidFill>
                  <a:schemeClr val="bg1"/>
                </a:solidFill>
              </a:rPr>
              <a:t>3</a:t>
            </a:r>
            <a:r>
              <a:rPr lang="en-GB" dirty="0">
                <a:solidFill>
                  <a:schemeClr val="bg1"/>
                </a:solidFill>
              </a:rPr>
              <a:t>Avenir Health</a:t>
            </a:r>
            <a:endParaRPr lang="en-US" dirty="0">
              <a:solidFill>
                <a:schemeClr val="bg1"/>
              </a:solidFill>
            </a:endParaRPr>
          </a:p>
          <a:p>
            <a:r>
              <a:rPr lang="en-GB" baseline="30000" dirty="0">
                <a:solidFill>
                  <a:schemeClr val="bg1"/>
                </a:solidFill>
              </a:rPr>
              <a:t>4</a:t>
            </a:r>
            <a:r>
              <a:rPr lang="en-GB" dirty="0">
                <a:solidFill>
                  <a:schemeClr val="bg1"/>
                </a:solidFill>
              </a:rPr>
              <a:t>Pangaea Zimbabwe</a:t>
            </a:r>
          </a:p>
          <a:p>
            <a:r>
              <a:rPr lang="en-GB" baseline="30000" dirty="0">
                <a:solidFill>
                  <a:schemeClr val="bg1"/>
                </a:solidFill>
              </a:rPr>
              <a:t>5</a:t>
            </a:r>
            <a:r>
              <a:rPr lang="en-GB" dirty="0">
                <a:solidFill>
                  <a:schemeClr val="bg1"/>
                </a:solidFill>
              </a:rPr>
              <a:t>Ministry of Health and Child Care Zimbabwe</a:t>
            </a:r>
          </a:p>
          <a:p>
            <a:endParaRPr lang="en-US" dirty="0">
              <a:solidFill>
                <a:schemeClr val="bg1"/>
              </a:solidFill>
            </a:endParaRPr>
          </a:p>
          <a:p>
            <a:pPr lvl="0"/>
            <a:r>
              <a:rPr lang="en-US" b="1" i="1" spc="150" dirty="0">
                <a:solidFill>
                  <a:schemeClr val="bg1"/>
                </a:solidFill>
                <a:cs typeface="Calibri"/>
              </a:rPr>
              <a:t>April 2018</a:t>
            </a:r>
          </a:p>
        </p:txBody>
      </p:sp>
      <p:sp>
        <p:nvSpPr>
          <p:cNvPr id="5" name="TextBox 4"/>
          <p:cNvSpPr txBox="1"/>
          <p:nvPr/>
        </p:nvSpPr>
        <p:spPr>
          <a:xfrm>
            <a:off x="2851615" y="224382"/>
            <a:ext cx="4261704" cy="584775"/>
          </a:xfrm>
          <a:prstGeom prst="rect">
            <a:avLst/>
          </a:prstGeom>
          <a:noFill/>
        </p:spPr>
        <p:txBody>
          <a:bodyPr wrap="square" rtlCol="0">
            <a:spAutoFit/>
          </a:bodyPr>
          <a:lstStyle/>
          <a:p>
            <a:pPr lvl="0"/>
            <a:r>
              <a:rPr lang="en-US" sz="1600" b="1" i="1" spc="150" dirty="0">
                <a:solidFill>
                  <a:schemeClr val="bg1"/>
                </a:solidFill>
                <a:latin typeface="Gill Sans MT" panose="020B0502020104020203" pitchFamily="34" charset="0"/>
                <a:cs typeface="Calibri"/>
              </a:rPr>
              <a:t>Optimizing Prevention Technology Introduction On Schedule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547938"/>
            <a:ext cx="8229600" cy="739775"/>
          </a:xfrm>
          <a:prstGeom prst="rect">
            <a:avLst/>
          </a:prstGeom>
        </p:spPr>
        <p:txBody>
          <a:bodyPr/>
          <a:lstStyle/>
          <a:p>
            <a:pPr algn="ctr"/>
            <a:r>
              <a:rPr lang="en-US" sz="4400" b="1" dirty="0">
                <a:solidFill>
                  <a:schemeClr val="tx1"/>
                </a:solidFill>
              </a:rPr>
              <a:t>Introducing EMOD-HIV</a:t>
            </a:r>
          </a:p>
        </p:txBody>
      </p:sp>
    </p:spTree>
    <p:extLst>
      <p:ext uri="{BB962C8B-B14F-4D97-AF65-F5344CB8AC3E}">
        <p14:creationId xmlns:p14="http://schemas.microsoft.com/office/powerpoint/2010/main" val="112203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74095" y="99009"/>
            <a:ext cx="8229600" cy="764684"/>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a:ln>
                  <a:noFill/>
                </a:ln>
                <a:effectLst/>
                <a:uLnTx/>
                <a:uFillTx/>
                <a:latin typeface="Calibri"/>
                <a:ea typeface="+mn-ea"/>
                <a:cs typeface="Arial Black"/>
              </a:rPr>
              <a:t>EMOD-HIV model overview</a:t>
            </a:r>
          </a:p>
        </p:txBody>
      </p:sp>
      <p:sp>
        <p:nvSpPr>
          <p:cNvPr id="5" name="Text Placeholder 2"/>
          <p:cNvSpPr txBox="1">
            <a:spLocks/>
          </p:cNvSpPr>
          <p:nvPr/>
        </p:nvSpPr>
        <p:spPr>
          <a:xfrm>
            <a:off x="74095" y="1064075"/>
            <a:ext cx="6096511" cy="4775092"/>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Calibri"/>
                <a:ea typeface="+mn-ea"/>
                <a:cs typeface="+mn-cs"/>
              </a:rPr>
              <a:t>Created by the Institute</a:t>
            </a:r>
            <a:r>
              <a:rPr kumimoji="0" lang="en-US" sz="2400" b="0" i="0" u="none" strike="noStrike" kern="1200" cap="none" spc="0" normalizeH="0" noProof="0" dirty="0">
                <a:ln>
                  <a:noFill/>
                </a:ln>
                <a:solidFill>
                  <a:schemeClr val="tx1">
                    <a:lumMod val="65000"/>
                    <a:lumOff val="35000"/>
                  </a:schemeClr>
                </a:solidFill>
                <a:effectLst/>
                <a:uLnTx/>
                <a:uFillTx/>
                <a:latin typeface="Calibri"/>
                <a:ea typeface="+mn-ea"/>
                <a:cs typeface="+mn-cs"/>
              </a:rPr>
              <a:t> for Disease Modeling (IDM)</a:t>
            </a:r>
            <a:endParaRPr kumimoji="0" lang="en-US" sz="2400" b="0" i="0" u="none" strike="noStrike" kern="1200" cap="none" spc="0" normalizeH="0" baseline="0" noProof="0" dirty="0">
              <a:ln>
                <a:noFill/>
              </a:ln>
              <a:solidFill>
                <a:schemeClr val="tx1">
                  <a:lumMod val="65000"/>
                  <a:lumOff val="35000"/>
                </a:schemeClr>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Calibri"/>
                <a:ea typeface="+mn-ea"/>
                <a:cs typeface="+mn-cs"/>
              </a:rPr>
              <a:t>Individual-based network model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Calibri"/>
                <a:ea typeface="+mn-ea"/>
                <a:cs typeface="+mn-cs"/>
              </a:rPr>
              <a:t>Dynamic network of relationships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Calibri"/>
                <a:ea typeface="+mn-ea"/>
                <a:cs typeface="+mn-cs"/>
              </a:rPr>
              <a:t>Heterosexual transmission from coital acts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Calibri"/>
                <a:ea typeface="+mn-ea"/>
                <a:cs typeface="+mn-cs"/>
              </a:rPr>
              <a:t>Highly configurable interventions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Calibri"/>
                <a:ea typeface="+mn-ea"/>
                <a:cs typeface="+mn-cs"/>
              </a:rPr>
              <a:t>Treatment and prevention cascades, targeting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Calibri"/>
                <a:ea typeface="+mn-ea"/>
                <a:cs typeface="+mn-cs"/>
              </a:rPr>
              <a:t>Calibrated using curve fitting algorithm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Calibri"/>
                <a:ea typeface="+mn-ea"/>
                <a:cs typeface="+mn-cs"/>
              </a:rPr>
              <a:t>Publicly available at </a:t>
            </a:r>
            <a:r>
              <a:rPr kumimoji="0" lang="en-US" sz="2400" b="0" i="0" u="none" strike="noStrike" kern="1200" cap="none" spc="0" normalizeH="0" baseline="0" noProof="0" dirty="0">
                <a:ln>
                  <a:noFill/>
                </a:ln>
                <a:effectLst/>
                <a:uLnTx/>
                <a:uFillTx/>
                <a:latin typeface="Calibri"/>
                <a:ea typeface="+mn-ea"/>
                <a:cs typeface="+mn-cs"/>
                <a:hlinkClick r:id="rId2"/>
              </a:rPr>
              <a:t>idmod.org</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hlinkClick r:id="rId3"/>
              </a:rPr>
              <a:t>GitHub</a:t>
            </a:r>
            <a:endParaRPr kumimoji="0" lang="en-US" sz="2400" b="0" i="0" u="none" strike="noStrike" kern="1200" cap="none" spc="0" normalizeH="0" baseline="0" noProof="0" dirty="0">
              <a:ln>
                <a:noFill/>
              </a:ln>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effectLst/>
              <a:uLnTx/>
              <a:uFillTx/>
              <a:latin typeface="Calibri"/>
              <a:ea typeface="+mn-ea"/>
              <a:cs typeface="+mn-cs"/>
            </a:endParaRPr>
          </a:p>
        </p:txBody>
      </p:sp>
      <p:cxnSp>
        <p:nvCxnSpPr>
          <p:cNvPr id="6" name="Straight Connector 5"/>
          <p:cNvCxnSpPr>
            <a:stCxn id="106" idx="2"/>
            <a:endCxn id="85" idx="2"/>
          </p:cNvCxnSpPr>
          <p:nvPr/>
        </p:nvCxnSpPr>
        <p:spPr>
          <a:xfrm>
            <a:off x="6339226" y="3868763"/>
            <a:ext cx="1460999" cy="483556"/>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57" idx="2"/>
            <a:endCxn id="106" idx="2"/>
          </p:cNvCxnSpPr>
          <p:nvPr/>
        </p:nvCxnSpPr>
        <p:spPr>
          <a:xfrm flipH="1">
            <a:off x="6339226" y="3571575"/>
            <a:ext cx="1397426" cy="2971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619837" y="5071640"/>
            <a:ext cx="880599" cy="199847"/>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955576" y="2476502"/>
            <a:ext cx="1164662" cy="516846"/>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8198355" y="1146484"/>
            <a:ext cx="241454" cy="63399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601821" y="1780482"/>
            <a:ext cx="823785" cy="172282"/>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7126014" y="1249853"/>
            <a:ext cx="504214" cy="723584"/>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8402636" y="3432061"/>
            <a:ext cx="173991" cy="507738"/>
            <a:chOff x="8104515" y="2027208"/>
            <a:chExt cx="448575" cy="1110032"/>
          </a:xfrm>
        </p:grpSpPr>
        <p:sp>
          <p:nvSpPr>
            <p:cNvPr id="14" name="Oval 13"/>
            <p:cNvSpPr/>
            <p:nvPr/>
          </p:nvSpPr>
          <p:spPr>
            <a:xfrm>
              <a:off x="8229600" y="2027208"/>
              <a:ext cx="198407" cy="1984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Same Side Corner Rectangle 14"/>
            <p:cNvSpPr/>
            <p:nvPr/>
          </p:nvSpPr>
          <p:spPr>
            <a:xfrm>
              <a:off x="8184310" y="2238940"/>
              <a:ext cx="288985" cy="400744"/>
            </a:xfrm>
            <a:prstGeom prst="round2SameRect">
              <a:avLst>
                <a:gd name="adj1" fmla="val 0"/>
                <a:gd name="adj2" fmla="val 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 Same Side Corner Rectangle 15"/>
            <p:cNvSpPr/>
            <p:nvPr/>
          </p:nvSpPr>
          <p:spPr>
            <a:xfrm rot="10800000">
              <a:off x="8184309"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 Same Side Corner Rectangle 16"/>
            <p:cNvSpPr/>
            <p:nvPr/>
          </p:nvSpPr>
          <p:spPr>
            <a:xfrm rot="10800000">
              <a:off x="8367620"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 Same Side Corner Rectangle 17"/>
            <p:cNvSpPr/>
            <p:nvPr/>
          </p:nvSpPr>
          <p:spPr>
            <a:xfrm rot="10800000">
              <a:off x="8104515"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 Same Side Corner Rectangle 18"/>
            <p:cNvSpPr/>
            <p:nvPr/>
          </p:nvSpPr>
          <p:spPr>
            <a:xfrm rot="10800000">
              <a:off x="8492706"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0" name="Group 19"/>
          <p:cNvGrpSpPr/>
          <p:nvPr/>
        </p:nvGrpSpPr>
        <p:grpSpPr>
          <a:xfrm>
            <a:off x="8413778" y="4870971"/>
            <a:ext cx="173991" cy="507738"/>
            <a:chOff x="8104515" y="2027208"/>
            <a:chExt cx="448575" cy="1110032"/>
          </a:xfrm>
        </p:grpSpPr>
        <p:sp>
          <p:nvSpPr>
            <p:cNvPr id="21" name="Oval 20"/>
            <p:cNvSpPr/>
            <p:nvPr/>
          </p:nvSpPr>
          <p:spPr>
            <a:xfrm>
              <a:off x="8229600" y="2027208"/>
              <a:ext cx="198407" cy="1984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 Same Side Corner Rectangle 21"/>
            <p:cNvSpPr/>
            <p:nvPr/>
          </p:nvSpPr>
          <p:spPr>
            <a:xfrm>
              <a:off x="8184310" y="2238940"/>
              <a:ext cx="288985" cy="400744"/>
            </a:xfrm>
            <a:prstGeom prst="round2SameRect">
              <a:avLst>
                <a:gd name="adj1" fmla="val 0"/>
                <a:gd name="adj2" fmla="val 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 Same Side Corner Rectangle 22"/>
            <p:cNvSpPr/>
            <p:nvPr/>
          </p:nvSpPr>
          <p:spPr>
            <a:xfrm rot="10800000">
              <a:off x="8184309"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 Same Side Corner Rectangle 23"/>
            <p:cNvSpPr/>
            <p:nvPr/>
          </p:nvSpPr>
          <p:spPr>
            <a:xfrm rot="10800000">
              <a:off x="8367620"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 Same Side Corner Rectangle 24"/>
            <p:cNvSpPr/>
            <p:nvPr/>
          </p:nvSpPr>
          <p:spPr>
            <a:xfrm rot="10800000">
              <a:off x="8104515"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 Same Side Corner Rectangle 25"/>
            <p:cNvSpPr/>
            <p:nvPr/>
          </p:nvSpPr>
          <p:spPr>
            <a:xfrm rot="10800000">
              <a:off x="8492706"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7" name="Group 26"/>
          <p:cNvGrpSpPr/>
          <p:nvPr/>
        </p:nvGrpSpPr>
        <p:grpSpPr>
          <a:xfrm>
            <a:off x="7036951" y="1064075"/>
            <a:ext cx="173991" cy="507738"/>
            <a:chOff x="8104515" y="2027208"/>
            <a:chExt cx="448575" cy="1110032"/>
          </a:xfrm>
        </p:grpSpPr>
        <p:sp>
          <p:nvSpPr>
            <p:cNvPr id="28" name="Oval 27"/>
            <p:cNvSpPr/>
            <p:nvPr/>
          </p:nvSpPr>
          <p:spPr>
            <a:xfrm>
              <a:off x="8229600" y="2027208"/>
              <a:ext cx="198407" cy="1984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 Same Side Corner Rectangle 28"/>
            <p:cNvSpPr/>
            <p:nvPr/>
          </p:nvSpPr>
          <p:spPr>
            <a:xfrm>
              <a:off x="8184310" y="2238940"/>
              <a:ext cx="288985" cy="400744"/>
            </a:xfrm>
            <a:prstGeom prst="round2SameRect">
              <a:avLst>
                <a:gd name="adj1" fmla="val 0"/>
                <a:gd name="adj2" fmla="val 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 Same Side Corner Rectangle 29"/>
            <p:cNvSpPr/>
            <p:nvPr/>
          </p:nvSpPr>
          <p:spPr>
            <a:xfrm rot="10800000">
              <a:off x="8184309"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 Same Side Corner Rectangle 30"/>
            <p:cNvSpPr/>
            <p:nvPr/>
          </p:nvSpPr>
          <p:spPr>
            <a:xfrm rot="10800000">
              <a:off x="8367620"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Same Side Corner Rectangle 31"/>
            <p:cNvSpPr/>
            <p:nvPr/>
          </p:nvSpPr>
          <p:spPr>
            <a:xfrm rot="10800000">
              <a:off x="8104515"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 Same Side Corner Rectangle 32"/>
            <p:cNvSpPr/>
            <p:nvPr/>
          </p:nvSpPr>
          <p:spPr>
            <a:xfrm rot="10800000">
              <a:off x="8492706"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4" name="Group 33"/>
          <p:cNvGrpSpPr/>
          <p:nvPr/>
        </p:nvGrpSpPr>
        <p:grpSpPr>
          <a:xfrm>
            <a:off x="6869798" y="2266454"/>
            <a:ext cx="173991" cy="507738"/>
            <a:chOff x="8104515" y="2027208"/>
            <a:chExt cx="448575" cy="1110032"/>
          </a:xfrm>
          <a:solidFill>
            <a:srgbClr val="FF0000"/>
          </a:solidFill>
        </p:grpSpPr>
        <p:sp>
          <p:nvSpPr>
            <p:cNvPr id="35" name="Oval 34"/>
            <p:cNvSpPr/>
            <p:nvPr/>
          </p:nvSpPr>
          <p:spPr>
            <a:xfrm>
              <a:off x="8229600" y="2027208"/>
              <a:ext cx="198407" cy="198407"/>
            </a:xfrm>
            <a:prstGeom prst="ellipse">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 Same Side Corner Rectangle 35"/>
            <p:cNvSpPr/>
            <p:nvPr/>
          </p:nvSpPr>
          <p:spPr>
            <a:xfrm>
              <a:off x="8184310" y="2238940"/>
              <a:ext cx="288985" cy="400744"/>
            </a:xfrm>
            <a:prstGeom prst="round2SameRect">
              <a:avLst>
                <a:gd name="adj1" fmla="val 0"/>
                <a:gd name="adj2" fmla="val 0"/>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 Same Side Corner Rectangle 36"/>
            <p:cNvSpPr/>
            <p:nvPr/>
          </p:nvSpPr>
          <p:spPr>
            <a:xfrm rot="10800000">
              <a:off x="8184309" y="2662787"/>
              <a:ext cx="105675" cy="474453"/>
            </a:xfrm>
            <a:prstGeom prst="round2Same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 Same Side Corner Rectangle 37"/>
            <p:cNvSpPr/>
            <p:nvPr/>
          </p:nvSpPr>
          <p:spPr>
            <a:xfrm rot="10800000">
              <a:off x="8367620" y="2662787"/>
              <a:ext cx="105675" cy="474453"/>
            </a:xfrm>
            <a:prstGeom prst="round2Same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 Same Side Corner Rectangle 38"/>
            <p:cNvSpPr/>
            <p:nvPr/>
          </p:nvSpPr>
          <p:spPr>
            <a:xfrm rot="10800000">
              <a:off x="8104515" y="2238940"/>
              <a:ext cx="60384" cy="472060"/>
            </a:xfrm>
            <a:prstGeom prst="round2Same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 Same Side Corner Rectangle 39"/>
            <p:cNvSpPr/>
            <p:nvPr/>
          </p:nvSpPr>
          <p:spPr>
            <a:xfrm rot="10800000">
              <a:off x="8492706" y="2238940"/>
              <a:ext cx="60384" cy="472060"/>
            </a:xfrm>
            <a:prstGeom prst="round2Same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1" name="Group 40"/>
          <p:cNvGrpSpPr/>
          <p:nvPr/>
        </p:nvGrpSpPr>
        <p:grpSpPr>
          <a:xfrm>
            <a:off x="6244702" y="1571813"/>
            <a:ext cx="173991" cy="507738"/>
            <a:chOff x="8104515" y="2027208"/>
            <a:chExt cx="448575" cy="1110032"/>
          </a:xfrm>
        </p:grpSpPr>
        <p:sp>
          <p:nvSpPr>
            <p:cNvPr id="42" name="Oval 41"/>
            <p:cNvSpPr/>
            <p:nvPr/>
          </p:nvSpPr>
          <p:spPr>
            <a:xfrm>
              <a:off x="8229600" y="2027208"/>
              <a:ext cx="198407" cy="1984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 Same Side Corner Rectangle 42"/>
            <p:cNvSpPr/>
            <p:nvPr/>
          </p:nvSpPr>
          <p:spPr>
            <a:xfrm>
              <a:off x="8184310" y="2238940"/>
              <a:ext cx="288985" cy="400744"/>
            </a:xfrm>
            <a:prstGeom prst="round2SameRect">
              <a:avLst>
                <a:gd name="adj1" fmla="val 0"/>
                <a:gd name="adj2" fmla="val 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 Same Side Corner Rectangle 43"/>
            <p:cNvSpPr/>
            <p:nvPr/>
          </p:nvSpPr>
          <p:spPr>
            <a:xfrm rot="10800000">
              <a:off x="8184309"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 Same Side Corner Rectangle 44"/>
            <p:cNvSpPr/>
            <p:nvPr/>
          </p:nvSpPr>
          <p:spPr>
            <a:xfrm rot="10800000">
              <a:off x="8367620"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 Same Side Corner Rectangle 45"/>
            <p:cNvSpPr/>
            <p:nvPr/>
          </p:nvSpPr>
          <p:spPr>
            <a:xfrm rot="10800000">
              <a:off x="8104515"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 Same Side Corner Rectangle 46"/>
            <p:cNvSpPr/>
            <p:nvPr/>
          </p:nvSpPr>
          <p:spPr>
            <a:xfrm rot="10800000">
              <a:off x="8492706"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8" name="Group 47"/>
          <p:cNvGrpSpPr/>
          <p:nvPr/>
        </p:nvGrpSpPr>
        <p:grpSpPr>
          <a:xfrm>
            <a:off x="8106625" y="930925"/>
            <a:ext cx="173991" cy="507738"/>
            <a:chOff x="8104515" y="2027208"/>
            <a:chExt cx="448575" cy="1110032"/>
          </a:xfrm>
        </p:grpSpPr>
        <p:sp>
          <p:nvSpPr>
            <p:cNvPr id="49" name="Oval 48"/>
            <p:cNvSpPr/>
            <p:nvPr/>
          </p:nvSpPr>
          <p:spPr>
            <a:xfrm>
              <a:off x="8229600" y="2027208"/>
              <a:ext cx="198407" cy="1984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 Same Side Corner Rectangle 49"/>
            <p:cNvSpPr/>
            <p:nvPr/>
          </p:nvSpPr>
          <p:spPr>
            <a:xfrm>
              <a:off x="8184310" y="2238940"/>
              <a:ext cx="288985" cy="400744"/>
            </a:xfrm>
            <a:prstGeom prst="round2SameRect">
              <a:avLst>
                <a:gd name="adj1" fmla="val 0"/>
                <a:gd name="adj2" fmla="val 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 Same Side Corner Rectangle 50"/>
            <p:cNvSpPr/>
            <p:nvPr/>
          </p:nvSpPr>
          <p:spPr>
            <a:xfrm rot="10800000">
              <a:off x="8184309"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 Same Side Corner Rectangle 51"/>
            <p:cNvSpPr/>
            <p:nvPr/>
          </p:nvSpPr>
          <p:spPr>
            <a:xfrm rot="10800000">
              <a:off x="8367620"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 Same Side Corner Rectangle 52"/>
            <p:cNvSpPr/>
            <p:nvPr/>
          </p:nvSpPr>
          <p:spPr>
            <a:xfrm rot="10800000">
              <a:off x="8104515"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 Same Side Corner Rectangle 53"/>
            <p:cNvSpPr/>
            <p:nvPr/>
          </p:nvSpPr>
          <p:spPr>
            <a:xfrm rot="10800000">
              <a:off x="8492706"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5" name="Group 54"/>
          <p:cNvGrpSpPr/>
          <p:nvPr/>
        </p:nvGrpSpPr>
        <p:grpSpPr>
          <a:xfrm>
            <a:off x="7705702" y="3383075"/>
            <a:ext cx="173991" cy="507738"/>
            <a:chOff x="8104515" y="2027208"/>
            <a:chExt cx="448575" cy="1110032"/>
          </a:xfrm>
        </p:grpSpPr>
        <p:sp>
          <p:nvSpPr>
            <p:cNvPr id="56" name="Oval 55"/>
            <p:cNvSpPr/>
            <p:nvPr/>
          </p:nvSpPr>
          <p:spPr>
            <a:xfrm>
              <a:off x="8229600" y="2027208"/>
              <a:ext cx="198407" cy="1984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 Same Side Corner Rectangle 56"/>
            <p:cNvSpPr/>
            <p:nvPr/>
          </p:nvSpPr>
          <p:spPr>
            <a:xfrm>
              <a:off x="8184310" y="2238940"/>
              <a:ext cx="288985" cy="400744"/>
            </a:xfrm>
            <a:prstGeom prst="round2SameRect">
              <a:avLst>
                <a:gd name="adj1" fmla="val 0"/>
                <a:gd name="adj2" fmla="val 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 Same Side Corner Rectangle 57"/>
            <p:cNvSpPr/>
            <p:nvPr/>
          </p:nvSpPr>
          <p:spPr>
            <a:xfrm rot="10800000">
              <a:off x="8184309"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 Same Side Corner Rectangle 58"/>
            <p:cNvSpPr/>
            <p:nvPr/>
          </p:nvSpPr>
          <p:spPr>
            <a:xfrm rot="10800000">
              <a:off x="8367620"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 Same Side Corner Rectangle 59"/>
            <p:cNvSpPr/>
            <p:nvPr/>
          </p:nvSpPr>
          <p:spPr>
            <a:xfrm rot="10800000">
              <a:off x="8104515"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 Same Side Corner Rectangle 60"/>
            <p:cNvSpPr/>
            <p:nvPr/>
          </p:nvSpPr>
          <p:spPr>
            <a:xfrm rot="10800000">
              <a:off x="8492706"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2" name="Group 61"/>
          <p:cNvGrpSpPr/>
          <p:nvPr/>
        </p:nvGrpSpPr>
        <p:grpSpPr>
          <a:xfrm>
            <a:off x="8586942" y="2557094"/>
            <a:ext cx="173991" cy="507738"/>
            <a:chOff x="8104515" y="2027208"/>
            <a:chExt cx="448575" cy="1110032"/>
          </a:xfrm>
        </p:grpSpPr>
        <p:sp>
          <p:nvSpPr>
            <p:cNvPr id="63" name="Oval 62"/>
            <p:cNvSpPr/>
            <p:nvPr/>
          </p:nvSpPr>
          <p:spPr>
            <a:xfrm>
              <a:off x="8229600" y="2027208"/>
              <a:ext cx="198407" cy="1984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 Same Side Corner Rectangle 63"/>
            <p:cNvSpPr/>
            <p:nvPr/>
          </p:nvSpPr>
          <p:spPr>
            <a:xfrm>
              <a:off x="8184310" y="2238940"/>
              <a:ext cx="288985" cy="400744"/>
            </a:xfrm>
            <a:prstGeom prst="round2SameRect">
              <a:avLst>
                <a:gd name="adj1" fmla="val 0"/>
                <a:gd name="adj2" fmla="val 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 Same Side Corner Rectangle 64"/>
            <p:cNvSpPr/>
            <p:nvPr/>
          </p:nvSpPr>
          <p:spPr>
            <a:xfrm rot="10800000">
              <a:off x="8184309"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 Same Side Corner Rectangle 65"/>
            <p:cNvSpPr/>
            <p:nvPr/>
          </p:nvSpPr>
          <p:spPr>
            <a:xfrm rot="10800000">
              <a:off x="8367620"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 Same Side Corner Rectangle 66"/>
            <p:cNvSpPr/>
            <p:nvPr/>
          </p:nvSpPr>
          <p:spPr>
            <a:xfrm rot="10800000">
              <a:off x="8104515"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 Same Side Corner Rectangle 67"/>
            <p:cNvSpPr/>
            <p:nvPr/>
          </p:nvSpPr>
          <p:spPr>
            <a:xfrm rot="10800000">
              <a:off x="8492706"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9" name="Group 68"/>
          <p:cNvGrpSpPr/>
          <p:nvPr/>
        </p:nvGrpSpPr>
        <p:grpSpPr>
          <a:xfrm>
            <a:off x="7528785" y="5065937"/>
            <a:ext cx="173991" cy="507738"/>
            <a:chOff x="8104515" y="2027208"/>
            <a:chExt cx="448575" cy="1110032"/>
          </a:xfrm>
        </p:grpSpPr>
        <p:sp>
          <p:nvSpPr>
            <p:cNvPr id="70" name="Oval 69"/>
            <p:cNvSpPr/>
            <p:nvPr/>
          </p:nvSpPr>
          <p:spPr>
            <a:xfrm>
              <a:off x="8229600" y="2027208"/>
              <a:ext cx="198407" cy="1984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 Same Side Corner Rectangle 70"/>
            <p:cNvSpPr/>
            <p:nvPr/>
          </p:nvSpPr>
          <p:spPr>
            <a:xfrm>
              <a:off x="8184310" y="2238940"/>
              <a:ext cx="288985" cy="400744"/>
            </a:xfrm>
            <a:prstGeom prst="round2SameRect">
              <a:avLst>
                <a:gd name="adj1" fmla="val 0"/>
                <a:gd name="adj2" fmla="val 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 Same Side Corner Rectangle 71"/>
            <p:cNvSpPr/>
            <p:nvPr/>
          </p:nvSpPr>
          <p:spPr>
            <a:xfrm rot="10800000">
              <a:off x="8184309"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 Same Side Corner Rectangle 72"/>
            <p:cNvSpPr/>
            <p:nvPr/>
          </p:nvSpPr>
          <p:spPr>
            <a:xfrm rot="10800000">
              <a:off x="8367620"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 Same Side Corner Rectangle 73"/>
            <p:cNvSpPr/>
            <p:nvPr/>
          </p:nvSpPr>
          <p:spPr>
            <a:xfrm rot="10800000">
              <a:off x="8104515"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Round Same Side Corner Rectangle 74"/>
            <p:cNvSpPr/>
            <p:nvPr/>
          </p:nvSpPr>
          <p:spPr>
            <a:xfrm rot="10800000">
              <a:off x="8492706"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6" name="Group 75"/>
          <p:cNvGrpSpPr/>
          <p:nvPr/>
        </p:nvGrpSpPr>
        <p:grpSpPr>
          <a:xfrm>
            <a:off x="8019630" y="2784680"/>
            <a:ext cx="173991" cy="507738"/>
            <a:chOff x="8104515" y="2027208"/>
            <a:chExt cx="448575" cy="1110032"/>
          </a:xfrm>
        </p:grpSpPr>
        <p:sp>
          <p:nvSpPr>
            <p:cNvPr id="77" name="Oval 76"/>
            <p:cNvSpPr/>
            <p:nvPr/>
          </p:nvSpPr>
          <p:spPr>
            <a:xfrm>
              <a:off x="8229600" y="2027208"/>
              <a:ext cx="198407" cy="1984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Round Same Side Corner Rectangle 77"/>
            <p:cNvSpPr/>
            <p:nvPr/>
          </p:nvSpPr>
          <p:spPr>
            <a:xfrm>
              <a:off x="8184310" y="2238940"/>
              <a:ext cx="288985" cy="400744"/>
            </a:xfrm>
            <a:prstGeom prst="round2SameRect">
              <a:avLst>
                <a:gd name="adj1" fmla="val 0"/>
                <a:gd name="adj2" fmla="val 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Round Same Side Corner Rectangle 78"/>
            <p:cNvSpPr/>
            <p:nvPr/>
          </p:nvSpPr>
          <p:spPr>
            <a:xfrm rot="10800000">
              <a:off x="8184309"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Round Same Side Corner Rectangle 79"/>
            <p:cNvSpPr/>
            <p:nvPr/>
          </p:nvSpPr>
          <p:spPr>
            <a:xfrm rot="10800000">
              <a:off x="8367620"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Round Same Side Corner Rectangle 80"/>
            <p:cNvSpPr/>
            <p:nvPr/>
          </p:nvSpPr>
          <p:spPr>
            <a:xfrm rot="10800000">
              <a:off x="8104515"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Round Same Side Corner Rectangle 81"/>
            <p:cNvSpPr/>
            <p:nvPr/>
          </p:nvSpPr>
          <p:spPr>
            <a:xfrm rot="10800000">
              <a:off x="8492706"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3" name="Group 82"/>
          <p:cNvGrpSpPr/>
          <p:nvPr/>
        </p:nvGrpSpPr>
        <p:grpSpPr>
          <a:xfrm>
            <a:off x="7769275" y="4163819"/>
            <a:ext cx="173991" cy="507738"/>
            <a:chOff x="8104515" y="2027208"/>
            <a:chExt cx="448575" cy="1110032"/>
          </a:xfrm>
        </p:grpSpPr>
        <p:sp>
          <p:nvSpPr>
            <p:cNvPr id="84" name="Oval 83"/>
            <p:cNvSpPr/>
            <p:nvPr/>
          </p:nvSpPr>
          <p:spPr>
            <a:xfrm>
              <a:off x="8229600" y="2027208"/>
              <a:ext cx="198407" cy="1984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Round Same Side Corner Rectangle 84"/>
            <p:cNvSpPr/>
            <p:nvPr/>
          </p:nvSpPr>
          <p:spPr>
            <a:xfrm>
              <a:off x="8184310" y="2238940"/>
              <a:ext cx="288985" cy="400744"/>
            </a:xfrm>
            <a:prstGeom prst="round2SameRect">
              <a:avLst>
                <a:gd name="adj1" fmla="val 0"/>
                <a:gd name="adj2" fmla="val 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Round Same Side Corner Rectangle 85"/>
            <p:cNvSpPr/>
            <p:nvPr/>
          </p:nvSpPr>
          <p:spPr>
            <a:xfrm rot="10800000">
              <a:off x="8184309"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ound Same Side Corner Rectangle 86"/>
            <p:cNvSpPr/>
            <p:nvPr/>
          </p:nvSpPr>
          <p:spPr>
            <a:xfrm rot="10800000">
              <a:off x="8367620"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Round Same Side Corner Rectangle 87"/>
            <p:cNvSpPr/>
            <p:nvPr/>
          </p:nvSpPr>
          <p:spPr>
            <a:xfrm rot="10800000">
              <a:off x="8104515"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ound Same Side Corner Rectangle 88"/>
            <p:cNvSpPr/>
            <p:nvPr/>
          </p:nvSpPr>
          <p:spPr>
            <a:xfrm rot="10800000">
              <a:off x="8492706"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0" name="Group 89"/>
          <p:cNvGrpSpPr/>
          <p:nvPr/>
        </p:nvGrpSpPr>
        <p:grpSpPr>
          <a:xfrm>
            <a:off x="7517785" y="1737204"/>
            <a:ext cx="173991" cy="507738"/>
            <a:chOff x="8104515" y="2027208"/>
            <a:chExt cx="448575" cy="1110032"/>
          </a:xfrm>
        </p:grpSpPr>
        <p:sp>
          <p:nvSpPr>
            <p:cNvPr id="91" name="Oval 90"/>
            <p:cNvSpPr/>
            <p:nvPr/>
          </p:nvSpPr>
          <p:spPr>
            <a:xfrm>
              <a:off x="8229600" y="2027208"/>
              <a:ext cx="198407" cy="1984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Round Same Side Corner Rectangle 91"/>
            <p:cNvSpPr/>
            <p:nvPr/>
          </p:nvSpPr>
          <p:spPr>
            <a:xfrm>
              <a:off x="8184310" y="2238940"/>
              <a:ext cx="288985" cy="400744"/>
            </a:xfrm>
            <a:prstGeom prst="round2SameRect">
              <a:avLst>
                <a:gd name="adj1" fmla="val 0"/>
                <a:gd name="adj2" fmla="val 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Round Same Side Corner Rectangle 92"/>
            <p:cNvSpPr/>
            <p:nvPr/>
          </p:nvSpPr>
          <p:spPr>
            <a:xfrm rot="10800000">
              <a:off x="8184309"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Round Same Side Corner Rectangle 93"/>
            <p:cNvSpPr/>
            <p:nvPr/>
          </p:nvSpPr>
          <p:spPr>
            <a:xfrm rot="10800000">
              <a:off x="8367620" y="2662787"/>
              <a:ext cx="105675" cy="474453"/>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Round Same Side Corner Rectangle 94"/>
            <p:cNvSpPr/>
            <p:nvPr/>
          </p:nvSpPr>
          <p:spPr>
            <a:xfrm rot="10800000">
              <a:off x="8104515"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Round Same Side Corner Rectangle 95"/>
            <p:cNvSpPr/>
            <p:nvPr/>
          </p:nvSpPr>
          <p:spPr>
            <a:xfrm rot="10800000">
              <a:off x="8492706" y="2238940"/>
              <a:ext cx="60384" cy="472060"/>
            </a:xfrm>
            <a:prstGeom prst="round2Same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7" name="Group 96"/>
          <p:cNvGrpSpPr/>
          <p:nvPr/>
        </p:nvGrpSpPr>
        <p:grpSpPr>
          <a:xfrm>
            <a:off x="8343744" y="1581355"/>
            <a:ext cx="173991" cy="507738"/>
            <a:chOff x="8104515" y="2027208"/>
            <a:chExt cx="448575" cy="1110032"/>
          </a:xfrm>
          <a:solidFill>
            <a:srgbClr val="FF0000"/>
          </a:solidFill>
        </p:grpSpPr>
        <p:sp>
          <p:nvSpPr>
            <p:cNvPr id="98" name="Oval 97"/>
            <p:cNvSpPr/>
            <p:nvPr/>
          </p:nvSpPr>
          <p:spPr>
            <a:xfrm>
              <a:off x="8229600" y="2027208"/>
              <a:ext cx="198407" cy="198407"/>
            </a:xfrm>
            <a:prstGeom prst="ellipse">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Round Same Side Corner Rectangle 98"/>
            <p:cNvSpPr/>
            <p:nvPr/>
          </p:nvSpPr>
          <p:spPr>
            <a:xfrm>
              <a:off x="8184310" y="2238940"/>
              <a:ext cx="288985" cy="400744"/>
            </a:xfrm>
            <a:prstGeom prst="round2SameRect">
              <a:avLst>
                <a:gd name="adj1" fmla="val 0"/>
                <a:gd name="adj2" fmla="val 0"/>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ound Same Side Corner Rectangle 99"/>
            <p:cNvSpPr/>
            <p:nvPr/>
          </p:nvSpPr>
          <p:spPr>
            <a:xfrm rot="10800000">
              <a:off x="8184309" y="2662787"/>
              <a:ext cx="105675" cy="474453"/>
            </a:xfrm>
            <a:prstGeom prst="round2Same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Round Same Side Corner Rectangle 100"/>
            <p:cNvSpPr/>
            <p:nvPr/>
          </p:nvSpPr>
          <p:spPr>
            <a:xfrm rot="10800000">
              <a:off x="8367620" y="2662787"/>
              <a:ext cx="105675" cy="474453"/>
            </a:xfrm>
            <a:prstGeom prst="round2Same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Round Same Side Corner Rectangle 101"/>
            <p:cNvSpPr/>
            <p:nvPr/>
          </p:nvSpPr>
          <p:spPr>
            <a:xfrm rot="10800000">
              <a:off x="8104515" y="2238940"/>
              <a:ext cx="60384" cy="472060"/>
            </a:xfrm>
            <a:prstGeom prst="round2Same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Round Same Side Corner Rectangle 102"/>
            <p:cNvSpPr/>
            <p:nvPr/>
          </p:nvSpPr>
          <p:spPr>
            <a:xfrm rot="10800000">
              <a:off x="8492706" y="2238940"/>
              <a:ext cx="60384" cy="472060"/>
            </a:xfrm>
            <a:prstGeom prst="round2Same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04" name="Group 103"/>
          <p:cNvGrpSpPr/>
          <p:nvPr/>
        </p:nvGrpSpPr>
        <p:grpSpPr>
          <a:xfrm>
            <a:off x="6308276" y="3680263"/>
            <a:ext cx="173991" cy="507738"/>
            <a:chOff x="8104515" y="2027208"/>
            <a:chExt cx="448575" cy="1110032"/>
          </a:xfrm>
          <a:solidFill>
            <a:srgbClr val="FF0000"/>
          </a:solidFill>
        </p:grpSpPr>
        <p:sp>
          <p:nvSpPr>
            <p:cNvPr id="105" name="Oval 104"/>
            <p:cNvSpPr/>
            <p:nvPr/>
          </p:nvSpPr>
          <p:spPr>
            <a:xfrm>
              <a:off x="8229600" y="2027208"/>
              <a:ext cx="198407" cy="198407"/>
            </a:xfrm>
            <a:prstGeom prst="ellipse">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 name="Round Same Side Corner Rectangle 105"/>
            <p:cNvSpPr/>
            <p:nvPr/>
          </p:nvSpPr>
          <p:spPr>
            <a:xfrm>
              <a:off x="8184310" y="2238940"/>
              <a:ext cx="288985" cy="400744"/>
            </a:xfrm>
            <a:prstGeom prst="round2SameRect">
              <a:avLst>
                <a:gd name="adj1" fmla="val 0"/>
                <a:gd name="adj2" fmla="val 0"/>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Round Same Side Corner Rectangle 106"/>
            <p:cNvSpPr/>
            <p:nvPr/>
          </p:nvSpPr>
          <p:spPr>
            <a:xfrm rot="10800000">
              <a:off x="8184309" y="2662787"/>
              <a:ext cx="105675" cy="474453"/>
            </a:xfrm>
            <a:prstGeom prst="round2Same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Round Same Side Corner Rectangle 107"/>
            <p:cNvSpPr/>
            <p:nvPr/>
          </p:nvSpPr>
          <p:spPr>
            <a:xfrm rot="10800000">
              <a:off x="8367620" y="2662787"/>
              <a:ext cx="105675" cy="474453"/>
            </a:xfrm>
            <a:prstGeom prst="round2Same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Round Same Side Corner Rectangle 108"/>
            <p:cNvSpPr/>
            <p:nvPr/>
          </p:nvSpPr>
          <p:spPr>
            <a:xfrm rot="10800000">
              <a:off x="8104515" y="2238940"/>
              <a:ext cx="60384" cy="472060"/>
            </a:xfrm>
            <a:prstGeom prst="round2Same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Round Same Side Corner Rectangle 109"/>
            <p:cNvSpPr/>
            <p:nvPr/>
          </p:nvSpPr>
          <p:spPr>
            <a:xfrm rot="10800000">
              <a:off x="8492706" y="2238940"/>
              <a:ext cx="60384" cy="472060"/>
            </a:xfrm>
            <a:prstGeom prst="round2Same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86181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196" y="122712"/>
            <a:ext cx="8229600" cy="739775"/>
          </a:xfrm>
          <a:prstGeom prst="rect">
            <a:avLst/>
          </a:prstGeom>
        </p:spPr>
        <p:txBody>
          <a:bodyPr/>
          <a:lstStyle/>
          <a:p>
            <a:r>
              <a:rPr lang="en-US" sz="3600" dirty="0">
                <a:solidFill>
                  <a:schemeClr val="tx1"/>
                </a:solidFill>
              </a:rPr>
              <a:t>EMOD-HIV model components</a:t>
            </a:r>
          </a:p>
        </p:txBody>
      </p:sp>
      <p:sp>
        <p:nvSpPr>
          <p:cNvPr id="6" name="Rectangle 5"/>
          <p:cNvSpPr/>
          <p:nvPr/>
        </p:nvSpPr>
        <p:spPr>
          <a:xfrm>
            <a:off x="76200" y="5858410"/>
            <a:ext cx="8915400" cy="589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3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488" y="1431821"/>
            <a:ext cx="3373400" cy="192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96" y="4368754"/>
            <a:ext cx="4711130" cy="206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7598" y="4081419"/>
            <a:ext cx="3108868" cy="2375215"/>
          </a:xfrm>
          <a:prstGeom prst="rect">
            <a:avLst/>
          </a:prstGeom>
        </p:spPr>
      </p:pic>
      <p:pic>
        <p:nvPicPr>
          <p:cNvPr id="14" name="Picture 2" descr="https://upload.wikimedia.org/wikipedia/commons/thumb/e/e6/South_Africa_Population_Pyramid_2011_estimates.png/1024px-South_Africa_Population_Pyramid_2011_estimates.pn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92244" y="1437917"/>
            <a:ext cx="2590801" cy="1939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20045" y="3356992"/>
            <a:ext cx="3200400" cy="261610"/>
          </a:xfrm>
          <a:prstGeom prst="rect">
            <a:avLst/>
          </a:prstGeom>
        </p:spPr>
        <p:txBody>
          <a:bodyPr wrap="square">
            <a:spAutoFit/>
          </a:bodyPr>
          <a:lstStyle/>
          <a:p>
            <a:pPr marL="0" marR="0" lvl="0" indent="0" algn="l" defTabSz="81633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a:ea typeface="+mn-ea"/>
                <a:cs typeface="+mn-cs"/>
              </a:rPr>
              <a:t>"South Africa Population Pyramid 2011 estimates" </a:t>
            </a:r>
            <a:br>
              <a:rPr kumimoji="0" lang="en-US" sz="500" b="0" i="0" u="none" strike="noStrike" kern="1200" cap="none" spc="0" normalizeH="0" baseline="0" noProof="0" dirty="0">
                <a:ln>
                  <a:noFill/>
                </a:ln>
                <a:solidFill>
                  <a:prstClr val="black"/>
                </a:solidFill>
                <a:effectLst/>
                <a:uLnTx/>
                <a:uFillTx/>
                <a:latin typeface="Calibri"/>
                <a:ea typeface="+mn-ea"/>
                <a:cs typeface="+mn-cs"/>
              </a:rPr>
            </a:br>
            <a:r>
              <a:rPr kumimoji="0" lang="en-US" sz="500" b="0" i="0" u="none" strike="noStrike" kern="1200" cap="none" spc="0" normalizeH="0" baseline="0" noProof="0" dirty="0">
                <a:ln>
                  <a:noFill/>
                </a:ln>
                <a:solidFill>
                  <a:prstClr val="black"/>
                </a:solidFill>
                <a:effectLst/>
                <a:uLnTx/>
                <a:uFillTx/>
                <a:latin typeface="Calibri"/>
                <a:ea typeface="+mn-ea"/>
                <a:cs typeface="+mn-cs"/>
              </a:rPr>
              <a:t>by Underlying </a:t>
            </a:r>
            <a:r>
              <a:rPr kumimoji="0" lang="en-US" sz="500" b="0" i="0" u="none" strike="noStrike" kern="1200" cap="none" spc="0" normalizeH="0" baseline="0" noProof="0" dirty="0" err="1">
                <a:ln>
                  <a:noFill/>
                </a:ln>
                <a:solidFill>
                  <a:prstClr val="black"/>
                </a:solidFill>
                <a:effectLst/>
                <a:uLnTx/>
                <a:uFillTx/>
                <a:latin typeface="Calibri"/>
                <a:ea typeface="+mn-ea"/>
                <a:cs typeface="+mn-cs"/>
              </a:rPr>
              <a:t>lk</a:t>
            </a:r>
            <a:r>
              <a:rPr kumimoji="0" lang="en-US" sz="500" b="0" i="0" u="none" strike="noStrike" kern="1200" cap="none" spc="0" normalizeH="0" baseline="0" noProof="0" dirty="0">
                <a:ln>
                  <a:noFill/>
                </a:ln>
                <a:solidFill>
                  <a:prstClr val="black"/>
                </a:solidFill>
                <a:effectLst/>
                <a:uLnTx/>
                <a:uFillTx/>
                <a:latin typeface="Calibri"/>
                <a:ea typeface="+mn-ea"/>
                <a:cs typeface="+mn-cs"/>
              </a:rPr>
              <a:t> - Own work. Licensed under CC0 via Commons.</a:t>
            </a:r>
          </a:p>
        </p:txBody>
      </p:sp>
      <p:sp>
        <p:nvSpPr>
          <p:cNvPr id="17" name="TextBox 16"/>
          <p:cNvSpPr txBox="1"/>
          <p:nvPr/>
        </p:nvSpPr>
        <p:spPr>
          <a:xfrm>
            <a:off x="711485" y="813590"/>
            <a:ext cx="2572756" cy="584775"/>
          </a:xfrm>
          <a:prstGeom prst="rect">
            <a:avLst/>
          </a:prstGeom>
          <a:noFill/>
        </p:spPr>
        <p:txBody>
          <a:bodyPr wrap="none" rtlCol="0">
            <a:spAutoFit/>
          </a:bodyPr>
          <a:lstStyle/>
          <a:p>
            <a:r>
              <a:rPr lang="en-US" sz="3200" dirty="0"/>
              <a:t>Demographics</a:t>
            </a:r>
          </a:p>
        </p:txBody>
      </p:sp>
      <p:sp>
        <p:nvSpPr>
          <p:cNvPr id="18" name="TextBox 17"/>
          <p:cNvSpPr txBox="1"/>
          <p:nvPr/>
        </p:nvSpPr>
        <p:spPr>
          <a:xfrm>
            <a:off x="4217291" y="812836"/>
            <a:ext cx="4723794" cy="584775"/>
          </a:xfrm>
          <a:prstGeom prst="rect">
            <a:avLst/>
          </a:prstGeom>
          <a:noFill/>
        </p:spPr>
        <p:txBody>
          <a:bodyPr wrap="none" rtlCol="0">
            <a:spAutoFit/>
          </a:bodyPr>
          <a:lstStyle/>
          <a:p>
            <a:r>
              <a:rPr lang="en-US" sz="3200" dirty="0"/>
              <a:t>Sexual Behavior &amp; Network</a:t>
            </a:r>
          </a:p>
        </p:txBody>
      </p:sp>
      <p:sp>
        <p:nvSpPr>
          <p:cNvPr id="19" name="TextBox 18"/>
          <p:cNvSpPr txBox="1"/>
          <p:nvPr/>
        </p:nvSpPr>
        <p:spPr>
          <a:xfrm>
            <a:off x="444933" y="3682525"/>
            <a:ext cx="3519105" cy="584775"/>
          </a:xfrm>
          <a:prstGeom prst="rect">
            <a:avLst/>
          </a:prstGeom>
          <a:noFill/>
        </p:spPr>
        <p:txBody>
          <a:bodyPr wrap="none" rtlCol="0">
            <a:spAutoFit/>
          </a:bodyPr>
          <a:lstStyle/>
          <a:p>
            <a:r>
              <a:rPr lang="en-US" sz="3200" dirty="0"/>
              <a:t>Within-Host Biology</a:t>
            </a:r>
          </a:p>
        </p:txBody>
      </p:sp>
      <p:sp>
        <p:nvSpPr>
          <p:cNvPr id="20" name="TextBox 19"/>
          <p:cNvSpPr txBox="1"/>
          <p:nvPr/>
        </p:nvSpPr>
        <p:spPr>
          <a:xfrm>
            <a:off x="4892488" y="3682526"/>
            <a:ext cx="2875023" cy="584775"/>
          </a:xfrm>
          <a:prstGeom prst="rect">
            <a:avLst/>
          </a:prstGeom>
          <a:noFill/>
        </p:spPr>
        <p:txBody>
          <a:bodyPr wrap="square" rtlCol="0">
            <a:spAutoFit/>
          </a:bodyPr>
          <a:lstStyle/>
          <a:p>
            <a:r>
              <a:rPr lang="en-US" sz="3200" dirty="0"/>
              <a:t>Interventions</a:t>
            </a:r>
          </a:p>
        </p:txBody>
      </p:sp>
    </p:spTree>
    <p:extLst>
      <p:ext uri="{BB962C8B-B14F-4D97-AF65-F5344CB8AC3E}">
        <p14:creationId xmlns:p14="http://schemas.microsoft.com/office/powerpoint/2010/main" val="170813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39"/>
            <a:ext cx="9002713" cy="485775"/>
          </a:xfrm>
          <a:prstGeom prst="rect">
            <a:avLst/>
          </a:prstGeom>
        </p:spPr>
        <p:txBody>
          <a:bodyPr>
            <a:normAutofit fontScale="90000"/>
          </a:bodyPr>
          <a:lstStyle/>
          <a:p>
            <a:r>
              <a:rPr lang="en-US" sz="4000" dirty="0">
                <a:solidFill>
                  <a:schemeClr val="tx1"/>
                </a:solidFill>
                <a:latin typeface="+mn-lt"/>
              </a:rPr>
              <a:t>EMOD-HIV: sexual behavior and network</a:t>
            </a:r>
          </a:p>
        </p:txBody>
      </p:sp>
      <p:graphicFrame>
        <p:nvGraphicFramePr>
          <p:cNvPr id="110" name="Diagram 109"/>
          <p:cNvGraphicFramePr/>
          <p:nvPr>
            <p:extLst/>
          </p:nvPr>
        </p:nvGraphicFramePr>
        <p:xfrm>
          <a:off x="0" y="2414588"/>
          <a:ext cx="85138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2"/>
          <p:cNvSpPr txBox="1">
            <a:spLocks/>
          </p:cNvSpPr>
          <p:nvPr/>
        </p:nvSpPr>
        <p:spPr>
          <a:xfrm>
            <a:off x="934311" y="882331"/>
            <a:ext cx="7275378" cy="2895800"/>
          </a:xfrm>
          <a:prstGeom prst="rect">
            <a:avLst/>
          </a:prstGeom>
        </p:spPr>
        <p:txBody>
          <a:bodyPr>
            <a:normAutofit/>
          </a:bodyPr>
          <a:lst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8080"/>
              </a:buClr>
            </a:pPr>
            <a:r>
              <a:rPr lang="en-US" sz="1800" dirty="0">
                <a:solidFill>
                  <a:schemeClr val="tx1">
                    <a:lumMod val="65000"/>
                    <a:lumOff val="35000"/>
                  </a:schemeClr>
                </a:solidFill>
                <a:cs typeface="+mn-cs"/>
              </a:rPr>
              <a:t>Individuals are paired into relationships</a:t>
            </a:r>
          </a:p>
          <a:p>
            <a:pPr lvl="1">
              <a:buClr>
                <a:srgbClr val="008080"/>
              </a:buClr>
            </a:pPr>
            <a:r>
              <a:rPr lang="en-US" sz="1800" dirty="0">
                <a:solidFill>
                  <a:schemeClr val="tx1">
                    <a:lumMod val="65000"/>
                    <a:lumOff val="35000"/>
                  </a:schemeClr>
                </a:solidFill>
                <a:latin typeface="Calibri"/>
              </a:rPr>
              <a:t>Currently only heterosexual relationships are modeled</a:t>
            </a:r>
          </a:p>
          <a:p>
            <a:pPr lvl="1">
              <a:buClr>
                <a:srgbClr val="008080"/>
              </a:buClr>
            </a:pPr>
            <a:r>
              <a:rPr lang="en-US" sz="1800" dirty="0">
                <a:solidFill>
                  <a:schemeClr val="tx1">
                    <a:lumMod val="65000"/>
                    <a:lumOff val="35000"/>
                  </a:schemeClr>
                </a:solidFill>
                <a:latin typeface="Calibri"/>
              </a:rPr>
              <a:t>The model knows which specific individuals are in the relationship</a:t>
            </a:r>
          </a:p>
          <a:p>
            <a:pPr lvl="1">
              <a:buClr>
                <a:srgbClr val="008080"/>
              </a:buClr>
            </a:pPr>
            <a:r>
              <a:rPr lang="en-US" sz="1800" dirty="0">
                <a:solidFill>
                  <a:schemeClr val="tx1">
                    <a:lumMod val="65000"/>
                    <a:lumOff val="35000"/>
                  </a:schemeClr>
                </a:solidFill>
                <a:latin typeface="Calibri"/>
              </a:rPr>
              <a:t>The relationship is remembered over time</a:t>
            </a:r>
          </a:p>
          <a:p>
            <a:pPr lvl="1">
              <a:buClr>
                <a:srgbClr val="008080"/>
              </a:buClr>
            </a:pPr>
            <a:r>
              <a:rPr lang="en-US" sz="1800" dirty="0">
                <a:solidFill>
                  <a:schemeClr val="tx1">
                    <a:lumMod val="65000"/>
                    <a:lumOff val="35000"/>
                  </a:schemeClr>
                </a:solidFill>
                <a:latin typeface="Calibri"/>
              </a:rPr>
              <a:t>Some relationship types are longer, others are shorter on average</a:t>
            </a:r>
          </a:p>
          <a:p>
            <a:pPr lvl="1">
              <a:buClr>
                <a:srgbClr val="008080"/>
              </a:buClr>
            </a:pPr>
            <a:endParaRPr lang="en-US" sz="1800" dirty="0">
              <a:solidFill>
                <a:schemeClr val="tx1">
                  <a:lumMod val="65000"/>
                  <a:lumOff val="35000"/>
                </a:schemeClr>
              </a:solidFill>
            </a:endParaRPr>
          </a:p>
          <a:p>
            <a:endParaRPr lang="en-US" sz="1600" dirty="0">
              <a:solidFill>
                <a:schemeClr val="tx1">
                  <a:lumMod val="65000"/>
                  <a:lumOff val="35000"/>
                </a:schemeClr>
              </a:solidFill>
            </a:endParaRPr>
          </a:p>
        </p:txBody>
      </p:sp>
    </p:spTree>
    <p:extLst>
      <p:ext uri="{BB962C8B-B14F-4D97-AF65-F5344CB8AC3E}">
        <p14:creationId xmlns:p14="http://schemas.microsoft.com/office/powerpoint/2010/main" val="7993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9392" y="1307592"/>
            <a:ext cx="8905461" cy="4750904"/>
          </a:xfrm>
          <a:prstGeom prst="rect">
            <a:avLst/>
          </a:prstGeom>
          <a:solidFill>
            <a:schemeClr val="bg1"/>
          </a:solidFill>
        </p:spPr>
        <p:txBody>
          <a:bodyPr wrap="square" rtlCol="0">
            <a:spAutoFit/>
          </a:bodyPr>
          <a:lstStyle/>
          <a:p>
            <a:endParaRPr lang="en-US" dirty="0"/>
          </a:p>
        </p:txBody>
      </p:sp>
      <p:pic>
        <p:nvPicPr>
          <p:cNvPr id="152" name="Picture 2" descr="https://encrypted-tbn1.gstatic.com/images?q=tbn:ANd9GcRqXOt2dt5brpXnbW8Ja2jkKDr1Vgeg_EpIfXVWNAjQ0EMCURjLOln8dL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74693"/>
            <a:ext cx="304800" cy="68498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https://encrypted-tbn1.gstatic.com/images?q=tbn:ANd9GcRqXOt2dt5brpXnbW8Ja2jkKDr1Vgeg_EpIfXVWNAjQ0EMCURjLOln8dL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114" y="2508151"/>
            <a:ext cx="304800" cy="684981"/>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https://encrypted-tbn1.gstatic.com/images?q=tbn:ANd9GcRqXOt2dt5brpXnbW8Ja2jkKDr1Vgeg_EpIfXVWNAjQ0EMCURjLOln8dL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336542"/>
            <a:ext cx="304800" cy="684981"/>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https://encrypted-tbn1.gstatic.com/images?q=tbn:ANd9GcRqXOt2dt5brpXnbW8Ja2jkKDr1Vgeg_EpIfXVWNAjQ0EMCURjLOln8dL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3886" y="2498629"/>
            <a:ext cx="304800" cy="684981"/>
          </a:xfrm>
          <a:prstGeom prst="rect">
            <a:avLst/>
          </a:prstGeom>
          <a:noFill/>
          <a:extLst>
            <a:ext uri="{909E8E84-426E-40DD-AFC4-6F175D3DCCD1}">
              <a14:hiddenFill xmlns:a14="http://schemas.microsoft.com/office/drawing/2010/main">
                <a:solidFill>
                  <a:srgbClr val="FFFFFF"/>
                </a:solidFill>
              </a14:hiddenFill>
            </a:ext>
          </a:extLst>
        </p:spPr>
      </p:pic>
      <p:cxnSp>
        <p:nvCxnSpPr>
          <p:cNvPr id="156" name="Straight Arrow Connector 155"/>
          <p:cNvCxnSpPr>
            <a:stCxn id="152" idx="3"/>
            <a:endCxn id="182" idx="1"/>
          </p:cNvCxnSpPr>
          <p:nvPr/>
        </p:nvCxnSpPr>
        <p:spPr>
          <a:xfrm flipV="1">
            <a:off x="838200" y="1916073"/>
            <a:ext cx="930837" cy="1111"/>
          </a:xfrm>
          <a:prstGeom prst="straightConnector1">
            <a:avLst/>
          </a:prstGeom>
          <a:noFill/>
          <a:ln w="9525" cap="flat" cmpd="sng" algn="ctr">
            <a:solidFill>
              <a:srgbClr val="E31B23">
                <a:shade val="95000"/>
                <a:satMod val="105000"/>
              </a:srgbClr>
            </a:solidFill>
            <a:prstDash val="solid"/>
            <a:headEnd type="triangle"/>
            <a:tailEnd type="triangle"/>
          </a:ln>
          <a:effectLst/>
        </p:spPr>
      </p:cxnSp>
      <p:sp>
        <p:nvSpPr>
          <p:cNvPr id="157" name="TextBox 156"/>
          <p:cNvSpPr txBox="1"/>
          <p:nvPr/>
        </p:nvSpPr>
        <p:spPr>
          <a:xfrm>
            <a:off x="960114" y="1650485"/>
            <a:ext cx="716286" cy="307777"/>
          </a:xfrm>
          <a:prstGeom prst="rect">
            <a:avLst/>
          </a:prstGeom>
          <a:noFill/>
        </p:spPr>
        <p:txBody>
          <a:bodyPr wrap="none" rtlCol="0">
            <a:spAutoFit/>
          </a:bodyPr>
          <a:lstStyle/>
          <a:p>
            <a:pPr marL="0" marR="0" lvl="0" indent="0" defTabSz="81633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31B23"/>
                </a:solidFill>
                <a:effectLst/>
                <a:uLnTx/>
                <a:uFillTx/>
              </a:rPr>
              <a:t>Marital</a:t>
            </a:r>
          </a:p>
        </p:txBody>
      </p:sp>
      <p:pic>
        <p:nvPicPr>
          <p:cNvPr id="158" name="Picture 2" descr="https://encrypted-tbn1.gstatic.com/images?q=tbn:ANd9GcRqXOt2dt5brpXnbW8Ja2jkKDr1Vgeg_EpIfXVWNAjQ0EMCURjLOln8dL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422142"/>
            <a:ext cx="304800" cy="684981"/>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 descr="https://encrypted-tbn1.gstatic.com/images?q=tbn:ANd9GcRqXOt2dt5brpXnbW8Ja2jkKDr1Vgeg_EpIfXVWNAjQ0EMCURjLOln8dL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7396" y="2498628"/>
            <a:ext cx="304800" cy="684981"/>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2" descr="https://encrypted-tbn1.gstatic.com/images?q=tbn:ANd9GcRqXOt2dt5brpXnbW8Ja2jkKDr1Vgeg_EpIfXVWNAjQ0EMCURjLOln8dL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422140"/>
            <a:ext cx="304800" cy="684981"/>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2" descr="https://encrypted-tbn1.gstatic.com/images?q=tbn:ANd9GcRqXOt2dt5brpXnbW8Ja2jkKDr1Vgeg_EpIfXVWNAjQ0EMCURjLOln8dL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0007" y="4341441"/>
            <a:ext cx="304800" cy="684981"/>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 descr="https://encrypted-tbn1.gstatic.com/images?q=tbn:ANd9GcRqXOt2dt5brpXnbW8Ja2jkKDr1Vgeg_EpIfXVWNAjQ0EMCURjLOln8dL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1568907"/>
            <a:ext cx="304800" cy="684981"/>
          </a:xfrm>
          <a:prstGeom prst="rect">
            <a:avLst/>
          </a:prstGeom>
          <a:noFill/>
          <a:extLst>
            <a:ext uri="{909E8E84-426E-40DD-AFC4-6F175D3DCCD1}">
              <a14:hiddenFill xmlns:a14="http://schemas.microsoft.com/office/drawing/2010/main">
                <a:solidFill>
                  <a:srgbClr val="FFFFFF"/>
                </a:solidFill>
              </a14:hiddenFill>
            </a:ext>
          </a:extLst>
        </p:spPr>
      </p:pic>
      <p:cxnSp>
        <p:nvCxnSpPr>
          <p:cNvPr id="163" name="Straight Arrow Connector 162"/>
          <p:cNvCxnSpPr>
            <a:stCxn id="155" idx="3"/>
            <a:endCxn id="183" idx="1"/>
          </p:cNvCxnSpPr>
          <p:nvPr/>
        </p:nvCxnSpPr>
        <p:spPr>
          <a:xfrm>
            <a:off x="1458686" y="2841120"/>
            <a:ext cx="839753" cy="2748"/>
          </a:xfrm>
          <a:prstGeom prst="straightConnector1">
            <a:avLst/>
          </a:prstGeom>
          <a:noFill/>
          <a:ln w="9525" cap="flat" cmpd="sng" algn="ctr">
            <a:solidFill>
              <a:srgbClr val="E31B23">
                <a:shade val="95000"/>
                <a:satMod val="105000"/>
              </a:srgbClr>
            </a:solidFill>
            <a:prstDash val="solid"/>
            <a:headEnd type="triangle"/>
            <a:tailEnd type="triangle"/>
          </a:ln>
          <a:effectLst/>
        </p:spPr>
      </p:cxnSp>
      <p:cxnSp>
        <p:nvCxnSpPr>
          <p:cNvPr id="164" name="Straight Arrow Connector 163"/>
          <p:cNvCxnSpPr>
            <a:endCxn id="155" idx="1"/>
          </p:cNvCxnSpPr>
          <p:nvPr/>
        </p:nvCxnSpPr>
        <p:spPr>
          <a:xfrm flipV="1">
            <a:off x="685800" y="2841120"/>
            <a:ext cx="468086" cy="597483"/>
          </a:xfrm>
          <a:prstGeom prst="straightConnector1">
            <a:avLst/>
          </a:prstGeom>
          <a:noFill/>
          <a:ln w="9525" cap="flat" cmpd="sng" algn="ctr">
            <a:solidFill>
              <a:srgbClr val="E31B23">
                <a:shade val="95000"/>
                <a:satMod val="105000"/>
              </a:srgbClr>
            </a:solidFill>
            <a:prstDash val="solid"/>
            <a:headEnd type="triangle"/>
            <a:tailEnd type="triangle"/>
          </a:ln>
          <a:effectLst/>
        </p:spPr>
      </p:cxnSp>
      <p:cxnSp>
        <p:nvCxnSpPr>
          <p:cNvPr id="165" name="Straight Arrow Connector 164"/>
          <p:cNvCxnSpPr>
            <a:endCxn id="155" idx="3"/>
          </p:cNvCxnSpPr>
          <p:nvPr/>
        </p:nvCxnSpPr>
        <p:spPr>
          <a:xfrm flipH="1" flipV="1">
            <a:off x="1458686" y="2841120"/>
            <a:ext cx="446314" cy="581021"/>
          </a:xfrm>
          <a:prstGeom prst="straightConnector1">
            <a:avLst/>
          </a:prstGeom>
          <a:noFill/>
          <a:ln w="9525" cap="flat" cmpd="sng" algn="ctr">
            <a:solidFill>
              <a:srgbClr val="E31B23">
                <a:shade val="95000"/>
                <a:satMod val="105000"/>
              </a:srgbClr>
            </a:solidFill>
            <a:prstDash val="solid"/>
            <a:headEnd type="triangle"/>
            <a:tailEnd type="triangle"/>
          </a:ln>
          <a:effectLst/>
        </p:spPr>
      </p:cxnSp>
      <p:cxnSp>
        <p:nvCxnSpPr>
          <p:cNvPr id="166" name="Straight Arrow Connector 165"/>
          <p:cNvCxnSpPr>
            <a:endCxn id="154" idx="1"/>
          </p:cNvCxnSpPr>
          <p:nvPr/>
        </p:nvCxnSpPr>
        <p:spPr>
          <a:xfrm>
            <a:off x="1458686" y="4679033"/>
            <a:ext cx="827314" cy="0"/>
          </a:xfrm>
          <a:prstGeom prst="straightConnector1">
            <a:avLst/>
          </a:prstGeom>
          <a:noFill/>
          <a:ln w="9525" cap="flat" cmpd="sng" algn="ctr">
            <a:solidFill>
              <a:srgbClr val="E31B23">
                <a:shade val="95000"/>
                <a:satMod val="105000"/>
              </a:srgbClr>
            </a:solidFill>
            <a:prstDash val="solid"/>
            <a:headEnd type="triangle"/>
            <a:tailEnd type="triangle"/>
          </a:ln>
          <a:effectLst/>
        </p:spPr>
      </p:cxnSp>
      <p:cxnSp>
        <p:nvCxnSpPr>
          <p:cNvPr id="167" name="Straight Arrow Connector 166"/>
          <p:cNvCxnSpPr>
            <a:stCxn id="153" idx="3"/>
          </p:cNvCxnSpPr>
          <p:nvPr/>
        </p:nvCxnSpPr>
        <p:spPr>
          <a:xfrm>
            <a:off x="3722914" y="2850642"/>
            <a:ext cx="824841" cy="0"/>
          </a:xfrm>
          <a:prstGeom prst="straightConnector1">
            <a:avLst/>
          </a:prstGeom>
          <a:noFill/>
          <a:ln w="9525" cap="flat" cmpd="sng" algn="ctr">
            <a:solidFill>
              <a:srgbClr val="E31B23">
                <a:shade val="95000"/>
                <a:satMod val="105000"/>
              </a:srgbClr>
            </a:solidFill>
            <a:prstDash val="solid"/>
            <a:headEnd type="triangle"/>
            <a:tailEnd type="triangle"/>
          </a:ln>
          <a:effectLst/>
        </p:spPr>
      </p:cxnSp>
      <p:cxnSp>
        <p:nvCxnSpPr>
          <p:cNvPr id="168" name="Straight Arrow Connector 167"/>
          <p:cNvCxnSpPr>
            <a:endCxn id="159" idx="1"/>
          </p:cNvCxnSpPr>
          <p:nvPr/>
        </p:nvCxnSpPr>
        <p:spPr>
          <a:xfrm flipV="1">
            <a:off x="4852555" y="2841119"/>
            <a:ext cx="824841" cy="9523"/>
          </a:xfrm>
          <a:prstGeom prst="straightConnector1">
            <a:avLst/>
          </a:prstGeom>
          <a:noFill/>
          <a:ln w="9525" cap="flat" cmpd="sng" algn="ctr">
            <a:solidFill>
              <a:srgbClr val="E31B23">
                <a:shade val="95000"/>
                <a:satMod val="105000"/>
              </a:srgbClr>
            </a:solidFill>
            <a:prstDash val="solid"/>
            <a:headEnd type="triangle"/>
            <a:tailEnd type="triangle"/>
          </a:ln>
          <a:effectLst/>
        </p:spPr>
      </p:cxnSp>
      <p:cxnSp>
        <p:nvCxnSpPr>
          <p:cNvPr id="169" name="Straight Arrow Connector 168"/>
          <p:cNvCxnSpPr>
            <a:stCxn id="160" idx="0"/>
          </p:cNvCxnSpPr>
          <p:nvPr/>
        </p:nvCxnSpPr>
        <p:spPr>
          <a:xfrm flipV="1">
            <a:off x="6400800" y="2850642"/>
            <a:ext cx="406237" cy="571498"/>
          </a:xfrm>
          <a:prstGeom prst="straightConnector1">
            <a:avLst/>
          </a:prstGeom>
          <a:noFill/>
          <a:ln w="9525" cap="flat" cmpd="sng" algn="ctr">
            <a:solidFill>
              <a:srgbClr val="E31B23">
                <a:shade val="95000"/>
                <a:satMod val="105000"/>
              </a:srgbClr>
            </a:solidFill>
            <a:prstDash val="solid"/>
            <a:headEnd type="triangle"/>
            <a:tailEnd type="triangle"/>
          </a:ln>
          <a:effectLst/>
        </p:spPr>
      </p:cxnSp>
      <p:cxnSp>
        <p:nvCxnSpPr>
          <p:cNvPr id="170" name="Straight Arrow Connector 169"/>
          <p:cNvCxnSpPr>
            <a:stCxn id="161" idx="0"/>
          </p:cNvCxnSpPr>
          <p:nvPr/>
        </p:nvCxnSpPr>
        <p:spPr>
          <a:xfrm flipH="1" flipV="1">
            <a:off x="7772400" y="3814972"/>
            <a:ext cx="990007" cy="526469"/>
          </a:xfrm>
          <a:prstGeom prst="straightConnector1">
            <a:avLst/>
          </a:prstGeom>
          <a:noFill/>
          <a:ln w="9525" cap="flat" cmpd="sng" algn="ctr">
            <a:solidFill>
              <a:srgbClr val="E31B23">
                <a:shade val="95000"/>
                <a:satMod val="105000"/>
              </a:srgbClr>
            </a:solidFill>
            <a:prstDash val="solid"/>
            <a:headEnd type="triangle"/>
            <a:tailEnd type="triangle"/>
          </a:ln>
          <a:effectLst/>
        </p:spPr>
      </p:cxnSp>
      <p:cxnSp>
        <p:nvCxnSpPr>
          <p:cNvPr id="171" name="Straight Arrow Connector 170"/>
          <p:cNvCxnSpPr>
            <a:endCxn id="161" idx="0"/>
          </p:cNvCxnSpPr>
          <p:nvPr/>
        </p:nvCxnSpPr>
        <p:spPr>
          <a:xfrm>
            <a:off x="8241478" y="2841118"/>
            <a:ext cx="520929" cy="1500323"/>
          </a:xfrm>
          <a:prstGeom prst="straightConnector1">
            <a:avLst/>
          </a:prstGeom>
          <a:noFill/>
          <a:ln w="9525" cap="flat" cmpd="sng" algn="ctr">
            <a:solidFill>
              <a:srgbClr val="E31B23">
                <a:shade val="95000"/>
                <a:satMod val="105000"/>
              </a:srgbClr>
            </a:solidFill>
            <a:prstDash val="solid"/>
            <a:headEnd type="triangle"/>
            <a:tailEnd type="triangle"/>
          </a:ln>
          <a:effectLst/>
        </p:spPr>
      </p:cxnSp>
      <p:sp>
        <p:nvSpPr>
          <p:cNvPr id="172" name="TextBox 171"/>
          <p:cNvSpPr txBox="1"/>
          <p:nvPr/>
        </p:nvSpPr>
        <p:spPr>
          <a:xfrm>
            <a:off x="4907767" y="2583942"/>
            <a:ext cx="716286" cy="307777"/>
          </a:xfrm>
          <a:prstGeom prst="rect">
            <a:avLst/>
          </a:prstGeom>
          <a:noFill/>
        </p:spPr>
        <p:txBody>
          <a:bodyPr wrap="none" rtlCol="0">
            <a:spAutoFit/>
          </a:bodyPr>
          <a:lstStyle/>
          <a:p>
            <a:pPr marL="0" marR="0" lvl="0" indent="0" defTabSz="81633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31B23"/>
                </a:solidFill>
                <a:effectLst/>
                <a:uLnTx/>
                <a:uFillTx/>
              </a:rPr>
              <a:t>Marital</a:t>
            </a:r>
          </a:p>
        </p:txBody>
      </p:sp>
      <p:sp>
        <p:nvSpPr>
          <p:cNvPr id="173" name="TextBox 172"/>
          <p:cNvSpPr txBox="1"/>
          <p:nvPr/>
        </p:nvSpPr>
        <p:spPr>
          <a:xfrm>
            <a:off x="137954" y="2850641"/>
            <a:ext cx="912814" cy="307777"/>
          </a:xfrm>
          <a:prstGeom prst="rect">
            <a:avLst/>
          </a:prstGeom>
          <a:noFill/>
        </p:spPr>
        <p:txBody>
          <a:bodyPr wrap="none" rtlCol="0">
            <a:spAutoFit/>
          </a:bodyPr>
          <a:lstStyle/>
          <a:p>
            <a:pPr marL="0" marR="0" lvl="0" indent="0" defTabSz="81633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31B23"/>
                </a:solidFill>
                <a:effectLst/>
                <a:uLnTx/>
                <a:uFillTx/>
              </a:rPr>
              <a:t>Transitory</a:t>
            </a:r>
          </a:p>
        </p:txBody>
      </p:sp>
      <p:sp>
        <p:nvSpPr>
          <p:cNvPr id="174" name="TextBox 173"/>
          <p:cNvSpPr txBox="1"/>
          <p:nvPr/>
        </p:nvSpPr>
        <p:spPr>
          <a:xfrm>
            <a:off x="996836" y="3175774"/>
            <a:ext cx="912814" cy="307777"/>
          </a:xfrm>
          <a:prstGeom prst="rect">
            <a:avLst/>
          </a:prstGeom>
          <a:noFill/>
        </p:spPr>
        <p:txBody>
          <a:bodyPr wrap="none" rtlCol="0">
            <a:spAutoFit/>
          </a:bodyPr>
          <a:lstStyle/>
          <a:p>
            <a:pPr marL="0" marR="0" lvl="0" indent="0" defTabSz="81633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31B23"/>
                </a:solidFill>
                <a:effectLst/>
                <a:uLnTx/>
                <a:uFillTx/>
              </a:rPr>
              <a:t>Transitory</a:t>
            </a:r>
          </a:p>
        </p:txBody>
      </p:sp>
      <p:sp>
        <p:nvSpPr>
          <p:cNvPr id="175" name="TextBox 174"/>
          <p:cNvSpPr txBox="1"/>
          <p:nvPr/>
        </p:nvSpPr>
        <p:spPr>
          <a:xfrm>
            <a:off x="1541118" y="2602846"/>
            <a:ext cx="716286" cy="307777"/>
          </a:xfrm>
          <a:prstGeom prst="rect">
            <a:avLst/>
          </a:prstGeom>
          <a:noFill/>
        </p:spPr>
        <p:txBody>
          <a:bodyPr wrap="none" rtlCol="0">
            <a:spAutoFit/>
          </a:bodyPr>
          <a:lstStyle/>
          <a:p>
            <a:pPr marL="0" marR="0" lvl="0" indent="0" defTabSz="81633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31B23"/>
                </a:solidFill>
                <a:effectLst/>
                <a:uLnTx/>
                <a:uFillTx/>
              </a:rPr>
              <a:t>Marital</a:t>
            </a:r>
          </a:p>
        </p:txBody>
      </p:sp>
      <p:sp>
        <p:nvSpPr>
          <p:cNvPr id="176" name="TextBox 175"/>
          <p:cNvSpPr txBox="1"/>
          <p:nvPr/>
        </p:nvSpPr>
        <p:spPr>
          <a:xfrm>
            <a:off x="1494470" y="4412742"/>
            <a:ext cx="801823" cy="307777"/>
          </a:xfrm>
          <a:prstGeom prst="rect">
            <a:avLst/>
          </a:prstGeom>
          <a:noFill/>
        </p:spPr>
        <p:txBody>
          <a:bodyPr wrap="none" rtlCol="0">
            <a:spAutoFit/>
          </a:bodyPr>
          <a:lstStyle/>
          <a:p>
            <a:pPr marL="0" marR="0" lvl="0" indent="0" defTabSz="81633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31B23"/>
                </a:solidFill>
                <a:effectLst/>
                <a:uLnTx/>
                <a:uFillTx/>
              </a:rPr>
              <a:t>Informal</a:t>
            </a:r>
          </a:p>
        </p:txBody>
      </p:sp>
      <p:sp>
        <p:nvSpPr>
          <p:cNvPr id="177" name="TextBox 176"/>
          <p:cNvSpPr txBox="1"/>
          <p:nvPr/>
        </p:nvSpPr>
        <p:spPr>
          <a:xfrm>
            <a:off x="7733569" y="4095563"/>
            <a:ext cx="801823" cy="307777"/>
          </a:xfrm>
          <a:prstGeom prst="rect">
            <a:avLst/>
          </a:prstGeom>
          <a:noFill/>
        </p:spPr>
        <p:txBody>
          <a:bodyPr wrap="none" rtlCol="0">
            <a:spAutoFit/>
          </a:bodyPr>
          <a:lstStyle/>
          <a:p>
            <a:pPr marL="0" marR="0" lvl="0" indent="0" defTabSz="81633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31B23"/>
                </a:solidFill>
                <a:effectLst/>
                <a:uLnTx/>
                <a:uFillTx/>
              </a:rPr>
              <a:t>Informal</a:t>
            </a:r>
          </a:p>
        </p:txBody>
      </p:sp>
      <p:sp>
        <p:nvSpPr>
          <p:cNvPr id="178" name="TextBox 177"/>
          <p:cNvSpPr txBox="1"/>
          <p:nvPr/>
        </p:nvSpPr>
        <p:spPr>
          <a:xfrm>
            <a:off x="3733800" y="2584898"/>
            <a:ext cx="801823" cy="307777"/>
          </a:xfrm>
          <a:prstGeom prst="rect">
            <a:avLst/>
          </a:prstGeom>
          <a:noFill/>
        </p:spPr>
        <p:txBody>
          <a:bodyPr wrap="none" rtlCol="0">
            <a:spAutoFit/>
          </a:bodyPr>
          <a:lstStyle/>
          <a:p>
            <a:pPr marL="0" marR="0" lvl="0" indent="0" defTabSz="81633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31B23"/>
                </a:solidFill>
                <a:effectLst/>
                <a:uLnTx/>
                <a:uFillTx/>
              </a:rPr>
              <a:t>Informal</a:t>
            </a:r>
          </a:p>
        </p:txBody>
      </p:sp>
      <p:sp>
        <p:nvSpPr>
          <p:cNvPr id="179" name="TextBox 178"/>
          <p:cNvSpPr txBox="1"/>
          <p:nvPr/>
        </p:nvSpPr>
        <p:spPr>
          <a:xfrm>
            <a:off x="6428511" y="3183608"/>
            <a:ext cx="912814" cy="307777"/>
          </a:xfrm>
          <a:prstGeom prst="rect">
            <a:avLst/>
          </a:prstGeom>
          <a:noFill/>
        </p:spPr>
        <p:txBody>
          <a:bodyPr wrap="none" rtlCol="0">
            <a:spAutoFit/>
          </a:bodyPr>
          <a:lstStyle/>
          <a:p>
            <a:pPr marL="0" marR="0" lvl="0" indent="0" defTabSz="81633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31B23"/>
                </a:solidFill>
                <a:effectLst/>
                <a:uLnTx/>
                <a:uFillTx/>
              </a:rPr>
              <a:t>Transitory</a:t>
            </a:r>
          </a:p>
        </p:txBody>
      </p:sp>
      <p:sp>
        <p:nvSpPr>
          <p:cNvPr id="180" name="TextBox 179"/>
          <p:cNvSpPr txBox="1"/>
          <p:nvPr/>
        </p:nvSpPr>
        <p:spPr>
          <a:xfrm>
            <a:off x="7632672" y="3284714"/>
            <a:ext cx="912814" cy="307777"/>
          </a:xfrm>
          <a:prstGeom prst="rect">
            <a:avLst/>
          </a:prstGeom>
          <a:noFill/>
        </p:spPr>
        <p:txBody>
          <a:bodyPr wrap="none" rtlCol="0">
            <a:spAutoFit/>
          </a:bodyPr>
          <a:lstStyle/>
          <a:p>
            <a:pPr marL="0" marR="0" lvl="0" indent="0" defTabSz="81633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31B23"/>
                </a:solidFill>
                <a:effectLst/>
                <a:uLnTx/>
                <a:uFillTx/>
              </a:rPr>
              <a:t>Transitory</a:t>
            </a:r>
          </a:p>
        </p:txBody>
      </p:sp>
      <p:sp>
        <p:nvSpPr>
          <p:cNvPr id="181" name="TextBox 180"/>
          <p:cNvSpPr txBox="1"/>
          <p:nvPr/>
        </p:nvSpPr>
        <p:spPr>
          <a:xfrm>
            <a:off x="2369458" y="1535491"/>
            <a:ext cx="4450642" cy="646331"/>
          </a:xfrm>
          <a:prstGeom prst="rect">
            <a:avLst/>
          </a:prstGeom>
          <a:noFill/>
        </p:spPr>
        <p:txBody>
          <a:bodyPr wrap="square" rtlCol="0">
            <a:spAutoFit/>
          </a:bodyPr>
          <a:lstStyle/>
          <a:p>
            <a:pPr marL="112713" marR="0" lvl="0" indent="-112713" defTabSz="816334"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effectLst/>
                <a:uLnTx/>
                <a:uFillTx/>
              </a:rPr>
              <a:t>Relationships change over time</a:t>
            </a:r>
          </a:p>
          <a:p>
            <a:pPr marL="112713" marR="0" lvl="0" indent="-112713" defTabSz="816334"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effectLst/>
                <a:uLnTx/>
                <a:uFillTx/>
              </a:rPr>
              <a:t>Must have a relationship to transmit disease</a:t>
            </a:r>
          </a:p>
        </p:txBody>
      </p:sp>
      <p:pic>
        <p:nvPicPr>
          <p:cNvPr id="182" name="Picture 181"/>
          <p:cNvPicPr>
            <a:picLocks noChangeAspect="1"/>
          </p:cNvPicPr>
          <p:nvPr/>
        </p:nvPicPr>
        <p:blipFill>
          <a:blip r:embed="rId3"/>
          <a:stretch>
            <a:fillRect/>
          </a:stretch>
        </p:blipFill>
        <p:spPr>
          <a:xfrm>
            <a:off x="1769037" y="1565351"/>
            <a:ext cx="330091" cy="701444"/>
          </a:xfrm>
          <a:prstGeom prst="rect">
            <a:avLst/>
          </a:prstGeom>
        </p:spPr>
      </p:pic>
      <p:pic>
        <p:nvPicPr>
          <p:cNvPr id="183" name="Picture 182"/>
          <p:cNvPicPr>
            <a:picLocks noChangeAspect="1"/>
          </p:cNvPicPr>
          <p:nvPr/>
        </p:nvPicPr>
        <p:blipFill>
          <a:blip r:embed="rId3"/>
          <a:stretch>
            <a:fillRect/>
          </a:stretch>
        </p:blipFill>
        <p:spPr>
          <a:xfrm>
            <a:off x="2298439" y="2493146"/>
            <a:ext cx="330091" cy="701444"/>
          </a:xfrm>
          <a:prstGeom prst="rect">
            <a:avLst/>
          </a:prstGeom>
        </p:spPr>
      </p:pic>
      <p:pic>
        <p:nvPicPr>
          <p:cNvPr id="184" name="Picture 183"/>
          <p:cNvPicPr>
            <a:picLocks noChangeAspect="1"/>
          </p:cNvPicPr>
          <p:nvPr/>
        </p:nvPicPr>
        <p:blipFill>
          <a:blip r:embed="rId3"/>
          <a:stretch>
            <a:fillRect/>
          </a:stretch>
        </p:blipFill>
        <p:spPr>
          <a:xfrm>
            <a:off x="1755020" y="3413908"/>
            <a:ext cx="330091" cy="701444"/>
          </a:xfrm>
          <a:prstGeom prst="rect">
            <a:avLst/>
          </a:prstGeom>
        </p:spPr>
      </p:pic>
      <p:pic>
        <p:nvPicPr>
          <p:cNvPr id="185" name="Picture 184"/>
          <p:cNvPicPr>
            <a:picLocks noChangeAspect="1"/>
          </p:cNvPicPr>
          <p:nvPr/>
        </p:nvPicPr>
        <p:blipFill>
          <a:blip r:embed="rId3"/>
          <a:stretch>
            <a:fillRect/>
          </a:stretch>
        </p:blipFill>
        <p:spPr>
          <a:xfrm>
            <a:off x="533760" y="3430372"/>
            <a:ext cx="330091" cy="701444"/>
          </a:xfrm>
          <a:prstGeom prst="rect">
            <a:avLst/>
          </a:prstGeom>
        </p:spPr>
      </p:pic>
      <p:pic>
        <p:nvPicPr>
          <p:cNvPr id="186" name="Picture 185"/>
          <p:cNvPicPr>
            <a:picLocks noChangeAspect="1"/>
          </p:cNvPicPr>
          <p:nvPr/>
        </p:nvPicPr>
        <p:blipFill>
          <a:blip r:embed="rId3"/>
          <a:stretch>
            <a:fillRect/>
          </a:stretch>
        </p:blipFill>
        <p:spPr>
          <a:xfrm>
            <a:off x="1144963" y="4336542"/>
            <a:ext cx="330091" cy="701444"/>
          </a:xfrm>
          <a:prstGeom prst="rect">
            <a:avLst/>
          </a:prstGeom>
        </p:spPr>
      </p:pic>
      <p:pic>
        <p:nvPicPr>
          <p:cNvPr id="187" name="Picture 186"/>
          <p:cNvPicPr>
            <a:picLocks noChangeAspect="1"/>
          </p:cNvPicPr>
          <p:nvPr/>
        </p:nvPicPr>
        <p:blipFill>
          <a:blip r:embed="rId3"/>
          <a:stretch>
            <a:fillRect/>
          </a:stretch>
        </p:blipFill>
        <p:spPr>
          <a:xfrm>
            <a:off x="4547755" y="2502599"/>
            <a:ext cx="330091" cy="701444"/>
          </a:xfrm>
          <a:prstGeom prst="rect">
            <a:avLst/>
          </a:prstGeom>
        </p:spPr>
      </p:pic>
      <p:pic>
        <p:nvPicPr>
          <p:cNvPr id="188" name="Picture 187"/>
          <p:cNvPicPr>
            <a:picLocks noChangeAspect="1"/>
          </p:cNvPicPr>
          <p:nvPr/>
        </p:nvPicPr>
        <p:blipFill>
          <a:blip r:embed="rId3"/>
          <a:stretch>
            <a:fillRect/>
          </a:stretch>
        </p:blipFill>
        <p:spPr>
          <a:xfrm>
            <a:off x="5664750" y="4328310"/>
            <a:ext cx="330091" cy="701444"/>
          </a:xfrm>
          <a:prstGeom prst="rect">
            <a:avLst/>
          </a:prstGeom>
        </p:spPr>
      </p:pic>
      <p:pic>
        <p:nvPicPr>
          <p:cNvPr id="189" name="Picture 188"/>
          <p:cNvPicPr>
            <a:picLocks noChangeAspect="1"/>
          </p:cNvPicPr>
          <p:nvPr/>
        </p:nvPicPr>
        <p:blipFill>
          <a:blip r:embed="rId3"/>
          <a:stretch>
            <a:fillRect/>
          </a:stretch>
        </p:blipFill>
        <p:spPr>
          <a:xfrm>
            <a:off x="6812558" y="2489901"/>
            <a:ext cx="330091" cy="701444"/>
          </a:xfrm>
          <a:prstGeom prst="rect">
            <a:avLst/>
          </a:prstGeom>
        </p:spPr>
      </p:pic>
      <p:pic>
        <p:nvPicPr>
          <p:cNvPr id="190" name="Picture 189"/>
          <p:cNvPicPr>
            <a:picLocks noChangeAspect="1"/>
          </p:cNvPicPr>
          <p:nvPr/>
        </p:nvPicPr>
        <p:blipFill>
          <a:blip r:embed="rId3"/>
          <a:stretch>
            <a:fillRect/>
          </a:stretch>
        </p:blipFill>
        <p:spPr>
          <a:xfrm>
            <a:off x="7439889" y="3415049"/>
            <a:ext cx="330091" cy="701444"/>
          </a:xfrm>
          <a:prstGeom prst="rect">
            <a:avLst/>
          </a:prstGeom>
        </p:spPr>
      </p:pic>
      <p:pic>
        <p:nvPicPr>
          <p:cNvPr id="191" name="Picture 190"/>
          <p:cNvPicPr>
            <a:picLocks noChangeAspect="1"/>
          </p:cNvPicPr>
          <p:nvPr/>
        </p:nvPicPr>
        <p:blipFill>
          <a:blip r:embed="rId3"/>
          <a:stretch>
            <a:fillRect/>
          </a:stretch>
        </p:blipFill>
        <p:spPr>
          <a:xfrm>
            <a:off x="7905866" y="2491820"/>
            <a:ext cx="330091" cy="701444"/>
          </a:xfrm>
          <a:prstGeom prst="rect">
            <a:avLst/>
          </a:prstGeom>
        </p:spPr>
      </p:pic>
      <p:sp>
        <p:nvSpPr>
          <p:cNvPr id="194" name="Title 1"/>
          <p:cNvSpPr txBox="1">
            <a:spLocks/>
          </p:cNvSpPr>
          <p:nvPr/>
        </p:nvSpPr>
        <p:spPr>
          <a:xfrm>
            <a:off x="99392" y="239124"/>
            <a:ext cx="9291911" cy="48702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700" kern="1200" baseline="0">
                <a:solidFill>
                  <a:schemeClr val="bg1"/>
                </a:solidFill>
                <a:latin typeface="Arial Black"/>
                <a:ea typeface="+mj-ea"/>
                <a:cs typeface="Arial Black"/>
              </a:defRPr>
            </a:lvl1pPr>
          </a:lstStyle>
          <a:p>
            <a:r>
              <a:rPr lang="en-US" sz="3600" dirty="0">
                <a:solidFill>
                  <a:schemeClr val="tx1"/>
                </a:solidFill>
                <a:latin typeface="+mn-lt"/>
              </a:rPr>
              <a:t>EMOD-HIV:  HIV transmission and network</a:t>
            </a:r>
          </a:p>
        </p:txBody>
      </p:sp>
    </p:spTree>
    <p:extLst>
      <p:ext uri="{BB962C8B-B14F-4D97-AF65-F5344CB8AC3E}">
        <p14:creationId xmlns:p14="http://schemas.microsoft.com/office/powerpoint/2010/main" val="294930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Diagram 19"/>
          <p:cNvGraphicFramePr/>
          <p:nvPr>
            <p:extLst/>
          </p:nvPr>
        </p:nvGraphicFramePr>
        <p:xfrm>
          <a:off x="216974" y="3685057"/>
          <a:ext cx="8513820" cy="1335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216974" y="249819"/>
            <a:ext cx="7576220" cy="518401"/>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US" sz="3600" dirty="0">
                <a:solidFill>
                  <a:schemeClr val="tx1"/>
                </a:solidFill>
              </a:rPr>
              <a:t>EMOD-HIV: population risk groups</a:t>
            </a:r>
          </a:p>
        </p:txBody>
      </p:sp>
      <p:sp>
        <p:nvSpPr>
          <p:cNvPr id="6" name="Text Placeholder 2"/>
          <p:cNvSpPr txBox="1">
            <a:spLocks/>
          </p:cNvSpPr>
          <p:nvPr/>
        </p:nvSpPr>
        <p:spPr>
          <a:xfrm>
            <a:off x="482138" y="1673443"/>
            <a:ext cx="8322991" cy="4023228"/>
          </a:xfrm>
          <a:prstGeom prst="rect">
            <a:avLst/>
          </a:prstGeom>
        </p:spPr>
        <p:txBody>
          <a:bodyPr/>
          <a:lst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8080"/>
              </a:buClr>
              <a:buFont typeface="Arial" panose="020B0604020202020204" pitchFamily="34" charset="0"/>
              <a:buChar char="•"/>
            </a:pPr>
            <a:r>
              <a:rPr lang="en-US" sz="2000" b="0" spc="0" dirty="0">
                <a:solidFill>
                  <a:srgbClr val="535352"/>
                </a:solidFill>
              </a:rPr>
              <a:t>The EMOD software can handle any number of risk groups</a:t>
            </a:r>
          </a:p>
          <a:p>
            <a:pPr>
              <a:buClr>
                <a:srgbClr val="008080"/>
              </a:buClr>
              <a:buFont typeface="Arial" panose="020B0604020202020204" pitchFamily="34" charset="0"/>
              <a:buChar char="•"/>
            </a:pPr>
            <a:r>
              <a:rPr lang="en-US" sz="2000" b="0" spc="0" dirty="0">
                <a:solidFill>
                  <a:srgbClr val="535352"/>
                </a:solidFill>
              </a:rPr>
              <a:t>We are including three risk groups</a:t>
            </a:r>
          </a:p>
        </p:txBody>
      </p:sp>
    </p:spTree>
    <p:extLst>
      <p:ext uri="{BB962C8B-B14F-4D97-AF65-F5344CB8AC3E}">
        <p14:creationId xmlns:p14="http://schemas.microsoft.com/office/powerpoint/2010/main" val="3925366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547938"/>
            <a:ext cx="8229600" cy="739775"/>
          </a:xfrm>
          <a:prstGeom prst="rect">
            <a:avLst/>
          </a:prstGeom>
        </p:spPr>
        <p:txBody>
          <a:bodyPr/>
          <a:lstStyle/>
          <a:p>
            <a:pPr algn="ctr"/>
            <a:r>
              <a:rPr lang="en-US" sz="6000" b="1" u="sng" dirty="0">
                <a:solidFill>
                  <a:schemeClr val="tx1"/>
                </a:solidFill>
              </a:rPr>
              <a:t>First draft </a:t>
            </a:r>
            <a:r>
              <a:rPr lang="en-US" b="1" dirty="0">
                <a:solidFill>
                  <a:schemeClr val="tx1"/>
                </a:solidFill>
              </a:rPr>
              <a:t>model analyses</a:t>
            </a:r>
            <a:br>
              <a:rPr lang="en-US" b="1" dirty="0">
                <a:solidFill>
                  <a:schemeClr val="tx1"/>
                </a:solidFill>
              </a:rPr>
            </a:br>
            <a:r>
              <a:rPr lang="en-US" sz="2800" b="1" dirty="0">
                <a:solidFill>
                  <a:schemeClr val="tx1"/>
                </a:solidFill>
              </a:rPr>
              <a:t>Zimbabwe (currently working on Kenya)</a:t>
            </a:r>
            <a:endParaRPr lang="en-US" sz="4400" b="1" dirty="0">
              <a:solidFill>
                <a:schemeClr val="tx1"/>
              </a:solidFill>
            </a:endParaRPr>
          </a:p>
        </p:txBody>
      </p:sp>
    </p:spTree>
    <p:extLst>
      <p:ext uri="{BB962C8B-B14F-4D97-AF65-F5344CB8AC3E}">
        <p14:creationId xmlns:p14="http://schemas.microsoft.com/office/powerpoint/2010/main" val="1813403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20844" y="0"/>
            <a:ext cx="8557980" cy="973138"/>
          </a:xfrm>
        </p:spPr>
        <p:txBody>
          <a:bodyPr>
            <a:noAutofit/>
          </a:bodyPr>
          <a:lstStyle/>
          <a:p>
            <a:r>
              <a:rPr lang="en-US" sz="3200" dirty="0">
                <a:solidFill>
                  <a:srgbClr val="595959"/>
                </a:solidFill>
              </a:rPr>
              <a:t>EMOD-HIV: fitting HIV prevalence by province</a:t>
            </a:r>
          </a:p>
        </p:txBody>
      </p:sp>
      <p:pic>
        <p:nvPicPr>
          <p:cNvPr id="5" name="Content Placeholder 2"/>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1825625"/>
            <a:ext cx="7734300" cy="4351338"/>
          </a:xfrm>
        </p:spPr>
      </p:pic>
      <p:sp>
        <p:nvSpPr>
          <p:cNvPr id="7" name="Title 4"/>
          <p:cNvSpPr txBox="1">
            <a:spLocks/>
          </p:cNvSpPr>
          <p:nvPr/>
        </p:nvSpPr>
        <p:spPr>
          <a:xfrm rot="16200000">
            <a:off x="-2581946" y="2563931"/>
            <a:ext cx="5805580" cy="641688"/>
          </a:xfrm>
          <a:prstGeom prst="rect">
            <a:avLst/>
          </a:prstGeom>
        </p:spPr>
        <p:txBody>
          <a:bodyPr vert="horz"/>
          <a:lstStyle>
            <a:lvl1pPr algn="ctr" defTabSz="457200" rtl="0" eaLnBrk="1" latinLnBrk="0" hangingPunct="1">
              <a:spcBef>
                <a:spcPct val="0"/>
              </a:spcBef>
              <a:buNone/>
              <a:defRPr sz="4400" kern="1200">
                <a:solidFill>
                  <a:srgbClr val="595959"/>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j-ea"/>
                <a:cs typeface="+mj-cs"/>
              </a:rPr>
              <a:t>HIV Prevalence 15-49 </a:t>
            </a:r>
          </a:p>
        </p:txBody>
      </p:sp>
      <p:pic>
        <p:nvPicPr>
          <p:cNvPr id="3" name="Picture 2"/>
          <p:cNvPicPr>
            <a:picLocks noChangeAspect="1"/>
          </p:cNvPicPr>
          <p:nvPr/>
        </p:nvPicPr>
        <p:blipFill>
          <a:blip r:embed="rId4"/>
          <a:stretch>
            <a:fillRect/>
          </a:stretch>
        </p:blipFill>
        <p:spPr>
          <a:xfrm>
            <a:off x="481263" y="545432"/>
            <a:ext cx="8662737" cy="6044618"/>
          </a:xfrm>
          <a:prstGeom prst="rect">
            <a:avLst/>
          </a:prstGeom>
        </p:spPr>
      </p:pic>
    </p:spTree>
    <p:extLst>
      <p:ext uri="{BB962C8B-B14F-4D97-AF65-F5344CB8AC3E}">
        <p14:creationId xmlns:p14="http://schemas.microsoft.com/office/powerpoint/2010/main" val="892366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8"/>
          <p:cNvSpPr txBox="1">
            <a:spLocks/>
          </p:cNvSpPr>
          <p:nvPr/>
        </p:nvSpPr>
        <p:spPr>
          <a:xfrm>
            <a:off x="217360" y="782711"/>
            <a:ext cx="7523509" cy="5579965"/>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p:cNvSpPr>
            <a:spLocks noGrp="1"/>
          </p:cNvSpPr>
          <p:nvPr>
            <p:ph type="title"/>
          </p:nvPr>
        </p:nvSpPr>
        <p:spPr>
          <a:xfrm>
            <a:off x="1433146" y="576072"/>
            <a:ext cx="7253654" cy="841565"/>
          </a:xfrm>
          <a:prstGeom prst="rect">
            <a:avLst/>
          </a:prstGeom>
        </p:spPr>
        <p:txBody>
          <a:bodyPr>
            <a:noAutofit/>
          </a:bodyPr>
          <a:lstStyle/>
          <a:p>
            <a:r>
              <a:rPr lang="en-US" sz="3200" dirty="0"/>
              <a:t>EMOD-HIV: fitting HIV prevalence by age</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86" y="1318666"/>
            <a:ext cx="7441324" cy="4891683"/>
          </a:xfrm>
          <a:prstGeom prst="rect">
            <a:avLst/>
          </a:prstGeom>
        </p:spPr>
      </p:pic>
    </p:spTree>
    <p:extLst>
      <p:ext uri="{BB962C8B-B14F-4D97-AF65-F5344CB8AC3E}">
        <p14:creationId xmlns:p14="http://schemas.microsoft.com/office/powerpoint/2010/main" val="112636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Oral </a:t>
            </a:r>
            <a:r>
              <a:rPr lang="en-GB" sz="3200" dirty="0" err="1"/>
              <a:t>PrEP</a:t>
            </a:r>
            <a:r>
              <a:rPr lang="en-GB" sz="3200" dirty="0"/>
              <a:t> subpopulation analysis: scenarios considered</a:t>
            </a:r>
          </a:p>
        </p:txBody>
      </p:sp>
      <p:sp>
        <p:nvSpPr>
          <p:cNvPr id="3" name="Content Placeholder 2"/>
          <p:cNvSpPr>
            <a:spLocks noGrp="1"/>
          </p:cNvSpPr>
          <p:nvPr>
            <p:ph type="body" sz="quarter" idx="10"/>
          </p:nvPr>
        </p:nvSpPr>
        <p:spPr>
          <a:xfrm>
            <a:off x="457200" y="1937657"/>
            <a:ext cx="8229600" cy="4007034"/>
          </a:xfrm>
        </p:spPr>
        <p:txBody>
          <a:bodyPr>
            <a:normAutofit lnSpcReduction="10000"/>
          </a:bodyPr>
          <a:lstStyle/>
          <a:p>
            <a:pPr marL="457200" indent="-457200">
              <a:spcAft>
                <a:spcPts val="600"/>
              </a:spcAft>
              <a:buFont typeface="+mj-lt"/>
              <a:buAutoNum type="arabicPeriod"/>
            </a:pPr>
            <a:r>
              <a:rPr lang="en-GB" sz="2800" b="0" dirty="0">
                <a:solidFill>
                  <a:schemeClr val="tx1">
                    <a:lumMod val="65000"/>
                    <a:lumOff val="35000"/>
                  </a:schemeClr>
                </a:solidFill>
              </a:rPr>
              <a:t>Population groups: Female sex workers and other females with multiple partners (2+, “medium risk”)</a:t>
            </a:r>
            <a:endParaRPr lang="en-GB" sz="2800" b="0" i="1" dirty="0">
              <a:solidFill>
                <a:schemeClr val="tx1">
                  <a:lumMod val="65000"/>
                  <a:lumOff val="35000"/>
                </a:schemeClr>
              </a:solidFill>
            </a:endParaRPr>
          </a:p>
          <a:p>
            <a:pPr marL="457200" indent="-457200">
              <a:spcAft>
                <a:spcPts val="600"/>
              </a:spcAft>
              <a:buFont typeface="+mj-lt"/>
              <a:buAutoNum type="arabicPeriod"/>
            </a:pPr>
            <a:r>
              <a:rPr lang="en-GB" sz="2800" b="0" dirty="0">
                <a:solidFill>
                  <a:schemeClr val="tx1">
                    <a:lumMod val="65000"/>
                    <a:lumOff val="35000"/>
                  </a:schemeClr>
                </a:solidFill>
              </a:rPr>
              <a:t>Age groups: adolescent girls (15-20) and young women (20-25)</a:t>
            </a:r>
          </a:p>
          <a:p>
            <a:pPr marL="457200" indent="-457200">
              <a:spcAft>
                <a:spcPts val="600"/>
              </a:spcAft>
              <a:buFont typeface="+mj-lt"/>
              <a:buAutoNum type="arabicPeriod"/>
            </a:pPr>
            <a:r>
              <a:rPr lang="en-GB" sz="2800" b="0" dirty="0">
                <a:solidFill>
                  <a:schemeClr val="tx1">
                    <a:lumMod val="65000"/>
                    <a:lumOff val="35000"/>
                  </a:schemeClr>
                </a:solidFill>
              </a:rPr>
              <a:t>Coverage scenario: 40% (oral </a:t>
            </a:r>
            <a:r>
              <a:rPr lang="en-GB" sz="2800" b="0" dirty="0" err="1">
                <a:solidFill>
                  <a:schemeClr val="tx1">
                    <a:lumMod val="65000"/>
                    <a:lumOff val="35000"/>
                  </a:schemeClr>
                </a:solidFill>
              </a:rPr>
              <a:t>PrEP</a:t>
            </a:r>
            <a:r>
              <a:rPr lang="en-GB" sz="2800" b="0" dirty="0">
                <a:solidFill>
                  <a:schemeClr val="tx1">
                    <a:lumMod val="65000"/>
                    <a:lumOff val="35000"/>
                  </a:schemeClr>
                </a:solidFill>
              </a:rPr>
              <a:t>) and 90% (ART) of the target population</a:t>
            </a:r>
          </a:p>
          <a:p>
            <a:pPr marL="457200" indent="-457200">
              <a:spcAft>
                <a:spcPts val="600"/>
              </a:spcAft>
              <a:buFont typeface="+mj-lt"/>
              <a:buAutoNum type="arabicPeriod"/>
            </a:pPr>
            <a:r>
              <a:rPr lang="en-GB" dirty="0">
                <a:solidFill>
                  <a:schemeClr val="tx1">
                    <a:lumMod val="65000"/>
                    <a:lumOff val="35000"/>
                  </a:schemeClr>
                </a:solidFill>
              </a:rPr>
              <a:t>ART </a:t>
            </a:r>
            <a:r>
              <a:rPr lang="en-GB" sz="2800" b="0" dirty="0">
                <a:solidFill>
                  <a:schemeClr val="tx1">
                    <a:lumMod val="65000"/>
                    <a:lumOff val="35000"/>
                  </a:schemeClr>
                </a:solidFill>
              </a:rPr>
              <a:t>scenarios:</a:t>
            </a:r>
          </a:p>
          <a:p>
            <a:pPr marL="914400" lvl="1" indent="-514350">
              <a:buFont typeface="+mj-lt"/>
              <a:buAutoNum type="alphaLcPeriod"/>
            </a:pPr>
            <a:r>
              <a:rPr lang="en-GB" b="0" dirty="0">
                <a:solidFill>
                  <a:schemeClr val="tx1">
                    <a:lumMod val="65000"/>
                    <a:lumOff val="35000"/>
                  </a:schemeClr>
                </a:solidFill>
              </a:rPr>
              <a:t>Maintain current level of coverage.</a:t>
            </a:r>
          </a:p>
          <a:p>
            <a:pPr marL="914400" lvl="1" indent="-514350">
              <a:buFont typeface="+mj-lt"/>
              <a:buAutoNum type="alphaLcPeriod"/>
            </a:pPr>
            <a:r>
              <a:rPr lang="en-GB" dirty="0">
                <a:solidFill>
                  <a:schemeClr val="tx1">
                    <a:lumMod val="65000"/>
                    <a:lumOff val="35000"/>
                  </a:schemeClr>
                </a:solidFill>
              </a:rPr>
              <a:t>Scale up to reach </a:t>
            </a:r>
            <a:r>
              <a:rPr lang="en-GB" b="0" dirty="0">
                <a:solidFill>
                  <a:schemeClr val="tx1">
                    <a:lumMod val="65000"/>
                    <a:lumOff val="35000"/>
                  </a:schemeClr>
                </a:solidFill>
              </a:rPr>
              <a:t>UNAIDS 90-90-90 targets.</a:t>
            </a:r>
            <a:endParaRPr lang="en-GB" b="0" i="1" dirty="0">
              <a:solidFill>
                <a:schemeClr val="tx1">
                  <a:lumMod val="65000"/>
                  <a:lumOff val="35000"/>
                </a:schemeClr>
              </a:solidFill>
            </a:endParaRPr>
          </a:p>
          <a:p>
            <a:pPr marL="457200" indent="-457200">
              <a:buFont typeface="+mj-lt"/>
              <a:buAutoNum type="arabicPeriod"/>
            </a:pPr>
            <a:endParaRPr lang="en-GB" sz="2800" b="0" dirty="0">
              <a:solidFill>
                <a:schemeClr val="tx1"/>
              </a:solidFill>
            </a:endParaRPr>
          </a:p>
          <a:p>
            <a:pPr marL="457200" indent="-457200">
              <a:buFont typeface="+mj-lt"/>
              <a:buAutoNum type="arabicPeriod"/>
            </a:pPr>
            <a:endParaRPr lang="en-GB" sz="2800" b="0" dirty="0">
              <a:solidFill>
                <a:schemeClr val="tx1"/>
              </a:solidFill>
            </a:endParaRPr>
          </a:p>
          <a:p>
            <a:pPr marL="457200" indent="-457200">
              <a:buFont typeface="+mj-lt"/>
              <a:buAutoNum type="arabicPeriod"/>
            </a:pPr>
            <a:endParaRPr lang="en-GB" sz="2800" b="0" dirty="0">
              <a:solidFill>
                <a:schemeClr val="tx1"/>
              </a:solidFill>
            </a:endParaRPr>
          </a:p>
          <a:p>
            <a:pPr marL="457200" indent="-457200">
              <a:buNone/>
            </a:pPr>
            <a:endParaRPr lang="en-GB" sz="2800" b="0" dirty="0">
              <a:solidFill>
                <a:schemeClr val="tx1"/>
              </a:solidFill>
            </a:endParaRPr>
          </a:p>
        </p:txBody>
      </p:sp>
    </p:spTree>
    <p:extLst>
      <p:ext uri="{BB962C8B-B14F-4D97-AF65-F5344CB8AC3E}">
        <p14:creationId xmlns:p14="http://schemas.microsoft.com/office/powerpoint/2010/main" val="163042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7614" y="691662"/>
            <a:ext cx="8428967" cy="791738"/>
          </a:xfrm>
          <a:prstGeom prst="rect">
            <a:avLst/>
          </a:prstGeom>
        </p:spPr>
        <p:txBody>
          <a:bodyPr/>
          <a:lstStyle/>
          <a:p>
            <a:pPr algn="l"/>
            <a:r>
              <a:rPr lang="en-US" sz="3200" dirty="0">
                <a:solidFill>
                  <a:srgbClr val="178793"/>
                </a:solidFill>
                <a:latin typeface="Gill Sans MT" charset="0"/>
                <a:ea typeface="Gill Sans MT" charset="0"/>
                <a:cs typeface="Gill Sans MT" charset="0"/>
              </a:rPr>
              <a:t>Microbicide Product Introduction Initiative (MPii)</a:t>
            </a:r>
          </a:p>
        </p:txBody>
      </p:sp>
      <p:sp>
        <p:nvSpPr>
          <p:cNvPr id="10" name="Rectangle 9"/>
          <p:cNvSpPr/>
          <p:nvPr/>
        </p:nvSpPr>
        <p:spPr>
          <a:xfrm>
            <a:off x="163398" y="2105181"/>
            <a:ext cx="8777401" cy="1172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TextBox 20"/>
          <p:cNvSpPr txBox="1"/>
          <p:nvPr/>
        </p:nvSpPr>
        <p:spPr>
          <a:xfrm>
            <a:off x="2314143" y="3340745"/>
            <a:ext cx="1422184" cy="101566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Gill Sans MT" panose="020B0502020104020203" pitchFamily="34" charset="0"/>
              </a:rPr>
              <a:t>Cost Effective,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Gill Sans MT" panose="020B0502020104020203" pitchFamily="34" charset="0"/>
              </a:rPr>
              <a:t>Scalable Delivery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Gill Sans MT" panose="020B05020201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Gill Sans MT" panose="020B05020201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Gill Sans MT" panose="020B0502020104020203" pitchFamily="34" charset="0"/>
              </a:rPr>
              <a:t>Facility Level</a:t>
            </a:r>
          </a:p>
        </p:txBody>
      </p:sp>
      <p:sp>
        <p:nvSpPr>
          <p:cNvPr id="22" name="TextBox 21"/>
          <p:cNvSpPr txBox="1"/>
          <p:nvPr/>
        </p:nvSpPr>
        <p:spPr>
          <a:xfrm>
            <a:off x="308818" y="3340745"/>
            <a:ext cx="1752404" cy="101566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Gill Sans MT" panose="020B0502020104020203" pitchFamily="34" charset="0"/>
              </a:rPr>
              <a:t>Systems Thinking,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Gill Sans MT" panose="020B0502020104020203" pitchFamily="34" charset="0"/>
              </a:rPr>
              <a:t>Technical Assistance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effectLst/>
              <a:uLnTx/>
              <a:uFillTx/>
              <a:latin typeface="Gill Sans MT" panose="020B05020201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effectLst/>
              <a:uLnTx/>
              <a:uFillTx/>
              <a:latin typeface="Gill Sans MT" panose="020B05020201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Gill Sans MT" panose="020B0502020104020203" pitchFamily="34" charset="0"/>
              </a:rPr>
              <a:t>National/Sub-national</a:t>
            </a:r>
          </a:p>
        </p:txBody>
      </p:sp>
      <p:grpSp>
        <p:nvGrpSpPr>
          <p:cNvPr id="6" name="Group 5"/>
          <p:cNvGrpSpPr/>
          <p:nvPr/>
        </p:nvGrpSpPr>
        <p:grpSpPr>
          <a:xfrm>
            <a:off x="4053202" y="2350259"/>
            <a:ext cx="4654436" cy="2059052"/>
            <a:chOff x="221688" y="2308246"/>
            <a:chExt cx="4654436" cy="2059052"/>
          </a:xfrm>
        </p:grpSpPr>
        <p:sp>
          <p:nvSpPr>
            <p:cNvPr id="11" name="Rectangle 10"/>
            <p:cNvSpPr/>
            <p:nvPr/>
          </p:nvSpPr>
          <p:spPr>
            <a:xfrm>
              <a:off x="336525" y="2308246"/>
              <a:ext cx="1276694" cy="834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TextBox 17"/>
            <p:cNvSpPr txBox="1"/>
            <p:nvPr/>
          </p:nvSpPr>
          <p:spPr>
            <a:xfrm>
              <a:off x="221688" y="3367265"/>
              <a:ext cx="1407758"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Gill Sans MT" panose="020B0502020104020203" pitchFamily="34" charset="0"/>
                </a:rPr>
                <a:t>Intimate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Gill Sans MT" panose="020B0502020104020203" pitchFamily="34" charset="0"/>
                </a:rPr>
                <a:t>Partner Violence</a:t>
              </a:r>
            </a:p>
          </p:txBody>
        </p:sp>
        <p:sp>
          <p:nvSpPr>
            <p:cNvPr id="19" name="TextBox 18"/>
            <p:cNvSpPr txBox="1"/>
            <p:nvPr/>
          </p:nvSpPr>
          <p:spPr>
            <a:xfrm>
              <a:off x="1875885" y="3367265"/>
              <a:ext cx="1401346"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Gill Sans MT" panose="020B0502020104020203" pitchFamily="34" charset="0"/>
                </a:rPr>
                <a:t>Human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Gill Sans MT" panose="020B0502020104020203" pitchFamily="34" charset="0"/>
                </a:rPr>
                <a:t>Centered Design</a:t>
              </a:r>
            </a:p>
          </p:txBody>
        </p:sp>
        <p:sp>
          <p:nvSpPr>
            <p:cNvPr id="20" name="TextBox 19"/>
            <p:cNvSpPr txBox="1"/>
            <p:nvPr/>
          </p:nvSpPr>
          <p:spPr>
            <a:xfrm>
              <a:off x="3889954" y="3367265"/>
              <a:ext cx="986168"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Gill Sans MT" panose="020B0502020104020203" pitchFamily="34" charset="0"/>
                </a:rPr>
                <a:t>Resistance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Gill Sans MT" panose="020B0502020104020203" pitchFamily="34" charset="0"/>
                </a:rPr>
                <a:t>Monitoring</a:t>
              </a:r>
            </a:p>
          </p:txBody>
        </p:sp>
        <p:sp>
          <p:nvSpPr>
            <p:cNvPr id="23" name="Rectangle 22"/>
            <p:cNvSpPr/>
            <p:nvPr/>
          </p:nvSpPr>
          <p:spPr>
            <a:xfrm>
              <a:off x="1936801" y="4090299"/>
              <a:ext cx="1279517"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Gill Sans MT" panose="020B0502020104020203" pitchFamily="34" charset="0"/>
                </a:rPr>
                <a:t>End User Level</a:t>
              </a:r>
            </a:p>
          </p:txBody>
        </p:sp>
        <p:sp>
          <p:nvSpPr>
            <p:cNvPr id="24" name="Left Brace 23"/>
            <p:cNvSpPr/>
            <p:nvPr/>
          </p:nvSpPr>
          <p:spPr>
            <a:xfrm rot="16200000">
              <a:off x="2424361" y="1638535"/>
              <a:ext cx="261370" cy="4642157"/>
            </a:xfrm>
            <a:prstGeom prst="leftBrace">
              <a:avLst/>
            </a:prstGeom>
            <a:noFill/>
            <a:ln>
              <a:solidFill>
                <a:srgbClr val="178793"/>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4" name="Rectangle 3"/>
          <p:cNvSpPr/>
          <p:nvPr/>
        </p:nvSpPr>
        <p:spPr>
          <a:xfrm>
            <a:off x="240145" y="2105181"/>
            <a:ext cx="1889750" cy="2706964"/>
          </a:xfrm>
          <a:prstGeom prst="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 name="Picture 2"/>
          <p:cNvPicPr>
            <a:picLocks noChangeAspect="1"/>
          </p:cNvPicPr>
          <p:nvPr/>
        </p:nvPicPr>
        <p:blipFill>
          <a:blip r:embed="rId3"/>
          <a:stretch>
            <a:fillRect/>
          </a:stretch>
        </p:blipFill>
        <p:spPr>
          <a:xfrm>
            <a:off x="176264" y="2397764"/>
            <a:ext cx="1964625" cy="708718"/>
          </a:xfrm>
          <a:prstGeom prst="rect">
            <a:avLst/>
          </a:prstGeom>
        </p:spPr>
      </p:pic>
      <p:pic>
        <p:nvPicPr>
          <p:cNvPr id="5" name="Picture 4"/>
          <p:cNvPicPr>
            <a:picLocks noChangeAspect="1"/>
          </p:cNvPicPr>
          <p:nvPr/>
        </p:nvPicPr>
        <p:blipFill>
          <a:blip r:embed="rId4"/>
          <a:stretch>
            <a:fillRect/>
          </a:stretch>
        </p:blipFill>
        <p:spPr>
          <a:xfrm>
            <a:off x="2300010" y="2375607"/>
            <a:ext cx="1437956" cy="772062"/>
          </a:xfrm>
          <a:prstGeom prst="rect">
            <a:avLst/>
          </a:prstGeom>
        </p:spPr>
      </p:pic>
      <p:pic>
        <p:nvPicPr>
          <p:cNvPr id="7" name="Picture 6"/>
          <p:cNvPicPr>
            <a:picLocks noChangeAspect="1"/>
          </p:cNvPicPr>
          <p:nvPr/>
        </p:nvPicPr>
        <p:blipFill>
          <a:blip r:embed="rId5"/>
          <a:stretch>
            <a:fillRect/>
          </a:stretch>
        </p:blipFill>
        <p:spPr>
          <a:xfrm>
            <a:off x="4144422" y="2214263"/>
            <a:ext cx="1173778" cy="903824"/>
          </a:xfrm>
          <a:prstGeom prst="rect">
            <a:avLst/>
          </a:prstGeom>
        </p:spPr>
      </p:pic>
      <p:pic>
        <p:nvPicPr>
          <p:cNvPr id="8" name="Picture 7"/>
          <p:cNvPicPr>
            <a:picLocks noChangeAspect="1"/>
          </p:cNvPicPr>
          <p:nvPr/>
        </p:nvPicPr>
        <p:blipFill>
          <a:blip r:embed="rId6"/>
          <a:stretch>
            <a:fillRect/>
          </a:stretch>
        </p:blipFill>
        <p:spPr>
          <a:xfrm>
            <a:off x="5724656" y="2350259"/>
            <a:ext cx="1337432" cy="734146"/>
          </a:xfrm>
          <a:prstGeom prst="rect">
            <a:avLst/>
          </a:prstGeom>
        </p:spPr>
      </p:pic>
      <p:pic>
        <p:nvPicPr>
          <p:cNvPr id="9" name="Picture 8"/>
          <p:cNvPicPr>
            <a:picLocks noChangeAspect="1"/>
          </p:cNvPicPr>
          <p:nvPr/>
        </p:nvPicPr>
        <p:blipFill>
          <a:blip r:embed="rId7"/>
          <a:stretch>
            <a:fillRect/>
          </a:stretch>
        </p:blipFill>
        <p:spPr>
          <a:xfrm>
            <a:off x="7257889" y="2514052"/>
            <a:ext cx="1487108" cy="570353"/>
          </a:xfrm>
          <a:prstGeom prst="rect">
            <a:avLst/>
          </a:prstGeom>
        </p:spPr>
      </p:pic>
    </p:spTree>
    <p:extLst>
      <p:ext uri="{BB962C8B-B14F-4D97-AF65-F5344CB8AC3E}">
        <p14:creationId xmlns:p14="http://schemas.microsoft.com/office/powerpoint/2010/main" val="49126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 y="262665"/>
            <a:ext cx="8583930" cy="699179"/>
          </a:xfrm>
        </p:spPr>
        <p:txBody>
          <a:bodyPr/>
          <a:lstStyle/>
          <a:p>
            <a:r>
              <a:rPr lang="en-US" sz="3200" dirty="0"/>
              <a:t>Impact: oral </a:t>
            </a:r>
            <a:r>
              <a:rPr lang="en-US" sz="3200" dirty="0" err="1"/>
              <a:t>PrEP</a:t>
            </a:r>
            <a:r>
              <a:rPr lang="en-US" sz="3200" dirty="0"/>
              <a:t> for different subpopulations</a:t>
            </a:r>
          </a:p>
        </p:txBody>
      </p:sp>
      <p:sp>
        <p:nvSpPr>
          <p:cNvPr id="3" name="Text Placeholder 2"/>
          <p:cNvSpPr>
            <a:spLocks noGrp="1"/>
          </p:cNvSpPr>
          <p:nvPr>
            <p:ph type="body" sz="quarter" idx="10"/>
          </p:nvPr>
        </p:nvSpPr>
        <p:spPr>
          <a:xfrm>
            <a:off x="76203" y="1177290"/>
            <a:ext cx="2794782" cy="5269230"/>
          </a:xfrm>
        </p:spPr>
        <p:txBody>
          <a:bodyPr/>
          <a:lstStyle/>
          <a:p>
            <a:r>
              <a:rPr lang="en-US" sz="2000" dirty="0"/>
              <a:t>2017-2030</a:t>
            </a:r>
          </a:p>
          <a:p>
            <a:r>
              <a:rPr lang="en-US" sz="2000" dirty="0"/>
              <a:t>Oral </a:t>
            </a:r>
            <a:r>
              <a:rPr lang="en-US" sz="2000" dirty="0" err="1"/>
              <a:t>PrEP</a:t>
            </a:r>
            <a:r>
              <a:rPr lang="en-US" sz="2000" dirty="0"/>
              <a:t> for 5yrs</a:t>
            </a:r>
          </a:p>
          <a:p>
            <a:r>
              <a:rPr lang="en-US" sz="2000" dirty="0"/>
              <a:t>Oral PrEP for ages 15-20 averts more HIV infections than oral PrEP for ages 20-25</a:t>
            </a:r>
          </a:p>
          <a:p>
            <a:r>
              <a:rPr lang="en-US" sz="2000" dirty="0"/>
              <a:t>Addition of medium risk women averts additional HIV infections</a:t>
            </a:r>
          </a:p>
          <a:p>
            <a:r>
              <a:rPr lang="en-US" sz="2000" dirty="0"/>
              <a:t>HIV treatment scale-up  slightly reduces oral PrEP effectiveness (not shown)</a:t>
            </a:r>
          </a:p>
          <a:p>
            <a:endParaRPr lang="en-US" sz="2000" dirty="0"/>
          </a:p>
        </p:txBody>
      </p:sp>
      <p:pic>
        <p:nvPicPr>
          <p:cNvPr id="4" name="Picture 3"/>
          <p:cNvPicPr>
            <a:picLocks noChangeAspect="1"/>
          </p:cNvPicPr>
          <p:nvPr/>
        </p:nvPicPr>
        <p:blipFill>
          <a:blip r:embed="rId3"/>
          <a:stretch>
            <a:fillRect/>
          </a:stretch>
        </p:blipFill>
        <p:spPr>
          <a:xfrm>
            <a:off x="2870984" y="1402397"/>
            <a:ext cx="6216743" cy="5223289"/>
          </a:xfrm>
          <a:prstGeom prst="rect">
            <a:avLst/>
          </a:prstGeom>
        </p:spPr>
      </p:pic>
    </p:spTree>
    <p:extLst>
      <p:ext uri="{BB962C8B-B14F-4D97-AF65-F5344CB8AC3E}">
        <p14:creationId xmlns:p14="http://schemas.microsoft.com/office/powerpoint/2010/main" val="1798908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373482" y="381188"/>
            <a:ext cx="7253654" cy="972441"/>
          </a:xfrm>
        </p:spPr>
        <p:txBody>
          <a:bodyPr/>
          <a:lstStyle/>
          <a:p>
            <a:r>
              <a:rPr lang="en-US" sz="3600" dirty="0"/>
              <a:t>Cost-effectiveness: oral </a:t>
            </a:r>
            <a:r>
              <a:rPr lang="en-US" sz="3600" dirty="0" err="1"/>
              <a:t>PrEP</a:t>
            </a:r>
            <a:r>
              <a:rPr lang="en-US" sz="3600" dirty="0"/>
              <a:t> for different subpopulations in Zimbabwe</a:t>
            </a:r>
            <a:br>
              <a:rPr lang="en-US" sz="3600" dirty="0"/>
            </a:br>
            <a:endParaRPr lang="en-US" sz="3600" dirty="0"/>
          </a:p>
        </p:txBody>
      </p:sp>
      <p:pic>
        <p:nvPicPr>
          <p:cNvPr id="6" name="Picture 5"/>
          <p:cNvPicPr>
            <a:picLocks noChangeAspect="1"/>
          </p:cNvPicPr>
          <p:nvPr/>
        </p:nvPicPr>
        <p:blipFill>
          <a:blip r:embed="rId2"/>
          <a:stretch>
            <a:fillRect/>
          </a:stretch>
        </p:blipFill>
        <p:spPr>
          <a:xfrm>
            <a:off x="679056" y="1559033"/>
            <a:ext cx="7785889" cy="5121904"/>
          </a:xfrm>
          <a:prstGeom prst="rect">
            <a:avLst/>
          </a:prstGeom>
        </p:spPr>
      </p:pic>
    </p:spTree>
    <p:extLst>
      <p:ext uri="{BB962C8B-B14F-4D97-AF65-F5344CB8AC3E}">
        <p14:creationId xmlns:p14="http://schemas.microsoft.com/office/powerpoint/2010/main" val="1168677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433146" y="576072"/>
            <a:ext cx="7253654" cy="841565"/>
          </a:xfrm>
        </p:spPr>
        <p:txBody>
          <a:bodyPr/>
          <a:lstStyle/>
          <a:p>
            <a:r>
              <a:rPr lang="en-US" sz="3200" dirty="0"/>
              <a:t>Results: community benefit of oral </a:t>
            </a:r>
            <a:r>
              <a:rPr lang="en-US" sz="3200" dirty="0" err="1"/>
              <a:t>PrEP</a:t>
            </a:r>
            <a:endParaRPr lang="en-US" sz="3200" dirty="0"/>
          </a:p>
        </p:txBody>
      </p:sp>
      <p:sp>
        <p:nvSpPr>
          <p:cNvPr id="5" name="Text Placeholder 4"/>
          <p:cNvSpPr>
            <a:spLocks noGrp="1"/>
          </p:cNvSpPr>
          <p:nvPr>
            <p:ph type="body" sz="quarter" idx="10"/>
          </p:nvPr>
        </p:nvSpPr>
        <p:spPr>
          <a:xfrm>
            <a:off x="457200" y="1264285"/>
            <a:ext cx="8229600" cy="427355"/>
          </a:xfrm>
        </p:spPr>
        <p:txBody>
          <a:bodyPr/>
          <a:lstStyle/>
          <a:p>
            <a:pPr marL="0" indent="0" algn="ctr">
              <a:buNone/>
            </a:pPr>
            <a:r>
              <a:rPr lang="en-US" sz="2000" dirty="0"/>
              <a:t>Results for 5- and 20-year horizons were averaged over 1000 replicates.</a:t>
            </a:r>
          </a:p>
          <a:p>
            <a:pPr algn="ctr"/>
            <a:endParaRPr lang="en-US" sz="2000" dirty="0"/>
          </a:p>
        </p:txBody>
      </p:sp>
      <p:sp>
        <p:nvSpPr>
          <p:cNvPr id="6" name="Rectangle 5"/>
          <p:cNvSpPr/>
          <p:nvPr/>
        </p:nvSpPr>
        <p:spPr>
          <a:xfrm>
            <a:off x="882477" y="6008381"/>
            <a:ext cx="7166941" cy="646331"/>
          </a:xfrm>
          <a:prstGeom prst="rect">
            <a:avLst/>
          </a:prstGeom>
        </p:spPr>
        <p:txBody>
          <a:bodyPr wrap="square">
            <a:spAutoFit/>
          </a:bodyPr>
          <a:lstStyle/>
          <a:p>
            <a:r>
              <a:rPr lang="en-GB" dirty="0">
                <a:solidFill>
                  <a:srgbClr val="535352"/>
                </a:solidFill>
                <a:latin typeface="Calibri"/>
                <a:cs typeface="Calibri"/>
              </a:rPr>
              <a:t>Figure: Ratios of secondary to primary HIV infections averted in each risk group for 5 and 20 years.</a:t>
            </a:r>
            <a:endParaRPr lang="en-US" dirty="0">
              <a:solidFill>
                <a:srgbClr val="535352"/>
              </a:solidFill>
              <a:latin typeface="Calibri"/>
              <a:cs typeface="Calibri"/>
            </a:endParaRPr>
          </a:p>
        </p:txBody>
      </p:sp>
      <p:pic>
        <p:nvPicPr>
          <p:cNvPr id="7" name="Picture 6"/>
          <p:cNvPicPr>
            <a:picLocks noChangeAspect="1"/>
          </p:cNvPicPr>
          <p:nvPr/>
        </p:nvPicPr>
        <p:blipFill>
          <a:blip r:embed="rId2"/>
          <a:stretch>
            <a:fillRect/>
          </a:stretch>
        </p:blipFill>
        <p:spPr>
          <a:xfrm>
            <a:off x="891621" y="1605827"/>
            <a:ext cx="7337979" cy="4543866"/>
          </a:xfrm>
          <a:prstGeom prst="rect">
            <a:avLst/>
          </a:prstGeom>
        </p:spPr>
      </p:pic>
    </p:spTree>
    <p:extLst>
      <p:ext uri="{BB962C8B-B14F-4D97-AF65-F5344CB8AC3E}">
        <p14:creationId xmlns:p14="http://schemas.microsoft.com/office/powerpoint/2010/main" val="455434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894"/>
            <a:ext cx="7978140" cy="742723"/>
          </a:xfrm>
        </p:spPr>
        <p:txBody>
          <a:bodyPr/>
          <a:lstStyle/>
          <a:p>
            <a:r>
              <a:rPr lang="en-US" dirty="0"/>
              <a:t>Preliminary conclusions</a:t>
            </a:r>
          </a:p>
        </p:txBody>
      </p:sp>
      <p:sp>
        <p:nvSpPr>
          <p:cNvPr id="3" name="Text Placeholder 2"/>
          <p:cNvSpPr>
            <a:spLocks noGrp="1"/>
          </p:cNvSpPr>
          <p:nvPr>
            <p:ph type="body" sz="quarter" idx="10"/>
          </p:nvPr>
        </p:nvSpPr>
        <p:spPr>
          <a:xfrm>
            <a:off x="457200" y="1599655"/>
            <a:ext cx="8229600" cy="4258773"/>
          </a:xfrm>
        </p:spPr>
        <p:txBody>
          <a:bodyPr>
            <a:normAutofit fontScale="92500"/>
          </a:bodyPr>
          <a:lstStyle/>
          <a:p>
            <a:r>
              <a:rPr lang="en-US" sz="2800" dirty="0"/>
              <a:t>Among high risk women, providing oral </a:t>
            </a:r>
            <a:r>
              <a:rPr lang="en-US" sz="2800" dirty="0" err="1"/>
              <a:t>PrEP</a:t>
            </a:r>
            <a:r>
              <a:rPr lang="en-US" sz="2800" dirty="0"/>
              <a:t> to younger age groups is both more impactful and more cost-effective</a:t>
            </a:r>
          </a:p>
          <a:p>
            <a:pPr lvl="1"/>
            <a:r>
              <a:rPr lang="en-US" sz="2400" dirty="0"/>
              <a:t>The highest risk individuals get infected first…</a:t>
            </a:r>
          </a:p>
          <a:p>
            <a:r>
              <a:rPr lang="en-US" sz="2800" dirty="0"/>
              <a:t>Providing oral </a:t>
            </a:r>
            <a:r>
              <a:rPr lang="en-US" sz="2800" dirty="0" err="1"/>
              <a:t>PrEP</a:t>
            </a:r>
            <a:r>
              <a:rPr lang="en-US" sz="2800" dirty="0"/>
              <a:t> to higher risk individuals is more cost-effective but may produce a lower overall impact</a:t>
            </a:r>
          </a:p>
          <a:p>
            <a:pPr lvl="1"/>
            <a:r>
              <a:rPr lang="en-US" sz="2400" dirty="0"/>
              <a:t>A lot more </a:t>
            </a:r>
            <a:r>
              <a:rPr lang="en-US" sz="2400" dirty="0" err="1"/>
              <a:t>PrEP</a:t>
            </a:r>
            <a:endParaRPr lang="en-US" sz="2400" dirty="0"/>
          </a:p>
          <a:p>
            <a:pPr lvl="1"/>
            <a:r>
              <a:rPr lang="en-US" sz="2400" dirty="0"/>
              <a:t>Although FSW are the most likely to be infected and most likely to infect, what proportion of transmission do they contribute at endemicity?</a:t>
            </a:r>
          </a:p>
          <a:p>
            <a:endParaRPr lang="en-US" dirty="0"/>
          </a:p>
        </p:txBody>
      </p:sp>
    </p:spTree>
    <p:extLst>
      <p:ext uri="{BB962C8B-B14F-4D97-AF65-F5344CB8AC3E}">
        <p14:creationId xmlns:p14="http://schemas.microsoft.com/office/powerpoint/2010/main" val="781317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905E5-089F-9840-A8C7-1B21C196F45C}"/>
              </a:ext>
            </a:extLst>
          </p:cNvPr>
          <p:cNvSpPr>
            <a:spLocks noGrp="1"/>
          </p:cNvSpPr>
          <p:nvPr>
            <p:ph type="title"/>
          </p:nvPr>
        </p:nvSpPr>
        <p:spPr/>
        <p:txBody>
          <a:bodyPr/>
          <a:lstStyle/>
          <a:p>
            <a:r>
              <a:rPr lang="en-US" dirty="0"/>
              <a:t>How to use the results</a:t>
            </a:r>
          </a:p>
        </p:txBody>
      </p:sp>
      <p:sp>
        <p:nvSpPr>
          <p:cNvPr id="3" name="Text Placeholder 2">
            <a:extLst>
              <a:ext uri="{FF2B5EF4-FFF2-40B4-BE49-F238E27FC236}">
                <a16:creationId xmlns:a16="http://schemas.microsoft.com/office/drawing/2014/main" id="{93C99C55-010A-0046-9EA5-D22B949839AB}"/>
              </a:ext>
            </a:extLst>
          </p:cNvPr>
          <p:cNvSpPr>
            <a:spLocks noGrp="1"/>
          </p:cNvSpPr>
          <p:nvPr>
            <p:ph type="body" sz="quarter" idx="10"/>
          </p:nvPr>
        </p:nvSpPr>
        <p:spPr>
          <a:xfrm>
            <a:off x="457200" y="1584325"/>
            <a:ext cx="8229600" cy="4955020"/>
          </a:xfrm>
        </p:spPr>
        <p:txBody>
          <a:bodyPr/>
          <a:lstStyle/>
          <a:p>
            <a:r>
              <a:rPr lang="en-US" sz="2400" dirty="0"/>
              <a:t>Modelling tends to produces specific results for specific populations (at specific times)</a:t>
            </a:r>
          </a:p>
          <a:p>
            <a:pPr lvl="1"/>
            <a:r>
              <a:rPr lang="en-US" sz="2000" dirty="0"/>
              <a:t>Long, arduous, data-hungry process</a:t>
            </a:r>
          </a:p>
          <a:p>
            <a:r>
              <a:rPr lang="en-US" sz="2400" dirty="0"/>
              <a:t>We plan to fit to Zimbabwe and Kenya sub-nationally and use the variability within the fits to generate a </a:t>
            </a:r>
            <a:r>
              <a:rPr lang="en-US" sz="2400" i="1" dirty="0"/>
              <a:t>catalogue</a:t>
            </a:r>
            <a:r>
              <a:rPr lang="en-US" sz="2400" dirty="0"/>
              <a:t> of outcomes</a:t>
            </a:r>
          </a:p>
          <a:p>
            <a:r>
              <a:rPr lang="en-US" sz="2400" dirty="0"/>
              <a:t>Search the </a:t>
            </a:r>
            <a:r>
              <a:rPr lang="en-US" sz="2400" i="1" dirty="0"/>
              <a:t>catalogue</a:t>
            </a:r>
            <a:r>
              <a:rPr lang="en-US" sz="2400" dirty="0"/>
              <a:t> for the (measurable) drivers of </a:t>
            </a:r>
            <a:r>
              <a:rPr lang="en-US" sz="2400" dirty="0" err="1"/>
              <a:t>PrEP</a:t>
            </a:r>
            <a:r>
              <a:rPr lang="en-US" sz="2400" dirty="0"/>
              <a:t> effectiveness and cost-effectiveness</a:t>
            </a:r>
          </a:p>
          <a:p>
            <a:r>
              <a:rPr lang="en-US" sz="2400" dirty="0"/>
              <a:t>Derive a relatively simple tool for deciding </a:t>
            </a:r>
            <a:r>
              <a:rPr lang="en-US" sz="2400" dirty="0" err="1"/>
              <a:t>PrEP</a:t>
            </a:r>
            <a:r>
              <a:rPr lang="en-US" sz="2400" dirty="0"/>
              <a:t> strategy</a:t>
            </a:r>
          </a:p>
          <a:p>
            <a:pPr lvl="1"/>
            <a:r>
              <a:rPr lang="en-US" sz="2000" dirty="0"/>
              <a:t>E.g. if prevalence in AGYW is &gt;2%, and &lt;75% of known male infections on ART, then </a:t>
            </a:r>
            <a:r>
              <a:rPr lang="en-US" sz="2000" dirty="0" err="1"/>
              <a:t>PrEP</a:t>
            </a:r>
            <a:r>
              <a:rPr lang="en-US" sz="2000" dirty="0"/>
              <a:t> targeted to women with 2+ partners will likely have the following effects…</a:t>
            </a:r>
          </a:p>
          <a:p>
            <a:endParaRPr lang="en-US" dirty="0"/>
          </a:p>
        </p:txBody>
      </p:sp>
    </p:spTree>
    <p:extLst>
      <p:ext uri="{BB962C8B-B14F-4D97-AF65-F5344CB8AC3E}">
        <p14:creationId xmlns:p14="http://schemas.microsoft.com/office/powerpoint/2010/main" val="2176949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1665829"/>
            <a:ext cx="7403947" cy="503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custDataLst>
              <p:tags r:id="rId1"/>
            </p:custDataLst>
          </p:nvPr>
        </p:nvSpPr>
        <p:spPr>
          <a:xfrm>
            <a:off x="76200" y="1371600"/>
            <a:ext cx="4063425" cy="261610"/>
          </a:xfrm>
          <a:prstGeom prst="rect">
            <a:avLst/>
          </a:prstGeom>
          <a:noFill/>
          <a:ln>
            <a:noFill/>
            <a:prstDash val="sysDot"/>
          </a:ln>
        </p:spPr>
        <p:txBody>
          <a:bodyPr wrap="square" rtlCol="0">
            <a:spAutoFit/>
          </a:bodyPr>
          <a:lstStyle/>
          <a:p>
            <a:r>
              <a:rPr lang="en-US" sz="1100" i="1" dirty="0">
                <a:solidFill>
                  <a:schemeClr val="tx1">
                    <a:lumMod val="75000"/>
                    <a:lumOff val="25000"/>
                  </a:schemeClr>
                </a:solidFill>
              </a:rPr>
              <a:t>Circle size represents number of 2015 adult new infections</a:t>
            </a:r>
          </a:p>
        </p:txBody>
      </p:sp>
      <p:sp>
        <p:nvSpPr>
          <p:cNvPr id="6" name="Title 1"/>
          <p:cNvSpPr txBox="1">
            <a:spLocks/>
          </p:cNvSpPr>
          <p:nvPr>
            <p:custDataLst>
              <p:tags r:id="rId2"/>
            </p:custDataLst>
          </p:nvPr>
        </p:nvSpPr>
        <p:spPr>
          <a:xfrm>
            <a:off x="76200" y="990600"/>
            <a:ext cx="8736450" cy="363389"/>
          </a:xfrm>
          <a:prstGeom prst="rect">
            <a:avLst/>
          </a:prstGeom>
        </p:spPr>
        <p:txBody>
          <a:bodyPr vert="horz"/>
          <a:lstStyle>
            <a:lvl1pPr algn="l" defTabSz="457200" rtl="0" eaLnBrk="1" latinLnBrk="0" hangingPunct="1">
              <a:lnSpc>
                <a:spcPts val="4480"/>
              </a:lnSpc>
              <a:spcBef>
                <a:spcPct val="0"/>
              </a:spcBef>
              <a:spcAft>
                <a:spcPts val="0"/>
              </a:spcAft>
              <a:buNone/>
              <a:defRPr sz="4400" kern="1200" baseline="0">
                <a:solidFill>
                  <a:srgbClr val="595959"/>
                </a:solidFill>
                <a:latin typeface="+mj-lt"/>
                <a:ea typeface="+mj-ea"/>
                <a:cs typeface="+mj-cs"/>
              </a:defRPr>
            </a:lvl1pPr>
          </a:lstStyle>
          <a:p>
            <a:pPr>
              <a:lnSpc>
                <a:spcPct val="100000"/>
              </a:lnSpc>
            </a:pPr>
            <a:r>
              <a:rPr lang="en-US" sz="1800" b="1" dirty="0"/>
              <a:t>Counties mapped by incidence and presence of key populations, 2015</a:t>
            </a:r>
            <a:endParaRPr lang="en-US" sz="1800" dirty="0">
              <a:solidFill>
                <a:schemeClr val="tx1">
                  <a:lumMod val="75000"/>
                  <a:lumOff val="25000"/>
                </a:schemeClr>
              </a:solidFill>
            </a:endParaRPr>
          </a:p>
        </p:txBody>
      </p:sp>
      <p:cxnSp>
        <p:nvCxnSpPr>
          <p:cNvPr id="7" name="Straight Connector 6"/>
          <p:cNvCxnSpPr/>
          <p:nvPr>
            <p:custDataLst>
              <p:tags r:id="rId3"/>
            </p:custDataLst>
          </p:nvPr>
        </p:nvCxnSpPr>
        <p:spPr>
          <a:xfrm>
            <a:off x="174472" y="1353989"/>
            <a:ext cx="8869680"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093788" y="1376270"/>
            <a:ext cx="1974012" cy="5296835"/>
          </a:xfrm>
          <a:prstGeom prst="rect">
            <a:avLst/>
          </a:prstGeom>
          <a:solidFill>
            <a:schemeClr val="bg1">
              <a:lumMod val="95000"/>
            </a:schemeClr>
          </a:solidFill>
          <a:ln>
            <a:solidFill>
              <a:schemeClr val="accent1"/>
            </a:solidFill>
            <a:prstDash val="sysDot"/>
          </a:ln>
        </p:spPr>
        <p:txBody>
          <a:bodyPr wrap="square" anchor="ctr">
            <a:spAutoFit/>
          </a:bodyPr>
          <a:lstStyle/>
          <a:p>
            <a:pPr>
              <a:lnSpc>
                <a:spcPct val="80000"/>
              </a:lnSpc>
            </a:pPr>
            <a:r>
              <a:rPr lang="en-US" sz="1100" b="1" dirty="0">
                <a:solidFill>
                  <a:schemeClr val="tx1">
                    <a:lumMod val="75000"/>
                    <a:lumOff val="25000"/>
                  </a:schemeClr>
                </a:solidFill>
              </a:rPr>
              <a:t>Counties for “general population” rollout</a:t>
            </a:r>
          </a:p>
          <a:p>
            <a:pPr marL="173038" indent="-173038">
              <a:buFont typeface="Arial" panose="020B0604020202020204" pitchFamily="34" charset="0"/>
              <a:buChar char="•"/>
            </a:pPr>
            <a:r>
              <a:rPr lang="en-US" sz="1100" dirty="0" err="1">
                <a:solidFill>
                  <a:schemeClr val="tx1">
                    <a:lumMod val="75000"/>
                    <a:lumOff val="25000"/>
                  </a:schemeClr>
                </a:solidFill>
              </a:rPr>
              <a:t>Homa</a:t>
            </a:r>
            <a:r>
              <a:rPr lang="en-US" sz="1100" dirty="0">
                <a:solidFill>
                  <a:schemeClr val="tx1">
                    <a:lumMod val="75000"/>
                    <a:lumOff val="25000"/>
                  </a:schemeClr>
                </a:solidFill>
              </a:rPr>
              <a:t> Bay, </a:t>
            </a:r>
            <a:r>
              <a:rPr lang="en-US" sz="1100" dirty="0" err="1">
                <a:solidFill>
                  <a:schemeClr val="tx1">
                    <a:lumMod val="75000"/>
                    <a:lumOff val="25000"/>
                  </a:schemeClr>
                </a:solidFill>
              </a:rPr>
              <a:t>Siaya</a:t>
            </a:r>
            <a:r>
              <a:rPr lang="en-US" sz="1100" dirty="0">
                <a:solidFill>
                  <a:schemeClr val="tx1">
                    <a:lumMod val="75000"/>
                    <a:lumOff val="25000"/>
                  </a:schemeClr>
                </a:solidFill>
              </a:rPr>
              <a:t>, and </a:t>
            </a:r>
            <a:r>
              <a:rPr lang="en-US" sz="1100" dirty="0" err="1">
                <a:solidFill>
                  <a:schemeClr val="tx1">
                    <a:lumMod val="75000"/>
                    <a:lumOff val="25000"/>
                  </a:schemeClr>
                </a:solidFill>
              </a:rPr>
              <a:t>Migori</a:t>
            </a:r>
            <a:r>
              <a:rPr lang="en-US" sz="1100" dirty="0">
                <a:solidFill>
                  <a:schemeClr val="tx1">
                    <a:lumMod val="75000"/>
                    <a:lumOff val="25000"/>
                  </a:schemeClr>
                </a:solidFill>
              </a:rPr>
              <a:t> have few key populations but high rates of HIV incidence amongst</a:t>
            </a:r>
            <a:r>
              <a:rPr lang="en-US" sz="1100" i="1" dirty="0">
                <a:solidFill>
                  <a:schemeClr val="tx1">
                    <a:lumMod val="75000"/>
                    <a:lumOff val="25000"/>
                  </a:schemeClr>
                </a:solidFill>
              </a:rPr>
              <a:t> </a:t>
            </a:r>
            <a:r>
              <a:rPr lang="en-US" sz="1100" b="1" i="1" dirty="0" err="1">
                <a:solidFill>
                  <a:schemeClr val="tx1">
                    <a:lumMod val="75000"/>
                    <a:lumOff val="25000"/>
                  </a:schemeClr>
                </a:solidFill>
              </a:rPr>
              <a:t>sero</a:t>
            </a:r>
            <a:r>
              <a:rPr lang="en-US" sz="1100" b="1" i="1" dirty="0">
                <a:solidFill>
                  <a:schemeClr val="tx1">
                    <a:lumMod val="75000"/>
                    <a:lumOff val="25000"/>
                  </a:schemeClr>
                </a:solidFill>
              </a:rPr>
              <a:t> discordant couples, AGYW, and bridging populations </a:t>
            </a:r>
          </a:p>
          <a:p>
            <a:pPr marL="173038" indent="-173038">
              <a:buFont typeface="Arial" panose="020B0604020202020204" pitchFamily="34" charset="0"/>
              <a:buChar char="•"/>
            </a:pPr>
            <a:r>
              <a:rPr lang="en-US" sz="1100" dirty="0" err="1">
                <a:solidFill>
                  <a:schemeClr val="tx1">
                    <a:lumMod val="75000"/>
                    <a:lumOff val="25000"/>
                  </a:schemeClr>
                </a:solidFill>
              </a:rPr>
              <a:t>Nyamira</a:t>
            </a:r>
            <a:r>
              <a:rPr lang="en-US" sz="1100" dirty="0">
                <a:solidFill>
                  <a:schemeClr val="tx1">
                    <a:lumMod val="75000"/>
                    <a:lumOff val="25000"/>
                  </a:schemeClr>
                </a:solidFill>
              </a:rPr>
              <a:t>, </a:t>
            </a:r>
            <a:r>
              <a:rPr lang="en-US" sz="1100" dirty="0" err="1">
                <a:solidFill>
                  <a:schemeClr val="tx1">
                    <a:lumMod val="75000"/>
                    <a:lumOff val="25000"/>
                  </a:schemeClr>
                </a:solidFill>
              </a:rPr>
              <a:t>Makueni</a:t>
            </a:r>
            <a:r>
              <a:rPr lang="en-US" sz="1100" dirty="0">
                <a:solidFill>
                  <a:schemeClr val="tx1">
                    <a:lumMod val="75000"/>
                    <a:lumOff val="25000"/>
                  </a:schemeClr>
                </a:solidFill>
              </a:rPr>
              <a:t>, </a:t>
            </a:r>
            <a:r>
              <a:rPr lang="en-US" sz="1100" dirty="0" err="1">
                <a:solidFill>
                  <a:schemeClr val="tx1">
                    <a:lumMod val="75000"/>
                    <a:lumOff val="25000"/>
                  </a:schemeClr>
                </a:solidFill>
              </a:rPr>
              <a:t>Busia</a:t>
            </a:r>
            <a:r>
              <a:rPr lang="en-US" sz="1100" dirty="0">
                <a:solidFill>
                  <a:schemeClr val="tx1">
                    <a:lumMod val="75000"/>
                    <a:lumOff val="25000"/>
                  </a:schemeClr>
                </a:solidFill>
              </a:rPr>
              <a:t>, and </a:t>
            </a:r>
            <a:r>
              <a:rPr lang="en-US" sz="1100" dirty="0" err="1">
                <a:solidFill>
                  <a:schemeClr val="tx1">
                    <a:lumMod val="75000"/>
                    <a:lumOff val="25000"/>
                  </a:schemeClr>
                </a:solidFill>
              </a:rPr>
              <a:t>Kitui</a:t>
            </a:r>
            <a:r>
              <a:rPr lang="en-US" sz="1100" dirty="0">
                <a:solidFill>
                  <a:schemeClr val="tx1">
                    <a:lumMod val="75000"/>
                    <a:lumOff val="25000"/>
                  </a:schemeClr>
                </a:solidFill>
              </a:rPr>
              <a:t> have similar profiles but comprise far fewer new infections</a:t>
            </a:r>
          </a:p>
          <a:p>
            <a:endParaRPr lang="en-US" sz="600" b="1" dirty="0">
              <a:solidFill>
                <a:schemeClr val="tx1">
                  <a:lumMod val="75000"/>
                  <a:lumOff val="25000"/>
                </a:schemeClr>
              </a:solidFill>
            </a:endParaRPr>
          </a:p>
          <a:p>
            <a:pPr>
              <a:lnSpc>
                <a:spcPct val="80000"/>
              </a:lnSpc>
            </a:pPr>
            <a:r>
              <a:rPr lang="en-US" sz="1100" b="1" dirty="0">
                <a:solidFill>
                  <a:schemeClr val="tx1">
                    <a:lumMod val="75000"/>
                    <a:lumOff val="25000"/>
                  </a:schemeClr>
                </a:solidFill>
              </a:rPr>
              <a:t>Counties for “targeted population” rollout </a:t>
            </a:r>
          </a:p>
          <a:p>
            <a:pPr marL="173038" indent="-173038">
              <a:buFont typeface="Arial" panose="020B0604020202020204" pitchFamily="34" charset="0"/>
              <a:buChar char="•"/>
            </a:pPr>
            <a:r>
              <a:rPr lang="en-US" sz="1100" dirty="0">
                <a:solidFill>
                  <a:schemeClr val="tx1">
                    <a:lumMod val="75000"/>
                    <a:lumOff val="25000"/>
                  </a:schemeClr>
                </a:solidFill>
              </a:rPr>
              <a:t>Kisumu is a significant contributor of new infections driven by </a:t>
            </a:r>
            <a:r>
              <a:rPr lang="en-US" sz="1100" b="1" i="1" dirty="0">
                <a:solidFill>
                  <a:schemeClr val="tx1">
                    <a:lumMod val="75000"/>
                    <a:lumOff val="25000"/>
                  </a:schemeClr>
                </a:solidFill>
              </a:rPr>
              <a:t>key populations (MSM, FSW) and bridging populations (e.g., </a:t>
            </a:r>
            <a:r>
              <a:rPr lang="en-US" sz="1100" b="1" i="1" dirty="0" err="1">
                <a:solidFill>
                  <a:schemeClr val="tx1">
                    <a:lumMod val="75000"/>
                    <a:lumOff val="25000"/>
                  </a:schemeClr>
                </a:solidFill>
              </a:rPr>
              <a:t>fisherfolk</a:t>
            </a:r>
            <a:r>
              <a:rPr lang="en-US" sz="1100" b="1" i="1" dirty="0">
                <a:solidFill>
                  <a:schemeClr val="tx1">
                    <a:lumMod val="75000"/>
                    <a:lumOff val="25000"/>
                  </a:schemeClr>
                </a:solidFill>
              </a:rPr>
              <a:t>)  </a:t>
            </a:r>
          </a:p>
          <a:p>
            <a:pPr marL="173038" indent="-173038">
              <a:buFont typeface="Arial" panose="020B0604020202020204" pitchFamily="34" charset="0"/>
              <a:buChar char="•"/>
            </a:pPr>
            <a:r>
              <a:rPr lang="en-US" sz="1100" dirty="0">
                <a:solidFill>
                  <a:schemeClr val="tx1">
                    <a:lumMod val="75000"/>
                    <a:lumOff val="25000"/>
                  </a:schemeClr>
                </a:solidFill>
              </a:rPr>
              <a:t>Mombasa, </a:t>
            </a:r>
            <a:r>
              <a:rPr lang="en-US" sz="1100" dirty="0" err="1">
                <a:solidFill>
                  <a:schemeClr val="tx1">
                    <a:lumMod val="75000"/>
                    <a:lumOff val="25000"/>
                  </a:schemeClr>
                </a:solidFill>
              </a:rPr>
              <a:t>Kiambu</a:t>
            </a:r>
            <a:r>
              <a:rPr lang="en-US" sz="1100" dirty="0">
                <a:solidFill>
                  <a:schemeClr val="tx1">
                    <a:lumMod val="75000"/>
                    <a:lumOff val="25000"/>
                  </a:schemeClr>
                </a:solidFill>
              </a:rPr>
              <a:t>, and </a:t>
            </a:r>
            <a:r>
              <a:rPr lang="en-US" sz="1100" dirty="0" err="1">
                <a:solidFill>
                  <a:schemeClr val="tx1">
                    <a:lumMod val="75000"/>
                    <a:lumOff val="25000"/>
                  </a:schemeClr>
                </a:solidFill>
              </a:rPr>
              <a:t>Kisii</a:t>
            </a:r>
            <a:r>
              <a:rPr lang="en-US" sz="1100" dirty="0">
                <a:solidFill>
                  <a:schemeClr val="tx1">
                    <a:lumMod val="75000"/>
                    <a:lumOff val="25000"/>
                  </a:schemeClr>
                </a:solidFill>
              </a:rPr>
              <a:t> have similar profiles but comprise far fewer new infections</a:t>
            </a:r>
          </a:p>
          <a:p>
            <a:pPr marL="173038" indent="-173038">
              <a:buFont typeface="Arial" panose="020B0604020202020204" pitchFamily="34" charset="0"/>
              <a:buChar char="•"/>
            </a:pPr>
            <a:r>
              <a:rPr lang="en-US" sz="1100" dirty="0">
                <a:solidFill>
                  <a:schemeClr val="tx1">
                    <a:lumMod val="75000"/>
                    <a:lumOff val="25000"/>
                  </a:schemeClr>
                </a:solidFill>
              </a:rPr>
              <a:t>Nairobi has a moderate rate of incidence, but contributes significantly to new infections and may also be prioritized for targeted oral </a:t>
            </a:r>
            <a:r>
              <a:rPr lang="en-US" sz="1100" dirty="0" err="1">
                <a:solidFill>
                  <a:schemeClr val="tx1">
                    <a:lumMod val="75000"/>
                    <a:lumOff val="25000"/>
                  </a:schemeClr>
                </a:solidFill>
              </a:rPr>
              <a:t>PrEP</a:t>
            </a:r>
            <a:r>
              <a:rPr lang="en-US" sz="1100" dirty="0">
                <a:solidFill>
                  <a:schemeClr val="tx1">
                    <a:lumMod val="75000"/>
                    <a:lumOff val="25000"/>
                  </a:schemeClr>
                </a:solidFill>
              </a:rPr>
              <a:t> rollout </a:t>
            </a:r>
          </a:p>
        </p:txBody>
      </p:sp>
      <p:sp>
        <p:nvSpPr>
          <p:cNvPr id="14" name="Title 1"/>
          <p:cNvSpPr>
            <a:spLocks noGrp="1"/>
          </p:cNvSpPr>
          <p:nvPr>
            <p:ph type="title"/>
            <p:custDataLst>
              <p:tags r:id="rId4"/>
            </p:custDataLst>
          </p:nvPr>
        </p:nvSpPr>
        <p:spPr>
          <a:xfrm>
            <a:off x="3175" y="0"/>
            <a:ext cx="9140825" cy="902697"/>
          </a:xfrm>
          <a:solidFill>
            <a:schemeClr val="accent3">
              <a:lumMod val="20000"/>
              <a:lumOff val="80000"/>
            </a:schemeClr>
          </a:solidFill>
        </p:spPr>
        <p:txBody>
          <a:bodyPr anchor="ctr"/>
          <a:lstStyle/>
          <a:p>
            <a:pPr>
              <a:lnSpc>
                <a:spcPct val="90000"/>
              </a:lnSpc>
            </a:pPr>
            <a:r>
              <a:rPr lang="en-US" sz="2400" b="1" dirty="0">
                <a:solidFill>
                  <a:schemeClr val="tx2"/>
                </a:solidFill>
              </a:rPr>
              <a:t>Rollout Scenarios – Approach 1</a:t>
            </a:r>
            <a:br>
              <a:rPr lang="en-US" sz="2400" b="1" dirty="0"/>
            </a:br>
            <a:r>
              <a:rPr lang="en-US" sz="2400" dirty="0">
                <a:solidFill>
                  <a:schemeClr val="tx1">
                    <a:lumMod val="75000"/>
                    <a:lumOff val="25000"/>
                  </a:schemeClr>
                </a:solidFill>
              </a:rPr>
              <a:t>Completed Example of Kenya</a:t>
            </a:r>
            <a:endParaRPr lang="en-US" sz="2400" dirty="0"/>
          </a:p>
        </p:txBody>
      </p:sp>
      <p:pic>
        <p:nvPicPr>
          <p:cNvPr id="15" name="Picture 109" descr="C:\Users\neeraja.bhavaraju\Downloads\noun_885911_cc.png"/>
          <p:cNvPicPr>
            <a:picLocks noChangeAspect="1" noChangeArrowheads="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b="12644"/>
          <a:stretch/>
        </p:blipFill>
        <p:spPr bwMode="auto">
          <a:xfrm>
            <a:off x="8298774" y="162892"/>
            <a:ext cx="692340" cy="60480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ular Callout 15"/>
          <p:cNvSpPr/>
          <p:nvPr/>
        </p:nvSpPr>
        <p:spPr>
          <a:xfrm>
            <a:off x="6955116" y="838689"/>
            <a:ext cx="2035998" cy="523220"/>
          </a:xfrm>
          <a:prstGeom prst="wedgeRectCallout">
            <a:avLst>
              <a:gd name="adj1" fmla="val -35908"/>
              <a:gd name="adj2" fmla="val 92632"/>
            </a:avLst>
          </a:prstGeom>
          <a:solidFill>
            <a:schemeClr val="accent4"/>
          </a:solidFill>
          <a:ln w="12700">
            <a:noFill/>
          </a:ln>
        </p:spPr>
        <p:txBody>
          <a:bodyPr wrap="square">
            <a:spAutoFit/>
          </a:bodyPr>
          <a:lstStyle/>
          <a:p>
            <a:pPr algn="r">
              <a:spcBef>
                <a:spcPts val="300"/>
              </a:spcBef>
              <a:spcAft>
                <a:spcPts val="300"/>
              </a:spcAft>
            </a:pPr>
            <a:r>
              <a:rPr lang="en-US" sz="1400" dirty="0">
                <a:solidFill>
                  <a:prstClr val="white"/>
                </a:solidFill>
              </a:rPr>
              <a:t>Completed example from Kenya</a:t>
            </a:r>
          </a:p>
        </p:txBody>
      </p:sp>
    </p:spTree>
    <p:extLst>
      <p:ext uri="{BB962C8B-B14F-4D97-AF65-F5344CB8AC3E}">
        <p14:creationId xmlns:p14="http://schemas.microsoft.com/office/powerpoint/2010/main" val="627972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3052"/>
            <a:ext cx="8428383" cy="972441"/>
          </a:xfrm>
        </p:spPr>
        <p:txBody>
          <a:bodyPr/>
          <a:lstStyle/>
          <a:p>
            <a:r>
              <a:rPr lang="en-US" sz="3200" dirty="0"/>
              <a:t>Resources and Tools available on PrEPWatch.org*</a:t>
            </a:r>
          </a:p>
        </p:txBody>
      </p:sp>
      <p:sp>
        <p:nvSpPr>
          <p:cNvPr id="3" name="Text Placeholder 2"/>
          <p:cNvSpPr>
            <a:spLocks noGrp="1"/>
          </p:cNvSpPr>
          <p:nvPr>
            <p:ph type="body" sz="quarter" idx="10"/>
          </p:nvPr>
        </p:nvSpPr>
        <p:spPr>
          <a:xfrm>
            <a:off x="457200" y="1038544"/>
            <a:ext cx="8229600" cy="4179499"/>
          </a:xfrm>
        </p:spPr>
        <p:txBody>
          <a:bodyPr/>
          <a:lstStyle/>
          <a:p>
            <a:pPr marL="0" marR="0">
              <a:spcBef>
                <a:spcPts val="0"/>
              </a:spcBef>
              <a:spcAft>
                <a:spcPts val="0"/>
              </a:spcAft>
            </a:pPr>
            <a:endParaRPr lang="en-US" sz="1800" dirty="0">
              <a:solidFill>
                <a:srgbClr val="10394B"/>
              </a:solidFill>
              <a:latin typeface="Gill Sans MT" panose="020B0502020104020203"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rPr>
              <a:t>Visit </a:t>
            </a: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3"/>
              </a:rPr>
              <a:t>www.prepwatch.org</a:t>
            </a:r>
            <a:endPar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4"/>
            </a:endParaRPr>
          </a:p>
          <a:p>
            <a:pPr marL="0" marR="0" indent="0">
              <a:spcBef>
                <a:spcPts val="0"/>
              </a:spcBef>
              <a:spcAft>
                <a:spcPts val="0"/>
              </a:spcAft>
              <a:buNone/>
            </a:pPr>
            <a:endPar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4"/>
            </a:endParaRPr>
          </a:p>
          <a:p>
            <a:pPr marL="0" marR="0">
              <a:spcBef>
                <a:spcPts val="0"/>
              </a:spcBef>
              <a:spcAft>
                <a:spcPts val="0"/>
              </a:spcAft>
            </a:pP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4"/>
              </a:rPr>
              <a:t>MPii Tools and Resources</a:t>
            </a:r>
            <a:endPar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endParaRPr>
          </a:p>
          <a:p>
            <a:pPr marL="400050" lvl="1">
              <a:spcBef>
                <a:spcPts val="0"/>
              </a:spcBef>
            </a:pP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5"/>
              </a:rPr>
              <a:t>Plan 4 </a:t>
            </a:r>
            <a:r>
              <a:rPr lang="en-US" sz="2400" dirty="0" err="1">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5"/>
              </a:rPr>
              <a:t>PrEP</a:t>
            </a: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5"/>
              </a:rPr>
              <a:t>: Toolkit for Oral </a:t>
            </a:r>
            <a:r>
              <a:rPr lang="en-US" sz="2400" dirty="0" err="1">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5"/>
              </a:rPr>
              <a:t>PrEP</a:t>
            </a: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5"/>
              </a:rPr>
              <a:t> </a:t>
            </a:r>
            <a:r>
              <a:rPr lang="en-US" sz="2400" dirty="0" err="1">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5"/>
              </a:rPr>
              <a:t>Implemenation</a:t>
            </a:r>
            <a:endPar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endParaRPr>
          </a:p>
          <a:p>
            <a:pPr marL="400050" lvl="1">
              <a:spcBef>
                <a:spcPts val="0"/>
              </a:spcBef>
            </a:pP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6"/>
              </a:rPr>
              <a:t>Dapivirine Ring: The Case for Action</a:t>
            </a:r>
            <a:endPar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endParaRPr>
          </a:p>
          <a:p>
            <a:pPr marL="400050" lvl="1">
              <a:spcBef>
                <a:spcPts val="0"/>
              </a:spcBef>
            </a:pP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rPr>
              <a:t>Oral </a:t>
            </a:r>
            <a:r>
              <a:rPr lang="en-US" sz="2400" dirty="0" err="1">
                <a:solidFill>
                  <a:srgbClr val="10394B"/>
                </a:solidFill>
                <a:latin typeface="Gill Sans MT" panose="020B0502020104020203" pitchFamily="34" charset="0"/>
                <a:ea typeface="Calibri" panose="020F0502020204030204" pitchFamily="34" charset="0"/>
                <a:cs typeface="Times New Roman" panose="02020603050405020304" pitchFamily="18" charset="0"/>
              </a:rPr>
              <a:t>PrEP</a:t>
            </a: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rPr>
              <a:t> Private Sector Landscape Analyses: </a:t>
            </a: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7"/>
              </a:rPr>
              <a:t>Summary</a:t>
            </a: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rPr>
              <a:t>, </a:t>
            </a: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8"/>
              </a:rPr>
              <a:t>Kenya</a:t>
            </a: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rPr>
              <a:t>, </a:t>
            </a: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9"/>
              </a:rPr>
              <a:t>South Africa</a:t>
            </a: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rPr>
              <a:t>, </a:t>
            </a: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10"/>
              </a:rPr>
              <a:t>Zimbabwe</a:t>
            </a:r>
            <a:endPar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endParaRPr>
          </a:p>
          <a:p>
            <a:pPr marL="400050" lvl="1">
              <a:spcBef>
                <a:spcPts val="0"/>
              </a:spcBef>
            </a:pPr>
            <a:endParaRPr lang="en-US" sz="2400" dirty="0">
              <a:latin typeface="Gill Sans MT" panose="020B0502020104020203" pitchFamily="34" charset="0"/>
              <a:ea typeface="Calibri" panose="020F0502020204030204" pitchFamily="34" charset="0"/>
              <a:cs typeface="Times New Roman" panose="02020603050405020304" pitchFamily="18" charset="0"/>
            </a:endParaRPr>
          </a:p>
          <a:p>
            <a:pPr marL="0">
              <a:spcBef>
                <a:spcPts val="0"/>
              </a:spcBef>
            </a:pPr>
            <a:r>
              <a:rPr lang="en-US" sz="2400" dirty="0" err="1">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11"/>
              </a:rPr>
              <a:t>PrEP</a:t>
            </a:r>
            <a:r>
              <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hlinkClick r:id="rId11"/>
              </a:rPr>
              <a:t> Trials, Demonstration, and Implementation Projects</a:t>
            </a:r>
            <a:endPar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endParaRPr>
          </a:p>
          <a:p>
            <a:pPr marL="0" indent="0">
              <a:spcBef>
                <a:spcPts val="0"/>
              </a:spcBef>
              <a:buNone/>
            </a:pPr>
            <a:endParaRPr lang="en-US" sz="2400" dirty="0">
              <a:solidFill>
                <a:srgbClr val="10394B"/>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805069" y="5666889"/>
            <a:ext cx="7464287" cy="338554"/>
          </a:xfrm>
          <a:prstGeom prst="rect">
            <a:avLst/>
          </a:prstGeom>
          <a:noFill/>
        </p:spPr>
        <p:txBody>
          <a:bodyPr wrap="square" rtlCol="0">
            <a:spAutoFit/>
          </a:bodyPr>
          <a:lstStyle/>
          <a:p>
            <a:r>
              <a:rPr lang="en-US" sz="1600" dirty="0"/>
              <a:t>* Hyperlinks are active in slideshow mode</a:t>
            </a:r>
          </a:p>
        </p:txBody>
      </p:sp>
    </p:spTree>
    <p:extLst>
      <p:ext uri="{BB962C8B-B14F-4D97-AF65-F5344CB8AC3E}">
        <p14:creationId xmlns:p14="http://schemas.microsoft.com/office/powerpoint/2010/main" val="114778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212" y="959002"/>
            <a:ext cx="1716474" cy="484819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 name="Group 1"/>
          <p:cNvGrpSpPr/>
          <p:nvPr/>
        </p:nvGrpSpPr>
        <p:grpSpPr>
          <a:xfrm>
            <a:off x="3516399" y="2463460"/>
            <a:ext cx="3007441" cy="3293198"/>
            <a:chOff x="931640" y="1927501"/>
            <a:chExt cx="3007441" cy="4355975"/>
          </a:xfrm>
        </p:grpSpPr>
        <p:grpSp>
          <p:nvGrpSpPr>
            <p:cNvPr id="32" name="Group 31"/>
            <p:cNvGrpSpPr>
              <a:grpSpLocks noChangeAspect="1"/>
            </p:cNvGrpSpPr>
            <p:nvPr/>
          </p:nvGrpSpPr>
          <p:grpSpPr bwMode="auto">
            <a:xfrm>
              <a:off x="931640" y="1927501"/>
              <a:ext cx="3001434" cy="4355975"/>
              <a:chOff x="4756150" y="4049713"/>
              <a:chExt cx="787400" cy="1143000"/>
            </a:xfrm>
            <a:solidFill>
              <a:srgbClr val="D5D0CD"/>
            </a:solidFill>
          </p:grpSpPr>
          <p:sp>
            <p:nvSpPr>
              <p:cNvPr id="36" name="Freeform 35"/>
              <p:cNvSpPr>
                <a:spLocks noChangeAspect="1"/>
              </p:cNvSpPr>
              <p:nvPr/>
            </p:nvSpPr>
            <p:spPr bwMode="auto">
              <a:xfrm>
                <a:off x="4821238" y="4670425"/>
                <a:ext cx="325437" cy="347663"/>
              </a:xfrm>
              <a:custGeom>
                <a:avLst/>
                <a:gdLst>
                  <a:gd name="T0" fmla="*/ 2147483647 w 171"/>
                  <a:gd name="T1" fmla="*/ 2147483647 h 182"/>
                  <a:gd name="T2" fmla="*/ 2147483647 w 171"/>
                  <a:gd name="T3" fmla="*/ 2147483647 h 182"/>
                  <a:gd name="T4" fmla="*/ 2147483647 w 171"/>
                  <a:gd name="T5" fmla="*/ 2147483647 h 182"/>
                  <a:gd name="T6" fmla="*/ 2147483647 w 171"/>
                  <a:gd name="T7" fmla="*/ 2147483647 h 182"/>
                  <a:gd name="T8" fmla="*/ 2147483647 w 171"/>
                  <a:gd name="T9" fmla="*/ 2147483647 h 182"/>
                  <a:gd name="T10" fmla="*/ 2147483647 w 171"/>
                  <a:gd name="T11" fmla="*/ 2147483647 h 182"/>
                  <a:gd name="T12" fmla="*/ 2147483647 w 171"/>
                  <a:gd name="T13" fmla="*/ 2147483647 h 182"/>
                  <a:gd name="T14" fmla="*/ 2147483647 w 171"/>
                  <a:gd name="T15" fmla="*/ 2147483647 h 182"/>
                  <a:gd name="T16" fmla="*/ 2147483647 w 171"/>
                  <a:gd name="T17" fmla="*/ 2147483647 h 182"/>
                  <a:gd name="T18" fmla="*/ 2147483647 w 171"/>
                  <a:gd name="T19" fmla="*/ 2147483647 h 182"/>
                  <a:gd name="T20" fmla="*/ 2147483647 w 171"/>
                  <a:gd name="T21" fmla="*/ 2147483647 h 182"/>
                  <a:gd name="T22" fmla="*/ 2147483647 w 171"/>
                  <a:gd name="T23" fmla="*/ 2147483647 h 182"/>
                  <a:gd name="T24" fmla="*/ 2147483647 w 171"/>
                  <a:gd name="T25" fmla="*/ 2147483647 h 182"/>
                  <a:gd name="T26" fmla="*/ 2147483647 w 171"/>
                  <a:gd name="T27" fmla="*/ 2147483647 h 182"/>
                  <a:gd name="T28" fmla="*/ 2147483647 w 171"/>
                  <a:gd name="T29" fmla="*/ 2147483647 h 182"/>
                  <a:gd name="T30" fmla="*/ 2147483647 w 171"/>
                  <a:gd name="T31" fmla="*/ 2147483647 h 182"/>
                  <a:gd name="T32" fmla="*/ 2147483647 w 171"/>
                  <a:gd name="T33" fmla="*/ 2147483647 h 182"/>
                  <a:gd name="T34" fmla="*/ 2147483647 w 171"/>
                  <a:gd name="T35" fmla="*/ 2147483647 h 182"/>
                  <a:gd name="T36" fmla="*/ 2147483647 w 171"/>
                  <a:gd name="T37" fmla="*/ 2147483647 h 182"/>
                  <a:gd name="T38" fmla="*/ 2147483647 w 171"/>
                  <a:gd name="T39" fmla="*/ 2147483647 h 182"/>
                  <a:gd name="T40" fmla="*/ 2147483647 w 171"/>
                  <a:gd name="T41" fmla="*/ 2147483647 h 182"/>
                  <a:gd name="T42" fmla="*/ 2147483647 w 171"/>
                  <a:gd name="T43" fmla="*/ 2147483647 h 182"/>
                  <a:gd name="T44" fmla="*/ 2147483647 w 171"/>
                  <a:gd name="T45" fmla="*/ 2147483647 h 182"/>
                  <a:gd name="T46" fmla="*/ 2147483647 w 171"/>
                  <a:gd name="T47" fmla="*/ 2147483647 h 182"/>
                  <a:gd name="T48" fmla="*/ 2147483647 w 171"/>
                  <a:gd name="T49" fmla="*/ 2147483647 h 182"/>
                  <a:gd name="T50" fmla="*/ 2147483647 w 171"/>
                  <a:gd name="T51" fmla="*/ 2147483647 h 182"/>
                  <a:gd name="T52" fmla="*/ 2147483647 w 171"/>
                  <a:gd name="T53" fmla="*/ 2147483647 h 182"/>
                  <a:gd name="T54" fmla="*/ 2147483647 w 171"/>
                  <a:gd name="T55" fmla="*/ 2147483647 h 182"/>
                  <a:gd name="T56" fmla="*/ 2147483647 w 171"/>
                  <a:gd name="T57" fmla="*/ 2147483647 h 182"/>
                  <a:gd name="T58" fmla="*/ 2147483647 w 171"/>
                  <a:gd name="T59" fmla="*/ 2147483647 h 182"/>
                  <a:gd name="T60" fmla="*/ 2147483647 w 171"/>
                  <a:gd name="T61" fmla="*/ 2147483647 h 182"/>
                  <a:gd name="T62" fmla="*/ 2147483647 w 171"/>
                  <a:gd name="T63" fmla="*/ 2147483647 h 182"/>
                  <a:gd name="T64" fmla="*/ 2147483647 w 171"/>
                  <a:gd name="T65" fmla="*/ 2147483647 h 182"/>
                  <a:gd name="T66" fmla="*/ 2147483647 w 171"/>
                  <a:gd name="T67" fmla="*/ 2147483647 h 182"/>
                  <a:gd name="T68" fmla="*/ 2147483647 w 171"/>
                  <a:gd name="T69" fmla="*/ 2147483647 h 182"/>
                  <a:gd name="T70" fmla="*/ 2147483647 w 171"/>
                  <a:gd name="T71" fmla="*/ 2147483647 h 182"/>
                  <a:gd name="T72" fmla="*/ 2147483647 w 171"/>
                  <a:gd name="T73" fmla="*/ 2147483647 h 182"/>
                  <a:gd name="T74" fmla="*/ 2147483647 w 171"/>
                  <a:gd name="T75" fmla="*/ 2147483647 h 182"/>
                  <a:gd name="T76" fmla="*/ 2147483647 w 171"/>
                  <a:gd name="T77" fmla="*/ 2147483647 h 182"/>
                  <a:gd name="T78" fmla="*/ 2147483647 w 171"/>
                  <a:gd name="T79" fmla="*/ 2147483647 h 182"/>
                  <a:gd name="T80" fmla="*/ 2147483647 w 171"/>
                  <a:gd name="T81" fmla="*/ 2147483647 h 182"/>
                  <a:gd name="T82" fmla="*/ 2147483647 w 171"/>
                  <a:gd name="T83" fmla="*/ 2147483647 h 182"/>
                  <a:gd name="T84" fmla="*/ 0 w 171"/>
                  <a:gd name="T85" fmla="*/ 2147483647 h 182"/>
                  <a:gd name="T86" fmla="*/ 2147483647 w 171"/>
                  <a:gd name="T87" fmla="*/ 2147483647 h 182"/>
                  <a:gd name="T88" fmla="*/ 2147483647 w 171"/>
                  <a:gd name="T89" fmla="*/ 2147483647 h 182"/>
                  <a:gd name="T90" fmla="*/ 2147483647 w 171"/>
                  <a:gd name="T91" fmla="*/ 0 h 182"/>
                  <a:gd name="T92" fmla="*/ 2147483647 w 171"/>
                  <a:gd name="T93" fmla="*/ 2147483647 h 182"/>
                  <a:gd name="T94" fmla="*/ 2147483647 w 171"/>
                  <a:gd name="T95" fmla="*/ 2147483647 h 182"/>
                  <a:gd name="T96" fmla="*/ 2147483647 w 171"/>
                  <a:gd name="T97" fmla="*/ 2147483647 h 182"/>
                  <a:gd name="T98" fmla="*/ 2147483647 w 171"/>
                  <a:gd name="T99" fmla="*/ 2147483647 h 182"/>
                  <a:gd name="T100" fmla="*/ 2147483647 w 171"/>
                  <a:gd name="T101" fmla="*/ 2147483647 h 182"/>
                  <a:gd name="T102" fmla="*/ 2147483647 w 171"/>
                  <a:gd name="T103" fmla="*/ 2147483647 h 182"/>
                  <a:gd name="T104" fmla="*/ 2147483647 w 171"/>
                  <a:gd name="T105" fmla="*/ 2147483647 h 182"/>
                  <a:gd name="T106" fmla="*/ 2147483647 w 171"/>
                  <a:gd name="T107" fmla="*/ 2147483647 h 182"/>
                  <a:gd name="T108" fmla="*/ 2147483647 w 171"/>
                  <a:gd name="T109" fmla="*/ 2147483647 h 182"/>
                  <a:gd name="T110" fmla="*/ 2147483647 w 171"/>
                  <a:gd name="T111" fmla="*/ 2147483647 h 182"/>
                  <a:gd name="T112" fmla="*/ 2147483647 w 171"/>
                  <a:gd name="T113" fmla="*/ 2147483647 h 182"/>
                  <a:gd name="T114" fmla="*/ 2147483647 w 171"/>
                  <a:gd name="T115" fmla="*/ 2147483647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1" h="182">
                    <a:moveTo>
                      <a:pt x="171" y="15"/>
                    </a:moveTo>
                    <a:cubicBezTo>
                      <a:pt x="169" y="14"/>
                      <a:pt x="167" y="14"/>
                      <a:pt x="166" y="14"/>
                    </a:cubicBezTo>
                    <a:cubicBezTo>
                      <a:pt x="165" y="15"/>
                      <a:pt x="164" y="17"/>
                      <a:pt x="163" y="17"/>
                    </a:cubicBezTo>
                    <a:cubicBezTo>
                      <a:pt x="161" y="17"/>
                      <a:pt x="160" y="15"/>
                      <a:pt x="159" y="15"/>
                    </a:cubicBezTo>
                    <a:cubicBezTo>
                      <a:pt x="156" y="17"/>
                      <a:pt x="155" y="21"/>
                      <a:pt x="153" y="23"/>
                    </a:cubicBezTo>
                    <a:cubicBezTo>
                      <a:pt x="152" y="24"/>
                      <a:pt x="150" y="24"/>
                      <a:pt x="148" y="23"/>
                    </a:cubicBezTo>
                    <a:cubicBezTo>
                      <a:pt x="146" y="22"/>
                      <a:pt x="146" y="18"/>
                      <a:pt x="143" y="17"/>
                    </a:cubicBezTo>
                    <a:cubicBezTo>
                      <a:pt x="141" y="16"/>
                      <a:pt x="138" y="17"/>
                      <a:pt x="135" y="18"/>
                    </a:cubicBezTo>
                    <a:cubicBezTo>
                      <a:pt x="131" y="18"/>
                      <a:pt x="127" y="21"/>
                      <a:pt x="123" y="21"/>
                    </a:cubicBezTo>
                    <a:lnTo>
                      <a:pt x="118" y="21"/>
                    </a:lnTo>
                    <a:lnTo>
                      <a:pt x="118" y="75"/>
                    </a:lnTo>
                    <a:lnTo>
                      <a:pt x="104" y="75"/>
                    </a:lnTo>
                    <a:lnTo>
                      <a:pt x="104" y="117"/>
                    </a:lnTo>
                    <a:lnTo>
                      <a:pt x="103" y="173"/>
                    </a:lnTo>
                    <a:cubicBezTo>
                      <a:pt x="102" y="174"/>
                      <a:pt x="101" y="175"/>
                      <a:pt x="100" y="176"/>
                    </a:cubicBezTo>
                    <a:cubicBezTo>
                      <a:pt x="98" y="177"/>
                      <a:pt x="97" y="177"/>
                      <a:pt x="96" y="178"/>
                    </a:cubicBezTo>
                    <a:cubicBezTo>
                      <a:pt x="95" y="179"/>
                      <a:pt x="94" y="181"/>
                      <a:pt x="93" y="181"/>
                    </a:cubicBezTo>
                    <a:cubicBezTo>
                      <a:pt x="91" y="182"/>
                      <a:pt x="89" y="179"/>
                      <a:pt x="87" y="179"/>
                    </a:cubicBezTo>
                    <a:cubicBezTo>
                      <a:pt x="84" y="179"/>
                      <a:pt x="82" y="181"/>
                      <a:pt x="79" y="181"/>
                    </a:cubicBezTo>
                    <a:cubicBezTo>
                      <a:pt x="77" y="180"/>
                      <a:pt x="74" y="180"/>
                      <a:pt x="72" y="178"/>
                    </a:cubicBezTo>
                    <a:cubicBezTo>
                      <a:pt x="70" y="177"/>
                      <a:pt x="71" y="174"/>
                      <a:pt x="70" y="172"/>
                    </a:cubicBezTo>
                    <a:cubicBezTo>
                      <a:pt x="69" y="170"/>
                      <a:pt x="68" y="167"/>
                      <a:pt x="66" y="167"/>
                    </a:cubicBezTo>
                    <a:cubicBezTo>
                      <a:pt x="65" y="166"/>
                      <a:pt x="63" y="168"/>
                      <a:pt x="63" y="169"/>
                    </a:cubicBezTo>
                    <a:cubicBezTo>
                      <a:pt x="62" y="171"/>
                      <a:pt x="63" y="173"/>
                      <a:pt x="63" y="175"/>
                    </a:cubicBezTo>
                    <a:cubicBezTo>
                      <a:pt x="62" y="175"/>
                      <a:pt x="60" y="175"/>
                      <a:pt x="59" y="175"/>
                    </a:cubicBezTo>
                    <a:cubicBezTo>
                      <a:pt x="56" y="173"/>
                      <a:pt x="53" y="171"/>
                      <a:pt x="50" y="168"/>
                    </a:cubicBezTo>
                    <a:cubicBezTo>
                      <a:pt x="48" y="164"/>
                      <a:pt x="46" y="159"/>
                      <a:pt x="44" y="154"/>
                    </a:cubicBezTo>
                    <a:cubicBezTo>
                      <a:pt x="44" y="152"/>
                      <a:pt x="44" y="149"/>
                      <a:pt x="44" y="146"/>
                    </a:cubicBezTo>
                    <a:cubicBezTo>
                      <a:pt x="43" y="143"/>
                      <a:pt x="41" y="142"/>
                      <a:pt x="40" y="140"/>
                    </a:cubicBezTo>
                    <a:cubicBezTo>
                      <a:pt x="40" y="138"/>
                      <a:pt x="41" y="137"/>
                      <a:pt x="41" y="135"/>
                    </a:cubicBezTo>
                    <a:cubicBezTo>
                      <a:pt x="40" y="133"/>
                      <a:pt x="39" y="132"/>
                      <a:pt x="39" y="130"/>
                    </a:cubicBezTo>
                    <a:cubicBezTo>
                      <a:pt x="38" y="127"/>
                      <a:pt x="39" y="125"/>
                      <a:pt x="39" y="123"/>
                    </a:cubicBezTo>
                    <a:cubicBezTo>
                      <a:pt x="38" y="120"/>
                      <a:pt x="37" y="117"/>
                      <a:pt x="37" y="114"/>
                    </a:cubicBezTo>
                    <a:cubicBezTo>
                      <a:pt x="36" y="110"/>
                      <a:pt x="35" y="107"/>
                      <a:pt x="35" y="103"/>
                    </a:cubicBezTo>
                    <a:cubicBezTo>
                      <a:pt x="35" y="99"/>
                      <a:pt x="34" y="96"/>
                      <a:pt x="35" y="92"/>
                    </a:cubicBezTo>
                    <a:cubicBezTo>
                      <a:pt x="35" y="89"/>
                      <a:pt x="38" y="87"/>
                      <a:pt x="37" y="85"/>
                    </a:cubicBezTo>
                    <a:cubicBezTo>
                      <a:pt x="35" y="79"/>
                      <a:pt x="30" y="76"/>
                      <a:pt x="26" y="71"/>
                    </a:cubicBezTo>
                    <a:cubicBezTo>
                      <a:pt x="24" y="67"/>
                      <a:pt x="21" y="63"/>
                      <a:pt x="20" y="59"/>
                    </a:cubicBezTo>
                    <a:cubicBezTo>
                      <a:pt x="19" y="56"/>
                      <a:pt x="21" y="52"/>
                      <a:pt x="20" y="49"/>
                    </a:cubicBezTo>
                    <a:cubicBezTo>
                      <a:pt x="18" y="46"/>
                      <a:pt x="15" y="44"/>
                      <a:pt x="13" y="41"/>
                    </a:cubicBezTo>
                    <a:cubicBezTo>
                      <a:pt x="12" y="38"/>
                      <a:pt x="12" y="34"/>
                      <a:pt x="10" y="31"/>
                    </a:cubicBezTo>
                    <a:cubicBezTo>
                      <a:pt x="7" y="26"/>
                      <a:pt x="3" y="23"/>
                      <a:pt x="1" y="19"/>
                    </a:cubicBezTo>
                    <a:cubicBezTo>
                      <a:pt x="0" y="16"/>
                      <a:pt x="0" y="13"/>
                      <a:pt x="0" y="10"/>
                    </a:cubicBezTo>
                    <a:cubicBezTo>
                      <a:pt x="0" y="8"/>
                      <a:pt x="1" y="6"/>
                      <a:pt x="2" y="4"/>
                    </a:cubicBezTo>
                    <a:cubicBezTo>
                      <a:pt x="4" y="4"/>
                      <a:pt x="6" y="4"/>
                      <a:pt x="9" y="4"/>
                    </a:cubicBezTo>
                    <a:cubicBezTo>
                      <a:pt x="12" y="3"/>
                      <a:pt x="14" y="0"/>
                      <a:pt x="17" y="0"/>
                    </a:cubicBezTo>
                    <a:cubicBezTo>
                      <a:pt x="19" y="0"/>
                      <a:pt x="22" y="1"/>
                      <a:pt x="24" y="2"/>
                    </a:cubicBezTo>
                    <a:cubicBezTo>
                      <a:pt x="26" y="3"/>
                      <a:pt x="28" y="6"/>
                      <a:pt x="30" y="6"/>
                    </a:cubicBezTo>
                    <a:cubicBezTo>
                      <a:pt x="48" y="7"/>
                      <a:pt x="67" y="4"/>
                      <a:pt x="85" y="6"/>
                    </a:cubicBezTo>
                    <a:cubicBezTo>
                      <a:pt x="88" y="6"/>
                      <a:pt x="89" y="10"/>
                      <a:pt x="91" y="12"/>
                    </a:cubicBezTo>
                    <a:cubicBezTo>
                      <a:pt x="94" y="13"/>
                      <a:pt x="96" y="14"/>
                      <a:pt x="99" y="14"/>
                    </a:cubicBezTo>
                    <a:cubicBezTo>
                      <a:pt x="103" y="15"/>
                      <a:pt x="107" y="16"/>
                      <a:pt x="111" y="16"/>
                    </a:cubicBezTo>
                    <a:cubicBezTo>
                      <a:pt x="113" y="16"/>
                      <a:pt x="116" y="14"/>
                      <a:pt x="118" y="14"/>
                    </a:cubicBezTo>
                    <a:cubicBezTo>
                      <a:pt x="121" y="14"/>
                      <a:pt x="124" y="16"/>
                      <a:pt x="126" y="16"/>
                    </a:cubicBezTo>
                    <a:cubicBezTo>
                      <a:pt x="134" y="15"/>
                      <a:pt x="142" y="12"/>
                      <a:pt x="150" y="11"/>
                    </a:cubicBezTo>
                    <a:cubicBezTo>
                      <a:pt x="154" y="10"/>
                      <a:pt x="157" y="9"/>
                      <a:pt x="161" y="8"/>
                    </a:cubicBezTo>
                    <a:cubicBezTo>
                      <a:pt x="163" y="8"/>
                      <a:pt x="165" y="8"/>
                      <a:pt x="166" y="9"/>
                    </a:cubicBezTo>
                    <a:cubicBezTo>
                      <a:pt x="168" y="10"/>
                      <a:pt x="169" y="13"/>
                      <a:pt x="171" y="15"/>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37" name="Freeform 36"/>
              <p:cNvSpPr>
                <a:spLocks noChangeAspect="1"/>
              </p:cNvSpPr>
              <p:nvPr/>
            </p:nvSpPr>
            <p:spPr bwMode="auto">
              <a:xfrm>
                <a:off x="4933950" y="4818063"/>
                <a:ext cx="392113" cy="374650"/>
              </a:xfrm>
              <a:custGeom>
                <a:avLst/>
                <a:gdLst>
                  <a:gd name="T0" fmla="*/ 2147483647 w 206"/>
                  <a:gd name="T1" fmla="*/ 2147483647 h 197"/>
                  <a:gd name="T2" fmla="*/ 2147483647 w 206"/>
                  <a:gd name="T3" fmla="*/ 2147483647 h 197"/>
                  <a:gd name="T4" fmla="*/ 2147483647 w 206"/>
                  <a:gd name="T5" fmla="*/ 2147483647 h 197"/>
                  <a:gd name="T6" fmla="*/ 2147483647 w 206"/>
                  <a:gd name="T7" fmla="*/ 2147483647 h 197"/>
                  <a:gd name="T8" fmla="*/ 2147483647 w 206"/>
                  <a:gd name="T9" fmla="*/ 2147483647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2147483647 h 197"/>
                  <a:gd name="T88" fmla="*/ 2147483647 w 206"/>
                  <a:gd name="T89" fmla="*/ 2147483647 h 197"/>
                  <a:gd name="T90" fmla="*/ 2147483647 w 206"/>
                  <a:gd name="T91" fmla="*/ 2147483647 h 197"/>
                  <a:gd name="T92" fmla="*/ 2147483647 w 206"/>
                  <a:gd name="T93" fmla="*/ 2147483647 h 197"/>
                  <a:gd name="T94" fmla="*/ 2147483647 w 206"/>
                  <a:gd name="T95" fmla="*/ 2147483647 h 197"/>
                  <a:gd name="T96" fmla="*/ 2147483647 w 206"/>
                  <a:gd name="T97" fmla="*/ 2147483647 h 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6" h="197">
                    <a:moveTo>
                      <a:pt x="206" y="72"/>
                    </a:moveTo>
                    <a:lnTo>
                      <a:pt x="196" y="71"/>
                    </a:lnTo>
                    <a:cubicBezTo>
                      <a:pt x="196" y="74"/>
                      <a:pt x="195" y="76"/>
                      <a:pt x="194" y="77"/>
                    </a:cubicBezTo>
                    <a:cubicBezTo>
                      <a:pt x="193" y="78"/>
                      <a:pt x="192" y="79"/>
                      <a:pt x="191" y="79"/>
                    </a:cubicBezTo>
                    <a:cubicBezTo>
                      <a:pt x="189" y="79"/>
                      <a:pt x="186" y="78"/>
                      <a:pt x="185" y="77"/>
                    </a:cubicBezTo>
                    <a:cubicBezTo>
                      <a:pt x="182" y="76"/>
                      <a:pt x="180" y="74"/>
                      <a:pt x="179" y="72"/>
                    </a:cubicBezTo>
                    <a:cubicBezTo>
                      <a:pt x="178" y="70"/>
                      <a:pt x="178" y="67"/>
                      <a:pt x="179" y="65"/>
                    </a:cubicBezTo>
                    <a:cubicBezTo>
                      <a:pt x="179" y="63"/>
                      <a:pt x="181" y="61"/>
                      <a:pt x="182" y="59"/>
                    </a:cubicBezTo>
                    <a:cubicBezTo>
                      <a:pt x="184" y="57"/>
                      <a:pt x="185" y="55"/>
                      <a:pt x="187" y="55"/>
                    </a:cubicBezTo>
                    <a:cubicBezTo>
                      <a:pt x="190" y="55"/>
                      <a:pt x="193" y="58"/>
                      <a:pt x="196" y="60"/>
                    </a:cubicBezTo>
                    <a:cubicBezTo>
                      <a:pt x="195" y="58"/>
                      <a:pt x="194" y="57"/>
                      <a:pt x="194" y="56"/>
                    </a:cubicBezTo>
                    <a:cubicBezTo>
                      <a:pt x="194" y="55"/>
                      <a:pt x="194" y="54"/>
                      <a:pt x="194" y="52"/>
                    </a:cubicBezTo>
                    <a:cubicBezTo>
                      <a:pt x="195" y="47"/>
                      <a:pt x="195" y="42"/>
                      <a:pt x="195" y="37"/>
                    </a:cubicBezTo>
                    <a:cubicBezTo>
                      <a:pt x="195" y="35"/>
                      <a:pt x="194" y="32"/>
                      <a:pt x="193" y="30"/>
                    </a:cubicBezTo>
                    <a:cubicBezTo>
                      <a:pt x="192" y="27"/>
                      <a:pt x="191" y="25"/>
                      <a:pt x="191" y="22"/>
                    </a:cubicBezTo>
                    <a:cubicBezTo>
                      <a:pt x="190" y="20"/>
                      <a:pt x="191" y="18"/>
                      <a:pt x="191" y="16"/>
                    </a:cubicBezTo>
                    <a:cubicBezTo>
                      <a:pt x="191" y="15"/>
                      <a:pt x="189" y="13"/>
                      <a:pt x="189" y="12"/>
                    </a:cubicBezTo>
                    <a:cubicBezTo>
                      <a:pt x="188" y="9"/>
                      <a:pt x="188" y="7"/>
                      <a:pt x="188" y="4"/>
                    </a:cubicBezTo>
                    <a:cubicBezTo>
                      <a:pt x="187" y="4"/>
                      <a:pt x="187" y="5"/>
                      <a:pt x="186" y="4"/>
                    </a:cubicBezTo>
                    <a:cubicBezTo>
                      <a:pt x="185" y="4"/>
                      <a:pt x="184" y="2"/>
                      <a:pt x="182" y="2"/>
                    </a:cubicBezTo>
                    <a:cubicBezTo>
                      <a:pt x="180" y="2"/>
                      <a:pt x="178" y="2"/>
                      <a:pt x="177" y="2"/>
                    </a:cubicBezTo>
                    <a:cubicBezTo>
                      <a:pt x="174" y="2"/>
                      <a:pt x="171" y="1"/>
                      <a:pt x="168" y="1"/>
                    </a:cubicBezTo>
                    <a:cubicBezTo>
                      <a:pt x="166" y="0"/>
                      <a:pt x="164" y="0"/>
                      <a:pt x="161" y="0"/>
                    </a:cubicBezTo>
                    <a:cubicBezTo>
                      <a:pt x="160" y="1"/>
                      <a:pt x="158" y="2"/>
                      <a:pt x="157" y="3"/>
                    </a:cubicBezTo>
                    <a:cubicBezTo>
                      <a:pt x="156" y="4"/>
                      <a:pt x="154" y="5"/>
                      <a:pt x="153" y="5"/>
                    </a:cubicBezTo>
                    <a:cubicBezTo>
                      <a:pt x="150" y="7"/>
                      <a:pt x="148" y="9"/>
                      <a:pt x="146" y="10"/>
                    </a:cubicBezTo>
                    <a:cubicBezTo>
                      <a:pt x="142" y="14"/>
                      <a:pt x="137" y="17"/>
                      <a:pt x="134" y="21"/>
                    </a:cubicBezTo>
                    <a:cubicBezTo>
                      <a:pt x="133" y="23"/>
                      <a:pt x="134" y="27"/>
                      <a:pt x="132" y="30"/>
                    </a:cubicBezTo>
                    <a:cubicBezTo>
                      <a:pt x="131" y="32"/>
                      <a:pt x="129" y="34"/>
                      <a:pt x="126" y="36"/>
                    </a:cubicBezTo>
                    <a:cubicBezTo>
                      <a:pt x="124" y="37"/>
                      <a:pt x="121" y="37"/>
                      <a:pt x="119" y="38"/>
                    </a:cubicBezTo>
                    <a:cubicBezTo>
                      <a:pt x="117" y="41"/>
                      <a:pt x="118" y="44"/>
                      <a:pt x="117" y="47"/>
                    </a:cubicBezTo>
                    <a:cubicBezTo>
                      <a:pt x="116" y="49"/>
                      <a:pt x="116" y="51"/>
                      <a:pt x="115" y="53"/>
                    </a:cubicBezTo>
                    <a:cubicBezTo>
                      <a:pt x="112" y="54"/>
                      <a:pt x="109" y="54"/>
                      <a:pt x="106" y="54"/>
                    </a:cubicBezTo>
                    <a:cubicBezTo>
                      <a:pt x="105" y="55"/>
                      <a:pt x="104" y="55"/>
                      <a:pt x="102" y="55"/>
                    </a:cubicBezTo>
                    <a:cubicBezTo>
                      <a:pt x="100" y="55"/>
                      <a:pt x="97" y="54"/>
                      <a:pt x="95" y="53"/>
                    </a:cubicBezTo>
                    <a:cubicBezTo>
                      <a:pt x="93" y="51"/>
                      <a:pt x="93" y="48"/>
                      <a:pt x="91" y="47"/>
                    </a:cubicBezTo>
                    <a:cubicBezTo>
                      <a:pt x="90" y="46"/>
                      <a:pt x="88" y="46"/>
                      <a:pt x="86" y="47"/>
                    </a:cubicBezTo>
                    <a:cubicBezTo>
                      <a:pt x="84" y="47"/>
                      <a:pt x="82" y="48"/>
                      <a:pt x="81" y="49"/>
                    </a:cubicBezTo>
                    <a:cubicBezTo>
                      <a:pt x="80" y="52"/>
                      <a:pt x="80" y="55"/>
                      <a:pt x="78" y="57"/>
                    </a:cubicBezTo>
                    <a:cubicBezTo>
                      <a:pt x="77" y="59"/>
                      <a:pt x="76" y="61"/>
                      <a:pt x="74" y="62"/>
                    </a:cubicBezTo>
                    <a:cubicBezTo>
                      <a:pt x="72" y="64"/>
                      <a:pt x="69" y="65"/>
                      <a:pt x="67" y="67"/>
                    </a:cubicBezTo>
                    <a:cubicBezTo>
                      <a:pt x="66" y="67"/>
                      <a:pt x="67" y="70"/>
                      <a:pt x="66" y="70"/>
                    </a:cubicBezTo>
                    <a:cubicBezTo>
                      <a:pt x="63" y="71"/>
                      <a:pt x="60" y="69"/>
                      <a:pt x="57" y="69"/>
                    </a:cubicBezTo>
                    <a:cubicBezTo>
                      <a:pt x="55" y="70"/>
                      <a:pt x="53" y="72"/>
                      <a:pt x="52" y="71"/>
                    </a:cubicBezTo>
                    <a:cubicBezTo>
                      <a:pt x="50" y="70"/>
                      <a:pt x="50" y="68"/>
                      <a:pt x="50" y="66"/>
                    </a:cubicBezTo>
                    <a:cubicBezTo>
                      <a:pt x="51" y="63"/>
                      <a:pt x="54" y="61"/>
                      <a:pt x="54" y="58"/>
                    </a:cubicBezTo>
                    <a:cubicBezTo>
                      <a:pt x="54" y="56"/>
                      <a:pt x="52" y="55"/>
                      <a:pt x="51" y="53"/>
                    </a:cubicBezTo>
                    <a:cubicBezTo>
                      <a:pt x="50" y="50"/>
                      <a:pt x="51" y="47"/>
                      <a:pt x="49" y="44"/>
                    </a:cubicBezTo>
                    <a:cubicBezTo>
                      <a:pt x="48" y="42"/>
                      <a:pt x="46" y="41"/>
                      <a:pt x="45" y="40"/>
                    </a:cubicBezTo>
                    <a:lnTo>
                      <a:pt x="44" y="96"/>
                    </a:lnTo>
                    <a:cubicBezTo>
                      <a:pt x="43" y="97"/>
                      <a:pt x="42" y="98"/>
                      <a:pt x="41" y="99"/>
                    </a:cubicBezTo>
                    <a:cubicBezTo>
                      <a:pt x="39" y="100"/>
                      <a:pt x="38" y="100"/>
                      <a:pt x="37" y="101"/>
                    </a:cubicBezTo>
                    <a:cubicBezTo>
                      <a:pt x="36" y="102"/>
                      <a:pt x="35" y="104"/>
                      <a:pt x="34" y="104"/>
                    </a:cubicBezTo>
                    <a:cubicBezTo>
                      <a:pt x="32" y="105"/>
                      <a:pt x="30" y="102"/>
                      <a:pt x="28" y="102"/>
                    </a:cubicBezTo>
                    <a:cubicBezTo>
                      <a:pt x="25" y="102"/>
                      <a:pt x="23" y="104"/>
                      <a:pt x="20" y="104"/>
                    </a:cubicBezTo>
                    <a:cubicBezTo>
                      <a:pt x="18" y="103"/>
                      <a:pt x="15" y="103"/>
                      <a:pt x="13" y="101"/>
                    </a:cubicBezTo>
                    <a:cubicBezTo>
                      <a:pt x="11" y="100"/>
                      <a:pt x="12" y="97"/>
                      <a:pt x="11" y="95"/>
                    </a:cubicBezTo>
                    <a:cubicBezTo>
                      <a:pt x="10" y="93"/>
                      <a:pt x="9" y="90"/>
                      <a:pt x="7" y="90"/>
                    </a:cubicBezTo>
                    <a:cubicBezTo>
                      <a:pt x="6" y="89"/>
                      <a:pt x="4" y="91"/>
                      <a:pt x="4" y="92"/>
                    </a:cubicBezTo>
                    <a:cubicBezTo>
                      <a:pt x="3" y="94"/>
                      <a:pt x="4" y="96"/>
                      <a:pt x="4" y="98"/>
                    </a:cubicBezTo>
                    <a:cubicBezTo>
                      <a:pt x="3" y="98"/>
                      <a:pt x="1" y="98"/>
                      <a:pt x="0" y="98"/>
                    </a:cubicBezTo>
                    <a:cubicBezTo>
                      <a:pt x="1" y="102"/>
                      <a:pt x="2" y="104"/>
                      <a:pt x="3" y="108"/>
                    </a:cubicBezTo>
                    <a:cubicBezTo>
                      <a:pt x="5" y="112"/>
                      <a:pt x="6" y="116"/>
                      <a:pt x="8" y="120"/>
                    </a:cubicBezTo>
                    <a:cubicBezTo>
                      <a:pt x="11" y="127"/>
                      <a:pt x="14" y="133"/>
                      <a:pt x="16" y="140"/>
                    </a:cubicBezTo>
                    <a:cubicBezTo>
                      <a:pt x="18" y="144"/>
                      <a:pt x="21" y="148"/>
                      <a:pt x="22" y="153"/>
                    </a:cubicBezTo>
                    <a:cubicBezTo>
                      <a:pt x="22" y="156"/>
                      <a:pt x="23" y="160"/>
                      <a:pt x="21" y="163"/>
                    </a:cubicBezTo>
                    <a:cubicBezTo>
                      <a:pt x="20" y="164"/>
                      <a:pt x="18" y="159"/>
                      <a:pt x="17" y="160"/>
                    </a:cubicBezTo>
                    <a:cubicBezTo>
                      <a:pt x="15" y="161"/>
                      <a:pt x="16" y="164"/>
                      <a:pt x="17" y="166"/>
                    </a:cubicBezTo>
                    <a:cubicBezTo>
                      <a:pt x="18" y="170"/>
                      <a:pt x="21" y="173"/>
                      <a:pt x="22" y="177"/>
                    </a:cubicBezTo>
                    <a:cubicBezTo>
                      <a:pt x="23" y="178"/>
                      <a:pt x="22" y="180"/>
                      <a:pt x="22" y="181"/>
                    </a:cubicBezTo>
                    <a:cubicBezTo>
                      <a:pt x="23" y="182"/>
                      <a:pt x="24" y="182"/>
                      <a:pt x="25" y="183"/>
                    </a:cubicBezTo>
                    <a:cubicBezTo>
                      <a:pt x="26" y="184"/>
                      <a:pt x="27" y="186"/>
                      <a:pt x="28" y="187"/>
                    </a:cubicBezTo>
                    <a:cubicBezTo>
                      <a:pt x="31" y="189"/>
                      <a:pt x="33" y="190"/>
                      <a:pt x="36" y="192"/>
                    </a:cubicBezTo>
                    <a:cubicBezTo>
                      <a:pt x="38" y="193"/>
                      <a:pt x="39" y="196"/>
                      <a:pt x="41" y="196"/>
                    </a:cubicBezTo>
                    <a:cubicBezTo>
                      <a:pt x="43" y="197"/>
                      <a:pt x="44" y="194"/>
                      <a:pt x="45" y="193"/>
                    </a:cubicBezTo>
                    <a:cubicBezTo>
                      <a:pt x="48" y="191"/>
                      <a:pt x="51" y="189"/>
                      <a:pt x="54" y="188"/>
                    </a:cubicBezTo>
                    <a:cubicBezTo>
                      <a:pt x="57" y="188"/>
                      <a:pt x="60" y="189"/>
                      <a:pt x="62" y="188"/>
                    </a:cubicBezTo>
                    <a:cubicBezTo>
                      <a:pt x="64" y="188"/>
                      <a:pt x="65" y="186"/>
                      <a:pt x="67" y="185"/>
                    </a:cubicBezTo>
                    <a:cubicBezTo>
                      <a:pt x="69" y="184"/>
                      <a:pt x="70" y="182"/>
                      <a:pt x="72" y="182"/>
                    </a:cubicBezTo>
                    <a:cubicBezTo>
                      <a:pt x="75" y="182"/>
                      <a:pt x="79" y="185"/>
                      <a:pt x="83" y="185"/>
                    </a:cubicBezTo>
                    <a:cubicBezTo>
                      <a:pt x="85" y="185"/>
                      <a:pt x="86" y="181"/>
                      <a:pt x="87" y="181"/>
                    </a:cubicBezTo>
                    <a:cubicBezTo>
                      <a:pt x="92" y="181"/>
                      <a:pt x="96" y="185"/>
                      <a:pt x="101" y="185"/>
                    </a:cubicBezTo>
                    <a:cubicBezTo>
                      <a:pt x="103" y="185"/>
                      <a:pt x="102" y="182"/>
                      <a:pt x="104" y="182"/>
                    </a:cubicBezTo>
                    <a:cubicBezTo>
                      <a:pt x="106" y="181"/>
                      <a:pt x="109" y="183"/>
                      <a:pt x="112" y="182"/>
                    </a:cubicBezTo>
                    <a:cubicBezTo>
                      <a:pt x="113" y="182"/>
                      <a:pt x="113" y="179"/>
                      <a:pt x="114" y="178"/>
                    </a:cubicBezTo>
                    <a:cubicBezTo>
                      <a:pt x="117" y="177"/>
                      <a:pt x="120" y="179"/>
                      <a:pt x="123" y="178"/>
                    </a:cubicBezTo>
                    <a:cubicBezTo>
                      <a:pt x="126" y="177"/>
                      <a:pt x="128" y="176"/>
                      <a:pt x="131" y="174"/>
                    </a:cubicBezTo>
                    <a:cubicBezTo>
                      <a:pt x="135" y="172"/>
                      <a:pt x="138" y="169"/>
                      <a:pt x="141" y="167"/>
                    </a:cubicBezTo>
                    <a:cubicBezTo>
                      <a:pt x="144" y="164"/>
                      <a:pt x="146" y="161"/>
                      <a:pt x="149" y="158"/>
                    </a:cubicBezTo>
                    <a:cubicBezTo>
                      <a:pt x="153" y="154"/>
                      <a:pt x="156" y="151"/>
                      <a:pt x="159" y="148"/>
                    </a:cubicBezTo>
                    <a:cubicBezTo>
                      <a:pt x="160" y="146"/>
                      <a:pt x="162" y="144"/>
                      <a:pt x="164" y="143"/>
                    </a:cubicBezTo>
                    <a:cubicBezTo>
                      <a:pt x="167" y="140"/>
                      <a:pt x="170" y="137"/>
                      <a:pt x="172" y="134"/>
                    </a:cubicBezTo>
                    <a:cubicBezTo>
                      <a:pt x="175" y="131"/>
                      <a:pt x="177" y="126"/>
                      <a:pt x="178" y="122"/>
                    </a:cubicBezTo>
                    <a:cubicBezTo>
                      <a:pt x="180" y="118"/>
                      <a:pt x="181" y="114"/>
                      <a:pt x="183" y="111"/>
                    </a:cubicBezTo>
                    <a:cubicBezTo>
                      <a:pt x="184" y="109"/>
                      <a:pt x="186" y="107"/>
                      <a:pt x="188" y="106"/>
                    </a:cubicBezTo>
                    <a:cubicBezTo>
                      <a:pt x="190" y="104"/>
                      <a:pt x="194" y="103"/>
                      <a:pt x="196" y="101"/>
                    </a:cubicBezTo>
                    <a:cubicBezTo>
                      <a:pt x="198" y="98"/>
                      <a:pt x="199" y="96"/>
                      <a:pt x="200" y="93"/>
                    </a:cubicBezTo>
                    <a:cubicBezTo>
                      <a:pt x="201" y="89"/>
                      <a:pt x="202" y="85"/>
                      <a:pt x="203" y="81"/>
                    </a:cubicBezTo>
                    <a:cubicBezTo>
                      <a:pt x="204" y="78"/>
                      <a:pt x="205" y="75"/>
                      <a:pt x="206" y="72"/>
                    </a:cubicBezTo>
                    <a:close/>
                  </a:path>
                </a:pathLst>
              </a:custGeom>
              <a:solidFill>
                <a:schemeClr val="accent5">
                  <a:lumMod val="75000"/>
                </a:schemeClr>
              </a:solidFill>
              <a:ln w="3175" cap="rnd" cmpd="sng">
                <a:solidFill>
                  <a:srgbClr val="10394B"/>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38" name="Freeform 37"/>
              <p:cNvSpPr>
                <a:spLocks noChangeAspect="1"/>
              </p:cNvSpPr>
              <p:nvPr/>
            </p:nvSpPr>
            <p:spPr bwMode="auto">
              <a:xfrm>
                <a:off x="5272088" y="4922838"/>
                <a:ext cx="34925" cy="46037"/>
              </a:xfrm>
              <a:custGeom>
                <a:avLst/>
                <a:gdLst>
                  <a:gd name="T0" fmla="*/ 2147483647 w 18"/>
                  <a:gd name="T1" fmla="*/ 2147483647 h 24"/>
                  <a:gd name="T2" fmla="*/ 2147483647 w 18"/>
                  <a:gd name="T3" fmla="*/ 2147483647 h 24"/>
                  <a:gd name="T4" fmla="*/ 2147483647 w 18"/>
                  <a:gd name="T5" fmla="*/ 2147483647 h 24"/>
                  <a:gd name="T6" fmla="*/ 2147483647 w 18"/>
                  <a:gd name="T7" fmla="*/ 0 h 24"/>
                  <a:gd name="T8" fmla="*/ 2147483647 w 18"/>
                  <a:gd name="T9" fmla="*/ 2147483647 h 24"/>
                  <a:gd name="T10" fmla="*/ 2147483647 w 18"/>
                  <a:gd name="T11" fmla="*/ 2147483647 h 24"/>
                  <a:gd name="T12" fmla="*/ 2147483647 w 18"/>
                  <a:gd name="T13" fmla="*/ 2147483647 h 24"/>
                  <a:gd name="T14" fmla="*/ 2147483647 w 18"/>
                  <a:gd name="T15" fmla="*/ 2147483647 h 24"/>
                  <a:gd name="T16" fmla="*/ 2147483647 w 18"/>
                  <a:gd name="T17" fmla="*/ 2147483647 h 24"/>
                  <a:gd name="T18" fmla="*/ 2147483647 w 18"/>
                  <a:gd name="T19" fmla="*/ 2147483647 h 24"/>
                  <a:gd name="T20" fmla="*/ 2147483647 w 18"/>
                  <a:gd name="T21" fmla="*/ 2147483647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24">
                    <a:moveTo>
                      <a:pt x="18" y="16"/>
                    </a:moveTo>
                    <a:cubicBezTo>
                      <a:pt x="18" y="14"/>
                      <a:pt x="18" y="13"/>
                      <a:pt x="18" y="11"/>
                    </a:cubicBezTo>
                    <a:cubicBezTo>
                      <a:pt x="18" y="9"/>
                      <a:pt x="17" y="7"/>
                      <a:pt x="18" y="5"/>
                    </a:cubicBezTo>
                    <a:cubicBezTo>
                      <a:pt x="15" y="3"/>
                      <a:pt x="12" y="0"/>
                      <a:pt x="9" y="0"/>
                    </a:cubicBezTo>
                    <a:cubicBezTo>
                      <a:pt x="7" y="0"/>
                      <a:pt x="6" y="2"/>
                      <a:pt x="4" y="4"/>
                    </a:cubicBezTo>
                    <a:cubicBezTo>
                      <a:pt x="3" y="6"/>
                      <a:pt x="1" y="8"/>
                      <a:pt x="1" y="10"/>
                    </a:cubicBezTo>
                    <a:cubicBezTo>
                      <a:pt x="0" y="12"/>
                      <a:pt x="0" y="15"/>
                      <a:pt x="1" y="17"/>
                    </a:cubicBezTo>
                    <a:cubicBezTo>
                      <a:pt x="2" y="19"/>
                      <a:pt x="4" y="21"/>
                      <a:pt x="7" y="22"/>
                    </a:cubicBezTo>
                    <a:cubicBezTo>
                      <a:pt x="8" y="23"/>
                      <a:pt x="11" y="24"/>
                      <a:pt x="13" y="24"/>
                    </a:cubicBezTo>
                    <a:cubicBezTo>
                      <a:pt x="14" y="24"/>
                      <a:pt x="15" y="23"/>
                      <a:pt x="16" y="22"/>
                    </a:cubicBezTo>
                    <a:cubicBezTo>
                      <a:pt x="17" y="21"/>
                      <a:pt x="18" y="19"/>
                      <a:pt x="18" y="16"/>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39" name="Freeform 38"/>
              <p:cNvSpPr>
                <a:spLocks noChangeAspect="1"/>
              </p:cNvSpPr>
              <p:nvPr/>
            </p:nvSpPr>
            <p:spPr bwMode="auto">
              <a:xfrm>
                <a:off x="5019675" y="4697413"/>
                <a:ext cx="220663" cy="257175"/>
              </a:xfrm>
              <a:custGeom>
                <a:avLst/>
                <a:gdLst>
                  <a:gd name="T0" fmla="*/ 2147483647 w 116"/>
                  <a:gd name="T1" fmla="*/ 2147483647 h 135"/>
                  <a:gd name="T2" fmla="*/ 2147483647 w 116"/>
                  <a:gd name="T3" fmla="*/ 2147483647 h 135"/>
                  <a:gd name="T4" fmla="*/ 2147483647 w 116"/>
                  <a:gd name="T5" fmla="*/ 2147483647 h 135"/>
                  <a:gd name="T6" fmla="*/ 2147483647 w 116"/>
                  <a:gd name="T7" fmla="*/ 2147483647 h 135"/>
                  <a:gd name="T8" fmla="*/ 2147483647 w 116"/>
                  <a:gd name="T9" fmla="*/ 2147483647 h 135"/>
                  <a:gd name="T10" fmla="*/ 2147483647 w 116"/>
                  <a:gd name="T11" fmla="*/ 2147483647 h 135"/>
                  <a:gd name="T12" fmla="*/ 2147483647 w 116"/>
                  <a:gd name="T13" fmla="*/ 2147483647 h 135"/>
                  <a:gd name="T14" fmla="*/ 2147483647 w 116"/>
                  <a:gd name="T15" fmla="*/ 2147483647 h 135"/>
                  <a:gd name="T16" fmla="*/ 2147483647 w 116"/>
                  <a:gd name="T17" fmla="*/ 2147483647 h 135"/>
                  <a:gd name="T18" fmla="*/ 2147483647 w 116"/>
                  <a:gd name="T19" fmla="*/ 2147483647 h 135"/>
                  <a:gd name="T20" fmla="*/ 2147483647 w 116"/>
                  <a:gd name="T21" fmla="*/ 2147483647 h 135"/>
                  <a:gd name="T22" fmla="*/ 2147483647 w 116"/>
                  <a:gd name="T23" fmla="*/ 2147483647 h 135"/>
                  <a:gd name="T24" fmla="*/ 2147483647 w 116"/>
                  <a:gd name="T25" fmla="*/ 2147483647 h 135"/>
                  <a:gd name="T26" fmla="*/ 2147483647 w 116"/>
                  <a:gd name="T27" fmla="*/ 2147483647 h 135"/>
                  <a:gd name="T28" fmla="*/ 2147483647 w 116"/>
                  <a:gd name="T29" fmla="*/ 0 h 135"/>
                  <a:gd name="T30" fmla="*/ 2147483647 w 116"/>
                  <a:gd name="T31" fmla="*/ 2147483647 h 135"/>
                  <a:gd name="T32" fmla="*/ 2147483647 w 116"/>
                  <a:gd name="T33" fmla="*/ 2147483647 h 135"/>
                  <a:gd name="T34" fmla="*/ 2147483647 w 116"/>
                  <a:gd name="T35" fmla="*/ 2147483647 h 135"/>
                  <a:gd name="T36" fmla="*/ 2147483647 w 116"/>
                  <a:gd name="T37" fmla="*/ 2147483647 h 135"/>
                  <a:gd name="T38" fmla="*/ 2147483647 w 116"/>
                  <a:gd name="T39" fmla="*/ 2147483647 h 135"/>
                  <a:gd name="T40" fmla="*/ 2147483647 w 116"/>
                  <a:gd name="T41" fmla="*/ 2147483647 h 135"/>
                  <a:gd name="T42" fmla="*/ 2147483647 w 116"/>
                  <a:gd name="T43" fmla="*/ 2147483647 h 135"/>
                  <a:gd name="T44" fmla="*/ 2147483647 w 116"/>
                  <a:gd name="T45" fmla="*/ 2147483647 h 135"/>
                  <a:gd name="T46" fmla="*/ 2147483647 w 116"/>
                  <a:gd name="T47" fmla="*/ 2147483647 h 135"/>
                  <a:gd name="T48" fmla="*/ 0 w 116"/>
                  <a:gd name="T49" fmla="*/ 2147483647 h 135"/>
                  <a:gd name="T50" fmla="*/ 0 w 116"/>
                  <a:gd name="T51" fmla="*/ 2147483647 h 135"/>
                  <a:gd name="T52" fmla="*/ 2147483647 w 116"/>
                  <a:gd name="T53" fmla="*/ 2147483647 h 135"/>
                  <a:gd name="T54" fmla="*/ 2147483647 w 116"/>
                  <a:gd name="T55" fmla="*/ 2147483647 h 135"/>
                  <a:gd name="T56" fmla="*/ 2147483647 w 116"/>
                  <a:gd name="T57" fmla="*/ 2147483647 h 135"/>
                  <a:gd name="T58" fmla="*/ 2147483647 w 116"/>
                  <a:gd name="T59" fmla="*/ 2147483647 h 135"/>
                  <a:gd name="T60" fmla="*/ 2147483647 w 116"/>
                  <a:gd name="T61" fmla="*/ 2147483647 h 135"/>
                  <a:gd name="T62" fmla="*/ 2147483647 w 116"/>
                  <a:gd name="T63" fmla="*/ 2147483647 h 135"/>
                  <a:gd name="T64" fmla="*/ 2147483647 w 116"/>
                  <a:gd name="T65" fmla="*/ 2147483647 h 135"/>
                  <a:gd name="T66" fmla="*/ 2147483647 w 116"/>
                  <a:gd name="T67" fmla="*/ 2147483647 h 135"/>
                  <a:gd name="T68" fmla="*/ 2147483647 w 116"/>
                  <a:gd name="T69" fmla="*/ 2147483647 h 135"/>
                  <a:gd name="T70" fmla="*/ 2147483647 w 116"/>
                  <a:gd name="T71" fmla="*/ 2147483647 h 135"/>
                  <a:gd name="T72" fmla="*/ 2147483647 w 116"/>
                  <a:gd name="T73" fmla="*/ 2147483647 h 135"/>
                  <a:gd name="T74" fmla="*/ 2147483647 w 116"/>
                  <a:gd name="T75" fmla="*/ 2147483647 h 135"/>
                  <a:gd name="T76" fmla="*/ 2147483647 w 116"/>
                  <a:gd name="T77" fmla="*/ 2147483647 h 135"/>
                  <a:gd name="T78" fmla="*/ 2147483647 w 116"/>
                  <a:gd name="T79" fmla="*/ 2147483647 h 135"/>
                  <a:gd name="T80" fmla="*/ 2147483647 w 116"/>
                  <a:gd name="T81" fmla="*/ 2147483647 h 135"/>
                  <a:gd name="T82" fmla="*/ 2147483647 w 116"/>
                  <a:gd name="T83" fmla="*/ 2147483647 h 135"/>
                  <a:gd name="T84" fmla="*/ 2147483647 w 116"/>
                  <a:gd name="T85" fmla="*/ 2147483647 h 135"/>
                  <a:gd name="T86" fmla="*/ 2147483647 w 116"/>
                  <a:gd name="T87" fmla="*/ 2147483647 h 135"/>
                  <a:gd name="T88" fmla="*/ 2147483647 w 116"/>
                  <a:gd name="T89" fmla="*/ 2147483647 h 135"/>
                  <a:gd name="T90" fmla="*/ 2147483647 w 116"/>
                  <a:gd name="T91" fmla="*/ 2147483647 h 135"/>
                  <a:gd name="T92" fmla="*/ 2147483647 w 116"/>
                  <a:gd name="T93" fmla="*/ 2147483647 h 135"/>
                  <a:gd name="T94" fmla="*/ 2147483647 w 116"/>
                  <a:gd name="T95" fmla="*/ 2147483647 h 135"/>
                  <a:gd name="T96" fmla="*/ 2147483647 w 116"/>
                  <a:gd name="T97" fmla="*/ 2147483647 h 135"/>
                  <a:gd name="T98" fmla="*/ 2147483647 w 116"/>
                  <a:gd name="T99" fmla="*/ 2147483647 h 135"/>
                  <a:gd name="T100" fmla="*/ 2147483647 w 116"/>
                  <a:gd name="T101" fmla="*/ 2147483647 h 135"/>
                  <a:gd name="T102" fmla="*/ 2147483647 w 116"/>
                  <a:gd name="T103" fmla="*/ 2147483647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6" h="135">
                    <a:moveTo>
                      <a:pt x="116" y="63"/>
                    </a:moveTo>
                    <a:cubicBezTo>
                      <a:pt x="115" y="63"/>
                      <a:pt x="115" y="62"/>
                      <a:pt x="114" y="61"/>
                    </a:cubicBezTo>
                    <a:cubicBezTo>
                      <a:pt x="114" y="60"/>
                      <a:pt x="115" y="58"/>
                      <a:pt x="114" y="58"/>
                    </a:cubicBezTo>
                    <a:cubicBezTo>
                      <a:pt x="112" y="56"/>
                      <a:pt x="110" y="56"/>
                      <a:pt x="107" y="55"/>
                    </a:cubicBezTo>
                    <a:cubicBezTo>
                      <a:pt x="105" y="54"/>
                      <a:pt x="103" y="56"/>
                      <a:pt x="101" y="54"/>
                    </a:cubicBezTo>
                    <a:cubicBezTo>
                      <a:pt x="99" y="53"/>
                      <a:pt x="98" y="51"/>
                      <a:pt x="97" y="48"/>
                    </a:cubicBezTo>
                    <a:cubicBezTo>
                      <a:pt x="97" y="45"/>
                      <a:pt x="99" y="41"/>
                      <a:pt x="97" y="39"/>
                    </a:cubicBezTo>
                    <a:cubicBezTo>
                      <a:pt x="97" y="37"/>
                      <a:pt x="94" y="40"/>
                      <a:pt x="93" y="39"/>
                    </a:cubicBezTo>
                    <a:cubicBezTo>
                      <a:pt x="92" y="37"/>
                      <a:pt x="94" y="35"/>
                      <a:pt x="93" y="33"/>
                    </a:cubicBezTo>
                    <a:cubicBezTo>
                      <a:pt x="90" y="31"/>
                      <a:pt x="86" y="29"/>
                      <a:pt x="83" y="27"/>
                    </a:cubicBezTo>
                    <a:cubicBezTo>
                      <a:pt x="81" y="26"/>
                      <a:pt x="79" y="27"/>
                      <a:pt x="78" y="25"/>
                    </a:cubicBezTo>
                    <a:cubicBezTo>
                      <a:pt x="76" y="22"/>
                      <a:pt x="76" y="18"/>
                      <a:pt x="75" y="15"/>
                    </a:cubicBezTo>
                    <a:cubicBezTo>
                      <a:pt x="74" y="13"/>
                      <a:pt x="73" y="11"/>
                      <a:pt x="71" y="9"/>
                    </a:cubicBezTo>
                    <a:cubicBezTo>
                      <a:pt x="70" y="6"/>
                      <a:pt x="68" y="3"/>
                      <a:pt x="67" y="1"/>
                    </a:cubicBezTo>
                    <a:cubicBezTo>
                      <a:pt x="65" y="0"/>
                      <a:pt x="63" y="0"/>
                      <a:pt x="62" y="0"/>
                    </a:cubicBezTo>
                    <a:cubicBezTo>
                      <a:pt x="61" y="1"/>
                      <a:pt x="60" y="3"/>
                      <a:pt x="59" y="3"/>
                    </a:cubicBezTo>
                    <a:cubicBezTo>
                      <a:pt x="57" y="3"/>
                      <a:pt x="56" y="1"/>
                      <a:pt x="55" y="1"/>
                    </a:cubicBezTo>
                    <a:cubicBezTo>
                      <a:pt x="52" y="3"/>
                      <a:pt x="51" y="7"/>
                      <a:pt x="49" y="9"/>
                    </a:cubicBezTo>
                    <a:cubicBezTo>
                      <a:pt x="48" y="10"/>
                      <a:pt x="46" y="10"/>
                      <a:pt x="44" y="9"/>
                    </a:cubicBezTo>
                    <a:cubicBezTo>
                      <a:pt x="42" y="8"/>
                      <a:pt x="42" y="4"/>
                      <a:pt x="39" y="3"/>
                    </a:cubicBezTo>
                    <a:cubicBezTo>
                      <a:pt x="37" y="2"/>
                      <a:pt x="34" y="3"/>
                      <a:pt x="31" y="4"/>
                    </a:cubicBezTo>
                    <a:cubicBezTo>
                      <a:pt x="27" y="4"/>
                      <a:pt x="23" y="7"/>
                      <a:pt x="19" y="7"/>
                    </a:cubicBezTo>
                    <a:lnTo>
                      <a:pt x="14" y="7"/>
                    </a:lnTo>
                    <a:lnTo>
                      <a:pt x="14" y="61"/>
                    </a:lnTo>
                    <a:lnTo>
                      <a:pt x="0" y="61"/>
                    </a:lnTo>
                    <a:lnTo>
                      <a:pt x="0" y="103"/>
                    </a:lnTo>
                    <a:cubicBezTo>
                      <a:pt x="1" y="104"/>
                      <a:pt x="3" y="105"/>
                      <a:pt x="4" y="107"/>
                    </a:cubicBezTo>
                    <a:cubicBezTo>
                      <a:pt x="6" y="110"/>
                      <a:pt x="5" y="113"/>
                      <a:pt x="6" y="116"/>
                    </a:cubicBezTo>
                    <a:cubicBezTo>
                      <a:pt x="7" y="118"/>
                      <a:pt x="9" y="119"/>
                      <a:pt x="9" y="121"/>
                    </a:cubicBezTo>
                    <a:cubicBezTo>
                      <a:pt x="9" y="124"/>
                      <a:pt x="6" y="126"/>
                      <a:pt x="5" y="129"/>
                    </a:cubicBezTo>
                    <a:cubicBezTo>
                      <a:pt x="5" y="131"/>
                      <a:pt x="5" y="133"/>
                      <a:pt x="7" y="134"/>
                    </a:cubicBezTo>
                    <a:cubicBezTo>
                      <a:pt x="8" y="135"/>
                      <a:pt x="10" y="133"/>
                      <a:pt x="12" y="132"/>
                    </a:cubicBezTo>
                    <a:cubicBezTo>
                      <a:pt x="15" y="132"/>
                      <a:pt x="18" y="134"/>
                      <a:pt x="21" y="133"/>
                    </a:cubicBezTo>
                    <a:cubicBezTo>
                      <a:pt x="22" y="133"/>
                      <a:pt x="21" y="130"/>
                      <a:pt x="22" y="130"/>
                    </a:cubicBezTo>
                    <a:cubicBezTo>
                      <a:pt x="24" y="128"/>
                      <a:pt x="27" y="127"/>
                      <a:pt x="29" y="125"/>
                    </a:cubicBezTo>
                    <a:cubicBezTo>
                      <a:pt x="31" y="124"/>
                      <a:pt x="32" y="122"/>
                      <a:pt x="33" y="120"/>
                    </a:cubicBezTo>
                    <a:cubicBezTo>
                      <a:pt x="35" y="118"/>
                      <a:pt x="35" y="115"/>
                      <a:pt x="36" y="112"/>
                    </a:cubicBezTo>
                    <a:cubicBezTo>
                      <a:pt x="37" y="111"/>
                      <a:pt x="39" y="110"/>
                      <a:pt x="41" y="110"/>
                    </a:cubicBezTo>
                    <a:cubicBezTo>
                      <a:pt x="43" y="109"/>
                      <a:pt x="45" y="109"/>
                      <a:pt x="46" y="110"/>
                    </a:cubicBezTo>
                    <a:cubicBezTo>
                      <a:pt x="48" y="111"/>
                      <a:pt x="48" y="114"/>
                      <a:pt x="50" y="116"/>
                    </a:cubicBezTo>
                    <a:cubicBezTo>
                      <a:pt x="52" y="117"/>
                      <a:pt x="55" y="118"/>
                      <a:pt x="57" y="118"/>
                    </a:cubicBezTo>
                    <a:cubicBezTo>
                      <a:pt x="59" y="118"/>
                      <a:pt x="60" y="118"/>
                      <a:pt x="61" y="117"/>
                    </a:cubicBezTo>
                    <a:cubicBezTo>
                      <a:pt x="64" y="117"/>
                      <a:pt x="67" y="117"/>
                      <a:pt x="70" y="116"/>
                    </a:cubicBezTo>
                    <a:cubicBezTo>
                      <a:pt x="71" y="114"/>
                      <a:pt x="71" y="112"/>
                      <a:pt x="72" y="110"/>
                    </a:cubicBezTo>
                    <a:cubicBezTo>
                      <a:pt x="73" y="107"/>
                      <a:pt x="72" y="104"/>
                      <a:pt x="74" y="101"/>
                    </a:cubicBezTo>
                    <a:cubicBezTo>
                      <a:pt x="76" y="100"/>
                      <a:pt x="79" y="100"/>
                      <a:pt x="81" y="99"/>
                    </a:cubicBezTo>
                    <a:cubicBezTo>
                      <a:pt x="84" y="97"/>
                      <a:pt x="86" y="95"/>
                      <a:pt x="87" y="93"/>
                    </a:cubicBezTo>
                    <a:cubicBezTo>
                      <a:pt x="89" y="90"/>
                      <a:pt x="88" y="86"/>
                      <a:pt x="89" y="84"/>
                    </a:cubicBezTo>
                    <a:cubicBezTo>
                      <a:pt x="92" y="80"/>
                      <a:pt x="97" y="77"/>
                      <a:pt x="101" y="73"/>
                    </a:cubicBezTo>
                    <a:cubicBezTo>
                      <a:pt x="103" y="72"/>
                      <a:pt x="105" y="70"/>
                      <a:pt x="108" y="68"/>
                    </a:cubicBezTo>
                    <a:cubicBezTo>
                      <a:pt x="109" y="68"/>
                      <a:pt x="111" y="67"/>
                      <a:pt x="112" y="66"/>
                    </a:cubicBezTo>
                    <a:cubicBezTo>
                      <a:pt x="113" y="65"/>
                      <a:pt x="115" y="64"/>
                      <a:pt x="116" y="63"/>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40" name="Freeform 39"/>
              <p:cNvSpPr>
                <a:spLocks noChangeAspect="1"/>
              </p:cNvSpPr>
              <p:nvPr/>
            </p:nvSpPr>
            <p:spPr bwMode="auto">
              <a:xfrm>
                <a:off x="5146675" y="4632325"/>
                <a:ext cx="187325" cy="195263"/>
              </a:xfrm>
              <a:custGeom>
                <a:avLst/>
                <a:gdLst>
                  <a:gd name="T0" fmla="*/ 2147483647 w 98"/>
                  <a:gd name="T1" fmla="*/ 2147483647 h 102"/>
                  <a:gd name="T2" fmla="*/ 2147483647 w 98"/>
                  <a:gd name="T3" fmla="*/ 2147483647 h 102"/>
                  <a:gd name="T4" fmla="*/ 2147483647 w 98"/>
                  <a:gd name="T5" fmla="*/ 2147483647 h 102"/>
                  <a:gd name="T6" fmla="*/ 2147483647 w 98"/>
                  <a:gd name="T7" fmla="*/ 2147483647 h 102"/>
                  <a:gd name="T8" fmla="*/ 2147483647 w 98"/>
                  <a:gd name="T9" fmla="*/ 2147483647 h 102"/>
                  <a:gd name="T10" fmla="*/ 2147483647 w 98"/>
                  <a:gd name="T11" fmla="*/ 2147483647 h 102"/>
                  <a:gd name="T12" fmla="*/ 2147483647 w 98"/>
                  <a:gd name="T13" fmla="*/ 2147483647 h 102"/>
                  <a:gd name="T14" fmla="*/ 2147483647 w 98"/>
                  <a:gd name="T15" fmla="*/ 2147483647 h 102"/>
                  <a:gd name="T16" fmla="*/ 2147483647 w 98"/>
                  <a:gd name="T17" fmla="*/ 2147483647 h 102"/>
                  <a:gd name="T18" fmla="*/ 2147483647 w 98"/>
                  <a:gd name="T19" fmla="*/ 2147483647 h 102"/>
                  <a:gd name="T20" fmla="*/ 2147483647 w 98"/>
                  <a:gd name="T21" fmla="*/ 2147483647 h 102"/>
                  <a:gd name="T22" fmla="*/ 2147483647 w 98"/>
                  <a:gd name="T23" fmla="*/ 2147483647 h 102"/>
                  <a:gd name="T24" fmla="*/ 2147483647 w 98"/>
                  <a:gd name="T25" fmla="*/ 2147483647 h 102"/>
                  <a:gd name="T26" fmla="*/ 2147483647 w 98"/>
                  <a:gd name="T27" fmla="*/ 2147483647 h 102"/>
                  <a:gd name="T28" fmla="*/ 2147483647 w 98"/>
                  <a:gd name="T29" fmla="*/ 2147483647 h 102"/>
                  <a:gd name="T30" fmla="*/ 2147483647 w 98"/>
                  <a:gd name="T31" fmla="*/ 2147483647 h 102"/>
                  <a:gd name="T32" fmla="*/ 2147483647 w 98"/>
                  <a:gd name="T33" fmla="*/ 2147483647 h 102"/>
                  <a:gd name="T34" fmla="*/ 2147483647 w 98"/>
                  <a:gd name="T35" fmla="*/ 2147483647 h 102"/>
                  <a:gd name="T36" fmla="*/ 2147483647 w 98"/>
                  <a:gd name="T37" fmla="*/ 2147483647 h 102"/>
                  <a:gd name="T38" fmla="*/ 2147483647 w 98"/>
                  <a:gd name="T39" fmla="*/ 2147483647 h 102"/>
                  <a:gd name="T40" fmla="*/ 2147483647 w 98"/>
                  <a:gd name="T41" fmla="*/ 2147483647 h 102"/>
                  <a:gd name="T42" fmla="*/ 2147483647 w 98"/>
                  <a:gd name="T43" fmla="*/ 2147483647 h 102"/>
                  <a:gd name="T44" fmla="*/ 2147483647 w 98"/>
                  <a:gd name="T45" fmla="*/ 2147483647 h 102"/>
                  <a:gd name="T46" fmla="*/ 2147483647 w 98"/>
                  <a:gd name="T47" fmla="*/ 2147483647 h 102"/>
                  <a:gd name="T48" fmla="*/ 2147483647 w 98"/>
                  <a:gd name="T49" fmla="*/ 2147483647 h 102"/>
                  <a:gd name="T50" fmla="*/ 2147483647 w 98"/>
                  <a:gd name="T51" fmla="*/ 2147483647 h 102"/>
                  <a:gd name="T52" fmla="*/ 2147483647 w 98"/>
                  <a:gd name="T53" fmla="*/ 2147483647 h 102"/>
                  <a:gd name="T54" fmla="*/ 2147483647 w 98"/>
                  <a:gd name="T55" fmla="*/ 2147483647 h 102"/>
                  <a:gd name="T56" fmla="*/ 2147483647 w 98"/>
                  <a:gd name="T57" fmla="*/ 2147483647 h 102"/>
                  <a:gd name="T58" fmla="*/ 2147483647 w 98"/>
                  <a:gd name="T59" fmla="*/ 2147483647 h 102"/>
                  <a:gd name="T60" fmla="*/ 2147483647 w 98"/>
                  <a:gd name="T61" fmla="*/ 2147483647 h 102"/>
                  <a:gd name="T62" fmla="*/ 0 w 98"/>
                  <a:gd name="T63" fmla="*/ 2147483647 h 102"/>
                  <a:gd name="T64" fmla="*/ 2147483647 w 98"/>
                  <a:gd name="T65" fmla="*/ 2147483647 h 102"/>
                  <a:gd name="T66" fmla="*/ 2147483647 w 98"/>
                  <a:gd name="T67" fmla="*/ 2147483647 h 102"/>
                  <a:gd name="T68" fmla="*/ 2147483647 w 98"/>
                  <a:gd name="T69" fmla="*/ 2147483647 h 102"/>
                  <a:gd name="T70" fmla="*/ 2147483647 w 98"/>
                  <a:gd name="T71" fmla="*/ 2147483647 h 102"/>
                  <a:gd name="T72" fmla="*/ 2147483647 w 98"/>
                  <a:gd name="T73" fmla="*/ 2147483647 h 102"/>
                  <a:gd name="T74" fmla="*/ 2147483647 w 98"/>
                  <a:gd name="T75" fmla="*/ 2147483647 h 102"/>
                  <a:gd name="T76" fmla="*/ 2147483647 w 98"/>
                  <a:gd name="T77" fmla="*/ 2147483647 h 102"/>
                  <a:gd name="T78" fmla="*/ 2147483647 w 98"/>
                  <a:gd name="T79" fmla="*/ 2147483647 h 102"/>
                  <a:gd name="T80" fmla="*/ 2147483647 w 98"/>
                  <a:gd name="T81" fmla="*/ 2147483647 h 102"/>
                  <a:gd name="T82" fmla="*/ 2147483647 w 98"/>
                  <a:gd name="T83" fmla="*/ 2147483647 h 102"/>
                  <a:gd name="T84" fmla="*/ 2147483647 w 98"/>
                  <a:gd name="T85" fmla="*/ 2147483647 h 102"/>
                  <a:gd name="T86" fmla="*/ 2147483647 w 98"/>
                  <a:gd name="T87" fmla="*/ 2147483647 h 102"/>
                  <a:gd name="T88" fmla="*/ 2147483647 w 98"/>
                  <a:gd name="T89" fmla="*/ 2147483647 h 102"/>
                  <a:gd name="T90" fmla="*/ 2147483647 w 98"/>
                  <a:gd name="T91" fmla="*/ 2147483647 h 102"/>
                  <a:gd name="T92" fmla="*/ 2147483647 w 98"/>
                  <a:gd name="T93" fmla="*/ 2147483647 h 102"/>
                  <a:gd name="T94" fmla="*/ 2147483647 w 98"/>
                  <a:gd name="T95" fmla="*/ 2147483647 h 102"/>
                  <a:gd name="T96" fmla="*/ 2147483647 w 98"/>
                  <a:gd name="T97" fmla="*/ 2147483647 h 102"/>
                  <a:gd name="T98" fmla="*/ 2147483647 w 98"/>
                  <a:gd name="T99" fmla="*/ 2147483647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8" h="102">
                    <a:moveTo>
                      <a:pt x="76" y="101"/>
                    </a:moveTo>
                    <a:cubicBezTo>
                      <a:pt x="80" y="96"/>
                      <a:pt x="86" y="91"/>
                      <a:pt x="90" y="85"/>
                    </a:cubicBezTo>
                    <a:cubicBezTo>
                      <a:pt x="91" y="83"/>
                      <a:pt x="89" y="79"/>
                      <a:pt x="90" y="76"/>
                    </a:cubicBezTo>
                    <a:cubicBezTo>
                      <a:pt x="90" y="75"/>
                      <a:pt x="91" y="74"/>
                      <a:pt x="92" y="73"/>
                    </a:cubicBezTo>
                    <a:cubicBezTo>
                      <a:pt x="93" y="72"/>
                      <a:pt x="93" y="70"/>
                      <a:pt x="94" y="68"/>
                    </a:cubicBezTo>
                    <a:cubicBezTo>
                      <a:pt x="95" y="67"/>
                      <a:pt x="97" y="65"/>
                      <a:pt x="97" y="63"/>
                    </a:cubicBezTo>
                    <a:cubicBezTo>
                      <a:pt x="97" y="62"/>
                      <a:pt x="94" y="61"/>
                      <a:pt x="93" y="60"/>
                    </a:cubicBezTo>
                    <a:cubicBezTo>
                      <a:pt x="93" y="59"/>
                      <a:pt x="94" y="57"/>
                      <a:pt x="94" y="56"/>
                    </a:cubicBezTo>
                    <a:cubicBezTo>
                      <a:pt x="93" y="54"/>
                      <a:pt x="91" y="53"/>
                      <a:pt x="91" y="51"/>
                    </a:cubicBezTo>
                    <a:cubicBezTo>
                      <a:pt x="90" y="50"/>
                      <a:pt x="92" y="50"/>
                      <a:pt x="93" y="49"/>
                    </a:cubicBezTo>
                    <a:cubicBezTo>
                      <a:pt x="94" y="47"/>
                      <a:pt x="97" y="45"/>
                      <a:pt x="98" y="43"/>
                    </a:cubicBezTo>
                    <a:cubicBezTo>
                      <a:pt x="98" y="41"/>
                      <a:pt x="96" y="39"/>
                      <a:pt x="96" y="37"/>
                    </a:cubicBezTo>
                    <a:cubicBezTo>
                      <a:pt x="96" y="33"/>
                      <a:pt x="97" y="30"/>
                      <a:pt x="96" y="27"/>
                    </a:cubicBezTo>
                    <a:cubicBezTo>
                      <a:pt x="96" y="24"/>
                      <a:pt x="95" y="20"/>
                      <a:pt x="92" y="18"/>
                    </a:cubicBezTo>
                    <a:cubicBezTo>
                      <a:pt x="90" y="16"/>
                      <a:pt x="86" y="17"/>
                      <a:pt x="84" y="16"/>
                    </a:cubicBezTo>
                    <a:cubicBezTo>
                      <a:pt x="82" y="15"/>
                      <a:pt x="82" y="13"/>
                      <a:pt x="81" y="12"/>
                    </a:cubicBezTo>
                    <a:cubicBezTo>
                      <a:pt x="80" y="10"/>
                      <a:pt x="79" y="9"/>
                      <a:pt x="78" y="8"/>
                    </a:cubicBezTo>
                    <a:cubicBezTo>
                      <a:pt x="76" y="7"/>
                      <a:pt x="74" y="7"/>
                      <a:pt x="72" y="6"/>
                    </a:cubicBezTo>
                    <a:cubicBezTo>
                      <a:pt x="70" y="6"/>
                      <a:pt x="67" y="7"/>
                      <a:pt x="65" y="6"/>
                    </a:cubicBezTo>
                    <a:cubicBezTo>
                      <a:pt x="64" y="6"/>
                      <a:pt x="63" y="5"/>
                      <a:pt x="63" y="4"/>
                    </a:cubicBezTo>
                    <a:cubicBezTo>
                      <a:pt x="64" y="3"/>
                      <a:pt x="65" y="2"/>
                      <a:pt x="65" y="1"/>
                    </a:cubicBezTo>
                    <a:cubicBezTo>
                      <a:pt x="62" y="1"/>
                      <a:pt x="60" y="0"/>
                      <a:pt x="58" y="1"/>
                    </a:cubicBezTo>
                    <a:cubicBezTo>
                      <a:pt x="54" y="2"/>
                      <a:pt x="49" y="4"/>
                      <a:pt x="47" y="7"/>
                    </a:cubicBezTo>
                    <a:cubicBezTo>
                      <a:pt x="45" y="8"/>
                      <a:pt x="48" y="12"/>
                      <a:pt x="46" y="14"/>
                    </a:cubicBezTo>
                    <a:cubicBezTo>
                      <a:pt x="43" y="17"/>
                      <a:pt x="39" y="17"/>
                      <a:pt x="36" y="20"/>
                    </a:cubicBezTo>
                    <a:cubicBezTo>
                      <a:pt x="34" y="21"/>
                      <a:pt x="32" y="23"/>
                      <a:pt x="30" y="25"/>
                    </a:cubicBezTo>
                    <a:cubicBezTo>
                      <a:pt x="29" y="27"/>
                      <a:pt x="28" y="29"/>
                      <a:pt x="27" y="31"/>
                    </a:cubicBezTo>
                    <a:cubicBezTo>
                      <a:pt x="25" y="33"/>
                      <a:pt x="24" y="35"/>
                      <a:pt x="22" y="36"/>
                    </a:cubicBezTo>
                    <a:cubicBezTo>
                      <a:pt x="20" y="37"/>
                      <a:pt x="18" y="38"/>
                      <a:pt x="15" y="37"/>
                    </a:cubicBezTo>
                    <a:cubicBezTo>
                      <a:pt x="14" y="37"/>
                      <a:pt x="13" y="36"/>
                      <a:pt x="11" y="35"/>
                    </a:cubicBezTo>
                    <a:cubicBezTo>
                      <a:pt x="9" y="35"/>
                      <a:pt x="7" y="34"/>
                      <a:pt x="4" y="34"/>
                    </a:cubicBezTo>
                    <a:cubicBezTo>
                      <a:pt x="2" y="34"/>
                      <a:pt x="1" y="34"/>
                      <a:pt x="0" y="35"/>
                    </a:cubicBezTo>
                    <a:cubicBezTo>
                      <a:pt x="1" y="37"/>
                      <a:pt x="3" y="40"/>
                      <a:pt x="4" y="43"/>
                    </a:cubicBezTo>
                    <a:cubicBezTo>
                      <a:pt x="6" y="45"/>
                      <a:pt x="7" y="47"/>
                      <a:pt x="8" y="49"/>
                    </a:cubicBezTo>
                    <a:cubicBezTo>
                      <a:pt x="9" y="52"/>
                      <a:pt x="9" y="56"/>
                      <a:pt x="11" y="59"/>
                    </a:cubicBezTo>
                    <a:cubicBezTo>
                      <a:pt x="12" y="61"/>
                      <a:pt x="14" y="60"/>
                      <a:pt x="16" y="61"/>
                    </a:cubicBezTo>
                    <a:cubicBezTo>
                      <a:pt x="19" y="63"/>
                      <a:pt x="23" y="65"/>
                      <a:pt x="26" y="67"/>
                    </a:cubicBezTo>
                    <a:cubicBezTo>
                      <a:pt x="27" y="69"/>
                      <a:pt x="25" y="71"/>
                      <a:pt x="26" y="73"/>
                    </a:cubicBezTo>
                    <a:cubicBezTo>
                      <a:pt x="27" y="74"/>
                      <a:pt x="30" y="71"/>
                      <a:pt x="30" y="73"/>
                    </a:cubicBezTo>
                    <a:cubicBezTo>
                      <a:pt x="32" y="75"/>
                      <a:pt x="30" y="79"/>
                      <a:pt x="30" y="82"/>
                    </a:cubicBezTo>
                    <a:cubicBezTo>
                      <a:pt x="31" y="85"/>
                      <a:pt x="32" y="87"/>
                      <a:pt x="34" y="88"/>
                    </a:cubicBezTo>
                    <a:cubicBezTo>
                      <a:pt x="36" y="90"/>
                      <a:pt x="38" y="88"/>
                      <a:pt x="40" y="89"/>
                    </a:cubicBezTo>
                    <a:cubicBezTo>
                      <a:pt x="43" y="90"/>
                      <a:pt x="45" y="90"/>
                      <a:pt x="47" y="92"/>
                    </a:cubicBezTo>
                    <a:cubicBezTo>
                      <a:pt x="48" y="92"/>
                      <a:pt x="47" y="94"/>
                      <a:pt x="47" y="95"/>
                    </a:cubicBezTo>
                    <a:cubicBezTo>
                      <a:pt x="48" y="96"/>
                      <a:pt x="48" y="97"/>
                      <a:pt x="49" y="97"/>
                    </a:cubicBezTo>
                    <a:cubicBezTo>
                      <a:pt x="52" y="97"/>
                      <a:pt x="54" y="97"/>
                      <a:pt x="56" y="98"/>
                    </a:cubicBezTo>
                    <a:cubicBezTo>
                      <a:pt x="59" y="98"/>
                      <a:pt x="62" y="99"/>
                      <a:pt x="65" y="99"/>
                    </a:cubicBezTo>
                    <a:cubicBezTo>
                      <a:pt x="66" y="99"/>
                      <a:pt x="68" y="99"/>
                      <a:pt x="70" y="99"/>
                    </a:cubicBezTo>
                    <a:cubicBezTo>
                      <a:pt x="72" y="99"/>
                      <a:pt x="73" y="101"/>
                      <a:pt x="74" y="101"/>
                    </a:cubicBezTo>
                    <a:cubicBezTo>
                      <a:pt x="75" y="102"/>
                      <a:pt x="75" y="101"/>
                      <a:pt x="76" y="101"/>
                    </a:cubicBezTo>
                    <a:close/>
                  </a:path>
                </a:pathLst>
              </a:custGeom>
              <a:solidFill>
                <a:schemeClr val="accent5">
                  <a:lumMod val="75000"/>
                </a:schemeClr>
              </a:solidFill>
              <a:ln w="3175" cap="rnd" cmpd="sng">
                <a:solidFill>
                  <a:srgbClr val="10394B"/>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41" name="Freeform 40"/>
              <p:cNvSpPr>
                <a:spLocks noChangeAspect="1"/>
              </p:cNvSpPr>
              <p:nvPr/>
            </p:nvSpPr>
            <p:spPr bwMode="auto">
              <a:xfrm>
                <a:off x="5267325" y="4484688"/>
                <a:ext cx="255588" cy="469900"/>
              </a:xfrm>
              <a:custGeom>
                <a:avLst/>
                <a:gdLst>
                  <a:gd name="T0" fmla="*/ 2147483647 w 134"/>
                  <a:gd name="T1" fmla="*/ 2147483647 h 247"/>
                  <a:gd name="T2" fmla="*/ 2147483647 w 134"/>
                  <a:gd name="T3" fmla="*/ 2147483647 h 247"/>
                  <a:gd name="T4" fmla="*/ 2147483647 w 134"/>
                  <a:gd name="T5" fmla="*/ 2147483647 h 247"/>
                  <a:gd name="T6" fmla="*/ 2147483647 w 134"/>
                  <a:gd name="T7" fmla="*/ 2147483647 h 247"/>
                  <a:gd name="T8" fmla="*/ 2147483647 w 134"/>
                  <a:gd name="T9" fmla="*/ 2147483647 h 247"/>
                  <a:gd name="T10" fmla="*/ 2147483647 w 134"/>
                  <a:gd name="T11" fmla="*/ 2147483647 h 247"/>
                  <a:gd name="T12" fmla="*/ 2147483647 w 134"/>
                  <a:gd name="T13" fmla="*/ 2147483647 h 247"/>
                  <a:gd name="T14" fmla="*/ 2147483647 w 134"/>
                  <a:gd name="T15" fmla="*/ 2147483647 h 247"/>
                  <a:gd name="T16" fmla="*/ 2147483647 w 134"/>
                  <a:gd name="T17" fmla="*/ 2147483647 h 247"/>
                  <a:gd name="T18" fmla="*/ 2147483647 w 134"/>
                  <a:gd name="T19" fmla="*/ 2147483647 h 247"/>
                  <a:gd name="T20" fmla="*/ 2147483647 w 134"/>
                  <a:gd name="T21" fmla="*/ 2147483647 h 247"/>
                  <a:gd name="T22" fmla="*/ 2147483647 w 134"/>
                  <a:gd name="T23" fmla="*/ 2147483647 h 247"/>
                  <a:gd name="T24" fmla="*/ 2147483647 w 134"/>
                  <a:gd name="T25" fmla="*/ 2147483647 h 247"/>
                  <a:gd name="T26" fmla="*/ 2147483647 w 134"/>
                  <a:gd name="T27" fmla="*/ 2147483647 h 247"/>
                  <a:gd name="T28" fmla="*/ 2147483647 w 134"/>
                  <a:gd name="T29" fmla="*/ 2147483647 h 247"/>
                  <a:gd name="T30" fmla="*/ 2147483647 w 134"/>
                  <a:gd name="T31" fmla="*/ 2147483647 h 247"/>
                  <a:gd name="T32" fmla="*/ 2147483647 w 134"/>
                  <a:gd name="T33" fmla="*/ 2147483647 h 247"/>
                  <a:gd name="T34" fmla="*/ 2147483647 w 134"/>
                  <a:gd name="T35" fmla="*/ 2147483647 h 247"/>
                  <a:gd name="T36" fmla="*/ 2147483647 w 134"/>
                  <a:gd name="T37" fmla="*/ 2147483647 h 247"/>
                  <a:gd name="T38" fmla="*/ 2147483647 w 134"/>
                  <a:gd name="T39" fmla="*/ 2147483647 h 247"/>
                  <a:gd name="T40" fmla="*/ 2147483647 w 134"/>
                  <a:gd name="T41" fmla="*/ 2147483647 h 247"/>
                  <a:gd name="T42" fmla="*/ 2147483647 w 134"/>
                  <a:gd name="T43" fmla="*/ 2147483647 h 247"/>
                  <a:gd name="T44" fmla="*/ 2147483647 w 134"/>
                  <a:gd name="T45" fmla="*/ 2147483647 h 247"/>
                  <a:gd name="T46" fmla="*/ 2147483647 w 134"/>
                  <a:gd name="T47" fmla="*/ 2147483647 h 247"/>
                  <a:gd name="T48" fmla="*/ 2147483647 w 134"/>
                  <a:gd name="T49" fmla="*/ 2147483647 h 247"/>
                  <a:gd name="T50" fmla="*/ 2147483647 w 134"/>
                  <a:gd name="T51" fmla="*/ 2147483647 h 247"/>
                  <a:gd name="T52" fmla="*/ 2147483647 w 134"/>
                  <a:gd name="T53" fmla="*/ 2147483647 h 247"/>
                  <a:gd name="T54" fmla="*/ 2147483647 w 134"/>
                  <a:gd name="T55" fmla="*/ 2147483647 h 247"/>
                  <a:gd name="T56" fmla="*/ 2147483647 w 134"/>
                  <a:gd name="T57" fmla="*/ 2147483647 h 247"/>
                  <a:gd name="T58" fmla="*/ 2147483647 w 134"/>
                  <a:gd name="T59" fmla="*/ 2147483647 h 247"/>
                  <a:gd name="T60" fmla="*/ 2147483647 w 134"/>
                  <a:gd name="T61" fmla="*/ 2147483647 h 247"/>
                  <a:gd name="T62" fmla="*/ 2147483647 w 134"/>
                  <a:gd name="T63" fmla="*/ 2147483647 h 247"/>
                  <a:gd name="T64" fmla="*/ 2147483647 w 134"/>
                  <a:gd name="T65" fmla="*/ 2147483647 h 247"/>
                  <a:gd name="T66" fmla="*/ 2147483647 w 134"/>
                  <a:gd name="T67" fmla="*/ 2147483647 h 247"/>
                  <a:gd name="T68" fmla="*/ 2147483647 w 134"/>
                  <a:gd name="T69" fmla="*/ 2147483647 h 247"/>
                  <a:gd name="T70" fmla="*/ 2147483647 w 134"/>
                  <a:gd name="T71" fmla="*/ 2147483647 h 247"/>
                  <a:gd name="T72" fmla="*/ 0 w 134"/>
                  <a:gd name="T73" fmla="*/ 2147483647 h 247"/>
                  <a:gd name="T74" fmla="*/ 2147483647 w 134"/>
                  <a:gd name="T75" fmla="*/ 2147483647 h 247"/>
                  <a:gd name="T76" fmla="*/ 2147483647 w 134"/>
                  <a:gd name="T77" fmla="*/ 2147483647 h 247"/>
                  <a:gd name="T78" fmla="*/ 2147483647 w 134"/>
                  <a:gd name="T79" fmla="*/ 2147483647 h 247"/>
                  <a:gd name="T80" fmla="*/ 2147483647 w 134"/>
                  <a:gd name="T81" fmla="*/ 2147483647 h 247"/>
                  <a:gd name="T82" fmla="*/ 2147483647 w 134"/>
                  <a:gd name="T83" fmla="*/ 2147483647 h 247"/>
                  <a:gd name="T84" fmla="*/ 2147483647 w 134"/>
                  <a:gd name="T85" fmla="*/ 2147483647 h 247"/>
                  <a:gd name="T86" fmla="*/ 2147483647 w 134"/>
                  <a:gd name="T87" fmla="*/ 2147483647 h 247"/>
                  <a:gd name="T88" fmla="*/ 2147483647 w 134"/>
                  <a:gd name="T89" fmla="*/ 2147483647 h 247"/>
                  <a:gd name="T90" fmla="*/ 2147483647 w 134"/>
                  <a:gd name="T91" fmla="*/ 2147483647 h 247"/>
                  <a:gd name="T92" fmla="*/ 2147483647 w 134"/>
                  <a:gd name="T93" fmla="*/ 2147483647 h 247"/>
                  <a:gd name="T94" fmla="*/ 2147483647 w 134"/>
                  <a:gd name="T95" fmla="*/ 2147483647 h 247"/>
                  <a:gd name="T96" fmla="*/ 2147483647 w 134"/>
                  <a:gd name="T97" fmla="*/ 2147483647 h 247"/>
                  <a:gd name="T98" fmla="*/ 2147483647 w 134"/>
                  <a:gd name="T99" fmla="*/ 2147483647 h 247"/>
                  <a:gd name="T100" fmla="*/ 2147483647 w 134"/>
                  <a:gd name="T101" fmla="*/ 2147483647 h 247"/>
                  <a:gd name="T102" fmla="*/ 2147483647 w 134"/>
                  <a:gd name="T103" fmla="*/ 2147483647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4" h="247">
                    <a:moveTo>
                      <a:pt x="31" y="247"/>
                    </a:moveTo>
                    <a:cubicBezTo>
                      <a:pt x="31" y="246"/>
                      <a:pt x="31" y="243"/>
                      <a:pt x="31" y="242"/>
                    </a:cubicBezTo>
                    <a:cubicBezTo>
                      <a:pt x="31" y="239"/>
                      <a:pt x="29" y="237"/>
                      <a:pt x="28" y="235"/>
                    </a:cubicBezTo>
                    <a:cubicBezTo>
                      <a:pt x="28" y="234"/>
                      <a:pt x="28" y="232"/>
                      <a:pt x="29" y="230"/>
                    </a:cubicBezTo>
                    <a:cubicBezTo>
                      <a:pt x="29" y="228"/>
                      <a:pt x="30" y="226"/>
                      <a:pt x="31" y="225"/>
                    </a:cubicBezTo>
                    <a:cubicBezTo>
                      <a:pt x="31" y="224"/>
                      <a:pt x="32" y="225"/>
                      <a:pt x="33" y="225"/>
                    </a:cubicBezTo>
                    <a:cubicBezTo>
                      <a:pt x="35" y="223"/>
                      <a:pt x="37" y="222"/>
                      <a:pt x="39" y="220"/>
                    </a:cubicBezTo>
                    <a:cubicBezTo>
                      <a:pt x="42" y="219"/>
                      <a:pt x="45" y="218"/>
                      <a:pt x="48" y="217"/>
                    </a:cubicBezTo>
                    <a:cubicBezTo>
                      <a:pt x="51" y="215"/>
                      <a:pt x="55" y="214"/>
                      <a:pt x="59" y="212"/>
                    </a:cubicBezTo>
                    <a:cubicBezTo>
                      <a:pt x="60" y="210"/>
                      <a:pt x="62" y="209"/>
                      <a:pt x="63" y="207"/>
                    </a:cubicBezTo>
                    <a:cubicBezTo>
                      <a:pt x="63" y="206"/>
                      <a:pt x="63" y="204"/>
                      <a:pt x="63" y="203"/>
                    </a:cubicBezTo>
                    <a:cubicBezTo>
                      <a:pt x="64" y="199"/>
                      <a:pt x="64" y="196"/>
                      <a:pt x="64" y="193"/>
                    </a:cubicBezTo>
                    <a:cubicBezTo>
                      <a:pt x="64" y="189"/>
                      <a:pt x="64" y="185"/>
                      <a:pt x="64" y="181"/>
                    </a:cubicBezTo>
                    <a:cubicBezTo>
                      <a:pt x="63" y="178"/>
                      <a:pt x="63" y="176"/>
                      <a:pt x="62" y="173"/>
                    </a:cubicBezTo>
                    <a:cubicBezTo>
                      <a:pt x="62" y="169"/>
                      <a:pt x="61" y="165"/>
                      <a:pt x="60" y="161"/>
                    </a:cubicBezTo>
                    <a:cubicBezTo>
                      <a:pt x="59" y="160"/>
                      <a:pt x="57" y="160"/>
                      <a:pt x="56" y="159"/>
                    </a:cubicBezTo>
                    <a:cubicBezTo>
                      <a:pt x="56" y="158"/>
                      <a:pt x="58" y="157"/>
                      <a:pt x="58" y="155"/>
                    </a:cubicBezTo>
                    <a:cubicBezTo>
                      <a:pt x="58" y="151"/>
                      <a:pt x="54" y="148"/>
                      <a:pt x="55" y="144"/>
                    </a:cubicBezTo>
                    <a:cubicBezTo>
                      <a:pt x="55" y="143"/>
                      <a:pt x="58" y="142"/>
                      <a:pt x="59" y="141"/>
                    </a:cubicBezTo>
                    <a:cubicBezTo>
                      <a:pt x="63" y="137"/>
                      <a:pt x="67" y="133"/>
                      <a:pt x="71" y="128"/>
                    </a:cubicBezTo>
                    <a:cubicBezTo>
                      <a:pt x="75" y="124"/>
                      <a:pt x="78" y="120"/>
                      <a:pt x="82" y="116"/>
                    </a:cubicBezTo>
                    <a:cubicBezTo>
                      <a:pt x="83" y="115"/>
                      <a:pt x="84" y="113"/>
                      <a:pt x="85" y="112"/>
                    </a:cubicBezTo>
                    <a:cubicBezTo>
                      <a:pt x="91" y="108"/>
                      <a:pt x="96" y="105"/>
                      <a:pt x="102" y="102"/>
                    </a:cubicBezTo>
                    <a:cubicBezTo>
                      <a:pt x="106" y="99"/>
                      <a:pt x="111" y="98"/>
                      <a:pt x="114" y="95"/>
                    </a:cubicBezTo>
                    <a:cubicBezTo>
                      <a:pt x="120" y="90"/>
                      <a:pt x="124" y="84"/>
                      <a:pt x="128" y="78"/>
                    </a:cubicBezTo>
                    <a:cubicBezTo>
                      <a:pt x="130" y="74"/>
                      <a:pt x="133" y="71"/>
                      <a:pt x="134" y="67"/>
                    </a:cubicBezTo>
                    <a:cubicBezTo>
                      <a:pt x="134" y="66"/>
                      <a:pt x="131" y="66"/>
                      <a:pt x="131" y="65"/>
                    </a:cubicBezTo>
                    <a:cubicBezTo>
                      <a:pt x="131" y="64"/>
                      <a:pt x="133" y="63"/>
                      <a:pt x="133" y="61"/>
                    </a:cubicBezTo>
                    <a:cubicBezTo>
                      <a:pt x="133" y="60"/>
                      <a:pt x="130" y="59"/>
                      <a:pt x="130" y="57"/>
                    </a:cubicBezTo>
                    <a:cubicBezTo>
                      <a:pt x="129" y="53"/>
                      <a:pt x="131" y="49"/>
                      <a:pt x="131" y="44"/>
                    </a:cubicBezTo>
                    <a:cubicBezTo>
                      <a:pt x="131" y="41"/>
                      <a:pt x="130" y="37"/>
                      <a:pt x="130" y="33"/>
                    </a:cubicBezTo>
                    <a:cubicBezTo>
                      <a:pt x="129" y="28"/>
                      <a:pt x="128" y="23"/>
                      <a:pt x="128" y="18"/>
                    </a:cubicBezTo>
                    <a:cubicBezTo>
                      <a:pt x="128" y="15"/>
                      <a:pt x="128" y="12"/>
                      <a:pt x="129" y="9"/>
                    </a:cubicBezTo>
                    <a:cubicBezTo>
                      <a:pt x="129" y="8"/>
                      <a:pt x="132" y="7"/>
                      <a:pt x="132" y="5"/>
                    </a:cubicBezTo>
                    <a:cubicBezTo>
                      <a:pt x="132" y="4"/>
                      <a:pt x="132" y="2"/>
                      <a:pt x="131" y="1"/>
                    </a:cubicBezTo>
                    <a:cubicBezTo>
                      <a:pt x="130" y="0"/>
                      <a:pt x="128" y="2"/>
                      <a:pt x="127" y="2"/>
                    </a:cubicBezTo>
                    <a:cubicBezTo>
                      <a:pt x="124" y="5"/>
                      <a:pt x="121" y="9"/>
                      <a:pt x="117" y="11"/>
                    </a:cubicBezTo>
                    <a:cubicBezTo>
                      <a:pt x="116" y="12"/>
                      <a:pt x="113" y="12"/>
                      <a:pt x="111" y="13"/>
                    </a:cubicBezTo>
                    <a:cubicBezTo>
                      <a:pt x="110" y="14"/>
                      <a:pt x="108" y="15"/>
                      <a:pt x="106" y="16"/>
                    </a:cubicBezTo>
                    <a:cubicBezTo>
                      <a:pt x="105" y="16"/>
                      <a:pt x="105" y="14"/>
                      <a:pt x="103" y="14"/>
                    </a:cubicBezTo>
                    <a:cubicBezTo>
                      <a:pt x="102" y="13"/>
                      <a:pt x="100" y="13"/>
                      <a:pt x="99" y="14"/>
                    </a:cubicBezTo>
                    <a:cubicBezTo>
                      <a:pt x="96" y="15"/>
                      <a:pt x="96" y="18"/>
                      <a:pt x="94" y="19"/>
                    </a:cubicBezTo>
                    <a:cubicBezTo>
                      <a:pt x="91" y="20"/>
                      <a:pt x="90" y="17"/>
                      <a:pt x="87" y="17"/>
                    </a:cubicBezTo>
                    <a:cubicBezTo>
                      <a:pt x="85" y="17"/>
                      <a:pt x="83" y="20"/>
                      <a:pt x="80" y="20"/>
                    </a:cubicBezTo>
                    <a:cubicBezTo>
                      <a:pt x="77" y="19"/>
                      <a:pt x="77" y="14"/>
                      <a:pt x="74" y="13"/>
                    </a:cubicBezTo>
                    <a:cubicBezTo>
                      <a:pt x="72" y="13"/>
                      <a:pt x="71" y="17"/>
                      <a:pt x="69" y="18"/>
                    </a:cubicBezTo>
                    <a:cubicBezTo>
                      <a:pt x="67" y="18"/>
                      <a:pt x="64" y="18"/>
                      <a:pt x="62" y="18"/>
                    </a:cubicBezTo>
                    <a:cubicBezTo>
                      <a:pt x="61" y="17"/>
                      <a:pt x="60" y="17"/>
                      <a:pt x="58" y="16"/>
                    </a:cubicBezTo>
                    <a:cubicBezTo>
                      <a:pt x="58" y="19"/>
                      <a:pt x="57" y="21"/>
                      <a:pt x="56" y="23"/>
                    </a:cubicBezTo>
                    <a:cubicBezTo>
                      <a:pt x="56" y="25"/>
                      <a:pt x="55" y="27"/>
                      <a:pt x="55" y="29"/>
                    </a:cubicBezTo>
                    <a:cubicBezTo>
                      <a:pt x="55" y="31"/>
                      <a:pt x="55" y="34"/>
                      <a:pt x="55" y="36"/>
                    </a:cubicBezTo>
                    <a:cubicBezTo>
                      <a:pt x="56" y="38"/>
                      <a:pt x="56" y="41"/>
                      <a:pt x="57" y="44"/>
                    </a:cubicBezTo>
                    <a:cubicBezTo>
                      <a:pt x="57" y="46"/>
                      <a:pt x="57" y="48"/>
                      <a:pt x="58" y="50"/>
                    </a:cubicBezTo>
                    <a:cubicBezTo>
                      <a:pt x="59" y="52"/>
                      <a:pt x="62" y="53"/>
                      <a:pt x="64" y="55"/>
                    </a:cubicBezTo>
                    <a:cubicBezTo>
                      <a:pt x="66" y="57"/>
                      <a:pt x="66" y="59"/>
                      <a:pt x="67" y="61"/>
                    </a:cubicBezTo>
                    <a:cubicBezTo>
                      <a:pt x="69" y="64"/>
                      <a:pt x="70" y="66"/>
                      <a:pt x="71" y="68"/>
                    </a:cubicBezTo>
                    <a:cubicBezTo>
                      <a:pt x="72" y="71"/>
                      <a:pt x="71" y="75"/>
                      <a:pt x="71" y="79"/>
                    </a:cubicBezTo>
                    <a:cubicBezTo>
                      <a:pt x="71" y="81"/>
                      <a:pt x="72" y="83"/>
                      <a:pt x="71" y="85"/>
                    </a:cubicBezTo>
                    <a:cubicBezTo>
                      <a:pt x="70" y="87"/>
                      <a:pt x="67" y="85"/>
                      <a:pt x="65" y="86"/>
                    </a:cubicBezTo>
                    <a:cubicBezTo>
                      <a:pt x="64" y="87"/>
                      <a:pt x="64" y="89"/>
                      <a:pt x="64" y="91"/>
                    </a:cubicBezTo>
                    <a:cubicBezTo>
                      <a:pt x="63" y="93"/>
                      <a:pt x="64" y="98"/>
                      <a:pt x="62" y="97"/>
                    </a:cubicBezTo>
                    <a:cubicBezTo>
                      <a:pt x="58" y="96"/>
                      <a:pt x="56" y="92"/>
                      <a:pt x="54" y="89"/>
                    </a:cubicBezTo>
                    <a:cubicBezTo>
                      <a:pt x="53" y="87"/>
                      <a:pt x="52" y="86"/>
                      <a:pt x="52" y="84"/>
                    </a:cubicBezTo>
                    <a:cubicBezTo>
                      <a:pt x="51" y="83"/>
                      <a:pt x="50" y="82"/>
                      <a:pt x="51" y="81"/>
                    </a:cubicBezTo>
                    <a:cubicBezTo>
                      <a:pt x="52" y="78"/>
                      <a:pt x="54" y="77"/>
                      <a:pt x="55" y="75"/>
                    </a:cubicBezTo>
                    <a:cubicBezTo>
                      <a:pt x="56" y="72"/>
                      <a:pt x="56" y="69"/>
                      <a:pt x="55" y="66"/>
                    </a:cubicBezTo>
                    <a:cubicBezTo>
                      <a:pt x="54" y="64"/>
                      <a:pt x="54" y="61"/>
                      <a:pt x="52" y="61"/>
                    </a:cubicBezTo>
                    <a:cubicBezTo>
                      <a:pt x="49" y="60"/>
                      <a:pt x="46" y="65"/>
                      <a:pt x="43" y="63"/>
                    </a:cubicBezTo>
                    <a:cubicBezTo>
                      <a:pt x="40" y="62"/>
                      <a:pt x="41" y="57"/>
                      <a:pt x="39" y="55"/>
                    </a:cubicBezTo>
                    <a:cubicBezTo>
                      <a:pt x="39" y="54"/>
                      <a:pt x="37" y="56"/>
                      <a:pt x="36" y="56"/>
                    </a:cubicBezTo>
                    <a:lnTo>
                      <a:pt x="1" y="70"/>
                    </a:lnTo>
                    <a:lnTo>
                      <a:pt x="3" y="76"/>
                    </a:lnTo>
                    <a:lnTo>
                      <a:pt x="2" y="79"/>
                    </a:lnTo>
                    <a:cubicBezTo>
                      <a:pt x="2" y="80"/>
                      <a:pt x="1" y="81"/>
                      <a:pt x="0" y="82"/>
                    </a:cubicBezTo>
                    <a:cubicBezTo>
                      <a:pt x="0" y="83"/>
                      <a:pt x="1" y="84"/>
                      <a:pt x="2" y="84"/>
                    </a:cubicBezTo>
                    <a:cubicBezTo>
                      <a:pt x="4" y="85"/>
                      <a:pt x="7" y="84"/>
                      <a:pt x="9" y="84"/>
                    </a:cubicBezTo>
                    <a:cubicBezTo>
                      <a:pt x="11" y="85"/>
                      <a:pt x="13" y="85"/>
                      <a:pt x="15" y="86"/>
                    </a:cubicBezTo>
                    <a:cubicBezTo>
                      <a:pt x="16" y="87"/>
                      <a:pt x="17" y="88"/>
                      <a:pt x="18" y="90"/>
                    </a:cubicBezTo>
                    <a:cubicBezTo>
                      <a:pt x="19" y="91"/>
                      <a:pt x="19" y="93"/>
                      <a:pt x="21" y="94"/>
                    </a:cubicBezTo>
                    <a:cubicBezTo>
                      <a:pt x="23" y="95"/>
                      <a:pt x="27" y="94"/>
                      <a:pt x="29" y="96"/>
                    </a:cubicBezTo>
                    <a:cubicBezTo>
                      <a:pt x="32" y="98"/>
                      <a:pt x="33" y="102"/>
                      <a:pt x="33" y="105"/>
                    </a:cubicBezTo>
                    <a:cubicBezTo>
                      <a:pt x="34" y="108"/>
                      <a:pt x="33" y="111"/>
                      <a:pt x="33" y="115"/>
                    </a:cubicBezTo>
                    <a:cubicBezTo>
                      <a:pt x="33" y="117"/>
                      <a:pt x="35" y="119"/>
                      <a:pt x="35" y="121"/>
                    </a:cubicBezTo>
                    <a:cubicBezTo>
                      <a:pt x="34" y="123"/>
                      <a:pt x="31" y="125"/>
                      <a:pt x="30" y="127"/>
                    </a:cubicBezTo>
                    <a:cubicBezTo>
                      <a:pt x="29" y="128"/>
                      <a:pt x="27" y="128"/>
                      <a:pt x="28" y="129"/>
                    </a:cubicBezTo>
                    <a:cubicBezTo>
                      <a:pt x="28" y="131"/>
                      <a:pt x="30" y="132"/>
                      <a:pt x="31" y="134"/>
                    </a:cubicBezTo>
                    <a:cubicBezTo>
                      <a:pt x="31" y="135"/>
                      <a:pt x="30" y="137"/>
                      <a:pt x="30" y="138"/>
                    </a:cubicBezTo>
                    <a:cubicBezTo>
                      <a:pt x="31" y="139"/>
                      <a:pt x="34" y="140"/>
                      <a:pt x="34" y="141"/>
                    </a:cubicBezTo>
                    <a:cubicBezTo>
                      <a:pt x="34" y="143"/>
                      <a:pt x="32" y="145"/>
                      <a:pt x="31" y="146"/>
                    </a:cubicBezTo>
                    <a:cubicBezTo>
                      <a:pt x="30" y="148"/>
                      <a:pt x="30" y="150"/>
                      <a:pt x="29" y="151"/>
                    </a:cubicBezTo>
                    <a:cubicBezTo>
                      <a:pt x="28" y="152"/>
                      <a:pt x="27" y="153"/>
                      <a:pt x="27" y="154"/>
                    </a:cubicBezTo>
                    <a:cubicBezTo>
                      <a:pt x="26" y="157"/>
                      <a:pt x="28" y="161"/>
                      <a:pt x="27" y="163"/>
                    </a:cubicBezTo>
                    <a:cubicBezTo>
                      <a:pt x="23" y="169"/>
                      <a:pt x="17" y="174"/>
                      <a:pt x="13" y="179"/>
                    </a:cubicBezTo>
                    <a:cubicBezTo>
                      <a:pt x="13" y="182"/>
                      <a:pt x="13" y="184"/>
                      <a:pt x="14" y="187"/>
                    </a:cubicBezTo>
                    <a:cubicBezTo>
                      <a:pt x="14" y="188"/>
                      <a:pt x="16" y="190"/>
                      <a:pt x="16" y="191"/>
                    </a:cubicBezTo>
                    <a:cubicBezTo>
                      <a:pt x="16" y="193"/>
                      <a:pt x="15" y="195"/>
                      <a:pt x="16" y="197"/>
                    </a:cubicBezTo>
                    <a:cubicBezTo>
                      <a:pt x="16" y="200"/>
                      <a:pt x="17" y="202"/>
                      <a:pt x="18" y="205"/>
                    </a:cubicBezTo>
                    <a:cubicBezTo>
                      <a:pt x="19" y="207"/>
                      <a:pt x="20" y="210"/>
                      <a:pt x="20" y="212"/>
                    </a:cubicBezTo>
                    <a:cubicBezTo>
                      <a:pt x="20" y="217"/>
                      <a:pt x="20" y="222"/>
                      <a:pt x="19" y="227"/>
                    </a:cubicBezTo>
                    <a:cubicBezTo>
                      <a:pt x="19" y="229"/>
                      <a:pt x="19" y="230"/>
                      <a:pt x="19" y="231"/>
                    </a:cubicBezTo>
                    <a:cubicBezTo>
                      <a:pt x="19" y="232"/>
                      <a:pt x="20" y="233"/>
                      <a:pt x="21" y="235"/>
                    </a:cubicBezTo>
                    <a:cubicBezTo>
                      <a:pt x="20" y="237"/>
                      <a:pt x="21" y="239"/>
                      <a:pt x="21" y="241"/>
                    </a:cubicBezTo>
                    <a:cubicBezTo>
                      <a:pt x="21" y="243"/>
                      <a:pt x="21" y="244"/>
                      <a:pt x="21" y="246"/>
                    </a:cubicBezTo>
                    <a:lnTo>
                      <a:pt x="31" y="247"/>
                    </a:ln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42" name="Freeform 41"/>
              <p:cNvSpPr>
                <a:spLocks noChangeAspect="1"/>
              </p:cNvSpPr>
              <p:nvPr/>
            </p:nvSpPr>
            <p:spPr bwMode="auto">
              <a:xfrm>
                <a:off x="5326063" y="4456113"/>
                <a:ext cx="77787" cy="214312"/>
              </a:xfrm>
              <a:custGeom>
                <a:avLst/>
                <a:gdLst>
                  <a:gd name="T0" fmla="*/ 2147483647 w 41"/>
                  <a:gd name="T1" fmla="*/ 0 h 113"/>
                  <a:gd name="T2" fmla="*/ 2147483647 w 41"/>
                  <a:gd name="T3" fmla="*/ 2147483647 h 113"/>
                  <a:gd name="T4" fmla="*/ 2147483647 w 41"/>
                  <a:gd name="T5" fmla="*/ 2147483647 h 113"/>
                  <a:gd name="T6" fmla="*/ 2147483647 w 41"/>
                  <a:gd name="T7" fmla="*/ 2147483647 h 113"/>
                  <a:gd name="T8" fmla="*/ 2147483647 w 41"/>
                  <a:gd name="T9" fmla="*/ 2147483647 h 113"/>
                  <a:gd name="T10" fmla="*/ 2147483647 w 41"/>
                  <a:gd name="T11" fmla="*/ 2147483647 h 113"/>
                  <a:gd name="T12" fmla="*/ 2147483647 w 41"/>
                  <a:gd name="T13" fmla="*/ 2147483647 h 113"/>
                  <a:gd name="T14" fmla="*/ 2147483647 w 41"/>
                  <a:gd name="T15" fmla="*/ 2147483647 h 113"/>
                  <a:gd name="T16" fmla="*/ 2147483647 w 41"/>
                  <a:gd name="T17" fmla="*/ 2147483647 h 113"/>
                  <a:gd name="T18" fmla="*/ 2147483647 w 41"/>
                  <a:gd name="T19" fmla="*/ 2147483647 h 113"/>
                  <a:gd name="T20" fmla="*/ 2147483647 w 41"/>
                  <a:gd name="T21" fmla="*/ 2147483647 h 113"/>
                  <a:gd name="T22" fmla="*/ 2147483647 w 41"/>
                  <a:gd name="T23" fmla="*/ 2147483647 h 113"/>
                  <a:gd name="T24" fmla="*/ 2147483647 w 41"/>
                  <a:gd name="T25" fmla="*/ 2147483647 h 113"/>
                  <a:gd name="T26" fmla="*/ 2147483647 w 41"/>
                  <a:gd name="T27" fmla="*/ 2147483647 h 113"/>
                  <a:gd name="T28" fmla="*/ 2147483647 w 41"/>
                  <a:gd name="T29" fmla="*/ 2147483647 h 113"/>
                  <a:gd name="T30" fmla="*/ 2147483647 w 41"/>
                  <a:gd name="T31" fmla="*/ 2147483647 h 113"/>
                  <a:gd name="T32" fmla="*/ 2147483647 w 41"/>
                  <a:gd name="T33" fmla="*/ 2147483647 h 113"/>
                  <a:gd name="T34" fmla="*/ 2147483647 w 41"/>
                  <a:gd name="T35" fmla="*/ 2147483647 h 113"/>
                  <a:gd name="T36" fmla="*/ 2147483647 w 41"/>
                  <a:gd name="T37" fmla="*/ 2147483647 h 113"/>
                  <a:gd name="T38" fmla="*/ 2147483647 w 41"/>
                  <a:gd name="T39" fmla="*/ 2147483647 h 113"/>
                  <a:gd name="T40" fmla="*/ 2147483647 w 41"/>
                  <a:gd name="T41" fmla="*/ 2147483647 h 113"/>
                  <a:gd name="T42" fmla="*/ 2147483647 w 41"/>
                  <a:gd name="T43" fmla="*/ 2147483647 h 113"/>
                  <a:gd name="T44" fmla="*/ 2147483647 w 41"/>
                  <a:gd name="T45" fmla="*/ 2147483647 h 113"/>
                  <a:gd name="T46" fmla="*/ 2147483647 w 41"/>
                  <a:gd name="T47" fmla="*/ 2147483647 h 113"/>
                  <a:gd name="T48" fmla="*/ 2147483647 w 41"/>
                  <a:gd name="T49" fmla="*/ 2147483647 h 113"/>
                  <a:gd name="T50" fmla="*/ 2147483647 w 41"/>
                  <a:gd name="T51" fmla="*/ 2147483647 h 113"/>
                  <a:gd name="T52" fmla="*/ 2147483647 w 41"/>
                  <a:gd name="T53" fmla="*/ 2147483647 h 113"/>
                  <a:gd name="T54" fmla="*/ 0 w 41"/>
                  <a:gd name="T55" fmla="*/ 2147483647 h 113"/>
                  <a:gd name="T56" fmla="*/ 2147483647 w 41"/>
                  <a:gd name="T57" fmla="*/ 2147483647 h 113"/>
                  <a:gd name="T58" fmla="*/ 2147483647 w 41"/>
                  <a:gd name="T59" fmla="*/ 2147483647 h 113"/>
                  <a:gd name="T60" fmla="*/ 2147483647 w 41"/>
                  <a:gd name="T61" fmla="*/ 2147483647 h 113"/>
                  <a:gd name="T62" fmla="*/ 2147483647 w 41"/>
                  <a:gd name="T63" fmla="*/ 2147483647 h 113"/>
                  <a:gd name="T64" fmla="*/ 2147483647 w 41"/>
                  <a:gd name="T65" fmla="*/ 2147483647 h 113"/>
                  <a:gd name="T66" fmla="*/ 2147483647 w 41"/>
                  <a:gd name="T67" fmla="*/ 2147483647 h 113"/>
                  <a:gd name="T68" fmla="*/ 2147483647 w 41"/>
                  <a:gd name="T69" fmla="*/ 2147483647 h 113"/>
                  <a:gd name="T70" fmla="*/ 2147483647 w 41"/>
                  <a:gd name="T71" fmla="*/ 2147483647 h 113"/>
                  <a:gd name="T72" fmla="*/ 2147483647 w 41"/>
                  <a:gd name="T73" fmla="*/ 2147483647 h 113"/>
                  <a:gd name="T74" fmla="*/ 2147483647 w 41"/>
                  <a:gd name="T75" fmla="*/ 2147483647 h 113"/>
                  <a:gd name="T76" fmla="*/ 2147483647 w 41"/>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1" h="113">
                    <a:moveTo>
                      <a:pt x="6" y="0"/>
                    </a:moveTo>
                    <a:cubicBezTo>
                      <a:pt x="9" y="2"/>
                      <a:pt x="12" y="3"/>
                      <a:pt x="15" y="5"/>
                    </a:cubicBezTo>
                    <a:cubicBezTo>
                      <a:pt x="19" y="8"/>
                      <a:pt x="23" y="11"/>
                      <a:pt x="25" y="15"/>
                    </a:cubicBezTo>
                    <a:cubicBezTo>
                      <a:pt x="26" y="18"/>
                      <a:pt x="23" y="21"/>
                      <a:pt x="24" y="25"/>
                    </a:cubicBezTo>
                    <a:cubicBezTo>
                      <a:pt x="24" y="27"/>
                      <a:pt x="26" y="29"/>
                      <a:pt x="27" y="31"/>
                    </a:cubicBezTo>
                    <a:cubicBezTo>
                      <a:pt x="27" y="34"/>
                      <a:pt x="26" y="36"/>
                      <a:pt x="25" y="38"/>
                    </a:cubicBezTo>
                    <a:cubicBezTo>
                      <a:pt x="25" y="40"/>
                      <a:pt x="24" y="42"/>
                      <a:pt x="24" y="44"/>
                    </a:cubicBezTo>
                    <a:cubicBezTo>
                      <a:pt x="24" y="46"/>
                      <a:pt x="24" y="49"/>
                      <a:pt x="24" y="51"/>
                    </a:cubicBezTo>
                    <a:cubicBezTo>
                      <a:pt x="25" y="53"/>
                      <a:pt x="25" y="56"/>
                      <a:pt x="26" y="59"/>
                    </a:cubicBezTo>
                    <a:cubicBezTo>
                      <a:pt x="26" y="61"/>
                      <a:pt x="26" y="63"/>
                      <a:pt x="27" y="65"/>
                    </a:cubicBezTo>
                    <a:cubicBezTo>
                      <a:pt x="28" y="67"/>
                      <a:pt x="31" y="68"/>
                      <a:pt x="33" y="70"/>
                    </a:cubicBezTo>
                    <a:cubicBezTo>
                      <a:pt x="35" y="72"/>
                      <a:pt x="35" y="74"/>
                      <a:pt x="36" y="76"/>
                    </a:cubicBezTo>
                    <a:cubicBezTo>
                      <a:pt x="38" y="79"/>
                      <a:pt x="39" y="81"/>
                      <a:pt x="40" y="83"/>
                    </a:cubicBezTo>
                    <a:cubicBezTo>
                      <a:pt x="41" y="86"/>
                      <a:pt x="40" y="90"/>
                      <a:pt x="40" y="94"/>
                    </a:cubicBezTo>
                    <a:cubicBezTo>
                      <a:pt x="40" y="96"/>
                      <a:pt x="41" y="98"/>
                      <a:pt x="40" y="100"/>
                    </a:cubicBezTo>
                    <a:cubicBezTo>
                      <a:pt x="39" y="102"/>
                      <a:pt x="36" y="100"/>
                      <a:pt x="34" y="101"/>
                    </a:cubicBezTo>
                    <a:cubicBezTo>
                      <a:pt x="33" y="102"/>
                      <a:pt x="33" y="104"/>
                      <a:pt x="33" y="106"/>
                    </a:cubicBezTo>
                    <a:cubicBezTo>
                      <a:pt x="32" y="108"/>
                      <a:pt x="33" y="113"/>
                      <a:pt x="31" y="112"/>
                    </a:cubicBezTo>
                    <a:cubicBezTo>
                      <a:pt x="27" y="111"/>
                      <a:pt x="25" y="107"/>
                      <a:pt x="23" y="104"/>
                    </a:cubicBezTo>
                    <a:cubicBezTo>
                      <a:pt x="22" y="102"/>
                      <a:pt x="21" y="101"/>
                      <a:pt x="21" y="99"/>
                    </a:cubicBezTo>
                    <a:cubicBezTo>
                      <a:pt x="20" y="98"/>
                      <a:pt x="19" y="97"/>
                      <a:pt x="20" y="96"/>
                    </a:cubicBezTo>
                    <a:cubicBezTo>
                      <a:pt x="21" y="93"/>
                      <a:pt x="23" y="92"/>
                      <a:pt x="24" y="90"/>
                    </a:cubicBezTo>
                    <a:cubicBezTo>
                      <a:pt x="25" y="87"/>
                      <a:pt x="25" y="84"/>
                      <a:pt x="24" y="81"/>
                    </a:cubicBezTo>
                    <a:cubicBezTo>
                      <a:pt x="23" y="79"/>
                      <a:pt x="23" y="76"/>
                      <a:pt x="21" y="76"/>
                    </a:cubicBezTo>
                    <a:cubicBezTo>
                      <a:pt x="18" y="75"/>
                      <a:pt x="15" y="80"/>
                      <a:pt x="12" y="78"/>
                    </a:cubicBezTo>
                    <a:cubicBezTo>
                      <a:pt x="9" y="77"/>
                      <a:pt x="10" y="72"/>
                      <a:pt x="8" y="70"/>
                    </a:cubicBezTo>
                    <a:cubicBezTo>
                      <a:pt x="8" y="69"/>
                      <a:pt x="6" y="71"/>
                      <a:pt x="5" y="71"/>
                    </a:cubicBezTo>
                    <a:cubicBezTo>
                      <a:pt x="4" y="69"/>
                      <a:pt x="0" y="68"/>
                      <a:pt x="0" y="66"/>
                    </a:cubicBezTo>
                    <a:cubicBezTo>
                      <a:pt x="0" y="63"/>
                      <a:pt x="4" y="61"/>
                      <a:pt x="5" y="58"/>
                    </a:cubicBezTo>
                    <a:cubicBezTo>
                      <a:pt x="6" y="55"/>
                      <a:pt x="3" y="52"/>
                      <a:pt x="4" y="49"/>
                    </a:cubicBezTo>
                    <a:cubicBezTo>
                      <a:pt x="5" y="47"/>
                      <a:pt x="9" y="48"/>
                      <a:pt x="11" y="46"/>
                    </a:cubicBezTo>
                    <a:cubicBezTo>
                      <a:pt x="11" y="45"/>
                      <a:pt x="10" y="45"/>
                      <a:pt x="9" y="44"/>
                    </a:cubicBezTo>
                    <a:cubicBezTo>
                      <a:pt x="9" y="41"/>
                      <a:pt x="8" y="37"/>
                      <a:pt x="9" y="34"/>
                    </a:cubicBezTo>
                    <a:cubicBezTo>
                      <a:pt x="9" y="32"/>
                      <a:pt x="12" y="30"/>
                      <a:pt x="11" y="28"/>
                    </a:cubicBezTo>
                    <a:cubicBezTo>
                      <a:pt x="11" y="26"/>
                      <a:pt x="7" y="25"/>
                      <a:pt x="8" y="23"/>
                    </a:cubicBezTo>
                    <a:cubicBezTo>
                      <a:pt x="8" y="21"/>
                      <a:pt x="13" y="23"/>
                      <a:pt x="14" y="20"/>
                    </a:cubicBezTo>
                    <a:cubicBezTo>
                      <a:pt x="15" y="18"/>
                      <a:pt x="14" y="15"/>
                      <a:pt x="12" y="13"/>
                    </a:cubicBezTo>
                    <a:cubicBezTo>
                      <a:pt x="11" y="10"/>
                      <a:pt x="7" y="9"/>
                      <a:pt x="6" y="6"/>
                    </a:cubicBezTo>
                    <a:cubicBezTo>
                      <a:pt x="5" y="5"/>
                      <a:pt x="6" y="2"/>
                      <a:pt x="6" y="0"/>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43" name="Freeform 42"/>
              <p:cNvSpPr>
                <a:spLocks noChangeAspect="1"/>
              </p:cNvSpPr>
              <p:nvPr/>
            </p:nvSpPr>
            <p:spPr bwMode="auto">
              <a:xfrm>
                <a:off x="4824413" y="4359275"/>
                <a:ext cx="300037" cy="342900"/>
              </a:xfrm>
              <a:custGeom>
                <a:avLst/>
                <a:gdLst>
                  <a:gd name="T0" fmla="*/ 2147483647 w 157"/>
                  <a:gd name="T1" fmla="*/ 2147483647 h 180"/>
                  <a:gd name="T2" fmla="*/ 2147483647 w 157"/>
                  <a:gd name="T3" fmla="*/ 2147483647 h 180"/>
                  <a:gd name="T4" fmla="*/ 2147483647 w 157"/>
                  <a:gd name="T5" fmla="*/ 2147483647 h 180"/>
                  <a:gd name="T6" fmla="*/ 2147483647 w 157"/>
                  <a:gd name="T7" fmla="*/ 2147483647 h 180"/>
                  <a:gd name="T8" fmla="*/ 2147483647 w 157"/>
                  <a:gd name="T9" fmla="*/ 2147483647 h 180"/>
                  <a:gd name="T10" fmla="*/ 2147483647 w 157"/>
                  <a:gd name="T11" fmla="*/ 2147483647 h 180"/>
                  <a:gd name="T12" fmla="*/ 2147483647 w 157"/>
                  <a:gd name="T13" fmla="*/ 2147483647 h 180"/>
                  <a:gd name="T14" fmla="*/ 2147483647 w 157"/>
                  <a:gd name="T15" fmla="*/ 2147483647 h 180"/>
                  <a:gd name="T16" fmla="*/ 2147483647 w 157"/>
                  <a:gd name="T17" fmla="*/ 2147483647 h 180"/>
                  <a:gd name="T18" fmla="*/ 2147483647 w 157"/>
                  <a:gd name="T19" fmla="*/ 2147483647 h 180"/>
                  <a:gd name="T20" fmla="*/ 2147483647 w 157"/>
                  <a:gd name="T21" fmla="*/ 2147483647 h 180"/>
                  <a:gd name="T22" fmla="*/ 2147483647 w 157"/>
                  <a:gd name="T23" fmla="*/ 2147483647 h 180"/>
                  <a:gd name="T24" fmla="*/ 2147483647 w 157"/>
                  <a:gd name="T25" fmla="*/ 2147483647 h 180"/>
                  <a:gd name="T26" fmla="*/ 2147483647 w 157"/>
                  <a:gd name="T27" fmla="*/ 2147483647 h 180"/>
                  <a:gd name="T28" fmla="*/ 2147483647 w 157"/>
                  <a:gd name="T29" fmla="*/ 2147483647 h 180"/>
                  <a:gd name="T30" fmla="*/ 2147483647 w 157"/>
                  <a:gd name="T31" fmla="*/ 2147483647 h 180"/>
                  <a:gd name="T32" fmla="*/ 2147483647 w 157"/>
                  <a:gd name="T33" fmla="*/ 2147483647 h 180"/>
                  <a:gd name="T34" fmla="*/ 2147483647 w 157"/>
                  <a:gd name="T35" fmla="*/ 2147483647 h 180"/>
                  <a:gd name="T36" fmla="*/ 2147483647 w 157"/>
                  <a:gd name="T37" fmla="*/ 2147483647 h 180"/>
                  <a:gd name="T38" fmla="*/ 2147483647 w 157"/>
                  <a:gd name="T39" fmla="*/ 2147483647 h 180"/>
                  <a:gd name="T40" fmla="*/ 2147483647 w 157"/>
                  <a:gd name="T41" fmla="*/ 2147483647 h 180"/>
                  <a:gd name="T42" fmla="*/ 2147483647 w 157"/>
                  <a:gd name="T43" fmla="*/ 2147483647 h 180"/>
                  <a:gd name="T44" fmla="*/ 2147483647 w 157"/>
                  <a:gd name="T45" fmla="*/ 2147483647 h 180"/>
                  <a:gd name="T46" fmla="*/ 2147483647 w 157"/>
                  <a:gd name="T47" fmla="*/ 2147483647 h 180"/>
                  <a:gd name="T48" fmla="*/ 2147483647 w 157"/>
                  <a:gd name="T49" fmla="*/ 2147483647 h 180"/>
                  <a:gd name="T50" fmla="*/ 2147483647 w 157"/>
                  <a:gd name="T51" fmla="*/ 2147483647 h 180"/>
                  <a:gd name="T52" fmla="*/ 2147483647 w 157"/>
                  <a:gd name="T53" fmla="*/ 2147483647 h 180"/>
                  <a:gd name="T54" fmla="*/ 2147483647 w 157"/>
                  <a:gd name="T55" fmla="*/ 2147483647 h 180"/>
                  <a:gd name="T56" fmla="*/ 2147483647 w 157"/>
                  <a:gd name="T57" fmla="*/ 2147483647 h 180"/>
                  <a:gd name="T58" fmla="*/ 2147483647 w 157"/>
                  <a:gd name="T59" fmla="*/ 2147483647 h 180"/>
                  <a:gd name="T60" fmla="*/ 2147483647 w 157"/>
                  <a:gd name="T61" fmla="*/ 2147483647 h 180"/>
                  <a:gd name="T62" fmla="*/ 2147483647 w 157"/>
                  <a:gd name="T63" fmla="*/ 2147483647 h 180"/>
                  <a:gd name="T64" fmla="*/ 2147483647 w 157"/>
                  <a:gd name="T65" fmla="*/ 2147483647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7" h="180">
                    <a:moveTo>
                      <a:pt x="6" y="0"/>
                    </a:moveTo>
                    <a:cubicBezTo>
                      <a:pt x="6" y="1"/>
                      <a:pt x="9" y="3"/>
                      <a:pt x="9" y="5"/>
                    </a:cubicBezTo>
                    <a:cubicBezTo>
                      <a:pt x="9" y="6"/>
                      <a:pt x="6" y="5"/>
                      <a:pt x="7" y="6"/>
                    </a:cubicBezTo>
                    <a:cubicBezTo>
                      <a:pt x="7" y="9"/>
                      <a:pt x="9" y="11"/>
                      <a:pt x="10" y="13"/>
                    </a:cubicBezTo>
                    <a:cubicBezTo>
                      <a:pt x="12" y="16"/>
                      <a:pt x="14" y="18"/>
                      <a:pt x="15" y="21"/>
                    </a:cubicBezTo>
                    <a:cubicBezTo>
                      <a:pt x="17" y="27"/>
                      <a:pt x="21" y="33"/>
                      <a:pt x="21" y="40"/>
                    </a:cubicBezTo>
                    <a:cubicBezTo>
                      <a:pt x="21" y="42"/>
                      <a:pt x="17" y="43"/>
                      <a:pt x="16" y="46"/>
                    </a:cubicBezTo>
                    <a:cubicBezTo>
                      <a:pt x="16" y="48"/>
                      <a:pt x="17" y="51"/>
                      <a:pt x="18" y="53"/>
                    </a:cubicBezTo>
                    <a:cubicBezTo>
                      <a:pt x="19" y="57"/>
                      <a:pt x="21" y="61"/>
                      <a:pt x="22" y="65"/>
                    </a:cubicBezTo>
                    <a:cubicBezTo>
                      <a:pt x="24" y="69"/>
                      <a:pt x="27" y="73"/>
                      <a:pt x="27" y="78"/>
                    </a:cubicBezTo>
                    <a:cubicBezTo>
                      <a:pt x="27" y="83"/>
                      <a:pt x="26" y="89"/>
                      <a:pt x="24" y="93"/>
                    </a:cubicBezTo>
                    <a:cubicBezTo>
                      <a:pt x="23" y="96"/>
                      <a:pt x="21" y="98"/>
                      <a:pt x="19" y="100"/>
                    </a:cubicBezTo>
                    <a:cubicBezTo>
                      <a:pt x="17" y="103"/>
                      <a:pt x="13" y="106"/>
                      <a:pt x="11" y="110"/>
                    </a:cubicBezTo>
                    <a:cubicBezTo>
                      <a:pt x="9" y="113"/>
                      <a:pt x="9" y="116"/>
                      <a:pt x="8" y="120"/>
                    </a:cubicBezTo>
                    <a:cubicBezTo>
                      <a:pt x="7" y="125"/>
                      <a:pt x="6" y="131"/>
                      <a:pt x="5" y="137"/>
                    </a:cubicBezTo>
                    <a:cubicBezTo>
                      <a:pt x="4" y="142"/>
                      <a:pt x="2" y="146"/>
                      <a:pt x="1" y="150"/>
                    </a:cubicBezTo>
                    <a:cubicBezTo>
                      <a:pt x="0" y="156"/>
                      <a:pt x="0" y="162"/>
                      <a:pt x="0" y="168"/>
                    </a:cubicBezTo>
                    <a:cubicBezTo>
                      <a:pt x="2" y="168"/>
                      <a:pt x="4" y="168"/>
                      <a:pt x="7" y="168"/>
                    </a:cubicBezTo>
                    <a:cubicBezTo>
                      <a:pt x="10" y="167"/>
                      <a:pt x="12" y="164"/>
                      <a:pt x="15" y="164"/>
                    </a:cubicBezTo>
                    <a:cubicBezTo>
                      <a:pt x="17" y="164"/>
                      <a:pt x="20" y="165"/>
                      <a:pt x="22" y="166"/>
                    </a:cubicBezTo>
                    <a:cubicBezTo>
                      <a:pt x="24" y="167"/>
                      <a:pt x="26" y="170"/>
                      <a:pt x="28" y="170"/>
                    </a:cubicBezTo>
                    <a:cubicBezTo>
                      <a:pt x="46" y="171"/>
                      <a:pt x="65" y="168"/>
                      <a:pt x="83" y="170"/>
                    </a:cubicBezTo>
                    <a:cubicBezTo>
                      <a:pt x="86" y="170"/>
                      <a:pt x="87" y="174"/>
                      <a:pt x="89" y="176"/>
                    </a:cubicBezTo>
                    <a:cubicBezTo>
                      <a:pt x="92" y="177"/>
                      <a:pt x="94" y="178"/>
                      <a:pt x="97" y="178"/>
                    </a:cubicBezTo>
                    <a:cubicBezTo>
                      <a:pt x="101" y="179"/>
                      <a:pt x="105" y="180"/>
                      <a:pt x="109" y="180"/>
                    </a:cubicBezTo>
                    <a:cubicBezTo>
                      <a:pt x="111" y="180"/>
                      <a:pt x="114" y="178"/>
                      <a:pt x="116" y="178"/>
                    </a:cubicBezTo>
                    <a:cubicBezTo>
                      <a:pt x="119" y="178"/>
                      <a:pt x="122" y="180"/>
                      <a:pt x="124" y="180"/>
                    </a:cubicBezTo>
                    <a:cubicBezTo>
                      <a:pt x="132" y="179"/>
                      <a:pt x="140" y="176"/>
                      <a:pt x="148" y="175"/>
                    </a:cubicBezTo>
                    <a:cubicBezTo>
                      <a:pt x="146" y="174"/>
                      <a:pt x="144" y="173"/>
                      <a:pt x="142" y="171"/>
                    </a:cubicBezTo>
                    <a:cubicBezTo>
                      <a:pt x="140" y="170"/>
                      <a:pt x="139" y="167"/>
                      <a:pt x="138" y="165"/>
                    </a:cubicBezTo>
                    <a:cubicBezTo>
                      <a:pt x="135" y="161"/>
                      <a:pt x="132" y="158"/>
                      <a:pt x="129" y="154"/>
                    </a:cubicBezTo>
                    <a:lnTo>
                      <a:pt x="129" y="105"/>
                    </a:lnTo>
                    <a:lnTo>
                      <a:pt x="155" y="105"/>
                    </a:lnTo>
                    <a:cubicBezTo>
                      <a:pt x="157" y="105"/>
                      <a:pt x="152" y="103"/>
                      <a:pt x="151" y="101"/>
                    </a:cubicBezTo>
                    <a:cubicBezTo>
                      <a:pt x="151" y="100"/>
                      <a:pt x="153" y="99"/>
                      <a:pt x="153" y="97"/>
                    </a:cubicBezTo>
                    <a:cubicBezTo>
                      <a:pt x="153" y="95"/>
                      <a:pt x="153" y="93"/>
                      <a:pt x="153" y="91"/>
                    </a:cubicBezTo>
                    <a:cubicBezTo>
                      <a:pt x="154" y="89"/>
                      <a:pt x="155" y="86"/>
                      <a:pt x="155" y="84"/>
                    </a:cubicBezTo>
                    <a:cubicBezTo>
                      <a:pt x="155" y="82"/>
                      <a:pt x="154" y="80"/>
                      <a:pt x="153" y="78"/>
                    </a:cubicBezTo>
                    <a:cubicBezTo>
                      <a:pt x="153" y="77"/>
                      <a:pt x="153" y="76"/>
                      <a:pt x="152" y="76"/>
                    </a:cubicBezTo>
                    <a:cubicBezTo>
                      <a:pt x="149" y="76"/>
                      <a:pt x="145" y="77"/>
                      <a:pt x="142" y="78"/>
                    </a:cubicBezTo>
                    <a:cubicBezTo>
                      <a:pt x="139" y="79"/>
                      <a:pt x="135" y="81"/>
                      <a:pt x="132" y="81"/>
                    </a:cubicBezTo>
                    <a:cubicBezTo>
                      <a:pt x="130" y="81"/>
                      <a:pt x="131" y="79"/>
                      <a:pt x="132" y="77"/>
                    </a:cubicBezTo>
                    <a:cubicBezTo>
                      <a:pt x="132" y="76"/>
                      <a:pt x="133" y="74"/>
                      <a:pt x="133" y="72"/>
                    </a:cubicBezTo>
                    <a:cubicBezTo>
                      <a:pt x="133" y="68"/>
                      <a:pt x="134" y="64"/>
                      <a:pt x="133" y="61"/>
                    </a:cubicBezTo>
                    <a:cubicBezTo>
                      <a:pt x="132" y="58"/>
                      <a:pt x="127" y="58"/>
                      <a:pt x="127" y="55"/>
                    </a:cubicBezTo>
                    <a:cubicBezTo>
                      <a:pt x="126" y="50"/>
                      <a:pt x="128" y="43"/>
                      <a:pt x="128" y="37"/>
                    </a:cubicBezTo>
                    <a:cubicBezTo>
                      <a:pt x="128" y="35"/>
                      <a:pt x="127" y="33"/>
                      <a:pt x="126" y="30"/>
                    </a:cubicBezTo>
                    <a:cubicBezTo>
                      <a:pt x="126" y="29"/>
                      <a:pt x="128" y="28"/>
                      <a:pt x="127" y="26"/>
                    </a:cubicBezTo>
                    <a:cubicBezTo>
                      <a:pt x="127" y="24"/>
                      <a:pt x="127" y="21"/>
                      <a:pt x="125" y="20"/>
                    </a:cubicBezTo>
                    <a:cubicBezTo>
                      <a:pt x="121" y="18"/>
                      <a:pt x="117" y="21"/>
                      <a:pt x="113" y="21"/>
                    </a:cubicBezTo>
                    <a:cubicBezTo>
                      <a:pt x="112" y="20"/>
                      <a:pt x="112" y="18"/>
                      <a:pt x="111" y="18"/>
                    </a:cubicBezTo>
                    <a:cubicBezTo>
                      <a:pt x="110" y="17"/>
                      <a:pt x="109" y="18"/>
                      <a:pt x="108" y="18"/>
                    </a:cubicBezTo>
                    <a:cubicBezTo>
                      <a:pt x="105" y="18"/>
                      <a:pt x="102" y="18"/>
                      <a:pt x="100" y="20"/>
                    </a:cubicBezTo>
                    <a:cubicBezTo>
                      <a:pt x="98" y="21"/>
                      <a:pt x="100" y="24"/>
                      <a:pt x="99" y="26"/>
                    </a:cubicBezTo>
                    <a:cubicBezTo>
                      <a:pt x="99" y="27"/>
                      <a:pt x="98" y="28"/>
                      <a:pt x="98" y="29"/>
                    </a:cubicBezTo>
                    <a:cubicBezTo>
                      <a:pt x="97" y="30"/>
                      <a:pt x="98" y="32"/>
                      <a:pt x="97" y="33"/>
                    </a:cubicBezTo>
                    <a:cubicBezTo>
                      <a:pt x="95" y="34"/>
                      <a:pt x="93" y="33"/>
                      <a:pt x="92" y="33"/>
                    </a:cubicBezTo>
                    <a:cubicBezTo>
                      <a:pt x="89" y="33"/>
                      <a:pt x="87" y="33"/>
                      <a:pt x="85" y="33"/>
                    </a:cubicBezTo>
                    <a:cubicBezTo>
                      <a:pt x="80" y="33"/>
                      <a:pt x="76" y="35"/>
                      <a:pt x="72" y="33"/>
                    </a:cubicBezTo>
                    <a:cubicBezTo>
                      <a:pt x="68" y="31"/>
                      <a:pt x="67" y="26"/>
                      <a:pt x="66" y="22"/>
                    </a:cubicBezTo>
                    <a:cubicBezTo>
                      <a:pt x="65" y="19"/>
                      <a:pt x="64" y="16"/>
                      <a:pt x="64" y="14"/>
                    </a:cubicBezTo>
                    <a:cubicBezTo>
                      <a:pt x="64" y="11"/>
                      <a:pt x="64" y="9"/>
                      <a:pt x="63" y="6"/>
                    </a:cubicBezTo>
                    <a:cubicBezTo>
                      <a:pt x="63" y="4"/>
                      <a:pt x="64" y="1"/>
                      <a:pt x="62" y="1"/>
                    </a:cubicBezTo>
                    <a:lnTo>
                      <a:pt x="20" y="1"/>
                    </a:lnTo>
                    <a:cubicBezTo>
                      <a:pt x="18" y="1"/>
                      <a:pt x="16" y="1"/>
                      <a:pt x="14" y="1"/>
                    </a:cubicBezTo>
                    <a:cubicBezTo>
                      <a:pt x="12" y="1"/>
                      <a:pt x="11" y="3"/>
                      <a:pt x="10" y="3"/>
                    </a:cubicBezTo>
                    <a:cubicBezTo>
                      <a:pt x="8" y="3"/>
                      <a:pt x="7" y="1"/>
                      <a:pt x="6" y="0"/>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44" name="Freeform 43"/>
              <p:cNvSpPr>
                <a:spLocks noChangeAspect="1"/>
              </p:cNvSpPr>
              <p:nvPr/>
            </p:nvSpPr>
            <p:spPr bwMode="auto">
              <a:xfrm>
                <a:off x="5240338" y="4262438"/>
                <a:ext cx="46037" cy="65087"/>
              </a:xfrm>
              <a:custGeom>
                <a:avLst/>
                <a:gdLst>
                  <a:gd name="T0" fmla="*/ 2147483647 w 24"/>
                  <a:gd name="T1" fmla="*/ 2147483647 h 34"/>
                  <a:gd name="T2" fmla="*/ 2147483647 w 24"/>
                  <a:gd name="T3" fmla="*/ 2147483647 h 34"/>
                  <a:gd name="T4" fmla="*/ 2147483647 w 24"/>
                  <a:gd name="T5" fmla="*/ 2147483647 h 34"/>
                  <a:gd name="T6" fmla="*/ 2147483647 w 24"/>
                  <a:gd name="T7" fmla="*/ 2147483647 h 34"/>
                  <a:gd name="T8" fmla="*/ 0 w 24"/>
                  <a:gd name="T9" fmla="*/ 2147483647 h 34"/>
                  <a:gd name="T10" fmla="*/ 2147483647 w 24"/>
                  <a:gd name="T11" fmla="*/ 2147483647 h 34"/>
                  <a:gd name="T12" fmla="*/ 2147483647 w 24"/>
                  <a:gd name="T13" fmla="*/ 2147483647 h 34"/>
                  <a:gd name="T14" fmla="*/ 2147483647 w 24"/>
                  <a:gd name="T15" fmla="*/ 2147483647 h 34"/>
                  <a:gd name="T16" fmla="*/ 2147483647 w 24"/>
                  <a:gd name="T17" fmla="*/ 2147483647 h 34"/>
                  <a:gd name="T18" fmla="*/ 2147483647 w 24"/>
                  <a:gd name="T19" fmla="*/ 2147483647 h 34"/>
                  <a:gd name="T20" fmla="*/ 2147483647 w 24"/>
                  <a:gd name="T21" fmla="*/ 2147483647 h 34"/>
                  <a:gd name="T22" fmla="*/ 2147483647 w 24"/>
                  <a:gd name="T23" fmla="*/ 2147483647 h 34"/>
                  <a:gd name="T24" fmla="*/ 2147483647 w 24"/>
                  <a:gd name="T25" fmla="*/ 2147483647 h 34"/>
                  <a:gd name="T26" fmla="*/ 2147483647 w 24"/>
                  <a:gd name="T27" fmla="*/ 2147483647 h 34"/>
                  <a:gd name="T28" fmla="*/ 2147483647 w 24"/>
                  <a:gd name="T29" fmla="*/ 2147483647 h 34"/>
                  <a:gd name="T30" fmla="*/ 2147483647 w 24"/>
                  <a:gd name="T31" fmla="*/ 2147483647 h 34"/>
                  <a:gd name="T32" fmla="*/ 2147483647 w 24"/>
                  <a:gd name="T33" fmla="*/ 214748364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34">
                    <a:moveTo>
                      <a:pt x="7" y="34"/>
                    </a:moveTo>
                    <a:cubicBezTo>
                      <a:pt x="6" y="31"/>
                      <a:pt x="5" y="29"/>
                      <a:pt x="5" y="26"/>
                    </a:cubicBezTo>
                    <a:cubicBezTo>
                      <a:pt x="4" y="22"/>
                      <a:pt x="3" y="17"/>
                      <a:pt x="3" y="13"/>
                    </a:cubicBezTo>
                    <a:cubicBezTo>
                      <a:pt x="3" y="12"/>
                      <a:pt x="4" y="11"/>
                      <a:pt x="4" y="9"/>
                    </a:cubicBezTo>
                    <a:cubicBezTo>
                      <a:pt x="3" y="8"/>
                      <a:pt x="2" y="6"/>
                      <a:pt x="0" y="5"/>
                    </a:cubicBezTo>
                    <a:cubicBezTo>
                      <a:pt x="2" y="4"/>
                      <a:pt x="3" y="4"/>
                      <a:pt x="4" y="4"/>
                    </a:cubicBezTo>
                    <a:cubicBezTo>
                      <a:pt x="5" y="4"/>
                      <a:pt x="5" y="6"/>
                      <a:pt x="6" y="6"/>
                    </a:cubicBezTo>
                    <a:cubicBezTo>
                      <a:pt x="7" y="6"/>
                      <a:pt x="9" y="6"/>
                      <a:pt x="10" y="6"/>
                    </a:cubicBezTo>
                    <a:cubicBezTo>
                      <a:pt x="11" y="5"/>
                      <a:pt x="11" y="2"/>
                      <a:pt x="12" y="1"/>
                    </a:cubicBezTo>
                    <a:cubicBezTo>
                      <a:pt x="14" y="0"/>
                      <a:pt x="16" y="1"/>
                      <a:pt x="17" y="2"/>
                    </a:cubicBezTo>
                    <a:cubicBezTo>
                      <a:pt x="19" y="2"/>
                      <a:pt x="19" y="3"/>
                      <a:pt x="20" y="4"/>
                    </a:cubicBezTo>
                    <a:lnTo>
                      <a:pt x="20" y="7"/>
                    </a:lnTo>
                    <a:lnTo>
                      <a:pt x="24" y="10"/>
                    </a:lnTo>
                    <a:lnTo>
                      <a:pt x="24" y="14"/>
                    </a:lnTo>
                    <a:lnTo>
                      <a:pt x="19" y="19"/>
                    </a:lnTo>
                    <a:lnTo>
                      <a:pt x="16" y="24"/>
                    </a:lnTo>
                    <a:lnTo>
                      <a:pt x="7" y="34"/>
                    </a:ln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45" name="Freeform 44"/>
              <p:cNvSpPr>
                <a:spLocks noChangeAspect="1"/>
              </p:cNvSpPr>
              <p:nvPr/>
            </p:nvSpPr>
            <p:spPr bwMode="auto">
              <a:xfrm>
                <a:off x="4830763" y="4319588"/>
                <a:ext cx="26987" cy="41275"/>
              </a:xfrm>
              <a:custGeom>
                <a:avLst/>
                <a:gdLst>
                  <a:gd name="T0" fmla="*/ 2147483647 w 14"/>
                  <a:gd name="T1" fmla="*/ 2147483647 h 21"/>
                  <a:gd name="T2" fmla="*/ 2147483647 w 14"/>
                  <a:gd name="T3" fmla="*/ 2147483647 h 21"/>
                  <a:gd name="T4" fmla="*/ 0 w 14"/>
                  <a:gd name="T5" fmla="*/ 2147483647 h 21"/>
                  <a:gd name="T6" fmla="*/ 2147483647 w 14"/>
                  <a:gd name="T7" fmla="*/ 2147483647 h 21"/>
                  <a:gd name="T8" fmla="*/ 2147483647 w 14"/>
                  <a:gd name="T9" fmla="*/ 2147483647 h 21"/>
                  <a:gd name="T10" fmla="*/ 2147483647 w 14"/>
                  <a:gd name="T11" fmla="*/ 2147483647 h 21"/>
                  <a:gd name="T12" fmla="*/ 2147483647 w 14"/>
                  <a:gd name="T13" fmla="*/ 2147483647 h 21"/>
                  <a:gd name="T14" fmla="*/ 2147483647 w 14"/>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21">
                    <a:moveTo>
                      <a:pt x="3" y="20"/>
                    </a:moveTo>
                    <a:cubicBezTo>
                      <a:pt x="3" y="18"/>
                      <a:pt x="3" y="16"/>
                      <a:pt x="3" y="14"/>
                    </a:cubicBezTo>
                    <a:cubicBezTo>
                      <a:pt x="2" y="12"/>
                      <a:pt x="1" y="10"/>
                      <a:pt x="0" y="8"/>
                    </a:cubicBezTo>
                    <a:cubicBezTo>
                      <a:pt x="3" y="6"/>
                      <a:pt x="6" y="2"/>
                      <a:pt x="10" y="1"/>
                    </a:cubicBezTo>
                    <a:cubicBezTo>
                      <a:pt x="11" y="0"/>
                      <a:pt x="13" y="3"/>
                      <a:pt x="14" y="4"/>
                    </a:cubicBezTo>
                    <a:cubicBezTo>
                      <a:pt x="11" y="5"/>
                      <a:pt x="8" y="7"/>
                      <a:pt x="6" y="9"/>
                    </a:cubicBezTo>
                    <a:cubicBezTo>
                      <a:pt x="5" y="12"/>
                      <a:pt x="8" y="16"/>
                      <a:pt x="7" y="19"/>
                    </a:cubicBezTo>
                    <a:cubicBezTo>
                      <a:pt x="6" y="21"/>
                      <a:pt x="4" y="20"/>
                      <a:pt x="3" y="20"/>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46" name="Freeform 45"/>
              <p:cNvSpPr>
                <a:spLocks noChangeAspect="1"/>
              </p:cNvSpPr>
              <p:nvPr/>
            </p:nvSpPr>
            <p:spPr bwMode="auto">
              <a:xfrm>
                <a:off x="4837113" y="4052888"/>
                <a:ext cx="458787" cy="525462"/>
              </a:xfrm>
              <a:custGeom>
                <a:avLst/>
                <a:gdLst>
                  <a:gd name="T0" fmla="*/ 2147483647 w 241"/>
                  <a:gd name="T1" fmla="*/ 2147483647 h 275"/>
                  <a:gd name="T2" fmla="*/ 2147483647 w 241"/>
                  <a:gd name="T3" fmla="*/ 2147483647 h 275"/>
                  <a:gd name="T4" fmla="*/ 2147483647 w 241"/>
                  <a:gd name="T5" fmla="*/ 2147483647 h 275"/>
                  <a:gd name="T6" fmla="*/ 2147483647 w 241"/>
                  <a:gd name="T7" fmla="*/ 2147483647 h 275"/>
                  <a:gd name="T8" fmla="*/ 2147483647 w 241"/>
                  <a:gd name="T9" fmla="*/ 2147483647 h 275"/>
                  <a:gd name="T10" fmla="*/ 2147483647 w 241"/>
                  <a:gd name="T11" fmla="*/ 2147483647 h 275"/>
                  <a:gd name="T12" fmla="*/ 2147483647 w 241"/>
                  <a:gd name="T13" fmla="*/ 2147483647 h 275"/>
                  <a:gd name="T14" fmla="*/ 2147483647 w 241"/>
                  <a:gd name="T15" fmla="*/ 2147483647 h 275"/>
                  <a:gd name="T16" fmla="*/ 2147483647 w 241"/>
                  <a:gd name="T17" fmla="*/ 2147483647 h 275"/>
                  <a:gd name="T18" fmla="*/ 2147483647 w 241"/>
                  <a:gd name="T19" fmla="*/ 2147483647 h 275"/>
                  <a:gd name="T20" fmla="*/ 2147483647 w 241"/>
                  <a:gd name="T21" fmla="*/ 2147483647 h 275"/>
                  <a:gd name="T22" fmla="*/ 2147483647 w 241"/>
                  <a:gd name="T23" fmla="*/ 0 h 275"/>
                  <a:gd name="T24" fmla="*/ 2147483647 w 241"/>
                  <a:gd name="T25" fmla="*/ 2147483647 h 275"/>
                  <a:gd name="T26" fmla="*/ 2147483647 w 241"/>
                  <a:gd name="T27" fmla="*/ 2147483647 h 275"/>
                  <a:gd name="T28" fmla="*/ 2147483647 w 241"/>
                  <a:gd name="T29" fmla="*/ 2147483647 h 275"/>
                  <a:gd name="T30" fmla="*/ 2147483647 w 241"/>
                  <a:gd name="T31" fmla="*/ 2147483647 h 275"/>
                  <a:gd name="T32" fmla="*/ 2147483647 w 241"/>
                  <a:gd name="T33" fmla="*/ 2147483647 h 275"/>
                  <a:gd name="T34" fmla="*/ 2147483647 w 241"/>
                  <a:gd name="T35" fmla="*/ 2147483647 h 275"/>
                  <a:gd name="T36" fmla="*/ 2147483647 w 241"/>
                  <a:gd name="T37" fmla="*/ 2147483647 h 275"/>
                  <a:gd name="T38" fmla="*/ 2147483647 w 241"/>
                  <a:gd name="T39" fmla="*/ 2147483647 h 275"/>
                  <a:gd name="T40" fmla="*/ 2147483647 w 241"/>
                  <a:gd name="T41" fmla="*/ 2147483647 h 275"/>
                  <a:gd name="T42" fmla="*/ 2147483647 w 241"/>
                  <a:gd name="T43" fmla="*/ 2147483647 h 275"/>
                  <a:gd name="T44" fmla="*/ 2147483647 w 241"/>
                  <a:gd name="T45" fmla="*/ 2147483647 h 275"/>
                  <a:gd name="T46" fmla="*/ 2147483647 w 241"/>
                  <a:gd name="T47" fmla="*/ 2147483647 h 275"/>
                  <a:gd name="T48" fmla="*/ 2147483647 w 241"/>
                  <a:gd name="T49" fmla="*/ 2147483647 h 275"/>
                  <a:gd name="T50" fmla="*/ 2147483647 w 241"/>
                  <a:gd name="T51" fmla="*/ 2147483647 h 275"/>
                  <a:gd name="T52" fmla="*/ 2147483647 w 241"/>
                  <a:gd name="T53" fmla="*/ 2147483647 h 275"/>
                  <a:gd name="T54" fmla="*/ 2147483647 w 241"/>
                  <a:gd name="T55" fmla="*/ 2147483647 h 275"/>
                  <a:gd name="T56" fmla="*/ 2147483647 w 241"/>
                  <a:gd name="T57" fmla="*/ 2147483647 h 275"/>
                  <a:gd name="T58" fmla="*/ 2147483647 w 241"/>
                  <a:gd name="T59" fmla="*/ 2147483647 h 275"/>
                  <a:gd name="T60" fmla="*/ 2147483647 w 241"/>
                  <a:gd name="T61" fmla="*/ 2147483647 h 275"/>
                  <a:gd name="T62" fmla="*/ 2147483647 w 241"/>
                  <a:gd name="T63" fmla="*/ 2147483647 h 275"/>
                  <a:gd name="T64" fmla="*/ 2147483647 w 241"/>
                  <a:gd name="T65" fmla="*/ 2147483647 h 275"/>
                  <a:gd name="T66" fmla="*/ 2147483647 w 241"/>
                  <a:gd name="T67" fmla="*/ 2147483647 h 275"/>
                  <a:gd name="T68" fmla="*/ 2147483647 w 241"/>
                  <a:gd name="T69" fmla="*/ 2147483647 h 275"/>
                  <a:gd name="T70" fmla="*/ 2147483647 w 241"/>
                  <a:gd name="T71" fmla="*/ 2147483647 h 275"/>
                  <a:gd name="T72" fmla="*/ 2147483647 w 241"/>
                  <a:gd name="T73" fmla="*/ 2147483647 h 275"/>
                  <a:gd name="T74" fmla="*/ 2147483647 w 241"/>
                  <a:gd name="T75" fmla="*/ 2147483647 h 275"/>
                  <a:gd name="T76" fmla="*/ 2147483647 w 241"/>
                  <a:gd name="T77" fmla="*/ 2147483647 h 275"/>
                  <a:gd name="T78" fmla="*/ 2147483647 w 241"/>
                  <a:gd name="T79" fmla="*/ 2147483647 h 275"/>
                  <a:gd name="T80" fmla="*/ 2147483647 w 241"/>
                  <a:gd name="T81" fmla="*/ 2147483647 h 275"/>
                  <a:gd name="T82" fmla="*/ 2147483647 w 241"/>
                  <a:gd name="T83" fmla="*/ 2147483647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1" h="275">
                    <a:moveTo>
                      <a:pt x="11" y="144"/>
                    </a:moveTo>
                    <a:cubicBezTo>
                      <a:pt x="12" y="144"/>
                      <a:pt x="14" y="147"/>
                      <a:pt x="16" y="147"/>
                    </a:cubicBezTo>
                    <a:cubicBezTo>
                      <a:pt x="17" y="146"/>
                      <a:pt x="17" y="143"/>
                      <a:pt x="18" y="142"/>
                    </a:cubicBezTo>
                    <a:cubicBezTo>
                      <a:pt x="21" y="140"/>
                      <a:pt x="24" y="138"/>
                      <a:pt x="27" y="138"/>
                    </a:cubicBezTo>
                    <a:cubicBezTo>
                      <a:pt x="29" y="138"/>
                      <a:pt x="26" y="142"/>
                      <a:pt x="27" y="144"/>
                    </a:cubicBezTo>
                    <a:cubicBezTo>
                      <a:pt x="28" y="145"/>
                      <a:pt x="31" y="146"/>
                      <a:pt x="33" y="145"/>
                    </a:cubicBezTo>
                    <a:cubicBezTo>
                      <a:pt x="36" y="144"/>
                      <a:pt x="36" y="140"/>
                      <a:pt x="38" y="138"/>
                    </a:cubicBezTo>
                    <a:cubicBezTo>
                      <a:pt x="40" y="136"/>
                      <a:pt x="45" y="137"/>
                      <a:pt x="47" y="134"/>
                    </a:cubicBezTo>
                    <a:cubicBezTo>
                      <a:pt x="49" y="130"/>
                      <a:pt x="50" y="126"/>
                      <a:pt x="51" y="121"/>
                    </a:cubicBezTo>
                    <a:cubicBezTo>
                      <a:pt x="52" y="117"/>
                      <a:pt x="49" y="113"/>
                      <a:pt x="50" y="110"/>
                    </a:cubicBezTo>
                    <a:cubicBezTo>
                      <a:pt x="51" y="106"/>
                      <a:pt x="55" y="104"/>
                      <a:pt x="57" y="101"/>
                    </a:cubicBezTo>
                    <a:cubicBezTo>
                      <a:pt x="58" y="99"/>
                      <a:pt x="57" y="96"/>
                      <a:pt x="59" y="95"/>
                    </a:cubicBezTo>
                    <a:cubicBezTo>
                      <a:pt x="61" y="93"/>
                      <a:pt x="64" y="94"/>
                      <a:pt x="66" y="93"/>
                    </a:cubicBezTo>
                    <a:cubicBezTo>
                      <a:pt x="67" y="92"/>
                      <a:pt x="65" y="89"/>
                      <a:pt x="66" y="88"/>
                    </a:cubicBezTo>
                    <a:cubicBezTo>
                      <a:pt x="67" y="87"/>
                      <a:pt x="71" y="87"/>
                      <a:pt x="72" y="85"/>
                    </a:cubicBezTo>
                    <a:cubicBezTo>
                      <a:pt x="73" y="82"/>
                      <a:pt x="71" y="78"/>
                      <a:pt x="72" y="75"/>
                    </a:cubicBezTo>
                    <a:cubicBezTo>
                      <a:pt x="72" y="71"/>
                      <a:pt x="72" y="67"/>
                      <a:pt x="72" y="63"/>
                    </a:cubicBezTo>
                    <a:cubicBezTo>
                      <a:pt x="72" y="60"/>
                      <a:pt x="73" y="57"/>
                      <a:pt x="73" y="54"/>
                    </a:cubicBezTo>
                    <a:cubicBezTo>
                      <a:pt x="74" y="49"/>
                      <a:pt x="75" y="45"/>
                      <a:pt x="77" y="41"/>
                    </a:cubicBezTo>
                    <a:cubicBezTo>
                      <a:pt x="78" y="37"/>
                      <a:pt x="81" y="34"/>
                      <a:pt x="81" y="30"/>
                    </a:cubicBezTo>
                    <a:cubicBezTo>
                      <a:pt x="82" y="28"/>
                      <a:pt x="81" y="26"/>
                      <a:pt x="81" y="24"/>
                    </a:cubicBezTo>
                    <a:cubicBezTo>
                      <a:pt x="81" y="21"/>
                      <a:pt x="80" y="18"/>
                      <a:pt x="81" y="14"/>
                    </a:cubicBezTo>
                    <a:cubicBezTo>
                      <a:pt x="81" y="12"/>
                      <a:pt x="83" y="9"/>
                      <a:pt x="84" y="7"/>
                    </a:cubicBezTo>
                    <a:cubicBezTo>
                      <a:pt x="85" y="5"/>
                      <a:pt x="87" y="4"/>
                      <a:pt x="89" y="3"/>
                    </a:cubicBezTo>
                    <a:cubicBezTo>
                      <a:pt x="90" y="3"/>
                      <a:pt x="93" y="2"/>
                      <a:pt x="94" y="3"/>
                    </a:cubicBezTo>
                    <a:cubicBezTo>
                      <a:pt x="98" y="5"/>
                      <a:pt x="101" y="9"/>
                      <a:pt x="105" y="11"/>
                    </a:cubicBezTo>
                    <a:cubicBezTo>
                      <a:pt x="108" y="13"/>
                      <a:pt x="111" y="12"/>
                      <a:pt x="114" y="13"/>
                    </a:cubicBezTo>
                    <a:cubicBezTo>
                      <a:pt x="119" y="14"/>
                      <a:pt x="123" y="17"/>
                      <a:pt x="127" y="16"/>
                    </a:cubicBezTo>
                    <a:cubicBezTo>
                      <a:pt x="130" y="16"/>
                      <a:pt x="130" y="11"/>
                      <a:pt x="131" y="9"/>
                    </a:cubicBezTo>
                    <a:cubicBezTo>
                      <a:pt x="132" y="8"/>
                      <a:pt x="134" y="6"/>
                      <a:pt x="135" y="6"/>
                    </a:cubicBezTo>
                    <a:cubicBezTo>
                      <a:pt x="138" y="6"/>
                      <a:pt x="140" y="9"/>
                      <a:pt x="142" y="9"/>
                    </a:cubicBezTo>
                    <a:cubicBezTo>
                      <a:pt x="145" y="9"/>
                      <a:pt x="149" y="7"/>
                      <a:pt x="152" y="6"/>
                    </a:cubicBezTo>
                    <a:cubicBezTo>
                      <a:pt x="153" y="5"/>
                      <a:pt x="154" y="2"/>
                      <a:pt x="155" y="2"/>
                    </a:cubicBezTo>
                    <a:cubicBezTo>
                      <a:pt x="157" y="2"/>
                      <a:pt x="157" y="5"/>
                      <a:pt x="158" y="5"/>
                    </a:cubicBezTo>
                    <a:cubicBezTo>
                      <a:pt x="160" y="6"/>
                      <a:pt x="162" y="6"/>
                      <a:pt x="164" y="5"/>
                    </a:cubicBezTo>
                    <a:cubicBezTo>
                      <a:pt x="166" y="4"/>
                      <a:pt x="165" y="0"/>
                      <a:pt x="167" y="0"/>
                    </a:cubicBezTo>
                    <a:cubicBezTo>
                      <a:pt x="170" y="0"/>
                      <a:pt x="171" y="4"/>
                      <a:pt x="173" y="4"/>
                    </a:cubicBezTo>
                    <a:cubicBezTo>
                      <a:pt x="175" y="4"/>
                      <a:pt x="176" y="2"/>
                      <a:pt x="177" y="2"/>
                    </a:cubicBezTo>
                    <a:cubicBezTo>
                      <a:pt x="179" y="2"/>
                      <a:pt x="178" y="6"/>
                      <a:pt x="180" y="6"/>
                    </a:cubicBezTo>
                    <a:cubicBezTo>
                      <a:pt x="183" y="5"/>
                      <a:pt x="184" y="2"/>
                      <a:pt x="187" y="2"/>
                    </a:cubicBezTo>
                    <a:cubicBezTo>
                      <a:pt x="188" y="2"/>
                      <a:pt x="190" y="4"/>
                      <a:pt x="191" y="5"/>
                    </a:cubicBezTo>
                    <a:cubicBezTo>
                      <a:pt x="193" y="6"/>
                      <a:pt x="195" y="8"/>
                      <a:pt x="197" y="9"/>
                    </a:cubicBezTo>
                    <a:cubicBezTo>
                      <a:pt x="199" y="10"/>
                      <a:pt x="202" y="12"/>
                      <a:pt x="204" y="12"/>
                    </a:cubicBezTo>
                    <a:cubicBezTo>
                      <a:pt x="206" y="12"/>
                      <a:pt x="207" y="10"/>
                      <a:pt x="208" y="10"/>
                    </a:cubicBezTo>
                    <a:cubicBezTo>
                      <a:pt x="210" y="9"/>
                      <a:pt x="212" y="10"/>
                      <a:pt x="214" y="10"/>
                    </a:cubicBezTo>
                    <a:cubicBezTo>
                      <a:pt x="216" y="9"/>
                      <a:pt x="216" y="7"/>
                      <a:pt x="218" y="7"/>
                    </a:cubicBezTo>
                    <a:cubicBezTo>
                      <a:pt x="221" y="9"/>
                      <a:pt x="224" y="13"/>
                      <a:pt x="226" y="17"/>
                    </a:cubicBezTo>
                    <a:cubicBezTo>
                      <a:pt x="228" y="18"/>
                      <a:pt x="228" y="21"/>
                      <a:pt x="230" y="23"/>
                    </a:cubicBezTo>
                    <a:cubicBezTo>
                      <a:pt x="231" y="24"/>
                      <a:pt x="232" y="25"/>
                      <a:pt x="233" y="26"/>
                    </a:cubicBezTo>
                    <a:cubicBezTo>
                      <a:pt x="234" y="27"/>
                      <a:pt x="236" y="29"/>
                      <a:pt x="235" y="30"/>
                    </a:cubicBezTo>
                    <a:cubicBezTo>
                      <a:pt x="235" y="31"/>
                      <a:pt x="233" y="32"/>
                      <a:pt x="233" y="33"/>
                    </a:cubicBezTo>
                    <a:cubicBezTo>
                      <a:pt x="233" y="35"/>
                      <a:pt x="236" y="35"/>
                      <a:pt x="237" y="36"/>
                    </a:cubicBezTo>
                    <a:cubicBezTo>
                      <a:pt x="237" y="39"/>
                      <a:pt x="234" y="41"/>
                      <a:pt x="235" y="43"/>
                    </a:cubicBezTo>
                    <a:cubicBezTo>
                      <a:pt x="236" y="44"/>
                      <a:pt x="240" y="43"/>
                      <a:pt x="241" y="45"/>
                    </a:cubicBezTo>
                    <a:cubicBezTo>
                      <a:pt x="241" y="47"/>
                      <a:pt x="237" y="47"/>
                      <a:pt x="236" y="49"/>
                    </a:cubicBezTo>
                    <a:cubicBezTo>
                      <a:pt x="234" y="50"/>
                      <a:pt x="232" y="51"/>
                      <a:pt x="231" y="53"/>
                    </a:cubicBezTo>
                    <a:cubicBezTo>
                      <a:pt x="230" y="54"/>
                      <a:pt x="231" y="56"/>
                      <a:pt x="230" y="58"/>
                    </a:cubicBezTo>
                    <a:cubicBezTo>
                      <a:pt x="229" y="59"/>
                      <a:pt x="227" y="59"/>
                      <a:pt x="227" y="61"/>
                    </a:cubicBezTo>
                    <a:cubicBezTo>
                      <a:pt x="225" y="63"/>
                      <a:pt x="225" y="65"/>
                      <a:pt x="224" y="68"/>
                    </a:cubicBezTo>
                    <a:cubicBezTo>
                      <a:pt x="223" y="71"/>
                      <a:pt x="222" y="74"/>
                      <a:pt x="221" y="77"/>
                    </a:cubicBezTo>
                    <a:cubicBezTo>
                      <a:pt x="220" y="79"/>
                      <a:pt x="220" y="81"/>
                      <a:pt x="220" y="83"/>
                    </a:cubicBezTo>
                    <a:cubicBezTo>
                      <a:pt x="220" y="87"/>
                      <a:pt x="219" y="90"/>
                      <a:pt x="219" y="94"/>
                    </a:cubicBezTo>
                    <a:cubicBezTo>
                      <a:pt x="218" y="96"/>
                      <a:pt x="216" y="97"/>
                      <a:pt x="215" y="99"/>
                    </a:cubicBezTo>
                    <a:cubicBezTo>
                      <a:pt x="214" y="103"/>
                      <a:pt x="212" y="107"/>
                      <a:pt x="211" y="111"/>
                    </a:cubicBezTo>
                    <a:cubicBezTo>
                      <a:pt x="211" y="112"/>
                      <a:pt x="212" y="113"/>
                      <a:pt x="212" y="115"/>
                    </a:cubicBezTo>
                    <a:cubicBezTo>
                      <a:pt x="214" y="116"/>
                      <a:pt x="215" y="118"/>
                      <a:pt x="216" y="119"/>
                    </a:cubicBezTo>
                    <a:cubicBezTo>
                      <a:pt x="216" y="121"/>
                      <a:pt x="215" y="122"/>
                      <a:pt x="215" y="123"/>
                    </a:cubicBezTo>
                    <a:cubicBezTo>
                      <a:pt x="215" y="127"/>
                      <a:pt x="216" y="132"/>
                      <a:pt x="217" y="136"/>
                    </a:cubicBezTo>
                    <a:cubicBezTo>
                      <a:pt x="217" y="139"/>
                      <a:pt x="218" y="141"/>
                      <a:pt x="219" y="144"/>
                    </a:cubicBezTo>
                    <a:cubicBezTo>
                      <a:pt x="219" y="147"/>
                      <a:pt x="220" y="150"/>
                      <a:pt x="220" y="152"/>
                    </a:cubicBezTo>
                    <a:cubicBezTo>
                      <a:pt x="220" y="155"/>
                      <a:pt x="220" y="157"/>
                      <a:pt x="220" y="159"/>
                    </a:cubicBezTo>
                    <a:cubicBezTo>
                      <a:pt x="220" y="162"/>
                      <a:pt x="220" y="165"/>
                      <a:pt x="221" y="168"/>
                    </a:cubicBezTo>
                    <a:cubicBezTo>
                      <a:pt x="222" y="171"/>
                      <a:pt x="224" y="173"/>
                      <a:pt x="226" y="175"/>
                    </a:cubicBezTo>
                    <a:cubicBezTo>
                      <a:pt x="228" y="179"/>
                      <a:pt x="230" y="182"/>
                      <a:pt x="231" y="185"/>
                    </a:cubicBezTo>
                    <a:cubicBezTo>
                      <a:pt x="233" y="189"/>
                      <a:pt x="233" y="193"/>
                      <a:pt x="234" y="197"/>
                    </a:cubicBezTo>
                    <a:cubicBezTo>
                      <a:pt x="226" y="198"/>
                      <a:pt x="218" y="195"/>
                      <a:pt x="211" y="198"/>
                    </a:cubicBezTo>
                    <a:cubicBezTo>
                      <a:pt x="207" y="201"/>
                      <a:pt x="208" y="208"/>
                      <a:pt x="207" y="212"/>
                    </a:cubicBezTo>
                    <a:cubicBezTo>
                      <a:pt x="207" y="215"/>
                      <a:pt x="209" y="216"/>
                      <a:pt x="209" y="219"/>
                    </a:cubicBezTo>
                    <a:cubicBezTo>
                      <a:pt x="209" y="223"/>
                      <a:pt x="208" y="228"/>
                      <a:pt x="207" y="233"/>
                    </a:cubicBezTo>
                    <a:cubicBezTo>
                      <a:pt x="207" y="235"/>
                      <a:pt x="205" y="237"/>
                      <a:pt x="205" y="239"/>
                    </a:cubicBezTo>
                    <a:cubicBezTo>
                      <a:pt x="205" y="243"/>
                      <a:pt x="205" y="246"/>
                      <a:pt x="206" y="249"/>
                    </a:cubicBezTo>
                    <a:cubicBezTo>
                      <a:pt x="208" y="252"/>
                      <a:pt x="211" y="255"/>
                      <a:pt x="214" y="256"/>
                    </a:cubicBezTo>
                    <a:cubicBezTo>
                      <a:pt x="215" y="257"/>
                      <a:pt x="216" y="257"/>
                      <a:pt x="218" y="257"/>
                    </a:cubicBezTo>
                    <a:cubicBezTo>
                      <a:pt x="219" y="257"/>
                      <a:pt x="223" y="254"/>
                      <a:pt x="222" y="255"/>
                    </a:cubicBezTo>
                    <a:cubicBezTo>
                      <a:pt x="221" y="260"/>
                      <a:pt x="221" y="267"/>
                      <a:pt x="220" y="272"/>
                    </a:cubicBezTo>
                    <a:cubicBezTo>
                      <a:pt x="219" y="275"/>
                      <a:pt x="214" y="274"/>
                      <a:pt x="212" y="273"/>
                    </a:cubicBezTo>
                    <a:cubicBezTo>
                      <a:pt x="208" y="271"/>
                      <a:pt x="207" y="266"/>
                      <a:pt x="204" y="262"/>
                    </a:cubicBezTo>
                    <a:cubicBezTo>
                      <a:pt x="201" y="260"/>
                      <a:pt x="199" y="257"/>
                      <a:pt x="197" y="255"/>
                    </a:cubicBezTo>
                    <a:cubicBezTo>
                      <a:pt x="195" y="253"/>
                      <a:pt x="193" y="252"/>
                      <a:pt x="191" y="250"/>
                    </a:cubicBezTo>
                    <a:cubicBezTo>
                      <a:pt x="189" y="248"/>
                      <a:pt x="189" y="244"/>
                      <a:pt x="186" y="244"/>
                    </a:cubicBezTo>
                    <a:cubicBezTo>
                      <a:pt x="183" y="244"/>
                      <a:pt x="183" y="249"/>
                      <a:pt x="181" y="250"/>
                    </a:cubicBezTo>
                    <a:cubicBezTo>
                      <a:pt x="177" y="250"/>
                      <a:pt x="173" y="249"/>
                      <a:pt x="169" y="247"/>
                    </a:cubicBezTo>
                    <a:cubicBezTo>
                      <a:pt x="167" y="247"/>
                      <a:pt x="166" y="245"/>
                      <a:pt x="164" y="243"/>
                    </a:cubicBezTo>
                    <a:cubicBezTo>
                      <a:pt x="164" y="242"/>
                      <a:pt x="164" y="240"/>
                      <a:pt x="163" y="240"/>
                    </a:cubicBezTo>
                    <a:cubicBezTo>
                      <a:pt x="160" y="240"/>
                      <a:pt x="157" y="243"/>
                      <a:pt x="154" y="243"/>
                    </a:cubicBezTo>
                    <a:cubicBezTo>
                      <a:pt x="151" y="242"/>
                      <a:pt x="150" y="240"/>
                      <a:pt x="147" y="238"/>
                    </a:cubicBezTo>
                    <a:cubicBezTo>
                      <a:pt x="147" y="237"/>
                      <a:pt x="147" y="236"/>
                      <a:pt x="146" y="236"/>
                    </a:cubicBezTo>
                    <a:cubicBezTo>
                      <a:pt x="143" y="236"/>
                      <a:pt x="139" y="237"/>
                      <a:pt x="136" y="238"/>
                    </a:cubicBezTo>
                    <a:cubicBezTo>
                      <a:pt x="133" y="239"/>
                      <a:pt x="129" y="241"/>
                      <a:pt x="126" y="241"/>
                    </a:cubicBezTo>
                    <a:cubicBezTo>
                      <a:pt x="124" y="241"/>
                      <a:pt x="125" y="239"/>
                      <a:pt x="126" y="237"/>
                    </a:cubicBezTo>
                    <a:cubicBezTo>
                      <a:pt x="126" y="236"/>
                      <a:pt x="127" y="234"/>
                      <a:pt x="127" y="232"/>
                    </a:cubicBezTo>
                    <a:cubicBezTo>
                      <a:pt x="127" y="228"/>
                      <a:pt x="128" y="224"/>
                      <a:pt x="127" y="221"/>
                    </a:cubicBezTo>
                    <a:cubicBezTo>
                      <a:pt x="126" y="218"/>
                      <a:pt x="121" y="218"/>
                      <a:pt x="121" y="215"/>
                    </a:cubicBezTo>
                    <a:cubicBezTo>
                      <a:pt x="120" y="210"/>
                      <a:pt x="122" y="203"/>
                      <a:pt x="122" y="197"/>
                    </a:cubicBezTo>
                    <a:cubicBezTo>
                      <a:pt x="122" y="195"/>
                      <a:pt x="121" y="193"/>
                      <a:pt x="120" y="190"/>
                    </a:cubicBezTo>
                    <a:cubicBezTo>
                      <a:pt x="120" y="189"/>
                      <a:pt x="122" y="188"/>
                      <a:pt x="121" y="186"/>
                    </a:cubicBezTo>
                    <a:cubicBezTo>
                      <a:pt x="121" y="184"/>
                      <a:pt x="121" y="181"/>
                      <a:pt x="119" y="180"/>
                    </a:cubicBezTo>
                    <a:cubicBezTo>
                      <a:pt x="115" y="178"/>
                      <a:pt x="111" y="181"/>
                      <a:pt x="107" y="181"/>
                    </a:cubicBezTo>
                    <a:cubicBezTo>
                      <a:pt x="106" y="180"/>
                      <a:pt x="106" y="178"/>
                      <a:pt x="105" y="178"/>
                    </a:cubicBezTo>
                    <a:cubicBezTo>
                      <a:pt x="104" y="177"/>
                      <a:pt x="103" y="178"/>
                      <a:pt x="102" y="178"/>
                    </a:cubicBezTo>
                    <a:cubicBezTo>
                      <a:pt x="99" y="178"/>
                      <a:pt x="96" y="178"/>
                      <a:pt x="94" y="180"/>
                    </a:cubicBezTo>
                    <a:cubicBezTo>
                      <a:pt x="92" y="181"/>
                      <a:pt x="94" y="184"/>
                      <a:pt x="93" y="186"/>
                    </a:cubicBezTo>
                    <a:cubicBezTo>
                      <a:pt x="93" y="187"/>
                      <a:pt x="92" y="188"/>
                      <a:pt x="92" y="189"/>
                    </a:cubicBezTo>
                    <a:cubicBezTo>
                      <a:pt x="91" y="190"/>
                      <a:pt x="92" y="192"/>
                      <a:pt x="91" y="193"/>
                    </a:cubicBezTo>
                    <a:cubicBezTo>
                      <a:pt x="89" y="194"/>
                      <a:pt x="87" y="193"/>
                      <a:pt x="86" y="193"/>
                    </a:cubicBezTo>
                    <a:cubicBezTo>
                      <a:pt x="83" y="193"/>
                      <a:pt x="81" y="193"/>
                      <a:pt x="79" y="193"/>
                    </a:cubicBezTo>
                    <a:cubicBezTo>
                      <a:pt x="74" y="193"/>
                      <a:pt x="70" y="195"/>
                      <a:pt x="66" y="193"/>
                    </a:cubicBezTo>
                    <a:cubicBezTo>
                      <a:pt x="62" y="191"/>
                      <a:pt x="61" y="186"/>
                      <a:pt x="60" y="182"/>
                    </a:cubicBezTo>
                    <a:cubicBezTo>
                      <a:pt x="59" y="179"/>
                      <a:pt x="58" y="176"/>
                      <a:pt x="58" y="174"/>
                    </a:cubicBezTo>
                    <a:cubicBezTo>
                      <a:pt x="58" y="171"/>
                      <a:pt x="58" y="169"/>
                      <a:pt x="57" y="166"/>
                    </a:cubicBezTo>
                    <a:cubicBezTo>
                      <a:pt x="57" y="164"/>
                      <a:pt x="58" y="161"/>
                      <a:pt x="56" y="161"/>
                    </a:cubicBezTo>
                    <a:lnTo>
                      <a:pt x="14" y="161"/>
                    </a:lnTo>
                    <a:cubicBezTo>
                      <a:pt x="12" y="161"/>
                      <a:pt x="10" y="161"/>
                      <a:pt x="8" y="161"/>
                    </a:cubicBezTo>
                    <a:cubicBezTo>
                      <a:pt x="6" y="161"/>
                      <a:pt x="5" y="163"/>
                      <a:pt x="4" y="163"/>
                    </a:cubicBezTo>
                    <a:cubicBezTo>
                      <a:pt x="2" y="163"/>
                      <a:pt x="1" y="161"/>
                      <a:pt x="0" y="160"/>
                    </a:cubicBezTo>
                    <a:cubicBezTo>
                      <a:pt x="1" y="160"/>
                      <a:pt x="3" y="161"/>
                      <a:pt x="4" y="159"/>
                    </a:cubicBezTo>
                    <a:cubicBezTo>
                      <a:pt x="5" y="156"/>
                      <a:pt x="2" y="152"/>
                      <a:pt x="3" y="149"/>
                    </a:cubicBezTo>
                    <a:cubicBezTo>
                      <a:pt x="5" y="147"/>
                      <a:pt x="8" y="145"/>
                      <a:pt x="11" y="144"/>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47" name="Freeform 46"/>
              <p:cNvSpPr>
                <a:spLocks noChangeAspect="1"/>
              </p:cNvSpPr>
              <p:nvPr/>
            </p:nvSpPr>
            <p:spPr bwMode="auto">
              <a:xfrm>
                <a:off x="4810125" y="4097338"/>
                <a:ext cx="182563" cy="238125"/>
              </a:xfrm>
              <a:custGeom>
                <a:avLst/>
                <a:gdLst>
                  <a:gd name="T0" fmla="*/ 2147483647 w 96"/>
                  <a:gd name="T1" fmla="*/ 2147483647 h 125"/>
                  <a:gd name="T2" fmla="*/ 2147483647 w 96"/>
                  <a:gd name="T3" fmla="*/ 2147483647 h 125"/>
                  <a:gd name="T4" fmla="*/ 0 w 96"/>
                  <a:gd name="T5" fmla="*/ 2147483647 h 125"/>
                  <a:gd name="T6" fmla="*/ 2147483647 w 96"/>
                  <a:gd name="T7" fmla="*/ 2147483647 h 125"/>
                  <a:gd name="T8" fmla="*/ 2147483647 w 96"/>
                  <a:gd name="T9" fmla="*/ 2147483647 h 125"/>
                  <a:gd name="T10" fmla="*/ 2147483647 w 96"/>
                  <a:gd name="T11" fmla="*/ 2147483647 h 125"/>
                  <a:gd name="T12" fmla="*/ 2147483647 w 96"/>
                  <a:gd name="T13" fmla="*/ 2147483647 h 125"/>
                  <a:gd name="T14" fmla="*/ 2147483647 w 96"/>
                  <a:gd name="T15" fmla="*/ 2147483647 h 125"/>
                  <a:gd name="T16" fmla="*/ 2147483647 w 96"/>
                  <a:gd name="T17" fmla="*/ 2147483647 h 125"/>
                  <a:gd name="T18" fmla="*/ 2147483647 w 96"/>
                  <a:gd name="T19" fmla="*/ 2147483647 h 125"/>
                  <a:gd name="T20" fmla="*/ 2147483647 w 96"/>
                  <a:gd name="T21" fmla="*/ 2147483647 h 125"/>
                  <a:gd name="T22" fmla="*/ 2147483647 w 96"/>
                  <a:gd name="T23" fmla="*/ 2147483647 h 125"/>
                  <a:gd name="T24" fmla="*/ 2147483647 w 96"/>
                  <a:gd name="T25" fmla="*/ 2147483647 h 125"/>
                  <a:gd name="T26" fmla="*/ 2147483647 w 96"/>
                  <a:gd name="T27" fmla="*/ 2147483647 h 125"/>
                  <a:gd name="T28" fmla="*/ 2147483647 w 96"/>
                  <a:gd name="T29" fmla="*/ 2147483647 h 125"/>
                  <a:gd name="T30" fmla="*/ 2147483647 w 96"/>
                  <a:gd name="T31" fmla="*/ 2147483647 h 125"/>
                  <a:gd name="T32" fmla="*/ 2147483647 w 96"/>
                  <a:gd name="T33" fmla="*/ 2147483647 h 125"/>
                  <a:gd name="T34" fmla="*/ 2147483647 w 96"/>
                  <a:gd name="T35" fmla="*/ 2147483647 h 125"/>
                  <a:gd name="T36" fmla="*/ 2147483647 w 96"/>
                  <a:gd name="T37" fmla="*/ 2147483647 h 125"/>
                  <a:gd name="T38" fmla="*/ 2147483647 w 96"/>
                  <a:gd name="T39" fmla="*/ 2147483647 h 125"/>
                  <a:gd name="T40" fmla="*/ 2147483647 w 96"/>
                  <a:gd name="T41" fmla="*/ 2147483647 h 125"/>
                  <a:gd name="T42" fmla="*/ 2147483647 w 96"/>
                  <a:gd name="T43" fmla="*/ 2147483647 h 125"/>
                  <a:gd name="T44" fmla="*/ 2147483647 w 96"/>
                  <a:gd name="T45" fmla="*/ 2147483647 h 125"/>
                  <a:gd name="T46" fmla="*/ 2147483647 w 96"/>
                  <a:gd name="T47" fmla="*/ 2147483647 h 125"/>
                  <a:gd name="T48" fmla="*/ 2147483647 w 96"/>
                  <a:gd name="T49" fmla="*/ 2147483647 h 125"/>
                  <a:gd name="T50" fmla="*/ 2147483647 w 96"/>
                  <a:gd name="T51" fmla="*/ 2147483647 h 125"/>
                  <a:gd name="T52" fmla="*/ 2147483647 w 96"/>
                  <a:gd name="T53" fmla="*/ 2147483647 h 125"/>
                  <a:gd name="T54" fmla="*/ 2147483647 w 96"/>
                  <a:gd name="T55" fmla="*/ 2147483647 h 125"/>
                  <a:gd name="T56" fmla="*/ 2147483647 w 96"/>
                  <a:gd name="T57" fmla="*/ 2147483647 h 125"/>
                  <a:gd name="T58" fmla="*/ 2147483647 w 96"/>
                  <a:gd name="T59" fmla="*/ 2147483647 h 125"/>
                  <a:gd name="T60" fmla="*/ 2147483647 w 96"/>
                  <a:gd name="T61" fmla="*/ 2147483647 h 125"/>
                  <a:gd name="T62" fmla="*/ 2147483647 w 96"/>
                  <a:gd name="T63" fmla="*/ 2147483647 h 125"/>
                  <a:gd name="T64" fmla="*/ 2147483647 w 96"/>
                  <a:gd name="T65" fmla="*/ 0 h 125"/>
                  <a:gd name="T66" fmla="*/ 2147483647 w 96"/>
                  <a:gd name="T67" fmla="*/ 2147483647 h 125"/>
                  <a:gd name="T68" fmla="*/ 2147483647 w 96"/>
                  <a:gd name="T69" fmla="*/ 2147483647 h 125"/>
                  <a:gd name="T70" fmla="*/ 2147483647 w 96"/>
                  <a:gd name="T71" fmla="*/ 2147483647 h 125"/>
                  <a:gd name="T72" fmla="*/ 2147483647 w 96"/>
                  <a:gd name="T73" fmla="*/ 2147483647 h 125"/>
                  <a:gd name="T74" fmla="*/ 2147483647 w 96"/>
                  <a:gd name="T75" fmla="*/ 2147483647 h 125"/>
                  <a:gd name="T76" fmla="*/ 2147483647 w 96"/>
                  <a:gd name="T77" fmla="*/ 2147483647 h 125"/>
                  <a:gd name="T78" fmla="*/ 2147483647 w 96"/>
                  <a:gd name="T79" fmla="*/ 2147483647 h 125"/>
                  <a:gd name="T80" fmla="*/ 2147483647 w 96"/>
                  <a:gd name="T81" fmla="*/ 2147483647 h 125"/>
                  <a:gd name="T82" fmla="*/ 2147483647 w 96"/>
                  <a:gd name="T83" fmla="*/ 2147483647 h 125"/>
                  <a:gd name="T84" fmla="*/ 2147483647 w 96"/>
                  <a:gd name="T85" fmla="*/ 2147483647 h 125"/>
                  <a:gd name="T86" fmla="*/ 2147483647 w 96"/>
                  <a:gd name="T87" fmla="*/ 2147483647 h 125"/>
                  <a:gd name="T88" fmla="*/ 2147483647 w 96"/>
                  <a:gd name="T89" fmla="*/ 2147483647 h 125"/>
                  <a:gd name="T90" fmla="*/ 2147483647 w 96"/>
                  <a:gd name="T91" fmla="*/ 2147483647 h 125"/>
                  <a:gd name="T92" fmla="*/ 2147483647 w 96"/>
                  <a:gd name="T93" fmla="*/ 2147483647 h 125"/>
                  <a:gd name="T94" fmla="*/ 2147483647 w 96"/>
                  <a:gd name="T95" fmla="*/ 2147483647 h 125"/>
                  <a:gd name="T96" fmla="*/ 2147483647 w 96"/>
                  <a:gd name="T97" fmla="*/ 2147483647 h 125"/>
                  <a:gd name="T98" fmla="*/ 2147483647 w 96"/>
                  <a:gd name="T99" fmla="*/ 2147483647 h 125"/>
                  <a:gd name="T100" fmla="*/ 2147483647 w 96"/>
                  <a:gd name="T101" fmla="*/ 2147483647 h 125"/>
                  <a:gd name="T102" fmla="*/ 2147483647 w 96"/>
                  <a:gd name="T103" fmla="*/ 2147483647 h 125"/>
                  <a:gd name="T104" fmla="*/ 2147483647 w 96"/>
                  <a:gd name="T105" fmla="*/ 2147483647 h 125"/>
                  <a:gd name="T106" fmla="*/ 2147483647 w 96"/>
                  <a:gd name="T107" fmla="*/ 2147483647 h 125"/>
                  <a:gd name="T108" fmla="*/ 2147483647 w 96"/>
                  <a:gd name="T109" fmla="*/ 2147483647 h 125"/>
                  <a:gd name="T110" fmla="*/ 2147483647 w 96"/>
                  <a:gd name="T111" fmla="*/ 2147483647 h 125"/>
                  <a:gd name="T112" fmla="*/ 2147483647 w 96"/>
                  <a:gd name="T113" fmla="*/ 2147483647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6" h="125">
                    <a:moveTo>
                      <a:pt x="11" y="125"/>
                    </a:moveTo>
                    <a:lnTo>
                      <a:pt x="5" y="117"/>
                    </a:lnTo>
                    <a:lnTo>
                      <a:pt x="0" y="110"/>
                    </a:lnTo>
                    <a:cubicBezTo>
                      <a:pt x="1" y="108"/>
                      <a:pt x="1" y="106"/>
                      <a:pt x="2" y="105"/>
                    </a:cubicBezTo>
                    <a:cubicBezTo>
                      <a:pt x="4" y="104"/>
                      <a:pt x="7" y="107"/>
                      <a:pt x="8" y="106"/>
                    </a:cubicBezTo>
                    <a:cubicBezTo>
                      <a:pt x="9" y="104"/>
                      <a:pt x="9" y="101"/>
                      <a:pt x="9" y="99"/>
                    </a:cubicBezTo>
                    <a:cubicBezTo>
                      <a:pt x="8" y="97"/>
                      <a:pt x="4" y="96"/>
                      <a:pt x="4" y="94"/>
                    </a:cubicBezTo>
                    <a:cubicBezTo>
                      <a:pt x="3" y="91"/>
                      <a:pt x="3" y="88"/>
                      <a:pt x="5" y="87"/>
                    </a:cubicBezTo>
                    <a:cubicBezTo>
                      <a:pt x="8" y="85"/>
                      <a:pt x="12" y="90"/>
                      <a:pt x="14" y="88"/>
                    </a:cubicBezTo>
                    <a:cubicBezTo>
                      <a:pt x="16" y="87"/>
                      <a:pt x="14" y="82"/>
                      <a:pt x="16" y="81"/>
                    </a:cubicBezTo>
                    <a:cubicBezTo>
                      <a:pt x="19" y="80"/>
                      <a:pt x="20" y="85"/>
                      <a:pt x="22" y="86"/>
                    </a:cubicBezTo>
                    <a:cubicBezTo>
                      <a:pt x="25" y="87"/>
                      <a:pt x="28" y="85"/>
                      <a:pt x="30" y="85"/>
                    </a:cubicBezTo>
                    <a:cubicBezTo>
                      <a:pt x="31" y="86"/>
                      <a:pt x="31" y="88"/>
                      <a:pt x="32" y="88"/>
                    </a:cubicBezTo>
                    <a:cubicBezTo>
                      <a:pt x="33" y="89"/>
                      <a:pt x="35" y="90"/>
                      <a:pt x="36" y="88"/>
                    </a:cubicBezTo>
                    <a:cubicBezTo>
                      <a:pt x="38" y="86"/>
                      <a:pt x="37" y="82"/>
                      <a:pt x="37" y="79"/>
                    </a:cubicBezTo>
                    <a:cubicBezTo>
                      <a:pt x="37" y="76"/>
                      <a:pt x="37" y="72"/>
                      <a:pt x="37" y="69"/>
                    </a:cubicBezTo>
                    <a:cubicBezTo>
                      <a:pt x="37" y="67"/>
                      <a:pt x="40" y="64"/>
                      <a:pt x="39" y="62"/>
                    </a:cubicBezTo>
                    <a:cubicBezTo>
                      <a:pt x="38" y="60"/>
                      <a:pt x="34" y="62"/>
                      <a:pt x="33" y="60"/>
                    </a:cubicBezTo>
                    <a:cubicBezTo>
                      <a:pt x="32" y="56"/>
                      <a:pt x="33" y="52"/>
                      <a:pt x="35" y="49"/>
                    </a:cubicBezTo>
                    <a:cubicBezTo>
                      <a:pt x="36" y="47"/>
                      <a:pt x="40" y="47"/>
                      <a:pt x="42" y="45"/>
                    </a:cubicBezTo>
                    <a:cubicBezTo>
                      <a:pt x="43" y="42"/>
                      <a:pt x="45" y="37"/>
                      <a:pt x="42" y="35"/>
                    </a:cubicBezTo>
                    <a:cubicBezTo>
                      <a:pt x="39" y="32"/>
                      <a:pt x="32" y="36"/>
                      <a:pt x="28" y="34"/>
                    </a:cubicBezTo>
                    <a:cubicBezTo>
                      <a:pt x="26" y="34"/>
                      <a:pt x="26" y="31"/>
                      <a:pt x="26" y="29"/>
                    </a:cubicBezTo>
                    <a:cubicBezTo>
                      <a:pt x="26" y="27"/>
                      <a:pt x="28" y="24"/>
                      <a:pt x="29" y="22"/>
                    </a:cubicBezTo>
                    <a:cubicBezTo>
                      <a:pt x="34" y="22"/>
                      <a:pt x="38" y="21"/>
                      <a:pt x="43" y="22"/>
                    </a:cubicBezTo>
                    <a:cubicBezTo>
                      <a:pt x="50" y="23"/>
                      <a:pt x="56" y="28"/>
                      <a:pt x="63" y="29"/>
                    </a:cubicBezTo>
                    <a:cubicBezTo>
                      <a:pt x="64" y="29"/>
                      <a:pt x="62" y="26"/>
                      <a:pt x="63" y="24"/>
                    </a:cubicBezTo>
                    <a:cubicBezTo>
                      <a:pt x="63" y="22"/>
                      <a:pt x="63" y="20"/>
                      <a:pt x="64" y="18"/>
                    </a:cubicBezTo>
                    <a:cubicBezTo>
                      <a:pt x="65" y="17"/>
                      <a:pt x="67" y="17"/>
                      <a:pt x="67" y="15"/>
                    </a:cubicBezTo>
                    <a:cubicBezTo>
                      <a:pt x="68" y="13"/>
                      <a:pt x="68" y="10"/>
                      <a:pt x="68" y="7"/>
                    </a:cubicBezTo>
                    <a:cubicBezTo>
                      <a:pt x="68" y="6"/>
                      <a:pt x="68" y="3"/>
                      <a:pt x="69" y="2"/>
                    </a:cubicBezTo>
                    <a:cubicBezTo>
                      <a:pt x="72" y="1"/>
                      <a:pt x="75" y="2"/>
                      <a:pt x="78" y="2"/>
                    </a:cubicBezTo>
                    <a:cubicBezTo>
                      <a:pt x="79" y="2"/>
                      <a:pt x="80" y="0"/>
                      <a:pt x="82" y="0"/>
                    </a:cubicBezTo>
                    <a:cubicBezTo>
                      <a:pt x="84" y="1"/>
                      <a:pt x="86" y="2"/>
                      <a:pt x="88" y="2"/>
                    </a:cubicBezTo>
                    <a:cubicBezTo>
                      <a:pt x="90" y="3"/>
                      <a:pt x="92" y="2"/>
                      <a:pt x="95" y="1"/>
                    </a:cubicBezTo>
                    <a:cubicBezTo>
                      <a:pt x="95" y="3"/>
                      <a:pt x="96" y="5"/>
                      <a:pt x="95" y="7"/>
                    </a:cubicBezTo>
                    <a:cubicBezTo>
                      <a:pt x="95" y="11"/>
                      <a:pt x="92" y="14"/>
                      <a:pt x="91" y="18"/>
                    </a:cubicBezTo>
                    <a:cubicBezTo>
                      <a:pt x="89" y="22"/>
                      <a:pt x="88" y="26"/>
                      <a:pt x="87" y="31"/>
                    </a:cubicBezTo>
                    <a:cubicBezTo>
                      <a:pt x="87" y="34"/>
                      <a:pt x="86" y="37"/>
                      <a:pt x="86" y="40"/>
                    </a:cubicBezTo>
                    <a:cubicBezTo>
                      <a:pt x="86" y="44"/>
                      <a:pt x="86" y="48"/>
                      <a:pt x="86" y="52"/>
                    </a:cubicBezTo>
                    <a:cubicBezTo>
                      <a:pt x="85" y="55"/>
                      <a:pt x="87" y="59"/>
                      <a:pt x="86" y="62"/>
                    </a:cubicBezTo>
                    <a:cubicBezTo>
                      <a:pt x="85" y="64"/>
                      <a:pt x="81" y="64"/>
                      <a:pt x="80" y="65"/>
                    </a:cubicBezTo>
                    <a:cubicBezTo>
                      <a:pt x="79" y="66"/>
                      <a:pt x="81" y="69"/>
                      <a:pt x="80" y="70"/>
                    </a:cubicBezTo>
                    <a:cubicBezTo>
                      <a:pt x="78" y="71"/>
                      <a:pt x="75" y="70"/>
                      <a:pt x="73" y="72"/>
                    </a:cubicBezTo>
                    <a:cubicBezTo>
                      <a:pt x="71" y="73"/>
                      <a:pt x="72" y="76"/>
                      <a:pt x="71" y="78"/>
                    </a:cubicBezTo>
                    <a:cubicBezTo>
                      <a:pt x="69" y="81"/>
                      <a:pt x="65" y="83"/>
                      <a:pt x="64" y="87"/>
                    </a:cubicBezTo>
                    <a:cubicBezTo>
                      <a:pt x="63" y="90"/>
                      <a:pt x="66" y="94"/>
                      <a:pt x="65" y="98"/>
                    </a:cubicBezTo>
                    <a:cubicBezTo>
                      <a:pt x="64" y="103"/>
                      <a:pt x="63" y="107"/>
                      <a:pt x="61" y="111"/>
                    </a:cubicBezTo>
                    <a:cubicBezTo>
                      <a:pt x="59" y="114"/>
                      <a:pt x="54" y="113"/>
                      <a:pt x="52" y="115"/>
                    </a:cubicBezTo>
                    <a:cubicBezTo>
                      <a:pt x="50" y="117"/>
                      <a:pt x="50" y="121"/>
                      <a:pt x="47" y="122"/>
                    </a:cubicBezTo>
                    <a:cubicBezTo>
                      <a:pt x="45" y="123"/>
                      <a:pt x="42" y="122"/>
                      <a:pt x="41" y="121"/>
                    </a:cubicBezTo>
                    <a:cubicBezTo>
                      <a:pt x="40" y="119"/>
                      <a:pt x="43" y="115"/>
                      <a:pt x="41" y="115"/>
                    </a:cubicBezTo>
                    <a:cubicBezTo>
                      <a:pt x="38" y="115"/>
                      <a:pt x="35" y="117"/>
                      <a:pt x="32" y="119"/>
                    </a:cubicBezTo>
                    <a:cubicBezTo>
                      <a:pt x="31" y="120"/>
                      <a:pt x="31" y="123"/>
                      <a:pt x="30" y="124"/>
                    </a:cubicBezTo>
                    <a:cubicBezTo>
                      <a:pt x="28" y="124"/>
                      <a:pt x="26" y="121"/>
                      <a:pt x="25" y="121"/>
                    </a:cubicBezTo>
                    <a:cubicBezTo>
                      <a:pt x="24" y="120"/>
                      <a:pt x="22" y="117"/>
                      <a:pt x="21" y="118"/>
                    </a:cubicBezTo>
                    <a:cubicBezTo>
                      <a:pt x="17" y="119"/>
                      <a:pt x="14" y="123"/>
                      <a:pt x="11" y="125"/>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48" name="Freeform 47"/>
              <p:cNvSpPr>
                <a:spLocks noChangeAspect="1"/>
              </p:cNvSpPr>
              <p:nvPr/>
            </p:nvSpPr>
            <p:spPr bwMode="auto">
              <a:xfrm>
                <a:off x="4756150" y="4135438"/>
                <a:ext cx="139700" cy="171450"/>
              </a:xfrm>
              <a:custGeom>
                <a:avLst/>
                <a:gdLst>
                  <a:gd name="T0" fmla="*/ 2147483647 w 73"/>
                  <a:gd name="T1" fmla="*/ 2147483647 h 90"/>
                  <a:gd name="T2" fmla="*/ 2147483647 w 73"/>
                  <a:gd name="T3" fmla="*/ 0 h 90"/>
                  <a:gd name="T4" fmla="*/ 2147483647 w 73"/>
                  <a:gd name="T5" fmla="*/ 0 h 90"/>
                  <a:gd name="T6" fmla="*/ 2147483647 w 73"/>
                  <a:gd name="T7" fmla="*/ 2147483647 h 90"/>
                  <a:gd name="T8" fmla="*/ 2147483647 w 73"/>
                  <a:gd name="T9" fmla="*/ 2147483647 h 90"/>
                  <a:gd name="T10" fmla="*/ 2147483647 w 73"/>
                  <a:gd name="T11" fmla="*/ 2147483647 h 90"/>
                  <a:gd name="T12" fmla="*/ 2147483647 w 73"/>
                  <a:gd name="T13" fmla="*/ 2147483647 h 90"/>
                  <a:gd name="T14" fmla="*/ 2147483647 w 73"/>
                  <a:gd name="T15" fmla="*/ 2147483647 h 90"/>
                  <a:gd name="T16" fmla="*/ 2147483647 w 73"/>
                  <a:gd name="T17" fmla="*/ 2147483647 h 90"/>
                  <a:gd name="T18" fmla="*/ 2147483647 w 73"/>
                  <a:gd name="T19" fmla="*/ 2147483647 h 90"/>
                  <a:gd name="T20" fmla="*/ 0 w 73"/>
                  <a:gd name="T21" fmla="*/ 2147483647 h 90"/>
                  <a:gd name="T22" fmla="*/ 2147483647 w 73"/>
                  <a:gd name="T23" fmla="*/ 2147483647 h 90"/>
                  <a:gd name="T24" fmla="*/ 2147483647 w 73"/>
                  <a:gd name="T25" fmla="*/ 2147483647 h 90"/>
                  <a:gd name="T26" fmla="*/ 2147483647 w 73"/>
                  <a:gd name="T27" fmla="*/ 2147483647 h 90"/>
                  <a:gd name="T28" fmla="*/ 2147483647 w 73"/>
                  <a:gd name="T29" fmla="*/ 2147483647 h 90"/>
                  <a:gd name="T30" fmla="*/ 2147483647 w 73"/>
                  <a:gd name="T31" fmla="*/ 2147483647 h 90"/>
                  <a:gd name="T32" fmla="*/ 2147483647 w 73"/>
                  <a:gd name="T33" fmla="*/ 2147483647 h 90"/>
                  <a:gd name="T34" fmla="*/ 2147483647 w 73"/>
                  <a:gd name="T35" fmla="*/ 2147483647 h 90"/>
                  <a:gd name="T36" fmla="*/ 2147483647 w 73"/>
                  <a:gd name="T37" fmla="*/ 2147483647 h 90"/>
                  <a:gd name="T38" fmla="*/ 2147483647 w 73"/>
                  <a:gd name="T39" fmla="*/ 2147483647 h 90"/>
                  <a:gd name="T40" fmla="*/ 2147483647 w 73"/>
                  <a:gd name="T41" fmla="*/ 2147483647 h 90"/>
                  <a:gd name="T42" fmla="*/ 2147483647 w 73"/>
                  <a:gd name="T43" fmla="*/ 2147483647 h 90"/>
                  <a:gd name="T44" fmla="*/ 2147483647 w 73"/>
                  <a:gd name="T45" fmla="*/ 2147483647 h 90"/>
                  <a:gd name="T46" fmla="*/ 2147483647 w 73"/>
                  <a:gd name="T47" fmla="*/ 2147483647 h 90"/>
                  <a:gd name="T48" fmla="*/ 2147483647 w 73"/>
                  <a:gd name="T49" fmla="*/ 2147483647 h 90"/>
                  <a:gd name="T50" fmla="*/ 2147483647 w 73"/>
                  <a:gd name="T51" fmla="*/ 2147483647 h 90"/>
                  <a:gd name="T52" fmla="*/ 2147483647 w 73"/>
                  <a:gd name="T53" fmla="*/ 2147483647 h 90"/>
                  <a:gd name="T54" fmla="*/ 2147483647 w 73"/>
                  <a:gd name="T55" fmla="*/ 2147483647 h 90"/>
                  <a:gd name="T56" fmla="*/ 2147483647 w 73"/>
                  <a:gd name="T57" fmla="*/ 2147483647 h 90"/>
                  <a:gd name="T58" fmla="*/ 2147483647 w 73"/>
                  <a:gd name="T59" fmla="*/ 2147483647 h 90"/>
                  <a:gd name="T60" fmla="*/ 2147483647 w 73"/>
                  <a:gd name="T61" fmla="*/ 2147483647 h 90"/>
                  <a:gd name="T62" fmla="*/ 2147483647 w 73"/>
                  <a:gd name="T63" fmla="*/ 2147483647 h 90"/>
                  <a:gd name="T64" fmla="*/ 2147483647 w 73"/>
                  <a:gd name="T65" fmla="*/ 2147483647 h 90"/>
                  <a:gd name="T66" fmla="*/ 2147483647 w 73"/>
                  <a:gd name="T67" fmla="*/ 2147483647 h 90"/>
                  <a:gd name="T68" fmla="*/ 2147483647 w 73"/>
                  <a:gd name="T69" fmla="*/ 2147483647 h 90"/>
                  <a:gd name="T70" fmla="*/ 2147483647 w 73"/>
                  <a:gd name="T71" fmla="*/ 2147483647 h 90"/>
                  <a:gd name="T72" fmla="*/ 2147483647 w 73"/>
                  <a:gd name="T73" fmla="*/ 2147483647 h 90"/>
                  <a:gd name="T74" fmla="*/ 2147483647 w 73"/>
                  <a:gd name="T75" fmla="*/ 2147483647 h 90"/>
                  <a:gd name="T76" fmla="*/ 2147483647 w 73"/>
                  <a:gd name="T77" fmla="*/ 2147483647 h 90"/>
                  <a:gd name="T78" fmla="*/ 2147483647 w 73"/>
                  <a:gd name="T79" fmla="*/ 2147483647 h 90"/>
                  <a:gd name="T80" fmla="*/ 2147483647 w 73"/>
                  <a:gd name="T81" fmla="*/ 2147483647 h 90"/>
                  <a:gd name="T82" fmla="*/ 2147483647 w 73"/>
                  <a:gd name="T83" fmla="*/ 2147483647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 h="90">
                    <a:moveTo>
                      <a:pt x="57" y="2"/>
                    </a:moveTo>
                    <a:cubicBezTo>
                      <a:pt x="54" y="1"/>
                      <a:pt x="52" y="1"/>
                      <a:pt x="50" y="0"/>
                    </a:cubicBezTo>
                    <a:cubicBezTo>
                      <a:pt x="43" y="0"/>
                      <a:pt x="36" y="0"/>
                      <a:pt x="30" y="0"/>
                    </a:cubicBezTo>
                    <a:cubicBezTo>
                      <a:pt x="29" y="1"/>
                      <a:pt x="29" y="2"/>
                      <a:pt x="29" y="3"/>
                    </a:cubicBezTo>
                    <a:cubicBezTo>
                      <a:pt x="29" y="7"/>
                      <a:pt x="31" y="12"/>
                      <a:pt x="30" y="16"/>
                    </a:cubicBezTo>
                    <a:cubicBezTo>
                      <a:pt x="29" y="17"/>
                      <a:pt x="28" y="18"/>
                      <a:pt x="27" y="18"/>
                    </a:cubicBezTo>
                    <a:cubicBezTo>
                      <a:pt x="21" y="18"/>
                      <a:pt x="15" y="17"/>
                      <a:pt x="9" y="17"/>
                    </a:cubicBezTo>
                    <a:cubicBezTo>
                      <a:pt x="9" y="20"/>
                      <a:pt x="9" y="22"/>
                      <a:pt x="8" y="25"/>
                    </a:cubicBezTo>
                    <a:cubicBezTo>
                      <a:pt x="8" y="28"/>
                      <a:pt x="7" y="31"/>
                      <a:pt x="6" y="34"/>
                    </a:cubicBezTo>
                    <a:cubicBezTo>
                      <a:pt x="5" y="38"/>
                      <a:pt x="5" y="42"/>
                      <a:pt x="3" y="45"/>
                    </a:cubicBezTo>
                    <a:cubicBezTo>
                      <a:pt x="2" y="46"/>
                      <a:pt x="0" y="42"/>
                      <a:pt x="0" y="43"/>
                    </a:cubicBezTo>
                    <a:cubicBezTo>
                      <a:pt x="0" y="47"/>
                      <a:pt x="1" y="50"/>
                      <a:pt x="3" y="52"/>
                    </a:cubicBezTo>
                    <a:cubicBezTo>
                      <a:pt x="4" y="54"/>
                      <a:pt x="8" y="55"/>
                      <a:pt x="9" y="57"/>
                    </a:cubicBezTo>
                    <a:cubicBezTo>
                      <a:pt x="9" y="58"/>
                      <a:pt x="5" y="57"/>
                      <a:pt x="5" y="58"/>
                    </a:cubicBezTo>
                    <a:cubicBezTo>
                      <a:pt x="5" y="60"/>
                      <a:pt x="8" y="61"/>
                      <a:pt x="9" y="62"/>
                    </a:cubicBezTo>
                    <a:cubicBezTo>
                      <a:pt x="9" y="64"/>
                      <a:pt x="7" y="65"/>
                      <a:pt x="8" y="66"/>
                    </a:cubicBezTo>
                    <a:cubicBezTo>
                      <a:pt x="10" y="68"/>
                      <a:pt x="13" y="68"/>
                      <a:pt x="15" y="70"/>
                    </a:cubicBezTo>
                    <a:cubicBezTo>
                      <a:pt x="15" y="71"/>
                      <a:pt x="11" y="70"/>
                      <a:pt x="12" y="71"/>
                    </a:cubicBezTo>
                    <a:cubicBezTo>
                      <a:pt x="12" y="74"/>
                      <a:pt x="15" y="75"/>
                      <a:pt x="17" y="77"/>
                    </a:cubicBezTo>
                    <a:cubicBezTo>
                      <a:pt x="19" y="80"/>
                      <a:pt x="21" y="83"/>
                      <a:pt x="23" y="86"/>
                    </a:cubicBezTo>
                    <a:cubicBezTo>
                      <a:pt x="25" y="88"/>
                      <a:pt x="26" y="88"/>
                      <a:pt x="28" y="90"/>
                    </a:cubicBezTo>
                    <a:cubicBezTo>
                      <a:pt x="29" y="88"/>
                      <a:pt x="29" y="86"/>
                      <a:pt x="30" y="85"/>
                    </a:cubicBezTo>
                    <a:cubicBezTo>
                      <a:pt x="32" y="84"/>
                      <a:pt x="35" y="87"/>
                      <a:pt x="36" y="86"/>
                    </a:cubicBezTo>
                    <a:cubicBezTo>
                      <a:pt x="37" y="84"/>
                      <a:pt x="37" y="81"/>
                      <a:pt x="37" y="79"/>
                    </a:cubicBezTo>
                    <a:cubicBezTo>
                      <a:pt x="36" y="77"/>
                      <a:pt x="32" y="76"/>
                      <a:pt x="32" y="74"/>
                    </a:cubicBezTo>
                    <a:cubicBezTo>
                      <a:pt x="31" y="71"/>
                      <a:pt x="31" y="68"/>
                      <a:pt x="33" y="67"/>
                    </a:cubicBezTo>
                    <a:cubicBezTo>
                      <a:pt x="36" y="65"/>
                      <a:pt x="40" y="70"/>
                      <a:pt x="42" y="68"/>
                    </a:cubicBezTo>
                    <a:cubicBezTo>
                      <a:pt x="44" y="67"/>
                      <a:pt x="42" y="62"/>
                      <a:pt x="44" y="61"/>
                    </a:cubicBezTo>
                    <a:cubicBezTo>
                      <a:pt x="47" y="60"/>
                      <a:pt x="48" y="65"/>
                      <a:pt x="50" y="66"/>
                    </a:cubicBezTo>
                    <a:cubicBezTo>
                      <a:pt x="53" y="67"/>
                      <a:pt x="56" y="65"/>
                      <a:pt x="58" y="65"/>
                    </a:cubicBezTo>
                    <a:cubicBezTo>
                      <a:pt x="59" y="66"/>
                      <a:pt x="59" y="68"/>
                      <a:pt x="60" y="68"/>
                    </a:cubicBezTo>
                    <a:cubicBezTo>
                      <a:pt x="61" y="69"/>
                      <a:pt x="63" y="70"/>
                      <a:pt x="64" y="68"/>
                    </a:cubicBezTo>
                    <a:cubicBezTo>
                      <a:pt x="66" y="66"/>
                      <a:pt x="65" y="62"/>
                      <a:pt x="65" y="59"/>
                    </a:cubicBezTo>
                    <a:cubicBezTo>
                      <a:pt x="65" y="56"/>
                      <a:pt x="65" y="52"/>
                      <a:pt x="65" y="49"/>
                    </a:cubicBezTo>
                    <a:cubicBezTo>
                      <a:pt x="65" y="47"/>
                      <a:pt x="68" y="44"/>
                      <a:pt x="67" y="42"/>
                    </a:cubicBezTo>
                    <a:cubicBezTo>
                      <a:pt x="66" y="40"/>
                      <a:pt x="62" y="42"/>
                      <a:pt x="61" y="40"/>
                    </a:cubicBezTo>
                    <a:cubicBezTo>
                      <a:pt x="60" y="36"/>
                      <a:pt x="61" y="32"/>
                      <a:pt x="63" y="29"/>
                    </a:cubicBezTo>
                    <a:cubicBezTo>
                      <a:pt x="64" y="27"/>
                      <a:pt x="68" y="27"/>
                      <a:pt x="70" y="25"/>
                    </a:cubicBezTo>
                    <a:cubicBezTo>
                      <a:pt x="71" y="22"/>
                      <a:pt x="73" y="17"/>
                      <a:pt x="70" y="15"/>
                    </a:cubicBezTo>
                    <a:cubicBezTo>
                      <a:pt x="67" y="12"/>
                      <a:pt x="60" y="16"/>
                      <a:pt x="56" y="14"/>
                    </a:cubicBezTo>
                    <a:cubicBezTo>
                      <a:pt x="54" y="14"/>
                      <a:pt x="54" y="11"/>
                      <a:pt x="54" y="9"/>
                    </a:cubicBezTo>
                    <a:cubicBezTo>
                      <a:pt x="54" y="7"/>
                      <a:pt x="56" y="4"/>
                      <a:pt x="57" y="2"/>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49" name="Freeform 48"/>
              <p:cNvSpPr>
                <a:spLocks noChangeAspect="1"/>
              </p:cNvSpPr>
              <p:nvPr/>
            </p:nvSpPr>
            <p:spPr bwMode="auto">
              <a:xfrm>
                <a:off x="4772025" y="4138613"/>
                <a:ext cx="42863" cy="31750"/>
              </a:xfrm>
              <a:custGeom>
                <a:avLst/>
                <a:gdLst>
                  <a:gd name="T0" fmla="*/ 2147483647 w 23"/>
                  <a:gd name="T1" fmla="*/ 2147483647 h 16"/>
                  <a:gd name="T2" fmla="*/ 2147483647 w 23"/>
                  <a:gd name="T3" fmla="*/ 2147483647 h 16"/>
                  <a:gd name="T4" fmla="*/ 2147483647 w 23"/>
                  <a:gd name="T5" fmla="*/ 0 h 16"/>
                  <a:gd name="T6" fmla="*/ 2147483647 w 23"/>
                  <a:gd name="T7" fmla="*/ 2147483647 h 16"/>
                  <a:gd name="T8" fmla="*/ 2147483647 w 23"/>
                  <a:gd name="T9" fmla="*/ 2147483647 h 16"/>
                  <a:gd name="T10" fmla="*/ 2147483647 w 23"/>
                  <a:gd name="T11" fmla="*/ 2147483647 h 16"/>
                  <a:gd name="T12" fmla="*/ 2147483647 w 2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6">
                    <a:moveTo>
                      <a:pt x="1" y="15"/>
                    </a:moveTo>
                    <a:cubicBezTo>
                      <a:pt x="1" y="12"/>
                      <a:pt x="0" y="9"/>
                      <a:pt x="1" y="6"/>
                    </a:cubicBezTo>
                    <a:cubicBezTo>
                      <a:pt x="1" y="4"/>
                      <a:pt x="2" y="2"/>
                      <a:pt x="2" y="0"/>
                    </a:cubicBezTo>
                    <a:lnTo>
                      <a:pt x="21" y="1"/>
                    </a:lnTo>
                    <a:cubicBezTo>
                      <a:pt x="21" y="5"/>
                      <a:pt x="23" y="10"/>
                      <a:pt x="22" y="14"/>
                    </a:cubicBezTo>
                    <a:cubicBezTo>
                      <a:pt x="21" y="15"/>
                      <a:pt x="20" y="16"/>
                      <a:pt x="19" y="16"/>
                    </a:cubicBezTo>
                    <a:cubicBezTo>
                      <a:pt x="13" y="16"/>
                      <a:pt x="7" y="15"/>
                      <a:pt x="1" y="15"/>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50" name="Freeform 49"/>
              <p:cNvSpPr>
                <a:spLocks noChangeAspect="1"/>
              </p:cNvSpPr>
              <p:nvPr/>
            </p:nvSpPr>
            <p:spPr bwMode="auto">
              <a:xfrm>
                <a:off x="5183188" y="5003800"/>
                <a:ext cx="57150" cy="61913"/>
              </a:xfrm>
              <a:custGeom>
                <a:avLst/>
                <a:gdLst>
                  <a:gd name="T0" fmla="*/ 2147483647 w 30"/>
                  <a:gd name="T1" fmla="*/ 0 h 32"/>
                  <a:gd name="T2" fmla="*/ 2147483647 w 30"/>
                  <a:gd name="T3" fmla="*/ 2147483647 h 32"/>
                  <a:gd name="T4" fmla="*/ 2147483647 w 30"/>
                  <a:gd name="T5" fmla="*/ 2147483647 h 32"/>
                  <a:gd name="T6" fmla="*/ 2147483647 w 30"/>
                  <a:gd name="T7" fmla="*/ 2147483647 h 32"/>
                  <a:gd name="T8" fmla="*/ 2147483647 w 30"/>
                  <a:gd name="T9" fmla="*/ 2147483647 h 32"/>
                  <a:gd name="T10" fmla="*/ 2147483647 w 30"/>
                  <a:gd name="T11" fmla="*/ 2147483647 h 32"/>
                  <a:gd name="T12" fmla="*/ 2147483647 w 30"/>
                  <a:gd name="T13" fmla="*/ 2147483647 h 32"/>
                  <a:gd name="T14" fmla="*/ 2147483647 w 30"/>
                  <a:gd name="T15" fmla="*/ 2147483647 h 32"/>
                  <a:gd name="T16" fmla="*/ 2147483647 w 30"/>
                  <a:gd name="T17" fmla="*/ 2147483647 h 32"/>
                  <a:gd name="T18" fmla="*/ 2147483647 w 30"/>
                  <a:gd name="T19" fmla="*/ 2147483647 h 32"/>
                  <a:gd name="T20" fmla="*/ 2147483647 w 30"/>
                  <a:gd name="T21" fmla="*/ 2147483647 h 32"/>
                  <a:gd name="T22" fmla="*/ 2147483647 w 30"/>
                  <a:gd name="T23" fmla="*/ 2147483647 h 32"/>
                  <a:gd name="T24" fmla="*/ 2147483647 w 30"/>
                  <a:gd name="T25" fmla="*/ 2147483647 h 32"/>
                  <a:gd name="T26" fmla="*/ 2147483647 w 30"/>
                  <a:gd name="T27" fmla="*/ 2147483647 h 32"/>
                  <a:gd name="T28" fmla="*/ 2147483647 w 30"/>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 h="32">
                    <a:moveTo>
                      <a:pt x="19" y="0"/>
                    </a:moveTo>
                    <a:cubicBezTo>
                      <a:pt x="23" y="2"/>
                      <a:pt x="26" y="6"/>
                      <a:pt x="29" y="9"/>
                    </a:cubicBezTo>
                    <a:cubicBezTo>
                      <a:pt x="30" y="11"/>
                      <a:pt x="30" y="13"/>
                      <a:pt x="29" y="15"/>
                    </a:cubicBezTo>
                    <a:cubicBezTo>
                      <a:pt x="28" y="18"/>
                      <a:pt x="26" y="20"/>
                      <a:pt x="24" y="23"/>
                    </a:cubicBezTo>
                    <a:cubicBezTo>
                      <a:pt x="23" y="24"/>
                      <a:pt x="22" y="24"/>
                      <a:pt x="21" y="24"/>
                    </a:cubicBezTo>
                    <a:cubicBezTo>
                      <a:pt x="19" y="24"/>
                      <a:pt x="17" y="23"/>
                      <a:pt x="16" y="24"/>
                    </a:cubicBezTo>
                    <a:cubicBezTo>
                      <a:pt x="14" y="26"/>
                      <a:pt x="14" y="30"/>
                      <a:pt x="12" y="31"/>
                    </a:cubicBezTo>
                    <a:cubicBezTo>
                      <a:pt x="11" y="32"/>
                      <a:pt x="9" y="32"/>
                      <a:pt x="8" y="31"/>
                    </a:cubicBezTo>
                    <a:cubicBezTo>
                      <a:pt x="6" y="30"/>
                      <a:pt x="5" y="28"/>
                      <a:pt x="4" y="26"/>
                    </a:cubicBezTo>
                    <a:cubicBezTo>
                      <a:pt x="3" y="24"/>
                      <a:pt x="2" y="23"/>
                      <a:pt x="1" y="21"/>
                    </a:cubicBezTo>
                    <a:cubicBezTo>
                      <a:pt x="1" y="19"/>
                      <a:pt x="0" y="17"/>
                      <a:pt x="1" y="15"/>
                    </a:cubicBezTo>
                    <a:cubicBezTo>
                      <a:pt x="2" y="14"/>
                      <a:pt x="5" y="14"/>
                      <a:pt x="6" y="12"/>
                    </a:cubicBezTo>
                    <a:cubicBezTo>
                      <a:pt x="8" y="10"/>
                      <a:pt x="8" y="7"/>
                      <a:pt x="11" y="5"/>
                    </a:cubicBezTo>
                    <a:cubicBezTo>
                      <a:pt x="12" y="4"/>
                      <a:pt x="14" y="4"/>
                      <a:pt x="16" y="3"/>
                    </a:cubicBezTo>
                    <a:cubicBezTo>
                      <a:pt x="17" y="3"/>
                      <a:pt x="18" y="0"/>
                      <a:pt x="19" y="0"/>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51" name="Freeform 50"/>
              <p:cNvSpPr>
                <a:spLocks noChangeAspect="1"/>
              </p:cNvSpPr>
              <p:nvPr/>
            </p:nvSpPr>
            <p:spPr bwMode="auto">
              <a:xfrm>
                <a:off x="5484813" y="4351338"/>
                <a:ext cx="11112" cy="23812"/>
              </a:xfrm>
              <a:custGeom>
                <a:avLst/>
                <a:gdLst>
                  <a:gd name="T0" fmla="*/ 2147483647 w 6"/>
                  <a:gd name="T1" fmla="*/ 2147483647 h 13"/>
                  <a:gd name="T2" fmla="*/ 2147483647 w 6"/>
                  <a:gd name="T3" fmla="*/ 2147483647 h 13"/>
                  <a:gd name="T4" fmla="*/ 2147483647 w 6"/>
                  <a:gd name="T5" fmla="*/ 2147483647 h 13"/>
                  <a:gd name="T6" fmla="*/ 2147483647 w 6"/>
                  <a:gd name="T7" fmla="*/ 2147483647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3">
                    <a:moveTo>
                      <a:pt x="2" y="1"/>
                    </a:moveTo>
                    <a:cubicBezTo>
                      <a:pt x="5" y="3"/>
                      <a:pt x="6" y="8"/>
                      <a:pt x="6" y="11"/>
                    </a:cubicBezTo>
                    <a:cubicBezTo>
                      <a:pt x="5" y="13"/>
                      <a:pt x="2" y="10"/>
                      <a:pt x="1" y="8"/>
                    </a:cubicBezTo>
                    <a:cubicBezTo>
                      <a:pt x="0" y="6"/>
                      <a:pt x="0" y="0"/>
                      <a:pt x="2" y="1"/>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52" name="Freeform 51"/>
              <p:cNvSpPr>
                <a:spLocks noChangeAspect="1"/>
              </p:cNvSpPr>
              <p:nvPr/>
            </p:nvSpPr>
            <p:spPr bwMode="auto">
              <a:xfrm>
                <a:off x="5070629" y="4425820"/>
                <a:ext cx="283846" cy="279571"/>
              </a:xfrm>
              <a:custGeom>
                <a:avLst/>
                <a:gdLst>
                  <a:gd name="T0" fmla="*/ 2147483647 w 149"/>
                  <a:gd name="T1" fmla="*/ 2147483647 h 147"/>
                  <a:gd name="T2" fmla="*/ 2147483647 w 149"/>
                  <a:gd name="T3" fmla="*/ 2147483647 h 147"/>
                  <a:gd name="T4" fmla="*/ 2147483647 w 149"/>
                  <a:gd name="T5" fmla="*/ 2147483647 h 147"/>
                  <a:gd name="T6" fmla="*/ 2147483647 w 149"/>
                  <a:gd name="T7" fmla="*/ 2147483647 h 147"/>
                  <a:gd name="T8" fmla="*/ 2147483647 w 149"/>
                  <a:gd name="T9" fmla="*/ 2147483647 h 147"/>
                  <a:gd name="T10" fmla="*/ 2147483647 w 149"/>
                  <a:gd name="T11" fmla="*/ 2147483647 h 147"/>
                  <a:gd name="T12" fmla="*/ 2147483647 w 149"/>
                  <a:gd name="T13" fmla="*/ 2147483647 h 147"/>
                  <a:gd name="T14" fmla="*/ 2147483647 w 149"/>
                  <a:gd name="T15" fmla="*/ 2147483647 h 147"/>
                  <a:gd name="T16" fmla="*/ 2147483647 w 149"/>
                  <a:gd name="T17" fmla="*/ 2147483647 h 147"/>
                  <a:gd name="T18" fmla="*/ 2147483647 w 149"/>
                  <a:gd name="T19" fmla="*/ 2147483647 h 147"/>
                  <a:gd name="T20" fmla="*/ 2147483647 w 149"/>
                  <a:gd name="T21" fmla="*/ 2147483647 h 147"/>
                  <a:gd name="T22" fmla="*/ 2147483647 w 149"/>
                  <a:gd name="T23" fmla="*/ 2147483647 h 147"/>
                  <a:gd name="T24" fmla="*/ 2147483647 w 149"/>
                  <a:gd name="T25" fmla="*/ 2147483647 h 147"/>
                  <a:gd name="T26" fmla="*/ 2147483647 w 149"/>
                  <a:gd name="T27" fmla="*/ 2147483647 h 147"/>
                  <a:gd name="T28" fmla="*/ 2147483647 w 149"/>
                  <a:gd name="T29" fmla="*/ 2147483647 h 147"/>
                  <a:gd name="T30" fmla="*/ 0 w 149"/>
                  <a:gd name="T31" fmla="*/ 2147483647 h 147"/>
                  <a:gd name="T32" fmla="*/ 2147483647 w 149"/>
                  <a:gd name="T33" fmla="*/ 2147483647 h 147"/>
                  <a:gd name="T34" fmla="*/ 2147483647 w 149"/>
                  <a:gd name="T35" fmla="*/ 2147483647 h 147"/>
                  <a:gd name="T36" fmla="*/ 2147483647 w 149"/>
                  <a:gd name="T37" fmla="*/ 2147483647 h 147"/>
                  <a:gd name="T38" fmla="*/ 2147483647 w 149"/>
                  <a:gd name="T39" fmla="*/ 2147483647 h 147"/>
                  <a:gd name="T40" fmla="*/ 2147483647 w 149"/>
                  <a:gd name="T41" fmla="*/ 2147483647 h 147"/>
                  <a:gd name="T42" fmla="*/ 2147483647 w 149"/>
                  <a:gd name="T43" fmla="*/ 2147483647 h 147"/>
                  <a:gd name="T44" fmla="*/ 2147483647 w 149"/>
                  <a:gd name="T45" fmla="*/ 2147483647 h 147"/>
                  <a:gd name="T46" fmla="*/ 2147483647 w 149"/>
                  <a:gd name="T47" fmla="*/ 2147483647 h 147"/>
                  <a:gd name="T48" fmla="*/ 2147483647 w 149"/>
                  <a:gd name="T49" fmla="*/ 2147483647 h 147"/>
                  <a:gd name="T50" fmla="*/ 2147483647 w 149"/>
                  <a:gd name="T51" fmla="*/ 2147483647 h 147"/>
                  <a:gd name="T52" fmla="*/ 2147483647 w 149"/>
                  <a:gd name="T53" fmla="*/ 2147483647 h 147"/>
                  <a:gd name="T54" fmla="*/ 2147483647 w 149"/>
                  <a:gd name="T55" fmla="*/ 2147483647 h 147"/>
                  <a:gd name="T56" fmla="*/ 2147483647 w 149"/>
                  <a:gd name="T57" fmla="*/ 2147483647 h 147"/>
                  <a:gd name="T58" fmla="*/ 2147483647 w 149"/>
                  <a:gd name="T59" fmla="*/ 2147483647 h 147"/>
                  <a:gd name="T60" fmla="*/ 2147483647 w 149"/>
                  <a:gd name="T61" fmla="*/ 2147483647 h 147"/>
                  <a:gd name="T62" fmla="*/ 2147483647 w 149"/>
                  <a:gd name="T63" fmla="*/ 2147483647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9" h="147">
                    <a:moveTo>
                      <a:pt x="140" y="16"/>
                    </a:moveTo>
                    <a:lnTo>
                      <a:pt x="134" y="16"/>
                    </a:lnTo>
                    <a:lnTo>
                      <a:pt x="126" y="13"/>
                    </a:lnTo>
                    <a:lnTo>
                      <a:pt x="117" y="8"/>
                    </a:lnTo>
                    <a:lnTo>
                      <a:pt x="111" y="2"/>
                    </a:lnTo>
                    <a:cubicBezTo>
                      <a:pt x="103" y="3"/>
                      <a:pt x="95" y="0"/>
                      <a:pt x="88" y="3"/>
                    </a:cubicBezTo>
                    <a:cubicBezTo>
                      <a:pt x="84" y="6"/>
                      <a:pt x="85" y="13"/>
                      <a:pt x="84" y="17"/>
                    </a:cubicBezTo>
                    <a:cubicBezTo>
                      <a:pt x="84" y="20"/>
                      <a:pt x="86" y="21"/>
                      <a:pt x="86" y="24"/>
                    </a:cubicBezTo>
                    <a:cubicBezTo>
                      <a:pt x="86" y="28"/>
                      <a:pt x="85" y="33"/>
                      <a:pt x="84" y="38"/>
                    </a:cubicBezTo>
                    <a:cubicBezTo>
                      <a:pt x="84" y="40"/>
                      <a:pt x="82" y="42"/>
                      <a:pt x="82" y="44"/>
                    </a:cubicBezTo>
                    <a:cubicBezTo>
                      <a:pt x="82" y="48"/>
                      <a:pt x="82" y="51"/>
                      <a:pt x="83" y="54"/>
                    </a:cubicBezTo>
                    <a:cubicBezTo>
                      <a:pt x="85" y="57"/>
                      <a:pt x="88" y="60"/>
                      <a:pt x="91" y="61"/>
                    </a:cubicBezTo>
                    <a:cubicBezTo>
                      <a:pt x="92" y="62"/>
                      <a:pt x="93" y="62"/>
                      <a:pt x="95" y="62"/>
                    </a:cubicBezTo>
                    <a:cubicBezTo>
                      <a:pt x="96" y="62"/>
                      <a:pt x="100" y="59"/>
                      <a:pt x="99" y="60"/>
                    </a:cubicBezTo>
                    <a:cubicBezTo>
                      <a:pt x="98" y="65"/>
                      <a:pt x="98" y="72"/>
                      <a:pt x="97" y="77"/>
                    </a:cubicBezTo>
                    <a:cubicBezTo>
                      <a:pt x="96" y="80"/>
                      <a:pt x="91" y="79"/>
                      <a:pt x="89" y="78"/>
                    </a:cubicBezTo>
                    <a:cubicBezTo>
                      <a:pt x="85" y="76"/>
                      <a:pt x="84" y="71"/>
                      <a:pt x="81" y="67"/>
                    </a:cubicBezTo>
                    <a:cubicBezTo>
                      <a:pt x="78" y="65"/>
                      <a:pt x="76" y="62"/>
                      <a:pt x="74" y="60"/>
                    </a:cubicBezTo>
                    <a:cubicBezTo>
                      <a:pt x="72" y="58"/>
                      <a:pt x="70" y="57"/>
                      <a:pt x="68" y="55"/>
                    </a:cubicBezTo>
                    <a:cubicBezTo>
                      <a:pt x="66" y="53"/>
                      <a:pt x="66" y="49"/>
                      <a:pt x="63" y="49"/>
                    </a:cubicBezTo>
                    <a:cubicBezTo>
                      <a:pt x="60" y="49"/>
                      <a:pt x="60" y="54"/>
                      <a:pt x="58" y="55"/>
                    </a:cubicBezTo>
                    <a:cubicBezTo>
                      <a:pt x="54" y="55"/>
                      <a:pt x="50" y="54"/>
                      <a:pt x="46" y="52"/>
                    </a:cubicBezTo>
                    <a:cubicBezTo>
                      <a:pt x="44" y="52"/>
                      <a:pt x="43" y="50"/>
                      <a:pt x="41" y="48"/>
                    </a:cubicBezTo>
                    <a:cubicBezTo>
                      <a:pt x="41" y="47"/>
                      <a:pt x="41" y="45"/>
                      <a:pt x="40" y="45"/>
                    </a:cubicBezTo>
                    <a:cubicBezTo>
                      <a:pt x="37" y="45"/>
                      <a:pt x="34" y="48"/>
                      <a:pt x="31" y="48"/>
                    </a:cubicBezTo>
                    <a:cubicBezTo>
                      <a:pt x="28" y="47"/>
                      <a:pt x="27" y="45"/>
                      <a:pt x="24" y="43"/>
                    </a:cubicBezTo>
                    <a:cubicBezTo>
                      <a:pt x="25" y="45"/>
                      <a:pt x="26" y="47"/>
                      <a:pt x="26" y="49"/>
                    </a:cubicBezTo>
                    <a:cubicBezTo>
                      <a:pt x="26" y="51"/>
                      <a:pt x="25" y="54"/>
                      <a:pt x="24" y="56"/>
                    </a:cubicBezTo>
                    <a:cubicBezTo>
                      <a:pt x="24" y="58"/>
                      <a:pt x="24" y="60"/>
                      <a:pt x="24" y="62"/>
                    </a:cubicBezTo>
                    <a:cubicBezTo>
                      <a:pt x="24" y="64"/>
                      <a:pt x="22" y="65"/>
                      <a:pt x="22" y="66"/>
                    </a:cubicBezTo>
                    <a:cubicBezTo>
                      <a:pt x="23" y="68"/>
                      <a:pt x="28" y="70"/>
                      <a:pt x="26" y="70"/>
                    </a:cubicBezTo>
                    <a:lnTo>
                      <a:pt x="0" y="70"/>
                    </a:lnTo>
                    <a:lnTo>
                      <a:pt x="0" y="119"/>
                    </a:lnTo>
                    <a:cubicBezTo>
                      <a:pt x="3" y="123"/>
                      <a:pt x="6" y="126"/>
                      <a:pt x="9" y="130"/>
                    </a:cubicBezTo>
                    <a:cubicBezTo>
                      <a:pt x="10" y="132"/>
                      <a:pt x="11" y="135"/>
                      <a:pt x="13" y="136"/>
                    </a:cubicBezTo>
                    <a:cubicBezTo>
                      <a:pt x="15" y="138"/>
                      <a:pt x="17" y="139"/>
                      <a:pt x="19" y="140"/>
                    </a:cubicBezTo>
                    <a:cubicBezTo>
                      <a:pt x="23" y="139"/>
                      <a:pt x="26" y="138"/>
                      <a:pt x="30" y="137"/>
                    </a:cubicBezTo>
                    <a:cubicBezTo>
                      <a:pt x="32" y="137"/>
                      <a:pt x="34" y="137"/>
                      <a:pt x="35" y="138"/>
                    </a:cubicBezTo>
                    <a:cubicBezTo>
                      <a:pt x="37" y="139"/>
                      <a:pt x="38" y="142"/>
                      <a:pt x="40" y="144"/>
                    </a:cubicBezTo>
                    <a:cubicBezTo>
                      <a:pt x="41" y="143"/>
                      <a:pt x="42" y="143"/>
                      <a:pt x="44" y="143"/>
                    </a:cubicBezTo>
                    <a:cubicBezTo>
                      <a:pt x="47" y="143"/>
                      <a:pt x="49" y="144"/>
                      <a:pt x="51" y="144"/>
                    </a:cubicBezTo>
                    <a:cubicBezTo>
                      <a:pt x="53" y="145"/>
                      <a:pt x="54" y="146"/>
                      <a:pt x="55" y="146"/>
                    </a:cubicBezTo>
                    <a:cubicBezTo>
                      <a:pt x="58" y="147"/>
                      <a:pt x="60" y="146"/>
                      <a:pt x="62" y="145"/>
                    </a:cubicBezTo>
                    <a:cubicBezTo>
                      <a:pt x="64" y="144"/>
                      <a:pt x="65" y="142"/>
                      <a:pt x="67" y="140"/>
                    </a:cubicBezTo>
                    <a:cubicBezTo>
                      <a:pt x="68" y="138"/>
                      <a:pt x="69" y="136"/>
                      <a:pt x="70" y="134"/>
                    </a:cubicBezTo>
                    <a:cubicBezTo>
                      <a:pt x="72" y="132"/>
                      <a:pt x="74" y="130"/>
                      <a:pt x="76" y="129"/>
                    </a:cubicBezTo>
                    <a:cubicBezTo>
                      <a:pt x="79" y="126"/>
                      <a:pt x="83" y="126"/>
                      <a:pt x="86" y="123"/>
                    </a:cubicBezTo>
                    <a:cubicBezTo>
                      <a:pt x="88" y="121"/>
                      <a:pt x="85" y="117"/>
                      <a:pt x="87" y="116"/>
                    </a:cubicBezTo>
                    <a:cubicBezTo>
                      <a:pt x="89" y="113"/>
                      <a:pt x="94" y="111"/>
                      <a:pt x="98" y="110"/>
                    </a:cubicBezTo>
                    <a:cubicBezTo>
                      <a:pt x="100" y="109"/>
                      <a:pt x="102" y="110"/>
                      <a:pt x="105" y="110"/>
                    </a:cubicBezTo>
                    <a:lnTo>
                      <a:pt x="106" y="107"/>
                    </a:lnTo>
                    <a:lnTo>
                      <a:pt x="104" y="101"/>
                    </a:lnTo>
                    <a:lnTo>
                      <a:pt x="139" y="87"/>
                    </a:lnTo>
                    <a:cubicBezTo>
                      <a:pt x="138" y="85"/>
                      <a:pt x="134" y="84"/>
                      <a:pt x="134" y="82"/>
                    </a:cubicBezTo>
                    <a:cubicBezTo>
                      <a:pt x="134" y="79"/>
                      <a:pt x="138" y="77"/>
                      <a:pt x="139" y="74"/>
                    </a:cubicBezTo>
                    <a:cubicBezTo>
                      <a:pt x="140" y="71"/>
                      <a:pt x="137" y="68"/>
                      <a:pt x="138" y="65"/>
                    </a:cubicBezTo>
                    <a:cubicBezTo>
                      <a:pt x="139" y="63"/>
                      <a:pt x="143" y="64"/>
                      <a:pt x="145" y="62"/>
                    </a:cubicBezTo>
                    <a:cubicBezTo>
                      <a:pt x="145" y="61"/>
                      <a:pt x="144" y="61"/>
                      <a:pt x="143" y="60"/>
                    </a:cubicBezTo>
                    <a:cubicBezTo>
                      <a:pt x="143" y="57"/>
                      <a:pt x="142" y="53"/>
                      <a:pt x="143" y="50"/>
                    </a:cubicBezTo>
                    <a:cubicBezTo>
                      <a:pt x="143" y="48"/>
                      <a:pt x="146" y="46"/>
                      <a:pt x="145" y="44"/>
                    </a:cubicBezTo>
                    <a:cubicBezTo>
                      <a:pt x="145" y="42"/>
                      <a:pt x="141" y="41"/>
                      <a:pt x="142" y="39"/>
                    </a:cubicBezTo>
                    <a:cubicBezTo>
                      <a:pt x="142" y="37"/>
                      <a:pt x="147" y="39"/>
                      <a:pt x="148" y="36"/>
                    </a:cubicBezTo>
                    <a:cubicBezTo>
                      <a:pt x="149" y="34"/>
                      <a:pt x="148" y="31"/>
                      <a:pt x="146" y="29"/>
                    </a:cubicBezTo>
                    <a:cubicBezTo>
                      <a:pt x="145" y="26"/>
                      <a:pt x="141" y="25"/>
                      <a:pt x="140" y="22"/>
                    </a:cubicBezTo>
                    <a:cubicBezTo>
                      <a:pt x="139" y="21"/>
                      <a:pt x="140" y="18"/>
                      <a:pt x="140" y="16"/>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53" name="Freeform 52"/>
              <p:cNvSpPr>
                <a:spLocks noChangeAspect="1"/>
              </p:cNvSpPr>
              <p:nvPr/>
            </p:nvSpPr>
            <p:spPr bwMode="auto">
              <a:xfrm>
                <a:off x="5238750" y="4227513"/>
                <a:ext cx="49213" cy="47625"/>
              </a:xfrm>
              <a:custGeom>
                <a:avLst/>
                <a:gdLst>
                  <a:gd name="T0" fmla="*/ 2147483647 w 26"/>
                  <a:gd name="T1" fmla="*/ 2147483647 h 25"/>
                  <a:gd name="T2" fmla="*/ 0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0 h 25"/>
                  <a:gd name="T12" fmla="*/ 2147483647 w 26"/>
                  <a:gd name="T13" fmla="*/ 2147483647 h 25"/>
                  <a:gd name="T14" fmla="*/ 2147483647 w 26"/>
                  <a:gd name="T15" fmla="*/ 2147483647 h 25"/>
                  <a:gd name="T16" fmla="*/ 2147483647 w 26"/>
                  <a:gd name="T17" fmla="*/ 2147483647 h 25"/>
                  <a:gd name="T18" fmla="*/ 2147483647 w 26"/>
                  <a:gd name="T19" fmla="*/ 2147483647 h 25"/>
                  <a:gd name="T20" fmla="*/ 2147483647 w 26"/>
                  <a:gd name="T21" fmla="*/ 2147483647 h 25"/>
                  <a:gd name="T22" fmla="*/ 2147483647 w 26"/>
                  <a:gd name="T23" fmla="*/ 2147483647 h 25"/>
                  <a:gd name="T24" fmla="*/ 2147483647 w 26"/>
                  <a:gd name="T25" fmla="*/ 2147483647 h 25"/>
                  <a:gd name="T26" fmla="*/ 2147483647 w 26"/>
                  <a:gd name="T27" fmla="*/ 2147483647 h 25"/>
                  <a:gd name="T28" fmla="*/ 2147483647 w 26"/>
                  <a:gd name="T29" fmla="*/ 2147483647 h 25"/>
                  <a:gd name="T30" fmla="*/ 2147483647 w 26"/>
                  <a:gd name="T31" fmla="*/ 2147483647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25">
                    <a:moveTo>
                      <a:pt x="1" y="24"/>
                    </a:moveTo>
                    <a:cubicBezTo>
                      <a:pt x="1" y="22"/>
                      <a:pt x="0" y="21"/>
                      <a:pt x="0" y="20"/>
                    </a:cubicBezTo>
                    <a:cubicBezTo>
                      <a:pt x="1" y="16"/>
                      <a:pt x="3" y="12"/>
                      <a:pt x="4" y="8"/>
                    </a:cubicBezTo>
                    <a:cubicBezTo>
                      <a:pt x="5" y="6"/>
                      <a:pt x="7" y="5"/>
                      <a:pt x="8" y="3"/>
                    </a:cubicBezTo>
                    <a:cubicBezTo>
                      <a:pt x="10" y="4"/>
                      <a:pt x="12" y="5"/>
                      <a:pt x="14" y="4"/>
                    </a:cubicBezTo>
                    <a:cubicBezTo>
                      <a:pt x="17" y="4"/>
                      <a:pt x="18" y="1"/>
                      <a:pt x="19" y="0"/>
                    </a:cubicBezTo>
                    <a:cubicBezTo>
                      <a:pt x="21" y="2"/>
                      <a:pt x="23" y="3"/>
                      <a:pt x="24" y="6"/>
                    </a:cubicBezTo>
                    <a:cubicBezTo>
                      <a:pt x="25" y="8"/>
                      <a:pt x="24" y="10"/>
                      <a:pt x="24" y="13"/>
                    </a:cubicBezTo>
                    <a:cubicBezTo>
                      <a:pt x="24" y="14"/>
                      <a:pt x="26" y="16"/>
                      <a:pt x="26" y="18"/>
                    </a:cubicBezTo>
                    <a:cubicBezTo>
                      <a:pt x="25" y="20"/>
                      <a:pt x="22" y="21"/>
                      <a:pt x="21" y="23"/>
                    </a:cubicBezTo>
                    <a:cubicBezTo>
                      <a:pt x="20" y="22"/>
                      <a:pt x="20" y="21"/>
                      <a:pt x="18" y="21"/>
                    </a:cubicBezTo>
                    <a:cubicBezTo>
                      <a:pt x="17" y="20"/>
                      <a:pt x="15" y="19"/>
                      <a:pt x="13" y="20"/>
                    </a:cubicBezTo>
                    <a:cubicBezTo>
                      <a:pt x="12" y="21"/>
                      <a:pt x="12" y="24"/>
                      <a:pt x="11" y="25"/>
                    </a:cubicBezTo>
                    <a:cubicBezTo>
                      <a:pt x="10" y="25"/>
                      <a:pt x="8" y="25"/>
                      <a:pt x="7" y="25"/>
                    </a:cubicBezTo>
                    <a:cubicBezTo>
                      <a:pt x="6" y="25"/>
                      <a:pt x="6" y="23"/>
                      <a:pt x="5" y="23"/>
                    </a:cubicBezTo>
                    <a:cubicBezTo>
                      <a:pt x="4" y="23"/>
                      <a:pt x="3" y="23"/>
                      <a:pt x="1" y="24"/>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54" name="Freeform 53"/>
              <p:cNvSpPr>
                <a:spLocks noChangeAspect="1"/>
              </p:cNvSpPr>
              <p:nvPr/>
            </p:nvSpPr>
            <p:spPr bwMode="auto">
              <a:xfrm>
                <a:off x="5351463" y="4049713"/>
                <a:ext cx="192087" cy="279400"/>
              </a:xfrm>
              <a:custGeom>
                <a:avLst/>
                <a:gdLst>
                  <a:gd name="T0" fmla="*/ 2147483647 w 101"/>
                  <a:gd name="T1" fmla="*/ 2147483647 h 147"/>
                  <a:gd name="T2" fmla="*/ 2147483647 w 101"/>
                  <a:gd name="T3" fmla="*/ 2147483647 h 147"/>
                  <a:gd name="T4" fmla="*/ 2147483647 w 101"/>
                  <a:gd name="T5" fmla="*/ 2147483647 h 147"/>
                  <a:gd name="T6" fmla="*/ 2147483647 w 101"/>
                  <a:gd name="T7" fmla="*/ 2147483647 h 147"/>
                  <a:gd name="T8" fmla="*/ 2147483647 w 101"/>
                  <a:gd name="T9" fmla="*/ 2147483647 h 147"/>
                  <a:gd name="T10" fmla="*/ 2147483647 w 101"/>
                  <a:gd name="T11" fmla="*/ 2147483647 h 147"/>
                  <a:gd name="T12" fmla="*/ 2147483647 w 101"/>
                  <a:gd name="T13" fmla="*/ 2147483647 h 147"/>
                  <a:gd name="T14" fmla="*/ 2147483647 w 101"/>
                  <a:gd name="T15" fmla="*/ 2147483647 h 147"/>
                  <a:gd name="T16" fmla="*/ 2147483647 w 101"/>
                  <a:gd name="T17" fmla="*/ 2147483647 h 147"/>
                  <a:gd name="T18" fmla="*/ 2147483647 w 101"/>
                  <a:gd name="T19" fmla="*/ 2147483647 h 147"/>
                  <a:gd name="T20" fmla="*/ 2147483647 w 101"/>
                  <a:gd name="T21" fmla="*/ 0 h 147"/>
                  <a:gd name="T22" fmla="*/ 2147483647 w 101"/>
                  <a:gd name="T23" fmla="*/ 2147483647 h 147"/>
                  <a:gd name="T24" fmla="*/ 2147483647 w 101"/>
                  <a:gd name="T25" fmla="*/ 2147483647 h 147"/>
                  <a:gd name="T26" fmla="*/ 2147483647 w 101"/>
                  <a:gd name="T27" fmla="*/ 2147483647 h 147"/>
                  <a:gd name="T28" fmla="*/ 2147483647 w 101"/>
                  <a:gd name="T29" fmla="*/ 2147483647 h 147"/>
                  <a:gd name="T30" fmla="*/ 2147483647 w 101"/>
                  <a:gd name="T31" fmla="*/ 2147483647 h 147"/>
                  <a:gd name="T32" fmla="*/ 2147483647 w 101"/>
                  <a:gd name="T33" fmla="*/ 2147483647 h 147"/>
                  <a:gd name="T34" fmla="*/ 2147483647 w 101"/>
                  <a:gd name="T35" fmla="*/ 2147483647 h 147"/>
                  <a:gd name="T36" fmla="*/ 2147483647 w 101"/>
                  <a:gd name="T37" fmla="*/ 2147483647 h 147"/>
                  <a:gd name="T38" fmla="*/ 0 w 101"/>
                  <a:gd name="T39" fmla="*/ 2147483647 h 147"/>
                  <a:gd name="T40" fmla="*/ 2147483647 w 101"/>
                  <a:gd name="T41" fmla="*/ 2147483647 h 147"/>
                  <a:gd name="T42" fmla="*/ 2147483647 w 101"/>
                  <a:gd name="T43" fmla="*/ 2147483647 h 147"/>
                  <a:gd name="T44" fmla="*/ 2147483647 w 101"/>
                  <a:gd name="T45" fmla="*/ 2147483647 h 147"/>
                  <a:gd name="T46" fmla="*/ 2147483647 w 101"/>
                  <a:gd name="T47" fmla="*/ 2147483647 h 147"/>
                  <a:gd name="T48" fmla="*/ 2147483647 w 101"/>
                  <a:gd name="T49" fmla="*/ 2147483647 h 147"/>
                  <a:gd name="T50" fmla="*/ 2147483647 w 101"/>
                  <a:gd name="T51" fmla="*/ 2147483647 h 147"/>
                  <a:gd name="T52" fmla="*/ 2147483647 w 101"/>
                  <a:gd name="T53" fmla="*/ 2147483647 h 147"/>
                  <a:gd name="T54" fmla="*/ 2147483647 w 101"/>
                  <a:gd name="T55" fmla="*/ 2147483647 h 147"/>
                  <a:gd name="T56" fmla="*/ 2147483647 w 101"/>
                  <a:gd name="T57" fmla="*/ 2147483647 h 147"/>
                  <a:gd name="T58" fmla="*/ 2147483647 w 101"/>
                  <a:gd name="T59" fmla="*/ 2147483647 h 147"/>
                  <a:gd name="T60" fmla="*/ 2147483647 w 101"/>
                  <a:gd name="T61" fmla="*/ 2147483647 h 147"/>
                  <a:gd name="T62" fmla="*/ 2147483647 w 101"/>
                  <a:gd name="T63" fmla="*/ 2147483647 h 147"/>
                  <a:gd name="T64" fmla="*/ 2147483647 w 101"/>
                  <a:gd name="T65" fmla="*/ 2147483647 h 147"/>
                  <a:gd name="T66" fmla="*/ 2147483647 w 101"/>
                  <a:gd name="T67" fmla="*/ 2147483647 h 147"/>
                  <a:gd name="T68" fmla="*/ 2147483647 w 101"/>
                  <a:gd name="T69" fmla="*/ 2147483647 h 147"/>
                  <a:gd name="T70" fmla="*/ 2147483647 w 101"/>
                  <a:gd name="T71" fmla="*/ 2147483647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1" h="147">
                    <a:moveTo>
                      <a:pt x="101" y="22"/>
                    </a:moveTo>
                    <a:cubicBezTo>
                      <a:pt x="100" y="22"/>
                      <a:pt x="97" y="23"/>
                      <a:pt x="96" y="22"/>
                    </a:cubicBezTo>
                    <a:cubicBezTo>
                      <a:pt x="93" y="21"/>
                      <a:pt x="93" y="16"/>
                      <a:pt x="90" y="16"/>
                    </a:cubicBezTo>
                    <a:cubicBezTo>
                      <a:pt x="85" y="16"/>
                      <a:pt x="82" y="19"/>
                      <a:pt x="78" y="22"/>
                    </a:cubicBezTo>
                    <a:cubicBezTo>
                      <a:pt x="77" y="23"/>
                      <a:pt x="78" y="28"/>
                      <a:pt x="76" y="28"/>
                    </a:cubicBezTo>
                    <a:lnTo>
                      <a:pt x="58" y="27"/>
                    </a:lnTo>
                    <a:cubicBezTo>
                      <a:pt x="52" y="26"/>
                      <a:pt x="49" y="18"/>
                      <a:pt x="44" y="15"/>
                    </a:cubicBezTo>
                    <a:cubicBezTo>
                      <a:pt x="41" y="14"/>
                      <a:pt x="38" y="15"/>
                      <a:pt x="36" y="14"/>
                    </a:cubicBezTo>
                    <a:cubicBezTo>
                      <a:pt x="33" y="14"/>
                      <a:pt x="30" y="14"/>
                      <a:pt x="29" y="12"/>
                    </a:cubicBezTo>
                    <a:cubicBezTo>
                      <a:pt x="27" y="9"/>
                      <a:pt x="30" y="5"/>
                      <a:pt x="28" y="2"/>
                    </a:cubicBezTo>
                    <a:cubicBezTo>
                      <a:pt x="27" y="0"/>
                      <a:pt x="23" y="1"/>
                      <a:pt x="21" y="0"/>
                    </a:cubicBezTo>
                    <a:lnTo>
                      <a:pt x="5" y="17"/>
                    </a:lnTo>
                    <a:cubicBezTo>
                      <a:pt x="6" y="19"/>
                      <a:pt x="6" y="20"/>
                      <a:pt x="7" y="22"/>
                    </a:cubicBezTo>
                    <a:cubicBezTo>
                      <a:pt x="8" y="23"/>
                      <a:pt x="10" y="23"/>
                      <a:pt x="11" y="24"/>
                    </a:cubicBezTo>
                    <a:cubicBezTo>
                      <a:pt x="12" y="27"/>
                      <a:pt x="11" y="30"/>
                      <a:pt x="12" y="33"/>
                    </a:cubicBezTo>
                    <a:cubicBezTo>
                      <a:pt x="13" y="36"/>
                      <a:pt x="17" y="39"/>
                      <a:pt x="18" y="42"/>
                    </a:cubicBezTo>
                    <a:cubicBezTo>
                      <a:pt x="19" y="46"/>
                      <a:pt x="20" y="50"/>
                      <a:pt x="19" y="53"/>
                    </a:cubicBezTo>
                    <a:cubicBezTo>
                      <a:pt x="18" y="57"/>
                      <a:pt x="15" y="59"/>
                      <a:pt x="13" y="62"/>
                    </a:cubicBezTo>
                    <a:cubicBezTo>
                      <a:pt x="11" y="65"/>
                      <a:pt x="7" y="69"/>
                      <a:pt x="5" y="72"/>
                    </a:cubicBezTo>
                    <a:cubicBezTo>
                      <a:pt x="3" y="77"/>
                      <a:pt x="2" y="83"/>
                      <a:pt x="0" y="89"/>
                    </a:cubicBezTo>
                    <a:lnTo>
                      <a:pt x="50" y="122"/>
                    </a:lnTo>
                    <a:lnTo>
                      <a:pt x="51" y="128"/>
                    </a:lnTo>
                    <a:lnTo>
                      <a:pt x="72" y="147"/>
                    </a:lnTo>
                    <a:cubicBezTo>
                      <a:pt x="72" y="145"/>
                      <a:pt x="72" y="144"/>
                      <a:pt x="73" y="142"/>
                    </a:cubicBezTo>
                    <a:cubicBezTo>
                      <a:pt x="73" y="140"/>
                      <a:pt x="74" y="138"/>
                      <a:pt x="75" y="136"/>
                    </a:cubicBezTo>
                    <a:cubicBezTo>
                      <a:pt x="77" y="133"/>
                      <a:pt x="78" y="130"/>
                      <a:pt x="80" y="127"/>
                    </a:cubicBezTo>
                    <a:cubicBezTo>
                      <a:pt x="81" y="124"/>
                      <a:pt x="82" y="122"/>
                      <a:pt x="83" y="120"/>
                    </a:cubicBezTo>
                    <a:cubicBezTo>
                      <a:pt x="83" y="118"/>
                      <a:pt x="81" y="116"/>
                      <a:pt x="83" y="115"/>
                    </a:cubicBezTo>
                    <a:cubicBezTo>
                      <a:pt x="84" y="113"/>
                      <a:pt x="86" y="115"/>
                      <a:pt x="88" y="114"/>
                    </a:cubicBezTo>
                    <a:cubicBezTo>
                      <a:pt x="89" y="113"/>
                      <a:pt x="89" y="110"/>
                      <a:pt x="91" y="109"/>
                    </a:cubicBezTo>
                    <a:cubicBezTo>
                      <a:pt x="92" y="107"/>
                      <a:pt x="94" y="106"/>
                      <a:pt x="95" y="105"/>
                    </a:cubicBezTo>
                    <a:cubicBezTo>
                      <a:pt x="96" y="104"/>
                      <a:pt x="98" y="103"/>
                      <a:pt x="100" y="102"/>
                    </a:cubicBezTo>
                    <a:lnTo>
                      <a:pt x="92" y="92"/>
                    </a:lnTo>
                    <a:lnTo>
                      <a:pt x="92" y="38"/>
                    </a:lnTo>
                    <a:lnTo>
                      <a:pt x="98" y="31"/>
                    </a:lnTo>
                    <a:cubicBezTo>
                      <a:pt x="101" y="29"/>
                      <a:pt x="100" y="25"/>
                      <a:pt x="101" y="22"/>
                    </a:cubicBezTo>
                    <a:close/>
                  </a:path>
                </a:pathLst>
              </a:custGeom>
              <a:solidFill>
                <a:schemeClr val="accent5">
                  <a:lumMod val="75000"/>
                </a:schemeClr>
              </a:solidFill>
              <a:ln w="3175" cap="rnd" cmpd="sng">
                <a:solidFill>
                  <a:srgbClr val="10394B"/>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55" name="Freeform 54"/>
              <p:cNvSpPr>
                <a:spLocks noChangeAspect="1"/>
              </p:cNvSpPr>
              <p:nvPr/>
            </p:nvSpPr>
            <p:spPr bwMode="auto">
              <a:xfrm>
                <a:off x="5253038" y="4081463"/>
                <a:ext cx="136525" cy="155575"/>
              </a:xfrm>
              <a:custGeom>
                <a:avLst/>
                <a:gdLst>
                  <a:gd name="T0" fmla="*/ 2147483647 w 71"/>
                  <a:gd name="T1" fmla="*/ 2147483647 h 81"/>
                  <a:gd name="T2" fmla="*/ 2147483647 w 71"/>
                  <a:gd name="T3" fmla="*/ 2147483647 h 81"/>
                  <a:gd name="T4" fmla="*/ 2147483647 w 71"/>
                  <a:gd name="T5" fmla="*/ 2147483647 h 81"/>
                  <a:gd name="T6" fmla="*/ 2147483647 w 71"/>
                  <a:gd name="T7" fmla="*/ 2147483647 h 81"/>
                  <a:gd name="T8" fmla="*/ 2147483647 w 71"/>
                  <a:gd name="T9" fmla="*/ 2147483647 h 81"/>
                  <a:gd name="T10" fmla="*/ 2147483647 w 71"/>
                  <a:gd name="T11" fmla="*/ 2147483647 h 81"/>
                  <a:gd name="T12" fmla="*/ 0 w 71"/>
                  <a:gd name="T13" fmla="*/ 2147483647 h 81"/>
                  <a:gd name="T14" fmla="*/ 2147483647 w 71"/>
                  <a:gd name="T15" fmla="*/ 2147483647 h 81"/>
                  <a:gd name="T16" fmla="*/ 2147483647 w 71"/>
                  <a:gd name="T17" fmla="*/ 2147483647 h 81"/>
                  <a:gd name="T18" fmla="*/ 2147483647 w 71"/>
                  <a:gd name="T19" fmla="*/ 2147483647 h 81"/>
                  <a:gd name="T20" fmla="*/ 2147483647 w 71"/>
                  <a:gd name="T21" fmla="*/ 2147483647 h 81"/>
                  <a:gd name="T22" fmla="*/ 2147483647 w 71"/>
                  <a:gd name="T23" fmla="*/ 2147483647 h 81"/>
                  <a:gd name="T24" fmla="*/ 2147483647 w 71"/>
                  <a:gd name="T25" fmla="*/ 2147483647 h 81"/>
                  <a:gd name="T26" fmla="*/ 2147483647 w 71"/>
                  <a:gd name="T27" fmla="*/ 2147483647 h 81"/>
                  <a:gd name="T28" fmla="*/ 2147483647 w 71"/>
                  <a:gd name="T29" fmla="*/ 2147483647 h 81"/>
                  <a:gd name="T30" fmla="*/ 2147483647 w 71"/>
                  <a:gd name="T31" fmla="*/ 2147483647 h 81"/>
                  <a:gd name="T32" fmla="*/ 2147483647 w 71"/>
                  <a:gd name="T33" fmla="*/ 2147483647 h 81"/>
                  <a:gd name="T34" fmla="*/ 2147483647 w 71"/>
                  <a:gd name="T35" fmla="*/ 2147483647 h 81"/>
                  <a:gd name="T36" fmla="*/ 2147483647 w 71"/>
                  <a:gd name="T37" fmla="*/ 2147483647 h 81"/>
                  <a:gd name="T38" fmla="*/ 2147483647 w 71"/>
                  <a:gd name="T39" fmla="*/ 2147483647 h 81"/>
                  <a:gd name="T40" fmla="*/ 2147483647 w 71"/>
                  <a:gd name="T41" fmla="*/ 2147483647 h 81"/>
                  <a:gd name="T42" fmla="*/ 2147483647 w 71"/>
                  <a:gd name="T43" fmla="*/ 2147483647 h 81"/>
                  <a:gd name="T44" fmla="*/ 2147483647 w 71"/>
                  <a:gd name="T45" fmla="*/ 2147483647 h 81"/>
                  <a:gd name="T46" fmla="*/ 2147483647 w 71"/>
                  <a:gd name="T47" fmla="*/ 2147483647 h 81"/>
                  <a:gd name="T48" fmla="*/ 2147483647 w 71"/>
                  <a:gd name="T49" fmla="*/ 2147483647 h 81"/>
                  <a:gd name="T50" fmla="*/ 2147483647 w 71"/>
                  <a:gd name="T51" fmla="*/ 2147483647 h 81"/>
                  <a:gd name="T52" fmla="*/ 2147483647 w 71"/>
                  <a:gd name="T53" fmla="*/ 2147483647 h 81"/>
                  <a:gd name="T54" fmla="*/ 2147483647 w 71"/>
                  <a:gd name="T55" fmla="*/ 2147483647 h 81"/>
                  <a:gd name="T56" fmla="*/ 2147483647 w 71"/>
                  <a:gd name="T57" fmla="*/ 0 h 81"/>
                  <a:gd name="T58" fmla="*/ 2147483647 w 71"/>
                  <a:gd name="T59" fmla="*/ 2147483647 h 81"/>
                  <a:gd name="T60" fmla="*/ 2147483647 w 71"/>
                  <a:gd name="T61" fmla="*/ 2147483647 h 81"/>
                  <a:gd name="T62" fmla="*/ 2147483647 w 71"/>
                  <a:gd name="T63" fmla="*/ 2147483647 h 81"/>
                  <a:gd name="T64" fmla="*/ 2147483647 w 71"/>
                  <a:gd name="T65" fmla="*/ 2147483647 h 81"/>
                  <a:gd name="T66" fmla="*/ 2147483647 w 71"/>
                  <a:gd name="T67" fmla="*/ 2147483647 h 81"/>
                  <a:gd name="T68" fmla="*/ 2147483647 w 71"/>
                  <a:gd name="T69" fmla="*/ 2147483647 h 81"/>
                  <a:gd name="T70" fmla="*/ 2147483647 w 71"/>
                  <a:gd name="T71" fmla="*/ 2147483647 h 81"/>
                  <a:gd name="T72" fmla="*/ 2147483647 w 71"/>
                  <a:gd name="T73" fmla="*/ 214748364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 h="81">
                    <a:moveTo>
                      <a:pt x="51" y="72"/>
                    </a:moveTo>
                    <a:cubicBezTo>
                      <a:pt x="49" y="73"/>
                      <a:pt x="48" y="74"/>
                      <a:pt x="46" y="75"/>
                    </a:cubicBezTo>
                    <a:cubicBezTo>
                      <a:pt x="42" y="76"/>
                      <a:pt x="38" y="76"/>
                      <a:pt x="34" y="75"/>
                    </a:cubicBezTo>
                    <a:cubicBezTo>
                      <a:pt x="29" y="75"/>
                      <a:pt x="24" y="74"/>
                      <a:pt x="19" y="74"/>
                    </a:cubicBezTo>
                    <a:cubicBezTo>
                      <a:pt x="16" y="74"/>
                      <a:pt x="14" y="76"/>
                      <a:pt x="11" y="76"/>
                    </a:cubicBezTo>
                    <a:cubicBezTo>
                      <a:pt x="10" y="77"/>
                      <a:pt x="9" y="80"/>
                      <a:pt x="6" y="80"/>
                    </a:cubicBezTo>
                    <a:cubicBezTo>
                      <a:pt x="4" y="81"/>
                      <a:pt x="2" y="80"/>
                      <a:pt x="0" y="79"/>
                    </a:cubicBezTo>
                    <a:cubicBezTo>
                      <a:pt x="0" y="75"/>
                      <a:pt x="1" y="72"/>
                      <a:pt x="1" y="68"/>
                    </a:cubicBezTo>
                    <a:cubicBezTo>
                      <a:pt x="1" y="66"/>
                      <a:pt x="1" y="64"/>
                      <a:pt x="2" y="62"/>
                    </a:cubicBezTo>
                    <a:cubicBezTo>
                      <a:pt x="3" y="59"/>
                      <a:pt x="4" y="56"/>
                      <a:pt x="5" y="53"/>
                    </a:cubicBezTo>
                    <a:cubicBezTo>
                      <a:pt x="6" y="50"/>
                      <a:pt x="6" y="48"/>
                      <a:pt x="8" y="46"/>
                    </a:cubicBezTo>
                    <a:cubicBezTo>
                      <a:pt x="8" y="44"/>
                      <a:pt x="10" y="44"/>
                      <a:pt x="11" y="43"/>
                    </a:cubicBezTo>
                    <a:cubicBezTo>
                      <a:pt x="12" y="41"/>
                      <a:pt x="11" y="39"/>
                      <a:pt x="12" y="38"/>
                    </a:cubicBezTo>
                    <a:cubicBezTo>
                      <a:pt x="13" y="36"/>
                      <a:pt x="15" y="35"/>
                      <a:pt x="17" y="34"/>
                    </a:cubicBezTo>
                    <a:cubicBezTo>
                      <a:pt x="18" y="32"/>
                      <a:pt x="22" y="32"/>
                      <a:pt x="22" y="30"/>
                    </a:cubicBezTo>
                    <a:cubicBezTo>
                      <a:pt x="21" y="28"/>
                      <a:pt x="17" y="29"/>
                      <a:pt x="16" y="28"/>
                    </a:cubicBezTo>
                    <a:cubicBezTo>
                      <a:pt x="15" y="26"/>
                      <a:pt x="18" y="24"/>
                      <a:pt x="18" y="21"/>
                    </a:cubicBezTo>
                    <a:cubicBezTo>
                      <a:pt x="17" y="20"/>
                      <a:pt x="14" y="20"/>
                      <a:pt x="14" y="18"/>
                    </a:cubicBezTo>
                    <a:cubicBezTo>
                      <a:pt x="14" y="17"/>
                      <a:pt x="16" y="16"/>
                      <a:pt x="16" y="15"/>
                    </a:cubicBezTo>
                    <a:cubicBezTo>
                      <a:pt x="17" y="14"/>
                      <a:pt x="15" y="12"/>
                      <a:pt x="14" y="11"/>
                    </a:cubicBezTo>
                    <a:cubicBezTo>
                      <a:pt x="15" y="10"/>
                      <a:pt x="15" y="8"/>
                      <a:pt x="17" y="8"/>
                    </a:cubicBezTo>
                    <a:cubicBezTo>
                      <a:pt x="19" y="7"/>
                      <a:pt x="22" y="8"/>
                      <a:pt x="24" y="8"/>
                    </a:cubicBezTo>
                    <a:cubicBezTo>
                      <a:pt x="26" y="7"/>
                      <a:pt x="27" y="4"/>
                      <a:pt x="29" y="5"/>
                    </a:cubicBezTo>
                    <a:cubicBezTo>
                      <a:pt x="31" y="5"/>
                      <a:pt x="30" y="9"/>
                      <a:pt x="32" y="9"/>
                    </a:cubicBezTo>
                    <a:cubicBezTo>
                      <a:pt x="33" y="10"/>
                      <a:pt x="34" y="7"/>
                      <a:pt x="36" y="7"/>
                    </a:cubicBezTo>
                    <a:cubicBezTo>
                      <a:pt x="38" y="5"/>
                      <a:pt x="40" y="4"/>
                      <a:pt x="43" y="4"/>
                    </a:cubicBezTo>
                    <a:cubicBezTo>
                      <a:pt x="44" y="4"/>
                      <a:pt x="45" y="6"/>
                      <a:pt x="46" y="6"/>
                    </a:cubicBezTo>
                    <a:cubicBezTo>
                      <a:pt x="48" y="6"/>
                      <a:pt x="50" y="7"/>
                      <a:pt x="51" y="6"/>
                    </a:cubicBezTo>
                    <a:cubicBezTo>
                      <a:pt x="54" y="5"/>
                      <a:pt x="55" y="2"/>
                      <a:pt x="56" y="0"/>
                    </a:cubicBezTo>
                    <a:cubicBezTo>
                      <a:pt x="57" y="2"/>
                      <a:pt x="57" y="3"/>
                      <a:pt x="58" y="5"/>
                    </a:cubicBezTo>
                    <a:cubicBezTo>
                      <a:pt x="59" y="6"/>
                      <a:pt x="61" y="6"/>
                      <a:pt x="62" y="7"/>
                    </a:cubicBezTo>
                    <a:cubicBezTo>
                      <a:pt x="63" y="10"/>
                      <a:pt x="62" y="13"/>
                      <a:pt x="63" y="16"/>
                    </a:cubicBezTo>
                    <a:cubicBezTo>
                      <a:pt x="64" y="19"/>
                      <a:pt x="68" y="22"/>
                      <a:pt x="69" y="25"/>
                    </a:cubicBezTo>
                    <a:cubicBezTo>
                      <a:pt x="70" y="29"/>
                      <a:pt x="71" y="33"/>
                      <a:pt x="70" y="36"/>
                    </a:cubicBezTo>
                    <a:cubicBezTo>
                      <a:pt x="69" y="40"/>
                      <a:pt x="66" y="42"/>
                      <a:pt x="64" y="45"/>
                    </a:cubicBezTo>
                    <a:cubicBezTo>
                      <a:pt x="62" y="48"/>
                      <a:pt x="58" y="52"/>
                      <a:pt x="56" y="55"/>
                    </a:cubicBezTo>
                    <a:cubicBezTo>
                      <a:pt x="54" y="60"/>
                      <a:pt x="53" y="66"/>
                      <a:pt x="51" y="72"/>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sp>
            <p:nvSpPr>
              <p:cNvPr id="56" name="Freeform 55"/>
              <p:cNvSpPr>
                <a:spLocks noChangeAspect="1"/>
              </p:cNvSpPr>
              <p:nvPr/>
            </p:nvSpPr>
            <p:spPr bwMode="auto">
              <a:xfrm>
                <a:off x="5253038" y="4219575"/>
                <a:ext cx="255587" cy="303213"/>
              </a:xfrm>
              <a:custGeom>
                <a:avLst/>
                <a:gdLst>
                  <a:gd name="T0" fmla="*/ 2147483647 w 134"/>
                  <a:gd name="T1" fmla="*/ 2147483647 h 159"/>
                  <a:gd name="T2" fmla="*/ 2147483647 w 134"/>
                  <a:gd name="T3" fmla="*/ 2147483647 h 159"/>
                  <a:gd name="T4" fmla="*/ 2147483647 w 134"/>
                  <a:gd name="T5" fmla="*/ 2147483647 h 159"/>
                  <a:gd name="T6" fmla="*/ 2147483647 w 134"/>
                  <a:gd name="T7" fmla="*/ 2147483647 h 159"/>
                  <a:gd name="T8" fmla="*/ 2147483647 w 134"/>
                  <a:gd name="T9" fmla="*/ 2147483647 h 159"/>
                  <a:gd name="T10" fmla="*/ 2147483647 w 134"/>
                  <a:gd name="T11" fmla="*/ 2147483647 h 159"/>
                  <a:gd name="T12" fmla="*/ 2147483647 w 134"/>
                  <a:gd name="T13" fmla="*/ 2147483647 h 159"/>
                  <a:gd name="T14" fmla="*/ 2147483647 w 134"/>
                  <a:gd name="T15" fmla="*/ 2147483647 h 159"/>
                  <a:gd name="T16" fmla="*/ 2147483647 w 134"/>
                  <a:gd name="T17" fmla="*/ 2147483647 h 159"/>
                  <a:gd name="T18" fmla="*/ 2147483647 w 134"/>
                  <a:gd name="T19" fmla="*/ 2147483647 h 159"/>
                  <a:gd name="T20" fmla="*/ 2147483647 w 134"/>
                  <a:gd name="T21" fmla="*/ 2147483647 h 159"/>
                  <a:gd name="T22" fmla="*/ 2147483647 w 134"/>
                  <a:gd name="T23" fmla="*/ 2147483647 h 159"/>
                  <a:gd name="T24" fmla="*/ 2147483647 w 134"/>
                  <a:gd name="T25" fmla="*/ 2147483647 h 159"/>
                  <a:gd name="T26" fmla="*/ 2147483647 w 134"/>
                  <a:gd name="T27" fmla="*/ 2147483647 h 159"/>
                  <a:gd name="T28" fmla="*/ 2147483647 w 134"/>
                  <a:gd name="T29" fmla="*/ 2147483647 h 159"/>
                  <a:gd name="T30" fmla="*/ 2147483647 w 134"/>
                  <a:gd name="T31" fmla="*/ 2147483647 h 159"/>
                  <a:gd name="T32" fmla="*/ 2147483647 w 134"/>
                  <a:gd name="T33" fmla="*/ 2147483647 h 159"/>
                  <a:gd name="T34" fmla="*/ 2147483647 w 134"/>
                  <a:gd name="T35" fmla="*/ 2147483647 h 159"/>
                  <a:gd name="T36" fmla="*/ 2147483647 w 134"/>
                  <a:gd name="T37" fmla="*/ 2147483647 h 159"/>
                  <a:gd name="T38" fmla="*/ 2147483647 w 134"/>
                  <a:gd name="T39" fmla="*/ 2147483647 h 159"/>
                  <a:gd name="T40" fmla="*/ 2147483647 w 134"/>
                  <a:gd name="T41" fmla="*/ 2147483647 h 159"/>
                  <a:gd name="T42" fmla="*/ 2147483647 w 134"/>
                  <a:gd name="T43" fmla="*/ 2147483647 h 159"/>
                  <a:gd name="T44" fmla="*/ 2147483647 w 134"/>
                  <a:gd name="T45" fmla="*/ 2147483647 h 159"/>
                  <a:gd name="T46" fmla="*/ 2147483647 w 134"/>
                  <a:gd name="T47" fmla="*/ 2147483647 h 159"/>
                  <a:gd name="T48" fmla="*/ 2147483647 w 134"/>
                  <a:gd name="T49" fmla="*/ 2147483647 h 159"/>
                  <a:gd name="T50" fmla="*/ 2147483647 w 134"/>
                  <a:gd name="T51" fmla="*/ 2147483647 h 159"/>
                  <a:gd name="T52" fmla="*/ 2147483647 w 134"/>
                  <a:gd name="T53" fmla="*/ 2147483647 h 159"/>
                  <a:gd name="T54" fmla="*/ 2147483647 w 134"/>
                  <a:gd name="T55" fmla="*/ 2147483647 h 159"/>
                  <a:gd name="T56" fmla="*/ 2147483647 w 134"/>
                  <a:gd name="T57" fmla="*/ 2147483647 h 159"/>
                  <a:gd name="T58" fmla="*/ 2147483647 w 134"/>
                  <a:gd name="T59" fmla="*/ 2147483647 h 159"/>
                  <a:gd name="T60" fmla="*/ 2147483647 w 134"/>
                  <a:gd name="T61" fmla="*/ 2147483647 h 159"/>
                  <a:gd name="T62" fmla="*/ 2147483647 w 134"/>
                  <a:gd name="T63" fmla="*/ 2147483647 h 159"/>
                  <a:gd name="T64" fmla="*/ 2147483647 w 134"/>
                  <a:gd name="T65" fmla="*/ 2147483647 h 159"/>
                  <a:gd name="T66" fmla="*/ 2147483647 w 134"/>
                  <a:gd name="T67" fmla="*/ 2147483647 h 159"/>
                  <a:gd name="T68" fmla="*/ 2147483647 w 134"/>
                  <a:gd name="T69" fmla="*/ 2147483647 h 159"/>
                  <a:gd name="T70" fmla="*/ 2147483647 w 134"/>
                  <a:gd name="T71" fmla="*/ 0 h 159"/>
                  <a:gd name="T72" fmla="*/ 2147483647 w 134"/>
                  <a:gd name="T73" fmla="*/ 2147483647 h 159"/>
                  <a:gd name="T74" fmla="*/ 2147483647 w 134"/>
                  <a:gd name="T75" fmla="*/ 2147483647 h 159"/>
                  <a:gd name="T76" fmla="*/ 2147483647 w 134"/>
                  <a:gd name="T77" fmla="*/ 2147483647 h 159"/>
                  <a:gd name="T78" fmla="*/ 2147483647 w 134"/>
                  <a:gd name="T79" fmla="*/ 2147483647 h 159"/>
                  <a:gd name="T80" fmla="*/ 2147483647 w 134"/>
                  <a:gd name="T81" fmla="*/ 2147483647 h 159"/>
                  <a:gd name="T82" fmla="*/ 2147483647 w 134"/>
                  <a:gd name="T83" fmla="*/ 2147483647 h 159"/>
                  <a:gd name="T84" fmla="*/ 2147483647 w 134"/>
                  <a:gd name="T85" fmla="*/ 2147483647 h 159"/>
                  <a:gd name="T86" fmla="*/ 2147483647 w 134"/>
                  <a:gd name="T87" fmla="*/ 2147483647 h 159"/>
                  <a:gd name="T88" fmla="*/ 2147483647 w 134"/>
                  <a:gd name="T89" fmla="*/ 2147483647 h 159"/>
                  <a:gd name="T90" fmla="*/ 2147483647 w 134"/>
                  <a:gd name="T91" fmla="*/ 2147483647 h 159"/>
                  <a:gd name="T92" fmla="*/ 2147483647 w 134"/>
                  <a:gd name="T93" fmla="*/ 2147483647 h 159"/>
                  <a:gd name="T94" fmla="*/ 2147483647 w 134"/>
                  <a:gd name="T95" fmla="*/ 2147483647 h 159"/>
                  <a:gd name="T96" fmla="*/ 2147483647 w 134"/>
                  <a:gd name="T97" fmla="*/ 2147483647 h 159"/>
                  <a:gd name="T98" fmla="*/ 0 w 134"/>
                  <a:gd name="T99" fmla="*/ 2147483647 h 159"/>
                  <a:gd name="T100" fmla="*/ 2147483647 w 134"/>
                  <a:gd name="T101" fmla="*/ 2147483647 h 159"/>
                  <a:gd name="T102" fmla="*/ 2147483647 w 134"/>
                  <a:gd name="T103" fmla="*/ 2147483647 h 159"/>
                  <a:gd name="T104" fmla="*/ 2147483647 w 134"/>
                  <a:gd name="T105" fmla="*/ 2147483647 h 159"/>
                  <a:gd name="T106" fmla="*/ 2147483647 w 134"/>
                  <a:gd name="T107" fmla="*/ 2147483647 h 159"/>
                  <a:gd name="T108" fmla="*/ 2147483647 w 134"/>
                  <a:gd name="T109" fmla="*/ 2147483647 h 159"/>
                  <a:gd name="T110" fmla="*/ 2147483647 w 134"/>
                  <a:gd name="T111" fmla="*/ 2147483647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4" h="159">
                    <a:moveTo>
                      <a:pt x="15" y="110"/>
                    </a:moveTo>
                    <a:lnTo>
                      <a:pt x="21" y="116"/>
                    </a:lnTo>
                    <a:lnTo>
                      <a:pt x="30" y="121"/>
                    </a:lnTo>
                    <a:lnTo>
                      <a:pt x="38" y="124"/>
                    </a:lnTo>
                    <a:lnTo>
                      <a:pt x="44" y="124"/>
                    </a:lnTo>
                    <a:cubicBezTo>
                      <a:pt x="47" y="126"/>
                      <a:pt x="50" y="127"/>
                      <a:pt x="53" y="129"/>
                    </a:cubicBezTo>
                    <a:cubicBezTo>
                      <a:pt x="57" y="132"/>
                      <a:pt x="61" y="135"/>
                      <a:pt x="63" y="139"/>
                    </a:cubicBezTo>
                    <a:cubicBezTo>
                      <a:pt x="64" y="142"/>
                      <a:pt x="61" y="145"/>
                      <a:pt x="62" y="149"/>
                    </a:cubicBezTo>
                    <a:cubicBezTo>
                      <a:pt x="62" y="151"/>
                      <a:pt x="64" y="153"/>
                      <a:pt x="65" y="155"/>
                    </a:cubicBezTo>
                    <a:cubicBezTo>
                      <a:pt x="67" y="156"/>
                      <a:pt x="68" y="156"/>
                      <a:pt x="69" y="157"/>
                    </a:cubicBezTo>
                    <a:cubicBezTo>
                      <a:pt x="71" y="157"/>
                      <a:pt x="74" y="157"/>
                      <a:pt x="76" y="157"/>
                    </a:cubicBezTo>
                    <a:cubicBezTo>
                      <a:pt x="78" y="156"/>
                      <a:pt x="79" y="152"/>
                      <a:pt x="81" y="152"/>
                    </a:cubicBezTo>
                    <a:cubicBezTo>
                      <a:pt x="84" y="153"/>
                      <a:pt x="84" y="158"/>
                      <a:pt x="87" y="159"/>
                    </a:cubicBezTo>
                    <a:cubicBezTo>
                      <a:pt x="90" y="159"/>
                      <a:pt x="92" y="156"/>
                      <a:pt x="94" y="156"/>
                    </a:cubicBezTo>
                    <a:cubicBezTo>
                      <a:pt x="97" y="156"/>
                      <a:pt x="98" y="159"/>
                      <a:pt x="101" y="158"/>
                    </a:cubicBezTo>
                    <a:cubicBezTo>
                      <a:pt x="103" y="157"/>
                      <a:pt x="103" y="154"/>
                      <a:pt x="106" y="153"/>
                    </a:cubicBezTo>
                    <a:cubicBezTo>
                      <a:pt x="107" y="152"/>
                      <a:pt x="109" y="152"/>
                      <a:pt x="110" y="153"/>
                    </a:cubicBezTo>
                    <a:cubicBezTo>
                      <a:pt x="112" y="153"/>
                      <a:pt x="112" y="155"/>
                      <a:pt x="113" y="155"/>
                    </a:cubicBezTo>
                    <a:cubicBezTo>
                      <a:pt x="115" y="154"/>
                      <a:pt x="117" y="153"/>
                      <a:pt x="118" y="152"/>
                    </a:cubicBezTo>
                    <a:cubicBezTo>
                      <a:pt x="120" y="151"/>
                      <a:pt x="123" y="151"/>
                      <a:pt x="124" y="150"/>
                    </a:cubicBezTo>
                    <a:cubicBezTo>
                      <a:pt x="128" y="148"/>
                      <a:pt x="131" y="144"/>
                      <a:pt x="134" y="141"/>
                    </a:cubicBezTo>
                    <a:cubicBezTo>
                      <a:pt x="134" y="139"/>
                      <a:pt x="133" y="138"/>
                      <a:pt x="132" y="136"/>
                    </a:cubicBezTo>
                    <a:cubicBezTo>
                      <a:pt x="131" y="134"/>
                      <a:pt x="129" y="132"/>
                      <a:pt x="129" y="129"/>
                    </a:cubicBezTo>
                    <a:cubicBezTo>
                      <a:pt x="128" y="127"/>
                      <a:pt x="128" y="124"/>
                      <a:pt x="127" y="122"/>
                    </a:cubicBezTo>
                    <a:cubicBezTo>
                      <a:pt x="126" y="118"/>
                      <a:pt x="123" y="114"/>
                      <a:pt x="122" y="110"/>
                    </a:cubicBezTo>
                    <a:cubicBezTo>
                      <a:pt x="122" y="108"/>
                      <a:pt x="123" y="105"/>
                      <a:pt x="123" y="103"/>
                    </a:cubicBezTo>
                    <a:cubicBezTo>
                      <a:pt x="124" y="100"/>
                      <a:pt x="123" y="97"/>
                      <a:pt x="123" y="95"/>
                    </a:cubicBezTo>
                    <a:cubicBezTo>
                      <a:pt x="124" y="93"/>
                      <a:pt x="125" y="92"/>
                      <a:pt x="125" y="90"/>
                    </a:cubicBezTo>
                    <a:cubicBezTo>
                      <a:pt x="124" y="86"/>
                      <a:pt x="123" y="83"/>
                      <a:pt x="121" y="80"/>
                    </a:cubicBezTo>
                    <a:cubicBezTo>
                      <a:pt x="120" y="78"/>
                      <a:pt x="117" y="78"/>
                      <a:pt x="116" y="76"/>
                    </a:cubicBezTo>
                    <a:cubicBezTo>
                      <a:pt x="115" y="74"/>
                      <a:pt x="116" y="72"/>
                      <a:pt x="116" y="70"/>
                    </a:cubicBezTo>
                    <a:cubicBezTo>
                      <a:pt x="117" y="67"/>
                      <a:pt x="118" y="65"/>
                      <a:pt x="119" y="63"/>
                    </a:cubicBezTo>
                    <a:cubicBezTo>
                      <a:pt x="120" y="61"/>
                      <a:pt x="122" y="59"/>
                      <a:pt x="123" y="58"/>
                    </a:cubicBezTo>
                    <a:lnTo>
                      <a:pt x="102" y="39"/>
                    </a:lnTo>
                    <a:lnTo>
                      <a:pt x="101" y="33"/>
                    </a:lnTo>
                    <a:lnTo>
                      <a:pt x="51" y="0"/>
                    </a:lnTo>
                    <a:cubicBezTo>
                      <a:pt x="49" y="1"/>
                      <a:pt x="48" y="2"/>
                      <a:pt x="46" y="3"/>
                    </a:cubicBezTo>
                    <a:cubicBezTo>
                      <a:pt x="42" y="4"/>
                      <a:pt x="38" y="4"/>
                      <a:pt x="34" y="3"/>
                    </a:cubicBezTo>
                    <a:cubicBezTo>
                      <a:pt x="29" y="3"/>
                      <a:pt x="24" y="2"/>
                      <a:pt x="19" y="2"/>
                    </a:cubicBezTo>
                    <a:cubicBezTo>
                      <a:pt x="16" y="2"/>
                      <a:pt x="14" y="4"/>
                      <a:pt x="11" y="4"/>
                    </a:cubicBezTo>
                    <a:cubicBezTo>
                      <a:pt x="13" y="6"/>
                      <a:pt x="15" y="7"/>
                      <a:pt x="16" y="10"/>
                    </a:cubicBezTo>
                    <a:cubicBezTo>
                      <a:pt x="17" y="12"/>
                      <a:pt x="16" y="14"/>
                      <a:pt x="16" y="17"/>
                    </a:cubicBezTo>
                    <a:cubicBezTo>
                      <a:pt x="16" y="18"/>
                      <a:pt x="18" y="20"/>
                      <a:pt x="18" y="22"/>
                    </a:cubicBezTo>
                    <a:cubicBezTo>
                      <a:pt x="17" y="24"/>
                      <a:pt x="14" y="25"/>
                      <a:pt x="13" y="27"/>
                    </a:cubicBezTo>
                    <a:lnTo>
                      <a:pt x="13" y="30"/>
                    </a:lnTo>
                    <a:lnTo>
                      <a:pt x="17" y="33"/>
                    </a:lnTo>
                    <a:lnTo>
                      <a:pt x="17" y="37"/>
                    </a:lnTo>
                    <a:lnTo>
                      <a:pt x="12" y="42"/>
                    </a:lnTo>
                    <a:lnTo>
                      <a:pt x="9" y="47"/>
                    </a:lnTo>
                    <a:lnTo>
                      <a:pt x="0" y="57"/>
                    </a:lnTo>
                    <a:cubicBezTo>
                      <a:pt x="0" y="60"/>
                      <a:pt x="1" y="63"/>
                      <a:pt x="1" y="65"/>
                    </a:cubicBezTo>
                    <a:cubicBezTo>
                      <a:pt x="1" y="68"/>
                      <a:pt x="1" y="70"/>
                      <a:pt x="1" y="72"/>
                    </a:cubicBezTo>
                    <a:cubicBezTo>
                      <a:pt x="1" y="75"/>
                      <a:pt x="1" y="78"/>
                      <a:pt x="2" y="81"/>
                    </a:cubicBezTo>
                    <a:cubicBezTo>
                      <a:pt x="3" y="84"/>
                      <a:pt x="5" y="86"/>
                      <a:pt x="7" y="88"/>
                    </a:cubicBezTo>
                    <a:cubicBezTo>
                      <a:pt x="9" y="92"/>
                      <a:pt x="11" y="95"/>
                      <a:pt x="12" y="98"/>
                    </a:cubicBezTo>
                    <a:cubicBezTo>
                      <a:pt x="14" y="102"/>
                      <a:pt x="14" y="106"/>
                      <a:pt x="15" y="110"/>
                    </a:cubicBezTo>
                    <a:close/>
                  </a:path>
                </a:pathLst>
              </a:custGeom>
              <a:grpFill/>
              <a:ln w="3175" cap="rnd" cmpd="sng">
                <a:solidFill>
                  <a:srgbClr val="F0EEED"/>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A9D6"/>
                  </a:solidFill>
                  <a:effectLst/>
                  <a:uLnTx/>
                  <a:uFillTx/>
                  <a:latin typeface="Helvetica Light"/>
                  <a:ea typeface="+mn-ea"/>
                  <a:cs typeface="Helvetica Light"/>
                </a:endParaRPr>
              </a:p>
            </p:txBody>
          </p:sp>
        </p:grpSp>
        <p:sp>
          <p:nvSpPr>
            <p:cNvPr id="33" name="TextBox 32"/>
            <p:cNvSpPr txBox="1"/>
            <p:nvPr/>
          </p:nvSpPr>
          <p:spPr>
            <a:xfrm>
              <a:off x="3218123" y="2332548"/>
              <a:ext cx="720958" cy="34603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KENYA</a:t>
              </a:r>
            </a:p>
          </p:txBody>
        </p:sp>
        <p:sp>
          <p:nvSpPr>
            <p:cNvPr id="35" name="TextBox 34"/>
            <p:cNvSpPr txBox="1"/>
            <p:nvPr/>
          </p:nvSpPr>
          <p:spPr>
            <a:xfrm>
              <a:off x="1707875" y="5495412"/>
              <a:ext cx="932114" cy="56994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Arial Narrow" panose="020B060602020203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a:rPr>
                <a:t>SOUTH AFRICA</a:t>
              </a:r>
            </a:p>
          </p:txBody>
        </p:sp>
        <p:sp>
          <p:nvSpPr>
            <p:cNvPr id="58" name="TextBox 57"/>
            <p:cNvSpPr txBox="1"/>
            <p:nvPr/>
          </p:nvSpPr>
          <p:spPr>
            <a:xfrm>
              <a:off x="2286985" y="4366022"/>
              <a:ext cx="1029161" cy="3256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ZIMBABWE</a:t>
              </a:r>
            </a:p>
          </p:txBody>
        </p:sp>
      </p:grpSp>
      <p:cxnSp>
        <p:nvCxnSpPr>
          <p:cNvPr id="14" name="Straight Connector 13"/>
          <p:cNvCxnSpPr/>
          <p:nvPr/>
        </p:nvCxnSpPr>
        <p:spPr>
          <a:xfrm>
            <a:off x="223212" y="2975336"/>
            <a:ext cx="1716474"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223212" y="4385036"/>
            <a:ext cx="1716474" cy="0"/>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223212" y="5261336"/>
            <a:ext cx="1716474" cy="0"/>
          </a:xfrm>
          <a:prstGeom prst="line">
            <a:avLst/>
          </a:prstGeom>
        </p:spPr>
        <p:style>
          <a:lnRef idx="1">
            <a:schemeClr val="dk1"/>
          </a:lnRef>
          <a:fillRef idx="0">
            <a:schemeClr val="dk1"/>
          </a:fillRef>
          <a:effectRef idx="0">
            <a:schemeClr val="dk1"/>
          </a:effectRef>
          <a:fontRef idx="minor">
            <a:schemeClr val="tx1"/>
          </a:fontRef>
        </p:style>
      </p:cxnSp>
      <p:sp>
        <p:nvSpPr>
          <p:cNvPr id="60" name="Text Placeholder 2"/>
          <p:cNvSpPr txBox="1">
            <a:spLocks/>
          </p:cNvSpPr>
          <p:nvPr/>
        </p:nvSpPr>
        <p:spPr>
          <a:xfrm>
            <a:off x="2711670" y="469075"/>
            <a:ext cx="5791062" cy="1391564"/>
          </a:xfrm>
          <a:prstGeom prst="rect">
            <a:avLst/>
          </a:prstGeom>
        </p:spPr>
        <p:txBody>
          <a:bodyPr vert="horz" lIns="91440" tIns="45720" rIns="91440" bIns="45720" rtlCol="0" anchor="ctr">
            <a:noAutofit/>
          </a:bodyPr>
          <a:lstStyle>
            <a:lvl1pPr marL="230188" indent="-230188" algn="l" defTabSz="457200" rtl="0" eaLnBrk="1" latinLnBrk="0" hangingPunct="1">
              <a:spcBef>
                <a:spcPts val="0"/>
              </a:spcBef>
              <a:spcAft>
                <a:spcPts val="800"/>
              </a:spcAft>
              <a:buClr>
                <a:schemeClr val="accent6"/>
              </a:buClr>
              <a:buSzPct val="100000"/>
              <a:buFont typeface="Arial"/>
              <a:buChar char="•"/>
              <a:defRPr sz="2000" b="0" i="0" kern="1200" spc="0">
                <a:solidFill>
                  <a:schemeClr val="tx1"/>
                </a:solidFill>
                <a:latin typeface="+mn-lt"/>
                <a:ea typeface="+mn-ea"/>
                <a:cs typeface="Calibri"/>
              </a:defRPr>
            </a:lvl1pPr>
            <a:lvl2pPr marL="684213" indent="-230188" algn="l" defTabSz="457200" rtl="0" eaLnBrk="1" latinLnBrk="0" hangingPunct="1">
              <a:spcBef>
                <a:spcPts val="0"/>
              </a:spcBef>
              <a:spcAft>
                <a:spcPts val="800"/>
              </a:spcAft>
              <a:buFont typeface="Arial"/>
              <a:buChar char="–"/>
              <a:defRPr sz="1200" b="0" i="0" kern="1200">
                <a:solidFill>
                  <a:schemeClr val="tx1"/>
                </a:solidFill>
                <a:latin typeface="+mn-lt"/>
                <a:ea typeface="+mn-ea"/>
                <a:cs typeface="Calibri"/>
              </a:defRPr>
            </a:lvl2pPr>
            <a:lvl3pPr marL="1143000" indent="-228600" algn="l" defTabSz="457200" rtl="0" eaLnBrk="1" latinLnBrk="0" hangingPunct="1">
              <a:spcBef>
                <a:spcPct val="20000"/>
              </a:spcBef>
              <a:buSzPct val="83000"/>
              <a:buFont typeface="Courier New"/>
              <a:buChar char="o"/>
              <a:defRPr sz="1400" b="0" i="0" kern="1200">
                <a:solidFill>
                  <a:schemeClr val="tx1"/>
                </a:solidFill>
                <a:latin typeface="+mn-lt"/>
                <a:ea typeface="+mn-ea"/>
                <a:cs typeface="Calibri"/>
              </a:defRPr>
            </a:lvl3pPr>
            <a:lvl4pPr marL="1146175" indent="-231775" algn="l" defTabSz="457200" rtl="0" eaLnBrk="1" latinLnBrk="0" hangingPunct="1">
              <a:spcBef>
                <a:spcPct val="20000"/>
              </a:spcBef>
              <a:buFont typeface="Arial"/>
              <a:buChar char="–"/>
              <a:defRPr sz="1600" b="0" i="0" kern="1200">
                <a:solidFill>
                  <a:srgbClr val="535352"/>
                </a:solidFill>
                <a:latin typeface="Calibri"/>
                <a:ea typeface="+mn-ea"/>
                <a:cs typeface="Calibri"/>
              </a:defRPr>
            </a:lvl4pPr>
            <a:lvl5pPr marL="1255713" indent="-230188" algn="l" defTabSz="457200" rtl="0" eaLnBrk="1" latinLnBrk="0" hangingPunct="1">
              <a:spcBef>
                <a:spcPct val="20000"/>
              </a:spcBef>
              <a:buFont typeface="Arial"/>
              <a:buChar char="»"/>
              <a:defRPr sz="1400" b="0" i="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US" dirty="0">
                <a:latin typeface="Gill Sans MT" panose="020B0502020104020203" pitchFamily="34" charset="0"/>
              </a:rPr>
              <a:t>The OPTIONS Consortium objective is to develop a streamlined, </a:t>
            </a:r>
            <a:r>
              <a:rPr lang="en-US" kern="0" dirty="0">
                <a:solidFill>
                  <a:srgbClr val="178793"/>
                </a:solidFill>
                <a:latin typeface="Gill Sans MT" charset="0"/>
              </a:rPr>
              <a:t>adaptable product delivery platform </a:t>
            </a:r>
            <a:r>
              <a:rPr lang="en-US" dirty="0">
                <a:latin typeface="Gill Sans MT" panose="020B0502020104020203" pitchFamily="34" charset="0"/>
              </a:rPr>
              <a:t>for current and future microbicide and ARV-based HIV prevention options, </a:t>
            </a:r>
            <a:r>
              <a:rPr lang="en-US" kern="0" dirty="0">
                <a:solidFill>
                  <a:srgbClr val="178793"/>
                </a:solidFill>
                <a:latin typeface="Gill Sans MT" charset="0"/>
              </a:rPr>
              <a:t>with a particular focus on women. </a:t>
            </a:r>
          </a:p>
        </p:txBody>
      </p:sp>
      <p:pic>
        <p:nvPicPr>
          <p:cNvPr id="19" name="Picture 1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03384" y="2587160"/>
            <a:ext cx="671077" cy="447831"/>
          </a:xfrm>
          <a:prstGeom prst="rect">
            <a:avLst/>
          </a:prstGeom>
        </p:spPr>
      </p:pic>
      <p:pic>
        <p:nvPicPr>
          <p:cNvPr id="24" name="Picture 2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03384" y="4859860"/>
            <a:ext cx="866225" cy="421432"/>
          </a:xfrm>
          <a:prstGeom prst="rect">
            <a:avLst/>
          </a:prstGeom>
        </p:spPr>
      </p:pic>
      <p:cxnSp>
        <p:nvCxnSpPr>
          <p:cNvPr id="5" name="Straight Connector 4"/>
          <p:cNvCxnSpPr>
            <a:cxnSpLocks/>
            <a:endCxn id="19" idx="1"/>
          </p:cNvCxnSpPr>
          <p:nvPr/>
        </p:nvCxnSpPr>
        <p:spPr>
          <a:xfrm>
            <a:off x="6401957" y="2780980"/>
            <a:ext cx="901427" cy="30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cxnSpLocks/>
            <a:endCxn id="4" idx="1"/>
          </p:cNvCxnSpPr>
          <p:nvPr/>
        </p:nvCxnSpPr>
        <p:spPr>
          <a:xfrm flipV="1">
            <a:off x="5738508" y="3947425"/>
            <a:ext cx="1564876" cy="4071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cxnSpLocks/>
            <a:endCxn id="24" idx="1"/>
          </p:cNvCxnSpPr>
          <p:nvPr/>
        </p:nvCxnSpPr>
        <p:spPr>
          <a:xfrm flipV="1">
            <a:off x="5467654" y="5070576"/>
            <a:ext cx="1835730" cy="326946"/>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5"/>
          <a:stretch>
            <a:fillRect/>
          </a:stretch>
        </p:blipFill>
        <p:spPr>
          <a:xfrm>
            <a:off x="7303384" y="3743947"/>
            <a:ext cx="766334" cy="406956"/>
          </a:xfrm>
          <a:prstGeom prst="rect">
            <a:avLst/>
          </a:prstGeom>
        </p:spPr>
      </p:pic>
      <p:sp>
        <p:nvSpPr>
          <p:cNvPr id="57" name="TextBox 56"/>
          <p:cNvSpPr txBox="1"/>
          <p:nvPr/>
        </p:nvSpPr>
        <p:spPr>
          <a:xfrm>
            <a:off x="537624" y="1068324"/>
            <a:ext cx="97334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Leadership</a:t>
            </a:r>
          </a:p>
        </p:txBody>
      </p:sp>
      <p:sp>
        <p:nvSpPr>
          <p:cNvPr id="61" name="TextBox 60"/>
          <p:cNvSpPr txBox="1"/>
          <p:nvPr/>
        </p:nvSpPr>
        <p:spPr>
          <a:xfrm>
            <a:off x="624558" y="3026143"/>
            <a:ext cx="84830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Modeling</a:t>
            </a:r>
          </a:p>
        </p:txBody>
      </p:sp>
      <p:sp>
        <p:nvSpPr>
          <p:cNvPr id="62" name="TextBox 61"/>
          <p:cNvSpPr txBox="1"/>
          <p:nvPr/>
        </p:nvSpPr>
        <p:spPr>
          <a:xfrm>
            <a:off x="407290" y="4439518"/>
            <a:ext cx="134831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Communication</a:t>
            </a:r>
          </a:p>
        </p:txBody>
      </p:sp>
      <p:sp>
        <p:nvSpPr>
          <p:cNvPr id="63" name="TextBox 62"/>
          <p:cNvSpPr txBox="1"/>
          <p:nvPr/>
        </p:nvSpPr>
        <p:spPr>
          <a:xfrm>
            <a:off x="692368" y="5280298"/>
            <a:ext cx="77816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Strategy</a:t>
            </a:r>
          </a:p>
        </p:txBody>
      </p:sp>
      <p:pic>
        <p:nvPicPr>
          <p:cNvPr id="64" name="Picture 63"/>
          <p:cNvPicPr>
            <a:picLocks noChangeAspect="1"/>
          </p:cNvPicPr>
          <p:nvPr/>
        </p:nvPicPr>
        <p:blipFill>
          <a:blip r:embed="rId6"/>
          <a:stretch>
            <a:fillRect/>
          </a:stretch>
        </p:blipFill>
        <p:spPr>
          <a:xfrm>
            <a:off x="525035" y="1376101"/>
            <a:ext cx="964265" cy="429419"/>
          </a:xfrm>
          <a:prstGeom prst="rect">
            <a:avLst/>
          </a:prstGeom>
        </p:spPr>
      </p:pic>
      <p:pic>
        <p:nvPicPr>
          <p:cNvPr id="65" name="Picture 64"/>
          <p:cNvPicPr>
            <a:picLocks noChangeAspect="1"/>
          </p:cNvPicPr>
          <p:nvPr/>
        </p:nvPicPr>
        <p:blipFill rotWithShape="1">
          <a:blip r:embed="rId7"/>
          <a:srcRect l="14083" t="25105" r="13951" b="22172"/>
          <a:stretch/>
        </p:blipFill>
        <p:spPr>
          <a:xfrm>
            <a:off x="447380" y="1792474"/>
            <a:ext cx="1117914" cy="524299"/>
          </a:xfrm>
          <a:prstGeom prst="rect">
            <a:avLst/>
          </a:prstGeom>
        </p:spPr>
      </p:pic>
      <p:pic>
        <p:nvPicPr>
          <p:cNvPr id="66" name="Picture 65"/>
          <p:cNvPicPr>
            <a:picLocks noChangeAspect="1"/>
          </p:cNvPicPr>
          <p:nvPr/>
        </p:nvPicPr>
        <p:blipFill>
          <a:blip r:embed="rId8"/>
          <a:stretch>
            <a:fillRect/>
          </a:stretch>
        </p:blipFill>
        <p:spPr>
          <a:xfrm>
            <a:off x="550307" y="2405435"/>
            <a:ext cx="996810" cy="453414"/>
          </a:xfrm>
          <a:prstGeom prst="rect">
            <a:avLst/>
          </a:prstGeom>
        </p:spPr>
      </p:pic>
      <p:pic>
        <p:nvPicPr>
          <p:cNvPr id="67" name="Picture 66"/>
          <p:cNvPicPr>
            <a:picLocks noChangeAspect="1"/>
          </p:cNvPicPr>
          <p:nvPr/>
        </p:nvPicPr>
        <p:blipFill>
          <a:blip r:embed="rId9"/>
          <a:stretch>
            <a:fillRect/>
          </a:stretch>
        </p:blipFill>
        <p:spPr>
          <a:xfrm>
            <a:off x="543028" y="3342506"/>
            <a:ext cx="952919" cy="380784"/>
          </a:xfrm>
          <a:prstGeom prst="rect">
            <a:avLst/>
          </a:prstGeom>
        </p:spPr>
      </p:pic>
      <p:pic>
        <p:nvPicPr>
          <p:cNvPr id="68" name="Picture 67"/>
          <p:cNvPicPr>
            <a:picLocks noChangeAspect="1"/>
          </p:cNvPicPr>
          <p:nvPr/>
        </p:nvPicPr>
        <p:blipFill>
          <a:blip r:embed="rId10"/>
          <a:stretch>
            <a:fillRect/>
          </a:stretch>
        </p:blipFill>
        <p:spPr>
          <a:xfrm>
            <a:off x="560385" y="3823994"/>
            <a:ext cx="945963" cy="496786"/>
          </a:xfrm>
          <a:prstGeom prst="rect">
            <a:avLst/>
          </a:prstGeom>
        </p:spPr>
      </p:pic>
      <p:pic>
        <p:nvPicPr>
          <p:cNvPr id="69" name="Picture 68"/>
          <p:cNvPicPr>
            <a:picLocks noChangeAspect="1"/>
          </p:cNvPicPr>
          <p:nvPr/>
        </p:nvPicPr>
        <p:blipFill rotWithShape="1">
          <a:blip r:embed="rId11"/>
          <a:srcRect t="30789" b="30446"/>
          <a:stretch/>
        </p:blipFill>
        <p:spPr>
          <a:xfrm>
            <a:off x="411972" y="4772645"/>
            <a:ext cx="1273480" cy="381475"/>
          </a:xfrm>
          <a:prstGeom prst="rect">
            <a:avLst/>
          </a:prstGeom>
        </p:spPr>
      </p:pic>
      <p:pic>
        <p:nvPicPr>
          <p:cNvPr id="75" name="Picture 74"/>
          <p:cNvPicPr>
            <a:picLocks noChangeAspect="1"/>
          </p:cNvPicPr>
          <p:nvPr/>
        </p:nvPicPr>
        <p:blipFill>
          <a:blip r:embed="rId12"/>
          <a:stretch>
            <a:fillRect/>
          </a:stretch>
        </p:blipFill>
        <p:spPr>
          <a:xfrm>
            <a:off x="311623" y="5578092"/>
            <a:ext cx="1443485" cy="383026"/>
          </a:xfrm>
          <a:prstGeom prst="rect">
            <a:avLst/>
          </a:prstGeom>
        </p:spPr>
      </p:pic>
      <p:pic>
        <p:nvPicPr>
          <p:cNvPr id="6" name="Picture 5"/>
          <p:cNvPicPr>
            <a:picLocks noChangeAspect="1"/>
          </p:cNvPicPr>
          <p:nvPr/>
        </p:nvPicPr>
        <p:blipFill>
          <a:blip r:embed="rId13"/>
          <a:stretch>
            <a:fillRect/>
          </a:stretch>
        </p:blipFill>
        <p:spPr>
          <a:xfrm>
            <a:off x="133986" y="198674"/>
            <a:ext cx="2194270" cy="791560"/>
          </a:xfrm>
          <a:prstGeom prst="rect">
            <a:avLst/>
          </a:prstGeom>
        </p:spPr>
      </p:pic>
    </p:spTree>
    <p:extLst>
      <p:ext uri="{BB962C8B-B14F-4D97-AF65-F5344CB8AC3E}">
        <p14:creationId xmlns:p14="http://schemas.microsoft.com/office/powerpoint/2010/main" val="175665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547938"/>
            <a:ext cx="8229600" cy="739775"/>
          </a:xfrm>
          <a:prstGeom prst="rect">
            <a:avLst/>
          </a:prstGeom>
        </p:spPr>
        <p:txBody>
          <a:bodyPr/>
          <a:lstStyle/>
          <a:p>
            <a:pPr algn="ctr"/>
            <a:r>
              <a:rPr lang="en-US" sz="4400" b="1" dirty="0">
                <a:solidFill>
                  <a:schemeClr val="tx1"/>
                </a:solidFill>
              </a:rPr>
              <a:t>Pre-Exposure Prophylaxis</a:t>
            </a:r>
          </a:p>
        </p:txBody>
      </p:sp>
    </p:spTree>
    <p:extLst>
      <p:ext uri="{BB962C8B-B14F-4D97-AF65-F5344CB8AC3E}">
        <p14:creationId xmlns:p14="http://schemas.microsoft.com/office/powerpoint/2010/main" val="304999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C209-7608-A544-AFDC-159240BD96EC}"/>
              </a:ext>
            </a:extLst>
          </p:cNvPr>
          <p:cNvSpPr>
            <a:spLocks noGrp="1"/>
          </p:cNvSpPr>
          <p:nvPr>
            <p:ph type="title"/>
          </p:nvPr>
        </p:nvSpPr>
        <p:spPr/>
        <p:txBody>
          <a:bodyPr/>
          <a:lstStyle/>
          <a:p>
            <a:r>
              <a:rPr lang="en-US" dirty="0" err="1"/>
              <a:t>PrEP</a:t>
            </a:r>
            <a:endParaRPr lang="en-US" dirty="0"/>
          </a:p>
        </p:txBody>
      </p:sp>
      <p:sp>
        <p:nvSpPr>
          <p:cNvPr id="3" name="Text Placeholder 2">
            <a:extLst>
              <a:ext uri="{FF2B5EF4-FFF2-40B4-BE49-F238E27FC236}">
                <a16:creationId xmlns:a16="http://schemas.microsoft.com/office/drawing/2014/main" id="{5E3941A8-9996-5D48-A491-4EB0570E1FF0}"/>
              </a:ext>
            </a:extLst>
          </p:cNvPr>
          <p:cNvSpPr>
            <a:spLocks noGrp="1"/>
          </p:cNvSpPr>
          <p:nvPr>
            <p:ph type="body" sz="quarter" idx="10"/>
          </p:nvPr>
        </p:nvSpPr>
        <p:spPr/>
        <p:txBody>
          <a:bodyPr>
            <a:normAutofit/>
          </a:bodyPr>
          <a:lstStyle/>
          <a:p>
            <a:r>
              <a:rPr lang="en-US" sz="2800" dirty="0"/>
              <a:t>(Temporary) vaccination (with adherence)</a:t>
            </a:r>
          </a:p>
          <a:p>
            <a:pPr lvl="1"/>
            <a:r>
              <a:rPr lang="en-US" sz="2400" dirty="0"/>
              <a:t>Expensive</a:t>
            </a:r>
          </a:p>
          <a:p>
            <a:pPr lvl="1"/>
            <a:r>
              <a:rPr lang="en-US" sz="2400" dirty="0"/>
              <a:t>Recruitment vs. adherence</a:t>
            </a:r>
          </a:p>
          <a:p>
            <a:r>
              <a:rPr lang="en-US" sz="2800" dirty="0"/>
              <a:t>Two immediate health benefits</a:t>
            </a:r>
          </a:p>
          <a:p>
            <a:pPr lvl="1"/>
            <a:r>
              <a:rPr lang="en-US" sz="2400" dirty="0"/>
              <a:t>Direct protection: prevent transmission</a:t>
            </a:r>
          </a:p>
          <a:p>
            <a:pPr lvl="1"/>
            <a:r>
              <a:rPr lang="en-US" sz="2400" dirty="0"/>
              <a:t>Indirect protection: prevent/break transmission chains</a:t>
            </a:r>
          </a:p>
          <a:p>
            <a:r>
              <a:rPr lang="en-US" sz="2800" dirty="0"/>
              <a:t>Additional benefits related to health care pathways</a:t>
            </a:r>
            <a:endParaRPr lang="en-US" dirty="0"/>
          </a:p>
        </p:txBody>
      </p:sp>
    </p:spTree>
    <p:extLst>
      <p:ext uri="{BB962C8B-B14F-4D97-AF65-F5344CB8AC3E}">
        <p14:creationId xmlns:p14="http://schemas.microsoft.com/office/powerpoint/2010/main" val="325153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28D16-2D54-9B4E-9443-A083230E5C17}"/>
              </a:ext>
            </a:extLst>
          </p:cNvPr>
          <p:cNvSpPr>
            <a:spLocks noGrp="1"/>
          </p:cNvSpPr>
          <p:nvPr>
            <p:ph type="title"/>
          </p:nvPr>
        </p:nvSpPr>
        <p:spPr/>
        <p:txBody>
          <a:bodyPr/>
          <a:lstStyle/>
          <a:p>
            <a:r>
              <a:rPr lang="en-US" dirty="0"/>
              <a:t>Direct protection: cost-effectiveness</a:t>
            </a:r>
          </a:p>
        </p:txBody>
      </p:sp>
      <p:sp>
        <p:nvSpPr>
          <p:cNvPr id="3" name="Text Placeholder 2">
            <a:extLst>
              <a:ext uri="{FF2B5EF4-FFF2-40B4-BE49-F238E27FC236}">
                <a16:creationId xmlns:a16="http://schemas.microsoft.com/office/drawing/2014/main" id="{C5EEE73E-2704-2942-84FB-5F3176A8999C}"/>
              </a:ext>
            </a:extLst>
          </p:cNvPr>
          <p:cNvSpPr>
            <a:spLocks noGrp="1"/>
          </p:cNvSpPr>
          <p:nvPr>
            <p:ph type="body" sz="quarter" idx="10"/>
          </p:nvPr>
        </p:nvSpPr>
        <p:spPr>
          <a:xfrm>
            <a:off x="457200" y="1584325"/>
            <a:ext cx="8229600" cy="4492010"/>
          </a:xfrm>
        </p:spPr>
        <p:txBody>
          <a:bodyPr>
            <a:normAutofit/>
          </a:bodyPr>
          <a:lstStyle/>
          <a:p>
            <a:r>
              <a:rPr lang="en-US" sz="2800" dirty="0"/>
              <a:t>Depends on the cost of delivery vs. number of infections prevented</a:t>
            </a:r>
          </a:p>
          <a:p>
            <a:pPr lvl="1"/>
            <a:r>
              <a:rPr lang="en-US" sz="2400" dirty="0"/>
              <a:t>Person-Years of </a:t>
            </a:r>
            <a:r>
              <a:rPr lang="en-US" sz="2400" dirty="0" err="1"/>
              <a:t>PrEP</a:t>
            </a:r>
            <a:r>
              <a:rPr lang="en-US" sz="2400" dirty="0"/>
              <a:t> needed to prevent one infection</a:t>
            </a:r>
          </a:p>
          <a:p>
            <a:pPr lvl="1"/>
            <a:r>
              <a:rPr lang="en-US" sz="2400" dirty="0"/>
              <a:t>Infections prevented &lt; Transmissions blocked</a:t>
            </a:r>
          </a:p>
          <a:p>
            <a:pPr lvl="2"/>
            <a:r>
              <a:rPr lang="en-US" sz="2000" dirty="0" err="1"/>
              <a:t>PrEP</a:t>
            </a:r>
            <a:r>
              <a:rPr lang="en-US" sz="2000" dirty="0"/>
              <a:t> depends on adherence, therefore temporary</a:t>
            </a:r>
          </a:p>
          <a:p>
            <a:r>
              <a:rPr lang="en-US" sz="2800" dirty="0"/>
              <a:t>Determined by accuracy of targeting to high risk</a:t>
            </a:r>
          </a:p>
          <a:p>
            <a:pPr lvl="1"/>
            <a:r>
              <a:rPr lang="en-US" sz="2400" dirty="0"/>
              <a:t>Known risk: Discordant couples</a:t>
            </a:r>
          </a:p>
          <a:p>
            <a:pPr lvl="1"/>
            <a:r>
              <a:rPr lang="en-US" sz="2400" dirty="0"/>
              <a:t>Imputed risk: FSW &amp; “high risk AGYW”</a:t>
            </a:r>
          </a:p>
          <a:p>
            <a:pPr lvl="1"/>
            <a:endParaRPr lang="en-US" dirty="0"/>
          </a:p>
        </p:txBody>
      </p:sp>
    </p:spTree>
    <p:extLst>
      <p:ext uri="{BB962C8B-B14F-4D97-AF65-F5344CB8AC3E}">
        <p14:creationId xmlns:p14="http://schemas.microsoft.com/office/powerpoint/2010/main" val="123338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71D1-FDC6-CE4D-B2CD-390EF8212559}"/>
              </a:ext>
            </a:extLst>
          </p:cNvPr>
          <p:cNvSpPr>
            <a:spLocks noGrp="1"/>
          </p:cNvSpPr>
          <p:nvPr>
            <p:ph type="title"/>
          </p:nvPr>
        </p:nvSpPr>
        <p:spPr>
          <a:xfrm>
            <a:off x="457200" y="445196"/>
            <a:ext cx="8229600" cy="972441"/>
          </a:xfrm>
        </p:spPr>
        <p:txBody>
          <a:bodyPr/>
          <a:lstStyle/>
          <a:p>
            <a:r>
              <a:rPr lang="en-US" dirty="0"/>
              <a:t>Indirect protection</a:t>
            </a:r>
          </a:p>
        </p:txBody>
      </p:sp>
      <p:sp>
        <p:nvSpPr>
          <p:cNvPr id="3" name="Text Placeholder 2">
            <a:extLst>
              <a:ext uri="{FF2B5EF4-FFF2-40B4-BE49-F238E27FC236}">
                <a16:creationId xmlns:a16="http://schemas.microsoft.com/office/drawing/2014/main" id="{74991430-4D0F-D749-BBAA-67E941ADD6F9}"/>
              </a:ext>
            </a:extLst>
          </p:cNvPr>
          <p:cNvSpPr>
            <a:spLocks noGrp="1"/>
          </p:cNvSpPr>
          <p:nvPr>
            <p:ph type="body" sz="quarter" idx="10"/>
          </p:nvPr>
        </p:nvSpPr>
        <p:spPr>
          <a:xfrm>
            <a:off x="457200" y="1584325"/>
            <a:ext cx="8229600" cy="4492010"/>
          </a:xfrm>
        </p:spPr>
        <p:txBody>
          <a:bodyPr/>
          <a:lstStyle/>
          <a:p>
            <a:r>
              <a:rPr lang="en-US" sz="2800" dirty="0"/>
              <a:t>In a sense, compensates for inaccurate allocation</a:t>
            </a:r>
          </a:p>
          <a:p>
            <a:r>
              <a:rPr lang="en-US" sz="2800" dirty="0"/>
              <a:t>Includes the benefit of the added time free of HIV that </a:t>
            </a:r>
            <a:r>
              <a:rPr lang="en-US" sz="2800" dirty="0" err="1"/>
              <a:t>PrEP</a:t>
            </a:r>
            <a:r>
              <a:rPr lang="en-US" sz="2800" dirty="0"/>
              <a:t> buys</a:t>
            </a:r>
          </a:p>
          <a:p>
            <a:pPr lvl="1"/>
            <a:r>
              <a:rPr lang="en-US" sz="2400" dirty="0" err="1"/>
              <a:t>PrEP</a:t>
            </a:r>
            <a:r>
              <a:rPr lang="en-US" sz="2400" dirty="0"/>
              <a:t> delays infection</a:t>
            </a:r>
          </a:p>
          <a:p>
            <a:r>
              <a:rPr lang="en-US" sz="2800" dirty="0"/>
              <a:t>Much more difficult to measure/predict</a:t>
            </a:r>
          </a:p>
          <a:p>
            <a:pPr lvl="1"/>
            <a:r>
              <a:rPr lang="en-US" sz="2400" dirty="0"/>
              <a:t>Needs full transmission dynamic model</a:t>
            </a:r>
            <a:endParaRPr lang="en-US" dirty="0"/>
          </a:p>
        </p:txBody>
      </p:sp>
    </p:spTree>
    <p:extLst>
      <p:ext uri="{BB962C8B-B14F-4D97-AF65-F5344CB8AC3E}">
        <p14:creationId xmlns:p14="http://schemas.microsoft.com/office/powerpoint/2010/main" val="223164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2618"/>
            <a:ext cx="8229600" cy="804989"/>
          </a:xfrm>
        </p:spPr>
        <p:txBody>
          <a:bodyPr/>
          <a:lstStyle/>
          <a:p>
            <a:r>
              <a:rPr lang="en-US" dirty="0"/>
              <a:t>Questions</a:t>
            </a:r>
          </a:p>
        </p:txBody>
      </p:sp>
      <p:sp>
        <p:nvSpPr>
          <p:cNvPr id="3" name="Text Placeholder 2"/>
          <p:cNvSpPr>
            <a:spLocks noGrp="1"/>
          </p:cNvSpPr>
          <p:nvPr>
            <p:ph type="body" sz="quarter" idx="10"/>
          </p:nvPr>
        </p:nvSpPr>
        <p:spPr>
          <a:xfrm>
            <a:off x="457200" y="1443648"/>
            <a:ext cx="8229600" cy="4682831"/>
          </a:xfrm>
        </p:spPr>
        <p:txBody>
          <a:bodyPr>
            <a:normAutofit/>
          </a:bodyPr>
          <a:lstStyle/>
          <a:p>
            <a:r>
              <a:rPr lang="en-US" sz="2800" dirty="0">
                <a:solidFill>
                  <a:schemeClr val="tx1"/>
                </a:solidFill>
              </a:rPr>
              <a:t>Can oral </a:t>
            </a:r>
            <a:r>
              <a:rPr lang="en-US" sz="2800" dirty="0" err="1">
                <a:solidFill>
                  <a:schemeClr val="tx1"/>
                </a:solidFill>
              </a:rPr>
              <a:t>PrEP</a:t>
            </a:r>
            <a:r>
              <a:rPr lang="en-US" sz="2800" dirty="0">
                <a:solidFill>
                  <a:schemeClr val="tx1"/>
                </a:solidFill>
              </a:rPr>
              <a:t> be used by some proportion of young women in specific epidemic settings that result in epidemic impact for a reasonable cost?</a:t>
            </a:r>
          </a:p>
          <a:p>
            <a:pPr lvl="1"/>
            <a:r>
              <a:rPr lang="en-US" sz="2400" dirty="0">
                <a:solidFill>
                  <a:schemeClr val="tx1"/>
                </a:solidFill>
              </a:rPr>
              <a:t>Population perspective</a:t>
            </a:r>
          </a:p>
          <a:p>
            <a:r>
              <a:rPr lang="en-US" sz="2800" dirty="0">
                <a:solidFill>
                  <a:schemeClr val="tx1"/>
                </a:solidFill>
              </a:rPr>
              <a:t>If so:</a:t>
            </a:r>
          </a:p>
          <a:p>
            <a:pPr lvl="1"/>
            <a:r>
              <a:rPr lang="en-US" sz="2400" dirty="0">
                <a:solidFill>
                  <a:schemeClr val="tx1"/>
                </a:solidFill>
              </a:rPr>
              <a:t>What is the epidemic setting? </a:t>
            </a:r>
          </a:p>
          <a:p>
            <a:pPr lvl="2"/>
            <a:r>
              <a:rPr lang="en-US" sz="2000" dirty="0">
                <a:solidFill>
                  <a:schemeClr val="tx1"/>
                </a:solidFill>
              </a:rPr>
              <a:t>Background HIV incidence</a:t>
            </a:r>
          </a:p>
          <a:p>
            <a:pPr lvl="2"/>
            <a:r>
              <a:rPr lang="en-US" sz="2000" dirty="0">
                <a:solidFill>
                  <a:schemeClr val="tx1"/>
                </a:solidFill>
              </a:rPr>
              <a:t>Sexual network structure</a:t>
            </a:r>
          </a:p>
          <a:p>
            <a:pPr lvl="1"/>
            <a:r>
              <a:rPr lang="en-US" sz="2400" dirty="0">
                <a:solidFill>
                  <a:schemeClr val="tx1"/>
                </a:solidFill>
              </a:rPr>
              <a:t>How does scale-up of ART, VMMC, and other HIV prevention interventions affect the impact and cost-effectiveness of oral PrEP in different settings?</a:t>
            </a:r>
          </a:p>
        </p:txBody>
      </p:sp>
    </p:spTree>
    <p:extLst>
      <p:ext uri="{BB962C8B-B14F-4D97-AF65-F5344CB8AC3E}">
        <p14:creationId xmlns:p14="http://schemas.microsoft.com/office/powerpoint/2010/main" val="129813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0F8F-0CD5-E246-97EB-D3EE88F26E98}"/>
              </a:ext>
            </a:extLst>
          </p:cNvPr>
          <p:cNvSpPr>
            <a:spLocks noGrp="1"/>
          </p:cNvSpPr>
          <p:nvPr>
            <p:ph type="title"/>
          </p:nvPr>
        </p:nvSpPr>
        <p:spPr>
          <a:xfrm>
            <a:off x="457200" y="445196"/>
            <a:ext cx="8229600" cy="972441"/>
          </a:xfrm>
        </p:spPr>
        <p:txBody>
          <a:bodyPr/>
          <a:lstStyle/>
          <a:p>
            <a:r>
              <a:rPr lang="en-US" dirty="0"/>
              <a:t>Choice of EMOD-HIV</a:t>
            </a:r>
          </a:p>
        </p:txBody>
      </p:sp>
      <p:sp>
        <p:nvSpPr>
          <p:cNvPr id="3" name="Text Placeholder 2">
            <a:extLst>
              <a:ext uri="{FF2B5EF4-FFF2-40B4-BE49-F238E27FC236}">
                <a16:creationId xmlns:a16="http://schemas.microsoft.com/office/drawing/2014/main" id="{F9E29F22-D052-3F4B-9682-BDF08ADD95C1}"/>
              </a:ext>
            </a:extLst>
          </p:cNvPr>
          <p:cNvSpPr>
            <a:spLocks noGrp="1"/>
          </p:cNvSpPr>
          <p:nvPr>
            <p:ph type="body" sz="quarter" idx="10"/>
          </p:nvPr>
        </p:nvSpPr>
        <p:spPr/>
        <p:txBody>
          <a:bodyPr/>
          <a:lstStyle/>
          <a:p>
            <a:r>
              <a:rPr lang="en-US" sz="2800" dirty="0">
                <a:solidFill>
                  <a:schemeClr val="tx1"/>
                </a:solidFill>
              </a:rPr>
              <a:t>Comprehensive framework</a:t>
            </a:r>
          </a:p>
          <a:p>
            <a:pPr lvl="1"/>
            <a:r>
              <a:rPr lang="en-US" sz="2400" dirty="0">
                <a:solidFill>
                  <a:schemeClr val="tx1"/>
                </a:solidFill>
              </a:rPr>
              <a:t>Saves coding etc.</a:t>
            </a:r>
          </a:p>
          <a:p>
            <a:r>
              <a:rPr lang="en-US" sz="2800" dirty="0">
                <a:solidFill>
                  <a:schemeClr val="tx1"/>
                </a:solidFill>
              </a:rPr>
              <a:t>Extensive calibration tools</a:t>
            </a:r>
          </a:p>
          <a:p>
            <a:r>
              <a:rPr lang="en-US" sz="2800" dirty="0">
                <a:solidFill>
                  <a:schemeClr val="tx1"/>
                </a:solidFill>
              </a:rPr>
              <a:t>Access to Dan, Anna and a team of software developers (Benoit, Dan B.)</a:t>
            </a:r>
          </a:p>
          <a:p>
            <a:endParaRPr lang="en-US" dirty="0">
              <a:solidFill>
                <a:schemeClr val="tx1"/>
              </a:solidFill>
            </a:endParaRPr>
          </a:p>
          <a:p>
            <a:r>
              <a:rPr lang="en-US" sz="2800" dirty="0">
                <a:solidFill>
                  <a:schemeClr val="tx1"/>
                </a:solidFill>
              </a:rPr>
              <a:t>Hopefully a useful collaboration…</a:t>
            </a:r>
          </a:p>
          <a:p>
            <a:endParaRPr lang="en-US" dirty="0"/>
          </a:p>
        </p:txBody>
      </p:sp>
    </p:spTree>
    <p:extLst>
      <p:ext uri="{BB962C8B-B14F-4D97-AF65-F5344CB8AC3E}">
        <p14:creationId xmlns:p14="http://schemas.microsoft.com/office/powerpoint/2010/main" val="38345665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yomhuLIDkytdbvGUFOh4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d44HZsaSUaYoHX1KZuAA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1Xu0Z4LGTUaWepCdxfL5H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9J5cgk1PU0G1Zc3TM5kM8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HI 360 Theme">
  <a:themeElements>
    <a:clrScheme name="FHI 360 Orange Palette">
      <a:dk1>
        <a:srgbClr val="000000"/>
      </a:dk1>
      <a:lt1>
        <a:srgbClr val="FFFFFF"/>
      </a:lt1>
      <a:dk2>
        <a:srgbClr val="000000"/>
      </a:dk2>
      <a:lt2>
        <a:srgbClr val="FFFFFF"/>
      </a:lt2>
      <a:accent1>
        <a:srgbClr val="F37421"/>
      </a:accent1>
      <a:accent2>
        <a:srgbClr val="ADAFA7"/>
      </a:accent2>
      <a:accent3>
        <a:srgbClr val="5C707C"/>
      </a:accent3>
      <a:accent4>
        <a:srgbClr val="3B352F"/>
      </a:accent4>
      <a:accent5>
        <a:srgbClr val="D2CCB8"/>
      </a:accent5>
      <a:accent6>
        <a:srgbClr val="717074"/>
      </a:accent6>
      <a:hlink>
        <a:srgbClr val="C2D1D3"/>
      </a:hlink>
      <a:folHlink>
        <a:srgbClr val="F8981D"/>
      </a:folHlink>
    </a:clrScheme>
    <a:fontScheme name="FHI 360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4E796100790B46BFD2290577CAC8F3" ma:contentTypeVersion="5" ma:contentTypeDescription="Create a new document." ma:contentTypeScope="" ma:versionID="e41d19abd400cfe2ac028366c899ce65">
  <xsd:schema xmlns:xsd="http://www.w3.org/2001/XMLSchema" xmlns:xs="http://www.w3.org/2001/XMLSchema" xmlns:p="http://schemas.microsoft.com/office/2006/metadata/properties" xmlns:ns2="4d70f775-b816-4d34-b2bf-d63fcbaa68fe" xmlns:ns3="87ad8935-3998-4376-9c88-a9a7e5e06e07" targetNamespace="http://schemas.microsoft.com/office/2006/metadata/properties" ma:root="true" ma:fieldsID="ad15c58aaea7d891d691dea86029fcee" ns2:_="" ns3:_="">
    <xsd:import namespace="4d70f775-b816-4d34-b2bf-d63fcbaa68fe"/>
    <xsd:import namespace="87ad8935-3998-4376-9c88-a9a7e5e06e07"/>
    <xsd:element name="properties">
      <xsd:complexType>
        <xsd:sequence>
          <xsd:element name="documentManagement">
            <xsd:complexType>
              <xsd:all>
                <xsd:element ref="ns2:SharedWithUsers" minOccurs="0"/>
                <xsd:element ref="ns2:SharedWithDetails" minOccurs="0"/>
                <xsd:element ref="ns3:Category"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70f775-b816-4d34-b2bf-d63fcbaa68f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ad8935-3998-4376-9c88-a9a7e5e06e07" elementFormDefault="qualified">
    <xsd:import namespace="http://schemas.microsoft.com/office/2006/documentManagement/types"/>
    <xsd:import namespace="http://schemas.microsoft.com/office/infopath/2007/PartnerControls"/>
    <xsd:element name="Category" ma:index="10" nillable="true" ma:displayName="Category" ma:default="MPii" ma:format="Dropdown" ma:internalName="Category">
      <xsd:simpleType>
        <xsd:restriction base="dms:Choice">
          <xsd:enumeration value="MPii"/>
          <xsd:enumeration value="OPTIONS"/>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87ad8935-3998-4376-9c88-a9a7e5e06e07">OPTIONS</Category>
  </documentManagement>
</p:properties>
</file>

<file path=customXml/itemProps1.xml><?xml version="1.0" encoding="utf-8"?>
<ds:datastoreItem xmlns:ds="http://schemas.openxmlformats.org/officeDocument/2006/customXml" ds:itemID="{9D829120-DCDD-40E8-8D25-D53096A378F4}">
  <ds:schemaRefs>
    <ds:schemaRef ds:uri="http://schemas.microsoft.com/sharepoint/v3/contenttype/forms"/>
  </ds:schemaRefs>
</ds:datastoreItem>
</file>

<file path=customXml/itemProps2.xml><?xml version="1.0" encoding="utf-8"?>
<ds:datastoreItem xmlns:ds="http://schemas.openxmlformats.org/officeDocument/2006/customXml" ds:itemID="{FB354201-E8E7-4461-BC05-C5494F89A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70f775-b816-4d34-b2bf-d63fcbaa68fe"/>
    <ds:schemaRef ds:uri="87ad8935-3998-4376-9c88-a9a7e5e06e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E9765D-E8FD-4451-8864-895BE511348C}">
  <ds:schemaRefs>
    <ds:schemaRef ds:uri="http://purl.org/dc/elements/1.1/"/>
    <ds:schemaRef ds:uri="http://schemas.microsoft.com/office/2006/metadata/properties"/>
    <ds:schemaRef ds:uri="4d70f775-b816-4d34-b2bf-d63fcbaa68fe"/>
    <ds:schemaRef ds:uri="http://purl.org/dc/terms/"/>
    <ds:schemaRef ds:uri="87ad8935-3998-4376-9c88-a9a7e5e06e07"/>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5715</TotalTime>
  <Words>1537</Words>
  <Application>Microsoft Macintosh PowerPoint</Application>
  <PresentationFormat>On-screen Show (4:3)</PresentationFormat>
  <Paragraphs>244</Paragraphs>
  <Slides>26</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Arial Black</vt:lpstr>
      <vt:lpstr>Calibri</vt:lpstr>
      <vt:lpstr>Courier New</vt:lpstr>
      <vt:lpstr>Gill Sans MT</vt:lpstr>
      <vt:lpstr>Helvetica Light</vt:lpstr>
      <vt:lpstr>Times New Roman</vt:lpstr>
      <vt:lpstr>Office Theme</vt:lpstr>
      <vt:lpstr>FHI 360 Theme</vt:lpstr>
      <vt:lpstr>PowerPoint Presentation</vt:lpstr>
      <vt:lpstr>Microbicide Product Introduction Initiative (MPii)</vt:lpstr>
      <vt:lpstr>PowerPoint Presentation</vt:lpstr>
      <vt:lpstr>Pre-Exposure Prophylaxis</vt:lpstr>
      <vt:lpstr>PrEP</vt:lpstr>
      <vt:lpstr>Direct protection: cost-effectiveness</vt:lpstr>
      <vt:lpstr>Indirect protection</vt:lpstr>
      <vt:lpstr>Questions</vt:lpstr>
      <vt:lpstr>Choice of EMOD-HIV</vt:lpstr>
      <vt:lpstr>Introducing EMOD-HIV</vt:lpstr>
      <vt:lpstr>PowerPoint Presentation</vt:lpstr>
      <vt:lpstr>EMOD-HIV model components</vt:lpstr>
      <vt:lpstr>EMOD-HIV: sexual behavior and network</vt:lpstr>
      <vt:lpstr>PowerPoint Presentation</vt:lpstr>
      <vt:lpstr>PowerPoint Presentation</vt:lpstr>
      <vt:lpstr>First draft model analyses Zimbabwe (currently working on Kenya)</vt:lpstr>
      <vt:lpstr>EMOD-HIV: fitting HIV prevalence by province</vt:lpstr>
      <vt:lpstr>EMOD-HIV: fitting HIV prevalence by age</vt:lpstr>
      <vt:lpstr>Oral PrEP subpopulation analysis: scenarios considered</vt:lpstr>
      <vt:lpstr>Impact: oral PrEP for different subpopulations</vt:lpstr>
      <vt:lpstr>Cost-effectiveness: oral PrEP for different subpopulations in Zimbabwe </vt:lpstr>
      <vt:lpstr>Results: community benefit of oral PrEP</vt:lpstr>
      <vt:lpstr>Preliminary conclusions</vt:lpstr>
      <vt:lpstr>How to use the results</vt:lpstr>
      <vt:lpstr>Rollout Scenarios – Approach 1 Completed Example of Kenya</vt:lpstr>
      <vt:lpstr>Resources and Tools available on PrEPWatch.org*</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cj</dc:creator>
  <cp:lastModifiedBy>Graham Medley</cp:lastModifiedBy>
  <cp:revision>330</cp:revision>
  <dcterms:created xsi:type="dcterms:W3CDTF">2015-05-29T10:17:29Z</dcterms:created>
  <dcterms:modified xsi:type="dcterms:W3CDTF">2018-04-16T13:32:15Z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0x010100D54E796100790B46BFD2290577CAC8F3</vt:lpwstr>
  </property>
</Properties>
</file>