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2" r:id="rId2"/>
    <p:sldId id="454" r:id="rId3"/>
    <p:sldId id="448" r:id="rId4"/>
    <p:sldId id="418" r:id="rId5"/>
    <p:sldId id="429" r:id="rId6"/>
    <p:sldId id="430" r:id="rId7"/>
    <p:sldId id="417" r:id="rId8"/>
    <p:sldId id="338" r:id="rId9"/>
    <p:sldId id="339" r:id="rId10"/>
    <p:sldId id="415" r:id="rId11"/>
    <p:sldId id="310" r:id="rId12"/>
    <p:sldId id="293" r:id="rId13"/>
    <p:sldId id="368" r:id="rId14"/>
    <p:sldId id="427" r:id="rId15"/>
    <p:sldId id="442" r:id="rId16"/>
    <p:sldId id="445" r:id="rId17"/>
    <p:sldId id="447" r:id="rId18"/>
    <p:sldId id="450" r:id="rId19"/>
    <p:sldId id="449" r:id="rId20"/>
    <p:sldId id="452" r:id="rId21"/>
    <p:sldId id="453" r:id="rId22"/>
    <p:sldId id="423" r:id="rId23"/>
    <p:sldId id="45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66"/>
    <a:srgbClr val="2BE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22" autoAdjust="0"/>
    <p:restoredTop sz="86438" autoAdjust="0"/>
  </p:normalViewPr>
  <p:slideViewPr>
    <p:cSldViewPr snapToGrid="0" snapToObjects="1">
      <p:cViewPr varScale="1">
        <p:scale>
          <a:sx n="62" d="100"/>
          <a:sy n="62" d="100"/>
        </p:scale>
        <p:origin x="6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2CA1E-4889-8042-A845-6ED95F229397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5AC28-CF84-114B-87A9-EDE8FCF5C3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9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108F5-E01D-47D6-855D-E15772B5E52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089B-07AD-E045-A6C4-A06ECD4919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2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77844-66BB-4B29-99F3-88C684BDD58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167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CFBF1-D933-404C-BCDE-79C6DB4CF5C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5579" y="8694295"/>
            <a:ext cx="2972421" cy="44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7" tIns="44858" rIns="89717" bIns="44858" anchor="b"/>
          <a:lstStyle/>
          <a:p>
            <a:pPr defTabSz="895743"/>
            <a:fld id="{F69F9A5D-C1EB-42FC-9536-07E904763667}" type="slidenum">
              <a:rPr lang="en-US" sz="1200"/>
              <a:pPr defTabSz="895743"/>
              <a:t>23</a:t>
            </a:fld>
            <a:endParaRPr lang="en-US" sz="1200" dirty="0"/>
          </a:p>
        </p:txBody>
      </p:sp>
      <p:sp>
        <p:nvSpPr>
          <p:cNvPr id="54276" name="Rectangle 2055"/>
          <p:cNvSpPr txBox="1">
            <a:spLocks noGrp="1" noChangeArrowheads="1"/>
          </p:cNvSpPr>
          <p:nvPr/>
        </p:nvSpPr>
        <p:spPr bwMode="auto">
          <a:xfrm>
            <a:off x="3885579" y="8694295"/>
            <a:ext cx="2972421" cy="44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7" tIns="44858" rIns="89717" bIns="44858" anchor="b"/>
          <a:lstStyle/>
          <a:p>
            <a:pPr defTabSz="895743"/>
            <a:fld id="{FD2C4D80-FD4A-4EFA-96D8-08012C046731}" type="slidenum">
              <a:rPr lang="en-US" sz="1200"/>
              <a:pPr defTabSz="895743"/>
              <a:t>23</a:t>
            </a:fld>
            <a:endParaRPr lang="en-US" sz="1200" dirty="0"/>
          </a:p>
        </p:txBody>
      </p:sp>
      <p:sp>
        <p:nvSpPr>
          <p:cNvPr id="54277" name="Rectangle 3"/>
          <p:cNvSpPr txBox="1">
            <a:spLocks noGrp="1" noChangeArrowheads="1"/>
          </p:cNvSpPr>
          <p:nvPr/>
        </p:nvSpPr>
        <p:spPr bwMode="auto">
          <a:xfrm>
            <a:off x="3884027" y="0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9" tIns="45280" rIns="90559" bIns="45280"/>
          <a:lstStyle/>
          <a:p>
            <a:pPr defTabSz="906648"/>
            <a:fld id="{0480A191-D341-490C-9CE1-4550FB6F429A}" type="datetime1">
              <a:rPr lang="en-US" sz="1200">
                <a:latin typeface="Arial" charset="0"/>
              </a:rPr>
              <a:pPr defTabSz="906648"/>
              <a:t>4/16/2018</a:t>
            </a:fld>
            <a:endParaRPr lang="en-US" sz="1200" dirty="0">
              <a:latin typeface="Arial" charset="0"/>
            </a:endParaRPr>
          </a:p>
        </p:txBody>
      </p:sp>
      <p:sp>
        <p:nvSpPr>
          <p:cNvPr id="54278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9" tIns="45280" rIns="90559" bIns="45280" anchor="b"/>
          <a:lstStyle/>
          <a:p>
            <a:pPr defTabSz="906648"/>
            <a:fld id="{86BEDEC6-2BDB-4769-B4EC-7466972672FD}" type="slidenum">
              <a:rPr lang="en-US" sz="1200">
                <a:latin typeface="Arial" charset="0"/>
              </a:rPr>
              <a:pPr defTabSz="906648"/>
              <a:t>23</a:t>
            </a:fld>
            <a:endParaRPr lang="en-US" sz="1200" dirty="0">
              <a:latin typeface="Arial" charset="0"/>
            </a:endParaRPr>
          </a:p>
        </p:txBody>
      </p:sp>
      <p:sp>
        <p:nvSpPr>
          <p:cNvPr id="542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7388"/>
            <a:ext cx="4567237" cy="3427412"/>
          </a:xfrm>
          <a:ln/>
        </p:spPr>
      </p:sp>
      <p:sp>
        <p:nvSpPr>
          <p:cNvPr id="542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2464"/>
            <a:ext cx="5485158" cy="4114487"/>
          </a:xfrm>
          <a:noFill/>
          <a:ln/>
        </p:spPr>
        <p:txBody>
          <a:bodyPr lIns="90559" tIns="45280" rIns="90559" bIns="45280"/>
          <a:lstStyle/>
          <a:p>
            <a:pPr eaLnBrk="1" hangingPunct="1"/>
            <a:endParaRPr lang="en-US"/>
          </a:p>
        </p:txBody>
      </p:sp>
      <p:sp>
        <p:nvSpPr>
          <p:cNvPr id="54281" name="Slide Number Placeholder 5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59" tIns="45280" rIns="90559" bIns="45280" anchor="b"/>
          <a:lstStyle/>
          <a:p>
            <a:pPr defTabSz="906648"/>
            <a:fld id="{9FA0B924-10A5-4AE2-9EE6-997B5922A7C3}" type="slidenum">
              <a:rPr lang="en-US" sz="1200">
                <a:latin typeface="Arial" charset="0"/>
              </a:rPr>
              <a:pPr defTabSz="906648"/>
              <a:t>23</a:t>
            </a:fld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6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Goals: characterize</a:t>
            </a:r>
            <a:r>
              <a:rPr lang="en-US" baseline="0" dirty="0"/>
              <a:t> relationships between cities in the network (connectivity) to transmission. 	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Claims data are sourced from the practice management software vendors directly from the physician's office, or from the intermediary billing systems that coordinate the insurance claim transactions.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2009, there were 560,433 active physician practices in the US of which IMS Health collected data from 354,402, or an approximate coverage rate of 61.5%.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AC28-CF84-114B-87A9-EDE8FCF5C3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6D861-5A89-45E2-9815-2950C8D10A80}" type="slidenum">
              <a:rPr lang="en-US" smtClean="0">
                <a:latin typeface="Arial" pitchFamily="34" charset="0"/>
              </a:rPr>
              <a:pPr/>
              <a:t>5</a:t>
            </a:fld>
            <a:endParaRPr lang="en-US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17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A0B2F-6ADD-44E6-8A2A-BD91CE773A76}" type="slidenum">
              <a:rPr lang="en-US" smtClean="0">
                <a:latin typeface="Arial" pitchFamily="34" charset="0"/>
              </a:rPr>
              <a:pPr/>
              <a:t>6</a:t>
            </a:fld>
            <a:endParaRPr lang="en-US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40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</a:t>
            </a:r>
            <a:r>
              <a:rPr lang="en-US" baseline="0" dirty="0"/>
              <a:t> 1. Standardized influenza-like-illness time series from four locations (Spencer, IA; Bryan, TX; Roanoke, VA; Denver, CO) for which onset times for all eight seasons (2002/2003-2009/2010) were extracted. The 2003/2004 epidemic and 2009/2010 pandemic are highlighted to indicate that in these seasons &gt;99% of viruses in circulation were the same subtype (A/H3N2 in 2003/2004 and A/H1N1 in 2009/2010). Onset times for each season are depicted as dashed lines, demarcating conceptually the time in each season at which a city</a:t>
            </a:r>
            <a:r>
              <a:rPr lang="en-US" baseline="0"/>
              <a:t>-level influenza </a:t>
            </a:r>
            <a:r>
              <a:rPr lang="en-US" baseline="0" dirty="0"/>
              <a:t>epidemic is sparked by external seeding. </a:t>
            </a:r>
          </a:p>
          <a:p>
            <a:r>
              <a:rPr lang="en-US" baseline="0" dirty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013AC-397D-1840-902E-35F48D3DCF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0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AC28-CF84-114B-87A9-EDE8FCF5C3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5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AC28-CF84-114B-87A9-EDE8FCF5C3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5AC28-CF84-114B-87A9-EDE8FCF5C3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089B-07AD-E045-A6C4-A06ECD4919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7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9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2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7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2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0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8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7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6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8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70CFE-DB46-1247-B4E0-10F6100FA9A0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9DBFD-4D7F-2E41-821D-F43CE826C4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(null)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1.jpeg"/><Relationship Id="rId9" Type="http://schemas.openxmlformats.org/officeDocument/2006/relationships/image" Target="../media/image43.png"/><Relationship Id="rId1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509" y="6346607"/>
            <a:ext cx="7773105" cy="501650"/>
          </a:xfrm>
          <a:noFill/>
        </p:spPr>
        <p:txBody>
          <a:bodyPr/>
          <a:lstStyle/>
          <a:p>
            <a:r>
              <a:rPr lang="en-US" dirty="0">
                <a:latin typeface="Calibri" pitchFamily="34" charset="0"/>
              </a:rPr>
              <a:t>Institute for Disease Modeling Symposium, April 16, 2018</a:t>
            </a:r>
          </a:p>
        </p:txBody>
      </p:sp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475309-D004-45DA-99BC-0E3AFD6313C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72364" y="218638"/>
            <a:ext cx="11416632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  <a:t>Human mobility and the spatial</a:t>
            </a:r>
            <a:b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</a:br>
            <a: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  <a:t> transmission of influenza</a:t>
            </a:r>
            <a:endParaRPr lang="en-US" sz="3200" b="1" i="1" dirty="0">
              <a:solidFill>
                <a:srgbClr val="00B05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268705" y="1012827"/>
            <a:ext cx="9601200" cy="505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200" dirty="0">
              <a:latin typeface="Garamond" panose="02020404030301010803" pitchFamily="18" charset="0"/>
              <a:cs typeface="Arial"/>
            </a:endParaRPr>
          </a:p>
          <a:p>
            <a:pPr algn="ctr"/>
            <a:endParaRPr lang="en-US" sz="3200" dirty="0">
              <a:latin typeface="Garamond" panose="02020404030301010803" pitchFamily="18" charset="0"/>
              <a:cs typeface="Arial"/>
            </a:endParaRPr>
          </a:p>
          <a:p>
            <a:pPr algn="ctr"/>
            <a:endParaRPr lang="en-US" sz="3200" dirty="0">
              <a:latin typeface="Garamond" panose="02020404030301010803" pitchFamily="18" charset="0"/>
              <a:cs typeface="Arial"/>
            </a:endParaRPr>
          </a:p>
          <a:p>
            <a:pPr algn="ctr"/>
            <a:endParaRPr lang="en-US" sz="2600" baseline="30000" dirty="0">
              <a:latin typeface="Garamond" panose="02020404030301010803" pitchFamily="18" charset="0"/>
              <a:cs typeface="Arial"/>
            </a:endParaRPr>
          </a:p>
          <a:p>
            <a:pPr algn="ctr"/>
            <a:endParaRPr lang="en-US" sz="2600" baseline="30000" dirty="0">
              <a:latin typeface="Garamond" panose="02020404030301010803" pitchFamily="18" charset="0"/>
              <a:cs typeface="Arial"/>
            </a:endParaRPr>
          </a:p>
          <a:p>
            <a:pPr algn="ctr"/>
            <a:r>
              <a:rPr lang="en-US" sz="2600" dirty="0">
                <a:latin typeface="Garamond" panose="02020404030301010803" pitchFamily="18" charset="0"/>
                <a:cs typeface="Arial"/>
              </a:rPr>
              <a:t>Cécile Viboud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,Vivek Charu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1,2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 Julia Gog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1,3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 Stephen Kissler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3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 </a:t>
            </a:r>
          </a:p>
          <a:p>
            <a:pPr algn="ctr"/>
            <a:r>
              <a:rPr lang="en-US" sz="2600" dirty="0">
                <a:latin typeface="Garamond" panose="02020404030301010803" pitchFamily="18" charset="0"/>
                <a:cs typeface="Arial"/>
              </a:rPr>
              <a:t>Lone Simonsen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1,4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 Ottar Bj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rnstad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1,5</a:t>
            </a:r>
            <a:r>
              <a:rPr lang="en-US" sz="2600" dirty="0">
                <a:latin typeface="Garamond" panose="02020404030301010803" pitchFamily="18" charset="0"/>
                <a:cs typeface="Arial"/>
              </a:rPr>
              <a:t>, Bryan Grenfell</a:t>
            </a:r>
            <a:r>
              <a:rPr lang="en-US" sz="2600" baseline="30000" dirty="0">
                <a:latin typeface="Garamond" panose="02020404030301010803" pitchFamily="18" charset="0"/>
                <a:cs typeface="Arial"/>
              </a:rPr>
              <a:t>1,6</a:t>
            </a:r>
            <a:br>
              <a:rPr lang="en-US" sz="2600" dirty="0">
                <a:solidFill>
                  <a:schemeClr val="tx2"/>
                </a:solidFill>
                <a:latin typeface="Garamond" panose="02020404030301010803" pitchFamily="18" charset="0"/>
                <a:cs typeface="Arial"/>
              </a:rPr>
            </a:br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1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Fogarty International Center, National Institutes of Health, USA</a:t>
            </a:r>
            <a:r>
              <a:rPr lang="en-US" sz="2000" dirty="0">
                <a:latin typeface="Garamond" panose="02020404030301010803" pitchFamily="18" charset="0"/>
                <a:cs typeface="Arial"/>
              </a:rPr>
              <a:t> </a:t>
            </a:r>
          </a:p>
          <a:p>
            <a:pPr algn="ctr"/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2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Johns Hopkins University, USA </a:t>
            </a:r>
            <a:endParaRPr lang="en-US" sz="2000" baseline="30000" dirty="0">
              <a:latin typeface="Garamond" panose="02020404030301010803" pitchFamily="18" charset="0"/>
              <a:cs typeface="Arial"/>
            </a:endParaRPr>
          </a:p>
          <a:p>
            <a:pPr algn="ctr"/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3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University of Cambridge, UK</a:t>
            </a:r>
          </a:p>
          <a:p>
            <a:pPr algn="ctr"/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4</a:t>
            </a:r>
            <a:r>
              <a:rPr lang="en-US" sz="2000" dirty="0"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George Washington University, USA</a:t>
            </a:r>
          </a:p>
          <a:p>
            <a:pPr algn="ctr"/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5</a:t>
            </a:r>
            <a:r>
              <a:rPr lang="en-US" sz="2000" dirty="0">
                <a:latin typeface="Garamond" panose="02020404030301010803" pitchFamily="18" charset="0"/>
                <a:cs typeface="Arial"/>
              </a:rPr>
              <a:t> 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Pennsylvania State University, USA</a:t>
            </a:r>
          </a:p>
          <a:p>
            <a:pPr algn="ctr"/>
            <a:r>
              <a:rPr lang="en-US" sz="2000" baseline="30000" dirty="0">
                <a:latin typeface="Garamond" panose="02020404030301010803" pitchFamily="18" charset="0"/>
                <a:cs typeface="Arial"/>
              </a:rPr>
              <a:t>6</a:t>
            </a:r>
            <a:r>
              <a:rPr lang="en-US" sz="2000" i="1" dirty="0">
                <a:latin typeface="Garamond" panose="02020404030301010803" pitchFamily="18" charset="0"/>
                <a:cs typeface="Arial"/>
              </a:rPr>
              <a:t>Princeton University, USA</a:t>
            </a:r>
          </a:p>
          <a:p>
            <a:pPr algn="ctr"/>
            <a:r>
              <a:rPr lang="en-US" sz="2000" i="1" dirty="0">
                <a:latin typeface="Garamond" panose="02020404030301010803" pitchFamily="18" charset="0"/>
                <a:cs typeface="Arial"/>
              </a:rPr>
              <a:t>RAPIDD (Research And Policy in Infectious Diseases Dynamics)</a:t>
            </a:r>
          </a:p>
        </p:txBody>
      </p:sp>
      <p:pic>
        <p:nvPicPr>
          <p:cNvPr id="6" name="Picture 7" descr="Fogarty_355&amp;Bl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09" y="1361638"/>
            <a:ext cx="1416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IH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361638"/>
            <a:ext cx="14478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316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Patterns of </a:t>
            </a:r>
            <a:r>
              <a:rPr lang="fr-FR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spread</a:t>
            </a:r>
            <a:r>
              <a:rPr lang="fr-FR" b="1" dirty="0">
                <a:solidFill>
                  <a:srgbClr val="00B050"/>
                </a:solidFill>
                <a:latin typeface="Garamond" panose="02020404030301010803" pitchFamily="18" charset="0"/>
              </a:rPr>
              <a:t>, 2002-2010</a:t>
            </a:r>
          </a:p>
        </p:txBody>
      </p:sp>
      <p:sp>
        <p:nvSpPr>
          <p:cNvPr id="6" name="Oval 5"/>
          <p:cNvSpPr/>
          <p:nvPr/>
        </p:nvSpPr>
        <p:spPr>
          <a:xfrm>
            <a:off x="5846618" y="2008910"/>
            <a:ext cx="137160" cy="1371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val 7"/>
          <p:cNvSpPr/>
          <p:nvPr/>
        </p:nvSpPr>
        <p:spPr>
          <a:xfrm>
            <a:off x="5846613" y="2216730"/>
            <a:ext cx="137160" cy="13716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val 8"/>
          <p:cNvSpPr/>
          <p:nvPr/>
        </p:nvSpPr>
        <p:spPr>
          <a:xfrm>
            <a:off x="5846608" y="2410695"/>
            <a:ext cx="137160" cy="13716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/>
          <p:cNvSpPr/>
          <p:nvPr/>
        </p:nvSpPr>
        <p:spPr>
          <a:xfrm>
            <a:off x="5846603" y="2618515"/>
            <a:ext cx="137160" cy="137160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 10"/>
          <p:cNvSpPr/>
          <p:nvPr/>
        </p:nvSpPr>
        <p:spPr>
          <a:xfrm>
            <a:off x="5846598" y="2826335"/>
            <a:ext cx="137160" cy="137160"/>
          </a:xfrm>
          <a:prstGeom prst="ellipse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6248399" y="1828795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early</a:t>
            </a:r>
            <a:endParaRPr lang="fr-FR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96333" y="2036620"/>
            <a:ext cx="0" cy="9545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89959" y="2729365"/>
            <a:ext cx="53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late</a:t>
            </a:r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1C350D-EA51-4D58-9118-67D45795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6" y="2036620"/>
            <a:ext cx="8942668" cy="40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946408-C530-495B-8AEB-BA7D00589248}"/>
              </a:ext>
            </a:extLst>
          </p:cNvPr>
          <p:cNvSpPr txBox="1"/>
          <p:nvPr/>
        </p:nvSpPr>
        <p:spPr>
          <a:xfrm>
            <a:off x="5834411" y="6456214"/>
            <a:ext cx="31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Comp</a:t>
            </a:r>
            <a:r>
              <a:rPr lang="fr-FR" dirty="0"/>
              <a:t> Bio 2017</a:t>
            </a:r>
          </a:p>
        </p:txBody>
      </p:sp>
    </p:spTree>
    <p:extLst>
      <p:ext uri="{BB962C8B-B14F-4D97-AF65-F5344CB8AC3E}">
        <p14:creationId xmlns:p14="http://schemas.microsoft.com/office/powerpoint/2010/main" val="412729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76436" y="6314713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2009 </a:t>
            </a:r>
            <a:r>
              <a:rPr lang="fr-FR" dirty="0" err="1">
                <a:latin typeface="Garamond" panose="02020404030301010803" pitchFamily="18" charset="0"/>
              </a:rPr>
              <a:t>pandemic</a:t>
            </a:r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6436" y="540027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2008-09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76436" y="458282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2007-08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76841" y="377923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2006-07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2981" y="293407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2005-06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6831" y="206120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2004-05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76436" y="120219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2003-04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6831" y="398608"/>
            <a:ext cx="1767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2002-03</a:t>
            </a:r>
          </a:p>
        </p:txBody>
      </p:sp>
      <p:pic>
        <p:nvPicPr>
          <p:cNvPr id="13" name="Picture 12" descr="pairwise difference plo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76" y="41565"/>
            <a:ext cx="6734898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939187" y="3525043"/>
            <a:ext cx="259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Pairwise</a:t>
            </a:r>
            <a:r>
              <a:rPr lang="fr-FR" b="1" dirty="0"/>
              <a:t> </a:t>
            </a:r>
            <a:r>
              <a:rPr lang="fr-FR" b="1" dirty="0" err="1"/>
              <a:t>onset</a:t>
            </a:r>
            <a:r>
              <a:rPr lang="fr-FR" b="1" dirty="0"/>
              <a:t> </a:t>
            </a:r>
            <a:r>
              <a:rPr lang="fr-FR" b="1" dirty="0" err="1"/>
              <a:t>difference</a:t>
            </a:r>
            <a:endParaRPr lang="fr-FR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76841" y="0"/>
            <a:ext cx="138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aramond" panose="02020404030301010803" pitchFamily="18" charset="0"/>
              </a:rPr>
              <a:t>Distance?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5" y="2844365"/>
            <a:ext cx="67532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62585" y="1149568"/>
            <a:ext cx="1269917" cy="1329964"/>
          </a:xfrm>
          <a:prstGeom prst="ellips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66043" y="1149568"/>
            <a:ext cx="1269917" cy="13299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6053" y="1616853"/>
            <a:ext cx="62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city 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1493" y="1628836"/>
            <a:ext cx="6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city 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425" y="73020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infectious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5943" y="71485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susceptible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8247" y="1532981"/>
            <a:ext cx="40373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88247" y="1986185"/>
            <a:ext cx="3941534" cy="11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7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Semi-parametric mechanistic model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701491" y="6534566"/>
            <a:ext cx="10801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Diggle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Stat </a:t>
            </a:r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Meth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Med </a:t>
            </a:r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Res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2006, </a:t>
            </a:r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Eggo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et al, JRSI 2012; Gog et al </a:t>
            </a:r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Plos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CB, 2014; Charu et al </a:t>
            </a:r>
            <a:r>
              <a:rPr lang="fr-FR" sz="1400" dirty="0" err="1">
                <a:latin typeface="Arial"/>
                <a:ea typeface="Cambria Math" pitchFamily="18" charset="0"/>
                <a:cs typeface="Arial"/>
              </a:rPr>
              <a:t>Plos</a:t>
            </a:r>
            <a:r>
              <a:rPr lang="fr-FR" sz="1400" dirty="0">
                <a:latin typeface="Arial"/>
                <a:ea typeface="Cambria Math" pitchFamily="18" charset="0"/>
                <a:cs typeface="Arial"/>
              </a:rPr>
              <a:t> CB 2017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19452" y="3879305"/>
            <a:ext cx="734282" cy="699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3798" y="4588783"/>
            <a:ext cx="1453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Garamond" panose="02020404030301010803" pitchFamily="18" charset="0"/>
              </a:rPr>
              <a:t>Recipient</a:t>
            </a:r>
            <a:r>
              <a:rPr lang="fr-FR" sz="2000" dirty="0">
                <a:latin typeface="Garamond" panose="02020404030301010803" pitchFamily="18" charset="0"/>
              </a:rPr>
              <a:t> population size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625677" y="2685930"/>
            <a:ext cx="770689" cy="41288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396366" y="2475033"/>
            <a:ext cx="98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Distance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319648" y="3889103"/>
            <a:ext cx="531955" cy="720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99476" y="4382675"/>
            <a:ext cx="420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Garamond" panose="02020404030301010803" pitchFamily="18" charset="0"/>
              </a:rPr>
              <a:t>Normalization</a:t>
            </a:r>
            <a:r>
              <a:rPr lang="fr-FR" sz="2000" dirty="0">
                <a:latin typeface="Garamond" panose="02020404030301010803" pitchFamily="18" charset="0"/>
              </a:rPr>
              <a:t>:</a:t>
            </a:r>
          </a:p>
          <a:p>
            <a:r>
              <a:rPr lang="fr-FR" sz="2000" dirty="0">
                <a:latin typeface="Garamond" panose="02020404030301010803" pitchFamily="18" charset="0"/>
              </a:rPr>
              <a:t>e=0, </a:t>
            </a:r>
            <a:r>
              <a:rPr lang="fr-FR" sz="2000" dirty="0" err="1">
                <a:latin typeface="Garamond" panose="02020404030301010803" pitchFamily="18" charset="0"/>
              </a:rPr>
              <a:t>density</a:t>
            </a:r>
            <a:r>
              <a:rPr lang="fr-FR" sz="2000" dirty="0">
                <a:latin typeface="Garamond" panose="02020404030301010803" pitchFamily="18" charset="0"/>
              </a:rPr>
              <a:t>-</a:t>
            </a:r>
            <a:r>
              <a:rPr lang="fr-FR" sz="2000" dirty="0" err="1">
                <a:latin typeface="Garamond" panose="02020404030301010803" pitchFamily="18" charset="0"/>
              </a:rPr>
              <a:t>dependant</a:t>
            </a:r>
            <a:r>
              <a:rPr lang="fr-FR" sz="2000" dirty="0">
                <a:latin typeface="Garamond" panose="02020404030301010803" pitchFamily="18" charset="0"/>
              </a:rPr>
              <a:t> (# </a:t>
            </a:r>
            <a:r>
              <a:rPr lang="fr-FR" sz="2000" dirty="0" err="1">
                <a:latin typeface="Garamond" panose="02020404030301010803" pitchFamily="18" charset="0"/>
              </a:rPr>
              <a:t>neighbors</a:t>
            </a:r>
            <a:r>
              <a:rPr lang="fr-FR" sz="2000" dirty="0">
                <a:latin typeface="Garamond" panose="02020404030301010803" pitchFamily="18" charset="0"/>
              </a:rPr>
              <a:t>)</a:t>
            </a:r>
          </a:p>
          <a:p>
            <a:r>
              <a:rPr lang="fr-FR" sz="2000" dirty="0">
                <a:latin typeface="Garamond" panose="02020404030301010803" pitchFamily="18" charset="0"/>
              </a:rPr>
              <a:t>e=1, </a:t>
            </a:r>
            <a:r>
              <a:rPr lang="fr-FR" sz="2000" dirty="0" err="1">
                <a:latin typeface="Garamond" panose="02020404030301010803" pitchFamily="18" charset="0"/>
              </a:rPr>
              <a:t>density</a:t>
            </a:r>
            <a:r>
              <a:rPr lang="fr-FR" sz="2000" dirty="0">
                <a:latin typeface="Garamond" panose="02020404030301010803" pitchFamily="18" charset="0"/>
              </a:rPr>
              <a:t>-</a:t>
            </a:r>
            <a:r>
              <a:rPr lang="fr-FR" sz="2000" dirty="0" err="1">
                <a:latin typeface="Garamond" panose="02020404030301010803" pitchFamily="18" charset="0"/>
              </a:rPr>
              <a:t>independant</a:t>
            </a:r>
            <a:r>
              <a:rPr lang="fr-FR" sz="2000" dirty="0">
                <a:latin typeface="Garamond" panose="02020404030301010803" pitchFamily="18" charset="0"/>
              </a:rPr>
              <a:t> (% </a:t>
            </a:r>
            <a:r>
              <a:rPr lang="fr-FR" sz="2000" dirty="0" err="1">
                <a:latin typeface="Garamond" panose="02020404030301010803" pitchFamily="18" charset="0"/>
              </a:rPr>
              <a:t>neighbors</a:t>
            </a:r>
            <a:r>
              <a:rPr lang="fr-FR" sz="2000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9022" y="2559238"/>
            <a:ext cx="525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Garamond" panose="02020404030301010803" pitchFamily="18" charset="0"/>
              </a:rPr>
              <a:t>Force of infection on susceptible city j: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338162" y="3712397"/>
            <a:ext cx="734282" cy="699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87280" y="4364671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Garamond" panose="02020404030301010803" pitchFamily="18" charset="0"/>
              </a:rPr>
              <a:t>Baseline </a:t>
            </a:r>
            <a:r>
              <a:rPr lang="fr-FR" sz="2000" dirty="0" err="1">
                <a:latin typeface="Garamond" panose="02020404030301010803" pitchFamily="18" charset="0"/>
              </a:rPr>
              <a:t>risk</a:t>
            </a:r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615" y="5522252"/>
            <a:ext cx="6864044" cy="1027971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690842" y="5874327"/>
            <a:ext cx="136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Garamond" panose="02020404030301010803" pitchFamily="18" charset="0"/>
              </a:rPr>
              <a:t>Seeding</a:t>
            </a:r>
            <a:r>
              <a:rPr lang="fr-FR" dirty="0">
                <a:latin typeface="Garamond" panose="02020404030301010803" pitchFamily="18" charset="0"/>
              </a:rPr>
              <a:t> </a:t>
            </a:r>
            <a:r>
              <a:rPr lang="fr-FR" dirty="0" err="1">
                <a:latin typeface="Garamond" panose="02020404030301010803" pitchFamily="18" charset="0"/>
              </a:rPr>
              <a:t>term</a:t>
            </a:r>
            <a:endParaRPr lang="fr-FR" dirty="0">
              <a:latin typeface="Garamond" panose="02020404030301010803" pitchFamily="18" charset="0"/>
            </a:endParaRPr>
          </a:p>
        </p:txBody>
      </p:sp>
      <p:cxnSp>
        <p:nvCxnSpPr>
          <p:cNvPr id="31" name="Straight Arrow Connector 30"/>
          <p:cNvCxnSpPr>
            <a:endCxn id="44033" idx="3"/>
          </p:cNvCxnSpPr>
          <p:nvPr/>
        </p:nvCxnSpPr>
        <p:spPr>
          <a:xfrm flipH="1" flipV="1">
            <a:off x="7395659" y="6036238"/>
            <a:ext cx="220151" cy="18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 flipV="1">
            <a:off x="896112" y="1668135"/>
            <a:ext cx="3935809" cy="2647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0" y="522574"/>
            <a:ext cx="5704470" cy="118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1642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Use of </a:t>
            </a:r>
            <a:r>
              <a:rPr lang="fr-FR" sz="36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different</a:t>
            </a:r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6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mobility</a:t>
            </a:r>
            <a:r>
              <a:rPr lang="fr-FR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6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proxies</a:t>
            </a:r>
            <a:endParaRPr lang="fr-FR" sz="28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96112" y="493776"/>
            <a:ext cx="57150" cy="1524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4388566" y="536429"/>
            <a:ext cx="651163" cy="5913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4831921" y="1076769"/>
            <a:ext cx="651163" cy="59136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88064" y="1665574"/>
            <a:ext cx="987552" cy="1874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16268" y="4393350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Air traffic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18927" y="5656905"/>
            <a:ext cx="2566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Work commutes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6554" y="6447264"/>
            <a:ext cx="291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Garamond" panose="02020404030301010803" pitchFamily="18" charset="0"/>
              </a:rPr>
              <a:t>Balcan</a:t>
            </a:r>
            <a:r>
              <a:rPr lang="en-US" sz="2400" i="1" dirty="0">
                <a:latin typeface="Garamond" panose="02020404030301010803" pitchFamily="18" charset="0"/>
              </a:rPr>
              <a:t> et al PNAS 2005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BEB2C0-A381-477D-80AB-A3415C9A5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853"/>
          <a:stretch/>
        </p:blipFill>
        <p:spPr>
          <a:xfrm>
            <a:off x="4560652" y="2076491"/>
            <a:ext cx="4424850" cy="23113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6BA350-D8FC-4CA6-A2F7-2277CCA63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015"/>
          <a:stretch/>
        </p:blipFill>
        <p:spPr>
          <a:xfrm>
            <a:off x="437058" y="4524317"/>
            <a:ext cx="4394863" cy="21537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1642"/>
            <a:ext cx="9144000" cy="11430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Model </a:t>
            </a:r>
            <a:r>
              <a:rPr lang="fr-FR" sz="32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comparison</a:t>
            </a:r>
            <a:r>
              <a:rPr lang="fr-FR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with</a:t>
            </a:r>
            <a:r>
              <a:rPr lang="fr-FR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different</a:t>
            </a:r>
            <a:r>
              <a:rPr lang="fr-FR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mobility</a:t>
            </a:r>
            <a:r>
              <a:rPr lang="fr-FR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 </a:t>
            </a:r>
            <a:r>
              <a:rPr lang="fr-FR" sz="3200" b="1" dirty="0" err="1">
                <a:solidFill>
                  <a:srgbClr val="00B050"/>
                </a:solidFill>
                <a:latin typeface="Garamond" panose="02020404030301010803" pitchFamily="18" charset="0"/>
              </a:rPr>
              <a:t>proxies</a:t>
            </a:r>
            <a:endParaRPr lang="fr-FR" sz="2400" b="1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96112" y="493776"/>
            <a:ext cx="57150" cy="152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46935" y="4836617"/>
            <a:ext cx="72319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800" dirty="0">
              <a:latin typeface="Garamond" panose="02020404030301010803" pitchFamily="18" charset="0"/>
            </a:endParaRPr>
          </a:p>
          <a:p>
            <a:r>
              <a:rPr lang="fr-FR" sz="2800" dirty="0" err="1">
                <a:latin typeface="Garamond" panose="02020404030301010803" pitchFamily="18" charset="0"/>
              </a:rPr>
              <a:t>Work</a:t>
            </a:r>
            <a:r>
              <a:rPr lang="fr-FR" sz="2800" dirty="0">
                <a:latin typeface="Garamond" panose="02020404030301010803" pitchFamily="18" charset="0"/>
              </a:rPr>
              <a:t> commutes </a:t>
            </a:r>
            <a:r>
              <a:rPr lang="fr-FR" sz="2800" dirty="0" err="1">
                <a:latin typeface="Garamond" panose="02020404030301010803" pitchFamily="18" charset="0"/>
              </a:rPr>
              <a:t>always</a:t>
            </a:r>
            <a:r>
              <a:rPr lang="fr-FR" sz="2800" dirty="0">
                <a:latin typeface="Garamond" panose="02020404030301010803" pitchFamily="18" charset="0"/>
              </a:rPr>
              <a:t> </a:t>
            </a:r>
            <a:r>
              <a:rPr lang="fr-FR" sz="2800" dirty="0" err="1">
                <a:latin typeface="Garamond" panose="02020404030301010803" pitchFamily="18" charset="0"/>
              </a:rPr>
              <a:t>outperform</a:t>
            </a:r>
            <a:r>
              <a:rPr lang="fr-FR" sz="2800" dirty="0">
                <a:latin typeface="Garamond" panose="02020404030301010803" pitchFamily="18" charset="0"/>
              </a:rPr>
              <a:t> air </a:t>
            </a:r>
            <a:r>
              <a:rPr lang="fr-FR" sz="2800" dirty="0" err="1">
                <a:latin typeface="Garamond" panose="02020404030301010803" pitchFamily="18" charset="0"/>
              </a:rPr>
              <a:t>traffic</a:t>
            </a:r>
            <a:endParaRPr lang="fr-FR" sz="2800" dirty="0">
              <a:latin typeface="Garamond" panose="02020404030301010803" pitchFamily="18" charset="0"/>
            </a:endParaRPr>
          </a:p>
          <a:p>
            <a:r>
              <a:rPr lang="fr-FR" sz="2800" dirty="0">
                <a:latin typeface="Garamond" panose="02020404030301010803" pitchFamily="18" charset="0"/>
              </a:rPr>
              <a:t>Distance-</a:t>
            </a:r>
            <a:r>
              <a:rPr lang="fr-FR" sz="2800" dirty="0" err="1">
                <a:latin typeface="Garamond" panose="02020404030301010803" pitchFamily="18" charset="0"/>
              </a:rPr>
              <a:t>based</a:t>
            </a:r>
            <a:r>
              <a:rPr lang="fr-FR" sz="2800" dirty="0">
                <a:latin typeface="Garamond" panose="02020404030301010803" pitchFamily="18" charset="0"/>
              </a:rPr>
              <a:t> model </a:t>
            </a:r>
            <a:r>
              <a:rPr lang="fr-FR" sz="2800" dirty="0" err="1">
                <a:latin typeface="Garamond" panose="02020404030301010803" pitchFamily="18" charset="0"/>
              </a:rPr>
              <a:t>performs</a:t>
            </a:r>
            <a:r>
              <a:rPr lang="fr-FR" sz="2800" dirty="0">
                <a:latin typeface="Garamond" panose="02020404030301010803" pitchFamily="18" charset="0"/>
              </a:rPr>
              <a:t> best in </a:t>
            </a:r>
            <a:r>
              <a:rPr lang="fr-FR" sz="2800" dirty="0" err="1">
                <a:latin typeface="Garamond" panose="02020404030301010803" pitchFamily="18" charset="0"/>
              </a:rPr>
              <a:t>most</a:t>
            </a:r>
            <a:r>
              <a:rPr lang="fr-FR" sz="2800" dirty="0">
                <a:latin typeface="Garamond" panose="02020404030301010803" pitchFamily="18" charset="0"/>
              </a:rPr>
              <a:t> </a:t>
            </a:r>
            <a:r>
              <a:rPr lang="fr-FR" sz="2800" dirty="0" err="1">
                <a:latin typeface="Garamond" panose="02020404030301010803" pitchFamily="18" charset="0"/>
              </a:rPr>
              <a:t>years</a:t>
            </a:r>
            <a:endParaRPr lang="fr-FR" sz="2800" dirty="0">
              <a:latin typeface="Garamond" panose="02020404030301010803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608094"/>
              </p:ext>
            </p:extLst>
          </p:nvPr>
        </p:nvGraphicFramePr>
        <p:xfrm>
          <a:off x="228599" y="1173904"/>
          <a:ext cx="8686801" cy="3889652"/>
        </p:xfrm>
        <a:graphic>
          <a:graphicData uri="http://schemas.openxmlformats.org/drawingml/2006/table">
            <a:tbl>
              <a:tblPr/>
              <a:tblGrid>
                <a:gridCol w="1050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4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7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757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497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Season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#</a:t>
                      </a:r>
                      <a:r>
                        <a:rPr lang="en-US" sz="2400" i="1" baseline="0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 cities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81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ramond" panose="02020404030301010803" pitchFamily="18" charset="0"/>
                        </a:rPr>
                        <a:t>AIC </a:t>
                      </a:r>
                    </a:p>
                    <a:p>
                      <a:pPr algn="ctr"/>
                      <a:r>
                        <a:rPr lang="en-US" sz="2400" dirty="0">
                          <a:latin typeface="Garamond" panose="02020404030301010803" pitchFamily="18" charset="0"/>
                        </a:rPr>
                        <a:t>Best model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AIC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Distance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AIC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Work commutes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AIC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Air traffic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2002-03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221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1815.65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25.46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78.87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2003-04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290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2478.19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105.13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2004-05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270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2303.46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24.53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129.61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2005-06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218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1703.73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45.32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161.8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2006-07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198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92455" algn="l"/>
                          <a:tab pos="887730" algn="ctr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1623.43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66.32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2007-08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270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2365.40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7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2009-10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281</a:t>
                      </a: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Garamond" panose="02020404030301010803" pitchFamily="18" charset="0"/>
                          <a:ea typeface="ＭＳ 明朝"/>
                          <a:cs typeface="Times New Roman"/>
                        </a:rPr>
                        <a:t>2306.22</a:t>
                      </a:r>
                      <a:endParaRPr lang="en-US" sz="2400" dirty="0">
                        <a:latin typeface="Garamond" panose="02020404030301010803" pitchFamily="18" charset="0"/>
                        <a:ea typeface="ＭＳ 明朝"/>
                        <a:cs typeface="Times New Roman"/>
                      </a:endParaRPr>
                    </a:p>
                  </a:txBody>
                  <a:tcPr marL="5630" marR="5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57.42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247.09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0870D7-BDF7-4CA9-BDC6-19FD189285CE}"/>
              </a:ext>
            </a:extLst>
          </p:cNvPr>
          <p:cNvSpPr txBox="1"/>
          <p:nvPr/>
        </p:nvSpPr>
        <p:spPr>
          <a:xfrm>
            <a:off x="5741422" y="6456214"/>
            <a:ext cx="31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Comp</a:t>
            </a:r>
            <a:r>
              <a:rPr lang="fr-FR" dirty="0"/>
              <a:t> Bio 2017</a:t>
            </a:r>
          </a:p>
        </p:txBody>
      </p:sp>
    </p:spTree>
    <p:extLst>
      <p:ext uri="{BB962C8B-B14F-4D97-AF65-F5344CB8AC3E}">
        <p14:creationId xmlns:p14="http://schemas.microsoft.com/office/powerpoint/2010/main" val="2668373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691" y="4961818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>
                <a:latin typeface="Garamond" panose="02020404030301010803" pitchFamily="18" charset="0"/>
              </a:rPr>
              <a:t>Using </a:t>
            </a:r>
            <a:r>
              <a:rPr lang="en-US" sz="2800" u="sng" dirty="0">
                <a:latin typeface="Garamond" panose="02020404030301010803" pitchFamily="18" charset="0"/>
              </a:rPr>
              <a:t>effective distance </a:t>
            </a:r>
            <a:r>
              <a:rPr lang="en-US" sz="2800" dirty="0">
                <a:latin typeface="Garamond" panose="02020404030301010803" pitchFamily="18" charset="0"/>
              </a:rPr>
              <a:t>metric (minimum path), </a:t>
            </a:r>
            <a:br>
              <a:rPr lang="en-US" sz="2800" dirty="0">
                <a:latin typeface="Garamond" panose="02020404030301010803" pitchFamily="18" charset="0"/>
              </a:rPr>
            </a:br>
            <a:r>
              <a:rPr lang="en-US" sz="2800" dirty="0">
                <a:latin typeface="Garamond" panose="02020404030301010803" pitchFamily="18" charset="0"/>
              </a:rPr>
              <a:t>wave-like epidemic fronts appear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 rotWithShape="1">
          <a:blip r:embed="rId2"/>
          <a:srcRect r="24951"/>
          <a:stretch/>
        </p:blipFill>
        <p:spPr bwMode="auto">
          <a:xfrm>
            <a:off x="3233685" y="1946189"/>
            <a:ext cx="5910315" cy="286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275050" y="6104818"/>
            <a:ext cx="504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Simple relationship between arrival time and effective distance (wave speed)</a:t>
            </a: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3330" y="4883730"/>
            <a:ext cx="2012287" cy="19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620" y="78796"/>
            <a:ext cx="8040688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620" y="1755196"/>
            <a:ext cx="644048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117212-0A29-4E25-A5A6-4A6A190CC49C}"/>
              </a:ext>
            </a:extLst>
          </p:cNvPr>
          <p:cNvGrpSpPr/>
          <p:nvPr/>
        </p:nvGrpSpPr>
        <p:grpSpPr>
          <a:xfrm>
            <a:off x="0" y="2337045"/>
            <a:ext cx="3330576" cy="1665287"/>
            <a:chOff x="5813424" y="2227421"/>
            <a:chExt cx="3330576" cy="1665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7FF4F8-760E-4EBA-8872-176BFFAC6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3424" y="2227421"/>
              <a:ext cx="3330576" cy="1665287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19A017F-65B8-4C3E-93C5-695D9AB07494}"/>
                </a:ext>
              </a:extLst>
            </p:cNvPr>
            <p:cNvCxnSpPr>
              <a:cxnSpLocks/>
            </p:cNvCxnSpPr>
            <p:nvPr/>
          </p:nvCxnSpPr>
          <p:spPr>
            <a:xfrm>
              <a:off x="6416298" y="2495227"/>
              <a:ext cx="869895" cy="5177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0DB6632-8D5D-4427-A91C-693920B1AD3C}"/>
                </a:ext>
              </a:extLst>
            </p:cNvPr>
            <p:cNvCxnSpPr>
              <a:cxnSpLocks/>
            </p:cNvCxnSpPr>
            <p:nvPr/>
          </p:nvCxnSpPr>
          <p:spPr>
            <a:xfrm>
              <a:off x="7684576" y="2523643"/>
              <a:ext cx="1061041" cy="905357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1527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Re-analysis of the 2003-04 epidemic </a:t>
            </a:r>
            <a:b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by combining datasets (662 locations)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22"/>
          <a:stretch/>
        </p:blipFill>
        <p:spPr>
          <a:xfrm>
            <a:off x="10053" y="1058415"/>
            <a:ext cx="6860107" cy="58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603" r="4971"/>
          <a:stretch/>
        </p:blipFill>
        <p:spPr>
          <a:xfrm>
            <a:off x="6018850" y="2590742"/>
            <a:ext cx="3165987" cy="2028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942" y="4668500"/>
            <a:ext cx="3165895" cy="2255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00163A-E533-46A2-8C4D-96BC35F62B20}"/>
              </a:ext>
            </a:extLst>
          </p:cNvPr>
          <p:cNvSpPr txBox="1"/>
          <p:nvPr/>
        </p:nvSpPr>
        <p:spPr>
          <a:xfrm>
            <a:off x="2220093" y="6538631"/>
            <a:ext cx="198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In </a:t>
            </a:r>
            <a:r>
              <a:rPr lang="fr-FR" dirty="0" err="1"/>
              <a:t>prep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248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Garamond" panose="02020404030301010803" pitchFamily="18" charset="0"/>
              </a:rPr>
              <a:t>Gravity model fits (seasonal flu)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929169"/>
              </p:ext>
            </p:extLst>
          </p:nvPr>
        </p:nvGraphicFramePr>
        <p:xfrm>
          <a:off x="130634" y="1972504"/>
          <a:ext cx="8850087" cy="3130804"/>
        </p:xfrm>
        <a:graphic>
          <a:graphicData uri="http://schemas.openxmlformats.org/drawingml/2006/table">
            <a:tbl>
              <a:tblPr firstRow="1" firstCol="1" bandRow="1"/>
              <a:tblGrid>
                <a:gridCol w="1861452">
                  <a:extLst>
                    <a:ext uri="{9D8B030D-6E8A-4147-A177-3AD203B41FA5}">
                      <a16:colId xmlns:a16="http://schemas.microsoft.com/office/drawing/2014/main" val="3817883775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310006647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803202946"/>
                    </a:ext>
                  </a:extLst>
                </a:gridCol>
                <a:gridCol w="1357388">
                  <a:extLst>
                    <a:ext uri="{9D8B030D-6E8A-4147-A177-3AD203B41FA5}">
                      <a16:colId xmlns:a16="http://schemas.microsoft.com/office/drawing/2014/main" val="736134211"/>
                    </a:ext>
                  </a:extLst>
                </a:gridCol>
                <a:gridCol w="1452188">
                  <a:extLst>
                    <a:ext uri="{9D8B030D-6E8A-4147-A177-3AD203B41FA5}">
                      <a16:colId xmlns:a16="http://schemas.microsoft.com/office/drawing/2014/main" val="2848077320"/>
                    </a:ext>
                  </a:extLst>
                </a:gridCol>
                <a:gridCol w="1452188">
                  <a:extLst>
                    <a:ext uri="{9D8B030D-6E8A-4147-A177-3AD203B41FA5}">
                      <a16:colId xmlns:a16="http://schemas.microsoft.com/office/drawing/2014/main" val="1633238305"/>
                    </a:ext>
                  </a:extLst>
                </a:gridCol>
              </a:tblGrid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Connectivity matrix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Population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Normalization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Seeding term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AIC with best model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81413"/>
                  </a:ext>
                </a:extLst>
              </a:tr>
              <a:tr h="3320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Geographic distance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-16.12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(11.8)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  <a:endParaRPr lang="en-US" sz="2400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182709"/>
                  </a:ext>
                </a:extLst>
              </a:tr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path</a:t>
                      </a:r>
                      <a:r>
                        <a:rPr lang="en-US" sz="2400" i="1" baseline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workflows</a:t>
                      </a:r>
                      <a:endParaRPr lang="en-US" sz="2400" i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3.16 (0.26)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-0.32 (0.23)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 (0.25)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-19.4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(26.1)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1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</a:t>
                      </a: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1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1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238257"/>
                  </a:ext>
                </a:extLst>
              </a:tr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Pairwise workflows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0.67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(0.05)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-0.022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(0.16)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50254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0634" y="5657671"/>
            <a:ext cx="8388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Effective distance identifies Victoria County, Southern TX as putative US origin of 2003-04 epidemics.  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7 of 8  epidemics originate in the South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81AC5-3194-4983-B402-012AF17EF64B}"/>
              </a:ext>
            </a:extLst>
          </p:cNvPr>
          <p:cNvSpPr txBox="1"/>
          <p:nvPr/>
        </p:nvSpPr>
        <p:spPr>
          <a:xfrm>
            <a:off x="7164997" y="6465133"/>
            <a:ext cx="19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In </a:t>
            </a:r>
            <a:r>
              <a:rPr lang="fr-FR" dirty="0" err="1"/>
              <a:t>Prep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26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  <a:latin typeface="Garamond" panose="02020404030301010803" pitchFamily="18" charset="0"/>
              </a:rPr>
              <a:t>Gravity model fits (2009 pandemic)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7973"/>
              </p:ext>
            </p:extLst>
          </p:nvPr>
        </p:nvGraphicFramePr>
        <p:xfrm>
          <a:off x="146956" y="1818691"/>
          <a:ext cx="8850087" cy="3442736"/>
        </p:xfrm>
        <a:graphic>
          <a:graphicData uri="http://schemas.openxmlformats.org/drawingml/2006/table">
            <a:tbl>
              <a:tblPr firstRow="1" firstCol="1" bandRow="1"/>
              <a:tblGrid>
                <a:gridCol w="2177790">
                  <a:extLst>
                    <a:ext uri="{9D8B030D-6E8A-4147-A177-3AD203B41FA5}">
                      <a16:colId xmlns:a16="http://schemas.microsoft.com/office/drawing/2014/main" val="3817883775"/>
                    </a:ext>
                  </a:extLst>
                </a:gridCol>
                <a:gridCol w="924633">
                  <a:extLst>
                    <a:ext uri="{9D8B030D-6E8A-4147-A177-3AD203B41FA5}">
                      <a16:colId xmlns:a16="http://schemas.microsoft.com/office/drawing/2014/main" val="310006647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803202946"/>
                    </a:ext>
                  </a:extLst>
                </a:gridCol>
                <a:gridCol w="1357388">
                  <a:extLst>
                    <a:ext uri="{9D8B030D-6E8A-4147-A177-3AD203B41FA5}">
                      <a16:colId xmlns:a16="http://schemas.microsoft.com/office/drawing/2014/main" val="736134211"/>
                    </a:ext>
                  </a:extLst>
                </a:gridCol>
                <a:gridCol w="1452188">
                  <a:extLst>
                    <a:ext uri="{9D8B030D-6E8A-4147-A177-3AD203B41FA5}">
                      <a16:colId xmlns:a16="http://schemas.microsoft.com/office/drawing/2014/main" val="2848077320"/>
                    </a:ext>
                  </a:extLst>
                </a:gridCol>
                <a:gridCol w="1452188">
                  <a:extLst>
                    <a:ext uri="{9D8B030D-6E8A-4147-A177-3AD203B41FA5}">
                      <a16:colId xmlns:a16="http://schemas.microsoft.com/office/drawing/2014/main" val="1633238305"/>
                    </a:ext>
                  </a:extLst>
                </a:gridCol>
              </a:tblGrid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Connectivity index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Distance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Population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Normalization exp.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Seeding term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kern="1200" baseline="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D</a:t>
                      </a:r>
                      <a:r>
                        <a:rPr lang="en-US" sz="24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AIC with best model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81413"/>
                  </a:ext>
                </a:extLst>
              </a:tr>
              <a:tr h="7032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Geographic distance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1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</a:t>
                      </a:r>
                      <a:endParaRPr lang="en-US" sz="2400" i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182709"/>
                  </a:ext>
                </a:extLst>
              </a:tr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path</a:t>
                      </a:r>
                      <a:r>
                        <a:rPr lang="en-US" sz="2400" i="0" baseline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workflows</a:t>
                      </a:r>
                      <a:endParaRPr lang="en-US" sz="2400" i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0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Courier New" panose="02070309020205020404" pitchFamily="49" charset="0"/>
                        </a:rPr>
                        <a:t>20</a:t>
                      </a:r>
                      <a:endParaRPr lang="en-US" sz="2400" i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238257"/>
                  </a:ext>
                </a:extLst>
              </a:tr>
              <a:tr h="6641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Pairwise workflows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0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0.03</a:t>
                      </a:r>
                      <a:endParaRPr lang="en-US" sz="2400" i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en-US" sz="2400" i="0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37</a:t>
                      </a:r>
                      <a:endParaRPr lang="en-US" sz="2400" i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atinLnBrk="1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 </a:t>
                      </a:r>
                      <a:endParaRPr lang="en-US" sz="2400" i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50254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0634" y="5657671"/>
            <a:ext cx="8388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Effective distance identifies Dougherty Co., GA as putative US origin of 2009 pandemic.  </a:t>
            </a:r>
          </a:p>
          <a:p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9B97C-5F21-4A07-ABD3-2CC5D721093B}"/>
              </a:ext>
            </a:extLst>
          </p:cNvPr>
          <p:cNvSpPr txBox="1"/>
          <p:nvPr/>
        </p:nvSpPr>
        <p:spPr>
          <a:xfrm>
            <a:off x="7161791" y="6398696"/>
            <a:ext cx="198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In </a:t>
            </a:r>
            <a:r>
              <a:rPr lang="fr-FR" dirty="0" err="1"/>
              <a:t>prep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010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E27C-F3AA-486B-BE0F-CF60DBD5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5" y="-71434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Relationship between connectivity matrices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185AAE-5357-4774-AC6C-E89E98226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37"/>
          <a:stretch/>
        </p:blipFill>
        <p:spPr>
          <a:xfrm>
            <a:off x="20902" y="1518834"/>
            <a:ext cx="5010339" cy="2421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8BD34-05F0-40B7-9F1F-A2A010B2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33" b="10040"/>
          <a:stretch/>
        </p:blipFill>
        <p:spPr>
          <a:xfrm>
            <a:off x="4532948" y="1405955"/>
            <a:ext cx="5028397" cy="2236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0B475-0B6F-480A-8683-4D85B708E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99"/>
          <a:stretch/>
        </p:blipFill>
        <p:spPr>
          <a:xfrm>
            <a:off x="5404" y="4387818"/>
            <a:ext cx="5028397" cy="247018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B97EF12-30BA-46BF-85E7-B9349B4A1E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71011" y="4053429"/>
          <a:ext cx="3898671" cy="2392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557">
                  <a:extLst>
                    <a:ext uri="{9D8B030D-6E8A-4147-A177-3AD203B41FA5}">
                      <a16:colId xmlns:a16="http://schemas.microsoft.com/office/drawing/2014/main" val="289699052"/>
                    </a:ext>
                  </a:extLst>
                </a:gridCol>
                <a:gridCol w="1227512">
                  <a:extLst>
                    <a:ext uri="{9D8B030D-6E8A-4147-A177-3AD203B41FA5}">
                      <a16:colId xmlns:a16="http://schemas.microsoft.com/office/drawing/2014/main" val="4080353588"/>
                    </a:ext>
                  </a:extLst>
                </a:gridCol>
                <a:gridCol w="1371602">
                  <a:extLst>
                    <a:ext uri="{9D8B030D-6E8A-4147-A177-3AD203B41FA5}">
                      <a16:colId xmlns:a16="http://schemas.microsoft.com/office/drawing/2014/main" val="3179583589"/>
                    </a:ext>
                  </a:extLst>
                </a:gridCol>
              </a:tblGrid>
              <a:tr h="797481">
                <a:tc>
                  <a:txBody>
                    <a:bodyPr/>
                    <a:lstStyle/>
                    <a:p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Work commutes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90710"/>
                  </a:ext>
                </a:extLst>
              </a:tr>
              <a:tr h="7974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Effective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(-) 0.45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95541"/>
                  </a:ext>
                </a:extLst>
              </a:tr>
              <a:tr h="7974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Work Commutes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 panose="02020404030301010803" pitchFamily="18" charset="0"/>
                        </a:rPr>
                        <a:t>(-) 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7324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FE32F97-0D7D-453E-898A-4E8E231972B8}"/>
              </a:ext>
            </a:extLst>
          </p:cNvPr>
          <p:cNvSpPr txBox="1"/>
          <p:nvPr/>
        </p:nvSpPr>
        <p:spPr>
          <a:xfrm>
            <a:off x="1407683" y="865816"/>
            <a:ext cx="269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path workflows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9E08A-DA7C-4CB0-853F-EA8220E35D81}"/>
              </a:ext>
            </a:extLst>
          </p:cNvPr>
          <p:cNvSpPr txBox="1"/>
          <p:nvPr/>
        </p:nvSpPr>
        <p:spPr>
          <a:xfrm>
            <a:off x="5884112" y="878734"/>
            <a:ext cx="209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Geographic distance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7D8AC-E600-445E-8699-3D7C4A280B99}"/>
              </a:ext>
            </a:extLst>
          </p:cNvPr>
          <p:cNvSpPr txBox="1"/>
          <p:nvPr/>
        </p:nvSpPr>
        <p:spPr>
          <a:xfrm>
            <a:off x="1927837" y="3979518"/>
            <a:ext cx="19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Pairwise workflows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82E633-5007-4C15-924B-D705CFD2CE1F}"/>
              </a:ext>
            </a:extLst>
          </p:cNvPr>
          <p:cNvSpPr/>
          <p:nvPr/>
        </p:nvSpPr>
        <p:spPr>
          <a:xfrm>
            <a:off x="1704814" y="3642102"/>
            <a:ext cx="2119428" cy="154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581E96-0B99-463B-BC9C-E2DE54F7DDB9}"/>
              </a:ext>
            </a:extLst>
          </p:cNvPr>
          <p:cNvSpPr/>
          <p:nvPr/>
        </p:nvSpPr>
        <p:spPr>
          <a:xfrm>
            <a:off x="6150244" y="3593028"/>
            <a:ext cx="2119428" cy="154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C92C33-99DD-4141-A5A6-907529537B65}"/>
              </a:ext>
            </a:extLst>
          </p:cNvPr>
          <p:cNvSpPr/>
          <p:nvPr/>
        </p:nvSpPr>
        <p:spPr>
          <a:xfrm>
            <a:off x="1857214" y="6553203"/>
            <a:ext cx="2119428" cy="154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2315-44B5-4614-B9AE-EB2BB3FAD5C1}"/>
              </a:ext>
            </a:extLst>
          </p:cNvPr>
          <p:cNvSpPr txBox="1"/>
          <p:nvPr/>
        </p:nvSpPr>
        <p:spPr>
          <a:xfrm>
            <a:off x="1662636" y="3442296"/>
            <a:ext cx="187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 path distance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A563E-1B5A-446A-BECA-74CD728EA772}"/>
              </a:ext>
            </a:extLst>
          </p:cNvPr>
          <p:cNvSpPr txBox="1"/>
          <p:nvPr/>
        </p:nvSpPr>
        <p:spPr>
          <a:xfrm>
            <a:off x="6092568" y="3424217"/>
            <a:ext cx="14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(km)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47599-CCAE-495D-88EF-51159F123F47}"/>
              </a:ext>
            </a:extLst>
          </p:cNvPr>
          <p:cNvSpPr txBox="1"/>
          <p:nvPr/>
        </p:nvSpPr>
        <p:spPr>
          <a:xfrm>
            <a:off x="1753359" y="6338854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of workers (log)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A8883-0611-40B0-A36E-724EFE691337}"/>
              </a:ext>
            </a:extLst>
          </p:cNvPr>
          <p:cNvSpPr txBox="1"/>
          <p:nvPr/>
        </p:nvSpPr>
        <p:spPr>
          <a:xfrm>
            <a:off x="2827531" y="5114441"/>
            <a:ext cx="137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85% of zeros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F72E5-5865-445A-BA4A-8F1F4895C9B6}"/>
              </a:ext>
            </a:extLst>
          </p:cNvPr>
          <p:cNvSpPr txBox="1"/>
          <p:nvPr/>
        </p:nvSpPr>
        <p:spPr>
          <a:xfrm>
            <a:off x="7029597" y="6521086"/>
            <a:ext cx="19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In </a:t>
            </a:r>
            <a:r>
              <a:rPr lang="fr-FR" dirty="0" err="1"/>
              <a:t>Prep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67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556B3-9AA5-43E4-99A7-3E8F360C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32" y="-155893"/>
            <a:ext cx="869007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Brief history of spatial flu transmission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32DE0-BF25-4004-9840-2ED77FA68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51" b="66736"/>
          <a:stretch/>
        </p:blipFill>
        <p:spPr bwMode="auto">
          <a:xfrm>
            <a:off x="2774198" y="4371657"/>
            <a:ext cx="3208041" cy="159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0E2D6-0803-40F1-B5EF-CF56BAB33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0"/>
          <a:stretch/>
        </p:blipFill>
        <p:spPr>
          <a:xfrm>
            <a:off x="68466" y="4007509"/>
            <a:ext cx="2712096" cy="249543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15D055B-E3E2-40BC-B480-7A6F8584A9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250" y="5171911"/>
            <a:ext cx="3563750" cy="159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AD2D0B-4F9F-4AD3-A4B3-2F113A8A66DD}"/>
              </a:ext>
            </a:extLst>
          </p:cNvPr>
          <p:cNvSpPr txBox="1"/>
          <p:nvPr/>
        </p:nvSpPr>
        <p:spPr>
          <a:xfrm>
            <a:off x="3257591" y="594462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1918 pandemic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4675F9-3AB9-4807-96CB-0320F1BABEEE}"/>
              </a:ext>
            </a:extLst>
          </p:cNvPr>
          <p:cNvSpPr txBox="1"/>
          <p:nvPr/>
        </p:nvSpPr>
        <p:spPr>
          <a:xfrm>
            <a:off x="6300088" y="4682624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2009 pandemic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5C5F8-C5D0-4BBA-9607-9A409909BC7E}"/>
              </a:ext>
            </a:extLst>
          </p:cNvPr>
          <p:cNvSpPr txBox="1"/>
          <p:nvPr/>
        </p:nvSpPr>
        <p:spPr>
          <a:xfrm>
            <a:off x="762361" y="650294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Seasonal flu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0B384-933A-42A7-825D-B9D578BFFF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3" r="9560" b="5840"/>
          <a:stretch/>
        </p:blipFill>
        <p:spPr>
          <a:xfrm>
            <a:off x="84632" y="1117509"/>
            <a:ext cx="2189068" cy="23114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B1BBB7-6D16-427A-AA0D-52B17F6B8664}"/>
              </a:ext>
            </a:extLst>
          </p:cNvPr>
          <p:cNvSpPr/>
          <p:nvPr/>
        </p:nvSpPr>
        <p:spPr>
          <a:xfrm>
            <a:off x="5284870" y="1528390"/>
            <a:ext cx="348658" cy="1004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spignaniSpringWave.jpg">
            <a:extLst>
              <a:ext uri="{FF2B5EF4-FFF2-40B4-BE49-F238E27FC236}">
                <a16:creationId xmlns:a16="http://schemas.microsoft.com/office/drawing/2014/main" id="{A9955257-C57D-40FC-806C-D4971DF988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6307" y="837810"/>
            <a:ext cx="4055646" cy="2675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8DDE2-2165-4A18-A506-F18AFED5F2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50850" b="73812"/>
          <a:stretch/>
        </p:blipFill>
        <p:spPr>
          <a:xfrm>
            <a:off x="2455578" y="1390259"/>
            <a:ext cx="2807105" cy="1795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CB99C-922C-4119-A5A3-25E0B6A4FD3A}"/>
              </a:ext>
            </a:extLst>
          </p:cNvPr>
          <p:cNvSpPr txBox="1"/>
          <p:nvPr/>
        </p:nvSpPr>
        <p:spPr>
          <a:xfrm>
            <a:off x="36645" y="3437013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1960s-early 2000s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1A3671-BD5E-45BB-94AC-831B3A58B42C}"/>
              </a:ext>
            </a:extLst>
          </p:cNvPr>
          <p:cNvSpPr txBox="1"/>
          <p:nvPr/>
        </p:nvSpPr>
        <p:spPr>
          <a:xfrm>
            <a:off x="2811956" y="3186212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mid 2000s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4D14A-9003-49C7-9924-D40C842AA0C7}"/>
              </a:ext>
            </a:extLst>
          </p:cNvPr>
          <p:cNvSpPr txBox="1"/>
          <p:nvPr/>
        </p:nvSpPr>
        <p:spPr>
          <a:xfrm>
            <a:off x="7051318" y="3682332"/>
            <a:ext cx="125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late 2000s</a:t>
            </a:r>
          </a:p>
        </p:txBody>
      </p:sp>
    </p:spTree>
    <p:extLst>
      <p:ext uri="{BB962C8B-B14F-4D97-AF65-F5344CB8AC3E}">
        <p14:creationId xmlns:p14="http://schemas.microsoft.com/office/powerpoint/2010/main" val="1013340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C168E-6736-451D-AE23-705BF120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585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Variation in epidemic intensity across the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73FEA-10BE-4932-8660-BA613BC2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329CD-BE7F-46A2-8AF1-CF367D2C377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4" name="Picture 3" descr="../Figures/fig1/us%20flu%20fig%201.pdf">
            <a:extLst>
              <a:ext uri="{FF2B5EF4-FFF2-40B4-BE49-F238E27FC236}">
                <a16:creationId xmlns:a16="http://schemas.microsoft.com/office/drawing/2014/main" id="{1509EBD9-151B-4BBE-B9C6-1716AC7CC3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93729"/>
            <a:ext cx="8915400" cy="45831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32A67-CEB9-4817-87F1-2B0B58986410}"/>
              </a:ext>
            </a:extLst>
          </p:cNvPr>
          <p:cNvSpPr txBox="1"/>
          <p:nvPr/>
        </p:nvSpPr>
        <p:spPr>
          <a:xfrm>
            <a:off x="1425844" y="6319045"/>
            <a:ext cx="619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Dalziel et al, submitted; Lee et al </a:t>
            </a:r>
            <a:r>
              <a:rPr lang="en-US" sz="2000" dirty="0" err="1">
                <a:latin typeface="Garamond" panose="02020404030301010803" pitchFamily="18" charset="0"/>
              </a:rPr>
              <a:t>Plos</a:t>
            </a:r>
            <a:r>
              <a:rPr lang="en-US" sz="2000" dirty="0">
                <a:latin typeface="Garamond" panose="02020404030301010803" pitchFamily="18" charset="0"/>
              </a:rPr>
              <a:t> Comp Bio 2018</a:t>
            </a:r>
          </a:p>
        </p:txBody>
      </p:sp>
    </p:spTree>
    <p:extLst>
      <p:ext uri="{BB962C8B-B14F-4D97-AF65-F5344CB8AC3E}">
        <p14:creationId xmlns:p14="http://schemas.microsoft.com/office/powerpoint/2010/main" val="125933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5F130E-DBE6-4D0E-A7E8-0AA1909CD950}"/>
              </a:ext>
            </a:extLst>
          </p:cNvPr>
          <p:cNvSpPr/>
          <p:nvPr/>
        </p:nvSpPr>
        <p:spPr bwMode="auto">
          <a:xfrm>
            <a:off x="5943601" y="609600"/>
            <a:ext cx="3089002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5DBE0-3193-45C9-8616-748E5B4F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0952" y="133449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Drivers of epidemic intensity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B84471-0401-4C30-A009-41B2ACB3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8904" y="5654298"/>
            <a:ext cx="1905000" cy="457200"/>
          </a:xfrm>
        </p:spPr>
        <p:txBody>
          <a:bodyPr/>
          <a:lstStyle/>
          <a:p>
            <a:pPr>
              <a:defRPr/>
            </a:pPr>
            <a:fld id="{2CE329CD-BE7F-46A2-8AF1-CF367D2C377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8D80E-BCD0-4BDB-8237-912D64E18C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397" y="1379495"/>
            <a:ext cx="6282947" cy="45885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25004-118A-4C7D-A4D7-15869C26635B}"/>
              </a:ext>
            </a:extLst>
          </p:cNvPr>
          <p:cNvPicPr/>
          <p:nvPr/>
        </p:nvPicPr>
        <p:blipFill rotWithShape="1">
          <a:blip r:embed="rId4"/>
          <a:srcRect t="57804" r="60496"/>
          <a:stretch/>
        </p:blipFill>
        <p:spPr>
          <a:xfrm>
            <a:off x="6248401" y="609601"/>
            <a:ext cx="2667000" cy="1951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8D2A0-611D-41A5-9B28-7BC4A571C9C8}"/>
              </a:ext>
            </a:extLst>
          </p:cNvPr>
          <p:cNvPicPr/>
          <p:nvPr/>
        </p:nvPicPr>
        <p:blipFill rotWithShape="1">
          <a:blip r:embed="rId4"/>
          <a:srcRect l="75880" t="49036"/>
          <a:stretch/>
        </p:blipFill>
        <p:spPr>
          <a:xfrm>
            <a:off x="6650712" y="4255481"/>
            <a:ext cx="2313122" cy="2106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12671-3BCA-4083-B1AE-DC195C4C7232}"/>
              </a:ext>
            </a:extLst>
          </p:cNvPr>
          <p:cNvPicPr/>
          <p:nvPr/>
        </p:nvPicPr>
        <p:blipFill rotWithShape="1">
          <a:blip r:embed="rId4"/>
          <a:srcRect l="39406" t="49036" r="23414"/>
          <a:stretch/>
        </p:blipFill>
        <p:spPr>
          <a:xfrm>
            <a:off x="6199968" y="2560966"/>
            <a:ext cx="2625672" cy="1712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63D1C-0904-4392-B578-AC9CEC25A9F2}"/>
              </a:ext>
            </a:extLst>
          </p:cNvPr>
          <p:cNvSpPr txBox="1"/>
          <p:nvPr/>
        </p:nvSpPr>
        <p:spPr>
          <a:xfrm>
            <a:off x="1676400" y="6362123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Dalziel et al, submitted</a:t>
            </a:r>
          </a:p>
        </p:txBody>
      </p:sp>
    </p:spTree>
    <p:extLst>
      <p:ext uri="{BB962C8B-B14F-4D97-AF65-F5344CB8AC3E}">
        <p14:creationId xmlns:p14="http://schemas.microsoft.com/office/powerpoint/2010/main" val="173382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8" y="-2236"/>
            <a:ext cx="8686800" cy="1143000"/>
          </a:xfrm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  <a:t>Influenza spread at the scale of the US: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872"/>
            <a:ext cx="8562814" cy="5560575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Heterogeneity between seasons</a:t>
            </a:r>
          </a:p>
          <a:p>
            <a:r>
              <a:rPr lang="en-US" sz="2800" dirty="0">
                <a:latin typeface="Garamond" panose="02020404030301010803" pitchFamily="18" charset="0"/>
                <a:cs typeface="Arial"/>
              </a:rPr>
              <a:t>L</a:t>
            </a:r>
            <a:r>
              <a:rPr lang="fr-FR" sz="3000" dirty="0" err="1">
                <a:latin typeface="Garamond" panose="02020404030301010803" pitchFamily="18" charset="0"/>
              </a:rPr>
              <a:t>ocal</a:t>
            </a:r>
            <a:r>
              <a:rPr lang="fr-FR" sz="3000" dirty="0">
                <a:latin typeface="Garamond" panose="02020404030301010803" pitchFamily="18" charset="0"/>
              </a:rPr>
              <a:t> mode of spread </a:t>
            </a:r>
          </a:p>
          <a:p>
            <a:pPr lvl="1"/>
            <a:r>
              <a:rPr lang="fr-FR" sz="2600" dirty="0">
                <a:latin typeface="Garamond" panose="02020404030301010803" pitchFamily="18" charset="0"/>
              </a:rPr>
              <a:t>Distance and/or effective distance</a:t>
            </a:r>
          </a:p>
          <a:p>
            <a:pPr lvl="1"/>
            <a:r>
              <a:rPr lang="fr-FR" sz="2600" dirty="0" err="1">
                <a:latin typeface="Garamond" panose="02020404030301010803" pitchFamily="18" charset="0"/>
              </a:rPr>
              <a:t>Recipient</a:t>
            </a:r>
            <a:r>
              <a:rPr lang="fr-FR" sz="2600" dirty="0">
                <a:latin typeface="Garamond" panose="02020404030301010803" pitchFamily="18" charset="0"/>
              </a:rPr>
              <a:t> pop size</a:t>
            </a:r>
          </a:p>
          <a:p>
            <a:pPr lvl="1"/>
            <a:r>
              <a:rPr lang="fr-FR" sz="2600" dirty="0">
                <a:latin typeface="Garamond" panose="02020404030301010803" pitchFamily="18" charset="0"/>
              </a:rPr>
              <a:t>Proportion of </a:t>
            </a:r>
            <a:r>
              <a:rPr lang="fr-FR" sz="2600" dirty="0" err="1">
                <a:latin typeface="Garamond" panose="02020404030301010803" pitchFamily="18" charset="0"/>
              </a:rPr>
              <a:t>neighbors</a:t>
            </a:r>
            <a:r>
              <a:rPr lang="fr-FR" sz="2600" dirty="0">
                <a:latin typeface="Garamond" panose="02020404030301010803" pitchFamily="18" charset="0"/>
              </a:rPr>
              <a:t> </a:t>
            </a:r>
            <a:r>
              <a:rPr lang="fr-FR" sz="2600" dirty="0" err="1">
                <a:latin typeface="Garamond" panose="02020404030301010803" pitchFamily="18" charset="0"/>
              </a:rPr>
              <a:t>infected</a:t>
            </a:r>
            <a:endParaRPr lang="fr-FR" sz="2000" dirty="0">
              <a:latin typeface="Garamond" panose="02020404030301010803" pitchFamily="18" charset="0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Strongest with antigenic change</a:t>
            </a:r>
          </a:p>
          <a:p>
            <a:r>
              <a:rPr lang="en-US" sz="2800" dirty="0">
                <a:latin typeface="Garamond" panose="02020404030301010803" pitchFamily="18" charset="0"/>
                <a:cs typeface="Arial"/>
              </a:rPr>
              <a:t>Southern origin</a:t>
            </a:r>
          </a:p>
          <a:p>
            <a:r>
              <a:rPr lang="en-US" sz="2800" dirty="0">
                <a:latin typeface="Garamond" panose="02020404030301010803" pitchFamily="18" charset="0"/>
                <a:cs typeface="Arial"/>
              </a:rPr>
              <a:t>Epidemics shaped by specific humidity and pop structure</a:t>
            </a:r>
          </a:p>
          <a:p>
            <a:r>
              <a:rPr lang="en-US" sz="2800" dirty="0">
                <a:latin typeface="Garamond" panose="02020404030301010803" pitchFamily="18" charset="0"/>
                <a:cs typeface="Arial"/>
              </a:rPr>
              <a:t>Combining modes of population movements</a:t>
            </a:r>
          </a:p>
          <a:p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  <a:cs typeface="Arial"/>
              </a:rPr>
              <a:t>Granularity of data matters; data availability</a:t>
            </a:r>
          </a:p>
          <a:p>
            <a:r>
              <a:rPr lang="en-US" sz="2800" dirty="0">
                <a:latin typeface="Garamond" panose="02020404030301010803" pitchFamily="18" charset="0"/>
                <a:cs typeface="Arial"/>
              </a:rPr>
              <a:t>Spatial patterns in influenza sequence data</a:t>
            </a:r>
            <a:endParaRPr lang="en-US" sz="2800" dirty="0">
              <a:solidFill>
                <a:schemeClr val="tx1"/>
              </a:solidFill>
              <a:latin typeface="Garamond" panose="02020404030301010803" pitchFamily="18" charset="0"/>
              <a:cs typeface="Arial"/>
            </a:endParaRPr>
          </a:p>
          <a:p>
            <a:endParaRPr lang="en-US" sz="2800" dirty="0">
              <a:solidFill>
                <a:schemeClr val="tx1"/>
              </a:solidFill>
              <a:latin typeface="Garamond" panose="02020404030301010803" pitchFamily="18" charset="0"/>
              <a:cs typeface="Arial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Garamond" panose="020204040303010108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988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185368" y="172750"/>
            <a:ext cx="6235700" cy="1200329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i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Infectious disease modeling, </a:t>
            </a:r>
            <a:br>
              <a:rPr lang="en-US" sz="2400" b="1" i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b="1" i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DIEPS, Fogarty International Center</a:t>
            </a:r>
            <a:br>
              <a:rPr lang="en-US" sz="2400" b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2400" b="1" dirty="0">
              <a:solidFill>
                <a:srgbClr val="00B050"/>
              </a:solidFill>
              <a:latin typeface="Garamond" panose="020204040303010108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796" name="TextBox 878"/>
          <p:cNvSpPr txBox="1">
            <a:spLocks noChangeArrowheads="1"/>
          </p:cNvSpPr>
          <p:nvPr/>
        </p:nvSpPr>
        <p:spPr bwMode="auto">
          <a:xfrm>
            <a:off x="5143500" y="2844201"/>
            <a:ext cx="3543300" cy="31146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None/>
            </a:pPr>
            <a:r>
              <a:rPr lang="en-US" sz="2000" dirty="0">
                <a:latin typeface="Garamond" panose="02020404030301010803" pitchFamily="18" charset="0"/>
              </a:rPr>
              <a:t>Research, data collection and sharing, workshops and training activities.</a:t>
            </a:r>
            <a:endParaRPr lang="en-US" sz="2400" b="1" dirty="0">
              <a:latin typeface="Garamond" panose="02020404030301010803" pitchFamily="18" charset="0"/>
              <a:cs typeface="Arial" charset="0"/>
            </a:endParaRPr>
          </a:p>
          <a:p>
            <a:pPr algn="l">
              <a:buNone/>
            </a:pPr>
            <a:r>
              <a:rPr lang="en-US" sz="2000" dirty="0">
                <a:latin typeface="Garamond" panose="02020404030301010803" pitchFamily="18" charset="0"/>
                <a:cs typeface="Arial" charset="0"/>
              </a:rPr>
              <a:t>Network of 350+ collaborators in &gt;50 countries</a:t>
            </a:r>
          </a:p>
          <a:p>
            <a:pPr algn="l">
              <a:buNone/>
            </a:pPr>
            <a:r>
              <a:rPr lang="en-US" sz="2000" dirty="0">
                <a:latin typeface="Garamond" panose="02020404030301010803" pitchFamily="18" charset="0"/>
                <a:cs typeface="Arial" charset="0"/>
              </a:rPr>
              <a:t> &gt;1200 publications describing the global epidemiology and evolutionary dynamics of infectious diseases</a:t>
            </a:r>
          </a:p>
          <a:p>
            <a:pPr algn="l">
              <a:buNone/>
            </a:pPr>
            <a:endParaRPr lang="en-US" sz="1050" baseline="-25000" dirty="0">
              <a:latin typeface="Garamond" panose="02020404030301010803" pitchFamily="18" charset="0"/>
            </a:endParaRPr>
          </a:p>
        </p:txBody>
      </p:sp>
      <p:pic>
        <p:nvPicPr>
          <p:cNvPr id="33797" name="Picture 12" descr="Glob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0"/>
            <a:ext cx="12192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78" descr="Fogarty_355&amp;Bl_Logo_Smal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76200"/>
            <a:ext cx="915988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3799" name="Text Box 871"/>
          <p:cNvSpPr txBox="1">
            <a:spLocks noChangeArrowheads="1"/>
          </p:cNvSpPr>
          <p:nvPr/>
        </p:nvSpPr>
        <p:spPr bwMode="auto">
          <a:xfrm>
            <a:off x="5143500" y="6131673"/>
            <a:ext cx="2160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None/>
            </a:pPr>
            <a:r>
              <a:rPr lang="en-US" sz="2400" b="1" dirty="0">
                <a:latin typeface="Garamond" panose="02020404030301010803" pitchFamily="18" charset="0"/>
              </a:rPr>
              <a:t>THANK YOU!</a:t>
            </a:r>
          </a:p>
        </p:txBody>
      </p:sp>
      <p:pic>
        <p:nvPicPr>
          <p:cNvPr id="33800" name="Picture 873" descr="Lone-newpoict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147" y="1238546"/>
            <a:ext cx="1410142" cy="141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875" descr="chowell_pic_2012"/>
          <p:cNvPicPr>
            <a:picLocks noChangeAspect="1" noChangeArrowheads="1"/>
          </p:cNvPicPr>
          <p:nvPr/>
        </p:nvPicPr>
        <p:blipFill>
          <a:blip r:embed="rId6" cstate="print"/>
          <a:srcRect l="11502" t="14876" r="57507" b="44627"/>
          <a:stretch>
            <a:fillRect/>
          </a:stretch>
        </p:blipFill>
        <p:spPr bwMode="auto">
          <a:xfrm>
            <a:off x="6317032" y="1234195"/>
            <a:ext cx="1403558" cy="141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876" descr="Eddie"/>
          <p:cNvPicPr>
            <a:picLocks noChangeAspect="1" noChangeArrowheads="1"/>
          </p:cNvPicPr>
          <p:nvPr/>
        </p:nvPicPr>
        <p:blipFill>
          <a:blip r:embed="rId7" cstate="print"/>
          <a:srcRect l="25668" t="23039" b="23039"/>
          <a:stretch>
            <a:fillRect/>
          </a:stretch>
        </p:blipFill>
        <p:spPr bwMode="auto">
          <a:xfrm>
            <a:off x="1757421" y="1242887"/>
            <a:ext cx="1426051" cy="1364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877" descr="BryanG"/>
          <p:cNvPicPr>
            <a:picLocks noChangeAspect="1" noChangeArrowheads="1"/>
          </p:cNvPicPr>
          <p:nvPr/>
        </p:nvPicPr>
        <p:blipFill>
          <a:blip r:embed="rId8" cstate="print"/>
          <a:srcRect r="14400"/>
          <a:stretch>
            <a:fillRect/>
          </a:stretch>
        </p:blipFill>
        <p:spPr bwMode="auto">
          <a:xfrm>
            <a:off x="7842076" y="1234195"/>
            <a:ext cx="1229398" cy="143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217" b="28713"/>
          <a:stretch/>
        </p:blipFill>
        <p:spPr>
          <a:xfrm>
            <a:off x="3341510" y="1242887"/>
            <a:ext cx="1474266" cy="1364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-23" r="-652" b="23"/>
          <a:stretch/>
        </p:blipFill>
        <p:spPr>
          <a:xfrm>
            <a:off x="168354" y="1234195"/>
            <a:ext cx="1480045" cy="1372850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pic>
        <p:nvPicPr>
          <p:cNvPr id="15" name="Picture 2" descr="ae03a198-bb9c-4dab-8550-6083744d47a5@namprd0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45822" r="78052" b="31101"/>
          <a:stretch/>
        </p:blipFill>
        <p:spPr bwMode="auto">
          <a:xfrm rot="5400000">
            <a:off x="3318743" y="4394989"/>
            <a:ext cx="1502763" cy="155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" y="4445795"/>
            <a:ext cx="1485033" cy="1485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37" y="4419628"/>
            <a:ext cx="1502763" cy="1502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5" y="2753030"/>
            <a:ext cx="1502763" cy="1502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3" y="2747465"/>
            <a:ext cx="1439005" cy="1508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6" t="5882" r="5882" b="31372"/>
          <a:stretch/>
        </p:blipFill>
        <p:spPr>
          <a:xfrm>
            <a:off x="3294103" y="2747465"/>
            <a:ext cx="1485121" cy="15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696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36589" y="49315"/>
            <a:ext cx="2438488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  <a:t>Data 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1525" y="526368"/>
            <a:ext cx="30725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  <a:cs typeface="Arial"/>
              </a:rPr>
              <a:t>Medical claims ILI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IMS Health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~300 cities/counties reporting weekly ILI visits (2002-2010)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Covers ~80% of the US population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Aligns well with other influenza indicators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Previously utilized to characterize disease spread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4700414"/>
            <a:ext cx="43935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  <a:cs typeface="Arial"/>
              </a:rPr>
              <a:t>Influenza-coded hospitalization data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State Inpatient Databases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All counties for available states (24 in 2000 to 45 in 2014)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Covers 60-90 % of the US population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 panose="02020404030301010803" pitchFamily="18" charset="0"/>
                <a:cs typeface="Arial"/>
              </a:rPr>
              <a:t>Weekly influenza rates, previously utilized to characterize disease spread </a:t>
            </a:r>
          </a:p>
          <a:p>
            <a:r>
              <a:rPr lang="en-US" sz="2000" dirty="0">
                <a:latin typeface="Garamond" panose="02020404030301010803" pitchFamily="18" charset="0"/>
                <a:cs typeface="Arial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F91EB-3E6B-417E-AEA9-F06940A43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" y="832420"/>
            <a:ext cx="5757598" cy="2862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24D02-7BBB-49CD-99CE-722F3C1F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49" y="3941251"/>
            <a:ext cx="3987671" cy="27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12" y="-251852"/>
            <a:ext cx="8888278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  <a:cs typeface="Arial"/>
              </a:rPr>
              <a:t>Medical claims track local influenza epidemics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8896" y="667718"/>
            <a:ext cx="5555639" cy="615393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996602" y="5389981"/>
            <a:ext cx="1690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Viboud et al, Plos One, 2014; Olson et al, Plos </a:t>
            </a:r>
            <a:r>
              <a:rPr lang="fr-FR" dirty="0" err="1">
                <a:latin typeface="Garamond" panose="02020404030301010803" pitchFamily="18" charset="0"/>
              </a:rPr>
              <a:t>Comp</a:t>
            </a:r>
            <a:r>
              <a:rPr lang="fr-FR" dirty="0">
                <a:latin typeface="Garamond" panose="02020404030301010803" pitchFamily="18" charset="0"/>
              </a:rPr>
              <a:t> Bio 2013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4174" y="2807067"/>
            <a:ext cx="1710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Medical claims data works better than Google Flu Trends in New York</a:t>
            </a:r>
          </a:p>
        </p:txBody>
      </p:sp>
    </p:spTree>
    <p:extLst>
      <p:ext uri="{BB962C8B-B14F-4D97-AF65-F5344CB8AC3E}">
        <p14:creationId xmlns:p14="http://schemas.microsoft.com/office/powerpoint/2010/main" val="318200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ogo_sdi_main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2613" y="6408738"/>
            <a:ext cx="94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Geographic variation between states, </a:t>
            </a:r>
            <a:b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3600" b="1" dirty="0">
                <a:solidFill>
                  <a:srgbClr val="00B05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2009 pandemic</a:t>
            </a:r>
          </a:p>
        </p:txBody>
      </p:sp>
      <p:pic>
        <p:nvPicPr>
          <p:cNvPr id="19460" name="Picture 4" descr="ny_c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7955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41338" y="3967163"/>
            <a:ext cx="996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>
                <a:latin typeface="Calibri" pitchFamily="34" charset="0"/>
              </a:rPr>
              <a:t>Spring wave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2224088" y="4289425"/>
            <a:ext cx="996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>
                <a:latin typeface="Calibri" pitchFamily="34" charset="0"/>
              </a:rPr>
              <a:t>Fall</a:t>
            </a:r>
          </a:p>
          <a:p>
            <a:pPr algn="ctr" defTabSz="457200"/>
            <a:r>
              <a:rPr lang="en-GB">
                <a:latin typeface="Calibri" pitchFamily="34" charset="0"/>
              </a:rPr>
              <a:t>wave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5159375" y="4765675"/>
            <a:ext cx="996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>
                <a:latin typeface="Calibri" pitchFamily="34" charset="0"/>
              </a:rPr>
              <a:t>Spring wave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7046913" y="4119563"/>
            <a:ext cx="9985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>
                <a:latin typeface="Calibri" pitchFamily="34" charset="0"/>
              </a:rPr>
              <a:t>Fall</a:t>
            </a:r>
          </a:p>
          <a:p>
            <a:pPr algn="ctr" defTabSz="457200"/>
            <a:r>
              <a:rPr lang="en-GB">
                <a:latin typeface="Calibri" pitchFamily="34" charset="0"/>
              </a:rPr>
              <a:t>wave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260725" y="194151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766050" y="1981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9875" y="6456214"/>
            <a:ext cx="299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Gog et al,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Comp</a:t>
            </a:r>
            <a:r>
              <a:rPr lang="fr-FR" dirty="0"/>
              <a:t> Bio 2014</a:t>
            </a:r>
          </a:p>
        </p:txBody>
      </p:sp>
    </p:spTree>
    <p:extLst>
      <p:ext uri="{BB962C8B-B14F-4D97-AF65-F5344CB8AC3E}">
        <p14:creationId xmlns:p14="http://schemas.microsoft.com/office/powerpoint/2010/main" val="298052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li_n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logo_sdi_mai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2613" y="6408738"/>
            <a:ext cx="94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65125" y="341313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NY State</a:t>
            </a: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1524000" y="53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7453802" y="5486399"/>
            <a:ext cx="169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Viboud</a:t>
            </a:r>
            <a:r>
              <a:rPr lang="fr-FR" dirty="0"/>
              <a:t> et al, </a:t>
            </a:r>
            <a:r>
              <a:rPr lang="fr-FR" dirty="0" err="1"/>
              <a:t>Plos</a:t>
            </a:r>
            <a:r>
              <a:rPr lang="fr-FR" dirty="0"/>
              <a:t> One, 2014</a:t>
            </a:r>
          </a:p>
        </p:txBody>
      </p:sp>
    </p:spTree>
    <p:extLst>
      <p:ext uri="{BB962C8B-B14F-4D97-AF65-F5344CB8AC3E}">
        <p14:creationId xmlns:p14="http://schemas.microsoft.com/office/powerpoint/2010/main" val="114200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-784"/>
          <a:stretch/>
        </p:blipFill>
        <p:spPr>
          <a:xfrm>
            <a:off x="608291" y="596900"/>
            <a:ext cx="8293100" cy="57086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-3549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Garamond" panose="02020404030301010803" pitchFamily="18" charset="0"/>
              </a:rPr>
              <a:t>Weekly ILI time series 2002/03 to 2009/10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38699" y="6353331"/>
            <a:ext cx="7937292" cy="14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3316" y="6353331"/>
            <a:ext cx="0" cy="134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6682" y="649792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2003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2632" y="651697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2009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314016" y="6391431"/>
            <a:ext cx="0" cy="134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95216" y="6391431"/>
            <a:ext cx="0" cy="134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57366" y="6372381"/>
            <a:ext cx="0" cy="134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88582" y="653602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2007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7382" y="6516976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2005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38595" y="3576050"/>
            <a:ext cx="2866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Standardized ILI incidence</a:t>
            </a:r>
          </a:p>
        </p:txBody>
      </p:sp>
    </p:spTree>
    <p:extLst>
      <p:ext uri="{BB962C8B-B14F-4D97-AF65-F5344CB8AC3E}">
        <p14:creationId xmlns:p14="http://schemas.microsoft.com/office/powerpoint/2010/main" val="48339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03200"/>
            <a:ext cx="860425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Disease onset in each city: broken stick method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3468A-4C6A-4626-B7D9-3AB12184C201}"/>
              </a:ext>
            </a:extLst>
          </p:cNvPr>
          <p:cNvSpPr txBox="1"/>
          <p:nvPr/>
        </p:nvSpPr>
        <p:spPr>
          <a:xfrm>
            <a:off x="5834411" y="6456214"/>
            <a:ext cx="31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Comp</a:t>
            </a:r>
            <a:r>
              <a:rPr lang="fr-FR" dirty="0"/>
              <a:t> Bio 2017</a:t>
            </a:r>
          </a:p>
        </p:txBody>
      </p:sp>
    </p:spTree>
    <p:extLst>
      <p:ext uri="{BB962C8B-B14F-4D97-AF65-F5344CB8AC3E}">
        <p14:creationId xmlns:p14="http://schemas.microsoft.com/office/powerpoint/2010/main" val="390336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03200"/>
            <a:ext cx="860425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B050"/>
                </a:solidFill>
                <a:latin typeface="Garamond" panose="02020404030301010803" pitchFamily="18" charset="0"/>
              </a:rPr>
              <a:t>Disease onset in each city: broken stick method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E227C-835E-4006-92D4-A73A625DA012}"/>
              </a:ext>
            </a:extLst>
          </p:cNvPr>
          <p:cNvSpPr txBox="1"/>
          <p:nvPr/>
        </p:nvSpPr>
        <p:spPr>
          <a:xfrm>
            <a:off x="5834411" y="6456214"/>
            <a:ext cx="317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Charu et al,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Comp</a:t>
            </a:r>
            <a:r>
              <a:rPr lang="fr-FR" dirty="0"/>
              <a:t> Bio 2017</a:t>
            </a:r>
          </a:p>
        </p:txBody>
      </p:sp>
    </p:spTree>
    <p:extLst>
      <p:ext uri="{BB962C8B-B14F-4D97-AF65-F5344CB8AC3E}">
        <p14:creationId xmlns:p14="http://schemas.microsoft.com/office/powerpoint/2010/main" val="3122366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4" ma:contentTypeDescription="Create a new document." ma:contentTypeScope="" ma:versionID="4a8c512ff700f1370f24f1a0421ad245">
  <xsd:schema xmlns:xsd="http://www.w3.org/2001/XMLSchema" xmlns:xs="http://www.w3.org/2001/XMLSchema" xmlns:p="http://schemas.microsoft.com/office/2006/metadata/properties" xmlns:ns2="6d2bc46a-f014-48ed-be59-9d6cf5da36fb" xmlns:ns3="c17fc5fa-0ed1-405d-819e-6760170c3f5c" targetNamespace="http://schemas.microsoft.com/office/2006/metadata/properties" ma:root="true" ma:fieldsID="3fe2412516e8256566b42b6ddf83d34a" ns2:_="" ns3:_="">
    <xsd:import namespace="6d2bc46a-f014-48ed-be59-9d6cf5da36fb"/>
    <xsd:import namespace="c17fc5fa-0ed1-405d-819e-6760170c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c5fa-0ed1-405d-819e-6760170c3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6FCQ3RPYFS27-334089976-518</_dlc_DocId>
    <_dlc_DocIdUrl xmlns="6d2bc46a-f014-48ed-be59-9d6cf5da36fb">
      <Url>https://idmod.sharepoint.com/symposium/_layouts/15/DocIdRedir.aspx?ID=6FCQ3RPYFS27-334089976-518</Url>
      <Description>6FCQ3RPYFS27-334089976-518</Description>
    </_dlc_DocIdUrl>
  </documentManagement>
</p:properties>
</file>

<file path=customXml/itemProps1.xml><?xml version="1.0" encoding="utf-8"?>
<ds:datastoreItem xmlns:ds="http://schemas.openxmlformats.org/officeDocument/2006/customXml" ds:itemID="{CA91A8FF-EEA6-40C0-A037-EF273B9A3B7B}"/>
</file>

<file path=customXml/itemProps2.xml><?xml version="1.0" encoding="utf-8"?>
<ds:datastoreItem xmlns:ds="http://schemas.openxmlformats.org/officeDocument/2006/customXml" ds:itemID="{D9B569F9-CDBA-455C-A1A9-4936428FBFC2}"/>
</file>

<file path=customXml/itemProps3.xml><?xml version="1.0" encoding="utf-8"?>
<ds:datastoreItem xmlns:ds="http://schemas.openxmlformats.org/officeDocument/2006/customXml" ds:itemID="{5D91878F-BCDC-4537-AB2E-8C285896B616}"/>
</file>

<file path=customXml/itemProps4.xml><?xml version="1.0" encoding="utf-8"?>
<ds:datastoreItem xmlns:ds="http://schemas.openxmlformats.org/officeDocument/2006/customXml" ds:itemID="{3F965B3D-47A9-46E2-85CA-12E29EA86E1D}"/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984</Words>
  <Application>Microsoft Office PowerPoint</Application>
  <PresentationFormat>On-screen Show (4:3)</PresentationFormat>
  <Paragraphs>292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 Unicode MS</vt:lpstr>
      <vt:lpstr>ＭＳ 明朝</vt:lpstr>
      <vt:lpstr>MS PGothic</vt:lpstr>
      <vt:lpstr>Arial</vt:lpstr>
      <vt:lpstr>Calibri</vt:lpstr>
      <vt:lpstr>Cambria Math</vt:lpstr>
      <vt:lpstr>Comic Sans MS</vt:lpstr>
      <vt:lpstr>Courier New</vt:lpstr>
      <vt:lpstr>Garamond</vt:lpstr>
      <vt:lpstr>Symbol</vt:lpstr>
      <vt:lpstr>Times New Roman</vt:lpstr>
      <vt:lpstr>Office Theme</vt:lpstr>
      <vt:lpstr>Human mobility and the spatial  transmission of influenza</vt:lpstr>
      <vt:lpstr>Brief history of spatial flu transmission models</vt:lpstr>
      <vt:lpstr>PowerPoint Presentation</vt:lpstr>
      <vt:lpstr>Medical claims track local influenza epidemics</vt:lpstr>
      <vt:lpstr>Geographic variation between states,  2009 pandemic</vt:lpstr>
      <vt:lpstr>PowerPoint Presentation</vt:lpstr>
      <vt:lpstr>PowerPoint Presentation</vt:lpstr>
      <vt:lpstr>PowerPoint Presentation</vt:lpstr>
      <vt:lpstr>PowerPoint Presentation</vt:lpstr>
      <vt:lpstr>Patterns of spread, 2002-2010</vt:lpstr>
      <vt:lpstr>PowerPoint Presentation</vt:lpstr>
      <vt:lpstr>Semi-parametric mechanistic model</vt:lpstr>
      <vt:lpstr>Use of different mobility proxies</vt:lpstr>
      <vt:lpstr>Model comparison with different mobility proxies</vt:lpstr>
      <vt:lpstr>Using effective distance metric (minimum path),  wave-like epidemic fronts appear</vt:lpstr>
      <vt:lpstr>Re-analysis of the 2003-04 epidemic  by combining datasets (662 locations)</vt:lpstr>
      <vt:lpstr>Gravity model fits (seasonal flu)</vt:lpstr>
      <vt:lpstr>Gravity model fits (2009 pandemic)</vt:lpstr>
      <vt:lpstr>Relationship between connectivity matrices</vt:lpstr>
      <vt:lpstr>Variation in epidemic intensity across the US</vt:lpstr>
      <vt:lpstr>Drivers of epidemic intensity</vt:lpstr>
      <vt:lpstr>Influenza spread at the scale of the US: summary</vt:lpstr>
      <vt:lpstr>Infectious disease modeling,  DIEPS, Fogarty International Center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Charu</dc:creator>
  <cp:lastModifiedBy>Viboud, Cecile (NIH/FIC) [E]</cp:lastModifiedBy>
  <cp:revision>479</cp:revision>
  <dcterms:created xsi:type="dcterms:W3CDTF">2014-06-27T12:56:19Z</dcterms:created>
  <dcterms:modified xsi:type="dcterms:W3CDTF">2018-04-16T20:23:06Z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0c89b1ed-a17b-4346-b882-042009418e4b</vt:lpwstr>
  </property>
</Properties>
</file>