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null)" ContentType="image/x-emf"/>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73" r:id="rId2"/>
    <p:sldMasterId id="2147483661" r:id="rId3"/>
  </p:sldMasterIdLst>
  <p:notesMasterIdLst>
    <p:notesMasterId r:id="rId31"/>
  </p:notesMasterIdLst>
  <p:sldIdLst>
    <p:sldId id="257" r:id="rId4"/>
    <p:sldId id="276" r:id="rId5"/>
    <p:sldId id="280" r:id="rId6"/>
    <p:sldId id="1029" r:id="rId7"/>
    <p:sldId id="267" r:id="rId8"/>
    <p:sldId id="268" r:id="rId9"/>
    <p:sldId id="334" r:id="rId10"/>
    <p:sldId id="1049" r:id="rId11"/>
    <p:sldId id="1056" r:id="rId12"/>
    <p:sldId id="508" r:id="rId13"/>
    <p:sldId id="372" r:id="rId14"/>
    <p:sldId id="1010" r:id="rId15"/>
    <p:sldId id="1055" r:id="rId16"/>
    <p:sldId id="310" r:id="rId17"/>
    <p:sldId id="343" r:id="rId18"/>
    <p:sldId id="1053" r:id="rId19"/>
    <p:sldId id="1058" r:id="rId20"/>
    <p:sldId id="1059" r:id="rId21"/>
    <p:sldId id="1012" r:id="rId22"/>
    <p:sldId id="379" r:id="rId23"/>
    <p:sldId id="1044" r:id="rId24"/>
    <p:sldId id="1060" r:id="rId25"/>
    <p:sldId id="323" r:id="rId26"/>
    <p:sldId id="1046" r:id="rId27"/>
    <p:sldId id="283" r:id="rId28"/>
    <p:sldId id="1047" r:id="rId29"/>
    <p:sldId id="39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C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04"/>
    <p:restoredTop sz="86730"/>
  </p:normalViewPr>
  <p:slideViewPr>
    <p:cSldViewPr>
      <p:cViewPr varScale="1">
        <p:scale>
          <a:sx n="97" d="100"/>
          <a:sy n="97" d="100"/>
        </p:scale>
        <p:origin x="208" y="2088"/>
      </p:cViewPr>
      <p:guideLst>
        <p:guide orient="horz" pos="2160"/>
        <p:guide pos="2880"/>
      </p:guideLst>
    </p:cSldViewPr>
  </p:slideViewPr>
  <p:notesTextViewPr>
    <p:cViewPr>
      <p:scale>
        <a:sx n="1" d="1"/>
        <a:sy n="1" d="1"/>
      </p:scale>
      <p:origin x="0" y="0"/>
    </p:cViewPr>
  </p:notesTextViewPr>
  <p:sorterViewPr>
    <p:cViewPr>
      <p:scale>
        <a:sx n="136" d="100"/>
        <a:sy n="13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FED9B-E815-0A40-8690-15406952F989}" type="datetimeFigureOut">
              <a:rPr lang="en-US" smtClean="0"/>
              <a:t>4/10/19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460E7-152D-F149-AD24-EE2987B0F59C}" type="slidenum">
              <a:rPr lang="en-US" smtClean="0"/>
              <a:t>‹#›</a:t>
            </a:fld>
            <a:endParaRPr lang="en-US"/>
          </a:p>
        </p:txBody>
      </p:sp>
    </p:spTree>
    <p:extLst>
      <p:ext uri="{BB962C8B-B14F-4D97-AF65-F5344CB8AC3E}">
        <p14:creationId xmlns:p14="http://schemas.microsoft.com/office/powerpoint/2010/main" val="78599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simple graph illustrates the incredible progress that has been made in reducing child deaths globally. In red you can see the proportion of children dying before their 5</a:t>
            </a:r>
            <a:r>
              <a:rPr lang="en-US" baseline="30000" dirty="0"/>
              <a:t>th</a:t>
            </a:r>
            <a:r>
              <a:rPr lang="en-US" dirty="0"/>
              <a:t> birthday over the last two centuries. While we should remain concerned about the remaining 6 million child deaths that continue to occur annually, we should also celebrate this remarkable reduction in suffering that has been observed across the globe.</a:t>
            </a:r>
          </a:p>
        </p:txBody>
      </p:sp>
      <p:sp>
        <p:nvSpPr>
          <p:cNvPr id="4" name="Slide Number Placeholder 3"/>
          <p:cNvSpPr>
            <a:spLocks noGrp="1"/>
          </p:cNvSpPr>
          <p:nvPr>
            <p:ph type="sldNum" sz="quarter" idx="5"/>
          </p:nvPr>
        </p:nvSpPr>
        <p:spPr/>
        <p:txBody>
          <a:bodyPr/>
          <a:lstStyle/>
          <a:p>
            <a:fld id="{6DBF0CD9-930C-C840-B14C-19EA66B7248E}" type="slidenum">
              <a:rPr lang="en-US" smtClean="0"/>
              <a:t>2</a:t>
            </a:fld>
            <a:endParaRPr lang="en-US"/>
          </a:p>
        </p:txBody>
      </p:sp>
    </p:spTree>
    <p:extLst>
      <p:ext uri="{BB962C8B-B14F-4D97-AF65-F5344CB8AC3E}">
        <p14:creationId xmlns:p14="http://schemas.microsoft.com/office/powerpoint/2010/main" val="768423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BF0CD9-930C-C840-B14C-19EA66B7248E}" type="slidenum">
              <a:rPr lang="en-US" smtClean="0"/>
              <a:t>19</a:t>
            </a:fld>
            <a:endParaRPr lang="en-US"/>
          </a:p>
        </p:txBody>
      </p:sp>
    </p:spTree>
    <p:extLst>
      <p:ext uri="{BB962C8B-B14F-4D97-AF65-F5344CB8AC3E}">
        <p14:creationId xmlns:p14="http://schemas.microsoft.com/office/powerpoint/2010/main" val="128103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F251F0-8B45-EF4E-8515-104EC867E330}" type="slidenum">
              <a:rPr lang="en-US" smtClean="0"/>
              <a:t>20</a:t>
            </a:fld>
            <a:endParaRPr lang="en-US"/>
          </a:p>
        </p:txBody>
      </p:sp>
    </p:spTree>
    <p:extLst>
      <p:ext uri="{BB962C8B-B14F-4D97-AF65-F5344CB8AC3E}">
        <p14:creationId xmlns:p14="http://schemas.microsoft.com/office/powerpoint/2010/main" val="2389397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 did this with new dataset - quite consistent.</a:t>
            </a:r>
          </a:p>
          <a:p>
            <a:endParaRPr lang="en-US" dirty="0"/>
          </a:p>
          <a:p>
            <a:r>
              <a:rPr lang="en-US" dirty="0"/>
              <a:t>Lots of CART modelling going on for the main analysis. </a:t>
            </a:r>
          </a:p>
        </p:txBody>
      </p:sp>
      <p:sp>
        <p:nvSpPr>
          <p:cNvPr id="4" name="Slide Number Placeholder 3"/>
          <p:cNvSpPr>
            <a:spLocks noGrp="1"/>
          </p:cNvSpPr>
          <p:nvPr>
            <p:ph type="sldNum" sz="quarter" idx="10"/>
          </p:nvPr>
        </p:nvSpPr>
        <p:spPr/>
        <p:txBody>
          <a:bodyPr/>
          <a:lstStyle/>
          <a:p>
            <a:fld id="{D8FCEBF4-2BF5-8F49-BE97-1DA88DB449D3}" type="slidenum">
              <a:rPr lang="en-US" smtClean="0"/>
              <a:t>23</a:t>
            </a:fld>
            <a:endParaRPr lang="en-US"/>
          </a:p>
        </p:txBody>
      </p:sp>
    </p:spTree>
    <p:extLst>
      <p:ext uri="{BB962C8B-B14F-4D97-AF65-F5344CB8AC3E}">
        <p14:creationId xmlns:p14="http://schemas.microsoft.com/office/powerpoint/2010/main" val="2066154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alpha val="100000"/>
                  </a:srgbClr>
                </a:solidFill>
                <a:latin typeface="Arial"/>
                <a:cs typeface="Arial"/>
              </a:rPr>
              <a:t>Innovation. </a:t>
            </a:r>
          </a:p>
          <a:p>
            <a:r>
              <a:rPr lang="en-US" dirty="0">
                <a:solidFill>
                  <a:srgbClr val="000000">
                    <a:alpha val="100000"/>
                  </a:srgbClr>
                </a:solidFill>
                <a:latin typeface="Arial"/>
                <a:cs typeface="Arial"/>
              </a:rPr>
              <a:t>The explanation is a matrix that is the same size as the data. If there are n subjects and d covariates, then there is an explanation value for each subject and covariate combination. Roughly speaking, the SHAP value for subject </a:t>
            </a:r>
            <a:r>
              <a:rPr lang="en-US" dirty="0" err="1">
                <a:solidFill>
                  <a:srgbClr val="000000">
                    <a:alpha val="100000"/>
                  </a:srgbClr>
                </a:solidFill>
                <a:latin typeface="Arial"/>
                <a:cs typeface="Arial"/>
              </a:rPr>
              <a:t>i</a:t>
            </a:r>
            <a:r>
              <a:rPr lang="en-US" dirty="0">
                <a:solidFill>
                  <a:srgbClr val="000000">
                    <a:alpha val="100000"/>
                  </a:srgbClr>
                </a:solidFill>
                <a:latin typeface="Arial"/>
                <a:cs typeface="Arial"/>
              </a:rPr>
              <a:t> and covariate j is how much the </a:t>
            </a:r>
            <a:r>
              <a:rPr lang="en-US" dirty="0" err="1">
                <a:solidFill>
                  <a:srgbClr val="000000">
                    <a:alpha val="100000"/>
                  </a:srgbClr>
                </a:solidFill>
                <a:latin typeface="Arial"/>
                <a:cs typeface="Arial"/>
              </a:rPr>
              <a:t>ith</a:t>
            </a:r>
            <a:r>
              <a:rPr lang="en-US" dirty="0">
                <a:solidFill>
                  <a:srgbClr val="000000">
                    <a:alpha val="100000"/>
                  </a:srgbClr>
                </a:solidFill>
                <a:latin typeface="Arial"/>
                <a:cs typeface="Arial"/>
              </a:rPr>
              <a:t> covariate contributes to the model's prediction for subject </a:t>
            </a:r>
            <a:r>
              <a:rPr lang="en-US" dirty="0" err="1">
                <a:solidFill>
                  <a:srgbClr val="000000">
                    <a:alpha val="100000"/>
                  </a:srgbClr>
                </a:solidFill>
                <a:latin typeface="Arial"/>
                <a:cs typeface="Arial"/>
              </a:rPr>
              <a:t>i</a:t>
            </a:r>
            <a:r>
              <a:rPr lang="en-US" dirty="0">
                <a:solidFill>
                  <a:srgbClr val="000000">
                    <a:alpha val="100000"/>
                  </a:srgbClr>
                </a:solidFill>
                <a:latin typeface="Arial"/>
                <a:cs typeface="Arial"/>
              </a:rPr>
              <a:t>.</a:t>
            </a:r>
          </a:p>
          <a:p>
            <a:r>
              <a:rPr lang="en-US" dirty="0"/>
              <a:t>We perform the entire analysis pipeline twice: once with the covariate </a:t>
            </a:r>
            <a:r>
              <a:rPr lang="en-US" dirty="0" err="1"/>
              <a:t>sev_norm</a:t>
            </a:r>
            <a:r>
              <a:rPr lang="en-US" dirty="0"/>
              <a:t> and once with it removed. The rest of this post will present results for the pipeline without </a:t>
            </a:r>
            <a:r>
              <a:rPr lang="en-US" dirty="0" err="1"/>
              <a:t>sev_norm</a:t>
            </a:r>
            <a:r>
              <a:rPr lang="en-US" dirty="0"/>
              <a:t>, and the results for models with </a:t>
            </a:r>
            <a:r>
              <a:rPr lang="en-US" dirty="0" err="1"/>
              <a:t>sev_norm</a:t>
            </a:r>
            <a:r>
              <a:rPr lang="en-US" dirty="0"/>
              <a:t> are in the files/results folder.</a:t>
            </a:r>
            <a:endParaRPr lang="en-US" dirty="0">
              <a:solidFill>
                <a:srgbClr val="000000">
                  <a:alpha val="100000"/>
                </a:srgbClr>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D8FCEBF4-2BF5-8F49-BE97-1DA88DB449D3}" type="slidenum">
              <a:rPr lang="en-US" smtClean="0"/>
              <a:t>24</a:t>
            </a:fld>
            <a:endParaRPr lang="en-US"/>
          </a:p>
        </p:txBody>
      </p:sp>
    </p:spTree>
    <p:extLst>
      <p:ext uri="{BB962C8B-B14F-4D97-AF65-F5344CB8AC3E}">
        <p14:creationId xmlns:p14="http://schemas.microsoft.com/office/powerpoint/2010/main" val="333833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dots. Circles around the parts. </a:t>
            </a:r>
          </a:p>
        </p:txBody>
      </p:sp>
      <p:sp>
        <p:nvSpPr>
          <p:cNvPr id="4" name="Slide Number Placeholder 3"/>
          <p:cNvSpPr>
            <a:spLocks noGrp="1"/>
          </p:cNvSpPr>
          <p:nvPr>
            <p:ph type="sldNum" sz="quarter" idx="10"/>
          </p:nvPr>
        </p:nvSpPr>
        <p:spPr/>
        <p:txBody>
          <a:bodyPr/>
          <a:lstStyle/>
          <a:p>
            <a:fld id="{D8FCEBF4-2BF5-8F49-BE97-1DA88DB449D3}" type="slidenum">
              <a:rPr lang="en-US" smtClean="0"/>
              <a:t>25</a:t>
            </a:fld>
            <a:endParaRPr lang="en-US"/>
          </a:p>
        </p:txBody>
      </p:sp>
    </p:spTree>
    <p:extLst>
      <p:ext uri="{BB962C8B-B14F-4D97-AF65-F5344CB8AC3E}">
        <p14:creationId xmlns:p14="http://schemas.microsoft.com/office/powerpoint/2010/main" val="1964650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BF0CD9-930C-C840-B14C-19EA66B7248E}" type="slidenum">
              <a:rPr lang="en-US" smtClean="0"/>
              <a:t>26</a:t>
            </a:fld>
            <a:endParaRPr lang="en-US"/>
          </a:p>
        </p:txBody>
      </p:sp>
    </p:spTree>
    <p:extLst>
      <p:ext uri="{BB962C8B-B14F-4D97-AF65-F5344CB8AC3E}">
        <p14:creationId xmlns:p14="http://schemas.microsoft.com/office/powerpoint/2010/main" val="2289788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thanks to all of the children and families who have participated in these studies.</a:t>
            </a:r>
          </a:p>
        </p:txBody>
      </p:sp>
      <p:sp>
        <p:nvSpPr>
          <p:cNvPr id="4" name="Slide Number Placeholder 3"/>
          <p:cNvSpPr>
            <a:spLocks noGrp="1"/>
          </p:cNvSpPr>
          <p:nvPr>
            <p:ph type="sldNum" sz="quarter" idx="10"/>
          </p:nvPr>
        </p:nvSpPr>
        <p:spPr/>
        <p:txBody>
          <a:bodyPr/>
          <a:lstStyle/>
          <a:p>
            <a:fld id="{24F251F0-8B45-EF4E-8515-104EC867E330}" type="slidenum">
              <a:rPr lang="en-US" smtClean="0"/>
              <a:t>27</a:t>
            </a:fld>
            <a:endParaRPr lang="en-US"/>
          </a:p>
        </p:txBody>
      </p:sp>
    </p:spTree>
    <p:extLst>
      <p:ext uri="{BB962C8B-B14F-4D97-AF65-F5344CB8AC3E}">
        <p14:creationId xmlns:p14="http://schemas.microsoft.com/office/powerpoint/2010/main" val="173457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there is still inequity in child mortality. While all regions of the world have seen notable reductions in mortality. Rates of child mortality in Africa continue to exceed those in any other region of the world.</a:t>
            </a:r>
          </a:p>
        </p:txBody>
      </p:sp>
      <p:sp>
        <p:nvSpPr>
          <p:cNvPr id="4" name="Slide Number Placeholder 3"/>
          <p:cNvSpPr>
            <a:spLocks noGrp="1"/>
          </p:cNvSpPr>
          <p:nvPr>
            <p:ph type="sldNum" sz="quarter" idx="5"/>
          </p:nvPr>
        </p:nvSpPr>
        <p:spPr/>
        <p:txBody>
          <a:bodyPr/>
          <a:lstStyle/>
          <a:p>
            <a:fld id="{6DBF0CD9-930C-C840-B14C-19EA66B7248E}" type="slidenum">
              <a:rPr lang="en-US" smtClean="0"/>
              <a:t>3</a:t>
            </a:fld>
            <a:endParaRPr lang="en-US"/>
          </a:p>
        </p:txBody>
      </p:sp>
    </p:spTree>
    <p:extLst>
      <p:ext uri="{BB962C8B-B14F-4D97-AF65-F5344CB8AC3E}">
        <p14:creationId xmlns:p14="http://schemas.microsoft.com/office/powerpoint/2010/main" val="241125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58072E-43C5-8A47-8743-5CDC0E143CF0}"/>
              </a:ext>
            </a:extLst>
          </p:cNvPr>
          <p:cNvSpPr>
            <a:spLocks noGrp="1" noChangeArrowheads="1"/>
          </p:cNvSpPr>
          <p:nvPr>
            <p:ph type="sldNum"/>
          </p:nvPr>
        </p:nvSpPr>
        <p:spPr>
          <a:ln/>
        </p:spPr>
        <p:txBody>
          <a:bodyPr/>
          <a:lstStyle/>
          <a:p>
            <a:fld id="{FF7F8FAF-A9C9-784A-9E21-FDE3CEBA23C3}" type="slidenum">
              <a:rPr lang="en-US" altLang="en-US"/>
              <a:pPr/>
              <a:t>4</a:t>
            </a:fld>
            <a:endParaRPr lang="en-US" altLang="en-US"/>
          </a:p>
        </p:txBody>
      </p:sp>
      <p:sp>
        <p:nvSpPr>
          <p:cNvPr id="6145" name="Text Box 1">
            <a:extLst>
              <a:ext uri="{FF2B5EF4-FFF2-40B4-BE49-F238E27FC236}">
                <a16:creationId xmlns:a16="http://schemas.microsoft.com/office/drawing/2014/main" id="{8E3219DB-9090-9049-927A-0A8CBBA49416}"/>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Text Box 2">
            <a:extLst>
              <a:ext uri="{FF2B5EF4-FFF2-40B4-BE49-F238E27FC236}">
                <a16:creationId xmlns:a16="http://schemas.microsoft.com/office/drawing/2014/main" id="{D0AF1E4F-402D-B44A-BACD-CD0A833E9203}"/>
              </a:ext>
            </a:extLst>
          </p:cNvPr>
          <p:cNvSpPr txBox="1">
            <a:spLocks noGrp="1" noChangeArrowheads="1"/>
          </p:cNvSpPr>
          <p:nvPr>
            <p:ph type="body" idx="1"/>
          </p:nvPr>
        </p:nvSpPr>
        <p:spPr bwMode="auto">
          <a:xfrm>
            <a:off x="777875" y="4776788"/>
            <a:ext cx="6216650" cy="1619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dirty="0">
                <a:latin typeface="Arial" panose="020B0604020202020204" pitchFamily="34" charset="0"/>
                <a:ea typeface="Baekmuk Gulim" charset="0"/>
                <a:cs typeface="Baekmuk Gulim" charset="0"/>
              </a:rPr>
              <a:t>Here we see sub-national U5M data from IHME at the 5km x5km resolution on the right with administrative units within countries </a:t>
            </a:r>
            <a:r>
              <a:rPr lang="en-US" altLang="en-US" sz="900" dirty="0" err="1">
                <a:latin typeface="Arial" panose="020B0604020202020204" pitchFamily="34" charset="0"/>
                <a:ea typeface="Baekmuk Gulim" charset="0"/>
                <a:cs typeface="Baekmuk Gulim" charset="0"/>
              </a:rPr>
              <a:t>overlayed</a:t>
            </a:r>
            <a:r>
              <a:rPr lang="en-US" altLang="en-US" sz="900" dirty="0">
                <a:latin typeface="Arial" panose="020B0604020202020204" pitchFamily="34" charset="0"/>
                <a:ea typeface="Baekmuk Gulim" charset="0"/>
                <a:cs typeface="Baekmuk Gulim" charset="0"/>
              </a:rPr>
              <a:t> on the right. The areas in dark red have U5M rates approaching or exceeding 200 deaths per 1000 live births. </a:t>
            </a:r>
            <a:r>
              <a:rPr lang="en-US" sz="2000" dirty="0"/>
              <a:t>So, we clearly have some work to do to meet the SDG target of all countries reaching under 5 mortality of 25 deaths or less per 1000 live births by 2030. In fact, the target of 25 deaths per 1000 is represented here by areas in dark purple and there are unfortunately not a lot of them</a:t>
            </a:r>
            <a:endParaRPr lang="en-US" altLang="en-US" sz="2000" dirty="0">
              <a:latin typeface="Arial" panose="020B0604020202020204" pitchFamily="34" charset="0"/>
              <a:ea typeface="Baekmuk Gulim" charset="0"/>
              <a:cs typeface="Baekmuk Gulim"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a:latin typeface="Arial" panose="020B0604020202020204" pitchFamily="34" charset="0"/>
              <a:ea typeface="Baekmuk Gulim" charset="0"/>
              <a:cs typeface="Baekmuk Gulim"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dirty="0">
              <a:latin typeface="Arial" panose="020B0604020202020204" pitchFamily="34" charset="0"/>
              <a:ea typeface="Baekmuk Gulim" charset="0"/>
              <a:cs typeface="Baekmuk Gulim" charset="0"/>
            </a:endParaRPr>
          </a:p>
        </p:txBody>
      </p:sp>
    </p:spTree>
    <p:extLst>
      <p:ext uri="{BB962C8B-B14F-4D97-AF65-F5344CB8AC3E}">
        <p14:creationId xmlns:p14="http://schemas.microsoft.com/office/powerpoint/2010/main" val="32126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417472-411F-4B13-A06C-A47CB87F7A02}"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265080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Absolute childhood deaths</a:t>
            </a:r>
            <a:r>
              <a:rPr lang="en-US" dirty="0"/>
              <a:t>: Total number of deaths in 1-5 year olds in 2010</a:t>
            </a:r>
          </a:p>
          <a:p>
            <a:pPr eaLnBrk="1" hangingPunct="1">
              <a:spcBef>
                <a:spcPct val="0"/>
              </a:spcBef>
            </a:pPr>
            <a:r>
              <a:rPr lang="en-US" b="1" dirty="0"/>
              <a:t>Childhood mortality: </a:t>
            </a:r>
            <a:r>
              <a:rPr lang="en-US" dirty="0"/>
              <a:t>Mortality rate per 1,000 1-5 year olds</a:t>
            </a:r>
          </a:p>
          <a:p>
            <a:pPr eaLnBrk="1" hangingPunct="1">
              <a:spcBef>
                <a:spcPct val="0"/>
              </a:spcBef>
            </a:pPr>
            <a:r>
              <a:rPr lang="en-US" b="1" dirty="0"/>
              <a:t>Trachoma </a:t>
            </a:r>
            <a:r>
              <a:rPr lang="en-US" b="1" dirty="0" err="1"/>
              <a:t>endemicity</a:t>
            </a:r>
            <a:r>
              <a:rPr lang="en-US" b="1" dirty="0"/>
              <a:t>: </a:t>
            </a:r>
            <a:r>
              <a:rPr lang="en-US" dirty="0"/>
              <a:t>Endemic implies 10% prevalence of follicular trachoma inflammation</a:t>
            </a:r>
          </a:p>
          <a:p>
            <a:pPr eaLnBrk="1" hangingPunct="1">
              <a:spcBef>
                <a:spcPct val="0"/>
              </a:spcBef>
            </a:pPr>
            <a:r>
              <a:rPr lang="en-US" b="1" dirty="0"/>
              <a:t>% pop in non-endemic areas:</a:t>
            </a:r>
            <a:r>
              <a:rPr lang="en-US" dirty="0"/>
              <a:t> 100-percent of total population living in trachoma-endemic areas</a:t>
            </a:r>
          </a:p>
          <a:p>
            <a:pPr eaLnBrk="1" hangingPunct="1">
              <a:spcBef>
                <a:spcPct val="0"/>
              </a:spcBef>
            </a:pPr>
            <a:r>
              <a:rPr lang="en-US" b="1" dirty="0"/>
              <a:t>UIG-A%:</a:t>
            </a:r>
            <a:r>
              <a:rPr lang="en-US" dirty="0"/>
              <a:t> The proportion of the number of people needed to be treated with AZM to eliminate blinding trachoma (UIG-A) who were actually treated</a:t>
            </a:r>
          </a:p>
          <a:p>
            <a:pPr eaLnBrk="1" hangingPunct="1">
              <a:spcBef>
                <a:spcPct val="0"/>
              </a:spcBef>
            </a:pPr>
            <a:r>
              <a:rPr lang="en-US" b="1" dirty="0"/>
              <a:t>Diarrhea burden: </a:t>
            </a:r>
            <a:r>
              <a:rPr lang="en-US" dirty="0"/>
              <a:t>proportion of childhood(&lt;5) deaths due to diarrhea</a:t>
            </a:r>
          </a:p>
          <a:p>
            <a:pPr eaLnBrk="1" hangingPunct="1">
              <a:spcBef>
                <a:spcPct val="0"/>
              </a:spcBef>
            </a:pPr>
            <a:r>
              <a:rPr lang="en-US" b="1" dirty="0"/>
              <a:t>Pneumonia burden: </a:t>
            </a:r>
            <a:r>
              <a:rPr lang="en-US" dirty="0"/>
              <a:t>Episodes per child (&lt;5) per year</a:t>
            </a:r>
          </a:p>
          <a:p>
            <a:pPr eaLnBrk="1" hangingPunct="1">
              <a:spcBef>
                <a:spcPct val="0"/>
              </a:spcBef>
            </a:pPr>
            <a:r>
              <a:rPr lang="en-US" b="1" dirty="0"/>
              <a:t>Malaria burden: </a:t>
            </a:r>
            <a:r>
              <a:rPr lang="en-US" dirty="0"/>
              <a:t>Malaria deaths per 100,000 people (all ages) per year</a:t>
            </a:r>
          </a:p>
          <a:p>
            <a:pPr eaLnBrk="1" hangingPunct="1">
              <a:spcBef>
                <a:spcPct val="0"/>
              </a:spcBef>
            </a:pPr>
            <a:r>
              <a:rPr lang="en-US" b="1" dirty="0"/>
              <a:t>HIV burden:</a:t>
            </a:r>
            <a:r>
              <a:rPr lang="en-US" dirty="0"/>
              <a:t> Prevalence in 15-49 year olds </a:t>
            </a:r>
          </a:p>
          <a:p>
            <a:pPr eaLnBrk="1" hangingPunct="1">
              <a:spcBef>
                <a:spcPct val="0"/>
              </a:spcBef>
            </a:pPr>
            <a:r>
              <a:rPr lang="en-US" b="1" dirty="0"/>
              <a:t>Measles vaccine coverage:</a:t>
            </a:r>
            <a:r>
              <a:rPr lang="en-US" dirty="0"/>
              <a:t> National coverage %</a:t>
            </a:r>
          </a:p>
          <a:p>
            <a:pPr eaLnBrk="1" hangingPunct="1">
              <a:spcBef>
                <a:spcPct val="0"/>
              </a:spcBef>
            </a:pPr>
            <a:r>
              <a:rPr lang="en-US" b="1" dirty="0"/>
              <a:t>DTP (first dose) vaccine coverage: </a:t>
            </a:r>
            <a:r>
              <a:rPr lang="en-US" dirty="0"/>
              <a:t>National coverage %</a:t>
            </a:r>
          </a:p>
          <a:p>
            <a:pPr eaLnBrk="1" hangingPunct="1">
              <a:spcBef>
                <a:spcPct val="0"/>
              </a:spcBef>
            </a:pPr>
            <a:r>
              <a:rPr lang="en-US" b="1" dirty="0"/>
              <a:t>Polio vaccine (third dose) coverage: </a:t>
            </a:r>
            <a:r>
              <a:rPr lang="en-US" dirty="0"/>
              <a:t>National coverage %</a:t>
            </a:r>
          </a:p>
          <a:p>
            <a:pPr eaLnBrk="1" hangingPunct="1">
              <a:spcBef>
                <a:spcPct val="0"/>
              </a:spcBef>
            </a:pPr>
            <a:r>
              <a:rPr lang="en-US" b="1" dirty="0" err="1"/>
              <a:t>Hib</a:t>
            </a:r>
            <a:r>
              <a:rPr lang="en-US" b="1" dirty="0"/>
              <a:t> vaccine coverage:</a:t>
            </a:r>
            <a:r>
              <a:rPr lang="en-US" dirty="0"/>
              <a:t> National coverage %</a:t>
            </a:r>
          </a:p>
          <a:p>
            <a:pPr eaLnBrk="1" hangingPunct="1">
              <a:spcBef>
                <a:spcPct val="0"/>
              </a:spcBef>
            </a:pPr>
            <a:r>
              <a:rPr lang="en-US" b="1" dirty="0"/>
              <a:t>Planned intervention of rotavirus vaccine:</a:t>
            </a:r>
            <a:r>
              <a:rPr lang="en-US" dirty="0"/>
              <a:t> Date of anticipated introduction (*estimated or applied for GAVI funding)</a:t>
            </a:r>
          </a:p>
          <a:p>
            <a:pPr eaLnBrk="1" hangingPunct="1">
              <a:spcBef>
                <a:spcPct val="0"/>
              </a:spcBef>
            </a:pPr>
            <a:r>
              <a:rPr lang="en-US" b="1" dirty="0"/>
              <a:t>Planned introduction of pneumococcal vaccine:</a:t>
            </a:r>
            <a:r>
              <a:rPr lang="en-US" dirty="0"/>
              <a:t> Date of anticipated introduction (*estimated or applied for GAVI funding</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6C6973-1EBF-49B0-803C-2D003C52B446}"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395003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highly successful public health interventions rely on broad population coverage to ensure that vulnerable children are protected from infectious disease. For example, if we think of the population as a mix of high risk (in red), medium risk (in grey) and low risk (in blue) children, we can see that providing broad population coverage of an intervention should effectively cover those at risk. Of course some interventions, such as vaccination, provide indirect benefits to all children, not just those receiving the vaccine. However, for many interventions, this approach may not be the most effective method of delivery. In fact, by attempting to reach all with an intervention designed to only benefit a few, we may actually find that the individuals who receive the intervention are not those in greatest need.</a:t>
            </a:r>
          </a:p>
        </p:txBody>
      </p:sp>
      <p:sp>
        <p:nvSpPr>
          <p:cNvPr id="4" name="Slide Number Placeholder 3"/>
          <p:cNvSpPr>
            <a:spLocks noGrp="1"/>
          </p:cNvSpPr>
          <p:nvPr>
            <p:ph type="sldNum" sz="quarter" idx="5"/>
          </p:nvPr>
        </p:nvSpPr>
        <p:spPr/>
        <p:txBody>
          <a:bodyPr/>
          <a:lstStyle/>
          <a:p>
            <a:fld id="{6DBF0CD9-930C-C840-B14C-19EA66B7248E}" type="slidenum">
              <a:rPr lang="en-US" smtClean="0"/>
              <a:t>10</a:t>
            </a:fld>
            <a:endParaRPr lang="en-US"/>
          </a:p>
        </p:txBody>
      </p:sp>
    </p:spTree>
    <p:extLst>
      <p:ext uri="{BB962C8B-B14F-4D97-AF65-F5344CB8AC3E}">
        <p14:creationId xmlns:p14="http://schemas.microsoft.com/office/powerpoint/2010/main" val="2119382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most commonly utilized public health interventional platforms achieve profoundly lower coverage amongst those populations in greatest need. On the top left, you can see coverage of the third dose of DTP as a percent of the eligible pediatric population disaggregated by country and by wealth index within that country. What is striking is not only how low some of the coverage rates are in countries with high mortality such as Nigeria and Pakistan, but also how inequitably coverage is distributed. </a:t>
            </a:r>
          </a:p>
          <a:p>
            <a:endParaRPr lang="en-US" dirty="0"/>
          </a:p>
          <a:p>
            <a:r>
              <a:rPr lang="en-US" dirty="0"/>
              <a:t>On the bottom right, you can see another chart depicting global coverage of common public health interventions stratified by wealth quintile. Again, while some interventions achieve high coverage, these are almost always inequitably distributed. The most equitable interventions are equitable only because they achieve universal poor coverage.</a:t>
            </a:r>
          </a:p>
        </p:txBody>
      </p:sp>
      <p:sp>
        <p:nvSpPr>
          <p:cNvPr id="4" name="Slide Number Placeholder 3"/>
          <p:cNvSpPr>
            <a:spLocks noGrp="1"/>
          </p:cNvSpPr>
          <p:nvPr>
            <p:ph type="sldNum" sz="quarter" idx="5"/>
          </p:nvPr>
        </p:nvSpPr>
        <p:spPr/>
        <p:txBody>
          <a:bodyPr/>
          <a:lstStyle/>
          <a:p>
            <a:fld id="{6DBF0CD9-930C-C840-B14C-19EA66B7248E}" type="slidenum">
              <a:rPr lang="en-US" smtClean="0"/>
              <a:t>11</a:t>
            </a:fld>
            <a:endParaRPr lang="en-US"/>
          </a:p>
        </p:txBody>
      </p:sp>
    </p:spTree>
    <p:extLst>
      <p:ext uri="{BB962C8B-B14F-4D97-AF65-F5344CB8AC3E}">
        <p14:creationId xmlns:p14="http://schemas.microsoft.com/office/powerpoint/2010/main" val="209928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Consequences for MDA of </a:t>
            </a:r>
            <a:r>
              <a:rPr lang="en-US" dirty="0" err="1"/>
              <a:t>abx</a:t>
            </a:r>
            <a:r>
              <a:rPr lang="en-US" dirty="0"/>
              <a:t> are much higher – for others limited </a:t>
            </a:r>
            <a:r>
              <a:rPr lang="en-US" dirty="0" err="1"/>
              <a:t>consequneces</a:t>
            </a:r>
            <a:endParaRPr lang="en-US" dirty="0"/>
          </a:p>
          <a:p>
            <a:r>
              <a:rPr lang="en-US" dirty="0"/>
              <a:t>These studies also are looking at limited time of exposure – if MDA was widely rolled out we may not see this decline. Also now being rolled out for lots of diseases</a:t>
            </a:r>
          </a:p>
        </p:txBody>
      </p:sp>
      <p:sp>
        <p:nvSpPr>
          <p:cNvPr id="4" name="Slide Number Placeholder 3"/>
          <p:cNvSpPr>
            <a:spLocks noGrp="1"/>
          </p:cNvSpPr>
          <p:nvPr>
            <p:ph type="sldNum" sz="quarter" idx="5"/>
          </p:nvPr>
        </p:nvSpPr>
        <p:spPr/>
        <p:txBody>
          <a:bodyPr/>
          <a:lstStyle/>
          <a:p>
            <a:fld id="{8BF460E7-152D-F149-AD24-EE2987B0F59C}" type="slidenum">
              <a:rPr lang="en-US" smtClean="0"/>
              <a:t>13</a:t>
            </a:fld>
            <a:endParaRPr lang="en-US"/>
          </a:p>
        </p:txBody>
      </p:sp>
    </p:spTree>
    <p:extLst>
      <p:ext uri="{BB962C8B-B14F-4D97-AF65-F5344CB8AC3E}">
        <p14:creationId xmlns:p14="http://schemas.microsoft.com/office/powerpoint/2010/main" val="244600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401B91-C4BC-AB4F-A2B9-AF1912FCD132}" type="slidenum">
              <a:rPr lang="en-US" smtClean="0"/>
              <a:t>16</a:t>
            </a:fld>
            <a:endParaRPr lang="en-US"/>
          </a:p>
        </p:txBody>
      </p:sp>
    </p:spTree>
    <p:extLst>
      <p:ext uri="{BB962C8B-B14F-4D97-AF65-F5344CB8AC3E}">
        <p14:creationId xmlns:p14="http://schemas.microsoft.com/office/powerpoint/2010/main" val="3060002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bwMode="white">
          <a:xfrm>
            <a:off x="0" y="1447800"/>
            <a:ext cx="9144000" cy="3505200"/>
          </a:xfrm>
          <a:prstGeom prst="rect">
            <a:avLst/>
          </a:prstGeom>
          <a:solidFill>
            <a:srgbClr val="FCED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userDrawn="1"/>
        </p:nvSpPr>
        <p:spPr>
          <a:xfrm>
            <a:off x="0" y="1524000"/>
            <a:ext cx="9144000" cy="33528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1333500" y="1676400"/>
            <a:ext cx="6477000" cy="1828800"/>
          </a:xfrm>
        </p:spPr>
        <p:txBody>
          <a:bodyPr anchor="b">
            <a:normAutofit/>
          </a:bodyPr>
          <a:lstStyle>
            <a:lvl1pPr>
              <a:defRPr sz="3200" cap="all" baseline="0">
                <a:solidFill>
                  <a:schemeClr val="bg1"/>
                </a:solidFill>
              </a:defRPr>
            </a:lvl1pPr>
          </a:lstStyle>
          <a:p>
            <a:r>
              <a:rPr kumimoji="0" lang="en-US"/>
              <a:t>Click to edit Master title style</a:t>
            </a:r>
            <a:endParaRPr kumimoji="0" lang="en-US" dirty="0"/>
          </a:p>
        </p:txBody>
      </p:sp>
      <p:sp>
        <p:nvSpPr>
          <p:cNvPr id="19" name="Text Placeholder 18"/>
          <p:cNvSpPr>
            <a:spLocks noGrp="1"/>
          </p:cNvSpPr>
          <p:nvPr>
            <p:ph type="body" sz="quarter" idx="13" hasCustomPrompt="1"/>
          </p:nvPr>
        </p:nvSpPr>
        <p:spPr>
          <a:xfrm>
            <a:off x="1335024" y="3810000"/>
            <a:ext cx="6477000" cy="914400"/>
          </a:xfrm>
        </p:spPr>
        <p:txBody>
          <a:bodyPr>
            <a:normAutofit/>
          </a:bodyPr>
          <a:lstStyle>
            <a:lvl1pPr marL="0" indent="0">
              <a:buNone/>
              <a:defRPr sz="2000" baseline="0">
                <a:solidFill>
                  <a:schemeClr val="bg1"/>
                </a:solidFill>
              </a:defRPr>
            </a:lvl1pPr>
            <a:lvl5pPr>
              <a:defRPr/>
            </a:lvl5pPr>
          </a:lstStyle>
          <a:p>
            <a:pPr lvl="0"/>
            <a:r>
              <a:rPr lang="en-US" dirty="0"/>
              <a:t>Produced by: project team members</a:t>
            </a:r>
          </a:p>
        </p:txBody>
      </p:sp>
      <p:sp>
        <p:nvSpPr>
          <p:cNvPr id="11" name="Rectangle 10"/>
          <p:cNvSpPr/>
          <p:nvPr userDrawn="1"/>
        </p:nvSpPr>
        <p:spPr>
          <a:xfrm>
            <a:off x="0" y="1118997"/>
            <a:ext cx="9144000" cy="276606"/>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Date Placeholder 2"/>
          <p:cNvSpPr>
            <a:spLocks noGrp="1"/>
          </p:cNvSpPr>
          <p:nvPr>
            <p:ph type="dt" sz="half" idx="15"/>
          </p:nvPr>
        </p:nvSpPr>
        <p:spPr>
          <a:xfrm>
            <a:off x="7010400" y="1079075"/>
            <a:ext cx="2133600" cy="307777"/>
          </a:xfrm>
          <a:noFill/>
        </p:spPr>
        <p:txBody>
          <a:bodyPr vert="horz" wrap="square" rtlCol="0">
            <a:spAutoFit/>
          </a:bodyPr>
          <a:lstStyle>
            <a:lvl1pPr>
              <a:defRPr kumimoji="0" lang="en-US" sz="1400" baseline="0" smtClean="0">
                <a:solidFill>
                  <a:schemeClr val="tx1"/>
                </a:solidFill>
                <a:latin typeface="+mj-lt"/>
                <a:cs typeface="Calibri" pitchFamily="34" charset="0"/>
              </a:defRPr>
            </a:lvl1pPr>
          </a:lstStyle>
          <a:p>
            <a:pPr algn="r">
              <a:spcBef>
                <a:spcPts val="700"/>
              </a:spcBef>
              <a:buClr>
                <a:srgbClr val="3995B9"/>
              </a:buClr>
              <a:buSzPct val="60000"/>
              <a:buFont typeface="Wingdings"/>
              <a:buNone/>
            </a:pPr>
            <a:fld id="{81DA292F-7744-440A-A079-A2830BED950D}" type="datetime1">
              <a:rPr lang="en-US">
                <a:solidFill>
                  <a:prstClr val="black"/>
                </a:solidFill>
              </a:rPr>
              <a:pPr algn="r">
                <a:spcBef>
                  <a:spcPts val="700"/>
                </a:spcBef>
                <a:buClr>
                  <a:srgbClr val="3995B9"/>
                </a:buClr>
                <a:buSzPct val="60000"/>
                <a:buFont typeface="Wingdings"/>
                <a:buNone/>
              </a:pPr>
              <a:t>4/10/19</a:t>
            </a:fld>
            <a:endParaRPr dirty="0">
              <a:solidFill>
                <a:prstClr val="black"/>
              </a:solidFill>
            </a:endParaRPr>
          </a:p>
        </p:txBody>
      </p:sp>
      <p:pic>
        <p:nvPicPr>
          <p:cNvPr id="12" name="Picture 11"/>
          <p:cNvPicPr/>
          <p:nvPr userDrawn="1"/>
        </p:nvPicPr>
        <p:blipFill>
          <a:blip r:embed="rId2" cstate="screen">
            <a:extLst>
              <a:ext uri="{28A0092B-C50C-407E-A947-70E740481C1C}">
                <a14:useLocalDpi xmlns:a14="http://schemas.microsoft.com/office/drawing/2010/main"/>
              </a:ext>
            </a:extLst>
          </a:blip>
          <a:stretch>
            <a:fillRect/>
          </a:stretch>
        </p:blipFill>
        <p:spPr>
          <a:xfrm>
            <a:off x="5638800" y="5791200"/>
            <a:ext cx="3247390" cy="736600"/>
          </a:xfrm>
          <a:prstGeom prst="rect">
            <a:avLst/>
          </a:prstGeom>
        </p:spPr>
      </p:pic>
    </p:spTree>
    <p:extLst>
      <p:ext uri="{BB962C8B-B14F-4D97-AF65-F5344CB8AC3E}">
        <p14:creationId xmlns:p14="http://schemas.microsoft.com/office/powerpoint/2010/main" val="299106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bwMode="white">
          <a:xfrm>
            <a:off x="0" y="1447800"/>
            <a:ext cx="9144000" cy="3505200"/>
          </a:xfrm>
          <a:prstGeom prst="rect">
            <a:avLst/>
          </a:prstGeom>
          <a:solidFill>
            <a:srgbClr val="FCED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userDrawn="1"/>
        </p:nvSpPr>
        <p:spPr>
          <a:xfrm>
            <a:off x="0" y="1524000"/>
            <a:ext cx="9144000" cy="33528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1333500" y="1676400"/>
            <a:ext cx="6477000" cy="1828800"/>
          </a:xfrm>
        </p:spPr>
        <p:txBody>
          <a:bodyPr anchor="b">
            <a:normAutofit/>
          </a:bodyPr>
          <a:lstStyle>
            <a:lvl1pPr>
              <a:defRPr sz="3200" cap="all" baseline="0">
                <a:solidFill>
                  <a:schemeClr val="bg1"/>
                </a:solidFill>
              </a:defRPr>
            </a:lvl1pPr>
          </a:lstStyle>
          <a:p>
            <a:r>
              <a:rPr kumimoji="0" lang="en-US"/>
              <a:t>Click to edit Master title style</a:t>
            </a:r>
            <a:endParaRPr kumimoji="0" lang="en-US" dirty="0"/>
          </a:p>
        </p:txBody>
      </p:sp>
      <p:sp>
        <p:nvSpPr>
          <p:cNvPr id="19" name="Text Placeholder 18"/>
          <p:cNvSpPr>
            <a:spLocks noGrp="1"/>
          </p:cNvSpPr>
          <p:nvPr>
            <p:ph type="body" sz="quarter" idx="13" hasCustomPrompt="1"/>
          </p:nvPr>
        </p:nvSpPr>
        <p:spPr>
          <a:xfrm>
            <a:off x="1335024" y="3810000"/>
            <a:ext cx="6477000" cy="914400"/>
          </a:xfrm>
        </p:spPr>
        <p:txBody>
          <a:bodyPr>
            <a:normAutofit/>
          </a:bodyPr>
          <a:lstStyle>
            <a:lvl1pPr marL="0" indent="0">
              <a:buNone/>
              <a:defRPr sz="2000" baseline="0">
                <a:solidFill>
                  <a:schemeClr val="bg1"/>
                </a:solidFill>
              </a:defRPr>
            </a:lvl1pPr>
            <a:lvl5pPr>
              <a:defRPr/>
            </a:lvl5pPr>
          </a:lstStyle>
          <a:p>
            <a:pPr lvl="0"/>
            <a:r>
              <a:rPr lang="en-US" dirty="0"/>
              <a:t>Produced by: project team members</a:t>
            </a:r>
          </a:p>
        </p:txBody>
      </p:sp>
      <p:sp>
        <p:nvSpPr>
          <p:cNvPr id="11" name="Rectangle 10"/>
          <p:cNvSpPr/>
          <p:nvPr userDrawn="1"/>
        </p:nvSpPr>
        <p:spPr>
          <a:xfrm>
            <a:off x="0" y="1118997"/>
            <a:ext cx="9144000" cy="276606"/>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Date Placeholder 2"/>
          <p:cNvSpPr>
            <a:spLocks noGrp="1"/>
          </p:cNvSpPr>
          <p:nvPr>
            <p:ph type="dt" sz="half" idx="15"/>
          </p:nvPr>
        </p:nvSpPr>
        <p:spPr>
          <a:xfrm>
            <a:off x="7010400" y="1079075"/>
            <a:ext cx="2133600" cy="307777"/>
          </a:xfrm>
          <a:noFill/>
        </p:spPr>
        <p:txBody>
          <a:bodyPr vert="horz" wrap="square" rtlCol="0">
            <a:spAutoFit/>
          </a:bodyPr>
          <a:lstStyle>
            <a:lvl1pPr>
              <a:defRPr kumimoji="0" lang="en-US" sz="1400" baseline="0" smtClean="0">
                <a:solidFill>
                  <a:schemeClr val="tx1"/>
                </a:solidFill>
                <a:latin typeface="+mj-lt"/>
                <a:cs typeface="Calibri" pitchFamily="34" charset="0"/>
              </a:defRPr>
            </a:lvl1pPr>
          </a:lstStyle>
          <a:p>
            <a:pPr algn="r">
              <a:spcBef>
                <a:spcPts val="700"/>
              </a:spcBef>
              <a:buClr>
                <a:srgbClr val="3995B9"/>
              </a:buClr>
              <a:buSzPct val="60000"/>
              <a:buFont typeface="Wingdings"/>
              <a:buNone/>
            </a:pPr>
            <a:fld id="{81DA292F-7744-440A-A079-A2830BED950D}" type="datetime1">
              <a:rPr lang="en-US">
                <a:solidFill>
                  <a:prstClr val="black"/>
                </a:solidFill>
              </a:rPr>
              <a:pPr algn="r">
                <a:spcBef>
                  <a:spcPts val="700"/>
                </a:spcBef>
                <a:buClr>
                  <a:srgbClr val="3995B9"/>
                </a:buClr>
                <a:buSzPct val="60000"/>
                <a:buFont typeface="Wingdings"/>
                <a:buNone/>
              </a:pPr>
              <a:t>4/10/19</a:t>
            </a:fld>
            <a:endParaRPr dirty="0">
              <a:solidFill>
                <a:prstClr val="black"/>
              </a:solidFill>
            </a:endParaRPr>
          </a:p>
        </p:txBody>
      </p:sp>
      <p:pic>
        <p:nvPicPr>
          <p:cNvPr id="12" name="Picture 11"/>
          <p:cNvPicPr/>
          <p:nvPr userDrawn="1"/>
        </p:nvPicPr>
        <p:blipFill>
          <a:blip r:embed="rId2" cstate="screen">
            <a:extLst>
              <a:ext uri="{28A0092B-C50C-407E-A947-70E740481C1C}">
                <a14:useLocalDpi xmlns:a14="http://schemas.microsoft.com/office/drawing/2010/main"/>
              </a:ext>
            </a:extLst>
          </a:blip>
          <a:stretch>
            <a:fillRect/>
          </a:stretch>
        </p:blipFill>
        <p:spPr>
          <a:xfrm>
            <a:off x="5638800" y="5791200"/>
            <a:ext cx="3247390" cy="736600"/>
          </a:xfrm>
          <a:prstGeom prst="rect">
            <a:avLst/>
          </a:prstGeom>
        </p:spPr>
      </p:pic>
    </p:spTree>
    <p:extLst>
      <p:ext uri="{BB962C8B-B14F-4D97-AF65-F5344CB8AC3E}">
        <p14:creationId xmlns:p14="http://schemas.microsoft.com/office/powerpoint/2010/main" val="299106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userDrawn="1">
            <p:ph sz="quarter" idx="1"/>
          </p:nvPr>
        </p:nvSpPr>
        <p:spPr>
          <a:xfrm>
            <a:off x="612648" y="1447800"/>
            <a:ext cx="8153400" cy="4648200"/>
          </a:xfrm>
        </p:spPr>
        <p:txBody>
          <a:bodyPr/>
          <a:lstStyle>
            <a:lvl1pPr marL="342900" indent="-342900">
              <a:buFont typeface="Wingdings" charset="2"/>
              <a:buChar char="u"/>
              <a:defRPr sz="2000"/>
            </a:lvl1pPr>
            <a:lvl2pPr marL="651510" indent="-285750">
              <a:buFont typeface="Wingdings" charset="2"/>
              <a:buChar char="u"/>
              <a:defRPr sz="1800"/>
            </a:lvl2pPr>
            <a:lvl3pPr marL="971550" indent="-285750">
              <a:buFont typeface="Wingdings" charset="2"/>
              <a:buChar char="u"/>
              <a:defRPr sz="1600"/>
            </a:lvl3pPr>
            <a:lvl4pPr marL="1428750" indent="-285750">
              <a:buFont typeface="Wingdings" charset="2"/>
              <a:buChar char="u"/>
              <a:defRPr sz="1400"/>
            </a:lvl4pPr>
            <a:lvl5pPr marL="1771650" indent="-171450">
              <a:buFont typeface="Wingdings" charset="2"/>
              <a:buChar char="u"/>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5"/>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0"/>
          </p:nvPr>
        </p:nvSpPr>
        <p:spPr/>
        <p:txBody>
          <a:bodyPr/>
          <a:lstStyle/>
          <a:p>
            <a:fld id="{61A3300C-2B65-410F-93D2-F0E3DC0D85CE}" type="slidenum">
              <a:rPr lang="en-US" smtClean="0"/>
              <a:pPr/>
              <a:t>‹#›</a:t>
            </a:fld>
            <a:endParaRPr lang="en-US"/>
          </a:p>
        </p:txBody>
      </p:sp>
      <p:sp>
        <p:nvSpPr>
          <p:cNvPr id="24"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2" name="Date Placeholder 1"/>
          <p:cNvSpPr>
            <a:spLocks noGrp="1"/>
          </p:cNvSpPr>
          <p:nvPr>
            <p:ph type="dt" sz="half" idx="12"/>
          </p:nvPr>
        </p:nvSpPr>
        <p:spPr/>
        <p:txBody>
          <a:bodyPr/>
          <a:lstStyle/>
          <a:p>
            <a:fld id="{C9AD777B-7CAD-4E6D-90C8-6A9D590A3E00}" type="datetime1">
              <a:rPr lang="en-US" smtClean="0">
                <a:solidFill>
                  <a:prstClr val="black">
                    <a:tint val="75000"/>
                  </a:prstClr>
                </a:solidFill>
              </a:rPr>
              <a:pPr/>
              <a:t>4/10/19</a:t>
            </a:fld>
            <a:endParaRPr lang="en-US" dirty="0">
              <a:solidFill>
                <a:prstClr val="black">
                  <a:tint val="75000"/>
                </a:prstClr>
              </a:solidFill>
            </a:endParaRPr>
          </a:p>
        </p:txBody>
      </p:sp>
    </p:spTree>
    <p:extLst>
      <p:ext uri="{BB962C8B-B14F-4D97-AF65-F5344CB8AC3E}">
        <p14:creationId xmlns:p14="http://schemas.microsoft.com/office/powerpoint/2010/main" val="3876205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normAutofit/>
          </a:bodyPr>
          <a:lstStyle>
            <a:lvl1pPr marL="0" indent="0">
              <a:buNone/>
              <a:defRPr sz="1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bwMode="white">
          <a:xfrm>
            <a:off x="0" y="1524000"/>
            <a:ext cx="9144000" cy="1143000"/>
          </a:xfrm>
          <a:prstGeom prst="rect">
            <a:avLst/>
          </a:prstGeom>
          <a:solidFill>
            <a:srgbClr val="FCED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9144000" cy="9906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Title 5"/>
          <p:cNvSpPr>
            <a:spLocks noGrp="1"/>
          </p:cNvSpPr>
          <p:nvPr>
            <p:ph type="title"/>
          </p:nvPr>
        </p:nvSpPr>
        <p:spPr>
          <a:xfrm>
            <a:off x="609600" y="1862328"/>
            <a:ext cx="8153400" cy="466344"/>
          </a:xfrm>
        </p:spPr>
        <p:txBody>
          <a:bodyPr/>
          <a:lstStyle>
            <a:lvl1pPr>
              <a:defRPr>
                <a:solidFill>
                  <a:schemeClr val="bg1"/>
                </a:solidFill>
              </a:defRPr>
            </a:lvl1pPr>
          </a:lstStyle>
          <a:p>
            <a:r>
              <a:rPr lang="en-US" dirty="0"/>
              <a:t>Click to edit Master title style</a:t>
            </a:r>
          </a:p>
        </p:txBody>
      </p:sp>
      <p:sp>
        <p:nvSpPr>
          <p:cNvPr id="15" name="Rectangle 14"/>
          <p:cNvSpPr/>
          <p:nvPr userDrawn="1"/>
        </p:nvSpPr>
        <p:spPr>
          <a:xfrm>
            <a:off x="0" y="1143000"/>
            <a:ext cx="9144000" cy="228600"/>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lide Number Placeholder 1"/>
          <p:cNvSpPr>
            <a:spLocks noGrp="1"/>
          </p:cNvSpPr>
          <p:nvPr>
            <p:ph type="sldNum" sz="quarter" idx="10"/>
          </p:nvPr>
        </p:nvSpPr>
        <p:spPr/>
        <p:txBody>
          <a:bodyPr/>
          <a:lstStyle/>
          <a:p>
            <a:fld id="{61A3300C-2B65-410F-93D2-F0E3DC0D85CE}" type="slidenum">
              <a:rPr lang="en-US" smtClean="0"/>
              <a:pPr/>
              <a:t>‹#›</a:t>
            </a:fld>
            <a:endParaRPr lang="en-US"/>
          </a:p>
        </p:txBody>
      </p:sp>
      <p:sp>
        <p:nvSpPr>
          <p:cNvPr id="4" name="Date Placeholder 3"/>
          <p:cNvSpPr>
            <a:spLocks noGrp="1"/>
          </p:cNvSpPr>
          <p:nvPr>
            <p:ph type="dt" sz="half" idx="11"/>
          </p:nvPr>
        </p:nvSpPr>
        <p:spPr/>
        <p:txBody>
          <a:bodyPr/>
          <a:lstStyle/>
          <a:p>
            <a:fld id="{6CC070AB-0AC4-4A9F-BD8F-88F176F44959}" type="datetime1">
              <a:rPr lang="en-US" smtClean="0">
                <a:solidFill>
                  <a:prstClr val="black">
                    <a:tint val="75000"/>
                  </a:prstClr>
                </a:solidFill>
              </a:rPr>
              <a:pPr/>
              <a:t>4/10/19</a:t>
            </a:fld>
            <a:endParaRPr lang="en-US" dirty="0">
              <a:solidFill>
                <a:prstClr val="black">
                  <a:tint val="75000"/>
                </a:prstClr>
              </a:solidFill>
            </a:endParaRPr>
          </a:p>
        </p:txBody>
      </p:sp>
    </p:spTree>
    <p:extLst>
      <p:ext uri="{BB962C8B-B14F-4D97-AF65-F5344CB8AC3E}">
        <p14:creationId xmlns:p14="http://schemas.microsoft.com/office/powerpoint/2010/main" val="1972517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447800"/>
            <a:ext cx="3886200" cy="4713767"/>
          </a:xfrm>
        </p:spPr>
        <p:txBody>
          <a:bodyPr/>
          <a:lstStyle>
            <a:lvl1pPr marL="320040" indent="-320040">
              <a:buFont typeface="Wingdings" charset="2"/>
              <a:buChar char="u"/>
              <a:defRPr/>
            </a:lvl1pPr>
            <a:lvl2pPr marL="640080" indent="-274320">
              <a:buFont typeface="Wingdings" charset="2"/>
              <a:buChar char="u"/>
              <a:defRPr/>
            </a:lvl2pPr>
            <a:lvl3pPr marL="914400" indent="-228600">
              <a:buFont typeface="Wingdings" charset="2"/>
              <a:buChar char="u"/>
              <a:defRPr/>
            </a:lvl3pPr>
            <a:lvl4pPr marL="1371600" indent="-228600">
              <a:buFont typeface="Wingdings" charset="2"/>
              <a:buChar char="u"/>
              <a:defRPr/>
            </a:lvl4pPr>
            <a:lvl5pPr marL="1828800" indent="-228600">
              <a:buFont typeface="Wingdings" charset="2"/>
              <a:buChar char="u"/>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844901" y="1447800"/>
            <a:ext cx="3886200" cy="4713767"/>
          </a:xfrm>
        </p:spPr>
        <p:txBody>
          <a:bodyPr/>
          <a:lstStyle>
            <a:lvl1pPr marL="320040" indent="-320040">
              <a:buFont typeface="Wingdings" charset="2"/>
              <a:buChar char="u"/>
              <a:defRPr/>
            </a:lvl1pPr>
            <a:lvl2pPr marL="640080" indent="-274320">
              <a:buFont typeface="Wingdings" charset="2"/>
              <a:buChar char="u"/>
              <a:defRPr/>
            </a:lvl2pPr>
            <a:lvl3pPr marL="914400" indent="-228600">
              <a:buFont typeface="Wingdings" charset="2"/>
              <a:buChar char="u"/>
              <a:defRPr/>
            </a:lvl3pPr>
            <a:lvl4pPr marL="1371600" indent="-228600">
              <a:buFont typeface="Wingdings" charset="2"/>
              <a:buChar char="u"/>
              <a:defRPr/>
            </a:lvl4pPr>
            <a:lvl5pPr marL="1828800" indent="-228600">
              <a:buFont typeface="Wingdings" charset="2"/>
              <a:buChar char="u"/>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4" name="Slide Number Placeholder 3"/>
          <p:cNvSpPr>
            <a:spLocks noGrp="1"/>
          </p:cNvSpPr>
          <p:nvPr>
            <p:ph type="sldNum" sz="quarter" idx="12"/>
          </p:nvPr>
        </p:nvSpPr>
        <p:spPr/>
        <p:txBody>
          <a:bodyPr/>
          <a:lstStyle/>
          <a:p>
            <a:fld id="{61A3300C-2B65-410F-93D2-F0E3DC0D85CE}" type="slidenum">
              <a:rPr lang="en-US" smtClean="0"/>
              <a:pPr/>
              <a:t>‹#›</a:t>
            </a:fld>
            <a:endParaRPr lang="en-US"/>
          </a:p>
        </p:txBody>
      </p:sp>
      <p:sp>
        <p:nvSpPr>
          <p:cNvPr id="3" name="Date Placeholder 2"/>
          <p:cNvSpPr>
            <a:spLocks noGrp="1"/>
          </p:cNvSpPr>
          <p:nvPr>
            <p:ph type="dt" sz="half" idx="13"/>
          </p:nvPr>
        </p:nvSpPr>
        <p:spPr/>
        <p:txBody>
          <a:bodyPr/>
          <a:lstStyle/>
          <a:p>
            <a:fld id="{9BB5F83F-A2D1-4A27-B085-3639ED8FBB9B}" type="datetime1">
              <a:rPr lang="en-US" smtClean="0">
                <a:solidFill>
                  <a:prstClr val="black">
                    <a:tint val="75000"/>
                  </a:prstClr>
                </a:solidFill>
              </a:rPr>
              <a:pPr/>
              <a:t>4/10/19</a:t>
            </a:fld>
            <a:endParaRPr lang="en-US" dirty="0">
              <a:solidFill>
                <a:prstClr val="black">
                  <a:tint val="75000"/>
                </a:prstClr>
              </a:solidFill>
            </a:endParaRPr>
          </a:p>
        </p:txBody>
      </p:sp>
    </p:spTree>
    <p:extLst>
      <p:ext uri="{BB962C8B-B14F-4D97-AF65-F5344CB8AC3E}">
        <p14:creationId xmlns:p14="http://schemas.microsoft.com/office/powerpoint/2010/main" val="4190493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209800"/>
            <a:ext cx="3886200" cy="3581400"/>
          </a:xfrm>
        </p:spPr>
        <p:txBody>
          <a:bodyPr/>
          <a:lstStyle>
            <a:lvl1pPr marL="342900" indent="-342900">
              <a:buFont typeface="Wingdings" charset="2"/>
              <a:buChar char="u"/>
              <a:defRPr/>
            </a:lvl1pPr>
            <a:lvl2pPr marL="651510" indent="-285750">
              <a:buFont typeface="Wingdings" charset="2"/>
              <a:buChar char="u"/>
              <a:defRPr/>
            </a:lvl2pPr>
            <a:lvl3pPr marL="971550" indent="-285750">
              <a:buFont typeface="Wingdings" charset="2"/>
              <a:buChar char="u"/>
              <a:defRPr/>
            </a:lvl3pPr>
            <a:lvl4pPr marL="1428750" indent="-285750">
              <a:buFont typeface="Wingdings" charset="2"/>
              <a:buChar char="u"/>
              <a:defRPr/>
            </a:lvl4pPr>
            <a:lvl5pPr marL="1771650" indent="-171450">
              <a:buFont typeface="Wingdings" charset="2"/>
              <a:buChar char="u"/>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800600" y="2209800"/>
            <a:ext cx="3886200" cy="3581400"/>
          </a:xfrm>
        </p:spPr>
        <p:txBody>
          <a:bodyPr/>
          <a:lstStyle>
            <a:lvl1pPr marL="320040" indent="-320040">
              <a:buFont typeface="Wingdings" charset="2"/>
              <a:buChar char="u"/>
              <a:defRPr/>
            </a:lvl1pPr>
            <a:lvl2pPr marL="640080" indent="-274320">
              <a:buFont typeface="Wingdings" charset="2"/>
              <a:buChar char="u"/>
              <a:defRPr/>
            </a:lvl2pPr>
            <a:lvl3pPr marL="914400" indent="-228600">
              <a:buFont typeface="Wingdings" charset="2"/>
              <a:buChar char="u"/>
              <a:defRPr/>
            </a:lvl3pPr>
            <a:lvl4pPr marL="1371600" indent="-228600">
              <a:buFont typeface="Wingdings" charset="2"/>
              <a:buChar char="u"/>
              <a:defRPr/>
            </a:lvl4pPr>
            <a:lvl5pPr marL="1828800" indent="-228600">
              <a:buFont typeface="Wingdings" charset="2"/>
              <a:buChar char="u"/>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6" name="Text Placeholder 15"/>
          <p:cNvSpPr>
            <a:spLocks noGrp="1"/>
          </p:cNvSpPr>
          <p:nvPr>
            <p:ph type="body" sz="quarter" idx="1"/>
          </p:nvPr>
        </p:nvSpPr>
        <p:spPr>
          <a:xfrm>
            <a:off x="609600" y="15240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15" name="Text Placeholder 14"/>
          <p:cNvSpPr>
            <a:spLocks noGrp="1"/>
          </p:cNvSpPr>
          <p:nvPr>
            <p:ph type="body" sz="quarter" idx="3"/>
          </p:nvPr>
        </p:nvSpPr>
        <p:spPr>
          <a:xfrm>
            <a:off x="4800600" y="15240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3" name="Title 2"/>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0"/>
          </p:nvPr>
        </p:nvSpPr>
        <p:spPr/>
        <p:txBody>
          <a:bodyPr/>
          <a:lstStyle/>
          <a:p>
            <a:fld id="{61A3300C-2B65-410F-93D2-F0E3DC0D85CE}" type="slidenum">
              <a:rPr lang="en-US" smtClean="0"/>
              <a:pPr/>
              <a:t>‹#›</a:t>
            </a:fld>
            <a:endParaRPr lang="en-US"/>
          </a:p>
        </p:txBody>
      </p:sp>
      <p:sp>
        <p:nvSpPr>
          <p:cNvPr id="12"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2" name="Date Placeholder 1"/>
          <p:cNvSpPr>
            <a:spLocks noGrp="1"/>
          </p:cNvSpPr>
          <p:nvPr>
            <p:ph type="dt" sz="half" idx="12"/>
          </p:nvPr>
        </p:nvSpPr>
        <p:spPr/>
        <p:txBody>
          <a:bodyPr/>
          <a:lstStyle/>
          <a:p>
            <a:fld id="{854FC2A1-036E-4DB8-AD05-85F83CCDE7C4}" type="datetime1">
              <a:rPr lang="en-US" smtClean="0">
                <a:solidFill>
                  <a:prstClr val="black">
                    <a:tint val="75000"/>
                  </a:prstClr>
                </a:solidFill>
              </a:rPr>
              <a:pPr/>
              <a:t>4/10/19</a:t>
            </a:fld>
            <a:endParaRPr lang="en-US" dirty="0">
              <a:solidFill>
                <a:prstClr val="black">
                  <a:tint val="75000"/>
                </a:prstClr>
              </a:solidFill>
            </a:endParaRPr>
          </a:p>
        </p:txBody>
      </p:sp>
    </p:spTree>
    <p:extLst>
      <p:ext uri="{BB962C8B-B14F-4D97-AF65-F5344CB8AC3E}">
        <p14:creationId xmlns:p14="http://schemas.microsoft.com/office/powerpoint/2010/main" val="2791670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Slide Number Placeholder 5"/>
          <p:cNvSpPr>
            <a:spLocks noGrp="1"/>
          </p:cNvSpPr>
          <p:nvPr>
            <p:ph type="sldNum" sz="quarter" idx="10"/>
          </p:nvPr>
        </p:nvSpPr>
        <p:spPr/>
        <p:txBody>
          <a:bodyPr/>
          <a:lstStyle/>
          <a:p>
            <a:fld id="{61A3300C-2B65-410F-93D2-F0E3DC0D85CE}" type="slidenum">
              <a:rPr lang="en-US" smtClean="0"/>
              <a:pPr/>
              <a:t>‹#›</a:t>
            </a:fld>
            <a:endParaRPr lang="en-US"/>
          </a:p>
        </p:txBody>
      </p:sp>
      <p:sp>
        <p:nvSpPr>
          <p:cNvPr id="7"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3" name="Date Placeholder 2"/>
          <p:cNvSpPr>
            <a:spLocks noGrp="1"/>
          </p:cNvSpPr>
          <p:nvPr>
            <p:ph type="dt" sz="half" idx="12"/>
          </p:nvPr>
        </p:nvSpPr>
        <p:spPr/>
        <p:txBody>
          <a:bodyPr/>
          <a:lstStyle/>
          <a:p>
            <a:fld id="{E14C9402-EF2C-494D-8E3B-B368120242BB}" type="datetime1">
              <a:rPr lang="en-US" smtClean="0">
                <a:solidFill>
                  <a:prstClr val="black">
                    <a:tint val="75000"/>
                  </a:prstClr>
                </a:solidFill>
              </a:rPr>
              <a:pPr/>
              <a:t>4/10/19</a:t>
            </a:fld>
            <a:endParaRPr lang="en-US" dirty="0">
              <a:solidFill>
                <a:prstClr val="black">
                  <a:tint val="75000"/>
                </a:prstClr>
              </a:solidFill>
            </a:endParaRPr>
          </a:p>
        </p:txBody>
      </p:sp>
    </p:spTree>
    <p:extLst>
      <p:ext uri="{BB962C8B-B14F-4D97-AF65-F5344CB8AC3E}">
        <p14:creationId xmlns:p14="http://schemas.microsoft.com/office/powerpoint/2010/main" val="1147156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61A3300C-2B65-410F-93D2-F0E3DC0D85CE}" type="slidenum">
              <a:rPr lang="en-US" smtClean="0"/>
              <a:pPr/>
              <a:t>‹#›</a:t>
            </a:fld>
            <a:endParaRPr lang="en-US"/>
          </a:p>
        </p:txBody>
      </p:sp>
      <p:sp>
        <p:nvSpPr>
          <p:cNvPr id="3" name="Date Placeholder 2"/>
          <p:cNvSpPr>
            <a:spLocks noGrp="1"/>
          </p:cNvSpPr>
          <p:nvPr>
            <p:ph type="dt" sz="half" idx="12"/>
          </p:nvPr>
        </p:nvSpPr>
        <p:spPr/>
        <p:txBody>
          <a:bodyPr/>
          <a:lstStyle/>
          <a:p>
            <a:fld id="{3F41810D-3EF0-4C5A-9532-D85EBCEEEB63}" type="datetime1">
              <a:rPr lang="en-US" smtClean="0">
                <a:solidFill>
                  <a:prstClr val="black">
                    <a:tint val="75000"/>
                  </a:prstClr>
                </a:solidFill>
              </a:rPr>
              <a:pPr/>
              <a:t>4/10/19</a:t>
            </a:fld>
            <a:endParaRPr lang="en-US" dirty="0">
              <a:solidFill>
                <a:prstClr val="black">
                  <a:tint val="75000"/>
                </a:prstClr>
              </a:solidFill>
            </a:endParaRPr>
          </a:p>
        </p:txBody>
      </p:sp>
      <p:sp>
        <p:nvSpPr>
          <p:cNvPr id="4" name="Rectangle 3"/>
          <p:cNvSpPr/>
          <p:nvPr userDrawn="1"/>
        </p:nvSpPr>
        <p:spPr>
          <a:xfrm>
            <a:off x="0" y="1066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14955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0F93A0-30AE-45A7-86DC-1397358BE12C}" type="datetimeFigureOut">
              <a:rPr lang="en-US" smtClean="0"/>
              <a:t>4/10/19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C36D5-C338-4FC3-8EB1-75B5FD62C8B9}" type="slidenum">
              <a:rPr lang="en-US" smtClean="0"/>
              <a:t>‹#›</a:t>
            </a:fld>
            <a:endParaRPr lang="en-US"/>
          </a:p>
        </p:txBody>
      </p:sp>
    </p:spTree>
    <p:extLst>
      <p:ext uri="{BB962C8B-B14F-4D97-AF65-F5344CB8AC3E}">
        <p14:creationId xmlns:p14="http://schemas.microsoft.com/office/powerpoint/2010/main" val="2431872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0F93A0-30AE-45A7-86DC-1397358BE12C}" type="datetimeFigureOut">
              <a:rPr lang="en-US" smtClean="0"/>
              <a:t>4/10/19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C36D5-C338-4FC3-8EB1-75B5FD62C8B9}" type="slidenum">
              <a:rPr lang="en-US" smtClean="0"/>
              <a:t>‹#›</a:t>
            </a:fld>
            <a:endParaRPr lang="en-US"/>
          </a:p>
        </p:txBody>
      </p:sp>
    </p:spTree>
    <p:extLst>
      <p:ext uri="{BB962C8B-B14F-4D97-AF65-F5344CB8AC3E}">
        <p14:creationId xmlns:p14="http://schemas.microsoft.com/office/powerpoint/2010/main" val="3585260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F93A0-30AE-45A7-86DC-1397358BE12C}" type="datetimeFigureOut">
              <a:rPr lang="en-US" smtClean="0"/>
              <a:t>4/10/19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C36D5-C338-4FC3-8EB1-75B5FD62C8B9}" type="slidenum">
              <a:rPr lang="en-US" smtClean="0"/>
              <a:t>‹#›</a:t>
            </a:fld>
            <a:endParaRPr lang="en-US"/>
          </a:p>
        </p:txBody>
      </p:sp>
    </p:spTree>
    <p:extLst>
      <p:ext uri="{BB962C8B-B14F-4D97-AF65-F5344CB8AC3E}">
        <p14:creationId xmlns:p14="http://schemas.microsoft.com/office/powerpoint/2010/main" val="36944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userDrawn="1">
            <p:ph sz="quarter" idx="1"/>
          </p:nvPr>
        </p:nvSpPr>
        <p:spPr>
          <a:xfrm>
            <a:off x="612648" y="1447800"/>
            <a:ext cx="8153400" cy="4648200"/>
          </a:xfrm>
        </p:spPr>
        <p:txBody>
          <a:bodyPr/>
          <a:lstStyle>
            <a:lvl1pPr marL="342900" indent="-342900">
              <a:buFont typeface="Wingdings" charset="2"/>
              <a:buChar char="u"/>
              <a:defRPr sz="2000"/>
            </a:lvl1pPr>
            <a:lvl2pPr marL="651510" indent="-285750">
              <a:buFont typeface="Wingdings" charset="2"/>
              <a:buChar char="u"/>
              <a:defRPr sz="1800"/>
            </a:lvl2pPr>
            <a:lvl3pPr marL="971550" indent="-285750">
              <a:buFont typeface="Wingdings" charset="2"/>
              <a:buChar char="u"/>
              <a:defRPr sz="1600"/>
            </a:lvl3pPr>
            <a:lvl4pPr marL="1428750" indent="-285750">
              <a:buFont typeface="Wingdings" charset="2"/>
              <a:buChar char="u"/>
              <a:defRPr sz="1400"/>
            </a:lvl4pPr>
            <a:lvl5pPr marL="1771650" indent="-171450">
              <a:buFont typeface="Wingdings" charset="2"/>
              <a:buChar char="u"/>
              <a:defRPr sz="12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Title 5"/>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0"/>
          </p:nvPr>
        </p:nvSpPr>
        <p:spPr/>
        <p:txBody>
          <a:bodyPr/>
          <a:lstStyle/>
          <a:p>
            <a:fld id="{61A3300C-2B65-410F-93D2-F0E3DC0D85CE}" type="slidenum">
              <a:rPr lang="en-US" smtClean="0"/>
              <a:pPr/>
              <a:t>‹#›</a:t>
            </a:fld>
            <a:endParaRPr lang="en-US"/>
          </a:p>
        </p:txBody>
      </p:sp>
      <p:sp>
        <p:nvSpPr>
          <p:cNvPr id="24"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2" name="Date Placeholder 1"/>
          <p:cNvSpPr>
            <a:spLocks noGrp="1"/>
          </p:cNvSpPr>
          <p:nvPr>
            <p:ph type="dt" sz="half" idx="12"/>
          </p:nvPr>
        </p:nvSpPr>
        <p:spPr/>
        <p:txBody>
          <a:bodyPr/>
          <a:lstStyle/>
          <a:p>
            <a:fld id="{C9AD777B-7CAD-4E6D-90C8-6A9D590A3E00}" type="datetime1">
              <a:rPr lang="en-US" smtClean="0">
                <a:solidFill>
                  <a:prstClr val="black">
                    <a:tint val="75000"/>
                  </a:prstClr>
                </a:solidFill>
              </a:rPr>
              <a:pPr/>
              <a:t>4/10/19</a:t>
            </a:fld>
            <a:endParaRPr lang="en-US" dirty="0">
              <a:solidFill>
                <a:prstClr val="black">
                  <a:tint val="75000"/>
                </a:prstClr>
              </a:solidFill>
            </a:endParaRPr>
          </a:p>
        </p:txBody>
      </p:sp>
    </p:spTree>
    <p:extLst>
      <p:ext uri="{BB962C8B-B14F-4D97-AF65-F5344CB8AC3E}">
        <p14:creationId xmlns:p14="http://schemas.microsoft.com/office/powerpoint/2010/main" val="3876205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0F93A0-30AE-45A7-86DC-1397358BE12C}" type="datetimeFigureOut">
              <a:rPr lang="en-US" smtClean="0"/>
              <a:t>4/10/19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C36D5-C338-4FC3-8EB1-75B5FD62C8B9}" type="slidenum">
              <a:rPr lang="en-US" smtClean="0"/>
              <a:t>‹#›</a:t>
            </a:fld>
            <a:endParaRPr lang="en-US"/>
          </a:p>
        </p:txBody>
      </p:sp>
    </p:spTree>
    <p:extLst>
      <p:ext uri="{BB962C8B-B14F-4D97-AF65-F5344CB8AC3E}">
        <p14:creationId xmlns:p14="http://schemas.microsoft.com/office/powerpoint/2010/main" val="1367203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0F93A0-30AE-45A7-86DC-1397358BE12C}" type="datetimeFigureOut">
              <a:rPr lang="en-US" smtClean="0"/>
              <a:t>4/10/19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EC36D5-C338-4FC3-8EB1-75B5FD62C8B9}" type="slidenum">
              <a:rPr lang="en-US" smtClean="0"/>
              <a:t>‹#›</a:t>
            </a:fld>
            <a:endParaRPr lang="en-US"/>
          </a:p>
        </p:txBody>
      </p:sp>
    </p:spTree>
    <p:extLst>
      <p:ext uri="{BB962C8B-B14F-4D97-AF65-F5344CB8AC3E}">
        <p14:creationId xmlns:p14="http://schemas.microsoft.com/office/powerpoint/2010/main" val="1585434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0F93A0-30AE-45A7-86DC-1397358BE12C}" type="datetimeFigureOut">
              <a:rPr lang="en-US" smtClean="0"/>
              <a:t>4/10/19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EC36D5-C338-4FC3-8EB1-75B5FD62C8B9}" type="slidenum">
              <a:rPr lang="en-US" smtClean="0"/>
              <a:t>‹#›</a:t>
            </a:fld>
            <a:endParaRPr lang="en-US"/>
          </a:p>
        </p:txBody>
      </p:sp>
    </p:spTree>
    <p:extLst>
      <p:ext uri="{BB962C8B-B14F-4D97-AF65-F5344CB8AC3E}">
        <p14:creationId xmlns:p14="http://schemas.microsoft.com/office/powerpoint/2010/main" val="928905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F93A0-30AE-45A7-86DC-1397358BE12C}" type="datetimeFigureOut">
              <a:rPr lang="en-US" smtClean="0"/>
              <a:t>4/10/19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EC36D5-C338-4FC3-8EB1-75B5FD62C8B9}" type="slidenum">
              <a:rPr lang="en-US" smtClean="0"/>
              <a:t>‹#›</a:t>
            </a:fld>
            <a:endParaRPr lang="en-US"/>
          </a:p>
        </p:txBody>
      </p:sp>
    </p:spTree>
    <p:extLst>
      <p:ext uri="{BB962C8B-B14F-4D97-AF65-F5344CB8AC3E}">
        <p14:creationId xmlns:p14="http://schemas.microsoft.com/office/powerpoint/2010/main" val="1302882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0F93A0-30AE-45A7-86DC-1397358BE12C}" type="datetimeFigureOut">
              <a:rPr lang="en-US" smtClean="0"/>
              <a:t>4/10/19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C36D5-C338-4FC3-8EB1-75B5FD62C8B9}" type="slidenum">
              <a:rPr lang="en-US" smtClean="0"/>
              <a:t>‹#›</a:t>
            </a:fld>
            <a:endParaRPr lang="en-US"/>
          </a:p>
        </p:txBody>
      </p:sp>
    </p:spTree>
    <p:extLst>
      <p:ext uri="{BB962C8B-B14F-4D97-AF65-F5344CB8AC3E}">
        <p14:creationId xmlns:p14="http://schemas.microsoft.com/office/powerpoint/2010/main" val="1316651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0F93A0-30AE-45A7-86DC-1397358BE12C}" type="datetimeFigureOut">
              <a:rPr lang="en-US" smtClean="0"/>
              <a:t>4/10/19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C36D5-C338-4FC3-8EB1-75B5FD62C8B9}" type="slidenum">
              <a:rPr lang="en-US" smtClean="0"/>
              <a:t>‹#›</a:t>
            </a:fld>
            <a:endParaRPr lang="en-US"/>
          </a:p>
        </p:txBody>
      </p:sp>
    </p:spTree>
    <p:extLst>
      <p:ext uri="{BB962C8B-B14F-4D97-AF65-F5344CB8AC3E}">
        <p14:creationId xmlns:p14="http://schemas.microsoft.com/office/powerpoint/2010/main" val="1189338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0F93A0-30AE-45A7-86DC-1397358BE12C}" type="datetimeFigureOut">
              <a:rPr lang="en-US" smtClean="0"/>
              <a:t>4/10/19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C36D5-C338-4FC3-8EB1-75B5FD62C8B9}" type="slidenum">
              <a:rPr lang="en-US" smtClean="0"/>
              <a:t>‹#›</a:t>
            </a:fld>
            <a:endParaRPr lang="en-US"/>
          </a:p>
        </p:txBody>
      </p:sp>
    </p:spTree>
    <p:extLst>
      <p:ext uri="{BB962C8B-B14F-4D97-AF65-F5344CB8AC3E}">
        <p14:creationId xmlns:p14="http://schemas.microsoft.com/office/powerpoint/2010/main" val="3865545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0F93A0-30AE-45A7-86DC-1397358BE12C}" type="datetimeFigureOut">
              <a:rPr lang="en-US" smtClean="0"/>
              <a:t>4/10/19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C36D5-C338-4FC3-8EB1-75B5FD62C8B9}" type="slidenum">
              <a:rPr lang="en-US" smtClean="0"/>
              <a:t>‹#›</a:t>
            </a:fld>
            <a:endParaRPr lang="en-US"/>
          </a:p>
        </p:txBody>
      </p:sp>
    </p:spTree>
    <p:extLst>
      <p:ext uri="{BB962C8B-B14F-4D97-AF65-F5344CB8AC3E}">
        <p14:creationId xmlns:p14="http://schemas.microsoft.com/office/powerpoint/2010/main" val="156247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normAutofit/>
          </a:bodyPr>
          <a:lstStyle>
            <a:lvl1pPr marL="0" indent="0">
              <a:buNone/>
              <a:defRPr sz="1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CED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9144000" cy="9906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Title 5"/>
          <p:cNvSpPr>
            <a:spLocks noGrp="1"/>
          </p:cNvSpPr>
          <p:nvPr>
            <p:ph type="title"/>
          </p:nvPr>
        </p:nvSpPr>
        <p:spPr>
          <a:xfrm>
            <a:off x="609600" y="1862328"/>
            <a:ext cx="8153400" cy="466344"/>
          </a:xfrm>
        </p:spPr>
        <p:txBody>
          <a:bodyPr/>
          <a:lstStyle>
            <a:lvl1pPr>
              <a:defRPr>
                <a:solidFill>
                  <a:schemeClr val="bg1"/>
                </a:solidFill>
              </a:defRPr>
            </a:lvl1pPr>
          </a:lstStyle>
          <a:p>
            <a:r>
              <a:rPr lang="en-US"/>
              <a:t>Click to edit Master title style</a:t>
            </a:r>
            <a:endParaRPr lang="en-US" dirty="0"/>
          </a:p>
        </p:txBody>
      </p:sp>
      <p:sp>
        <p:nvSpPr>
          <p:cNvPr id="15" name="Rectangle 14"/>
          <p:cNvSpPr/>
          <p:nvPr userDrawn="1"/>
        </p:nvSpPr>
        <p:spPr>
          <a:xfrm>
            <a:off x="0" y="1143000"/>
            <a:ext cx="9144000" cy="228600"/>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lide Number Placeholder 1"/>
          <p:cNvSpPr>
            <a:spLocks noGrp="1"/>
          </p:cNvSpPr>
          <p:nvPr>
            <p:ph type="sldNum" sz="quarter" idx="10"/>
          </p:nvPr>
        </p:nvSpPr>
        <p:spPr/>
        <p:txBody>
          <a:bodyPr/>
          <a:lstStyle/>
          <a:p>
            <a:fld id="{61A3300C-2B65-410F-93D2-F0E3DC0D85CE}" type="slidenum">
              <a:rPr lang="en-US" smtClean="0"/>
              <a:pPr/>
              <a:t>‹#›</a:t>
            </a:fld>
            <a:endParaRPr lang="en-US"/>
          </a:p>
        </p:txBody>
      </p:sp>
      <p:sp>
        <p:nvSpPr>
          <p:cNvPr id="4" name="Date Placeholder 3"/>
          <p:cNvSpPr>
            <a:spLocks noGrp="1"/>
          </p:cNvSpPr>
          <p:nvPr>
            <p:ph type="dt" sz="half" idx="11"/>
          </p:nvPr>
        </p:nvSpPr>
        <p:spPr/>
        <p:txBody>
          <a:bodyPr/>
          <a:lstStyle/>
          <a:p>
            <a:fld id="{6CC070AB-0AC4-4A9F-BD8F-88F176F44959}" type="datetime1">
              <a:rPr lang="en-US" smtClean="0">
                <a:solidFill>
                  <a:prstClr val="black">
                    <a:tint val="75000"/>
                  </a:prstClr>
                </a:solidFill>
              </a:rPr>
              <a:pPr/>
              <a:t>4/10/19</a:t>
            </a:fld>
            <a:endParaRPr lang="en-US" dirty="0">
              <a:solidFill>
                <a:prstClr val="black">
                  <a:tint val="75000"/>
                </a:prstClr>
              </a:solidFill>
            </a:endParaRPr>
          </a:p>
        </p:txBody>
      </p:sp>
    </p:spTree>
    <p:extLst>
      <p:ext uri="{BB962C8B-B14F-4D97-AF65-F5344CB8AC3E}">
        <p14:creationId xmlns:p14="http://schemas.microsoft.com/office/powerpoint/2010/main" val="197251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447800"/>
            <a:ext cx="3886200" cy="4713767"/>
          </a:xfrm>
        </p:spPr>
        <p:txBody>
          <a:bodyPr/>
          <a:lstStyle>
            <a:lvl1pPr marL="320040" indent="-320040">
              <a:buFont typeface="Wingdings" charset="2"/>
              <a:buChar char="u"/>
              <a:defRPr/>
            </a:lvl1pPr>
            <a:lvl2pPr marL="640080" indent="-274320">
              <a:buFont typeface="Wingdings" charset="2"/>
              <a:buChar char="u"/>
              <a:defRPr/>
            </a:lvl2pPr>
            <a:lvl3pPr marL="914400" indent="-228600">
              <a:buFont typeface="Wingdings" charset="2"/>
              <a:buChar char="u"/>
              <a:defRPr/>
            </a:lvl3pPr>
            <a:lvl4pPr marL="1371600" indent="-228600">
              <a:buFont typeface="Wingdings" charset="2"/>
              <a:buChar char="u"/>
              <a:defRPr/>
            </a:lvl4pPr>
            <a:lvl5pPr marL="1828800" indent="-228600">
              <a:buFont typeface="Wingdings" charset="2"/>
              <a:buChar char="u"/>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844901" y="1447800"/>
            <a:ext cx="3886200" cy="4713767"/>
          </a:xfrm>
        </p:spPr>
        <p:txBody>
          <a:bodyPr/>
          <a:lstStyle>
            <a:lvl1pPr marL="320040" indent="-320040">
              <a:buFont typeface="Wingdings" charset="2"/>
              <a:buChar char="u"/>
              <a:defRPr/>
            </a:lvl1pPr>
            <a:lvl2pPr marL="640080" indent="-274320">
              <a:buFont typeface="Wingdings" charset="2"/>
              <a:buChar char="u"/>
              <a:defRPr/>
            </a:lvl2pPr>
            <a:lvl3pPr marL="914400" indent="-228600">
              <a:buFont typeface="Wingdings" charset="2"/>
              <a:buChar char="u"/>
              <a:defRPr/>
            </a:lvl3pPr>
            <a:lvl4pPr marL="1371600" indent="-228600">
              <a:buFont typeface="Wingdings" charset="2"/>
              <a:buChar char="u"/>
              <a:defRPr/>
            </a:lvl4pPr>
            <a:lvl5pPr marL="1828800" indent="-228600">
              <a:buFont typeface="Wingdings" charset="2"/>
              <a:buChar char="u"/>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4" name="Slide Number Placeholder 3"/>
          <p:cNvSpPr>
            <a:spLocks noGrp="1"/>
          </p:cNvSpPr>
          <p:nvPr>
            <p:ph type="sldNum" sz="quarter" idx="12"/>
          </p:nvPr>
        </p:nvSpPr>
        <p:spPr/>
        <p:txBody>
          <a:bodyPr/>
          <a:lstStyle/>
          <a:p>
            <a:fld id="{61A3300C-2B65-410F-93D2-F0E3DC0D85CE}" type="slidenum">
              <a:rPr lang="en-US" smtClean="0"/>
              <a:pPr/>
              <a:t>‹#›</a:t>
            </a:fld>
            <a:endParaRPr lang="en-US"/>
          </a:p>
        </p:txBody>
      </p:sp>
      <p:sp>
        <p:nvSpPr>
          <p:cNvPr id="3" name="Date Placeholder 2"/>
          <p:cNvSpPr>
            <a:spLocks noGrp="1"/>
          </p:cNvSpPr>
          <p:nvPr>
            <p:ph type="dt" sz="half" idx="13"/>
          </p:nvPr>
        </p:nvSpPr>
        <p:spPr/>
        <p:txBody>
          <a:bodyPr/>
          <a:lstStyle/>
          <a:p>
            <a:fld id="{9BB5F83F-A2D1-4A27-B085-3639ED8FBB9B}" type="datetime1">
              <a:rPr lang="en-US" smtClean="0">
                <a:solidFill>
                  <a:prstClr val="black">
                    <a:tint val="75000"/>
                  </a:prstClr>
                </a:solidFill>
              </a:rPr>
              <a:pPr/>
              <a:t>4/10/19</a:t>
            </a:fld>
            <a:endParaRPr lang="en-US" dirty="0">
              <a:solidFill>
                <a:prstClr val="black">
                  <a:tint val="75000"/>
                </a:prstClr>
              </a:solidFill>
            </a:endParaRPr>
          </a:p>
        </p:txBody>
      </p:sp>
    </p:spTree>
    <p:extLst>
      <p:ext uri="{BB962C8B-B14F-4D97-AF65-F5344CB8AC3E}">
        <p14:creationId xmlns:p14="http://schemas.microsoft.com/office/powerpoint/2010/main" val="419049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209800"/>
            <a:ext cx="3886200" cy="3581400"/>
          </a:xfrm>
        </p:spPr>
        <p:txBody>
          <a:bodyPr/>
          <a:lstStyle>
            <a:lvl1pPr marL="342900" indent="-342900">
              <a:buFont typeface="Wingdings" charset="2"/>
              <a:buChar char="u"/>
              <a:defRPr/>
            </a:lvl1pPr>
            <a:lvl2pPr marL="651510" indent="-285750">
              <a:buFont typeface="Wingdings" charset="2"/>
              <a:buChar char="u"/>
              <a:defRPr/>
            </a:lvl2pPr>
            <a:lvl3pPr marL="971550" indent="-285750">
              <a:buFont typeface="Wingdings" charset="2"/>
              <a:buChar char="u"/>
              <a:defRPr/>
            </a:lvl3pPr>
            <a:lvl4pPr marL="1428750" indent="-285750">
              <a:buFont typeface="Wingdings" charset="2"/>
              <a:buChar char="u"/>
              <a:defRPr/>
            </a:lvl4pPr>
            <a:lvl5pPr marL="1771650" indent="-171450">
              <a:buFont typeface="Wingdings" charset="2"/>
              <a:buChar char="u"/>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quarter" idx="4"/>
          </p:nvPr>
        </p:nvSpPr>
        <p:spPr>
          <a:xfrm>
            <a:off x="4800600" y="2209800"/>
            <a:ext cx="3886200" cy="3581400"/>
          </a:xfrm>
        </p:spPr>
        <p:txBody>
          <a:bodyPr/>
          <a:lstStyle>
            <a:lvl1pPr marL="320040" indent="-320040">
              <a:buFont typeface="Wingdings" charset="2"/>
              <a:buChar char="u"/>
              <a:defRPr/>
            </a:lvl1pPr>
            <a:lvl2pPr marL="640080" indent="-274320">
              <a:buFont typeface="Wingdings" charset="2"/>
              <a:buChar char="u"/>
              <a:defRPr/>
            </a:lvl2pPr>
            <a:lvl3pPr marL="914400" indent="-228600">
              <a:buFont typeface="Wingdings" charset="2"/>
              <a:buChar char="u"/>
              <a:defRPr/>
            </a:lvl3pPr>
            <a:lvl4pPr marL="1371600" indent="-228600">
              <a:buFont typeface="Wingdings" charset="2"/>
              <a:buChar char="u"/>
              <a:defRPr/>
            </a:lvl4pPr>
            <a:lvl5pPr marL="1828800" indent="-228600">
              <a:buFont typeface="Wingdings" charset="2"/>
              <a:buChar char="u"/>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6" name="Text Placeholder 15"/>
          <p:cNvSpPr>
            <a:spLocks noGrp="1"/>
          </p:cNvSpPr>
          <p:nvPr>
            <p:ph type="body" sz="quarter" idx="1"/>
          </p:nvPr>
        </p:nvSpPr>
        <p:spPr>
          <a:xfrm>
            <a:off x="609600" y="15240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5240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3" name="Title 2"/>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61A3300C-2B65-410F-93D2-F0E3DC0D85CE}" type="slidenum">
              <a:rPr lang="en-US" smtClean="0"/>
              <a:pPr/>
              <a:t>‹#›</a:t>
            </a:fld>
            <a:endParaRPr lang="en-US"/>
          </a:p>
        </p:txBody>
      </p:sp>
      <p:sp>
        <p:nvSpPr>
          <p:cNvPr id="12"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2" name="Date Placeholder 1"/>
          <p:cNvSpPr>
            <a:spLocks noGrp="1"/>
          </p:cNvSpPr>
          <p:nvPr>
            <p:ph type="dt" sz="half" idx="12"/>
          </p:nvPr>
        </p:nvSpPr>
        <p:spPr/>
        <p:txBody>
          <a:bodyPr/>
          <a:lstStyle/>
          <a:p>
            <a:fld id="{854FC2A1-036E-4DB8-AD05-85F83CCDE7C4}" type="datetime1">
              <a:rPr lang="en-US" smtClean="0">
                <a:solidFill>
                  <a:prstClr val="black">
                    <a:tint val="75000"/>
                  </a:prstClr>
                </a:solidFill>
              </a:rPr>
              <a:pPr/>
              <a:t>4/10/19</a:t>
            </a:fld>
            <a:endParaRPr lang="en-US" dirty="0">
              <a:solidFill>
                <a:prstClr val="black">
                  <a:tint val="75000"/>
                </a:prstClr>
              </a:solidFill>
            </a:endParaRPr>
          </a:p>
        </p:txBody>
      </p:sp>
    </p:spTree>
    <p:extLst>
      <p:ext uri="{BB962C8B-B14F-4D97-AF65-F5344CB8AC3E}">
        <p14:creationId xmlns:p14="http://schemas.microsoft.com/office/powerpoint/2010/main" val="279167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Slide Number Placeholder 5"/>
          <p:cNvSpPr>
            <a:spLocks noGrp="1"/>
          </p:cNvSpPr>
          <p:nvPr>
            <p:ph type="sldNum" sz="quarter" idx="10"/>
          </p:nvPr>
        </p:nvSpPr>
        <p:spPr/>
        <p:txBody>
          <a:bodyPr/>
          <a:lstStyle/>
          <a:p>
            <a:fld id="{61A3300C-2B65-410F-93D2-F0E3DC0D85CE}" type="slidenum">
              <a:rPr lang="en-US" smtClean="0"/>
              <a:pPr/>
              <a:t>‹#›</a:t>
            </a:fld>
            <a:endParaRPr lang="en-US"/>
          </a:p>
        </p:txBody>
      </p:sp>
      <p:sp>
        <p:nvSpPr>
          <p:cNvPr id="7"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3" name="Date Placeholder 2"/>
          <p:cNvSpPr>
            <a:spLocks noGrp="1"/>
          </p:cNvSpPr>
          <p:nvPr>
            <p:ph type="dt" sz="half" idx="12"/>
          </p:nvPr>
        </p:nvSpPr>
        <p:spPr/>
        <p:txBody>
          <a:bodyPr/>
          <a:lstStyle/>
          <a:p>
            <a:fld id="{E14C9402-EF2C-494D-8E3B-B368120242BB}" type="datetime1">
              <a:rPr lang="en-US" smtClean="0">
                <a:solidFill>
                  <a:prstClr val="black">
                    <a:tint val="75000"/>
                  </a:prstClr>
                </a:solidFill>
              </a:rPr>
              <a:pPr/>
              <a:t>4/10/19</a:t>
            </a:fld>
            <a:endParaRPr lang="en-US" dirty="0">
              <a:solidFill>
                <a:prstClr val="black">
                  <a:tint val="75000"/>
                </a:prstClr>
              </a:solidFill>
            </a:endParaRPr>
          </a:p>
        </p:txBody>
      </p:sp>
    </p:spTree>
    <p:extLst>
      <p:ext uri="{BB962C8B-B14F-4D97-AF65-F5344CB8AC3E}">
        <p14:creationId xmlns:p14="http://schemas.microsoft.com/office/powerpoint/2010/main" val="114715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61A3300C-2B65-410F-93D2-F0E3DC0D85CE}" type="slidenum">
              <a:rPr lang="en-US" smtClean="0"/>
              <a:pPr/>
              <a:t>‹#›</a:t>
            </a:fld>
            <a:endParaRPr lang="en-US"/>
          </a:p>
        </p:txBody>
      </p:sp>
      <p:sp>
        <p:nvSpPr>
          <p:cNvPr id="3" name="Date Placeholder 2"/>
          <p:cNvSpPr>
            <a:spLocks noGrp="1"/>
          </p:cNvSpPr>
          <p:nvPr>
            <p:ph type="dt" sz="half" idx="12"/>
          </p:nvPr>
        </p:nvSpPr>
        <p:spPr/>
        <p:txBody>
          <a:bodyPr/>
          <a:lstStyle/>
          <a:p>
            <a:fld id="{3F41810D-3EF0-4C5A-9532-D85EBCEEEB63}" type="datetime1">
              <a:rPr lang="en-US" smtClean="0">
                <a:solidFill>
                  <a:prstClr val="black">
                    <a:tint val="75000"/>
                  </a:prstClr>
                </a:solidFill>
              </a:rPr>
              <a:pPr/>
              <a:t>4/10/19</a:t>
            </a:fld>
            <a:endParaRPr lang="en-US" dirty="0">
              <a:solidFill>
                <a:prstClr val="black">
                  <a:tint val="75000"/>
                </a:prstClr>
              </a:solidFill>
            </a:endParaRPr>
          </a:p>
        </p:txBody>
      </p:sp>
      <p:sp>
        <p:nvSpPr>
          <p:cNvPr id="4" name="Rectangle 3"/>
          <p:cNvSpPr/>
          <p:nvPr userDrawn="1"/>
        </p:nvSpPr>
        <p:spPr>
          <a:xfrm>
            <a:off x="0" y="1066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14955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4/10/19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683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718735"/>
            <a:ext cx="3170238" cy="4519085"/>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24" indent="-171446">
              <a:spcBef>
                <a:spcPts val="600"/>
              </a:spcBef>
              <a:spcAft>
                <a:spcPts val="0"/>
              </a:spcAft>
              <a:buFont typeface="Arial" panose="020B0604020202020204" pitchFamily="34" charset="0"/>
              <a:buChar char="-"/>
              <a:defRPr baseline="0"/>
            </a:lvl4pPr>
            <a:lvl5pPr marL="685783" indent="-171446">
              <a:spcBef>
                <a:spcPts val="6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1"/>
            <a:ext cx="201168"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Footer Placeholder 1"/>
          <p:cNvSpPr>
            <a:spLocks noGrp="1"/>
          </p:cNvSpPr>
          <p:nvPr>
            <p:ph type="ftr" sz="quarter" idx="15"/>
          </p:nvPr>
        </p:nvSpPr>
        <p:spPr/>
        <p:txBody>
          <a:bodyPr/>
          <a:lstStyle/>
          <a:p>
            <a:pPr algn="r"/>
            <a:r>
              <a:rPr lang="en-US">
                <a:solidFill>
                  <a:srgbClr val="000000"/>
                </a:solidFill>
              </a:rPr>
              <a:t>|</a:t>
            </a:r>
            <a:endParaRPr lang="en-US" dirty="0">
              <a:solidFill>
                <a:srgbClr val="000000"/>
              </a:solidFill>
            </a:endParaRP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hasCustomPrompt="1"/>
          </p:nvPr>
        </p:nvSpPr>
        <p:spPr>
          <a:xfrm>
            <a:off x="365125" y="646177"/>
            <a:ext cx="3170238" cy="862195"/>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3656013" y="651935"/>
            <a:ext cx="5038726" cy="5585885"/>
          </a:xfrm>
        </p:spPr>
        <p:txBody>
          <a:bodyPr/>
          <a:lstStyle>
            <a:lvl1pPr>
              <a:defRPr baseline="0"/>
            </a:lvl1pPr>
          </a:lstStyle>
          <a:p>
            <a:pPr lvl="0"/>
            <a:r>
              <a:rPr lang="en-US" dirty="0"/>
              <a:t>Click an icon to insert a visual here at 2/3 width of slide</a:t>
            </a:r>
          </a:p>
        </p:txBody>
      </p:sp>
    </p:spTree>
    <p:extLst>
      <p:ext uri="{BB962C8B-B14F-4D97-AF65-F5344CB8AC3E}">
        <p14:creationId xmlns:p14="http://schemas.microsoft.com/office/powerpoint/2010/main" val="48523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600456"/>
            <a:ext cx="8153400" cy="466344"/>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447800"/>
            <a:ext cx="8153400" cy="467868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8" name="Rectangle 7"/>
          <p:cNvSpPr/>
          <p:nvPr/>
        </p:nvSpPr>
        <p:spPr>
          <a:xfrm>
            <a:off x="0" y="1143000"/>
            <a:ext cx="9144000" cy="2286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TextBox 3"/>
          <p:cNvSpPr txBox="1"/>
          <p:nvPr userDrawn="1"/>
        </p:nvSpPr>
        <p:spPr>
          <a:xfrm>
            <a:off x="609600" y="6324600"/>
            <a:ext cx="4876800" cy="307777"/>
          </a:xfrm>
          <a:prstGeom prst="rect">
            <a:avLst/>
          </a:prstGeom>
          <a:noFill/>
        </p:spPr>
        <p:txBody>
          <a:bodyPr wrap="square" rtlCol="0">
            <a:spAutoFit/>
          </a:bodyPr>
          <a:lstStyle/>
          <a:p>
            <a:r>
              <a:rPr lang="en-US" sz="1400" dirty="0">
                <a:solidFill>
                  <a:srgbClr val="898989"/>
                </a:solidFill>
                <a:cs typeface="Calibri" pitchFamily="34" charset="0"/>
              </a:rPr>
              <a:t>Global WACh at the University of Washington</a:t>
            </a:r>
          </a:p>
        </p:txBody>
      </p:sp>
      <p:cxnSp>
        <p:nvCxnSpPr>
          <p:cNvPr id="6" name="Straight Connector 5"/>
          <p:cNvCxnSpPr/>
          <p:nvPr userDrawn="1"/>
        </p:nvCxnSpPr>
        <p:spPr>
          <a:xfrm>
            <a:off x="0" y="6248400"/>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6629400" y="6356350"/>
            <a:ext cx="2133600" cy="365125"/>
          </a:xfrm>
          <a:prstGeom prst="rect">
            <a:avLst/>
          </a:prstGeom>
        </p:spPr>
        <p:txBody>
          <a:bodyPr vert="horz" lIns="91440" tIns="45720" rIns="91440" bIns="45720" rtlCol="0" anchor="ctr"/>
          <a:lstStyle>
            <a:lvl1pPr algn="r">
              <a:defRPr sz="1200">
                <a:solidFill>
                  <a:srgbClr val="898989"/>
                </a:solidFill>
              </a:defRPr>
            </a:lvl1pPr>
          </a:lstStyle>
          <a:p>
            <a:fld id="{61A3300C-2B65-410F-93D2-F0E3DC0D85CE}" type="slidenum">
              <a:rPr lang="en-US" smtClean="0"/>
              <a:pPr/>
              <a:t>‹#›</a:t>
            </a:fld>
            <a:endParaRPr lang="en-US"/>
          </a:p>
        </p:txBody>
      </p:sp>
      <p:sp>
        <p:nvSpPr>
          <p:cNvPr id="3" name="Date Placeholder 2"/>
          <p:cNvSpPr>
            <a:spLocks noGrp="1"/>
          </p:cNvSpPr>
          <p:nvPr>
            <p:ph type="dt" sz="half" idx="2"/>
          </p:nvPr>
        </p:nvSpPr>
        <p:spPr>
          <a:xfrm>
            <a:off x="7315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41255-9546-4A06-A587-F8AD37989FCD}" type="datetime1">
              <a:rPr lang="en-US" smtClean="0">
                <a:solidFill>
                  <a:prstClr val="black">
                    <a:tint val="75000"/>
                  </a:prstClr>
                </a:solidFill>
              </a:rPr>
              <a:pPr/>
              <a:t>4/10/19</a:t>
            </a:fld>
            <a:endParaRPr lang="en-US" dirty="0">
              <a:solidFill>
                <a:prstClr val="black">
                  <a:tint val="75000"/>
                </a:prstClr>
              </a:solidFill>
            </a:endParaRPr>
          </a:p>
        </p:txBody>
      </p:sp>
      <p:sp>
        <p:nvSpPr>
          <p:cNvPr id="5" name="TextBox 4"/>
          <p:cNvSpPr txBox="1"/>
          <p:nvPr userDrawn="1"/>
        </p:nvSpPr>
        <p:spPr>
          <a:xfrm>
            <a:off x="8191780" y="6400413"/>
            <a:ext cx="266420" cy="276999"/>
          </a:xfrm>
          <a:prstGeom prst="rect">
            <a:avLst/>
          </a:prstGeom>
        </p:spPr>
        <p:txBody>
          <a:bodyPr vert="horz" lIns="91440" tIns="45720" rIns="91440" bIns="45720" rtlCol="0" anchor="ctr"/>
          <a:lstStyle>
            <a:defPPr>
              <a:defRPr lang="en-US"/>
            </a:defPPr>
            <a:lvl1pPr>
              <a:defRPr sz="1200">
                <a:solidFill>
                  <a:schemeClr val="tx1">
                    <a:tint val="75000"/>
                  </a:schemeClr>
                </a:solidFill>
              </a:defRPr>
            </a:lvl1pPr>
          </a:lstStyle>
          <a:p>
            <a:r>
              <a:rPr lang="en-US" dirty="0">
                <a:solidFill>
                  <a:prstClr val="black">
                    <a:tint val="75000"/>
                  </a:prstClr>
                </a:solidFill>
              </a:rPr>
              <a:t>|</a:t>
            </a:r>
          </a:p>
        </p:txBody>
      </p:sp>
      <p:pic>
        <p:nvPicPr>
          <p:cNvPr id="12" name="Picture 11"/>
          <p:cNvPicPr/>
          <p:nvPr userDrawn="1"/>
        </p:nvPicPr>
        <p:blipFill>
          <a:blip r:embed="rId11" cstate="screen">
            <a:extLst>
              <a:ext uri="{28A0092B-C50C-407E-A947-70E740481C1C}">
                <a14:useLocalDpi xmlns:a14="http://schemas.microsoft.com/office/drawing/2010/main"/>
              </a:ext>
            </a:extLst>
          </a:blip>
          <a:stretch>
            <a:fillRect/>
          </a:stretch>
        </p:blipFill>
        <p:spPr>
          <a:xfrm>
            <a:off x="171450" y="6348412"/>
            <a:ext cx="381000" cy="381000"/>
          </a:xfrm>
          <a:prstGeom prst="rect">
            <a:avLst/>
          </a:prstGeom>
        </p:spPr>
      </p:pic>
    </p:spTree>
    <p:extLst>
      <p:ext uri="{BB962C8B-B14F-4D97-AF65-F5344CB8AC3E}">
        <p14:creationId xmlns:p14="http://schemas.microsoft.com/office/powerpoint/2010/main" val="33044422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hdr="0" ftr="0"/>
  <p:txStyles>
    <p:titleStyle>
      <a:lvl1pPr algn="l" rtl="0" eaLnBrk="1" latinLnBrk="0" hangingPunct="1">
        <a:spcBef>
          <a:spcPct val="0"/>
        </a:spcBef>
        <a:buNone/>
        <a:defRPr kumimoji="0" sz="2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0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18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16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14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12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600456"/>
            <a:ext cx="8153400" cy="466344"/>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447800"/>
            <a:ext cx="8153400" cy="46786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8" name="Rectangle 7"/>
          <p:cNvSpPr/>
          <p:nvPr/>
        </p:nvSpPr>
        <p:spPr>
          <a:xfrm>
            <a:off x="0" y="1143000"/>
            <a:ext cx="9144000" cy="2286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TextBox 3"/>
          <p:cNvSpPr txBox="1"/>
          <p:nvPr userDrawn="1"/>
        </p:nvSpPr>
        <p:spPr>
          <a:xfrm>
            <a:off x="609600" y="6324600"/>
            <a:ext cx="4876800" cy="307777"/>
          </a:xfrm>
          <a:prstGeom prst="rect">
            <a:avLst/>
          </a:prstGeom>
          <a:noFill/>
        </p:spPr>
        <p:txBody>
          <a:bodyPr wrap="square" rtlCol="0">
            <a:spAutoFit/>
          </a:bodyPr>
          <a:lstStyle/>
          <a:p>
            <a:r>
              <a:rPr lang="en-US" sz="1400" dirty="0">
                <a:solidFill>
                  <a:srgbClr val="898989"/>
                </a:solidFill>
                <a:cs typeface="Calibri" pitchFamily="34" charset="0"/>
              </a:rPr>
              <a:t>Global WACh at the University of Washington</a:t>
            </a:r>
          </a:p>
        </p:txBody>
      </p:sp>
      <p:cxnSp>
        <p:nvCxnSpPr>
          <p:cNvPr id="6" name="Straight Connector 5"/>
          <p:cNvCxnSpPr/>
          <p:nvPr userDrawn="1"/>
        </p:nvCxnSpPr>
        <p:spPr>
          <a:xfrm>
            <a:off x="0" y="6248400"/>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6629400" y="6356350"/>
            <a:ext cx="2133600" cy="365125"/>
          </a:xfrm>
          <a:prstGeom prst="rect">
            <a:avLst/>
          </a:prstGeom>
        </p:spPr>
        <p:txBody>
          <a:bodyPr vert="horz" lIns="91440" tIns="45720" rIns="91440" bIns="45720" rtlCol="0" anchor="ctr"/>
          <a:lstStyle>
            <a:lvl1pPr algn="r">
              <a:defRPr sz="1200">
                <a:solidFill>
                  <a:srgbClr val="898989"/>
                </a:solidFill>
              </a:defRPr>
            </a:lvl1pPr>
          </a:lstStyle>
          <a:p>
            <a:fld id="{61A3300C-2B65-410F-93D2-F0E3DC0D85CE}" type="slidenum">
              <a:rPr lang="en-US" smtClean="0"/>
              <a:pPr/>
              <a:t>‹#›</a:t>
            </a:fld>
            <a:endParaRPr lang="en-US"/>
          </a:p>
        </p:txBody>
      </p:sp>
      <p:sp>
        <p:nvSpPr>
          <p:cNvPr id="3" name="Date Placeholder 2"/>
          <p:cNvSpPr>
            <a:spLocks noGrp="1"/>
          </p:cNvSpPr>
          <p:nvPr>
            <p:ph type="dt" sz="half" idx="2"/>
          </p:nvPr>
        </p:nvSpPr>
        <p:spPr>
          <a:xfrm>
            <a:off x="7315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41255-9546-4A06-A587-F8AD37989FCD}" type="datetime1">
              <a:rPr lang="en-US" smtClean="0">
                <a:solidFill>
                  <a:prstClr val="black">
                    <a:tint val="75000"/>
                  </a:prstClr>
                </a:solidFill>
              </a:rPr>
              <a:pPr/>
              <a:t>4/10/19</a:t>
            </a:fld>
            <a:endParaRPr lang="en-US" dirty="0">
              <a:solidFill>
                <a:prstClr val="black">
                  <a:tint val="75000"/>
                </a:prstClr>
              </a:solidFill>
            </a:endParaRPr>
          </a:p>
        </p:txBody>
      </p:sp>
      <p:sp>
        <p:nvSpPr>
          <p:cNvPr id="5" name="TextBox 4"/>
          <p:cNvSpPr txBox="1"/>
          <p:nvPr userDrawn="1"/>
        </p:nvSpPr>
        <p:spPr>
          <a:xfrm>
            <a:off x="8191780" y="6400413"/>
            <a:ext cx="266420" cy="276999"/>
          </a:xfrm>
          <a:prstGeom prst="rect">
            <a:avLst/>
          </a:prstGeom>
        </p:spPr>
        <p:txBody>
          <a:bodyPr vert="horz" lIns="91440" tIns="45720" rIns="91440" bIns="45720" rtlCol="0" anchor="ctr"/>
          <a:lstStyle>
            <a:defPPr>
              <a:defRPr lang="en-US"/>
            </a:defPPr>
            <a:lvl1pPr>
              <a:defRPr sz="1200">
                <a:solidFill>
                  <a:schemeClr val="tx1">
                    <a:tint val="75000"/>
                  </a:schemeClr>
                </a:solidFill>
              </a:defRPr>
            </a:lvl1pPr>
          </a:lstStyle>
          <a:p>
            <a:r>
              <a:rPr lang="en-US" dirty="0">
                <a:solidFill>
                  <a:prstClr val="black">
                    <a:tint val="75000"/>
                  </a:prstClr>
                </a:solidFill>
              </a:rPr>
              <a:t>|</a:t>
            </a:r>
          </a:p>
        </p:txBody>
      </p:sp>
      <p:pic>
        <p:nvPicPr>
          <p:cNvPr id="12" name="Picture 11"/>
          <p:cNvPicPr/>
          <p:nvPr userDrawn="1"/>
        </p:nvPicPr>
        <p:blipFill>
          <a:blip r:embed="rId9" cstate="screen">
            <a:extLst>
              <a:ext uri="{28A0092B-C50C-407E-A947-70E740481C1C}">
                <a14:useLocalDpi xmlns:a14="http://schemas.microsoft.com/office/drawing/2010/main"/>
              </a:ext>
            </a:extLst>
          </a:blip>
          <a:stretch>
            <a:fillRect/>
          </a:stretch>
        </p:blipFill>
        <p:spPr>
          <a:xfrm>
            <a:off x="171450" y="6348412"/>
            <a:ext cx="381000" cy="381000"/>
          </a:xfrm>
          <a:prstGeom prst="rect">
            <a:avLst/>
          </a:prstGeom>
        </p:spPr>
      </p:pic>
    </p:spTree>
    <p:extLst>
      <p:ext uri="{BB962C8B-B14F-4D97-AF65-F5344CB8AC3E}">
        <p14:creationId xmlns:p14="http://schemas.microsoft.com/office/powerpoint/2010/main" val="33044422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ftr="0"/>
  <p:txStyles>
    <p:titleStyle>
      <a:lvl1pPr algn="l" rtl="0" eaLnBrk="1" latinLnBrk="0" hangingPunct="1">
        <a:spcBef>
          <a:spcPct val="0"/>
        </a:spcBef>
        <a:buNone/>
        <a:defRPr kumimoji="0" sz="2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0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18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16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14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12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F93A0-30AE-45A7-86DC-1397358BE12C}" type="datetimeFigureOut">
              <a:rPr lang="en-US" smtClean="0"/>
              <a:t>4/10/19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C36D5-C338-4FC3-8EB1-75B5FD62C8B9}" type="slidenum">
              <a:rPr lang="en-US" smtClean="0"/>
              <a:t>‹#›</a:t>
            </a:fld>
            <a:endParaRPr lang="en-US"/>
          </a:p>
        </p:txBody>
      </p:sp>
    </p:spTree>
    <p:extLst>
      <p:ext uri="{BB962C8B-B14F-4D97-AF65-F5344CB8AC3E}">
        <p14:creationId xmlns:p14="http://schemas.microsoft.com/office/powerpoint/2010/main" val="11677694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nul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32.gi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2.gif"/><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24.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76DEE0-A7E5-3E47-B90C-8378B5C5C02C}"/>
              </a:ext>
            </a:extLst>
          </p:cNvPr>
          <p:cNvSpPr>
            <a:spLocks noGrp="1"/>
          </p:cNvSpPr>
          <p:nvPr>
            <p:ph type="ctrTitle"/>
          </p:nvPr>
        </p:nvSpPr>
        <p:spPr>
          <a:xfrm>
            <a:off x="381000" y="1392153"/>
            <a:ext cx="8610600" cy="1828800"/>
          </a:xfrm>
        </p:spPr>
        <p:txBody>
          <a:bodyPr>
            <a:normAutofit/>
          </a:bodyPr>
          <a:lstStyle/>
          <a:p>
            <a:pPr algn="ctr"/>
            <a:r>
              <a:rPr lang="en-US" dirty="0"/>
              <a:t>Targeting Vulnerable children to optimize mortality reduction </a:t>
            </a:r>
            <a:br>
              <a:rPr lang="en-US" dirty="0"/>
            </a:br>
            <a:r>
              <a:rPr lang="en-US" sz="2800" dirty="0"/>
              <a:t>azithromycin</a:t>
            </a:r>
          </a:p>
        </p:txBody>
      </p:sp>
      <p:sp>
        <p:nvSpPr>
          <p:cNvPr id="10" name="TextBox 9">
            <a:extLst>
              <a:ext uri="{FF2B5EF4-FFF2-40B4-BE49-F238E27FC236}">
                <a16:creationId xmlns:a16="http://schemas.microsoft.com/office/drawing/2014/main" id="{E71B6AA0-BCDF-6645-BCDC-1327C54B1051}"/>
              </a:ext>
            </a:extLst>
          </p:cNvPr>
          <p:cNvSpPr txBox="1"/>
          <p:nvPr/>
        </p:nvSpPr>
        <p:spPr>
          <a:xfrm>
            <a:off x="2819400" y="3505200"/>
            <a:ext cx="5943600" cy="1354217"/>
          </a:xfrm>
          <a:prstGeom prst="rect">
            <a:avLst/>
          </a:prstGeom>
          <a:noFill/>
        </p:spPr>
        <p:txBody>
          <a:bodyPr wrap="square" rtlCol="0">
            <a:spAutoFit/>
          </a:bodyPr>
          <a:lstStyle/>
          <a:p>
            <a:r>
              <a:rPr lang="en-US" b="1" dirty="0">
                <a:solidFill>
                  <a:schemeClr val="bg1"/>
                </a:solidFill>
              </a:rPr>
              <a:t>Judd L Walson, MD, MPH</a:t>
            </a:r>
          </a:p>
          <a:p>
            <a:r>
              <a:rPr lang="en-US" sz="1600" dirty="0">
                <a:solidFill>
                  <a:schemeClr val="bg1"/>
                </a:solidFill>
              </a:rPr>
              <a:t>Professor</a:t>
            </a:r>
          </a:p>
          <a:p>
            <a:r>
              <a:rPr lang="en-US" sz="1600" dirty="0">
                <a:solidFill>
                  <a:schemeClr val="bg1"/>
                </a:solidFill>
              </a:rPr>
              <a:t>Departments of Global Health, Medicine (Infectious Disease), Pediatrics and Epidemiology</a:t>
            </a:r>
          </a:p>
          <a:p>
            <a:r>
              <a:rPr lang="en-US" sz="1600" dirty="0">
                <a:solidFill>
                  <a:schemeClr val="bg1"/>
                </a:solidFill>
              </a:rPr>
              <a:t>University of Washington</a:t>
            </a:r>
          </a:p>
        </p:txBody>
      </p:sp>
    </p:spTree>
    <p:extLst>
      <p:ext uri="{BB962C8B-B14F-4D97-AF65-F5344CB8AC3E}">
        <p14:creationId xmlns:p14="http://schemas.microsoft.com/office/powerpoint/2010/main" val="2288166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7191AF-E249-8243-B5E3-5E3B03E61414}"/>
              </a:ext>
            </a:extLst>
          </p:cNvPr>
          <p:cNvSpPr>
            <a:spLocks noGrp="1"/>
          </p:cNvSpPr>
          <p:nvPr>
            <p:ph sz="quarter" idx="1"/>
          </p:nvPr>
        </p:nvSpPr>
        <p:spPr/>
        <p:txBody>
          <a:bodyPr/>
          <a:lstStyle/>
          <a:p>
            <a:pPr marL="0" indent="0" algn="ctr">
              <a:buNone/>
            </a:pPr>
            <a:r>
              <a:rPr lang="en-US" dirty="0"/>
              <a:t>Mass Drug Administration targeting populations at highest risk</a:t>
            </a:r>
          </a:p>
          <a:p>
            <a:pPr marL="0" indent="0" algn="ctr">
              <a:buNone/>
            </a:pPr>
            <a:r>
              <a:rPr lang="en-US" dirty="0"/>
              <a:t>OR</a:t>
            </a:r>
          </a:p>
          <a:p>
            <a:pPr marL="0" indent="0" algn="ctr">
              <a:buNone/>
            </a:pPr>
            <a:r>
              <a:rPr lang="en-US" dirty="0"/>
              <a:t>Targeted treatment to highest risk individuals within populations</a:t>
            </a:r>
          </a:p>
        </p:txBody>
      </p:sp>
      <p:sp>
        <p:nvSpPr>
          <p:cNvPr id="2" name="Title 1">
            <a:extLst>
              <a:ext uri="{FF2B5EF4-FFF2-40B4-BE49-F238E27FC236}">
                <a16:creationId xmlns:a16="http://schemas.microsoft.com/office/drawing/2014/main" id="{1F9C78B7-D5BA-D843-B28F-2B027701774C}"/>
              </a:ext>
            </a:extLst>
          </p:cNvPr>
          <p:cNvSpPr>
            <a:spLocks noGrp="1"/>
          </p:cNvSpPr>
          <p:nvPr>
            <p:ph type="title"/>
          </p:nvPr>
        </p:nvSpPr>
        <p:spPr/>
        <p:txBody>
          <a:bodyPr>
            <a:normAutofit/>
          </a:bodyPr>
          <a:lstStyle/>
          <a:p>
            <a:r>
              <a:rPr lang="en-US" dirty="0">
                <a:solidFill>
                  <a:schemeClr val="accent5">
                    <a:lumMod val="50000"/>
                  </a:schemeClr>
                </a:solidFill>
              </a:rPr>
              <a:t>What is the optimal interventional approach?</a:t>
            </a:r>
          </a:p>
        </p:txBody>
      </p:sp>
      <p:sp>
        <p:nvSpPr>
          <p:cNvPr id="4" name="Slide Number Placeholder 3">
            <a:extLst>
              <a:ext uri="{FF2B5EF4-FFF2-40B4-BE49-F238E27FC236}">
                <a16:creationId xmlns:a16="http://schemas.microsoft.com/office/drawing/2014/main" id="{BEA92451-26C9-8A4F-937F-4866B3C3A190}"/>
              </a:ext>
            </a:extLst>
          </p:cNvPr>
          <p:cNvSpPr>
            <a:spLocks noGrp="1"/>
          </p:cNvSpPr>
          <p:nvPr>
            <p:ph type="sldNum" sz="quarter" idx="10"/>
          </p:nvPr>
        </p:nvSpPr>
        <p:spPr/>
        <p:txBody>
          <a:bodyPr/>
          <a:lstStyle/>
          <a:p>
            <a:fld id="{2FB4A70D-5DA1-1242-A060-B616C22A5BDC}" type="slidenum">
              <a:rPr lang="en-US" smtClean="0"/>
              <a:t>10</a:t>
            </a:fld>
            <a:endParaRPr lang="en-US"/>
          </a:p>
        </p:txBody>
      </p:sp>
      <p:sp>
        <p:nvSpPr>
          <p:cNvPr id="6" name="Text Placeholder 5">
            <a:extLst>
              <a:ext uri="{FF2B5EF4-FFF2-40B4-BE49-F238E27FC236}">
                <a16:creationId xmlns:a16="http://schemas.microsoft.com/office/drawing/2014/main" id="{0A439A79-F9FB-7E43-9F0B-EFFF63FF028A}"/>
              </a:ext>
            </a:extLst>
          </p:cNvPr>
          <p:cNvSpPr>
            <a:spLocks noGrp="1"/>
          </p:cNvSpPr>
          <p:nvPr>
            <p:ph type="body" sz="quarter" idx="11"/>
          </p:nvPr>
        </p:nvSpPr>
        <p:spPr/>
        <p:txBody>
          <a:bodyPr/>
          <a:lstStyle/>
          <a:p>
            <a:endParaRPr lang="en-US" dirty="0"/>
          </a:p>
        </p:txBody>
      </p:sp>
      <p:grpSp>
        <p:nvGrpSpPr>
          <p:cNvPr id="3" name="Group 2">
            <a:extLst>
              <a:ext uri="{FF2B5EF4-FFF2-40B4-BE49-F238E27FC236}">
                <a16:creationId xmlns:a16="http://schemas.microsoft.com/office/drawing/2014/main" id="{21204C91-EE31-BE45-A97C-D70323FB27AC}"/>
              </a:ext>
            </a:extLst>
          </p:cNvPr>
          <p:cNvGrpSpPr/>
          <p:nvPr/>
        </p:nvGrpSpPr>
        <p:grpSpPr>
          <a:xfrm>
            <a:off x="1600200" y="3124200"/>
            <a:ext cx="6307381" cy="2470752"/>
            <a:chOff x="1449406" y="2085879"/>
            <a:chExt cx="8409841" cy="3294336"/>
          </a:xfrm>
        </p:grpSpPr>
        <p:grpSp>
          <p:nvGrpSpPr>
            <p:cNvPr id="121" name="Group 120">
              <a:extLst>
                <a:ext uri="{FF2B5EF4-FFF2-40B4-BE49-F238E27FC236}">
                  <a16:creationId xmlns:a16="http://schemas.microsoft.com/office/drawing/2014/main" id="{8B81B54D-51AE-9342-896E-EC1E19E3A5C0}"/>
                </a:ext>
              </a:extLst>
            </p:cNvPr>
            <p:cNvGrpSpPr/>
            <p:nvPr/>
          </p:nvGrpSpPr>
          <p:grpSpPr>
            <a:xfrm>
              <a:off x="1449406" y="2085879"/>
              <a:ext cx="8409841" cy="3294336"/>
              <a:chOff x="1936657" y="1520506"/>
              <a:chExt cx="8409841" cy="3294336"/>
            </a:xfrm>
          </p:grpSpPr>
          <p:grpSp>
            <p:nvGrpSpPr>
              <p:cNvPr id="69" name="Group 68">
                <a:extLst>
                  <a:ext uri="{FF2B5EF4-FFF2-40B4-BE49-F238E27FC236}">
                    <a16:creationId xmlns:a16="http://schemas.microsoft.com/office/drawing/2014/main" id="{9F93A793-3E4B-FA47-BC11-3C705A1C7C5D}"/>
                  </a:ext>
                </a:extLst>
              </p:cNvPr>
              <p:cNvGrpSpPr/>
              <p:nvPr/>
            </p:nvGrpSpPr>
            <p:grpSpPr>
              <a:xfrm>
                <a:off x="1936657" y="1723310"/>
                <a:ext cx="4503076" cy="3091532"/>
                <a:chOff x="1936657" y="1723310"/>
                <a:chExt cx="4503076" cy="3091532"/>
              </a:xfrm>
            </p:grpSpPr>
            <p:grpSp>
              <p:nvGrpSpPr>
                <p:cNvPr id="43" name="Group 42">
                  <a:extLst>
                    <a:ext uri="{FF2B5EF4-FFF2-40B4-BE49-F238E27FC236}">
                      <a16:creationId xmlns:a16="http://schemas.microsoft.com/office/drawing/2014/main" id="{DE16F488-4FC8-5B4B-B52F-878AEB397C04}"/>
                    </a:ext>
                  </a:extLst>
                </p:cNvPr>
                <p:cNvGrpSpPr/>
                <p:nvPr/>
              </p:nvGrpSpPr>
              <p:grpSpPr>
                <a:xfrm>
                  <a:off x="3688635" y="1723310"/>
                  <a:ext cx="2751098" cy="2844426"/>
                  <a:chOff x="3688635" y="1723310"/>
                  <a:chExt cx="2751098" cy="2844426"/>
                </a:xfrm>
              </p:grpSpPr>
              <p:grpSp>
                <p:nvGrpSpPr>
                  <p:cNvPr id="19" name="Group 18">
                    <a:extLst>
                      <a:ext uri="{FF2B5EF4-FFF2-40B4-BE49-F238E27FC236}">
                        <a16:creationId xmlns:a16="http://schemas.microsoft.com/office/drawing/2014/main" id="{C9BCC620-F31B-5D44-85B0-3D4CB033C46F}"/>
                      </a:ext>
                    </a:extLst>
                  </p:cNvPr>
                  <p:cNvGrpSpPr/>
                  <p:nvPr/>
                </p:nvGrpSpPr>
                <p:grpSpPr>
                  <a:xfrm>
                    <a:off x="3688635" y="1723310"/>
                    <a:ext cx="1342714" cy="1742413"/>
                    <a:chOff x="3688635" y="1723310"/>
                    <a:chExt cx="1342714" cy="1742413"/>
                  </a:xfrm>
                </p:grpSpPr>
                <p:pic>
                  <p:nvPicPr>
                    <p:cNvPr id="20" name="Picture 19">
                      <a:extLst>
                        <a:ext uri="{FF2B5EF4-FFF2-40B4-BE49-F238E27FC236}">
                          <a16:creationId xmlns:a16="http://schemas.microsoft.com/office/drawing/2014/main" id="{1E168DC5-1717-704A-B9F0-14066D1BF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9177" y="2608817"/>
                      <a:ext cx="470037" cy="481899"/>
                    </a:xfrm>
                    <a:prstGeom prst="rect">
                      <a:avLst/>
                    </a:prstGeom>
                  </p:spPr>
                </p:pic>
                <p:pic>
                  <p:nvPicPr>
                    <p:cNvPr id="21" name="Picture 20">
                      <a:extLst>
                        <a:ext uri="{FF2B5EF4-FFF2-40B4-BE49-F238E27FC236}">
                          <a16:creationId xmlns:a16="http://schemas.microsoft.com/office/drawing/2014/main" id="{8C5C73F7-C652-D34D-8B5C-6562F9633AA4}"/>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22" name="Picture 21">
                      <a:extLst>
                        <a:ext uri="{FF2B5EF4-FFF2-40B4-BE49-F238E27FC236}">
                          <a16:creationId xmlns:a16="http://schemas.microsoft.com/office/drawing/2014/main" id="{2ACF3FED-ADA0-DA4F-9698-7D73F1EEFDB8}"/>
                        </a:ext>
                      </a:extLst>
                    </p:cNvPr>
                    <p:cNvPicPr>
                      <a:picLocks noChangeAspect="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4242438" y="2700352"/>
                      <a:ext cx="470037" cy="481899"/>
                    </a:xfrm>
                    <a:prstGeom prst="rect">
                      <a:avLst/>
                    </a:prstGeom>
                  </p:spPr>
                </p:pic>
                <p:pic>
                  <p:nvPicPr>
                    <p:cNvPr id="23" name="Picture 22">
                      <a:extLst>
                        <a:ext uri="{FF2B5EF4-FFF2-40B4-BE49-F238E27FC236}">
                          <a16:creationId xmlns:a16="http://schemas.microsoft.com/office/drawing/2014/main" id="{84C936B8-8DA1-D64A-95F0-124B6FAEB9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7751" y="2983824"/>
                      <a:ext cx="470037" cy="481899"/>
                    </a:xfrm>
                    <a:prstGeom prst="rect">
                      <a:avLst/>
                    </a:prstGeom>
                  </p:spPr>
                </p:pic>
                <p:pic>
                  <p:nvPicPr>
                    <p:cNvPr id="24" name="Picture 23">
                      <a:extLst>
                        <a:ext uri="{FF2B5EF4-FFF2-40B4-BE49-F238E27FC236}">
                          <a16:creationId xmlns:a16="http://schemas.microsoft.com/office/drawing/2014/main" id="{9DD0C180-8642-624A-9AA1-0A36F3FCD5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25" name="Picture 24">
                      <a:extLst>
                        <a:ext uri="{FF2B5EF4-FFF2-40B4-BE49-F238E27FC236}">
                          <a16:creationId xmlns:a16="http://schemas.microsoft.com/office/drawing/2014/main" id="{3E1DF577-DFB2-C64E-BFBC-5AE7941E7A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1312" y="2040693"/>
                      <a:ext cx="470037" cy="481899"/>
                    </a:xfrm>
                    <a:prstGeom prst="rect">
                      <a:avLst/>
                    </a:prstGeom>
                  </p:spPr>
                </p:pic>
                <p:pic>
                  <p:nvPicPr>
                    <p:cNvPr id="26" name="Picture 25">
                      <a:extLst>
                        <a:ext uri="{FF2B5EF4-FFF2-40B4-BE49-F238E27FC236}">
                          <a16:creationId xmlns:a16="http://schemas.microsoft.com/office/drawing/2014/main" id="{F0ADD23C-2DF9-E84A-A6F8-579A57D4C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nvGrpSpPr>
                  <p:cNvPr id="27" name="Group 26">
                    <a:extLst>
                      <a:ext uri="{FF2B5EF4-FFF2-40B4-BE49-F238E27FC236}">
                        <a16:creationId xmlns:a16="http://schemas.microsoft.com/office/drawing/2014/main" id="{8A128604-4A8D-1945-A926-D2A008057089}"/>
                      </a:ext>
                    </a:extLst>
                  </p:cNvPr>
                  <p:cNvGrpSpPr/>
                  <p:nvPr/>
                </p:nvGrpSpPr>
                <p:grpSpPr>
                  <a:xfrm>
                    <a:off x="4554810" y="2116020"/>
                    <a:ext cx="920634" cy="1034522"/>
                    <a:chOff x="3688635" y="1723310"/>
                    <a:chExt cx="920634" cy="1034522"/>
                  </a:xfrm>
                </p:grpSpPr>
                <p:pic>
                  <p:nvPicPr>
                    <p:cNvPr id="28" name="Picture 27">
                      <a:extLst>
                        <a:ext uri="{FF2B5EF4-FFF2-40B4-BE49-F238E27FC236}">
                          <a16:creationId xmlns:a16="http://schemas.microsoft.com/office/drawing/2014/main" id="{247A0536-2D33-7A4B-904D-573918A2D7CB}"/>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29" name="Picture 28">
                      <a:extLst>
                        <a:ext uri="{FF2B5EF4-FFF2-40B4-BE49-F238E27FC236}">
                          <a16:creationId xmlns:a16="http://schemas.microsoft.com/office/drawing/2014/main" id="{6F0FDA59-1855-3E43-8FAF-17C916F17D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30" name="Picture 29">
                      <a:extLst>
                        <a:ext uri="{FF2B5EF4-FFF2-40B4-BE49-F238E27FC236}">
                          <a16:creationId xmlns:a16="http://schemas.microsoft.com/office/drawing/2014/main" id="{628D837B-99D0-DF49-BFFF-B90C309716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nvGrpSpPr>
                  <p:cNvPr id="31" name="Group 30">
                    <a:extLst>
                      <a:ext uri="{FF2B5EF4-FFF2-40B4-BE49-F238E27FC236}">
                        <a16:creationId xmlns:a16="http://schemas.microsoft.com/office/drawing/2014/main" id="{461DF4D6-A29A-F746-BE64-DE892E446421}"/>
                      </a:ext>
                    </a:extLst>
                  </p:cNvPr>
                  <p:cNvGrpSpPr/>
                  <p:nvPr/>
                </p:nvGrpSpPr>
                <p:grpSpPr>
                  <a:xfrm>
                    <a:off x="5097019" y="2825323"/>
                    <a:ext cx="1342714" cy="1742413"/>
                    <a:chOff x="3688635" y="1723310"/>
                    <a:chExt cx="1342714" cy="1742413"/>
                  </a:xfrm>
                </p:grpSpPr>
                <p:pic>
                  <p:nvPicPr>
                    <p:cNvPr id="32" name="Picture 31">
                      <a:extLst>
                        <a:ext uri="{FF2B5EF4-FFF2-40B4-BE49-F238E27FC236}">
                          <a16:creationId xmlns:a16="http://schemas.microsoft.com/office/drawing/2014/main" id="{2994818A-E55B-724D-B7BA-8442E9A699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9177" y="2608817"/>
                      <a:ext cx="470037" cy="481899"/>
                    </a:xfrm>
                    <a:prstGeom prst="rect">
                      <a:avLst/>
                    </a:prstGeom>
                  </p:spPr>
                </p:pic>
                <p:pic>
                  <p:nvPicPr>
                    <p:cNvPr id="33" name="Picture 32">
                      <a:extLst>
                        <a:ext uri="{FF2B5EF4-FFF2-40B4-BE49-F238E27FC236}">
                          <a16:creationId xmlns:a16="http://schemas.microsoft.com/office/drawing/2014/main" id="{9C445887-6F0E-C343-AF6C-99B9F6F5B800}"/>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34" name="Picture 33">
                      <a:extLst>
                        <a:ext uri="{FF2B5EF4-FFF2-40B4-BE49-F238E27FC236}">
                          <a16:creationId xmlns:a16="http://schemas.microsoft.com/office/drawing/2014/main" id="{A232F99D-7D9A-2245-A7B1-B36903941287}"/>
                        </a:ext>
                      </a:extLst>
                    </p:cNvPr>
                    <p:cNvPicPr>
                      <a:picLocks noChangeAspect="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4242438" y="2700352"/>
                      <a:ext cx="470037" cy="481899"/>
                    </a:xfrm>
                    <a:prstGeom prst="rect">
                      <a:avLst/>
                    </a:prstGeom>
                  </p:spPr>
                </p:pic>
                <p:pic>
                  <p:nvPicPr>
                    <p:cNvPr id="35" name="Picture 34">
                      <a:extLst>
                        <a:ext uri="{FF2B5EF4-FFF2-40B4-BE49-F238E27FC236}">
                          <a16:creationId xmlns:a16="http://schemas.microsoft.com/office/drawing/2014/main" id="{C39F15AD-CAEE-784C-8499-405C6E270F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7751" y="2983824"/>
                      <a:ext cx="470037" cy="481899"/>
                    </a:xfrm>
                    <a:prstGeom prst="rect">
                      <a:avLst/>
                    </a:prstGeom>
                  </p:spPr>
                </p:pic>
                <p:pic>
                  <p:nvPicPr>
                    <p:cNvPr id="36" name="Picture 35">
                      <a:extLst>
                        <a:ext uri="{FF2B5EF4-FFF2-40B4-BE49-F238E27FC236}">
                          <a16:creationId xmlns:a16="http://schemas.microsoft.com/office/drawing/2014/main" id="{1123112C-C77D-0C40-9940-EC4B51E246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37" name="Picture 36">
                      <a:extLst>
                        <a:ext uri="{FF2B5EF4-FFF2-40B4-BE49-F238E27FC236}">
                          <a16:creationId xmlns:a16="http://schemas.microsoft.com/office/drawing/2014/main" id="{0C33D9C9-755C-BB4E-96AE-15FEE0C9BE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1312" y="2040693"/>
                      <a:ext cx="470037" cy="481899"/>
                    </a:xfrm>
                    <a:prstGeom prst="rect">
                      <a:avLst/>
                    </a:prstGeom>
                  </p:spPr>
                </p:pic>
                <p:pic>
                  <p:nvPicPr>
                    <p:cNvPr id="38" name="Picture 37">
                      <a:extLst>
                        <a:ext uri="{FF2B5EF4-FFF2-40B4-BE49-F238E27FC236}">
                          <a16:creationId xmlns:a16="http://schemas.microsoft.com/office/drawing/2014/main" id="{80FF5C1C-9855-0842-8B97-2260827816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nvGrpSpPr>
                  <p:cNvPr id="39" name="Group 38">
                    <a:extLst>
                      <a:ext uri="{FF2B5EF4-FFF2-40B4-BE49-F238E27FC236}">
                        <a16:creationId xmlns:a16="http://schemas.microsoft.com/office/drawing/2014/main" id="{9FD53E90-D205-E648-AAD0-111AFC17D06E}"/>
                      </a:ext>
                    </a:extLst>
                  </p:cNvPr>
                  <p:cNvGrpSpPr/>
                  <p:nvPr/>
                </p:nvGrpSpPr>
                <p:grpSpPr>
                  <a:xfrm>
                    <a:off x="4321389" y="3465723"/>
                    <a:ext cx="920634" cy="1034522"/>
                    <a:chOff x="3688635" y="1723310"/>
                    <a:chExt cx="920634" cy="1034522"/>
                  </a:xfrm>
                </p:grpSpPr>
                <p:pic>
                  <p:nvPicPr>
                    <p:cNvPr id="40" name="Picture 39">
                      <a:extLst>
                        <a:ext uri="{FF2B5EF4-FFF2-40B4-BE49-F238E27FC236}">
                          <a16:creationId xmlns:a16="http://schemas.microsoft.com/office/drawing/2014/main" id="{D118A58F-9185-3646-9379-813C56A5E673}"/>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41" name="Picture 40">
                      <a:extLst>
                        <a:ext uri="{FF2B5EF4-FFF2-40B4-BE49-F238E27FC236}">
                          <a16:creationId xmlns:a16="http://schemas.microsoft.com/office/drawing/2014/main" id="{0B14E7CB-D9E6-E247-9650-B743397DCA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42" name="Picture 41">
                      <a:extLst>
                        <a:ext uri="{FF2B5EF4-FFF2-40B4-BE49-F238E27FC236}">
                          <a16:creationId xmlns:a16="http://schemas.microsoft.com/office/drawing/2014/main" id="{CE3EE22C-624E-D547-A56C-B71EA6417E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grpSp>
              <p:nvGrpSpPr>
                <p:cNvPr id="44" name="Group 43">
                  <a:extLst>
                    <a:ext uri="{FF2B5EF4-FFF2-40B4-BE49-F238E27FC236}">
                      <a16:creationId xmlns:a16="http://schemas.microsoft.com/office/drawing/2014/main" id="{64B3C361-E8C2-A145-B4A4-BA73B1A95B1C}"/>
                    </a:ext>
                  </a:extLst>
                </p:cNvPr>
                <p:cNvGrpSpPr/>
                <p:nvPr/>
              </p:nvGrpSpPr>
              <p:grpSpPr>
                <a:xfrm>
                  <a:off x="1936657" y="1970416"/>
                  <a:ext cx="2751098" cy="2844426"/>
                  <a:chOff x="3688635" y="1723310"/>
                  <a:chExt cx="2751098" cy="2844426"/>
                </a:xfrm>
              </p:grpSpPr>
              <p:grpSp>
                <p:nvGrpSpPr>
                  <p:cNvPr id="45" name="Group 44">
                    <a:extLst>
                      <a:ext uri="{FF2B5EF4-FFF2-40B4-BE49-F238E27FC236}">
                        <a16:creationId xmlns:a16="http://schemas.microsoft.com/office/drawing/2014/main" id="{2DD42E71-6EFB-064C-BC86-00AAC383DD40}"/>
                      </a:ext>
                    </a:extLst>
                  </p:cNvPr>
                  <p:cNvGrpSpPr/>
                  <p:nvPr/>
                </p:nvGrpSpPr>
                <p:grpSpPr>
                  <a:xfrm>
                    <a:off x="3688635" y="1723310"/>
                    <a:ext cx="1342714" cy="1742413"/>
                    <a:chOff x="3688635" y="1723310"/>
                    <a:chExt cx="1342714" cy="1742413"/>
                  </a:xfrm>
                </p:grpSpPr>
                <p:pic>
                  <p:nvPicPr>
                    <p:cNvPr id="62" name="Picture 61">
                      <a:extLst>
                        <a:ext uri="{FF2B5EF4-FFF2-40B4-BE49-F238E27FC236}">
                          <a16:creationId xmlns:a16="http://schemas.microsoft.com/office/drawing/2014/main" id="{20362E65-15A9-4C4A-A5C0-B6835F060E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9177" y="2608817"/>
                      <a:ext cx="470037" cy="481899"/>
                    </a:xfrm>
                    <a:prstGeom prst="rect">
                      <a:avLst/>
                    </a:prstGeom>
                  </p:spPr>
                </p:pic>
                <p:pic>
                  <p:nvPicPr>
                    <p:cNvPr id="63" name="Picture 62">
                      <a:extLst>
                        <a:ext uri="{FF2B5EF4-FFF2-40B4-BE49-F238E27FC236}">
                          <a16:creationId xmlns:a16="http://schemas.microsoft.com/office/drawing/2014/main" id="{4D9B3A95-F097-344A-8CE5-5154236F0772}"/>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64" name="Picture 63">
                      <a:extLst>
                        <a:ext uri="{FF2B5EF4-FFF2-40B4-BE49-F238E27FC236}">
                          <a16:creationId xmlns:a16="http://schemas.microsoft.com/office/drawing/2014/main" id="{715C32C6-ACF6-1A45-BF40-FD511C4AE7C0}"/>
                        </a:ext>
                      </a:extLst>
                    </p:cNvPr>
                    <p:cNvPicPr>
                      <a:picLocks noChangeAspect="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4242438" y="2700352"/>
                      <a:ext cx="470037" cy="481899"/>
                    </a:xfrm>
                    <a:prstGeom prst="rect">
                      <a:avLst/>
                    </a:prstGeom>
                  </p:spPr>
                </p:pic>
                <p:pic>
                  <p:nvPicPr>
                    <p:cNvPr id="65" name="Picture 64">
                      <a:extLst>
                        <a:ext uri="{FF2B5EF4-FFF2-40B4-BE49-F238E27FC236}">
                          <a16:creationId xmlns:a16="http://schemas.microsoft.com/office/drawing/2014/main" id="{AFF19BFF-DE26-C346-B586-1F363673E8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7751" y="2983824"/>
                      <a:ext cx="470037" cy="481899"/>
                    </a:xfrm>
                    <a:prstGeom prst="rect">
                      <a:avLst/>
                    </a:prstGeom>
                  </p:spPr>
                </p:pic>
                <p:pic>
                  <p:nvPicPr>
                    <p:cNvPr id="66" name="Picture 65">
                      <a:extLst>
                        <a:ext uri="{FF2B5EF4-FFF2-40B4-BE49-F238E27FC236}">
                          <a16:creationId xmlns:a16="http://schemas.microsoft.com/office/drawing/2014/main" id="{D97A295C-63DC-8B48-8198-730DA649AB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67" name="Picture 66">
                      <a:extLst>
                        <a:ext uri="{FF2B5EF4-FFF2-40B4-BE49-F238E27FC236}">
                          <a16:creationId xmlns:a16="http://schemas.microsoft.com/office/drawing/2014/main" id="{2655006A-842E-6D4F-848B-29FDEE1025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1312" y="2040693"/>
                      <a:ext cx="470037" cy="481899"/>
                    </a:xfrm>
                    <a:prstGeom prst="rect">
                      <a:avLst/>
                    </a:prstGeom>
                  </p:spPr>
                </p:pic>
                <p:pic>
                  <p:nvPicPr>
                    <p:cNvPr id="68" name="Picture 67">
                      <a:extLst>
                        <a:ext uri="{FF2B5EF4-FFF2-40B4-BE49-F238E27FC236}">
                          <a16:creationId xmlns:a16="http://schemas.microsoft.com/office/drawing/2014/main" id="{72D6A545-1CE6-AC4E-AA28-260EAF2AB9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nvGrpSpPr>
                  <p:cNvPr id="46" name="Group 45">
                    <a:extLst>
                      <a:ext uri="{FF2B5EF4-FFF2-40B4-BE49-F238E27FC236}">
                        <a16:creationId xmlns:a16="http://schemas.microsoft.com/office/drawing/2014/main" id="{F4ACEBF8-5F59-754A-AE9D-38CBA3BA5D6F}"/>
                      </a:ext>
                    </a:extLst>
                  </p:cNvPr>
                  <p:cNvGrpSpPr/>
                  <p:nvPr/>
                </p:nvGrpSpPr>
                <p:grpSpPr>
                  <a:xfrm>
                    <a:off x="4554810" y="2116020"/>
                    <a:ext cx="920634" cy="1034522"/>
                    <a:chOff x="3688635" y="1723310"/>
                    <a:chExt cx="920634" cy="1034522"/>
                  </a:xfrm>
                </p:grpSpPr>
                <p:pic>
                  <p:nvPicPr>
                    <p:cNvPr id="59" name="Picture 58">
                      <a:extLst>
                        <a:ext uri="{FF2B5EF4-FFF2-40B4-BE49-F238E27FC236}">
                          <a16:creationId xmlns:a16="http://schemas.microsoft.com/office/drawing/2014/main" id="{6AD224CB-FC66-7342-88B5-0761232E3B79}"/>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60" name="Picture 59">
                      <a:extLst>
                        <a:ext uri="{FF2B5EF4-FFF2-40B4-BE49-F238E27FC236}">
                          <a16:creationId xmlns:a16="http://schemas.microsoft.com/office/drawing/2014/main" id="{F3610AE1-316D-1440-8849-77355A48B3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61" name="Picture 60">
                      <a:extLst>
                        <a:ext uri="{FF2B5EF4-FFF2-40B4-BE49-F238E27FC236}">
                          <a16:creationId xmlns:a16="http://schemas.microsoft.com/office/drawing/2014/main" id="{2EAAA9D3-4120-324D-9954-587AADBFF1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nvGrpSpPr>
                  <p:cNvPr id="47" name="Group 46">
                    <a:extLst>
                      <a:ext uri="{FF2B5EF4-FFF2-40B4-BE49-F238E27FC236}">
                        <a16:creationId xmlns:a16="http://schemas.microsoft.com/office/drawing/2014/main" id="{878454CD-E8BF-9540-A975-141B6726581E}"/>
                      </a:ext>
                    </a:extLst>
                  </p:cNvPr>
                  <p:cNvGrpSpPr/>
                  <p:nvPr/>
                </p:nvGrpSpPr>
                <p:grpSpPr>
                  <a:xfrm>
                    <a:off x="5097019" y="2825323"/>
                    <a:ext cx="1342714" cy="1742413"/>
                    <a:chOff x="3688635" y="1723310"/>
                    <a:chExt cx="1342714" cy="1742413"/>
                  </a:xfrm>
                </p:grpSpPr>
                <p:pic>
                  <p:nvPicPr>
                    <p:cNvPr id="52" name="Picture 51">
                      <a:extLst>
                        <a:ext uri="{FF2B5EF4-FFF2-40B4-BE49-F238E27FC236}">
                          <a16:creationId xmlns:a16="http://schemas.microsoft.com/office/drawing/2014/main" id="{5F05ABA2-E781-1545-90ED-C92EE897AE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9177" y="2608817"/>
                      <a:ext cx="470037" cy="481899"/>
                    </a:xfrm>
                    <a:prstGeom prst="rect">
                      <a:avLst/>
                    </a:prstGeom>
                  </p:spPr>
                </p:pic>
                <p:pic>
                  <p:nvPicPr>
                    <p:cNvPr id="53" name="Picture 52">
                      <a:extLst>
                        <a:ext uri="{FF2B5EF4-FFF2-40B4-BE49-F238E27FC236}">
                          <a16:creationId xmlns:a16="http://schemas.microsoft.com/office/drawing/2014/main" id="{A51418AA-E815-0F4E-B9BD-E307C14CC0E9}"/>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54" name="Picture 53">
                      <a:extLst>
                        <a:ext uri="{FF2B5EF4-FFF2-40B4-BE49-F238E27FC236}">
                          <a16:creationId xmlns:a16="http://schemas.microsoft.com/office/drawing/2014/main" id="{754CB8CB-4E59-654B-BE64-212FDBAB206B}"/>
                        </a:ext>
                      </a:extLst>
                    </p:cNvPr>
                    <p:cNvPicPr>
                      <a:picLocks noChangeAspect="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4242438" y="2700352"/>
                      <a:ext cx="470037" cy="481899"/>
                    </a:xfrm>
                    <a:prstGeom prst="rect">
                      <a:avLst/>
                    </a:prstGeom>
                  </p:spPr>
                </p:pic>
                <p:pic>
                  <p:nvPicPr>
                    <p:cNvPr id="55" name="Picture 54">
                      <a:extLst>
                        <a:ext uri="{FF2B5EF4-FFF2-40B4-BE49-F238E27FC236}">
                          <a16:creationId xmlns:a16="http://schemas.microsoft.com/office/drawing/2014/main" id="{27E17E1C-15F3-794F-9CC0-13C96B41F0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7751" y="2983824"/>
                      <a:ext cx="470037" cy="481899"/>
                    </a:xfrm>
                    <a:prstGeom prst="rect">
                      <a:avLst/>
                    </a:prstGeom>
                  </p:spPr>
                </p:pic>
                <p:pic>
                  <p:nvPicPr>
                    <p:cNvPr id="56" name="Picture 55">
                      <a:extLst>
                        <a:ext uri="{FF2B5EF4-FFF2-40B4-BE49-F238E27FC236}">
                          <a16:creationId xmlns:a16="http://schemas.microsoft.com/office/drawing/2014/main" id="{E937CBDB-1A93-844E-96BB-E51EB4B6F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57" name="Picture 56">
                      <a:extLst>
                        <a:ext uri="{FF2B5EF4-FFF2-40B4-BE49-F238E27FC236}">
                          <a16:creationId xmlns:a16="http://schemas.microsoft.com/office/drawing/2014/main" id="{D7568C35-B0E5-134D-A526-FED5A903F9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1312" y="2040693"/>
                      <a:ext cx="470037" cy="481899"/>
                    </a:xfrm>
                    <a:prstGeom prst="rect">
                      <a:avLst/>
                    </a:prstGeom>
                  </p:spPr>
                </p:pic>
                <p:pic>
                  <p:nvPicPr>
                    <p:cNvPr id="58" name="Picture 57">
                      <a:extLst>
                        <a:ext uri="{FF2B5EF4-FFF2-40B4-BE49-F238E27FC236}">
                          <a16:creationId xmlns:a16="http://schemas.microsoft.com/office/drawing/2014/main" id="{6FDB298B-E85D-6740-B086-6C593F9B37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nvGrpSpPr>
                  <p:cNvPr id="48" name="Group 47">
                    <a:extLst>
                      <a:ext uri="{FF2B5EF4-FFF2-40B4-BE49-F238E27FC236}">
                        <a16:creationId xmlns:a16="http://schemas.microsoft.com/office/drawing/2014/main" id="{D76C6702-1356-EE4A-9200-26AEDEB31B7A}"/>
                      </a:ext>
                    </a:extLst>
                  </p:cNvPr>
                  <p:cNvGrpSpPr/>
                  <p:nvPr/>
                </p:nvGrpSpPr>
                <p:grpSpPr>
                  <a:xfrm>
                    <a:off x="4321389" y="3465723"/>
                    <a:ext cx="920634" cy="1034522"/>
                    <a:chOff x="3688635" y="1723310"/>
                    <a:chExt cx="920634" cy="1034522"/>
                  </a:xfrm>
                </p:grpSpPr>
                <p:pic>
                  <p:nvPicPr>
                    <p:cNvPr id="49" name="Picture 48">
                      <a:extLst>
                        <a:ext uri="{FF2B5EF4-FFF2-40B4-BE49-F238E27FC236}">
                          <a16:creationId xmlns:a16="http://schemas.microsoft.com/office/drawing/2014/main" id="{E252F10C-7869-434B-81CE-6E153ED1616A}"/>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50" name="Picture 49">
                      <a:extLst>
                        <a:ext uri="{FF2B5EF4-FFF2-40B4-BE49-F238E27FC236}">
                          <a16:creationId xmlns:a16="http://schemas.microsoft.com/office/drawing/2014/main" id="{DE5FC003-9219-9247-8135-6804945146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51" name="Picture 50">
                      <a:extLst>
                        <a:ext uri="{FF2B5EF4-FFF2-40B4-BE49-F238E27FC236}">
                          <a16:creationId xmlns:a16="http://schemas.microsoft.com/office/drawing/2014/main" id="{8B4BAE43-EE5B-3746-BC66-E99C0C5DB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grpSp>
          <p:grpSp>
            <p:nvGrpSpPr>
              <p:cNvPr id="70" name="Group 69">
                <a:extLst>
                  <a:ext uri="{FF2B5EF4-FFF2-40B4-BE49-F238E27FC236}">
                    <a16:creationId xmlns:a16="http://schemas.microsoft.com/office/drawing/2014/main" id="{CE55254E-E498-4E41-A414-7672378C1F76}"/>
                  </a:ext>
                </a:extLst>
              </p:cNvPr>
              <p:cNvGrpSpPr/>
              <p:nvPr/>
            </p:nvGrpSpPr>
            <p:grpSpPr>
              <a:xfrm>
                <a:off x="5843422" y="1520506"/>
                <a:ext cx="4503076" cy="3091532"/>
                <a:chOff x="1936657" y="1723310"/>
                <a:chExt cx="4503076" cy="3091532"/>
              </a:xfrm>
            </p:grpSpPr>
            <p:grpSp>
              <p:nvGrpSpPr>
                <p:cNvPr id="71" name="Group 70">
                  <a:extLst>
                    <a:ext uri="{FF2B5EF4-FFF2-40B4-BE49-F238E27FC236}">
                      <a16:creationId xmlns:a16="http://schemas.microsoft.com/office/drawing/2014/main" id="{DE31BD09-C21F-B246-94CD-F7C57177362E}"/>
                    </a:ext>
                  </a:extLst>
                </p:cNvPr>
                <p:cNvGrpSpPr/>
                <p:nvPr/>
              </p:nvGrpSpPr>
              <p:grpSpPr>
                <a:xfrm>
                  <a:off x="3688635" y="1723310"/>
                  <a:ext cx="2751098" cy="2844426"/>
                  <a:chOff x="3688635" y="1723310"/>
                  <a:chExt cx="2751098" cy="2844426"/>
                </a:xfrm>
              </p:grpSpPr>
              <p:grpSp>
                <p:nvGrpSpPr>
                  <p:cNvPr id="97" name="Group 96">
                    <a:extLst>
                      <a:ext uri="{FF2B5EF4-FFF2-40B4-BE49-F238E27FC236}">
                        <a16:creationId xmlns:a16="http://schemas.microsoft.com/office/drawing/2014/main" id="{DE8E6438-5DE2-4B40-9E20-BD2894D86B9C}"/>
                      </a:ext>
                    </a:extLst>
                  </p:cNvPr>
                  <p:cNvGrpSpPr/>
                  <p:nvPr/>
                </p:nvGrpSpPr>
                <p:grpSpPr>
                  <a:xfrm>
                    <a:off x="3688635" y="1723310"/>
                    <a:ext cx="1342714" cy="1742413"/>
                    <a:chOff x="3688635" y="1723310"/>
                    <a:chExt cx="1342714" cy="1742413"/>
                  </a:xfrm>
                </p:grpSpPr>
                <p:pic>
                  <p:nvPicPr>
                    <p:cNvPr id="114" name="Picture 113">
                      <a:extLst>
                        <a:ext uri="{FF2B5EF4-FFF2-40B4-BE49-F238E27FC236}">
                          <a16:creationId xmlns:a16="http://schemas.microsoft.com/office/drawing/2014/main" id="{9A08B05B-1DF7-C44C-9DBB-BC08A5EEA9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9177" y="2608817"/>
                      <a:ext cx="470037" cy="481899"/>
                    </a:xfrm>
                    <a:prstGeom prst="rect">
                      <a:avLst/>
                    </a:prstGeom>
                  </p:spPr>
                </p:pic>
                <p:pic>
                  <p:nvPicPr>
                    <p:cNvPr id="115" name="Picture 114">
                      <a:extLst>
                        <a:ext uri="{FF2B5EF4-FFF2-40B4-BE49-F238E27FC236}">
                          <a16:creationId xmlns:a16="http://schemas.microsoft.com/office/drawing/2014/main" id="{A85A22B2-A501-324A-B9D1-4D45A5FFF31D}"/>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116" name="Picture 115">
                      <a:extLst>
                        <a:ext uri="{FF2B5EF4-FFF2-40B4-BE49-F238E27FC236}">
                          <a16:creationId xmlns:a16="http://schemas.microsoft.com/office/drawing/2014/main" id="{265E2601-4991-214D-8223-FE96E4DC6F85}"/>
                        </a:ext>
                      </a:extLst>
                    </p:cNvPr>
                    <p:cNvPicPr>
                      <a:picLocks noChangeAspect="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4242438" y="2700352"/>
                      <a:ext cx="470037" cy="481899"/>
                    </a:xfrm>
                    <a:prstGeom prst="rect">
                      <a:avLst/>
                    </a:prstGeom>
                  </p:spPr>
                </p:pic>
                <p:pic>
                  <p:nvPicPr>
                    <p:cNvPr id="117" name="Picture 116">
                      <a:extLst>
                        <a:ext uri="{FF2B5EF4-FFF2-40B4-BE49-F238E27FC236}">
                          <a16:creationId xmlns:a16="http://schemas.microsoft.com/office/drawing/2014/main" id="{EDF129B5-7DE7-8E4B-AF57-0CEB78BC30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7751" y="2983824"/>
                      <a:ext cx="470037" cy="481899"/>
                    </a:xfrm>
                    <a:prstGeom prst="rect">
                      <a:avLst/>
                    </a:prstGeom>
                  </p:spPr>
                </p:pic>
                <p:pic>
                  <p:nvPicPr>
                    <p:cNvPr id="118" name="Picture 117">
                      <a:extLst>
                        <a:ext uri="{FF2B5EF4-FFF2-40B4-BE49-F238E27FC236}">
                          <a16:creationId xmlns:a16="http://schemas.microsoft.com/office/drawing/2014/main" id="{6300ABCA-92F2-F343-84FB-D0ECE226E0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119" name="Picture 118">
                      <a:extLst>
                        <a:ext uri="{FF2B5EF4-FFF2-40B4-BE49-F238E27FC236}">
                          <a16:creationId xmlns:a16="http://schemas.microsoft.com/office/drawing/2014/main" id="{EA9A3A7D-14F6-2041-8EE1-160E4D52AB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1312" y="2040693"/>
                      <a:ext cx="470037" cy="481899"/>
                    </a:xfrm>
                    <a:prstGeom prst="rect">
                      <a:avLst/>
                    </a:prstGeom>
                  </p:spPr>
                </p:pic>
                <p:pic>
                  <p:nvPicPr>
                    <p:cNvPr id="120" name="Picture 119">
                      <a:extLst>
                        <a:ext uri="{FF2B5EF4-FFF2-40B4-BE49-F238E27FC236}">
                          <a16:creationId xmlns:a16="http://schemas.microsoft.com/office/drawing/2014/main" id="{976DA02D-CCDB-3443-B68D-F33DEBBFCB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nvGrpSpPr>
                  <p:cNvPr id="98" name="Group 97">
                    <a:extLst>
                      <a:ext uri="{FF2B5EF4-FFF2-40B4-BE49-F238E27FC236}">
                        <a16:creationId xmlns:a16="http://schemas.microsoft.com/office/drawing/2014/main" id="{2F82EC9A-FA26-E44F-8BF0-5DC2823571AD}"/>
                      </a:ext>
                    </a:extLst>
                  </p:cNvPr>
                  <p:cNvGrpSpPr/>
                  <p:nvPr/>
                </p:nvGrpSpPr>
                <p:grpSpPr>
                  <a:xfrm>
                    <a:off x="4554810" y="2116020"/>
                    <a:ext cx="920634" cy="1034522"/>
                    <a:chOff x="3688635" y="1723310"/>
                    <a:chExt cx="920634" cy="1034522"/>
                  </a:xfrm>
                </p:grpSpPr>
                <p:pic>
                  <p:nvPicPr>
                    <p:cNvPr id="111" name="Picture 110">
                      <a:extLst>
                        <a:ext uri="{FF2B5EF4-FFF2-40B4-BE49-F238E27FC236}">
                          <a16:creationId xmlns:a16="http://schemas.microsoft.com/office/drawing/2014/main" id="{12297DE2-9395-9948-B028-2FC26E1106C5}"/>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112" name="Picture 111">
                      <a:extLst>
                        <a:ext uri="{FF2B5EF4-FFF2-40B4-BE49-F238E27FC236}">
                          <a16:creationId xmlns:a16="http://schemas.microsoft.com/office/drawing/2014/main" id="{2C690761-27E3-284F-969A-426C68B876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113" name="Picture 112">
                      <a:extLst>
                        <a:ext uri="{FF2B5EF4-FFF2-40B4-BE49-F238E27FC236}">
                          <a16:creationId xmlns:a16="http://schemas.microsoft.com/office/drawing/2014/main" id="{10E5A37D-ECDA-3E43-82CF-6284918147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nvGrpSpPr>
                  <p:cNvPr id="99" name="Group 98">
                    <a:extLst>
                      <a:ext uri="{FF2B5EF4-FFF2-40B4-BE49-F238E27FC236}">
                        <a16:creationId xmlns:a16="http://schemas.microsoft.com/office/drawing/2014/main" id="{B750D6D0-0C85-E54F-BD95-0BF0D2D57383}"/>
                      </a:ext>
                    </a:extLst>
                  </p:cNvPr>
                  <p:cNvGrpSpPr/>
                  <p:nvPr/>
                </p:nvGrpSpPr>
                <p:grpSpPr>
                  <a:xfrm>
                    <a:off x="5097019" y="2825323"/>
                    <a:ext cx="1342714" cy="1742413"/>
                    <a:chOff x="3688635" y="1723310"/>
                    <a:chExt cx="1342714" cy="1742413"/>
                  </a:xfrm>
                </p:grpSpPr>
                <p:pic>
                  <p:nvPicPr>
                    <p:cNvPr id="104" name="Picture 103">
                      <a:extLst>
                        <a:ext uri="{FF2B5EF4-FFF2-40B4-BE49-F238E27FC236}">
                          <a16:creationId xmlns:a16="http://schemas.microsoft.com/office/drawing/2014/main" id="{ABD8F67A-88B6-B14D-A280-49F3836AE1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9177" y="2608817"/>
                      <a:ext cx="470037" cy="481899"/>
                    </a:xfrm>
                    <a:prstGeom prst="rect">
                      <a:avLst/>
                    </a:prstGeom>
                  </p:spPr>
                </p:pic>
                <p:pic>
                  <p:nvPicPr>
                    <p:cNvPr id="105" name="Picture 104">
                      <a:extLst>
                        <a:ext uri="{FF2B5EF4-FFF2-40B4-BE49-F238E27FC236}">
                          <a16:creationId xmlns:a16="http://schemas.microsoft.com/office/drawing/2014/main" id="{D7364AF7-700C-BD42-8521-66537696E259}"/>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106" name="Picture 105">
                      <a:extLst>
                        <a:ext uri="{FF2B5EF4-FFF2-40B4-BE49-F238E27FC236}">
                          <a16:creationId xmlns:a16="http://schemas.microsoft.com/office/drawing/2014/main" id="{FDCB273E-FFC3-6745-A260-3E45DBD759FA}"/>
                        </a:ext>
                      </a:extLst>
                    </p:cNvPr>
                    <p:cNvPicPr>
                      <a:picLocks noChangeAspect="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4242438" y="2700352"/>
                      <a:ext cx="470037" cy="481899"/>
                    </a:xfrm>
                    <a:prstGeom prst="rect">
                      <a:avLst/>
                    </a:prstGeom>
                  </p:spPr>
                </p:pic>
                <p:pic>
                  <p:nvPicPr>
                    <p:cNvPr id="107" name="Picture 106">
                      <a:extLst>
                        <a:ext uri="{FF2B5EF4-FFF2-40B4-BE49-F238E27FC236}">
                          <a16:creationId xmlns:a16="http://schemas.microsoft.com/office/drawing/2014/main" id="{6688E8E1-8C80-FD45-81CF-08C44BFF1E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7751" y="2983824"/>
                      <a:ext cx="470037" cy="481899"/>
                    </a:xfrm>
                    <a:prstGeom prst="rect">
                      <a:avLst/>
                    </a:prstGeom>
                  </p:spPr>
                </p:pic>
                <p:pic>
                  <p:nvPicPr>
                    <p:cNvPr id="108" name="Picture 107">
                      <a:extLst>
                        <a:ext uri="{FF2B5EF4-FFF2-40B4-BE49-F238E27FC236}">
                          <a16:creationId xmlns:a16="http://schemas.microsoft.com/office/drawing/2014/main" id="{2565898F-3074-9444-AD79-163A81586F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109" name="Picture 108">
                      <a:extLst>
                        <a:ext uri="{FF2B5EF4-FFF2-40B4-BE49-F238E27FC236}">
                          <a16:creationId xmlns:a16="http://schemas.microsoft.com/office/drawing/2014/main" id="{71E55FD1-CC64-244E-BD32-AF595078A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1312" y="2040693"/>
                      <a:ext cx="470037" cy="481899"/>
                    </a:xfrm>
                    <a:prstGeom prst="rect">
                      <a:avLst/>
                    </a:prstGeom>
                  </p:spPr>
                </p:pic>
                <p:pic>
                  <p:nvPicPr>
                    <p:cNvPr id="110" name="Picture 109">
                      <a:extLst>
                        <a:ext uri="{FF2B5EF4-FFF2-40B4-BE49-F238E27FC236}">
                          <a16:creationId xmlns:a16="http://schemas.microsoft.com/office/drawing/2014/main" id="{34FB96E9-7B4E-4B40-B721-B13317808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nvGrpSpPr>
                  <p:cNvPr id="100" name="Group 99">
                    <a:extLst>
                      <a:ext uri="{FF2B5EF4-FFF2-40B4-BE49-F238E27FC236}">
                        <a16:creationId xmlns:a16="http://schemas.microsoft.com/office/drawing/2014/main" id="{6CAB3D40-DD2E-1842-B353-73FFB022F0A6}"/>
                      </a:ext>
                    </a:extLst>
                  </p:cNvPr>
                  <p:cNvGrpSpPr/>
                  <p:nvPr/>
                </p:nvGrpSpPr>
                <p:grpSpPr>
                  <a:xfrm>
                    <a:off x="4321389" y="3465723"/>
                    <a:ext cx="920634" cy="1034522"/>
                    <a:chOff x="3688635" y="1723310"/>
                    <a:chExt cx="920634" cy="1034522"/>
                  </a:xfrm>
                </p:grpSpPr>
                <p:pic>
                  <p:nvPicPr>
                    <p:cNvPr id="101" name="Picture 100">
                      <a:extLst>
                        <a:ext uri="{FF2B5EF4-FFF2-40B4-BE49-F238E27FC236}">
                          <a16:creationId xmlns:a16="http://schemas.microsoft.com/office/drawing/2014/main" id="{D9328257-3D4A-2241-9EF2-D56FC529CF6C}"/>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102" name="Picture 101">
                      <a:extLst>
                        <a:ext uri="{FF2B5EF4-FFF2-40B4-BE49-F238E27FC236}">
                          <a16:creationId xmlns:a16="http://schemas.microsoft.com/office/drawing/2014/main" id="{03633677-6D2B-E14D-8E9F-63E32355A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103" name="Picture 102">
                      <a:extLst>
                        <a:ext uri="{FF2B5EF4-FFF2-40B4-BE49-F238E27FC236}">
                          <a16:creationId xmlns:a16="http://schemas.microsoft.com/office/drawing/2014/main" id="{D1CF8856-3DDA-6942-A3EB-B0DE48F88C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grpSp>
              <p:nvGrpSpPr>
                <p:cNvPr id="72" name="Group 71">
                  <a:extLst>
                    <a:ext uri="{FF2B5EF4-FFF2-40B4-BE49-F238E27FC236}">
                      <a16:creationId xmlns:a16="http://schemas.microsoft.com/office/drawing/2014/main" id="{840B8A71-025D-3848-8E98-29B324FA72AD}"/>
                    </a:ext>
                  </a:extLst>
                </p:cNvPr>
                <p:cNvGrpSpPr/>
                <p:nvPr/>
              </p:nvGrpSpPr>
              <p:grpSpPr>
                <a:xfrm>
                  <a:off x="1936657" y="1970416"/>
                  <a:ext cx="2751098" cy="2844426"/>
                  <a:chOff x="3688635" y="1723310"/>
                  <a:chExt cx="2751098" cy="2844426"/>
                </a:xfrm>
              </p:grpSpPr>
              <p:grpSp>
                <p:nvGrpSpPr>
                  <p:cNvPr id="73" name="Group 72">
                    <a:extLst>
                      <a:ext uri="{FF2B5EF4-FFF2-40B4-BE49-F238E27FC236}">
                        <a16:creationId xmlns:a16="http://schemas.microsoft.com/office/drawing/2014/main" id="{C676C604-5770-A743-BD8F-C2587DCADCC3}"/>
                      </a:ext>
                    </a:extLst>
                  </p:cNvPr>
                  <p:cNvGrpSpPr/>
                  <p:nvPr/>
                </p:nvGrpSpPr>
                <p:grpSpPr>
                  <a:xfrm>
                    <a:off x="3688635" y="1723310"/>
                    <a:ext cx="1342714" cy="1742413"/>
                    <a:chOff x="3688635" y="1723310"/>
                    <a:chExt cx="1342714" cy="1742413"/>
                  </a:xfrm>
                </p:grpSpPr>
                <p:pic>
                  <p:nvPicPr>
                    <p:cNvPr id="90" name="Picture 89">
                      <a:extLst>
                        <a:ext uri="{FF2B5EF4-FFF2-40B4-BE49-F238E27FC236}">
                          <a16:creationId xmlns:a16="http://schemas.microsoft.com/office/drawing/2014/main" id="{E42EDC6F-243D-6F45-B710-3ADCF96963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9177" y="2608817"/>
                      <a:ext cx="470037" cy="481899"/>
                    </a:xfrm>
                    <a:prstGeom prst="rect">
                      <a:avLst/>
                    </a:prstGeom>
                  </p:spPr>
                </p:pic>
                <p:pic>
                  <p:nvPicPr>
                    <p:cNvPr id="91" name="Picture 90">
                      <a:extLst>
                        <a:ext uri="{FF2B5EF4-FFF2-40B4-BE49-F238E27FC236}">
                          <a16:creationId xmlns:a16="http://schemas.microsoft.com/office/drawing/2014/main" id="{57DB90C9-5716-3A4A-8630-A3860E09079D}"/>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92" name="Picture 91">
                      <a:extLst>
                        <a:ext uri="{FF2B5EF4-FFF2-40B4-BE49-F238E27FC236}">
                          <a16:creationId xmlns:a16="http://schemas.microsoft.com/office/drawing/2014/main" id="{A7327C04-5538-FC4F-A697-8F73E098A426}"/>
                        </a:ext>
                      </a:extLst>
                    </p:cNvPr>
                    <p:cNvPicPr>
                      <a:picLocks noChangeAspect="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4242438" y="2700352"/>
                      <a:ext cx="470037" cy="481899"/>
                    </a:xfrm>
                    <a:prstGeom prst="rect">
                      <a:avLst/>
                    </a:prstGeom>
                  </p:spPr>
                </p:pic>
                <p:pic>
                  <p:nvPicPr>
                    <p:cNvPr id="93" name="Picture 92">
                      <a:extLst>
                        <a:ext uri="{FF2B5EF4-FFF2-40B4-BE49-F238E27FC236}">
                          <a16:creationId xmlns:a16="http://schemas.microsoft.com/office/drawing/2014/main" id="{7F28BEF5-6772-3A48-B2C1-06BCDBB5C8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7751" y="2983824"/>
                      <a:ext cx="470037" cy="481899"/>
                    </a:xfrm>
                    <a:prstGeom prst="rect">
                      <a:avLst/>
                    </a:prstGeom>
                  </p:spPr>
                </p:pic>
                <p:pic>
                  <p:nvPicPr>
                    <p:cNvPr id="94" name="Picture 93">
                      <a:extLst>
                        <a:ext uri="{FF2B5EF4-FFF2-40B4-BE49-F238E27FC236}">
                          <a16:creationId xmlns:a16="http://schemas.microsoft.com/office/drawing/2014/main" id="{C640ABA9-F84A-2448-BCD0-D3B6506D78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95" name="Picture 94">
                      <a:extLst>
                        <a:ext uri="{FF2B5EF4-FFF2-40B4-BE49-F238E27FC236}">
                          <a16:creationId xmlns:a16="http://schemas.microsoft.com/office/drawing/2014/main" id="{FF170CD3-5DEA-824B-BDFC-35095DF0D9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1312" y="2040693"/>
                      <a:ext cx="470037" cy="481899"/>
                    </a:xfrm>
                    <a:prstGeom prst="rect">
                      <a:avLst/>
                    </a:prstGeom>
                  </p:spPr>
                </p:pic>
                <p:pic>
                  <p:nvPicPr>
                    <p:cNvPr id="96" name="Picture 95">
                      <a:extLst>
                        <a:ext uri="{FF2B5EF4-FFF2-40B4-BE49-F238E27FC236}">
                          <a16:creationId xmlns:a16="http://schemas.microsoft.com/office/drawing/2014/main" id="{511CF593-7345-044E-9A36-DF5CA4B8AB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nvGrpSpPr>
                  <p:cNvPr id="74" name="Group 73">
                    <a:extLst>
                      <a:ext uri="{FF2B5EF4-FFF2-40B4-BE49-F238E27FC236}">
                        <a16:creationId xmlns:a16="http://schemas.microsoft.com/office/drawing/2014/main" id="{9D339A8C-4AB8-F747-B252-05A198771EF2}"/>
                      </a:ext>
                    </a:extLst>
                  </p:cNvPr>
                  <p:cNvGrpSpPr/>
                  <p:nvPr/>
                </p:nvGrpSpPr>
                <p:grpSpPr>
                  <a:xfrm>
                    <a:off x="4554810" y="2116020"/>
                    <a:ext cx="920634" cy="1034522"/>
                    <a:chOff x="3688635" y="1723310"/>
                    <a:chExt cx="920634" cy="1034522"/>
                  </a:xfrm>
                </p:grpSpPr>
                <p:pic>
                  <p:nvPicPr>
                    <p:cNvPr id="87" name="Picture 86">
                      <a:extLst>
                        <a:ext uri="{FF2B5EF4-FFF2-40B4-BE49-F238E27FC236}">
                          <a16:creationId xmlns:a16="http://schemas.microsoft.com/office/drawing/2014/main" id="{EC6E4B78-842A-A74D-9315-3C05ECD701B7}"/>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88" name="Picture 87">
                      <a:extLst>
                        <a:ext uri="{FF2B5EF4-FFF2-40B4-BE49-F238E27FC236}">
                          <a16:creationId xmlns:a16="http://schemas.microsoft.com/office/drawing/2014/main" id="{9E4BBF28-8976-DC41-9A83-013209371A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89" name="Picture 88">
                      <a:extLst>
                        <a:ext uri="{FF2B5EF4-FFF2-40B4-BE49-F238E27FC236}">
                          <a16:creationId xmlns:a16="http://schemas.microsoft.com/office/drawing/2014/main" id="{7C28AB5E-DB68-AC4C-8F9D-29D9904E44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nvGrpSpPr>
                  <p:cNvPr id="75" name="Group 74">
                    <a:extLst>
                      <a:ext uri="{FF2B5EF4-FFF2-40B4-BE49-F238E27FC236}">
                        <a16:creationId xmlns:a16="http://schemas.microsoft.com/office/drawing/2014/main" id="{1E6401FA-E9E1-914A-88A7-E9D1FCA17680}"/>
                      </a:ext>
                    </a:extLst>
                  </p:cNvPr>
                  <p:cNvGrpSpPr/>
                  <p:nvPr/>
                </p:nvGrpSpPr>
                <p:grpSpPr>
                  <a:xfrm>
                    <a:off x="5097019" y="2825323"/>
                    <a:ext cx="1342714" cy="1742413"/>
                    <a:chOff x="3688635" y="1723310"/>
                    <a:chExt cx="1342714" cy="1742413"/>
                  </a:xfrm>
                </p:grpSpPr>
                <p:pic>
                  <p:nvPicPr>
                    <p:cNvPr id="80" name="Picture 79">
                      <a:extLst>
                        <a:ext uri="{FF2B5EF4-FFF2-40B4-BE49-F238E27FC236}">
                          <a16:creationId xmlns:a16="http://schemas.microsoft.com/office/drawing/2014/main" id="{BE5819B7-2E55-1C48-B6E5-E21FC8AB38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9177" y="2608817"/>
                      <a:ext cx="470037" cy="481899"/>
                    </a:xfrm>
                    <a:prstGeom prst="rect">
                      <a:avLst/>
                    </a:prstGeom>
                  </p:spPr>
                </p:pic>
                <p:pic>
                  <p:nvPicPr>
                    <p:cNvPr id="81" name="Picture 80">
                      <a:extLst>
                        <a:ext uri="{FF2B5EF4-FFF2-40B4-BE49-F238E27FC236}">
                          <a16:creationId xmlns:a16="http://schemas.microsoft.com/office/drawing/2014/main" id="{1A883666-70E3-404B-A915-5247682BAE6A}"/>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82" name="Picture 81">
                      <a:extLst>
                        <a:ext uri="{FF2B5EF4-FFF2-40B4-BE49-F238E27FC236}">
                          <a16:creationId xmlns:a16="http://schemas.microsoft.com/office/drawing/2014/main" id="{83803F7C-FE71-484C-8725-DAFE16825134}"/>
                        </a:ext>
                      </a:extLst>
                    </p:cNvPr>
                    <p:cNvPicPr>
                      <a:picLocks noChangeAspect="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4242438" y="2700352"/>
                      <a:ext cx="470037" cy="481899"/>
                    </a:xfrm>
                    <a:prstGeom prst="rect">
                      <a:avLst/>
                    </a:prstGeom>
                  </p:spPr>
                </p:pic>
                <p:pic>
                  <p:nvPicPr>
                    <p:cNvPr id="83" name="Picture 82">
                      <a:extLst>
                        <a:ext uri="{FF2B5EF4-FFF2-40B4-BE49-F238E27FC236}">
                          <a16:creationId xmlns:a16="http://schemas.microsoft.com/office/drawing/2014/main" id="{E0C7E5DC-65B4-9841-8941-DC912A9B68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7751" y="2983824"/>
                      <a:ext cx="470037" cy="481899"/>
                    </a:xfrm>
                    <a:prstGeom prst="rect">
                      <a:avLst/>
                    </a:prstGeom>
                  </p:spPr>
                </p:pic>
                <p:pic>
                  <p:nvPicPr>
                    <p:cNvPr id="84" name="Picture 83">
                      <a:extLst>
                        <a:ext uri="{FF2B5EF4-FFF2-40B4-BE49-F238E27FC236}">
                          <a16:creationId xmlns:a16="http://schemas.microsoft.com/office/drawing/2014/main" id="{86BEC846-356D-9E49-AA8C-714D8EFD5C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85" name="Picture 84">
                      <a:extLst>
                        <a:ext uri="{FF2B5EF4-FFF2-40B4-BE49-F238E27FC236}">
                          <a16:creationId xmlns:a16="http://schemas.microsoft.com/office/drawing/2014/main" id="{1D7CFBF6-DF20-9D49-8DBF-3EE5A651D9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1312" y="2040693"/>
                      <a:ext cx="470037" cy="481899"/>
                    </a:xfrm>
                    <a:prstGeom prst="rect">
                      <a:avLst/>
                    </a:prstGeom>
                  </p:spPr>
                </p:pic>
                <p:pic>
                  <p:nvPicPr>
                    <p:cNvPr id="86" name="Picture 85">
                      <a:extLst>
                        <a:ext uri="{FF2B5EF4-FFF2-40B4-BE49-F238E27FC236}">
                          <a16:creationId xmlns:a16="http://schemas.microsoft.com/office/drawing/2014/main" id="{21E38951-7DD2-3846-82C6-2592869B0A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nvGrpSpPr>
                  <p:cNvPr id="76" name="Group 75">
                    <a:extLst>
                      <a:ext uri="{FF2B5EF4-FFF2-40B4-BE49-F238E27FC236}">
                        <a16:creationId xmlns:a16="http://schemas.microsoft.com/office/drawing/2014/main" id="{79BD960D-98A0-4343-B725-660EB1A9417B}"/>
                      </a:ext>
                    </a:extLst>
                  </p:cNvPr>
                  <p:cNvGrpSpPr/>
                  <p:nvPr/>
                </p:nvGrpSpPr>
                <p:grpSpPr>
                  <a:xfrm>
                    <a:off x="4321389" y="3465723"/>
                    <a:ext cx="920634" cy="1034522"/>
                    <a:chOff x="3688635" y="1723310"/>
                    <a:chExt cx="920634" cy="1034522"/>
                  </a:xfrm>
                </p:grpSpPr>
                <p:pic>
                  <p:nvPicPr>
                    <p:cNvPr id="77" name="Picture 76">
                      <a:extLst>
                        <a:ext uri="{FF2B5EF4-FFF2-40B4-BE49-F238E27FC236}">
                          <a16:creationId xmlns:a16="http://schemas.microsoft.com/office/drawing/2014/main" id="{CD495922-3417-8B45-B5B1-6A36BE289542}"/>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88635" y="2111787"/>
                      <a:ext cx="470037" cy="481899"/>
                    </a:xfrm>
                    <a:prstGeom prst="rect">
                      <a:avLst/>
                    </a:prstGeom>
                  </p:spPr>
                </p:pic>
                <p:pic>
                  <p:nvPicPr>
                    <p:cNvPr id="78" name="Picture 77">
                      <a:extLst>
                        <a:ext uri="{FF2B5EF4-FFF2-40B4-BE49-F238E27FC236}">
                          <a16:creationId xmlns:a16="http://schemas.microsoft.com/office/drawing/2014/main" id="{3959615A-2E90-244D-A271-148A6B75AC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232" y="2275933"/>
                      <a:ext cx="470037" cy="481899"/>
                    </a:xfrm>
                    <a:prstGeom prst="rect">
                      <a:avLst/>
                    </a:prstGeom>
                  </p:spPr>
                </p:pic>
                <p:pic>
                  <p:nvPicPr>
                    <p:cNvPr id="79" name="Picture 78">
                      <a:extLst>
                        <a:ext uri="{FF2B5EF4-FFF2-40B4-BE49-F238E27FC236}">
                          <a16:creationId xmlns:a16="http://schemas.microsoft.com/office/drawing/2014/main" id="{DFF232FB-BBBB-8A47-94B4-62BDA2FCEB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613" y="1723310"/>
                      <a:ext cx="470037" cy="481899"/>
                    </a:xfrm>
                    <a:prstGeom prst="rect">
                      <a:avLst/>
                    </a:prstGeom>
                  </p:spPr>
                </p:pic>
              </p:grpSp>
            </p:grpSp>
          </p:grpSp>
        </p:grpSp>
        <p:pic>
          <p:nvPicPr>
            <p:cNvPr id="122" name="Picture 121">
              <a:extLst>
                <a:ext uri="{FF2B5EF4-FFF2-40B4-BE49-F238E27FC236}">
                  <a16:creationId xmlns:a16="http://schemas.microsoft.com/office/drawing/2014/main" id="{A967FA4F-7D70-6A42-A71E-0C074828C9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6763" y="3989552"/>
              <a:ext cx="470037" cy="481899"/>
            </a:xfrm>
            <a:prstGeom prst="rect">
              <a:avLst/>
            </a:prstGeom>
          </p:spPr>
        </p:pic>
        <p:pic>
          <p:nvPicPr>
            <p:cNvPr id="123" name="Picture 122">
              <a:extLst>
                <a:ext uri="{FF2B5EF4-FFF2-40B4-BE49-F238E27FC236}">
                  <a16:creationId xmlns:a16="http://schemas.microsoft.com/office/drawing/2014/main" id="{7E1757B3-316B-1E44-A792-2A3549051E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5496" y="4190232"/>
              <a:ext cx="470037" cy="481899"/>
            </a:xfrm>
            <a:prstGeom prst="rect">
              <a:avLst/>
            </a:prstGeom>
          </p:spPr>
        </p:pic>
      </p:grpSp>
    </p:spTree>
    <p:extLst>
      <p:ext uri="{BB962C8B-B14F-4D97-AF65-F5344CB8AC3E}">
        <p14:creationId xmlns:p14="http://schemas.microsoft.com/office/powerpoint/2010/main" val="135494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ACA3D8-69DD-A246-89E6-F58725BD98B2}"/>
              </a:ext>
            </a:extLst>
          </p:cNvPr>
          <p:cNvSpPr/>
          <p:nvPr/>
        </p:nvSpPr>
        <p:spPr>
          <a:xfrm>
            <a:off x="5638800" y="5943600"/>
            <a:ext cx="4572000" cy="253916"/>
          </a:xfrm>
          <a:prstGeom prst="rect">
            <a:avLst/>
          </a:prstGeom>
        </p:spPr>
        <p:txBody>
          <a:bodyPr>
            <a:spAutoFit/>
          </a:bodyPr>
          <a:lstStyle/>
          <a:p>
            <a:r>
              <a:rPr lang="en-US" sz="1050" dirty="0">
                <a:solidFill>
                  <a:schemeClr val="accent5">
                    <a:lumMod val="50000"/>
                  </a:schemeClr>
                </a:solidFill>
              </a:rPr>
              <a:t>Lancet, 2012 Vol. 379, issue 9822, p. 1225-1233</a:t>
            </a:r>
          </a:p>
        </p:txBody>
      </p:sp>
      <p:pic>
        <p:nvPicPr>
          <p:cNvPr id="5" name="Content Placeholder 4">
            <a:extLst>
              <a:ext uri="{FF2B5EF4-FFF2-40B4-BE49-F238E27FC236}">
                <a16:creationId xmlns:a16="http://schemas.microsoft.com/office/drawing/2014/main" id="{5C13BAA0-F7B7-B049-B24A-FAB8E5C7F6BE}"/>
              </a:ext>
            </a:extLst>
          </p:cNvPr>
          <p:cNvPicPr>
            <a:picLocks noGrp="1" noChangeAspect="1"/>
          </p:cNvPicPr>
          <p:nvPr>
            <p:ph sz="quarter" idx="1"/>
          </p:nvPr>
        </p:nvPicPr>
        <p:blipFill>
          <a:blip r:embed="rId3" cstate="screen">
            <a:extLst>
              <a:ext uri="{28A0092B-C50C-407E-A947-70E740481C1C}">
                <a14:useLocalDpi xmlns:a14="http://schemas.microsoft.com/office/drawing/2010/main"/>
              </a:ext>
            </a:extLst>
          </a:blip>
          <a:stretch>
            <a:fillRect/>
          </a:stretch>
        </p:blipFill>
        <p:spPr>
          <a:xfrm>
            <a:off x="936625" y="1657350"/>
            <a:ext cx="7505700" cy="4229100"/>
          </a:xfrm>
        </p:spPr>
      </p:pic>
      <p:sp>
        <p:nvSpPr>
          <p:cNvPr id="3" name="Title 2">
            <a:extLst>
              <a:ext uri="{FF2B5EF4-FFF2-40B4-BE49-F238E27FC236}">
                <a16:creationId xmlns:a16="http://schemas.microsoft.com/office/drawing/2014/main" id="{60AB2A06-688B-2641-B3BC-AFEC8EF67DD7}"/>
              </a:ext>
            </a:extLst>
          </p:cNvPr>
          <p:cNvSpPr>
            <a:spLocks noGrp="1"/>
          </p:cNvSpPr>
          <p:nvPr>
            <p:ph type="title"/>
          </p:nvPr>
        </p:nvSpPr>
        <p:spPr/>
        <p:txBody>
          <a:bodyPr/>
          <a:lstStyle/>
          <a:p>
            <a:r>
              <a:rPr lang="en-US" dirty="0"/>
              <a:t>What level of coverage can we expect with MDA?</a:t>
            </a:r>
          </a:p>
        </p:txBody>
      </p:sp>
      <p:sp>
        <p:nvSpPr>
          <p:cNvPr id="2" name="Slide Number Placeholder 1">
            <a:extLst>
              <a:ext uri="{FF2B5EF4-FFF2-40B4-BE49-F238E27FC236}">
                <a16:creationId xmlns:a16="http://schemas.microsoft.com/office/drawing/2014/main" id="{ED469C32-43FA-344D-82D5-E8C5727E21A5}"/>
              </a:ext>
            </a:extLst>
          </p:cNvPr>
          <p:cNvSpPr>
            <a:spLocks noGrp="1"/>
          </p:cNvSpPr>
          <p:nvPr>
            <p:ph type="sldNum" sz="quarter" idx="10"/>
          </p:nvPr>
        </p:nvSpPr>
        <p:spPr/>
        <p:txBody>
          <a:bodyPr/>
          <a:lstStyle/>
          <a:p>
            <a:fld id="{2FB4A70D-5DA1-1242-A060-B616C22A5BDC}" type="slidenum">
              <a:rPr lang="en-US" smtClean="0"/>
              <a:t>11</a:t>
            </a:fld>
            <a:endParaRPr lang="en-US" dirty="0"/>
          </a:p>
        </p:txBody>
      </p:sp>
      <p:sp>
        <p:nvSpPr>
          <p:cNvPr id="7" name="Text Placeholder 6">
            <a:extLst>
              <a:ext uri="{FF2B5EF4-FFF2-40B4-BE49-F238E27FC236}">
                <a16:creationId xmlns:a16="http://schemas.microsoft.com/office/drawing/2014/main" id="{EC2B0E8F-B9FC-DD43-A088-A932C9DCA167}"/>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4374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9106E4-CDEF-48C8-8357-A81B56D9BAF7}"/>
              </a:ext>
            </a:extLst>
          </p:cNvPr>
          <p:cNvSpPr>
            <a:spLocks noGrp="1"/>
          </p:cNvSpPr>
          <p:nvPr>
            <p:ph type="title"/>
          </p:nvPr>
        </p:nvSpPr>
        <p:spPr>
          <a:xfrm>
            <a:off x="453278" y="571180"/>
            <a:ext cx="8477318" cy="288882"/>
          </a:xfrm>
        </p:spPr>
        <p:txBody>
          <a:bodyPr>
            <a:normAutofit fontScale="90000"/>
          </a:bodyPr>
          <a:lstStyle/>
          <a:p>
            <a:r>
              <a:rPr lang="en-US" sz="2250" dirty="0"/>
              <a:t>Mass Drug Administration: equitable coverage and impact</a:t>
            </a:r>
          </a:p>
        </p:txBody>
      </p:sp>
      <p:sp>
        <p:nvSpPr>
          <p:cNvPr id="9" name="TextBox 8">
            <a:extLst>
              <a:ext uri="{FF2B5EF4-FFF2-40B4-BE49-F238E27FC236}">
                <a16:creationId xmlns:a16="http://schemas.microsoft.com/office/drawing/2014/main" id="{8717F1C1-3791-4877-8946-A0295DE880DA}"/>
              </a:ext>
            </a:extLst>
          </p:cNvPr>
          <p:cNvSpPr txBox="1"/>
          <p:nvPr/>
        </p:nvSpPr>
        <p:spPr>
          <a:xfrm>
            <a:off x="459140" y="1783366"/>
            <a:ext cx="8155628" cy="435953"/>
          </a:xfrm>
          <a:prstGeom prst="rect">
            <a:avLst/>
          </a:prstGeom>
          <a:noFill/>
        </p:spPr>
        <p:txBody>
          <a:bodyPr wrap="square" lIns="0" tIns="0" rIns="0" bIns="0" rtlCol="0">
            <a:noAutofit/>
          </a:bodyPr>
          <a:lstStyle/>
          <a:p>
            <a:pPr marL="557213" lvl="1" indent="-214313">
              <a:buClr>
                <a:schemeClr val="accent4"/>
              </a:buClr>
              <a:buFont typeface="Wingdings" panose="05000000000000000000" pitchFamily="2" charset="2"/>
              <a:buChar char="§"/>
            </a:pPr>
            <a:r>
              <a:rPr lang="en-US" sz="1200" dirty="0">
                <a:solidFill>
                  <a:schemeClr val="accent6"/>
                </a:solidFill>
              </a:rPr>
              <a:t>Comparable MDA coverage of community-based deworming among SES </a:t>
            </a:r>
            <a:r>
              <a:rPr lang="en-GB" sz="1200" dirty="0">
                <a:solidFill>
                  <a:schemeClr val="accent6"/>
                </a:solidFill>
              </a:rPr>
              <a:t>groupings</a:t>
            </a:r>
          </a:p>
          <a:p>
            <a:pPr marL="557213" lvl="1" indent="-214313">
              <a:buClr>
                <a:schemeClr val="accent4"/>
              </a:buClr>
              <a:buFont typeface="Wingdings" panose="05000000000000000000" pitchFamily="2" charset="2"/>
              <a:buChar char="§"/>
            </a:pPr>
            <a:endParaRPr lang="en-US" sz="600" dirty="0">
              <a:solidFill>
                <a:schemeClr val="accent6"/>
              </a:solidFill>
            </a:endParaRPr>
          </a:p>
          <a:p>
            <a:pPr marL="557213" lvl="1" indent="-214313">
              <a:buClr>
                <a:schemeClr val="accent4"/>
              </a:buClr>
              <a:buFont typeface="Wingdings" panose="05000000000000000000" pitchFamily="2" charset="2"/>
              <a:buChar char="§"/>
            </a:pPr>
            <a:r>
              <a:rPr lang="en-GB" sz="1200" dirty="0">
                <a:solidFill>
                  <a:schemeClr val="accent6"/>
                </a:solidFill>
              </a:rPr>
              <a:t>No evidence of variation in impact between different SES groupings</a:t>
            </a:r>
            <a:endParaRPr lang="en-US" sz="1200" dirty="0">
              <a:solidFill>
                <a:schemeClr val="accent6"/>
              </a:solidFill>
            </a:endParaRPr>
          </a:p>
          <a:p>
            <a:pPr marL="214313" indent="-214313">
              <a:buClr>
                <a:schemeClr val="accent4"/>
              </a:buClr>
              <a:buFont typeface="Wingdings" panose="05000000000000000000" pitchFamily="2" charset="2"/>
              <a:buChar char="§"/>
            </a:pPr>
            <a:endParaRPr lang="en-US" sz="1200" dirty="0">
              <a:solidFill>
                <a:schemeClr val="accent6"/>
              </a:solidFill>
            </a:endParaRPr>
          </a:p>
          <a:p>
            <a:pPr marL="214313" indent="-214313">
              <a:buClr>
                <a:schemeClr val="accent4"/>
              </a:buClr>
              <a:buFont typeface="Wingdings" panose="05000000000000000000" pitchFamily="2" charset="2"/>
              <a:buChar char="§"/>
            </a:pPr>
            <a:endParaRPr lang="en-US" sz="1200" dirty="0">
              <a:solidFill>
                <a:schemeClr val="accent6"/>
              </a:solidFill>
            </a:endParaRPr>
          </a:p>
          <a:p>
            <a:pPr marL="214313" indent="-214313">
              <a:buClr>
                <a:schemeClr val="accent4"/>
              </a:buClr>
              <a:buFont typeface="Wingdings" panose="05000000000000000000" pitchFamily="2" charset="2"/>
              <a:buChar char="§"/>
            </a:pPr>
            <a:endParaRPr lang="en-US" sz="1200" dirty="0">
              <a:solidFill>
                <a:schemeClr val="accent6"/>
              </a:solidFill>
              <a:latin typeface="Arial" pitchFamily="34" charset="0"/>
              <a:cs typeface="Arial" pitchFamily="34" charset="0"/>
            </a:endParaRPr>
          </a:p>
        </p:txBody>
      </p:sp>
      <p:sp>
        <p:nvSpPr>
          <p:cNvPr id="11" name="TextBox 10">
            <a:extLst>
              <a:ext uri="{FF2B5EF4-FFF2-40B4-BE49-F238E27FC236}">
                <a16:creationId xmlns:a16="http://schemas.microsoft.com/office/drawing/2014/main" id="{69235F76-3E95-42E9-8FC0-529B174995D6}"/>
              </a:ext>
            </a:extLst>
          </p:cNvPr>
          <p:cNvSpPr txBox="1"/>
          <p:nvPr/>
        </p:nvSpPr>
        <p:spPr>
          <a:xfrm>
            <a:off x="365125" y="5765582"/>
            <a:ext cx="7573530" cy="288881"/>
          </a:xfrm>
          <a:prstGeom prst="rect">
            <a:avLst/>
          </a:prstGeom>
          <a:noFill/>
        </p:spPr>
        <p:txBody>
          <a:bodyPr wrap="square" lIns="0" tIns="0" rIns="0" bIns="0" rtlCol="0">
            <a:noAutofit/>
          </a:bodyPr>
          <a:lstStyle/>
          <a:p>
            <a:r>
              <a:rPr lang="en-US" sz="900" dirty="0">
                <a:solidFill>
                  <a:schemeClr val="accent6"/>
                </a:solidFill>
                <a:cs typeface="Arial" pitchFamily="34" charset="0"/>
              </a:rPr>
              <a:t>Pullan et al. (in press). TUMIKIA project</a:t>
            </a:r>
            <a:endParaRPr lang="en-US" sz="900" i="1" dirty="0">
              <a:solidFill>
                <a:schemeClr val="accent6"/>
              </a:solidFill>
              <a:cs typeface="Arial" pitchFamily="34" charset="0"/>
            </a:endParaRPr>
          </a:p>
        </p:txBody>
      </p:sp>
      <p:pic>
        <p:nvPicPr>
          <p:cNvPr id="10" name="Content Placeholder 3">
            <a:extLst>
              <a:ext uri="{FF2B5EF4-FFF2-40B4-BE49-F238E27FC236}">
                <a16:creationId xmlns:a16="http://schemas.microsoft.com/office/drawing/2014/main" id="{21BE83DF-1D1D-4EDF-80CC-F92336DFB8BA}"/>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459141" y="2419431"/>
            <a:ext cx="3616961" cy="2745010"/>
          </a:xfrm>
          <a:prstGeom prst="rect">
            <a:avLst/>
          </a:prstGeom>
        </p:spPr>
      </p:pic>
      <p:pic>
        <p:nvPicPr>
          <p:cNvPr id="12" name="Content Placeholder 3">
            <a:extLst>
              <a:ext uri="{FF2B5EF4-FFF2-40B4-BE49-F238E27FC236}">
                <a16:creationId xmlns:a16="http://schemas.microsoft.com/office/drawing/2014/main" id="{E104830A-6AFE-4E9F-9386-EAB3407269FD}"/>
              </a:ext>
            </a:extLst>
          </p:cNvPr>
          <p:cNvPicPr>
            <a:picLocks noGrp="1"/>
          </p:cNvPicPr>
          <p:nvPr/>
        </p:nvPicPr>
        <p:blipFill>
          <a:blip r:embed="rId3" cstate="screen">
            <a:extLst>
              <a:ext uri="{28A0092B-C50C-407E-A947-70E740481C1C}">
                <a14:useLocalDpi xmlns:a14="http://schemas.microsoft.com/office/drawing/2010/main"/>
              </a:ext>
            </a:extLst>
          </a:blip>
          <a:stretch>
            <a:fillRect/>
          </a:stretch>
        </p:blipFill>
        <p:spPr>
          <a:xfrm>
            <a:off x="4635820" y="2371918"/>
            <a:ext cx="3847519" cy="2870075"/>
          </a:xfrm>
          <a:prstGeom prst="rect">
            <a:avLst/>
          </a:prstGeom>
        </p:spPr>
      </p:pic>
      <p:sp>
        <p:nvSpPr>
          <p:cNvPr id="2" name="TextBox 1">
            <a:extLst>
              <a:ext uri="{FF2B5EF4-FFF2-40B4-BE49-F238E27FC236}">
                <a16:creationId xmlns:a16="http://schemas.microsoft.com/office/drawing/2014/main" id="{BAB63212-748D-4172-92A2-DE35F5D5D9C1}"/>
              </a:ext>
            </a:extLst>
          </p:cNvPr>
          <p:cNvSpPr txBox="1"/>
          <p:nvPr/>
        </p:nvSpPr>
        <p:spPr>
          <a:xfrm>
            <a:off x="5590022" y="5752768"/>
            <a:ext cx="3024746" cy="204180"/>
          </a:xfrm>
          <a:prstGeom prst="rect">
            <a:avLst/>
          </a:prstGeom>
          <a:noFill/>
        </p:spPr>
        <p:txBody>
          <a:bodyPr wrap="square" lIns="0" tIns="0" rIns="0" bIns="0" rtlCol="0">
            <a:noAutofit/>
          </a:bodyPr>
          <a:lstStyle/>
          <a:p>
            <a:r>
              <a:rPr lang="en-GB" sz="900" dirty="0">
                <a:solidFill>
                  <a:schemeClr val="accent6"/>
                </a:solidFill>
              </a:rPr>
              <a:t>Note: Remote households are those &gt; 4km from a road</a:t>
            </a:r>
            <a:endParaRPr lang="en-US" sz="900" dirty="0">
              <a:solidFill>
                <a:schemeClr val="accent6"/>
              </a:solidFill>
              <a:latin typeface="Arial" pitchFamily="34" charset="0"/>
              <a:cs typeface="Arial" pitchFamily="34" charset="0"/>
            </a:endParaRPr>
          </a:p>
        </p:txBody>
      </p:sp>
      <p:sp>
        <p:nvSpPr>
          <p:cNvPr id="5" name="Footer Placeholder 4">
            <a:extLst>
              <a:ext uri="{FF2B5EF4-FFF2-40B4-BE49-F238E27FC236}">
                <a16:creationId xmlns:a16="http://schemas.microsoft.com/office/drawing/2014/main" id="{0E499B5B-A1FA-4DAD-B5F1-9205F08B55F0}"/>
              </a:ext>
            </a:extLst>
          </p:cNvPr>
          <p:cNvSpPr>
            <a:spLocks noGrp="1"/>
          </p:cNvSpPr>
          <p:nvPr>
            <p:ph type="ftr" sz="quarter" idx="15"/>
          </p:nvPr>
        </p:nvSpPr>
        <p:spPr/>
        <p:txBody>
          <a:bodyPr/>
          <a:lstStyle/>
          <a:p>
            <a:pPr algn="r"/>
            <a:r>
              <a:rPr lang="en-US">
                <a:solidFill>
                  <a:srgbClr val="000000"/>
                </a:solidFill>
              </a:rPr>
              <a:t>|</a:t>
            </a:r>
            <a:endParaRPr lang="en-US" dirty="0">
              <a:solidFill>
                <a:srgbClr val="000000"/>
              </a:solidFill>
            </a:endParaRPr>
          </a:p>
        </p:txBody>
      </p:sp>
      <p:sp>
        <p:nvSpPr>
          <p:cNvPr id="13" name="TextBox 12">
            <a:extLst>
              <a:ext uri="{FF2B5EF4-FFF2-40B4-BE49-F238E27FC236}">
                <a16:creationId xmlns:a16="http://schemas.microsoft.com/office/drawing/2014/main" id="{27ECEAA3-3F9F-47B7-A39A-BAFAA8014EF8}"/>
              </a:ext>
            </a:extLst>
          </p:cNvPr>
          <p:cNvSpPr txBox="1"/>
          <p:nvPr/>
        </p:nvSpPr>
        <p:spPr>
          <a:xfrm>
            <a:off x="391938" y="5338057"/>
            <a:ext cx="3776900" cy="318932"/>
          </a:xfrm>
          <a:prstGeom prst="rect">
            <a:avLst/>
          </a:prstGeom>
          <a:noFill/>
        </p:spPr>
        <p:txBody>
          <a:bodyPr wrap="square" lIns="0" tIns="0" rIns="0" bIns="0" rtlCol="0">
            <a:noAutofit/>
          </a:bodyPr>
          <a:lstStyle/>
          <a:p>
            <a:r>
              <a:rPr lang="en-US" sz="1050" dirty="0">
                <a:solidFill>
                  <a:schemeClr val="accent6"/>
                </a:solidFill>
              </a:rPr>
              <a:t>Coverage (95% CIs) of albendazole coverage among different SES strata in ~150,000 households, coastal Kenya</a:t>
            </a:r>
            <a:endParaRPr lang="en-US" sz="1050" dirty="0">
              <a:solidFill>
                <a:schemeClr val="accent6"/>
              </a:solidFill>
              <a:cs typeface="Arial" pitchFamily="34" charset="0"/>
            </a:endParaRPr>
          </a:p>
        </p:txBody>
      </p:sp>
      <p:sp>
        <p:nvSpPr>
          <p:cNvPr id="14" name="TextBox 13">
            <a:extLst>
              <a:ext uri="{FF2B5EF4-FFF2-40B4-BE49-F238E27FC236}">
                <a16:creationId xmlns:a16="http://schemas.microsoft.com/office/drawing/2014/main" id="{DABCE129-853C-42D8-B068-08B7B323930B}"/>
              </a:ext>
            </a:extLst>
          </p:cNvPr>
          <p:cNvSpPr txBox="1"/>
          <p:nvPr/>
        </p:nvSpPr>
        <p:spPr>
          <a:xfrm>
            <a:off x="4975162" y="5338057"/>
            <a:ext cx="3776900" cy="318932"/>
          </a:xfrm>
          <a:prstGeom prst="rect">
            <a:avLst/>
          </a:prstGeom>
          <a:noFill/>
        </p:spPr>
        <p:txBody>
          <a:bodyPr wrap="square" lIns="0" tIns="0" rIns="0" bIns="0" rtlCol="0">
            <a:noAutofit/>
          </a:bodyPr>
          <a:lstStyle/>
          <a:p>
            <a:r>
              <a:rPr lang="en-US" sz="1050" dirty="0">
                <a:solidFill>
                  <a:schemeClr val="accent6"/>
                </a:solidFill>
              </a:rPr>
              <a:t>Impact of community-based MDA on hookworm infection among different SES strata, expressed as a risk ratio with 95% CIs</a:t>
            </a:r>
            <a:endParaRPr lang="en-US" sz="1050" dirty="0">
              <a:solidFill>
                <a:schemeClr val="accent6"/>
              </a:solidFill>
              <a:cs typeface="Arial" pitchFamily="34" charset="0"/>
            </a:endParaRPr>
          </a:p>
        </p:txBody>
      </p:sp>
      <p:sp>
        <p:nvSpPr>
          <p:cNvPr id="3" name="TextBox 2">
            <a:extLst>
              <a:ext uri="{FF2B5EF4-FFF2-40B4-BE49-F238E27FC236}">
                <a16:creationId xmlns:a16="http://schemas.microsoft.com/office/drawing/2014/main" id="{AA2C9496-9273-BC44-8875-148CD91EC19E}"/>
              </a:ext>
            </a:extLst>
          </p:cNvPr>
          <p:cNvSpPr txBox="1"/>
          <p:nvPr/>
        </p:nvSpPr>
        <p:spPr>
          <a:xfrm>
            <a:off x="4495800" y="6324600"/>
            <a:ext cx="2805961" cy="307777"/>
          </a:xfrm>
          <a:prstGeom prst="rect">
            <a:avLst/>
          </a:prstGeom>
          <a:noFill/>
        </p:spPr>
        <p:txBody>
          <a:bodyPr wrap="none" rtlCol="0">
            <a:spAutoFit/>
          </a:bodyPr>
          <a:lstStyle/>
          <a:p>
            <a:r>
              <a:rPr lang="en-US" sz="1400" dirty="0"/>
              <a:t>Slide courtesy of Simon Brooker, PhD</a:t>
            </a:r>
          </a:p>
        </p:txBody>
      </p:sp>
    </p:spTree>
    <p:extLst>
      <p:ext uri="{BB962C8B-B14F-4D97-AF65-F5344CB8AC3E}">
        <p14:creationId xmlns:p14="http://schemas.microsoft.com/office/powerpoint/2010/main" val="170380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1EFF4-89CA-A248-952D-3058C44CEB57}"/>
              </a:ext>
            </a:extLst>
          </p:cNvPr>
          <p:cNvSpPr>
            <a:spLocks noGrp="1"/>
          </p:cNvSpPr>
          <p:nvPr>
            <p:ph type="title"/>
          </p:nvPr>
        </p:nvSpPr>
        <p:spPr/>
        <p:txBody>
          <a:bodyPr/>
          <a:lstStyle/>
          <a:p>
            <a:r>
              <a:rPr lang="en-US" dirty="0"/>
              <a:t>Prevalence of resistance after MDA of Azithromycin</a:t>
            </a:r>
          </a:p>
        </p:txBody>
      </p:sp>
      <p:sp>
        <p:nvSpPr>
          <p:cNvPr id="4" name="Date Placeholder 3">
            <a:extLst>
              <a:ext uri="{FF2B5EF4-FFF2-40B4-BE49-F238E27FC236}">
                <a16:creationId xmlns:a16="http://schemas.microsoft.com/office/drawing/2014/main" id="{E218A044-923E-9843-A10B-58E594FAA8D0}"/>
              </a:ext>
            </a:extLst>
          </p:cNvPr>
          <p:cNvSpPr>
            <a:spLocks noGrp="1"/>
          </p:cNvSpPr>
          <p:nvPr>
            <p:ph type="dt" sz="half" idx="10"/>
          </p:nvPr>
        </p:nvSpPr>
        <p:spPr/>
        <p:txBody>
          <a:bodyPr/>
          <a:lstStyle/>
          <a:p>
            <a:fld id="{671E3432-86CF-F244-986D-7BB5F1394CE0}" type="datetime1">
              <a:rPr lang="en-US" smtClean="0"/>
              <a:t>4/11/19</a:t>
            </a:fld>
            <a:endParaRPr lang="en-US" dirty="0"/>
          </a:p>
        </p:txBody>
      </p:sp>
      <p:sp>
        <p:nvSpPr>
          <p:cNvPr id="5" name="Slide Number Placeholder 4">
            <a:extLst>
              <a:ext uri="{FF2B5EF4-FFF2-40B4-BE49-F238E27FC236}">
                <a16:creationId xmlns:a16="http://schemas.microsoft.com/office/drawing/2014/main" id="{55CE7823-2FB6-F14B-8B63-1CBAF9AD5816}"/>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6" name="Picture 5">
            <a:extLst>
              <a:ext uri="{FF2B5EF4-FFF2-40B4-BE49-F238E27FC236}">
                <a16:creationId xmlns:a16="http://schemas.microsoft.com/office/drawing/2014/main" id="{1B4A1D7D-D878-F54D-A549-C6C9E0CC9BE6}"/>
              </a:ext>
            </a:extLst>
          </p:cNvPr>
          <p:cNvPicPr>
            <a:picLocks noChangeAspect="1"/>
          </p:cNvPicPr>
          <p:nvPr/>
        </p:nvPicPr>
        <p:blipFill>
          <a:blip r:embed="rId3"/>
          <a:stretch>
            <a:fillRect/>
          </a:stretch>
        </p:blipFill>
        <p:spPr>
          <a:xfrm>
            <a:off x="76200" y="1670007"/>
            <a:ext cx="5943600" cy="4251140"/>
          </a:xfrm>
          <a:prstGeom prst="rect">
            <a:avLst/>
          </a:prstGeom>
        </p:spPr>
      </p:pic>
      <p:sp>
        <p:nvSpPr>
          <p:cNvPr id="9" name="TextBox 8">
            <a:extLst>
              <a:ext uri="{FF2B5EF4-FFF2-40B4-BE49-F238E27FC236}">
                <a16:creationId xmlns:a16="http://schemas.microsoft.com/office/drawing/2014/main" id="{C1ED9D85-DE7B-954D-93FF-3EBB8C01FC1F}"/>
              </a:ext>
            </a:extLst>
          </p:cNvPr>
          <p:cNvSpPr txBox="1"/>
          <p:nvPr/>
        </p:nvSpPr>
        <p:spPr>
          <a:xfrm>
            <a:off x="3048000" y="5921147"/>
            <a:ext cx="3571427" cy="307777"/>
          </a:xfrm>
          <a:prstGeom prst="rect">
            <a:avLst/>
          </a:prstGeom>
          <a:noFill/>
        </p:spPr>
        <p:txBody>
          <a:bodyPr wrap="none" rtlCol="0">
            <a:spAutoFit/>
          </a:bodyPr>
          <a:lstStyle/>
          <a:p>
            <a:r>
              <a:rPr lang="en-US" sz="1400" dirty="0"/>
              <a:t>O’Brien KS. Lancet Infect Dis 2019; 19: e14-25</a:t>
            </a:r>
          </a:p>
        </p:txBody>
      </p:sp>
      <p:pic>
        <p:nvPicPr>
          <p:cNvPr id="10" name="Picture 9">
            <a:extLst>
              <a:ext uri="{FF2B5EF4-FFF2-40B4-BE49-F238E27FC236}">
                <a16:creationId xmlns:a16="http://schemas.microsoft.com/office/drawing/2014/main" id="{42529B4F-86C8-C14D-99A5-54B615185DA8}"/>
              </a:ext>
            </a:extLst>
          </p:cNvPr>
          <p:cNvPicPr>
            <a:picLocks noChangeAspect="1"/>
          </p:cNvPicPr>
          <p:nvPr/>
        </p:nvPicPr>
        <p:blipFill>
          <a:blip r:embed="rId4"/>
          <a:stretch>
            <a:fillRect/>
          </a:stretch>
        </p:blipFill>
        <p:spPr>
          <a:xfrm>
            <a:off x="3424783" y="1490035"/>
            <a:ext cx="2311912" cy="1438523"/>
          </a:xfrm>
          <a:prstGeom prst="rect">
            <a:avLst/>
          </a:prstGeom>
        </p:spPr>
      </p:pic>
      <p:sp>
        <p:nvSpPr>
          <p:cNvPr id="11" name="Content Placeholder 2">
            <a:extLst>
              <a:ext uri="{FF2B5EF4-FFF2-40B4-BE49-F238E27FC236}">
                <a16:creationId xmlns:a16="http://schemas.microsoft.com/office/drawing/2014/main" id="{6C1AA6F8-2209-9845-AE3A-31FC19D85E28}"/>
              </a:ext>
            </a:extLst>
          </p:cNvPr>
          <p:cNvSpPr>
            <a:spLocks noGrp="1"/>
          </p:cNvSpPr>
          <p:nvPr>
            <p:ph idx="1"/>
          </p:nvPr>
        </p:nvSpPr>
        <p:spPr>
          <a:xfrm>
            <a:off x="6047250" y="1644641"/>
            <a:ext cx="3002859" cy="3263462"/>
          </a:xfrm>
        </p:spPr>
        <p:txBody>
          <a:bodyPr>
            <a:normAutofit fontScale="85000" lnSpcReduction="10000"/>
          </a:bodyPr>
          <a:lstStyle/>
          <a:p>
            <a:r>
              <a:rPr lang="en-US" dirty="0"/>
              <a:t>Key factors that determine timeframe</a:t>
            </a:r>
          </a:p>
          <a:p>
            <a:pPr lvl="1"/>
            <a:r>
              <a:rPr lang="en-US" dirty="0"/>
              <a:t>Proportion of the population that receives AZM</a:t>
            </a:r>
          </a:p>
          <a:p>
            <a:pPr lvl="1"/>
            <a:r>
              <a:rPr lang="en-US" dirty="0"/>
              <a:t>Duration of the antibiotic course and frequency of prescription</a:t>
            </a:r>
          </a:p>
          <a:p>
            <a:pPr lvl="1"/>
            <a:r>
              <a:rPr lang="en-US" dirty="0"/>
              <a:t>Duration of colonization of the bacteria of interest</a:t>
            </a:r>
          </a:p>
          <a:p>
            <a:pPr lvl="1"/>
            <a:r>
              <a:rPr lang="en-US" dirty="0"/>
              <a:t>Frequency of mutation or plasmid transfer</a:t>
            </a:r>
          </a:p>
          <a:p>
            <a:pPr lvl="1"/>
            <a:r>
              <a:rPr lang="en-US" dirty="0"/>
              <a:t>Fitness costs associated with acquisition of resistance</a:t>
            </a:r>
          </a:p>
        </p:txBody>
      </p:sp>
    </p:spTree>
    <p:extLst>
      <p:ext uri="{BB962C8B-B14F-4D97-AF65-F5344CB8AC3E}">
        <p14:creationId xmlns:p14="http://schemas.microsoft.com/office/powerpoint/2010/main" val="79820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42F2218-E3A9-EA49-8A86-788D278DE310}"/>
              </a:ext>
            </a:extLst>
          </p:cNvPr>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21290" y="1854281"/>
            <a:ext cx="3371449" cy="2605211"/>
          </a:xfrm>
        </p:spPr>
      </p:pic>
      <p:sp>
        <p:nvSpPr>
          <p:cNvPr id="3" name="Title 2">
            <a:extLst>
              <a:ext uri="{FF2B5EF4-FFF2-40B4-BE49-F238E27FC236}">
                <a16:creationId xmlns:a16="http://schemas.microsoft.com/office/drawing/2014/main" id="{340766CA-DB6E-B246-A00B-03AEC7A4C783}"/>
              </a:ext>
            </a:extLst>
          </p:cNvPr>
          <p:cNvSpPr>
            <a:spLocks noGrp="1"/>
          </p:cNvSpPr>
          <p:nvPr>
            <p:ph type="title"/>
          </p:nvPr>
        </p:nvSpPr>
        <p:spPr>
          <a:xfrm>
            <a:off x="152400" y="610553"/>
            <a:ext cx="8592696" cy="349849"/>
          </a:xfrm>
        </p:spPr>
        <p:txBody>
          <a:bodyPr>
            <a:noAutofit/>
          </a:bodyPr>
          <a:lstStyle/>
          <a:p>
            <a:r>
              <a:rPr lang="en-US" sz="2101" dirty="0"/>
              <a:t>Learning from experience: is there an end game in sight for MDA</a:t>
            </a:r>
          </a:p>
        </p:txBody>
      </p:sp>
      <p:sp>
        <p:nvSpPr>
          <p:cNvPr id="4" name="Text Placeholder 3">
            <a:extLst>
              <a:ext uri="{FF2B5EF4-FFF2-40B4-BE49-F238E27FC236}">
                <a16:creationId xmlns:a16="http://schemas.microsoft.com/office/drawing/2014/main" id="{FD3A7184-5B01-544A-83C2-DD95CB5ED39F}"/>
              </a:ext>
            </a:extLst>
          </p:cNvPr>
          <p:cNvSpPr>
            <a:spLocks noGrp="1"/>
          </p:cNvSpPr>
          <p:nvPr>
            <p:ph type="body" sz="quarter" idx="11"/>
          </p:nvPr>
        </p:nvSpPr>
        <p:spPr/>
        <p:txBody>
          <a:bodyPr/>
          <a:lstStyle/>
          <a:p>
            <a:endParaRPr lang="en-US"/>
          </a:p>
        </p:txBody>
      </p:sp>
      <p:pic>
        <p:nvPicPr>
          <p:cNvPr id="8" name="Picture 7">
            <a:extLst>
              <a:ext uri="{FF2B5EF4-FFF2-40B4-BE49-F238E27FC236}">
                <a16:creationId xmlns:a16="http://schemas.microsoft.com/office/drawing/2014/main" id="{322E711F-302F-3C43-9154-B2EF4C699AD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28595" y="1684508"/>
            <a:ext cx="3215405" cy="2143603"/>
          </a:xfrm>
          <a:prstGeom prst="rect">
            <a:avLst/>
          </a:prstGeom>
        </p:spPr>
      </p:pic>
      <p:pic>
        <p:nvPicPr>
          <p:cNvPr id="10" name="Picture 9">
            <a:extLst>
              <a:ext uri="{FF2B5EF4-FFF2-40B4-BE49-F238E27FC236}">
                <a16:creationId xmlns:a16="http://schemas.microsoft.com/office/drawing/2014/main" id="{5A5B056B-F0A4-F24B-A093-81BB8D11C9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7323" y="3429000"/>
            <a:ext cx="3483635" cy="2241822"/>
          </a:xfrm>
          <a:prstGeom prst="rect">
            <a:avLst/>
          </a:prstGeom>
        </p:spPr>
      </p:pic>
      <p:pic>
        <p:nvPicPr>
          <p:cNvPr id="14" name="Picture 13">
            <a:extLst>
              <a:ext uri="{FF2B5EF4-FFF2-40B4-BE49-F238E27FC236}">
                <a16:creationId xmlns:a16="http://schemas.microsoft.com/office/drawing/2014/main" id="{2E7102C4-5D35-1A47-98F1-4A89A58D56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6635" y="3287612"/>
            <a:ext cx="3318354" cy="2343760"/>
          </a:xfrm>
          <a:prstGeom prst="rect">
            <a:avLst/>
          </a:prstGeom>
        </p:spPr>
      </p:pic>
      <p:pic>
        <p:nvPicPr>
          <p:cNvPr id="12" name="Picture 11">
            <a:extLst>
              <a:ext uri="{FF2B5EF4-FFF2-40B4-BE49-F238E27FC236}">
                <a16:creationId xmlns:a16="http://schemas.microsoft.com/office/drawing/2014/main" id="{11EBE176-7F61-CA48-9029-A4199BBA1A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46111" y="1899884"/>
            <a:ext cx="2400925" cy="2400925"/>
          </a:xfrm>
          <a:prstGeom prst="rect">
            <a:avLst/>
          </a:prstGeom>
        </p:spPr>
      </p:pic>
    </p:spTree>
    <p:extLst>
      <p:ext uri="{BB962C8B-B14F-4D97-AF65-F5344CB8AC3E}">
        <p14:creationId xmlns:p14="http://schemas.microsoft.com/office/powerpoint/2010/main" val="91105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D823AF0-A623-8949-A153-B0142BD600C5}"/>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t="18475" b="7596"/>
          <a:stretch/>
        </p:blipFill>
        <p:spPr>
          <a:xfrm>
            <a:off x="-305777" y="2771307"/>
            <a:ext cx="6794470" cy="3549515"/>
          </a:xfrm>
          <a:prstGeom prst="rect">
            <a:avLst/>
          </a:prstGeom>
        </p:spPr>
      </p:pic>
      <p:sp>
        <p:nvSpPr>
          <p:cNvPr id="15" name="Rectangle 14">
            <a:extLst>
              <a:ext uri="{FF2B5EF4-FFF2-40B4-BE49-F238E27FC236}">
                <a16:creationId xmlns:a16="http://schemas.microsoft.com/office/drawing/2014/main" id="{5A495312-B55E-114E-A032-1A08118EA566}"/>
              </a:ext>
            </a:extLst>
          </p:cNvPr>
          <p:cNvSpPr/>
          <p:nvPr/>
        </p:nvSpPr>
        <p:spPr>
          <a:xfrm>
            <a:off x="4248103" y="1600200"/>
            <a:ext cx="4800034" cy="3251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248103" y="1753675"/>
            <a:ext cx="4895897" cy="2852786"/>
            <a:chOff x="3410712" y="1853380"/>
            <a:chExt cx="6884571" cy="3867761"/>
          </a:xfrm>
        </p:grpSpPr>
        <p:sp>
          <p:nvSpPr>
            <p:cNvPr id="7" name="Oval 6"/>
            <p:cNvSpPr/>
            <p:nvPr/>
          </p:nvSpPr>
          <p:spPr>
            <a:xfrm>
              <a:off x="5094953" y="1853380"/>
              <a:ext cx="2520000" cy="2520000"/>
            </a:xfrm>
            <a:prstGeom prst="ellipse">
              <a:avLst/>
            </a:prstGeom>
            <a:solidFill>
              <a:srgbClr val="7030A0">
                <a:alpha val="588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latin typeface="+mj-lt"/>
              </a:endParaRPr>
            </a:p>
          </p:txBody>
        </p:sp>
        <p:sp>
          <p:nvSpPr>
            <p:cNvPr id="8" name="Oval 7"/>
            <p:cNvSpPr/>
            <p:nvPr/>
          </p:nvSpPr>
          <p:spPr>
            <a:xfrm>
              <a:off x="6073262" y="3233069"/>
              <a:ext cx="2625340" cy="2488072"/>
            </a:xfrm>
            <a:prstGeom prst="ellipse">
              <a:avLst/>
            </a:prstGeom>
            <a:solidFill>
              <a:srgbClr val="60D27C">
                <a:alpha val="588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latin typeface="+mj-lt"/>
              </a:endParaRPr>
            </a:p>
          </p:txBody>
        </p:sp>
        <p:sp>
          <p:nvSpPr>
            <p:cNvPr id="9" name="Oval 8"/>
            <p:cNvSpPr/>
            <p:nvPr/>
          </p:nvSpPr>
          <p:spPr>
            <a:xfrm>
              <a:off x="5289755" y="3620729"/>
              <a:ext cx="1715729" cy="1597742"/>
            </a:xfrm>
            <a:prstGeom prst="ellipse">
              <a:avLst/>
            </a:prstGeom>
            <a:solidFill>
              <a:srgbClr val="F7F607">
                <a:alpha val="588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latin typeface="+mj-lt"/>
              </a:endParaRPr>
            </a:p>
          </p:txBody>
        </p:sp>
        <p:sp>
          <p:nvSpPr>
            <p:cNvPr id="10" name="TextBox 9"/>
            <p:cNvSpPr txBox="1"/>
            <p:nvPr/>
          </p:nvSpPr>
          <p:spPr>
            <a:xfrm>
              <a:off x="8390309" y="5160012"/>
              <a:ext cx="1533832" cy="442660"/>
            </a:xfrm>
            <a:prstGeom prst="rect">
              <a:avLst/>
            </a:prstGeom>
            <a:noFill/>
          </p:spPr>
          <p:txBody>
            <a:bodyPr wrap="square" rtlCol="0">
              <a:spAutoFit/>
            </a:bodyPr>
            <a:lstStyle/>
            <a:p>
              <a:pPr algn="ctr"/>
              <a:r>
                <a:rPr lang="en-GB" dirty="0">
                  <a:solidFill>
                    <a:schemeClr val="accent5">
                      <a:lumMod val="50000"/>
                    </a:schemeClr>
                  </a:solidFill>
                  <a:latin typeface="+mj-lt"/>
                </a:rPr>
                <a:t>Young age</a:t>
              </a:r>
            </a:p>
          </p:txBody>
        </p:sp>
        <p:sp>
          <p:nvSpPr>
            <p:cNvPr id="11" name="TextBox 10"/>
            <p:cNvSpPr txBox="1"/>
            <p:nvPr/>
          </p:nvSpPr>
          <p:spPr>
            <a:xfrm>
              <a:off x="3410712" y="4283874"/>
              <a:ext cx="2113494" cy="442660"/>
            </a:xfrm>
            <a:prstGeom prst="rect">
              <a:avLst/>
            </a:prstGeom>
            <a:noFill/>
          </p:spPr>
          <p:txBody>
            <a:bodyPr wrap="square" rtlCol="0">
              <a:spAutoFit/>
            </a:bodyPr>
            <a:lstStyle/>
            <a:p>
              <a:pPr algn="ctr"/>
              <a:r>
                <a:rPr lang="en-GB" dirty="0">
                  <a:solidFill>
                    <a:schemeClr val="accent5">
                      <a:lumMod val="50000"/>
                    </a:schemeClr>
                  </a:solidFill>
                  <a:latin typeface="+mj-lt"/>
                </a:rPr>
                <a:t>Acute illness</a:t>
              </a:r>
            </a:p>
          </p:txBody>
        </p:sp>
        <p:sp>
          <p:nvSpPr>
            <p:cNvPr id="12" name="TextBox 11"/>
            <p:cNvSpPr txBox="1"/>
            <p:nvPr/>
          </p:nvSpPr>
          <p:spPr>
            <a:xfrm>
              <a:off x="7385931" y="1920734"/>
              <a:ext cx="2909352" cy="442660"/>
            </a:xfrm>
            <a:prstGeom prst="rect">
              <a:avLst/>
            </a:prstGeom>
            <a:noFill/>
          </p:spPr>
          <p:txBody>
            <a:bodyPr wrap="square" rtlCol="0">
              <a:spAutoFit/>
            </a:bodyPr>
            <a:lstStyle/>
            <a:p>
              <a:r>
                <a:rPr lang="en-GB" dirty="0">
                  <a:solidFill>
                    <a:schemeClr val="accent5">
                      <a:lumMod val="50000"/>
                    </a:schemeClr>
                  </a:solidFill>
                  <a:latin typeface="+mj-lt"/>
                </a:rPr>
                <a:t>Low anthropometry</a:t>
              </a:r>
            </a:p>
          </p:txBody>
        </p:sp>
        <p:sp>
          <p:nvSpPr>
            <p:cNvPr id="13" name="Oval 12"/>
            <p:cNvSpPr/>
            <p:nvPr/>
          </p:nvSpPr>
          <p:spPr>
            <a:xfrm>
              <a:off x="6236723" y="3841074"/>
              <a:ext cx="442452" cy="442800"/>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latin typeface="+mj-lt"/>
              </a:endParaRPr>
            </a:p>
          </p:txBody>
        </p:sp>
      </p:grpSp>
      <p:sp>
        <p:nvSpPr>
          <p:cNvPr id="3" name="Title 2">
            <a:extLst>
              <a:ext uri="{FF2B5EF4-FFF2-40B4-BE49-F238E27FC236}">
                <a16:creationId xmlns:a16="http://schemas.microsoft.com/office/drawing/2014/main" id="{8E3A3265-C51B-4C45-81DC-9C7D2866FC6F}"/>
              </a:ext>
            </a:extLst>
          </p:cNvPr>
          <p:cNvSpPr>
            <a:spLocks noGrp="1"/>
          </p:cNvSpPr>
          <p:nvPr>
            <p:ph type="title"/>
          </p:nvPr>
        </p:nvSpPr>
        <p:spPr/>
        <p:txBody>
          <a:bodyPr/>
          <a:lstStyle/>
          <a:p>
            <a:r>
              <a:rPr lang="en-US" dirty="0"/>
              <a:t>Can we target the most vulnerable?</a:t>
            </a:r>
          </a:p>
        </p:txBody>
      </p:sp>
      <p:sp>
        <p:nvSpPr>
          <p:cNvPr id="6" name="Text Placeholder 5">
            <a:extLst>
              <a:ext uri="{FF2B5EF4-FFF2-40B4-BE49-F238E27FC236}">
                <a16:creationId xmlns:a16="http://schemas.microsoft.com/office/drawing/2014/main" id="{03A6FF51-91AA-E644-A675-E7ABC5B509EC}"/>
              </a:ext>
            </a:extLst>
          </p:cNvPr>
          <p:cNvSpPr>
            <a:spLocks noGrp="1"/>
          </p:cNvSpPr>
          <p:nvPr>
            <p:ph type="body" sz="quarter" idx="11"/>
          </p:nvPr>
        </p:nvSpPr>
        <p:spPr/>
        <p:txBody>
          <a:bodyPr/>
          <a:lstStyle/>
          <a:p>
            <a:endParaRPr lang="en-US"/>
          </a:p>
        </p:txBody>
      </p:sp>
      <p:sp>
        <p:nvSpPr>
          <p:cNvPr id="2" name="Slide Number Placeholder 1">
            <a:extLst>
              <a:ext uri="{FF2B5EF4-FFF2-40B4-BE49-F238E27FC236}">
                <a16:creationId xmlns:a16="http://schemas.microsoft.com/office/drawing/2014/main" id="{D15E84AC-CCCD-694F-BFA9-D6AD57A81B62}"/>
              </a:ext>
            </a:extLst>
          </p:cNvPr>
          <p:cNvSpPr>
            <a:spLocks noGrp="1"/>
          </p:cNvSpPr>
          <p:nvPr>
            <p:ph type="sldNum" sz="quarter" idx="10"/>
          </p:nvPr>
        </p:nvSpPr>
        <p:spPr/>
        <p:txBody>
          <a:bodyPr/>
          <a:lstStyle/>
          <a:p>
            <a:fld id="{2FB4A70D-5DA1-1242-A060-B616C22A5BDC}" type="slidenum">
              <a:rPr lang="en-US" smtClean="0"/>
              <a:t>15</a:t>
            </a:fld>
            <a:endParaRPr lang="en-US"/>
          </a:p>
        </p:txBody>
      </p:sp>
    </p:spTree>
    <p:extLst>
      <p:ext uri="{BB962C8B-B14F-4D97-AF65-F5344CB8AC3E}">
        <p14:creationId xmlns:p14="http://schemas.microsoft.com/office/powerpoint/2010/main" val="1358450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2342868"/>
            <a:ext cx="3539470" cy="2575064"/>
          </a:xfrm>
          <a:prstGeom prst="rect">
            <a:avLst/>
          </a:prstGeom>
          <a:noFill/>
        </p:spPr>
        <p:txBody>
          <a:bodyPr wrap="square" rtlCol="0">
            <a:spAutoFit/>
          </a:bodyPr>
          <a:lstStyle/>
          <a:p>
            <a:pPr marL="257166" indent="-257166">
              <a:spcAft>
                <a:spcPts val="900"/>
              </a:spcAft>
              <a:buFont typeface="Arial" charset="0"/>
              <a:buChar char="•"/>
            </a:pPr>
            <a:r>
              <a:rPr lang="en-GB" sz="1500" dirty="0">
                <a:latin typeface="+mj-lt"/>
              </a:rPr>
              <a:t>Illness severity is a critical determinant of risk</a:t>
            </a:r>
          </a:p>
          <a:p>
            <a:pPr marL="257166" indent="-257166">
              <a:spcAft>
                <a:spcPts val="900"/>
              </a:spcAft>
              <a:buFont typeface="Arial" charset="0"/>
              <a:buChar char="•"/>
            </a:pPr>
            <a:r>
              <a:rPr lang="en-GB" sz="1500" dirty="0">
                <a:latin typeface="+mj-lt"/>
              </a:rPr>
              <a:t>Illness severity adds to the mortality risk associated with MUAC</a:t>
            </a:r>
          </a:p>
          <a:p>
            <a:pPr marL="257166" indent="-257166">
              <a:spcBef>
                <a:spcPts val="450"/>
              </a:spcBef>
              <a:spcAft>
                <a:spcPts val="900"/>
              </a:spcAft>
              <a:buFont typeface="Arial" charset="0"/>
              <a:buChar char="•"/>
            </a:pPr>
            <a:r>
              <a:rPr lang="en-GB" sz="1500" dirty="0">
                <a:latin typeface="+mj-lt"/>
              </a:rPr>
              <a:t>Children without severe illness rarely die, even those with low MUAC </a:t>
            </a:r>
          </a:p>
          <a:p>
            <a:pPr marL="274311">
              <a:spcBef>
                <a:spcPts val="450"/>
              </a:spcBef>
              <a:spcAft>
                <a:spcPts val="900"/>
              </a:spcAft>
            </a:pPr>
            <a:r>
              <a:rPr lang="en-US" sz="1350" i="1" dirty="0">
                <a:solidFill>
                  <a:srgbClr val="C00000"/>
                </a:solidFill>
                <a:latin typeface="+mj-lt"/>
              </a:rPr>
              <a:t>T</a:t>
            </a:r>
            <a:r>
              <a:rPr lang="en-GB" sz="1350" i="1" dirty="0">
                <a:solidFill>
                  <a:srgbClr val="C00000"/>
                </a:solidFill>
                <a:latin typeface="+mj-lt"/>
              </a:rPr>
              <a:t>his finding is in line with the success of community-based nutrition programs for uncomplicated SAM where mortality is low</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3024"/>
          <a:stretch/>
        </p:blipFill>
        <p:spPr>
          <a:xfrm>
            <a:off x="3609422" y="2132455"/>
            <a:ext cx="5559371" cy="3821801"/>
          </a:xfrm>
          <a:prstGeom prst="rect">
            <a:avLst/>
          </a:prstGeom>
        </p:spPr>
      </p:pic>
      <p:grpSp>
        <p:nvGrpSpPr>
          <p:cNvPr id="9" name="Group 8"/>
          <p:cNvGrpSpPr/>
          <p:nvPr/>
        </p:nvGrpSpPr>
        <p:grpSpPr>
          <a:xfrm>
            <a:off x="8147304" y="5615461"/>
            <a:ext cx="914400" cy="338795"/>
            <a:chOff x="2065598" y="1057033"/>
            <a:chExt cx="8207688" cy="2785432"/>
          </a:xfrm>
        </p:grpSpPr>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65598" y="3348026"/>
              <a:ext cx="8207688" cy="494439"/>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07080" y="1057033"/>
              <a:ext cx="5577840" cy="1945490"/>
            </a:xfrm>
            <a:prstGeom prst="rect">
              <a:avLst/>
            </a:prstGeom>
          </p:spPr>
        </p:pic>
      </p:grpSp>
      <p:sp>
        <p:nvSpPr>
          <p:cNvPr id="4" name="Title 3">
            <a:extLst>
              <a:ext uri="{FF2B5EF4-FFF2-40B4-BE49-F238E27FC236}">
                <a16:creationId xmlns:a16="http://schemas.microsoft.com/office/drawing/2014/main" id="{D5DA731F-1B3F-5A40-B7DA-8376A7E22CA1}"/>
              </a:ext>
            </a:extLst>
          </p:cNvPr>
          <p:cNvSpPr>
            <a:spLocks noGrp="1"/>
          </p:cNvSpPr>
          <p:nvPr>
            <p:ph type="title"/>
          </p:nvPr>
        </p:nvSpPr>
        <p:spPr/>
        <p:txBody>
          <a:bodyPr/>
          <a:lstStyle/>
          <a:p>
            <a:r>
              <a:rPr lang="en-US" dirty="0"/>
              <a:t>Illness severity is a good predictor of mortality risk</a:t>
            </a:r>
          </a:p>
        </p:txBody>
      </p:sp>
    </p:spTree>
    <p:extLst>
      <p:ext uri="{BB962C8B-B14F-4D97-AF65-F5344CB8AC3E}">
        <p14:creationId xmlns:p14="http://schemas.microsoft.com/office/powerpoint/2010/main" val="1124334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E24AF-6A00-8243-8E31-84843924CBB4}"/>
              </a:ext>
            </a:extLst>
          </p:cNvPr>
          <p:cNvSpPr>
            <a:spLocks noGrp="1"/>
          </p:cNvSpPr>
          <p:nvPr>
            <p:ph type="title"/>
          </p:nvPr>
        </p:nvSpPr>
        <p:spPr>
          <a:xfrm>
            <a:off x="342900" y="457200"/>
            <a:ext cx="8153400" cy="466344"/>
          </a:xfrm>
        </p:spPr>
        <p:txBody>
          <a:bodyPr/>
          <a:lstStyle/>
          <a:p>
            <a:r>
              <a:rPr lang="en-US" dirty="0"/>
              <a:t>Can we reach those in greatest need through health facilities?</a:t>
            </a:r>
          </a:p>
        </p:txBody>
      </p:sp>
      <p:sp>
        <p:nvSpPr>
          <p:cNvPr id="4" name="Date Placeholder 3">
            <a:extLst>
              <a:ext uri="{FF2B5EF4-FFF2-40B4-BE49-F238E27FC236}">
                <a16:creationId xmlns:a16="http://schemas.microsoft.com/office/drawing/2014/main" id="{9C02DCD5-9A7C-2841-AC29-ABA8A5C58072}"/>
              </a:ext>
            </a:extLst>
          </p:cNvPr>
          <p:cNvSpPr>
            <a:spLocks noGrp="1"/>
          </p:cNvSpPr>
          <p:nvPr>
            <p:ph type="dt" sz="half" idx="10"/>
          </p:nvPr>
        </p:nvSpPr>
        <p:spPr/>
        <p:txBody>
          <a:bodyPr/>
          <a:lstStyle/>
          <a:p>
            <a:fld id="{317B7965-0239-6A42-85DE-4584DAFC5DAB}" type="datetime1">
              <a:rPr lang="en-US" smtClean="0"/>
              <a:t>4/15/19</a:t>
            </a:fld>
            <a:endParaRPr lang="en-US" dirty="0"/>
          </a:p>
        </p:txBody>
      </p:sp>
      <p:sp>
        <p:nvSpPr>
          <p:cNvPr id="5" name="Slide Number Placeholder 4">
            <a:extLst>
              <a:ext uri="{FF2B5EF4-FFF2-40B4-BE49-F238E27FC236}">
                <a16:creationId xmlns:a16="http://schemas.microsoft.com/office/drawing/2014/main" id="{25218B8A-F223-9C4C-9979-D3B27419357D}"/>
              </a:ext>
            </a:extLst>
          </p:cNvPr>
          <p:cNvSpPr>
            <a:spLocks noGrp="1"/>
          </p:cNvSpPr>
          <p:nvPr>
            <p:ph type="sldNum" sz="quarter" idx="12"/>
          </p:nvPr>
        </p:nvSpPr>
        <p:spPr/>
        <p:txBody>
          <a:bodyPr/>
          <a:lstStyle/>
          <a:p>
            <a:fld id="{6D22F896-40B5-4ADD-8801-0D06FADFA095}" type="slidenum">
              <a:rPr lang="en-US" smtClean="0"/>
              <a:t>17</a:t>
            </a:fld>
            <a:endParaRPr lang="en-US" dirty="0"/>
          </a:p>
        </p:txBody>
      </p:sp>
      <p:sp>
        <p:nvSpPr>
          <p:cNvPr id="10" name="Triangle 9">
            <a:extLst>
              <a:ext uri="{FF2B5EF4-FFF2-40B4-BE49-F238E27FC236}">
                <a16:creationId xmlns:a16="http://schemas.microsoft.com/office/drawing/2014/main" id="{B75B6B0D-1F1A-1942-8A2F-891AE62BE046}"/>
              </a:ext>
            </a:extLst>
          </p:cNvPr>
          <p:cNvSpPr/>
          <p:nvPr/>
        </p:nvSpPr>
        <p:spPr>
          <a:xfrm>
            <a:off x="475140" y="2351896"/>
            <a:ext cx="3048000" cy="3300061"/>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6" name="TextBox 15">
            <a:extLst>
              <a:ext uri="{FF2B5EF4-FFF2-40B4-BE49-F238E27FC236}">
                <a16:creationId xmlns:a16="http://schemas.microsoft.com/office/drawing/2014/main" id="{1812FCA6-94DD-E445-9869-CA9C1210D791}"/>
              </a:ext>
            </a:extLst>
          </p:cNvPr>
          <p:cNvSpPr txBox="1"/>
          <p:nvPr/>
        </p:nvSpPr>
        <p:spPr>
          <a:xfrm>
            <a:off x="110565" y="1587775"/>
            <a:ext cx="3777151" cy="646331"/>
          </a:xfrm>
          <a:prstGeom prst="rect">
            <a:avLst/>
          </a:prstGeom>
          <a:noFill/>
        </p:spPr>
        <p:txBody>
          <a:bodyPr wrap="square" rtlCol="0">
            <a:spAutoFit/>
          </a:bodyPr>
          <a:lstStyle/>
          <a:p>
            <a:pPr algn="ctr"/>
            <a:r>
              <a:rPr lang="en-US" dirty="0"/>
              <a:t>Less than half of children with febrile illness in Africa seek care</a:t>
            </a:r>
          </a:p>
        </p:txBody>
      </p:sp>
      <p:sp>
        <p:nvSpPr>
          <p:cNvPr id="17" name="TextBox 16">
            <a:extLst>
              <a:ext uri="{FF2B5EF4-FFF2-40B4-BE49-F238E27FC236}">
                <a16:creationId xmlns:a16="http://schemas.microsoft.com/office/drawing/2014/main" id="{9BD4061F-0216-9247-8D30-FDC17CAFB3B6}"/>
              </a:ext>
            </a:extLst>
          </p:cNvPr>
          <p:cNvSpPr txBox="1"/>
          <p:nvPr/>
        </p:nvSpPr>
        <p:spPr>
          <a:xfrm>
            <a:off x="461888" y="5786217"/>
            <a:ext cx="3392724" cy="276999"/>
          </a:xfrm>
          <a:prstGeom prst="rect">
            <a:avLst/>
          </a:prstGeom>
          <a:noFill/>
        </p:spPr>
        <p:txBody>
          <a:bodyPr wrap="none" rtlCol="0">
            <a:spAutoFit/>
          </a:bodyPr>
          <a:lstStyle/>
          <a:p>
            <a:r>
              <a:rPr lang="en-US" sz="1200" dirty="0" err="1">
                <a:solidFill>
                  <a:schemeClr val="accent1"/>
                </a:solidFill>
              </a:rPr>
              <a:t>Alegana</a:t>
            </a:r>
            <a:r>
              <a:rPr lang="en-US" sz="1200" dirty="0">
                <a:solidFill>
                  <a:schemeClr val="accent1"/>
                </a:solidFill>
              </a:rPr>
              <a:t> VA. Nature Communications 2018 (9):4994</a:t>
            </a:r>
          </a:p>
        </p:txBody>
      </p:sp>
      <p:sp>
        <p:nvSpPr>
          <p:cNvPr id="6" name="Trapezoid 5">
            <a:extLst>
              <a:ext uri="{FF2B5EF4-FFF2-40B4-BE49-F238E27FC236}">
                <a16:creationId xmlns:a16="http://schemas.microsoft.com/office/drawing/2014/main" id="{141CBBCA-2D9A-BF46-95A7-FBB57EC4B76D}"/>
              </a:ext>
            </a:extLst>
          </p:cNvPr>
          <p:cNvSpPr/>
          <p:nvPr/>
        </p:nvSpPr>
        <p:spPr>
          <a:xfrm>
            <a:off x="475141" y="4468931"/>
            <a:ext cx="3047999" cy="1166461"/>
          </a:xfrm>
          <a:prstGeom prst="trapezoid">
            <a:avLst>
              <a:gd name="adj" fmla="val 44731"/>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7E1C1E-EF5A-AE48-926F-F81C3651B0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1988937"/>
            <a:ext cx="4572000" cy="4021040"/>
          </a:xfrm>
          <a:prstGeom prst="rect">
            <a:avLst/>
          </a:prstGeom>
        </p:spPr>
      </p:pic>
      <p:sp>
        <p:nvSpPr>
          <p:cNvPr id="9" name="TextBox 8">
            <a:extLst>
              <a:ext uri="{FF2B5EF4-FFF2-40B4-BE49-F238E27FC236}">
                <a16:creationId xmlns:a16="http://schemas.microsoft.com/office/drawing/2014/main" id="{7A198010-AB26-0F4F-8720-3A927948147A}"/>
              </a:ext>
            </a:extLst>
          </p:cNvPr>
          <p:cNvSpPr txBox="1"/>
          <p:nvPr/>
        </p:nvSpPr>
        <p:spPr>
          <a:xfrm>
            <a:off x="4724400" y="1757051"/>
            <a:ext cx="4419600" cy="307777"/>
          </a:xfrm>
          <a:prstGeom prst="rect">
            <a:avLst/>
          </a:prstGeom>
          <a:noFill/>
        </p:spPr>
        <p:txBody>
          <a:bodyPr wrap="square" rtlCol="0">
            <a:spAutoFit/>
          </a:bodyPr>
          <a:lstStyle/>
          <a:p>
            <a:r>
              <a:rPr lang="en-US" sz="1400" dirty="0"/>
              <a:t>National Median probability of seeking fever treatment</a:t>
            </a:r>
          </a:p>
        </p:txBody>
      </p:sp>
    </p:spTree>
    <p:extLst>
      <p:ext uri="{BB962C8B-B14F-4D97-AF65-F5344CB8AC3E}">
        <p14:creationId xmlns:p14="http://schemas.microsoft.com/office/powerpoint/2010/main" val="208887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E24AF-6A00-8243-8E31-84843924CBB4}"/>
              </a:ext>
            </a:extLst>
          </p:cNvPr>
          <p:cNvSpPr>
            <a:spLocks noGrp="1"/>
          </p:cNvSpPr>
          <p:nvPr>
            <p:ph type="title"/>
          </p:nvPr>
        </p:nvSpPr>
        <p:spPr>
          <a:xfrm>
            <a:off x="342900" y="457200"/>
            <a:ext cx="8153400" cy="466344"/>
          </a:xfrm>
        </p:spPr>
        <p:txBody>
          <a:bodyPr>
            <a:normAutofit fontScale="90000"/>
          </a:bodyPr>
          <a:lstStyle/>
          <a:p>
            <a:r>
              <a:rPr lang="en-US" dirty="0"/>
              <a:t>Can we reach those </a:t>
            </a:r>
            <a:r>
              <a:rPr lang="en-US" b="1" u="sng" dirty="0"/>
              <a:t>who are going to die </a:t>
            </a:r>
            <a:r>
              <a:rPr lang="en-US" dirty="0"/>
              <a:t>through health facilities?</a:t>
            </a:r>
          </a:p>
        </p:txBody>
      </p:sp>
      <p:sp>
        <p:nvSpPr>
          <p:cNvPr id="4" name="Date Placeholder 3">
            <a:extLst>
              <a:ext uri="{FF2B5EF4-FFF2-40B4-BE49-F238E27FC236}">
                <a16:creationId xmlns:a16="http://schemas.microsoft.com/office/drawing/2014/main" id="{9C02DCD5-9A7C-2841-AC29-ABA8A5C58072}"/>
              </a:ext>
            </a:extLst>
          </p:cNvPr>
          <p:cNvSpPr>
            <a:spLocks noGrp="1"/>
          </p:cNvSpPr>
          <p:nvPr>
            <p:ph type="dt" sz="half" idx="10"/>
          </p:nvPr>
        </p:nvSpPr>
        <p:spPr/>
        <p:txBody>
          <a:bodyPr/>
          <a:lstStyle/>
          <a:p>
            <a:fld id="{317B7965-0239-6A42-85DE-4584DAFC5DAB}" type="datetime1">
              <a:rPr lang="en-US" smtClean="0"/>
              <a:t>4/15/19</a:t>
            </a:fld>
            <a:endParaRPr lang="en-US" dirty="0"/>
          </a:p>
        </p:txBody>
      </p:sp>
      <p:sp>
        <p:nvSpPr>
          <p:cNvPr id="5" name="Slide Number Placeholder 4">
            <a:extLst>
              <a:ext uri="{FF2B5EF4-FFF2-40B4-BE49-F238E27FC236}">
                <a16:creationId xmlns:a16="http://schemas.microsoft.com/office/drawing/2014/main" id="{25218B8A-F223-9C4C-9979-D3B27419357D}"/>
              </a:ext>
            </a:extLst>
          </p:cNvPr>
          <p:cNvSpPr>
            <a:spLocks noGrp="1"/>
          </p:cNvSpPr>
          <p:nvPr>
            <p:ph type="sldNum" sz="quarter" idx="12"/>
          </p:nvPr>
        </p:nvSpPr>
        <p:spPr/>
        <p:txBody>
          <a:bodyPr/>
          <a:lstStyle/>
          <a:p>
            <a:fld id="{6D22F896-40B5-4ADD-8801-0D06FADFA095}" type="slidenum">
              <a:rPr lang="en-US" smtClean="0"/>
              <a:t>18</a:t>
            </a:fld>
            <a:endParaRPr lang="en-US" dirty="0"/>
          </a:p>
        </p:txBody>
      </p:sp>
      <p:sp>
        <p:nvSpPr>
          <p:cNvPr id="10" name="Triangle 9">
            <a:extLst>
              <a:ext uri="{FF2B5EF4-FFF2-40B4-BE49-F238E27FC236}">
                <a16:creationId xmlns:a16="http://schemas.microsoft.com/office/drawing/2014/main" id="{B75B6B0D-1F1A-1942-8A2F-891AE62BE046}"/>
              </a:ext>
            </a:extLst>
          </p:cNvPr>
          <p:cNvSpPr/>
          <p:nvPr/>
        </p:nvSpPr>
        <p:spPr>
          <a:xfrm>
            <a:off x="475140" y="2351896"/>
            <a:ext cx="3048000" cy="3300061"/>
          </a:xfrm>
          <a:prstGeom prst="triangle">
            <a:avLst/>
          </a:prstGeom>
          <a:gradFill flip="none" rotWithShape="1">
            <a:gsLst>
              <a:gs pos="0">
                <a:schemeClr val="accent3">
                  <a:lumMod val="0"/>
                  <a:lumOff val="100000"/>
                  <a:alpha val="41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accent1">
                <a:shade val="50000"/>
                <a:alpha val="2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6" name="TextBox 15">
            <a:extLst>
              <a:ext uri="{FF2B5EF4-FFF2-40B4-BE49-F238E27FC236}">
                <a16:creationId xmlns:a16="http://schemas.microsoft.com/office/drawing/2014/main" id="{1812FCA6-94DD-E445-9869-CA9C1210D791}"/>
              </a:ext>
            </a:extLst>
          </p:cNvPr>
          <p:cNvSpPr txBox="1"/>
          <p:nvPr/>
        </p:nvSpPr>
        <p:spPr>
          <a:xfrm>
            <a:off x="110565" y="1587775"/>
            <a:ext cx="3777151" cy="646331"/>
          </a:xfrm>
          <a:prstGeom prst="rect">
            <a:avLst/>
          </a:prstGeom>
          <a:noFill/>
        </p:spPr>
        <p:txBody>
          <a:bodyPr wrap="square" rtlCol="0">
            <a:spAutoFit/>
          </a:bodyPr>
          <a:lstStyle/>
          <a:p>
            <a:pPr algn="ctr"/>
            <a:r>
              <a:rPr lang="en-US" dirty="0">
                <a:solidFill>
                  <a:schemeClr val="bg1">
                    <a:lumMod val="75000"/>
                  </a:schemeClr>
                </a:solidFill>
              </a:rPr>
              <a:t>Less than half of children with febrile illness in Africa seek care</a:t>
            </a:r>
          </a:p>
        </p:txBody>
      </p:sp>
      <p:sp>
        <p:nvSpPr>
          <p:cNvPr id="17" name="TextBox 16">
            <a:extLst>
              <a:ext uri="{FF2B5EF4-FFF2-40B4-BE49-F238E27FC236}">
                <a16:creationId xmlns:a16="http://schemas.microsoft.com/office/drawing/2014/main" id="{9BD4061F-0216-9247-8D30-FDC17CAFB3B6}"/>
              </a:ext>
            </a:extLst>
          </p:cNvPr>
          <p:cNvSpPr txBox="1"/>
          <p:nvPr/>
        </p:nvSpPr>
        <p:spPr>
          <a:xfrm>
            <a:off x="461888" y="5786217"/>
            <a:ext cx="3392724" cy="276999"/>
          </a:xfrm>
          <a:prstGeom prst="rect">
            <a:avLst/>
          </a:prstGeom>
          <a:noFill/>
        </p:spPr>
        <p:txBody>
          <a:bodyPr wrap="none" rtlCol="0">
            <a:spAutoFit/>
          </a:bodyPr>
          <a:lstStyle/>
          <a:p>
            <a:r>
              <a:rPr lang="en-US" sz="1200" dirty="0" err="1">
                <a:solidFill>
                  <a:schemeClr val="bg1">
                    <a:lumMod val="75000"/>
                  </a:schemeClr>
                </a:solidFill>
              </a:rPr>
              <a:t>Alegana</a:t>
            </a:r>
            <a:r>
              <a:rPr lang="en-US" sz="1200" dirty="0">
                <a:solidFill>
                  <a:schemeClr val="bg1">
                    <a:lumMod val="75000"/>
                  </a:schemeClr>
                </a:solidFill>
              </a:rPr>
              <a:t> VA. Nature Communications 2018 (9):4994</a:t>
            </a:r>
          </a:p>
        </p:txBody>
      </p:sp>
      <p:sp>
        <p:nvSpPr>
          <p:cNvPr id="6" name="Trapezoid 5">
            <a:extLst>
              <a:ext uri="{FF2B5EF4-FFF2-40B4-BE49-F238E27FC236}">
                <a16:creationId xmlns:a16="http://schemas.microsoft.com/office/drawing/2014/main" id="{141CBBCA-2D9A-BF46-95A7-FBB57EC4B76D}"/>
              </a:ext>
            </a:extLst>
          </p:cNvPr>
          <p:cNvSpPr/>
          <p:nvPr/>
        </p:nvSpPr>
        <p:spPr>
          <a:xfrm>
            <a:off x="475141" y="4468931"/>
            <a:ext cx="3047999" cy="1166461"/>
          </a:xfrm>
          <a:prstGeom prst="trapezoid">
            <a:avLst>
              <a:gd name="adj" fmla="val 44731"/>
            </a:avLst>
          </a:prstGeom>
          <a:solidFill>
            <a:schemeClr val="accent3">
              <a:lumMod val="75000"/>
              <a:alpha val="15000"/>
            </a:schemeClr>
          </a:solidFill>
          <a:ln>
            <a:solidFill>
              <a:schemeClr val="accent1">
                <a:shade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590EB46-E9B8-E349-9A43-73B7F92E9266}"/>
              </a:ext>
            </a:extLst>
          </p:cNvPr>
          <p:cNvSpPr/>
          <p:nvPr/>
        </p:nvSpPr>
        <p:spPr>
          <a:xfrm>
            <a:off x="5334000" y="2312140"/>
            <a:ext cx="3048000" cy="3338180"/>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2" name="Triangle 11">
            <a:extLst>
              <a:ext uri="{FF2B5EF4-FFF2-40B4-BE49-F238E27FC236}">
                <a16:creationId xmlns:a16="http://schemas.microsoft.com/office/drawing/2014/main" id="{7F7371FA-63C1-2048-B010-13CDB40B72E0}"/>
              </a:ext>
            </a:extLst>
          </p:cNvPr>
          <p:cNvSpPr/>
          <p:nvPr/>
        </p:nvSpPr>
        <p:spPr>
          <a:xfrm>
            <a:off x="6629400" y="2350804"/>
            <a:ext cx="457200" cy="445575"/>
          </a:xfrm>
          <a:prstGeom prst="triangl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3" name="TextBox 12">
            <a:extLst>
              <a:ext uri="{FF2B5EF4-FFF2-40B4-BE49-F238E27FC236}">
                <a16:creationId xmlns:a16="http://schemas.microsoft.com/office/drawing/2014/main" id="{8C593F31-7811-1145-86CF-24417D0E9D42}"/>
              </a:ext>
            </a:extLst>
          </p:cNvPr>
          <p:cNvSpPr txBox="1"/>
          <p:nvPr/>
        </p:nvSpPr>
        <p:spPr>
          <a:xfrm>
            <a:off x="4876800" y="1574246"/>
            <a:ext cx="3777151" cy="646331"/>
          </a:xfrm>
          <a:prstGeom prst="rect">
            <a:avLst/>
          </a:prstGeom>
          <a:noFill/>
        </p:spPr>
        <p:txBody>
          <a:bodyPr wrap="square" rtlCol="0">
            <a:spAutoFit/>
          </a:bodyPr>
          <a:lstStyle/>
          <a:p>
            <a:pPr algn="ctr"/>
            <a:r>
              <a:rPr lang="en-US" b="1" u="sng" dirty="0"/>
              <a:t>Most children who die </a:t>
            </a:r>
            <a:r>
              <a:rPr lang="en-US" dirty="0"/>
              <a:t>seek care in the weeks prior to death</a:t>
            </a:r>
          </a:p>
        </p:txBody>
      </p:sp>
      <p:sp>
        <p:nvSpPr>
          <p:cNvPr id="14" name="TextBox 13">
            <a:extLst>
              <a:ext uri="{FF2B5EF4-FFF2-40B4-BE49-F238E27FC236}">
                <a16:creationId xmlns:a16="http://schemas.microsoft.com/office/drawing/2014/main" id="{13CC5E9C-29DD-2045-9A28-A929F1A32F4E}"/>
              </a:ext>
            </a:extLst>
          </p:cNvPr>
          <p:cNvSpPr txBox="1"/>
          <p:nvPr/>
        </p:nvSpPr>
        <p:spPr>
          <a:xfrm>
            <a:off x="5188420" y="5650320"/>
            <a:ext cx="3796360" cy="646331"/>
          </a:xfrm>
          <a:prstGeom prst="rect">
            <a:avLst/>
          </a:prstGeom>
          <a:noFill/>
        </p:spPr>
        <p:txBody>
          <a:bodyPr wrap="none" rtlCol="0">
            <a:spAutoFit/>
          </a:bodyPr>
          <a:lstStyle/>
          <a:p>
            <a:r>
              <a:rPr lang="en-US" sz="1200" dirty="0" err="1">
                <a:solidFill>
                  <a:schemeClr val="accent1"/>
                </a:solidFill>
              </a:rPr>
              <a:t>Sodemann</a:t>
            </a:r>
            <a:r>
              <a:rPr lang="en-US" sz="1200" dirty="0">
                <a:solidFill>
                  <a:schemeClr val="accent1"/>
                </a:solidFill>
              </a:rPr>
              <a:t> M. Bulletin of the WHO, 1997, 75 (3): 205-212</a:t>
            </a:r>
          </a:p>
          <a:p>
            <a:r>
              <a:rPr lang="en-US" sz="1200" dirty="0" err="1">
                <a:solidFill>
                  <a:schemeClr val="accent1"/>
                </a:solidFill>
              </a:rPr>
              <a:t>Kagabo</a:t>
            </a:r>
            <a:r>
              <a:rPr lang="en-US" sz="1200" dirty="0">
                <a:solidFill>
                  <a:schemeClr val="accent1"/>
                </a:solidFill>
              </a:rPr>
              <a:t> DM. PLoS ONE 13(1) e0190739.</a:t>
            </a:r>
          </a:p>
          <a:p>
            <a:endParaRPr lang="en-US" sz="1200" dirty="0">
              <a:solidFill>
                <a:schemeClr val="accent1"/>
              </a:solidFill>
            </a:endParaRPr>
          </a:p>
        </p:txBody>
      </p:sp>
      <p:sp>
        <p:nvSpPr>
          <p:cNvPr id="21" name="TextBox 20">
            <a:extLst>
              <a:ext uri="{FF2B5EF4-FFF2-40B4-BE49-F238E27FC236}">
                <a16:creationId xmlns:a16="http://schemas.microsoft.com/office/drawing/2014/main" id="{1F708CA5-F546-2D4A-B684-EBDC71FB9DB4}"/>
              </a:ext>
            </a:extLst>
          </p:cNvPr>
          <p:cNvSpPr txBox="1"/>
          <p:nvPr/>
        </p:nvSpPr>
        <p:spPr>
          <a:xfrm>
            <a:off x="3721782" y="1669371"/>
            <a:ext cx="1184835" cy="523220"/>
          </a:xfrm>
          <a:prstGeom prst="rect">
            <a:avLst/>
          </a:prstGeom>
          <a:noFill/>
        </p:spPr>
        <p:txBody>
          <a:bodyPr wrap="square" rtlCol="0">
            <a:spAutoFit/>
          </a:bodyPr>
          <a:lstStyle/>
          <a:p>
            <a:pPr algn="ctr"/>
            <a:r>
              <a:rPr lang="en-US" sz="2800" dirty="0"/>
              <a:t>BUT</a:t>
            </a:r>
          </a:p>
        </p:txBody>
      </p:sp>
      <p:sp>
        <p:nvSpPr>
          <p:cNvPr id="3" name="TextBox 2">
            <a:extLst>
              <a:ext uri="{FF2B5EF4-FFF2-40B4-BE49-F238E27FC236}">
                <a16:creationId xmlns:a16="http://schemas.microsoft.com/office/drawing/2014/main" id="{C2E3E94C-FCFE-E14B-ADDB-66750C7AD127}"/>
              </a:ext>
            </a:extLst>
          </p:cNvPr>
          <p:cNvSpPr txBox="1"/>
          <p:nvPr/>
        </p:nvSpPr>
        <p:spPr>
          <a:xfrm>
            <a:off x="3154017" y="290222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3442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7E7E77-065D-0649-911A-43396061B7BF}"/>
              </a:ext>
            </a:extLst>
          </p:cNvPr>
          <p:cNvSpPr>
            <a:spLocks noGrp="1"/>
          </p:cNvSpPr>
          <p:nvPr>
            <p:ph type="sldNum" sz="quarter" idx="10"/>
          </p:nvPr>
        </p:nvSpPr>
        <p:spPr/>
        <p:txBody>
          <a:bodyPr/>
          <a:lstStyle/>
          <a:p>
            <a:fld id="{2FB4A70D-5DA1-1242-A060-B616C22A5BDC}" type="slidenum">
              <a:rPr lang="en-US" smtClean="0"/>
              <a:t>19</a:t>
            </a:fld>
            <a:endParaRPr lang="en-US"/>
          </a:p>
        </p:txBody>
      </p:sp>
      <p:grpSp>
        <p:nvGrpSpPr>
          <p:cNvPr id="4" name="Group 3">
            <a:extLst>
              <a:ext uri="{FF2B5EF4-FFF2-40B4-BE49-F238E27FC236}">
                <a16:creationId xmlns:a16="http://schemas.microsoft.com/office/drawing/2014/main" id="{CF80CA92-3EBE-7A49-80AA-AF3932B3DECC}"/>
              </a:ext>
            </a:extLst>
          </p:cNvPr>
          <p:cNvGrpSpPr/>
          <p:nvPr/>
        </p:nvGrpSpPr>
        <p:grpSpPr>
          <a:xfrm>
            <a:off x="2482531" y="58288"/>
            <a:ext cx="4619817" cy="1738463"/>
            <a:chOff x="2819400" y="1060523"/>
            <a:chExt cx="3581400" cy="1427287"/>
          </a:xfrm>
        </p:grpSpPr>
        <p:grpSp>
          <p:nvGrpSpPr>
            <p:cNvPr id="22" name="Group 21">
              <a:extLst>
                <a:ext uri="{FF2B5EF4-FFF2-40B4-BE49-F238E27FC236}">
                  <a16:creationId xmlns:a16="http://schemas.microsoft.com/office/drawing/2014/main" id="{348071B6-59CC-EA4D-A13E-BBB53814B501}"/>
                </a:ext>
              </a:extLst>
            </p:cNvPr>
            <p:cNvGrpSpPr/>
            <p:nvPr/>
          </p:nvGrpSpPr>
          <p:grpSpPr>
            <a:xfrm>
              <a:off x="2819400" y="1060523"/>
              <a:ext cx="3581400" cy="1030026"/>
              <a:chOff x="1461807" y="1650950"/>
              <a:chExt cx="9171928" cy="2207719"/>
            </a:xfrm>
          </p:grpSpPr>
          <p:pic>
            <p:nvPicPr>
              <p:cNvPr id="20" name="Picture 19">
                <a:extLst>
                  <a:ext uri="{FF2B5EF4-FFF2-40B4-BE49-F238E27FC236}">
                    <a16:creationId xmlns:a16="http://schemas.microsoft.com/office/drawing/2014/main" id="{CFA59A75-3C81-7E40-806A-2241810DDF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61807" y="3306143"/>
                <a:ext cx="9171928" cy="552526"/>
              </a:xfrm>
              <a:prstGeom prst="rect">
                <a:avLst/>
              </a:prstGeom>
            </p:spPr>
          </p:pic>
          <p:pic>
            <p:nvPicPr>
              <p:cNvPr id="21" name="Picture 20">
                <a:extLst>
                  <a:ext uri="{FF2B5EF4-FFF2-40B4-BE49-F238E27FC236}">
                    <a16:creationId xmlns:a16="http://schemas.microsoft.com/office/drawing/2014/main" id="{93980DD0-272F-E546-B258-D394525995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49262" y="1650950"/>
                <a:ext cx="3597018" cy="1254601"/>
              </a:xfrm>
              <a:prstGeom prst="rect">
                <a:avLst/>
              </a:prstGeom>
            </p:spPr>
          </p:pic>
        </p:grpSp>
        <p:sp>
          <p:nvSpPr>
            <p:cNvPr id="23" name="TextBox 22">
              <a:extLst>
                <a:ext uri="{FF2B5EF4-FFF2-40B4-BE49-F238E27FC236}">
                  <a16:creationId xmlns:a16="http://schemas.microsoft.com/office/drawing/2014/main" id="{E3DFF8B7-8C93-5947-9042-4D1B1BC8EF56}"/>
                </a:ext>
              </a:extLst>
            </p:cNvPr>
            <p:cNvSpPr txBox="1"/>
            <p:nvPr/>
          </p:nvSpPr>
          <p:spPr>
            <a:xfrm>
              <a:off x="3582752" y="2315100"/>
              <a:ext cx="1869782" cy="172710"/>
            </a:xfrm>
            <a:prstGeom prst="rect">
              <a:avLst/>
            </a:prstGeom>
            <a:noFill/>
          </p:spPr>
          <p:txBody>
            <a:bodyPr wrap="square" rtlCol="0">
              <a:spAutoFit/>
            </a:bodyPr>
            <a:lstStyle/>
            <a:p>
              <a:pPr algn="ctr"/>
              <a:r>
                <a:rPr lang="en-US" sz="1400" b="1" dirty="0">
                  <a:solidFill>
                    <a:schemeClr val="accent5">
                      <a:lumMod val="50000"/>
                    </a:schemeClr>
                  </a:solidFill>
                  <a:latin typeface="+mj-lt"/>
                </a:rPr>
                <a:t>PI: Judd Walson</a:t>
              </a:r>
            </a:p>
          </p:txBody>
        </p:sp>
        <p:sp>
          <p:nvSpPr>
            <p:cNvPr id="24" name="TextBox 23">
              <a:extLst>
                <a:ext uri="{FF2B5EF4-FFF2-40B4-BE49-F238E27FC236}">
                  <a16:creationId xmlns:a16="http://schemas.microsoft.com/office/drawing/2014/main" id="{EDE2E697-E3DD-8644-9976-D42CC5F7C7C2}"/>
                </a:ext>
              </a:extLst>
            </p:cNvPr>
            <p:cNvSpPr txBox="1"/>
            <p:nvPr/>
          </p:nvSpPr>
          <p:spPr>
            <a:xfrm>
              <a:off x="3203294" y="2142390"/>
              <a:ext cx="2683074" cy="172710"/>
            </a:xfrm>
            <a:prstGeom prst="rect">
              <a:avLst/>
            </a:prstGeom>
            <a:noFill/>
          </p:spPr>
          <p:txBody>
            <a:bodyPr wrap="square" rtlCol="0">
              <a:spAutoFit/>
            </a:bodyPr>
            <a:lstStyle/>
            <a:p>
              <a:pPr algn="ctr"/>
              <a:r>
                <a:rPr lang="en-US" sz="1400" b="1" dirty="0">
                  <a:solidFill>
                    <a:schemeClr val="accent5">
                      <a:lumMod val="50000"/>
                    </a:schemeClr>
                  </a:solidFill>
                  <a:latin typeface="+mj-lt"/>
                </a:rPr>
                <a:t>PI: James Berkley</a:t>
              </a:r>
            </a:p>
          </p:txBody>
        </p:sp>
      </p:grpSp>
      <p:graphicFrame>
        <p:nvGraphicFramePr>
          <p:cNvPr id="15" name="Table 14">
            <a:extLst>
              <a:ext uri="{FF2B5EF4-FFF2-40B4-BE49-F238E27FC236}">
                <a16:creationId xmlns:a16="http://schemas.microsoft.com/office/drawing/2014/main" id="{AE53830D-C203-1445-B46F-217371E55369}"/>
              </a:ext>
            </a:extLst>
          </p:cNvPr>
          <p:cNvGraphicFramePr>
            <a:graphicFrameLocks noGrp="1"/>
          </p:cNvGraphicFramePr>
          <p:nvPr>
            <p:extLst>
              <p:ext uri="{D42A27DB-BD31-4B8C-83A1-F6EECF244321}">
                <p14:modId xmlns:p14="http://schemas.microsoft.com/office/powerpoint/2010/main" val="1602459325"/>
              </p:ext>
            </p:extLst>
          </p:nvPr>
        </p:nvGraphicFramePr>
        <p:xfrm>
          <a:off x="2368248" y="2747441"/>
          <a:ext cx="6028832" cy="236220"/>
        </p:xfrm>
        <a:graphic>
          <a:graphicData uri="http://schemas.openxmlformats.org/drawingml/2006/table">
            <a:tbl>
              <a:tblPr firstRow="1" bandRow="1">
                <a:tableStyleId>{8EC20E35-A176-4012-BC5E-935CFFF8708E}</a:tableStyleId>
              </a:tblPr>
              <a:tblGrid>
                <a:gridCol w="1089082">
                  <a:extLst>
                    <a:ext uri="{9D8B030D-6E8A-4147-A177-3AD203B41FA5}">
                      <a16:colId xmlns:a16="http://schemas.microsoft.com/office/drawing/2014/main" val="20001"/>
                    </a:ext>
                  </a:extLst>
                </a:gridCol>
                <a:gridCol w="1163587">
                  <a:extLst>
                    <a:ext uri="{9D8B030D-6E8A-4147-A177-3AD203B41FA5}">
                      <a16:colId xmlns:a16="http://schemas.microsoft.com/office/drawing/2014/main" val="20002"/>
                    </a:ext>
                  </a:extLst>
                </a:gridCol>
                <a:gridCol w="1023943">
                  <a:extLst>
                    <a:ext uri="{9D8B030D-6E8A-4147-A177-3AD203B41FA5}">
                      <a16:colId xmlns:a16="http://schemas.microsoft.com/office/drawing/2014/main" val="20003"/>
                    </a:ext>
                  </a:extLst>
                </a:gridCol>
                <a:gridCol w="949472">
                  <a:extLst>
                    <a:ext uri="{9D8B030D-6E8A-4147-A177-3AD203B41FA5}">
                      <a16:colId xmlns:a16="http://schemas.microsoft.com/office/drawing/2014/main" val="20004"/>
                    </a:ext>
                  </a:extLst>
                </a:gridCol>
                <a:gridCol w="912239">
                  <a:extLst>
                    <a:ext uri="{9D8B030D-6E8A-4147-A177-3AD203B41FA5}">
                      <a16:colId xmlns:a16="http://schemas.microsoft.com/office/drawing/2014/main" val="20005"/>
                    </a:ext>
                  </a:extLst>
                </a:gridCol>
                <a:gridCol w="890509">
                  <a:extLst>
                    <a:ext uri="{9D8B030D-6E8A-4147-A177-3AD203B41FA5}">
                      <a16:colId xmlns:a16="http://schemas.microsoft.com/office/drawing/2014/main" val="20006"/>
                    </a:ext>
                  </a:extLst>
                </a:gridCol>
              </a:tblGrid>
              <a:tr h="228600">
                <a:tc>
                  <a:txBody>
                    <a:bodyPr/>
                    <a:lstStyle/>
                    <a:p>
                      <a:pPr algn="ctr"/>
                      <a:r>
                        <a:rPr lang="en-GB" sz="1100" b="1" dirty="0">
                          <a:solidFill>
                            <a:schemeClr val="accent5">
                              <a:lumMod val="50000"/>
                            </a:schemeClr>
                          </a:solidFill>
                          <a:latin typeface="+mj-lt"/>
                        </a:rPr>
                        <a:t>Admission</a:t>
                      </a:r>
                    </a:p>
                  </a:txBody>
                  <a:tcPr marL="68580" marR="68580" marT="34290" marB="34290">
                    <a:lnL w="3175" cap="flat" cmpd="sng" algn="ctr">
                      <a:no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GB" sz="1100" b="1" dirty="0">
                          <a:solidFill>
                            <a:schemeClr val="accent5">
                              <a:lumMod val="50000"/>
                            </a:schemeClr>
                          </a:solidFill>
                          <a:latin typeface="+mj-lt"/>
                        </a:rPr>
                        <a:t>Acute Care</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100" b="1" dirty="0">
                          <a:solidFill>
                            <a:schemeClr val="accent5">
                              <a:lumMod val="50000"/>
                            </a:schemeClr>
                          </a:solidFill>
                          <a:latin typeface="+mj-lt"/>
                        </a:rPr>
                        <a:t>Discharge</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100" b="1" dirty="0">
                          <a:solidFill>
                            <a:schemeClr val="accent5">
                              <a:lumMod val="50000"/>
                            </a:schemeClr>
                          </a:solidFill>
                          <a:latin typeface="+mj-lt"/>
                        </a:rPr>
                        <a:t>Day 45</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GB" sz="1100" b="1" dirty="0">
                          <a:solidFill>
                            <a:schemeClr val="accent5">
                              <a:lumMod val="50000"/>
                            </a:schemeClr>
                          </a:solidFill>
                          <a:latin typeface="+mj-lt"/>
                        </a:rPr>
                        <a:t>Day 90</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GB" sz="1100" b="1" dirty="0">
                          <a:solidFill>
                            <a:schemeClr val="accent5">
                              <a:lumMod val="50000"/>
                            </a:schemeClr>
                          </a:solidFill>
                          <a:latin typeface="+mj-lt"/>
                        </a:rPr>
                        <a:t>Day 180</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pSp>
        <p:nvGrpSpPr>
          <p:cNvPr id="16" name="Group 15">
            <a:extLst>
              <a:ext uri="{FF2B5EF4-FFF2-40B4-BE49-F238E27FC236}">
                <a16:creationId xmlns:a16="http://schemas.microsoft.com/office/drawing/2014/main" id="{7328F15D-D362-FF4C-9E44-3B06F91B8340}"/>
              </a:ext>
            </a:extLst>
          </p:cNvPr>
          <p:cNvGrpSpPr/>
          <p:nvPr/>
        </p:nvGrpSpPr>
        <p:grpSpPr>
          <a:xfrm>
            <a:off x="2613873" y="1952694"/>
            <a:ext cx="680723" cy="777191"/>
            <a:chOff x="4162499" y="-4108"/>
            <a:chExt cx="907631" cy="1036254"/>
          </a:xfrm>
        </p:grpSpPr>
        <p:pic>
          <p:nvPicPr>
            <p:cNvPr id="25" name="Picture 24">
              <a:extLst>
                <a:ext uri="{FF2B5EF4-FFF2-40B4-BE49-F238E27FC236}">
                  <a16:creationId xmlns:a16="http://schemas.microsoft.com/office/drawing/2014/main" id="{0CC25523-5E33-CC47-8447-7940D23120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62499" y="-4108"/>
              <a:ext cx="907631" cy="912126"/>
            </a:xfrm>
            <a:prstGeom prst="rect">
              <a:avLst/>
            </a:prstGeom>
          </p:spPr>
        </p:pic>
        <p:pic>
          <p:nvPicPr>
            <p:cNvPr id="26" name="Picture 25">
              <a:extLst>
                <a:ext uri="{FF2B5EF4-FFF2-40B4-BE49-F238E27FC236}">
                  <a16:creationId xmlns:a16="http://schemas.microsoft.com/office/drawing/2014/main" id="{ACB54687-FC8B-B745-8A6C-F4CA77C66B3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27584" y="508086"/>
              <a:ext cx="524060" cy="524060"/>
            </a:xfrm>
            <a:prstGeom prst="rect">
              <a:avLst/>
            </a:prstGeom>
          </p:spPr>
        </p:pic>
      </p:grpSp>
      <p:grpSp>
        <p:nvGrpSpPr>
          <p:cNvPr id="27" name="Group 26">
            <a:extLst>
              <a:ext uri="{FF2B5EF4-FFF2-40B4-BE49-F238E27FC236}">
                <a16:creationId xmlns:a16="http://schemas.microsoft.com/office/drawing/2014/main" id="{3E109DAC-230E-084E-9BFC-7FCD1E66A4B0}"/>
              </a:ext>
            </a:extLst>
          </p:cNvPr>
          <p:cNvGrpSpPr/>
          <p:nvPr/>
        </p:nvGrpSpPr>
        <p:grpSpPr>
          <a:xfrm>
            <a:off x="6505167" y="1941459"/>
            <a:ext cx="682821" cy="774063"/>
            <a:chOff x="7574910" y="-15698"/>
            <a:chExt cx="910428" cy="1032084"/>
          </a:xfrm>
        </p:grpSpPr>
        <p:pic>
          <p:nvPicPr>
            <p:cNvPr id="28" name="Picture 27">
              <a:extLst>
                <a:ext uri="{FF2B5EF4-FFF2-40B4-BE49-F238E27FC236}">
                  <a16:creationId xmlns:a16="http://schemas.microsoft.com/office/drawing/2014/main" id="{3D8E2EF6-18BA-004C-8F2B-6785FA6A98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74910" y="-15698"/>
              <a:ext cx="910428" cy="910428"/>
            </a:xfrm>
            <a:prstGeom prst="rect">
              <a:avLst/>
            </a:prstGeom>
          </p:spPr>
        </p:pic>
        <p:pic>
          <p:nvPicPr>
            <p:cNvPr id="29" name="Picture 28">
              <a:extLst>
                <a:ext uri="{FF2B5EF4-FFF2-40B4-BE49-F238E27FC236}">
                  <a16:creationId xmlns:a16="http://schemas.microsoft.com/office/drawing/2014/main" id="{987E20EA-5EE3-B543-8FB2-6F8D447436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82849" y="492326"/>
              <a:ext cx="524060" cy="524060"/>
            </a:xfrm>
            <a:prstGeom prst="rect">
              <a:avLst/>
            </a:prstGeom>
          </p:spPr>
        </p:pic>
      </p:grpSp>
      <p:sp>
        <p:nvSpPr>
          <p:cNvPr id="30" name="Title 1">
            <a:extLst>
              <a:ext uri="{FF2B5EF4-FFF2-40B4-BE49-F238E27FC236}">
                <a16:creationId xmlns:a16="http://schemas.microsoft.com/office/drawing/2014/main" id="{FF43004F-208B-3149-B10C-B4F710680C66}"/>
              </a:ext>
            </a:extLst>
          </p:cNvPr>
          <p:cNvSpPr txBox="1">
            <a:spLocks/>
          </p:cNvSpPr>
          <p:nvPr/>
        </p:nvSpPr>
        <p:spPr>
          <a:xfrm>
            <a:off x="153650" y="175873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accent5">
                    <a:lumMod val="50000"/>
                  </a:schemeClr>
                </a:solidFill>
              </a:rPr>
              <a:t>CHAIN Cohort</a:t>
            </a:r>
          </a:p>
        </p:txBody>
      </p:sp>
      <p:graphicFrame>
        <p:nvGraphicFramePr>
          <p:cNvPr id="31" name="Table 30">
            <a:extLst>
              <a:ext uri="{FF2B5EF4-FFF2-40B4-BE49-F238E27FC236}">
                <a16:creationId xmlns:a16="http://schemas.microsoft.com/office/drawing/2014/main" id="{D9FCBBEE-D25E-BE45-B60E-F58043508297}"/>
              </a:ext>
            </a:extLst>
          </p:cNvPr>
          <p:cNvGraphicFramePr>
            <a:graphicFrameLocks noGrp="1" noChangeAspect="1"/>
          </p:cNvGraphicFramePr>
          <p:nvPr>
            <p:extLst>
              <p:ext uri="{D42A27DB-BD31-4B8C-83A1-F6EECF244321}">
                <p14:modId xmlns:p14="http://schemas.microsoft.com/office/powerpoint/2010/main" val="2884332332"/>
              </p:ext>
            </p:extLst>
          </p:nvPr>
        </p:nvGraphicFramePr>
        <p:xfrm>
          <a:off x="278281" y="4495533"/>
          <a:ext cx="5201241" cy="1636826"/>
        </p:xfrm>
        <a:graphic>
          <a:graphicData uri="http://schemas.openxmlformats.org/drawingml/2006/table">
            <a:tbl>
              <a:tblPr firstRow="1" firstCol="1" bandRow="1">
                <a:tableStyleId>{5C22544A-7EE6-4342-B048-85BDC9FD1C3A}</a:tableStyleId>
              </a:tblPr>
              <a:tblGrid>
                <a:gridCol w="506235">
                  <a:extLst>
                    <a:ext uri="{9D8B030D-6E8A-4147-A177-3AD203B41FA5}">
                      <a16:colId xmlns:a16="http://schemas.microsoft.com/office/drawing/2014/main" val="3975059709"/>
                    </a:ext>
                  </a:extLst>
                </a:gridCol>
                <a:gridCol w="453208">
                  <a:extLst>
                    <a:ext uri="{9D8B030D-6E8A-4147-A177-3AD203B41FA5}">
                      <a16:colId xmlns:a16="http://schemas.microsoft.com/office/drawing/2014/main" val="497753296"/>
                    </a:ext>
                  </a:extLst>
                </a:gridCol>
                <a:gridCol w="1262985">
                  <a:extLst>
                    <a:ext uri="{9D8B030D-6E8A-4147-A177-3AD203B41FA5}">
                      <a16:colId xmlns:a16="http://schemas.microsoft.com/office/drawing/2014/main" val="276699176"/>
                    </a:ext>
                  </a:extLst>
                </a:gridCol>
                <a:gridCol w="1325976">
                  <a:extLst>
                    <a:ext uri="{9D8B030D-6E8A-4147-A177-3AD203B41FA5}">
                      <a16:colId xmlns:a16="http://schemas.microsoft.com/office/drawing/2014/main" val="1242787675"/>
                    </a:ext>
                  </a:extLst>
                </a:gridCol>
                <a:gridCol w="1652837">
                  <a:extLst>
                    <a:ext uri="{9D8B030D-6E8A-4147-A177-3AD203B41FA5}">
                      <a16:colId xmlns:a16="http://schemas.microsoft.com/office/drawing/2014/main" val="1175803573"/>
                    </a:ext>
                  </a:extLst>
                </a:gridCol>
              </a:tblGrid>
              <a:tr h="295706">
                <a:tc>
                  <a:txBody>
                    <a:bodyPr/>
                    <a:lstStyle/>
                    <a:p>
                      <a:pPr marL="0" marR="0" algn="ctr">
                        <a:spcBef>
                          <a:spcPts val="0"/>
                        </a:spcBef>
                        <a:spcAft>
                          <a:spcPts val="0"/>
                        </a:spcAft>
                      </a:pPr>
                      <a:r>
                        <a:rPr lang="en-GB" sz="1100" dirty="0">
                          <a:solidFill>
                            <a:schemeClr val="tx1"/>
                          </a:solidFill>
                          <a:effectLst/>
                        </a:rPr>
                        <a:t>Group</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lumMod val="95000"/>
                      </a:schemeClr>
                    </a:solidFill>
                  </a:tcPr>
                </a:tc>
                <a:tc>
                  <a:txBody>
                    <a:bodyPr/>
                    <a:lstStyle/>
                    <a:p>
                      <a:pPr marL="0" marR="0" algn="ctr">
                        <a:spcBef>
                          <a:spcPts val="0"/>
                        </a:spcBef>
                        <a:spcAft>
                          <a:spcPts val="0"/>
                        </a:spcAft>
                      </a:pPr>
                      <a:r>
                        <a:rPr lang="en-GB" sz="1100">
                          <a:effectLst/>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GB" sz="1100" dirty="0">
                          <a:effectLst/>
                        </a:rPr>
                        <a:t>Age &gt;6 months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GB" sz="1100" dirty="0">
                          <a:effectLst/>
                        </a:rPr>
                        <a:t>Age 1 - 6 months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GB" sz="1100" dirty="0">
                          <a:effectLst/>
                        </a:rPr>
                        <a:t>Age &lt; 1 month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902902769"/>
                  </a:ext>
                </a:extLst>
              </a:tr>
              <a:tr h="334040">
                <a:tc>
                  <a:txBody>
                    <a:bodyPr/>
                    <a:lstStyle/>
                    <a:p>
                      <a:pPr marL="0" marR="0" algn="ctr">
                        <a:spcBef>
                          <a:spcPts val="0"/>
                        </a:spcBef>
                        <a:spcAft>
                          <a:spcPts val="0"/>
                        </a:spcAft>
                      </a:pPr>
                      <a:r>
                        <a:rPr lang="en-GB" sz="1500" dirty="0">
                          <a:ln>
                            <a:noFill/>
                          </a:ln>
                          <a:solidFill>
                            <a:srgbClr val="FF6977"/>
                          </a:solidFill>
                          <a:effectLst/>
                        </a:rPr>
                        <a:t>A</a:t>
                      </a:r>
                      <a:endParaRPr lang="en-US" sz="1500" dirty="0">
                        <a:ln>
                          <a:noFill/>
                        </a:ln>
                        <a:solidFill>
                          <a:srgbClr val="FF6977"/>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lumMod val="95000"/>
                      </a:schemeClr>
                    </a:solidFill>
                  </a:tcPr>
                </a:tc>
                <a:tc>
                  <a:txBody>
                    <a:bodyPr/>
                    <a:lstStyle/>
                    <a:p>
                      <a:pPr marL="0" marR="0" algn="ctr">
                        <a:spcBef>
                          <a:spcPts val="0"/>
                        </a:spcBef>
                        <a:spcAft>
                          <a:spcPts val="0"/>
                        </a:spcAft>
                      </a:pPr>
                      <a:r>
                        <a:rPr lang="en-GB" sz="1100" dirty="0">
                          <a:solidFill>
                            <a:schemeClr val="accent5">
                              <a:lumMod val="50000"/>
                            </a:schemeClr>
                          </a:solidFill>
                          <a:effectLst/>
                        </a:rPr>
                        <a:t>1800</a:t>
                      </a:r>
                      <a:endParaRPr lang="en-US" sz="1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GB" sz="1100" dirty="0">
                          <a:solidFill>
                            <a:schemeClr val="accent5">
                              <a:lumMod val="50000"/>
                            </a:schemeClr>
                          </a:solidFill>
                          <a:effectLst/>
                        </a:rPr>
                        <a:t>MUAC &lt;11.5cm or kwashiorkor</a:t>
                      </a:r>
                      <a:endParaRPr lang="en-US" sz="1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GB" sz="1100" dirty="0">
                          <a:solidFill>
                            <a:schemeClr val="accent5">
                              <a:lumMod val="50000"/>
                            </a:schemeClr>
                          </a:solidFill>
                          <a:effectLst/>
                        </a:rPr>
                        <a:t>MUAC &lt;11cm or kwashiorkor</a:t>
                      </a:r>
                      <a:endParaRPr lang="en-US" sz="1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GB" sz="1100" dirty="0">
                          <a:solidFill>
                            <a:schemeClr val="accent5">
                              <a:lumMod val="50000"/>
                            </a:schemeClr>
                          </a:solidFill>
                          <a:effectLst/>
                        </a:rPr>
                        <a:t>MUAC &lt;9.5cm or kwashiorkor</a:t>
                      </a:r>
                      <a:endParaRPr lang="en-US" sz="1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654005044"/>
                  </a:ext>
                </a:extLst>
              </a:tr>
              <a:tr h="501060">
                <a:tc>
                  <a:txBody>
                    <a:bodyPr/>
                    <a:lstStyle/>
                    <a:p>
                      <a:pPr marL="0" marR="0" algn="ctr">
                        <a:spcBef>
                          <a:spcPts val="0"/>
                        </a:spcBef>
                        <a:spcAft>
                          <a:spcPts val="0"/>
                        </a:spcAft>
                      </a:pPr>
                      <a:r>
                        <a:rPr lang="en-GB" sz="1500" dirty="0">
                          <a:ln>
                            <a:noFill/>
                          </a:ln>
                          <a:solidFill>
                            <a:schemeClr val="accent3">
                              <a:lumMod val="75000"/>
                            </a:schemeClr>
                          </a:solidFill>
                          <a:effectLst/>
                        </a:rPr>
                        <a:t>B</a:t>
                      </a:r>
                      <a:endParaRPr lang="en-US" sz="1500" dirty="0">
                        <a:ln>
                          <a:noFill/>
                        </a:ln>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lumMod val="95000"/>
                      </a:schemeClr>
                    </a:solidFill>
                  </a:tcPr>
                </a:tc>
                <a:tc>
                  <a:txBody>
                    <a:bodyPr/>
                    <a:lstStyle/>
                    <a:p>
                      <a:pPr marL="0" marR="0" algn="ctr">
                        <a:spcBef>
                          <a:spcPts val="0"/>
                        </a:spcBef>
                        <a:spcAft>
                          <a:spcPts val="0"/>
                        </a:spcAft>
                      </a:pPr>
                      <a:r>
                        <a:rPr lang="en-GB" sz="1100" dirty="0">
                          <a:solidFill>
                            <a:schemeClr val="accent5">
                              <a:lumMod val="50000"/>
                            </a:schemeClr>
                          </a:solidFill>
                          <a:effectLst/>
                        </a:rPr>
                        <a:t>1800</a:t>
                      </a:r>
                      <a:endParaRPr lang="en-US" sz="1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GB" sz="1100" dirty="0">
                          <a:solidFill>
                            <a:schemeClr val="accent5">
                              <a:lumMod val="50000"/>
                            </a:schemeClr>
                          </a:solidFill>
                          <a:effectLst/>
                        </a:rPr>
                        <a:t>MUAC 11.5 to &lt;12.5cm</a:t>
                      </a:r>
                      <a:endParaRPr lang="en-US" sz="1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GB" sz="1100">
                          <a:solidFill>
                            <a:schemeClr val="accent5">
                              <a:lumMod val="50000"/>
                            </a:schemeClr>
                          </a:solidFill>
                          <a:effectLst/>
                        </a:rPr>
                        <a:t>MUAC 11 to &lt;12cm</a:t>
                      </a:r>
                      <a:endParaRPr lang="en-US" sz="11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GB" sz="1100" dirty="0">
                          <a:solidFill>
                            <a:schemeClr val="accent5">
                              <a:lumMod val="50000"/>
                            </a:schemeClr>
                          </a:solidFill>
                          <a:effectLst/>
                        </a:rPr>
                        <a:t> </a:t>
                      </a:r>
                      <a:endParaRPr lang="en-US" sz="1100" dirty="0">
                        <a:solidFill>
                          <a:schemeClr val="accent5">
                            <a:lumMod val="50000"/>
                          </a:schemeClr>
                        </a:solidFill>
                        <a:effectLst/>
                      </a:endParaRPr>
                    </a:p>
                    <a:p>
                      <a:pPr marL="0" marR="0" algn="ctr">
                        <a:spcBef>
                          <a:spcPts val="0"/>
                        </a:spcBef>
                        <a:spcAft>
                          <a:spcPts val="0"/>
                        </a:spcAft>
                      </a:pPr>
                      <a:r>
                        <a:rPr lang="en-GB" sz="1100" dirty="0">
                          <a:solidFill>
                            <a:schemeClr val="accent5">
                              <a:lumMod val="50000"/>
                            </a:schemeClr>
                          </a:solidFill>
                          <a:effectLst/>
                        </a:rPr>
                        <a:t>MUAC 9.5-10.4cm</a:t>
                      </a:r>
                      <a:endParaRPr lang="en-US" sz="1100" dirty="0">
                        <a:solidFill>
                          <a:schemeClr val="accent5">
                            <a:lumMod val="50000"/>
                          </a:schemeClr>
                        </a:solidFill>
                        <a:effectLst/>
                      </a:endParaRPr>
                    </a:p>
                    <a:p>
                      <a:pPr marL="0" marR="0" algn="ctr">
                        <a:spcBef>
                          <a:spcPts val="0"/>
                        </a:spcBef>
                        <a:spcAft>
                          <a:spcPts val="0"/>
                        </a:spcAft>
                      </a:pPr>
                      <a:r>
                        <a:rPr lang="en-GB" sz="1100" dirty="0">
                          <a:solidFill>
                            <a:schemeClr val="accent5">
                              <a:lumMod val="50000"/>
                            </a:schemeClr>
                          </a:solidFill>
                          <a:effectLst/>
                        </a:rPr>
                        <a:t> </a:t>
                      </a:r>
                      <a:endParaRPr lang="en-US" sz="1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288953260"/>
                  </a:ext>
                </a:extLst>
              </a:tr>
              <a:tr h="501060">
                <a:tc>
                  <a:txBody>
                    <a:bodyPr/>
                    <a:lstStyle/>
                    <a:p>
                      <a:pPr marL="0" marR="0" algn="ctr">
                        <a:spcBef>
                          <a:spcPts val="0"/>
                        </a:spcBef>
                        <a:spcAft>
                          <a:spcPts val="0"/>
                        </a:spcAft>
                      </a:pPr>
                      <a:r>
                        <a:rPr lang="en-GB" sz="1500" dirty="0">
                          <a:ln>
                            <a:noFill/>
                          </a:ln>
                          <a:solidFill>
                            <a:schemeClr val="accent1">
                              <a:lumMod val="40000"/>
                              <a:lumOff val="60000"/>
                            </a:schemeClr>
                          </a:solidFill>
                          <a:effectLst/>
                        </a:rPr>
                        <a:t>C</a:t>
                      </a:r>
                      <a:endParaRPr lang="en-US" sz="1500" dirty="0">
                        <a:ln>
                          <a:noFill/>
                        </a:ln>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lumMod val="95000"/>
                      </a:schemeClr>
                    </a:solidFill>
                  </a:tcPr>
                </a:tc>
                <a:tc>
                  <a:txBody>
                    <a:bodyPr/>
                    <a:lstStyle/>
                    <a:p>
                      <a:pPr marL="0" marR="0" algn="ctr">
                        <a:spcBef>
                          <a:spcPts val="0"/>
                        </a:spcBef>
                        <a:spcAft>
                          <a:spcPts val="0"/>
                        </a:spcAft>
                      </a:pPr>
                      <a:r>
                        <a:rPr lang="en-GB" sz="1100">
                          <a:solidFill>
                            <a:schemeClr val="accent5">
                              <a:lumMod val="50000"/>
                            </a:schemeClr>
                          </a:solidFill>
                          <a:effectLst/>
                        </a:rPr>
                        <a:t>900</a:t>
                      </a:r>
                      <a:endParaRPr lang="en-US" sz="11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GB" sz="1100" dirty="0">
                          <a:solidFill>
                            <a:schemeClr val="accent5">
                              <a:lumMod val="50000"/>
                            </a:schemeClr>
                          </a:solidFill>
                          <a:effectLst/>
                        </a:rPr>
                        <a:t>MUAC of ≧12.5cm</a:t>
                      </a:r>
                      <a:endParaRPr lang="en-US" sz="1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GB" sz="1100" dirty="0">
                          <a:solidFill>
                            <a:schemeClr val="accent5">
                              <a:lumMod val="50000"/>
                            </a:schemeClr>
                          </a:solidFill>
                          <a:effectLst/>
                        </a:rPr>
                        <a:t>MUAC ≧12cm</a:t>
                      </a:r>
                      <a:endParaRPr lang="en-US" sz="1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GB" sz="1100" dirty="0">
                          <a:solidFill>
                            <a:schemeClr val="accent5">
                              <a:lumMod val="50000"/>
                            </a:schemeClr>
                          </a:solidFill>
                          <a:effectLst/>
                        </a:rPr>
                        <a:t> </a:t>
                      </a:r>
                      <a:endParaRPr lang="en-US" sz="1100" dirty="0">
                        <a:solidFill>
                          <a:schemeClr val="accent5">
                            <a:lumMod val="50000"/>
                          </a:schemeClr>
                        </a:solidFill>
                        <a:effectLst/>
                      </a:endParaRPr>
                    </a:p>
                    <a:p>
                      <a:pPr marL="0" marR="0" algn="ctr">
                        <a:spcBef>
                          <a:spcPts val="0"/>
                        </a:spcBef>
                        <a:spcAft>
                          <a:spcPts val="0"/>
                        </a:spcAft>
                      </a:pPr>
                      <a:r>
                        <a:rPr lang="en-GB" sz="1100" dirty="0">
                          <a:solidFill>
                            <a:schemeClr val="accent5">
                              <a:lumMod val="50000"/>
                            </a:schemeClr>
                          </a:solidFill>
                          <a:effectLst/>
                        </a:rPr>
                        <a:t>MUAC ≧10.5cm</a:t>
                      </a:r>
                      <a:endParaRPr lang="en-US" sz="1100" dirty="0">
                        <a:solidFill>
                          <a:schemeClr val="accent5">
                            <a:lumMod val="50000"/>
                          </a:schemeClr>
                        </a:solidFill>
                        <a:effectLst/>
                      </a:endParaRPr>
                    </a:p>
                    <a:p>
                      <a:pPr marL="0" marR="0" algn="ctr">
                        <a:spcBef>
                          <a:spcPts val="0"/>
                        </a:spcBef>
                        <a:spcAft>
                          <a:spcPts val="0"/>
                        </a:spcAft>
                      </a:pPr>
                      <a:r>
                        <a:rPr lang="en-GB" sz="1100" dirty="0">
                          <a:solidFill>
                            <a:schemeClr val="accent5">
                              <a:lumMod val="50000"/>
                            </a:schemeClr>
                          </a:solidFill>
                          <a:effectLst/>
                        </a:rPr>
                        <a:t> </a:t>
                      </a:r>
                      <a:endParaRPr lang="en-US" sz="1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621078615"/>
                  </a:ext>
                </a:extLst>
              </a:tr>
            </a:tbl>
          </a:graphicData>
        </a:graphic>
      </p:graphicFrame>
      <p:pic>
        <p:nvPicPr>
          <p:cNvPr id="32" name="Picture 2" descr="A middle-upper arm circumference (MUAC) tape that is a cheap and easy-to-use tool that detects childhood malnutrition.">
            <a:extLst>
              <a:ext uri="{FF2B5EF4-FFF2-40B4-BE49-F238E27FC236}">
                <a16:creationId xmlns:a16="http://schemas.microsoft.com/office/drawing/2014/main" id="{665EBA27-105F-CB4E-BD5B-7187572098E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72200" y="4281592"/>
            <a:ext cx="2794782" cy="180966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9B8D36E3-59CC-D644-A35E-63F5FF591A13}"/>
              </a:ext>
            </a:extLst>
          </p:cNvPr>
          <p:cNvSpPr txBox="1"/>
          <p:nvPr/>
        </p:nvSpPr>
        <p:spPr>
          <a:xfrm>
            <a:off x="2509349" y="3218814"/>
            <a:ext cx="1727200" cy="507831"/>
          </a:xfrm>
          <a:prstGeom prst="rect">
            <a:avLst/>
          </a:prstGeom>
          <a:noFill/>
        </p:spPr>
        <p:txBody>
          <a:bodyPr wrap="square" rtlCol="0">
            <a:spAutoFit/>
          </a:bodyPr>
          <a:lstStyle/>
          <a:p>
            <a:r>
              <a:rPr lang="en-US" sz="1350" dirty="0">
                <a:solidFill>
                  <a:schemeClr val="accent5">
                    <a:lumMod val="50000"/>
                  </a:schemeClr>
                </a:solidFill>
              </a:rPr>
              <a:t>Each Site 500 Children</a:t>
            </a:r>
          </a:p>
        </p:txBody>
      </p:sp>
      <p:cxnSp>
        <p:nvCxnSpPr>
          <p:cNvPr id="34" name="Straight Connector 33">
            <a:extLst>
              <a:ext uri="{FF2B5EF4-FFF2-40B4-BE49-F238E27FC236}">
                <a16:creationId xmlns:a16="http://schemas.microsoft.com/office/drawing/2014/main" id="{261C7A4D-83FF-D348-9464-72A064211CA6}"/>
              </a:ext>
            </a:extLst>
          </p:cNvPr>
          <p:cNvCxnSpPr/>
          <p:nvPr/>
        </p:nvCxnSpPr>
        <p:spPr>
          <a:xfrm>
            <a:off x="2878902" y="2983091"/>
            <a:ext cx="0" cy="150478"/>
          </a:xfrm>
          <a:prstGeom prst="line">
            <a:avLst/>
          </a:prstGeom>
          <a:ln w="317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FE0766D-A30E-AF4B-9DAD-1CBF530413C1}"/>
              </a:ext>
            </a:extLst>
          </p:cNvPr>
          <p:cNvCxnSpPr>
            <a:cxnSpLocks/>
          </p:cNvCxnSpPr>
          <p:nvPr/>
        </p:nvCxnSpPr>
        <p:spPr>
          <a:xfrm>
            <a:off x="3742502" y="3475268"/>
            <a:ext cx="4541857"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Table 35">
            <a:extLst>
              <a:ext uri="{FF2B5EF4-FFF2-40B4-BE49-F238E27FC236}">
                <a16:creationId xmlns:a16="http://schemas.microsoft.com/office/drawing/2014/main" id="{50BD3196-7D15-054F-9450-EC8CA979C43C}"/>
              </a:ext>
            </a:extLst>
          </p:cNvPr>
          <p:cNvGraphicFramePr>
            <a:graphicFrameLocks noGrp="1"/>
          </p:cNvGraphicFramePr>
          <p:nvPr>
            <p:extLst>
              <p:ext uri="{D42A27DB-BD31-4B8C-83A1-F6EECF244321}">
                <p14:modId xmlns:p14="http://schemas.microsoft.com/office/powerpoint/2010/main" val="328308320"/>
              </p:ext>
            </p:extLst>
          </p:nvPr>
        </p:nvGraphicFramePr>
        <p:xfrm>
          <a:off x="2502409" y="3724022"/>
          <a:ext cx="863600" cy="637935"/>
        </p:xfrm>
        <a:graphic>
          <a:graphicData uri="http://schemas.openxmlformats.org/drawingml/2006/table">
            <a:tbl>
              <a:tblPr firstRow="1" firstCol="1" bandRow="1">
                <a:tableStyleId>{5C22544A-7EE6-4342-B048-85BDC9FD1C3A}</a:tableStyleId>
              </a:tblPr>
              <a:tblGrid>
                <a:gridCol w="863600">
                  <a:extLst>
                    <a:ext uri="{9D8B030D-6E8A-4147-A177-3AD203B41FA5}">
                      <a16:colId xmlns:a16="http://schemas.microsoft.com/office/drawing/2014/main" val="269594657"/>
                    </a:ext>
                  </a:extLst>
                </a:gridCol>
              </a:tblGrid>
              <a:tr h="221045">
                <a:tc>
                  <a:txBody>
                    <a:bodyPr/>
                    <a:lstStyle/>
                    <a:p>
                      <a:pPr marL="0" marR="0" algn="ctr">
                        <a:spcBef>
                          <a:spcPts val="0"/>
                        </a:spcBef>
                        <a:spcAft>
                          <a:spcPts val="0"/>
                        </a:spcAft>
                      </a:pPr>
                      <a:r>
                        <a:rPr lang="en-GB" sz="1100" dirty="0">
                          <a:ln>
                            <a:noFill/>
                          </a:ln>
                          <a:solidFill>
                            <a:schemeClr val="accent5">
                              <a:lumMod val="50000"/>
                            </a:schemeClr>
                          </a:solidFill>
                          <a:effectLst/>
                        </a:rPr>
                        <a:t>200  </a:t>
                      </a:r>
                      <a:r>
                        <a:rPr lang="en-GB" sz="1100" dirty="0">
                          <a:ln>
                            <a:noFill/>
                          </a:ln>
                          <a:solidFill>
                            <a:srgbClr val="FF6977"/>
                          </a:solidFill>
                          <a:effectLst/>
                        </a:rPr>
                        <a:t>A</a:t>
                      </a:r>
                      <a:endParaRPr lang="en-US" sz="1100" dirty="0">
                        <a:ln>
                          <a:noFill/>
                        </a:ln>
                        <a:solidFill>
                          <a:srgbClr val="FF6977"/>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lumMod val="95000"/>
                      </a:schemeClr>
                    </a:solidFill>
                  </a:tcPr>
                </a:tc>
                <a:extLst>
                  <a:ext uri="{0D108BD9-81ED-4DB2-BD59-A6C34878D82A}">
                    <a16:rowId xmlns:a16="http://schemas.microsoft.com/office/drawing/2014/main" val="1463801755"/>
                  </a:ext>
                </a:extLst>
              </a:tr>
              <a:tr h="231686">
                <a:tc>
                  <a:txBody>
                    <a:bodyPr/>
                    <a:lstStyle/>
                    <a:p>
                      <a:pPr marL="0" marR="0" algn="ctr">
                        <a:spcBef>
                          <a:spcPts val="0"/>
                        </a:spcBef>
                        <a:spcAft>
                          <a:spcPts val="0"/>
                        </a:spcAft>
                      </a:pPr>
                      <a:r>
                        <a:rPr lang="en-GB" sz="1100" dirty="0">
                          <a:ln>
                            <a:noFill/>
                          </a:ln>
                          <a:solidFill>
                            <a:schemeClr val="accent5">
                              <a:lumMod val="50000"/>
                            </a:schemeClr>
                          </a:solidFill>
                          <a:effectLst/>
                        </a:rPr>
                        <a:t>200</a:t>
                      </a:r>
                      <a:r>
                        <a:rPr lang="en-GB" sz="1100" dirty="0">
                          <a:ln>
                            <a:noFill/>
                          </a:ln>
                          <a:solidFill>
                            <a:schemeClr val="accent3">
                              <a:lumMod val="75000"/>
                            </a:schemeClr>
                          </a:solidFill>
                          <a:effectLst/>
                        </a:rPr>
                        <a:t>  B</a:t>
                      </a:r>
                      <a:endParaRPr lang="en-US" sz="1100" dirty="0">
                        <a:ln>
                          <a:noFill/>
                        </a:ln>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lumMod val="95000"/>
                      </a:schemeClr>
                    </a:solidFill>
                  </a:tcPr>
                </a:tc>
                <a:extLst>
                  <a:ext uri="{0D108BD9-81ED-4DB2-BD59-A6C34878D82A}">
                    <a16:rowId xmlns:a16="http://schemas.microsoft.com/office/drawing/2014/main" val="3949990842"/>
                  </a:ext>
                </a:extLst>
              </a:tr>
              <a:tr h="185204">
                <a:tc>
                  <a:txBody>
                    <a:bodyPr/>
                    <a:lstStyle/>
                    <a:p>
                      <a:pPr marL="0" marR="0" algn="ctr">
                        <a:spcBef>
                          <a:spcPts val="0"/>
                        </a:spcBef>
                        <a:spcAft>
                          <a:spcPts val="0"/>
                        </a:spcAft>
                      </a:pPr>
                      <a:r>
                        <a:rPr lang="en-GB" sz="1100" dirty="0">
                          <a:ln>
                            <a:noFill/>
                          </a:ln>
                          <a:solidFill>
                            <a:schemeClr val="accent5">
                              <a:lumMod val="50000"/>
                            </a:schemeClr>
                          </a:solidFill>
                          <a:effectLst/>
                        </a:rPr>
                        <a:t>100</a:t>
                      </a:r>
                      <a:r>
                        <a:rPr lang="en-GB" sz="1100" dirty="0">
                          <a:ln>
                            <a:noFill/>
                          </a:ln>
                          <a:solidFill>
                            <a:schemeClr val="accent1">
                              <a:lumMod val="40000"/>
                              <a:lumOff val="60000"/>
                            </a:schemeClr>
                          </a:solidFill>
                          <a:effectLst/>
                        </a:rPr>
                        <a:t>  C</a:t>
                      </a:r>
                      <a:endParaRPr lang="en-US" sz="1100" dirty="0">
                        <a:ln>
                          <a:noFill/>
                        </a:ln>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lumMod val="95000"/>
                      </a:schemeClr>
                    </a:solidFill>
                  </a:tcPr>
                </a:tc>
                <a:extLst>
                  <a:ext uri="{0D108BD9-81ED-4DB2-BD59-A6C34878D82A}">
                    <a16:rowId xmlns:a16="http://schemas.microsoft.com/office/drawing/2014/main" val="3608461743"/>
                  </a:ext>
                </a:extLst>
              </a:tr>
            </a:tbl>
          </a:graphicData>
        </a:graphic>
      </p:graphicFrame>
    </p:spTree>
    <p:extLst>
      <p:ext uri="{BB962C8B-B14F-4D97-AF65-F5344CB8AC3E}">
        <p14:creationId xmlns:p14="http://schemas.microsoft.com/office/powerpoint/2010/main" val="197335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8ABC7F-E2B5-744C-AC3F-36F0636B55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83" y="685800"/>
            <a:ext cx="9096697" cy="5377845"/>
          </a:xfrm>
          <a:prstGeom prst="rect">
            <a:avLst/>
          </a:prstGeom>
        </p:spPr>
      </p:pic>
      <p:sp>
        <p:nvSpPr>
          <p:cNvPr id="2" name="Slide Number Placeholder 1">
            <a:extLst>
              <a:ext uri="{FF2B5EF4-FFF2-40B4-BE49-F238E27FC236}">
                <a16:creationId xmlns:a16="http://schemas.microsoft.com/office/drawing/2014/main" id="{40241679-59E6-F842-936D-7DDB8D41D974}"/>
              </a:ext>
            </a:extLst>
          </p:cNvPr>
          <p:cNvSpPr>
            <a:spLocks noGrp="1"/>
          </p:cNvSpPr>
          <p:nvPr>
            <p:ph type="sldNum" sz="quarter" idx="10"/>
          </p:nvPr>
        </p:nvSpPr>
        <p:spPr/>
        <p:txBody>
          <a:bodyPr/>
          <a:lstStyle/>
          <a:p>
            <a:fld id="{2FB4A70D-5DA1-1242-A060-B616C22A5BDC}" type="slidenum">
              <a:rPr lang="en-US" smtClean="0"/>
              <a:t>2</a:t>
            </a:fld>
            <a:endParaRPr lang="en-US"/>
          </a:p>
        </p:txBody>
      </p:sp>
    </p:spTree>
    <p:extLst>
      <p:ext uri="{BB962C8B-B14F-4D97-AF65-F5344CB8AC3E}">
        <p14:creationId xmlns:p14="http://schemas.microsoft.com/office/powerpoint/2010/main" val="616942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DEBF01-C300-7149-9238-2A9DA9FB00D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p:blipFill>
        <p:spPr>
          <a:xfrm>
            <a:off x="0" y="888882"/>
            <a:ext cx="9144000" cy="466763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Oval 7"/>
          <p:cNvSpPr/>
          <p:nvPr/>
        </p:nvSpPr>
        <p:spPr>
          <a:xfrm>
            <a:off x="1203703" y="2183829"/>
            <a:ext cx="100853" cy="107576"/>
          </a:xfrm>
          <a:prstGeom prst="ellipse">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p:nvSpPr>
        <p:spPr>
          <a:xfrm>
            <a:off x="2217928" y="2298129"/>
            <a:ext cx="100853" cy="107576"/>
          </a:xfrm>
          <a:prstGeom prst="ellipse">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Oval 9"/>
          <p:cNvSpPr/>
          <p:nvPr/>
        </p:nvSpPr>
        <p:spPr>
          <a:xfrm>
            <a:off x="4319143" y="2389132"/>
            <a:ext cx="100853" cy="107576"/>
          </a:xfrm>
          <a:prstGeom prst="ellipse">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Oval 10"/>
          <p:cNvSpPr/>
          <p:nvPr/>
        </p:nvSpPr>
        <p:spPr>
          <a:xfrm>
            <a:off x="4222019" y="2244340"/>
            <a:ext cx="100853" cy="107576"/>
          </a:xfrm>
          <a:prstGeom prst="ellipse">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Oval 11"/>
          <p:cNvSpPr/>
          <p:nvPr/>
        </p:nvSpPr>
        <p:spPr>
          <a:xfrm>
            <a:off x="5237991" y="3743320"/>
            <a:ext cx="100853" cy="107576"/>
          </a:xfrm>
          <a:prstGeom prst="ellipse">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Oval 12"/>
          <p:cNvSpPr/>
          <p:nvPr/>
        </p:nvSpPr>
        <p:spPr>
          <a:xfrm>
            <a:off x="4992160" y="3691512"/>
            <a:ext cx="100853" cy="107576"/>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Oval 13"/>
          <p:cNvSpPr/>
          <p:nvPr/>
        </p:nvSpPr>
        <p:spPr>
          <a:xfrm>
            <a:off x="5042585" y="4155311"/>
            <a:ext cx="100853" cy="107576"/>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Oval 14"/>
          <p:cNvSpPr/>
          <p:nvPr/>
        </p:nvSpPr>
        <p:spPr>
          <a:xfrm>
            <a:off x="6621772" y="3071304"/>
            <a:ext cx="100853" cy="107576"/>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Oval 15"/>
          <p:cNvSpPr/>
          <p:nvPr/>
        </p:nvSpPr>
        <p:spPr>
          <a:xfrm>
            <a:off x="5964118" y="3058482"/>
            <a:ext cx="100853" cy="107576"/>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TextBox 16"/>
          <p:cNvSpPr txBox="1"/>
          <p:nvPr/>
        </p:nvSpPr>
        <p:spPr>
          <a:xfrm>
            <a:off x="4364939" y="4190174"/>
            <a:ext cx="752711" cy="507831"/>
          </a:xfrm>
          <a:prstGeom prst="rect">
            <a:avLst/>
          </a:prstGeom>
          <a:noFill/>
        </p:spPr>
        <p:txBody>
          <a:bodyPr wrap="square" rtlCol="0">
            <a:spAutoFit/>
          </a:bodyPr>
          <a:lstStyle/>
          <a:p>
            <a:pPr algn="ctr"/>
            <a:r>
              <a:rPr lang="en-GB" sz="1350" dirty="0">
                <a:solidFill>
                  <a:schemeClr val="accent5">
                    <a:lumMod val="50000"/>
                  </a:schemeClr>
                </a:solidFill>
              </a:rPr>
              <a:t>Malawi</a:t>
            </a:r>
          </a:p>
          <a:p>
            <a:pPr algn="ctr"/>
            <a:r>
              <a:rPr lang="en-GB" sz="1350" dirty="0">
                <a:solidFill>
                  <a:schemeClr val="accent5">
                    <a:lumMod val="50000"/>
                  </a:schemeClr>
                </a:solidFill>
              </a:rPr>
              <a:t>1 site</a:t>
            </a:r>
          </a:p>
        </p:txBody>
      </p:sp>
      <p:sp>
        <p:nvSpPr>
          <p:cNvPr id="18" name="TextBox 17"/>
          <p:cNvSpPr txBox="1"/>
          <p:nvPr/>
        </p:nvSpPr>
        <p:spPr>
          <a:xfrm>
            <a:off x="5339716" y="3592453"/>
            <a:ext cx="752711" cy="507831"/>
          </a:xfrm>
          <a:prstGeom prst="rect">
            <a:avLst/>
          </a:prstGeom>
          <a:noFill/>
        </p:spPr>
        <p:txBody>
          <a:bodyPr wrap="square" rtlCol="0">
            <a:spAutoFit/>
          </a:bodyPr>
          <a:lstStyle/>
          <a:p>
            <a:r>
              <a:rPr lang="en-GB" sz="1350" dirty="0">
                <a:solidFill>
                  <a:schemeClr val="accent5">
                    <a:lumMod val="50000"/>
                  </a:schemeClr>
                </a:solidFill>
              </a:rPr>
              <a:t>Kenya </a:t>
            </a:r>
            <a:br>
              <a:rPr lang="en-GB" sz="1350" dirty="0">
                <a:solidFill>
                  <a:schemeClr val="accent5">
                    <a:lumMod val="50000"/>
                  </a:schemeClr>
                </a:solidFill>
              </a:rPr>
            </a:br>
            <a:r>
              <a:rPr lang="en-GB" sz="1350" dirty="0">
                <a:solidFill>
                  <a:schemeClr val="accent5">
                    <a:lumMod val="50000"/>
                  </a:schemeClr>
                </a:solidFill>
              </a:rPr>
              <a:t>3 sites</a:t>
            </a:r>
          </a:p>
        </p:txBody>
      </p:sp>
      <p:sp>
        <p:nvSpPr>
          <p:cNvPr id="19" name="TextBox 18"/>
          <p:cNvSpPr txBox="1"/>
          <p:nvPr/>
        </p:nvSpPr>
        <p:spPr>
          <a:xfrm>
            <a:off x="4369102" y="3472918"/>
            <a:ext cx="789225" cy="507831"/>
          </a:xfrm>
          <a:prstGeom prst="rect">
            <a:avLst/>
          </a:prstGeom>
          <a:noFill/>
        </p:spPr>
        <p:txBody>
          <a:bodyPr wrap="square" rtlCol="0">
            <a:spAutoFit/>
          </a:bodyPr>
          <a:lstStyle/>
          <a:p>
            <a:pPr algn="ctr"/>
            <a:r>
              <a:rPr lang="en-GB" sz="1350" dirty="0">
                <a:solidFill>
                  <a:schemeClr val="accent5">
                    <a:lumMod val="50000"/>
                  </a:schemeClr>
                </a:solidFill>
              </a:rPr>
              <a:t>Uganda</a:t>
            </a:r>
          </a:p>
          <a:p>
            <a:pPr algn="ctr"/>
            <a:r>
              <a:rPr lang="en-GB" sz="1350" dirty="0">
                <a:solidFill>
                  <a:schemeClr val="accent5">
                    <a:lumMod val="50000"/>
                  </a:schemeClr>
                </a:solidFill>
              </a:rPr>
              <a:t>1 site</a:t>
            </a:r>
          </a:p>
        </p:txBody>
      </p:sp>
      <p:sp>
        <p:nvSpPr>
          <p:cNvPr id="20" name="TextBox 19"/>
          <p:cNvSpPr txBox="1"/>
          <p:nvPr/>
        </p:nvSpPr>
        <p:spPr>
          <a:xfrm>
            <a:off x="6498530" y="2814725"/>
            <a:ext cx="1105955" cy="507831"/>
          </a:xfrm>
          <a:prstGeom prst="rect">
            <a:avLst/>
          </a:prstGeom>
          <a:noFill/>
        </p:spPr>
        <p:txBody>
          <a:bodyPr wrap="square" rtlCol="0">
            <a:spAutoFit/>
          </a:bodyPr>
          <a:lstStyle/>
          <a:p>
            <a:pPr algn="ctr"/>
            <a:r>
              <a:rPr lang="en-GB" sz="1350" dirty="0">
                <a:solidFill>
                  <a:schemeClr val="accent5">
                    <a:lumMod val="50000"/>
                  </a:schemeClr>
                </a:solidFill>
              </a:rPr>
              <a:t>Bangladesh</a:t>
            </a:r>
          </a:p>
          <a:p>
            <a:pPr algn="ctr"/>
            <a:r>
              <a:rPr lang="en-GB" sz="1350" dirty="0">
                <a:solidFill>
                  <a:schemeClr val="accent5">
                    <a:lumMod val="50000"/>
                  </a:schemeClr>
                </a:solidFill>
              </a:rPr>
              <a:t>2 sites</a:t>
            </a:r>
          </a:p>
        </p:txBody>
      </p:sp>
      <p:sp>
        <p:nvSpPr>
          <p:cNvPr id="21" name="TextBox 20"/>
          <p:cNvSpPr txBox="1"/>
          <p:nvPr/>
        </p:nvSpPr>
        <p:spPr>
          <a:xfrm>
            <a:off x="5148191" y="2776110"/>
            <a:ext cx="1105955" cy="507831"/>
          </a:xfrm>
          <a:prstGeom prst="rect">
            <a:avLst/>
          </a:prstGeom>
          <a:noFill/>
        </p:spPr>
        <p:txBody>
          <a:bodyPr wrap="square" rtlCol="0">
            <a:spAutoFit/>
          </a:bodyPr>
          <a:lstStyle/>
          <a:p>
            <a:pPr algn="ctr"/>
            <a:r>
              <a:rPr lang="en-GB" sz="1350" dirty="0">
                <a:solidFill>
                  <a:schemeClr val="accent5">
                    <a:lumMod val="50000"/>
                  </a:schemeClr>
                </a:solidFill>
              </a:rPr>
              <a:t>Pakistan</a:t>
            </a:r>
          </a:p>
          <a:p>
            <a:pPr algn="ctr"/>
            <a:r>
              <a:rPr lang="en-GB" sz="1350" dirty="0">
                <a:solidFill>
                  <a:schemeClr val="accent5">
                    <a:lumMod val="50000"/>
                  </a:schemeClr>
                </a:solidFill>
              </a:rPr>
              <a:t>1 site</a:t>
            </a:r>
          </a:p>
        </p:txBody>
      </p:sp>
      <p:sp>
        <p:nvSpPr>
          <p:cNvPr id="22" name="Oval 21"/>
          <p:cNvSpPr/>
          <p:nvPr/>
        </p:nvSpPr>
        <p:spPr>
          <a:xfrm>
            <a:off x="4264087" y="3248041"/>
            <a:ext cx="100853" cy="107576"/>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TextBox 22"/>
          <p:cNvSpPr txBox="1"/>
          <p:nvPr/>
        </p:nvSpPr>
        <p:spPr>
          <a:xfrm>
            <a:off x="3434270" y="2980327"/>
            <a:ext cx="1259213" cy="507831"/>
          </a:xfrm>
          <a:prstGeom prst="rect">
            <a:avLst/>
          </a:prstGeom>
          <a:noFill/>
        </p:spPr>
        <p:txBody>
          <a:bodyPr wrap="square" rtlCol="0">
            <a:spAutoFit/>
          </a:bodyPr>
          <a:lstStyle/>
          <a:p>
            <a:pPr algn="ctr"/>
            <a:r>
              <a:rPr lang="en-GB" sz="1350" dirty="0">
                <a:solidFill>
                  <a:schemeClr val="accent5">
                    <a:lumMod val="50000"/>
                  </a:schemeClr>
                </a:solidFill>
              </a:rPr>
              <a:t>Burkina Faso</a:t>
            </a:r>
          </a:p>
          <a:p>
            <a:pPr algn="ctr"/>
            <a:r>
              <a:rPr lang="en-GB" sz="1350" dirty="0">
                <a:solidFill>
                  <a:schemeClr val="accent5">
                    <a:lumMod val="50000"/>
                  </a:schemeClr>
                </a:solidFill>
              </a:rPr>
              <a:t>1 site</a:t>
            </a:r>
          </a:p>
        </p:txBody>
      </p:sp>
      <p:sp>
        <p:nvSpPr>
          <p:cNvPr id="24" name="Oval 23"/>
          <p:cNvSpPr/>
          <p:nvPr/>
        </p:nvSpPr>
        <p:spPr>
          <a:xfrm>
            <a:off x="1215882" y="2351917"/>
            <a:ext cx="100853" cy="107576"/>
          </a:xfrm>
          <a:prstGeom prst="ellipse">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5" name="Picture 24">
            <a:extLst>
              <a:ext uri="{FF2B5EF4-FFF2-40B4-BE49-F238E27FC236}">
                <a16:creationId xmlns:a16="http://schemas.microsoft.com/office/drawing/2014/main" id="{0CBCC47E-1C41-9F45-8547-F9832F1CF32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22769" y="5573355"/>
            <a:ext cx="1225368" cy="427395"/>
          </a:xfrm>
          <a:prstGeom prst="rect">
            <a:avLst/>
          </a:prstGeom>
        </p:spPr>
      </p:pic>
      <p:sp>
        <p:nvSpPr>
          <p:cNvPr id="2" name="Slide Number Placeholder 1">
            <a:extLst>
              <a:ext uri="{FF2B5EF4-FFF2-40B4-BE49-F238E27FC236}">
                <a16:creationId xmlns:a16="http://schemas.microsoft.com/office/drawing/2014/main" id="{0C78A985-4621-314D-9303-00813252ECDC}"/>
              </a:ext>
            </a:extLst>
          </p:cNvPr>
          <p:cNvSpPr>
            <a:spLocks noGrp="1"/>
          </p:cNvSpPr>
          <p:nvPr>
            <p:ph type="sldNum" sz="quarter" idx="10"/>
          </p:nvPr>
        </p:nvSpPr>
        <p:spPr/>
        <p:txBody>
          <a:bodyPr/>
          <a:lstStyle/>
          <a:p>
            <a:fld id="{2FB4A70D-5DA1-1242-A060-B616C22A5BDC}" type="slidenum">
              <a:rPr lang="en-US" smtClean="0"/>
              <a:t>20</a:t>
            </a:fld>
            <a:endParaRPr lang="en-US"/>
          </a:p>
        </p:txBody>
      </p:sp>
      <p:sp>
        <p:nvSpPr>
          <p:cNvPr id="26" name="Oval 25">
            <a:extLst>
              <a:ext uri="{FF2B5EF4-FFF2-40B4-BE49-F238E27FC236}">
                <a16:creationId xmlns:a16="http://schemas.microsoft.com/office/drawing/2014/main" id="{CCAED880-98FA-5844-B7B4-0C8BC8B408AB}"/>
              </a:ext>
            </a:extLst>
          </p:cNvPr>
          <p:cNvSpPr/>
          <p:nvPr/>
        </p:nvSpPr>
        <p:spPr>
          <a:xfrm>
            <a:off x="6670342" y="3153282"/>
            <a:ext cx="100853" cy="107576"/>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Oval 26">
            <a:extLst>
              <a:ext uri="{FF2B5EF4-FFF2-40B4-BE49-F238E27FC236}">
                <a16:creationId xmlns:a16="http://schemas.microsoft.com/office/drawing/2014/main" id="{EF31EC25-416A-A146-9B95-6F8849FAF804}"/>
              </a:ext>
            </a:extLst>
          </p:cNvPr>
          <p:cNvSpPr/>
          <p:nvPr/>
        </p:nvSpPr>
        <p:spPr>
          <a:xfrm>
            <a:off x="5155719" y="3822869"/>
            <a:ext cx="100853" cy="107576"/>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Oval 27">
            <a:extLst>
              <a:ext uri="{FF2B5EF4-FFF2-40B4-BE49-F238E27FC236}">
                <a16:creationId xmlns:a16="http://schemas.microsoft.com/office/drawing/2014/main" id="{C8B589A2-C3B6-C14F-A695-1A8AFFDB4504}"/>
              </a:ext>
            </a:extLst>
          </p:cNvPr>
          <p:cNvSpPr/>
          <p:nvPr/>
        </p:nvSpPr>
        <p:spPr>
          <a:xfrm>
            <a:off x="5163963" y="3715293"/>
            <a:ext cx="100853" cy="107576"/>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36" name="Group 35">
            <a:extLst>
              <a:ext uri="{FF2B5EF4-FFF2-40B4-BE49-F238E27FC236}">
                <a16:creationId xmlns:a16="http://schemas.microsoft.com/office/drawing/2014/main" id="{639227E9-A5B8-0E4D-88BE-1BFCBC9386E7}"/>
              </a:ext>
            </a:extLst>
          </p:cNvPr>
          <p:cNvGrpSpPr/>
          <p:nvPr/>
        </p:nvGrpSpPr>
        <p:grpSpPr>
          <a:xfrm>
            <a:off x="5485937" y="4778573"/>
            <a:ext cx="1879689" cy="684244"/>
            <a:chOff x="5914440" y="5023869"/>
            <a:chExt cx="2506253" cy="912324"/>
          </a:xfrm>
        </p:grpSpPr>
        <p:sp>
          <p:nvSpPr>
            <p:cNvPr id="29" name="Oval 28">
              <a:extLst>
                <a:ext uri="{FF2B5EF4-FFF2-40B4-BE49-F238E27FC236}">
                  <a16:creationId xmlns:a16="http://schemas.microsoft.com/office/drawing/2014/main" id="{7FB4675B-3BF3-5441-B7EE-27BA0765E7FE}"/>
                </a:ext>
              </a:extLst>
            </p:cNvPr>
            <p:cNvSpPr/>
            <p:nvPr/>
          </p:nvSpPr>
          <p:spPr>
            <a:xfrm>
              <a:off x="5914440" y="5392091"/>
              <a:ext cx="134470" cy="143435"/>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 name="Oval 31">
              <a:extLst>
                <a:ext uri="{FF2B5EF4-FFF2-40B4-BE49-F238E27FC236}">
                  <a16:creationId xmlns:a16="http://schemas.microsoft.com/office/drawing/2014/main" id="{09421488-9A84-864F-AA7C-B5C0DCBDA848}"/>
                </a:ext>
              </a:extLst>
            </p:cNvPr>
            <p:cNvSpPr/>
            <p:nvPr/>
          </p:nvSpPr>
          <p:spPr>
            <a:xfrm>
              <a:off x="5914440" y="5678654"/>
              <a:ext cx="134470" cy="143435"/>
            </a:xfrm>
            <a:prstGeom prst="ellipse">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accent5">
                    <a:lumMod val="50000"/>
                  </a:schemeClr>
                </a:solidFill>
              </a:endParaRPr>
            </a:p>
          </p:txBody>
        </p:sp>
        <p:sp>
          <p:nvSpPr>
            <p:cNvPr id="7" name="TextBox 6">
              <a:extLst>
                <a:ext uri="{FF2B5EF4-FFF2-40B4-BE49-F238E27FC236}">
                  <a16:creationId xmlns:a16="http://schemas.microsoft.com/office/drawing/2014/main" id="{A37315D2-A54E-5749-95A1-47561616AABB}"/>
                </a:ext>
              </a:extLst>
            </p:cNvPr>
            <p:cNvSpPr txBox="1"/>
            <p:nvPr/>
          </p:nvSpPr>
          <p:spPr>
            <a:xfrm>
              <a:off x="6129039" y="5308441"/>
              <a:ext cx="1780830" cy="338554"/>
            </a:xfrm>
            <a:prstGeom prst="rect">
              <a:avLst/>
            </a:prstGeom>
            <a:noFill/>
          </p:spPr>
          <p:txBody>
            <a:bodyPr wrap="none" rtlCol="0">
              <a:spAutoFit/>
            </a:bodyPr>
            <a:lstStyle/>
            <a:p>
              <a:r>
                <a:rPr lang="en-US" sz="1050" dirty="0">
                  <a:solidFill>
                    <a:schemeClr val="accent5">
                      <a:lumMod val="50000"/>
                    </a:schemeClr>
                  </a:solidFill>
                </a:rPr>
                <a:t>CHAIN Enrolment Site</a:t>
              </a:r>
            </a:p>
          </p:txBody>
        </p:sp>
        <p:sp>
          <p:nvSpPr>
            <p:cNvPr id="33" name="TextBox 32">
              <a:extLst>
                <a:ext uri="{FF2B5EF4-FFF2-40B4-BE49-F238E27FC236}">
                  <a16:creationId xmlns:a16="http://schemas.microsoft.com/office/drawing/2014/main" id="{F40E6ABE-EA31-354F-A2CA-C0303C08AAA9}"/>
                </a:ext>
              </a:extLst>
            </p:cNvPr>
            <p:cNvSpPr txBox="1"/>
            <p:nvPr/>
          </p:nvSpPr>
          <p:spPr>
            <a:xfrm>
              <a:off x="6129039" y="5597639"/>
              <a:ext cx="2291654" cy="338554"/>
            </a:xfrm>
            <a:prstGeom prst="rect">
              <a:avLst/>
            </a:prstGeom>
            <a:noFill/>
          </p:spPr>
          <p:txBody>
            <a:bodyPr wrap="none" rtlCol="0">
              <a:spAutoFit/>
            </a:bodyPr>
            <a:lstStyle/>
            <a:p>
              <a:r>
                <a:rPr lang="en-US" sz="1050" dirty="0">
                  <a:solidFill>
                    <a:schemeClr val="accent5">
                      <a:lumMod val="50000"/>
                    </a:schemeClr>
                  </a:solidFill>
                </a:rPr>
                <a:t>CHAIN Collaborating Centre</a:t>
              </a:r>
            </a:p>
          </p:txBody>
        </p:sp>
        <p:sp>
          <p:nvSpPr>
            <p:cNvPr id="34" name="Oval 33">
              <a:extLst>
                <a:ext uri="{FF2B5EF4-FFF2-40B4-BE49-F238E27FC236}">
                  <a16:creationId xmlns:a16="http://schemas.microsoft.com/office/drawing/2014/main" id="{902EED7F-2FF5-B541-8E76-4868BF2CF621}"/>
                </a:ext>
              </a:extLst>
            </p:cNvPr>
            <p:cNvSpPr/>
            <p:nvPr/>
          </p:nvSpPr>
          <p:spPr>
            <a:xfrm>
              <a:off x="5914440" y="5118522"/>
              <a:ext cx="134470" cy="143435"/>
            </a:xfrm>
            <a:prstGeom prst="ellipse">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TextBox 34">
              <a:extLst>
                <a:ext uri="{FF2B5EF4-FFF2-40B4-BE49-F238E27FC236}">
                  <a16:creationId xmlns:a16="http://schemas.microsoft.com/office/drawing/2014/main" id="{1CD8096A-C8F4-614F-9079-E7354CFDB247}"/>
                </a:ext>
              </a:extLst>
            </p:cNvPr>
            <p:cNvSpPr txBox="1"/>
            <p:nvPr/>
          </p:nvSpPr>
          <p:spPr>
            <a:xfrm>
              <a:off x="6130740" y="5023869"/>
              <a:ext cx="2225397" cy="338554"/>
            </a:xfrm>
            <a:prstGeom prst="rect">
              <a:avLst/>
            </a:prstGeom>
            <a:noFill/>
          </p:spPr>
          <p:txBody>
            <a:bodyPr wrap="none" rtlCol="0">
              <a:spAutoFit/>
            </a:bodyPr>
            <a:lstStyle/>
            <a:p>
              <a:r>
                <a:rPr lang="en-US" sz="1050" dirty="0">
                  <a:solidFill>
                    <a:schemeClr val="accent5">
                      <a:lumMod val="50000"/>
                    </a:schemeClr>
                  </a:solidFill>
                </a:rPr>
                <a:t>CHAIN Coordination Centre</a:t>
              </a:r>
            </a:p>
          </p:txBody>
        </p:sp>
      </p:grpSp>
    </p:spTree>
    <p:extLst>
      <p:ext uri="{BB962C8B-B14F-4D97-AF65-F5344CB8AC3E}">
        <p14:creationId xmlns:p14="http://schemas.microsoft.com/office/powerpoint/2010/main" val="4165830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92025" y="1703542"/>
          <a:ext cx="8703500" cy="3610724"/>
        </p:xfrm>
        <a:graphic>
          <a:graphicData uri="http://schemas.openxmlformats.org/drawingml/2006/table">
            <a:tbl>
              <a:tblPr firstRow="1" bandRow="1">
                <a:tableStyleId>{8EC20E35-A176-4012-BC5E-935CFFF8708E}</a:tableStyleId>
              </a:tblPr>
              <a:tblGrid>
                <a:gridCol w="2674668">
                  <a:extLst>
                    <a:ext uri="{9D8B030D-6E8A-4147-A177-3AD203B41FA5}">
                      <a16:colId xmlns:a16="http://schemas.microsoft.com/office/drawing/2014/main" val="20000"/>
                    </a:ext>
                  </a:extLst>
                </a:gridCol>
                <a:gridCol w="1089082">
                  <a:extLst>
                    <a:ext uri="{9D8B030D-6E8A-4147-A177-3AD203B41FA5}">
                      <a16:colId xmlns:a16="http://schemas.microsoft.com/office/drawing/2014/main" val="20001"/>
                    </a:ext>
                  </a:extLst>
                </a:gridCol>
                <a:gridCol w="1163587">
                  <a:extLst>
                    <a:ext uri="{9D8B030D-6E8A-4147-A177-3AD203B41FA5}">
                      <a16:colId xmlns:a16="http://schemas.microsoft.com/office/drawing/2014/main" val="20002"/>
                    </a:ext>
                  </a:extLst>
                </a:gridCol>
                <a:gridCol w="1023943">
                  <a:extLst>
                    <a:ext uri="{9D8B030D-6E8A-4147-A177-3AD203B41FA5}">
                      <a16:colId xmlns:a16="http://schemas.microsoft.com/office/drawing/2014/main" val="20003"/>
                    </a:ext>
                  </a:extLst>
                </a:gridCol>
                <a:gridCol w="949472">
                  <a:extLst>
                    <a:ext uri="{9D8B030D-6E8A-4147-A177-3AD203B41FA5}">
                      <a16:colId xmlns:a16="http://schemas.microsoft.com/office/drawing/2014/main" val="20004"/>
                    </a:ext>
                  </a:extLst>
                </a:gridCol>
                <a:gridCol w="912239">
                  <a:extLst>
                    <a:ext uri="{9D8B030D-6E8A-4147-A177-3AD203B41FA5}">
                      <a16:colId xmlns:a16="http://schemas.microsoft.com/office/drawing/2014/main" val="20005"/>
                    </a:ext>
                  </a:extLst>
                </a:gridCol>
                <a:gridCol w="890509">
                  <a:extLst>
                    <a:ext uri="{9D8B030D-6E8A-4147-A177-3AD203B41FA5}">
                      <a16:colId xmlns:a16="http://schemas.microsoft.com/office/drawing/2014/main" val="20006"/>
                    </a:ext>
                  </a:extLst>
                </a:gridCol>
              </a:tblGrid>
              <a:tr h="228600">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chemeClr val="accent5">
                              <a:lumMod val="50000"/>
                            </a:schemeClr>
                          </a:solidFill>
                          <a:latin typeface="+mj-lt"/>
                        </a:rPr>
                        <a:t>Admission</a:t>
                      </a:r>
                    </a:p>
                  </a:txBody>
                  <a:tcPr marL="68580" marR="68580" marT="34290" marB="34290">
                    <a:lnL w="3175" cap="flat" cmpd="sng" algn="ctr">
                      <a:no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GB" sz="1100" b="1" dirty="0">
                          <a:solidFill>
                            <a:schemeClr val="accent5">
                              <a:lumMod val="50000"/>
                            </a:schemeClr>
                          </a:solidFill>
                          <a:latin typeface="+mj-lt"/>
                        </a:rPr>
                        <a:t>Acute Care</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100" b="1" dirty="0">
                          <a:solidFill>
                            <a:schemeClr val="accent5">
                              <a:lumMod val="50000"/>
                            </a:schemeClr>
                          </a:solidFill>
                          <a:latin typeface="+mj-lt"/>
                        </a:rPr>
                        <a:t>Discharge</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100" b="1" dirty="0">
                          <a:solidFill>
                            <a:schemeClr val="accent5">
                              <a:lumMod val="50000"/>
                            </a:schemeClr>
                          </a:solidFill>
                          <a:latin typeface="+mj-lt"/>
                        </a:rPr>
                        <a:t>Day 45</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GB" sz="1100" b="1" dirty="0">
                          <a:solidFill>
                            <a:schemeClr val="accent5">
                              <a:lumMod val="50000"/>
                            </a:schemeClr>
                          </a:solidFill>
                          <a:latin typeface="+mj-lt"/>
                        </a:rPr>
                        <a:t>Day 90</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GB" sz="1100" b="1" dirty="0">
                          <a:solidFill>
                            <a:schemeClr val="accent5">
                              <a:lumMod val="50000"/>
                            </a:schemeClr>
                          </a:solidFill>
                          <a:latin typeface="+mj-lt"/>
                        </a:rPr>
                        <a:t>Day 180</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241036">
                <a:tc>
                  <a:txBody>
                    <a:bodyPr/>
                    <a:lstStyle/>
                    <a:p>
                      <a:r>
                        <a:rPr lang="en-GB" sz="1100" b="1" dirty="0">
                          <a:solidFill>
                            <a:schemeClr val="accent5">
                              <a:lumMod val="50000"/>
                            </a:schemeClr>
                          </a:solidFill>
                          <a:latin typeface="+mj-lt"/>
                        </a:rPr>
                        <a:t>Demographics</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extLst>
                  <a:ext uri="{0D108BD9-81ED-4DB2-BD59-A6C34878D82A}">
                    <a16:rowId xmlns:a16="http://schemas.microsoft.com/office/drawing/2014/main" val="10001"/>
                  </a:ext>
                </a:extLst>
              </a:tr>
              <a:tr h="241036">
                <a:tc>
                  <a:txBody>
                    <a:bodyPr/>
                    <a:lstStyle/>
                    <a:p>
                      <a:r>
                        <a:rPr lang="en-GB" sz="1100" b="1" dirty="0">
                          <a:solidFill>
                            <a:schemeClr val="accent5">
                              <a:lumMod val="50000"/>
                            </a:schemeClr>
                          </a:solidFill>
                          <a:latin typeface="+mj-lt"/>
                        </a:rPr>
                        <a:t>Biomedical findings</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1036">
                <a:tc>
                  <a:txBody>
                    <a:bodyPr/>
                    <a:lstStyle/>
                    <a:p>
                      <a:r>
                        <a:rPr lang="en-GB" sz="1100" b="1" dirty="0">
                          <a:solidFill>
                            <a:schemeClr val="accent5">
                              <a:lumMod val="50000"/>
                            </a:schemeClr>
                          </a:solidFill>
                          <a:latin typeface="+mj-lt"/>
                        </a:rPr>
                        <a:t>Pre-hospital care</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extLst>
                  <a:ext uri="{0D108BD9-81ED-4DB2-BD59-A6C34878D82A}">
                    <a16:rowId xmlns:a16="http://schemas.microsoft.com/office/drawing/2014/main" val="10003"/>
                  </a:ext>
                </a:extLst>
              </a:tr>
              <a:tr h="241036">
                <a:tc>
                  <a:txBody>
                    <a:bodyPr/>
                    <a:lstStyle/>
                    <a:p>
                      <a:r>
                        <a:rPr lang="en-GB" sz="1100" b="1" dirty="0">
                          <a:solidFill>
                            <a:schemeClr val="accent5">
                              <a:lumMod val="50000"/>
                            </a:schemeClr>
                          </a:solidFill>
                          <a:latin typeface="+mj-lt"/>
                        </a:rPr>
                        <a:t>Nutrition, food security</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1036">
                <a:tc>
                  <a:txBody>
                    <a:bodyPr/>
                    <a:lstStyle/>
                    <a:p>
                      <a:r>
                        <a:rPr lang="en-GB" sz="1100" b="1" dirty="0">
                          <a:solidFill>
                            <a:schemeClr val="accent5">
                              <a:lumMod val="50000"/>
                            </a:schemeClr>
                          </a:solidFill>
                          <a:latin typeface="+mj-lt"/>
                        </a:rPr>
                        <a:t>Social</a:t>
                      </a:r>
                      <a:r>
                        <a:rPr lang="en-GB" sz="1100" b="1" baseline="0" dirty="0">
                          <a:solidFill>
                            <a:schemeClr val="accent5">
                              <a:lumMod val="50000"/>
                            </a:schemeClr>
                          </a:solidFill>
                          <a:latin typeface="+mj-lt"/>
                        </a:rPr>
                        <a:t> circumstances</a:t>
                      </a: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extLst>
                  <a:ext uri="{0D108BD9-81ED-4DB2-BD59-A6C34878D82A}">
                    <a16:rowId xmlns:a16="http://schemas.microsoft.com/office/drawing/2014/main" val="10005"/>
                  </a:ext>
                </a:extLst>
              </a:tr>
              <a:tr h="241036">
                <a:tc>
                  <a:txBody>
                    <a:bodyPr/>
                    <a:lstStyle/>
                    <a:p>
                      <a:r>
                        <a:rPr lang="en-GB" sz="1100" b="1" dirty="0">
                          <a:solidFill>
                            <a:schemeClr val="accent5">
                              <a:lumMod val="50000"/>
                            </a:schemeClr>
                          </a:solidFill>
                          <a:latin typeface="+mj-lt"/>
                        </a:rPr>
                        <a:t>Economic</a:t>
                      </a:r>
                      <a:r>
                        <a:rPr lang="en-GB" sz="1100" b="1" baseline="0" dirty="0">
                          <a:solidFill>
                            <a:schemeClr val="accent5">
                              <a:lumMod val="50000"/>
                            </a:schemeClr>
                          </a:solidFill>
                          <a:latin typeface="+mj-lt"/>
                        </a:rPr>
                        <a:t> circumstances</a:t>
                      </a: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4103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b="1" kern="1200" dirty="0">
                          <a:solidFill>
                            <a:schemeClr val="accent5">
                              <a:lumMod val="50000"/>
                            </a:schemeClr>
                          </a:solidFill>
                          <a:latin typeface="+mj-lt"/>
                          <a:ea typeface="+mn-ea"/>
                          <a:cs typeface="+mn-cs"/>
                        </a:rPr>
                        <a:t>Daily inpatient progress</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extLst>
                  <a:ext uri="{0D108BD9-81ED-4DB2-BD59-A6C34878D82A}">
                    <a16:rowId xmlns:a16="http://schemas.microsoft.com/office/drawing/2014/main" val="10007"/>
                  </a:ext>
                </a:extLst>
              </a:tr>
              <a:tr h="241036">
                <a:tc>
                  <a:txBody>
                    <a:bodyPr/>
                    <a:lstStyle/>
                    <a:p>
                      <a:r>
                        <a:rPr lang="en-GB" sz="1100" b="1" dirty="0">
                          <a:solidFill>
                            <a:schemeClr val="accent5">
                              <a:lumMod val="50000"/>
                            </a:schemeClr>
                          </a:solidFill>
                          <a:latin typeface="+mj-lt"/>
                        </a:rPr>
                        <a:t>Maternal mental health</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41036">
                <a:tc>
                  <a:txBody>
                    <a:bodyPr/>
                    <a:lstStyle/>
                    <a:p>
                      <a:r>
                        <a:rPr lang="en-GB" sz="1100" b="1" dirty="0">
                          <a:solidFill>
                            <a:schemeClr val="accent5">
                              <a:lumMod val="50000"/>
                            </a:schemeClr>
                          </a:solidFill>
                          <a:latin typeface="+mj-lt"/>
                        </a:rPr>
                        <a:t>Household assessment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extLst>
                  <a:ext uri="{0D108BD9-81ED-4DB2-BD59-A6C34878D82A}">
                    <a16:rowId xmlns:a16="http://schemas.microsoft.com/office/drawing/2014/main" val="10009"/>
                  </a:ext>
                </a:extLst>
              </a:tr>
              <a:tr h="241036">
                <a:tc>
                  <a:txBody>
                    <a:bodyPr/>
                    <a:lstStyle/>
                    <a:p>
                      <a:r>
                        <a:rPr lang="en-GB" sz="1100" b="1" dirty="0">
                          <a:solidFill>
                            <a:schemeClr val="accent5">
                              <a:lumMod val="50000"/>
                            </a:schemeClr>
                          </a:solidFill>
                          <a:latin typeface="+mj-lt"/>
                        </a:rPr>
                        <a:t>Biological</a:t>
                      </a:r>
                      <a:r>
                        <a:rPr lang="en-GB" sz="1100" b="1" baseline="0" dirty="0">
                          <a:solidFill>
                            <a:schemeClr val="accent5">
                              <a:lumMod val="50000"/>
                            </a:schemeClr>
                          </a:solidFill>
                          <a:latin typeface="+mj-lt"/>
                        </a:rPr>
                        <a:t> samples</a:t>
                      </a: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41036">
                <a:tc>
                  <a:txBody>
                    <a:bodyPr/>
                    <a:lstStyle/>
                    <a:p>
                      <a:r>
                        <a:rPr lang="en-GB" sz="1100" b="1" dirty="0">
                          <a:solidFill>
                            <a:schemeClr val="accent5">
                              <a:lumMod val="50000"/>
                            </a:schemeClr>
                          </a:solidFill>
                          <a:latin typeface="+mj-lt"/>
                        </a:rPr>
                        <a:t>Scheduled follow up</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accent5">
                              <a:lumMod val="50000"/>
                            </a:schemeClr>
                          </a:solidFill>
                          <a:latin typeface="+mj-lt"/>
                        </a:rPr>
                        <a: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extLst>
                  <a:ext uri="{0D108BD9-81ED-4DB2-BD59-A6C34878D82A}">
                    <a16:rowId xmlns:a16="http://schemas.microsoft.com/office/drawing/2014/main" val="10011"/>
                  </a:ext>
                </a:extLst>
              </a:tr>
              <a:tr h="241036">
                <a:tc>
                  <a:txBody>
                    <a:bodyPr/>
                    <a:lstStyle/>
                    <a:p>
                      <a:r>
                        <a:rPr lang="en-GB" sz="1100" b="1" dirty="0">
                          <a:solidFill>
                            <a:schemeClr val="accent5">
                              <a:lumMod val="50000"/>
                            </a:schemeClr>
                          </a:solidFill>
                          <a:latin typeface="+mj-lt"/>
                        </a:rPr>
                        <a:t>Qualitative social science</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41036">
                <a:tc>
                  <a:txBody>
                    <a:bodyPr/>
                    <a:lstStyle/>
                    <a:p>
                      <a:r>
                        <a:rPr lang="en-GB" sz="1100" b="1" dirty="0">
                          <a:solidFill>
                            <a:schemeClr val="accent5">
                              <a:lumMod val="50000"/>
                            </a:schemeClr>
                          </a:solidFill>
                          <a:latin typeface="+mj-lt"/>
                        </a:rPr>
                        <a:t>Unscheduled visit</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8FAF7"/>
                    </a:solidFill>
                  </a:tcPr>
                </a:tc>
                <a:extLst>
                  <a:ext uri="{0D108BD9-81ED-4DB2-BD59-A6C34878D82A}">
                    <a16:rowId xmlns:a16="http://schemas.microsoft.com/office/drawing/2014/main" val="10013"/>
                  </a:ext>
                </a:extLst>
              </a:tr>
              <a:tr h="241036">
                <a:tc>
                  <a:txBody>
                    <a:bodyPr/>
                    <a:lstStyle/>
                    <a:p>
                      <a:r>
                        <a:rPr lang="en-GB" sz="1100" b="1" dirty="0">
                          <a:solidFill>
                            <a:schemeClr val="accent5">
                              <a:lumMod val="50000"/>
                            </a:schemeClr>
                          </a:solidFill>
                          <a:latin typeface="+mj-lt"/>
                        </a:rPr>
                        <a:t>Mortality audit,</a:t>
                      </a:r>
                      <a:r>
                        <a:rPr lang="en-GB" sz="1100" b="1" baseline="0" dirty="0">
                          <a:solidFill>
                            <a:schemeClr val="accent5">
                              <a:lumMod val="50000"/>
                            </a:schemeClr>
                          </a:solidFill>
                          <a:latin typeface="+mj-lt"/>
                        </a:rPr>
                        <a:t> </a:t>
                      </a:r>
                      <a:r>
                        <a:rPr lang="en-GB" sz="1100" b="1" dirty="0">
                          <a:solidFill>
                            <a:schemeClr val="accent5">
                              <a:lumMod val="50000"/>
                            </a:schemeClr>
                          </a:solidFill>
                          <a:latin typeface="+mj-lt"/>
                        </a:rPr>
                        <a:t>verbal autopsy</a:t>
                      </a: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solidFill>
                          <a:schemeClr val="accent5">
                            <a:lumMod val="50000"/>
                          </a:schemeClr>
                        </a:solidFill>
                        <a:latin typeface="+mj-lt"/>
                      </a:endParaRPr>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cxnSp>
        <p:nvCxnSpPr>
          <p:cNvPr id="7" name="Straight Arrow Connector 6"/>
          <p:cNvCxnSpPr>
            <a:cxnSpLocks/>
          </p:cNvCxnSpPr>
          <p:nvPr/>
        </p:nvCxnSpPr>
        <p:spPr>
          <a:xfrm>
            <a:off x="6629400" y="4942018"/>
            <a:ext cx="1932280"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62593" y="5197089"/>
            <a:ext cx="5299087"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121875" y="854169"/>
            <a:ext cx="680723" cy="777191"/>
            <a:chOff x="3318085" y="430549"/>
            <a:chExt cx="907631" cy="1036254"/>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8085" y="430549"/>
              <a:ext cx="907631" cy="912126"/>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3170" y="942743"/>
              <a:ext cx="524060" cy="524060"/>
            </a:xfrm>
            <a:prstGeom prst="rect">
              <a:avLst/>
            </a:prstGeom>
          </p:spPr>
        </p:pic>
      </p:grpSp>
      <p:grpSp>
        <p:nvGrpSpPr>
          <p:cNvPr id="12" name="Group 11"/>
          <p:cNvGrpSpPr/>
          <p:nvPr/>
        </p:nvGrpSpPr>
        <p:grpSpPr>
          <a:xfrm>
            <a:off x="7136426" y="883722"/>
            <a:ext cx="682821" cy="774063"/>
            <a:chOff x="7519198" y="369416"/>
            <a:chExt cx="910428" cy="1032084"/>
          </a:xfrm>
        </p:grpSpPr>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9198" y="369416"/>
              <a:ext cx="910428" cy="910428"/>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7137" y="877440"/>
              <a:ext cx="524060" cy="524060"/>
            </a:xfrm>
            <a:prstGeom prst="rect">
              <a:avLst/>
            </a:prstGeom>
          </p:spPr>
        </p:pic>
      </p:grpSp>
      <p:cxnSp>
        <p:nvCxnSpPr>
          <p:cNvPr id="14" name="Straight Arrow Connector 13"/>
          <p:cNvCxnSpPr/>
          <p:nvPr/>
        </p:nvCxnSpPr>
        <p:spPr>
          <a:xfrm>
            <a:off x="3262593" y="4711265"/>
            <a:ext cx="5299087"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192025" y="880589"/>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accent5">
                    <a:lumMod val="50000"/>
                  </a:schemeClr>
                </a:solidFill>
              </a:rPr>
              <a:t>CHAIN Cohort</a:t>
            </a:r>
          </a:p>
        </p:txBody>
      </p:sp>
      <p:pic>
        <p:nvPicPr>
          <p:cNvPr id="13" name="Picture 12">
            <a:extLst>
              <a:ext uri="{FF2B5EF4-FFF2-40B4-BE49-F238E27FC236}">
                <a16:creationId xmlns:a16="http://schemas.microsoft.com/office/drawing/2014/main" id="{BCA1E883-A864-EB43-9E54-2E22D6F9BE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22769" y="5573355"/>
            <a:ext cx="1225368" cy="427395"/>
          </a:xfrm>
          <a:prstGeom prst="rect">
            <a:avLst/>
          </a:prstGeom>
        </p:spPr>
      </p:pic>
      <p:sp>
        <p:nvSpPr>
          <p:cNvPr id="2" name="Slide Number Placeholder 1">
            <a:extLst>
              <a:ext uri="{FF2B5EF4-FFF2-40B4-BE49-F238E27FC236}">
                <a16:creationId xmlns:a16="http://schemas.microsoft.com/office/drawing/2014/main" id="{A3FEDD96-F4A2-374F-A9F8-7D0F23E2C467}"/>
              </a:ext>
            </a:extLst>
          </p:cNvPr>
          <p:cNvSpPr>
            <a:spLocks noGrp="1"/>
          </p:cNvSpPr>
          <p:nvPr>
            <p:ph type="sldNum" sz="quarter" idx="10"/>
          </p:nvPr>
        </p:nvSpPr>
        <p:spPr/>
        <p:txBody>
          <a:bodyPr/>
          <a:lstStyle/>
          <a:p>
            <a:fld id="{2FB4A70D-5DA1-1242-A060-B616C22A5BDC}" type="slidenum">
              <a:rPr lang="en-US" smtClean="0"/>
              <a:t>21</a:t>
            </a:fld>
            <a:endParaRPr lang="en-US"/>
          </a:p>
        </p:txBody>
      </p:sp>
    </p:spTree>
    <p:extLst>
      <p:ext uri="{BB962C8B-B14F-4D97-AF65-F5344CB8AC3E}">
        <p14:creationId xmlns:p14="http://schemas.microsoft.com/office/powerpoint/2010/main" val="3944902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570AE7-2712-D342-876B-04985690156F}"/>
              </a:ext>
            </a:extLst>
          </p:cNvPr>
          <p:cNvSpPr>
            <a:spLocks noGrp="1"/>
          </p:cNvSpPr>
          <p:nvPr>
            <p:ph type="sldNum" sz="quarter" idx="10"/>
          </p:nvPr>
        </p:nvSpPr>
        <p:spPr/>
        <p:txBody>
          <a:bodyPr/>
          <a:lstStyle/>
          <a:p>
            <a:fld id="{61A3300C-2B65-410F-93D2-F0E3DC0D85CE}" type="slidenum">
              <a:rPr lang="en-US" smtClean="0"/>
              <a:pPr/>
              <a:t>22</a:t>
            </a:fld>
            <a:endParaRPr lang="en-US"/>
          </a:p>
        </p:txBody>
      </p:sp>
      <p:sp>
        <p:nvSpPr>
          <p:cNvPr id="3" name="Date Placeholder 2">
            <a:extLst>
              <a:ext uri="{FF2B5EF4-FFF2-40B4-BE49-F238E27FC236}">
                <a16:creationId xmlns:a16="http://schemas.microsoft.com/office/drawing/2014/main" id="{A698EB23-931A-4C41-9E0D-DA8364283037}"/>
              </a:ext>
            </a:extLst>
          </p:cNvPr>
          <p:cNvSpPr>
            <a:spLocks noGrp="1"/>
          </p:cNvSpPr>
          <p:nvPr>
            <p:ph type="dt" sz="half" idx="12"/>
          </p:nvPr>
        </p:nvSpPr>
        <p:spPr/>
        <p:txBody>
          <a:bodyPr/>
          <a:lstStyle/>
          <a:p>
            <a:fld id="{3F41810D-3EF0-4C5A-9532-D85EBCEEEB63}" type="datetime1">
              <a:rPr lang="en-US" smtClean="0">
                <a:solidFill>
                  <a:prstClr val="black">
                    <a:tint val="75000"/>
                  </a:prstClr>
                </a:solidFill>
              </a:rPr>
              <a:pPr/>
              <a:t>4/15/19</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2B4D88F6-643D-9D45-8DDD-371AE821D612}"/>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609600" y="457200"/>
            <a:ext cx="7239000" cy="5715000"/>
          </a:xfrm>
          <a:prstGeom prst="rect">
            <a:avLst/>
          </a:prstGeom>
        </p:spPr>
      </p:pic>
      <p:pic>
        <p:nvPicPr>
          <p:cNvPr id="5" name="Picture 4">
            <a:extLst>
              <a:ext uri="{FF2B5EF4-FFF2-40B4-BE49-F238E27FC236}">
                <a16:creationId xmlns:a16="http://schemas.microsoft.com/office/drawing/2014/main" id="{9DAC2812-4E78-7F47-B7E4-314C50E0A0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17889" y="5591767"/>
            <a:ext cx="1249911" cy="408983"/>
          </a:xfrm>
          <a:prstGeom prst="rect">
            <a:avLst/>
          </a:prstGeom>
        </p:spPr>
      </p:pic>
    </p:spTree>
    <p:extLst>
      <p:ext uri="{BB962C8B-B14F-4D97-AF65-F5344CB8AC3E}">
        <p14:creationId xmlns:p14="http://schemas.microsoft.com/office/powerpoint/2010/main" val="2630188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3C90794D-4A4B-5A41-9768-ED49442EA6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17889" y="5591767"/>
            <a:ext cx="1249911" cy="408983"/>
          </a:xfrm>
          <a:prstGeom prst="rect">
            <a:avLst/>
          </a:prstGeom>
        </p:spPr>
      </p:pic>
      <p:sp>
        <p:nvSpPr>
          <p:cNvPr id="2" name="Slide Number Placeholder 1">
            <a:extLst>
              <a:ext uri="{FF2B5EF4-FFF2-40B4-BE49-F238E27FC236}">
                <a16:creationId xmlns:a16="http://schemas.microsoft.com/office/drawing/2014/main" id="{FAD80059-8B6F-5345-AF89-DB477D6192FA}"/>
              </a:ext>
            </a:extLst>
          </p:cNvPr>
          <p:cNvSpPr>
            <a:spLocks noGrp="1"/>
          </p:cNvSpPr>
          <p:nvPr>
            <p:ph type="sldNum" sz="quarter" idx="10"/>
          </p:nvPr>
        </p:nvSpPr>
        <p:spPr/>
        <p:txBody>
          <a:bodyPr/>
          <a:lstStyle/>
          <a:p>
            <a:fld id="{2FB4A70D-5DA1-1242-A060-B616C22A5BDC}" type="slidenum">
              <a:rPr lang="en-US" sz="1050"/>
              <a:t>23</a:t>
            </a:fld>
            <a:endParaRPr lang="en-US" sz="1050"/>
          </a:p>
        </p:txBody>
      </p:sp>
      <p:grpSp>
        <p:nvGrpSpPr>
          <p:cNvPr id="6" name="Group 5">
            <a:extLst>
              <a:ext uri="{FF2B5EF4-FFF2-40B4-BE49-F238E27FC236}">
                <a16:creationId xmlns:a16="http://schemas.microsoft.com/office/drawing/2014/main" id="{6BA40598-371D-6048-A60D-0ECCCABCB985}"/>
              </a:ext>
            </a:extLst>
          </p:cNvPr>
          <p:cNvGrpSpPr/>
          <p:nvPr/>
        </p:nvGrpSpPr>
        <p:grpSpPr>
          <a:xfrm>
            <a:off x="1688691" y="1223652"/>
            <a:ext cx="8273667" cy="3920383"/>
            <a:chOff x="471948" y="341050"/>
            <a:chExt cx="10221480" cy="5095686"/>
          </a:xfrm>
        </p:grpSpPr>
        <p:grpSp>
          <p:nvGrpSpPr>
            <p:cNvPr id="4" name="Group 3">
              <a:extLst>
                <a:ext uri="{FF2B5EF4-FFF2-40B4-BE49-F238E27FC236}">
                  <a16:creationId xmlns:a16="http://schemas.microsoft.com/office/drawing/2014/main" id="{9893729F-CA17-7240-9B73-5069D2A2C86D}"/>
                </a:ext>
              </a:extLst>
            </p:cNvPr>
            <p:cNvGrpSpPr/>
            <p:nvPr/>
          </p:nvGrpSpPr>
          <p:grpSpPr>
            <a:xfrm>
              <a:off x="471948" y="341050"/>
              <a:ext cx="10221480" cy="4881590"/>
              <a:chOff x="80452" y="518971"/>
              <a:chExt cx="12339920" cy="5467286"/>
            </a:xfrm>
          </p:grpSpPr>
          <p:grpSp>
            <p:nvGrpSpPr>
              <p:cNvPr id="3" name="Group 2">
                <a:extLst>
                  <a:ext uri="{FF2B5EF4-FFF2-40B4-BE49-F238E27FC236}">
                    <a16:creationId xmlns:a16="http://schemas.microsoft.com/office/drawing/2014/main" id="{044E226B-7BD2-8C44-8942-97C8450BC31A}"/>
                  </a:ext>
                </a:extLst>
              </p:cNvPr>
              <p:cNvGrpSpPr/>
              <p:nvPr/>
            </p:nvGrpSpPr>
            <p:grpSpPr>
              <a:xfrm>
                <a:off x="80452" y="518971"/>
                <a:ext cx="12339920" cy="5467286"/>
                <a:chOff x="80452" y="518971"/>
                <a:chExt cx="12339920" cy="5467286"/>
              </a:xfrm>
            </p:grpSpPr>
            <p:sp>
              <p:nvSpPr>
                <p:cNvPr id="168" name="TextBox 167">
                  <a:extLst>
                    <a:ext uri="{FF2B5EF4-FFF2-40B4-BE49-F238E27FC236}">
                      <a16:creationId xmlns:a16="http://schemas.microsoft.com/office/drawing/2014/main" id="{F640EE15-4D7E-9E41-BDF7-18DF8D1D8F8C}"/>
                    </a:ext>
                  </a:extLst>
                </p:cNvPr>
                <p:cNvSpPr txBox="1"/>
                <p:nvPr/>
              </p:nvSpPr>
              <p:spPr>
                <a:xfrm>
                  <a:off x="1751701" y="1632054"/>
                  <a:ext cx="1618654" cy="369636"/>
                </a:xfrm>
                <a:prstGeom prst="rect">
                  <a:avLst/>
                </a:prstGeom>
                <a:noFill/>
              </p:spPr>
              <p:txBody>
                <a:bodyPr wrap="square" rtlCol="0">
                  <a:spAutoFit/>
                </a:bodyPr>
                <a:lstStyle/>
                <a:p>
                  <a:r>
                    <a:rPr lang="en-US" sz="1050" b="1" dirty="0">
                      <a:solidFill>
                        <a:srgbClr val="92D050"/>
                      </a:solidFill>
                    </a:rPr>
                    <a:t>MUAC B/C</a:t>
                  </a:r>
                </a:p>
              </p:txBody>
            </p:sp>
            <p:sp>
              <p:nvSpPr>
                <p:cNvPr id="154" name="TextBox 153">
                  <a:extLst>
                    <a:ext uri="{FF2B5EF4-FFF2-40B4-BE49-F238E27FC236}">
                      <a16:creationId xmlns:a16="http://schemas.microsoft.com/office/drawing/2014/main" id="{035ACF3B-68E5-6E44-A0CA-87C9E91C3963}"/>
                    </a:ext>
                  </a:extLst>
                </p:cNvPr>
                <p:cNvSpPr txBox="1"/>
                <p:nvPr/>
              </p:nvSpPr>
              <p:spPr>
                <a:xfrm>
                  <a:off x="6795633" y="4341200"/>
                  <a:ext cx="1618654" cy="369636"/>
                </a:xfrm>
                <a:prstGeom prst="rect">
                  <a:avLst/>
                </a:prstGeom>
                <a:noFill/>
              </p:spPr>
              <p:txBody>
                <a:bodyPr wrap="square" rtlCol="0">
                  <a:spAutoFit/>
                </a:bodyPr>
                <a:lstStyle/>
                <a:p>
                  <a:r>
                    <a:rPr lang="en-US" sz="1050" dirty="0">
                      <a:solidFill>
                        <a:srgbClr val="C00000"/>
                      </a:solidFill>
                    </a:rPr>
                    <a:t>Stunted</a:t>
                  </a:r>
                </a:p>
              </p:txBody>
            </p:sp>
            <p:cxnSp>
              <p:nvCxnSpPr>
                <p:cNvPr id="103" name="Straight Connector 102">
                  <a:extLst>
                    <a:ext uri="{FF2B5EF4-FFF2-40B4-BE49-F238E27FC236}">
                      <a16:creationId xmlns:a16="http://schemas.microsoft.com/office/drawing/2014/main" id="{E27A56E7-B156-9441-8057-7479E622EE88}"/>
                    </a:ext>
                  </a:extLst>
                </p:cNvPr>
                <p:cNvCxnSpPr>
                  <a:cxnSpLocks/>
                </p:cNvCxnSpPr>
                <p:nvPr/>
              </p:nvCxnSpPr>
              <p:spPr>
                <a:xfrm>
                  <a:off x="1937001" y="1930927"/>
                  <a:ext cx="0" cy="35292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DF6DABE-2DA9-3A48-802F-0C9CC6EEBCA7}"/>
                    </a:ext>
                  </a:extLst>
                </p:cNvPr>
                <p:cNvCxnSpPr>
                  <a:cxnSpLocks/>
                </p:cNvCxnSpPr>
                <p:nvPr/>
              </p:nvCxnSpPr>
              <p:spPr>
                <a:xfrm flipV="1">
                  <a:off x="1924255" y="1943625"/>
                  <a:ext cx="972817" cy="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ADD8A5AE-4653-9D41-9E62-68DCD9B204A7}"/>
                    </a:ext>
                  </a:extLst>
                </p:cNvPr>
                <p:cNvSpPr txBox="1"/>
                <p:nvPr/>
              </p:nvSpPr>
              <p:spPr>
                <a:xfrm>
                  <a:off x="5783516" y="4948063"/>
                  <a:ext cx="1618654" cy="369636"/>
                </a:xfrm>
                <a:prstGeom prst="rect">
                  <a:avLst/>
                </a:prstGeom>
                <a:noFill/>
              </p:spPr>
              <p:txBody>
                <a:bodyPr wrap="square" rtlCol="0">
                  <a:spAutoFit/>
                </a:bodyPr>
                <a:lstStyle/>
                <a:p>
                  <a:r>
                    <a:rPr lang="en-US" sz="1050" dirty="0">
                      <a:solidFill>
                        <a:srgbClr val="C00000"/>
                      </a:solidFill>
                    </a:rPr>
                    <a:t>Diag. anemia</a:t>
                  </a:r>
                </a:p>
              </p:txBody>
            </p:sp>
            <p:cxnSp>
              <p:nvCxnSpPr>
                <p:cNvPr id="107" name="Straight Connector 106">
                  <a:extLst>
                    <a:ext uri="{FF2B5EF4-FFF2-40B4-BE49-F238E27FC236}">
                      <a16:creationId xmlns:a16="http://schemas.microsoft.com/office/drawing/2014/main" id="{66CB3EE5-E5AE-5F4C-A47C-473F0C641F61}"/>
                    </a:ext>
                  </a:extLst>
                </p:cNvPr>
                <p:cNvCxnSpPr>
                  <a:cxnSpLocks/>
                </p:cNvCxnSpPr>
                <p:nvPr/>
              </p:nvCxnSpPr>
              <p:spPr>
                <a:xfrm flipV="1">
                  <a:off x="2906379" y="1295551"/>
                  <a:ext cx="980655" cy="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22A2F9A-7DCC-824B-BB61-8B19FD3E7CFB}"/>
                    </a:ext>
                  </a:extLst>
                </p:cNvPr>
                <p:cNvCxnSpPr>
                  <a:cxnSpLocks/>
                </p:cNvCxnSpPr>
                <p:nvPr/>
              </p:nvCxnSpPr>
              <p:spPr>
                <a:xfrm flipV="1">
                  <a:off x="3887034" y="989628"/>
                  <a:ext cx="980655" cy="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CC3EA8F-9C92-6045-8A3E-8A57A85974A2}"/>
                    </a:ext>
                  </a:extLst>
                </p:cNvPr>
                <p:cNvCxnSpPr>
                  <a:cxnSpLocks/>
                </p:cNvCxnSpPr>
                <p:nvPr/>
              </p:nvCxnSpPr>
              <p:spPr>
                <a:xfrm flipV="1">
                  <a:off x="4867688" y="816088"/>
                  <a:ext cx="980655" cy="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44B06B5-F788-E94F-BBC2-FF92CEFED786}"/>
                    </a:ext>
                  </a:extLst>
                </p:cNvPr>
                <p:cNvCxnSpPr>
                  <a:cxnSpLocks/>
                </p:cNvCxnSpPr>
                <p:nvPr/>
              </p:nvCxnSpPr>
              <p:spPr>
                <a:xfrm flipV="1">
                  <a:off x="4867688" y="1454617"/>
                  <a:ext cx="980655"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2AC5667-2655-6E4E-9B52-FFE4A0291680}"/>
                    </a:ext>
                  </a:extLst>
                </p:cNvPr>
                <p:cNvCxnSpPr>
                  <a:cxnSpLocks/>
                </p:cNvCxnSpPr>
                <p:nvPr/>
              </p:nvCxnSpPr>
              <p:spPr>
                <a:xfrm flipV="1">
                  <a:off x="1925725" y="5472903"/>
                  <a:ext cx="980655"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10E3B1C-73D3-A547-883A-6936BF357F59}"/>
                    </a:ext>
                  </a:extLst>
                </p:cNvPr>
                <p:cNvCxnSpPr>
                  <a:cxnSpLocks/>
                </p:cNvCxnSpPr>
                <p:nvPr/>
              </p:nvCxnSpPr>
              <p:spPr>
                <a:xfrm flipV="1">
                  <a:off x="2906379" y="5815023"/>
                  <a:ext cx="980655"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B84EE62-4145-A848-BD4F-050622508769}"/>
                    </a:ext>
                  </a:extLst>
                </p:cNvPr>
                <p:cNvCxnSpPr>
                  <a:cxnSpLocks/>
                </p:cNvCxnSpPr>
                <p:nvPr/>
              </p:nvCxnSpPr>
              <p:spPr>
                <a:xfrm flipV="1">
                  <a:off x="3887034" y="5643963"/>
                  <a:ext cx="980655"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6263EA-854C-874B-9339-05552DB1F162}"/>
                    </a:ext>
                  </a:extLst>
                </p:cNvPr>
                <p:cNvCxnSpPr>
                  <a:cxnSpLocks/>
                </p:cNvCxnSpPr>
                <p:nvPr/>
              </p:nvCxnSpPr>
              <p:spPr>
                <a:xfrm flipV="1">
                  <a:off x="3887034" y="5966770"/>
                  <a:ext cx="980655"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FC4F8AC-228B-114A-8B14-654F2E349762}"/>
                    </a:ext>
                  </a:extLst>
                </p:cNvPr>
                <p:cNvCxnSpPr>
                  <a:cxnSpLocks/>
                </p:cNvCxnSpPr>
                <p:nvPr/>
              </p:nvCxnSpPr>
              <p:spPr>
                <a:xfrm flipV="1">
                  <a:off x="4867688" y="4838760"/>
                  <a:ext cx="980655"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4CBBE03-0748-E44A-AA81-72142B663BB6}"/>
                    </a:ext>
                  </a:extLst>
                </p:cNvPr>
                <p:cNvCxnSpPr>
                  <a:cxnSpLocks/>
                </p:cNvCxnSpPr>
                <p:nvPr/>
              </p:nvCxnSpPr>
              <p:spPr>
                <a:xfrm flipV="1">
                  <a:off x="3887034" y="5323163"/>
                  <a:ext cx="980655"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DC09309-E331-1D4B-97A9-3A9525FA1B5C}"/>
                    </a:ext>
                  </a:extLst>
                </p:cNvPr>
                <p:cNvCxnSpPr>
                  <a:cxnSpLocks/>
                </p:cNvCxnSpPr>
                <p:nvPr/>
              </p:nvCxnSpPr>
              <p:spPr>
                <a:xfrm flipV="1">
                  <a:off x="5848343" y="5000875"/>
                  <a:ext cx="980655"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8A45F24-A8A1-B842-A8FA-31B336FB4E5B}"/>
                    </a:ext>
                  </a:extLst>
                </p:cNvPr>
                <p:cNvCxnSpPr>
                  <a:cxnSpLocks/>
                </p:cNvCxnSpPr>
                <p:nvPr/>
              </p:nvCxnSpPr>
              <p:spPr>
                <a:xfrm flipV="1">
                  <a:off x="5848343" y="4515712"/>
                  <a:ext cx="980655"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8A1A86F-83F9-2B46-9D42-45ED7E9C05A3}"/>
                    </a:ext>
                  </a:extLst>
                </p:cNvPr>
                <p:cNvCxnSpPr>
                  <a:cxnSpLocks/>
                </p:cNvCxnSpPr>
                <p:nvPr/>
              </p:nvCxnSpPr>
              <p:spPr>
                <a:xfrm flipV="1">
                  <a:off x="6828997" y="4671037"/>
                  <a:ext cx="980655"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D5BB725-92D3-F941-895D-7D4EFBE1F8FA}"/>
                    </a:ext>
                  </a:extLst>
                </p:cNvPr>
                <p:cNvCxnSpPr>
                  <a:cxnSpLocks/>
                </p:cNvCxnSpPr>
                <p:nvPr/>
              </p:nvCxnSpPr>
              <p:spPr>
                <a:xfrm flipV="1">
                  <a:off x="6828997" y="4346442"/>
                  <a:ext cx="980655"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F786E09-20F7-954F-8E32-B37DB5F8B5D0}"/>
                    </a:ext>
                  </a:extLst>
                </p:cNvPr>
                <p:cNvCxnSpPr>
                  <a:cxnSpLocks/>
                </p:cNvCxnSpPr>
                <p:nvPr/>
              </p:nvCxnSpPr>
              <p:spPr>
                <a:xfrm flipV="1">
                  <a:off x="6828997" y="4341200"/>
                  <a:ext cx="0" cy="3393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8E09031-ACF1-3441-829E-C1797A3123BB}"/>
                    </a:ext>
                  </a:extLst>
                </p:cNvPr>
                <p:cNvCxnSpPr>
                  <a:cxnSpLocks/>
                </p:cNvCxnSpPr>
                <p:nvPr/>
              </p:nvCxnSpPr>
              <p:spPr>
                <a:xfrm flipV="1">
                  <a:off x="5848343" y="4510863"/>
                  <a:ext cx="0" cy="49001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6872ACA-0662-9B4A-B1B0-002C118F987B}"/>
                    </a:ext>
                  </a:extLst>
                </p:cNvPr>
                <p:cNvCxnSpPr>
                  <a:cxnSpLocks/>
                </p:cNvCxnSpPr>
                <p:nvPr/>
              </p:nvCxnSpPr>
              <p:spPr>
                <a:xfrm flipV="1">
                  <a:off x="3887034" y="5643963"/>
                  <a:ext cx="0" cy="3393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FF25B01-33E6-5C45-9963-D018536B46B9}"/>
                    </a:ext>
                  </a:extLst>
                </p:cNvPr>
                <p:cNvCxnSpPr>
                  <a:cxnSpLocks/>
                </p:cNvCxnSpPr>
                <p:nvPr/>
              </p:nvCxnSpPr>
              <p:spPr>
                <a:xfrm flipV="1">
                  <a:off x="2906379" y="5129764"/>
                  <a:ext cx="0" cy="68386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CF37F63-B6B4-B743-9A32-E62FD26E949E}"/>
                    </a:ext>
                  </a:extLst>
                </p:cNvPr>
                <p:cNvCxnSpPr>
                  <a:cxnSpLocks/>
                </p:cNvCxnSpPr>
                <p:nvPr/>
              </p:nvCxnSpPr>
              <p:spPr>
                <a:xfrm flipV="1">
                  <a:off x="2906379" y="5161759"/>
                  <a:ext cx="980655"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810EC07-6475-F24E-851C-BE29384334FB}"/>
                    </a:ext>
                  </a:extLst>
                </p:cNvPr>
                <p:cNvCxnSpPr>
                  <a:cxnSpLocks/>
                </p:cNvCxnSpPr>
                <p:nvPr/>
              </p:nvCxnSpPr>
              <p:spPr>
                <a:xfrm flipV="1">
                  <a:off x="3887034" y="4207762"/>
                  <a:ext cx="980655"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650D929-D7B8-E040-B413-D5785A22203C}"/>
                    </a:ext>
                  </a:extLst>
                </p:cNvPr>
                <p:cNvCxnSpPr>
                  <a:cxnSpLocks/>
                </p:cNvCxnSpPr>
                <p:nvPr/>
              </p:nvCxnSpPr>
              <p:spPr>
                <a:xfrm flipV="1">
                  <a:off x="4867688" y="3569232"/>
                  <a:ext cx="980655"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265E8EA-56B1-AB4E-BC86-20D8FF16B2A0}"/>
                    </a:ext>
                  </a:extLst>
                </p:cNvPr>
                <p:cNvCxnSpPr>
                  <a:cxnSpLocks/>
                </p:cNvCxnSpPr>
                <p:nvPr/>
              </p:nvCxnSpPr>
              <p:spPr>
                <a:xfrm flipV="1">
                  <a:off x="5848343" y="3253732"/>
                  <a:ext cx="980655"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8D42652-7322-7B4F-B9C2-7A6A1EB03E77}"/>
                    </a:ext>
                  </a:extLst>
                </p:cNvPr>
                <p:cNvCxnSpPr>
                  <a:cxnSpLocks/>
                </p:cNvCxnSpPr>
                <p:nvPr/>
              </p:nvCxnSpPr>
              <p:spPr>
                <a:xfrm flipV="1">
                  <a:off x="6828997" y="2923894"/>
                  <a:ext cx="980655"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B118201-815E-0C40-9588-16CBF5C59512}"/>
                    </a:ext>
                  </a:extLst>
                </p:cNvPr>
                <p:cNvCxnSpPr>
                  <a:cxnSpLocks/>
                </p:cNvCxnSpPr>
                <p:nvPr/>
              </p:nvCxnSpPr>
              <p:spPr>
                <a:xfrm flipV="1">
                  <a:off x="5848343" y="3875225"/>
                  <a:ext cx="980655"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DDB4D462-EEC3-6248-9908-F5774F820E32}"/>
                    </a:ext>
                  </a:extLst>
                </p:cNvPr>
                <p:cNvCxnSpPr>
                  <a:cxnSpLocks/>
                </p:cNvCxnSpPr>
                <p:nvPr/>
              </p:nvCxnSpPr>
              <p:spPr>
                <a:xfrm flipV="1">
                  <a:off x="6828997" y="3395915"/>
                  <a:ext cx="980655"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CFB687F-3FA0-F449-B61E-AFB56F33A850}"/>
                    </a:ext>
                  </a:extLst>
                </p:cNvPr>
                <p:cNvCxnSpPr>
                  <a:cxnSpLocks/>
                </p:cNvCxnSpPr>
                <p:nvPr/>
              </p:nvCxnSpPr>
              <p:spPr>
                <a:xfrm>
                  <a:off x="6838804" y="2923894"/>
                  <a:ext cx="0" cy="48033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C109D6C-F0F8-F246-AE2D-BDE7CF7FE91C}"/>
                    </a:ext>
                  </a:extLst>
                </p:cNvPr>
                <p:cNvCxnSpPr>
                  <a:cxnSpLocks/>
                </p:cNvCxnSpPr>
                <p:nvPr/>
              </p:nvCxnSpPr>
              <p:spPr>
                <a:xfrm>
                  <a:off x="5843200" y="3253732"/>
                  <a:ext cx="0" cy="62149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D104301-5829-1A48-B01F-BB6D1EF86712}"/>
                    </a:ext>
                  </a:extLst>
                </p:cNvPr>
                <p:cNvCxnSpPr>
                  <a:cxnSpLocks/>
                </p:cNvCxnSpPr>
                <p:nvPr/>
              </p:nvCxnSpPr>
              <p:spPr>
                <a:xfrm>
                  <a:off x="4867688" y="3564478"/>
                  <a:ext cx="0" cy="127428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56156A-625E-2C4B-B8AF-FF35E336421C}"/>
                    </a:ext>
                  </a:extLst>
                </p:cNvPr>
                <p:cNvCxnSpPr>
                  <a:cxnSpLocks/>
                </p:cNvCxnSpPr>
                <p:nvPr/>
              </p:nvCxnSpPr>
              <p:spPr>
                <a:xfrm>
                  <a:off x="3887034" y="4201619"/>
                  <a:ext cx="0" cy="112154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7B3DD30-0A82-F547-B4A2-140AF6CF8E30}"/>
                    </a:ext>
                  </a:extLst>
                </p:cNvPr>
                <p:cNvCxnSpPr>
                  <a:cxnSpLocks/>
                </p:cNvCxnSpPr>
                <p:nvPr/>
              </p:nvCxnSpPr>
              <p:spPr>
                <a:xfrm flipV="1">
                  <a:off x="4867688" y="1784454"/>
                  <a:ext cx="980655"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841156B-841C-FC41-BD39-00135E34D518}"/>
                    </a:ext>
                  </a:extLst>
                </p:cNvPr>
                <p:cNvCxnSpPr>
                  <a:cxnSpLocks/>
                </p:cNvCxnSpPr>
                <p:nvPr/>
              </p:nvCxnSpPr>
              <p:spPr>
                <a:xfrm flipV="1">
                  <a:off x="3887034" y="1632914"/>
                  <a:ext cx="980655"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67E5A60-CE1E-A14F-BC1C-9B5B5346BF19}"/>
                    </a:ext>
                  </a:extLst>
                </p:cNvPr>
                <p:cNvCxnSpPr>
                  <a:cxnSpLocks/>
                </p:cNvCxnSpPr>
                <p:nvPr/>
              </p:nvCxnSpPr>
              <p:spPr>
                <a:xfrm flipV="1">
                  <a:off x="2906379" y="2127382"/>
                  <a:ext cx="980655"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8F0BA0F-B485-6F47-BDE6-9039FF3FFFC7}"/>
                    </a:ext>
                  </a:extLst>
                </p:cNvPr>
                <p:cNvCxnSpPr>
                  <a:cxnSpLocks/>
                </p:cNvCxnSpPr>
                <p:nvPr/>
              </p:nvCxnSpPr>
              <p:spPr>
                <a:xfrm>
                  <a:off x="2897072" y="1286340"/>
                  <a:ext cx="9307" cy="84104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832719A-3562-464C-B478-AFDE9A243206}"/>
                    </a:ext>
                  </a:extLst>
                </p:cNvPr>
                <p:cNvCxnSpPr>
                  <a:cxnSpLocks/>
                </p:cNvCxnSpPr>
                <p:nvPr/>
              </p:nvCxnSpPr>
              <p:spPr>
                <a:xfrm>
                  <a:off x="3901979" y="972003"/>
                  <a:ext cx="0" cy="66091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C54AC2D-EB95-594D-B0CE-C0E2D76B8B0F}"/>
                    </a:ext>
                  </a:extLst>
                </p:cNvPr>
                <p:cNvCxnSpPr>
                  <a:cxnSpLocks/>
                </p:cNvCxnSpPr>
                <p:nvPr/>
              </p:nvCxnSpPr>
              <p:spPr>
                <a:xfrm>
                  <a:off x="4867688" y="816088"/>
                  <a:ext cx="0" cy="321513"/>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2792CA1-0FBD-844B-A608-DBD49514EF12}"/>
                    </a:ext>
                  </a:extLst>
                </p:cNvPr>
                <p:cNvCxnSpPr>
                  <a:cxnSpLocks/>
                </p:cNvCxnSpPr>
                <p:nvPr/>
              </p:nvCxnSpPr>
              <p:spPr>
                <a:xfrm>
                  <a:off x="4867688" y="1447753"/>
                  <a:ext cx="0" cy="3215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19EBC36-D7F9-844F-B805-2A462100DA4B}"/>
                    </a:ext>
                  </a:extLst>
                </p:cNvPr>
                <p:cNvCxnSpPr>
                  <a:cxnSpLocks/>
                </p:cNvCxnSpPr>
                <p:nvPr/>
              </p:nvCxnSpPr>
              <p:spPr>
                <a:xfrm flipV="1">
                  <a:off x="4867688" y="1142320"/>
                  <a:ext cx="980655"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069FE734-9D10-5248-BEAC-2B417BEB1585}"/>
                    </a:ext>
                  </a:extLst>
                </p:cNvPr>
                <p:cNvSpPr txBox="1"/>
                <p:nvPr/>
              </p:nvSpPr>
              <p:spPr>
                <a:xfrm>
                  <a:off x="8527214" y="4509185"/>
                  <a:ext cx="3893158" cy="436842"/>
                </a:xfrm>
                <a:prstGeom prst="rect">
                  <a:avLst/>
                </a:prstGeom>
                <a:noFill/>
              </p:spPr>
              <p:txBody>
                <a:bodyPr wrap="square" rtlCol="0">
                  <a:spAutoFit/>
                </a:bodyPr>
                <a:lstStyle>
                  <a:defPPr>
                    <a:defRPr lang="en-US"/>
                  </a:defPPr>
                  <a:lvl1pPr>
                    <a:defRPr sz="2800" b="1">
                      <a:solidFill>
                        <a:srgbClr val="92D050"/>
                      </a:solidFill>
                    </a:defRPr>
                  </a:lvl1pPr>
                </a:lstStyle>
                <a:p>
                  <a:r>
                    <a:rPr lang="en-US" sz="1350" dirty="0">
                      <a:solidFill>
                        <a:srgbClr val="C00000"/>
                      </a:solidFill>
                    </a:rPr>
                    <a:t>N: 195 Mortality: 33% </a:t>
                  </a:r>
                </a:p>
              </p:txBody>
            </p:sp>
            <p:sp>
              <p:nvSpPr>
                <p:cNvPr id="153" name="Right Brace 152">
                  <a:extLst>
                    <a:ext uri="{FF2B5EF4-FFF2-40B4-BE49-F238E27FC236}">
                      <a16:creationId xmlns:a16="http://schemas.microsoft.com/office/drawing/2014/main" id="{7924BC75-4E4A-A042-BEB3-D4FA621C2423}"/>
                    </a:ext>
                  </a:extLst>
                </p:cNvPr>
                <p:cNvSpPr/>
                <p:nvPr/>
              </p:nvSpPr>
              <p:spPr>
                <a:xfrm>
                  <a:off x="7922579" y="3614067"/>
                  <a:ext cx="555077" cy="2220171"/>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155" name="TextBox 154">
                  <a:extLst>
                    <a:ext uri="{FF2B5EF4-FFF2-40B4-BE49-F238E27FC236}">
                      <a16:creationId xmlns:a16="http://schemas.microsoft.com/office/drawing/2014/main" id="{CCB1B7AC-1F80-2C46-8E66-650297E16DA9}"/>
                    </a:ext>
                  </a:extLst>
                </p:cNvPr>
                <p:cNvSpPr txBox="1"/>
                <p:nvPr/>
              </p:nvSpPr>
              <p:spPr>
                <a:xfrm>
                  <a:off x="3915398" y="5616621"/>
                  <a:ext cx="1618654" cy="369636"/>
                </a:xfrm>
                <a:prstGeom prst="rect">
                  <a:avLst/>
                </a:prstGeom>
                <a:noFill/>
              </p:spPr>
              <p:txBody>
                <a:bodyPr wrap="square" rtlCol="0">
                  <a:spAutoFit/>
                </a:bodyPr>
                <a:lstStyle/>
                <a:p>
                  <a:r>
                    <a:rPr lang="en-US" sz="1050" dirty="0">
                      <a:solidFill>
                        <a:srgbClr val="C00000"/>
                      </a:solidFill>
                    </a:rPr>
                    <a:t>Heart rate</a:t>
                  </a:r>
                </a:p>
              </p:txBody>
            </p:sp>
            <p:sp>
              <p:nvSpPr>
                <p:cNvPr id="158" name="TextBox 157">
                  <a:extLst>
                    <a:ext uri="{FF2B5EF4-FFF2-40B4-BE49-F238E27FC236}">
                      <a16:creationId xmlns:a16="http://schemas.microsoft.com/office/drawing/2014/main" id="{AECF54FD-53D7-674B-AFAF-0FFFCDDC3FA7}"/>
                    </a:ext>
                  </a:extLst>
                </p:cNvPr>
                <p:cNvSpPr txBox="1"/>
                <p:nvPr/>
              </p:nvSpPr>
              <p:spPr>
                <a:xfrm>
                  <a:off x="3848846" y="5038819"/>
                  <a:ext cx="1618654" cy="369636"/>
                </a:xfrm>
                <a:prstGeom prst="rect">
                  <a:avLst/>
                </a:prstGeom>
                <a:noFill/>
              </p:spPr>
              <p:txBody>
                <a:bodyPr wrap="square" rtlCol="0">
                  <a:spAutoFit/>
                </a:bodyPr>
                <a:lstStyle/>
                <a:p>
                  <a:r>
                    <a:rPr lang="en-US" sz="1050" dirty="0">
                      <a:solidFill>
                        <a:srgbClr val="C00000"/>
                      </a:solidFill>
                    </a:rPr>
                    <a:t>Fast breathing</a:t>
                  </a:r>
                </a:p>
              </p:txBody>
            </p:sp>
            <p:sp>
              <p:nvSpPr>
                <p:cNvPr id="159" name="TextBox 158">
                  <a:extLst>
                    <a:ext uri="{FF2B5EF4-FFF2-40B4-BE49-F238E27FC236}">
                      <a16:creationId xmlns:a16="http://schemas.microsoft.com/office/drawing/2014/main" id="{2F0967B8-6EFD-AC48-88E7-606791328F05}"/>
                    </a:ext>
                  </a:extLst>
                </p:cNvPr>
                <p:cNvSpPr txBox="1"/>
                <p:nvPr/>
              </p:nvSpPr>
              <p:spPr>
                <a:xfrm>
                  <a:off x="3265716" y="3842929"/>
                  <a:ext cx="1618654" cy="604858"/>
                </a:xfrm>
                <a:prstGeom prst="rect">
                  <a:avLst/>
                </a:prstGeom>
                <a:noFill/>
              </p:spPr>
              <p:txBody>
                <a:bodyPr wrap="square" rtlCol="0">
                  <a:spAutoFit/>
                </a:bodyPr>
                <a:lstStyle/>
                <a:p>
                  <a:r>
                    <a:rPr lang="en-US" sz="1050" dirty="0">
                      <a:solidFill>
                        <a:schemeClr val="bg1">
                          <a:lumMod val="50000"/>
                        </a:schemeClr>
                      </a:solidFill>
                    </a:rPr>
                    <a:t>Normal breathing</a:t>
                  </a:r>
                </a:p>
              </p:txBody>
            </p:sp>
            <p:sp>
              <p:nvSpPr>
                <p:cNvPr id="160" name="TextBox 159">
                  <a:extLst>
                    <a:ext uri="{FF2B5EF4-FFF2-40B4-BE49-F238E27FC236}">
                      <a16:creationId xmlns:a16="http://schemas.microsoft.com/office/drawing/2014/main" id="{0C84A087-0632-B44D-9EF1-13F092313350}"/>
                    </a:ext>
                  </a:extLst>
                </p:cNvPr>
                <p:cNvSpPr txBox="1"/>
                <p:nvPr/>
              </p:nvSpPr>
              <p:spPr>
                <a:xfrm>
                  <a:off x="4861479" y="4519875"/>
                  <a:ext cx="1618654" cy="369636"/>
                </a:xfrm>
                <a:prstGeom prst="rect">
                  <a:avLst/>
                </a:prstGeom>
                <a:noFill/>
              </p:spPr>
              <p:txBody>
                <a:bodyPr wrap="square" rtlCol="0">
                  <a:spAutoFit/>
                </a:bodyPr>
                <a:lstStyle/>
                <a:p>
                  <a:r>
                    <a:rPr lang="en-US" sz="1050" dirty="0">
                      <a:solidFill>
                        <a:srgbClr val="C00000"/>
                      </a:solidFill>
                    </a:rPr>
                    <a:t>HIV +</a:t>
                  </a:r>
                </a:p>
              </p:txBody>
            </p:sp>
            <p:sp>
              <p:nvSpPr>
                <p:cNvPr id="162" name="TextBox 161">
                  <a:extLst>
                    <a:ext uri="{FF2B5EF4-FFF2-40B4-BE49-F238E27FC236}">
                      <a16:creationId xmlns:a16="http://schemas.microsoft.com/office/drawing/2014/main" id="{C851403A-37A5-0643-87B9-D9B7E62A96F6}"/>
                    </a:ext>
                  </a:extLst>
                </p:cNvPr>
                <p:cNvSpPr txBox="1"/>
                <p:nvPr/>
              </p:nvSpPr>
              <p:spPr>
                <a:xfrm>
                  <a:off x="5780387" y="2655211"/>
                  <a:ext cx="1618654" cy="604858"/>
                </a:xfrm>
                <a:prstGeom prst="rect">
                  <a:avLst/>
                </a:prstGeom>
                <a:noFill/>
              </p:spPr>
              <p:txBody>
                <a:bodyPr wrap="square" rtlCol="0">
                  <a:spAutoFit/>
                </a:bodyPr>
                <a:lstStyle/>
                <a:p>
                  <a:r>
                    <a:rPr lang="en-US" sz="1050" dirty="0">
                      <a:solidFill>
                        <a:schemeClr val="bg1">
                          <a:lumMod val="50000"/>
                        </a:schemeClr>
                      </a:solidFill>
                    </a:rPr>
                    <a:t>No chronic disease</a:t>
                  </a:r>
                </a:p>
              </p:txBody>
            </p:sp>
            <p:sp>
              <p:nvSpPr>
                <p:cNvPr id="167" name="TextBox 166">
                  <a:extLst>
                    <a:ext uri="{FF2B5EF4-FFF2-40B4-BE49-F238E27FC236}">
                      <a16:creationId xmlns:a16="http://schemas.microsoft.com/office/drawing/2014/main" id="{21DF050A-B21D-F947-BF1C-419E94607A75}"/>
                    </a:ext>
                  </a:extLst>
                </p:cNvPr>
                <p:cNvSpPr txBox="1"/>
                <p:nvPr/>
              </p:nvSpPr>
              <p:spPr>
                <a:xfrm>
                  <a:off x="2726214" y="999573"/>
                  <a:ext cx="1618654" cy="369636"/>
                </a:xfrm>
                <a:prstGeom prst="rect">
                  <a:avLst/>
                </a:prstGeom>
                <a:noFill/>
              </p:spPr>
              <p:txBody>
                <a:bodyPr wrap="square" rtlCol="0">
                  <a:spAutoFit/>
                </a:bodyPr>
                <a:lstStyle/>
                <a:p>
                  <a:r>
                    <a:rPr lang="en-US" sz="1050" b="1" dirty="0">
                      <a:solidFill>
                        <a:srgbClr val="92D050"/>
                      </a:solidFill>
                    </a:rPr>
                    <a:t>Conscious</a:t>
                  </a:r>
                </a:p>
              </p:txBody>
            </p:sp>
            <p:sp>
              <p:nvSpPr>
                <p:cNvPr id="169" name="TextBox 168">
                  <a:extLst>
                    <a:ext uri="{FF2B5EF4-FFF2-40B4-BE49-F238E27FC236}">
                      <a16:creationId xmlns:a16="http://schemas.microsoft.com/office/drawing/2014/main" id="{58EE5644-5D90-8642-B6E2-5AAFC4680C0A}"/>
                    </a:ext>
                  </a:extLst>
                </p:cNvPr>
                <p:cNvSpPr txBox="1"/>
                <p:nvPr/>
              </p:nvSpPr>
              <p:spPr>
                <a:xfrm>
                  <a:off x="1892390" y="5175101"/>
                  <a:ext cx="1618654" cy="369636"/>
                </a:xfrm>
                <a:prstGeom prst="rect">
                  <a:avLst/>
                </a:prstGeom>
                <a:noFill/>
              </p:spPr>
              <p:txBody>
                <a:bodyPr wrap="square" rtlCol="0">
                  <a:spAutoFit/>
                </a:bodyPr>
                <a:lstStyle/>
                <a:p>
                  <a:r>
                    <a:rPr lang="en-US" sz="1050" dirty="0">
                      <a:solidFill>
                        <a:schemeClr val="bg1">
                          <a:lumMod val="50000"/>
                        </a:schemeClr>
                      </a:solidFill>
                    </a:rPr>
                    <a:t>MUAC A</a:t>
                  </a:r>
                </a:p>
              </p:txBody>
            </p:sp>
            <p:sp>
              <p:nvSpPr>
                <p:cNvPr id="170" name="TextBox 169">
                  <a:extLst>
                    <a:ext uri="{FF2B5EF4-FFF2-40B4-BE49-F238E27FC236}">
                      <a16:creationId xmlns:a16="http://schemas.microsoft.com/office/drawing/2014/main" id="{783CCD18-3F34-104E-9C00-7F6FA29715A6}"/>
                    </a:ext>
                  </a:extLst>
                </p:cNvPr>
                <p:cNvSpPr txBox="1"/>
                <p:nvPr/>
              </p:nvSpPr>
              <p:spPr>
                <a:xfrm>
                  <a:off x="3848846" y="707213"/>
                  <a:ext cx="1618654" cy="369636"/>
                </a:xfrm>
                <a:prstGeom prst="rect">
                  <a:avLst/>
                </a:prstGeom>
                <a:ln w="28575">
                  <a:noFill/>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US" sz="1050" b="1" dirty="0">
                      <a:solidFill>
                        <a:srgbClr val="92D050"/>
                      </a:solidFill>
                    </a:rPr>
                    <a:t>Cap. refill</a:t>
                  </a:r>
                </a:p>
              </p:txBody>
            </p:sp>
            <p:sp>
              <p:nvSpPr>
                <p:cNvPr id="172" name="TextBox 171">
                  <a:extLst>
                    <a:ext uri="{FF2B5EF4-FFF2-40B4-BE49-F238E27FC236}">
                      <a16:creationId xmlns:a16="http://schemas.microsoft.com/office/drawing/2014/main" id="{D308696A-58D1-7B49-8E46-1F01F3F894A1}"/>
                    </a:ext>
                  </a:extLst>
                </p:cNvPr>
                <p:cNvSpPr txBox="1"/>
                <p:nvPr/>
              </p:nvSpPr>
              <p:spPr>
                <a:xfrm>
                  <a:off x="4838572" y="518971"/>
                  <a:ext cx="2505169" cy="369636"/>
                </a:xfrm>
                <a:prstGeom prst="rect">
                  <a:avLst/>
                </a:prstGeom>
                <a:noFill/>
              </p:spPr>
              <p:txBody>
                <a:bodyPr wrap="square" rtlCol="0">
                  <a:spAutoFit/>
                </a:bodyPr>
                <a:lstStyle/>
                <a:p>
                  <a:r>
                    <a:rPr lang="en-US" sz="1050" b="1" dirty="0">
                      <a:solidFill>
                        <a:srgbClr val="92D050"/>
                      </a:solidFill>
                    </a:rPr>
                    <a:t>Age &gt; 6mo</a:t>
                  </a:r>
                </a:p>
              </p:txBody>
            </p:sp>
            <p:sp>
              <p:nvSpPr>
                <p:cNvPr id="175" name="TextBox 174">
                  <a:extLst>
                    <a:ext uri="{FF2B5EF4-FFF2-40B4-BE49-F238E27FC236}">
                      <a16:creationId xmlns:a16="http://schemas.microsoft.com/office/drawing/2014/main" id="{E2DC2F9E-9939-A845-80BF-3A0957FF9CC3}"/>
                    </a:ext>
                  </a:extLst>
                </p:cNvPr>
                <p:cNvSpPr txBox="1"/>
                <p:nvPr/>
              </p:nvSpPr>
              <p:spPr>
                <a:xfrm>
                  <a:off x="7483173" y="1137601"/>
                  <a:ext cx="4239700" cy="436842"/>
                </a:xfrm>
                <a:prstGeom prst="rect">
                  <a:avLst/>
                </a:prstGeom>
                <a:noFill/>
              </p:spPr>
              <p:txBody>
                <a:bodyPr wrap="square" rtlCol="0">
                  <a:spAutoFit/>
                </a:bodyPr>
                <a:lstStyle/>
                <a:p>
                  <a:r>
                    <a:rPr lang="en-US" sz="1350" b="1" dirty="0">
                      <a:solidFill>
                        <a:srgbClr val="92D050"/>
                      </a:solidFill>
                    </a:rPr>
                    <a:t>N: 503, Mortality: 0.4% </a:t>
                  </a:r>
                </a:p>
              </p:txBody>
            </p:sp>
            <p:sp>
              <p:nvSpPr>
                <p:cNvPr id="176" name="TextBox 175">
                  <a:extLst>
                    <a:ext uri="{FF2B5EF4-FFF2-40B4-BE49-F238E27FC236}">
                      <a16:creationId xmlns:a16="http://schemas.microsoft.com/office/drawing/2014/main" id="{A717A55C-3A90-B643-8FCD-3A506557B27A}"/>
                    </a:ext>
                  </a:extLst>
                </p:cNvPr>
                <p:cNvSpPr txBox="1"/>
                <p:nvPr/>
              </p:nvSpPr>
              <p:spPr>
                <a:xfrm>
                  <a:off x="2758706" y="2119745"/>
                  <a:ext cx="1618654" cy="369636"/>
                </a:xfrm>
                <a:prstGeom prst="rect">
                  <a:avLst/>
                </a:prstGeom>
                <a:noFill/>
              </p:spPr>
              <p:txBody>
                <a:bodyPr wrap="square" rtlCol="0">
                  <a:spAutoFit/>
                </a:bodyPr>
                <a:lstStyle/>
                <a:p>
                  <a:r>
                    <a:rPr lang="en-US" sz="1050" dirty="0">
                      <a:solidFill>
                        <a:schemeClr val="bg2">
                          <a:lumMod val="50000"/>
                        </a:schemeClr>
                      </a:solidFill>
                    </a:rPr>
                    <a:t>Unconscious</a:t>
                  </a:r>
                </a:p>
              </p:txBody>
            </p:sp>
            <p:pic>
              <p:nvPicPr>
                <p:cNvPr id="177" name="Picture 176">
                  <a:extLst>
                    <a:ext uri="{FF2B5EF4-FFF2-40B4-BE49-F238E27FC236}">
                      <a16:creationId xmlns:a16="http://schemas.microsoft.com/office/drawing/2014/main" id="{2963814E-1076-764C-A62F-C7ADA1F3082C}"/>
                    </a:ext>
                  </a:extLst>
                </p:cNvPr>
                <p:cNvPicPr/>
                <p:nvPr/>
              </p:nvPicPr>
              <p:blipFill>
                <a:blip r:embed="rId4" cstate="screen">
                  <a:extLst>
                    <a:ext uri="{28A0092B-C50C-407E-A947-70E740481C1C}">
                      <a14:useLocalDpi xmlns:a14="http://schemas.microsoft.com/office/drawing/2010/main"/>
                    </a:ext>
                  </a:extLst>
                </a:blip>
                <a:stretch>
                  <a:fillRect/>
                </a:stretch>
              </p:blipFill>
              <p:spPr>
                <a:xfrm>
                  <a:off x="80452" y="2555003"/>
                  <a:ext cx="2003679" cy="2055794"/>
                </a:xfrm>
                <a:prstGeom prst="rect">
                  <a:avLst/>
                </a:prstGeom>
              </p:spPr>
            </p:pic>
          </p:grpSp>
          <p:sp>
            <p:nvSpPr>
              <p:cNvPr id="82" name="TextBox 81">
                <a:extLst>
                  <a:ext uri="{FF2B5EF4-FFF2-40B4-BE49-F238E27FC236}">
                    <a16:creationId xmlns:a16="http://schemas.microsoft.com/office/drawing/2014/main" id="{5CCDD32D-52E4-184F-A7D6-150A8E8BCDCD}"/>
                  </a:ext>
                </a:extLst>
              </p:cNvPr>
              <p:cNvSpPr txBox="1"/>
              <p:nvPr/>
            </p:nvSpPr>
            <p:spPr>
              <a:xfrm>
                <a:off x="4811812" y="3250660"/>
                <a:ext cx="1618654" cy="369636"/>
              </a:xfrm>
              <a:prstGeom prst="rect">
                <a:avLst/>
              </a:prstGeom>
              <a:noFill/>
            </p:spPr>
            <p:txBody>
              <a:bodyPr wrap="square" rtlCol="0">
                <a:spAutoFit/>
              </a:bodyPr>
              <a:lstStyle>
                <a:defPPr>
                  <a:defRPr lang="en-US"/>
                </a:defPPr>
                <a:lvl1pPr>
                  <a:defRPr sz="1600">
                    <a:solidFill>
                      <a:srgbClr val="C00000"/>
                    </a:solidFill>
                  </a:defRPr>
                </a:lvl1pPr>
              </a:lstStyle>
              <a:p>
                <a:r>
                  <a:rPr lang="en-US" sz="1050" dirty="0"/>
                  <a:t>HIV -</a:t>
                </a:r>
              </a:p>
            </p:txBody>
          </p:sp>
          <p:sp>
            <p:nvSpPr>
              <p:cNvPr id="83" name="TextBox 82">
                <a:extLst>
                  <a:ext uri="{FF2B5EF4-FFF2-40B4-BE49-F238E27FC236}">
                    <a16:creationId xmlns:a16="http://schemas.microsoft.com/office/drawing/2014/main" id="{EE94A31B-9CFD-6246-A780-8AD6FB901A4B}"/>
                  </a:ext>
                </a:extLst>
              </p:cNvPr>
              <p:cNvSpPr txBox="1"/>
              <p:nvPr/>
            </p:nvSpPr>
            <p:spPr>
              <a:xfrm>
                <a:off x="5912341" y="3571944"/>
                <a:ext cx="1618654" cy="604858"/>
              </a:xfrm>
              <a:prstGeom prst="rect">
                <a:avLst/>
              </a:prstGeom>
              <a:noFill/>
            </p:spPr>
            <p:txBody>
              <a:bodyPr wrap="square" rtlCol="0">
                <a:spAutoFit/>
              </a:bodyPr>
              <a:lstStyle>
                <a:defPPr>
                  <a:defRPr lang="en-US"/>
                </a:defPPr>
                <a:lvl1pPr>
                  <a:defRPr sz="1600">
                    <a:solidFill>
                      <a:srgbClr val="C00000"/>
                    </a:solidFill>
                  </a:defRPr>
                </a:lvl1pPr>
              </a:lstStyle>
              <a:p>
                <a:r>
                  <a:rPr lang="en-US" sz="1050" dirty="0"/>
                  <a:t>Chronic </a:t>
                </a:r>
              </a:p>
              <a:p>
                <a:r>
                  <a:rPr lang="en-US" sz="1050" dirty="0"/>
                  <a:t>disease</a:t>
                </a:r>
              </a:p>
            </p:txBody>
          </p:sp>
          <p:cxnSp>
            <p:nvCxnSpPr>
              <p:cNvPr id="84" name="Straight Connector 83">
                <a:extLst>
                  <a:ext uri="{FF2B5EF4-FFF2-40B4-BE49-F238E27FC236}">
                    <a16:creationId xmlns:a16="http://schemas.microsoft.com/office/drawing/2014/main" id="{047032BD-F78C-484F-8BD3-DC69EE9B7BAB}"/>
                  </a:ext>
                </a:extLst>
              </p:cNvPr>
              <p:cNvCxnSpPr>
                <a:cxnSpLocks/>
              </p:cNvCxnSpPr>
              <p:nvPr/>
            </p:nvCxnSpPr>
            <p:spPr>
              <a:xfrm flipH="1">
                <a:off x="5825067" y="3875224"/>
                <a:ext cx="1013737" cy="250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4C5D793-9F26-2341-9E93-4955AB2FDA7A}"/>
                  </a:ext>
                </a:extLst>
              </p:cNvPr>
              <p:cNvCxnSpPr>
                <a:cxnSpLocks/>
              </p:cNvCxnSpPr>
              <p:nvPr/>
            </p:nvCxnSpPr>
            <p:spPr>
              <a:xfrm flipV="1">
                <a:off x="4859867" y="4171538"/>
                <a:ext cx="1612" cy="70526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ADB30B1D-B1E7-0244-8B79-5AD142ED98EC}"/>
                </a:ext>
              </a:extLst>
            </p:cNvPr>
            <p:cNvGrpSpPr/>
            <p:nvPr/>
          </p:nvGrpSpPr>
          <p:grpSpPr>
            <a:xfrm>
              <a:off x="2579948" y="517265"/>
              <a:ext cx="4010185" cy="4919471"/>
              <a:chOff x="2579948" y="517265"/>
              <a:chExt cx="4010185" cy="4919471"/>
            </a:xfrm>
          </p:grpSpPr>
          <p:sp>
            <p:nvSpPr>
              <p:cNvPr id="80" name="TextBox 79">
                <a:extLst>
                  <a:ext uri="{FF2B5EF4-FFF2-40B4-BE49-F238E27FC236}">
                    <a16:creationId xmlns:a16="http://schemas.microsoft.com/office/drawing/2014/main" id="{ED363B63-ED07-6D42-BE41-8067BD76E6E7}"/>
                  </a:ext>
                </a:extLst>
              </p:cNvPr>
              <p:cNvSpPr txBox="1"/>
              <p:nvPr/>
            </p:nvSpPr>
            <p:spPr>
              <a:xfrm>
                <a:off x="2642316" y="4177136"/>
                <a:ext cx="1618655" cy="330038"/>
              </a:xfrm>
              <a:prstGeom prst="rect">
                <a:avLst/>
              </a:prstGeom>
              <a:noFill/>
            </p:spPr>
            <p:txBody>
              <a:bodyPr wrap="square" rtlCol="0">
                <a:spAutoFit/>
              </a:bodyPr>
              <a:lstStyle/>
              <a:p>
                <a:r>
                  <a:rPr lang="en-US" sz="1050" dirty="0">
                    <a:solidFill>
                      <a:schemeClr val="bg1">
                        <a:lumMod val="50000"/>
                      </a:schemeClr>
                    </a:solidFill>
                  </a:rPr>
                  <a:t>Conscious</a:t>
                </a:r>
              </a:p>
            </p:txBody>
          </p:sp>
          <p:sp>
            <p:nvSpPr>
              <p:cNvPr id="81" name="TextBox 80">
                <a:extLst>
                  <a:ext uri="{FF2B5EF4-FFF2-40B4-BE49-F238E27FC236}">
                    <a16:creationId xmlns:a16="http://schemas.microsoft.com/office/drawing/2014/main" id="{AF689F42-A590-4048-B5DD-830A44C83618}"/>
                  </a:ext>
                </a:extLst>
              </p:cNvPr>
              <p:cNvSpPr txBox="1"/>
              <p:nvPr/>
            </p:nvSpPr>
            <p:spPr>
              <a:xfrm>
                <a:off x="2579948" y="5106698"/>
                <a:ext cx="1618655" cy="330038"/>
              </a:xfrm>
              <a:prstGeom prst="rect">
                <a:avLst/>
              </a:prstGeom>
              <a:noFill/>
            </p:spPr>
            <p:txBody>
              <a:bodyPr wrap="square" rtlCol="0">
                <a:spAutoFit/>
              </a:bodyPr>
              <a:lstStyle/>
              <a:p>
                <a:r>
                  <a:rPr lang="en-US" sz="1050" dirty="0">
                    <a:solidFill>
                      <a:srgbClr val="C00000"/>
                    </a:solidFill>
                  </a:rPr>
                  <a:t>Unconscious</a:t>
                </a:r>
              </a:p>
            </p:txBody>
          </p:sp>
          <p:cxnSp>
            <p:nvCxnSpPr>
              <p:cNvPr id="91" name="Straight Connector 90">
                <a:extLst>
                  <a:ext uri="{FF2B5EF4-FFF2-40B4-BE49-F238E27FC236}">
                    <a16:creationId xmlns:a16="http://schemas.microsoft.com/office/drawing/2014/main" id="{265DF9EF-7D0F-6346-8E18-620FEFD54F60}"/>
                  </a:ext>
                </a:extLst>
              </p:cNvPr>
              <p:cNvCxnSpPr>
                <a:cxnSpLocks/>
              </p:cNvCxnSpPr>
              <p:nvPr/>
            </p:nvCxnSpPr>
            <p:spPr>
              <a:xfrm flipV="1">
                <a:off x="5848064" y="3564478"/>
                <a:ext cx="0" cy="3393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Right Brace 68">
                <a:extLst>
                  <a:ext uri="{FF2B5EF4-FFF2-40B4-BE49-F238E27FC236}">
                    <a16:creationId xmlns:a16="http://schemas.microsoft.com/office/drawing/2014/main" id="{D2D3CC11-A430-CF4B-9402-70580F0D25AB}"/>
                  </a:ext>
                </a:extLst>
              </p:cNvPr>
              <p:cNvSpPr/>
              <p:nvPr/>
            </p:nvSpPr>
            <p:spPr>
              <a:xfrm>
                <a:off x="6097990" y="517265"/>
                <a:ext cx="492143" cy="1114789"/>
              </a:xfrm>
              <a:prstGeom prst="rightBrace">
                <a:avLst/>
              </a:prstGeom>
              <a:noFill/>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rgbClr val="92D050"/>
                  </a:solidFill>
                </a:endParaRPr>
              </a:p>
            </p:txBody>
          </p:sp>
        </p:grpSp>
      </p:grpSp>
      <p:grpSp>
        <p:nvGrpSpPr>
          <p:cNvPr id="74" name="Group 73">
            <a:extLst>
              <a:ext uri="{FF2B5EF4-FFF2-40B4-BE49-F238E27FC236}">
                <a16:creationId xmlns:a16="http://schemas.microsoft.com/office/drawing/2014/main" id="{4D70D5F7-BD1E-E940-8378-587595001A3B}"/>
              </a:ext>
            </a:extLst>
          </p:cNvPr>
          <p:cNvGrpSpPr/>
          <p:nvPr/>
        </p:nvGrpSpPr>
        <p:grpSpPr>
          <a:xfrm>
            <a:off x="-333116" y="937227"/>
            <a:ext cx="1839878" cy="5186716"/>
            <a:chOff x="-1400122" y="378897"/>
            <a:chExt cx="3934391" cy="13567885"/>
          </a:xfrm>
        </p:grpSpPr>
        <p:sp>
          <p:nvSpPr>
            <p:cNvPr id="77" name="Rounded Rectangle 76">
              <a:extLst>
                <a:ext uri="{FF2B5EF4-FFF2-40B4-BE49-F238E27FC236}">
                  <a16:creationId xmlns:a16="http://schemas.microsoft.com/office/drawing/2014/main" id="{9993EE5F-05D8-B14E-A610-DC3726F1B360}"/>
                </a:ext>
              </a:extLst>
            </p:cNvPr>
            <p:cNvSpPr/>
            <p:nvPr/>
          </p:nvSpPr>
          <p:spPr>
            <a:xfrm>
              <a:off x="-1400122" y="378897"/>
              <a:ext cx="3934391" cy="16273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u="sng" dirty="0">
                  <a:solidFill>
                    <a:schemeClr val="accent5">
                      <a:lumMod val="50000"/>
                    </a:schemeClr>
                  </a:solidFill>
                </a:rPr>
                <a:t>Admission Data</a:t>
              </a:r>
            </a:p>
          </p:txBody>
        </p:sp>
        <p:sp>
          <p:nvSpPr>
            <p:cNvPr id="78" name="TextBox 77">
              <a:extLst>
                <a:ext uri="{FF2B5EF4-FFF2-40B4-BE49-F238E27FC236}">
                  <a16:creationId xmlns:a16="http://schemas.microsoft.com/office/drawing/2014/main" id="{A4932D34-16AF-1D4B-B0D0-F0B5AA299D3C}"/>
                </a:ext>
              </a:extLst>
            </p:cNvPr>
            <p:cNvSpPr txBox="1"/>
            <p:nvPr/>
          </p:nvSpPr>
          <p:spPr>
            <a:xfrm>
              <a:off x="-494630" y="4647762"/>
              <a:ext cx="2942097" cy="9299020"/>
            </a:xfrm>
            <a:prstGeom prst="rect">
              <a:avLst/>
            </a:prstGeom>
            <a:noFill/>
          </p:spPr>
          <p:txBody>
            <a:bodyPr wrap="square" rtlCol="0">
              <a:spAutoFit/>
            </a:bodyPr>
            <a:lstStyle/>
            <a:p>
              <a:r>
                <a:rPr lang="en-US" sz="900" b="1" dirty="0">
                  <a:solidFill>
                    <a:schemeClr val="accent5">
                      <a:lumMod val="50000"/>
                    </a:schemeClr>
                  </a:solidFill>
                </a:rPr>
                <a:t>Presenting compliant</a:t>
              </a:r>
            </a:p>
            <a:p>
              <a:pPr lvl="1"/>
              <a:r>
                <a:rPr lang="en-US" sz="900" dirty="0">
                  <a:solidFill>
                    <a:schemeClr val="accent5">
                      <a:lumMod val="50000"/>
                    </a:schemeClr>
                  </a:solidFill>
                </a:rPr>
                <a:t>IMCI classification</a:t>
              </a:r>
            </a:p>
            <a:p>
              <a:pPr lvl="1"/>
              <a:r>
                <a:rPr lang="en-US" sz="900" dirty="0">
                  <a:solidFill>
                    <a:schemeClr val="accent5">
                      <a:lumMod val="50000"/>
                    </a:schemeClr>
                  </a:solidFill>
                </a:rPr>
                <a:t>Clinician diagnosis</a:t>
              </a:r>
            </a:p>
            <a:p>
              <a:r>
                <a:rPr lang="en-US" sz="900" b="1" dirty="0" err="1">
                  <a:solidFill>
                    <a:schemeClr val="accent5">
                      <a:lumMod val="50000"/>
                    </a:schemeClr>
                  </a:solidFill>
                </a:rPr>
                <a:t>Pmhx</a:t>
              </a:r>
              <a:endParaRPr lang="en-US" sz="900" b="1" dirty="0">
                <a:solidFill>
                  <a:schemeClr val="accent5">
                    <a:lumMod val="50000"/>
                  </a:schemeClr>
                </a:solidFill>
              </a:endParaRPr>
            </a:p>
            <a:p>
              <a:pPr lvl="1"/>
              <a:r>
                <a:rPr lang="en-US" sz="900" dirty="0">
                  <a:solidFill>
                    <a:schemeClr val="accent5">
                      <a:lumMod val="50000"/>
                    </a:schemeClr>
                  </a:solidFill>
                </a:rPr>
                <a:t>Previous hospitalization</a:t>
              </a:r>
            </a:p>
            <a:p>
              <a:pPr lvl="1"/>
              <a:r>
                <a:rPr lang="en-US" sz="900" dirty="0">
                  <a:solidFill>
                    <a:schemeClr val="accent5">
                      <a:lumMod val="50000"/>
                    </a:schemeClr>
                  </a:solidFill>
                </a:rPr>
                <a:t>Chronic conditions</a:t>
              </a:r>
            </a:p>
            <a:p>
              <a:pPr lvl="1"/>
              <a:r>
                <a:rPr lang="en-US" sz="900" dirty="0">
                  <a:solidFill>
                    <a:schemeClr val="accent5">
                      <a:lumMod val="50000"/>
                    </a:schemeClr>
                  </a:solidFill>
                </a:rPr>
                <a:t>Birth history</a:t>
              </a:r>
            </a:p>
            <a:p>
              <a:pPr lvl="1"/>
              <a:r>
                <a:rPr lang="en-US" sz="900" dirty="0">
                  <a:solidFill>
                    <a:schemeClr val="accent5">
                      <a:lumMod val="50000"/>
                    </a:schemeClr>
                  </a:solidFill>
                </a:rPr>
                <a:t>TB risk</a:t>
              </a:r>
            </a:p>
            <a:p>
              <a:pPr lvl="1"/>
              <a:r>
                <a:rPr lang="en-US" sz="900" dirty="0">
                  <a:solidFill>
                    <a:schemeClr val="accent5">
                      <a:lumMod val="50000"/>
                    </a:schemeClr>
                  </a:solidFill>
                </a:rPr>
                <a:t>Breast feeding history</a:t>
              </a:r>
            </a:p>
            <a:p>
              <a:pPr lvl="1"/>
              <a:r>
                <a:rPr lang="en-US" sz="900" dirty="0">
                  <a:solidFill>
                    <a:schemeClr val="accent5">
                      <a:lumMod val="50000"/>
                    </a:schemeClr>
                  </a:solidFill>
                </a:rPr>
                <a:t>Vaccination history</a:t>
              </a:r>
            </a:p>
            <a:p>
              <a:r>
                <a:rPr lang="en-US" sz="900" b="1" dirty="0">
                  <a:solidFill>
                    <a:schemeClr val="accent5">
                      <a:lumMod val="50000"/>
                    </a:schemeClr>
                  </a:solidFill>
                </a:rPr>
                <a:t>Clinical examination </a:t>
              </a:r>
            </a:p>
            <a:p>
              <a:pPr lvl="1"/>
              <a:r>
                <a:rPr lang="en-US" sz="900" dirty="0">
                  <a:solidFill>
                    <a:schemeClr val="accent5">
                      <a:lumMod val="50000"/>
                    </a:schemeClr>
                  </a:solidFill>
                </a:rPr>
                <a:t>Vital signs, </a:t>
              </a:r>
              <a:r>
                <a:rPr lang="en-US" sz="900" dirty="0" err="1">
                  <a:solidFill>
                    <a:schemeClr val="accent5">
                      <a:lumMod val="50000"/>
                    </a:schemeClr>
                  </a:solidFill>
                </a:rPr>
                <a:t>resp</a:t>
              </a:r>
              <a:r>
                <a:rPr lang="en-US" sz="900" dirty="0">
                  <a:solidFill>
                    <a:schemeClr val="accent5">
                      <a:lumMod val="50000"/>
                    </a:schemeClr>
                  </a:solidFill>
                </a:rPr>
                <a:t>, cardio, gastro, neuro, </a:t>
              </a:r>
              <a:r>
                <a:rPr lang="en-US" sz="900" dirty="0" err="1">
                  <a:solidFill>
                    <a:schemeClr val="accent5">
                      <a:lumMod val="50000"/>
                    </a:schemeClr>
                  </a:solidFill>
                </a:rPr>
                <a:t>derm</a:t>
              </a:r>
              <a:r>
                <a:rPr lang="en-US" sz="900" dirty="0">
                  <a:solidFill>
                    <a:schemeClr val="accent5">
                      <a:lumMod val="50000"/>
                    </a:schemeClr>
                  </a:solidFill>
                </a:rPr>
                <a:t>, ENT</a:t>
              </a:r>
            </a:p>
            <a:p>
              <a:r>
                <a:rPr lang="en-US" sz="900" b="1" dirty="0">
                  <a:solidFill>
                    <a:schemeClr val="accent5">
                      <a:lumMod val="50000"/>
                    </a:schemeClr>
                  </a:solidFill>
                </a:rPr>
                <a:t>Bedside investigations</a:t>
              </a:r>
            </a:p>
            <a:p>
              <a:pPr lvl="1"/>
              <a:r>
                <a:rPr lang="en-US" sz="900" dirty="0">
                  <a:solidFill>
                    <a:schemeClr val="accent5">
                      <a:lumMod val="50000"/>
                    </a:schemeClr>
                  </a:solidFill>
                </a:rPr>
                <a:t>Malaria RDT, HIV status</a:t>
              </a:r>
            </a:p>
            <a:p>
              <a:pPr lvl="1"/>
              <a:r>
                <a:rPr lang="en-US" sz="900" dirty="0">
                  <a:solidFill>
                    <a:schemeClr val="accent5">
                      <a:lumMod val="50000"/>
                    </a:schemeClr>
                  </a:solidFill>
                </a:rPr>
                <a:t>blood glucose</a:t>
              </a:r>
            </a:p>
          </p:txBody>
        </p:sp>
      </p:grpSp>
      <p:sp>
        <p:nvSpPr>
          <p:cNvPr id="85" name="TextBox 84">
            <a:extLst>
              <a:ext uri="{FF2B5EF4-FFF2-40B4-BE49-F238E27FC236}">
                <a16:creationId xmlns:a16="http://schemas.microsoft.com/office/drawing/2014/main" id="{CD752B52-6C31-7047-A6B1-AAF85945F435}"/>
              </a:ext>
            </a:extLst>
          </p:cNvPr>
          <p:cNvSpPr txBox="1"/>
          <p:nvPr/>
        </p:nvSpPr>
        <p:spPr>
          <a:xfrm>
            <a:off x="94219" y="1408543"/>
            <a:ext cx="1375841" cy="1361911"/>
          </a:xfrm>
          <a:prstGeom prst="rect">
            <a:avLst/>
          </a:prstGeom>
          <a:noFill/>
        </p:spPr>
        <p:txBody>
          <a:bodyPr wrap="square" rtlCol="0">
            <a:spAutoFit/>
          </a:bodyPr>
          <a:lstStyle/>
          <a:p>
            <a:r>
              <a:rPr lang="en-US" sz="900" b="1" dirty="0">
                <a:solidFill>
                  <a:schemeClr val="accent5">
                    <a:lumMod val="50000"/>
                  </a:schemeClr>
                </a:solidFill>
              </a:rPr>
              <a:t>Age</a:t>
            </a:r>
          </a:p>
          <a:p>
            <a:r>
              <a:rPr lang="en-US" sz="900" b="1" dirty="0">
                <a:solidFill>
                  <a:schemeClr val="accent5">
                    <a:lumMod val="50000"/>
                  </a:schemeClr>
                </a:solidFill>
              </a:rPr>
              <a:t>Site</a:t>
            </a:r>
          </a:p>
          <a:p>
            <a:r>
              <a:rPr lang="en-US" sz="900" b="1" dirty="0">
                <a:solidFill>
                  <a:schemeClr val="accent5">
                    <a:lumMod val="50000"/>
                  </a:schemeClr>
                </a:solidFill>
              </a:rPr>
              <a:t>Gender</a:t>
            </a:r>
          </a:p>
          <a:p>
            <a:r>
              <a:rPr lang="en-US" sz="900" b="1" dirty="0">
                <a:solidFill>
                  <a:schemeClr val="accent5">
                    <a:lumMod val="50000"/>
                  </a:schemeClr>
                </a:solidFill>
              </a:rPr>
              <a:t>MUAC</a:t>
            </a:r>
          </a:p>
          <a:p>
            <a:r>
              <a:rPr lang="en-US" sz="900" b="1" dirty="0">
                <a:solidFill>
                  <a:schemeClr val="accent5">
                    <a:lumMod val="50000"/>
                  </a:schemeClr>
                </a:solidFill>
              </a:rPr>
              <a:t>WHZ</a:t>
            </a:r>
          </a:p>
          <a:p>
            <a:r>
              <a:rPr lang="en-US" sz="900" b="1" dirty="0">
                <a:solidFill>
                  <a:schemeClr val="accent5">
                    <a:lumMod val="50000"/>
                  </a:schemeClr>
                </a:solidFill>
              </a:rPr>
              <a:t>WAZ</a:t>
            </a:r>
          </a:p>
          <a:p>
            <a:r>
              <a:rPr lang="en-US" sz="900" b="1" dirty="0">
                <a:solidFill>
                  <a:schemeClr val="accent5">
                    <a:lumMod val="50000"/>
                  </a:schemeClr>
                </a:solidFill>
              </a:rPr>
              <a:t>HAZ</a:t>
            </a:r>
          </a:p>
          <a:p>
            <a:r>
              <a:rPr lang="en-US" sz="900" b="1" dirty="0">
                <a:solidFill>
                  <a:schemeClr val="accent5">
                    <a:lumMod val="50000"/>
                  </a:schemeClr>
                </a:solidFill>
              </a:rPr>
              <a:t>Head circumference</a:t>
            </a:r>
          </a:p>
          <a:p>
            <a:endParaRPr lang="en-US" sz="1050" dirty="0">
              <a:solidFill>
                <a:schemeClr val="accent5">
                  <a:lumMod val="50000"/>
                </a:schemeClr>
              </a:solidFill>
            </a:endParaRPr>
          </a:p>
        </p:txBody>
      </p:sp>
    </p:spTree>
    <p:extLst>
      <p:ext uri="{BB962C8B-B14F-4D97-AF65-F5344CB8AC3E}">
        <p14:creationId xmlns:p14="http://schemas.microsoft.com/office/powerpoint/2010/main" val="3261015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43C5AB-5F7D-644B-8D1D-0A38E4C11657}"/>
              </a:ext>
            </a:extLst>
          </p:cNvPr>
          <p:cNvSpPr/>
          <p:nvPr/>
        </p:nvSpPr>
        <p:spPr>
          <a:xfrm>
            <a:off x="0" y="4840783"/>
            <a:ext cx="8822530" cy="112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idx="4294967295" hasCustomPrompt="1"/>
          </p:nvPr>
        </p:nvSpPr>
        <p:spPr>
          <a:xfrm>
            <a:off x="0" y="1314450"/>
            <a:ext cx="8329613" cy="522685"/>
          </a:xfrm>
        </p:spPr>
        <p:txBody>
          <a:bodyPr/>
          <a:lstStyle/>
          <a:p>
            <a:r>
              <a:rPr b="0" dirty="0">
                <a:solidFill>
                  <a:schemeClr val="accent5">
                    <a:lumMod val="50000"/>
                  </a:schemeClr>
                </a:solidFill>
              </a:rPr>
              <a:t>Methods: </a:t>
            </a:r>
            <a:r>
              <a:rPr lang="en-US" b="0" i="1" dirty="0" err="1">
                <a:solidFill>
                  <a:schemeClr val="accent5">
                    <a:lumMod val="50000"/>
                  </a:schemeClr>
                </a:solidFill>
                <a:latin typeface="Arial"/>
                <a:cs typeface="Arial"/>
              </a:rPr>
              <a:t>SHapley</a:t>
            </a:r>
            <a:r>
              <a:rPr lang="en-US" b="0" i="1" dirty="0">
                <a:solidFill>
                  <a:schemeClr val="accent5">
                    <a:lumMod val="50000"/>
                  </a:schemeClr>
                </a:solidFill>
                <a:latin typeface="Arial"/>
                <a:cs typeface="Arial"/>
              </a:rPr>
              <a:t> Additive </a:t>
            </a:r>
            <a:r>
              <a:rPr lang="en-US" b="0" i="1" dirty="0" err="1">
                <a:solidFill>
                  <a:schemeClr val="accent5">
                    <a:lumMod val="50000"/>
                  </a:schemeClr>
                </a:solidFill>
                <a:latin typeface="Arial"/>
                <a:cs typeface="Arial"/>
              </a:rPr>
              <a:t>exPlanations</a:t>
            </a:r>
            <a:r>
              <a:rPr lang="en-US" b="0" i="1" dirty="0">
                <a:solidFill>
                  <a:schemeClr val="accent5">
                    <a:lumMod val="50000"/>
                  </a:schemeClr>
                </a:solidFill>
                <a:latin typeface="Arial"/>
                <a:cs typeface="Arial"/>
              </a:rPr>
              <a:t> (SHAP) value</a:t>
            </a:r>
            <a:endParaRPr b="0" dirty="0">
              <a:solidFill>
                <a:schemeClr val="accent5">
                  <a:lumMod val="50000"/>
                </a:schemeClr>
              </a:solidFill>
            </a:endParaRPr>
          </a:p>
        </p:txBody>
      </p:sp>
      <p:pic>
        <p:nvPicPr>
          <p:cNvPr id="6" name="Picture 5">
            <a:extLst>
              <a:ext uri="{FF2B5EF4-FFF2-40B4-BE49-F238E27FC236}">
                <a16:creationId xmlns:a16="http://schemas.microsoft.com/office/drawing/2014/main" id="{5F0C8E9B-95D5-9C43-9C87-FE7A6BCF92E4}"/>
              </a:ext>
            </a:extLst>
          </p:cNvPr>
          <p:cNvPicPr>
            <a:picLocks noChangeAspect="1"/>
          </p:cNvPicPr>
          <p:nvPr/>
        </p:nvPicPr>
        <p:blipFill>
          <a:blip r:embed="rId3"/>
          <a:stretch>
            <a:fillRect/>
          </a:stretch>
        </p:blipFill>
        <p:spPr>
          <a:xfrm>
            <a:off x="1590650" y="2188616"/>
            <a:ext cx="5878562" cy="2086889"/>
          </a:xfrm>
          <a:prstGeom prst="rect">
            <a:avLst/>
          </a:prstGeom>
        </p:spPr>
      </p:pic>
      <p:sp>
        <p:nvSpPr>
          <p:cNvPr id="10" name="Rectangle 9">
            <a:extLst>
              <a:ext uri="{FF2B5EF4-FFF2-40B4-BE49-F238E27FC236}">
                <a16:creationId xmlns:a16="http://schemas.microsoft.com/office/drawing/2014/main" id="{3DA71EC7-6A07-314E-8763-5FDF8B64DD3F}"/>
              </a:ext>
            </a:extLst>
          </p:cNvPr>
          <p:cNvSpPr/>
          <p:nvPr/>
        </p:nvSpPr>
        <p:spPr>
          <a:xfrm>
            <a:off x="365125" y="4637395"/>
            <a:ext cx="8618707" cy="646331"/>
          </a:xfrm>
          <a:prstGeom prst="rect">
            <a:avLst/>
          </a:prstGeom>
        </p:spPr>
        <p:txBody>
          <a:bodyPr wrap="square">
            <a:spAutoFit/>
          </a:bodyPr>
          <a:lstStyle/>
          <a:p>
            <a:pPr algn="ctr"/>
            <a:r>
              <a:rPr lang="en-US" dirty="0">
                <a:solidFill>
                  <a:srgbClr val="000000">
                    <a:alpha val="100000"/>
                  </a:srgbClr>
                </a:solidFill>
                <a:cs typeface="Arial"/>
              </a:rPr>
              <a:t>SHAP – standardized method to compare the contribution of each variable to an individuals predicted risk, then cluster participants by variables that drive their risk</a:t>
            </a:r>
          </a:p>
        </p:txBody>
      </p:sp>
      <p:pic>
        <p:nvPicPr>
          <p:cNvPr id="5" name="Picture 4">
            <a:extLst>
              <a:ext uri="{FF2B5EF4-FFF2-40B4-BE49-F238E27FC236}">
                <a16:creationId xmlns:a16="http://schemas.microsoft.com/office/drawing/2014/main" id="{BC5CD8D3-A715-7E49-8A02-05C3531A6B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65489" y="5386043"/>
            <a:ext cx="1478511" cy="483783"/>
          </a:xfrm>
          <a:prstGeom prst="rect">
            <a:avLst/>
          </a:prstGeom>
        </p:spPr>
      </p:pic>
      <p:sp>
        <p:nvSpPr>
          <p:cNvPr id="3" name="Slide Number Placeholder 2">
            <a:extLst>
              <a:ext uri="{FF2B5EF4-FFF2-40B4-BE49-F238E27FC236}">
                <a16:creationId xmlns:a16="http://schemas.microsoft.com/office/drawing/2014/main" id="{9B48EC4A-E4FC-9B4D-AE8B-AA4943F9B2CE}"/>
              </a:ext>
            </a:extLst>
          </p:cNvPr>
          <p:cNvSpPr>
            <a:spLocks noGrp="1"/>
          </p:cNvSpPr>
          <p:nvPr>
            <p:ph type="sldNum" sz="quarter" idx="10"/>
          </p:nvPr>
        </p:nvSpPr>
        <p:spPr/>
        <p:txBody>
          <a:bodyPr/>
          <a:lstStyle/>
          <a:p>
            <a:fld id="{2FB4A70D-5DA1-1242-A060-B616C22A5BDC}" type="slidenum">
              <a:rPr lang="en-US" smtClean="0"/>
              <a:t>24</a:t>
            </a:fld>
            <a:endParaRPr lang="en-US"/>
          </a:p>
        </p:txBody>
      </p:sp>
    </p:spTree>
    <p:extLst>
      <p:ext uri="{BB962C8B-B14F-4D97-AF65-F5344CB8AC3E}">
        <p14:creationId xmlns:p14="http://schemas.microsoft.com/office/powerpoint/2010/main" val="24495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377649BF-2486-D04E-B913-9A626CDA826A}"/>
              </a:ext>
            </a:extLst>
          </p:cNvPr>
          <p:cNvSpPr/>
          <p:nvPr/>
        </p:nvSpPr>
        <p:spPr>
          <a:xfrm>
            <a:off x="0" y="5184585"/>
            <a:ext cx="9144000" cy="8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Rectangle 56">
            <a:extLst>
              <a:ext uri="{FF2B5EF4-FFF2-40B4-BE49-F238E27FC236}">
                <a16:creationId xmlns:a16="http://schemas.microsoft.com/office/drawing/2014/main" id="{8E188791-2390-E840-B830-9890AF5FD50B}"/>
              </a:ext>
            </a:extLst>
          </p:cNvPr>
          <p:cNvSpPr/>
          <p:nvPr/>
        </p:nvSpPr>
        <p:spPr>
          <a:xfrm>
            <a:off x="0" y="826964"/>
            <a:ext cx="6473952" cy="8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idx="4294967295" hasCustomPrompt="1"/>
          </p:nvPr>
        </p:nvSpPr>
        <p:spPr>
          <a:xfrm>
            <a:off x="165083" y="289119"/>
            <a:ext cx="8329613" cy="523876"/>
          </a:xfrm>
        </p:spPr>
        <p:txBody>
          <a:bodyPr/>
          <a:lstStyle/>
          <a:p>
            <a:r>
              <a:rPr lang="en-US" b="0" dirty="0">
                <a:solidFill>
                  <a:schemeClr val="accent5">
                    <a:lumMod val="50000"/>
                  </a:schemeClr>
                </a:solidFill>
              </a:rPr>
              <a:t>Results: </a:t>
            </a:r>
            <a:r>
              <a:rPr b="0" dirty="0">
                <a:solidFill>
                  <a:schemeClr val="accent5">
                    <a:lumMod val="50000"/>
                  </a:schemeClr>
                </a:solidFill>
              </a:rPr>
              <a:t>SHAP values</a:t>
            </a:r>
            <a:r>
              <a:rPr lang="en-US" b="0" dirty="0">
                <a:solidFill>
                  <a:schemeClr val="accent5">
                    <a:lumMod val="50000"/>
                  </a:schemeClr>
                </a:solidFill>
              </a:rPr>
              <a:t> (Diagnosis)</a:t>
            </a:r>
            <a:endParaRPr b="0" dirty="0">
              <a:solidFill>
                <a:schemeClr val="accent5">
                  <a:lumMod val="50000"/>
                </a:schemeClr>
              </a:solidFill>
            </a:endParaRPr>
          </a:p>
        </p:txBody>
      </p:sp>
      <p:pic>
        <p:nvPicPr>
          <p:cNvPr id="7" name="Picture 6">
            <a:extLst>
              <a:ext uri="{FF2B5EF4-FFF2-40B4-BE49-F238E27FC236}">
                <a16:creationId xmlns:a16="http://schemas.microsoft.com/office/drawing/2014/main" id="{2904C783-A0A4-EB4C-9C8C-DB9277B04B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2953" y="1264128"/>
            <a:ext cx="252530" cy="3978531"/>
          </a:xfrm>
          <a:prstGeom prst="rect">
            <a:avLst/>
          </a:prstGeom>
        </p:spPr>
      </p:pic>
      <p:sp>
        <p:nvSpPr>
          <p:cNvPr id="11" name="Rectangle 10">
            <a:extLst>
              <a:ext uri="{FF2B5EF4-FFF2-40B4-BE49-F238E27FC236}">
                <a16:creationId xmlns:a16="http://schemas.microsoft.com/office/drawing/2014/main" id="{A8C5E1EA-3BC6-0E49-8685-25AF4921B451}"/>
              </a:ext>
            </a:extLst>
          </p:cNvPr>
          <p:cNvSpPr/>
          <p:nvPr/>
        </p:nvSpPr>
        <p:spPr>
          <a:xfrm>
            <a:off x="8673861" y="5413129"/>
            <a:ext cx="34289" cy="18463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9E647248-56F9-D046-B3E4-8282DC8DF235}"/>
              </a:ext>
            </a:extLst>
          </p:cNvPr>
          <p:cNvSpPr/>
          <p:nvPr/>
        </p:nvSpPr>
        <p:spPr>
          <a:xfrm>
            <a:off x="411425" y="5181910"/>
            <a:ext cx="8545190" cy="415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8" name="Group 47">
            <a:extLst>
              <a:ext uri="{FF2B5EF4-FFF2-40B4-BE49-F238E27FC236}">
                <a16:creationId xmlns:a16="http://schemas.microsoft.com/office/drawing/2014/main" id="{A91B7753-3E36-8B4B-8353-E7400ACD7609}"/>
              </a:ext>
            </a:extLst>
          </p:cNvPr>
          <p:cNvGrpSpPr/>
          <p:nvPr/>
        </p:nvGrpSpPr>
        <p:grpSpPr>
          <a:xfrm>
            <a:off x="-442476" y="1308567"/>
            <a:ext cx="4537781" cy="4291018"/>
            <a:chOff x="-432246" y="1139065"/>
            <a:chExt cx="6050374" cy="5721357"/>
          </a:xfrm>
        </p:grpSpPr>
        <p:pic>
          <p:nvPicPr>
            <p:cNvPr id="9" name="Picture 8">
              <a:extLst>
                <a:ext uri="{FF2B5EF4-FFF2-40B4-BE49-F238E27FC236}">
                  <a16:creationId xmlns:a16="http://schemas.microsoft.com/office/drawing/2014/main" id="{EFE8796B-D478-204C-81B2-9201FB9121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36773" y="1139065"/>
              <a:ext cx="3381355" cy="5721357"/>
            </a:xfrm>
            <a:prstGeom prst="rect">
              <a:avLst/>
            </a:prstGeom>
          </p:spPr>
        </p:pic>
        <p:sp>
          <p:nvSpPr>
            <p:cNvPr id="6" name="TextBox 5">
              <a:extLst>
                <a:ext uri="{FF2B5EF4-FFF2-40B4-BE49-F238E27FC236}">
                  <a16:creationId xmlns:a16="http://schemas.microsoft.com/office/drawing/2014/main" id="{47A36CC5-3C76-694A-B5AD-9E401D31449B}"/>
                </a:ext>
              </a:extLst>
            </p:cNvPr>
            <p:cNvSpPr txBox="1"/>
            <p:nvPr/>
          </p:nvSpPr>
          <p:spPr>
            <a:xfrm>
              <a:off x="140195" y="1281778"/>
              <a:ext cx="2037964" cy="287959"/>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MUAC</a:t>
              </a:r>
            </a:p>
          </p:txBody>
        </p:sp>
        <p:sp>
          <p:nvSpPr>
            <p:cNvPr id="12" name="TextBox 11">
              <a:extLst>
                <a:ext uri="{FF2B5EF4-FFF2-40B4-BE49-F238E27FC236}">
                  <a16:creationId xmlns:a16="http://schemas.microsoft.com/office/drawing/2014/main" id="{06647958-517C-FE49-8392-66993A82CF9F}"/>
                </a:ext>
              </a:extLst>
            </p:cNvPr>
            <p:cNvSpPr txBox="1"/>
            <p:nvPr/>
          </p:nvSpPr>
          <p:spPr>
            <a:xfrm>
              <a:off x="117853" y="1585931"/>
              <a:ext cx="2037964" cy="287959"/>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WAZ</a:t>
              </a:r>
            </a:p>
          </p:txBody>
        </p:sp>
        <p:sp>
          <p:nvSpPr>
            <p:cNvPr id="13" name="TextBox 12">
              <a:extLst>
                <a:ext uri="{FF2B5EF4-FFF2-40B4-BE49-F238E27FC236}">
                  <a16:creationId xmlns:a16="http://schemas.microsoft.com/office/drawing/2014/main" id="{AC88C18C-AD32-6E40-BCC4-68CBFCD6A4E9}"/>
                </a:ext>
              </a:extLst>
            </p:cNvPr>
            <p:cNvSpPr txBox="1"/>
            <p:nvPr/>
          </p:nvSpPr>
          <p:spPr>
            <a:xfrm>
              <a:off x="127311" y="1893971"/>
              <a:ext cx="2037964" cy="287959"/>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WHZ</a:t>
              </a:r>
            </a:p>
          </p:txBody>
        </p:sp>
        <p:sp>
          <p:nvSpPr>
            <p:cNvPr id="14" name="TextBox 13">
              <a:extLst>
                <a:ext uri="{FF2B5EF4-FFF2-40B4-BE49-F238E27FC236}">
                  <a16:creationId xmlns:a16="http://schemas.microsoft.com/office/drawing/2014/main" id="{18C5FF80-93C5-5145-8AC0-FA3230C50AC0}"/>
                </a:ext>
              </a:extLst>
            </p:cNvPr>
            <p:cNvSpPr txBox="1"/>
            <p:nvPr/>
          </p:nvSpPr>
          <p:spPr>
            <a:xfrm>
              <a:off x="124069" y="2182347"/>
              <a:ext cx="2037964" cy="287959"/>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Diagnosis: sepsis</a:t>
              </a:r>
            </a:p>
          </p:txBody>
        </p:sp>
        <p:sp>
          <p:nvSpPr>
            <p:cNvPr id="15" name="TextBox 14">
              <a:extLst>
                <a:ext uri="{FF2B5EF4-FFF2-40B4-BE49-F238E27FC236}">
                  <a16:creationId xmlns:a16="http://schemas.microsoft.com/office/drawing/2014/main" id="{19DD86A1-53D7-7F4E-AC5E-5DCB516C3520}"/>
                </a:ext>
              </a:extLst>
            </p:cNvPr>
            <p:cNvSpPr txBox="1"/>
            <p:nvPr/>
          </p:nvSpPr>
          <p:spPr>
            <a:xfrm>
              <a:off x="114883" y="2510053"/>
              <a:ext cx="2037964" cy="287959"/>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Oxygen saturation</a:t>
              </a:r>
            </a:p>
          </p:txBody>
        </p:sp>
        <p:sp>
          <p:nvSpPr>
            <p:cNvPr id="16" name="TextBox 15">
              <a:extLst>
                <a:ext uri="{FF2B5EF4-FFF2-40B4-BE49-F238E27FC236}">
                  <a16:creationId xmlns:a16="http://schemas.microsoft.com/office/drawing/2014/main" id="{CEB62E5B-6F0A-014A-8AEA-4DE25D2EF2E8}"/>
                </a:ext>
              </a:extLst>
            </p:cNvPr>
            <p:cNvSpPr txBox="1"/>
            <p:nvPr/>
          </p:nvSpPr>
          <p:spPr>
            <a:xfrm>
              <a:off x="120827" y="2821338"/>
              <a:ext cx="2037964" cy="287959"/>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Blood glucose</a:t>
              </a:r>
            </a:p>
          </p:txBody>
        </p:sp>
        <p:sp>
          <p:nvSpPr>
            <p:cNvPr id="17" name="TextBox 16">
              <a:extLst>
                <a:ext uri="{FF2B5EF4-FFF2-40B4-BE49-F238E27FC236}">
                  <a16:creationId xmlns:a16="http://schemas.microsoft.com/office/drawing/2014/main" id="{19CD224E-98BA-0F4F-BAB9-EE08224818F9}"/>
                </a:ext>
              </a:extLst>
            </p:cNvPr>
            <p:cNvSpPr txBox="1"/>
            <p:nvPr/>
          </p:nvSpPr>
          <p:spPr>
            <a:xfrm>
              <a:off x="116774" y="3128963"/>
              <a:ext cx="2037964" cy="287959"/>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Doses of </a:t>
              </a:r>
              <a:r>
                <a:rPr lang="en-US" sz="1050" b="1" dirty="0" err="1">
                  <a:latin typeface="Arial" pitchFamily="34" charset="0"/>
                  <a:cs typeface="Arial" pitchFamily="34" charset="0"/>
                </a:rPr>
                <a:t>rota</a:t>
              </a:r>
              <a:r>
                <a:rPr lang="en-US" sz="1050" b="1" dirty="0">
                  <a:latin typeface="Arial" pitchFamily="34" charset="0"/>
                  <a:cs typeface="Arial" pitchFamily="34" charset="0"/>
                </a:rPr>
                <a:t> vaccine</a:t>
              </a:r>
            </a:p>
          </p:txBody>
        </p:sp>
        <p:sp>
          <p:nvSpPr>
            <p:cNvPr id="18" name="TextBox 17">
              <a:extLst>
                <a:ext uri="{FF2B5EF4-FFF2-40B4-BE49-F238E27FC236}">
                  <a16:creationId xmlns:a16="http://schemas.microsoft.com/office/drawing/2014/main" id="{9639CA73-C89B-DD40-A611-D3095DE7751C}"/>
                </a:ext>
              </a:extLst>
            </p:cNvPr>
            <p:cNvSpPr txBox="1"/>
            <p:nvPr/>
          </p:nvSpPr>
          <p:spPr>
            <a:xfrm>
              <a:off x="-425225" y="3437004"/>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Age BF stopped</a:t>
              </a:r>
            </a:p>
          </p:txBody>
        </p:sp>
        <p:sp>
          <p:nvSpPr>
            <p:cNvPr id="19" name="TextBox 18">
              <a:extLst>
                <a:ext uri="{FF2B5EF4-FFF2-40B4-BE49-F238E27FC236}">
                  <a16:creationId xmlns:a16="http://schemas.microsoft.com/office/drawing/2014/main" id="{DB2BBA93-5831-CF41-8FED-A012F187538F}"/>
                </a:ext>
              </a:extLst>
            </p:cNvPr>
            <p:cNvSpPr txBox="1"/>
            <p:nvPr/>
          </p:nvSpPr>
          <p:spPr>
            <a:xfrm>
              <a:off x="-421710" y="3754878"/>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Lethargic</a:t>
              </a:r>
            </a:p>
          </p:txBody>
        </p:sp>
        <p:sp>
          <p:nvSpPr>
            <p:cNvPr id="20" name="TextBox 19">
              <a:extLst>
                <a:ext uri="{FF2B5EF4-FFF2-40B4-BE49-F238E27FC236}">
                  <a16:creationId xmlns:a16="http://schemas.microsoft.com/office/drawing/2014/main" id="{6FA95CDC-6EDA-C943-B064-57A35F8FE4B4}"/>
                </a:ext>
              </a:extLst>
            </p:cNvPr>
            <p:cNvSpPr txBox="1"/>
            <p:nvPr/>
          </p:nvSpPr>
          <p:spPr>
            <a:xfrm>
              <a:off x="-424952" y="4072753"/>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Heart rate</a:t>
              </a:r>
            </a:p>
          </p:txBody>
        </p:sp>
        <p:sp>
          <p:nvSpPr>
            <p:cNvPr id="21" name="TextBox 20">
              <a:extLst>
                <a:ext uri="{FF2B5EF4-FFF2-40B4-BE49-F238E27FC236}">
                  <a16:creationId xmlns:a16="http://schemas.microsoft.com/office/drawing/2014/main" id="{2C1F28D7-CA42-7643-ACEA-A826D66F6B89}"/>
                </a:ext>
              </a:extLst>
            </p:cNvPr>
            <p:cNvSpPr txBox="1"/>
            <p:nvPr/>
          </p:nvSpPr>
          <p:spPr>
            <a:xfrm>
              <a:off x="-428194" y="4380795"/>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Conscious level</a:t>
              </a:r>
            </a:p>
          </p:txBody>
        </p:sp>
        <p:sp>
          <p:nvSpPr>
            <p:cNvPr id="22" name="TextBox 21">
              <a:extLst>
                <a:ext uri="{FF2B5EF4-FFF2-40B4-BE49-F238E27FC236}">
                  <a16:creationId xmlns:a16="http://schemas.microsoft.com/office/drawing/2014/main" id="{481BE0AF-393C-814E-A647-9F35D94CA6BC}"/>
                </a:ext>
              </a:extLst>
            </p:cNvPr>
            <p:cNvSpPr txBox="1"/>
            <p:nvPr/>
          </p:nvSpPr>
          <p:spPr>
            <a:xfrm>
              <a:off x="-432246" y="4698879"/>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HAZ</a:t>
              </a:r>
            </a:p>
          </p:txBody>
        </p:sp>
        <p:sp>
          <p:nvSpPr>
            <p:cNvPr id="23" name="TextBox 22">
              <a:extLst>
                <a:ext uri="{FF2B5EF4-FFF2-40B4-BE49-F238E27FC236}">
                  <a16:creationId xmlns:a16="http://schemas.microsoft.com/office/drawing/2014/main" id="{950B49EA-A437-A64B-8B9B-51C87F5EEE2E}"/>
                </a:ext>
              </a:extLst>
            </p:cNvPr>
            <p:cNvSpPr txBox="1"/>
            <p:nvPr/>
          </p:nvSpPr>
          <p:spPr>
            <a:xfrm>
              <a:off x="-423599" y="5006504"/>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Head circumference</a:t>
              </a:r>
            </a:p>
          </p:txBody>
        </p:sp>
        <p:sp>
          <p:nvSpPr>
            <p:cNvPr id="24" name="TextBox 23">
              <a:extLst>
                <a:ext uri="{FF2B5EF4-FFF2-40B4-BE49-F238E27FC236}">
                  <a16:creationId xmlns:a16="http://schemas.microsoft.com/office/drawing/2014/main" id="{BEA92C6B-79B3-2249-94FA-7E1293257F44}"/>
                </a:ext>
              </a:extLst>
            </p:cNvPr>
            <p:cNvSpPr txBox="1"/>
            <p:nvPr/>
          </p:nvSpPr>
          <p:spPr>
            <a:xfrm>
              <a:off x="-423599" y="5304922"/>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Capillary refill</a:t>
              </a:r>
            </a:p>
          </p:txBody>
        </p:sp>
        <p:sp>
          <p:nvSpPr>
            <p:cNvPr id="25" name="TextBox 24">
              <a:extLst>
                <a:ext uri="{FF2B5EF4-FFF2-40B4-BE49-F238E27FC236}">
                  <a16:creationId xmlns:a16="http://schemas.microsoft.com/office/drawing/2014/main" id="{753A0B69-FDE6-5540-9BD4-426BFA3E102F}"/>
                </a:ext>
              </a:extLst>
            </p:cNvPr>
            <p:cNvSpPr txBox="1"/>
            <p:nvPr/>
          </p:nvSpPr>
          <p:spPr>
            <a:xfrm>
              <a:off x="-421710" y="5633047"/>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Blantyre</a:t>
              </a:r>
            </a:p>
          </p:txBody>
        </p:sp>
        <p:sp>
          <p:nvSpPr>
            <p:cNvPr id="26" name="TextBox 25">
              <a:extLst>
                <a:ext uri="{FF2B5EF4-FFF2-40B4-BE49-F238E27FC236}">
                  <a16:creationId xmlns:a16="http://schemas.microsoft.com/office/drawing/2014/main" id="{97606243-CDC0-7D40-848A-B9F055A57A75}"/>
                </a:ext>
              </a:extLst>
            </p:cNvPr>
            <p:cNvSpPr txBox="1"/>
            <p:nvPr/>
          </p:nvSpPr>
          <p:spPr>
            <a:xfrm>
              <a:off x="-422518" y="5943705"/>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Normal abdomen</a:t>
              </a:r>
            </a:p>
          </p:txBody>
        </p:sp>
      </p:grpSp>
      <p:grpSp>
        <p:nvGrpSpPr>
          <p:cNvPr id="49" name="Group 48">
            <a:extLst>
              <a:ext uri="{FF2B5EF4-FFF2-40B4-BE49-F238E27FC236}">
                <a16:creationId xmlns:a16="http://schemas.microsoft.com/office/drawing/2014/main" id="{A2E79621-DEB7-1E4F-9097-CC1E2E9D51B4}"/>
              </a:ext>
            </a:extLst>
          </p:cNvPr>
          <p:cNvGrpSpPr/>
          <p:nvPr/>
        </p:nvGrpSpPr>
        <p:grpSpPr>
          <a:xfrm>
            <a:off x="3691288" y="1253979"/>
            <a:ext cx="4469864" cy="4294654"/>
            <a:chOff x="5296458" y="1136642"/>
            <a:chExt cx="5959818" cy="5726205"/>
          </a:xfrm>
        </p:grpSpPr>
        <p:pic>
          <p:nvPicPr>
            <p:cNvPr id="10" name="Picture 9">
              <a:extLst>
                <a:ext uri="{FF2B5EF4-FFF2-40B4-BE49-F238E27FC236}">
                  <a16:creationId xmlns:a16="http://schemas.microsoft.com/office/drawing/2014/main" id="{67D501F9-37AE-6A4E-8B1D-2CFF4FFD7F6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03727" y="1136642"/>
              <a:ext cx="3352549" cy="5726205"/>
            </a:xfrm>
            <a:prstGeom prst="rect">
              <a:avLst/>
            </a:prstGeom>
          </p:spPr>
        </p:pic>
        <p:sp>
          <p:nvSpPr>
            <p:cNvPr id="27" name="TextBox 26">
              <a:extLst>
                <a:ext uri="{FF2B5EF4-FFF2-40B4-BE49-F238E27FC236}">
                  <a16:creationId xmlns:a16="http://schemas.microsoft.com/office/drawing/2014/main" id="{DF9D7B2E-811B-A84D-AD37-BECA3EF48B00}"/>
                </a:ext>
              </a:extLst>
            </p:cNvPr>
            <p:cNvSpPr txBox="1"/>
            <p:nvPr/>
          </p:nvSpPr>
          <p:spPr>
            <a:xfrm>
              <a:off x="5299238" y="1158673"/>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Clinician impression</a:t>
              </a:r>
            </a:p>
          </p:txBody>
        </p:sp>
        <p:sp>
          <p:nvSpPr>
            <p:cNvPr id="28" name="TextBox 27">
              <a:extLst>
                <a:ext uri="{FF2B5EF4-FFF2-40B4-BE49-F238E27FC236}">
                  <a16:creationId xmlns:a16="http://schemas.microsoft.com/office/drawing/2014/main" id="{C76DB2B9-AF64-5546-BCB8-D41D3A6820C0}"/>
                </a:ext>
              </a:extLst>
            </p:cNvPr>
            <p:cNvSpPr txBox="1"/>
            <p:nvPr/>
          </p:nvSpPr>
          <p:spPr>
            <a:xfrm>
              <a:off x="5296719" y="1494075"/>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Age (months)</a:t>
              </a:r>
            </a:p>
          </p:txBody>
        </p:sp>
        <p:sp>
          <p:nvSpPr>
            <p:cNvPr id="29" name="TextBox 28">
              <a:extLst>
                <a:ext uri="{FF2B5EF4-FFF2-40B4-BE49-F238E27FC236}">
                  <a16:creationId xmlns:a16="http://schemas.microsoft.com/office/drawing/2014/main" id="{2E48BFCE-BC43-1446-9C73-0559680FD480}"/>
                </a:ext>
              </a:extLst>
            </p:cNvPr>
            <p:cNvSpPr txBox="1"/>
            <p:nvPr/>
          </p:nvSpPr>
          <p:spPr>
            <a:xfrm>
              <a:off x="5299119" y="1810957"/>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Polio vaccine</a:t>
              </a:r>
            </a:p>
          </p:txBody>
        </p:sp>
        <p:sp>
          <p:nvSpPr>
            <p:cNvPr id="30" name="TextBox 29">
              <a:extLst>
                <a:ext uri="{FF2B5EF4-FFF2-40B4-BE49-F238E27FC236}">
                  <a16:creationId xmlns:a16="http://schemas.microsoft.com/office/drawing/2014/main" id="{CB978C5B-A0FB-4348-A85D-0E9892948CCA}"/>
                </a:ext>
              </a:extLst>
            </p:cNvPr>
            <p:cNvSpPr txBox="1"/>
            <p:nvPr/>
          </p:nvSpPr>
          <p:spPr>
            <a:xfrm>
              <a:off x="5316391" y="2127949"/>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Asia/Africa</a:t>
              </a:r>
            </a:p>
          </p:txBody>
        </p:sp>
        <p:sp>
          <p:nvSpPr>
            <p:cNvPr id="31" name="TextBox 30">
              <a:extLst>
                <a:ext uri="{FF2B5EF4-FFF2-40B4-BE49-F238E27FC236}">
                  <a16:creationId xmlns:a16="http://schemas.microsoft.com/office/drawing/2014/main" id="{E0AFDC7F-E11F-A04F-907F-D8D9AC5B944D}"/>
                </a:ext>
              </a:extLst>
            </p:cNvPr>
            <p:cNvSpPr txBox="1"/>
            <p:nvPr/>
          </p:nvSpPr>
          <p:spPr>
            <a:xfrm>
              <a:off x="5309784" y="2455967"/>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Excl. breast feeding</a:t>
              </a:r>
            </a:p>
          </p:txBody>
        </p:sp>
        <p:sp>
          <p:nvSpPr>
            <p:cNvPr id="32" name="TextBox 31">
              <a:extLst>
                <a:ext uri="{FF2B5EF4-FFF2-40B4-BE49-F238E27FC236}">
                  <a16:creationId xmlns:a16="http://schemas.microsoft.com/office/drawing/2014/main" id="{F16E51C1-2313-4549-ACB2-E6B8EE61E081}"/>
                </a:ext>
              </a:extLst>
            </p:cNvPr>
            <p:cNvSpPr txBox="1"/>
            <p:nvPr/>
          </p:nvSpPr>
          <p:spPr>
            <a:xfrm>
              <a:off x="5310050" y="2767012"/>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Diagnosis: Anemia</a:t>
              </a:r>
            </a:p>
          </p:txBody>
        </p:sp>
        <p:sp>
          <p:nvSpPr>
            <p:cNvPr id="33" name="TextBox 32">
              <a:extLst>
                <a:ext uri="{FF2B5EF4-FFF2-40B4-BE49-F238E27FC236}">
                  <a16:creationId xmlns:a16="http://schemas.microsoft.com/office/drawing/2014/main" id="{2C1AA7B5-1150-5849-AE03-F8CEC8A54873}"/>
                </a:ext>
              </a:extLst>
            </p:cNvPr>
            <p:cNvSpPr txBox="1"/>
            <p:nvPr/>
          </p:nvSpPr>
          <p:spPr>
            <a:xfrm>
              <a:off x="5306764" y="3103092"/>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Temperature</a:t>
              </a:r>
            </a:p>
          </p:txBody>
        </p:sp>
        <p:sp>
          <p:nvSpPr>
            <p:cNvPr id="34" name="TextBox 33">
              <a:extLst>
                <a:ext uri="{FF2B5EF4-FFF2-40B4-BE49-F238E27FC236}">
                  <a16:creationId xmlns:a16="http://schemas.microsoft.com/office/drawing/2014/main" id="{9C9CA1D4-9554-244A-A7CE-0FAE8A7604A3}"/>
                </a:ext>
              </a:extLst>
            </p:cNvPr>
            <p:cNvSpPr txBox="1"/>
            <p:nvPr/>
          </p:nvSpPr>
          <p:spPr>
            <a:xfrm>
              <a:off x="5301187" y="3401989"/>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Respiratory rate</a:t>
              </a:r>
            </a:p>
          </p:txBody>
        </p:sp>
        <p:sp>
          <p:nvSpPr>
            <p:cNvPr id="35" name="TextBox 34">
              <a:extLst>
                <a:ext uri="{FF2B5EF4-FFF2-40B4-BE49-F238E27FC236}">
                  <a16:creationId xmlns:a16="http://schemas.microsoft.com/office/drawing/2014/main" id="{9042B5FB-479B-0F41-BBA2-B7F51913062D}"/>
                </a:ext>
              </a:extLst>
            </p:cNvPr>
            <p:cNvSpPr txBox="1"/>
            <p:nvPr/>
          </p:nvSpPr>
          <p:spPr>
            <a:xfrm>
              <a:off x="5310395" y="3728319"/>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Difficulty breathing</a:t>
              </a:r>
            </a:p>
          </p:txBody>
        </p:sp>
        <p:sp>
          <p:nvSpPr>
            <p:cNvPr id="36" name="TextBox 35">
              <a:extLst>
                <a:ext uri="{FF2B5EF4-FFF2-40B4-BE49-F238E27FC236}">
                  <a16:creationId xmlns:a16="http://schemas.microsoft.com/office/drawing/2014/main" id="{93200738-A8A2-DD48-990B-DC45B9C5433E}"/>
                </a:ext>
              </a:extLst>
            </p:cNvPr>
            <p:cNvSpPr txBox="1"/>
            <p:nvPr/>
          </p:nvSpPr>
          <p:spPr>
            <a:xfrm>
              <a:off x="5302679" y="4055818"/>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BCG Vaccine</a:t>
              </a:r>
            </a:p>
          </p:txBody>
        </p:sp>
        <p:sp>
          <p:nvSpPr>
            <p:cNvPr id="37" name="TextBox 36">
              <a:extLst>
                <a:ext uri="{FF2B5EF4-FFF2-40B4-BE49-F238E27FC236}">
                  <a16:creationId xmlns:a16="http://schemas.microsoft.com/office/drawing/2014/main" id="{3CBB644D-20E4-584A-B446-24BCDF8CF3C6}"/>
                </a:ext>
              </a:extLst>
            </p:cNvPr>
            <p:cNvSpPr txBox="1"/>
            <p:nvPr/>
          </p:nvSpPr>
          <p:spPr>
            <a:xfrm>
              <a:off x="5308583" y="4374171"/>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Normal mouth</a:t>
              </a:r>
            </a:p>
          </p:txBody>
        </p:sp>
        <p:sp>
          <p:nvSpPr>
            <p:cNvPr id="38" name="TextBox 37">
              <a:extLst>
                <a:ext uri="{FF2B5EF4-FFF2-40B4-BE49-F238E27FC236}">
                  <a16:creationId xmlns:a16="http://schemas.microsoft.com/office/drawing/2014/main" id="{3BA3BCF3-FD3B-B741-B9D6-3C4A234755BA}"/>
                </a:ext>
              </a:extLst>
            </p:cNvPr>
            <p:cNvSpPr txBox="1"/>
            <p:nvPr/>
          </p:nvSpPr>
          <p:spPr>
            <a:xfrm>
              <a:off x="5297365" y="4673069"/>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HIV exposed</a:t>
              </a:r>
            </a:p>
          </p:txBody>
        </p:sp>
        <p:sp>
          <p:nvSpPr>
            <p:cNvPr id="39" name="TextBox 38">
              <a:extLst>
                <a:ext uri="{FF2B5EF4-FFF2-40B4-BE49-F238E27FC236}">
                  <a16:creationId xmlns:a16="http://schemas.microsoft.com/office/drawing/2014/main" id="{D03DA7F5-3279-4A40-A749-073736757036}"/>
                </a:ext>
              </a:extLst>
            </p:cNvPr>
            <p:cNvSpPr txBox="1"/>
            <p:nvPr/>
          </p:nvSpPr>
          <p:spPr>
            <a:xfrm>
              <a:off x="5305602" y="5000565"/>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Neurological tone</a:t>
              </a:r>
            </a:p>
          </p:txBody>
        </p:sp>
        <p:sp>
          <p:nvSpPr>
            <p:cNvPr id="40" name="TextBox 39">
              <a:extLst>
                <a:ext uri="{FF2B5EF4-FFF2-40B4-BE49-F238E27FC236}">
                  <a16:creationId xmlns:a16="http://schemas.microsoft.com/office/drawing/2014/main" id="{1D38F08E-DEDF-2E46-A362-B59F31C96BF4}"/>
                </a:ext>
              </a:extLst>
            </p:cNvPr>
            <p:cNvSpPr txBox="1"/>
            <p:nvPr/>
          </p:nvSpPr>
          <p:spPr>
            <a:xfrm>
              <a:off x="5296458" y="5337205"/>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Rash on buttocks</a:t>
              </a:r>
            </a:p>
          </p:txBody>
        </p:sp>
        <p:sp>
          <p:nvSpPr>
            <p:cNvPr id="41" name="TextBox 40">
              <a:extLst>
                <a:ext uri="{FF2B5EF4-FFF2-40B4-BE49-F238E27FC236}">
                  <a16:creationId xmlns:a16="http://schemas.microsoft.com/office/drawing/2014/main" id="{7181B9ED-2672-A54D-ABF6-123C149985D0}"/>
                </a:ext>
              </a:extLst>
            </p:cNvPr>
            <p:cNvSpPr txBox="1"/>
            <p:nvPr/>
          </p:nvSpPr>
          <p:spPr>
            <a:xfrm>
              <a:off x="5297620" y="5639808"/>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Received </a:t>
              </a:r>
              <a:r>
                <a:rPr lang="en-US" sz="1050" b="1" dirty="0" err="1">
                  <a:latin typeface="Arial" pitchFamily="34" charset="0"/>
                  <a:cs typeface="Arial" pitchFamily="34" charset="0"/>
                </a:rPr>
                <a:t>rota</a:t>
              </a:r>
              <a:r>
                <a:rPr lang="en-US" sz="1050" b="1" dirty="0">
                  <a:latin typeface="Arial" pitchFamily="34" charset="0"/>
                  <a:cs typeface="Arial" pitchFamily="34" charset="0"/>
                </a:rPr>
                <a:t> vaccine</a:t>
              </a:r>
            </a:p>
          </p:txBody>
        </p:sp>
        <p:sp>
          <p:nvSpPr>
            <p:cNvPr id="42" name="TextBox 41">
              <a:extLst>
                <a:ext uri="{FF2B5EF4-FFF2-40B4-BE49-F238E27FC236}">
                  <a16:creationId xmlns:a16="http://schemas.microsoft.com/office/drawing/2014/main" id="{030E9CCE-EE81-554E-BFD2-DD7C459F83AF}"/>
                </a:ext>
              </a:extLst>
            </p:cNvPr>
            <p:cNvSpPr txBox="1"/>
            <p:nvPr/>
          </p:nvSpPr>
          <p:spPr>
            <a:xfrm>
              <a:off x="5303516" y="5962283"/>
              <a:ext cx="2584288" cy="28796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Vomiting</a:t>
              </a:r>
            </a:p>
          </p:txBody>
        </p:sp>
      </p:grpSp>
      <p:sp>
        <p:nvSpPr>
          <p:cNvPr id="47" name="Rectangle 46">
            <a:extLst>
              <a:ext uri="{FF2B5EF4-FFF2-40B4-BE49-F238E27FC236}">
                <a16:creationId xmlns:a16="http://schemas.microsoft.com/office/drawing/2014/main" id="{520F5C69-E1AA-B44C-8E0D-D1B506F8155A}"/>
              </a:ext>
            </a:extLst>
          </p:cNvPr>
          <p:cNvSpPr/>
          <p:nvPr/>
        </p:nvSpPr>
        <p:spPr>
          <a:xfrm>
            <a:off x="8390397" y="5239393"/>
            <a:ext cx="34289" cy="18463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TextBox 49">
            <a:extLst>
              <a:ext uri="{FF2B5EF4-FFF2-40B4-BE49-F238E27FC236}">
                <a16:creationId xmlns:a16="http://schemas.microsoft.com/office/drawing/2014/main" id="{D2A23D6D-C878-9749-96F4-FA64E0991F81}"/>
              </a:ext>
            </a:extLst>
          </p:cNvPr>
          <p:cNvSpPr txBox="1"/>
          <p:nvPr/>
        </p:nvSpPr>
        <p:spPr>
          <a:xfrm>
            <a:off x="-430608" y="5136074"/>
            <a:ext cx="1938216" cy="21597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Cold peripheries</a:t>
            </a:r>
          </a:p>
        </p:txBody>
      </p:sp>
      <p:sp>
        <p:nvSpPr>
          <p:cNvPr id="51" name="TextBox 50">
            <a:extLst>
              <a:ext uri="{FF2B5EF4-FFF2-40B4-BE49-F238E27FC236}">
                <a16:creationId xmlns:a16="http://schemas.microsoft.com/office/drawing/2014/main" id="{A3692BF5-46C3-9F42-9873-0B29FAB505DA}"/>
              </a:ext>
            </a:extLst>
          </p:cNvPr>
          <p:cNvSpPr txBox="1"/>
          <p:nvPr/>
        </p:nvSpPr>
        <p:spPr>
          <a:xfrm>
            <a:off x="-449990" y="5359888"/>
            <a:ext cx="1938216" cy="21597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Migori</a:t>
            </a:r>
          </a:p>
        </p:txBody>
      </p:sp>
      <p:sp>
        <p:nvSpPr>
          <p:cNvPr id="52" name="TextBox 51">
            <a:extLst>
              <a:ext uri="{FF2B5EF4-FFF2-40B4-BE49-F238E27FC236}">
                <a16:creationId xmlns:a16="http://schemas.microsoft.com/office/drawing/2014/main" id="{EF74397C-A5C5-3447-AC5C-59BBCE2AF5E4}"/>
              </a:ext>
            </a:extLst>
          </p:cNvPr>
          <p:cNvSpPr txBox="1"/>
          <p:nvPr/>
        </p:nvSpPr>
        <p:spPr>
          <a:xfrm>
            <a:off x="3687437" y="5110954"/>
            <a:ext cx="1938216" cy="21597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Acidotic breathing</a:t>
            </a:r>
          </a:p>
        </p:txBody>
      </p:sp>
      <p:sp>
        <p:nvSpPr>
          <p:cNvPr id="53" name="TextBox 52">
            <a:extLst>
              <a:ext uri="{FF2B5EF4-FFF2-40B4-BE49-F238E27FC236}">
                <a16:creationId xmlns:a16="http://schemas.microsoft.com/office/drawing/2014/main" id="{9624A0DE-5CA5-3241-8E6D-147C393F013D}"/>
              </a:ext>
            </a:extLst>
          </p:cNvPr>
          <p:cNvSpPr txBox="1"/>
          <p:nvPr/>
        </p:nvSpPr>
        <p:spPr>
          <a:xfrm>
            <a:off x="3680206" y="5348659"/>
            <a:ext cx="1938216" cy="215970"/>
          </a:xfrm>
          <a:prstGeom prst="rect">
            <a:avLst/>
          </a:prstGeom>
          <a:noFill/>
        </p:spPr>
        <p:txBody>
          <a:bodyPr wrap="square" lIns="0" tIns="0" rIns="0" bIns="0" rtlCol="0">
            <a:noAutofit/>
          </a:bodyPr>
          <a:lstStyle/>
          <a:p>
            <a:pPr algn="r"/>
            <a:r>
              <a:rPr lang="en-US" sz="1050" b="1" dirty="0">
                <a:latin typeface="Arial" pitchFamily="34" charset="0"/>
                <a:cs typeface="Arial" pitchFamily="34" charset="0"/>
              </a:rPr>
              <a:t>HIV infected</a:t>
            </a:r>
          </a:p>
        </p:txBody>
      </p:sp>
      <p:sp>
        <p:nvSpPr>
          <p:cNvPr id="54" name="TextBox 53">
            <a:extLst>
              <a:ext uri="{FF2B5EF4-FFF2-40B4-BE49-F238E27FC236}">
                <a16:creationId xmlns:a16="http://schemas.microsoft.com/office/drawing/2014/main" id="{84558186-C75E-B942-BEC3-81CCEF380D6C}"/>
              </a:ext>
            </a:extLst>
          </p:cNvPr>
          <p:cNvSpPr txBox="1"/>
          <p:nvPr/>
        </p:nvSpPr>
        <p:spPr>
          <a:xfrm>
            <a:off x="8424686" y="1204387"/>
            <a:ext cx="2624504" cy="300082"/>
          </a:xfrm>
          <a:prstGeom prst="rect">
            <a:avLst/>
          </a:prstGeom>
          <a:noFill/>
        </p:spPr>
        <p:txBody>
          <a:bodyPr wrap="square" rtlCol="0">
            <a:spAutoFit/>
          </a:bodyPr>
          <a:lstStyle/>
          <a:p>
            <a:r>
              <a:rPr lang="en-US" sz="1350" dirty="0"/>
              <a:t>High</a:t>
            </a:r>
          </a:p>
        </p:txBody>
      </p:sp>
      <p:sp>
        <p:nvSpPr>
          <p:cNvPr id="55" name="TextBox 54">
            <a:extLst>
              <a:ext uri="{FF2B5EF4-FFF2-40B4-BE49-F238E27FC236}">
                <a16:creationId xmlns:a16="http://schemas.microsoft.com/office/drawing/2014/main" id="{B111AE57-BEB6-924E-B7C8-105E3F718EBE}"/>
              </a:ext>
            </a:extLst>
          </p:cNvPr>
          <p:cNvSpPr txBox="1"/>
          <p:nvPr/>
        </p:nvSpPr>
        <p:spPr>
          <a:xfrm>
            <a:off x="8431414" y="4941940"/>
            <a:ext cx="2624504" cy="300082"/>
          </a:xfrm>
          <a:prstGeom prst="rect">
            <a:avLst/>
          </a:prstGeom>
          <a:noFill/>
        </p:spPr>
        <p:txBody>
          <a:bodyPr wrap="square" rtlCol="0">
            <a:spAutoFit/>
          </a:bodyPr>
          <a:lstStyle/>
          <a:p>
            <a:r>
              <a:rPr lang="en-US" sz="1350" dirty="0"/>
              <a:t>Low</a:t>
            </a:r>
          </a:p>
        </p:txBody>
      </p:sp>
      <p:sp>
        <p:nvSpPr>
          <p:cNvPr id="56" name="TextBox 55">
            <a:extLst>
              <a:ext uri="{FF2B5EF4-FFF2-40B4-BE49-F238E27FC236}">
                <a16:creationId xmlns:a16="http://schemas.microsoft.com/office/drawing/2014/main" id="{DF7EFD1D-4577-2644-8D23-188D9B633820}"/>
              </a:ext>
            </a:extLst>
          </p:cNvPr>
          <p:cNvSpPr txBox="1"/>
          <p:nvPr/>
        </p:nvSpPr>
        <p:spPr>
          <a:xfrm>
            <a:off x="8416460" y="5199371"/>
            <a:ext cx="2624504" cy="300082"/>
          </a:xfrm>
          <a:prstGeom prst="rect">
            <a:avLst/>
          </a:prstGeom>
          <a:noFill/>
        </p:spPr>
        <p:txBody>
          <a:bodyPr wrap="square" rtlCol="0">
            <a:spAutoFit/>
          </a:bodyPr>
          <a:lstStyle/>
          <a:p>
            <a:r>
              <a:rPr lang="en-US" sz="1350" dirty="0"/>
              <a:t>Missing</a:t>
            </a:r>
          </a:p>
        </p:txBody>
      </p:sp>
      <p:pic>
        <p:nvPicPr>
          <p:cNvPr id="58" name="Picture 57">
            <a:extLst>
              <a:ext uri="{FF2B5EF4-FFF2-40B4-BE49-F238E27FC236}">
                <a16:creationId xmlns:a16="http://schemas.microsoft.com/office/drawing/2014/main" id="{EF12EB5F-BBDC-9E4B-8233-55D01B483C9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75569" y="5564025"/>
            <a:ext cx="2536016" cy="411877"/>
          </a:xfrm>
          <a:prstGeom prst="rect">
            <a:avLst/>
          </a:prstGeom>
        </p:spPr>
      </p:pic>
      <p:pic>
        <p:nvPicPr>
          <p:cNvPr id="59" name="Picture 58">
            <a:extLst>
              <a:ext uri="{FF2B5EF4-FFF2-40B4-BE49-F238E27FC236}">
                <a16:creationId xmlns:a16="http://schemas.microsoft.com/office/drawing/2014/main" id="{2AF17964-BFC1-2740-B886-56CEF58CC9E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90573" y="5546117"/>
            <a:ext cx="2583617" cy="419608"/>
          </a:xfrm>
          <a:prstGeom prst="rect">
            <a:avLst/>
          </a:prstGeom>
        </p:spPr>
      </p:pic>
      <p:sp>
        <p:nvSpPr>
          <p:cNvPr id="3" name="Slide Number Placeholder 2">
            <a:extLst>
              <a:ext uri="{FF2B5EF4-FFF2-40B4-BE49-F238E27FC236}">
                <a16:creationId xmlns:a16="http://schemas.microsoft.com/office/drawing/2014/main" id="{EE4F99F3-46A0-844A-B495-EE0D023714C6}"/>
              </a:ext>
            </a:extLst>
          </p:cNvPr>
          <p:cNvSpPr>
            <a:spLocks noGrp="1"/>
          </p:cNvSpPr>
          <p:nvPr>
            <p:ph type="sldNum" sz="quarter" idx="10"/>
          </p:nvPr>
        </p:nvSpPr>
        <p:spPr/>
        <p:txBody>
          <a:bodyPr/>
          <a:lstStyle/>
          <a:p>
            <a:fld id="{2FB4A70D-5DA1-1242-A060-B616C22A5BDC}" type="slidenum">
              <a:rPr lang="en-US" smtClean="0"/>
              <a:t>25</a:t>
            </a:fld>
            <a:endParaRPr lang="en-US"/>
          </a:p>
        </p:txBody>
      </p:sp>
    </p:spTree>
    <p:extLst>
      <p:ext uri="{BB962C8B-B14F-4D97-AF65-F5344CB8AC3E}">
        <p14:creationId xmlns:p14="http://schemas.microsoft.com/office/powerpoint/2010/main" val="2833993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D09549-3576-524A-8F14-7BCAA7CDB4CC}"/>
              </a:ext>
            </a:extLst>
          </p:cNvPr>
          <p:cNvSpPr/>
          <p:nvPr/>
        </p:nvSpPr>
        <p:spPr>
          <a:xfrm>
            <a:off x="0" y="4840783"/>
            <a:ext cx="8822530" cy="112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4" name="Table 3">
            <a:extLst>
              <a:ext uri="{FF2B5EF4-FFF2-40B4-BE49-F238E27FC236}">
                <a16:creationId xmlns:a16="http://schemas.microsoft.com/office/drawing/2014/main" id="{02555347-38E1-D640-AA46-3F7EFB05307F}"/>
              </a:ext>
            </a:extLst>
          </p:cNvPr>
          <p:cNvGraphicFramePr>
            <a:graphicFrameLocks noGrp="1"/>
          </p:cNvGraphicFramePr>
          <p:nvPr>
            <p:extLst/>
          </p:nvPr>
        </p:nvGraphicFramePr>
        <p:xfrm>
          <a:off x="1037544" y="2516239"/>
          <a:ext cx="7134908" cy="2408189"/>
        </p:xfrm>
        <a:graphic>
          <a:graphicData uri="http://schemas.openxmlformats.org/drawingml/2006/table">
            <a:tbl>
              <a:tblPr firstRow="1" bandRow="1">
                <a:tableStyleId>{5C22544A-7EE6-4342-B048-85BDC9FD1C3A}</a:tableStyleId>
              </a:tblPr>
              <a:tblGrid>
                <a:gridCol w="1783727">
                  <a:extLst>
                    <a:ext uri="{9D8B030D-6E8A-4147-A177-3AD203B41FA5}">
                      <a16:colId xmlns:a16="http://schemas.microsoft.com/office/drawing/2014/main" val="4054591007"/>
                    </a:ext>
                  </a:extLst>
                </a:gridCol>
                <a:gridCol w="1783727">
                  <a:extLst>
                    <a:ext uri="{9D8B030D-6E8A-4147-A177-3AD203B41FA5}">
                      <a16:colId xmlns:a16="http://schemas.microsoft.com/office/drawing/2014/main" val="1706010436"/>
                    </a:ext>
                  </a:extLst>
                </a:gridCol>
                <a:gridCol w="1783727">
                  <a:extLst>
                    <a:ext uri="{9D8B030D-6E8A-4147-A177-3AD203B41FA5}">
                      <a16:colId xmlns:a16="http://schemas.microsoft.com/office/drawing/2014/main" val="3673789844"/>
                    </a:ext>
                  </a:extLst>
                </a:gridCol>
                <a:gridCol w="1783727">
                  <a:extLst>
                    <a:ext uri="{9D8B030D-6E8A-4147-A177-3AD203B41FA5}">
                      <a16:colId xmlns:a16="http://schemas.microsoft.com/office/drawing/2014/main" val="3968215547"/>
                    </a:ext>
                  </a:extLst>
                </a:gridCol>
              </a:tblGrid>
              <a:tr h="344027">
                <a:tc>
                  <a:txBody>
                    <a:bodyPr/>
                    <a:lstStyle/>
                    <a:p>
                      <a:pPr algn="ctr"/>
                      <a:r>
                        <a:rPr lang="en-US" sz="1400" dirty="0"/>
                        <a:t>Cluster</a:t>
                      </a:r>
                    </a:p>
                  </a:txBody>
                  <a:tcPr marL="68580" marR="68580" marT="34290" marB="34290">
                    <a:solidFill>
                      <a:schemeClr val="tx1"/>
                    </a:solidFill>
                  </a:tcPr>
                </a:tc>
                <a:tc>
                  <a:txBody>
                    <a:bodyPr/>
                    <a:lstStyle/>
                    <a:p>
                      <a:pPr algn="ctr"/>
                      <a:r>
                        <a:rPr lang="en-US" sz="1400" dirty="0"/>
                        <a:t>N</a:t>
                      </a:r>
                    </a:p>
                  </a:txBody>
                  <a:tcPr marL="68580" marR="68580" marT="34290" marB="34290">
                    <a:solidFill>
                      <a:schemeClr val="tx1"/>
                    </a:solidFill>
                  </a:tcPr>
                </a:tc>
                <a:tc>
                  <a:txBody>
                    <a:bodyPr/>
                    <a:lstStyle/>
                    <a:p>
                      <a:pPr algn="ctr"/>
                      <a:r>
                        <a:rPr lang="en-US" sz="1400" dirty="0"/>
                        <a:t>Died</a:t>
                      </a:r>
                    </a:p>
                  </a:txBody>
                  <a:tcPr marL="68580" marR="68580" marT="34290" marB="34290">
                    <a:solidFill>
                      <a:schemeClr val="tx1"/>
                    </a:solidFill>
                  </a:tcPr>
                </a:tc>
                <a:tc>
                  <a:txBody>
                    <a:bodyPr/>
                    <a:lstStyle/>
                    <a:p>
                      <a:pPr algn="ctr"/>
                      <a:r>
                        <a:rPr lang="en-US" sz="1400" dirty="0"/>
                        <a:t>Mortality</a:t>
                      </a:r>
                    </a:p>
                  </a:txBody>
                  <a:tcPr marL="68580" marR="68580" marT="34290" marB="34290">
                    <a:solidFill>
                      <a:schemeClr val="tx1"/>
                    </a:solidFill>
                  </a:tcPr>
                </a:tc>
                <a:extLst>
                  <a:ext uri="{0D108BD9-81ED-4DB2-BD59-A6C34878D82A}">
                    <a16:rowId xmlns:a16="http://schemas.microsoft.com/office/drawing/2014/main" val="2959457585"/>
                  </a:ext>
                </a:extLst>
              </a:tr>
              <a:tr h="344027">
                <a:tc>
                  <a:txBody>
                    <a:bodyPr/>
                    <a:lstStyle/>
                    <a:p>
                      <a:pPr algn="ctr"/>
                      <a:r>
                        <a:rPr lang="en-US" sz="1400" dirty="0"/>
                        <a:t>0</a:t>
                      </a:r>
                    </a:p>
                  </a:txBody>
                  <a:tcPr marL="68580" marR="68580" marT="34290" marB="34290">
                    <a:solidFill>
                      <a:srgbClr val="FFC000"/>
                    </a:solidFill>
                  </a:tcPr>
                </a:tc>
                <a:tc>
                  <a:txBody>
                    <a:bodyPr/>
                    <a:lstStyle/>
                    <a:p>
                      <a:pPr algn="ctr"/>
                      <a:r>
                        <a:rPr lang="en-US" sz="1400" dirty="0"/>
                        <a:t>352</a:t>
                      </a:r>
                    </a:p>
                  </a:txBody>
                  <a:tcPr marL="68580" marR="68580" marT="34290" marB="34290">
                    <a:solidFill>
                      <a:srgbClr val="FFC000"/>
                    </a:solidFill>
                  </a:tcPr>
                </a:tc>
                <a:tc>
                  <a:txBody>
                    <a:bodyPr/>
                    <a:lstStyle/>
                    <a:p>
                      <a:pPr algn="ctr"/>
                      <a:r>
                        <a:rPr lang="en-US" sz="1400" dirty="0"/>
                        <a:t>20</a:t>
                      </a:r>
                    </a:p>
                  </a:txBody>
                  <a:tcPr marL="68580" marR="68580" marT="34290" marB="34290">
                    <a:solidFill>
                      <a:srgbClr val="FFC000"/>
                    </a:solidFill>
                  </a:tcPr>
                </a:tc>
                <a:tc>
                  <a:txBody>
                    <a:bodyPr/>
                    <a:lstStyle/>
                    <a:p>
                      <a:pPr algn="ctr"/>
                      <a:r>
                        <a:rPr lang="en-US" sz="1400" b="1" dirty="0"/>
                        <a:t>5.7%</a:t>
                      </a:r>
                    </a:p>
                  </a:txBody>
                  <a:tcPr marL="68580" marR="68580" marT="34290" marB="34290">
                    <a:solidFill>
                      <a:srgbClr val="FFC000"/>
                    </a:solidFill>
                  </a:tcPr>
                </a:tc>
                <a:extLst>
                  <a:ext uri="{0D108BD9-81ED-4DB2-BD59-A6C34878D82A}">
                    <a16:rowId xmlns:a16="http://schemas.microsoft.com/office/drawing/2014/main" val="2270642144"/>
                  </a:ext>
                </a:extLst>
              </a:tr>
              <a:tr h="344027">
                <a:tc>
                  <a:txBody>
                    <a:bodyPr/>
                    <a:lstStyle/>
                    <a:p>
                      <a:pPr algn="ctr"/>
                      <a:r>
                        <a:rPr lang="en-US" sz="1400" dirty="0"/>
                        <a:t>1</a:t>
                      </a:r>
                    </a:p>
                  </a:txBody>
                  <a:tcPr marL="68580" marR="68580" marT="34290" marB="34290">
                    <a:solidFill>
                      <a:srgbClr val="FFC000"/>
                    </a:solidFill>
                  </a:tcPr>
                </a:tc>
                <a:tc>
                  <a:txBody>
                    <a:bodyPr/>
                    <a:lstStyle/>
                    <a:p>
                      <a:pPr algn="ctr"/>
                      <a:r>
                        <a:rPr lang="en-US" sz="1400" dirty="0"/>
                        <a:t>407</a:t>
                      </a:r>
                    </a:p>
                  </a:txBody>
                  <a:tcPr marL="68580" marR="68580" marT="34290" marB="34290">
                    <a:solidFill>
                      <a:srgbClr val="FFC000"/>
                    </a:solidFill>
                  </a:tcPr>
                </a:tc>
                <a:tc>
                  <a:txBody>
                    <a:bodyPr/>
                    <a:lstStyle/>
                    <a:p>
                      <a:pPr algn="ctr"/>
                      <a:r>
                        <a:rPr lang="en-US" sz="1400" dirty="0"/>
                        <a:t>22</a:t>
                      </a:r>
                    </a:p>
                  </a:txBody>
                  <a:tcPr marL="68580" marR="68580" marT="34290" marB="34290">
                    <a:solidFill>
                      <a:srgbClr val="FFC000"/>
                    </a:solidFill>
                  </a:tcPr>
                </a:tc>
                <a:tc>
                  <a:txBody>
                    <a:bodyPr/>
                    <a:lstStyle/>
                    <a:p>
                      <a:pPr algn="ctr"/>
                      <a:r>
                        <a:rPr lang="en-US" sz="1400" b="1" dirty="0"/>
                        <a:t>5.1%</a:t>
                      </a:r>
                    </a:p>
                  </a:txBody>
                  <a:tcPr marL="68580" marR="68580" marT="34290" marB="34290">
                    <a:solidFill>
                      <a:srgbClr val="FFC000"/>
                    </a:solidFill>
                  </a:tcPr>
                </a:tc>
                <a:extLst>
                  <a:ext uri="{0D108BD9-81ED-4DB2-BD59-A6C34878D82A}">
                    <a16:rowId xmlns:a16="http://schemas.microsoft.com/office/drawing/2014/main" val="427433701"/>
                  </a:ext>
                </a:extLst>
              </a:tr>
              <a:tr h="344027">
                <a:tc>
                  <a:txBody>
                    <a:bodyPr/>
                    <a:lstStyle/>
                    <a:p>
                      <a:pPr algn="ctr"/>
                      <a:r>
                        <a:rPr lang="en-US" sz="1400" dirty="0"/>
                        <a:t>2</a:t>
                      </a:r>
                    </a:p>
                  </a:txBody>
                  <a:tcPr marL="68580" marR="68580" marT="34290" marB="34290">
                    <a:solidFill>
                      <a:srgbClr val="FF0000"/>
                    </a:solidFill>
                  </a:tcPr>
                </a:tc>
                <a:tc>
                  <a:txBody>
                    <a:bodyPr/>
                    <a:lstStyle/>
                    <a:p>
                      <a:pPr algn="ctr"/>
                      <a:r>
                        <a:rPr lang="en-US" sz="1400" dirty="0"/>
                        <a:t>52</a:t>
                      </a:r>
                    </a:p>
                  </a:txBody>
                  <a:tcPr marL="68580" marR="68580" marT="34290" marB="34290">
                    <a:solidFill>
                      <a:srgbClr val="FF0000"/>
                    </a:solidFill>
                  </a:tcPr>
                </a:tc>
                <a:tc>
                  <a:txBody>
                    <a:bodyPr/>
                    <a:lstStyle/>
                    <a:p>
                      <a:pPr algn="ctr"/>
                      <a:r>
                        <a:rPr lang="en-US" sz="1400" dirty="0"/>
                        <a:t>8</a:t>
                      </a:r>
                    </a:p>
                  </a:txBody>
                  <a:tcPr marL="68580" marR="68580" marT="34290" marB="34290">
                    <a:solidFill>
                      <a:srgbClr val="FF0000"/>
                    </a:solidFill>
                  </a:tcPr>
                </a:tc>
                <a:tc>
                  <a:txBody>
                    <a:bodyPr/>
                    <a:lstStyle/>
                    <a:p>
                      <a:pPr algn="ctr"/>
                      <a:r>
                        <a:rPr lang="en-US" sz="1400" b="1" dirty="0"/>
                        <a:t>15.4%</a:t>
                      </a:r>
                    </a:p>
                  </a:txBody>
                  <a:tcPr marL="68580" marR="68580" marT="34290" marB="34290">
                    <a:solidFill>
                      <a:srgbClr val="FF0000"/>
                    </a:solidFill>
                  </a:tcPr>
                </a:tc>
                <a:extLst>
                  <a:ext uri="{0D108BD9-81ED-4DB2-BD59-A6C34878D82A}">
                    <a16:rowId xmlns:a16="http://schemas.microsoft.com/office/drawing/2014/main" val="436945340"/>
                  </a:ext>
                </a:extLst>
              </a:tr>
              <a:tr h="344027">
                <a:tc>
                  <a:txBody>
                    <a:bodyPr/>
                    <a:lstStyle/>
                    <a:p>
                      <a:pPr algn="ctr"/>
                      <a:r>
                        <a:rPr lang="en-US" sz="1400" dirty="0"/>
                        <a:t>3</a:t>
                      </a:r>
                    </a:p>
                  </a:txBody>
                  <a:tcPr marL="68580" marR="68580" marT="34290" marB="34290">
                    <a:solidFill>
                      <a:srgbClr val="FF0000"/>
                    </a:solidFill>
                  </a:tcPr>
                </a:tc>
                <a:tc>
                  <a:txBody>
                    <a:bodyPr/>
                    <a:lstStyle/>
                    <a:p>
                      <a:pPr algn="ctr"/>
                      <a:r>
                        <a:rPr lang="en-US" sz="1400" dirty="0"/>
                        <a:t>59</a:t>
                      </a:r>
                    </a:p>
                  </a:txBody>
                  <a:tcPr marL="68580" marR="68580" marT="34290" marB="34290">
                    <a:solidFill>
                      <a:srgbClr val="FF0000"/>
                    </a:solidFill>
                  </a:tcPr>
                </a:tc>
                <a:tc>
                  <a:txBody>
                    <a:bodyPr/>
                    <a:lstStyle/>
                    <a:p>
                      <a:pPr algn="ctr"/>
                      <a:r>
                        <a:rPr lang="en-US" sz="1400" dirty="0"/>
                        <a:t>21</a:t>
                      </a:r>
                    </a:p>
                  </a:txBody>
                  <a:tcPr marL="68580" marR="68580" marT="34290" marB="34290">
                    <a:solidFill>
                      <a:srgbClr val="FF0000"/>
                    </a:solidFill>
                  </a:tcPr>
                </a:tc>
                <a:tc>
                  <a:txBody>
                    <a:bodyPr/>
                    <a:lstStyle/>
                    <a:p>
                      <a:pPr algn="ctr"/>
                      <a:r>
                        <a:rPr lang="en-US" sz="1400" b="1" dirty="0"/>
                        <a:t>35.6%</a:t>
                      </a:r>
                    </a:p>
                  </a:txBody>
                  <a:tcPr marL="68580" marR="68580" marT="34290" marB="34290">
                    <a:solidFill>
                      <a:srgbClr val="FF0000"/>
                    </a:solidFill>
                  </a:tcPr>
                </a:tc>
                <a:extLst>
                  <a:ext uri="{0D108BD9-81ED-4DB2-BD59-A6C34878D82A}">
                    <a16:rowId xmlns:a16="http://schemas.microsoft.com/office/drawing/2014/main" val="1714512785"/>
                  </a:ext>
                </a:extLst>
              </a:tr>
              <a:tr h="344027">
                <a:tc>
                  <a:txBody>
                    <a:bodyPr/>
                    <a:lstStyle/>
                    <a:p>
                      <a:pPr algn="ctr"/>
                      <a:r>
                        <a:rPr lang="en-US" sz="1400" dirty="0"/>
                        <a:t>4</a:t>
                      </a:r>
                    </a:p>
                  </a:txBody>
                  <a:tcPr marL="68580" marR="68580" marT="34290" marB="34290">
                    <a:solidFill>
                      <a:srgbClr val="FF0000"/>
                    </a:solidFill>
                  </a:tcPr>
                </a:tc>
                <a:tc>
                  <a:txBody>
                    <a:bodyPr/>
                    <a:lstStyle/>
                    <a:p>
                      <a:pPr algn="ctr"/>
                      <a:r>
                        <a:rPr lang="en-US" sz="1400" dirty="0"/>
                        <a:t>214</a:t>
                      </a:r>
                    </a:p>
                  </a:txBody>
                  <a:tcPr marL="68580" marR="68580" marT="34290" marB="34290">
                    <a:solidFill>
                      <a:srgbClr val="FF0000"/>
                    </a:solidFill>
                  </a:tcPr>
                </a:tc>
                <a:tc>
                  <a:txBody>
                    <a:bodyPr/>
                    <a:lstStyle/>
                    <a:p>
                      <a:pPr algn="ctr"/>
                      <a:r>
                        <a:rPr lang="en-US" sz="1400" dirty="0"/>
                        <a:t>75</a:t>
                      </a:r>
                    </a:p>
                  </a:txBody>
                  <a:tcPr marL="68580" marR="68580" marT="34290" marB="34290">
                    <a:solidFill>
                      <a:srgbClr val="FF0000"/>
                    </a:solidFill>
                  </a:tcPr>
                </a:tc>
                <a:tc>
                  <a:txBody>
                    <a:bodyPr/>
                    <a:lstStyle/>
                    <a:p>
                      <a:pPr algn="ctr"/>
                      <a:r>
                        <a:rPr lang="en-US" sz="1400" b="1" dirty="0"/>
                        <a:t>35.1%</a:t>
                      </a:r>
                    </a:p>
                  </a:txBody>
                  <a:tcPr marL="68580" marR="68580" marT="34290" marB="34290">
                    <a:solidFill>
                      <a:srgbClr val="FF0000"/>
                    </a:solidFill>
                  </a:tcPr>
                </a:tc>
                <a:extLst>
                  <a:ext uri="{0D108BD9-81ED-4DB2-BD59-A6C34878D82A}">
                    <a16:rowId xmlns:a16="http://schemas.microsoft.com/office/drawing/2014/main" val="315829226"/>
                  </a:ext>
                </a:extLst>
              </a:tr>
              <a:tr h="344027">
                <a:tc>
                  <a:txBody>
                    <a:bodyPr/>
                    <a:lstStyle/>
                    <a:p>
                      <a:pPr algn="ctr"/>
                      <a:r>
                        <a:rPr lang="en-US" sz="1400" dirty="0"/>
                        <a:t>5</a:t>
                      </a:r>
                    </a:p>
                  </a:txBody>
                  <a:tcPr marL="68580" marR="68580" marT="34290" marB="34290">
                    <a:solidFill>
                      <a:srgbClr val="92D050"/>
                    </a:solidFill>
                  </a:tcPr>
                </a:tc>
                <a:tc>
                  <a:txBody>
                    <a:bodyPr/>
                    <a:lstStyle/>
                    <a:p>
                      <a:pPr algn="ctr"/>
                      <a:r>
                        <a:rPr lang="en-US" sz="1400" dirty="0"/>
                        <a:t>452</a:t>
                      </a:r>
                    </a:p>
                  </a:txBody>
                  <a:tcPr marL="68580" marR="68580" marT="34290" marB="34290">
                    <a:solidFill>
                      <a:srgbClr val="92D050"/>
                    </a:solidFill>
                  </a:tcPr>
                </a:tc>
                <a:tc>
                  <a:txBody>
                    <a:bodyPr/>
                    <a:lstStyle/>
                    <a:p>
                      <a:pPr algn="ctr"/>
                      <a:r>
                        <a:rPr lang="en-US" sz="1400" dirty="0"/>
                        <a:t>3</a:t>
                      </a:r>
                    </a:p>
                  </a:txBody>
                  <a:tcPr marL="68580" marR="68580" marT="34290" marB="34290">
                    <a:solidFill>
                      <a:srgbClr val="92D050"/>
                    </a:solidFill>
                  </a:tcPr>
                </a:tc>
                <a:tc>
                  <a:txBody>
                    <a:bodyPr/>
                    <a:lstStyle/>
                    <a:p>
                      <a:pPr algn="ctr"/>
                      <a:r>
                        <a:rPr lang="en-US" sz="1400" b="1" dirty="0"/>
                        <a:t>0.7%</a:t>
                      </a:r>
                    </a:p>
                  </a:txBody>
                  <a:tcPr marL="68580" marR="68580" marT="34290" marB="34290">
                    <a:solidFill>
                      <a:srgbClr val="92D050"/>
                    </a:solidFill>
                  </a:tcPr>
                </a:tc>
                <a:extLst>
                  <a:ext uri="{0D108BD9-81ED-4DB2-BD59-A6C34878D82A}">
                    <a16:rowId xmlns:a16="http://schemas.microsoft.com/office/drawing/2014/main" val="208221936"/>
                  </a:ext>
                </a:extLst>
              </a:tr>
            </a:tbl>
          </a:graphicData>
        </a:graphic>
      </p:graphicFrame>
      <p:sp>
        <p:nvSpPr>
          <p:cNvPr id="6" name="TextBox 5">
            <a:extLst>
              <a:ext uri="{FF2B5EF4-FFF2-40B4-BE49-F238E27FC236}">
                <a16:creationId xmlns:a16="http://schemas.microsoft.com/office/drawing/2014/main" id="{49D5140A-EF8B-FC40-A684-22ECAFC8517A}"/>
              </a:ext>
            </a:extLst>
          </p:cNvPr>
          <p:cNvSpPr txBox="1"/>
          <p:nvPr/>
        </p:nvSpPr>
        <p:spPr>
          <a:xfrm>
            <a:off x="500912" y="611999"/>
            <a:ext cx="7340204" cy="415498"/>
          </a:xfrm>
          <a:prstGeom prst="rect">
            <a:avLst/>
          </a:prstGeom>
          <a:noFill/>
        </p:spPr>
        <p:txBody>
          <a:bodyPr wrap="square" rtlCol="0">
            <a:spAutoFit/>
          </a:bodyPr>
          <a:lstStyle/>
          <a:p>
            <a:r>
              <a:rPr lang="en-US" sz="2100" dirty="0">
                <a:solidFill>
                  <a:schemeClr val="accent5">
                    <a:lumMod val="50000"/>
                  </a:schemeClr>
                </a:solidFill>
              </a:rPr>
              <a:t>Results: Participant Clusters</a:t>
            </a:r>
            <a:endParaRPr lang="en-US" sz="2100" b="1" u="sng" dirty="0">
              <a:solidFill>
                <a:schemeClr val="accent5">
                  <a:lumMod val="50000"/>
                </a:schemeClr>
              </a:solidFill>
            </a:endParaRPr>
          </a:p>
        </p:txBody>
      </p:sp>
      <p:sp>
        <p:nvSpPr>
          <p:cNvPr id="2" name="Rectangle 1">
            <a:extLst>
              <a:ext uri="{FF2B5EF4-FFF2-40B4-BE49-F238E27FC236}">
                <a16:creationId xmlns:a16="http://schemas.microsoft.com/office/drawing/2014/main" id="{32A50595-9403-534C-AC00-8EBD1B457328}"/>
              </a:ext>
            </a:extLst>
          </p:cNvPr>
          <p:cNvSpPr/>
          <p:nvPr/>
        </p:nvSpPr>
        <p:spPr>
          <a:xfrm>
            <a:off x="839390" y="1770907"/>
            <a:ext cx="6663248" cy="646331"/>
          </a:xfrm>
          <a:prstGeom prst="rect">
            <a:avLst/>
          </a:prstGeom>
        </p:spPr>
        <p:txBody>
          <a:bodyPr wrap="square">
            <a:spAutoFit/>
          </a:bodyPr>
          <a:lstStyle/>
          <a:p>
            <a:pPr algn="ctr"/>
            <a:r>
              <a:rPr lang="en-US" b="1" dirty="0">
                <a:solidFill>
                  <a:schemeClr val="accent5">
                    <a:lumMod val="50000"/>
                  </a:schemeClr>
                </a:solidFill>
              </a:rPr>
              <a:t>Based on the predictive model children were clustered into group with similar predicted risk </a:t>
            </a:r>
            <a:r>
              <a:rPr lang="en-US" b="1" u="sng" dirty="0">
                <a:solidFill>
                  <a:schemeClr val="accent5">
                    <a:lumMod val="50000"/>
                  </a:schemeClr>
                </a:solidFill>
              </a:rPr>
              <a:t>for the same reasons</a:t>
            </a:r>
            <a:endParaRPr lang="en-US" dirty="0">
              <a:solidFill>
                <a:schemeClr val="accent5">
                  <a:lumMod val="50000"/>
                </a:schemeClr>
              </a:solidFill>
            </a:endParaRPr>
          </a:p>
        </p:txBody>
      </p:sp>
      <p:pic>
        <p:nvPicPr>
          <p:cNvPr id="5" name="Picture 4">
            <a:extLst>
              <a:ext uri="{FF2B5EF4-FFF2-40B4-BE49-F238E27FC236}">
                <a16:creationId xmlns:a16="http://schemas.microsoft.com/office/drawing/2014/main" id="{18CFE3E8-5219-0243-AE09-A9264EAC7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65489" y="5386043"/>
            <a:ext cx="1478511" cy="483783"/>
          </a:xfrm>
          <a:prstGeom prst="rect">
            <a:avLst/>
          </a:prstGeom>
        </p:spPr>
      </p:pic>
      <p:sp>
        <p:nvSpPr>
          <p:cNvPr id="3" name="Slide Number Placeholder 2">
            <a:extLst>
              <a:ext uri="{FF2B5EF4-FFF2-40B4-BE49-F238E27FC236}">
                <a16:creationId xmlns:a16="http://schemas.microsoft.com/office/drawing/2014/main" id="{3D33F239-5D51-2B4F-9B2F-E233E2F9BEFE}"/>
              </a:ext>
            </a:extLst>
          </p:cNvPr>
          <p:cNvSpPr>
            <a:spLocks noGrp="1"/>
          </p:cNvSpPr>
          <p:nvPr>
            <p:ph type="sldNum" sz="quarter" idx="10"/>
          </p:nvPr>
        </p:nvSpPr>
        <p:spPr/>
        <p:txBody>
          <a:bodyPr/>
          <a:lstStyle/>
          <a:p>
            <a:fld id="{2FB4A70D-5DA1-1242-A060-B616C22A5BDC}" type="slidenum">
              <a:rPr lang="en-US" smtClean="0"/>
              <a:t>26</a:t>
            </a:fld>
            <a:endParaRPr lang="en-US"/>
          </a:p>
        </p:txBody>
      </p:sp>
      <p:sp>
        <p:nvSpPr>
          <p:cNvPr id="10" name="Text Placeholder 9">
            <a:extLst>
              <a:ext uri="{FF2B5EF4-FFF2-40B4-BE49-F238E27FC236}">
                <a16:creationId xmlns:a16="http://schemas.microsoft.com/office/drawing/2014/main" id="{C58F73A8-58E1-9245-B239-32D9235CAA3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6147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73E25CC-2703-5840-9732-47FBE56755C5}"/>
              </a:ext>
            </a:extLst>
          </p:cNvPr>
          <p:cNvSpPr>
            <a:spLocks noGrp="1"/>
          </p:cNvSpPr>
          <p:nvPr>
            <p:ph type="sldNum" sz="quarter" idx="10"/>
          </p:nvPr>
        </p:nvSpPr>
        <p:spPr/>
        <p:txBody>
          <a:bodyPr/>
          <a:lstStyle/>
          <a:p>
            <a:fld id="{2FB4A70D-5DA1-1242-A060-B616C22A5BDC}" type="slidenum">
              <a:rPr lang="en-US" smtClean="0"/>
              <a:t>27</a:t>
            </a:fld>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9849" y="857250"/>
            <a:ext cx="3453491" cy="2302328"/>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7763" y="3879550"/>
            <a:ext cx="2097386" cy="2116628"/>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47763" y="857250"/>
            <a:ext cx="2092963" cy="347908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3159578"/>
            <a:ext cx="4143798" cy="2836599"/>
          </a:xfrm>
          <a:prstGeom prst="rect">
            <a:avLst/>
          </a:prstGeom>
        </p:spPr>
      </p:pic>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23" y="857250"/>
            <a:ext cx="3681237" cy="2302328"/>
          </a:xfrm>
          <a:prstGeom prst="rect">
            <a:avLst/>
          </a:prstGeom>
        </p:spPr>
      </p:pic>
      <p:pic>
        <p:nvPicPr>
          <p:cNvPr id="3" name="Picture 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89465" y="3159578"/>
            <a:ext cx="3156086" cy="2836600"/>
          </a:xfrm>
          <a:prstGeom prst="rect">
            <a:avLst/>
          </a:prstGeom>
        </p:spPr>
      </p:pic>
    </p:spTree>
    <p:extLst>
      <p:ext uri="{BB962C8B-B14F-4D97-AF65-F5344CB8AC3E}">
        <p14:creationId xmlns:p14="http://schemas.microsoft.com/office/powerpoint/2010/main" val="157881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47E37B-7F08-DB4B-B534-86E8001D5E40}"/>
              </a:ext>
            </a:extLst>
          </p:cNvPr>
          <p:cNvSpPr>
            <a:spLocks noGrp="1"/>
          </p:cNvSpPr>
          <p:nvPr>
            <p:ph type="sldNum" sz="quarter" idx="10"/>
          </p:nvPr>
        </p:nvSpPr>
        <p:spPr/>
        <p:txBody>
          <a:bodyPr/>
          <a:lstStyle/>
          <a:p>
            <a:fld id="{2FB4A70D-5DA1-1242-A060-B616C22A5BDC}" type="slidenum">
              <a:rPr lang="en-US" smtClean="0"/>
              <a:t>3</a:t>
            </a:fld>
            <a:endParaRPr lang="en-US"/>
          </a:p>
        </p:txBody>
      </p:sp>
      <p:pic>
        <p:nvPicPr>
          <p:cNvPr id="9" name="Content Placeholder 8">
            <a:extLst>
              <a:ext uri="{FF2B5EF4-FFF2-40B4-BE49-F238E27FC236}">
                <a16:creationId xmlns:a16="http://schemas.microsoft.com/office/drawing/2014/main" id="{BF3F0141-F1A8-F948-85BC-52473C24F4B4}"/>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0" y="857250"/>
            <a:ext cx="8295085" cy="4666060"/>
          </a:xfrm>
        </p:spPr>
      </p:pic>
    </p:spTree>
    <p:extLst>
      <p:ext uri="{BB962C8B-B14F-4D97-AF65-F5344CB8AC3E}">
        <p14:creationId xmlns:p14="http://schemas.microsoft.com/office/powerpoint/2010/main" val="94100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a:extLst>
              <a:ext uri="{FF2B5EF4-FFF2-40B4-BE49-F238E27FC236}">
                <a16:creationId xmlns:a16="http://schemas.microsoft.com/office/drawing/2014/main" id="{B47AAD68-9E90-2140-B9A2-3A253DC44957}"/>
              </a:ext>
            </a:extLst>
          </p:cNvPr>
          <p:cNvSpPr>
            <a:spLocks noChangeArrowheads="1"/>
          </p:cNvSpPr>
          <p:nvPr/>
        </p:nvSpPr>
        <p:spPr bwMode="auto">
          <a:xfrm>
            <a:off x="4239817" y="916782"/>
            <a:ext cx="668515" cy="23246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tabLst>
                <a:tab pos="723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1050"/>
              <a:t>Figure 2 </a:t>
            </a:r>
          </a:p>
        </p:txBody>
      </p:sp>
      <p:pic>
        <p:nvPicPr>
          <p:cNvPr id="4098" name="Picture 2">
            <a:extLst>
              <a:ext uri="{FF2B5EF4-FFF2-40B4-BE49-F238E27FC236}">
                <a16:creationId xmlns:a16="http://schemas.microsoft.com/office/drawing/2014/main" id="{7D0B6EC9-87F9-394D-B0FB-BE8D75CDA8A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79219" y="1416880"/>
            <a:ext cx="3680659" cy="41161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2">
            <a:extLst>
              <a:ext uri="{FF2B5EF4-FFF2-40B4-BE49-F238E27FC236}">
                <a16:creationId xmlns:a16="http://schemas.microsoft.com/office/drawing/2014/main" id="{0E08A4CA-0BD9-D14E-B228-06977870913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49129" y="1283065"/>
            <a:ext cx="3855189" cy="42499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a:extLst>
              <a:ext uri="{FF2B5EF4-FFF2-40B4-BE49-F238E27FC236}">
                <a16:creationId xmlns:a16="http://schemas.microsoft.com/office/drawing/2014/main" id="{53D9011C-0627-A842-AF02-5A3052C7029C}"/>
              </a:ext>
            </a:extLst>
          </p:cNvPr>
          <p:cNvSpPr txBox="1"/>
          <p:nvPr/>
        </p:nvSpPr>
        <p:spPr>
          <a:xfrm>
            <a:off x="3508436" y="950875"/>
            <a:ext cx="2793381" cy="369332"/>
          </a:xfrm>
          <a:prstGeom prst="rect">
            <a:avLst/>
          </a:prstGeom>
          <a:noFill/>
        </p:spPr>
        <p:txBody>
          <a:bodyPr wrap="square" rtlCol="0">
            <a:spAutoFit/>
          </a:bodyPr>
          <a:lstStyle/>
          <a:p>
            <a:r>
              <a:rPr lang="en-US" dirty="0">
                <a:solidFill>
                  <a:schemeClr val="accent5">
                    <a:lumMod val="50000"/>
                  </a:schemeClr>
                </a:solidFill>
              </a:rPr>
              <a:t>Under 5 Mortality</a:t>
            </a:r>
          </a:p>
        </p:txBody>
      </p:sp>
      <p:sp>
        <p:nvSpPr>
          <p:cNvPr id="9" name="Text Box 3">
            <a:extLst>
              <a:ext uri="{FF2B5EF4-FFF2-40B4-BE49-F238E27FC236}">
                <a16:creationId xmlns:a16="http://schemas.microsoft.com/office/drawing/2014/main" id="{5AC3178F-504A-6840-BE92-B32A1C05B481}"/>
              </a:ext>
            </a:extLst>
          </p:cNvPr>
          <p:cNvSpPr txBox="1">
            <a:spLocks noChangeArrowheads="1"/>
          </p:cNvSpPr>
          <p:nvPr/>
        </p:nvSpPr>
        <p:spPr bwMode="auto">
          <a:xfrm>
            <a:off x="6476915" y="5652791"/>
            <a:ext cx="2057661" cy="28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1050" dirty="0">
                <a:solidFill>
                  <a:schemeClr val="accent5">
                    <a:lumMod val="50000"/>
                  </a:schemeClr>
                </a:solidFill>
                <a:latin typeface="+mj-lt"/>
              </a:rPr>
              <a:t>Lancet 2017 390, 2171-2182</a:t>
            </a:r>
          </a:p>
        </p:txBody>
      </p:sp>
      <p:sp>
        <p:nvSpPr>
          <p:cNvPr id="2" name="Slide Number Placeholder 1">
            <a:extLst>
              <a:ext uri="{FF2B5EF4-FFF2-40B4-BE49-F238E27FC236}">
                <a16:creationId xmlns:a16="http://schemas.microsoft.com/office/drawing/2014/main" id="{D19EBF03-DB3C-4C43-BAF9-7E4D75BD1B1C}"/>
              </a:ext>
            </a:extLst>
          </p:cNvPr>
          <p:cNvSpPr>
            <a:spLocks noGrp="1"/>
          </p:cNvSpPr>
          <p:nvPr>
            <p:ph type="sldNum" sz="quarter" idx="10"/>
          </p:nvPr>
        </p:nvSpPr>
        <p:spPr/>
        <p:txBody>
          <a:bodyPr/>
          <a:lstStyle/>
          <a:p>
            <a:fld id="{2FB4A70D-5DA1-1242-A060-B616C22A5BDC}" type="slidenum">
              <a:rPr lang="en-US" smtClean="0"/>
              <a:t>4</a:t>
            </a:fld>
            <a:endParaRPr lang="en-US" dirty="0"/>
          </a:p>
        </p:txBody>
      </p:sp>
    </p:spTree>
    <p:extLst>
      <p:ext uri="{BB962C8B-B14F-4D97-AF65-F5344CB8AC3E}">
        <p14:creationId xmlns:p14="http://schemas.microsoft.com/office/powerpoint/2010/main" val="3690634104"/>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are children in low-resource settings dying?</a:t>
            </a:r>
          </a:p>
        </p:txBody>
      </p:sp>
      <p:sp>
        <p:nvSpPr>
          <p:cNvPr id="4" name="Slide Number Placeholder 3"/>
          <p:cNvSpPr>
            <a:spLocks noGrp="1"/>
          </p:cNvSpPr>
          <p:nvPr>
            <p:ph type="sldNum" sz="quarter" idx="10"/>
          </p:nvPr>
        </p:nvSpPr>
        <p:spPr/>
        <p:txBody>
          <a:bodyPr/>
          <a:lstStyle/>
          <a:p>
            <a:fld id="{61A3300C-2B65-410F-93D2-F0E3DC0D85CE}" type="slidenum">
              <a:rPr lang="en-US" smtClean="0"/>
              <a:pPr/>
              <a:t>5</a:t>
            </a:fld>
            <a:endParaRPr lang="en-US"/>
          </a:p>
        </p:txBody>
      </p:sp>
      <p:sp>
        <p:nvSpPr>
          <p:cNvPr id="5" name="Text Placeholder 4"/>
          <p:cNvSpPr>
            <a:spLocks noGrp="1"/>
          </p:cNvSpPr>
          <p:nvPr>
            <p:ph type="body" sz="quarter" idx="11"/>
          </p:nvPr>
        </p:nvSpPr>
        <p:spPr/>
        <p:txBody>
          <a:bodyPr/>
          <a:lstStyle/>
          <a:p>
            <a:endParaRPr lang="en-US"/>
          </a:p>
        </p:txBody>
      </p:sp>
      <p:sp>
        <p:nvSpPr>
          <p:cNvPr id="6" name="Date Placeholder 5"/>
          <p:cNvSpPr>
            <a:spLocks noGrp="1"/>
          </p:cNvSpPr>
          <p:nvPr>
            <p:ph type="dt" sz="half" idx="12"/>
          </p:nvPr>
        </p:nvSpPr>
        <p:spPr/>
        <p:txBody>
          <a:bodyPr/>
          <a:lstStyle/>
          <a:p>
            <a:fld id="{C9AD777B-7CAD-4E6D-90C8-6A9D590A3E00}" type="datetime1">
              <a:rPr lang="en-US" smtClean="0">
                <a:solidFill>
                  <a:prstClr val="black">
                    <a:tint val="75000"/>
                  </a:prstClr>
                </a:solidFill>
              </a:rPr>
              <a:pPr/>
              <a:t>4/10/19</a:t>
            </a:fld>
            <a:endParaRPr lang="en-US" dirty="0">
              <a:solidFill>
                <a:prstClr val="black">
                  <a:tint val="75000"/>
                </a:prstClr>
              </a:solidFill>
            </a:endParaRPr>
          </a:p>
        </p:txBody>
      </p:sp>
      <p:pic>
        <p:nvPicPr>
          <p:cNvPr id="7" name="Content Placeholder 12">
            <a:extLst>
              <a:ext uri="{FF2B5EF4-FFF2-40B4-BE49-F238E27FC236}">
                <a16:creationId xmlns:a16="http://schemas.microsoft.com/office/drawing/2014/main" id="{4B78B8D9-8C75-1C42-A49D-962C43F66D7A}"/>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28669" y="1370434"/>
            <a:ext cx="4771931" cy="4602462"/>
          </a:xfrm>
          <a:prstGeom prst="rect">
            <a:avLst/>
          </a:prstGeom>
        </p:spPr>
      </p:pic>
      <p:sp>
        <p:nvSpPr>
          <p:cNvPr id="8" name="Rectangle 7">
            <a:extLst>
              <a:ext uri="{FF2B5EF4-FFF2-40B4-BE49-F238E27FC236}">
                <a16:creationId xmlns:a16="http://schemas.microsoft.com/office/drawing/2014/main" id="{784AB349-633E-BA4E-9769-7BBAAAF3DFBE}"/>
              </a:ext>
            </a:extLst>
          </p:cNvPr>
          <p:cNvSpPr/>
          <p:nvPr/>
        </p:nvSpPr>
        <p:spPr>
          <a:xfrm>
            <a:off x="507963" y="5982834"/>
            <a:ext cx="2990049" cy="276999"/>
          </a:xfrm>
          <a:prstGeom prst="rect">
            <a:avLst/>
          </a:prstGeom>
        </p:spPr>
        <p:txBody>
          <a:bodyPr wrap="none">
            <a:spAutoFit/>
          </a:bodyPr>
          <a:lstStyle/>
          <a:p>
            <a:r>
              <a:rPr lang="en-US" sz="1200" dirty="0">
                <a:solidFill>
                  <a:schemeClr val="accent5">
                    <a:lumMod val="50000"/>
                  </a:schemeClr>
                </a:solidFill>
              </a:rPr>
              <a:t>https://</a:t>
            </a:r>
            <a:r>
              <a:rPr lang="en-US" sz="1200" dirty="0" err="1">
                <a:solidFill>
                  <a:schemeClr val="accent5">
                    <a:lumMod val="50000"/>
                  </a:schemeClr>
                </a:solidFill>
              </a:rPr>
              <a:t>vizhub.healthdata.org</a:t>
            </a:r>
            <a:r>
              <a:rPr lang="en-US" sz="1200" dirty="0">
                <a:solidFill>
                  <a:schemeClr val="accent5">
                    <a:lumMod val="50000"/>
                  </a:schemeClr>
                </a:solidFill>
              </a:rPr>
              <a:t>/</a:t>
            </a:r>
            <a:r>
              <a:rPr lang="en-US" sz="1200" dirty="0" err="1">
                <a:solidFill>
                  <a:schemeClr val="accent5">
                    <a:lumMod val="50000"/>
                  </a:schemeClr>
                </a:solidFill>
              </a:rPr>
              <a:t>gbd</a:t>
            </a:r>
            <a:r>
              <a:rPr lang="en-US" sz="1200" dirty="0">
                <a:solidFill>
                  <a:schemeClr val="accent5">
                    <a:lumMod val="50000"/>
                  </a:schemeClr>
                </a:solidFill>
              </a:rPr>
              <a:t>-compare/</a:t>
            </a:r>
          </a:p>
        </p:txBody>
      </p:sp>
      <p:pic>
        <p:nvPicPr>
          <p:cNvPr id="10" name="Picture 9">
            <a:extLst>
              <a:ext uri="{FF2B5EF4-FFF2-40B4-BE49-F238E27FC236}">
                <a16:creationId xmlns:a16="http://schemas.microsoft.com/office/drawing/2014/main" id="{15981939-28CD-064A-86B0-991DBF9580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0" y="1352419"/>
            <a:ext cx="3329884" cy="4880910"/>
          </a:xfrm>
          <a:prstGeom prst="rect">
            <a:avLst/>
          </a:prstGeom>
        </p:spPr>
      </p:pic>
      <p:sp>
        <p:nvSpPr>
          <p:cNvPr id="11" name="TextBox 10">
            <a:extLst>
              <a:ext uri="{FF2B5EF4-FFF2-40B4-BE49-F238E27FC236}">
                <a16:creationId xmlns:a16="http://schemas.microsoft.com/office/drawing/2014/main" id="{349EC214-15B4-BF4C-A6D0-6614FDECDDE6}"/>
              </a:ext>
            </a:extLst>
          </p:cNvPr>
          <p:cNvSpPr txBox="1"/>
          <p:nvPr/>
        </p:nvSpPr>
        <p:spPr>
          <a:xfrm>
            <a:off x="5334000" y="6202461"/>
            <a:ext cx="4320484" cy="276999"/>
          </a:xfrm>
          <a:prstGeom prst="rect">
            <a:avLst/>
          </a:prstGeom>
          <a:noFill/>
        </p:spPr>
        <p:txBody>
          <a:bodyPr wrap="square" rtlCol="0">
            <a:spAutoFit/>
          </a:bodyPr>
          <a:lstStyle/>
          <a:p>
            <a:r>
              <a:rPr lang="en-US" sz="1200" dirty="0">
                <a:solidFill>
                  <a:schemeClr val="accent1"/>
                </a:solidFill>
              </a:rPr>
              <a:t>Jones G. Lancet. 2003 Vol 362: 65-71</a:t>
            </a:r>
          </a:p>
        </p:txBody>
      </p:sp>
    </p:spTree>
    <p:extLst>
      <p:ext uri="{BB962C8B-B14F-4D97-AF65-F5344CB8AC3E}">
        <p14:creationId xmlns:p14="http://schemas.microsoft.com/office/powerpoint/2010/main" val="198072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4662"/>
            <a:ext cx="8153400" cy="466344"/>
          </a:xfrm>
        </p:spPr>
        <p:txBody>
          <a:bodyPr>
            <a:normAutofit/>
          </a:bodyPr>
          <a:lstStyle/>
          <a:p>
            <a:r>
              <a:rPr lang="en-US" dirty="0"/>
              <a:t>Impact </a:t>
            </a:r>
            <a:r>
              <a:rPr lang="en-US"/>
              <a:t>of AZM - </a:t>
            </a:r>
            <a:r>
              <a:rPr lang="en-US" dirty="0"/>
              <a:t>Pooled Analysis of MDA</a:t>
            </a:r>
          </a:p>
        </p:txBody>
      </p:sp>
      <p:sp>
        <p:nvSpPr>
          <p:cNvPr id="4" name="Slide Number Placeholder 3"/>
          <p:cNvSpPr>
            <a:spLocks noGrp="1"/>
          </p:cNvSpPr>
          <p:nvPr>
            <p:ph type="sldNum" sz="quarter" idx="10"/>
          </p:nvPr>
        </p:nvSpPr>
        <p:spPr/>
        <p:txBody>
          <a:bodyPr/>
          <a:lstStyle/>
          <a:p>
            <a:fld id="{61A3300C-2B65-410F-93D2-F0E3DC0D85CE}" type="slidenum">
              <a:rPr lang="en-US" smtClean="0"/>
              <a:pPr/>
              <a:t>6</a:t>
            </a:fld>
            <a:endParaRPr lang="en-US"/>
          </a:p>
        </p:txBody>
      </p:sp>
      <p:sp>
        <p:nvSpPr>
          <p:cNvPr id="5" name="Text Placeholder 4"/>
          <p:cNvSpPr>
            <a:spLocks noGrp="1"/>
          </p:cNvSpPr>
          <p:nvPr>
            <p:ph type="body" sz="quarter" idx="11"/>
          </p:nvPr>
        </p:nvSpPr>
        <p:spPr/>
        <p:txBody>
          <a:bodyPr/>
          <a:lstStyle/>
          <a:p>
            <a:endParaRPr lang="en-US"/>
          </a:p>
        </p:txBody>
      </p:sp>
      <p:sp>
        <p:nvSpPr>
          <p:cNvPr id="6" name="Date Placeholder 5"/>
          <p:cNvSpPr>
            <a:spLocks noGrp="1"/>
          </p:cNvSpPr>
          <p:nvPr>
            <p:ph type="dt" sz="half" idx="12"/>
          </p:nvPr>
        </p:nvSpPr>
        <p:spPr/>
        <p:txBody>
          <a:bodyPr/>
          <a:lstStyle/>
          <a:p>
            <a:fld id="{C9AD777B-7CAD-4E6D-90C8-6A9D590A3E00}" type="datetime1">
              <a:rPr lang="en-US" smtClean="0">
                <a:solidFill>
                  <a:prstClr val="black">
                    <a:tint val="75000"/>
                  </a:prstClr>
                </a:solidFill>
              </a:rPr>
              <a:pPr/>
              <a:t>4/12/19</a:t>
            </a:fld>
            <a:endParaRPr lang="en-US" dirty="0">
              <a:solidFill>
                <a:prstClr val="black">
                  <a:tint val="75000"/>
                </a:prstClr>
              </a:solidFill>
            </a:endParaRPr>
          </a:p>
        </p:txBody>
      </p:sp>
      <p:pic>
        <p:nvPicPr>
          <p:cNvPr id="10" name="Picture 9">
            <a:extLst>
              <a:ext uri="{FF2B5EF4-FFF2-40B4-BE49-F238E27FC236}">
                <a16:creationId xmlns:a16="http://schemas.microsoft.com/office/drawing/2014/main" id="{A3C757A6-2AE3-D843-A8A5-AE8354DA4733}"/>
              </a:ext>
            </a:extLst>
          </p:cNvPr>
          <p:cNvPicPr>
            <a:picLocks noChangeAspect="1"/>
          </p:cNvPicPr>
          <p:nvPr/>
        </p:nvPicPr>
        <p:blipFill>
          <a:blip r:embed="rId2"/>
          <a:stretch>
            <a:fillRect/>
          </a:stretch>
        </p:blipFill>
        <p:spPr>
          <a:xfrm>
            <a:off x="1219200" y="1300380"/>
            <a:ext cx="6477000" cy="4730092"/>
          </a:xfrm>
          <a:prstGeom prst="rect">
            <a:avLst/>
          </a:prstGeom>
        </p:spPr>
      </p:pic>
      <p:sp>
        <p:nvSpPr>
          <p:cNvPr id="13" name="TextBox 12">
            <a:extLst>
              <a:ext uri="{FF2B5EF4-FFF2-40B4-BE49-F238E27FC236}">
                <a16:creationId xmlns:a16="http://schemas.microsoft.com/office/drawing/2014/main" id="{AC89F271-E047-B940-9CD4-D6949DC2943E}"/>
              </a:ext>
            </a:extLst>
          </p:cNvPr>
          <p:cNvSpPr txBox="1"/>
          <p:nvPr/>
        </p:nvSpPr>
        <p:spPr>
          <a:xfrm>
            <a:off x="5131024" y="5984914"/>
            <a:ext cx="6044751" cy="553998"/>
          </a:xfrm>
          <a:prstGeom prst="rect">
            <a:avLst/>
          </a:prstGeom>
          <a:noFill/>
        </p:spPr>
        <p:txBody>
          <a:bodyPr wrap="square" rtlCol="0">
            <a:spAutoFit/>
          </a:bodyPr>
          <a:lstStyle/>
          <a:p>
            <a:r>
              <a:rPr lang="en-US" sz="1200" dirty="0"/>
              <a:t>Oldenburg CE. Am J Trop Med </a:t>
            </a:r>
            <a:r>
              <a:rPr lang="en-US" sz="1200" dirty="0" err="1"/>
              <a:t>Hyg</a:t>
            </a:r>
            <a:r>
              <a:rPr lang="en-US" sz="1200" dirty="0"/>
              <a:t>. 2019 Mar;100(3):691-695. </a:t>
            </a:r>
          </a:p>
          <a:p>
            <a:endParaRPr lang="en-US" dirty="0"/>
          </a:p>
        </p:txBody>
      </p:sp>
    </p:spTree>
    <p:extLst>
      <p:ext uri="{BB962C8B-B14F-4D97-AF65-F5344CB8AC3E}">
        <p14:creationId xmlns:p14="http://schemas.microsoft.com/office/powerpoint/2010/main" val="315855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p:txBody>
          <a:bodyPr>
            <a:normAutofit/>
          </a:bodyPr>
          <a:lstStyle/>
          <a:p>
            <a:r>
              <a:rPr lang="en-US" dirty="0"/>
              <a:t>Where would MDA with azithromycin provide maximum benefit</a:t>
            </a:r>
          </a:p>
        </p:txBody>
      </p:sp>
      <p:sp>
        <p:nvSpPr>
          <p:cNvPr id="44033" name="Text Placeholder 1"/>
          <p:cNvSpPr>
            <a:spLocks noGrp="1"/>
          </p:cNvSpPr>
          <p:nvPr>
            <p:ph type="body" sz="quarter" idx="11"/>
          </p:nvPr>
        </p:nvSpPr>
        <p:spPr/>
        <p:txBody>
          <a:bodyPr/>
          <a:lstStyle/>
          <a:p>
            <a:pPr eaLnBrk="1" hangingPunct="1"/>
            <a:r>
              <a:rPr lang="en-US" dirty="0"/>
              <a:t>Determine</a:t>
            </a:r>
          </a:p>
        </p:txBody>
      </p:sp>
      <p:pic>
        <p:nvPicPr>
          <p:cNvPr id="5" name="Picture 3">
            <a:extLst>
              <a:ext uri="{FF2B5EF4-FFF2-40B4-BE49-F238E27FC236}">
                <a16:creationId xmlns:a16="http://schemas.microsoft.com/office/drawing/2014/main" id="{213C210E-8A76-C04C-9BA6-9207F2408B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1752600"/>
            <a:ext cx="6742841" cy="34973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2">
            <a:extLst>
              <a:ext uri="{FF2B5EF4-FFF2-40B4-BE49-F238E27FC236}">
                <a16:creationId xmlns:a16="http://schemas.microsoft.com/office/drawing/2014/main" id="{C6235EC8-F430-0C4C-86F9-FAA41A60F794}"/>
              </a:ext>
            </a:extLst>
          </p:cNvPr>
          <p:cNvSpPr txBox="1">
            <a:spLocks noChangeArrowheads="1"/>
          </p:cNvSpPr>
          <p:nvPr/>
        </p:nvSpPr>
        <p:spPr bwMode="auto">
          <a:xfrm>
            <a:off x="1524000" y="5249909"/>
            <a:ext cx="9574743" cy="5737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anchor="ctr" anchorCtr="0" compatLnSpc="1">
            <a:prstTxWarp prst="textNoShape">
              <a:avLst/>
            </a:prstTxWarp>
            <a:normAutofit/>
          </a:bodyPr>
          <a:lstStyle>
            <a:lvl1pPr algn="l" rtl="0" eaLnBrk="1" latinLnBrk="0" hangingPunct="1">
              <a:spcBef>
                <a:spcPct val="0"/>
              </a:spcBef>
              <a:buNone/>
              <a:defRPr kumimoji="0" sz="2400" kern="1200">
                <a:solidFill>
                  <a:schemeClr val="tx2"/>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200" dirty="0">
                <a:ea typeface="Arial Unicode MS" panose="020B0604020202020204" pitchFamily="34" charset="-128"/>
                <a:cs typeface="Arial Unicode MS" panose="020B0604020202020204" pitchFamily="34" charset="-128"/>
              </a:rPr>
              <a:t>JD Keenan et al. N </a:t>
            </a:r>
            <a:r>
              <a:rPr lang="en-US" altLang="en-US" sz="1200" dirty="0" err="1">
                <a:ea typeface="Arial Unicode MS" panose="020B0604020202020204" pitchFamily="34" charset="-128"/>
                <a:cs typeface="Arial Unicode MS" panose="020B0604020202020204" pitchFamily="34" charset="-128"/>
              </a:rPr>
              <a:t>Engl</a:t>
            </a:r>
            <a:r>
              <a:rPr lang="en-US" altLang="en-US" sz="1200" dirty="0">
                <a:ea typeface="Arial Unicode MS" panose="020B0604020202020204" pitchFamily="34" charset="-128"/>
                <a:cs typeface="Arial Unicode MS" panose="020B0604020202020204" pitchFamily="34" charset="-128"/>
              </a:rPr>
              <a:t> J Med 2018;378:1583-1592.</a:t>
            </a:r>
          </a:p>
        </p:txBody>
      </p:sp>
    </p:spTree>
    <p:extLst>
      <p:ext uri="{BB962C8B-B14F-4D97-AF65-F5344CB8AC3E}">
        <p14:creationId xmlns:p14="http://schemas.microsoft.com/office/powerpoint/2010/main" val="65185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defRPr/>
            </a:pPr>
            <a:fld id="{4C324480-7068-4C21-9413-45CF70050FAE}" type="slidenum">
              <a:rPr lang="en-US" smtClean="0"/>
              <a:pPr>
                <a:defRPr/>
              </a:pPr>
              <a:t>8</a:t>
            </a:fld>
            <a:endParaRPr lang="en-US"/>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2843310043"/>
              </p:ext>
            </p:extLst>
          </p:nvPr>
        </p:nvGraphicFramePr>
        <p:xfrm>
          <a:off x="381000" y="1403352"/>
          <a:ext cx="8153403" cy="4768844"/>
        </p:xfrm>
        <a:graphic>
          <a:graphicData uri="http://schemas.openxmlformats.org/drawingml/2006/table">
            <a:tbl>
              <a:tblPr firstRow="1" firstCol="1" bandRow="1" bandCol="1"/>
              <a:tblGrid>
                <a:gridCol w="412279">
                  <a:extLst>
                    <a:ext uri="{9D8B030D-6E8A-4147-A177-3AD203B41FA5}">
                      <a16:colId xmlns:a16="http://schemas.microsoft.com/office/drawing/2014/main" val="20000"/>
                    </a:ext>
                  </a:extLst>
                </a:gridCol>
                <a:gridCol w="601659">
                  <a:extLst>
                    <a:ext uri="{9D8B030D-6E8A-4147-A177-3AD203B41FA5}">
                      <a16:colId xmlns:a16="http://schemas.microsoft.com/office/drawing/2014/main" val="20001"/>
                    </a:ext>
                  </a:extLst>
                </a:gridCol>
                <a:gridCol w="452502">
                  <a:extLst>
                    <a:ext uri="{9D8B030D-6E8A-4147-A177-3AD203B41FA5}">
                      <a16:colId xmlns:a16="http://schemas.microsoft.com/office/drawing/2014/main" val="20002"/>
                    </a:ext>
                  </a:extLst>
                </a:gridCol>
                <a:gridCol w="452502">
                  <a:extLst>
                    <a:ext uri="{9D8B030D-6E8A-4147-A177-3AD203B41FA5}">
                      <a16:colId xmlns:a16="http://schemas.microsoft.com/office/drawing/2014/main" val="20003"/>
                    </a:ext>
                  </a:extLst>
                </a:gridCol>
                <a:gridCol w="502780">
                  <a:extLst>
                    <a:ext uri="{9D8B030D-6E8A-4147-A177-3AD203B41FA5}">
                      <a16:colId xmlns:a16="http://schemas.microsoft.com/office/drawing/2014/main" val="20004"/>
                    </a:ext>
                  </a:extLst>
                </a:gridCol>
                <a:gridCol w="402223">
                  <a:extLst>
                    <a:ext uri="{9D8B030D-6E8A-4147-A177-3AD203B41FA5}">
                      <a16:colId xmlns:a16="http://schemas.microsoft.com/office/drawing/2014/main" val="20005"/>
                    </a:ext>
                  </a:extLst>
                </a:gridCol>
                <a:gridCol w="402223">
                  <a:extLst>
                    <a:ext uri="{9D8B030D-6E8A-4147-A177-3AD203B41FA5}">
                      <a16:colId xmlns:a16="http://schemas.microsoft.com/office/drawing/2014/main" val="20006"/>
                    </a:ext>
                  </a:extLst>
                </a:gridCol>
                <a:gridCol w="502780">
                  <a:extLst>
                    <a:ext uri="{9D8B030D-6E8A-4147-A177-3AD203B41FA5}">
                      <a16:colId xmlns:a16="http://schemas.microsoft.com/office/drawing/2014/main" val="20007"/>
                    </a:ext>
                  </a:extLst>
                </a:gridCol>
                <a:gridCol w="402223">
                  <a:extLst>
                    <a:ext uri="{9D8B030D-6E8A-4147-A177-3AD203B41FA5}">
                      <a16:colId xmlns:a16="http://schemas.microsoft.com/office/drawing/2014/main" val="20008"/>
                    </a:ext>
                  </a:extLst>
                </a:gridCol>
                <a:gridCol w="502780">
                  <a:extLst>
                    <a:ext uri="{9D8B030D-6E8A-4147-A177-3AD203B41FA5}">
                      <a16:colId xmlns:a16="http://schemas.microsoft.com/office/drawing/2014/main" val="20009"/>
                    </a:ext>
                  </a:extLst>
                </a:gridCol>
                <a:gridCol w="402223">
                  <a:extLst>
                    <a:ext uri="{9D8B030D-6E8A-4147-A177-3AD203B41FA5}">
                      <a16:colId xmlns:a16="http://schemas.microsoft.com/office/drawing/2014/main" val="20010"/>
                    </a:ext>
                  </a:extLst>
                </a:gridCol>
                <a:gridCol w="351945">
                  <a:extLst>
                    <a:ext uri="{9D8B030D-6E8A-4147-A177-3AD203B41FA5}">
                      <a16:colId xmlns:a16="http://schemas.microsoft.com/office/drawing/2014/main" val="20011"/>
                    </a:ext>
                  </a:extLst>
                </a:gridCol>
                <a:gridCol w="402223">
                  <a:extLst>
                    <a:ext uri="{9D8B030D-6E8A-4147-A177-3AD203B41FA5}">
                      <a16:colId xmlns:a16="http://schemas.microsoft.com/office/drawing/2014/main" val="20012"/>
                    </a:ext>
                  </a:extLst>
                </a:gridCol>
                <a:gridCol w="402223">
                  <a:extLst>
                    <a:ext uri="{9D8B030D-6E8A-4147-A177-3AD203B41FA5}">
                      <a16:colId xmlns:a16="http://schemas.microsoft.com/office/drawing/2014/main" val="20013"/>
                    </a:ext>
                  </a:extLst>
                </a:gridCol>
                <a:gridCol w="402223">
                  <a:extLst>
                    <a:ext uri="{9D8B030D-6E8A-4147-A177-3AD203B41FA5}">
                      <a16:colId xmlns:a16="http://schemas.microsoft.com/office/drawing/2014/main" val="20014"/>
                    </a:ext>
                  </a:extLst>
                </a:gridCol>
                <a:gridCol w="402223">
                  <a:extLst>
                    <a:ext uri="{9D8B030D-6E8A-4147-A177-3AD203B41FA5}">
                      <a16:colId xmlns:a16="http://schemas.microsoft.com/office/drawing/2014/main" val="20015"/>
                    </a:ext>
                  </a:extLst>
                </a:gridCol>
                <a:gridCol w="553058">
                  <a:extLst>
                    <a:ext uri="{9D8B030D-6E8A-4147-A177-3AD203B41FA5}">
                      <a16:colId xmlns:a16="http://schemas.microsoft.com/office/drawing/2014/main" val="20016"/>
                    </a:ext>
                  </a:extLst>
                </a:gridCol>
                <a:gridCol w="603334">
                  <a:extLst>
                    <a:ext uri="{9D8B030D-6E8A-4147-A177-3AD203B41FA5}">
                      <a16:colId xmlns:a16="http://schemas.microsoft.com/office/drawing/2014/main" val="20017"/>
                    </a:ext>
                  </a:extLst>
                </a:gridCol>
              </a:tblGrid>
              <a:tr h="139995">
                <a:tc gridSpan="4">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Childhood mortality</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Trachoma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Disease burden</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Competing Interventions to Reduce Mortality</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4583">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Mortality rank</a:t>
                      </a:r>
                      <a:endParaRPr lang="en-US" sz="800">
                        <a:effectLst/>
                        <a:latin typeface="Calibri"/>
                        <a:ea typeface="MS ????"/>
                        <a:cs typeface="Times New Roman"/>
                      </a:endParaRPr>
                    </a:p>
                  </a:txBody>
                  <a:tcPr marL="52816" marR="52816"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Country</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Absolute childhood deaths (1–5 years) </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Childhood Mortality Rate</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Trachoma Endemicity</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 pop in non-endemic areas</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UIG-A%</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Target date for elimination</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Diarrhea burden</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dirty="0">
                          <a:solidFill>
                            <a:srgbClr val="000000"/>
                          </a:solidFill>
                          <a:effectLst/>
                          <a:latin typeface="Cambria"/>
                          <a:ea typeface="MS ????"/>
                          <a:cs typeface="Calibri"/>
                        </a:rPr>
                        <a:t>Pneumonia burden</a:t>
                      </a:r>
                      <a:endParaRPr lang="en-US" sz="800" dirty="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Malaria burden</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HIV burden</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Measles vaccine coverage</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DTP (first dose) vaccine coverage</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Polio vaccine (third dose) coverage</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Hib vaccine coverage</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Planned introduction of rotavirus vaccine</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b="1">
                          <a:solidFill>
                            <a:srgbClr val="000000"/>
                          </a:solidFill>
                          <a:effectLst/>
                          <a:latin typeface="Cambria"/>
                          <a:ea typeface="MS ????"/>
                          <a:cs typeface="Calibri"/>
                        </a:rPr>
                        <a:t>Planned introduction pneumococcal vaccine</a:t>
                      </a:r>
                      <a:endParaRPr lang="en-US" sz="800">
                        <a:effectLst/>
                        <a:latin typeface="Calibri"/>
                        <a:ea typeface="MS ????"/>
                        <a:cs typeface="Times New Roman"/>
                      </a:endParaRPr>
                    </a:p>
                  </a:txBody>
                  <a:tcPr marL="52816" marR="52816"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796">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Niger</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70,346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95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41.7%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77.7%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0.484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14.1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62268">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Equatorial Guinea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1,862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effectLst/>
                          <a:latin typeface="Cambria"/>
                          <a:ea typeface="MS ????"/>
                          <a:cs typeface="Calibri"/>
                        </a:rPr>
                        <a:t>84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Non-endemic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0.316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3.4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39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 </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 </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162268">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3</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Chad</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38,242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84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57.3%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 data available</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21.9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0.441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3.4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45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36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 </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 </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100796">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4</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Nigeria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467,326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84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61.2%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18.7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0.340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4.9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3.6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41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 </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00796">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Mali</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90,136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82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92.2%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87.1%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19.2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0.412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17.9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10006"/>
                  </a:ext>
                </a:extLst>
              </a:tr>
              <a:tr h="100796">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Guinea-Bissau</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10,584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effectLst/>
                          <a:latin typeface="Cambria"/>
                          <a:ea typeface="MS ????"/>
                          <a:cs typeface="Calibri"/>
                        </a:rPr>
                        <a:t>77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76.7%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2020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19.1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0.362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22.9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00796">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Burkina Faso</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99,219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69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55.5%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83.2%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18.9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0.445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50.7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00796">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Burundi</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37,100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69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89.6%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2020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23.6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0.328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3.3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10009"/>
                  </a:ext>
                </a:extLst>
              </a:tr>
              <a:tr h="100796">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Guinea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53,637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59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65.3%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Unknown</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13.8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0.395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62268">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11</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Angola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108,143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57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Non-endemic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25.0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0.430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56.9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245347">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Congo, the Democratic Republic of the</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388,545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57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93.1%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dirty="0">
                          <a:solidFill>
                            <a:srgbClr val="000000"/>
                          </a:solidFill>
                          <a:effectLst/>
                          <a:latin typeface="Cambria"/>
                          <a:ea typeface="MS ????"/>
                          <a:cs typeface="Calibri"/>
                        </a:rPr>
                        <a:t>No program</a:t>
                      </a:r>
                      <a:endParaRPr lang="en-US" sz="800" dirty="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Unknown</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18.5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0.388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31.7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10012"/>
                  </a:ext>
                </a:extLst>
              </a:tr>
              <a:tr h="162268">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13</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Central African Republic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21,509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effectLst/>
                          <a:latin typeface="Cambria"/>
                          <a:ea typeface="MS ????"/>
                          <a:cs typeface="Calibri"/>
                        </a:rPr>
                        <a:t>54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95.1%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29.1%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17.3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0.391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15.1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4.7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47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10013"/>
                  </a:ext>
                </a:extLst>
              </a:tr>
              <a:tr h="162268">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12</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Zambia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65,107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54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55.3%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 program</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2020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14.6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0.313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29.9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13.5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00796">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15</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Cameroon</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82,057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52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79.0%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2020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16.2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0.342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25.3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10015"/>
                  </a:ext>
                </a:extLst>
              </a:tr>
              <a:tr h="162268">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14</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Sierra Leone</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32,325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effectLst/>
                          <a:latin typeface="Cambria"/>
                          <a:ea typeface="MS ????"/>
                          <a:cs typeface="Calibri"/>
                        </a:rPr>
                        <a:t>52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Non-endemic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0.446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30.4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10016"/>
                  </a:ext>
                </a:extLst>
              </a:tr>
              <a:tr h="100796">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16</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Uganda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176,806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49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69.7%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88.5%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2020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16.0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0.268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19.2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162268">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17</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Somalia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45,616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46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 program</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Unknown</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21.8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0.319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40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 </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 </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8"/>
                  </a:ext>
                </a:extLst>
              </a:tr>
              <a:tr h="162268">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18</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Benin</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35,783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44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98.1%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 data available</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Unknown</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13.0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0.340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15.4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10019"/>
                  </a:ext>
                </a:extLst>
              </a:tr>
              <a:tr h="162268">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19</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Congo</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13,538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effectLst/>
                          <a:latin typeface="Cambria"/>
                          <a:ea typeface="MS ????"/>
                          <a:cs typeface="Calibri"/>
                        </a:rPr>
                        <a:t>44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 data available</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 data available</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Unknown</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14.3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0.378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3.1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3.4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10020"/>
                  </a:ext>
                </a:extLst>
              </a:tr>
              <a:tr h="162268">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Rwanda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42,709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44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Non-endemic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22.6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0.228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2009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10021"/>
                  </a:ext>
                </a:extLst>
              </a:tr>
              <a:tr h="162268">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28</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Malawi</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59,743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38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79.5%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 program</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2020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0.312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42.8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10022"/>
                  </a:ext>
                </a:extLst>
              </a:tr>
              <a:tr h="100796">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33</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Afghanistan</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161,004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35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98.0%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Unknown</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28.9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0.454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3"/>
                  </a:ext>
                </a:extLst>
              </a:tr>
              <a:tr h="162268">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37</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Liberia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14867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effectLst/>
                          <a:latin typeface="Cambria"/>
                          <a:ea typeface="MS ????"/>
                          <a:cs typeface="Calibri"/>
                        </a:rPr>
                        <a:t>31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Non-endemic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17.2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43.1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4"/>
                  </a:ext>
                </a:extLst>
              </a:tr>
              <a:tr h="245347">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45</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Lao People's Democratic Republic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12,035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effectLst/>
                          <a:latin typeface="Cambria"/>
                          <a:ea typeface="MS ????"/>
                          <a:cs typeface="Calibri"/>
                        </a:rPr>
                        <a:t>19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 program</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Unknown</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0.421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5"/>
                  </a:ext>
                </a:extLst>
              </a:tr>
              <a:tr h="162268">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47</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Timor-Leste</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2,963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effectLst/>
                          <a:latin typeface="Cambria"/>
                          <a:ea typeface="MS ????"/>
                          <a:cs typeface="Calibri"/>
                        </a:rPr>
                        <a:t>17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Non-endemic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13.5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 </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4.7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 </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 </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6"/>
                  </a:ext>
                </a:extLst>
              </a:tr>
              <a:tr h="162268">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49</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Papua New Guinea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17,422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effectLst/>
                          <a:latin typeface="Cambria"/>
                          <a:ea typeface="MS ????"/>
                          <a:cs typeface="Calibri"/>
                        </a:rPr>
                        <a:t>15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 program</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Unknown</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0.298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2028*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7"/>
                  </a:ext>
                </a:extLst>
              </a:tr>
              <a:tr h="100796">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50</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Myanmar</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57,012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14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99.7%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100.0%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12.8</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0.429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8"/>
                  </a:ext>
                </a:extLst>
              </a:tr>
              <a:tr h="162268">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52</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India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1,707,643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effectLst/>
                          <a:latin typeface="Cambria"/>
                          <a:ea typeface="MS ????"/>
                          <a:cs typeface="Calibri"/>
                        </a:rPr>
                        <a:t>14</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64.2%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No data available</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Unknown</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13.0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0.376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67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 </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2016*</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9"/>
                  </a:ext>
                </a:extLst>
              </a:tr>
              <a:tr h="100796">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56</a:t>
                      </a:r>
                      <a:endParaRPr lang="en-US" sz="800">
                        <a:effectLst/>
                        <a:latin typeface="Calibri"/>
                        <a:ea typeface="MS ????"/>
                        <a:cs typeface="Times New Roman"/>
                      </a:endParaRPr>
                    </a:p>
                  </a:txBody>
                  <a:tcPr marL="52816" marR="5281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500">
                          <a:solidFill>
                            <a:srgbClr val="000000"/>
                          </a:solidFill>
                          <a:effectLst/>
                          <a:latin typeface="Cambria"/>
                          <a:ea typeface="MS ????"/>
                          <a:cs typeface="Calibri"/>
                        </a:rPr>
                        <a:t>Cambodia</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500">
                          <a:effectLst/>
                          <a:latin typeface="Cambria"/>
                          <a:ea typeface="MS ????"/>
                          <a:cs typeface="Calibri"/>
                        </a:rPr>
                        <a:t>22,173</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Endemic</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94.0%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80.0%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7.1</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0.469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1.9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92</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99</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95</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66FF"/>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0</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5000"/>
                        </a:lnSpc>
                        <a:spcBef>
                          <a:spcPts val="0"/>
                        </a:spcBef>
                        <a:spcAft>
                          <a:spcPts val="0"/>
                        </a:spcAft>
                      </a:pPr>
                      <a:r>
                        <a:rPr lang="en-US" sz="500">
                          <a:solidFill>
                            <a:srgbClr val="000000"/>
                          </a:solidFill>
                          <a:effectLst/>
                          <a:latin typeface="Cambria"/>
                          <a:ea typeface="MS ????"/>
                          <a:cs typeface="Calibri"/>
                        </a:rPr>
                        <a:t>2017*</a:t>
                      </a:r>
                      <a:endParaRPr lang="en-US" sz="80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500" dirty="0">
                          <a:solidFill>
                            <a:srgbClr val="000000"/>
                          </a:solidFill>
                          <a:effectLst/>
                          <a:latin typeface="Cambria"/>
                          <a:ea typeface="MS ????"/>
                          <a:cs typeface="Calibri"/>
                        </a:rPr>
                        <a:t>2015*</a:t>
                      </a:r>
                      <a:endParaRPr lang="en-US" sz="800" dirty="0">
                        <a:effectLst/>
                        <a:latin typeface="Calibri"/>
                        <a:ea typeface="MS ????"/>
                        <a:cs typeface="Times New Roman"/>
                      </a:endParaRPr>
                    </a:p>
                  </a:txBody>
                  <a:tcPr marL="52816" marR="5281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0"/>
                  </a:ext>
                </a:extLst>
              </a:tr>
            </a:tbl>
          </a:graphicData>
        </a:graphic>
      </p:graphicFrame>
      <p:sp>
        <p:nvSpPr>
          <p:cNvPr id="2" name="TextBox 1">
            <a:extLst>
              <a:ext uri="{FF2B5EF4-FFF2-40B4-BE49-F238E27FC236}">
                <a16:creationId xmlns:a16="http://schemas.microsoft.com/office/drawing/2014/main" id="{B8526CAB-3665-494D-BB3E-EF00065FB9C1}"/>
              </a:ext>
            </a:extLst>
          </p:cNvPr>
          <p:cNvSpPr txBox="1"/>
          <p:nvPr/>
        </p:nvSpPr>
        <p:spPr>
          <a:xfrm>
            <a:off x="4876800" y="6344049"/>
            <a:ext cx="3165034" cy="276999"/>
          </a:xfrm>
          <a:prstGeom prst="rect">
            <a:avLst/>
          </a:prstGeom>
          <a:noFill/>
        </p:spPr>
        <p:txBody>
          <a:bodyPr wrap="none" rtlCol="0">
            <a:spAutoFit/>
          </a:bodyPr>
          <a:lstStyle/>
          <a:p>
            <a:r>
              <a:rPr lang="en-US" sz="1200" dirty="0">
                <a:solidFill>
                  <a:schemeClr val="accent1"/>
                </a:solidFill>
              </a:rPr>
              <a:t>Matheson AI. PLoS ONE 2014 Vol 9 (5) e96658.</a:t>
            </a:r>
          </a:p>
        </p:txBody>
      </p:sp>
      <p:sp>
        <p:nvSpPr>
          <p:cNvPr id="8" name="Title 2">
            <a:extLst>
              <a:ext uri="{FF2B5EF4-FFF2-40B4-BE49-F238E27FC236}">
                <a16:creationId xmlns:a16="http://schemas.microsoft.com/office/drawing/2014/main" id="{3247EB1F-73D6-4345-A49B-8DDC1A7C244C}"/>
              </a:ext>
            </a:extLst>
          </p:cNvPr>
          <p:cNvSpPr txBox="1">
            <a:spLocks/>
          </p:cNvSpPr>
          <p:nvPr/>
        </p:nvSpPr>
        <p:spPr>
          <a:xfrm>
            <a:off x="609600" y="457200"/>
            <a:ext cx="8153400" cy="466344"/>
          </a:xfrm>
          <a:prstGeom prst="rect">
            <a:avLst/>
          </a:prstGeom>
        </p:spPr>
        <p:txBody>
          <a:bodyPr vert="horz" anchor="ctr">
            <a:norm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dirty="0"/>
              <a:t>Where would MDA with azithromycin provide maximum benefit</a:t>
            </a:r>
          </a:p>
        </p:txBody>
      </p:sp>
    </p:spTree>
    <p:extLst>
      <p:ext uri="{BB962C8B-B14F-4D97-AF65-F5344CB8AC3E}">
        <p14:creationId xmlns:p14="http://schemas.microsoft.com/office/powerpoint/2010/main" val="2316178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C5DEDC9-9F0F-F94C-9207-2604E00A28A9}"/>
              </a:ext>
            </a:extLst>
          </p:cNvPr>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40720" y="1387475"/>
            <a:ext cx="3693080" cy="4800170"/>
          </a:xfrm>
        </p:spPr>
      </p:pic>
      <p:sp>
        <p:nvSpPr>
          <p:cNvPr id="3" name="Title 2">
            <a:extLst>
              <a:ext uri="{FF2B5EF4-FFF2-40B4-BE49-F238E27FC236}">
                <a16:creationId xmlns:a16="http://schemas.microsoft.com/office/drawing/2014/main" id="{EF2B0BF4-E669-E140-A8C2-23A3D826E7D3}"/>
              </a:ext>
            </a:extLst>
          </p:cNvPr>
          <p:cNvSpPr>
            <a:spLocks noGrp="1"/>
          </p:cNvSpPr>
          <p:nvPr>
            <p:ph type="title"/>
          </p:nvPr>
        </p:nvSpPr>
        <p:spPr>
          <a:xfrm>
            <a:off x="609600" y="600456"/>
            <a:ext cx="8153400" cy="466344"/>
          </a:xfrm>
        </p:spPr>
        <p:txBody>
          <a:bodyPr/>
          <a:lstStyle/>
          <a:p>
            <a:r>
              <a:rPr lang="en-US" dirty="0"/>
              <a:t>Projected impact</a:t>
            </a:r>
          </a:p>
        </p:txBody>
      </p:sp>
      <p:sp>
        <p:nvSpPr>
          <p:cNvPr id="4" name="Slide Number Placeholder 3">
            <a:extLst>
              <a:ext uri="{FF2B5EF4-FFF2-40B4-BE49-F238E27FC236}">
                <a16:creationId xmlns:a16="http://schemas.microsoft.com/office/drawing/2014/main" id="{26937432-58B9-484D-9598-5596952CAAA7}"/>
              </a:ext>
            </a:extLst>
          </p:cNvPr>
          <p:cNvSpPr>
            <a:spLocks noGrp="1"/>
          </p:cNvSpPr>
          <p:nvPr>
            <p:ph type="sldNum" sz="quarter" idx="10"/>
          </p:nvPr>
        </p:nvSpPr>
        <p:spPr/>
        <p:txBody>
          <a:bodyPr/>
          <a:lstStyle/>
          <a:p>
            <a:fld id="{61A3300C-2B65-410F-93D2-F0E3DC0D85CE}" type="slidenum">
              <a:rPr lang="en-US" smtClean="0"/>
              <a:pPr/>
              <a:t>9</a:t>
            </a:fld>
            <a:endParaRPr lang="en-US"/>
          </a:p>
        </p:txBody>
      </p:sp>
      <p:sp>
        <p:nvSpPr>
          <p:cNvPr id="5" name="Text Placeholder 4">
            <a:extLst>
              <a:ext uri="{FF2B5EF4-FFF2-40B4-BE49-F238E27FC236}">
                <a16:creationId xmlns:a16="http://schemas.microsoft.com/office/drawing/2014/main" id="{AFC4EE8D-0F70-7246-A864-C55DE8A764D6}"/>
              </a:ext>
            </a:extLst>
          </p:cNvPr>
          <p:cNvSpPr>
            <a:spLocks noGrp="1"/>
          </p:cNvSpPr>
          <p:nvPr>
            <p:ph type="body" sz="quarter" idx="11"/>
          </p:nvPr>
        </p:nvSpPr>
        <p:spPr/>
        <p:txBody>
          <a:bodyPr/>
          <a:lstStyle/>
          <a:p>
            <a:endParaRPr lang="en-US"/>
          </a:p>
        </p:txBody>
      </p:sp>
      <p:sp>
        <p:nvSpPr>
          <p:cNvPr id="6" name="Date Placeholder 5">
            <a:extLst>
              <a:ext uri="{FF2B5EF4-FFF2-40B4-BE49-F238E27FC236}">
                <a16:creationId xmlns:a16="http://schemas.microsoft.com/office/drawing/2014/main" id="{A987FC13-2A19-2A4C-B169-DBA432327AF9}"/>
              </a:ext>
            </a:extLst>
          </p:cNvPr>
          <p:cNvSpPr>
            <a:spLocks noGrp="1"/>
          </p:cNvSpPr>
          <p:nvPr>
            <p:ph type="dt" sz="half" idx="12"/>
          </p:nvPr>
        </p:nvSpPr>
        <p:spPr/>
        <p:txBody>
          <a:bodyPr/>
          <a:lstStyle/>
          <a:p>
            <a:fld id="{C9AD777B-7CAD-4E6D-90C8-6A9D590A3E00}" type="datetime1">
              <a:rPr lang="en-US" smtClean="0">
                <a:solidFill>
                  <a:prstClr val="black">
                    <a:tint val="75000"/>
                  </a:prstClr>
                </a:solidFill>
              </a:rPr>
              <a:pPr/>
              <a:t>4/15/19</a:t>
            </a:fld>
            <a:endParaRPr lang="en-US" dirty="0">
              <a:solidFill>
                <a:prstClr val="black">
                  <a:tint val="75000"/>
                </a:prstClr>
              </a:solidFill>
            </a:endParaRPr>
          </a:p>
        </p:txBody>
      </p:sp>
      <p:graphicFrame>
        <p:nvGraphicFramePr>
          <p:cNvPr id="11" name="Table 10">
            <a:extLst>
              <a:ext uri="{FF2B5EF4-FFF2-40B4-BE49-F238E27FC236}">
                <a16:creationId xmlns:a16="http://schemas.microsoft.com/office/drawing/2014/main" id="{CD663BC8-89BB-7245-8615-56C4F2759ADB}"/>
              </a:ext>
            </a:extLst>
          </p:cNvPr>
          <p:cNvGraphicFramePr>
            <a:graphicFrameLocks noGrp="1"/>
          </p:cNvGraphicFramePr>
          <p:nvPr>
            <p:extLst>
              <p:ext uri="{D42A27DB-BD31-4B8C-83A1-F6EECF244321}">
                <p14:modId xmlns:p14="http://schemas.microsoft.com/office/powerpoint/2010/main" val="3842719484"/>
              </p:ext>
            </p:extLst>
          </p:nvPr>
        </p:nvGraphicFramePr>
        <p:xfrm>
          <a:off x="3849757" y="2590800"/>
          <a:ext cx="5294243" cy="1935480"/>
        </p:xfrm>
        <a:graphic>
          <a:graphicData uri="http://schemas.openxmlformats.org/drawingml/2006/table">
            <a:tbl>
              <a:tblPr firstRow="1" bandRow="1">
                <a:tableStyleId>{5C22544A-7EE6-4342-B048-85BDC9FD1C3A}</a:tableStyleId>
              </a:tblPr>
              <a:tblGrid>
                <a:gridCol w="1407331">
                  <a:extLst>
                    <a:ext uri="{9D8B030D-6E8A-4147-A177-3AD203B41FA5}">
                      <a16:colId xmlns:a16="http://schemas.microsoft.com/office/drawing/2014/main" val="3021871903"/>
                    </a:ext>
                  </a:extLst>
                </a:gridCol>
                <a:gridCol w="1753312">
                  <a:extLst>
                    <a:ext uri="{9D8B030D-6E8A-4147-A177-3AD203B41FA5}">
                      <a16:colId xmlns:a16="http://schemas.microsoft.com/office/drawing/2014/main" val="3847685875"/>
                    </a:ext>
                  </a:extLst>
                </a:gridCol>
                <a:gridCol w="2133600">
                  <a:extLst>
                    <a:ext uri="{9D8B030D-6E8A-4147-A177-3AD203B41FA5}">
                      <a16:colId xmlns:a16="http://schemas.microsoft.com/office/drawing/2014/main" val="415696709"/>
                    </a:ext>
                  </a:extLst>
                </a:gridCol>
              </a:tblGrid>
              <a:tr h="0">
                <a:tc>
                  <a:txBody>
                    <a:bodyPr/>
                    <a:lstStyle/>
                    <a:p>
                      <a:pPr algn="ctr"/>
                      <a:r>
                        <a:rPr lang="en-US" sz="1600" dirty="0"/>
                        <a:t>Country</a:t>
                      </a:r>
                    </a:p>
                  </a:txBody>
                  <a:tcPr/>
                </a:tc>
                <a:tc>
                  <a:txBody>
                    <a:bodyPr/>
                    <a:lstStyle/>
                    <a:p>
                      <a:pPr algn="ctr"/>
                      <a:endParaRPr lang="en-US" sz="1600" dirty="0"/>
                    </a:p>
                    <a:p>
                      <a:pPr algn="ctr"/>
                      <a:r>
                        <a:rPr lang="en-US" sz="1600" dirty="0"/>
                        <a:t>2016 U5 Mortality/100,000</a:t>
                      </a:r>
                    </a:p>
                  </a:txBody>
                  <a:tcPr/>
                </a:tc>
                <a:tc>
                  <a:txBody>
                    <a:bodyPr/>
                    <a:lstStyle/>
                    <a:p>
                      <a:pPr algn="ctr"/>
                      <a:r>
                        <a:rPr lang="en-US" sz="1600" dirty="0"/>
                        <a:t>Projected</a:t>
                      </a:r>
                    </a:p>
                    <a:p>
                      <a:pPr algn="ctr"/>
                      <a:r>
                        <a:rPr lang="en-US" sz="1600" dirty="0"/>
                        <a:t>2030 U5 Mortality/100,000</a:t>
                      </a:r>
                    </a:p>
                  </a:txBody>
                  <a:tcPr/>
                </a:tc>
                <a:extLst>
                  <a:ext uri="{0D108BD9-81ED-4DB2-BD59-A6C34878D82A}">
                    <a16:rowId xmlns:a16="http://schemas.microsoft.com/office/drawing/2014/main" val="710739742"/>
                  </a:ext>
                </a:extLst>
              </a:tr>
              <a:tr h="370840">
                <a:tc>
                  <a:txBody>
                    <a:bodyPr/>
                    <a:lstStyle/>
                    <a:p>
                      <a:pPr algn="ctr"/>
                      <a:r>
                        <a:rPr lang="en-US" b="1" dirty="0"/>
                        <a:t>Malawi</a:t>
                      </a:r>
                    </a:p>
                  </a:txBody>
                  <a:tcPr/>
                </a:tc>
                <a:tc>
                  <a:txBody>
                    <a:bodyPr/>
                    <a:lstStyle/>
                    <a:p>
                      <a:pPr algn="ctr"/>
                      <a:r>
                        <a:rPr lang="en-US" b="1" dirty="0"/>
                        <a:t>805</a:t>
                      </a:r>
                    </a:p>
                  </a:txBody>
                  <a:tcPr/>
                </a:tc>
                <a:tc>
                  <a:txBody>
                    <a:bodyPr/>
                    <a:lstStyle/>
                    <a:p>
                      <a:pPr algn="ctr"/>
                      <a:r>
                        <a:rPr lang="en-US" b="1" dirty="0"/>
                        <a:t>--</a:t>
                      </a:r>
                    </a:p>
                  </a:txBody>
                  <a:tcPr/>
                </a:tc>
                <a:extLst>
                  <a:ext uri="{0D108BD9-81ED-4DB2-BD59-A6C34878D82A}">
                    <a16:rowId xmlns:a16="http://schemas.microsoft.com/office/drawing/2014/main" val="416497195"/>
                  </a:ext>
                </a:extLst>
              </a:tr>
              <a:tr h="370840">
                <a:tc>
                  <a:txBody>
                    <a:bodyPr/>
                    <a:lstStyle/>
                    <a:p>
                      <a:pPr algn="ctr"/>
                      <a:r>
                        <a:rPr lang="en-US" b="1" dirty="0"/>
                        <a:t>Tanzania</a:t>
                      </a:r>
                    </a:p>
                  </a:txBody>
                  <a:tcPr/>
                </a:tc>
                <a:tc>
                  <a:txBody>
                    <a:bodyPr/>
                    <a:lstStyle/>
                    <a:p>
                      <a:pPr algn="ctr"/>
                      <a:r>
                        <a:rPr lang="en-US" b="1" dirty="0"/>
                        <a:t>664</a:t>
                      </a:r>
                    </a:p>
                  </a:txBody>
                  <a:tcPr/>
                </a:tc>
                <a:tc>
                  <a:txBody>
                    <a:bodyPr/>
                    <a:lstStyle/>
                    <a:p>
                      <a:pPr algn="ctr"/>
                      <a:r>
                        <a:rPr lang="en-US" b="1" dirty="0"/>
                        <a:t>--</a:t>
                      </a:r>
                    </a:p>
                  </a:txBody>
                  <a:tcPr/>
                </a:tc>
                <a:extLst>
                  <a:ext uri="{0D108BD9-81ED-4DB2-BD59-A6C34878D82A}">
                    <a16:rowId xmlns:a16="http://schemas.microsoft.com/office/drawing/2014/main" val="2808741872"/>
                  </a:ext>
                </a:extLst>
              </a:tr>
              <a:tr h="370840">
                <a:tc>
                  <a:txBody>
                    <a:bodyPr/>
                    <a:lstStyle/>
                    <a:p>
                      <a:pPr algn="ctr"/>
                      <a:r>
                        <a:rPr lang="en-US" b="1" dirty="0"/>
                        <a:t>Niger</a:t>
                      </a:r>
                    </a:p>
                  </a:txBody>
                  <a:tcPr/>
                </a:tc>
                <a:tc>
                  <a:txBody>
                    <a:bodyPr/>
                    <a:lstStyle/>
                    <a:p>
                      <a:pPr algn="ctr"/>
                      <a:r>
                        <a:rPr lang="en-US" b="1" dirty="0"/>
                        <a:t>1190</a:t>
                      </a:r>
                    </a:p>
                  </a:txBody>
                  <a:tcPr/>
                </a:tc>
                <a:tc>
                  <a:txBody>
                    <a:bodyPr/>
                    <a:lstStyle/>
                    <a:p>
                      <a:pPr algn="ctr"/>
                      <a:r>
                        <a:rPr lang="en-US" b="1" dirty="0"/>
                        <a:t>750</a:t>
                      </a:r>
                    </a:p>
                  </a:txBody>
                  <a:tcPr/>
                </a:tc>
                <a:extLst>
                  <a:ext uri="{0D108BD9-81ED-4DB2-BD59-A6C34878D82A}">
                    <a16:rowId xmlns:a16="http://schemas.microsoft.com/office/drawing/2014/main" val="3598185833"/>
                  </a:ext>
                </a:extLst>
              </a:tr>
            </a:tbl>
          </a:graphicData>
        </a:graphic>
      </p:graphicFrame>
      <p:sp>
        <p:nvSpPr>
          <p:cNvPr id="12" name="TextBox 11">
            <a:extLst>
              <a:ext uri="{FF2B5EF4-FFF2-40B4-BE49-F238E27FC236}">
                <a16:creationId xmlns:a16="http://schemas.microsoft.com/office/drawing/2014/main" id="{C2B30ADD-91D3-D14C-9D14-227B8BE60C01}"/>
              </a:ext>
            </a:extLst>
          </p:cNvPr>
          <p:cNvSpPr txBox="1"/>
          <p:nvPr/>
        </p:nvSpPr>
        <p:spPr>
          <a:xfrm>
            <a:off x="5528076" y="5879868"/>
            <a:ext cx="3574248" cy="307777"/>
          </a:xfrm>
          <a:prstGeom prst="rect">
            <a:avLst/>
          </a:prstGeom>
          <a:noFill/>
        </p:spPr>
        <p:txBody>
          <a:bodyPr wrap="none" rtlCol="0">
            <a:spAutoFit/>
          </a:bodyPr>
          <a:lstStyle/>
          <a:p>
            <a:r>
              <a:rPr lang="en-US" sz="1400" dirty="0">
                <a:solidFill>
                  <a:schemeClr val="accent1"/>
                </a:solidFill>
              </a:rPr>
              <a:t>https://</a:t>
            </a:r>
            <a:r>
              <a:rPr lang="en-US" sz="1400" dirty="0" err="1">
                <a:solidFill>
                  <a:schemeClr val="accent1"/>
                </a:solidFill>
              </a:rPr>
              <a:t>vizhub.healthdata.org</a:t>
            </a:r>
            <a:r>
              <a:rPr lang="en-US" sz="1400" dirty="0">
                <a:solidFill>
                  <a:schemeClr val="accent1"/>
                </a:solidFill>
              </a:rPr>
              <a:t>/</a:t>
            </a:r>
            <a:r>
              <a:rPr lang="en-US" sz="1400" dirty="0" err="1">
                <a:solidFill>
                  <a:schemeClr val="accent1"/>
                </a:solidFill>
              </a:rPr>
              <a:t>gbd</a:t>
            </a:r>
            <a:r>
              <a:rPr lang="en-US" sz="1400" dirty="0">
                <a:solidFill>
                  <a:schemeClr val="accent1"/>
                </a:solidFill>
              </a:rPr>
              <a:t>-foresight/#</a:t>
            </a:r>
          </a:p>
        </p:txBody>
      </p:sp>
    </p:spTree>
    <p:extLst>
      <p:ext uri="{BB962C8B-B14F-4D97-AF65-F5344CB8AC3E}">
        <p14:creationId xmlns:p14="http://schemas.microsoft.com/office/powerpoint/2010/main" val="18633538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START_PowerPoint_Template_2011-12-5_v3">
  <a:themeElements>
    <a:clrScheme name="Custom 2">
      <a:dk1>
        <a:sysClr val="windowText" lastClr="000000"/>
      </a:dk1>
      <a:lt1>
        <a:sysClr val="window" lastClr="FFFFFF"/>
      </a:lt1>
      <a:dk2>
        <a:srgbClr val="595959"/>
      </a:dk2>
      <a:lt2>
        <a:srgbClr val="595959"/>
      </a:lt2>
      <a:accent1>
        <a:srgbClr val="006792"/>
      </a:accent1>
      <a:accent2>
        <a:srgbClr val="3995B9"/>
      </a:accent2>
      <a:accent3>
        <a:srgbClr val="73C167"/>
      </a:accent3>
      <a:accent4>
        <a:srgbClr val="595959"/>
      </a:accent4>
      <a:accent5>
        <a:srgbClr val="509ACC"/>
      </a:accent5>
      <a:accent6>
        <a:srgbClr val="7F6AA2"/>
      </a:accent6>
      <a:hlink>
        <a:srgbClr val="D0AF72"/>
      </a:hlink>
      <a:folHlink>
        <a:srgbClr val="503D1A"/>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Blank PPT Template" id="{96A262A7-11FF-4E40-A353-8C462FBAB3DB}" vid="{5391DAB8-5AA9-6A4B-BDDB-1044FDECDF38}"/>
    </a:ext>
  </a:extLst>
</a:theme>
</file>

<file path=ppt/theme/theme2.xml><?xml version="1.0" encoding="utf-8"?>
<a:theme xmlns:a="http://schemas.openxmlformats.org/drawingml/2006/main" name="START_PowerPoint_Template_2011-12-5_v3">
  <a:themeElements>
    <a:clrScheme name="Custom 2">
      <a:dk1>
        <a:sysClr val="windowText" lastClr="000000"/>
      </a:dk1>
      <a:lt1>
        <a:sysClr val="window" lastClr="FFFFFF"/>
      </a:lt1>
      <a:dk2>
        <a:srgbClr val="595959"/>
      </a:dk2>
      <a:lt2>
        <a:srgbClr val="595959"/>
      </a:lt2>
      <a:accent1>
        <a:srgbClr val="006792"/>
      </a:accent1>
      <a:accent2>
        <a:srgbClr val="3995B9"/>
      </a:accent2>
      <a:accent3>
        <a:srgbClr val="73C167"/>
      </a:accent3>
      <a:accent4>
        <a:srgbClr val="595959"/>
      </a:accent4>
      <a:accent5>
        <a:srgbClr val="509ACC"/>
      </a:accent5>
      <a:accent6>
        <a:srgbClr val="7F6AA2"/>
      </a:accent6>
      <a:hlink>
        <a:srgbClr val="D0AF72"/>
      </a:hlink>
      <a:folHlink>
        <a:srgbClr val="503D1A"/>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Blank PPT Template" id="{96A262A7-11FF-4E40-A353-8C462FBAB3DB}" vid="{29107E61-128E-044C-9B3C-310C30EC5A1F}"/>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PPT Template" id="{96A262A7-11FF-4E40-A353-8C462FBAB3DB}" vid="{070569FC-CD39-9646-B91F-5241FE1EDB6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1_START_PowerPoint_Template_2011-12-5_v3</Template>
  <TotalTime>8354</TotalTime>
  <Words>2627</Words>
  <Application>Microsoft Macintosh PowerPoint</Application>
  <PresentationFormat>On-screen Show (4:3)</PresentationFormat>
  <Paragraphs>917</Paragraphs>
  <Slides>27</Slides>
  <Notes>16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27</vt:i4>
      </vt:variant>
    </vt:vector>
  </HeadingPairs>
  <TitlesOfParts>
    <vt:vector size="41" baseType="lpstr">
      <vt:lpstr>Arial Unicode MS</vt:lpstr>
      <vt:lpstr>ＭＳ Ｐゴシック</vt:lpstr>
      <vt:lpstr>Arial</vt:lpstr>
      <vt:lpstr>Baekmuk Gulim</vt:lpstr>
      <vt:lpstr>Calibri</vt:lpstr>
      <vt:lpstr>Cambria</vt:lpstr>
      <vt:lpstr>MS ????</vt:lpstr>
      <vt:lpstr>Times New Roman</vt:lpstr>
      <vt:lpstr>Tw Cen MT</vt:lpstr>
      <vt:lpstr>Wingdings</vt:lpstr>
      <vt:lpstr>Wingdings 2</vt:lpstr>
      <vt:lpstr>1_START_PowerPoint_Template_2011-12-5_v3</vt:lpstr>
      <vt:lpstr>START_PowerPoint_Template_2011-12-5_v3</vt:lpstr>
      <vt:lpstr>Custom Design</vt:lpstr>
      <vt:lpstr>Targeting Vulnerable children to optimize mortality reduction  azithromycin</vt:lpstr>
      <vt:lpstr>PowerPoint Presentation</vt:lpstr>
      <vt:lpstr>PowerPoint Presentation</vt:lpstr>
      <vt:lpstr>PowerPoint Presentation</vt:lpstr>
      <vt:lpstr>Why are children in low-resource settings dying?</vt:lpstr>
      <vt:lpstr>Impact of AZM - Pooled Analysis of MDA</vt:lpstr>
      <vt:lpstr>Where would MDA with azithromycin provide maximum benefit</vt:lpstr>
      <vt:lpstr>PowerPoint Presentation</vt:lpstr>
      <vt:lpstr>Projected impact</vt:lpstr>
      <vt:lpstr>What is the optimal interventional approach?</vt:lpstr>
      <vt:lpstr>What level of coverage can we expect with MDA?</vt:lpstr>
      <vt:lpstr>Mass Drug Administration: equitable coverage and impact</vt:lpstr>
      <vt:lpstr>Prevalence of resistance after MDA of Azithromycin</vt:lpstr>
      <vt:lpstr>Learning from experience: is there an end game in sight for MDA</vt:lpstr>
      <vt:lpstr>Can we target the most vulnerable?</vt:lpstr>
      <vt:lpstr>Illness severity is a good predictor of mortality risk</vt:lpstr>
      <vt:lpstr>Can we reach those in greatest need through health facilities?</vt:lpstr>
      <vt:lpstr>Can we reach those who are going to die through health facilities?</vt:lpstr>
      <vt:lpstr>PowerPoint Presentation</vt:lpstr>
      <vt:lpstr>PowerPoint Presentation</vt:lpstr>
      <vt:lpstr>PowerPoint Presentation</vt:lpstr>
      <vt:lpstr>PowerPoint Presentation</vt:lpstr>
      <vt:lpstr>PowerPoint Presentation</vt:lpstr>
      <vt:lpstr>Methods: SHapley Additive exPlanations (SHAP) value</vt:lpstr>
      <vt:lpstr>Results: SHAP values (Diagnosis)</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Judd Walson</cp:lastModifiedBy>
  <cp:revision>54</cp:revision>
  <dcterms:created xsi:type="dcterms:W3CDTF">2019-04-10T18:39:09Z</dcterms:created>
  <dcterms:modified xsi:type="dcterms:W3CDTF">2019-04-16T13:53:49Z</dcterms:modified>
</cp:coreProperties>
</file>