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C874-8D3C-4F0C-8160-12FFFB3A44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D82DFD6-1FA6-434A-976F-88D8356845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RISK BUCKETS</a:t>
          </a:r>
        </a:p>
      </dgm:t>
    </dgm:pt>
    <dgm:pt modelId="{57D07B07-7DEA-44DF-AAC1-92D75B3FD346}" type="parTrans" cxnId="{01E6EA42-C110-4D85-B907-255E96653276}">
      <dgm:prSet/>
      <dgm:spPr/>
      <dgm:t>
        <a:bodyPr/>
        <a:lstStyle/>
        <a:p>
          <a:endParaRPr lang="en-US"/>
        </a:p>
      </dgm:t>
    </dgm:pt>
    <dgm:pt modelId="{6C344EC4-D5B2-4074-91F9-A064D5D9EDE3}" type="sibTrans" cxnId="{01E6EA42-C110-4D85-B907-255E96653276}">
      <dgm:prSet/>
      <dgm:spPr/>
      <dgm:t>
        <a:bodyPr/>
        <a:lstStyle/>
        <a:p>
          <a:endParaRPr lang="en-US"/>
        </a:p>
      </dgm:t>
    </dgm:pt>
    <dgm:pt modelId="{B80983CF-1C65-EC4D-A858-C35F8E3209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SCENARIO SIMULATIONS</a:t>
          </a:r>
        </a:p>
      </dgm:t>
    </dgm:pt>
    <dgm:pt modelId="{119F4604-729B-2345-BA0C-C9EBDC349388}" type="sibTrans" cxnId="{43994378-FE05-A845-B5DE-30C9C7B63F8F}">
      <dgm:prSet/>
      <dgm:spPr/>
      <dgm:t>
        <a:bodyPr/>
        <a:lstStyle/>
        <a:p>
          <a:endParaRPr lang="en-US"/>
        </a:p>
      </dgm:t>
    </dgm:pt>
    <dgm:pt modelId="{498F7F89-0634-B743-908A-DC0332A6EB29}" type="parTrans" cxnId="{43994378-FE05-A845-B5DE-30C9C7B63F8F}">
      <dgm:prSet/>
      <dgm:spPr/>
      <dgm:t>
        <a:bodyPr/>
        <a:lstStyle/>
        <a:p>
          <a:endParaRPr lang="en-US"/>
        </a:p>
      </dgm:t>
    </dgm:pt>
    <dgm:pt modelId="{D13D4A76-90BA-A64F-81D5-4A23F6DC7E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CONTEXT AND KAP SCORES</a:t>
          </a:r>
        </a:p>
      </dgm:t>
    </dgm:pt>
    <dgm:pt modelId="{9B00ACD4-8B71-4B4F-9BCF-A90A2D507A97}" type="parTrans" cxnId="{67073B43-B3F8-544F-9C9D-3F92491ED427}">
      <dgm:prSet/>
      <dgm:spPr/>
      <dgm:t>
        <a:bodyPr/>
        <a:lstStyle/>
        <a:p>
          <a:endParaRPr lang="en-US"/>
        </a:p>
      </dgm:t>
    </dgm:pt>
    <dgm:pt modelId="{D6686635-4BEC-F644-8D54-BC29206B4F3A}" type="sibTrans" cxnId="{67073B43-B3F8-544F-9C9D-3F92491ED427}">
      <dgm:prSet/>
      <dgm:spPr/>
      <dgm:t>
        <a:bodyPr/>
        <a:lstStyle/>
        <a:p>
          <a:endParaRPr lang="en-US"/>
        </a:p>
      </dgm:t>
    </dgm:pt>
    <dgm:pt modelId="{FDFE84EB-8134-3046-A8EB-429B50AFB1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TARGETED VALIDATION</a:t>
          </a:r>
        </a:p>
      </dgm:t>
    </dgm:pt>
    <dgm:pt modelId="{0B507B7B-32E4-1845-B53A-8C7E9DC6EEE1}" type="parTrans" cxnId="{F674D378-D8D2-3840-8A5A-B32C439192FB}">
      <dgm:prSet/>
      <dgm:spPr/>
      <dgm:t>
        <a:bodyPr/>
        <a:lstStyle/>
        <a:p>
          <a:endParaRPr lang="en-US"/>
        </a:p>
      </dgm:t>
    </dgm:pt>
    <dgm:pt modelId="{6AEEF464-EC60-A64A-B1AD-06B00B6CEA1A}" type="sibTrans" cxnId="{F674D378-D8D2-3840-8A5A-B32C439192FB}">
      <dgm:prSet/>
      <dgm:spPr/>
      <dgm:t>
        <a:bodyPr/>
        <a:lstStyle/>
        <a:p>
          <a:endParaRPr lang="en-US"/>
        </a:p>
      </dgm:t>
    </dgm:pt>
    <dgm:pt modelId="{26723DB4-D460-6B46-9EF9-873CCEC404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ECOLOGICAL APPROACHES (EG. COMMUNITY ENGAGEMENT)</a:t>
          </a:r>
        </a:p>
      </dgm:t>
    </dgm:pt>
    <dgm:pt modelId="{D7B48DA1-EF15-8C43-985A-B91D398E351F}" type="parTrans" cxnId="{C0BDDEAB-65F0-F642-ACA9-9D5B08480A21}">
      <dgm:prSet/>
      <dgm:spPr/>
      <dgm:t>
        <a:bodyPr/>
        <a:lstStyle/>
        <a:p>
          <a:endParaRPr lang="en-US"/>
        </a:p>
      </dgm:t>
    </dgm:pt>
    <dgm:pt modelId="{9BDCE873-8F9C-4F4E-B18F-766F2078D04E}" type="sibTrans" cxnId="{C0BDDEAB-65F0-F642-ACA9-9D5B08480A21}">
      <dgm:prSet/>
      <dgm:spPr/>
      <dgm:t>
        <a:bodyPr/>
        <a:lstStyle/>
        <a:p>
          <a:endParaRPr lang="en-US"/>
        </a:p>
      </dgm:t>
    </dgm:pt>
    <dgm:pt modelId="{AC6B67E8-F482-4FF4-8760-BD0EF21F9CDC}" type="pres">
      <dgm:prSet presAssocID="{1B0DC874-8D3C-4F0C-8160-12FFFB3A44B4}" presName="root" presStyleCnt="0">
        <dgm:presLayoutVars>
          <dgm:dir/>
          <dgm:resizeHandles val="exact"/>
        </dgm:presLayoutVars>
      </dgm:prSet>
      <dgm:spPr/>
    </dgm:pt>
    <dgm:pt modelId="{19795B20-E03F-4671-ADEC-16E502A65B08}" type="pres">
      <dgm:prSet presAssocID="{4D82DFD6-1FA6-434A-976F-88D8356845A0}" presName="compNode" presStyleCnt="0"/>
      <dgm:spPr/>
    </dgm:pt>
    <dgm:pt modelId="{896E1E5F-97C9-4D13-9C46-E40CF40CD559}" type="pres">
      <dgm:prSet presAssocID="{4D82DFD6-1FA6-434A-976F-88D8356845A0}" presName="iconBgRect" presStyleLbl="bgShp" presStyleIdx="0" presStyleCnt="5"/>
      <dgm:spPr/>
    </dgm:pt>
    <dgm:pt modelId="{898862A7-29B1-4C6F-918E-99150C3873C8}" type="pres">
      <dgm:prSet presAssocID="{4D82DFD6-1FA6-434A-976F-88D8356845A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9941B8E3-C5A5-4375-A011-CAD7B1DE9975}" type="pres">
      <dgm:prSet presAssocID="{4D82DFD6-1FA6-434A-976F-88D8356845A0}" presName="spaceRect" presStyleCnt="0"/>
      <dgm:spPr/>
    </dgm:pt>
    <dgm:pt modelId="{96FB8745-D6BB-45B2-9841-708CAACFA56F}" type="pres">
      <dgm:prSet presAssocID="{4D82DFD6-1FA6-434A-976F-88D8356845A0}" presName="textRect" presStyleLbl="revTx" presStyleIdx="0" presStyleCnt="5">
        <dgm:presLayoutVars>
          <dgm:chMax val="1"/>
          <dgm:chPref val="1"/>
        </dgm:presLayoutVars>
      </dgm:prSet>
      <dgm:spPr/>
    </dgm:pt>
    <dgm:pt modelId="{658C227F-F85E-49A7-871E-3D934D6400E0}" type="pres">
      <dgm:prSet presAssocID="{6C344EC4-D5B2-4074-91F9-A064D5D9EDE3}" presName="sibTrans" presStyleCnt="0"/>
      <dgm:spPr/>
    </dgm:pt>
    <dgm:pt modelId="{06822F93-238C-4854-9310-1A50A203C110}" type="pres">
      <dgm:prSet presAssocID="{FDFE84EB-8134-3046-A8EB-429B50AFB1EF}" presName="compNode" presStyleCnt="0"/>
      <dgm:spPr/>
    </dgm:pt>
    <dgm:pt modelId="{CC73CCC3-CCBC-4A11-957B-4D172F83DF81}" type="pres">
      <dgm:prSet presAssocID="{FDFE84EB-8134-3046-A8EB-429B50AFB1EF}" presName="iconBgRect" presStyleLbl="bgShp" presStyleIdx="1" presStyleCnt="5"/>
      <dgm:spPr/>
    </dgm:pt>
    <dgm:pt modelId="{1CD7754F-50EA-4E34-AFC6-F0607F47994A}" type="pres">
      <dgm:prSet presAssocID="{FDFE84EB-8134-3046-A8EB-429B50AFB1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76A7B60-9D16-462C-BE73-8603434744FA}" type="pres">
      <dgm:prSet presAssocID="{FDFE84EB-8134-3046-A8EB-429B50AFB1EF}" presName="spaceRect" presStyleCnt="0"/>
      <dgm:spPr/>
    </dgm:pt>
    <dgm:pt modelId="{836B4352-53C9-406F-B953-C0684F00D95E}" type="pres">
      <dgm:prSet presAssocID="{FDFE84EB-8134-3046-A8EB-429B50AFB1EF}" presName="textRect" presStyleLbl="revTx" presStyleIdx="1" presStyleCnt="5">
        <dgm:presLayoutVars>
          <dgm:chMax val="1"/>
          <dgm:chPref val="1"/>
        </dgm:presLayoutVars>
      </dgm:prSet>
      <dgm:spPr/>
    </dgm:pt>
    <dgm:pt modelId="{172D28BE-2A98-4004-B48F-B624236A61DB}" type="pres">
      <dgm:prSet presAssocID="{6AEEF464-EC60-A64A-B1AD-06B00B6CEA1A}" presName="sibTrans" presStyleCnt="0"/>
      <dgm:spPr/>
    </dgm:pt>
    <dgm:pt modelId="{41B23C22-9D84-45D7-927B-6333B04D5582}" type="pres">
      <dgm:prSet presAssocID="{26723DB4-D460-6B46-9EF9-873CCEC40474}" presName="compNode" presStyleCnt="0"/>
      <dgm:spPr/>
    </dgm:pt>
    <dgm:pt modelId="{D66A78DE-80D7-40B9-9039-C5CA71C85C5B}" type="pres">
      <dgm:prSet presAssocID="{26723DB4-D460-6B46-9EF9-873CCEC40474}" presName="iconBgRect" presStyleLbl="bgShp" presStyleIdx="2" presStyleCnt="5"/>
      <dgm:spPr/>
    </dgm:pt>
    <dgm:pt modelId="{4E18AC96-7C84-4472-8301-4C5CEF78070C}" type="pres">
      <dgm:prSet presAssocID="{26723DB4-D460-6B46-9EF9-873CCEC40474}" presName="iconRect" presStyleLbl="nod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69E3EDE-8BC8-458A-9F11-FDF8FFDCE44C}" type="pres">
      <dgm:prSet presAssocID="{26723DB4-D460-6B46-9EF9-873CCEC40474}" presName="spaceRect" presStyleCnt="0"/>
      <dgm:spPr/>
    </dgm:pt>
    <dgm:pt modelId="{C767ACDF-4696-40FD-9D9F-5C7A2B6E20A8}" type="pres">
      <dgm:prSet presAssocID="{26723DB4-D460-6B46-9EF9-873CCEC40474}" presName="textRect" presStyleLbl="revTx" presStyleIdx="2" presStyleCnt="5">
        <dgm:presLayoutVars>
          <dgm:chMax val="1"/>
          <dgm:chPref val="1"/>
        </dgm:presLayoutVars>
      </dgm:prSet>
      <dgm:spPr/>
    </dgm:pt>
    <dgm:pt modelId="{0492537D-6438-4E9C-B696-68F2A88AB544}" type="pres">
      <dgm:prSet presAssocID="{9BDCE873-8F9C-4F4E-B18F-766F2078D04E}" presName="sibTrans" presStyleCnt="0"/>
      <dgm:spPr/>
    </dgm:pt>
    <dgm:pt modelId="{0A2CBD53-033F-46D6-BA8A-AC623DD6B9E8}" type="pres">
      <dgm:prSet presAssocID="{D13D4A76-90BA-A64F-81D5-4A23F6DC7E47}" presName="compNode" presStyleCnt="0"/>
      <dgm:spPr/>
    </dgm:pt>
    <dgm:pt modelId="{ED19DBF3-4A0D-4126-B64C-67822FC1E95D}" type="pres">
      <dgm:prSet presAssocID="{D13D4A76-90BA-A64F-81D5-4A23F6DC7E47}" presName="iconBgRect" presStyleLbl="bgShp" presStyleIdx="3" presStyleCnt="5"/>
      <dgm:spPr/>
    </dgm:pt>
    <dgm:pt modelId="{4DCD9D11-5EB7-41E0-9647-AD26429DD79B}" type="pres">
      <dgm:prSet presAssocID="{D13D4A76-90BA-A64F-81D5-4A23F6DC7E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D145649F-D3F5-4D23-A43A-A6A6DAA20474}" type="pres">
      <dgm:prSet presAssocID="{D13D4A76-90BA-A64F-81D5-4A23F6DC7E47}" presName="spaceRect" presStyleCnt="0"/>
      <dgm:spPr/>
    </dgm:pt>
    <dgm:pt modelId="{23CB08EC-2508-4861-989B-A3D924E0F788}" type="pres">
      <dgm:prSet presAssocID="{D13D4A76-90BA-A64F-81D5-4A23F6DC7E47}" presName="textRect" presStyleLbl="revTx" presStyleIdx="3" presStyleCnt="5">
        <dgm:presLayoutVars>
          <dgm:chMax val="1"/>
          <dgm:chPref val="1"/>
        </dgm:presLayoutVars>
      </dgm:prSet>
      <dgm:spPr/>
    </dgm:pt>
    <dgm:pt modelId="{7CFDAAA2-284F-47B3-B25B-310B562BBDD5}" type="pres">
      <dgm:prSet presAssocID="{D6686635-4BEC-F644-8D54-BC29206B4F3A}" presName="sibTrans" presStyleCnt="0"/>
      <dgm:spPr/>
    </dgm:pt>
    <dgm:pt modelId="{2B52AD3C-59B7-4F45-8B9B-D806453EBE12}" type="pres">
      <dgm:prSet presAssocID="{B80983CF-1C65-EC4D-A858-C35F8E3209AA}" presName="compNode" presStyleCnt="0"/>
      <dgm:spPr/>
    </dgm:pt>
    <dgm:pt modelId="{F8771D4B-B3FD-4D53-A366-04761F8C25D4}" type="pres">
      <dgm:prSet presAssocID="{B80983CF-1C65-EC4D-A858-C35F8E3209AA}" presName="iconBgRect" presStyleLbl="bgShp" presStyleIdx="4" presStyleCnt="5"/>
      <dgm:spPr/>
    </dgm:pt>
    <dgm:pt modelId="{2450A8D3-5B95-4A0A-BFEC-C87411EEEDEB}" type="pres">
      <dgm:prSet presAssocID="{B80983CF-1C65-EC4D-A858-C35F8E3209AA}" presName="iconRect" presStyleLbl="node1" presStyleIdx="4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0D81A3A-53FB-42BB-B529-24A98AADCC8C}" type="pres">
      <dgm:prSet presAssocID="{B80983CF-1C65-EC4D-A858-C35F8E3209AA}" presName="spaceRect" presStyleCnt="0"/>
      <dgm:spPr/>
    </dgm:pt>
    <dgm:pt modelId="{EC1A6C47-8D36-46AF-84B1-DE45FE82D2D2}" type="pres">
      <dgm:prSet presAssocID="{B80983CF-1C65-EC4D-A858-C35F8E3209A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09CFF04-5D73-1C4E-96AF-725AA53AA9A1}" type="presOf" srcId="{B80983CF-1C65-EC4D-A858-C35F8E3209AA}" destId="{EC1A6C47-8D36-46AF-84B1-DE45FE82D2D2}" srcOrd="0" destOrd="0" presId="urn:microsoft.com/office/officeart/2018/5/layout/IconCircleLabelList"/>
    <dgm:cxn modelId="{01E6EA42-C110-4D85-B907-255E96653276}" srcId="{1B0DC874-8D3C-4F0C-8160-12FFFB3A44B4}" destId="{4D82DFD6-1FA6-434A-976F-88D8356845A0}" srcOrd="0" destOrd="0" parTransId="{57D07B07-7DEA-44DF-AAC1-92D75B3FD346}" sibTransId="{6C344EC4-D5B2-4074-91F9-A064D5D9EDE3}"/>
    <dgm:cxn modelId="{67073B43-B3F8-544F-9C9D-3F92491ED427}" srcId="{1B0DC874-8D3C-4F0C-8160-12FFFB3A44B4}" destId="{D13D4A76-90BA-A64F-81D5-4A23F6DC7E47}" srcOrd="3" destOrd="0" parTransId="{9B00ACD4-8B71-4B4F-9BCF-A90A2D507A97}" sibTransId="{D6686635-4BEC-F644-8D54-BC29206B4F3A}"/>
    <dgm:cxn modelId="{63ABFE46-CFEE-E841-A89A-698AE0DC19EA}" type="presOf" srcId="{D13D4A76-90BA-A64F-81D5-4A23F6DC7E47}" destId="{23CB08EC-2508-4861-989B-A3D924E0F788}" srcOrd="0" destOrd="0" presId="urn:microsoft.com/office/officeart/2018/5/layout/IconCircleLabelList"/>
    <dgm:cxn modelId="{3AB2D257-D01B-0249-AE90-50FEBC857CCD}" type="presOf" srcId="{1B0DC874-8D3C-4F0C-8160-12FFFB3A44B4}" destId="{AC6B67E8-F482-4FF4-8760-BD0EF21F9CDC}" srcOrd="0" destOrd="0" presId="urn:microsoft.com/office/officeart/2018/5/layout/IconCircleLabelList"/>
    <dgm:cxn modelId="{3F716B6F-7CD3-7749-8DEB-44BF5AF8EF81}" type="presOf" srcId="{26723DB4-D460-6B46-9EF9-873CCEC40474}" destId="{C767ACDF-4696-40FD-9D9F-5C7A2B6E20A8}" srcOrd="0" destOrd="0" presId="urn:microsoft.com/office/officeart/2018/5/layout/IconCircleLabelList"/>
    <dgm:cxn modelId="{43994378-FE05-A845-B5DE-30C9C7B63F8F}" srcId="{1B0DC874-8D3C-4F0C-8160-12FFFB3A44B4}" destId="{B80983CF-1C65-EC4D-A858-C35F8E3209AA}" srcOrd="4" destOrd="0" parTransId="{498F7F89-0634-B743-908A-DC0332A6EB29}" sibTransId="{119F4604-729B-2345-BA0C-C9EBDC349388}"/>
    <dgm:cxn modelId="{F674D378-D8D2-3840-8A5A-B32C439192FB}" srcId="{1B0DC874-8D3C-4F0C-8160-12FFFB3A44B4}" destId="{FDFE84EB-8134-3046-A8EB-429B50AFB1EF}" srcOrd="1" destOrd="0" parTransId="{0B507B7B-32E4-1845-B53A-8C7E9DC6EEE1}" sibTransId="{6AEEF464-EC60-A64A-B1AD-06B00B6CEA1A}"/>
    <dgm:cxn modelId="{C0BDDEAB-65F0-F642-ACA9-9D5B08480A21}" srcId="{1B0DC874-8D3C-4F0C-8160-12FFFB3A44B4}" destId="{26723DB4-D460-6B46-9EF9-873CCEC40474}" srcOrd="2" destOrd="0" parTransId="{D7B48DA1-EF15-8C43-985A-B91D398E351F}" sibTransId="{9BDCE873-8F9C-4F4E-B18F-766F2078D04E}"/>
    <dgm:cxn modelId="{4CBFCDB5-358C-6641-9BA8-1B7A930B9CF4}" type="presOf" srcId="{4D82DFD6-1FA6-434A-976F-88D8356845A0}" destId="{96FB8745-D6BB-45B2-9841-708CAACFA56F}" srcOrd="0" destOrd="0" presId="urn:microsoft.com/office/officeart/2018/5/layout/IconCircleLabelList"/>
    <dgm:cxn modelId="{2A7495DE-5CA6-0446-B51E-68AC0A212E15}" type="presOf" srcId="{FDFE84EB-8134-3046-A8EB-429B50AFB1EF}" destId="{836B4352-53C9-406F-B953-C0684F00D95E}" srcOrd="0" destOrd="0" presId="urn:microsoft.com/office/officeart/2018/5/layout/IconCircleLabelList"/>
    <dgm:cxn modelId="{0A10FCE6-2C32-5644-9E1E-29937F12CE1B}" type="presParOf" srcId="{AC6B67E8-F482-4FF4-8760-BD0EF21F9CDC}" destId="{19795B20-E03F-4671-ADEC-16E502A65B08}" srcOrd="0" destOrd="0" presId="urn:microsoft.com/office/officeart/2018/5/layout/IconCircleLabelList"/>
    <dgm:cxn modelId="{523B7F8F-8CC5-7B46-ADE1-2DDC41540B6A}" type="presParOf" srcId="{19795B20-E03F-4671-ADEC-16E502A65B08}" destId="{896E1E5F-97C9-4D13-9C46-E40CF40CD559}" srcOrd="0" destOrd="0" presId="urn:microsoft.com/office/officeart/2018/5/layout/IconCircleLabelList"/>
    <dgm:cxn modelId="{742227A4-3373-9C44-A4A9-66092C3FFCF0}" type="presParOf" srcId="{19795B20-E03F-4671-ADEC-16E502A65B08}" destId="{898862A7-29B1-4C6F-918E-99150C3873C8}" srcOrd="1" destOrd="0" presId="urn:microsoft.com/office/officeart/2018/5/layout/IconCircleLabelList"/>
    <dgm:cxn modelId="{9697C042-DA61-2243-9E99-DDA9725094DE}" type="presParOf" srcId="{19795B20-E03F-4671-ADEC-16E502A65B08}" destId="{9941B8E3-C5A5-4375-A011-CAD7B1DE9975}" srcOrd="2" destOrd="0" presId="urn:microsoft.com/office/officeart/2018/5/layout/IconCircleLabelList"/>
    <dgm:cxn modelId="{B55AE5E0-AE84-174F-A74B-9D9A6BB975F6}" type="presParOf" srcId="{19795B20-E03F-4671-ADEC-16E502A65B08}" destId="{96FB8745-D6BB-45B2-9841-708CAACFA56F}" srcOrd="3" destOrd="0" presId="urn:microsoft.com/office/officeart/2018/5/layout/IconCircleLabelList"/>
    <dgm:cxn modelId="{FBD518D4-1C9B-574C-BE80-6A8F8F62EFAD}" type="presParOf" srcId="{AC6B67E8-F482-4FF4-8760-BD0EF21F9CDC}" destId="{658C227F-F85E-49A7-871E-3D934D6400E0}" srcOrd="1" destOrd="0" presId="urn:microsoft.com/office/officeart/2018/5/layout/IconCircleLabelList"/>
    <dgm:cxn modelId="{DA2F0475-CB4B-8B47-95FE-09BF702A0D8F}" type="presParOf" srcId="{AC6B67E8-F482-4FF4-8760-BD0EF21F9CDC}" destId="{06822F93-238C-4854-9310-1A50A203C110}" srcOrd="2" destOrd="0" presId="urn:microsoft.com/office/officeart/2018/5/layout/IconCircleLabelList"/>
    <dgm:cxn modelId="{3778817D-6D46-7548-935C-C6E623D65333}" type="presParOf" srcId="{06822F93-238C-4854-9310-1A50A203C110}" destId="{CC73CCC3-CCBC-4A11-957B-4D172F83DF81}" srcOrd="0" destOrd="0" presId="urn:microsoft.com/office/officeart/2018/5/layout/IconCircleLabelList"/>
    <dgm:cxn modelId="{C76825DF-0F61-F245-BD24-5753DB7A9B5E}" type="presParOf" srcId="{06822F93-238C-4854-9310-1A50A203C110}" destId="{1CD7754F-50EA-4E34-AFC6-F0607F47994A}" srcOrd="1" destOrd="0" presId="urn:microsoft.com/office/officeart/2018/5/layout/IconCircleLabelList"/>
    <dgm:cxn modelId="{DAF1CCD8-6163-5742-8E14-7280E8C0E5B0}" type="presParOf" srcId="{06822F93-238C-4854-9310-1A50A203C110}" destId="{376A7B60-9D16-462C-BE73-8603434744FA}" srcOrd="2" destOrd="0" presId="urn:microsoft.com/office/officeart/2018/5/layout/IconCircleLabelList"/>
    <dgm:cxn modelId="{8E4B4E86-0DF5-BB4D-BCCD-093695DD2FC7}" type="presParOf" srcId="{06822F93-238C-4854-9310-1A50A203C110}" destId="{836B4352-53C9-406F-B953-C0684F00D95E}" srcOrd="3" destOrd="0" presId="urn:microsoft.com/office/officeart/2018/5/layout/IconCircleLabelList"/>
    <dgm:cxn modelId="{AA6C2536-6011-B947-B6A6-F60C3F0AB306}" type="presParOf" srcId="{AC6B67E8-F482-4FF4-8760-BD0EF21F9CDC}" destId="{172D28BE-2A98-4004-B48F-B624236A61DB}" srcOrd="3" destOrd="0" presId="urn:microsoft.com/office/officeart/2018/5/layout/IconCircleLabelList"/>
    <dgm:cxn modelId="{EE0E4EB8-9DE7-4F44-8F9F-E4CB60CA03E8}" type="presParOf" srcId="{AC6B67E8-F482-4FF4-8760-BD0EF21F9CDC}" destId="{41B23C22-9D84-45D7-927B-6333B04D5582}" srcOrd="4" destOrd="0" presId="urn:microsoft.com/office/officeart/2018/5/layout/IconCircleLabelList"/>
    <dgm:cxn modelId="{E5EEF9DF-983D-7342-A852-2DB0FD5DBA35}" type="presParOf" srcId="{41B23C22-9D84-45D7-927B-6333B04D5582}" destId="{D66A78DE-80D7-40B9-9039-C5CA71C85C5B}" srcOrd="0" destOrd="0" presId="urn:microsoft.com/office/officeart/2018/5/layout/IconCircleLabelList"/>
    <dgm:cxn modelId="{96AED40F-8329-3A43-91F1-E45FBC855F44}" type="presParOf" srcId="{41B23C22-9D84-45D7-927B-6333B04D5582}" destId="{4E18AC96-7C84-4472-8301-4C5CEF78070C}" srcOrd="1" destOrd="0" presId="urn:microsoft.com/office/officeart/2018/5/layout/IconCircleLabelList"/>
    <dgm:cxn modelId="{0F70165B-FBD1-434A-8C75-0550D11E3E84}" type="presParOf" srcId="{41B23C22-9D84-45D7-927B-6333B04D5582}" destId="{B69E3EDE-8BC8-458A-9F11-FDF8FFDCE44C}" srcOrd="2" destOrd="0" presId="urn:microsoft.com/office/officeart/2018/5/layout/IconCircleLabelList"/>
    <dgm:cxn modelId="{9CB9C9E4-A07C-B44C-A7F9-E9B19CFB59F7}" type="presParOf" srcId="{41B23C22-9D84-45D7-927B-6333B04D5582}" destId="{C767ACDF-4696-40FD-9D9F-5C7A2B6E20A8}" srcOrd="3" destOrd="0" presId="urn:microsoft.com/office/officeart/2018/5/layout/IconCircleLabelList"/>
    <dgm:cxn modelId="{B5000693-1D3B-8D46-9CF2-017306E54CB2}" type="presParOf" srcId="{AC6B67E8-F482-4FF4-8760-BD0EF21F9CDC}" destId="{0492537D-6438-4E9C-B696-68F2A88AB544}" srcOrd="5" destOrd="0" presId="urn:microsoft.com/office/officeart/2018/5/layout/IconCircleLabelList"/>
    <dgm:cxn modelId="{1537366C-CF69-124C-890E-3571DDEBB8C6}" type="presParOf" srcId="{AC6B67E8-F482-4FF4-8760-BD0EF21F9CDC}" destId="{0A2CBD53-033F-46D6-BA8A-AC623DD6B9E8}" srcOrd="6" destOrd="0" presId="urn:microsoft.com/office/officeart/2018/5/layout/IconCircleLabelList"/>
    <dgm:cxn modelId="{4B6AD8D9-8B34-7742-AA7F-8D406D5324DE}" type="presParOf" srcId="{0A2CBD53-033F-46D6-BA8A-AC623DD6B9E8}" destId="{ED19DBF3-4A0D-4126-B64C-67822FC1E95D}" srcOrd="0" destOrd="0" presId="urn:microsoft.com/office/officeart/2018/5/layout/IconCircleLabelList"/>
    <dgm:cxn modelId="{E05DFE32-49BC-7449-9FF5-70827492842E}" type="presParOf" srcId="{0A2CBD53-033F-46D6-BA8A-AC623DD6B9E8}" destId="{4DCD9D11-5EB7-41E0-9647-AD26429DD79B}" srcOrd="1" destOrd="0" presId="urn:microsoft.com/office/officeart/2018/5/layout/IconCircleLabelList"/>
    <dgm:cxn modelId="{89CAAE7C-12A2-8E4D-B5B8-3B8F1ACB7EA4}" type="presParOf" srcId="{0A2CBD53-033F-46D6-BA8A-AC623DD6B9E8}" destId="{D145649F-D3F5-4D23-A43A-A6A6DAA20474}" srcOrd="2" destOrd="0" presId="urn:microsoft.com/office/officeart/2018/5/layout/IconCircleLabelList"/>
    <dgm:cxn modelId="{1100216B-ECB6-1647-95A5-1CB2BF2337DC}" type="presParOf" srcId="{0A2CBD53-033F-46D6-BA8A-AC623DD6B9E8}" destId="{23CB08EC-2508-4861-989B-A3D924E0F788}" srcOrd="3" destOrd="0" presId="urn:microsoft.com/office/officeart/2018/5/layout/IconCircleLabelList"/>
    <dgm:cxn modelId="{8C3797BD-569B-FC4F-85C7-21BB3B0226C4}" type="presParOf" srcId="{AC6B67E8-F482-4FF4-8760-BD0EF21F9CDC}" destId="{7CFDAAA2-284F-47B3-B25B-310B562BBDD5}" srcOrd="7" destOrd="0" presId="urn:microsoft.com/office/officeart/2018/5/layout/IconCircleLabelList"/>
    <dgm:cxn modelId="{F01E8270-E1E0-B243-9245-77ABE246AF51}" type="presParOf" srcId="{AC6B67E8-F482-4FF4-8760-BD0EF21F9CDC}" destId="{2B52AD3C-59B7-4F45-8B9B-D806453EBE12}" srcOrd="8" destOrd="0" presId="urn:microsoft.com/office/officeart/2018/5/layout/IconCircleLabelList"/>
    <dgm:cxn modelId="{7FB0B6A2-57D8-3941-BB07-3E95AFC3C520}" type="presParOf" srcId="{2B52AD3C-59B7-4F45-8B9B-D806453EBE12}" destId="{F8771D4B-B3FD-4D53-A366-04761F8C25D4}" srcOrd="0" destOrd="0" presId="urn:microsoft.com/office/officeart/2018/5/layout/IconCircleLabelList"/>
    <dgm:cxn modelId="{6EA27CE5-687E-8D48-B00B-C49FE6927EE3}" type="presParOf" srcId="{2B52AD3C-59B7-4F45-8B9B-D806453EBE12}" destId="{2450A8D3-5B95-4A0A-BFEC-C87411EEEDEB}" srcOrd="1" destOrd="0" presId="urn:microsoft.com/office/officeart/2018/5/layout/IconCircleLabelList"/>
    <dgm:cxn modelId="{3C322E4D-8C9E-D04B-9D79-0206976A2BE1}" type="presParOf" srcId="{2B52AD3C-59B7-4F45-8B9B-D806453EBE12}" destId="{A0D81A3A-53FB-42BB-B529-24A98AADCC8C}" srcOrd="2" destOrd="0" presId="urn:microsoft.com/office/officeart/2018/5/layout/IconCircleLabelList"/>
    <dgm:cxn modelId="{7BA4FC16-62DB-6642-8466-1188BF27E259}" type="presParOf" srcId="{2B52AD3C-59B7-4F45-8B9B-D806453EBE12}" destId="{EC1A6C47-8D36-46AF-84B1-DE45FE82D2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DC874-8D3C-4F0C-8160-12FFFB3A44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DEC1D3-6DA0-47EA-8EAB-317EFD56F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Risk Buckets</a:t>
          </a:r>
        </a:p>
      </dgm:t>
    </dgm:pt>
    <dgm:pt modelId="{2D25EDBE-F180-4012-9E3D-1DA182213A28}" type="parTrans" cxnId="{DDBA7189-E762-4AA3-B79F-F0CF279116BD}">
      <dgm:prSet/>
      <dgm:spPr/>
      <dgm:t>
        <a:bodyPr/>
        <a:lstStyle/>
        <a:p>
          <a:endParaRPr lang="en-US"/>
        </a:p>
      </dgm:t>
    </dgm:pt>
    <dgm:pt modelId="{A0DFBFAB-ECEC-48D7-9D63-F68804D85419}" type="sibTrans" cxnId="{DDBA7189-E762-4AA3-B79F-F0CF279116BD}">
      <dgm:prSet/>
      <dgm:spPr/>
      <dgm:t>
        <a:bodyPr/>
        <a:lstStyle/>
        <a:p>
          <a:endParaRPr lang="en-US"/>
        </a:p>
      </dgm:t>
    </dgm:pt>
    <dgm:pt modelId="{909857BB-4DCE-42CF-8B65-188DF9667D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Targeted Validation</a:t>
          </a:r>
        </a:p>
      </dgm:t>
    </dgm:pt>
    <dgm:pt modelId="{B10BA25E-A283-459E-89D8-B7CFE27B6431}" type="parTrans" cxnId="{9A9DF1B4-6FA6-49D3-B9D3-E1F00F972F97}">
      <dgm:prSet/>
      <dgm:spPr/>
      <dgm:t>
        <a:bodyPr/>
        <a:lstStyle/>
        <a:p>
          <a:endParaRPr lang="en-US"/>
        </a:p>
      </dgm:t>
    </dgm:pt>
    <dgm:pt modelId="{3CC448D3-E642-49AC-B76E-D995328BFA5E}" type="sibTrans" cxnId="{9A9DF1B4-6FA6-49D3-B9D3-E1F00F972F97}">
      <dgm:prSet/>
      <dgm:spPr/>
      <dgm:t>
        <a:bodyPr/>
        <a:lstStyle/>
        <a:p>
          <a:endParaRPr lang="en-US"/>
        </a:p>
      </dgm:t>
    </dgm:pt>
    <dgm:pt modelId="{5C4248CE-3B8C-4DD1-B3AE-FF27BA0005E6}" type="pres">
      <dgm:prSet presAssocID="{1B0DC874-8D3C-4F0C-8160-12FFFB3A44B4}" presName="root" presStyleCnt="0">
        <dgm:presLayoutVars>
          <dgm:dir/>
          <dgm:resizeHandles val="exact"/>
        </dgm:presLayoutVars>
      </dgm:prSet>
      <dgm:spPr/>
    </dgm:pt>
    <dgm:pt modelId="{A2780CE8-CAE8-491A-B329-5E15B9D383A6}" type="pres">
      <dgm:prSet presAssocID="{D1DEC1D3-6DA0-47EA-8EAB-317EFD56F05A}" presName="compNode" presStyleCnt="0"/>
      <dgm:spPr/>
    </dgm:pt>
    <dgm:pt modelId="{0BCD0946-124E-49CB-97CD-613A49D62507}" type="pres">
      <dgm:prSet presAssocID="{D1DEC1D3-6DA0-47EA-8EAB-317EFD56F05A}" presName="iconBgRect" presStyleLbl="bgShp" presStyleIdx="0" presStyleCnt="2"/>
      <dgm:spPr/>
    </dgm:pt>
    <dgm:pt modelId="{380E57B1-3FBC-4594-B3CA-D9D2523BA5C7}" type="pres">
      <dgm:prSet presAssocID="{D1DEC1D3-6DA0-47EA-8EAB-317EFD56F0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DAF07443-3AAE-4D36-AD1D-B289258D89F8}" type="pres">
      <dgm:prSet presAssocID="{D1DEC1D3-6DA0-47EA-8EAB-317EFD56F05A}" presName="spaceRect" presStyleCnt="0"/>
      <dgm:spPr/>
    </dgm:pt>
    <dgm:pt modelId="{65C21A3A-3076-4A54-9F05-2A68FE27A6DC}" type="pres">
      <dgm:prSet presAssocID="{D1DEC1D3-6DA0-47EA-8EAB-317EFD56F05A}" presName="textRect" presStyleLbl="revTx" presStyleIdx="0" presStyleCnt="2">
        <dgm:presLayoutVars>
          <dgm:chMax val="1"/>
          <dgm:chPref val="1"/>
        </dgm:presLayoutVars>
      </dgm:prSet>
      <dgm:spPr/>
    </dgm:pt>
    <dgm:pt modelId="{806787EA-239D-4A87-BD2F-F9C1A85B0B0D}" type="pres">
      <dgm:prSet presAssocID="{A0DFBFAB-ECEC-48D7-9D63-F68804D85419}" presName="sibTrans" presStyleCnt="0"/>
      <dgm:spPr/>
    </dgm:pt>
    <dgm:pt modelId="{11AD9BE1-6C33-4CBC-826D-31849DCB390F}" type="pres">
      <dgm:prSet presAssocID="{909857BB-4DCE-42CF-8B65-188DF9667DD0}" presName="compNode" presStyleCnt="0"/>
      <dgm:spPr/>
    </dgm:pt>
    <dgm:pt modelId="{62260512-B9F5-40DB-AE7C-0329FB50E406}" type="pres">
      <dgm:prSet presAssocID="{909857BB-4DCE-42CF-8B65-188DF9667DD0}" presName="iconBgRect" presStyleLbl="bgShp" presStyleIdx="1" presStyleCnt="2"/>
      <dgm:spPr/>
    </dgm:pt>
    <dgm:pt modelId="{FA112EDB-D04B-4C5C-8C44-47932B6662AA}" type="pres">
      <dgm:prSet presAssocID="{909857BB-4DCE-42CF-8B65-188DF9667DD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5FF07F3-8BF5-4F0A-B9F5-CA23B919F2E7}" type="pres">
      <dgm:prSet presAssocID="{909857BB-4DCE-42CF-8B65-188DF9667DD0}" presName="spaceRect" presStyleCnt="0"/>
      <dgm:spPr/>
    </dgm:pt>
    <dgm:pt modelId="{4FC1B846-5D18-4F4A-8CF0-43B86B081567}" type="pres">
      <dgm:prSet presAssocID="{909857BB-4DCE-42CF-8B65-188DF9667DD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D3D4B24-6D29-7643-9DD6-66CF72BCB323}" type="presOf" srcId="{D1DEC1D3-6DA0-47EA-8EAB-317EFD56F05A}" destId="{65C21A3A-3076-4A54-9F05-2A68FE27A6DC}" srcOrd="0" destOrd="0" presId="urn:microsoft.com/office/officeart/2018/5/layout/IconCircleLabelList"/>
    <dgm:cxn modelId="{DDBA7189-E762-4AA3-B79F-F0CF279116BD}" srcId="{1B0DC874-8D3C-4F0C-8160-12FFFB3A44B4}" destId="{D1DEC1D3-6DA0-47EA-8EAB-317EFD56F05A}" srcOrd="0" destOrd="0" parTransId="{2D25EDBE-F180-4012-9E3D-1DA182213A28}" sibTransId="{A0DFBFAB-ECEC-48D7-9D63-F68804D85419}"/>
    <dgm:cxn modelId="{9A9DF1B4-6FA6-49D3-B9D3-E1F00F972F97}" srcId="{1B0DC874-8D3C-4F0C-8160-12FFFB3A44B4}" destId="{909857BB-4DCE-42CF-8B65-188DF9667DD0}" srcOrd="1" destOrd="0" parTransId="{B10BA25E-A283-459E-89D8-B7CFE27B6431}" sibTransId="{3CC448D3-E642-49AC-B76E-D995328BFA5E}"/>
    <dgm:cxn modelId="{88DCCEBB-DD51-E44B-BE2D-89B4D0699F0D}" type="presOf" srcId="{909857BB-4DCE-42CF-8B65-188DF9667DD0}" destId="{4FC1B846-5D18-4F4A-8CF0-43B86B081567}" srcOrd="0" destOrd="0" presId="urn:microsoft.com/office/officeart/2018/5/layout/IconCircleLabelList"/>
    <dgm:cxn modelId="{79F620E5-7F08-CA4F-9C72-BB39BC70A8CE}" type="presOf" srcId="{1B0DC874-8D3C-4F0C-8160-12FFFB3A44B4}" destId="{5C4248CE-3B8C-4DD1-B3AE-FF27BA0005E6}" srcOrd="0" destOrd="0" presId="urn:microsoft.com/office/officeart/2018/5/layout/IconCircleLabelList"/>
    <dgm:cxn modelId="{DB3698D1-0776-624C-B9BE-24B4D259ACAA}" type="presParOf" srcId="{5C4248CE-3B8C-4DD1-B3AE-FF27BA0005E6}" destId="{A2780CE8-CAE8-491A-B329-5E15B9D383A6}" srcOrd="0" destOrd="0" presId="urn:microsoft.com/office/officeart/2018/5/layout/IconCircleLabelList"/>
    <dgm:cxn modelId="{96703CDD-063C-034E-B7F3-1ACF0D56F4FE}" type="presParOf" srcId="{A2780CE8-CAE8-491A-B329-5E15B9D383A6}" destId="{0BCD0946-124E-49CB-97CD-613A49D62507}" srcOrd="0" destOrd="0" presId="urn:microsoft.com/office/officeart/2018/5/layout/IconCircleLabelList"/>
    <dgm:cxn modelId="{40B7B3C3-73F9-2343-9C5F-AB0F26D1CA5D}" type="presParOf" srcId="{A2780CE8-CAE8-491A-B329-5E15B9D383A6}" destId="{380E57B1-3FBC-4594-B3CA-D9D2523BA5C7}" srcOrd="1" destOrd="0" presId="urn:microsoft.com/office/officeart/2018/5/layout/IconCircleLabelList"/>
    <dgm:cxn modelId="{29F8BC2C-1465-A14F-8F74-FF022D655E54}" type="presParOf" srcId="{A2780CE8-CAE8-491A-B329-5E15B9D383A6}" destId="{DAF07443-3AAE-4D36-AD1D-B289258D89F8}" srcOrd="2" destOrd="0" presId="urn:microsoft.com/office/officeart/2018/5/layout/IconCircleLabelList"/>
    <dgm:cxn modelId="{C4D50D25-AC35-5F4C-986C-B19D87875913}" type="presParOf" srcId="{A2780CE8-CAE8-491A-B329-5E15B9D383A6}" destId="{65C21A3A-3076-4A54-9F05-2A68FE27A6DC}" srcOrd="3" destOrd="0" presId="urn:microsoft.com/office/officeart/2018/5/layout/IconCircleLabelList"/>
    <dgm:cxn modelId="{E14C22B2-9CCC-7D4D-972E-35818794CCF8}" type="presParOf" srcId="{5C4248CE-3B8C-4DD1-B3AE-FF27BA0005E6}" destId="{806787EA-239D-4A87-BD2F-F9C1A85B0B0D}" srcOrd="1" destOrd="0" presId="urn:microsoft.com/office/officeart/2018/5/layout/IconCircleLabelList"/>
    <dgm:cxn modelId="{913EF3F5-F7CC-F141-B4D3-71EF8194CE83}" type="presParOf" srcId="{5C4248CE-3B8C-4DD1-B3AE-FF27BA0005E6}" destId="{11AD9BE1-6C33-4CBC-826D-31849DCB390F}" srcOrd="2" destOrd="0" presId="urn:microsoft.com/office/officeart/2018/5/layout/IconCircleLabelList"/>
    <dgm:cxn modelId="{FD3495CA-41B7-614C-A3C0-476653A102CC}" type="presParOf" srcId="{11AD9BE1-6C33-4CBC-826D-31849DCB390F}" destId="{62260512-B9F5-40DB-AE7C-0329FB50E406}" srcOrd="0" destOrd="0" presId="urn:microsoft.com/office/officeart/2018/5/layout/IconCircleLabelList"/>
    <dgm:cxn modelId="{A0D022D0-7CCC-A44D-BE5E-187146662EB3}" type="presParOf" srcId="{11AD9BE1-6C33-4CBC-826D-31849DCB390F}" destId="{FA112EDB-D04B-4C5C-8C44-47932B6662AA}" srcOrd="1" destOrd="0" presId="urn:microsoft.com/office/officeart/2018/5/layout/IconCircleLabelList"/>
    <dgm:cxn modelId="{6375111F-2385-BF43-8A0C-49AC030DB11C}" type="presParOf" srcId="{11AD9BE1-6C33-4CBC-826D-31849DCB390F}" destId="{35FF07F3-8BF5-4F0A-B9F5-CA23B919F2E7}" srcOrd="2" destOrd="0" presId="urn:microsoft.com/office/officeart/2018/5/layout/IconCircleLabelList"/>
    <dgm:cxn modelId="{848E53E3-0999-0145-AD34-BE2D3ABC7801}" type="presParOf" srcId="{11AD9BE1-6C33-4CBC-826D-31849DCB390F}" destId="{4FC1B846-5D18-4F4A-8CF0-43B86B0815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DC874-8D3C-4F0C-8160-12FFFB3A44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772E84-A2BA-4525-B3FF-273E19CB32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Context and KAP scales/scores </a:t>
          </a:r>
        </a:p>
      </dgm:t>
    </dgm:pt>
    <dgm:pt modelId="{4ECFC2EF-B98B-4D55-B569-1A869159B733}" type="parTrans" cxnId="{4D4764EB-5402-4D03-8D46-2FC17D66B84E}">
      <dgm:prSet/>
      <dgm:spPr/>
      <dgm:t>
        <a:bodyPr/>
        <a:lstStyle/>
        <a:p>
          <a:endParaRPr lang="en-US"/>
        </a:p>
      </dgm:t>
    </dgm:pt>
    <dgm:pt modelId="{0B8AEC12-E960-4875-BC77-10C521015042}" type="sibTrans" cxnId="{4D4764EB-5402-4D03-8D46-2FC17D66B84E}">
      <dgm:prSet/>
      <dgm:spPr/>
      <dgm:t>
        <a:bodyPr/>
        <a:lstStyle/>
        <a:p>
          <a:endParaRPr lang="en-US"/>
        </a:p>
      </dgm:t>
    </dgm:pt>
    <dgm:pt modelId="{B80983CF-1C65-EC4D-A858-C35F8E3209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Scenario Simulations</a:t>
          </a:r>
        </a:p>
      </dgm:t>
    </dgm:pt>
    <dgm:pt modelId="{498F7F89-0634-B743-908A-DC0332A6EB29}" type="parTrans" cxnId="{43994378-FE05-A845-B5DE-30C9C7B63F8F}">
      <dgm:prSet/>
      <dgm:spPr/>
      <dgm:t>
        <a:bodyPr/>
        <a:lstStyle/>
        <a:p>
          <a:endParaRPr lang="en-US"/>
        </a:p>
      </dgm:t>
    </dgm:pt>
    <dgm:pt modelId="{119F4604-729B-2345-BA0C-C9EBDC349388}" type="sibTrans" cxnId="{43994378-FE05-A845-B5DE-30C9C7B63F8F}">
      <dgm:prSet/>
      <dgm:spPr/>
    </dgm:pt>
    <dgm:pt modelId="{5C4248CE-3B8C-4DD1-B3AE-FF27BA0005E6}" type="pres">
      <dgm:prSet presAssocID="{1B0DC874-8D3C-4F0C-8160-12FFFB3A44B4}" presName="root" presStyleCnt="0">
        <dgm:presLayoutVars>
          <dgm:dir/>
          <dgm:resizeHandles val="exact"/>
        </dgm:presLayoutVars>
      </dgm:prSet>
      <dgm:spPr/>
    </dgm:pt>
    <dgm:pt modelId="{2F9BD047-FD37-42F1-8B5B-7BCE6E1715F4}" type="pres">
      <dgm:prSet presAssocID="{21772E84-A2BA-4525-B3FF-273E19CB32CD}" presName="compNode" presStyleCnt="0"/>
      <dgm:spPr/>
    </dgm:pt>
    <dgm:pt modelId="{E296D017-B416-45F9-AAD2-65ED576E572D}" type="pres">
      <dgm:prSet presAssocID="{21772E84-A2BA-4525-B3FF-273E19CB32CD}" presName="iconBgRect" presStyleLbl="bgShp" presStyleIdx="0" presStyleCnt="2"/>
      <dgm:spPr>
        <a:solidFill>
          <a:schemeClr val="accent1"/>
        </a:solidFill>
      </dgm:spPr>
    </dgm:pt>
    <dgm:pt modelId="{5ABD094B-F41B-4734-8A63-CF63C48E7974}" type="pres">
      <dgm:prSet presAssocID="{21772E84-A2BA-4525-B3FF-273E19CB32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94EDCC6-3272-4467-87F6-587BD1B170EB}" type="pres">
      <dgm:prSet presAssocID="{21772E84-A2BA-4525-B3FF-273E19CB32CD}" presName="spaceRect" presStyleCnt="0"/>
      <dgm:spPr/>
    </dgm:pt>
    <dgm:pt modelId="{D317B3EA-7980-42E3-8F4C-034B7ECBAD39}" type="pres">
      <dgm:prSet presAssocID="{21772E84-A2BA-4525-B3FF-273E19CB32CD}" presName="textRect" presStyleLbl="revTx" presStyleIdx="0" presStyleCnt="2" custScaleX="114448" custScaleY="128985">
        <dgm:presLayoutVars>
          <dgm:chMax val="1"/>
          <dgm:chPref val="1"/>
        </dgm:presLayoutVars>
      </dgm:prSet>
      <dgm:spPr/>
    </dgm:pt>
    <dgm:pt modelId="{7301324C-F14E-4003-9D27-47BDE53945C5}" type="pres">
      <dgm:prSet presAssocID="{0B8AEC12-E960-4875-BC77-10C521015042}" presName="sibTrans" presStyleCnt="0"/>
      <dgm:spPr/>
    </dgm:pt>
    <dgm:pt modelId="{E5C777B7-9A1B-4B02-8E4F-F629D4E6C71C}" type="pres">
      <dgm:prSet presAssocID="{B80983CF-1C65-EC4D-A858-C35F8E3209AA}" presName="compNode" presStyleCnt="0"/>
      <dgm:spPr/>
    </dgm:pt>
    <dgm:pt modelId="{C15616F7-3BD5-4182-9CFC-AA0FEE5FB7B7}" type="pres">
      <dgm:prSet presAssocID="{B80983CF-1C65-EC4D-A858-C35F8E3209AA}" presName="iconBgRect" presStyleLbl="bgShp" presStyleIdx="1" presStyleCnt="2"/>
      <dgm:spPr>
        <a:solidFill>
          <a:schemeClr val="accent6"/>
        </a:solidFill>
      </dgm:spPr>
    </dgm:pt>
    <dgm:pt modelId="{DF9D5E00-420B-4131-B0AC-553E44B64D58}" type="pres">
      <dgm:prSet presAssocID="{B80983CF-1C65-EC4D-A858-C35F8E3209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A0FA521-CB5B-4912-AB52-0CDFDB312C24}" type="pres">
      <dgm:prSet presAssocID="{B80983CF-1C65-EC4D-A858-C35F8E3209AA}" presName="spaceRect" presStyleCnt="0"/>
      <dgm:spPr/>
    </dgm:pt>
    <dgm:pt modelId="{BF8B030A-8245-4CE2-8C99-DD837A3ECF2F}" type="pres">
      <dgm:prSet presAssocID="{B80983CF-1C65-EC4D-A858-C35F8E3209AA}" presName="textRect" presStyleLbl="revTx" presStyleIdx="1" presStyleCnt="2" custScaleX="114448" custScaleY="128985">
        <dgm:presLayoutVars>
          <dgm:chMax val="1"/>
          <dgm:chPref val="1"/>
        </dgm:presLayoutVars>
      </dgm:prSet>
      <dgm:spPr/>
    </dgm:pt>
  </dgm:ptLst>
  <dgm:cxnLst>
    <dgm:cxn modelId="{43994378-FE05-A845-B5DE-30C9C7B63F8F}" srcId="{1B0DC874-8D3C-4F0C-8160-12FFFB3A44B4}" destId="{B80983CF-1C65-EC4D-A858-C35F8E3209AA}" srcOrd="1" destOrd="0" parTransId="{498F7F89-0634-B743-908A-DC0332A6EB29}" sibTransId="{119F4604-729B-2345-BA0C-C9EBDC349388}"/>
    <dgm:cxn modelId="{B38232B7-7C9E-404F-AF2E-96F7D5B37A02}" type="presOf" srcId="{21772E84-A2BA-4525-B3FF-273E19CB32CD}" destId="{D317B3EA-7980-42E3-8F4C-034B7ECBAD39}" srcOrd="0" destOrd="0" presId="urn:microsoft.com/office/officeart/2018/5/layout/IconCircleLabelList"/>
    <dgm:cxn modelId="{66FEE3D4-1912-7E4F-8FA7-31A41C654D03}" type="presOf" srcId="{B80983CF-1C65-EC4D-A858-C35F8E3209AA}" destId="{BF8B030A-8245-4CE2-8C99-DD837A3ECF2F}" srcOrd="0" destOrd="0" presId="urn:microsoft.com/office/officeart/2018/5/layout/IconCircleLabelList"/>
    <dgm:cxn modelId="{79F620E5-7F08-CA4F-9C72-BB39BC70A8CE}" type="presOf" srcId="{1B0DC874-8D3C-4F0C-8160-12FFFB3A44B4}" destId="{5C4248CE-3B8C-4DD1-B3AE-FF27BA0005E6}" srcOrd="0" destOrd="0" presId="urn:microsoft.com/office/officeart/2018/5/layout/IconCircleLabelList"/>
    <dgm:cxn modelId="{4D4764EB-5402-4D03-8D46-2FC17D66B84E}" srcId="{1B0DC874-8D3C-4F0C-8160-12FFFB3A44B4}" destId="{21772E84-A2BA-4525-B3FF-273E19CB32CD}" srcOrd="0" destOrd="0" parTransId="{4ECFC2EF-B98B-4D55-B569-1A869159B733}" sibTransId="{0B8AEC12-E960-4875-BC77-10C521015042}"/>
    <dgm:cxn modelId="{4C7B8496-BBB0-5945-97FC-AB9650162590}" type="presParOf" srcId="{5C4248CE-3B8C-4DD1-B3AE-FF27BA0005E6}" destId="{2F9BD047-FD37-42F1-8B5B-7BCE6E1715F4}" srcOrd="0" destOrd="0" presId="urn:microsoft.com/office/officeart/2018/5/layout/IconCircleLabelList"/>
    <dgm:cxn modelId="{A90F6AEB-FB27-8F42-AE61-8F71966625CB}" type="presParOf" srcId="{2F9BD047-FD37-42F1-8B5B-7BCE6E1715F4}" destId="{E296D017-B416-45F9-AAD2-65ED576E572D}" srcOrd="0" destOrd="0" presId="urn:microsoft.com/office/officeart/2018/5/layout/IconCircleLabelList"/>
    <dgm:cxn modelId="{E9428F0C-08D0-3946-AE86-366F6F2BB767}" type="presParOf" srcId="{2F9BD047-FD37-42F1-8B5B-7BCE6E1715F4}" destId="{5ABD094B-F41B-4734-8A63-CF63C48E7974}" srcOrd="1" destOrd="0" presId="urn:microsoft.com/office/officeart/2018/5/layout/IconCircleLabelList"/>
    <dgm:cxn modelId="{8E47EF77-661C-F644-B8E4-3A97B663C25E}" type="presParOf" srcId="{2F9BD047-FD37-42F1-8B5B-7BCE6E1715F4}" destId="{194EDCC6-3272-4467-87F6-587BD1B170EB}" srcOrd="2" destOrd="0" presId="urn:microsoft.com/office/officeart/2018/5/layout/IconCircleLabelList"/>
    <dgm:cxn modelId="{D1184EC7-5143-8A4A-BBE6-7A2DB43BC02B}" type="presParOf" srcId="{2F9BD047-FD37-42F1-8B5B-7BCE6E1715F4}" destId="{D317B3EA-7980-42E3-8F4C-034B7ECBAD39}" srcOrd="3" destOrd="0" presId="urn:microsoft.com/office/officeart/2018/5/layout/IconCircleLabelList"/>
    <dgm:cxn modelId="{715FEBEF-B5C0-6040-93C3-01E4FA2C61ED}" type="presParOf" srcId="{5C4248CE-3B8C-4DD1-B3AE-FF27BA0005E6}" destId="{7301324C-F14E-4003-9D27-47BDE53945C5}" srcOrd="1" destOrd="0" presId="urn:microsoft.com/office/officeart/2018/5/layout/IconCircleLabelList"/>
    <dgm:cxn modelId="{981EF302-4BEF-2F44-B54A-7C05A8639B07}" type="presParOf" srcId="{5C4248CE-3B8C-4DD1-B3AE-FF27BA0005E6}" destId="{E5C777B7-9A1B-4B02-8E4F-F629D4E6C71C}" srcOrd="2" destOrd="0" presId="urn:microsoft.com/office/officeart/2018/5/layout/IconCircleLabelList"/>
    <dgm:cxn modelId="{6FD442B8-3E56-1A44-BA31-7CB99B40D626}" type="presParOf" srcId="{E5C777B7-9A1B-4B02-8E4F-F629D4E6C71C}" destId="{C15616F7-3BD5-4182-9CFC-AA0FEE5FB7B7}" srcOrd="0" destOrd="0" presId="urn:microsoft.com/office/officeart/2018/5/layout/IconCircleLabelList"/>
    <dgm:cxn modelId="{60490480-5CE2-1949-8B9D-88387F242CA8}" type="presParOf" srcId="{E5C777B7-9A1B-4B02-8E4F-F629D4E6C71C}" destId="{DF9D5E00-420B-4131-B0AC-553E44B64D58}" srcOrd="1" destOrd="0" presId="urn:microsoft.com/office/officeart/2018/5/layout/IconCircleLabelList"/>
    <dgm:cxn modelId="{A01FF35E-2AA6-BE4B-97BE-50CE9A9CC969}" type="presParOf" srcId="{E5C777B7-9A1B-4B02-8E4F-F629D4E6C71C}" destId="{7A0FA521-CB5B-4912-AB52-0CDFDB312C24}" srcOrd="2" destOrd="0" presId="urn:microsoft.com/office/officeart/2018/5/layout/IconCircleLabelList"/>
    <dgm:cxn modelId="{7DB1C284-2449-8E4F-8A62-AEE154A2A15D}" type="presParOf" srcId="{E5C777B7-9A1B-4B02-8E4F-F629D4E6C71C}" destId="{BF8B030A-8245-4CE2-8C99-DD837A3ECF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DC874-8D3C-4F0C-8160-12FFFB3A44B4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723DB4-D460-6B46-9EF9-873CCEC404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bg1"/>
              </a:solidFill>
            </a:rPr>
            <a:t>ECOLOGICAL APPROACHES (EG. COMMUNITY ENGAGEMENT</a:t>
          </a:r>
        </a:p>
      </dgm:t>
    </dgm:pt>
    <dgm:pt modelId="{D7B48DA1-EF15-8C43-985A-B91D398E351F}" type="parTrans" cxnId="{C0BDDEAB-65F0-F642-ACA9-9D5B08480A21}">
      <dgm:prSet/>
      <dgm:spPr/>
      <dgm:t>
        <a:bodyPr/>
        <a:lstStyle/>
        <a:p>
          <a:endParaRPr lang="en-US"/>
        </a:p>
      </dgm:t>
    </dgm:pt>
    <dgm:pt modelId="{9BDCE873-8F9C-4F4E-B18F-766F2078D04E}" type="sibTrans" cxnId="{C0BDDEAB-65F0-F642-ACA9-9D5B08480A21}">
      <dgm:prSet/>
      <dgm:spPr/>
      <dgm:t>
        <a:bodyPr/>
        <a:lstStyle/>
        <a:p>
          <a:endParaRPr lang="en-US"/>
        </a:p>
      </dgm:t>
    </dgm:pt>
    <dgm:pt modelId="{AC6B67E8-F482-4FF4-8760-BD0EF21F9CDC}" type="pres">
      <dgm:prSet presAssocID="{1B0DC874-8D3C-4F0C-8160-12FFFB3A44B4}" presName="root" presStyleCnt="0">
        <dgm:presLayoutVars>
          <dgm:dir/>
          <dgm:resizeHandles val="exact"/>
        </dgm:presLayoutVars>
      </dgm:prSet>
      <dgm:spPr/>
    </dgm:pt>
    <dgm:pt modelId="{41B23C22-9D84-45D7-927B-6333B04D5582}" type="pres">
      <dgm:prSet presAssocID="{26723DB4-D460-6B46-9EF9-873CCEC40474}" presName="compNode" presStyleCnt="0"/>
      <dgm:spPr/>
    </dgm:pt>
    <dgm:pt modelId="{D66A78DE-80D7-40B9-9039-C5CA71C85C5B}" type="pres">
      <dgm:prSet presAssocID="{26723DB4-D460-6B46-9EF9-873CCEC40474}" presName="iconBgRect" presStyleLbl="bgShp" presStyleIdx="0" presStyleCnt="1"/>
      <dgm:spPr>
        <a:solidFill>
          <a:schemeClr val="accent4"/>
        </a:solidFill>
      </dgm:spPr>
    </dgm:pt>
    <dgm:pt modelId="{4E18AC96-7C84-4472-8301-4C5CEF78070C}" type="pres">
      <dgm:prSet presAssocID="{26723DB4-D460-6B46-9EF9-873CCEC40474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69E3EDE-8BC8-458A-9F11-FDF8FFDCE44C}" type="pres">
      <dgm:prSet presAssocID="{26723DB4-D460-6B46-9EF9-873CCEC40474}" presName="spaceRect" presStyleCnt="0"/>
      <dgm:spPr/>
    </dgm:pt>
    <dgm:pt modelId="{C767ACDF-4696-40FD-9D9F-5C7A2B6E20A8}" type="pres">
      <dgm:prSet presAssocID="{26723DB4-D460-6B46-9EF9-873CCEC40474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3AB2D257-D01B-0249-AE90-50FEBC857CCD}" type="presOf" srcId="{1B0DC874-8D3C-4F0C-8160-12FFFB3A44B4}" destId="{AC6B67E8-F482-4FF4-8760-BD0EF21F9CDC}" srcOrd="0" destOrd="0" presId="urn:microsoft.com/office/officeart/2018/5/layout/IconCircleLabelList"/>
    <dgm:cxn modelId="{3F716B6F-7CD3-7749-8DEB-44BF5AF8EF81}" type="presOf" srcId="{26723DB4-D460-6B46-9EF9-873CCEC40474}" destId="{C767ACDF-4696-40FD-9D9F-5C7A2B6E20A8}" srcOrd="0" destOrd="0" presId="urn:microsoft.com/office/officeart/2018/5/layout/IconCircleLabelList"/>
    <dgm:cxn modelId="{C0BDDEAB-65F0-F642-ACA9-9D5B08480A21}" srcId="{1B0DC874-8D3C-4F0C-8160-12FFFB3A44B4}" destId="{26723DB4-D460-6B46-9EF9-873CCEC40474}" srcOrd="0" destOrd="0" parTransId="{D7B48DA1-EF15-8C43-985A-B91D398E351F}" sibTransId="{9BDCE873-8F9C-4F4E-B18F-766F2078D04E}"/>
    <dgm:cxn modelId="{EE0E4EB8-9DE7-4F44-8F9F-E4CB60CA03E8}" type="presParOf" srcId="{AC6B67E8-F482-4FF4-8760-BD0EF21F9CDC}" destId="{41B23C22-9D84-45D7-927B-6333B04D5582}" srcOrd="0" destOrd="0" presId="urn:microsoft.com/office/officeart/2018/5/layout/IconCircleLabelList"/>
    <dgm:cxn modelId="{E5EEF9DF-983D-7342-A852-2DB0FD5DBA35}" type="presParOf" srcId="{41B23C22-9D84-45D7-927B-6333B04D5582}" destId="{D66A78DE-80D7-40B9-9039-C5CA71C85C5B}" srcOrd="0" destOrd="0" presId="urn:microsoft.com/office/officeart/2018/5/layout/IconCircleLabelList"/>
    <dgm:cxn modelId="{96AED40F-8329-3A43-91F1-E45FBC855F44}" type="presParOf" srcId="{41B23C22-9D84-45D7-927B-6333B04D5582}" destId="{4E18AC96-7C84-4472-8301-4C5CEF78070C}" srcOrd="1" destOrd="0" presId="urn:microsoft.com/office/officeart/2018/5/layout/IconCircleLabelList"/>
    <dgm:cxn modelId="{0F70165B-FBD1-434A-8C75-0550D11E3E84}" type="presParOf" srcId="{41B23C22-9D84-45D7-927B-6333B04D5582}" destId="{B69E3EDE-8BC8-458A-9F11-FDF8FFDCE44C}" srcOrd="2" destOrd="0" presId="urn:microsoft.com/office/officeart/2018/5/layout/IconCircleLabelList"/>
    <dgm:cxn modelId="{9CB9C9E4-A07C-B44C-A7F9-E9B19CFB59F7}" type="presParOf" srcId="{41B23C22-9D84-45D7-927B-6333B04D5582}" destId="{C767ACDF-4696-40FD-9D9F-5C7A2B6E20A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E1E5F-97C9-4D13-9C46-E40CF40CD559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862A7-29B1-4C6F-918E-99150C3873C8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B8745-D6BB-45B2-9841-708CAACFA56F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RISK BUCKETS</a:t>
          </a:r>
        </a:p>
      </dsp:txBody>
      <dsp:txXfrm>
        <a:off x="127800" y="2535669"/>
        <a:ext cx="1800000" cy="720000"/>
      </dsp:txXfrm>
    </dsp:sp>
    <dsp:sp modelId="{CC73CCC3-CCBC-4A11-957B-4D172F83DF81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7754F-50EA-4E34-AFC6-F0607F47994A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B4352-53C9-406F-B953-C0684F00D95E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TARGETED VALIDATION</a:t>
          </a:r>
        </a:p>
      </dsp:txBody>
      <dsp:txXfrm>
        <a:off x="2242800" y="2535669"/>
        <a:ext cx="1800000" cy="720000"/>
      </dsp:txXfrm>
    </dsp:sp>
    <dsp:sp modelId="{D66A78DE-80D7-40B9-9039-C5CA71C85C5B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8AC96-7C84-4472-8301-4C5CEF78070C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7ACDF-4696-40FD-9D9F-5C7A2B6E20A8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ECOLOGICAL APPROACHES (EG. COMMUNITY ENGAGEMENT)</a:t>
          </a:r>
        </a:p>
      </dsp:txBody>
      <dsp:txXfrm>
        <a:off x="4357800" y="2535669"/>
        <a:ext cx="1800000" cy="720000"/>
      </dsp:txXfrm>
    </dsp:sp>
    <dsp:sp modelId="{ED19DBF3-4A0D-4126-B64C-67822FC1E95D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9D11-5EB7-41E0-9647-AD26429DD79B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B08EC-2508-4861-989B-A3D924E0F788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CONTEXT AND KAP SCORES</a:t>
          </a:r>
        </a:p>
      </dsp:txBody>
      <dsp:txXfrm>
        <a:off x="6472800" y="2535669"/>
        <a:ext cx="1800000" cy="720000"/>
      </dsp:txXfrm>
    </dsp:sp>
    <dsp:sp modelId="{F8771D4B-B3FD-4D53-A366-04761F8C25D4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A8D3-5B95-4A0A-BFEC-C87411EEEDEB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A6C47-8D36-46AF-84B1-DE45FE82D2D2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SCENARIO SIMULATIONS</a:t>
          </a:r>
        </a:p>
      </dsp:txBody>
      <dsp:txXfrm>
        <a:off x="8587800" y="253566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D0946-124E-49CB-97CD-613A49D62507}">
      <dsp:nvSpPr>
        <dsp:cNvPr id="0" name=""/>
        <dsp:cNvSpPr/>
      </dsp:nvSpPr>
      <dsp:spPr>
        <a:xfrm>
          <a:off x="1882126" y="892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E57B1-3FBC-4594-B3CA-D9D2523BA5C7}">
      <dsp:nvSpPr>
        <dsp:cNvPr id="0" name=""/>
        <dsp:cNvSpPr/>
      </dsp:nvSpPr>
      <dsp:spPr>
        <a:xfrm>
          <a:off x="235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21A3A-3076-4A54-9F05-2A68FE27A6DC}">
      <dsp:nvSpPr>
        <dsp:cNvPr id="0" name=""/>
        <dsp:cNvSpPr/>
      </dsp:nvSpPr>
      <dsp:spPr>
        <a:xfrm>
          <a:off x="1180125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Risk Buckets</a:t>
          </a:r>
        </a:p>
      </dsp:txBody>
      <dsp:txXfrm>
        <a:off x="1180125" y="2888922"/>
        <a:ext cx="3600000" cy="720000"/>
      </dsp:txXfrm>
    </dsp:sp>
    <dsp:sp modelId="{62260512-B9F5-40DB-AE7C-0329FB50E406}">
      <dsp:nvSpPr>
        <dsp:cNvPr id="0" name=""/>
        <dsp:cNvSpPr/>
      </dsp:nvSpPr>
      <dsp:spPr>
        <a:xfrm>
          <a:off x="6112126" y="892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12EDB-D04B-4C5C-8C44-47932B6662AA}">
      <dsp:nvSpPr>
        <dsp:cNvPr id="0" name=""/>
        <dsp:cNvSpPr/>
      </dsp:nvSpPr>
      <dsp:spPr>
        <a:xfrm>
          <a:off x="658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1B846-5D18-4F4A-8CF0-43B86B081567}">
      <dsp:nvSpPr>
        <dsp:cNvPr id="0" name=""/>
        <dsp:cNvSpPr/>
      </dsp:nvSpPr>
      <dsp:spPr>
        <a:xfrm>
          <a:off x="5410126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Targeted Validation</a:t>
          </a:r>
        </a:p>
      </dsp:txBody>
      <dsp:txXfrm>
        <a:off x="5410126" y="2888922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6D017-B416-45F9-AAD2-65ED576E572D}">
      <dsp:nvSpPr>
        <dsp:cNvPr id="0" name=""/>
        <dsp:cNvSpPr/>
      </dsp:nvSpPr>
      <dsp:spPr>
        <a:xfrm>
          <a:off x="1730595" y="1749"/>
          <a:ext cx="2127375" cy="212737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D094B-F41B-4734-8A63-CF63C48E7974}">
      <dsp:nvSpPr>
        <dsp:cNvPr id="0" name=""/>
        <dsp:cNvSpPr/>
      </dsp:nvSpPr>
      <dsp:spPr>
        <a:xfrm>
          <a:off x="2183970" y="455124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B3EA-7980-42E3-8F4C-034B7ECBAD39}">
      <dsp:nvSpPr>
        <dsp:cNvPr id="0" name=""/>
        <dsp:cNvSpPr/>
      </dsp:nvSpPr>
      <dsp:spPr>
        <a:xfrm>
          <a:off x="798595" y="2687403"/>
          <a:ext cx="3991374" cy="92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Context and KAP scales/scores </a:t>
          </a:r>
        </a:p>
      </dsp:txBody>
      <dsp:txXfrm>
        <a:off x="798595" y="2687403"/>
        <a:ext cx="3991374" cy="928692"/>
      </dsp:txXfrm>
    </dsp:sp>
    <dsp:sp modelId="{C15616F7-3BD5-4182-9CFC-AA0FEE5FB7B7}">
      <dsp:nvSpPr>
        <dsp:cNvPr id="0" name=""/>
        <dsp:cNvSpPr/>
      </dsp:nvSpPr>
      <dsp:spPr>
        <a:xfrm>
          <a:off x="6332281" y="1749"/>
          <a:ext cx="2127375" cy="2127375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D5E00-420B-4131-B0AC-553E44B64D58}">
      <dsp:nvSpPr>
        <dsp:cNvPr id="0" name=""/>
        <dsp:cNvSpPr/>
      </dsp:nvSpPr>
      <dsp:spPr>
        <a:xfrm>
          <a:off x="6785656" y="455124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B030A-8245-4CE2-8C99-DD837A3ECF2F}">
      <dsp:nvSpPr>
        <dsp:cNvPr id="0" name=""/>
        <dsp:cNvSpPr/>
      </dsp:nvSpPr>
      <dsp:spPr>
        <a:xfrm>
          <a:off x="5400282" y="2687403"/>
          <a:ext cx="3991374" cy="92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Scenario Simulations</a:t>
          </a:r>
        </a:p>
      </dsp:txBody>
      <dsp:txXfrm>
        <a:off x="5400282" y="2687403"/>
        <a:ext cx="3991374" cy="928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A78DE-80D7-40B9-9039-C5CA71C85C5B}">
      <dsp:nvSpPr>
        <dsp:cNvPr id="0" name=""/>
        <dsp:cNvSpPr/>
      </dsp:nvSpPr>
      <dsp:spPr>
        <a:xfrm>
          <a:off x="669768" y="20310"/>
          <a:ext cx="2024437" cy="2024437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8AC96-7C84-4472-8301-4C5CEF78070C}">
      <dsp:nvSpPr>
        <dsp:cNvPr id="0" name=""/>
        <dsp:cNvSpPr/>
      </dsp:nvSpPr>
      <dsp:spPr>
        <a:xfrm>
          <a:off x="1101205" y="451748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7ACDF-4696-40FD-9D9F-5C7A2B6E20A8}">
      <dsp:nvSpPr>
        <dsp:cNvPr id="0" name=""/>
        <dsp:cNvSpPr/>
      </dsp:nvSpPr>
      <dsp:spPr>
        <a:xfrm>
          <a:off x="22611" y="2675311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solidFill>
                <a:schemeClr val="bg1"/>
              </a:solidFill>
            </a:rPr>
            <a:t>ECOLOGICAL APPROACHES (EG. COMMUNITY ENGAGEMENT</a:t>
          </a:r>
        </a:p>
      </dsp:txBody>
      <dsp:txXfrm>
        <a:off x="22611" y="2675311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3BF9-397C-E848-A6EA-47F3A06B3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603BE-0DCE-8848-9BCE-55E1782E8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BB42-DF57-B440-B680-308841DF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D3E3-8009-5D4D-80E7-35B99009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9F14-78CA-EF47-BF31-F8683D7C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3918-1127-1B4E-B055-D91C575A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BD2E1-94D4-B946-BFE4-6ED6E9DF5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BBDC5-8109-144B-91B2-7342E504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A9AA-F29C-7947-A609-86864EB3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EC99-732E-8849-A136-B0026645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5D499-F13B-8645-A915-BF1C8D3E1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AD775-3B10-834C-8127-B0F7DC582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3D64-3844-EF4B-BBAE-49F345B2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7F2B-1E1B-E743-946E-98AB2F5A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11C1-C753-004B-A64D-48EA59CB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6BF6-C85B-7B4F-A9A9-CE7746CF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FA335-522C-834E-A721-EE49CC2C8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B7A4-DDE2-4842-973A-447A44EA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19CE-6807-6F4E-98CF-218C2D25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B6C8-F397-C842-9AB9-40FC3958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C989-F578-3A41-8FF1-F9019424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B6F38-709A-B244-9B5E-6EC041A6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5E135-8DC9-6646-8269-E52E8E31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58C2-3EB7-F04D-853E-211B64A7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35A0-2C66-ED45-BCC1-007046F6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2189-E11C-3546-A93A-2798AB3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7E1F-A173-514A-95A8-40EC037C9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33B7-EBFD-C844-95BC-E1D1639F3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DE885-80D3-B64A-9985-8DE314C2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2AB0-7FE2-334F-B5A9-1AC3FD1A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326DF-8373-244B-ABF4-6B8F667A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C12C-0A6D-CF4B-BA15-25979D1F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2CBB-F6C8-704E-9234-B239E770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6D53B-2696-EC42-A779-0415D1D9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9C633-372C-9C49-B71F-E159FB51A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2A727-422B-0D43-8CEE-A6337B798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85180-8B2F-6B46-8453-78824FAC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F3954-ABD1-6243-9F0F-6D3C7F1C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0543B-18B6-D748-94F2-73DBCF7C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7071-3BAF-FA4C-85C6-FA65F6E9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04F56-219B-864C-BDD3-598A0828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A3A0A-DC06-3844-8ADC-BB951047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A918D-681D-D04C-834F-1F6E67F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34D2D-0481-834B-A00C-1382B1E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9622D-D7A0-B244-840E-5F2B8FCE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93F0-E27C-EE43-A3FA-5D73F5B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047A-C911-774D-A156-37B7BEDD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421B-BC19-504E-AFE1-094C7295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4CFED-7DE6-2344-B2E6-724395081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5806-A2B7-2540-87D1-23BA113D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09C4D-B21F-0A4C-8290-CB7D491E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9BF9A-C249-D445-BB57-AD94FA23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E336-70D0-1047-982A-EA4C4779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A1AAE-C1E5-DC46-9015-2BA45FA46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FBD8D-F3FA-434A-8CD2-B16427BB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5F804-5F57-0944-896F-36879E75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9A2C-35F7-354F-A088-B15FBF3D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9B84-631E-6B41-A017-FD2B3E86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7E5AB-55DC-8F40-A9AD-F6F0FAFA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8B9E4-472E-5F49-9C0F-EF7FB90D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F054-2E5D-4541-8E08-2DA154E4B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24B9-7A0F-3D41-811D-5EA1B163A49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8BE34-E679-964B-A47F-04D402505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886A-7A1D-BD42-8278-CFE66B002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62C5-CF7E-C84C-9DC9-B27CD3DA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abramowitz@g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7BAC-0864-8248-A6B1-E81CC8920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and Behavioral Analysis in Ebola Epidemics: </a:t>
            </a:r>
            <a:br>
              <a:rPr lang="en-US" dirty="0"/>
            </a:br>
            <a:r>
              <a:rPr lang="en-US" dirty="0"/>
              <a:t>Aligning Qualitative Realities with 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03D50-D62F-3947-8FEA-325C4EC9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8272"/>
            <a:ext cx="9144000" cy="1655762"/>
          </a:xfrm>
        </p:spPr>
        <p:txBody>
          <a:bodyPr/>
          <a:lstStyle/>
          <a:p>
            <a:r>
              <a:rPr lang="en-US" dirty="0"/>
              <a:t>2019 7</a:t>
            </a:r>
            <a:r>
              <a:rPr lang="en-US" baseline="30000" dirty="0"/>
              <a:t>th</a:t>
            </a:r>
            <a:r>
              <a:rPr lang="en-US" dirty="0"/>
              <a:t> Annual IDM Disease Modeling Symposium</a:t>
            </a:r>
          </a:p>
          <a:p>
            <a:r>
              <a:rPr lang="en-US" dirty="0"/>
              <a:t>Wednesday, April 17,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4E97-A172-8741-BC82-65D673E6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Unexplored Avenues for Integration: </a:t>
            </a:r>
            <a:br>
              <a:rPr lang="en-US"/>
            </a:br>
            <a:r>
              <a:rPr lang="en-US"/>
              <a:t>A Few Suggestions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A4667-ED39-41B5-A617-65CB87A05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32279"/>
              </p:ext>
            </p:extLst>
          </p:nvPr>
        </p:nvGraphicFramePr>
        <p:xfrm>
          <a:off x="1000874" y="2141298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FD6B44-E680-B648-9659-BA5A6ECC3069}"/>
              </a:ext>
            </a:extLst>
          </p:cNvPr>
          <p:cNvSpPr txBox="1"/>
          <p:nvPr/>
        </p:nvSpPr>
        <p:spPr>
          <a:xfrm>
            <a:off x="6682449" y="5829816"/>
            <a:ext cx="379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Real-world qualitative accounts informing SEIR analyses, including contradictory signals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A382C-2E0F-0049-A9B1-C03484D45D7D}"/>
              </a:ext>
            </a:extLst>
          </p:cNvPr>
          <p:cNvSpPr txBox="1"/>
          <p:nvPr/>
        </p:nvSpPr>
        <p:spPr>
          <a:xfrm>
            <a:off x="2471635" y="5829816"/>
            <a:ext cx="34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quantitative markers for continuously collected qualitative data for integration into models </a:t>
            </a:r>
          </a:p>
        </p:txBody>
      </p:sp>
    </p:spTree>
    <p:extLst>
      <p:ext uri="{BB962C8B-B14F-4D97-AF65-F5344CB8AC3E}">
        <p14:creationId xmlns:p14="http://schemas.microsoft.com/office/powerpoint/2010/main" val="390552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4E97-A172-8741-BC82-65D673E6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Unexplored Avenues for Integration: </a:t>
            </a:r>
            <a:b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Engagement.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0830F-344B-1546-8B0C-5F34DBF3F4C8}"/>
              </a:ext>
            </a:extLst>
          </p:cNvPr>
          <p:cNvSpPr txBox="1"/>
          <p:nvPr/>
        </p:nvSpPr>
        <p:spPr>
          <a:xfrm>
            <a:off x="5707117" y="1807779"/>
            <a:ext cx="572813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Findings from UNICEF Minimum Quality Standards and Indicators for Community Engagement 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are no gold standard indicators for community engagement.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Indicators can be interchanged and interchangeable.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It’s likely that community engagement actions are part of multifactorial human ecologies of response.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can model community engagement inputs, but cannot assess dosage/response.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also are not currently able to assess negative consequences of intervention.</a:t>
            </a: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A4667-ED39-41B5-A617-65CB87A05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26232"/>
              </p:ext>
            </p:extLst>
          </p:nvPr>
        </p:nvGraphicFramePr>
        <p:xfrm>
          <a:off x="643468" y="2638044"/>
          <a:ext cx="3363974" cy="341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4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652925-714B-564A-8728-69CBAA0D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D48FF-A34C-4E49-8AF0-FAA146A1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57" y="2267126"/>
            <a:ext cx="37338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D00D3F-7636-784F-8BAB-75AEA98575BF}"/>
              </a:ext>
            </a:extLst>
          </p:cNvPr>
          <p:cNvSpPr txBox="1"/>
          <p:nvPr/>
        </p:nvSpPr>
        <p:spPr>
          <a:xfrm>
            <a:off x="7685904" y="3206926"/>
            <a:ext cx="2323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Jamie Bedson</a:t>
            </a:r>
            <a:br>
              <a:rPr lang="en-US" dirty="0"/>
            </a:br>
            <a:r>
              <a:rPr lang="en-US" dirty="0"/>
              <a:t>David </a:t>
            </a:r>
            <a:r>
              <a:rPr lang="en-US" dirty="0" err="1"/>
              <a:t>Hipgrave</a:t>
            </a:r>
            <a:br>
              <a:rPr lang="en-US" dirty="0"/>
            </a:br>
            <a:r>
              <a:rPr lang="en-US" dirty="0"/>
              <a:t>Ketan </a:t>
            </a:r>
            <a:r>
              <a:rPr lang="en-US" dirty="0" err="1"/>
              <a:t>Chitnis</a:t>
            </a:r>
            <a:br>
              <a:rPr lang="en-US" dirty="0"/>
            </a:br>
            <a:r>
              <a:rPr lang="en-US" dirty="0"/>
              <a:t>Rafael Obregon </a:t>
            </a:r>
            <a:br>
              <a:rPr lang="en-US" dirty="0"/>
            </a:br>
            <a:r>
              <a:rPr lang="en-US" dirty="0"/>
              <a:t>Rania </a:t>
            </a:r>
            <a:r>
              <a:rPr lang="en-US" dirty="0" err="1"/>
              <a:t>Elassawi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42C46-5BCC-024C-B7FC-9924535D391A}"/>
              </a:ext>
            </a:extLst>
          </p:cNvPr>
          <p:cNvSpPr txBox="1"/>
          <p:nvPr/>
        </p:nvSpPr>
        <p:spPr>
          <a:xfrm>
            <a:off x="838200" y="56964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me at: Sharon Abramowitz, </a:t>
            </a:r>
            <a:r>
              <a:rPr lang="en-US" dirty="0">
                <a:hlinkClick r:id="rId3"/>
              </a:rPr>
              <a:t>saabramowitz@gmail.com</a:t>
            </a:r>
            <a:r>
              <a:rPr lang="en-US" dirty="0"/>
              <a:t>, 617-599-0191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6D1AB-732B-A04D-A009-FA178B5A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39" y="2261572"/>
            <a:ext cx="2323070" cy="1161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87C133-B621-D044-B931-27644F5F69E0}"/>
              </a:ext>
            </a:extLst>
          </p:cNvPr>
          <p:cNvSpPr txBox="1"/>
          <p:nvPr/>
        </p:nvSpPr>
        <p:spPr>
          <a:xfrm>
            <a:off x="1501714" y="3206926"/>
            <a:ext cx="299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Benjamin </a:t>
            </a:r>
            <a:r>
              <a:rPr lang="en-US" dirty="0" err="1"/>
              <a:t>Althouse</a:t>
            </a:r>
            <a:r>
              <a:rPr lang="en-US" dirty="0"/>
              <a:t> </a:t>
            </a:r>
          </a:p>
          <a:p>
            <a:r>
              <a:rPr lang="en-US" dirty="0"/>
              <a:t>Laurent Hébert-Dufresne</a:t>
            </a:r>
          </a:p>
          <a:p>
            <a:r>
              <a:rPr lang="en-US" dirty="0"/>
              <a:t>Laura </a:t>
            </a:r>
            <a:r>
              <a:rPr lang="en-US" dirty="0" err="1"/>
              <a:t>Skrip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11DDD8-6DE2-B04C-B818-70C519A2A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273" y="2476385"/>
            <a:ext cx="2649776" cy="18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7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F47FE-A5B9-3443-9AA5-BF1514A1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Why do we care about qualitative data?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E78271-C3FF-374C-BD28-BE80B5E7E2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1254" r="1" b="106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EA3E2E-5ADE-A94E-9F9C-2D3A670F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Quantitative data: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Who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What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Where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When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Qualitative Data: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Why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How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We need to do better are needed for effective planning, coordination, and resource allocation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9FEC9-240C-4549-8D5C-C5F821CA0999}"/>
              </a:ext>
            </a:extLst>
          </p:cNvPr>
          <p:cNvSpPr/>
          <p:nvPr/>
        </p:nvSpPr>
        <p:spPr>
          <a:xfrm>
            <a:off x="7534655" y="5582159"/>
            <a:ext cx="4329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sz="1400" dirty="0" err="1">
                <a:solidFill>
                  <a:schemeClr val="bg1"/>
                </a:solidFill>
                <a:effectLst/>
              </a:rPr>
              <a:t>Pruyt</a:t>
            </a:r>
            <a:r>
              <a:rPr lang="en-US" sz="1400" dirty="0">
                <a:solidFill>
                  <a:schemeClr val="bg1"/>
                </a:solidFill>
                <a:effectLst/>
              </a:rPr>
              <a:t> E,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Auping</a:t>
            </a:r>
            <a:r>
              <a:rPr lang="en-US" sz="1400" dirty="0">
                <a:solidFill>
                  <a:schemeClr val="bg1"/>
                </a:solidFill>
                <a:effectLst/>
              </a:rPr>
              <a:t> WL,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Kwakkel</a:t>
            </a:r>
            <a:r>
              <a:rPr lang="en-US" sz="1400" dirty="0">
                <a:solidFill>
                  <a:schemeClr val="bg1"/>
                </a:solidFill>
                <a:effectLst/>
              </a:rPr>
              <a:t> JH. Ebola in West Africa: Model-Based Exploration of Social Psychological Effects and Interventions: Ebola in West Africa. </a:t>
            </a:r>
            <a:r>
              <a:rPr lang="en-US" sz="1400" i="1" dirty="0" err="1">
                <a:solidFill>
                  <a:schemeClr val="bg1"/>
                </a:solidFill>
                <a:effectLst/>
              </a:rPr>
              <a:t>Syst</a:t>
            </a:r>
            <a:r>
              <a:rPr lang="en-US" sz="1400" i="1" dirty="0">
                <a:solidFill>
                  <a:schemeClr val="bg1"/>
                </a:solidFill>
                <a:effectLst/>
              </a:rPr>
              <a:t> Res </a:t>
            </a:r>
            <a:r>
              <a:rPr lang="en-US" sz="1400" i="1" dirty="0" err="1">
                <a:solidFill>
                  <a:schemeClr val="bg1"/>
                </a:solidFill>
                <a:effectLst/>
              </a:rPr>
              <a:t>Behav</a:t>
            </a:r>
            <a:r>
              <a:rPr lang="en-US" sz="1400" i="1" dirty="0">
                <a:solidFill>
                  <a:schemeClr val="bg1"/>
                </a:solidFill>
                <a:effectLst/>
              </a:rPr>
              <a:t> Sci</a:t>
            </a:r>
            <a:r>
              <a:rPr lang="en-US" sz="1400" dirty="0">
                <a:solidFill>
                  <a:schemeClr val="bg1"/>
                </a:solidFill>
                <a:effectLst/>
              </a:rPr>
              <a:t> 2015; 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32</a:t>
            </a:r>
            <a:r>
              <a:rPr lang="en-US" sz="1400" dirty="0">
                <a:solidFill>
                  <a:schemeClr val="bg1"/>
                </a:solidFill>
                <a:effectLst/>
              </a:rPr>
              <a:t>: 2–14.</a:t>
            </a:r>
          </a:p>
        </p:txBody>
      </p:sp>
    </p:spTree>
    <p:extLst>
      <p:ext uri="{BB962C8B-B14F-4D97-AF65-F5344CB8AC3E}">
        <p14:creationId xmlns:p14="http://schemas.microsoft.com/office/powerpoint/2010/main" val="409431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84610F-0AC7-A947-8D7D-3DBDCD76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 are we missing in current practice?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1FCF3-0076-9B4C-8A99-02114E9B5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182" y="802638"/>
            <a:ext cx="5408696" cy="52527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Current constructions of mixed methods analysis in Ebola modeling are insufficient.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Introduction: Context/qualitative information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Findings: Modeling, maybe some qualitative details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Discussion: </a:t>
            </a:r>
            <a:r>
              <a:rPr lang="en-US" sz="2400" i="1" dirty="0"/>
              <a:t>Maybe there’s a relationship between the two, let’s do further investigation.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/>
              <a:t>This structure has implications for research and response. </a:t>
            </a:r>
          </a:p>
        </p:txBody>
      </p:sp>
    </p:spTree>
    <p:extLst>
      <p:ext uri="{BB962C8B-B14F-4D97-AF65-F5344CB8AC3E}">
        <p14:creationId xmlns:p14="http://schemas.microsoft.com/office/powerpoint/2010/main" val="2690565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497EE-6A7A-DF40-A4AB-F8831D49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Current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FEDE-1A60-AB44-8BD2-3A1BACA2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i="1"/>
              <a:t>Non-science: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Funding priorities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Response priorities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Publication biases</a:t>
            </a:r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r>
              <a:rPr lang="en-US" sz="2400" i="1"/>
              <a:t>Science: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Lack of protocols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Lack of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Lack of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/>
              <a:t>Lack of access to data collection and data analysis resources: field access, teams, software, time </a:t>
            </a:r>
          </a:p>
          <a:p>
            <a:pPr marL="514350" indent="-514350">
              <a:buFont typeface="+mj-lt"/>
              <a:buAutoNum type="arabicPeriod"/>
            </a:pPr>
            <a:endParaRPr lang="en-US" sz="2400" i="1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296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55B13-2E26-804B-A90A-CF1213A9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 of Epidemiological and SBS Data from West Africa Ebola Epidemic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80D40B-E50F-9B48-8A9E-817EED93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647715"/>
            <a:ext cx="6553545" cy="55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984B-6D23-9B43-96D6-E83C15BB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gaps that need to be integrated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377E3F-094F-274D-A6C2-93E0AA91D6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3460"/>
          <a:stretch/>
        </p:blipFill>
        <p:spPr>
          <a:xfrm>
            <a:off x="2516441" y="1375718"/>
            <a:ext cx="6607175" cy="50450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E2768F-1CAC-1541-B09B-21511A61EA4F}"/>
              </a:ext>
            </a:extLst>
          </p:cNvPr>
          <p:cNvCxnSpPr/>
          <p:nvPr/>
        </p:nvCxnSpPr>
        <p:spPr>
          <a:xfrm>
            <a:off x="3087340" y="3302804"/>
            <a:ext cx="562232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D14B91-FEF1-7F40-8056-56E2E37E44C6}"/>
              </a:ext>
            </a:extLst>
          </p:cNvPr>
          <p:cNvCxnSpPr/>
          <p:nvPr/>
        </p:nvCxnSpPr>
        <p:spPr>
          <a:xfrm>
            <a:off x="3087339" y="5136659"/>
            <a:ext cx="562232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CC84D4-46EA-1D44-8DB8-7783113AC92F}"/>
              </a:ext>
            </a:extLst>
          </p:cNvPr>
          <p:cNvCxnSpPr/>
          <p:nvPr/>
        </p:nvCxnSpPr>
        <p:spPr>
          <a:xfrm>
            <a:off x="3087339" y="6175964"/>
            <a:ext cx="5622325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6CE67E-7024-F749-8989-4F92CBC31B67}"/>
              </a:ext>
            </a:extLst>
          </p:cNvPr>
          <p:cNvCxnSpPr/>
          <p:nvPr/>
        </p:nvCxnSpPr>
        <p:spPr>
          <a:xfrm>
            <a:off x="3087340" y="4080641"/>
            <a:ext cx="562232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9484DF-D309-F44B-B07F-0213AF14D832}"/>
              </a:ext>
            </a:extLst>
          </p:cNvPr>
          <p:cNvSpPr txBox="1"/>
          <p:nvPr/>
        </p:nvSpPr>
        <p:spPr>
          <a:xfrm>
            <a:off x="9415849" y="4349579"/>
            <a:ext cx="254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Abramowitz SA, </a:t>
            </a:r>
            <a:r>
              <a:rPr lang="en-US" sz="1400" dirty="0" err="1"/>
              <a:t>Hipgrave</a:t>
            </a:r>
            <a:r>
              <a:rPr lang="en-US" sz="1400" dirty="0"/>
              <a:t> DB, </a:t>
            </a:r>
            <a:r>
              <a:rPr lang="en-US" sz="1400" dirty="0" err="1"/>
              <a:t>Witchard</a:t>
            </a:r>
            <a:r>
              <a:rPr lang="en-US" sz="1400" dirty="0"/>
              <a:t> A, </a:t>
            </a:r>
            <a:r>
              <a:rPr lang="en-US" sz="1400" dirty="0" err="1"/>
              <a:t>Heymann</a:t>
            </a:r>
            <a:r>
              <a:rPr lang="en-US" sz="1400" dirty="0"/>
              <a:t> DL. Lessons from the West Africa Ebola Epidemic: A Systematic Review of Epidemiological and Social and Behavioral Science Research Priorities. </a:t>
            </a:r>
            <a:r>
              <a:rPr lang="en-US" sz="1400" i="1" dirty="0"/>
              <a:t>J Infect Dis</a:t>
            </a:r>
            <a:r>
              <a:rPr lang="en-US" sz="1400" dirty="0"/>
              <a:t> 2018. DOI:10.1093/</a:t>
            </a:r>
            <a:r>
              <a:rPr lang="en-US" sz="1400" dirty="0" err="1"/>
              <a:t>infdis</a:t>
            </a:r>
            <a:r>
              <a:rPr lang="en-US" sz="1400" dirty="0"/>
              <a:t>/jiy387.</a:t>
            </a:r>
          </a:p>
        </p:txBody>
      </p:sp>
    </p:spTree>
    <p:extLst>
      <p:ext uri="{BB962C8B-B14F-4D97-AF65-F5344CB8AC3E}">
        <p14:creationId xmlns:p14="http://schemas.microsoft.com/office/powerpoint/2010/main" val="73249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3CC43-FD3C-4A45-BE59-8358E301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gaps that need to be integrated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345524-B5E8-4043-B6DE-77C30288927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02453" y="1709223"/>
            <a:ext cx="6837477" cy="509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E6472-2914-C84E-B0E3-3AFC81420999}"/>
              </a:ext>
            </a:extLst>
          </p:cNvPr>
          <p:cNvCxnSpPr>
            <a:cxnSpLocks/>
          </p:cNvCxnSpPr>
          <p:nvPr/>
        </p:nvCxnSpPr>
        <p:spPr>
          <a:xfrm>
            <a:off x="2974818" y="2283445"/>
            <a:ext cx="61938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BC7552-6B83-8B49-B9B3-28B49B9A328D}"/>
              </a:ext>
            </a:extLst>
          </p:cNvPr>
          <p:cNvCxnSpPr>
            <a:cxnSpLocks/>
          </p:cNvCxnSpPr>
          <p:nvPr/>
        </p:nvCxnSpPr>
        <p:spPr>
          <a:xfrm>
            <a:off x="2913032" y="2895812"/>
            <a:ext cx="625568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57252-6B1F-9849-8777-E36D07F6D246}"/>
              </a:ext>
            </a:extLst>
          </p:cNvPr>
          <p:cNvCxnSpPr>
            <a:cxnSpLocks/>
          </p:cNvCxnSpPr>
          <p:nvPr/>
        </p:nvCxnSpPr>
        <p:spPr>
          <a:xfrm>
            <a:off x="3073670" y="4287736"/>
            <a:ext cx="609504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6F6EC-FA89-354D-A9F7-8EE793ADE22B}"/>
              </a:ext>
            </a:extLst>
          </p:cNvPr>
          <p:cNvCxnSpPr>
            <a:cxnSpLocks/>
          </p:cNvCxnSpPr>
          <p:nvPr/>
        </p:nvCxnSpPr>
        <p:spPr>
          <a:xfrm>
            <a:off x="3073670" y="5412829"/>
            <a:ext cx="609504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1C4E95-D4C9-6C49-B4EF-FFCD0C62D21A}"/>
              </a:ext>
            </a:extLst>
          </p:cNvPr>
          <p:cNvCxnSpPr>
            <a:cxnSpLocks/>
          </p:cNvCxnSpPr>
          <p:nvPr/>
        </p:nvCxnSpPr>
        <p:spPr>
          <a:xfrm>
            <a:off x="2913031" y="3727054"/>
            <a:ext cx="6255683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251857-E305-8543-9618-846D4F8A3DC7}"/>
              </a:ext>
            </a:extLst>
          </p:cNvPr>
          <p:cNvCxnSpPr>
            <a:cxnSpLocks/>
          </p:cNvCxnSpPr>
          <p:nvPr/>
        </p:nvCxnSpPr>
        <p:spPr>
          <a:xfrm flipV="1">
            <a:off x="3073670" y="3429000"/>
            <a:ext cx="6095044" cy="4580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FE4896-F8AA-8B47-B341-E014E55B87EF}"/>
              </a:ext>
            </a:extLst>
          </p:cNvPr>
          <p:cNvCxnSpPr>
            <a:cxnSpLocks/>
          </p:cNvCxnSpPr>
          <p:nvPr/>
        </p:nvCxnSpPr>
        <p:spPr>
          <a:xfrm>
            <a:off x="3073670" y="2594136"/>
            <a:ext cx="609504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FAF031-898B-D146-BC53-14A68FC0CC97}"/>
              </a:ext>
            </a:extLst>
          </p:cNvPr>
          <p:cNvSpPr txBox="1"/>
          <p:nvPr/>
        </p:nvSpPr>
        <p:spPr>
          <a:xfrm>
            <a:off x="9415849" y="4349579"/>
            <a:ext cx="254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Abramowitz SA, </a:t>
            </a:r>
            <a:r>
              <a:rPr lang="en-US" sz="1400" dirty="0" err="1"/>
              <a:t>Hipgrave</a:t>
            </a:r>
            <a:r>
              <a:rPr lang="en-US" sz="1400" dirty="0"/>
              <a:t> DB, </a:t>
            </a:r>
            <a:r>
              <a:rPr lang="en-US" sz="1400" dirty="0" err="1"/>
              <a:t>Witchard</a:t>
            </a:r>
            <a:r>
              <a:rPr lang="en-US" sz="1400" dirty="0"/>
              <a:t> A, </a:t>
            </a:r>
            <a:r>
              <a:rPr lang="en-US" sz="1400" dirty="0" err="1"/>
              <a:t>Heymann</a:t>
            </a:r>
            <a:r>
              <a:rPr lang="en-US" sz="1400" dirty="0"/>
              <a:t> DL. Lessons from the West Africa Ebola Epidemic: A Systematic Review of Epidemiological and Social and Behavioral Science Research Priorities. </a:t>
            </a:r>
            <a:r>
              <a:rPr lang="en-US" sz="1400" i="1" dirty="0"/>
              <a:t>J Infect Dis</a:t>
            </a:r>
            <a:r>
              <a:rPr lang="en-US" sz="1400" dirty="0"/>
              <a:t> 2018. DOI:10.1093/</a:t>
            </a:r>
            <a:r>
              <a:rPr lang="en-US" sz="1400" dirty="0" err="1"/>
              <a:t>infdis</a:t>
            </a:r>
            <a:r>
              <a:rPr lang="en-US" sz="1400" dirty="0"/>
              <a:t>/jiy387.</a:t>
            </a:r>
          </a:p>
        </p:txBody>
      </p:sp>
    </p:spTree>
    <p:extLst>
      <p:ext uri="{BB962C8B-B14F-4D97-AF65-F5344CB8AC3E}">
        <p14:creationId xmlns:p14="http://schemas.microsoft.com/office/powerpoint/2010/main" val="323739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4E97-A172-8741-BC82-65D673E6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Unexplored Avenues for Integration: </a:t>
            </a:r>
            <a:br>
              <a:rPr lang="en-US"/>
            </a:br>
            <a:r>
              <a:rPr lang="en-US"/>
              <a:t>A Few Suggestions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A4667-ED39-41B5-A617-65CB87A05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31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67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4E97-A172-8741-BC82-65D673E6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Unexplored Avenues for Integration: </a:t>
            </a:r>
            <a:br>
              <a:rPr lang="en-US" dirty="0"/>
            </a:br>
            <a:r>
              <a:rPr lang="en-US" dirty="0"/>
              <a:t>A Few Suggestions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A4667-ED39-41B5-A617-65CB87A05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10197"/>
              </p:ext>
            </p:extLst>
          </p:nvPr>
        </p:nvGraphicFramePr>
        <p:xfrm>
          <a:off x="1000874" y="2049804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C4EBFF5-7254-4E49-9C1A-1B2968EE698F}"/>
              </a:ext>
            </a:extLst>
          </p:cNvPr>
          <p:cNvGrpSpPr/>
          <p:nvPr/>
        </p:nvGrpSpPr>
        <p:grpSpPr>
          <a:xfrm>
            <a:off x="1971810" y="5520249"/>
            <a:ext cx="4498677" cy="1337751"/>
            <a:chOff x="218448" y="2196183"/>
            <a:chExt cx="4498677" cy="13377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B989B5-5629-B74D-84B3-63B7A19AA954}"/>
                </a:ext>
              </a:extLst>
            </p:cNvPr>
            <p:cNvSpPr/>
            <p:nvPr/>
          </p:nvSpPr>
          <p:spPr>
            <a:xfrm>
              <a:off x="397125" y="2461261"/>
              <a:ext cx="4320000" cy="1072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90F3B-58AF-A741-A221-6EFE60F19B49}"/>
                </a:ext>
              </a:extLst>
            </p:cNvPr>
            <p:cNvSpPr txBox="1"/>
            <p:nvPr/>
          </p:nvSpPr>
          <p:spPr>
            <a:xfrm>
              <a:off x="218448" y="2196183"/>
              <a:ext cx="4320000" cy="1072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Routinized approaches to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transmisson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infection, and mortality risk profiling that can be aligned with prevention and response packages.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C95C25-16C6-6E41-AEEB-5E37A248296B}"/>
              </a:ext>
            </a:extLst>
          </p:cNvPr>
          <p:cNvGrpSpPr/>
          <p:nvPr/>
        </p:nvGrpSpPr>
        <p:grpSpPr>
          <a:xfrm>
            <a:off x="6470487" y="5520249"/>
            <a:ext cx="4320000" cy="1072673"/>
            <a:chOff x="5473126" y="2461261"/>
            <a:chExt cx="4320000" cy="1072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3940CA-4523-DE41-ADDE-B1F7AE6711E2}"/>
                </a:ext>
              </a:extLst>
            </p:cNvPr>
            <p:cNvSpPr/>
            <p:nvPr/>
          </p:nvSpPr>
          <p:spPr>
            <a:xfrm>
              <a:off x="5473126" y="2461261"/>
              <a:ext cx="4320000" cy="1072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2E00-5480-CE44-99F7-7D243BE3F30C}"/>
                </a:ext>
              </a:extLst>
            </p:cNvPr>
            <p:cNvSpPr txBox="1"/>
            <p:nvPr/>
          </p:nvSpPr>
          <p:spPr>
            <a:xfrm>
              <a:off x="5473126" y="2461261"/>
              <a:ext cx="4320000" cy="1072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Structured approaches to using field-based qualitative data to </a:t>
              </a:r>
              <a:r>
                <a:rPr lang="en-US" sz="1700" dirty="0"/>
                <a:t>assess accuracy of modeling assumptions. 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51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523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Social and Behavioral Analysis in Ebola Epidemics:  Aligning Qualitative Realities with Quantitative Analysis</vt:lpstr>
      <vt:lpstr>Why do we care about qualitative data?</vt:lpstr>
      <vt:lpstr>What are we missing in current practice? </vt:lpstr>
      <vt:lpstr>Current Barriers</vt:lpstr>
      <vt:lpstr>Review of Epidemiological and SBS Data from West Africa Ebola Epidemic </vt:lpstr>
      <vt:lpstr>Current gaps that need to be integrated (1)</vt:lpstr>
      <vt:lpstr>Current gaps that need to be integrated (2)</vt:lpstr>
      <vt:lpstr>Unexplored Avenues for Integration:  A Few Suggestions </vt:lpstr>
      <vt:lpstr>Unexplored Avenues for Integration:  A Few Suggestions </vt:lpstr>
      <vt:lpstr>Unexplored Avenues for Integration:  A Few Suggestions </vt:lpstr>
      <vt:lpstr>Unexplored Avenues for Integration:  Community Engagement.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Behavioral Analysis in Ebola Epidemics:  Aligning Qualitative Realities with Quantitative Analysis</dc:title>
  <dc:creator>sharon abramowitz</dc:creator>
  <cp:lastModifiedBy>sharon abramowitz</cp:lastModifiedBy>
  <cp:revision>3</cp:revision>
  <cp:lastPrinted>2019-04-17T14:55:02Z</cp:lastPrinted>
  <dcterms:created xsi:type="dcterms:W3CDTF">2019-04-17T14:49:40Z</dcterms:created>
  <dcterms:modified xsi:type="dcterms:W3CDTF">2019-04-17T14:57:01Z</dcterms:modified>
</cp:coreProperties>
</file>