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3"/>
  </p:notesMasterIdLst>
  <p:handoutMasterIdLst>
    <p:handoutMasterId r:id="rId44"/>
  </p:handoutMasterIdLst>
  <p:sldIdLst>
    <p:sldId id="620" r:id="rId6"/>
    <p:sldId id="594" r:id="rId7"/>
    <p:sldId id="1795" r:id="rId8"/>
    <p:sldId id="289" r:id="rId9"/>
    <p:sldId id="288" r:id="rId10"/>
    <p:sldId id="287" r:id="rId11"/>
    <p:sldId id="290" r:id="rId12"/>
    <p:sldId id="291" r:id="rId13"/>
    <p:sldId id="1793" r:id="rId14"/>
    <p:sldId id="1794" r:id="rId15"/>
    <p:sldId id="1726" r:id="rId16"/>
    <p:sldId id="534" r:id="rId17"/>
    <p:sldId id="555" r:id="rId18"/>
    <p:sldId id="556" r:id="rId19"/>
    <p:sldId id="1792" r:id="rId20"/>
    <p:sldId id="580" r:id="rId21"/>
    <p:sldId id="1775" r:id="rId22"/>
    <p:sldId id="285" r:id="rId23"/>
    <p:sldId id="1727" r:id="rId24"/>
    <p:sldId id="1734" r:id="rId25"/>
    <p:sldId id="283" r:id="rId26"/>
    <p:sldId id="298" r:id="rId27"/>
    <p:sldId id="306" r:id="rId28"/>
    <p:sldId id="307" r:id="rId29"/>
    <p:sldId id="337" r:id="rId30"/>
    <p:sldId id="339" r:id="rId31"/>
    <p:sldId id="1735" r:id="rId32"/>
    <p:sldId id="1778" r:id="rId33"/>
    <p:sldId id="1740" r:id="rId34"/>
    <p:sldId id="1741" r:id="rId35"/>
    <p:sldId id="1751" r:id="rId36"/>
    <p:sldId id="1752" r:id="rId37"/>
    <p:sldId id="1796" r:id="rId38"/>
    <p:sldId id="1736" r:id="rId39"/>
    <p:sldId id="1737" r:id="rId40"/>
    <p:sldId id="1797" r:id="rId41"/>
    <p:sldId id="1730" r:id="rId42"/>
  </p:sldIdLst>
  <p:sldSz cx="9144000" cy="5143500" type="screen16x9"/>
  <p:notesSz cx="9296400" cy="7010400"/>
  <p:defaultTextStyle>
    <a:defPPr>
      <a:defRPr lang="en-US"/>
    </a:defPPr>
    <a:lvl1pPr marL="0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67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34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01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668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835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002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169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336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16179C-4B40-4427-B9C4-6A2E2D4520E0}">
          <p14:sldIdLst>
            <p14:sldId id="620"/>
            <p14:sldId id="594"/>
            <p14:sldId id="1795"/>
            <p14:sldId id="289"/>
            <p14:sldId id="288"/>
            <p14:sldId id="287"/>
            <p14:sldId id="290"/>
            <p14:sldId id="291"/>
            <p14:sldId id="1793"/>
            <p14:sldId id="1794"/>
            <p14:sldId id="1726"/>
            <p14:sldId id="534"/>
            <p14:sldId id="555"/>
            <p14:sldId id="556"/>
            <p14:sldId id="1792"/>
            <p14:sldId id="580"/>
            <p14:sldId id="1775"/>
            <p14:sldId id="285"/>
            <p14:sldId id="1727"/>
            <p14:sldId id="1734"/>
            <p14:sldId id="283"/>
            <p14:sldId id="298"/>
            <p14:sldId id="306"/>
            <p14:sldId id="307"/>
            <p14:sldId id="337"/>
            <p14:sldId id="339"/>
            <p14:sldId id="1735"/>
            <p14:sldId id="1778"/>
            <p14:sldId id="1740"/>
            <p14:sldId id="1741"/>
            <p14:sldId id="1751"/>
            <p14:sldId id="1752"/>
            <p14:sldId id="1796"/>
            <p14:sldId id="1736"/>
            <p14:sldId id="1737"/>
            <p14:sldId id="1797"/>
            <p14:sldId id="17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aig Nakagawa" initials="CN" lastIdx="3" clrIdx="0"/>
  <p:cmAuthor id="1" name="Mandy Izzo" initials="MI [3]" lastIdx="20" clrIdx="1">
    <p:extLst>
      <p:ext uri="{19B8F6BF-5375-455C-9EA6-DF929625EA0E}">
        <p15:presenceInfo xmlns:p15="http://schemas.microsoft.com/office/powerpoint/2012/main" userId="S-1-5-21-2615009647-999914880-2272798218-1716" providerId="AD"/>
      </p:ext>
    </p:extLst>
  </p:cmAuthor>
  <p:cmAuthor id="2" name="Jennifer Schripsema" initials="JS" lastIdx="7" clrIdx="2">
    <p:extLst>
      <p:ext uri="{19B8F6BF-5375-455C-9EA6-DF929625EA0E}">
        <p15:presenceInfo xmlns:p15="http://schemas.microsoft.com/office/powerpoint/2012/main" userId="S-1-5-21-2615009647-999914880-2272798218-2119" providerId="AD"/>
      </p:ext>
    </p:extLst>
  </p:cmAuthor>
  <p:cmAuthor id="3" name="Mandy Izzo" initials="MI" lastIdx="5" clrIdx="3">
    <p:extLst>
      <p:ext uri="{19B8F6BF-5375-455C-9EA6-DF929625EA0E}">
        <p15:presenceInfo xmlns:p15="http://schemas.microsoft.com/office/powerpoint/2012/main" userId="S-1-5-21-2745946910-598402113-219853104-38236" providerId="AD"/>
      </p:ext>
    </p:extLst>
  </p:cmAuthor>
  <p:cmAuthor id="4" name="Jen Schripsema" initials="JS" lastIdx="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6600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CB4D8-DB02-4DC6-A0A2-4F2EBAE1DC9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9" autoAdjust="0"/>
    <p:restoredTop sz="96395" autoAdjust="0"/>
  </p:normalViewPr>
  <p:slideViewPr>
    <p:cSldViewPr>
      <p:cViewPr varScale="1">
        <p:scale>
          <a:sx n="91" d="100"/>
          <a:sy n="91" d="100"/>
        </p:scale>
        <p:origin x="400" y="56"/>
      </p:cViewPr>
      <p:guideLst>
        <p:guide orient="horz" pos="1620"/>
        <p:guide pos="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160" d="100"/>
          <a:sy n="160" d="100"/>
        </p:scale>
        <p:origin x="5604" y="12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92F58E-6536-4E59-B25F-ACCB416966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5D85A-58D5-4749-A489-CAFE56FBF7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3B22F-4AE5-4AB2-B462-8FEB2F4D3969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0A76D-8B3B-44B5-B1FB-6EBC945225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E2326-F374-44E1-BDB3-B2EAD69931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5D862-083B-423D-B26C-63C80277B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87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8521CA78-A499-4633-B898-F9043592D78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3D412D8C-1E5D-4678-BC7F-48977E07D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7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34" rtl="0" eaLnBrk="1" latinLnBrk="0" hangingPunct="1">
      <a:defRPr sz="1100" kern="1200" baseline="0">
        <a:solidFill>
          <a:schemeClr val="tx1"/>
        </a:solidFill>
        <a:latin typeface="+mn-lt"/>
        <a:ea typeface="+mn-ea"/>
        <a:cs typeface="+mn-cs"/>
      </a:defRPr>
    </a:lvl1pPr>
    <a:lvl2pPr marL="408167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34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501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668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835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002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169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336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12D8C-1E5D-4678-BC7F-48977E07D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24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12D8C-1E5D-4678-BC7F-48977E07D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8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12D8C-1E5D-4678-BC7F-48977E07D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23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82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2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5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C50DD-1BAF-47D3-B930-F4F809BC701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0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C50DD-1BAF-47D3-B930-F4F809BC701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4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26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91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3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139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13876" y="3044414"/>
            <a:ext cx="8516586" cy="1066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Client or presentation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248400" y="4706287"/>
            <a:ext cx="2743200" cy="3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248400" y="4829633"/>
            <a:ext cx="2743200" cy="3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459186" y="4857751"/>
            <a:ext cx="1465614" cy="159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B073B-0E75-4707-A6E2-13B80CC1E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6" y="933450"/>
            <a:ext cx="8516247" cy="2057400"/>
          </a:xfrm>
          <a:prstGeom prst="rect">
            <a:avLst/>
          </a:prstGeom>
        </p:spPr>
      </p:pic>
      <p:pic>
        <p:nvPicPr>
          <p:cNvPr id="4" name="Picture 3" descr="A drawing of a face&#10;&#10;Description generated with high confidence">
            <a:extLst>
              <a:ext uri="{FF2B5EF4-FFF2-40B4-BE49-F238E27FC236}">
                <a16:creationId xmlns:a16="http://schemas.microsoft.com/office/drawing/2014/main" id="{D459C31C-4202-4BC5-8B53-310A5F0BD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351706"/>
            <a:ext cx="1981200" cy="5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2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47548950"/>
              </p:ext>
            </p:extLst>
          </p:nvPr>
        </p:nvGraphicFramePr>
        <p:xfrm>
          <a:off x="180511" y="971550"/>
          <a:ext cx="8353888" cy="33527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81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/>
          </p:nvPr>
        </p:nvGraphicFramePr>
        <p:xfrm>
          <a:off x="180511" y="971550"/>
          <a:ext cx="8353888" cy="33527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44B5A1-5855-4734-A2D8-BEB3F52DE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8721"/>
            <a:ext cx="1956820" cy="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2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67" indent="0">
              <a:buNone/>
              <a:defRPr sz="2500"/>
            </a:lvl2pPr>
            <a:lvl3pPr marL="816334" indent="0">
              <a:buNone/>
              <a:defRPr sz="2100"/>
            </a:lvl3pPr>
            <a:lvl4pPr marL="1224501" indent="0">
              <a:buNone/>
              <a:defRPr sz="1800"/>
            </a:lvl4pPr>
            <a:lvl5pPr marL="1632668" indent="0">
              <a:buNone/>
              <a:defRPr sz="1800"/>
            </a:lvl5pPr>
            <a:lvl6pPr marL="2040835" indent="0">
              <a:buNone/>
              <a:defRPr sz="1800"/>
            </a:lvl6pPr>
            <a:lvl7pPr marL="2449002" indent="0">
              <a:buNone/>
              <a:defRPr sz="1800"/>
            </a:lvl7pPr>
            <a:lvl8pPr marL="2857169" indent="0">
              <a:buNone/>
              <a:defRPr sz="1800"/>
            </a:lvl8pPr>
            <a:lvl9pPr marL="3265336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4" indent="0">
              <a:buNone/>
              <a:defRPr sz="900"/>
            </a:lvl3pPr>
            <a:lvl4pPr marL="1224501" indent="0">
              <a:buNone/>
              <a:defRPr sz="800"/>
            </a:lvl4pPr>
            <a:lvl5pPr marL="1632668" indent="0">
              <a:buNone/>
              <a:defRPr sz="800"/>
            </a:lvl5pPr>
            <a:lvl6pPr marL="2040835" indent="0">
              <a:buNone/>
              <a:defRPr sz="800"/>
            </a:lvl6pPr>
            <a:lvl7pPr marL="2449002" indent="0">
              <a:buNone/>
              <a:defRPr sz="800"/>
            </a:lvl7pPr>
            <a:lvl8pPr marL="2857169" indent="0">
              <a:buNone/>
              <a:defRPr sz="800"/>
            </a:lvl8pPr>
            <a:lvl9pPr marL="32653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80511" y="4710410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   </a:t>
            </a:r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25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67" indent="0">
              <a:buNone/>
              <a:defRPr sz="2500"/>
            </a:lvl2pPr>
            <a:lvl3pPr marL="816334" indent="0">
              <a:buNone/>
              <a:defRPr sz="2100"/>
            </a:lvl3pPr>
            <a:lvl4pPr marL="1224501" indent="0">
              <a:buNone/>
              <a:defRPr sz="1800"/>
            </a:lvl4pPr>
            <a:lvl5pPr marL="1632668" indent="0">
              <a:buNone/>
              <a:defRPr sz="1800"/>
            </a:lvl5pPr>
            <a:lvl6pPr marL="2040835" indent="0">
              <a:buNone/>
              <a:defRPr sz="1800"/>
            </a:lvl6pPr>
            <a:lvl7pPr marL="2449002" indent="0">
              <a:buNone/>
              <a:defRPr sz="1800"/>
            </a:lvl7pPr>
            <a:lvl8pPr marL="2857169" indent="0">
              <a:buNone/>
              <a:defRPr sz="1800"/>
            </a:lvl8pPr>
            <a:lvl9pPr marL="3265336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4" indent="0">
              <a:buNone/>
              <a:defRPr sz="900"/>
            </a:lvl3pPr>
            <a:lvl4pPr marL="1224501" indent="0">
              <a:buNone/>
              <a:defRPr sz="800"/>
            </a:lvl4pPr>
            <a:lvl5pPr marL="1632668" indent="0">
              <a:buNone/>
              <a:defRPr sz="800"/>
            </a:lvl5pPr>
            <a:lvl6pPr marL="2040835" indent="0">
              <a:buNone/>
              <a:defRPr sz="800"/>
            </a:lvl6pPr>
            <a:lvl7pPr marL="2449002" indent="0">
              <a:buNone/>
              <a:defRPr sz="800"/>
            </a:lvl7pPr>
            <a:lvl8pPr marL="2857169" indent="0">
              <a:buNone/>
              <a:defRPr sz="800"/>
            </a:lvl8pPr>
            <a:lvl9pPr marL="32653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80511" y="4710410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   </a:t>
            </a:r>
            <a:endParaRPr lang="en-US" sz="1100" dirty="0">
              <a:solidFill>
                <a:schemeClr val="accent4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5F2D38-C62D-481D-A2A5-0A7192D23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8721"/>
            <a:ext cx="1956820" cy="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6176" y="1597820"/>
            <a:ext cx="8253023" cy="11025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Plain Title Page </a:t>
            </a:r>
          </a:p>
        </p:txBody>
      </p:sp>
    </p:spTree>
    <p:extLst>
      <p:ext uri="{BB962C8B-B14F-4D97-AF65-F5344CB8AC3E}">
        <p14:creationId xmlns:p14="http://schemas.microsoft.com/office/powerpoint/2010/main" val="189984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6176" y="1597820"/>
            <a:ext cx="8253023" cy="11025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Plain Title Page </a:t>
            </a:r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</a:t>
            </a:r>
            <a:r>
              <a:rPr lang="en-US">
                <a:solidFill>
                  <a:schemeClr val="accent4"/>
                </a:solidFill>
              </a:rPr>
              <a:t>© 2018 </a:t>
            </a:r>
            <a:r>
              <a:rPr lang="en-US" dirty="0">
                <a:solidFill>
                  <a:schemeClr val="accent4"/>
                </a:solidFill>
              </a:rPr>
              <a:t>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F15BD-054B-4FC6-AD02-27E79788D5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8721"/>
            <a:ext cx="1956820" cy="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14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021E-3A5B-4D88-95EF-F42FE6DC0403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B4C36-9406-4732-8429-2D464951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5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110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0511" y="895350"/>
            <a:ext cx="8735290" cy="3699272"/>
          </a:xfrm>
        </p:spPr>
        <p:txBody>
          <a:bodyPr/>
          <a:lstStyle>
            <a:lvl1pPr>
              <a:buClr>
                <a:schemeClr val="accent2"/>
              </a:buClr>
              <a:defRPr sz="2000" baseline="0"/>
            </a:lvl1pPr>
            <a:lvl2pPr>
              <a:buClr>
                <a:schemeClr val="accent4"/>
              </a:buClr>
              <a:defRPr sz="2000"/>
            </a:lvl2pPr>
            <a:lvl3pPr>
              <a:defRPr sz="2000"/>
            </a:lvl3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Bullets (Slide Content)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5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110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0511" y="895350"/>
            <a:ext cx="8735290" cy="3699272"/>
          </a:xfrm>
        </p:spPr>
        <p:txBody>
          <a:bodyPr/>
          <a:lstStyle>
            <a:lvl1pPr>
              <a:buClr>
                <a:schemeClr val="accent2"/>
              </a:buClr>
              <a:defRPr sz="2000" baseline="0"/>
            </a:lvl1pPr>
            <a:lvl2pPr>
              <a:buClr>
                <a:schemeClr val="accent4"/>
              </a:buClr>
              <a:defRPr sz="2000"/>
            </a:lvl2pPr>
            <a:lvl3pPr>
              <a:defRPr sz="2000"/>
            </a:lvl3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Bullets (Slide Content)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4BABD0-6D6A-447F-AEAE-84E082AAD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8721"/>
            <a:ext cx="1956820" cy="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3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95350"/>
            <a:ext cx="424503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1428750"/>
            <a:ext cx="4245032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6306" y="895350"/>
            <a:ext cx="432440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1428750"/>
            <a:ext cx="4324406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95350"/>
            <a:ext cx="424503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1428750"/>
            <a:ext cx="4245032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6306" y="895350"/>
            <a:ext cx="432440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1428750"/>
            <a:ext cx="4324406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24BA4D-2C30-4C94-ABA0-CD06B06444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8721"/>
            <a:ext cx="1956820" cy="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8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819150"/>
            <a:ext cx="4245032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819150"/>
            <a:ext cx="4324406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819150"/>
            <a:ext cx="4245032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819150"/>
            <a:ext cx="4324406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56A84-48F2-4B41-8AC6-C0AFB83AA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8721"/>
            <a:ext cx="1956820" cy="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8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0511" y="4710410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07904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D31B9-905F-4910-A34B-B45474124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8721"/>
            <a:ext cx="1956820" cy="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2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110" y="133350"/>
            <a:ext cx="8700340" cy="609600"/>
          </a:xfrm>
          <a:prstGeom prst="rect">
            <a:avLst/>
          </a:prstGeom>
        </p:spPr>
        <p:txBody>
          <a:bodyPr vert="horz" lIns="81633" tIns="40817" rIns="81633" bIns="40817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110" y="895350"/>
            <a:ext cx="8700340" cy="3699273"/>
          </a:xfrm>
          <a:prstGeom prst="rect">
            <a:avLst/>
          </a:prstGeom>
        </p:spPr>
        <p:txBody>
          <a:bodyPr vert="horz" lIns="81633" tIns="40817" rIns="81633" bIns="408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65" r:id="rId3"/>
    <p:sldLayoutId id="2147483653" r:id="rId4"/>
    <p:sldLayoutId id="2147483666" r:id="rId5"/>
    <p:sldLayoutId id="2147483663" r:id="rId6"/>
    <p:sldLayoutId id="2147483667" r:id="rId7"/>
    <p:sldLayoutId id="2147483655" r:id="rId8"/>
    <p:sldLayoutId id="2147483668" r:id="rId9"/>
    <p:sldLayoutId id="2147483664" r:id="rId10"/>
    <p:sldLayoutId id="2147483669" r:id="rId11"/>
    <p:sldLayoutId id="2147483657" r:id="rId12"/>
    <p:sldLayoutId id="2147483670" r:id="rId13"/>
    <p:sldLayoutId id="2147483649" r:id="rId14"/>
    <p:sldLayoutId id="2147483671" r:id="rId15"/>
    <p:sldLayoutId id="2147483672" r:id="rId16"/>
  </p:sldLayoutIdLst>
  <p:txStyles>
    <p:titleStyle>
      <a:lvl1pPr algn="l" defTabSz="816334" rtl="0" eaLnBrk="1" latinLnBrk="0" hangingPunct="1">
        <a:spcBef>
          <a:spcPct val="0"/>
        </a:spcBef>
        <a:buNone/>
        <a:defRPr sz="3200" b="0" i="0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306125" indent="-306125" algn="l" defTabSz="81633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72" indent="-255105" algn="l" defTabSz="816334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17" indent="-204084" algn="l" defTabSz="816334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84" indent="-204084" algn="l" defTabSz="816334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52" indent="-204084" algn="l" defTabSz="81633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919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85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53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20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7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34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01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68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35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02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69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36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C0E8A9-5693-4D63-BF71-77D4DB1FB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3876" y="2800350"/>
            <a:ext cx="8601524" cy="1600200"/>
          </a:xfrm>
        </p:spPr>
        <p:txBody>
          <a:bodyPr>
            <a:normAutofit fontScale="85000" lnSpcReduction="20000"/>
          </a:bodyPr>
          <a:lstStyle/>
          <a:p>
            <a:r>
              <a:rPr lang="en-US" sz="4000" b="1" dirty="0"/>
              <a:t>Aging of the HIV-1 epidemic in sub-Saharan Africa, historical trends and future predictions</a:t>
            </a:r>
            <a:endParaRPr lang="en-US" dirty="0"/>
          </a:p>
          <a:p>
            <a:r>
              <a:rPr lang="en-US" dirty="0"/>
              <a:t>Adam Akullian, PhD</a:t>
            </a:r>
          </a:p>
          <a:p>
            <a:r>
              <a:rPr lang="en-US" dirty="0"/>
              <a:t>Research Scientist, IDM</a:t>
            </a:r>
          </a:p>
          <a:p>
            <a:r>
              <a:rPr lang="en-US" dirty="0"/>
              <a:t>Affiliate Assistant Professor,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49058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9357F1-3A60-47F9-BE15-33B6124E3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176" y="1597820"/>
            <a:ext cx="8253023" cy="1812130"/>
          </a:xfrm>
        </p:spPr>
        <p:txBody>
          <a:bodyPr>
            <a:normAutofit fontScale="90000"/>
          </a:bodyPr>
          <a:lstStyle/>
          <a:p>
            <a:r>
              <a:rPr lang="en-US" dirty="0"/>
              <a:t>Is </a:t>
            </a:r>
            <a:r>
              <a:rPr lang="en-US" b="1" dirty="0"/>
              <a:t>incidence</a:t>
            </a:r>
            <a:r>
              <a:rPr lang="en-US" dirty="0"/>
              <a:t> shifting older in the ART era?  </a:t>
            </a:r>
            <a:br>
              <a:rPr lang="en-US" dirty="0"/>
            </a:br>
            <a:r>
              <a:rPr lang="en-US" dirty="0"/>
              <a:t>Will it continue to shift older?</a:t>
            </a:r>
            <a:br>
              <a:rPr lang="en-US" dirty="0"/>
            </a:br>
            <a:r>
              <a:rPr lang="en-US" dirty="0"/>
              <a:t>Was it shifting older pre-ART?</a:t>
            </a:r>
            <a:br>
              <a:rPr lang="en-US" dirty="0"/>
            </a:br>
            <a:r>
              <a:rPr lang="en-US" dirty="0"/>
              <a:t>What are the implications?</a:t>
            </a:r>
          </a:p>
        </p:txBody>
      </p:sp>
    </p:spTree>
    <p:extLst>
      <p:ext uri="{BB962C8B-B14F-4D97-AF65-F5344CB8AC3E}">
        <p14:creationId xmlns:p14="http://schemas.microsoft.com/office/powerpoint/2010/main" val="3788820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C7D646-AF0F-4C1B-A6D6-646438363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4" t="41385" r="79739" b="32167"/>
          <a:stretch/>
        </p:blipFill>
        <p:spPr>
          <a:xfrm>
            <a:off x="747939" y="1000981"/>
            <a:ext cx="3438374" cy="38658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5D4BF7-2A5F-423C-BBE6-62882A473C35}"/>
              </a:ext>
            </a:extLst>
          </p:cNvPr>
          <p:cNvSpPr/>
          <p:nvPr/>
        </p:nvSpPr>
        <p:spPr>
          <a:xfrm>
            <a:off x="2098159" y="1409461"/>
            <a:ext cx="1026041" cy="133216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D6154-F9F5-42AC-AE91-8708783415E2}"/>
              </a:ext>
            </a:extLst>
          </p:cNvPr>
          <p:cNvSpPr txBox="1"/>
          <p:nvPr/>
        </p:nvSpPr>
        <p:spPr>
          <a:xfrm>
            <a:off x="1963479" y="1084576"/>
            <a:ext cx="12954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Model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FBB932-2367-4ACE-A80D-EAC85591911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124200" y="1809750"/>
            <a:ext cx="1371600" cy="265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B82BCBC-A848-42D4-AE9A-C49108B1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Overview of methods and data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BC1EF76-9A90-4921-A27C-B2BABF2D3FA5}"/>
              </a:ext>
            </a:extLst>
          </p:cNvPr>
          <p:cNvSpPr txBox="1">
            <a:spLocks/>
          </p:cNvSpPr>
          <p:nvPr/>
        </p:nvSpPr>
        <p:spPr>
          <a:xfrm>
            <a:off x="4343400" y="1161144"/>
            <a:ext cx="4572000" cy="1619029"/>
          </a:xfrm>
          <a:prstGeom prst="rect">
            <a:avLst/>
          </a:prstGeom>
        </p:spPr>
        <p:txBody>
          <a:bodyPr vert="horz" lIns="81633" tIns="40817" rIns="81633" bIns="40817" rtlCol="0">
            <a:norm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of HIV epidemic in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(formerly Swaziland)</a:t>
            </a:r>
          </a:p>
          <a:p>
            <a:pPr marL="306125" marR="0" lvl="0" indent="-306125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model fit to prevalence and ART coverage by age, gender and year (2007, 2011, 2016) </a:t>
            </a:r>
          </a:p>
          <a:p>
            <a:pPr marL="306125" marR="0" lvl="0" indent="-306125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90-90-90 achieved by 2016</a:t>
            </a:r>
          </a:p>
          <a:p>
            <a:pPr marL="306125" marR="0" lvl="0" indent="-306125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incidence decline from 2011 - 2016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D4BF7-2A5F-423C-BBE6-62882A473C35}"/>
              </a:ext>
            </a:extLst>
          </p:cNvPr>
          <p:cNvSpPr/>
          <p:nvPr/>
        </p:nvSpPr>
        <p:spPr>
          <a:xfrm>
            <a:off x="2608852" y="2804904"/>
            <a:ext cx="650027" cy="745494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D6154-F9F5-42AC-AE91-8708783415E2}"/>
              </a:ext>
            </a:extLst>
          </p:cNvPr>
          <p:cNvSpPr txBox="1"/>
          <p:nvPr/>
        </p:nvSpPr>
        <p:spPr>
          <a:xfrm>
            <a:off x="1640959" y="2999660"/>
            <a:ext cx="9144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Cohort data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C1EF76-9A90-4921-A27C-B2BABF2D3FA5}"/>
              </a:ext>
            </a:extLst>
          </p:cNvPr>
          <p:cNvSpPr txBox="1">
            <a:spLocks/>
          </p:cNvSpPr>
          <p:nvPr/>
        </p:nvSpPr>
        <p:spPr>
          <a:xfrm>
            <a:off x="4273082" y="2660024"/>
            <a:ext cx="4572000" cy="1619029"/>
          </a:xfrm>
          <a:prstGeom prst="rect">
            <a:avLst/>
          </a:prstGeom>
        </p:spPr>
        <p:txBody>
          <a:bodyPr vert="horz" lIns="81633" tIns="40817" rIns="81633" bIns="40817" rtlCol="0">
            <a:norm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Population-based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cohort in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KwaZulu</a:t>
            </a:r>
            <a:r>
              <a:rPr lang="en-US" sz="1500" b="1" dirty="0" smtClean="0">
                <a:solidFill>
                  <a:prstClr val="black"/>
                </a:solidFill>
                <a:latin typeface="Calibri"/>
              </a:rPr>
              <a:t>-Natal, RSA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06125" marR="0" lvl="0" indent="-306125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Hyper-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epidmic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setting</a:t>
            </a:r>
          </a:p>
          <a:p>
            <a:pPr marL="306125" marR="0" lvl="0" indent="-306125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40% ART coverage in</a:t>
            </a:r>
            <a:r>
              <a:rPr kumimoji="0" lang="en-US" sz="1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2016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06125" marR="0" lvl="0" indent="-306125" algn="l" defTabSz="816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Little incidence declines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24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76E6BB-08E9-4A8D-8450-D6C56CC1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HIV epidemic in </a:t>
            </a:r>
            <a:r>
              <a:rPr lang="en-US" dirty="0" err="1"/>
              <a:t>eSwatini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803B13-989C-49C8-8F8D-A3F4BDFB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31236"/>
            <a:ext cx="2926769" cy="3094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BBFF4-4D94-4F25-8180-DC799AAC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84" y="1214438"/>
            <a:ext cx="2895600" cy="2872884"/>
          </a:xfrm>
          <a:prstGeom prst="rect">
            <a:avLst/>
          </a:prstGeom>
        </p:spPr>
      </p:pic>
      <p:pic>
        <p:nvPicPr>
          <p:cNvPr id="9" name="Picture 2" descr="M:\Talks-presentations\IHME_talk_figs\worldmap.emf">
            <a:extLst>
              <a:ext uri="{FF2B5EF4-FFF2-40B4-BE49-F238E27FC236}">
                <a16:creationId xmlns:a16="http://schemas.microsoft.com/office/drawing/2014/main" id="{DA5A192D-CF34-4003-BAE6-2E0AE2DA8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70FF"/>
              </a:clrFrom>
              <a:clrTo>
                <a:srgbClr val="0070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41" t="54631" r="36628" b="24653"/>
          <a:stretch/>
        </p:blipFill>
        <p:spPr bwMode="auto">
          <a:xfrm>
            <a:off x="180110" y="2433569"/>
            <a:ext cx="2286000" cy="25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521DDE-83AC-494D-89CB-C9F554BF90BB}"/>
              </a:ext>
            </a:extLst>
          </p:cNvPr>
          <p:cNvCxnSpPr>
            <a:cxnSpLocks/>
          </p:cNvCxnSpPr>
          <p:nvPr/>
        </p:nvCxnSpPr>
        <p:spPr>
          <a:xfrm flipV="1">
            <a:off x="1600200" y="895350"/>
            <a:ext cx="1676400" cy="350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47D3BE-6E8A-4E66-8216-C43F3583A537}"/>
              </a:ext>
            </a:extLst>
          </p:cNvPr>
          <p:cNvCxnSpPr>
            <a:cxnSpLocks/>
          </p:cNvCxnSpPr>
          <p:nvPr/>
        </p:nvCxnSpPr>
        <p:spPr>
          <a:xfrm flipV="1">
            <a:off x="1746354" y="4341500"/>
            <a:ext cx="6788046" cy="191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AC469C-CA0A-4921-A67C-B2D8099FCF67}"/>
              </a:ext>
            </a:extLst>
          </p:cNvPr>
          <p:cNvSpPr/>
          <p:nvPr/>
        </p:nvSpPr>
        <p:spPr>
          <a:xfrm>
            <a:off x="1593954" y="4380312"/>
            <a:ext cx="152400" cy="15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B5060-A25F-40B2-92B8-8BEFBDA98CDC}"/>
              </a:ext>
            </a:extLst>
          </p:cNvPr>
          <p:cNvSpPr txBox="1"/>
          <p:nvPr/>
        </p:nvSpPr>
        <p:spPr>
          <a:xfrm>
            <a:off x="53089" y="4795450"/>
            <a:ext cx="164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303723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2410"/>
          <a:stretch/>
        </p:blipFill>
        <p:spPr>
          <a:xfrm>
            <a:off x="1142703" y="1200150"/>
            <a:ext cx="6858595" cy="38315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A761C1-555E-4235-AE36-506FDAE3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133350"/>
            <a:ext cx="8735290" cy="609600"/>
          </a:xfrm>
        </p:spPr>
        <p:txBody>
          <a:bodyPr/>
          <a:lstStyle/>
          <a:p>
            <a:r>
              <a:rPr lang="en-US" dirty="0"/>
              <a:t>Change in viral-load suppression % (2011-2016)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5ED46-13D2-4F60-8214-C4D14A735796}"/>
              </a:ext>
            </a:extLst>
          </p:cNvPr>
          <p:cNvSpPr txBox="1"/>
          <p:nvPr/>
        </p:nvSpPr>
        <p:spPr>
          <a:xfrm>
            <a:off x="53089" y="4795450"/>
            <a:ext cx="164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199612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4622"/>
          <a:stretch/>
        </p:blipFill>
        <p:spPr>
          <a:xfrm>
            <a:off x="1142703" y="1428749"/>
            <a:ext cx="6858595" cy="3394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99C22F-5B92-404D-BE57-661736E1F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incidence (2011-2016)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A45FA-965A-4DC2-A7D8-4FAD2538CC6E}"/>
              </a:ext>
            </a:extLst>
          </p:cNvPr>
          <p:cNvSpPr txBox="1"/>
          <p:nvPr/>
        </p:nvSpPr>
        <p:spPr>
          <a:xfrm>
            <a:off x="53089" y="4795450"/>
            <a:ext cx="164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3110762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705350"/>
            <a:ext cx="906780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4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0" y="0"/>
            <a:ext cx="8933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5" r="32474"/>
          <a:stretch/>
        </p:blipFill>
        <p:spPr bwMode="auto">
          <a:xfrm>
            <a:off x="4190999" y="1190587"/>
            <a:ext cx="4607113" cy="32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8"/>
          <a:stretch/>
        </p:blipFill>
        <p:spPr bwMode="auto">
          <a:xfrm>
            <a:off x="381000" y="1276350"/>
            <a:ext cx="4191000" cy="334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34379" y="733374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Informal relationship 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913074"/>
            <a:ext cx="67072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Age-gaps in sexual partnerships: seeing beyond ‘sugar daddies’, M.Q. </a:t>
            </a:r>
            <a:r>
              <a:rPr lang="en-US" sz="800" dirty="0" err="1">
                <a:solidFill>
                  <a:srgbClr val="000000"/>
                </a:solidFill>
              </a:rPr>
              <a:t>Ott</a:t>
            </a:r>
            <a:r>
              <a:rPr lang="en-US" sz="800" dirty="0">
                <a:solidFill>
                  <a:srgbClr val="000000"/>
                </a:solidFill>
              </a:rPr>
              <a:t>, T. Barnighausen, F. Tanser, M.N. Lurie. and M.L. Newell, AIDS, v25, n6, p861, 2011.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569F8-C58C-49E3-AB52-EB57863E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 formation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388681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3649D0-BD1C-4334-A2F6-B4112629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prevalence by age and gender fit to survey data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174865-0758-46FF-8ECC-1D235B1AB5B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0" y="819150"/>
            <a:ext cx="8811490" cy="432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003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8A2CA1-2F9F-468C-8E1D-96A3A188C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089" y="209550"/>
            <a:ext cx="8774711" cy="1102519"/>
          </a:xfrm>
        </p:spPr>
        <p:txBody>
          <a:bodyPr/>
          <a:lstStyle/>
          <a:p>
            <a:r>
              <a:rPr lang="en-US" dirty="0"/>
              <a:t>Modeled 15-49 incidence (with survey incidence overlaid)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8B6A7-F422-4F37-9B87-C18E11AB7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95350"/>
            <a:ext cx="41719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9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016CBDB-86DA-40D6-978A-2EFB63C08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27619"/>
            <a:ext cx="3562350" cy="35623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38A2CA1-2F9F-468C-8E1D-96A3A188C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089" y="209550"/>
            <a:ext cx="8253023" cy="1102519"/>
          </a:xfrm>
        </p:spPr>
        <p:txBody>
          <a:bodyPr/>
          <a:lstStyle/>
          <a:p>
            <a:r>
              <a:rPr lang="en-US" b="1" err="1"/>
              <a:t>eSwatini</a:t>
            </a:r>
            <a:r>
              <a:rPr lang="en-US" b="1"/>
              <a:t> model-based evidence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9FAAD8-AC7F-42D6-B181-A3845A97C6E5}"/>
              </a:ext>
            </a:extLst>
          </p:cNvPr>
          <p:cNvCxnSpPr>
            <a:cxnSpLocks/>
          </p:cNvCxnSpPr>
          <p:nvPr/>
        </p:nvCxnSpPr>
        <p:spPr>
          <a:xfrm flipV="1">
            <a:off x="6629400" y="1418890"/>
            <a:ext cx="0" cy="311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9E4731-4F23-4047-9179-CC5C8A283C6F}"/>
              </a:ext>
            </a:extLst>
          </p:cNvPr>
          <p:cNvCxnSpPr>
            <a:cxnSpLocks/>
          </p:cNvCxnSpPr>
          <p:nvPr/>
        </p:nvCxnSpPr>
        <p:spPr>
          <a:xfrm flipV="1">
            <a:off x="7294002" y="1418890"/>
            <a:ext cx="0" cy="30494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487334-1803-4CD4-9DB1-0FE5B8DEBA45}"/>
              </a:ext>
            </a:extLst>
          </p:cNvPr>
          <p:cNvSpPr txBox="1"/>
          <p:nvPr/>
        </p:nvSpPr>
        <p:spPr>
          <a:xfrm>
            <a:off x="6597595" y="1351675"/>
            <a:ext cx="733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</a:t>
            </a:r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262E6B-6BC2-48E3-B684-114EDA7D41F1}"/>
              </a:ext>
            </a:extLst>
          </p:cNvPr>
          <p:cNvSpPr txBox="1"/>
          <p:nvPr/>
        </p:nvSpPr>
        <p:spPr>
          <a:xfrm>
            <a:off x="7430917" y="1385289"/>
            <a:ext cx="1047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 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DBDD5-BA19-4E0B-8A63-9C5D4E79E33F}"/>
              </a:ext>
            </a:extLst>
          </p:cNvPr>
          <p:cNvSpPr txBox="1"/>
          <p:nvPr/>
        </p:nvSpPr>
        <p:spPr>
          <a:xfrm>
            <a:off x="5410218" y="1385289"/>
            <a:ext cx="1167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Pre-ART scale-up</a:t>
            </a:r>
          </a:p>
        </p:txBody>
      </p:sp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4D37B911-98E4-47A4-AFB3-3F4E9FD0A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310"/>
            <a:ext cx="4876800" cy="29260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34FDDF-B6FE-4BC0-95B4-27E318DE7744}"/>
              </a:ext>
            </a:extLst>
          </p:cNvPr>
          <p:cNvSpPr txBox="1"/>
          <p:nvPr/>
        </p:nvSpPr>
        <p:spPr>
          <a:xfrm>
            <a:off x="53089" y="4795450"/>
            <a:ext cx="236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DHS, 2007; PHIA, 2011; PHIA, 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A856C-353A-48E7-9117-002FD554CB5B}"/>
              </a:ext>
            </a:extLst>
          </p:cNvPr>
          <p:cNvSpPr txBox="1"/>
          <p:nvPr/>
        </p:nvSpPr>
        <p:spPr>
          <a:xfrm>
            <a:off x="1143000" y="1050459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 Prevalence by age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(survey data 2007, 2011, 2016)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B3D94E-EC10-49E5-B73F-DA994B9271D8}"/>
              </a:ext>
            </a:extLst>
          </p:cNvPr>
          <p:cNvSpPr txBox="1"/>
          <p:nvPr/>
        </p:nvSpPr>
        <p:spPr>
          <a:xfrm>
            <a:off x="6019800" y="1050459"/>
            <a:ext cx="2070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 incidence 1980 - 2050</a:t>
            </a:r>
          </a:p>
        </p:txBody>
      </p:sp>
    </p:spTree>
    <p:extLst>
      <p:ext uri="{BB962C8B-B14F-4D97-AF65-F5344CB8AC3E}">
        <p14:creationId xmlns:p14="http://schemas.microsoft.com/office/powerpoint/2010/main" val="1789877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2D07-CCF7-48DA-A70B-9C67FF86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Swaziland HIV prevalence by age and sex 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A1C67-EB7D-4960-A686-0B7E36841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6" t="12866"/>
          <a:stretch/>
        </p:blipFill>
        <p:spPr>
          <a:xfrm>
            <a:off x="1319229" y="1200150"/>
            <a:ext cx="642210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07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8A2CA1-2F9F-468C-8E1D-96A3A188C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089" y="209550"/>
            <a:ext cx="8253023" cy="1102519"/>
          </a:xfrm>
        </p:spPr>
        <p:txBody>
          <a:bodyPr/>
          <a:lstStyle/>
          <a:p>
            <a:r>
              <a:rPr lang="en-US" b="1"/>
              <a:t>Was the epidemic aging in the pre-ART era?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95DA7C-34D6-47EF-A5EA-7592DDF4C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12069"/>
            <a:ext cx="3562350" cy="35623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F753EF-A32E-455B-BEBF-FE8FE608A4D1}"/>
              </a:ext>
            </a:extLst>
          </p:cNvPr>
          <p:cNvCxnSpPr>
            <a:cxnSpLocks/>
          </p:cNvCxnSpPr>
          <p:nvPr/>
        </p:nvCxnSpPr>
        <p:spPr>
          <a:xfrm flipV="1">
            <a:off x="4267200" y="1403340"/>
            <a:ext cx="0" cy="311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A32428-ACB5-4A90-8CEC-E9601F2CE1DE}"/>
              </a:ext>
            </a:extLst>
          </p:cNvPr>
          <p:cNvCxnSpPr>
            <a:cxnSpLocks/>
          </p:cNvCxnSpPr>
          <p:nvPr/>
        </p:nvCxnSpPr>
        <p:spPr>
          <a:xfrm flipV="1">
            <a:off x="4931802" y="1403340"/>
            <a:ext cx="0" cy="30494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66C293F-95EC-44B5-83DF-2ECE4BE43C1C}"/>
              </a:ext>
            </a:extLst>
          </p:cNvPr>
          <p:cNvSpPr txBox="1"/>
          <p:nvPr/>
        </p:nvSpPr>
        <p:spPr>
          <a:xfrm>
            <a:off x="4235395" y="1336125"/>
            <a:ext cx="733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</a:t>
            </a:r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BAC81-96B2-4D09-B4CA-2659F36159BD}"/>
              </a:ext>
            </a:extLst>
          </p:cNvPr>
          <p:cNvSpPr txBox="1"/>
          <p:nvPr/>
        </p:nvSpPr>
        <p:spPr>
          <a:xfrm>
            <a:off x="5068717" y="1369739"/>
            <a:ext cx="1047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 ART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60E1ED-B5F6-4FE2-93AE-B5354398D7D9}"/>
              </a:ext>
            </a:extLst>
          </p:cNvPr>
          <p:cNvSpPr txBox="1"/>
          <p:nvPr/>
        </p:nvSpPr>
        <p:spPr>
          <a:xfrm>
            <a:off x="3048000" y="1369739"/>
            <a:ext cx="116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Pre-ART scale-up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C071C2-3C9B-4B9B-AB7C-4A121F523354}"/>
              </a:ext>
            </a:extLst>
          </p:cNvPr>
          <p:cNvSpPr txBox="1"/>
          <p:nvPr/>
        </p:nvSpPr>
        <p:spPr>
          <a:xfrm>
            <a:off x="3657600" y="1034909"/>
            <a:ext cx="2070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 incidence 1980 - 2050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AC5C3D-ADA9-41AA-B58D-C18CDAB68D3B}"/>
              </a:ext>
            </a:extLst>
          </p:cNvPr>
          <p:cNvSpPr/>
          <p:nvPr/>
        </p:nvSpPr>
        <p:spPr>
          <a:xfrm>
            <a:off x="3048000" y="1352550"/>
            <a:ext cx="1219199" cy="3124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4EC178-DA8D-4431-BED3-7552097F557F}"/>
              </a:ext>
            </a:extLst>
          </p:cNvPr>
          <p:cNvSpPr txBox="1"/>
          <p:nvPr/>
        </p:nvSpPr>
        <p:spPr>
          <a:xfrm>
            <a:off x="7203469" y="4777818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414911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7B4E-5A5D-4B98-BB0E-6F5E4F1E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3350"/>
            <a:ext cx="8991600" cy="609600"/>
          </a:xfrm>
        </p:spPr>
        <p:txBody>
          <a:bodyPr>
            <a:normAutofit/>
          </a:bodyPr>
          <a:lstStyle/>
          <a:p>
            <a:r>
              <a:rPr lang="en-US" b="1" dirty="0"/>
              <a:t>Pre-ART: Prevalence of detectable viremia aging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7F31B-A5EC-4DFD-98E0-E3F41A1D5434}"/>
              </a:ext>
            </a:extLst>
          </p:cNvPr>
          <p:cNvSpPr/>
          <p:nvPr/>
        </p:nvSpPr>
        <p:spPr>
          <a:xfrm>
            <a:off x="152400" y="468313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6147E35F-6976-4F0F-8B79-86100394C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1774031" y="895351"/>
            <a:ext cx="5548312" cy="33528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FC27BF9-0BD4-42EA-87D5-AC50D45CB1A8}"/>
                  </a:ext>
                </a:extLst>
              </p:cNvPr>
              <p:cNvSpPr/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816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𝑷𝑷𝑫𝑽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ART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na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ï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ve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Population</m:t>
                          </m:r>
                        </m:den>
                      </m:f>
                    </m:oMath>
                  </m:oMathPara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FC27BF9-0BD4-42EA-87D5-AC50D45CB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C931386-BB9F-40CC-B1DE-E47EB36B163F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2745312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4EA80D-F4CB-4132-B67A-B5CEB5657248}"/>
              </a:ext>
            </a:extLst>
          </p:cNvPr>
          <p:cNvSpPr/>
          <p:nvPr/>
        </p:nvSpPr>
        <p:spPr>
          <a:xfrm>
            <a:off x="152400" y="468313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CEC66B-560A-47CD-BDEF-193D9219079B}"/>
              </a:ext>
            </a:extLst>
          </p:cNvPr>
          <p:cNvSpPr/>
          <p:nvPr/>
        </p:nvSpPr>
        <p:spPr>
          <a:xfrm>
            <a:off x="685800" y="4684243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898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1995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898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F6ED4E76-240B-4C47-9FBA-CC05A030F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1774031" y="895351"/>
            <a:ext cx="5548312" cy="3352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63B987-9F55-4CE0-BA06-ABF5BE0BCB68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0E24CDA-5D07-427D-A4D6-E9282F157533}"/>
                  </a:ext>
                </a:extLst>
              </p:cNvPr>
              <p:cNvSpPr/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816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𝑷𝑷𝑫𝑽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ART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na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ï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ve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Population</m:t>
                          </m:r>
                        </m:den>
                      </m:f>
                    </m:oMath>
                  </m:oMathPara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0E24CDA-5D07-427D-A4D6-E9282F157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84155182-A107-483C-A765-DE4C2B5E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3350"/>
            <a:ext cx="8991600" cy="609600"/>
          </a:xfrm>
        </p:spPr>
        <p:txBody>
          <a:bodyPr>
            <a:normAutofit/>
          </a:bodyPr>
          <a:lstStyle/>
          <a:p>
            <a:r>
              <a:rPr lang="en-US" b="1" dirty="0"/>
              <a:t>Pre-ART: Prevalence of detectable viremia aging</a:t>
            </a:r>
          </a:p>
        </p:txBody>
      </p:sp>
    </p:spTree>
    <p:extLst>
      <p:ext uri="{BB962C8B-B14F-4D97-AF65-F5344CB8AC3E}">
        <p14:creationId xmlns:p14="http://schemas.microsoft.com/office/powerpoint/2010/main" val="1904085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4EA80D-F4CB-4132-B67A-B5CEB5657248}"/>
              </a:ext>
            </a:extLst>
          </p:cNvPr>
          <p:cNvSpPr/>
          <p:nvPr/>
        </p:nvSpPr>
        <p:spPr>
          <a:xfrm>
            <a:off x="152400" y="468313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FF07D05-9219-4894-B5D5-6DCB7DB63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1774031" y="895351"/>
            <a:ext cx="5548312" cy="3352800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61215C-DB84-4D46-BF49-2380689B26ED}"/>
              </a:ext>
            </a:extLst>
          </p:cNvPr>
          <p:cNvSpPr/>
          <p:nvPr/>
        </p:nvSpPr>
        <p:spPr>
          <a:xfrm>
            <a:off x="1204228" y="4686940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666C8A-C053-449D-9856-EA35E4B0A38E}"/>
              </a:ext>
            </a:extLst>
          </p:cNvPr>
          <p:cNvSpPr/>
          <p:nvPr/>
        </p:nvSpPr>
        <p:spPr>
          <a:xfrm>
            <a:off x="685800" y="4684243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898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1995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898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6CE1A-6004-4879-8AA6-14B718FE6D0D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5B8B00-9B77-40B3-8CFC-740F872D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3350"/>
            <a:ext cx="8991600" cy="609600"/>
          </a:xfrm>
        </p:spPr>
        <p:txBody>
          <a:bodyPr>
            <a:normAutofit/>
          </a:bodyPr>
          <a:lstStyle/>
          <a:p>
            <a:r>
              <a:rPr lang="en-US" b="1" dirty="0"/>
              <a:t>Pre-ART: Prevalence of detectable viremia 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E5119F-5A3B-4D27-9EEB-BB8A931F0FB6}"/>
                  </a:ext>
                </a:extLst>
              </p:cNvPr>
              <p:cNvSpPr/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816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𝑷𝑷𝑫𝑽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ART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na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ï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ve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Population</m:t>
                          </m:r>
                        </m:den>
                      </m:f>
                    </m:oMath>
                  </m:oMathPara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E5119F-5A3B-4D27-9EEB-BB8A931F0F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7636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54A0DC-CCEE-4417-BA34-8312ADA53BE9}"/>
              </a:ext>
            </a:extLst>
          </p:cNvPr>
          <p:cNvSpPr/>
          <p:nvPr/>
        </p:nvSpPr>
        <p:spPr>
          <a:xfrm>
            <a:off x="152400" y="468313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FBDC4E-49C6-443B-8B1A-0D56F6886BFD}"/>
              </a:ext>
            </a:extLst>
          </p:cNvPr>
          <p:cNvSpPr/>
          <p:nvPr/>
        </p:nvSpPr>
        <p:spPr>
          <a:xfrm>
            <a:off x="1204228" y="4686940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B7D273-E16F-4574-9881-F606F0E10E09}"/>
              </a:ext>
            </a:extLst>
          </p:cNvPr>
          <p:cNvSpPr/>
          <p:nvPr/>
        </p:nvSpPr>
        <p:spPr>
          <a:xfrm>
            <a:off x="685800" y="4684243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898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1995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898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23447D9-2B2B-4648-985E-ED7CAAC8D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1774031" y="895351"/>
            <a:ext cx="5548312" cy="33528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B9ACD1-46A8-417B-B1F4-DA4B4E96E67F}"/>
              </a:ext>
            </a:extLst>
          </p:cNvPr>
          <p:cNvSpPr/>
          <p:nvPr/>
        </p:nvSpPr>
        <p:spPr>
          <a:xfrm>
            <a:off x="1752600" y="468451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40DF74-E12B-4ACA-A6F4-DD1DC29D5807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36A47E-DE8D-4949-9CF2-3B8018EEFA2F}"/>
                  </a:ext>
                </a:extLst>
              </p:cNvPr>
              <p:cNvSpPr/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816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𝑷𝑷𝑫𝑽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ART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na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ï</m:t>
                          </m:r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ve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Population</m:t>
                          </m:r>
                        </m:den>
                      </m:f>
                    </m:oMath>
                  </m:oMathPara>
                </a14:m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36A47E-DE8D-4949-9CF2-3B8018EEF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457230"/>
                <a:ext cx="1584665" cy="462819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1">
            <a:extLst>
              <a:ext uri="{FF2B5EF4-FFF2-40B4-BE49-F238E27FC236}">
                <a16:creationId xmlns:a16="http://schemas.microsoft.com/office/drawing/2014/main" id="{F5B25B42-2B35-4D84-B37B-B3982028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3350"/>
            <a:ext cx="8991600" cy="609600"/>
          </a:xfrm>
        </p:spPr>
        <p:txBody>
          <a:bodyPr>
            <a:normAutofit/>
          </a:bodyPr>
          <a:lstStyle/>
          <a:p>
            <a:r>
              <a:rPr lang="en-US" b="1" dirty="0"/>
              <a:t>Pre-ART: Prevalence of detectable viremia aging</a:t>
            </a:r>
          </a:p>
        </p:txBody>
      </p:sp>
    </p:spTree>
    <p:extLst>
      <p:ext uri="{BB962C8B-B14F-4D97-AF65-F5344CB8AC3E}">
        <p14:creationId xmlns:p14="http://schemas.microsoft.com/office/powerpoint/2010/main" val="413231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74ADAC-351C-4EA2-B33A-E282A5DC2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1774031" y="895351"/>
            <a:ext cx="5548312" cy="33528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0B35F1-601D-4BC0-88F3-9A619325C4E3}"/>
              </a:ext>
            </a:extLst>
          </p:cNvPr>
          <p:cNvSpPr/>
          <p:nvPr/>
        </p:nvSpPr>
        <p:spPr>
          <a:xfrm>
            <a:off x="6420665" y="1200150"/>
            <a:ext cx="818335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1F9F2-D4D4-47CE-8713-7A0611899E9C}"/>
              </a:ext>
            </a:extLst>
          </p:cNvPr>
          <p:cNvSpPr/>
          <p:nvPr/>
        </p:nvSpPr>
        <p:spPr>
          <a:xfrm>
            <a:off x="3822744" y="1260242"/>
            <a:ext cx="818335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4F6F750-EA71-482F-8F85-FB682640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133350"/>
            <a:ext cx="8735290" cy="609600"/>
          </a:xfrm>
        </p:spPr>
        <p:txBody>
          <a:bodyPr>
            <a:normAutofit/>
          </a:bodyPr>
          <a:lstStyle/>
          <a:p>
            <a:r>
              <a:rPr lang="en-US" b="1"/>
              <a:t>Pre-ART: Incidence increasing in older age-groups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577D19-0021-4EB7-A037-1062D9D76C35}"/>
              </a:ext>
            </a:extLst>
          </p:cNvPr>
          <p:cNvSpPr/>
          <p:nvPr/>
        </p:nvSpPr>
        <p:spPr>
          <a:xfrm>
            <a:off x="3829865" y="2698033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55-59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6138E8-FC9F-4070-9895-48B95F9C9DFF}"/>
              </a:ext>
            </a:extLst>
          </p:cNvPr>
          <p:cNvSpPr/>
          <p:nvPr/>
        </p:nvSpPr>
        <p:spPr>
          <a:xfrm>
            <a:off x="6431137" y="2876550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55-59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40727E-79BC-41AC-A7F5-9CC171B85349}"/>
              </a:ext>
            </a:extLst>
          </p:cNvPr>
          <p:cNvSpPr/>
          <p:nvPr/>
        </p:nvSpPr>
        <p:spPr>
          <a:xfrm>
            <a:off x="3829865" y="2524730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50-54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DE2E6E-6388-4E19-94BE-CB2A5F31E8B0}"/>
              </a:ext>
            </a:extLst>
          </p:cNvPr>
          <p:cNvSpPr/>
          <p:nvPr/>
        </p:nvSpPr>
        <p:spPr>
          <a:xfrm>
            <a:off x="6431137" y="2669545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50-54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F57187-3DD6-4E37-8775-C63AAC0C7CE7}"/>
              </a:ext>
            </a:extLst>
          </p:cNvPr>
          <p:cNvSpPr/>
          <p:nvPr/>
        </p:nvSpPr>
        <p:spPr>
          <a:xfrm>
            <a:off x="6408011" y="1939567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3CCC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40-44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D3CCC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A98EF3-1E2A-4F4E-A95D-BA6CBDE6201F}"/>
              </a:ext>
            </a:extLst>
          </p:cNvPr>
          <p:cNvSpPr/>
          <p:nvPr/>
        </p:nvSpPr>
        <p:spPr>
          <a:xfrm>
            <a:off x="6422539" y="2407935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B9DF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45-49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B9DFD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E5E00C-1FCB-4C2E-BE59-C427F1C00C67}"/>
              </a:ext>
            </a:extLst>
          </p:cNvPr>
          <p:cNvSpPr/>
          <p:nvPr/>
        </p:nvSpPr>
        <p:spPr>
          <a:xfrm>
            <a:off x="3821267" y="2263120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B9DF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45-49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B9DFD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ECB038-E64B-494A-93F0-14E059557827}"/>
              </a:ext>
            </a:extLst>
          </p:cNvPr>
          <p:cNvSpPr/>
          <p:nvPr/>
        </p:nvSpPr>
        <p:spPr>
          <a:xfrm>
            <a:off x="3810000" y="1516087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3CCC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40-44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D3CCC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7C2CA2-C99F-4890-8A84-36D120548CEF}"/>
              </a:ext>
            </a:extLst>
          </p:cNvPr>
          <p:cNvSpPr/>
          <p:nvPr/>
        </p:nvSpPr>
        <p:spPr>
          <a:xfrm>
            <a:off x="3829865" y="1908502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1AD7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35-39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1AD7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B8BA90-3D4B-434D-AE8D-4D04A85390F4}"/>
              </a:ext>
            </a:extLst>
          </p:cNvPr>
          <p:cNvSpPr/>
          <p:nvPr/>
        </p:nvSpPr>
        <p:spPr>
          <a:xfrm>
            <a:off x="6402864" y="1528719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1AD7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35-39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1AD7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383A31-70D3-4AC2-AA71-E608B2934F2E}"/>
              </a:ext>
            </a:extLst>
          </p:cNvPr>
          <p:cNvSpPr/>
          <p:nvPr/>
        </p:nvSpPr>
        <p:spPr>
          <a:xfrm>
            <a:off x="6404156" y="1266541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6D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25-29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26D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6D6592-F51E-4AF5-8C0D-4DF88182B20C}"/>
              </a:ext>
            </a:extLst>
          </p:cNvPr>
          <p:cNvSpPr/>
          <p:nvPr/>
        </p:nvSpPr>
        <p:spPr>
          <a:xfrm>
            <a:off x="6402864" y="1416050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898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30-34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898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34D4C3-9BEC-4393-81C8-56CC36391E9F}"/>
              </a:ext>
            </a:extLst>
          </p:cNvPr>
          <p:cNvSpPr/>
          <p:nvPr/>
        </p:nvSpPr>
        <p:spPr>
          <a:xfrm>
            <a:off x="3815930" y="2056115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898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30-34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898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F1F0A6-8DAE-4AA1-B185-4DDE57E17220}"/>
              </a:ext>
            </a:extLst>
          </p:cNvPr>
          <p:cNvCxnSpPr/>
          <p:nvPr/>
        </p:nvCxnSpPr>
        <p:spPr>
          <a:xfrm flipV="1">
            <a:off x="3810000" y="1123950"/>
            <a:ext cx="0" cy="2590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A8AD6C-7CB7-4675-953C-DB137F40E321}"/>
              </a:ext>
            </a:extLst>
          </p:cNvPr>
          <p:cNvCxnSpPr/>
          <p:nvPr/>
        </p:nvCxnSpPr>
        <p:spPr>
          <a:xfrm flipV="1">
            <a:off x="6420665" y="1123950"/>
            <a:ext cx="0" cy="2590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FC7727C-C192-48E6-984E-2029DF035AF0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187270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63B8E8-7E2E-4FF0-84C5-FF3F3046F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1774031" y="895351"/>
            <a:ext cx="5548312" cy="3352800"/>
          </a:xfr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C72878D-B284-49D2-82AB-35E97313B218}"/>
              </a:ext>
            </a:extLst>
          </p:cNvPr>
          <p:cNvSpPr/>
          <p:nvPr/>
        </p:nvSpPr>
        <p:spPr>
          <a:xfrm>
            <a:off x="6420665" y="1223111"/>
            <a:ext cx="818335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7D1D75-7C23-410A-9041-B22C716626CD}"/>
              </a:ext>
            </a:extLst>
          </p:cNvPr>
          <p:cNvSpPr/>
          <p:nvPr/>
        </p:nvSpPr>
        <p:spPr>
          <a:xfrm>
            <a:off x="3822744" y="1260242"/>
            <a:ext cx="818335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4F6F750-EA71-482F-8F85-FB682640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Pre-ART: Flattening/falling incidence in younger 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8E376-2231-4924-88C8-DC4999176D10}"/>
              </a:ext>
            </a:extLst>
          </p:cNvPr>
          <p:cNvSpPr/>
          <p:nvPr/>
        </p:nvSpPr>
        <p:spPr>
          <a:xfrm>
            <a:off x="3810000" y="3160446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15-19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B190B9-7816-49A1-943B-71E4107B807D}"/>
              </a:ext>
            </a:extLst>
          </p:cNvPr>
          <p:cNvSpPr/>
          <p:nvPr/>
        </p:nvSpPr>
        <p:spPr>
          <a:xfrm>
            <a:off x="6388655" y="2408478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15-19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9D287C-3AD0-4E6D-93E4-D59601E89440}"/>
              </a:ext>
            </a:extLst>
          </p:cNvPr>
          <p:cNvSpPr/>
          <p:nvPr/>
        </p:nvSpPr>
        <p:spPr>
          <a:xfrm>
            <a:off x="6388062" y="1352550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5162F0-C22D-4A44-AC13-884E498DA55C}"/>
              </a:ext>
            </a:extLst>
          </p:cNvPr>
          <p:cNvSpPr/>
          <p:nvPr/>
        </p:nvSpPr>
        <p:spPr>
          <a:xfrm>
            <a:off x="3794582" y="2496241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292A19-2A97-46C0-899B-DA86585C3E09}"/>
              </a:ext>
            </a:extLst>
          </p:cNvPr>
          <p:cNvSpPr/>
          <p:nvPr/>
        </p:nvSpPr>
        <p:spPr>
          <a:xfrm>
            <a:off x="3810000" y="1962841"/>
            <a:ext cx="516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6D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25-29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26D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CA5B0D-DD77-465A-8A39-4CA0EE9C780D}"/>
              </a:ext>
            </a:extLst>
          </p:cNvPr>
          <p:cNvCxnSpPr/>
          <p:nvPr/>
        </p:nvCxnSpPr>
        <p:spPr>
          <a:xfrm flipV="1">
            <a:off x="3810000" y="1123950"/>
            <a:ext cx="0" cy="2590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6D5794-8DF7-48AC-95C1-6AFEFA2CDD3C}"/>
              </a:ext>
            </a:extLst>
          </p:cNvPr>
          <p:cNvCxnSpPr/>
          <p:nvPr/>
        </p:nvCxnSpPr>
        <p:spPr>
          <a:xfrm flipV="1">
            <a:off x="6420665" y="1123950"/>
            <a:ext cx="0" cy="2590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C66E06A-ED4A-4E09-A3AC-59EFDF64DB0C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2727112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1E57-D151-48E1-862A-54CF2B30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Pre-ART: Incidence shifts older in men and women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8D41C-CDB5-4B49-8197-18413D0A2CDA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  <p:pic>
        <p:nvPicPr>
          <p:cNvPr id="8" name="Picture 8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0D3FFB7C-253D-476D-B0FD-3CBEB2523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819" y="895350"/>
            <a:ext cx="5284674" cy="369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32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016CBDB-86DA-40D6-978A-2EFB63C08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76350"/>
            <a:ext cx="3562350" cy="35623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38A2CA1-2F9F-468C-8E1D-96A3A188C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089" y="209550"/>
            <a:ext cx="8253023" cy="1102519"/>
          </a:xfrm>
        </p:spPr>
        <p:txBody>
          <a:bodyPr/>
          <a:lstStyle/>
          <a:p>
            <a:r>
              <a:rPr lang="en-US" b="1" err="1"/>
              <a:t>eSwatini</a:t>
            </a:r>
            <a:r>
              <a:rPr lang="en-US" b="1"/>
              <a:t> model-based evidence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9FAAD8-AC7F-42D6-B181-A3845A97C6E5}"/>
              </a:ext>
            </a:extLst>
          </p:cNvPr>
          <p:cNvCxnSpPr>
            <a:cxnSpLocks/>
          </p:cNvCxnSpPr>
          <p:nvPr/>
        </p:nvCxnSpPr>
        <p:spPr>
          <a:xfrm flipV="1">
            <a:off x="4038600" y="1367621"/>
            <a:ext cx="0" cy="311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9E4731-4F23-4047-9179-CC5C8A283C6F}"/>
              </a:ext>
            </a:extLst>
          </p:cNvPr>
          <p:cNvCxnSpPr>
            <a:cxnSpLocks/>
          </p:cNvCxnSpPr>
          <p:nvPr/>
        </p:nvCxnSpPr>
        <p:spPr>
          <a:xfrm flipV="1">
            <a:off x="4703202" y="1367621"/>
            <a:ext cx="0" cy="30494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487334-1803-4CD4-9DB1-0FE5B8DEBA45}"/>
              </a:ext>
            </a:extLst>
          </p:cNvPr>
          <p:cNvSpPr txBox="1"/>
          <p:nvPr/>
        </p:nvSpPr>
        <p:spPr>
          <a:xfrm>
            <a:off x="4006795" y="1300406"/>
            <a:ext cx="733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</a:t>
            </a:r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262E6B-6BC2-48E3-B684-114EDA7D41F1}"/>
              </a:ext>
            </a:extLst>
          </p:cNvPr>
          <p:cNvSpPr txBox="1"/>
          <p:nvPr/>
        </p:nvSpPr>
        <p:spPr>
          <a:xfrm>
            <a:off x="4840117" y="1334020"/>
            <a:ext cx="1047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 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DBDD5-BA19-4E0B-8A63-9C5D4E79E33F}"/>
              </a:ext>
            </a:extLst>
          </p:cNvPr>
          <p:cNvSpPr txBox="1"/>
          <p:nvPr/>
        </p:nvSpPr>
        <p:spPr>
          <a:xfrm>
            <a:off x="2819418" y="1334020"/>
            <a:ext cx="1167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Pre-ART scale-up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B3D94E-EC10-49E5-B73F-DA994B9271D8}"/>
              </a:ext>
            </a:extLst>
          </p:cNvPr>
          <p:cNvSpPr txBox="1"/>
          <p:nvPr/>
        </p:nvSpPr>
        <p:spPr>
          <a:xfrm>
            <a:off x="3429000" y="999190"/>
            <a:ext cx="2070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 incidence 1980 - 2050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E7966F-CBA7-43B4-A39A-6954F153941A}"/>
              </a:ext>
            </a:extLst>
          </p:cNvPr>
          <p:cNvSpPr/>
          <p:nvPr/>
        </p:nvSpPr>
        <p:spPr>
          <a:xfrm>
            <a:off x="4058482" y="1352713"/>
            <a:ext cx="1961308" cy="31130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21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8EC8-38E2-4E4F-920A-D4B0996E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New infections shift older in era of ART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355840-F933-4736-8D73-7EC9787B3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81633" tIns="40817" rIns="81633" bIns="40817" rtlCol="0" anchor="t">
            <a:normAutofit/>
          </a:bodyPr>
          <a:lstStyle/>
          <a:p>
            <a:pPr marL="306070" indent="-306070"/>
            <a:endParaRPr lang="en-US" dirty="0">
              <a:cs typeface="Calibri"/>
            </a:endParaRPr>
          </a:p>
          <a:p>
            <a:pPr marL="306070" indent="-306070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AD8B4-5E7A-4292-A74C-E01005346D68}"/>
              </a:ext>
            </a:extLst>
          </p:cNvPr>
          <p:cNvSpPr txBox="1"/>
          <p:nvPr/>
        </p:nvSpPr>
        <p:spPr>
          <a:xfrm>
            <a:off x="2105602" y="706519"/>
            <a:ext cx="1420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force of</a:t>
            </a:r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 under ART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853D369-A3A9-4B05-8EAA-AF2F40D87927}"/>
              </a:ext>
            </a:extLst>
          </p:cNvPr>
          <p:cNvSpPr/>
          <p:nvPr/>
        </p:nvSpPr>
        <p:spPr>
          <a:xfrm>
            <a:off x="3544742" y="868298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3FB36-F773-4C3F-AC99-303424042DEC}"/>
              </a:ext>
            </a:extLst>
          </p:cNvPr>
          <p:cNvSpPr txBox="1"/>
          <p:nvPr/>
        </p:nvSpPr>
        <p:spPr>
          <a:xfrm>
            <a:off x="3811442" y="791157"/>
            <a:ext cx="1643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Delayed age at infection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89D5CC8-509A-48E1-884C-536BEF108D25}"/>
              </a:ext>
            </a:extLst>
          </p:cNvPr>
          <p:cNvSpPr/>
          <p:nvPr/>
        </p:nvSpPr>
        <p:spPr>
          <a:xfrm>
            <a:off x="5530850" y="866193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13C92-604F-4628-A2DC-AAB3C62ECDAD}"/>
              </a:ext>
            </a:extLst>
          </p:cNvPr>
          <p:cNvSpPr txBox="1"/>
          <p:nvPr/>
        </p:nvSpPr>
        <p:spPr>
          <a:xfrm>
            <a:off x="5835650" y="711152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new infections at older ages</a:t>
            </a:r>
          </a:p>
        </p:txBody>
      </p:sp>
      <p:pic>
        <p:nvPicPr>
          <p:cNvPr id="5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43177D7A-8E0A-4A64-9959-A47D68DC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11" y="1133475"/>
            <a:ext cx="4624090" cy="3699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77F87D-8374-4180-B6D5-9606ED8BC45E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164833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27CC-9576-4E43-8526-DDCC749A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age of the HIV epidemic across SSA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F2ACC-DF71-47CA-B1E4-DE6E5ED1E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Swaziland (prevalence increasing in men &gt; 34 and women &gt;29</a:t>
            </a:r>
          </a:p>
          <a:p>
            <a:r>
              <a:rPr lang="en-US" dirty="0"/>
              <a:t>KwaZulu-Natal, RSA (prevalence increasing in ages 25-49)</a:t>
            </a:r>
          </a:p>
          <a:p>
            <a:r>
              <a:rPr lang="en-US" dirty="0"/>
              <a:t>Zimbabwe (prevalence increased in 44+, decreased in younger)</a:t>
            </a:r>
          </a:p>
          <a:p>
            <a:r>
              <a:rPr lang="en-US" dirty="0"/>
              <a:t>Kenya (prevalence shifts older)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651093-C9BF-4D6D-853F-904098DE64C6}"/>
              </a:ext>
            </a:extLst>
          </p:cNvPr>
          <p:cNvSpPr/>
          <p:nvPr/>
        </p:nvSpPr>
        <p:spPr>
          <a:xfrm>
            <a:off x="146772" y="3773282"/>
            <a:ext cx="9144000" cy="988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PLOS ONE 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2013,</a:t>
            </a:r>
            <a:r>
              <a:rPr lang="en-GB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:e77101; </a:t>
            </a: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AIDS (London, England) 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2013,</a:t>
            </a:r>
            <a:r>
              <a:rPr lang="en-GB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:2301-2305.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PLOS ONE 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2016,</a:t>
            </a:r>
            <a:r>
              <a:rPr lang="en-GB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:e0162967.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GB" sz="1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Acquir</a:t>
            </a: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Immune </a:t>
            </a:r>
            <a:r>
              <a:rPr lang="en-GB" sz="1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Defic</a:t>
            </a: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Syndr</a:t>
            </a: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2014,</a:t>
            </a:r>
            <a:r>
              <a:rPr lang="en-GB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 </a:t>
            </a:r>
            <a:r>
              <a:rPr lang="en-GB" sz="1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Suppl</a:t>
            </a:r>
            <a:r>
              <a:rPr lang="en-GB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:S13-26.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AIDS 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2014,</a:t>
            </a:r>
            <a:r>
              <a:rPr lang="en-GB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</a:t>
            </a:r>
            <a:r>
              <a:rPr lang="en-GB" sz="1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Suppl</a:t>
            </a:r>
            <a:r>
              <a:rPr lang="en-GB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:S453-459.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96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8EC8-38E2-4E4F-920A-D4B0996E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New infections shift older in era of ART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355840-F933-4736-8D73-7EC9787B3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81633" tIns="40817" rIns="81633" bIns="40817" rtlCol="0" anchor="t">
            <a:normAutofit/>
          </a:bodyPr>
          <a:lstStyle/>
          <a:p>
            <a:pPr marL="306070" indent="-306070"/>
            <a:endParaRPr lang="en-US" dirty="0">
              <a:cs typeface="Calibri"/>
            </a:endParaRPr>
          </a:p>
          <a:p>
            <a:pPr marL="306070" indent="-306070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AD8B4-5E7A-4292-A74C-E01005346D68}"/>
              </a:ext>
            </a:extLst>
          </p:cNvPr>
          <p:cNvSpPr txBox="1"/>
          <p:nvPr/>
        </p:nvSpPr>
        <p:spPr>
          <a:xfrm>
            <a:off x="2105602" y="706519"/>
            <a:ext cx="1420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force of</a:t>
            </a:r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 under ART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853D369-A3A9-4B05-8EAA-AF2F40D87927}"/>
              </a:ext>
            </a:extLst>
          </p:cNvPr>
          <p:cNvSpPr/>
          <p:nvPr/>
        </p:nvSpPr>
        <p:spPr>
          <a:xfrm>
            <a:off x="3544742" y="868298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3FB36-F773-4C3F-AC99-303424042DEC}"/>
              </a:ext>
            </a:extLst>
          </p:cNvPr>
          <p:cNvSpPr txBox="1"/>
          <p:nvPr/>
        </p:nvSpPr>
        <p:spPr>
          <a:xfrm>
            <a:off x="3811442" y="791157"/>
            <a:ext cx="1643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Delayed age at infection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89D5CC8-509A-48E1-884C-536BEF108D25}"/>
              </a:ext>
            </a:extLst>
          </p:cNvPr>
          <p:cNvSpPr/>
          <p:nvPr/>
        </p:nvSpPr>
        <p:spPr>
          <a:xfrm>
            <a:off x="5530850" y="866193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13C92-604F-4628-A2DC-AAB3C62ECDAD}"/>
              </a:ext>
            </a:extLst>
          </p:cNvPr>
          <p:cNvSpPr txBox="1"/>
          <p:nvPr/>
        </p:nvSpPr>
        <p:spPr>
          <a:xfrm>
            <a:off x="5835650" y="711152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new infections at older ages</a:t>
            </a:r>
          </a:p>
        </p:txBody>
      </p:sp>
      <p:pic>
        <p:nvPicPr>
          <p:cNvPr id="5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43177D7A-8E0A-4A64-9959-A47D68DC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11" y="1133475"/>
            <a:ext cx="4624090" cy="36992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FF016B-53D1-4E3A-9868-FAD0A1C9479F}"/>
              </a:ext>
            </a:extLst>
          </p:cNvPr>
          <p:cNvCxnSpPr/>
          <p:nvPr/>
        </p:nvCxnSpPr>
        <p:spPr>
          <a:xfrm flipH="1">
            <a:off x="2744788" y="2082800"/>
            <a:ext cx="7937" cy="9350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26B02E-1771-4052-A433-BC219FBBA882}"/>
              </a:ext>
            </a:extLst>
          </p:cNvPr>
          <p:cNvCxnSpPr>
            <a:cxnSpLocks/>
          </p:cNvCxnSpPr>
          <p:nvPr/>
        </p:nvCxnSpPr>
        <p:spPr>
          <a:xfrm>
            <a:off x="5119687" y="2325688"/>
            <a:ext cx="0" cy="8794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5C5F72-1DB3-48A4-A575-E9347C616735}"/>
              </a:ext>
            </a:extLst>
          </p:cNvPr>
          <p:cNvCxnSpPr>
            <a:cxnSpLocks/>
          </p:cNvCxnSpPr>
          <p:nvPr/>
        </p:nvCxnSpPr>
        <p:spPr>
          <a:xfrm flipH="1" flipV="1">
            <a:off x="6141247" y="3302001"/>
            <a:ext cx="0" cy="6842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D70E25-9906-4B5F-BA28-CFE409639E7E}"/>
              </a:ext>
            </a:extLst>
          </p:cNvPr>
          <p:cNvCxnSpPr>
            <a:cxnSpLocks/>
          </p:cNvCxnSpPr>
          <p:nvPr/>
        </p:nvCxnSpPr>
        <p:spPr>
          <a:xfrm flipH="1" flipV="1">
            <a:off x="3803505" y="3555206"/>
            <a:ext cx="15874" cy="4627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548F19-E5E3-4CFC-ACBA-F32ED9A9634B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247926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9D6DDD4-D7CF-4CB6-B9E2-EC20844A5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81" y="1134774"/>
            <a:ext cx="4546242" cy="368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B88EC8-38E2-4E4F-920A-D4B0996E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Sources</a:t>
            </a:r>
            <a:r>
              <a:rPr lang="en-US" b="1" dirty="0"/>
              <a:t> of transmission also shift older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355840-F933-4736-8D73-7EC9787B3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81633" tIns="40817" rIns="81633" bIns="40817" rtlCol="0" anchor="t">
            <a:normAutofit/>
          </a:bodyPr>
          <a:lstStyle/>
          <a:p>
            <a:pPr marL="306070" indent="-306070"/>
            <a:endParaRPr lang="en-US" dirty="0">
              <a:cs typeface="Calibri"/>
            </a:endParaRPr>
          </a:p>
          <a:p>
            <a:pPr marL="306070" indent="-306070"/>
            <a:endParaRPr lang="en-US" dirty="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548F19-E5E3-4CFC-ACBA-F32ED9A9634B}"/>
              </a:ext>
            </a:extLst>
          </p:cNvPr>
          <p:cNvSpPr txBox="1"/>
          <p:nvPr/>
        </p:nvSpPr>
        <p:spPr>
          <a:xfrm>
            <a:off x="7203469" y="4781550"/>
            <a:ext cx="19405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E7E533-B18B-401A-A70F-35018ABEFC25}"/>
              </a:ext>
            </a:extLst>
          </p:cNvPr>
          <p:cNvSpPr txBox="1"/>
          <p:nvPr/>
        </p:nvSpPr>
        <p:spPr>
          <a:xfrm>
            <a:off x="2098675" y="741454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new infections at older ages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F75781D-8A21-4378-920F-FAEEFFDD5CD9}"/>
              </a:ext>
            </a:extLst>
          </p:cNvPr>
          <p:cNvSpPr/>
          <p:nvPr/>
        </p:nvSpPr>
        <p:spPr>
          <a:xfrm>
            <a:off x="3465367" y="844486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6DE55-5730-47CA-98CB-A5AD83825426}"/>
              </a:ext>
            </a:extLst>
          </p:cNvPr>
          <p:cNvSpPr txBox="1"/>
          <p:nvPr/>
        </p:nvSpPr>
        <p:spPr>
          <a:xfrm>
            <a:off x="3732067" y="767345"/>
            <a:ext cx="1643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Prevalence shifts older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7BE3E1A-ACE3-498F-8E44-7EFFF3FD5106}"/>
              </a:ext>
            </a:extLst>
          </p:cNvPr>
          <p:cNvSpPr/>
          <p:nvPr/>
        </p:nvSpPr>
        <p:spPr>
          <a:xfrm>
            <a:off x="5316668" y="844486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8F9BA-FE3A-45B8-94E7-53465F792E73}"/>
              </a:ext>
            </a:extLst>
          </p:cNvPr>
          <p:cNvSpPr txBox="1"/>
          <p:nvPr/>
        </p:nvSpPr>
        <p:spPr>
          <a:xfrm>
            <a:off x="5603875" y="775083"/>
            <a:ext cx="1643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Sources of transmissions</a:t>
            </a:r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shift older</a:t>
            </a:r>
          </a:p>
        </p:txBody>
      </p:sp>
    </p:spTree>
    <p:extLst>
      <p:ext uri="{BB962C8B-B14F-4D97-AF65-F5344CB8AC3E}">
        <p14:creationId xmlns:p14="http://schemas.microsoft.com/office/powerpoint/2010/main" val="3994241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B91B-8C91-4E2E-BB30-E2B16B1B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transmissions in older partnerships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F31F0A8-F4DB-4204-BD8F-7C537F2022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0" t="3464" r="2418" b="-3464"/>
          <a:stretch/>
        </p:blipFill>
        <p:spPr>
          <a:xfrm>
            <a:off x="2034024" y="1138142"/>
            <a:ext cx="4935059" cy="3904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D7C18-C908-4EFC-8294-E028EEF58426}"/>
              </a:ext>
            </a:extLst>
          </p:cNvPr>
          <p:cNvSpPr txBox="1"/>
          <p:nvPr/>
        </p:nvSpPr>
        <p:spPr>
          <a:xfrm rot="5400000">
            <a:off x="6647558" y="1899327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 to female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1109C-8741-4A82-93FF-A51AEFA62221}"/>
              </a:ext>
            </a:extLst>
          </p:cNvPr>
          <p:cNvSpPr txBox="1"/>
          <p:nvPr/>
        </p:nvSpPr>
        <p:spPr>
          <a:xfrm>
            <a:off x="2333616" y="876532"/>
            <a:ext cx="869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2005 - 2015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81367-4E35-46B4-9E48-6C63F105842D}"/>
              </a:ext>
            </a:extLst>
          </p:cNvPr>
          <p:cNvSpPr txBox="1"/>
          <p:nvPr/>
        </p:nvSpPr>
        <p:spPr>
          <a:xfrm>
            <a:off x="3986404" y="878178"/>
            <a:ext cx="869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2016 - 2029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0F400-86E2-4CAC-8F6D-5B3248187CEB}"/>
              </a:ext>
            </a:extLst>
          </p:cNvPr>
          <p:cNvSpPr txBox="1"/>
          <p:nvPr/>
        </p:nvSpPr>
        <p:spPr>
          <a:xfrm>
            <a:off x="5639192" y="878178"/>
            <a:ext cx="869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2030 - 2050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9AAD8-CCE8-476F-B959-CFFFD88E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7134" r="96357"/>
          <a:stretch/>
        </p:blipFill>
        <p:spPr>
          <a:xfrm>
            <a:off x="1892690" y="1277409"/>
            <a:ext cx="141334" cy="362583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D80C4-3D4B-4915-B52F-D35B4F9EF49A}"/>
              </a:ext>
            </a:extLst>
          </p:cNvPr>
          <p:cNvSpPr txBox="1"/>
          <p:nvPr/>
        </p:nvSpPr>
        <p:spPr>
          <a:xfrm rot="5400000">
            <a:off x="6641948" y="3503902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 to male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6C8E8-11CE-4EE0-8CB2-03062AFF4943}"/>
              </a:ext>
            </a:extLst>
          </p:cNvPr>
          <p:cNvSpPr txBox="1"/>
          <p:nvPr/>
        </p:nvSpPr>
        <p:spPr>
          <a:xfrm rot="16200000">
            <a:off x="1104579" y="2576876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 of destination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DA517-5248-408A-8A4C-1EBE7EB4F72B}"/>
              </a:ext>
            </a:extLst>
          </p:cNvPr>
          <p:cNvSpPr/>
          <p:nvPr/>
        </p:nvSpPr>
        <p:spPr>
          <a:xfrm>
            <a:off x="3361386" y="4578439"/>
            <a:ext cx="625018" cy="109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50866-2747-4F30-AA34-03F8EC90718C}"/>
              </a:ext>
            </a:extLst>
          </p:cNvPr>
          <p:cNvSpPr txBox="1"/>
          <p:nvPr/>
        </p:nvSpPr>
        <p:spPr>
          <a:xfrm>
            <a:off x="4197275" y="4540791"/>
            <a:ext cx="837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 of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59B9B-A320-44BF-97B4-63E31B5066ED}"/>
              </a:ext>
            </a:extLst>
          </p:cNvPr>
          <p:cNvSpPr txBox="1"/>
          <p:nvPr/>
        </p:nvSpPr>
        <p:spPr>
          <a:xfrm>
            <a:off x="1716479" y="4672413"/>
            <a:ext cx="136928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Percent of transmissions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97BA91-EFBE-47E2-A50B-B03230A2FA37}"/>
              </a:ext>
            </a:extLst>
          </p:cNvPr>
          <p:cNvSpPr txBox="1"/>
          <p:nvPr/>
        </p:nvSpPr>
        <p:spPr>
          <a:xfrm>
            <a:off x="7203469" y="4777818"/>
            <a:ext cx="19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eSwatini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608725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1A7D7A56-2090-46C4-9443-678E8C470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62" y="895351"/>
            <a:ext cx="6365802" cy="335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ABBAE-F58D-4FBA-9990-9D6E3F07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distribution of incidence (averaged 2004-2016)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524B5-2C07-472F-B7AA-AFAB5F987C33}"/>
              </a:ext>
            </a:extLst>
          </p:cNvPr>
          <p:cNvSpPr txBox="1"/>
          <p:nvPr/>
        </p:nvSpPr>
        <p:spPr>
          <a:xfrm>
            <a:off x="0" y="4866501"/>
            <a:ext cx="5994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AHRI cohort data, 2005-2016, fit to non-linear statistical model with age and sex interaction</a:t>
            </a:r>
          </a:p>
        </p:txBody>
      </p:sp>
    </p:spTree>
    <p:extLst>
      <p:ext uri="{BB962C8B-B14F-4D97-AF65-F5344CB8AC3E}">
        <p14:creationId xmlns:p14="http://schemas.microsoft.com/office/powerpoint/2010/main" val="1063210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498B-6BE2-4857-8B51-B66FA666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Age-specific incidence over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80F52-44DF-4BEB-881A-33910CACF449}"/>
              </a:ext>
            </a:extLst>
          </p:cNvPr>
          <p:cNvSpPr txBox="1"/>
          <p:nvPr/>
        </p:nvSpPr>
        <p:spPr>
          <a:xfrm>
            <a:off x="-76200" y="4885551"/>
            <a:ext cx="6422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AHRI cohort data, 2005-2016, fit to non-linear statistical model with age, sex, and year interaction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B9B392-966F-4B13-AADD-50FC1CECF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23" y="895350"/>
            <a:ext cx="6340928" cy="3698875"/>
          </a:xfrm>
        </p:spPr>
      </p:pic>
    </p:spTree>
    <p:extLst>
      <p:ext uri="{BB962C8B-B14F-4D97-AF65-F5344CB8AC3E}">
        <p14:creationId xmlns:p14="http://schemas.microsoft.com/office/powerpoint/2010/main" val="792343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C0D64918-C358-41F3-A776-736D2353C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23" y="895350"/>
            <a:ext cx="6340928" cy="3698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9498B-6BE2-4857-8B51-B66FA666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Age-specific incidence over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80F52-44DF-4BEB-881A-33910CACF449}"/>
              </a:ext>
            </a:extLst>
          </p:cNvPr>
          <p:cNvSpPr txBox="1"/>
          <p:nvPr/>
        </p:nvSpPr>
        <p:spPr>
          <a:xfrm>
            <a:off x="-76200" y="4885551"/>
            <a:ext cx="6422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AHRI cohort data, 2005-2016, fit to non-linear statistical model with age, sex, and year interaction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C70DAE-A184-42FD-9C98-C6925B3473B4}"/>
              </a:ext>
            </a:extLst>
          </p:cNvPr>
          <p:cNvCxnSpPr>
            <a:cxnSpLocks/>
          </p:cNvCxnSpPr>
          <p:nvPr/>
        </p:nvCxnSpPr>
        <p:spPr>
          <a:xfrm flipH="1">
            <a:off x="5486400" y="2190750"/>
            <a:ext cx="990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E34D34-F978-455B-B722-17E98A736EB5}"/>
              </a:ext>
            </a:extLst>
          </p:cNvPr>
          <p:cNvSpPr txBox="1"/>
          <p:nvPr/>
        </p:nvSpPr>
        <p:spPr>
          <a:xfrm>
            <a:off x="6441798" y="2052250"/>
            <a:ext cx="25317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Women born in 1980, age 25 in 2005</a:t>
            </a:r>
          </a:p>
          <a:p>
            <a:r>
              <a:rPr lang="en-US" sz="1200" b="1" dirty="0"/>
              <a:t>And 30 in 2010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DE48C-4FC8-4002-888C-20C41F2BC52F}"/>
              </a:ext>
            </a:extLst>
          </p:cNvPr>
          <p:cNvSpPr txBox="1"/>
          <p:nvPr/>
        </p:nvSpPr>
        <p:spPr>
          <a:xfrm>
            <a:off x="6444973" y="1335301"/>
            <a:ext cx="25670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Women born in 1988, age 25 in 2013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8ECCE-0871-400F-9438-CBD35DAD91D2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410201" y="1473801"/>
            <a:ext cx="10347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3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3DE1013-4B4D-4D60-9D99-55A5FF950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23" y="895350"/>
            <a:ext cx="6340928" cy="3698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D7836-35BF-4013-87D5-40EE56CB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Age-specific prevalence over time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3A80345E-14D4-491E-AB4B-6468450CB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90644" r="30397" b="1116"/>
          <a:stretch/>
        </p:blipFill>
        <p:spPr>
          <a:xfrm>
            <a:off x="3657600" y="4647899"/>
            <a:ext cx="2133600" cy="304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98335D-3EDF-4AD3-8C55-EF2F127BE6DD}"/>
              </a:ext>
            </a:extLst>
          </p:cNvPr>
          <p:cNvSpPr/>
          <p:nvPr/>
        </p:nvSpPr>
        <p:spPr>
          <a:xfrm>
            <a:off x="1828800" y="2266950"/>
            <a:ext cx="1295400" cy="18288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D39E9C-730D-4999-BD47-1F04B7474465}"/>
              </a:ext>
            </a:extLst>
          </p:cNvPr>
          <p:cNvSpPr/>
          <p:nvPr/>
        </p:nvSpPr>
        <p:spPr>
          <a:xfrm>
            <a:off x="3124200" y="1123950"/>
            <a:ext cx="1524000" cy="24384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8D1CD0-0A08-47F4-8587-27566EA63F97}"/>
              </a:ext>
            </a:extLst>
          </p:cNvPr>
          <p:cNvSpPr/>
          <p:nvPr/>
        </p:nvSpPr>
        <p:spPr>
          <a:xfrm>
            <a:off x="1869990" y="1983745"/>
            <a:ext cx="12891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Male partners &lt; 35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23A5BE-F69C-4609-8FDA-ED963F0EC03F}"/>
              </a:ext>
            </a:extLst>
          </p:cNvPr>
          <p:cNvSpPr/>
          <p:nvPr/>
        </p:nvSpPr>
        <p:spPr>
          <a:xfrm>
            <a:off x="3282865" y="1123950"/>
            <a:ext cx="12715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Male partners &gt; 35</a:t>
            </a:r>
          </a:p>
        </p:txBody>
      </p:sp>
    </p:spTree>
    <p:extLst>
      <p:ext uri="{BB962C8B-B14F-4D97-AF65-F5344CB8AC3E}">
        <p14:creationId xmlns:p14="http://schemas.microsoft.com/office/powerpoint/2010/main" val="8262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28F2-8965-4B6F-8992-49126C73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eSwatini</a:t>
            </a:r>
            <a:r>
              <a:rPr lang="en-US" dirty="0"/>
              <a:t> model and KZN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4867-C68D-47F9-A693-C00C573E8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Epidemic starts young and spreads to older age groups</a:t>
            </a:r>
          </a:p>
          <a:p>
            <a:pPr>
              <a:lnSpc>
                <a:spcPct val="150000"/>
              </a:lnSpc>
            </a:pPr>
            <a:r>
              <a:rPr lang="en-US" dirty="0"/>
              <a:t>ART and VMMC will shift incidence older over time</a:t>
            </a:r>
          </a:p>
          <a:p>
            <a:pPr>
              <a:lnSpc>
                <a:spcPct val="150000"/>
              </a:lnSpc>
            </a:pPr>
            <a:r>
              <a:rPr lang="en-US" dirty="0"/>
              <a:t>Implications: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Transmission will become more important across broader age groups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Planning for risk reduction to include &gt;25 y/o needed</a:t>
            </a:r>
          </a:p>
        </p:txBody>
      </p:sp>
    </p:spTree>
    <p:extLst>
      <p:ext uri="{BB962C8B-B14F-4D97-AF65-F5344CB8AC3E}">
        <p14:creationId xmlns:p14="http://schemas.microsoft.com/office/powerpoint/2010/main" val="400884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B307-4D41-4F4D-A28C-30ED95CA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HIV epidemic is aging: evidence from </a:t>
            </a:r>
            <a:r>
              <a:rPr lang="en-US" dirty="0" err="1"/>
              <a:t>eSwatini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997631-760C-48C5-9E51-4F3E7F471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92" y="895350"/>
            <a:ext cx="6164791" cy="3698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121D6-3DCF-43A1-BAA4-3B6F15AA2B67}"/>
              </a:ext>
            </a:extLst>
          </p:cNvPr>
          <p:cNvSpPr txBox="1"/>
          <p:nvPr/>
        </p:nvSpPr>
        <p:spPr>
          <a:xfrm>
            <a:off x="53089" y="4795450"/>
            <a:ext cx="236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DHS, 2007; 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48745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B307-4D41-4F4D-A28C-30ED95CA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HIV epidemic is aging: evidence from </a:t>
            </a:r>
            <a:r>
              <a:rPr lang="en-US" dirty="0" err="1"/>
              <a:t>eSwatini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844B3A-F6FB-40B1-8516-631773B21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92" y="895350"/>
            <a:ext cx="6164791" cy="3698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ECA05-96D5-4F9E-8842-61C829A7700A}"/>
              </a:ext>
            </a:extLst>
          </p:cNvPr>
          <p:cNvSpPr txBox="1"/>
          <p:nvPr/>
        </p:nvSpPr>
        <p:spPr>
          <a:xfrm>
            <a:off x="53089" y="4795450"/>
            <a:ext cx="236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DHS, 2007; 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182556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B307-4D41-4F4D-A28C-30ED95CA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HIV epidemic is aging: evidence from </a:t>
            </a:r>
            <a:r>
              <a:rPr lang="en-US" dirty="0" err="1"/>
              <a:t>eSwatini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2824314-D5C6-4818-B451-5BC1901EA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92" y="895350"/>
            <a:ext cx="6164791" cy="3698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875977-C777-4BA5-BB13-0F492C315DC7}"/>
              </a:ext>
            </a:extLst>
          </p:cNvPr>
          <p:cNvSpPr txBox="1"/>
          <p:nvPr/>
        </p:nvSpPr>
        <p:spPr>
          <a:xfrm>
            <a:off x="53089" y="4795450"/>
            <a:ext cx="236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DHS, 2007; 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142910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B307-4D41-4F4D-A28C-30ED95CA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HIV epidemic is aging: evidence from </a:t>
            </a:r>
            <a:r>
              <a:rPr lang="en-US" dirty="0" err="1"/>
              <a:t>eSwatini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2824314-D5C6-4818-B451-5BC1901EA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92" y="895350"/>
            <a:ext cx="6164791" cy="369887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3A1369-7879-42CE-8BF2-4F194DA98AA4}"/>
              </a:ext>
            </a:extLst>
          </p:cNvPr>
          <p:cNvSpPr/>
          <p:nvPr/>
        </p:nvSpPr>
        <p:spPr>
          <a:xfrm>
            <a:off x="2514600" y="2266950"/>
            <a:ext cx="228600" cy="12192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29945-983E-4575-A666-9CAFF3C66838}"/>
              </a:ext>
            </a:extLst>
          </p:cNvPr>
          <p:cNvSpPr/>
          <p:nvPr/>
        </p:nvSpPr>
        <p:spPr>
          <a:xfrm>
            <a:off x="5055942" y="1962150"/>
            <a:ext cx="228600" cy="12192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5AEFE-530F-4D0D-B63C-928B944A3645}"/>
              </a:ext>
            </a:extLst>
          </p:cNvPr>
          <p:cNvSpPr txBox="1"/>
          <p:nvPr/>
        </p:nvSpPr>
        <p:spPr>
          <a:xfrm>
            <a:off x="53089" y="4795450"/>
            <a:ext cx="236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DHS, 2007; 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209806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B307-4D41-4F4D-A28C-30ED95CA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HIV epidemic is aging: evidence from </a:t>
            </a:r>
            <a:r>
              <a:rPr lang="en-US" dirty="0" err="1"/>
              <a:t>eSwatini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2824314-D5C6-4818-B451-5BC1901EA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59" y="895350"/>
            <a:ext cx="6164791" cy="369887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3A1369-7879-42CE-8BF2-4F194DA98AA4}"/>
              </a:ext>
            </a:extLst>
          </p:cNvPr>
          <p:cNvSpPr/>
          <p:nvPr/>
        </p:nvSpPr>
        <p:spPr>
          <a:xfrm>
            <a:off x="3657600" y="1352550"/>
            <a:ext cx="228600" cy="16002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29945-983E-4575-A666-9CAFF3C66838}"/>
              </a:ext>
            </a:extLst>
          </p:cNvPr>
          <p:cNvSpPr/>
          <p:nvPr/>
        </p:nvSpPr>
        <p:spPr>
          <a:xfrm>
            <a:off x="6477000" y="1733550"/>
            <a:ext cx="228600" cy="14478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42662-5B6D-41E5-91C9-31CD70F2BC48}"/>
              </a:ext>
            </a:extLst>
          </p:cNvPr>
          <p:cNvSpPr txBox="1"/>
          <p:nvPr/>
        </p:nvSpPr>
        <p:spPr>
          <a:xfrm>
            <a:off x="53089" y="4795450"/>
            <a:ext cx="236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DHS, 2007; PHIA, 2011; PHIA, 2016</a:t>
            </a:r>
          </a:p>
        </p:txBody>
      </p:sp>
    </p:spTree>
    <p:extLst>
      <p:ext uri="{BB962C8B-B14F-4D97-AF65-F5344CB8AC3E}">
        <p14:creationId xmlns:p14="http://schemas.microsoft.com/office/powerpoint/2010/main" val="392275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B88F-D2B0-4560-8B2F-0948E26C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aging prevalence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B1C8D-8895-4993-ACCE-3707457FF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55" y="1327300"/>
            <a:ext cx="8735290" cy="3699272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en-US" dirty="0"/>
              <a:t>Increased survival of PLWHA with expansion of ART </a:t>
            </a:r>
          </a:p>
          <a:p>
            <a:pPr marL="457200" indent="-457200">
              <a:buAutoNum type="arabicParenR"/>
            </a:pPr>
            <a:r>
              <a:rPr lang="en-US" dirty="0"/>
              <a:t>Accumulation of infections in older age groups (natural history of HIV)</a:t>
            </a:r>
          </a:p>
          <a:p>
            <a:pPr marL="457200" indent="-457200">
              <a:buAutoNum type="arabicParenR"/>
            </a:pPr>
            <a:r>
              <a:rPr lang="en-US" dirty="0"/>
              <a:t>Declining incidence</a:t>
            </a:r>
          </a:p>
          <a:p>
            <a:pPr marL="814347" lvl="1" indent="-457200"/>
            <a:r>
              <a:rPr lang="en-US" dirty="0"/>
              <a:t>Delayed age at seroconversion with declining risk (indirect effects)</a:t>
            </a:r>
          </a:p>
          <a:p>
            <a:pPr marL="814347" lvl="1" indent="-457200"/>
            <a:r>
              <a:rPr lang="en-US" dirty="0"/>
              <a:t>Prevalence ≈ incidence at young ages</a:t>
            </a:r>
          </a:p>
          <a:p>
            <a:pPr marL="814347" lvl="1" indent="-457200"/>
            <a:r>
              <a:rPr lang="en-US" dirty="0"/>
              <a:t>Shifting distribution of sources of infections older (indirect effects)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arenR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IDM PPT w copyright">
  <a:themeElements>
    <a:clrScheme name="IDM 1_27">
      <a:dk1>
        <a:sysClr val="windowText" lastClr="000000"/>
      </a:dk1>
      <a:lt1>
        <a:sysClr val="window" lastClr="FFFFFF"/>
      </a:lt1>
      <a:dk2>
        <a:srgbClr val="006692"/>
      </a:dk2>
      <a:lt2>
        <a:srgbClr val="EEECE1"/>
      </a:lt2>
      <a:accent1>
        <a:srgbClr val="000000"/>
      </a:accent1>
      <a:accent2>
        <a:srgbClr val="006692"/>
      </a:accent2>
      <a:accent3>
        <a:srgbClr val="5D87A1"/>
      </a:accent3>
      <a:accent4>
        <a:srgbClr val="6A737B"/>
      </a:accent4>
      <a:accent5>
        <a:srgbClr val="006692"/>
      </a:accent5>
      <a:accent6>
        <a:srgbClr val="F89828"/>
      </a:accent6>
      <a:hlink>
        <a:srgbClr val="0066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b="1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 IDM Powerpoint Template" id="{E773A517-8342-44FC-8749-37DE0D9BEF79}" vid="{946F15C3-1689-4798-B4FC-D073200329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809413B3AA24428E09D11532DD1C98" ma:contentTypeVersion="4" ma:contentTypeDescription="Create a new document." ma:contentTypeScope="" ma:versionID="4862659fc25ab02d4001f0a5c7ebf6c2">
  <xsd:schema xmlns:xsd="http://www.w3.org/2001/XMLSchema" xmlns:xs="http://www.w3.org/2001/XMLSchema" xmlns:p="http://schemas.microsoft.com/office/2006/metadata/properties" xmlns:ns2="6d2bc46a-f014-48ed-be59-9d6cf5da36fb" xmlns:ns3="a4481309-7098-408b-8383-77f2b6ad32e2" targetNamespace="http://schemas.microsoft.com/office/2006/metadata/properties" ma:root="true" ma:fieldsID="dc7dd45b4329b629701c5be4f21203e8" ns2:_="" ns3:_="">
    <xsd:import namespace="6d2bc46a-f014-48ed-be59-9d6cf5da36fb"/>
    <xsd:import namespace="a4481309-7098-408b-8383-77f2b6ad32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81309-7098-408b-8383-77f2b6ad32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6FCQ3RPYFS27-1966771009-48</_dlc_DocId>
    <_dlc_DocIdUrl xmlns="6d2bc46a-f014-48ed-be59-9d6cf5da36fb">
      <Url>https://idmod.sharepoint.com/cue/_layouts/15/DocIdRedir.aspx?ID=6FCQ3RPYFS27-1966771009-48</Url>
      <Description>6FCQ3RPYFS27-1966771009-48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04BD9E3-648C-4F48-B7CC-0581F46D9A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44AA5B-B57C-4E4D-8004-2C3CA47006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2bc46a-f014-48ed-be59-9d6cf5da36fb"/>
    <ds:schemaRef ds:uri="a4481309-7098-408b-8383-77f2b6ad3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BE5527-ED92-4C46-AD59-6FE00DA800DA}">
  <ds:schemaRefs>
    <ds:schemaRef ds:uri="http://purl.org/dc/terms/"/>
    <ds:schemaRef ds:uri="http://purl.org/dc/elements/1.1/"/>
    <ds:schemaRef ds:uri="6d2bc46a-f014-48ed-be59-9d6cf5da36fb"/>
    <ds:schemaRef ds:uri="http://schemas.microsoft.com/office/2006/documentManagement/types"/>
    <ds:schemaRef ds:uri="a4481309-7098-408b-8383-77f2b6ad32e2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2BF6C8D-7C84-46CC-A65D-6FD41A516C8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 IDM Powerpoint Template</Template>
  <TotalTime>27978</TotalTime>
  <Words>903</Words>
  <Application>Microsoft Office PowerPoint</Application>
  <PresentationFormat>On-screen Show (16:9)</PresentationFormat>
  <Paragraphs>176</Paragraphs>
  <Slides>37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IDM PPT w copyright</vt:lpstr>
      <vt:lpstr>PowerPoint Presentation</vt:lpstr>
      <vt:lpstr>Swaziland HIV prevalence by age and sex 2016</vt:lpstr>
      <vt:lpstr>Shifting age of the HIV epidemic across SSA </vt:lpstr>
      <vt:lpstr>The HIV epidemic is aging: evidence from eSwatini</vt:lpstr>
      <vt:lpstr>The HIV epidemic is aging: evidence from eSwatini</vt:lpstr>
      <vt:lpstr>The HIV epidemic is aging: evidence from eSwatini</vt:lpstr>
      <vt:lpstr>The HIV epidemic is aging: evidence from eSwatini</vt:lpstr>
      <vt:lpstr>The HIV epidemic is aging: evidence from eSwatini</vt:lpstr>
      <vt:lpstr>Drivers of aging prevalence</vt:lpstr>
      <vt:lpstr>Is incidence shifting older in the ART era?   Will it continue to shift older? Was it shifting older pre-ART? What are the implications?</vt:lpstr>
      <vt:lpstr>Overview of methods and data</vt:lpstr>
      <vt:lpstr>Modeling the HIV epidemic in eSwatini</vt:lpstr>
      <vt:lpstr>Change in viral-load suppression % (2011-2016)</vt:lpstr>
      <vt:lpstr>Change in incidence (2011-2016)</vt:lpstr>
      <vt:lpstr>PowerPoint Presentation</vt:lpstr>
      <vt:lpstr>Pair formation algorithm</vt:lpstr>
      <vt:lpstr>HIV prevalence by age and gender fit to survey data</vt:lpstr>
      <vt:lpstr>Modeled 15-49 incidence (with survey incidence overlaid)</vt:lpstr>
      <vt:lpstr>eSwatini model-based evidence</vt:lpstr>
      <vt:lpstr>Was the epidemic aging in the pre-ART era?</vt:lpstr>
      <vt:lpstr>Pre-ART: Prevalence of detectable viremia aging</vt:lpstr>
      <vt:lpstr>Pre-ART: Prevalence of detectable viremia aging</vt:lpstr>
      <vt:lpstr>Pre-ART: Prevalence of detectable viremia aging</vt:lpstr>
      <vt:lpstr>Pre-ART: Prevalence of detectable viremia aging</vt:lpstr>
      <vt:lpstr>Pre-ART: Incidence increasing in older age-groups</vt:lpstr>
      <vt:lpstr>Pre-ART: Flattening/falling incidence in younger ages</vt:lpstr>
      <vt:lpstr>Pre-ART: Incidence shifts older in men and women</vt:lpstr>
      <vt:lpstr>eSwatini model-based evidence</vt:lpstr>
      <vt:lpstr>New infections shift older in era of ART</vt:lpstr>
      <vt:lpstr>New infections shift older in era of ART</vt:lpstr>
      <vt:lpstr>Sources of transmission also shift older</vt:lpstr>
      <vt:lpstr>More transmissions in older partnerships</vt:lpstr>
      <vt:lpstr>Age distribution of incidence (averaged 2004-2016)</vt:lpstr>
      <vt:lpstr>Age-specific incidence over time</vt:lpstr>
      <vt:lpstr>Age-specific incidence over time</vt:lpstr>
      <vt:lpstr>Age-specific prevalence over time</vt:lpstr>
      <vt:lpstr>Summary of eSwatini model and KZN data</vt:lpstr>
    </vt:vector>
  </TitlesOfParts>
  <Company>Intellectual Ventures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Akullian</dc:creator>
  <cp:lastModifiedBy>Windows User</cp:lastModifiedBy>
  <cp:revision>183</cp:revision>
  <cp:lastPrinted>2013-01-29T16:01:26Z</cp:lastPrinted>
  <dcterms:created xsi:type="dcterms:W3CDTF">2018-11-27T05:05:45Z</dcterms:created>
  <dcterms:modified xsi:type="dcterms:W3CDTF">2019-04-17T20:53:09Z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0x010100D3809413B3AA24428E09D11532DD1C98</vt:lpwstr>
  </property>
  <property fmtid="{D5CDD505-2E9C-101B-9397-08002B2CF9AE}" pid="3" name="_dlc_DocIdItemGuid">
    <vt:lpwstr>386668c2-7514-448f-910a-333baed385b6</vt:lpwstr>
  </property>
  <property fmtid="{D5CDD505-2E9C-101B-9397-08002B2CF9AE}" pid="4" name="Order">
    <vt:r8>8300</vt:r8>
  </property>
  <property fmtid="{D5CDD505-2E9C-101B-9397-08002B2CF9AE}" pid="5" name="_CopySource">
    <vt:lpwstr>https://idmod.sharepoint.com/reports/Shared Documents/Report Templates/2016 IDM Gates Template.potx</vt:lpwstr>
  </property>
  <property fmtid="{D5CDD505-2E9C-101B-9397-08002B2CF9AE}" pid="6" name="xd_ProgID">
    <vt:lpwstr/>
  </property>
  <property fmtid="{D5CDD505-2E9C-101B-9397-08002B2CF9AE}" pid="7" name="TemplateUrl">
    <vt:lpwstr/>
  </property>
</Properties>
</file>