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94" r:id="rId3"/>
    <p:sldId id="302" r:id="rId4"/>
    <p:sldId id="295" r:id="rId5"/>
    <p:sldId id="303" r:id="rId6"/>
    <p:sldId id="266" r:id="rId7"/>
    <p:sldId id="269" r:id="rId8"/>
    <p:sldId id="278" r:id="rId9"/>
    <p:sldId id="279" r:id="rId10"/>
    <p:sldId id="280" r:id="rId11"/>
    <p:sldId id="281" r:id="rId12"/>
    <p:sldId id="297" r:id="rId13"/>
    <p:sldId id="299" r:id="rId14"/>
    <p:sldId id="272" r:id="rId15"/>
    <p:sldId id="308" r:id="rId16"/>
    <p:sldId id="309" r:id="rId17"/>
    <p:sldId id="310" r:id="rId18"/>
    <p:sldId id="284" r:id="rId19"/>
    <p:sldId id="261" r:id="rId20"/>
    <p:sldId id="287" r:id="rId21"/>
    <p:sldId id="304" r:id="rId22"/>
    <p:sldId id="268" r:id="rId23"/>
    <p:sldId id="282" r:id="rId24"/>
    <p:sldId id="283" r:id="rId25"/>
    <p:sldId id="300" r:id="rId26"/>
    <p:sldId id="276" r:id="rId27"/>
    <p:sldId id="290" r:id="rId28"/>
    <p:sldId id="289" r:id="rId29"/>
    <p:sldId id="305" r:id="rId30"/>
    <p:sldId id="307" r:id="rId31"/>
    <p:sldId id="306" r:id="rId32"/>
    <p:sldId id="288" r:id="rId33"/>
    <p:sldId id="298"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6"/>
    <p:restoredTop sz="94586"/>
  </p:normalViewPr>
  <p:slideViewPr>
    <p:cSldViewPr snapToGrid="0" snapToObjects="1">
      <p:cViewPr>
        <p:scale>
          <a:sx n="82" d="100"/>
          <a:sy n="82" d="100"/>
        </p:scale>
        <p:origin x="144"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77755813779915"/>
          <c:y val="0.021509097687043"/>
          <c:w val="0.529748957850858"/>
          <c:h val="0.935969908523339"/>
        </c:manualLayout>
      </c:layout>
      <c:pieChart>
        <c:varyColors val="1"/>
        <c:ser>
          <c:idx val="0"/>
          <c:order val="0"/>
          <c:dPt>
            <c:idx val="0"/>
            <c:bubble3D val="0"/>
            <c:spPr>
              <a:solidFill>
                <a:schemeClr val="accent6">
                  <a:lumMod val="50000"/>
                </a:schemeClr>
              </a:solidFill>
            </c:spPr>
          </c:dPt>
          <c:dPt>
            <c:idx val="1"/>
            <c:bubble3D val="0"/>
            <c:spPr>
              <a:solidFill>
                <a:srgbClr val="92D050"/>
              </a:solidFill>
            </c:spPr>
          </c:dPt>
          <c:dPt>
            <c:idx val="2"/>
            <c:bubble3D val="0"/>
            <c:spPr>
              <a:solidFill>
                <a:schemeClr val="accent3">
                  <a:lumMod val="40000"/>
                  <a:lumOff val="60000"/>
                </a:schemeClr>
              </a:solidFill>
            </c:spPr>
          </c:dPt>
          <c:dPt>
            <c:idx val="3"/>
            <c:bubble3D val="0"/>
            <c:spPr>
              <a:solidFill>
                <a:srgbClr val="437D43"/>
              </a:solidFill>
            </c:spPr>
          </c:dPt>
          <c:dPt>
            <c:idx val="6"/>
            <c:bubble3D val="0"/>
            <c:spPr>
              <a:solidFill>
                <a:schemeClr val="accent6">
                  <a:lumMod val="20000"/>
                  <a:lumOff val="80000"/>
                </a:schemeClr>
              </a:solidFill>
            </c:spPr>
          </c:dPt>
          <c:dLbls>
            <c:dLbl>
              <c:idx val="0"/>
              <c:spPr/>
              <c:txPr>
                <a:bodyPr/>
                <a:lstStyle/>
                <a:p>
                  <a:pPr>
                    <a:defRPr lang="en-US" sz="1200">
                      <a:solidFill>
                        <a:schemeClr val="bg1"/>
                      </a:solidFill>
                    </a:defRPr>
                  </a:pPr>
                  <a:endParaRPr lang="en-US"/>
                </a:p>
              </c:txPr>
              <c:dLblPos val="bestFit"/>
              <c:showLegendKey val="0"/>
              <c:showVal val="1"/>
              <c:showCatName val="0"/>
              <c:showSerName val="0"/>
              <c:showPercent val="0"/>
              <c:showBubbleSize val="0"/>
            </c:dLbl>
            <c:dLbl>
              <c:idx val="5"/>
              <c:spPr/>
              <c:txPr>
                <a:bodyPr/>
                <a:lstStyle/>
                <a:p>
                  <a:pPr>
                    <a:defRPr lang="en-US" sz="1200">
                      <a:solidFill>
                        <a:schemeClr val="bg1"/>
                      </a:solidFill>
                    </a:defRPr>
                  </a:pPr>
                  <a:endParaRPr lang="en-US"/>
                </a:p>
              </c:txPr>
              <c:dLblPos val="bestFit"/>
              <c:showLegendKey val="0"/>
              <c:showVal val="1"/>
              <c:showCatName val="0"/>
              <c:showSerName val="0"/>
              <c:showPercent val="0"/>
              <c:showBubbleSize val="0"/>
            </c:dLbl>
            <c:spPr>
              <a:noFill/>
              <a:ln>
                <a:noFill/>
              </a:ln>
              <a:effectLst/>
            </c:spPr>
            <c:txPr>
              <a:bodyPr/>
              <a:lstStyle/>
              <a:p>
                <a:pPr>
                  <a:defRPr lang="en-US" sz="1200"/>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Sheet1!$A$16:$A$22</c:f>
              <c:strCache>
                <c:ptCount val="7"/>
                <c:pt idx="0">
                  <c:v>not recognised illness</c:v>
                </c:pt>
                <c:pt idx="1">
                  <c:v>sought consultation/care and on Rx</c:v>
                </c:pt>
                <c:pt idx="2">
                  <c:v>sought care not on Rx smear +</c:v>
                </c:pt>
                <c:pt idx="3">
                  <c:v>sought care not on Rx culture + only</c:v>
                </c:pt>
                <c:pt idx="4">
                  <c:v>self treated</c:v>
                </c:pt>
                <c:pt idx="5">
                  <c:v>ignored symptoms</c:v>
                </c:pt>
                <c:pt idx="6">
                  <c:v>no symptoms</c:v>
                </c:pt>
              </c:strCache>
            </c:strRef>
          </c:cat>
          <c:val>
            <c:numRef>
              <c:f>Sheet1!$E$16:$E$22</c:f>
              <c:numCache>
                <c:formatCode>0%</c:formatCode>
                <c:ptCount val="7"/>
                <c:pt idx="0">
                  <c:v>0.0895522388059702</c:v>
                </c:pt>
                <c:pt idx="1">
                  <c:v>0.11044776119403</c:v>
                </c:pt>
                <c:pt idx="2">
                  <c:v>0.128358208955224</c:v>
                </c:pt>
                <c:pt idx="3">
                  <c:v>0.0358208955223881</c:v>
                </c:pt>
                <c:pt idx="4">
                  <c:v>0.0298507462686567</c:v>
                </c:pt>
                <c:pt idx="5">
                  <c:v>0.28358208955224</c:v>
                </c:pt>
                <c:pt idx="6">
                  <c:v>0.322388059701494</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530198437152488"/>
          <c:y val="0.0300105715952172"/>
          <c:w val="0.455873249180907"/>
          <c:h val="0.678322761738116"/>
        </c:manualLayout>
      </c:layout>
      <c:overlay val="0"/>
      <c:txPr>
        <a:bodyPr/>
        <a:lstStyle/>
        <a:p>
          <a:pPr>
            <a:defRPr lang="en-US" sz="1200"/>
          </a:pPr>
          <a:endParaRPr lang="en-US"/>
        </a:p>
      </c:txPr>
    </c:legend>
    <c:plotVisOnly val="1"/>
    <c:dispBlanksAs val="zero"/>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BA70F-6E8A-7E49-BC7C-A826D0383FC6}" type="datetimeFigureOut">
              <a:rPr lang="en-US" smtClean="0"/>
              <a:t>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128BF-39A2-A942-A612-CA0283F7B4C2}" type="slidenum">
              <a:rPr lang="en-US" smtClean="0"/>
              <a:t>‹#›</a:t>
            </a:fld>
            <a:endParaRPr lang="en-US"/>
          </a:p>
        </p:txBody>
      </p:sp>
    </p:spTree>
    <p:extLst>
      <p:ext uri="{BB962C8B-B14F-4D97-AF65-F5344CB8AC3E}">
        <p14:creationId xmlns:p14="http://schemas.microsoft.com/office/powerpoint/2010/main" val="1355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22 high-burden countries</a:t>
            </a:r>
          </a:p>
          <a:p>
            <a:r>
              <a:rPr lang="en-US" baseline="0" dirty="0" smtClean="0"/>
              <a:t>Drugs are really the mainstay of TB control today. The processes that lead to this young boy taking his tablets depend crucially on: (</a:t>
            </a:r>
            <a:r>
              <a:rPr lang="en-US" baseline="0" dirty="0" err="1" smtClean="0"/>
              <a:t>i</a:t>
            </a:r>
            <a:r>
              <a:rPr lang="en-US" baseline="0" dirty="0" smtClean="0"/>
              <a:t>) drug availability, and (ii) well-functioning health systems that rapidly diagnose TB and initiate timely treatment. I’ll say a bit about both in turn.</a:t>
            </a:r>
            <a:endParaRPr lang="en-US" dirty="0"/>
          </a:p>
        </p:txBody>
      </p:sp>
      <p:sp>
        <p:nvSpPr>
          <p:cNvPr id="4" name="Slide Number Placeholder 3"/>
          <p:cNvSpPr>
            <a:spLocks noGrp="1"/>
          </p:cNvSpPr>
          <p:nvPr>
            <p:ph type="sldNum" sz="quarter" idx="10"/>
          </p:nvPr>
        </p:nvSpPr>
        <p:spPr/>
        <p:txBody>
          <a:bodyPr/>
          <a:lstStyle/>
          <a:p>
            <a:fld id="{D41DD85C-C70A-104C-A4FB-166B037292F3}" type="slidenum">
              <a:rPr lang="en-US" smtClean="0"/>
              <a:t>2</a:t>
            </a:fld>
            <a:endParaRPr lang="en-US"/>
          </a:p>
        </p:txBody>
      </p:sp>
    </p:spTree>
    <p:extLst>
      <p:ext uri="{BB962C8B-B14F-4D97-AF65-F5344CB8AC3E}">
        <p14:creationId xmlns:p14="http://schemas.microsoft.com/office/powerpoint/2010/main" val="86686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private healthcare sector is important, because over 70% of patients are thought to visit a provider in this sector first</a:t>
            </a:r>
            <a:endParaRPr lang="en-US" dirty="0"/>
          </a:p>
        </p:txBody>
      </p:sp>
      <p:sp>
        <p:nvSpPr>
          <p:cNvPr id="4" name="Slide Number Placeholder 3"/>
          <p:cNvSpPr>
            <a:spLocks noGrp="1"/>
          </p:cNvSpPr>
          <p:nvPr>
            <p:ph type="sldNum" sz="quarter" idx="10"/>
          </p:nvPr>
        </p:nvSpPr>
        <p:spPr/>
        <p:txBody>
          <a:bodyPr/>
          <a:lstStyle/>
          <a:p>
            <a:fld id="{D41DD85C-C70A-104C-A4FB-166B037292F3}" type="slidenum">
              <a:rPr lang="en-US" smtClean="0"/>
              <a:t>30</a:t>
            </a:fld>
            <a:endParaRPr lang="en-US"/>
          </a:p>
        </p:txBody>
      </p:sp>
    </p:spTree>
    <p:extLst>
      <p:ext uri="{BB962C8B-B14F-4D97-AF65-F5344CB8AC3E}">
        <p14:creationId xmlns:p14="http://schemas.microsoft.com/office/powerpoint/2010/main" val="173563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2. Summary </a:t>
            </a:r>
            <a:r>
              <a:rPr lang="en-US" b="1" baseline="0" dirty="0" smtClean="0"/>
              <a:t>of the contrasting patient </a:t>
            </a:r>
            <a:r>
              <a:rPr lang="en-US" b="1" baseline="0" dirty="0" err="1" smtClean="0"/>
              <a:t>careseeking</a:t>
            </a:r>
            <a:r>
              <a:rPr lang="en-US" b="1" baseline="0" dirty="0" smtClean="0"/>
              <a:t> pathways in Mumbai and Patna</a:t>
            </a:r>
            <a:r>
              <a:rPr lang="en-US" baseline="0" dirty="0" smtClean="0"/>
              <a:t>. Circle areas are proportional to the importance of providers as first point of patient contact (for example, patients in Patna tend to seek care first amongst fully qualified providers). Arrows denote how patients switch providers on subsequent visits, with arrow widths proportional to frequency. </a:t>
            </a:r>
            <a:endParaRPr lang="en-US" dirty="0"/>
          </a:p>
        </p:txBody>
      </p:sp>
      <p:sp>
        <p:nvSpPr>
          <p:cNvPr id="4" name="Slide Number Placeholder 3"/>
          <p:cNvSpPr>
            <a:spLocks noGrp="1"/>
          </p:cNvSpPr>
          <p:nvPr>
            <p:ph type="sldNum" sz="quarter" idx="10"/>
          </p:nvPr>
        </p:nvSpPr>
        <p:spPr/>
        <p:txBody>
          <a:bodyPr/>
          <a:lstStyle/>
          <a:p>
            <a:fld id="{E597D818-63CC-AD4E-8FDE-1A8E6EBB73AE}" type="slidenum">
              <a:rPr lang="en-US" smtClean="0"/>
              <a:t>31</a:t>
            </a:fld>
            <a:endParaRPr lang="en-US"/>
          </a:p>
        </p:txBody>
      </p:sp>
    </p:spTree>
    <p:extLst>
      <p:ext uri="{BB962C8B-B14F-4D97-AF65-F5344CB8AC3E}">
        <p14:creationId xmlns:p14="http://schemas.microsoft.com/office/powerpoint/2010/main" val="62587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is now getting into the realm of the social sciences, to really try and understand what drives these barriers, and whether we can do</a:t>
            </a:r>
            <a:r>
              <a:rPr lang="en-US" baseline="0" dirty="0" smtClean="0"/>
              <a:t> anything about them – and as </a:t>
            </a:r>
            <a:r>
              <a:rPr lang="en-US" baseline="0" dirty="0" err="1" smtClean="0"/>
              <a:t>modellers</a:t>
            </a:r>
            <a:r>
              <a:rPr lang="en-US" baseline="0" dirty="0" smtClean="0"/>
              <a:t>, the questions we’re interested in is whether we can out numbers on these aspects.</a:t>
            </a:r>
            <a:endParaRPr lang="en-US" dirty="0"/>
          </a:p>
        </p:txBody>
      </p:sp>
      <p:sp>
        <p:nvSpPr>
          <p:cNvPr id="4" name="Slide Number Placeholder 3"/>
          <p:cNvSpPr>
            <a:spLocks noGrp="1"/>
          </p:cNvSpPr>
          <p:nvPr>
            <p:ph type="sldNum" sz="quarter" idx="10"/>
          </p:nvPr>
        </p:nvSpPr>
        <p:spPr/>
        <p:txBody>
          <a:bodyPr/>
          <a:lstStyle/>
          <a:p>
            <a:fld id="{3C717365-1FC5-7242-9381-90C12DEF0CDE}" type="slidenum">
              <a:rPr lang="en-US" smtClean="0"/>
              <a:t>33</a:t>
            </a:fld>
            <a:endParaRPr lang="en-US"/>
          </a:p>
        </p:txBody>
      </p:sp>
    </p:spTree>
    <p:extLst>
      <p:ext uri="{BB962C8B-B14F-4D97-AF65-F5344CB8AC3E}">
        <p14:creationId xmlns:p14="http://schemas.microsoft.com/office/powerpoint/2010/main" val="5823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Schematic illustration of the transmission model. </a:t>
            </a:r>
            <a:r>
              <a:rPr lang="en-US" b="0" dirty="0" smtClean="0"/>
              <a:t>The figure shows two important parameters to be estimated</a:t>
            </a:r>
            <a:r>
              <a:rPr lang="en-US" b="0" baseline="0" dirty="0" smtClean="0"/>
              <a:t> in the model, the annual infections per active TB case (beta) and the mean, per-capita rate of </a:t>
            </a:r>
            <a:r>
              <a:rPr lang="en-US" b="0" baseline="0" dirty="0" err="1" smtClean="0"/>
              <a:t>careseeking</a:t>
            </a:r>
            <a:r>
              <a:rPr lang="en-US" b="0" baseline="0" dirty="0" smtClean="0"/>
              <a:t> once a patient develops active TB (d), which are calibrated to yield the correct ARTI and prevalence (see Table 1). The ‘bubble’ in orange denotes the sequence of providers that a patient visits before receiving a TB diagnosis. Here, we distinguish the associated ‘diagnostic delay’ with the initial ‘patient delay’. This model also includes the acquisition and transmission of multi-drug-resistant (MDR) TB, not shown here for clarity. In this schematic, private sector engagement aims to </a:t>
            </a:r>
            <a:r>
              <a:rPr lang="en-US" b="0" baseline="0" dirty="0" err="1" smtClean="0"/>
              <a:t>minimise</a:t>
            </a:r>
            <a:r>
              <a:rPr lang="en-US" b="0" baseline="0" dirty="0" smtClean="0"/>
              <a:t> the diagnostic delay by improving the standard of TB diagnosis, and to improve long-term treatment outcomes by </a:t>
            </a:r>
            <a:r>
              <a:rPr lang="en-US" b="0" baseline="0" dirty="0" err="1" smtClean="0"/>
              <a:t>maximising</a:t>
            </a:r>
            <a:r>
              <a:rPr lang="en-US" b="0" baseline="0" dirty="0" smtClean="0"/>
              <a:t> the proportion of patients successfully </a:t>
            </a:r>
            <a:r>
              <a:rPr lang="en-US" b="0" baseline="0" smtClean="0"/>
              <a:t>completing treatment </a:t>
            </a:r>
            <a:r>
              <a:rPr lang="en-US" b="0" baseline="0" dirty="0" smtClean="0"/>
              <a:t>(bottom row).</a:t>
            </a:r>
            <a:endParaRPr lang="en-US" b="0" dirty="0"/>
          </a:p>
        </p:txBody>
      </p:sp>
      <p:sp>
        <p:nvSpPr>
          <p:cNvPr id="4" name="Slide Number Placeholder 3"/>
          <p:cNvSpPr>
            <a:spLocks noGrp="1"/>
          </p:cNvSpPr>
          <p:nvPr>
            <p:ph type="sldNum" sz="quarter" idx="10"/>
          </p:nvPr>
        </p:nvSpPr>
        <p:spPr/>
        <p:txBody>
          <a:bodyPr/>
          <a:lstStyle/>
          <a:p>
            <a:fld id="{E597D818-63CC-AD4E-8FDE-1A8E6EBB73AE}" type="slidenum">
              <a:rPr lang="en-US" smtClean="0"/>
              <a:t>10</a:t>
            </a:fld>
            <a:endParaRPr lang="en-US"/>
          </a:p>
        </p:txBody>
      </p:sp>
    </p:spTree>
    <p:extLst>
      <p:ext uri="{BB962C8B-B14F-4D97-AF65-F5344CB8AC3E}">
        <p14:creationId xmlns:p14="http://schemas.microsoft.com/office/powerpoint/2010/main" val="100094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Schematic illustration of the transmission model. </a:t>
            </a:r>
            <a:r>
              <a:rPr lang="en-US" b="0" dirty="0" smtClean="0"/>
              <a:t>The figure shows two important parameters to be estimated</a:t>
            </a:r>
            <a:r>
              <a:rPr lang="en-US" b="0" baseline="0" dirty="0" smtClean="0"/>
              <a:t> in the model, the annual infections per active TB case (beta) and the mean, per-capita rate of </a:t>
            </a:r>
            <a:r>
              <a:rPr lang="en-US" b="0" baseline="0" dirty="0" err="1" smtClean="0"/>
              <a:t>careseeking</a:t>
            </a:r>
            <a:r>
              <a:rPr lang="en-US" b="0" baseline="0" dirty="0" smtClean="0"/>
              <a:t> once a patient develops active TB (d), which are calibrated to yield the correct ARTI and prevalence (see Table 1). The ‘bubble’ in orange denotes the sequence of providers that a patient visits before receiving a TB diagnosis. Here, we distinguish the associated ‘diagnostic delay’ with the initial ‘patient delay’. This model also includes the acquisition and transmission of multi-drug-resistant (MDR) TB, not shown here for clarity. In this schematic, private sector engagement aims to </a:t>
            </a:r>
            <a:r>
              <a:rPr lang="en-US" b="0" baseline="0" dirty="0" err="1" smtClean="0"/>
              <a:t>minimise</a:t>
            </a:r>
            <a:r>
              <a:rPr lang="en-US" b="0" baseline="0" dirty="0" smtClean="0"/>
              <a:t> the diagnostic delay by improving the standard of TB diagnosis, and to improve long-term treatment outcomes by </a:t>
            </a:r>
            <a:r>
              <a:rPr lang="en-US" b="0" baseline="0" dirty="0" err="1" smtClean="0"/>
              <a:t>maximising</a:t>
            </a:r>
            <a:r>
              <a:rPr lang="en-US" b="0" baseline="0" dirty="0" smtClean="0"/>
              <a:t> the proportion of patients successfully </a:t>
            </a:r>
            <a:r>
              <a:rPr lang="en-US" b="0" baseline="0" smtClean="0"/>
              <a:t>completing treatment </a:t>
            </a:r>
            <a:r>
              <a:rPr lang="en-US" b="0" baseline="0" dirty="0" smtClean="0"/>
              <a:t>(bottom row).</a:t>
            </a:r>
            <a:endParaRPr lang="en-US" b="0" dirty="0"/>
          </a:p>
        </p:txBody>
      </p:sp>
      <p:sp>
        <p:nvSpPr>
          <p:cNvPr id="4" name="Slide Number Placeholder 3"/>
          <p:cNvSpPr>
            <a:spLocks noGrp="1"/>
          </p:cNvSpPr>
          <p:nvPr>
            <p:ph type="sldNum" sz="quarter" idx="10"/>
          </p:nvPr>
        </p:nvSpPr>
        <p:spPr/>
        <p:txBody>
          <a:bodyPr/>
          <a:lstStyle/>
          <a:p>
            <a:fld id="{E597D818-63CC-AD4E-8FDE-1A8E6EBB73AE}" type="slidenum">
              <a:rPr lang="en-US" smtClean="0"/>
              <a:t>11</a:t>
            </a:fld>
            <a:endParaRPr lang="en-US"/>
          </a:p>
        </p:txBody>
      </p:sp>
    </p:spTree>
    <p:extLst>
      <p:ext uri="{BB962C8B-B14F-4D97-AF65-F5344CB8AC3E}">
        <p14:creationId xmlns:p14="http://schemas.microsoft.com/office/powerpoint/2010/main" val="207576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Schematic illustration of the transmission model. </a:t>
            </a:r>
            <a:r>
              <a:rPr lang="en-US" b="0" dirty="0" smtClean="0"/>
              <a:t>The figure shows two important parameters to be estimated</a:t>
            </a:r>
            <a:r>
              <a:rPr lang="en-US" b="0" baseline="0" dirty="0" smtClean="0"/>
              <a:t> in the model, the annual infections per active TB case (beta) and the mean, per-capita rate of </a:t>
            </a:r>
            <a:r>
              <a:rPr lang="en-US" b="0" baseline="0" dirty="0" err="1" smtClean="0"/>
              <a:t>careseeking</a:t>
            </a:r>
            <a:r>
              <a:rPr lang="en-US" b="0" baseline="0" dirty="0" smtClean="0"/>
              <a:t> once a patient develops active TB (d), which are calibrated to yield the correct ARTI and prevalence (see Table 1). The ‘bubble’ in orange denotes the sequence of providers that a patient visits before receiving a TB diagnosis. Here, we distinguish the associated ‘diagnostic delay’ with the initial ‘patient delay’. This model also includes the acquisition and transmission of multi-drug-resistant (MDR) TB, not shown here for clarity. In this schematic, private sector engagement aims to </a:t>
            </a:r>
            <a:r>
              <a:rPr lang="en-US" b="0" baseline="0" dirty="0" err="1" smtClean="0"/>
              <a:t>minimise</a:t>
            </a:r>
            <a:r>
              <a:rPr lang="en-US" b="0" baseline="0" dirty="0" smtClean="0"/>
              <a:t> the diagnostic delay by improving the standard of TB diagnosis, and to improve long-term treatment outcomes by </a:t>
            </a:r>
            <a:r>
              <a:rPr lang="en-US" b="0" baseline="0" dirty="0" err="1" smtClean="0"/>
              <a:t>maximising</a:t>
            </a:r>
            <a:r>
              <a:rPr lang="en-US" b="0" baseline="0" dirty="0" smtClean="0"/>
              <a:t> the proportion of patients successfully </a:t>
            </a:r>
            <a:r>
              <a:rPr lang="en-US" b="0" baseline="0" smtClean="0"/>
              <a:t>completing treatment </a:t>
            </a:r>
            <a:r>
              <a:rPr lang="en-US" b="0" baseline="0" dirty="0" smtClean="0"/>
              <a:t>(bottom row).</a:t>
            </a:r>
            <a:endParaRPr lang="en-US" b="0" dirty="0"/>
          </a:p>
        </p:txBody>
      </p:sp>
      <p:sp>
        <p:nvSpPr>
          <p:cNvPr id="4" name="Slide Number Placeholder 3"/>
          <p:cNvSpPr>
            <a:spLocks noGrp="1"/>
          </p:cNvSpPr>
          <p:nvPr>
            <p:ph type="sldNum" sz="quarter" idx="10"/>
          </p:nvPr>
        </p:nvSpPr>
        <p:spPr/>
        <p:txBody>
          <a:bodyPr/>
          <a:lstStyle/>
          <a:p>
            <a:fld id="{E597D818-63CC-AD4E-8FDE-1A8E6EBB73AE}" type="slidenum">
              <a:rPr lang="en-US" smtClean="0"/>
              <a:t>13</a:t>
            </a:fld>
            <a:endParaRPr lang="en-US"/>
          </a:p>
        </p:txBody>
      </p:sp>
    </p:spTree>
    <p:extLst>
      <p:ext uri="{BB962C8B-B14F-4D97-AF65-F5344CB8AC3E}">
        <p14:creationId xmlns:p14="http://schemas.microsoft.com/office/powerpoint/2010/main" val="108898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4. Illustration of the TB dynamics</a:t>
            </a:r>
            <a:r>
              <a:rPr lang="en-US" b="1" baseline="0" dirty="0" smtClean="0"/>
              <a:t> under scale-up of a PPIA</a:t>
            </a:r>
            <a:r>
              <a:rPr lang="en-US" baseline="0" dirty="0" smtClean="0"/>
              <a:t>, taking Mumbai as an example. These results capture the scenario of a PPIA being scaled up (</a:t>
            </a:r>
            <a:r>
              <a:rPr lang="en-US" baseline="0" smtClean="0"/>
              <a:t>over three years from 2017) to </a:t>
            </a:r>
            <a:r>
              <a:rPr lang="en-US" baseline="0" dirty="0" smtClean="0"/>
              <a:t>cover 50% of patient-provider interactions. </a:t>
            </a:r>
            <a:endParaRPr lang="en-US" dirty="0"/>
          </a:p>
        </p:txBody>
      </p:sp>
      <p:sp>
        <p:nvSpPr>
          <p:cNvPr id="4" name="Slide Number Placeholder 3"/>
          <p:cNvSpPr>
            <a:spLocks noGrp="1"/>
          </p:cNvSpPr>
          <p:nvPr>
            <p:ph type="sldNum" sz="quarter" idx="10"/>
          </p:nvPr>
        </p:nvSpPr>
        <p:spPr/>
        <p:txBody>
          <a:bodyPr/>
          <a:lstStyle/>
          <a:p>
            <a:fld id="{E597D818-63CC-AD4E-8FDE-1A8E6EBB73AE}" type="slidenum">
              <a:rPr lang="en-US" smtClean="0"/>
              <a:t>14</a:t>
            </a:fld>
            <a:endParaRPr lang="en-US"/>
          </a:p>
        </p:txBody>
      </p:sp>
    </p:spTree>
    <p:extLst>
      <p:ext uri="{BB962C8B-B14F-4D97-AF65-F5344CB8AC3E}">
        <p14:creationId xmlns:p14="http://schemas.microsoft.com/office/powerpoint/2010/main" val="16585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Schematic illustration of the transmission model. </a:t>
            </a:r>
            <a:r>
              <a:rPr lang="en-US" b="0" dirty="0" smtClean="0"/>
              <a:t>The figure shows two important parameters to be estimated</a:t>
            </a:r>
            <a:r>
              <a:rPr lang="en-US" b="0" baseline="0" dirty="0" smtClean="0"/>
              <a:t> in the model, the annual infections per active TB case (beta) and the mean, per-capita rate of </a:t>
            </a:r>
            <a:r>
              <a:rPr lang="en-US" b="0" baseline="0" dirty="0" err="1" smtClean="0"/>
              <a:t>careseeking</a:t>
            </a:r>
            <a:r>
              <a:rPr lang="en-US" b="0" baseline="0" dirty="0" smtClean="0"/>
              <a:t> once a patient develops active TB (d), which are calibrated to yield the correct ARTI and prevalence (see Table 1). The ‘bubble’ in orange denotes the sequence of providers that a patient visits before receiving a TB diagnosis. Here, we distinguish the associated ‘diagnostic delay’ with the initial ‘patient delay’. This model also includes the acquisition and transmission of multi-drug-resistant (MDR) TB, not shown here for clarity. In this schematic, private sector engagement aims to </a:t>
            </a:r>
            <a:r>
              <a:rPr lang="en-US" b="0" baseline="0" dirty="0" err="1" smtClean="0"/>
              <a:t>minimise</a:t>
            </a:r>
            <a:r>
              <a:rPr lang="en-US" b="0" baseline="0" dirty="0" smtClean="0"/>
              <a:t> the diagnostic delay by improving the standard of TB diagnosis, and to improve long-term treatment outcomes by </a:t>
            </a:r>
            <a:r>
              <a:rPr lang="en-US" b="0" baseline="0" dirty="0" err="1" smtClean="0"/>
              <a:t>maximising</a:t>
            </a:r>
            <a:r>
              <a:rPr lang="en-US" b="0" baseline="0" dirty="0" smtClean="0"/>
              <a:t> the proportion of patients successfully </a:t>
            </a:r>
            <a:r>
              <a:rPr lang="en-US" b="0" baseline="0" smtClean="0"/>
              <a:t>completing treatment </a:t>
            </a:r>
            <a:r>
              <a:rPr lang="en-US" b="0" baseline="0" dirty="0" smtClean="0"/>
              <a:t>(bottom row).</a:t>
            </a:r>
            <a:endParaRPr lang="en-US" b="0" dirty="0"/>
          </a:p>
        </p:txBody>
      </p:sp>
      <p:sp>
        <p:nvSpPr>
          <p:cNvPr id="4" name="Slide Number Placeholder 3"/>
          <p:cNvSpPr>
            <a:spLocks noGrp="1"/>
          </p:cNvSpPr>
          <p:nvPr>
            <p:ph type="sldNum" sz="quarter" idx="10"/>
          </p:nvPr>
        </p:nvSpPr>
        <p:spPr/>
        <p:txBody>
          <a:bodyPr/>
          <a:lstStyle/>
          <a:p>
            <a:fld id="{E597D818-63CC-AD4E-8FDE-1A8E6EBB73AE}" type="slidenum">
              <a:rPr lang="en-US" smtClean="0"/>
              <a:t>15</a:t>
            </a:fld>
            <a:endParaRPr lang="en-US"/>
          </a:p>
        </p:txBody>
      </p:sp>
    </p:spTree>
    <p:extLst>
      <p:ext uri="{BB962C8B-B14F-4D97-AF65-F5344CB8AC3E}">
        <p14:creationId xmlns:p14="http://schemas.microsoft.com/office/powerpoint/2010/main" val="210738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Schematic illustration of the transmission model. </a:t>
            </a:r>
            <a:r>
              <a:rPr lang="en-US" b="0" dirty="0" smtClean="0"/>
              <a:t>The figure shows two important parameters to be estimated</a:t>
            </a:r>
            <a:r>
              <a:rPr lang="en-US" b="0" baseline="0" dirty="0" smtClean="0"/>
              <a:t> in the model, the annual infections per active TB case (beta) and the mean, per-capita rate of </a:t>
            </a:r>
            <a:r>
              <a:rPr lang="en-US" b="0" baseline="0" dirty="0" err="1" smtClean="0"/>
              <a:t>careseeking</a:t>
            </a:r>
            <a:r>
              <a:rPr lang="en-US" b="0" baseline="0" dirty="0" smtClean="0"/>
              <a:t> once a patient develops active TB (d), which are calibrated to yield the correct ARTI and prevalence (see Table 1). The ‘bubble’ in orange denotes the sequence of providers that a patient visits before receiving a TB diagnosis. Here, we distinguish the associated ‘diagnostic delay’ with the initial ‘patient delay’. This model also includes the acquisition and transmission of multi-drug-resistant (MDR) TB, not shown here for clarity. In this schematic, private sector engagement aims to </a:t>
            </a:r>
            <a:r>
              <a:rPr lang="en-US" b="0" baseline="0" dirty="0" err="1" smtClean="0"/>
              <a:t>minimise</a:t>
            </a:r>
            <a:r>
              <a:rPr lang="en-US" b="0" baseline="0" dirty="0" smtClean="0"/>
              <a:t> the diagnostic delay by improving the standard of TB diagnosis, and to improve long-term treatment outcomes by </a:t>
            </a:r>
            <a:r>
              <a:rPr lang="en-US" b="0" baseline="0" dirty="0" err="1" smtClean="0"/>
              <a:t>maximising</a:t>
            </a:r>
            <a:r>
              <a:rPr lang="en-US" b="0" baseline="0" dirty="0" smtClean="0"/>
              <a:t> the proportion of patients successfully </a:t>
            </a:r>
            <a:r>
              <a:rPr lang="en-US" b="0" baseline="0" smtClean="0"/>
              <a:t>completing treatment </a:t>
            </a:r>
            <a:r>
              <a:rPr lang="en-US" b="0" baseline="0" dirty="0" smtClean="0"/>
              <a:t>(bottom row).</a:t>
            </a:r>
            <a:endParaRPr lang="en-US" b="0" dirty="0"/>
          </a:p>
        </p:txBody>
      </p:sp>
      <p:sp>
        <p:nvSpPr>
          <p:cNvPr id="4" name="Slide Number Placeholder 3"/>
          <p:cNvSpPr>
            <a:spLocks noGrp="1"/>
          </p:cNvSpPr>
          <p:nvPr>
            <p:ph type="sldNum" sz="quarter" idx="10"/>
          </p:nvPr>
        </p:nvSpPr>
        <p:spPr/>
        <p:txBody>
          <a:bodyPr/>
          <a:lstStyle/>
          <a:p>
            <a:fld id="{E597D818-63CC-AD4E-8FDE-1A8E6EBB73AE}" type="slidenum">
              <a:rPr lang="en-US" smtClean="0"/>
              <a:t>16</a:t>
            </a:fld>
            <a:endParaRPr lang="en-US"/>
          </a:p>
        </p:txBody>
      </p:sp>
    </p:spTree>
    <p:extLst>
      <p:ext uri="{BB962C8B-B14F-4D97-AF65-F5344CB8AC3E}">
        <p14:creationId xmlns:p14="http://schemas.microsoft.com/office/powerpoint/2010/main" val="29902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Schematic illustration of the transmission model. </a:t>
            </a:r>
            <a:r>
              <a:rPr lang="en-US" b="0" dirty="0" smtClean="0"/>
              <a:t>The figure shows two important parameters to be estimated</a:t>
            </a:r>
            <a:r>
              <a:rPr lang="en-US" b="0" baseline="0" dirty="0" smtClean="0"/>
              <a:t> in the model, the annual infections per active TB case (beta) and the mean, per-capita rate of </a:t>
            </a:r>
            <a:r>
              <a:rPr lang="en-US" b="0" baseline="0" dirty="0" err="1" smtClean="0"/>
              <a:t>careseeking</a:t>
            </a:r>
            <a:r>
              <a:rPr lang="en-US" b="0" baseline="0" dirty="0" smtClean="0"/>
              <a:t> once a patient develops active TB (d), which are calibrated to yield the correct ARTI and prevalence (see Table 1). The ‘bubble’ in orange denotes the sequence of providers that a patient visits before receiving a TB diagnosis. Here, we distinguish the associated ‘diagnostic delay’ with the initial ‘patient delay’. This model also includes the acquisition and transmission of multi-drug-resistant (MDR) TB, not shown here for clarity. In this schematic, private sector engagement aims to </a:t>
            </a:r>
            <a:r>
              <a:rPr lang="en-US" b="0" baseline="0" dirty="0" err="1" smtClean="0"/>
              <a:t>minimise</a:t>
            </a:r>
            <a:r>
              <a:rPr lang="en-US" b="0" baseline="0" dirty="0" smtClean="0"/>
              <a:t> the diagnostic delay by improving the standard of TB diagnosis, and to improve long-term treatment outcomes by </a:t>
            </a:r>
            <a:r>
              <a:rPr lang="en-US" b="0" baseline="0" dirty="0" err="1" smtClean="0"/>
              <a:t>maximising</a:t>
            </a:r>
            <a:r>
              <a:rPr lang="en-US" b="0" baseline="0" dirty="0" smtClean="0"/>
              <a:t> the proportion of patients successfully </a:t>
            </a:r>
            <a:r>
              <a:rPr lang="en-US" b="0" baseline="0" smtClean="0"/>
              <a:t>completing treatment </a:t>
            </a:r>
            <a:r>
              <a:rPr lang="en-US" b="0" baseline="0" dirty="0" smtClean="0"/>
              <a:t>(bottom row).</a:t>
            </a:r>
            <a:endParaRPr lang="en-US" b="0" dirty="0"/>
          </a:p>
        </p:txBody>
      </p:sp>
      <p:sp>
        <p:nvSpPr>
          <p:cNvPr id="4" name="Slide Number Placeholder 3"/>
          <p:cNvSpPr>
            <a:spLocks noGrp="1"/>
          </p:cNvSpPr>
          <p:nvPr>
            <p:ph type="sldNum" sz="quarter" idx="10"/>
          </p:nvPr>
        </p:nvSpPr>
        <p:spPr/>
        <p:txBody>
          <a:bodyPr/>
          <a:lstStyle/>
          <a:p>
            <a:fld id="{E597D818-63CC-AD4E-8FDE-1A8E6EBB73AE}" type="slidenum">
              <a:rPr lang="en-US" smtClean="0"/>
              <a:t>17</a:t>
            </a:fld>
            <a:endParaRPr lang="en-US"/>
          </a:p>
        </p:txBody>
      </p:sp>
    </p:spTree>
    <p:extLst>
      <p:ext uri="{BB962C8B-B14F-4D97-AF65-F5344CB8AC3E}">
        <p14:creationId xmlns:p14="http://schemas.microsoft.com/office/powerpoint/2010/main" val="12313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is now getting into the realm of the social sciences, to really try and understand what drives these barriers, and whether we can do</a:t>
            </a:r>
            <a:r>
              <a:rPr lang="en-US" baseline="0" dirty="0" smtClean="0"/>
              <a:t> anything about them – and as </a:t>
            </a:r>
            <a:r>
              <a:rPr lang="en-US" baseline="0" dirty="0" err="1" smtClean="0"/>
              <a:t>modellers</a:t>
            </a:r>
            <a:r>
              <a:rPr lang="en-US" baseline="0" dirty="0" smtClean="0"/>
              <a:t>, the questions we’re interested in is whether we can out numbers on these aspects.</a:t>
            </a:r>
            <a:endParaRPr lang="en-US" dirty="0"/>
          </a:p>
        </p:txBody>
      </p:sp>
      <p:sp>
        <p:nvSpPr>
          <p:cNvPr id="4" name="Slide Number Placeholder 3"/>
          <p:cNvSpPr>
            <a:spLocks noGrp="1"/>
          </p:cNvSpPr>
          <p:nvPr>
            <p:ph type="sldNum" sz="quarter" idx="10"/>
          </p:nvPr>
        </p:nvSpPr>
        <p:spPr/>
        <p:txBody>
          <a:bodyPr/>
          <a:lstStyle/>
          <a:p>
            <a:fld id="{3C717365-1FC5-7242-9381-90C12DEF0CDE}" type="slidenum">
              <a:rPr lang="en-US" smtClean="0"/>
              <a:t>25</a:t>
            </a:fld>
            <a:endParaRPr lang="en-US"/>
          </a:p>
        </p:txBody>
      </p:sp>
    </p:spTree>
    <p:extLst>
      <p:ext uri="{BB962C8B-B14F-4D97-AF65-F5344CB8AC3E}">
        <p14:creationId xmlns:p14="http://schemas.microsoft.com/office/powerpoint/2010/main" val="122273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225DAD-C79E-F940-9AD0-5861A5F355D9}"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198077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25DAD-C79E-F940-9AD0-5861A5F355D9}"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123922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25DAD-C79E-F940-9AD0-5861A5F355D9}"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132885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25DAD-C79E-F940-9AD0-5861A5F355D9}"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65732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225DAD-C79E-F940-9AD0-5861A5F355D9}" type="datetimeFigureOut">
              <a:rPr lang="en-US" smtClean="0"/>
              <a:t>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100892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225DAD-C79E-F940-9AD0-5861A5F355D9}"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45986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225DAD-C79E-F940-9AD0-5861A5F355D9}" type="datetimeFigureOut">
              <a:rPr lang="en-US" smtClean="0"/>
              <a:t>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19105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225DAD-C79E-F940-9AD0-5861A5F355D9}" type="datetimeFigureOut">
              <a:rPr lang="en-US" smtClean="0"/>
              <a:t>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60797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25DAD-C79E-F940-9AD0-5861A5F355D9}" type="datetimeFigureOut">
              <a:rPr lang="en-US" smtClean="0"/>
              <a:t>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45757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25DAD-C79E-F940-9AD0-5861A5F355D9}"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28892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25DAD-C79E-F940-9AD0-5861A5F355D9}" type="datetimeFigureOut">
              <a:rPr lang="en-US" smtClean="0"/>
              <a:t>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D5109-A501-C543-A9A7-8AADC3F395C2}" type="slidenum">
              <a:rPr lang="en-US" smtClean="0"/>
              <a:t>‹#›</a:t>
            </a:fld>
            <a:endParaRPr lang="en-US"/>
          </a:p>
        </p:txBody>
      </p:sp>
    </p:spTree>
    <p:extLst>
      <p:ext uri="{BB962C8B-B14F-4D97-AF65-F5344CB8AC3E}">
        <p14:creationId xmlns:p14="http://schemas.microsoft.com/office/powerpoint/2010/main" val="499411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25DAD-C79E-F940-9AD0-5861A5F355D9}" type="datetimeFigureOut">
              <a:rPr lang="en-US" smtClean="0"/>
              <a:t>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D5109-A501-C543-A9A7-8AADC3F395C2}" type="slidenum">
              <a:rPr lang="en-US" smtClean="0"/>
              <a:t>‹#›</a:t>
            </a:fld>
            <a:endParaRPr lang="en-US"/>
          </a:p>
        </p:txBody>
      </p:sp>
    </p:spTree>
    <p:extLst>
      <p:ext uri="{BB962C8B-B14F-4D97-AF65-F5344CB8AC3E}">
        <p14:creationId xmlns:p14="http://schemas.microsoft.com/office/powerpoint/2010/main" val="79793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t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333"/>
          <a:stretch/>
        </p:blipFill>
        <p:spPr>
          <a:xfrm>
            <a:off x="20" y="10"/>
            <a:ext cx="12191980" cy="4571990"/>
          </a:xfrm>
          <a:prstGeom prst="rect">
            <a:avLst/>
          </a:prstGeom>
        </p:spPr>
      </p:pic>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33136" y="5091762"/>
            <a:ext cx="7834193" cy="1264588"/>
          </a:xfrm>
        </p:spPr>
        <p:txBody>
          <a:bodyPr anchor="ctr">
            <a:normAutofit/>
          </a:bodyPr>
          <a:lstStyle/>
          <a:p>
            <a:pPr algn="r">
              <a:lnSpc>
                <a:spcPct val="70000"/>
              </a:lnSpc>
            </a:pPr>
            <a:r>
              <a:rPr lang="en-US" sz="3300" dirty="0"/>
              <a:t>Looking under the streetlight? </a:t>
            </a:r>
            <a:r>
              <a:rPr lang="en-US" sz="3300" i="1" dirty="0"/>
              <a:t>Understanding delays and TB transmission</a:t>
            </a:r>
          </a:p>
        </p:txBody>
      </p:sp>
      <p:sp>
        <p:nvSpPr>
          <p:cNvPr id="3" name="Subtitle 2"/>
          <p:cNvSpPr>
            <a:spLocks noGrp="1"/>
          </p:cNvSpPr>
          <p:nvPr>
            <p:ph type="subTitle" idx="1"/>
          </p:nvPr>
        </p:nvSpPr>
        <p:spPr>
          <a:xfrm>
            <a:off x="8499107" y="5091763"/>
            <a:ext cx="3200203" cy="1264587"/>
          </a:xfrm>
        </p:spPr>
        <p:txBody>
          <a:bodyPr anchor="ctr">
            <a:normAutofit fontScale="92500"/>
          </a:bodyPr>
          <a:lstStyle/>
          <a:p>
            <a:pPr algn="l"/>
            <a:r>
              <a:rPr lang="en-US" sz="2000" dirty="0" err="1"/>
              <a:t>Nim</a:t>
            </a:r>
            <a:r>
              <a:rPr lang="en-US" sz="2000" dirty="0"/>
              <a:t> </a:t>
            </a:r>
            <a:r>
              <a:rPr lang="en-US" sz="2000" dirty="0" err="1"/>
              <a:t>Arinaminpathy</a:t>
            </a:r>
            <a:endParaRPr lang="en-US" sz="2000" dirty="0"/>
          </a:p>
          <a:p>
            <a:pPr algn="l"/>
            <a:r>
              <a:rPr lang="en-US" sz="2000" dirty="0" smtClean="0"/>
              <a:t>Imperial College London</a:t>
            </a:r>
            <a:endParaRPr lang="en-US" sz="2000" dirty="0"/>
          </a:p>
          <a:p>
            <a:pPr algn="l"/>
            <a:r>
              <a:rPr lang="en-US" sz="2000" dirty="0" smtClean="0"/>
              <a:t>IDM Symposium</a:t>
            </a:r>
            <a:r>
              <a:rPr lang="en-US" sz="2000" smtClean="0"/>
              <a:t>, 20 </a:t>
            </a:r>
            <a:r>
              <a:rPr lang="en-US" sz="2000" dirty="0" smtClean="0"/>
              <a:t>Apr 2017</a:t>
            </a:r>
            <a:endParaRPr lang="en-US" sz="2000" dirty="0"/>
          </a:p>
        </p:txBody>
      </p:sp>
    </p:spTree>
    <p:extLst>
      <p:ext uri="{BB962C8B-B14F-4D97-AF65-F5344CB8AC3E}">
        <p14:creationId xmlns:p14="http://schemas.microsoft.com/office/powerpoint/2010/main" val="1157497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6213988" y="609475"/>
            <a:ext cx="3890980" cy="149449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38109" y="852931"/>
            <a:ext cx="1224652" cy="369332"/>
          </a:xfrm>
          <a:prstGeom prst="rect">
            <a:avLst/>
          </a:prstGeom>
          <a:noFill/>
          <a:ln>
            <a:solidFill>
              <a:schemeClr val="tx2"/>
            </a:solidFill>
          </a:ln>
        </p:spPr>
        <p:txBody>
          <a:bodyPr wrap="none" rtlCol="0">
            <a:spAutoFit/>
          </a:bodyPr>
          <a:lstStyle/>
          <a:p>
            <a:r>
              <a:rPr lang="en-US" dirty="0" smtClean="0"/>
              <a:t>Uninfected</a:t>
            </a:r>
            <a:endParaRPr lang="en-US" dirty="0"/>
          </a:p>
        </p:txBody>
      </p:sp>
      <p:cxnSp>
        <p:nvCxnSpPr>
          <p:cNvPr id="5" name="Straight Arrow Connector 4"/>
          <p:cNvCxnSpPr>
            <a:stCxn id="6" idx="3"/>
          </p:cNvCxnSpPr>
          <p:nvPr/>
        </p:nvCxnSpPr>
        <p:spPr>
          <a:xfrm>
            <a:off x="3262761" y="1037597"/>
            <a:ext cx="96889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31659" y="723061"/>
            <a:ext cx="1013431" cy="646331"/>
          </a:xfrm>
          <a:prstGeom prst="rect">
            <a:avLst/>
          </a:prstGeom>
          <a:noFill/>
          <a:ln>
            <a:solidFill>
              <a:schemeClr val="tx2"/>
            </a:solidFill>
          </a:ln>
        </p:spPr>
        <p:txBody>
          <a:bodyPr wrap="none" rtlCol="0">
            <a:spAutoFit/>
          </a:bodyPr>
          <a:lstStyle/>
          <a:p>
            <a:r>
              <a:rPr lang="en-US" dirty="0" smtClean="0"/>
              <a:t>Latent</a:t>
            </a:r>
          </a:p>
          <a:p>
            <a:r>
              <a:rPr lang="en-US" dirty="0" smtClean="0"/>
              <a:t>infection</a:t>
            </a:r>
            <a:endParaRPr lang="en-US" dirty="0"/>
          </a:p>
        </p:txBody>
      </p:sp>
      <p:cxnSp>
        <p:nvCxnSpPr>
          <p:cNvPr id="7" name="Straight Arrow Connector 6"/>
          <p:cNvCxnSpPr/>
          <p:nvPr/>
        </p:nvCxnSpPr>
        <p:spPr>
          <a:xfrm flipV="1">
            <a:off x="5245090" y="1037597"/>
            <a:ext cx="1064669" cy="8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865" y="714431"/>
            <a:ext cx="1751914" cy="646331"/>
          </a:xfrm>
          <a:prstGeom prst="rect">
            <a:avLst/>
          </a:prstGeom>
          <a:noFill/>
          <a:ln>
            <a:solidFill>
              <a:schemeClr val="tx2"/>
            </a:solidFill>
          </a:ln>
        </p:spPr>
        <p:txBody>
          <a:bodyPr wrap="none" rtlCol="0">
            <a:spAutoFit/>
          </a:bodyPr>
          <a:lstStyle/>
          <a:p>
            <a:r>
              <a:rPr lang="en-US" dirty="0" smtClean="0"/>
              <a:t>Active disease,</a:t>
            </a:r>
          </a:p>
          <a:p>
            <a:r>
              <a:rPr lang="en-US" dirty="0" smtClean="0"/>
              <a:t>Pre-care-seeking</a:t>
            </a:r>
            <a:endParaRPr lang="en-US" dirty="0"/>
          </a:p>
        </p:txBody>
      </p:sp>
      <p:sp>
        <p:nvSpPr>
          <p:cNvPr id="17" name="TextBox 16"/>
          <p:cNvSpPr txBox="1"/>
          <p:nvPr/>
        </p:nvSpPr>
        <p:spPr>
          <a:xfrm>
            <a:off x="3510290" y="609475"/>
            <a:ext cx="451791" cy="369332"/>
          </a:xfrm>
          <a:prstGeom prst="rect">
            <a:avLst/>
          </a:prstGeom>
          <a:noFill/>
        </p:spPr>
        <p:txBody>
          <a:bodyPr wrap="none" rtlCol="0">
            <a:spAutoFit/>
          </a:bodyPr>
          <a:lstStyle/>
          <a:p>
            <a:r>
              <a:rPr lang="en-US" i="1" dirty="0" smtClean="0">
                <a:latin typeface="Times"/>
                <a:cs typeface="Times"/>
              </a:rPr>
              <a:t>βI</a:t>
            </a:r>
            <a:endParaRPr lang="en-US" i="1" dirty="0">
              <a:latin typeface="Times"/>
              <a:cs typeface="Times"/>
            </a:endParaRPr>
          </a:p>
        </p:txBody>
      </p:sp>
      <p:sp>
        <p:nvSpPr>
          <p:cNvPr id="18" name="TextBox 17"/>
          <p:cNvSpPr txBox="1"/>
          <p:nvPr/>
        </p:nvSpPr>
        <p:spPr>
          <a:xfrm>
            <a:off x="7222864" y="1580488"/>
            <a:ext cx="300082" cy="369332"/>
          </a:xfrm>
          <a:prstGeom prst="rect">
            <a:avLst/>
          </a:prstGeom>
          <a:noFill/>
        </p:spPr>
        <p:txBody>
          <a:bodyPr wrap="none" rtlCol="0">
            <a:spAutoFit/>
          </a:bodyPr>
          <a:lstStyle/>
          <a:p>
            <a:r>
              <a:rPr lang="en-US" i="1" dirty="0" smtClean="0">
                <a:latin typeface="Times"/>
                <a:cs typeface="Times"/>
              </a:rPr>
              <a:t>d</a:t>
            </a:r>
            <a:endParaRPr lang="en-US" i="1" dirty="0">
              <a:latin typeface="Times"/>
              <a:cs typeface="Times"/>
            </a:endParaRPr>
          </a:p>
        </p:txBody>
      </p:sp>
      <p:sp>
        <p:nvSpPr>
          <p:cNvPr id="30" name="Oval 29"/>
          <p:cNvSpPr/>
          <p:nvPr/>
        </p:nvSpPr>
        <p:spPr>
          <a:xfrm>
            <a:off x="6434187" y="2280553"/>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42" idx="0"/>
          </p:cNvCxnSpPr>
          <p:nvPr/>
        </p:nvCxnSpPr>
        <p:spPr>
          <a:xfrm>
            <a:off x="7227906" y="2263620"/>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42" idx="3"/>
          </p:cNvCxnSpPr>
          <p:nvPr/>
        </p:nvCxnSpPr>
        <p:spPr>
          <a:xfrm flipH="1">
            <a:off x="6666662" y="331424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2" idx="3"/>
            <a:endCxn id="42" idx="7"/>
          </p:cNvCxnSpPr>
          <p:nvPr/>
        </p:nvCxnSpPr>
        <p:spPr>
          <a:xfrm flipV="1">
            <a:off x="6666662" y="246649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2" idx="7"/>
          </p:cNvCxnSpPr>
          <p:nvPr/>
        </p:nvCxnSpPr>
        <p:spPr>
          <a:xfrm flipH="1">
            <a:off x="6434187" y="246649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2" idx="4"/>
          </p:cNvCxnSpPr>
          <p:nvPr/>
        </p:nvCxnSpPr>
        <p:spPr>
          <a:xfrm>
            <a:off x="6434187" y="2785721"/>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2" idx="4"/>
          </p:cNvCxnSpPr>
          <p:nvPr/>
        </p:nvCxnSpPr>
        <p:spPr>
          <a:xfrm flipH="1">
            <a:off x="7220493" y="3648929"/>
            <a:ext cx="7413"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31385" y="4154292"/>
            <a:ext cx="1178215"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smtClean="0"/>
              <a:t>initiation</a:t>
            </a:r>
            <a:endParaRPr lang="en-US" dirty="0"/>
          </a:p>
        </p:txBody>
      </p:sp>
      <p:cxnSp>
        <p:nvCxnSpPr>
          <p:cNvPr id="38" name="Straight Arrow Connector 37"/>
          <p:cNvCxnSpPr/>
          <p:nvPr/>
        </p:nvCxnSpPr>
        <p:spPr>
          <a:xfrm>
            <a:off x="7216068" y="4811934"/>
            <a:ext cx="1754"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93267" y="5317297"/>
            <a:ext cx="1249110"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a:t>c</a:t>
            </a:r>
            <a:r>
              <a:rPr lang="en-US" dirty="0" smtClean="0"/>
              <a:t>ompletion</a:t>
            </a:r>
            <a:endParaRPr lang="en-US" dirty="0"/>
          </a:p>
        </p:txBody>
      </p:sp>
      <p:sp>
        <p:nvSpPr>
          <p:cNvPr id="40" name="TextBox 39"/>
          <p:cNvSpPr txBox="1"/>
          <p:nvPr/>
        </p:nvSpPr>
        <p:spPr>
          <a:xfrm>
            <a:off x="4319350" y="4177742"/>
            <a:ext cx="1250801" cy="646331"/>
          </a:xfrm>
          <a:prstGeom prst="rect">
            <a:avLst/>
          </a:prstGeom>
          <a:noFill/>
          <a:ln>
            <a:solidFill>
              <a:schemeClr val="tx2"/>
            </a:solidFill>
          </a:ln>
        </p:spPr>
        <p:txBody>
          <a:bodyPr wrap="none" rtlCol="0">
            <a:spAutoFit/>
          </a:bodyPr>
          <a:lstStyle/>
          <a:p>
            <a:pPr algn="ctr"/>
            <a:r>
              <a:rPr lang="en-US" dirty="0" smtClean="0"/>
              <a:t>Cure, HIGH</a:t>
            </a:r>
          </a:p>
          <a:p>
            <a:pPr algn="ctr"/>
            <a:r>
              <a:rPr lang="en-US" dirty="0" smtClean="0"/>
              <a:t>relapse risk</a:t>
            </a:r>
            <a:endParaRPr lang="en-US" dirty="0"/>
          </a:p>
        </p:txBody>
      </p:sp>
      <p:sp>
        <p:nvSpPr>
          <p:cNvPr id="41" name="TextBox 40"/>
          <p:cNvSpPr txBox="1"/>
          <p:nvPr/>
        </p:nvSpPr>
        <p:spPr>
          <a:xfrm>
            <a:off x="4329051" y="5317297"/>
            <a:ext cx="1250801" cy="646331"/>
          </a:xfrm>
          <a:prstGeom prst="rect">
            <a:avLst/>
          </a:prstGeom>
          <a:noFill/>
          <a:ln>
            <a:solidFill>
              <a:schemeClr val="tx2"/>
            </a:solidFill>
          </a:ln>
        </p:spPr>
        <p:txBody>
          <a:bodyPr wrap="none" rtlCol="0">
            <a:spAutoFit/>
          </a:bodyPr>
          <a:lstStyle/>
          <a:p>
            <a:pPr algn="ctr"/>
            <a:r>
              <a:rPr lang="en-US" dirty="0" smtClean="0"/>
              <a:t>Cure, LOW</a:t>
            </a:r>
          </a:p>
          <a:p>
            <a:pPr algn="ctr"/>
            <a:r>
              <a:rPr lang="en-US" dirty="0" smtClean="0"/>
              <a:t>relapse risk</a:t>
            </a:r>
            <a:endParaRPr lang="en-US" dirty="0"/>
          </a:p>
        </p:txBody>
      </p:sp>
      <p:cxnSp>
        <p:nvCxnSpPr>
          <p:cNvPr id="42" name="Straight Arrow Connector 41"/>
          <p:cNvCxnSpPr/>
          <p:nvPr/>
        </p:nvCxnSpPr>
        <p:spPr>
          <a:xfrm flipH="1" flipV="1">
            <a:off x="5579852" y="4470927"/>
            <a:ext cx="1051533" cy="6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579852" y="5664584"/>
            <a:ext cx="101341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76073" y="4134172"/>
            <a:ext cx="829787" cy="307777"/>
          </a:xfrm>
          <a:prstGeom prst="rect">
            <a:avLst/>
          </a:prstGeom>
          <a:noFill/>
        </p:spPr>
        <p:txBody>
          <a:bodyPr wrap="none" rtlCol="0">
            <a:spAutoFit/>
          </a:bodyPr>
          <a:lstStyle/>
          <a:p>
            <a:r>
              <a:rPr lang="en-US" sz="1400" dirty="0" smtClean="0"/>
              <a:t>(Default)</a:t>
            </a:r>
            <a:endParaRPr lang="en-US" sz="1400" dirty="0"/>
          </a:p>
        </p:txBody>
      </p:sp>
      <p:sp>
        <p:nvSpPr>
          <p:cNvPr id="45" name="TextBox 44"/>
          <p:cNvSpPr txBox="1"/>
          <p:nvPr/>
        </p:nvSpPr>
        <p:spPr>
          <a:xfrm>
            <a:off x="5676073" y="5311378"/>
            <a:ext cx="851966" cy="307777"/>
          </a:xfrm>
          <a:prstGeom prst="rect">
            <a:avLst/>
          </a:prstGeom>
          <a:noFill/>
        </p:spPr>
        <p:txBody>
          <a:bodyPr wrap="none" rtlCol="0">
            <a:spAutoFit/>
          </a:bodyPr>
          <a:lstStyle/>
          <a:p>
            <a:r>
              <a:rPr lang="en-US" sz="1400" dirty="0" smtClean="0"/>
              <a:t>(Success)</a:t>
            </a:r>
            <a:endParaRPr lang="en-US" sz="1400" dirty="0"/>
          </a:p>
        </p:txBody>
      </p:sp>
      <p:cxnSp>
        <p:nvCxnSpPr>
          <p:cNvPr id="198" name="Straight Arrow Connector 197"/>
          <p:cNvCxnSpPr>
            <a:endCxn id="30" idx="0"/>
          </p:cNvCxnSpPr>
          <p:nvPr/>
        </p:nvCxnSpPr>
        <p:spPr>
          <a:xfrm>
            <a:off x="7217822" y="1360762"/>
            <a:ext cx="10084" cy="9197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6213987" y="2096617"/>
            <a:ext cx="3890981" cy="171438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8916120" y="948282"/>
            <a:ext cx="848950" cy="646331"/>
          </a:xfrm>
          <a:prstGeom prst="rect">
            <a:avLst/>
          </a:prstGeom>
          <a:noFill/>
        </p:spPr>
        <p:txBody>
          <a:bodyPr wrap="none" rtlCol="0">
            <a:spAutoFit/>
          </a:bodyPr>
          <a:lstStyle/>
          <a:p>
            <a:pPr algn="r"/>
            <a:r>
              <a:rPr lang="en-US" i="1" dirty="0" smtClean="0"/>
              <a:t>Patient</a:t>
            </a:r>
          </a:p>
          <a:p>
            <a:pPr algn="r"/>
            <a:r>
              <a:rPr lang="en-US" i="1" dirty="0" smtClean="0"/>
              <a:t>delay</a:t>
            </a:r>
            <a:endParaRPr lang="en-US" i="1" dirty="0"/>
          </a:p>
        </p:txBody>
      </p:sp>
      <p:sp>
        <p:nvSpPr>
          <p:cNvPr id="204" name="TextBox 203"/>
          <p:cNvSpPr txBox="1"/>
          <p:nvPr/>
        </p:nvSpPr>
        <p:spPr>
          <a:xfrm>
            <a:off x="8655023" y="2572173"/>
            <a:ext cx="1167948" cy="646331"/>
          </a:xfrm>
          <a:prstGeom prst="rect">
            <a:avLst/>
          </a:prstGeom>
          <a:noFill/>
        </p:spPr>
        <p:txBody>
          <a:bodyPr wrap="none" rtlCol="0">
            <a:spAutoFit/>
          </a:bodyPr>
          <a:lstStyle/>
          <a:p>
            <a:pPr algn="r"/>
            <a:r>
              <a:rPr lang="en-US" i="1" dirty="0" smtClean="0"/>
              <a:t>Diagnostic</a:t>
            </a:r>
          </a:p>
          <a:p>
            <a:pPr algn="r"/>
            <a:r>
              <a:rPr lang="en-US" i="1" dirty="0" smtClean="0"/>
              <a:t>delay</a:t>
            </a:r>
            <a:endParaRPr lang="en-US" i="1" dirty="0"/>
          </a:p>
        </p:txBody>
      </p:sp>
      <p:sp>
        <p:nvSpPr>
          <p:cNvPr id="205" name="Rectangle 204"/>
          <p:cNvSpPr/>
          <p:nvPr/>
        </p:nvSpPr>
        <p:spPr>
          <a:xfrm>
            <a:off x="6213987" y="3787731"/>
            <a:ext cx="3890981" cy="243103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8399633" y="4691721"/>
            <a:ext cx="1423338" cy="646331"/>
          </a:xfrm>
          <a:prstGeom prst="rect">
            <a:avLst/>
          </a:prstGeom>
          <a:noFill/>
        </p:spPr>
        <p:txBody>
          <a:bodyPr wrap="none" rtlCol="0">
            <a:spAutoFit/>
          </a:bodyPr>
          <a:lstStyle/>
          <a:p>
            <a:pPr algn="r"/>
            <a:r>
              <a:rPr lang="en-US" i="1" dirty="0" smtClean="0"/>
              <a:t>Quality of </a:t>
            </a:r>
          </a:p>
          <a:p>
            <a:pPr algn="r"/>
            <a:r>
              <a:rPr lang="en-US" i="1" dirty="0" smtClean="0"/>
              <a:t>TB treatment</a:t>
            </a:r>
            <a:endParaRPr lang="en-US" i="1" dirty="0"/>
          </a:p>
        </p:txBody>
      </p:sp>
    </p:spTree>
    <p:extLst>
      <p:ext uri="{BB962C8B-B14F-4D97-AF65-F5344CB8AC3E}">
        <p14:creationId xmlns:p14="http://schemas.microsoft.com/office/powerpoint/2010/main" val="170647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6213988" y="609475"/>
            <a:ext cx="3890980" cy="149449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38109" y="852931"/>
            <a:ext cx="1224652" cy="369332"/>
          </a:xfrm>
          <a:prstGeom prst="rect">
            <a:avLst/>
          </a:prstGeom>
          <a:noFill/>
          <a:ln>
            <a:solidFill>
              <a:schemeClr val="tx2"/>
            </a:solidFill>
          </a:ln>
        </p:spPr>
        <p:txBody>
          <a:bodyPr wrap="none" rtlCol="0">
            <a:spAutoFit/>
          </a:bodyPr>
          <a:lstStyle/>
          <a:p>
            <a:r>
              <a:rPr lang="en-US" dirty="0" smtClean="0"/>
              <a:t>Uninfected</a:t>
            </a:r>
            <a:endParaRPr lang="en-US" dirty="0"/>
          </a:p>
        </p:txBody>
      </p:sp>
      <p:cxnSp>
        <p:nvCxnSpPr>
          <p:cNvPr id="5" name="Straight Arrow Connector 4"/>
          <p:cNvCxnSpPr>
            <a:stCxn id="6" idx="3"/>
          </p:cNvCxnSpPr>
          <p:nvPr/>
        </p:nvCxnSpPr>
        <p:spPr>
          <a:xfrm>
            <a:off x="3262761" y="1037597"/>
            <a:ext cx="96889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31659" y="723061"/>
            <a:ext cx="1013431" cy="646331"/>
          </a:xfrm>
          <a:prstGeom prst="rect">
            <a:avLst/>
          </a:prstGeom>
          <a:noFill/>
          <a:ln>
            <a:solidFill>
              <a:schemeClr val="tx2"/>
            </a:solidFill>
          </a:ln>
        </p:spPr>
        <p:txBody>
          <a:bodyPr wrap="none" rtlCol="0">
            <a:spAutoFit/>
          </a:bodyPr>
          <a:lstStyle/>
          <a:p>
            <a:r>
              <a:rPr lang="en-US" dirty="0" smtClean="0"/>
              <a:t>Latent</a:t>
            </a:r>
          </a:p>
          <a:p>
            <a:r>
              <a:rPr lang="en-US" dirty="0" smtClean="0"/>
              <a:t>infection</a:t>
            </a:r>
            <a:endParaRPr lang="en-US" dirty="0"/>
          </a:p>
        </p:txBody>
      </p:sp>
      <p:cxnSp>
        <p:nvCxnSpPr>
          <p:cNvPr id="7" name="Straight Arrow Connector 6"/>
          <p:cNvCxnSpPr/>
          <p:nvPr/>
        </p:nvCxnSpPr>
        <p:spPr>
          <a:xfrm flipV="1">
            <a:off x="5245090" y="1037597"/>
            <a:ext cx="1064669" cy="8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865" y="714431"/>
            <a:ext cx="1751914" cy="646331"/>
          </a:xfrm>
          <a:prstGeom prst="rect">
            <a:avLst/>
          </a:prstGeom>
          <a:noFill/>
          <a:ln>
            <a:solidFill>
              <a:schemeClr val="tx2"/>
            </a:solidFill>
          </a:ln>
        </p:spPr>
        <p:txBody>
          <a:bodyPr wrap="none" rtlCol="0">
            <a:spAutoFit/>
          </a:bodyPr>
          <a:lstStyle/>
          <a:p>
            <a:r>
              <a:rPr lang="en-US" dirty="0" smtClean="0"/>
              <a:t>Active disease,</a:t>
            </a:r>
          </a:p>
          <a:p>
            <a:r>
              <a:rPr lang="en-US" dirty="0" smtClean="0"/>
              <a:t>Pre-care-seeking</a:t>
            </a:r>
            <a:endParaRPr lang="en-US" dirty="0"/>
          </a:p>
        </p:txBody>
      </p:sp>
      <p:sp>
        <p:nvSpPr>
          <p:cNvPr id="17" name="TextBox 16"/>
          <p:cNvSpPr txBox="1"/>
          <p:nvPr/>
        </p:nvSpPr>
        <p:spPr>
          <a:xfrm>
            <a:off x="3510290" y="609475"/>
            <a:ext cx="451791" cy="369332"/>
          </a:xfrm>
          <a:prstGeom prst="rect">
            <a:avLst/>
          </a:prstGeom>
          <a:noFill/>
        </p:spPr>
        <p:txBody>
          <a:bodyPr wrap="none" rtlCol="0">
            <a:spAutoFit/>
          </a:bodyPr>
          <a:lstStyle/>
          <a:p>
            <a:r>
              <a:rPr lang="en-US" i="1" dirty="0" smtClean="0">
                <a:latin typeface="Times"/>
                <a:cs typeface="Times"/>
              </a:rPr>
              <a:t>βI</a:t>
            </a:r>
            <a:endParaRPr lang="en-US" i="1" dirty="0">
              <a:latin typeface="Times"/>
              <a:cs typeface="Times"/>
            </a:endParaRPr>
          </a:p>
        </p:txBody>
      </p:sp>
      <p:sp>
        <p:nvSpPr>
          <p:cNvPr id="18" name="TextBox 17"/>
          <p:cNvSpPr txBox="1"/>
          <p:nvPr/>
        </p:nvSpPr>
        <p:spPr>
          <a:xfrm>
            <a:off x="7222864" y="1580488"/>
            <a:ext cx="300082" cy="369332"/>
          </a:xfrm>
          <a:prstGeom prst="rect">
            <a:avLst/>
          </a:prstGeom>
          <a:noFill/>
        </p:spPr>
        <p:txBody>
          <a:bodyPr wrap="none" rtlCol="0">
            <a:spAutoFit/>
          </a:bodyPr>
          <a:lstStyle/>
          <a:p>
            <a:r>
              <a:rPr lang="en-US" i="1" dirty="0" smtClean="0">
                <a:latin typeface="Times"/>
                <a:cs typeface="Times"/>
              </a:rPr>
              <a:t>d</a:t>
            </a:r>
            <a:endParaRPr lang="en-US" i="1" dirty="0">
              <a:latin typeface="Times"/>
              <a:cs typeface="Times"/>
            </a:endParaRPr>
          </a:p>
        </p:txBody>
      </p:sp>
      <p:sp>
        <p:nvSpPr>
          <p:cNvPr id="30" name="Oval 29"/>
          <p:cNvSpPr/>
          <p:nvPr/>
        </p:nvSpPr>
        <p:spPr>
          <a:xfrm>
            <a:off x="6434187" y="2280553"/>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42" idx="0"/>
          </p:cNvCxnSpPr>
          <p:nvPr/>
        </p:nvCxnSpPr>
        <p:spPr>
          <a:xfrm>
            <a:off x="7227906" y="2263620"/>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42" idx="3"/>
          </p:cNvCxnSpPr>
          <p:nvPr/>
        </p:nvCxnSpPr>
        <p:spPr>
          <a:xfrm flipH="1">
            <a:off x="6666662" y="331424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2" idx="3"/>
            <a:endCxn id="42" idx="7"/>
          </p:cNvCxnSpPr>
          <p:nvPr/>
        </p:nvCxnSpPr>
        <p:spPr>
          <a:xfrm flipV="1">
            <a:off x="6666662" y="246649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2" idx="7"/>
          </p:cNvCxnSpPr>
          <p:nvPr/>
        </p:nvCxnSpPr>
        <p:spPr>
          <a:xfrm flipH="1">
            <a:off x="6434187" y="246649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2" idx="4"/>
          </p:cNvCxnSpPr>
          <p:nvPr/>
        </p:nvCxnSpPr>
        <p:spPr>
          <a:xfrm>
            <a:off x="6434187" y="2785721"/>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2" idx="4"/>
          </p:cNvCxnSpPr>
          <p:nvPr/>
        </p:nvCxnSpPr>
        <p:spPr>
          <a:xfrm flipH="1">
            <a:off x="7220493" y="3648929"/>
            <a:ext cx="7413"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31385" y="4154292"/>
            <a:ext cx="1178215"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smtClean="0"/>
              <a:t>initiation</a:t>
            </a:r>
            <a:endParaRPr lang="en-US" dirty="0"/>
          </a:p>
        </p:txBody>
      </p:sp>
      <p:cxnSp>
        <p:nvCxnSpPr>
          <p:cNvPr id="38" name="Straight Arrow Connector 37"/>
          <p:cNvCxnSpPr/>
          <p:nvPr/>
        </p:nvCxnSpPr>
        <p:spPr>
          <a:xfrm>
            <a:off x="7216068" y="4811934"/>
            <a:ext cx="1754"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93267" y="5317297"/>
            <a:ext cx="1249110"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a:t>c</a:t>
            </a:r>
            <a:r>
              <a:rPr lang="en-US" dirty="0" smtClean="0"/>
              <a:t>ompletion</a:t>
            </a:r>
            <a:endParaRPr lang="en-US" dirty="0"/>
          </a:p>
        </p:txBody>
      </p:sp>
      <p:sp>
        <p:nvSpPr>
          <p:cNvPr id="40" name="TextBox 39"/>
          <p:cNvSpPr txBox="1"/>
          <p:nvPr/>
        </p:nvSpPr>
        <p:spPr>
          <a:xfrm>
            <a:off x="4319350" y="4177742"/>
            <a:ext cx="1250801" cy="646331"/>
          </a:xfrm>
          <a:prstGeom prst="rect">
            <a:avLst/>
          </a:prstGeom>
          <a:noFill/>
          <a:ln>
            <a:solidFill>
              <a:schemeClr val="tx2"/>
            </a:solidFill>
          </a:ln>
        </p:spPr>
        <p:txBody>
          <a:bodyPr wrap="none" rtlCol="0">
            <a:spAutoFit/>
          </a:bodyPr>
          <a:lstStyle/>
          <a:p>
            <a:pPr algn="ctr"/>
            <a:r>
              <a:rPr lang="en-US" dirty="0" smtClean="0"/>
              <a:t>Cure, HIGH</a:t>
            </a:r>
          </a:p>
          <a:p>
            <a:pPr algn="ctr"/>
            <a:r>
              <a:rPr lang="en-US" dirty="0" smtClean="0"/>
              <a:t>relapse risk</a:t>
            </a:r>
            <a:endParaRPr lang="en-US" dirty="0"/>
          </a:p>
        </p:txBody>
      </p:sp>
      <p:sp>
        <p:nvSpPr>
          <p:cNvPr id="41" name="TextBox 40"/>
          <p:cNvSpPr txBox="1"/>
          <p:nvPr/>
        </p:nvSpPr>
        <p:spPr>
          <a:xfrm>
            <a:off x="4329051" y="5317297"/>
            <a:ext cx="1250801" cy="646331"/>
          </a:xfrm>
          <a:prstGeom prst="rect">
            <a:avLst/>
          </a:prstGeom>
          <a:noFill/>
          <a:ln>
            <a:solidFill>
              <a:schemeClr val="tx2"/>
            </a:solidFill>
          </a:ln>
        </p:spPr>
        <p:txBody>
          <a:bodyPr wrap="none" rtlCol="0">
            <a:spAutoFit/>
          </a:bodyPr>
          <a:lstStyle/>
          <a:p>
            <a:pPr algn="ctr"/>
            <a:r>
              <a:rPr lang="en-US" dirty="0" smtClean="0"/>
              <a:t>Cure, LOW</a:t>
            </a:r>
          </a:p>
          <a:p>
            <a:pPr algn="ctr"/>
            <a:r>
              <a:rPr lang="en-US" dirty="0" smtClean="0"/>
              <a:t>relapse risk</a:t>
            </a:r>
            <a:endParaRPr lang="en-US" dirty="0"/>
          </a:p>
        </p:txBody>
      </p:sp>
      <p:cxnSp>
        <p:nvCxnSpPr>
          <p:cNvPr id="42" name="Straight Arrow Connector 41"/>
          <p:cNvCxnSpPr/>
          <p:nvPr/>
        </p:nvCxnSpPr>
        <p:spPr>
          <a:xfrm flipH="1" flipV="1">
            <a:off x="5579852" y="4470927"/>
            <a:ext cx="1051533" cy="6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579852" y="5664584"/>
            <a:ext cx="101341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76073" y="4134172"/>
            <a:ext cx="829787" cy="307777"/>
          </a:xfrm>
          <a:prstGeom prst="rect">
            <a:avLst/>
          </a:prstGeom>
          <a:noFill/>
        </p:spPr>
        <p:txBody>
          <a:bodyPr wrap="none" rtlCol="0">
            <a:spAutoFit/>
          </a:bodyPr>
          <a:lstStyle/>
          <a:p>
            <a:r>
              <a:rPr lang="en-US" sz="1400" dirty="0" smtClean="0"/>
              <a:t>(Default)</a:t>
            </a:r>
            <a:endParaRPr lang="en-US" sz="1400" dirty="0"/>
          </a:p>
        </p:txBody>
      </p:sp>
      <p:sp>
        <p:nvSpPr>
          <p:cNvPr id="45" name="TextBox 44"/>
          <p:cNvSpPr txBox="1"/>
          <p:nvPr/>
        </p:nvSpPr>
        <p:spPr>
          <a:xfrm>
            <a:off x="5676073" y="5311378"/>
            <a:ext cx="851966" cy="307777"/>
          </a:xfrm>
          <a:prstGeom prst="rect">
            <a:avLst/>
          </a:prstGeom>
          <a:noFill/>
        </p:spPr>
        <p:txBody>
          <a:bodyPr wrap="none" rtlCol="0">
            <a:spAutoFit/>
          </a:bodyPr>
          <a:lstStyle/>
          <a:p>
            <a:r>
              <a:rPr lang="en-US" sz="1400" dirty="0" smtClean="0"/>
              <a:t>(Success)</a:t>
            </a:r>
            <a:endParaRPr lang="en-US" sz="1400" dirty="0"/>
          </a:p>
        </p:txBody>
      </p:sp>
      <p:cxnSp>
        <p:nvCxnSpPr>
          <p:cNvPr id="198" name="Straight Arrow Connector 197"/>
          <p:cNvCxnSpPr>
            <a:endCxn id="30" idx="0"/>
          </p:cNvCxnSpPr>
          <p:nvPr/>
        </p:nvCxnSpPr>
        <p:spPr>
          <a:xfrm>
            <a:off x="7217822" y="1360762"/>
            <a:ext cx="10084" cy="9197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6213987" y="2096617"/>
            <a:ext cx="3890981" cy="171438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8916120" y="948282"/>
            <a:ext cx="848950" cy="646331"/>
          </a:xfrm>
          <a:prstGeom prst="rect">
            <a:avLst/>
          </a:prstGeom>
          <a:noFill/>
        </p:spPr>
        <p:txBody>
          <a:bodyPr wrap="none" rtlCol="0">
            <a:spAutoFit/>
          </a:bodyPr>
          <a:lstStyle/>
          <a:p>
            <a:pPr algn="r"/>
            <a:r>
              <a:rPr lang="en-US" i="1" dirty="0" smtClean="0"/>
              <a:t>Patient</a:t>
            </a:r>
          </a:p>
          <a:p>
            <a:pPr algn="r"/>
            <a:r>
              <a:rPr lang="en-US" i="1" dirty="0" smtClean="0"/>
              <a:t>delay</a:t>
            </a:r>
            <a:endParaRPr lang="en-US" i="1" dirty="0"/>
          </a:p>
        </p:txBody>
      </p:sp>
      <p:sp>
        <p:nvSpPr>
          <p:cNvPr id="204" name="TextBox 203"/>
          <p:cNvSpPr txBox="1"/>
          <p:nvPr/>
        </p:nvSpPr>
        <p:spPr>
          <a:xfrm>
            <a:off x="8655023" y="2572173"/>
            <a:ext cx="1167948" cy="646331"/>
          </a:xfrm>
          <a:prstGeom prst="rect">
            <a:avLst/>
          </a:prstGeom>
          <a:noFill/>
        </p:spPr>
        <p:txBody>
          <a:bodyPr wrap="none" rtlCol="0">
            <a:spAutoFit/>
          </a:bodyPr>
          <a:lstStyle/>
          <a:p>
            <a:pPr algn="r"/>
            <a:r>
              <a:rPr lang="en-US" i="1" dirty="0" smtClean="0"/>
              <a:t>Diagnostic</a:t>
            </a:r>
          </a:p>
          <a:p>
            <a:pPr algn="r"/>
            <a:r>
              <a:rPr lang="en-US" i="1" dirty="0" smtClean="0"/>
              <a:t>delay</a:t>
            </a:r>
            <a:endParaRPr lang="en-US" i="1" dirty="0"/>
          </a:p>
        </p:txBody>
      </p:sp>
      <p:sp>
        <p:nvSpPr>
          <p:cNvPr id="205" name="Rectangle 204"/>
          <p:cNvSpPr/>
          <p:nvPr/>
        </p:nvSpPr>
        <p:spPr>
          <a:xfrm>
            <a:off x="6213987" y="3787731"/>
            <a:ext cx="3890981" cy="243103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8399633" y="4691721"/>
            <a:ext cx="1423338" cy="646331"/>
          </a:xfrm>
          <a:prstGeom prst="rect">
            <a:avLst/>
          </a:prstGeom>
          <a:noFill/>
        </p:spPr>
        <p:txBody>
          <a:bodyPr wrap="none" rtlCol="0">
            <a:spAutoFit/>
          </a:bodyPr>
          <a:lstStyle/>
          <a:p>
            <a:pPr algn="r"/>
            <a:r>
              <a:rPr lang="en-US" i="1" dirty="0" smtClean="0"/>
              <a:t>Quality of </a:t>
            </a:r>
          </a:p>
          <a:p>
            <a:pPr algn="r"/>
            <a:r>
              <a:rPr lang="en-US" i="1" dirty="0" smtClean="0"/>
              <a:t>TB treatment</a:t>
            </a:r>
            <a:endParaRPr lang="en-US" i="1" dirty="0"/>
          </a:p>
        </p:txBody>
      </p:sp>
      <p:sp>
        <p:nvSpPr>
          <p:cNvPr id="47" name="Right Arrow 46"/>
          <p:cNvSpPr/>
          <p:nvPr/>
        </p:nvSpPr>
        <p:spPr>
          <a:xfrm rot="21206755">
            <a:off x="4510620" y="3018144"/>
            <a:ext cx="1911771" cy="316123"/>
          </a:xfrm>
          <a:prstGeom prst="rightArrow">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219981" y="2941896"/>
            <a:ext cx="1278845" cy="819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83638" y="3038187"/>
            <a:ext cx="1030410" cy="646331"/>
          </a:xfrm>
          <a:prstGeom prst="rect">
            <a:avLst/>
          </a:prstGeom>
          <a:noFill/>
        </p:spPr>
        <p:txBody>
          <a:bodyPr wrap="none" rtlCol="0">
            <a:spAutoFit/>
          </a:bodyPr>
          <a:lstStyle/>
          <a:p>
            <a:r>
              <a:rPr lang="en-US" dirty="0" smtClean="0">
                <a:solidFill>
                  <a:srgbClr val="FF0000"/>
                </a:solidFill>
              </a:rPr>
              <a:t>Pathway </a:t>
            </a:r>
          </a:p>
          <a:p>
            <a:pPr algn="ctr"/>
            <a:r>
              <a:rPr lang="en-US" dirty="0" smtClean="0">
                <a:solidFill>
                  <a:srgbClr val="FF0000"/>
                </a:solidFill>
              </a:rPr>
              <a:t>surveys</a:t>
            </a:r>
            <a:endParaRPr lang="en-US" dirty="0">
              <a:solidFill>
                <a:srgbClr val="FF0000"/>
              </a:solidFill>
            </a:endParaRPr>
          </a:p>
        </p:txBody>
      </p:sp>
    </p:spTree>
    <p:extLst>
      <p:ext uri="{BB962C8B-B14F-4D97-AF65-F5344CB8AC3E}">
        <p14:creationId xmlns:p14="http://schemas.microsoft.com/office/powerpoint/2010/main" val="775323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7 at 08.22.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0"/>
            <a:ext cx="8656820" cy="6858000"/>
          </a:xfrm>
          <a:prstGeom prst="rect">
            <a:avLst/>
          </a:prstGeom>
        </p:spPr>
      </p:pic>
      <p:sp>
        <p:nvSpPr>
          <p:cNvPr id="3" name="Title 1"/>
          <p:cNvSpPr>
            <a:spLocks noGrp="1"/>
          </p:cNvSpPr>
          <p:nvPr>
            <p:ph type="title"/>
          </p:nvPr>
        </p:nvSpPr>
        <p:spPr>
          <a:xfrm>
            <a:off x="302713" y="306566"/>
            <a:ext cx="8229600" cy="461307"/>
          </a:xfrm>
        </p:spPr>
        <p:txBody>
          <a:bodyPr>
            <a:normAutofit fontScale="90000"/>
          </a:bodyPr>
          <a:lstStyle/>
          <a:p>
            <a:r>
              <a:rPr lang="en-US" dirty="0" smtClean="0"/>
              <a:t>Key data inputs</a:t>
            </a:r>
            <a:endParaRPr lang="en-US" dirty="0"/>
          </a:p>
        </p:txBody>
      </p:sp>
      <p:sp>
        <p:nvSpPr>
          <p:cNvPr id="5" name="Oval 4"/>
          <p:cNvSpPr/>
          <p:nvPr/>
        </p:nvSpPr>
        <p:spPr>
          <a:xfrm>
            <a:off x="640916" y="1074440"/>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5" idx="0"/>
          </p:cNvCxnSpPr>
          <p:nvPr/>
        </p:nvCxnSpPr>
        <p:spPr>
          <a:xfrm>
            <a:off x="1434634" y="1074439"/>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endCxn id="5" idx="3"/>
          </p:cNvCxnSpPr>
          <p:nvPr/>
        </p:nvCxnSpPr>
        <p:spPr>
          <a:xfrm flipH="1">
            <a:off x="873390" y="212506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3"/>
            <a:endCxn id="5" idx="7"/>
          </p:cNvCxnSpPr>
          <p:nvPr/>
        </p:nvCxnSpPr>
        <p:spPr>
          <a:xfrm flipV="1">
            <a:off x="873391" y="127731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7"/>
          </p:cNvCxnSpPr>
          <p:nvPr/>
        </p:nvCxnSpPr>
        <p:spPr>
          <a:xfrm flipH="1">
            <a:off x="640915" y="127731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5" idx="4"/>
          </p:cNvCxnSpPr>
          <p:nvPr/>
        </p:nvCxnSpPr>
        <p:spPr>
          <a:xfrm>
            <a:off x="640916" y="1596540"/>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439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6213988" y="609475"/>
            <a:ext cx="3890980" cy="149449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38109" y="852931"/>
            <a:ext cx="1224652" cy="369332"/>
          </a:xfrm>
          <a:prstGeom prst="rect">
            <a:avLst/>
          </a:prstGeom>
          <a:noFill/>
          <a:ln>
            <a:solidFill>
              <a:schemeClr val="tx2"/>
            </a:solidFill>
          </a:ln>
        </p:spPr>
        <p:txBody>
          <a:bodyPr wrap="none" rtlCol="0">
            <a:spAutoFit/>
          </a:bodyPr>
          <a:lstStyle/>
          <a:p>
            <a:r>
              <a:rPr lang="en-US" dirty="0" smtClean="0"/>
              <a:t>Uninfected</a:t>
            </a:r>
            <a:endParaRPr lang="en-US" dirty="0"/>
          </a:p>
        </p:txBody>
      </p:sp>
      <p:cxnSp>
        <p:nvCxnSpPr>
          <p:cNvPr id="5" name="Straight Arrow Connector 4"/>
          <p:cNvCxnSpPr>
            <a:stCxn id="6" idx="3"/>
          </p:cNvCxnSpPr>
          <p:nvPr/>
        </p:nvCxnSpPr>
        <p:spPr>
          <a:xfrm>
            <a:off x="3262761" y="1037597"/>
            <a:ext cx="96889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31659" y="723061"/>
            <a:ext cx="1013431" cy="646331"/>
          </a:xfrm>
          <a:prstGeom prst="rect">
            <a:avLst/>
          </a:prstGeom>
          <a:noFill/>
          <a:ln>
            <a:solidFill>
              <a:schemeClr val="tx2"/>
            </a:solidFill>
          </a:ln>
        </p:spPr>
        <p:txBody>
          <a:bodyPr wrap="none" rtlCol="0">
            <a:spAutoFit/>
          </a:bodyPr>
          <a:lstStyle/>
          <a:p>
            <a:r>
              <a:rPr lang="en-US" dirty="0" smtClean="0"/>
              <a:t>Latent</a:t>
            </a:r>
          </a:p>
          <a:p>
            <a:r>
              <a:rPr lang="en-US" dirty="0" smtClean="0"/>
              <a:t>infection</a:t>
            </a:r>
            <a:endParaRPr lang="en-US" dirty="0"/>
          </a:p>
        </p:txBody>
      </p:sp>
      <p:cxnSp>
        <p:nvCxnSpPr>
          <p:cNvPr id="7" name="Straight Arrow Connector 6"/>
          <p:cNvCxnSpPr/>
          <p:nvPr/>
        </p:nvCxnSpPr>
        <p:spPr>
          <a:xfrm flipV="1">
            <a:off x="5245090" y="1037597"/>
            <a:ext cx="1064669" cy="8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865" y="714431"/>
            <a:ext cx="1751914" cy="646331"/>
          </a:xfrm>
          <a:prstGeom prst="rect">
            <a:avLst/>
          </a:prstGeom>
          <a:noFill/>
          <a:ln>
            <a:solidFill>
              <a:schemeClr val="tx2"/>
            </a:solidFill>
          </a:ln>
        </p:spPr>
        <p:txBody>
          <a:bodyPr wrap="none" rtlCol="0">
            <a:spAutoFit/>
          </a:bodyPr>
          <a:lstStyle/>
          <a:p>
            <a:r>
              <a:rPr lang="en-US" dirty="0" smtClean="0"/>
              <a:t>Active disease,</a:t>
            </a:r>
          </a:p>
          <a:p>
            <a:r>
              <a:rPr lang="en-US" dirty="0" smtClean="0"/>
              <a:t>Pre-care-seeking</a:t>
            </a:r>
            <a:endParaRPr lang="en-US" dirty="0"/>
          </a:p>
        </p:txBody>
      </p:sp>
      <p:sp>
        <p:nvSpPr>
          <p:cNvPr id="17" name="TextBox 16"/>
          <p:cNvSpPr txBox="1"/>
          <p:nvPr/>
        </p:nvSpPr>
        <p:spPr>
          <a:xfrm>
            <a:off x="3510290" y="609475"/>
            <a:ext cx="451791" cy="369332"/>
          </a:xfrm>
          <a:prstGeom prst="rect">
            <a:avLst/>
          </a:prstGeom>
          <a:noFill/>
        </p:spPr>
        <p:txBody>
          <a:bodyPr wrap="none" rtlCol="0">
            <a:spAutoFit/>
          </a:bodyPr>
          <a:lstStyle/>
          <a:p>
            <a:r>
              <a:rPr lang="en-US" i="1" dirty="0" smtClean="0">
                <a:latin typeface="Times"/>
                <a:cs typeface="Times"/>
              </a:rPr>
              <a:t>βI</a:t>
            </a:r>
            <a:endParaRPr lang="en-US" i="1" dirty="0">
              <a:latin typeface="Times"/>
              <a:cs typeface="Times"/>
            </a:endParaRPr>
          </a:p>
        </p:txBody>
      </p:sp>
      <p:sp>
        <p:nvSpPr>
          <p:cNvPr id="18" name="TextBox 17"/>
          <p:cNvSpPr txBox="1"/>
          <p:nvPr/>
        </p:nvSpPr>
        <p:spPr>
          <a:xfrm>
            <a:off x="7222864" y="1580488"/>
            <a:ext cx="300082" cy="369332"/>
          </a:xfrm>
          <a:prstGeom prst="rect">
            <a:avLst/>
          </a:prstGeom>
          <a:noFill/>
        </p:spPr>
        <p:txBody>
          <a:bodyPr wrap="none" rtlCol="0">
            <a:spAutoFit/>
          </a:bodyPr>
          <a:lstStyle/>
          <a:p>
            <a:r>
              <a:rPr lang="en-US" i="1" dirty="0" smtClean="0">
                <a:latin typeface="Times"/>
                <a:cs typeface="Times"/>
              </a:rPr>
              <a:t>d</a:t>
            </a:r>
            <a:endParaRPr lang="en-US" i="1" dirty="0">
              <a:latin typeface="Times"/>
              <a:cs typeface="Times"/>
            </a:endParaRPr>
          </a:p>
        </p:txBody>
      </p:sp>
      <p:sp>
        <p:nvSpPr>
          <p:cNvPr id="30" name="Oval 29"/>
          <p:cNvSpPr/>
          <p:nvPr/>
        </p:nvSpPr>
        <p:spPr>
          <a:xfrm>
            <a:off x="6434187" y="2280553"/>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42" idx="0"/>
          </p:cNvCxnSpPr>
          <p:nvPr/>
        </p:nvCxnSpPr>
        <p:spPr>
          <a:xfrm>
            <a:off x="7227906" y="2263620"/>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42" idx="3"/>
          </p:cNvCxnSpPr>
          <p:nvPr/>
        </p:nvCxnSpPr>
        <p:spPr>
          <a:xfrm flipH="1">
            <a:off x="6666662" y="331424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2" idx="3"/>
            <a:endCxn id="42" idx="7"/>
          </p:cNvCxnSpPr>
          <p:nvPr/>
        </p:nvCxnSpPr>
        <p:spPr>
          <a:xfrm flipV="1">
            <a:off x="6666662" y="246649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2" idx="7"/>
          </p:cNvCxnSpPr>
          <p:nvPr/>
        </p:nvCxnSpPr>
        <p:spPr>
          <a:xfrm flipH="1">
            <a:off x="6434187" y="246649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2" idx="4"/>
          </p:cNvCxnSpPr>
          <p:nvPr/>
        </p:nvCxnSpPr>
        <p:spPr>
          <a:xfrm>
            <a:off x="6434187" y="2785721"/>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2" idx="4"/>
          </p:cNvCxnSpPr>
          <p:nvPr/>
        </p:nvCxnSpPr>
        <p:spPr>
          <a:xfrm flipH="1">
            <a:off x="7220493" y="3648929"/>
            <a:ext cx="7413"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31385" y="4154292"/>
            <a:ext cx="1178215"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smtClean="0"/>
              <a:t>initiation</a:t>
            </a:r>
            <a:endParaRPr lang="en-US" dirty="0"/>
          </a:p>
        </p:txBody>
      </p:sp>
      <p:cxnSp>
        <p:nvCxnSpPr>
          <p:cNvPr id="38" name="Straight Arrow Connector 37"/>
          <p:cNvCxnSpPr/>
          <p:nvPr/>
        </p:nvCxnSpPr>
        <p:spPr>
          <a:xfrm>
            <a:off x="7216068" y="4811934"/>
            <a:ext cx="1754"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93267" y="5317297"/>
            <a:ext cx="1249110"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a:t>c</a:t>
            </a:r>
            <a:r>
              <a:rPr lang="en-US" dirty="0" smtClean="0"/>
              <a:t>ompletion</a:t>
            </a:r>
            <a:endParaRPr lang="en-US" dirty="0"/>
          </a:p>
        </p:txBody>
      </p:sp>
      <p:sp>
        <p:nvSpPr>
          <p:cNvPr id="40" name="TextBox 39"/>
          <p:cNvSpPr txBox="1"/>
          <p:nvPr/>
        </p:nvSpPr>
        <p:spPr>
          <a:xfrm>
            <a:off x="4319350" y="4177742"/>
            <a:ext cx="1250801" cy="646331"/>
          </a:xfrm>
          <a:prstGeom prst="rect">
            <a:avLst/>
          </a:prstGeom>
          <a:noFill/>
          <a:ln>
            <a:solidFill>
              <a:schemeClr val="tx2"/>
            </a:solidFill>
          </a:ln>
        </p:spPr>
        <p:txBody>
          <a:bodyPr wrap="none" rtlCol="0">
            <a:spAutoFit/>
          </a:bodyPr>
          <a:lstStyle/>
          <a:p>
            <a:pPr algn="ctr"/>
            <a:r>
              <a:rPr lang="en-US" dirty="0" smtClean="0"/>
              <a:t>Cure, HIGH</a:t>
            </a:r>
          </a:p>
          <a:p>
            <a:pPr algn="ctr"/>
            <a:r>
              <a:rPr lang="en-US" dirty="0" smtClean="0"/>
              <a:t>relapse risk</a:t>
            </a:r>
            <a:endParaRPr lang="en-US" dirty="0"/>
          </a:p>
        </p:txBody>
      </p:sp>
      <p:sp>
        <p:nvSpPr>
          <p:cNvPr id="41" name="TextBox 40"/>
          <p:cNvSpPr txBox="1"/>
          <p:nvPr/>
        </p:nvSpPr>
        <p:spPr>
          <a:xfrm>
            <a:off x="4329051" y="5317297"/>
            <a:ext cx="1250801" cy="646331"/>
          </a:xfrm>
          <a:prstGeom prst="rect">
            <a:avLst/>
          </a:prstGeom>
          <a:noFill/>
          <a:ln>
            <a:solidFill>
              <a:schemeClr val="tx2"/>
            </a:solidFill>
          </a:ln>
        </p:spPr>
        <p:txBody>
          <a:bodyPr wrap="none" rtlCol="0">
            <a:spAutoFit/>
          </a:bodyPr>
          <a:lstStyle/>
          <a:p>
            <a:pPr algn="ctr"/>
            <a:r>
              <a:rPr lang="en-US" dirty="0" smtClean="0"/>
              <a:t>Cure, LOW</a:t>
            </a:r>
          </a:p>
          <a:p>
            <a:pPr algn="ctr"/>
            <a:r>
              <a:rPr lang="en-US" dirty="0" smtClean="0"/>
              <a:t>relapse risk</a:t>
            </a:r>
            <a:endParaRPr lang="en-US" dirty="0"/>
          </a:p>
        </p:txBody>
      </p:sp>
      <p:cxnSp>
        <p:nvCxnSpPr>
          <p:cNvPr id="42" name="Straight Arrow Connector 41"/>
          <p:cNvCxnSpPr/>
          <p:nvPr/>
        </p:nvCxnSpPr>
        <p:spPr>
          <a:xfrm flipH="1" flipV="1">
            <a:off x="5579852" y="4470927"/>
            <a:ext cx="1051533" cy="6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579852" y="5664584"/>
            <a:ext cx="101341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76073" y="4134172"/>
            <a:ext cx="829787" cy="307777"/>
          </a:xfrm>
          <a:prstGeom prst="rect">
            <a:avLst/>
          </a:prstGeom>
          <a:noFill/>
        </p:spPr>
        <p:txBody>
          <a:bodyPr wrap="none" rtlCol="0">
            <a:spAutoFit/>
          </a:bodyPr>
          <a:lstStyle/>
          <a:p>
            <a:r>
              <a:rPr lang="en-US" sz="1400" dirty="0" smtClean="0"/>
              <a:t>(Default)</a:t>
            </a:r>
            <a:endParaRPr lang="en-US" sz="1400" dirty="0"/>
          </a:p>
        </p:txBody>
      </p:sp>
      <p:sp>
        <p:nvSpPr>
          <p:cNvPr id="45" name="TextBox 44"/>
          <p:cNvSpPr txBox="1"/>
          <p:nvPr/>
        </p:nvSpPr>
        <p:spPr>
          <a:xfrm>
            <a:off x="5676073" y="5311378"/>
            <a:ext cx="851966" cy="307777"/>
          </a:xfrm>
          <a:prstGeom prst="rect">
            <a:avLst/>
          </a:prstGeom>
          <a:noFill/>
        </p:spPr>
        <p:txBody>
          <a:bodyPr wrap="none" rtlCol="0">
            <a:spAutoFit/>
          </a:bodyPr>
          <a:lstStyle/>
          <a:p>
            <a:r>
              <a:rPr lang="en-US" sz="1400" dirty="0" smtClean="0"/>
              <a:t>(Success)</a:t>
            </a:r>
            <a:endParaRPr lang="en-US" sz="1400" dirty="0"/>
          </a:p>
        </p:txBody>
      </p:sp>
      <p:cxnSp>
        <p:nvCxnSpPr>
          <p:cNvPr id="198" name="Straight Arrow Connector 197"/>
          <p:cNvCxnSpPr>
            <a:endCxn id="30" idx="0"/>
          </p:cNvCxnSpPr>
          <p:nvPr/>
        </p:nvCxnSpPr>
        <p:spPr>
          <a:xfrm>
            <a:off x="7217822" y="1360762"/>
            <a:ext cx="10084" cy="9197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6213987" y="2096617"/>
            <a:ext cx="3890981" cy="171438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8916120" y="948282"/>
            <a:ext cx="848950" cy="646331"/>
          </a:xfrm>
          <a:prstGeom prst="rect">
            <a:avLst/>
          </a:prstGeom>
          <a:noFill/>
        </p:spPr>
        <p:txBody>
          <a:bodyPr wrap="none" rtlCol="0">
            <a:spAutoFit/>
          </a:bodyPr>
          <a:lstStyle/>
          <a:p>
            <a:pPr algn="r"/>
            <a:r>
              <a:rPr lang="en-US" i="1" dirty="0" smtClean="0"/>
              <a:t>Patient</a:t>
            </a:r>
          </a:p>
          <a:p>
            <a:pPr algn="r"/>
            <a:r>
              <a:rPr lang="en-US" i="1" dirty="0" smtClean="0"/>
              <a:t>delay</a:t>
            </a:r>
            <a:endParaRPr lang="en-US" i="1" dirty="0"/>
          </a:p>
        </p:txBody>
      </p:sp>
      <p:sp>
        <p:nvSpPr>
          <p:cNvPr id="204" name="TextBox 203"/>
          <p:cNvSpPr txBox="1"/>
          <p:nvPr/>
        </p:nvSpPr>
        <p:spPr>
          <a:xfrm>
            <a:off x="8655023" y="2572173"/>
            <a:ext cx="1167948" cy="646331"/>
          </a:xfrm>
          <a:prstGeom prst="rect">
            <a:avLst/>
          </a:prstGeom>
          <a:noFill/>
        </p:spPr>
        <p:txBody>
          <a:bodyPr wrap="none" rtlCol="0">
            <a:spAutoFit/>
          </a:bodyPr>
          <a:lstStyle/>
          <a:p>
            <a:pPr algn="r"/>
            <a:r>
              <a:rPr lang="en-US" i="1" dirty="0" smtClean="0"/>
              <a:t>Diagnostic</a:t>
            </a:r>
          </a:p>
          <a:p>
            <a:pPr algn="r"/>
            <a:r>
              <a:rPr lang="en-US" i="1" dirty="0" smtClean="0"/>
              <a:t>delay</a:t>
            </a:r>
            <a:endParaRPr lang="en-US" i="1" dirty="0"/>
          </a:p>
        </p:txBody>
      </p:sp>
      <p:sp>
        <p:nvSpPr>
          <p:cNvPr id="205" name="Rectangle 204"/>
          <p:cNvSpPr/>
          <p:nvPr/>
        </p:nvSpPr>
        <p:spPr>
          <a:xfrm>
            <a:off x="6213987" y="3787731"/>
            <a:ext cx="3890981" cy="243103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8399633" y="4691721"/>
            <a:ext cx="1423338" cy="646331"/>
          </a:xfrm>
          <a:prstGeom prst="rect">
            <a:avLst/>
          </a:prstGeom>
          <a:noFill/>
        </p:spPr>
        <p:txBody>
          <a:bodyPr wrap="none" rtlCol="0">
            <a:spAutoFit/>
          </a:bodyPr>
          <a:lstStyle/>
          <a:p>
            <a:pPr algn="r"/>
            <a:r>
              <a:rPr lang="en-US" i="1" dirty="0" smtClean="0"/>
              <a:t>Quality of </a:t>
            </a:r>
          </a:p>
          <a:p>
            <a:pPr algn="r"/>
            <a:r>
              <a:rPr lang="en-US" i="1" dirty="0" smtClean="0"/>
              <a:t>TB treatment</a:t>
            </a:r>
            <a:endParaRPr lang="en-US" i="1" dirty="0"/>
          </a:p>
        </p:txBody>
      </p:sp>
      <p:sp>
        <p:nvSpPr>
          <p:cNvPr id="3" name="TextBox 2"/>
          <p:cNvSpPr txBox="1"/>
          <p:nvPr/>
        </p:nvSpPr>
        <p:spPr>
          <a:xfrm>
            <a:off x="2125517" y="2103967"/>
            <a:ext cx="1209883" cy="646331"/>
          </a:xfrm>
          <a:prstGeom prst="rect">
            <a:avLst/>
          </a:prstGeom>
          <a:noFill/>
        </p:spPr>
        <p:txBody>
          <a:bodyPr wrap="none" rtlCol="0">
            <a:spAutoFit/>
          </a:bodyPr>
          <a:lstStyle/>
          <a:p>
            <a:pPr algn="ctr"/>
            <a:r>
              <a:rPr lang="en-US" dirty="0" smtClean="0">
                <a:solidFill>
                  <a:srgbClr val="FF0000"/>
                </a:solidFill>
              </a:rPr>
              <a:t>ARTI,</a:t>
            </a:r>
          </a:p>
          <a:p>
            <a:pPr algn="ctr"/>
            <a:r>
              <a:rPr lang="en-US" dirty="0" smtClean="0">
                <a:solidFill>
                  <a:srgbClr val="FF0000"/>
                </a:solidFill>
              </a:rPr>
              <a:t>Prevalence</a:t>
            </a:r>
            <a:endParaRPr lang="en-US" dirty="0">
              <a:solidFill>
                <a:srgbClr val="FF0000"/>
              </a:solidFill>
            </a:endParaRPr>
          </a:p>
        </p:txBody>
      </p:sp>
      <p:sp>
        <p:nvSpPr>
          <p:cNvPr id="11" name="Right Arrow 10"/>
          <p:cNvSpPr/>
          <p:nvPr/>
        </p:nvSpPr>
        <p:spPr>
          <a:xfrm rot="21206755">
            <a:off x="3310569" y="1934150"/>
            <a:ext cx="3791824" cy="244703"/>
          </a:xfrm>
          <a:prstGeom prst="rightArrow">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7609004">
            <a:off x="2856868" y="1526924"/>
            <a:ext cx="1017836" cy="300851"/>
          </a:xfrm>
          <a:prstGeom prst="rightArrow">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84597" y="2074789"/>
            <a:ext cx="1278845" cy="819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21206755">
            <a:off x="4510620" y="3018144"/>
            <a:ext cx="1911771" cy="316123"/>
          </a:xfrm>
          <a:prstGeom prst="rightArrow">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219981" y="2941896"/>
            <a:ext cx="1278845" cy="819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83638" y="3038187"/>
            <a:ext cx="1030410" cy="646331"/>
          </a:xfrm>
          <a:prstGeom prst="rect">
            <a:avLst/>
          </a:prstGeom>
          <a:noFill/>
        </p:spPr>
        <p:txBody>
          <a:bodyPr wrap="none" rtlCol="0">
            <a:spAutoFit/>
          </a:bodyPr>
          <a:lstStyle/>
          <a:p>
            <a:r>
              <a:rPr lang="en-US" smtClean="0">
                <a:solidFill>
                  <a:srgbClr val="FF0000"/>
                </a:solidFill>
              </a:rPr>
              <a:t>Pathway </a:t>
            </a:r>
          </a:p>
          <a:p>
            <a:pPr algn="ctr"/>
            <a:r>
              <a:rPr lang="en-US" dirty="0" smtClean="0">
                <a:solidFill>
                  <a:srgbClr val="FF0000"/>
                </a:solidFill>
              </a:rPr>
              <a:t>surveys</a:t>
            </a:r>
            <a:endParaRPr lang="en-US" dirty="0">
              <a:solidFill>
                <a:srgbClr val="FF0000"/>
              </a:solidFill>
            </a:endParaRPr>
          </a:p>
        </p:txBody>
      </p:sp>
    </p:spTree>
    <p:extLst>
      <p:ext uri="{BB962C8B-B14F-4D97-AF65-F5344CB8AC3E}">
        <p14:creationId xmlns:p14="http://schemas.microsoft.com/office/powerpoint/2010/main" val="1798216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72" y="1690688"/>
            <a:ext cx="9902305" cy="4141700"/>
          </a:xfrm>
          <a:prstGeom prst="rect">
            <a:avLst/>
          </a:prstGeom>
        </p:spPr>
      </p:pic>
      <p:sp>
        <p:nvSpPr>
          <p:cNvPr id="2" name="Title 1"/>
          <p:cNvSpPr>
            <a:spLocks noGrp="1"/>
          </p:cNvSpPr>
          <p:nvPr>
            <p:ph type="title"/>
          </p:nvPr>
        </p:nvSpPr>
        <p:spPr/>
        <p:txBody>
          <a:bodyPr/>
          <a:lstStyle/>
          <a:p>
            <a:r>
              <a:rPr lang="en-US" dirty="0" smtClean="0"/>
              <a:t>Potential epidemiological impact</a:t>
            </a:r>
            <a:endParaRPr lang="en-US" dirty="0"/>
          </a:p>
        </p:txBody>
      </p:sp>
      <p:sp>
        <p:nvSpPr>
          <p:cNvPr id="3" name="TextBox 2"/>
          <p:cNvSpPr txBox="1"/>
          <p:nvPr/>
        </p:nvSpPr>
        <p:spPr>
          <a:xfrm>
            <a:off x="9283700" y="6184900"/>
            <a:ext cx="2510944" cy="338554"/>
          </a:xfrm>
          <a:prstGeom prst="rect">
            <a:avLst/>
          </a:prstGeom>
          <a:noFill/>
        </p:spPr>
        <p:txBody>
          <a:bodyPr wrap="none" rtlCol="0">
            <a:spAutoFit/>
          </a:bodyPr>
          <a:lstStyle/>
          <a:p>
            <a:r>
              <a:rPr lang="en-US" sz="1600" i="1" dirty="0" err="1" smtClean="0"/>
              <a:t>Arinaminpathy</a:t>
            </a:r>
            <a:r>
              <a:rPr lang="en-US" sz="1600" i="1" dirty="0" smtClean="0"/>
              <a:t> et al, In prep</a:t>
            </a:r>
            <a:endParaRPr lang="en-US" sz="1600" i="1" dirty="0"/>
          </a:p>
        </p:txBody>
      </p:sp>
    </p:spTree>
    <p:extLst>
      <p:ext uri="{BB962C8B-B14F-4D97-AF65-F5344CB8AC3E}">
        <p14:creationId xmlns:p14="http://schemas.microsoft.com/office/powerpoint/2010/main" val="164837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6213988" y="609475"/>
            <a:ext cx="3890980" cy="149449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38109" y="852931"/>
            <a:ext cx="1224652" cy="369332"/>
          </a:xfrm>
          <a:prstGeom prst="rect">
            <a:avLst/>
          </a:prstGeom>
          <a:noFill/>
          <a:ln>
            <a:solidFill>
              <a:schemeClr val="tx2"/>
            </a:solidFill>
          </a:ln>
        </p:spPr>
        <p:txBody>
          <a:bodyPr wrap="none" rtlCol="0">
            <a:spAutoFit/>
          </a:bodyPr>
          <a:lstStyle/>
          <a:p>
            <a:r>
              <a:rPr lang="en-US" dirty="0" smtClean="0"/>
              <a:t>Uninfected</a:t>
            </a:r>
            <a:endParaRPr lang="en-US" dirty="0"/>
          </a:p>
        </p:txBody>
      </p:sp>
      <p:cxnSp>
        <p:nvCxnSpPr>
          <p:cNvPr id="5" name="Straight Arrow Connector 4"/>
          <p:cNvCxnSpPr>
            <a:stCxn id="6" idx="3"/>
          </p:cNvCxnSpPr>
          <p:nvPr/>
        </p:nvCxnSpPr>
        <p:spPr>
          <a:xfrm>
            <a:off x="3262761" y="1037597"/>
            <a:ext cx="96889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31659" y="723061"/>
            <a:ext cx="1013431" cy="646331"/>
          </a:xfrm>
          <a:prstGeom prst="rect">
            <a:avLst/>
          </a:prstGeom>
          <a:noFill/>
          <a:ln>
            <a:solidFill>
              <a:schemeClr val="tx2"/>
            </a:solidFill>
          </a:ln>
        </p:spPr>
        <p:txBody>
          <a:bodyPr wrap="none" rtlCol="0">
            <a:spAutoFit/>
          </a:bodyPr>
          <a:lstStyle/>
          <a:p>
            <a:r>
              <a:rPr lang="en-US" dirty="0" smtClean="0"/>
              <a:t>Latent</a:t>
            </a:r>
          </a:p>
          <a:p>
            <a:r>
              <a:rPr lang="en-US" dirty="0" smtClean="0"/>
              <a:t>infection</a:t>
            </a:r>
            <a:endParaRPr lang="en-US" dirty="0"/>
          </a:p>
        </p:txBody>
      </p:sp>
      <p:cxnSp>
        <p:nvCxnSpPr>
          <p:cNvPr id="7" name="Straight Arrow Connector 6"/>
          <p:cNvCxnSpPr/>
          <p:nvPr/>
        </p:nvCxnSpPr>
        <p:spPr>
          <a:xfrm flipV="1">
            <a:off x="5245090" y="1037597"/>
            <a:ext cx="1064669" cy="8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865" y="714431"/>
            <a:ext cx="1751914" cy="646331"/>
          </a:xfrm>
          <a:prstGeom prst="rect">
            <a:avLst/>
          </a:prstGeom>
          <a:noFill/>
          <a:ln>
            <a:solidFill>
              <a:schemeClr val="tx2"/>
            </a:solidFill>
          </a:ln>
        </p:spPr>
        <p:txBody>
          <a:bodyPr wrap="none" rtlCol="0">
            <a:spAutoFit/>
          </a:bodyPr>
          <a:lstStyle/>
          <a:p>
            <a:r>
              <a:rPr lang="en-US" dirty="0" smtClean="0"/>
              <a:t>Active disease,</a:t>
            </a:r>
          </a:p>
          <a:p>
            <a:r>
              <a:rPr lang="en-US" dirty="0" smtClean="0"/>
              <a:t>Pre-care-seeking</a:t>
            </a:r>
            <a:endParaRPr lang="en-US" dirty="0"/>
          </a:p>
        </p:txBody>
      </p:sp>
      <p:sp>
        <p:nvSpPr>
          <p:cNvPr id="17" name="TextBox 16"/>
          <p:cNvSpPr txBox="1"/>
          <p:nvPr/>
        </p:nvSpPr>
        <p:spPr>
          <a:xfrm>
            <a:off x="3510290" y="609475"/>
            <a:ext cx="451791" cy="369332"/>
          </a:xfrm>
          <a:prstGeom prst="rect">
            <a:avLst/>
          </a:prstGeom>
          <a:noFill/>
        </p:spPr>
        <p:txBody>
          <a:bodyPr wrap="none" rtlCol="0">
            <a:spAutoFit/>
          </a:bodyPr>
          <a:lstStyle/>
          <a:p>
            <a:r>
              <a:rPr lang="en-US" i="1" dirty="0" smtClean="0">
                <a:latin typeface="Times"/>
                <a:cs typeface="Times"/>
              </a:rPr>
              <a:t>βI</a:t>
            </a:r>
            <a:endParaRPr lang="en-US" i="1" dirty="0">
              <a:latin typeface="Times"/>
              <a:cs typeface="Times"/>
            </a:endParaRPr>
          </a:p>
        </p:txBody>
      </p:sp>
      <p:sp>
        <p:nvSpPr>
          <p:cNvPr id="18" name="TextBox 17"/>
          <p:cNvSpPr txBox="1"/>
          <p:nvPr/>
        </p:nvSpPr>
        <p:spPr>
          <a:xfrm>
            <a:off x="7222864" y="1580488"/>
            <a:ext cx="300082" cy="369332"/>
          </a:xfrm>
          <a:prstGeom prst="rect">
            <a:avLst/>
          </a:prstGeom>
          <a:noFill/>
        </p:spPr>
        <p:txBody>
          <a:bodyPr wrap="none" rtlCol="0">
            <a:spAutoFit/>
          </a:bodyPr>
          <a:lstStyle/>
          <a:p>
            <a:r>
              <a:rPr lang="en-US" i="1" dirty="0" smtClean="0">
                <a:latin typeface="Times"/>
                <a:cs typeface="Times"/>
              </a:rPr>
              <a:t>d</a:t>
            </a:r>
            <a:endParaRPr lang="en-US" i="1" dirty="0">
              <a:latin typeface="Times"/>
              <a:cs typeface="Times"/>
            </a:endParaRPr>
          </a:p>
        </p:txBody>
      </p:sp>
      <p:sp>
        <p:nvSpPr>
          <p:cNvPr id="30" name="Oval 29"/>
          <p:cNvSpPr/>
          <p:nvPr/>
        </p:nvSpPr>
        <p:spPr>
          <a:xfrm>
            <a:off x="6434187" y="2280553"/>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42" idx="0"/>
          </p:cNvCxnSpPr>
          <p:nvPr/>
        </p:nvCxnSpPr>
        <p:spPr>
          <a:xfrm>
            <a:off x="7227906" y="2263620"/>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42" idx="3"/>
          </p:cNvCxnSpPr>
          <p:nvPr/>
        </p:nvCxnSpPr>
        <p:spPr>
          <a:xfrm flipH="1">
            <a:off x="6666662" y="331424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2" idx="3"/>
            <a:endCxn id="42" idx="7"/>
          </p:cNvCxnSpPr>
          <p:nvPr/>
        </p:nvCxnSpPr>
        <p:spPr>
          <a:xfrm flipV="1">
            <a:off x="6666662" y="246649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2" idx="7"/>
          </p:cNvCxnSpPr>
          <p:nvPr/>
        </p:nvCxnSpPr>
        <p:spPr>
          <a:xfrm flipH="1">
            <a:off x="6434187" y="246649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2" idx="4"/>
          </p:cNvCxnSpPr>
          <p:nvPr/>
        </p:nvCxnSpPr>
        <p:spPr>
          <a:xfrm>
            <a:off x="6434187" y="2785721"/>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2" idx="4"/>
          </p:cNvCxnSpPr>
          <p:nvPr/>
        </p:nvCxnSpPr>
        <p:spPr>
          <a:xfrm flipH="1">
            <a:off x="7220493" y="3648929"/>
            <a:ext cx="7413"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31385" y="4154292"/>
            <a:ext cx="1178215"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smtClean="0"/>
              <a:t>initiation</a:t>
            </a:r>
            <a:endParaRPr lang="en-US" dirty="0"/>
          </a:p>
        </p:txBody>
      </p:sp>
      <p:cxnSp>
        <p:nvCxnSpPr>
          <p:cNvPr id="38" name="Straight Arrow Connector 37"/>
          <p:cNvCxnSpPr/>
          <p:nvPr/>
        </p:nvCxnSpPr>
        <p:spPr>
          <a:xfrm>
            <a:off x="7216068" y="4811934"/>
            <a:ext cx="1754"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93267" y="5317297"/>
            <a:ext cx="1249110"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a:t>c</a:t>
            </a:r>
            <a:r>
              <a:rPr lang="en-US" dirty="0" smtClean="0"/>
              <a:t>ompletion</a:t>
            </a:r>
            <a:endParaRPr lang="en-US" dirty="0"/>
          </a:p>
        </p:txBody>
      </p:sp>
      <p:sp>
        <p:nvSpPr>
          <p:cNvPr id="40" name="TextBox 39"/>
          <p:cNvSpPr txBox="1"/>
          <p:nvPr/>
        </p:nvSpPr>
        <p:spPr>
          <a:xfrm>
            <a:off x="4319350" y="4177742"/>
            <a:ext cx="1250801" cy="646331"/>
          </a:xfrm>
          <a:prstGeom prst="rect">
            <a:avLst/>
          </a:prstGeom>
          <a:noFill/>
          <a:ln>
            <a:solidFill>
              <a:schemeClr val="tx2"/>
            </a:solidFill>
          </a:ln>
        </p:spPr>
        <p:txBody>
          <a:bodyPr wrap="none" rtlCol="0">
            <a:spAutoFit/>
          </a:bodyPr>
          <a:lstStyle/>
          <a:p>
            <a:pPr algn="ctr"/>
            <a:r>
              <a:rPr lang="en-US" dirty="0" smtClean="0"/>
              <a:t>Cure, HIGH</a:t>
            </a:r>
          </a:p>
          <a:p>
            <a:pPr algn="ctr"/>
            <a:r>
              <a:rPr lang="en-US" dirty="0" smtClean="0"/>
              <a:t>relapse risk</a:t>
            </a:r>
            <a:endParaRPr lang="en-US" dirty="0"/>
          </a:p>
        </p:txBody>
      </p:sp>
      <p:sp>
        <p:nvSpPr>
          <p:cNvPr id="41" name="TextBox 40"/>
          <p:cNvSpPr txBox="1"/>
          <p:nvPr/>
        </p:nvSpPr>
        <p:spPr>
          <a:xfrm>
            <a:off x="4329051" y="5317297"/>
            <a:ext cx="1250801" cy="646331"/>
          </a:xfrm>
          <a:prstGeom prst="rect">
            <a:avLst/>
          </a:prstGeom>
          <a:noFill/>
          <a:ln>
            <a:solidFill>
              <a:schemeClr val="tx2"/>
            </a:solidFill>
          </a:ln>
        </p:spPr>
        <p:txBody>
          <a:bodyPr wrap="none" rtlCol="0">
            <a:spAutoFit/>
          </a:bodyPr>
          <a:lstStyle/>
          <a:p>
            <a:pPr algn="ctr"/>
            <a:r>
              <a:rPr lang="en-US" dirty="0" smtClean="0"/>
              <a:t>Cure, LOW</a:t>
            </a:r>
          </a:p>
          <a:p>
            <a:pPr algn="ctr"/>
            <a:r>
              <a:rPr lang="en-US" dirty="0" smtClean="0"/>
              <a:t>relapse risk</a:t>
            </a:r>
            <a:endParaRPr lang="en-US" dirty="0"/>
          </a:p>
        </p:txBody>
      </p:sp>
      <p:cxnSp>
        <p:nvCxnSpPr>
          <p:cNvPr id="42" name="Straight Arrow Connector 41"/>
          <p:cNvCxnSpPr/>
          <p:nvPr/>
        </p:nvCxnSpPr>
        <p:spPr>
          <a:xfrm flipH="1" flipV="1">
            <a:off x="5579852" y="4470927"/>
            <a:ext cx="1051533" cy="6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579852" y="5664584"/>
            <a:ext cx="101341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76073" y="4134172"/>
            <a:ext cx="829787" cy="307777"/>
          </a:xfrm>
          <a:prstGeom prst="rect">
            <a:avLst/>
          </a:prstGeom>
          <a:noFill/>
        </p:spPr>
        <p:txBody>
          <a:bodyPr wrap="none" rtlCol="0">
            <a:spAutoFit/>
          </a:bodyPr>
          <a:lstStyle/>
          <a:p>
            <a:r>
              <a:rPr lang="en-US" sz="1400" dirty="0" smtClean="0"/>
              <a:t>(Default)</a:t>
            </a:r>
            <a:endParaRPr lang="en-US" sz="1400" dirty="0"/>
          </a:p>
        </p:txBody>
      </p:sp>
      <p:sp>
        <p:nvSpPr>
          <p:cNvPr id="45" name="TextBox 44"/>
          <p:cNvSpPr txBox="1"/>
          <p:nvPr/>
        </p:nvSpPr>
        <p:spPr>
          <a:xfrm>
            <a:off x="5676073" y="5311378"/>
            <a:ext cx="851966" cy="307777"/>
          </a:xfrm>
          <a:prstGeom prst="rect">
            <a:avLst/>
          </a:prstGeom>
          <a:noFill/>
        </p:spPr>
        <p:txBody>
          <a:bodyPr wrap="none" rtlCol="0">
            <a:spAutoFit/>
          </a:bodyPr>
          <a:lstStyle/>
          <a:p>
            <a:r>
              <a:rPr lang="en-US" sz="1400" dirty="0" smtClean="0"/>
              <a:t>(Success)</a:t>
            </a:r>
            <a:endParaRPr lang="en-US" sz="1400" dirty="0"/>
          </a:p>
        </p:txBody>
      </p:sp>
      <p:cxnSp>
        <p:nvCxnSpPr>
          <p:cNvPr id="198" name="Straight Arrow Connector 197"/>
          <p:cNvCxnSpPr>
            <a:endCxn id="30" idx="0"/>
          </p:cNvCxnSpPr>
          <p:nvPr/>
        </p:nvCxnSpPr>
        <p:spPr>
          <a:xfrm>
            <a:off x="7217822" y="1360762"/>
            <a:ext cx="10084" cy="9197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6213987" y="2096617"/>
            <a:ext cx="3890981" cy="171438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8916120" y="948282"/>
            <a:ext cx="848950" cy="646331"/>
          </a:xfrm>
          <a:prstGeom prst="rect">
            <a:avLst/>
          </a:prstGeom>
          <a:noFill/>
        </p:spPr>
        <p:txBody>
          <a:bodyPr wrap="none" rtlCol="0">
            <a:spAutoFit/>
          </a:bodyPr>
          <a:lstStyle/>
          <a:p>
            <a:pPr algn="r"/>
            <a:r>
              <a:rPr lang="en-US" i="1" dirty="0" smtClean="0"/>
              <a:t>Patient</a:t>
            </a:r>
          </a:p>
          <a:p>
            <a:pPr algn="r"/>
            <a:r>
              <a:rPr lang="en-US" i="1" dirty="0" smtClean="0"/>
              <a:t>delay</a:t>
            </a:r>
            <a:endParaRPr lang="en-US" i="1" dirty="0"/>
          </a:p>
        </p:txBody>
      </p:sp>
      <p:sp>
        <p:nvSpPr>
          <p:cNvPr id="204" name="TextBox 203"/>
          <p:cNvSpPr txBox="1"/>
          <p:nvPr/>
        </p:nvSpPr>
        <p:spPr>
          <a:xfrm>
            <a:off x="8655023" y="2572173"/>
            <a:ext cx="1167948" cy="646331"/>
          </a:xfrm>
          <a:prstGeom prst="rect">
            <a:avLst/>
          </a:prstGeom>
          <a:noFill/>
        </p:spPr>
        <p:txBody>
          <a:bodyPr wrap="none" rtlCol="0">
            <a:spAutoFit/>
          </a:bodyPr>
          <a:lstStyle/>
          <a:p>
            <a:pPr algn="r"/>
            <a:r>
              <a:rPr lang="en-US" i="1" dirty="0" smtClean="0"/>
              <a:t>Diagnostic</a:t>
            </a:r>
          </a:p>
          <a:p>
            <a:pPr algn="r"/>
            <a:r>
              <a:rPr lang="en-US" i="1" dirty="0" smtClean="0"/>
              <a:t>delay</a:t>
            </a:r>
            <a:endParaRPr lang="en-US" i="1" dirty="0"/>
          </a:p>
        </p:txBody>
      </p:sp>
      <p:sp>
        <p:nvSpPr>
          <p:cNvPr id="205" name="Rectangle 204"/>
          <p:cNvSpPr/>
          <p:nvPr/>
        </p:nvSpPr>
        <p:spPr>
          <a:xfrm>
            <a:off x="6213987" y="3787731"/>
            <a:ext cx="3890981" cy="243103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8399633" y="4691721"/>
            <a:ext cx="1423338" cy="646331"/>
          </a:xfrm>
          <a:prstGeom prst="rect">
            <a:avLst/>
          </a:prstGeom>
          <a:noFill/>
        </p:spPr>
        <p:txBody>
          <a:bodyPr wrap="none" rtlCol="0">
            <a:spAutoFit/>
          </a:bodyPr>
          <a:lstStyle/>
          <a:p>
            <a:pPr algn="r"/>
            <a:r>
              <a:rPr lang="en-US" i="1" dirty="0" smtClean="0"/>
              <a:t>Quality of </a:t>
            </a:r>
          </a:p>
          <a:p>
            <a:pPr algn="r"/>
            <a:r>
              <a:rPr lang="en-US" i="1" dirty="0" smtClean="0"/>
              <a:t>TB treatment</a:t>
            </a:r>
            <a:endParaRPr lang="en-US" i="1" dirty="0"/>
          </a:p>
        </p:txBody>
      </p:sp>
    </p:spTree>
    <p:extLst>
      <p:ext uri="{BB962C8B-B14F-4D97-AF65-F5344CB8AC3E}">
        <p14:creationId xmlns:p14="http://schemas.microsoft.com/office/powerpoint/2010/main" val="1268274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6213988" y="609475"/>
            <a:ext cx="3890980" cy="149449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38109" y="852931"/>
            <a:ext cx="1224652" cy="369332"/>
          </a:xfrm>
          <a:prstGeom prst="rect">
            <a:avLst/>
          </a:prstGeom>
          <a:noFill/>
          <a:ln>
            <a:solidFill>
              <a:schemeClr val="tx2"/>
            </a:solidFill>
          </a:ln>
        </p:spPr>
        <p:txBody>
          <a:bodyPr wrap="none" rtlCol="0">
            <a:spAutoFit/>
          </a:bodyPr>
          <a:lstStyle/>
          <a:p>
            <a:r>
              <a:rPr lang="en-US" dirty="0" smtClean="0"/>
              <a:t>Uninfected</a:t>
            </a:r>
            <a:endParaRPr lang="en-US" dirty="0"/>
          </a:p>
        </p:txBody>
      </p:sp>
      <p:cxnSp>
        <p:nvCxnSpPr>
          <p:cNvPr id="5" name="Straight Arrow Connector 4"/>
          <p:cNvCxnSpPr>
            <a:stCxn id="6" idx="3"/>
          </p:cNvCxnSpPr>
          <p:nvPr/>
        </p:nvCxnSpPr>
        <p:spPr>
          <a:xfrm>
            <a:off x="3262761" y="1037597"/>
            <a:ext cx="96889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31659" y="723061"/>
            <a:ext cx="1013431" cy="646331"/>
          </a:xfrm>
          <a:prstGeom prst="rect">
            <a:avLst/>
          </a:prstGeom>
          <a:noFill/>
          <a:ln>
            <a:solidFill>
              <a:schemeClr val="tx2"/>
            </a:solidFill>
          </a:ln>
        </p:spPr>
        <p:txBody>
          <a:bodyPr wrap="none" rtlCol="0">
            <a:spAutoFit/>
          </a:bodyPr>
          <a:lstStyle/>
          <a:p>
            <a:r>
              <a:rPr lang="en-US" dirty="0" smtClean="0"/>
              <a:t>Latent</a:t>
            </a:r>
          </a:p>
          <a:p>
            <a:r>
              <a:rPr lang="en-US" dirty="0" smtClean="0"/>
              <a:t>infection</a:t>
            </a:r>
            <a:endParaRPr lang="en-US" dirty="0"/>
          </a:p>
        </p:txBody>
      </p:sp>
      <p:cxnSp>
        <p:nvCxnSpPr>
          <p:cNvPr id="7" name="Straight Arrow Connector 6"/>
          <p:cNvCxnSpPr/>
          <p:nvPr/>
        </p:nvCxnSpPr>
        <p:spPr>
          <a:xfrm flipV="1">
            <a:off x="5245090" y="1037597"/>
            <a:ext cx="1064669" cy="8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865" y="714431"/>
            <a:ext cx="1751914" cy="646331"/>
          </a:xfrm>
          <a:prstGeom prst="rect">
            <a:avLst/>
          </a:prstGeom>
          <a:noFill/>
          <a:ln>
            <a:solidFill>
              <a:schemeClr val="tx2"/>
            </a:solidFill>
          </a:ln>
        </p:spPr>
        <p:txBody>
          <a:bodyPr wrap="none" rtlCol="0">
            <a:spAutoFit/>
          </a:bodyPr>
          <a:lstStyle/>
          <a:p>
            <a:r>
              <a:rPr lang="en-US" dirty="0" smtClean="0"/>
              <a:t>Active disease,</a:t>
            </a:r>
          </a:p>
          <a:p>
            <a:r>
              <a:rPr lang="en-US" dirty="0" smtClean="0"/>
              <a:t>Pre-care-seeking</a:t>
            </a:r>
            <a:endParaRPr lang="en-US" dirty="0"/>
          </a:p>
        </p:txBody>
      </p:sp>
      <p:sp>
        <p:nvSpPr>
          <p:cNvPr id="17" name="TextBox 16"/>
          <p:cNvSpPr txBox="1"/>
          <p:nvPr/>
        </p:nvSpPr>
        <p:spPr>
          <a:xfrm>
            <a:off x="3510290" y="609475"/>
            <a:ext cx="451791" cy="369332"/>
          </a:xfrm>
          <a:prstGeom prst="rect">
            <a:avLst/>
          </a:prstGeom>
          <a:noFill/>
        </p:spPr>
        <p:txBody>
          <a:bodyPr wrap="none" rtlCol="0">
            <a:spAutoFit/>
          </a:bodyPr>
          <a:lstStyle/>
          <a:p>
            <a:r>
              <a:rPr lang="en-US" i="1" dirty="0" smtClean="0">
                <a:latin typeface="Times"/>
                <a:cs typeface="Times"/>
              </a:rPr>
              <a:t>βI</a:t>
            </a:r>
            <a:endParaRPr lang="en-US" i="1" dirty="0">
              <a:latin typeface="Times"/>
              <a:cs typeface="Times"/>
            </a:endParaRPr>
          </a:p>
        </p:txBody>
      </p:sp>
      <p:sp>
        <p:nvSpPr>
          <p:cNvPr id="18" name="TextBox 17"/>
          <p:cNvSpPr txBox="1"/>
          <p:nvPr/>
        </p:nvSpPr>
        <p:spPr>
          <a:xfrm>
            <a:off x="7222864" y="1580488"/>
            <a:ext cx="300082" cy="369332"/>
          </a:xfrm>
          <a:prstGeom prst="rect">
            <a:avLst/>
          </a:prstGeom>
          <a:noFill/>
        </p:spPr>
        <p:txBody>
          <a:bodyPr wrap="none" rtlCol="0">
            <a:spAutoFit/>
          </a:bodyPr>
          <a:lstStyle/>
          <a:p>
            <a:r>
              <a:rPr lang="en-US" i="1" dirty="0" smtClean="0">
                <a:latin typeface="Times"/>
                <a:cs typeface="Times"/>
              </a:rPr>
              <a:t>d</a:t>
            </a:r>
            <a:endParaRPr lang="en-US" i="1" dirty="0">
              <a:latin typeface="Times"/>
              <a:cs typeface="Times"/>
            </a:endParaRPr>
          </a:p>
        </p:txBody>
      </p:sp>
      <p:sp>
        <p:nvSpPr>
          <p:cNvPr id="30" name="Oval 29"/>
          <p:cNvSpPr/>
          <p:nvPr/>
        </p:nvSpPr>
        <p:spPr>
          <a:xfrm>
            <a:off x="6434187" y="2280553"/>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42" idx="0"/>
          </p:cNvCxnSpPr>
          <p:nvPr/>
        </p:nvCxnSpPr>
        <p:spPr>
          <a:xfrm>
            <a:off x="7227906" y="2263620"/>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42" idx="3"/>
          </p:cNvCxnSpPr>
          <p:nvPr/>
        </p:nvCxnSpPr>
        <p:spPr>
          <a:xfrm flipH="1">
            <a:off x="6666662" y="331424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2" idx="3"/>
            <a:endCxn id="42" idx="7"/>
          </p:cNvCxnSpPr>
          <p:nvPr/>
        </p:nvCxnSpPr>
        <p:spPr>
          <a:xfrm flipV="1">
            <a:off x="6666662" y="246649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2" idx="7"/>
          </p:cNvCxnSpPr>
          <p:nvPr/>
        </p:nvCxnSpPr>
        <p:spPr>
          <a:xfrm flipH="1">
            <a:off x="6434187" y="246649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2" idx="4"/>
          </p:cNvCxnSpPr>
          <p:nvPr/>
        </p:nvCxnSpPr>
        <p:spPr>
          <a:xfrm>
            <a:off x="6434187" y="2785721"/>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2" idx="4"/>
          </p:cNvCxnSpPr>
          <p:nvPr/>
        </p:nvCxnSpPr>
        <p:spPr>
          <a:xfrm flipH="1">
            <a:off x="7220493" y="3648929"/>
            <a:ext cx="7413"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31385" y="4154292"/>
            <a:ext cx="1178215"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smtClean="0"/>
              <a:t>initiation</a:t>
            </a:r>
            <a:endParaRPr lang="en-US" dirty="0"/>
          </a:p>
        </p:txBody>
      </p:sp>
      <p:cxnSp>
        <p:nvCxnSpPr>
          <p:cNvPr id="38" name="Straight Arrow Connector 37"/>
          <p:cNvCxnSpPr/>
          <p:nvPr/>
        </p:nvCxnSpPr>
        <p:spPr>
          <a:xfrm>
            <a:off x="7216068" y="4811934"/>
            <a:ext cx="1754"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93267" y="5317297"/>
            <a:ext cx="1249110"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a:t>c</a:t>
            </a:r>
            <a:r>
              <a:rPr lang="en-US" dirty="0" smtClean="0"/>
              <a:t>ompletion</a:t>
            </a:r>
            <a:endParaRPr lang="en-US" dirty="0"/>
          </a:p>
        </p:txBody>
      </p:sp>
      <p:sp>
        <p:nvSpPr>
          <p:cNvPr id="40" name="TextBox 39"/>
          <p:cNvSpPr txBox="1"/>
          <p:nvPr/>
        </p:nvSpPr>
        <p:spPr>
          <a:xfrm>
            <a:off x="4319350" y="4177742"/>
            <a:ext cx="1250801" cy="646331"/>
          </a:xfrm>
          <a:prstGeom prst="rect">
            <a:avLst/>
          </a:prstGeom>
          <a:noFill/>
          <a:ln>
            <a:solidFill>
              <a:schemeClr val="tx2"/>
            </a:solidFill>
          </a:ln>
        </p:spPr>
        <p:txBody>
          <a:bodyPr wrap="none" rtlCol="0">
            <a:spAutoFit/>
          </a:bodyPr>
          <a:lstStyle/>
          <a:p>
            <a:pPr algn="ctr"/>
            <a:r>
              <a:rPr lang="en-US" dirty="0" smtClean="0"/>
              <a:t>Cure, HIGH</a:t>
            </a:r>
          </a:p>
          <a:p>
            <a:pPr algn="ctr"/>
            <a:r>
              <a:rPr lang="en-US" dirty="0" smtClean="0"/>
              <a:t>relapse risk</a:t>
            </a:r>
            <a:endParaRPr lang="en-US" dirty="0"/>
          </a:p>
        </p:txBody>
      </p:sp>
      <p:sp>
        <p:nvSpPr>
          <p:cNvPr id="41" name="TextBox 40"/>
          <p:cNvSpPr txBox="1"/>
          <p:nvPr/>
        </p:nvSpPr>
        <p:spPr>
          <a:xfrm>
            <a:off x="4329051" y="5317297"/>
            <a:ext cx="1250801" cy="646331"/>
          </a:xfrm>
          <a:prstGeom prst="rect">
            <a:avLst/>
          </a:prstGeom>
          <a:noFill/>
          <a:ln>
            <a:solidFill>
              <a:schemeClr val="tx2"/>
            </a:solidFill>
          </a:ln>
        </p:spPr>
        <p:txBody>
          <a:bodyPr wrap="none" rtlCol="0">
            <a:spAutoFit/>
          </a:bodyPr>
          <a:lstStyle/>
          <a:p>
            <a:pPr algn="ctr"/>
            <a:r>
              <a:rPr lang="en-US" dirty="0" smtClean="0"/>
              <a:t>Cure, LOW</a:t>
            </a:r>
          </a:p>
          <a:p>
            <a:pPr algn="ctr"/>
            <a:r>
              <a:rPr lang="en-US" dirty="0" smtClean="0"/>
              <a:t>relapse risk</a:t>
            </a:r>
            <a:endParaRPr lang="en-US" dirty="0"/>
          </a:p>
        </p:txBody>
      </p:sp>
      <p:cxnSp>
        <p:nvCxnSpPr>
          <p:cNvPr id="42" name="Straight Arrow Connector 41"/>
          <p:cNvCxnSpPr/>
          <p:nvPr/>
        </p:nvCxnSpPr>
        <p:spPr>
          <a:xfrm flipH="1" flipV="1">
            <a:off x="5579852" y="4470927"/>
            <a:ext cx="1051533" cy="6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579852" y="5664584"/>
            <a:ext cx="101341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76073" y="4134172"/>
            <a:ext cx="829787" cy="307777"/>
          </a:xfrm>
          <a:prstGeom prst="rect">
            <a:avLst/>
          </a:prstGeom>
          <a:noFill/>
        </p:spPr>
        <p:txBody>
          <a:bodyPr wrap="none" rtlCol="0">
            <a:spAutoFit/>
          </a:bodyPr>
          <a:lstStyle/>
          <a:p>
            <a:r>
              <a:rPr lang="en-US" sz="1400" dirty="0" smtClean="0"/>
              <a:t>(Default)</a:t>
            </a:r>
            <a:endParaRPr lang="en-US" sz="1400" dirty="0"/>
          </a:p>
        </p:txBody>
      </p:sp>
      <p:sp>
        <p:nvSpPr>
          <p:cNvPr id="45" name="TextBox 44"/>
          <p:cNvSpPr txBox="1"/>
          <p:nvPr/>
        </p:nvSpPr>
        <p:spPr>
          <a:xfrm>
            <a:off x="5676073" y="5311378"/>
            <a:ext cx="851966" cy="307777"/>
          </a:xfrm>
          <a:prstGeom prst="rect">
            <a:avLst/>
          </a:prstGeom>
          <a:noFill/>
        </p:spPr>
        <p:txBody>
          <a:bodyPr wrap="none" rtlCol="0">
            <a:spAutoFit/>
          </a:bodyPr>
          <a:lstStyle/>
          <a:p>
            <a:r>
              <a:rPr lang="en-US" sz="1400" dirty="0" smtClean="0"/>
              <a:t>(Success)</a:t>
            </a:r>
            <a:endParaRPr lang="en-US" sz="1400" dirty="0"/>
          </a:p>
        </p:txBody>
      </p:sp>
      <p:cxnSp>
        <p:nvCxnSpPr>
          <p:cNvPr id="198" name="Straight Arrow Connector 197"/>
          <p:cNvCxnSpPr>
            <a:endCxn id="30" idx="0"/>
          </p:cNvCxnSpPr>
          <p:nvPr/>
        </p:nvCxnSpPr>
        <p:spPr>
          <a:xfrm>
            <a:off x="7217822" y="1360762"/>
            <a:ext cx="10084" cy="9197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6213987" y="2096617"/>
            <a:ext cx="3890981" cy="171438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8916120" y="948282"/>
            <a:ext cx="848950" cy="646331"/>
          </a:xfrm>
          <a:prstGeom prst="rect">
            <a:avLst/>
          </a:prstGeom>
          <a:noFill/>
        </p:spPr>
        <p:txBody>
          <a:bodyPr wrap="none" rtlCol="0">
            <a:spAutoFit/>
          </a:bodyPr>
          <a:lstStyle/>
          <a:p>
            <a:pPr algn="r"/>
            <a:r>
              <a:rPr lang="en-US" i="1" dirty="0" smtClean="0"/>
              <a:t>Patient</a:t>
            </a:r>
          </a:p>
          <a:p>
            <a:pPr algn="r"/>
            <a:r>
              <a:rPr lang="en-US" i="1" dirty="0" smtClean="0"/>
              <a:t>delay</a:t>
            </a:r>
            <a:endParaRPr lang="en-US" i="1" dirty="0"/>
          </a:p>
        </p:txBody>
      </p:sp>
      <p:sp>
        <p:nvSpPr>
          <p:cNvPr id="204" name="TextBox 203"/>
          <p:cNvSpPr txBox="1"/>
          <p:nvPr/>
        </p:nvSpPr>
        <p:spPr>
          <a:xfrm>
            <a:off x="8655023" y="2572173"/>
            <a:ext cx="1167948" cy="646331"/>
          </a:xfrm>
          <a:prstGeom prst="rect">
            <a:avLst/>
          </a:prstGeom>
          <a:noFill/>
        </p:spPr>
        <p:txBody>
          <a:bodyPr wrap="none" rtlCol="0">
            <a:spAutoFit/>
          </a:bodyPr>
          <a:lstStyle/>
          <a:p>
            <a:pPr algn="r"/>
            <a:r>
              <a:rPr lang="en-US" i="1" dirty="0" smtClean="0"/>
              <a:t>Diagnostic</a:t>
            </a:r>
          </a:p>
          <a:p>
            <a:pPr algn="r"/>
            <a:r>
              <a:rPr lang="en-US" i="1" dirty="0" smtClean="0"/>
              <a:t>delay</a:t>
            </a:r>
            <a:endParaRPr lang="en-US" i="1" dirty="0"/>
          </a:p>
        </p:txBody>
      </p:sp>
      <p:sp>
        <p:nvSpPr>
          <p:cNvPr id="205" name="Rectangle 204"/>
          <p:cNvSpPr/>
          <p:nvPr/>
        </p:nvSpPr>
        <p:spPr>
          <a:xfrm>
            <a:off x="6213987" y="3787731"/>
            <a:ext cx="3890981" cy="243103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8399633" y="4691721"/>
            <a:ext cx="1423338" cy="646331"/>
          </a:xfrm>
          <a:prstGeom prst="rect">
            <a:avLst/>
          </a:prstGeom>
          <a:noFill/>
        </p:spPr>
        <p:txBody>
          <a:bodyPr wrap="none" rtlCol="0">
            <a:spAutoFit/>
          </a:bodyPr>
          <a:lstStyle/>
          <a:p>
            <a:pPr algn="r"/>
            <a:r>
              <a:rPr lang="en-US" i="1" dirty="0" smtClean="0"/>
              <a:t>Quality of </a:t>
            </a:r>
          </a:p>
          <a:p>
            <a:pPr algn="r"/>
            <a:r>
              <a:rPr lang="en-US" i="1" dirty="0" smtClean="0"/>
              <a:t>TB treatment</a:t>
            </a:r>
            <a:endParaRPr lang="en-US" i="1" dirty="0"/>
          </a:p>
        </p:txBody>
      </p:sp>
      <p:sp>
        <p:nvSpPr>
          <p:cNvPr id="46" name="TextBox 45"/>
          <p:cNvSpPr txBox="1"/>
          <p:nvPr/>
        </p:nvSpPr>
        <p:spPr>
          <a:xfrm>
            <a:off x="10325168" y="2570994"/>
            <a:ext cx="1573605" cy="646331"/>
          </a:xfrm>
          <a:prstGeom prst="rect">
            <a:avLst/>
          </a:prstGeom>
          <a:noFill/>
        </p:spPr>
        <p:txBody>
          <a:bodyPr wrap="none" rtlCol="0">
            <a:spAutoFit/>
          </a:bodyPr>
          <a:lstStyle/>
          <a:p>
            <a:r>
              <a:rPr lang="en-US" dirty="0">
                <a:solidFill>
                  <a:srgbClr val="FF0000"/>
                </a:solidFill>
              </a:rPr>
              <a:t>~ 1 – 2 months</a:t>
            </a:r>
          </a:p>
          <a:p>
            <a:r>
              <a:rPr lang="en-US" dirty="0">
                <a:solidFill>
                  <a:srgbClr val="FF0000"/>
                </a:solidFill>
              </a:rPr>
              <a:t>(reported)</a:t>
            </a:r>
          </a:p>
        </p:txBody>
      </p:sp>
    </p:spTree>
    <p:extLst>
      <p:ext uri="{BB962C8B-B14F-4D97-AF65-F5344CB8AC3E}">
        <p14:creationId xmlns:p14="http://schemas.microsoft.com/office/powerpoint/2010/main" val="350627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6213988" y="609475"/>
            <a:ext cx="3890980" cy="149449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038109" y="852931"/>
            <a:ext cx="1224652" cy="369332"/>
          </a:xfrm>
          <a:prstGeom prst="rect">
            <a:avLst/>
          </a:prstGeom>
          <a:noFill/>
          <a:ln>
            <a:solidFill>
              <a:schemeClr val="tx2"/>
            </a:solidFill>
          </a:ln>
        </p:spPr>
        <p:txBody>
          <a:bodyPr wrap="none" rtlCol="0">
            <a:spAutoFit/>
          </a:bodyPr>
          <a:lstStyle/>
          <a:p>
            <a:r>
              <a:rPr lang="en-US" dirty="0" smtClean="0"/>
              <a:t>Uninfected</a:t>
            </a:r>
            <a:endParaRPr lang="en-US" dirty="0"/>
          </a:p>
        </p:txBody>
      </p:sp>
      <p:cxnSp>
        <p:nvCxnSpPr>
          <p:cNvPr id="5" name="Straight Arrow Connector 4"/>
          <p:cNvCxnSpPr>
            <a:stCxn id="6" idx="3"/>
          </p:cNvCxnSpPr>
          <p:nvPr/>
        </p:nvCxnSpPr>
        <p:spPr>
          <a:xfrm>
            <a:off x="3262761" y="1037597"/>
            <a:ext cx="968898"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31659" y="723061"/>
            <a:ext cx="1013431" cy="646331"/>
          </a:xfrm>
          <a:prstGeom prst="rect">
            <a:avLst/>
          </a:prstGeom>
          <a:noFill/>
          <a:ln>
            <a:solidFill>
              <a:schemeClr val="tx2"/>
            </a:solidFill>
          </a:ln>
        </p:spPr>
        <p:txBody>
          <a:bodyPr wrap="none" rtlCol="0">
            <a:spAutoFit/>
          </a:bodyPr>
          <a:lstStyle/>
          <a:p>
            <a:r>
              <a:rPr lang="en-US" dirty="0" smtClean="0"/>
              <a:t>Latent</a:t>
            </a:r>
          </a:p>
          <a:p>
            <a:r>
              <a:rPr lang="en-US" dirty="0" smtClean="0"/>
              <a:t>infection</a:t>
            </a:r>
            <a:endParaRPr lang="en-US" dirty="0"/>
          </a:p>
        </p:txBody>
      </p:sp>
      <p:cxnSp>
        <p:nvCxnSpPr>
          <p:cNvPr id="7" name="Straight Arrow Connector 6"/>
          <p:cNvCxnSpPr/>
          <p:nvPr/>
        </p:nvCxnSpPr>
        <p:spPr>
          <a:xfrm flipV="1">
            <a:off x="5245090" y="1037597"/>
            <a:ext cx="1064669" cy="86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865" y="714431"/>
            <a:ext cx="1751914" cy="646331"/>
          </a:xfrm>
          <a:prstGeom prst="rect">
            <a:avLst/>
          </a:prstGeom>
          <a:noFill/>
          <a:ln>
            <a:solidFill>
              <a:schemeClr val="tx2"/>
            </a:solidFill>
          </a:ln>
        </p:spPr>
        <p:txBody>
          <a:bodyPr wrap="none" rtlCol="0">
            <a:spAutoFit/>
          </a:bodyPr>
          <a:lstStyle/>
          <a:p>
            <a:r>
              <a:rPr lang="en-US" dirty="0" smtClean="0"/>
              <a:t>Active disease,</a:t>
            </a:r>
          </a:p>
          <a:p>
            <a:r>
              <a:rPr lang="en-US" dirty="0" smtClean="0"/>
              <a:t>Pre-care-seeking</a:t>
            </a:r>
            <a:endParaRPr lang="en-US" dirty="0"/>
          </a:p>
        </p:txBody>
      </p:sp>
      <p:sp>
        <p:nvSpPr>
          <p:cNvPr id="17" name="TextBox 16"/>
          <p:cNvSpPr txBox="1"/>
          <p:nvPr/>
        </p:nvSpPr>
        <p:spPr>
          <a:xfrm>
            <a:off x="3510290" y="609475"/>
            <a:ext cx="451791" cy="369332"/>
          </a:xfrm>
          <a:prstGeom prst="rect">
            <a:avLst/>
          </a:prstGeom>
          <a:noFill/>
        </p:spPr>
        <p:txBody>
          <a:bodyPr wrap="none" rtlCol="0">
            <a:spAutoFit/>
          </a:bodyPr>
          <a:lstStyle/>
          <a:p>
            <a:r>
              <a:rPr lang="en-US" i="1" dirty="0" smtClean="0">
                <a:latin typeface="Times"/>
                <a:cs typeface="Times"/>
              </a:rPr>
              <a:t>βI</a:t>
            </a:r>
            <a:endParaRPr lang="en-US" i="1" dirty="0">
              <a:latin typeface="Times"/>
              <a:cs typeface="Times"/>
            </a:endParaRPr>
          </a:p>
        </p:txBody>
      </p:sp>
      <p:sp>
        <p:nvSpPr>
          <p:cNvPr id="18" name="TextBox 17"/>
          <p:cNvSpPr txBox="1"/>
          <p:nvPr/>
        </p:nvSpPr>
        <p:spPr>
          <a:xfrm>
            <a:off x="7222864" y="1580488"/>
            <a:ext cx="300082" cy="369332"/>
          </a:xfrm>
          <a:prstGeom prst="rect">
            <a:avLst/>
          </a:prstGeom>
          <a:noFill/>
        </p:spPr>
        <p:txBody>
          <a:bodyPr wrap="none" rtlCol="0">
            <a:spAutoFit/>
          </a:bodyPr>
          <a:lstStyle/>
          <a:p>
            <a:r>
              <a:rPr lang="en-US" i="1" dirty="0" smtClean="0">
                <a:latin typeface="Times"/>
                <a:cs typeface="Times"/>
              </a:rPr>
              <a:t>d</a:t>
            </a:r>
            <a:endParaRPr lang="en-US" i="1" dirty="0">
              <a:latin typeface="Times"/>
              <a:cs typeface="Times"/>
            </a:endParaRPr>
          </a:p>
        </p:txBody>
      </p:sp>
      <p:sp>
        <p:nvSpPr>
          <p:cNvPr id="30" name="Oval 29"/>
          <p:cNvSpPr/>
          <p:nvPr/>
        </p:nvSpPr>
        <p:spPr>
          <a:xfrm>
            <a:off x="6434187" y="2280553"/>
            <a:ext cx="1587437" cy="1385309"/>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42" idx="0"/>
          </p:cNvCxnSpPr>
          <p:nvPr/>
        </p:nvCxnSpPr>
        <p:spPr>
          <a:xfrm>
            <a:off x="7227906" y="2263620"/>
            <a:ext cx="669290" cy="10506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42" idx="3"/>
          </p:cNvCxnSpPr>
          <p:nvPr/>
        </p:nvCxnSpPr>
        <p:spPr>
          <a:xfrm flipH="1">
            <a:off x="6666662" y="3314246"/>
            <a:ext cx="1230534" cy="1318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42" idx="3"/>
            <a:endCxn id="42" idx="7"/>
          </p:cNvCxnSpPr>
          <p:nvPr/>
        </p:nvCxnSpPr>
        <p:spPr>
          <a:xfrm flipV="1">
            <a:off x="6666662" y="2466494"/>
            <a:ext cx="1122487" cy="97956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2" idx="7"/>
          </p:cNvCxnSpPr>
          <p:nvPr/>
        </p:nvCxnSpPr>
        <p:spPr>
          <a:xfrm flipH="1">
            <a:off x="6434187" y="2466494"/>
            <a:ext cx="1354962" cy="31922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42" idx="4"/>
          </p:cNvCxnSpPr>
          <p:nvPr/>
        </p:nvCxnSpPr>
        <p:spPr>
          <a:xfrm>
            <a:off x="6434187" y="2785721"/>
            <a:ext cx="793719" cy="86320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2" idx="4"/>
          </p:cNvCxnSpPr>
          <p:nvPr/>
        </p:nvCxnSpPr>
        <p:spPr>
          <a:xfrm flipH="1">
            <a:off x="7220493" y="3648929"/>
            <a:ext cx="7413"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631385" y="4154292"/>
            <a:ext cx="1178215"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smtClean="0"/>
              <a:t>initiation</a:t>
            </a:r>
            <a:endParaRPr lang="en-US" dirty="0"/>
          </a:p>
        </p:txBody>
      </p:sp>
      <p:cxnSp>
        <p:nvCxnSpPr>
          <p:cNvPr id="38" name="Straight Arrow Connector 37"/>
          <p:cNvCxnSpPr/>
          <p:nvPr/>
        </p:nvCxnSpPr>
        <p:spPr>
          <a:xfrm>
            <a:off x="7216068" y="4811934"/>
            <a:ext cx="1754" cy="5053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93267" y="5317297"/>
            <a:ext cx="1249110" cy="646331"/>
          </a:xfrm>
          <a:prstGeom prst="rect">
            <a:avLst/>
          </a:prstGeom>
          <a:noFill/>
          <a:ln>
            <a:solidFill>
              <a:schemeClr val="tx2"/>
            </a:solidFill>
          </a:ln>
        </p:spPr>
        <p:txBody>
          <a:bodyPr wrap="none" rtlCol="0">
            <a:spAutoFit/>
          </a:bodyPr>
          <a:lstStyle/>
          <a:p>
            <a:pPr algn="ctr"/>
            <a:r>
              <a:rPr lang="en-US" dirty="0" smtClean="0"/>
              <a:t>Treatment </a:t>
            </a:r>
          </a:p>
          <a:p>
            <a:pPr algn="ctr"/>
            <a:r>
              <a:rPr lang="en-US" dirty="0"/>
              <a:t>c</a:t>
            </a:r>
            <a:r>
              <a:rPr lang="en-US" dirty="0" smtClean="0"/>
              <a:t>ompletion</a:t>
            </a:r>
            <a:endParaRPr lang="en-US" dirty="0"/>
          </a:p>
        </p:txBody>
      </p:sp>
      <p:sp>
        <p:nvSpPr>
          <p:cNvPr id="40" name="TextBox 39"/>
          <p:cNvSpPr txBox="1"/>
          <p:nvPr/>
        </p:nvSpPr>
        <p:spPr>
          <a:xfrm>
            <a:off x="4319350" y="4177742"/>
            <a:ext cx="1250801" cy="646331"/>
          </a:xfrm>
          <a:prstGeom prst="rect">
            <a:avLst/>
          </a:prstGeom>
          <a:noFill/>
          <a:ln>
            <a:solidFill>
              <a:schemeClr val="tx2"/>
            </a:solidFill>
          </a:ln>
        </p:spPr>
        <p:txBody>
          <a:bodyPr wrap="none" rtlCol="0">
            <a:spAutoFit/>
          </a:bodyPr>
          <a:lstStyle/>
          <a:p>
            <a:pPr algn="ctr"/>
            <a:r>
              <a:rPr lang="en-US" dirty="0" smtClean="0"/>
              <a:t>Cure, HIGH</a:t>
            </a:r>
          </a:p>
          <a:p>
            <a:pPr algn="ctr"/>
            <a:r>
              <a:rPr lang="en-US" dirty="0" smtClean="0"/>
              <a:t>relapse risk</a:t>
            </a:r>
            <a:endParaRPr lang="en-US" dirty="0"/>
          </a:p>
        </p:txBody>
      </p:sp>
      <p:sp>
        <p:nvSpPr>
          <p:cNvPr id="41" name="TextBox 40"/>
          <p:cNvSpPr txBox="1"/>
          <p:nvPr/>
        </p:nvSpPr>
        <p:spPr>
          <a:xfrm>
            <a:off x="4329051" y="5317297"/>
            <a:ext cx="1250801" cy="646331"/>
          </a:xfrm>
          <a:prstGeom prst="rect">
            <a:avLst/>
          </a:prstGeom>
          <a:noFill/>
          <a:ln>
            <a:solidFill>
              <a:schemeClr val="tx2"/>
            </a:solidFill>
          </a:ln>
        </p:spPr>
        <p:txBody>
          <a:bodyPr wrap="none" rtlCol="0">
            <a:spAutoFit/>
          </a:bodyPr>
          <a:lstStyle/>
          <a:p>
            <a:pPr algn="ctr"/>
            <a:r>
              <a:rPr lang="en-US" dirty="0" smtClean="0"/>
              <a:t>Cure, LOW</a:t>
            </a:r>
          </a:p>
          <a:p>
            <a:pPr algn="ctr"/>
            <a:r>
              <a:rPr lang="en-US" dirty="0" smtClean="0"/>
              <a:t>relapse risk</a:t>
            </a:r>
            <a:endParaRPr lang="en-US" dirty="0"/>
          </a:p>
        </p:txBody>
      </p:sp>
      <p:cxnSp>
        <p:nvCxnSpPr>
          <p:cNvPr id="42" name="Straight Arrow Connector 41"/>
          <p:cNvCxnSpPr/>
          <p:nvPr/>
        </p:nvCxnSpPr>
        <p:spPr>
          <a:xfrm flipH="1" flipV="1">
            <a:off x="5579852" y="4470927"/>
            <a:ext cx="1051533" cy="653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579852" y="5664584"/>
            <a:ext cx="1013416"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76073" y="4134172"/>
            <a:ext cx="829787" cy="307777"/>
          </a:xfrm>
          <a:prstGeom prst="rect">
            <a:avLst/>
          </a:prstGeom>
          <a:noFill/>
        </p:spPr>
        <p:txBody>
          <a:bodyPr wrap="none" rtlCol="0">
            <a:spAutoFit/>
          </a:bodyPr>
          <a:lstStyle/>
          <a:p>
            <a:r>
              <a:rPr lang="en-US" sz="1400" dirty="0" smtClean="0"/>
              <a:t>(Default)</a:t>
            </a:r>
            <a:endParaRPr lang="en-US" sz="1400" dirty="0"/>
          </a:p>
        </p:txBody>
      </p:sp>
      <p:sp>
        <p:nvSpPr>
          <p:cNvPr id="45" name="TextBox 44"/>
          <p:cNvSpPr txBox="1"/>
          <p:nvPr/>
        </p:nvSpPr>
        <p:spPr>
          <a:xfrm>
            <a:off x="5676073" y="5311378"/>
            <a:ext cx="851966" cy="307777"/>
          </a:xfrm>
          <a:prstGeom prst="rect">
            <a:avLst/>
          </a:prstGeom>
          <a:noFill/>
        </p:spPr>
        <p:txBody>
          <a:bodyPr wrap="none" rtlCol="0">
            <a:spAutoFit/>
          </a:bodyPr>
          <a:lstStyle/>
          <a:p>
            <a:r>
              <a:rPr lang="en-US" sz="1400" dirty="0" smtClean="0"/>
              <a:t>(Success)</a:t>
            </a:r>
            <a:endParaRPr lang="en-US" sz="1400" dirty="0"/>
          </a:p>
        </p:txBody>
      </p:sp>
      <p:cxnSp>
        <p:nvCxnSpPr>
          <p:cNvPr id="198" name="Straight Arrow Connector 197"/>
          <p:cNvCxnSpPr>
            <a:endCxn id="30" idx="0"/>
          </p:cNvCxnSpPr>
          <p:nvPr/>
        </p:nvCxnSpPr>
        <p:spPr>
          <a:xfrm>
            <a:off x="7217822" y="1360762"/>
            <a:ext cx="10084" cy="91979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2" name="Rectangle 201"/>
          <p:cNvSpPr/>
          <p:nvPr/>
        </p:nvSpPr>
        <p:spPr>
          <a:xfrm>
            <a:off x="6213987" y="2096617"/>
            <a:ext cx="3890981" cy="1714389"/>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8916120" y="948282"/>
            <a:ext cx="848950" cy="646331"/>
          </a:xfrm>
          <a:prstGeom prst="rect">
            <a:avLst/>
          </a:prstGeom>
          <a:noFill/>
        </p:spPr>
        <p:txBody>
          <a:bodyPr wrap="none" rtlCol="0">
            <a:spAutoFit/>
          </a:bodyPr>
          <a:lstStyle/>
          <a:p>
            <a:pPr algn="r"/>
            <a:r>
              <a:rPr lang="en-US" i="1" dirty="0" smtClean="0"/>
              <a:t>Patient</a:t>
            </a:r>
          </a:p>
          <a:p>
            <a:pPr algn="r"/>
            <a:r>
              <a:rPr lang="en-US" i="1" dirty="0" smtClean="0"/>
              <a:t>delay</a:t>
            </a:r>
            <a:endParaRPr lang="en-US" i="1" dirty="0"/>
          </a:p>
        </p:txBody>
      </p:sp>
      <p:sp>
        <p:nvSpPr>
          <p:cNvPr id="204" name="TextBox 203"/>
          <p:cNvSpPr txBox="1"/>
          <p:nvPr/>
        </p:nvSpPr>
        <p:spPr>
          <a:xfrm>
            <a:off x="8655023" y="2572173"/>
            <a:ext cx="1167948" cy="646331"/>
          </a:xfrm>
          <a:prstGeom prst="rect">
            <a:avLst/>
          </a:prstGeom>
          <a:noFill/>
        </p:spPr>
        <p:txBody>
          <a:bodyPr wrap="none" rtlCol="0">
            <a:spAutoFit/>
          </a:bodyPr>
          <a:lstStyle/>
          <a:p>
            <a:pPr algn="r"/>
            <a:r>
              <a:rPr lang="en-US" i="1" dirty="0" smtClean="0"/>
              <a:t>Diagnostic</a:t>
            </a:r>
          </a:p>
          <a:p>
            <a:pPr algn="r"/>
            <a:r>
              <a:rPr lang="en-US" i="1" dirty="0" smtClean="0"/>
              <a:t>delay</a:t>
            </a:r>
            <a:endParaRPr lang="en-US" i="1" dirty="0"/>
          </a:p>
        </p:txBody>
      </p:sp>
      <p:sp>
        <p:nvSpPr>
          <p:cNvPr id="205" name="Rectangle 204"/>
          <p:cNvSpPr/>
          <p:nvPr/>
        </p:nvSpPr>
        <p:spPr>
          <a:xfrm>
            <a:off x="6213987" y="3787731"/>
            <a:ext cx="3890981" cy="2431036"/>
          </a:xfrm>
          <a:prstGeom prst="rect">
            <a:avLst/>
          </a:prstGeom>
          <a:solidFill>
            <a:schemeClr val="accent4">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8399633" y="4691721"/>
            <a:ext cx="1423338" cy="646331"/>
          </a:xfrm>
          <a:prstGeom prst="rect">
            <a:avLst/>
          </a:prstGeom>
          <a:noFill/>
        </p:spPr>
        <p:txBody>
          <a:bodyPr wrap="none" rtlCol="0">
            <a:spAutoFit/>
          </a:bodyPr>
          <a:lstStyle/>
          <a:p>
            <a:pPr algn="r"/>
            <a:r>
              <a:rPr lang="en-US" i="1" dirty="0" smtClean="0"/>
              <a:t>Quality of </a:t>
            </a:r>
          </a:p>
          <a:p>
            <a:pPr algn="r"/>
            <a:r>
              <a:rPr lang="en-US" i="1" dirty="0" smtClean="0"/>
              <a:t>TB treatment</a:t>
            </a:r>
            <a:endParaRPr lang="en-US" i="1" dirty="0"/>
          </a:p>
        </p:txBody>
      </p:sp>
      <p:sp>
        <p:nvSpPr>
          <p:cNvPr id="46" name="TextBox 45"/>
          <p:cNvSpPr txBox="1"/>
          <p:nvPr/>
        </p:nvSpPr>
        <p:spPr>
          <a:xfrm>
            <a:off x="10325168" y="2570994"/>
            <a:ext cx="1573605" cy="646331"/>
          </a:xfrm>
          <a:prstGeom prst="rect">
            <a:avLst/>
          </a:prstGeom>
          <a:noFill/>
        </p:spPr>
        <p:txBody>
          <a:bodyPr wrap="none" rtlCol="0">
            <a:spAutoFit/>
          </a:bodyPr>
          <a:lstStyle/>
          <a:p>
            <a:r>
              <a:rPr lang="en-US" dirty="0">
                <a:solidFill>
                  <a:srgbClr val="FF0000"/>
                </a:solidFill>
              </a:rPr>
              <a:t>~ 1 – 2 months</a:t>
            </a:r>
          </a:p>
          <a:p>
            <a:r>
              <a:rPr lang="en-US" dirty="0">
                <a:solidFill>
                  <a:srgbClr val="FF0000"/>
                </a:solidFill>
              </a:rPr>
              <a:t>(reported)</a:t>
            </a:r>
          </a:p>
        </p:txBody>
      </p:sp>
      <p:sp>
        <p:nvSpPr>
          <p:cNvPr id="47" name="TextBox 46"/>
          <p:cNvSpPr txBox="1"/>
          <p:nvPr/>
        </p:nvSpPr>
        <p:spPr>
          <a:xfrm>
            <a:off x="10320990" y="978807"/>
            <a:ext cx="1575624" cy="646331"/>
          </a:xfrm>
          <a:prstGeom prst="rect">
            <a:avLst/>
          </a:prstGeom>
          <a:noFill/>
        </p:spPr>
        <p:txBody>
          <a:bodyPr wrap="none" rtlCol="0">
            <a:spAutoFit/>
          </a:bodyPr>
          <a:lstStyle/>
          <a:p>
            <a:r>
              <a:rPr lang="en-US" dirty="0">
                <a:solidFill>
                  <a:srgbClr val="FF0000"/>
                </a:solidFill>
              </a:rPr>
              <a:t>~ </a:t>
            </a:r>
            <a:r>
              <a:rPr lang="en-US" dirty="0" smtClean="0">
                <a:solidFill>
                  <a:srgbClr val="FF0000"/>
                </a:solidFill>
              </a:rPr>
              <a:t>4 – 5 months</a:t>
            </a:r>
            <a:endParaRPr lang="en-US" dirty="0">
              <a:solidFill>
                <a:srgbClr val="FF0000"/>
              </a:solidFill>
            </a:endParaRPr>
          </a:p>
          <a:p>
            <a:r>
              <a:rPr lang="en-US" dirty="0">
                <a:solidFill>
                  <a:srgbClr val="FF0000"/>
                </a:solidFill>
              </a:rPr>
              <a:t>(fitted)</a:t>
            </a:r>
          </a:p>
        </p:txBody>
      </p:sp>
      <p:sp>
        <p:nvSpPr>
          <p:cNvPr id="48" name="TextBox 47"/>
          <p:cNvSpPr txBox="1"/>
          <p:nvPr/>
        </p:nvSpPr>
        <p:spPr>
          <a:xfrm>
            <a:off x="2277374" y="2525023"/>
            <a:ext cx="1782305" cy="523220"/>
          </a:xfrm>
          <a:prstGeom prst="rect">
            <a:avLst/>
          </a:prstGeom>
          <a:noFill/>
        </p:spPr>
        <p:txBody>
          <a:bodyPr wrap="square" rtlCol="0">
            <a:spAutoFit/>
          </a:bodyPr>
          <a:lstStyle/>
          <a:p>
            <a:r>
              <a:rPr lang="en-US" sz="2800" b="1" smtClean="0"/>
              <a:t>M.A.N.E.</a:t>
            </a:r>
            <a:endParaRPr lang="en-US" sz="2800" b="1"/>
          </a:p>
        </p:txBody>
      </p:sp>
      <p:pic>
        <p:nvPicPr>
          <p:cNvPr id="49" name="Picture 48"/>
          <p:cNvPicPr>
            <a:picLocks noChangeAspect="1"/>
          </p:cNvPicPr>
          <p:nvPr/>
        </p:nvPicPr>
        <p:blipFill>
          <a:blip r:embed="rId3"/>
          <a:stretch>
            <a:fillRect/>
          </a:stretch>
        </p:blipFill>
        <p:spPr>
          <a:xfrm>
            <a:off x="1420144" y="2547555"/>
            <a:ext cx="885311" cy="809965"/>
          </a:xfrm>
          <a:prstGeom prst="rect">
            <a:avLst/>
          </a:prstGeom>
        </p:spPr>
      </p:pic>
    </p:spTree>
    <p:extLst>
      <p:ext uri="{BB962C8B-B14F-4D97-AF65-F5344CB8AC3E}">
        <p14:creationId xmlns:p14="http://schemas.microsoft.com/office/powerpoint/2010/main" val="4102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4" y="425116"/>
            <a:ext cx="3734282" cy="1806020"/>
          </a:xfrm>
        </p:spPr>
        <p:txBody>
          <a:bodyPr>
            <a:noAutofit/>
          </a:bodyPr>
          <a:lstStyle/>
          <a:p>
            <a:r>
              <a:rPr lang="en-US" dirty="0" smtClean="0"/>
              <a:t>What the data suggests (</a:t>
            </a:r>
            <a:r>
              <a:rPr lang="en-US" dirty="0" err="1" smtClean="0"/>
              <a:t>i</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52" y="425116"/>
            <a:ext cx="7428957" cy="5994400"/>
          </a:xfrm>
          <a:prstGeom prst="rect">
            <a:avLst/>
          </a:prstGeom>
        </p:spPr>
      </p:pic>
      <p:sp>
        <p:nvSpPr>
          <p:cNvPr id="6" name="Rectangle 5"/>
          <p:cNvSpPr/>
          <p:nvPr/>
        </p:nvSpPr>
        <p:spPr>
          <a:xfrm>
            <a:off x="8109019" y="3456633"/>
            <a:ext cx="3537020" cy="9244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40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2" y="366346"/>
            <a:ext cx="10896127" cy="898864"/>
          </a:xfrm>
        </p:spPr>
        <p:txBody>
          <a:bodyPr>
            <a:normAutofit/>
          </a:bodyPr>
          <a:lstStyle/>
          <a:p>
            <a:r>
              <a:rPr lang="en-US" dirty="0" smtClean="0"/>
              <a:t>What the data suggests (ii)</a:t>
            </a:r>
            <a:endParaRPr lang="en-US" dirty="0"/>
          </a:p>
        </p:txBody>
      </p:sp>
      <p:sp>
        <p:nvSpPr>
          <p:cNvPr id="3" name="Slide Number Placeholder 2"/>
          <p:cNvSpPr>
            <a:spLocks noGrp="1"/>
          </p:cNvSpPr>
          <p:nvPr>
            <p:ph type="sldNum" sz="quarter" idx="12"/>
          </p:nvPr>
        </p:nvSpPr>
        <p:spPr/>
        <p:txBody>
          <a:bodyPr/>
          <a:lstStyle/>
          <a:p>
            <a:fld id="{55CA9629-AF08-CE4B-966C-DC09B8F3233C}" type="slidenum">
              <a:rPr lang="en-US" smtClean="0"/>
              <a:t>19</a:t>
            </a:fld>
            <a:endParaRPr lang="en-US"/>
          </a:p>
        </p:txBody>
      </p:sp>
      <p:sp>
        <p:nvSpPr>
          <p:cNvPr id="6" name="TextBox 5"/>
          <p:cNvSpPr txBox="1"/>
          <p:nvPr/>
        </p:nvSpPr>
        <p:spPr>
          <a:xfrm>
            <a:off x="1068636" y="1437771"/>
            <a:ext cx="3201517"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rPr>
              <a:t>Gujarat prevalence survey</a:t>
            </a:r>
            <a:r>
              <a:rPr kumimoji="0" lang="en-US" sz="1800" b="0" i="1" u="none" strike="noStrike" kern="0" cap="none" spc="0" normalizeH="0" baseline="0" noProof="0" smtClean="0">
                <a:ln>
                  <a:noFill/>
                </a:ln>
                <a:solidFill>
                  <a:prstClr val="black"/>
                </a:solidFill>
                <a:effectLst/>
                <a:uLnTx/>
                <a:uFillTx/>
              </a:rPr>
              <a:t>, 2011</a:t>
            </a:r>
            <a:endParaRPr kumimoji="0" lang="en-US" sz="18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46717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9948"/>
          </a:xfrm>
        </p:spPr>
        <p:txBody>
          <a:bodyPr/>
          <a:lstStyle/>
          <a:p>
            <a:r>
              <a:rPr lang="en-US" dirty="0" smtClean="0"/>
              <a:t>Tuberculosis today</a:t>
            </a:r>
            <a:endParaRPr lang="en-US" dirty="0"/>
          </a:p>
        </p:txBody>
      </p:sp>
      <p:sp>
        <p:nvSpPr>
          <p:cNvPr id="3" name="Slide Number Placeholder 2"/>
          <p:cNvSpPr>
            <a:spLocks noGrp="1"/>
          </p:cNvSpPr>
          <p:nvPr>
            <p:ph type="sldNum" sz="quarter" idx="12"/>
          </p:nvPr>
        </p:nvSpPr>
        <p:spPr/>
        <p:txBody>
          <a:bodyPr/>
          <a:lstStyle/>
          <a:p>
            <a:fld id="{7BC378F1-2D6A-9043-9A6C-FDE6B24C06DE}" type="slidenum">
              <a:rPr lang="en-US" smtClean="0"/>
              <a:t>2</a:t>
            </a:fld>
            <a:endParaRPr lang="en-US"/>
          </a:p>
        </p:txBody>
      </p:sp>
      <p:pic>
        <p:nvPicPr>
          <p:cNvPr id="4" name="Picture 3" descr="Screen Shot 2016-02-28 at 18.3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069" y="1074587"/>
            <a:ext cx="6955862" cy="4624553"/>
          </a:xfrm>
          <a:prstGeom prst="rect">
            <a:avLst/>
          </a:prstGeom>
        </p:spPr>
      </p:pic>
      <p:sp>
        <p:nvSpPr>
          <p:cNvPr id="9" name="TextBox 8"/>
          <p:cNvSpPr txBox="1"/>
          <p:nvPr/>
        </p:nvSpPr>
        <p:spPr>
          <a:xfrm>
            <a:off x="2346582" y="5513742"/>
            <a:ext cx="6729915" cy="923330"/>
          </a:xfrm>
          <a:prstGeom prst="rect">
            <a:avLst/>
          </a:prstGeom>
          <a:noFill/>
        </p:spPr>
        <p:txBody>
          <a:bodyPr wrap="none" rtlCol="0">
            <a:spAutoFit/>
          </a:bodyPr>
          <a:lstStyle/>
          <a:p>
            <a:r>
              <a:rPr lang="en-US" dirty="0"/>
              <a:t>An estimated 9.6 million cases of TB occurred globally in 2014</a:t>
            </a:r>
          </a:p>
          <a:p>
            <a:r>
              <a:rPr lang="en-US" dirty="0"/>
              <a:t>25% of this burden occurred in India alone, the highest of any country</a:t>
            </a:r>
          </a:p>
          <a:p>
            <a:r>
              <a:rPr lang="en-US" i="1" dirty="0"/>
              <a:t>Global Tuberculosis Report, 2015</a:t>
            </a:r>
            <a:endParaRPr lang="en-US" i="1" dirty="0"/>
          </a:p>
        </p:txBody>
      </p:sp>
    </p:spTree>
    <p:extLst>
      <p:ext uri="{BB962C8B-B14F-4D97-AF65-F5344CB8AC3E}">
        <p14:creationId xmlns:p14="http://schemas.microsoft.com/office/powerpoint/2010/main" val="998471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2" y="366346"/>
            <a:ext cx="10896127" cy="898864"/>
          </a:xfrm>
        </p:spPr>
        <p:txBody>
          <a:bodyPr>
            <a:normAutofit/>
          </a:bodyPr>
          <a:lstStyle/>
          <a:p>
            <a:r>
              <a:rPr lang="en-US" dirty="0" smtClean="0"/>
              <a:t>What the data suggests (ii)</a:t>
            </a:r>
            <a:endParaRPr lang="en-US" dirty="0"/>
          </a:p>
        </p:txBody>
      </p:sp>
      <p:graphicFrame>
        <p:nvGraphicFramePr>
          <p:cNvPr id="9" name="Chart 8"/>
          <p:cNvGraphicFramePr/>
          <p:nvPr>
            <p:extLst>
              <p:ext uri="{D42A27DB-BD31-4B8C-83A1-F6EECF244321}">
                <p14:modId xmlns:p14="http://schemas.microsoft.com/office/powerpoint/2010/main" val="1859345189"/>
              </p:ext>
            </p:extLst>
          </p:nvPr>
        </p:nvGraphicFramePr>
        <p:xfrm>
          <a:off x="3278756" y="2348996"/>
          <a:ext cx="6381660" cy="34502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68636" y="1437771"/>
            <a:ext cx="3201517"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rPr>
              <a:t>Gujarat prevalence survey, 2011</a:t>
            </a:r>
            <a:endParaRPr kumimoji="0" lang="en-US" sz="1800" b="0" i="1" u="none" strike="noStrike" kern="0" cap="none" spc="0" normalizeH="0" baseline="0" noProof="0" dirty="0">
              <a:ln>
                <a:noFill/>
              </a:ln>
              <a:solidFill>
                <a:prstClr val="black"/>
              </a:solidFill>
              <a:effectLst/>
              <a:uLnTx/>
              <a:uFillTx/>
            </a:endParaRPr>
          </a:p>
        </p:txBody>
      </p:sp>
      <p:sp>
        <p:nvSpPr>
          <p:cNvPr id="7" name="TextBox 6"/>
          <p:cNvSpPr txBox="1"/>
          <p:nvPr/>
        </p:nvSpPr>
        <p:spPr>
          <a:xfrm>
            <a:off x="6859039" y="5523821"/>
            <a:ext cx="2694969"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rPr>
              <a:t>Courtesy of </a:t>
            </a:r>
            <a:r>
              <a:rPr kumimoji="0" lang="en-US" sz="1800" b="0" i="1" u="none" strike="noStrike" kern="0" cap="none" spc="0" normalizeH="0" baseline="0" noProof="0" dirty="0" err="1" smtClean="0">
                <a:ln>
                  <a:noFill/>
                </a:ln>
                <a:solidFill>
                  <a:prstClr val="black"/>
                </a:solidFill>
                <a:effectLst/>
                <a:uLnTx/>
                <a:uFillTx/>
              </a:rPr>
              <a:t>Dr</a:t>
            </a:r>
            <a:r>
              <a:rPr kumimoji="0" lang="en-US" sz="1800" b="0" i="1" u="none" strike="noStrike" kern="0" cap="none" spc="0" normalizeH="0" baseline="0" noProof="0" dirty="0" smtClean="0">
                <a:ln>
                  <a:noFill/>
                </a:ln>
                <a:solidFill>
                  <a:prstClr val="black"/>
                </a:solidFill>
                <a:effectLst/>
                <a:uLnTx/>
                <a:uFillTx/>
              </a:rPr>
              <a:t> Kiran </a:t>
            </a:r>
            <a:r>
              <a:rPr kumimoji="0" lang="en-US" sz="1800" b="0" i="1" u="none" strike="noStrike" kern="0" cap="none" spc="0" normalizeH="0" baseline="0" noProof="0" dirty="0" err="1" smtClean="0">
                <a:ln>
                  <a:noFill/>
                </a:ln>
                <a:solidFill>
                  <a:prstClr val="black"/>
                </a:solidFill>
                <a:effectLst/>
                <a:uLnTx/>
                <a:uFillTx/>
              </a:rPr>
              <a:t>Rade</a:t>
            </a:r>
            <a:r>
              <a:rPr kumimoji="0" lang="en-US" sz="1800" b="0" i="1"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rPr>
              <a:t>Central</a:t>
            </a:r>
            <a:r>
              <a:rPr kumimoji="0" lang="en-US" sz="1800" b="0" i="1" u="none" strike="noStrike" kern="0" cap="none" spc="0" normalizeH="0" noProof="0" dirty="0" smtClean="0">
                <a:ln>
                  <a:noFill/>
                </a:ln>
                <a:solidFill>
                  <a:prstClr val="black"/>
                </a:solidFill>
                <a:effectLst/>
                <a:uLnTx/>
                <a:uFillTx/>
              </a:rPr>
              <a:t> TB Division</a:t>
            </a:r>
            <a:endParaRPr kumimoji="0" lang="en-US" sz="18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1415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719" y="3000910"/>
            <a:ext cx="10844700" cy="646331"/>
          </a:xfrm>
          <a:prstGeom prst="rect">
            <a:avLst/>
          </a:prstGeom>
          <a:noFill/>
        </p:spPr>
        <p:txBody>
          <a:bodyPr wrap="none" rtlCol="0">
            <a:spAutoFit/>
          </a:bodyPr>
          <a:lstStyle/>
          <a:p>
            <a:r>
              <a:rPr lang="en-US" sz="3600" dirty="0" smtClean="0"/>
              <a:t>We need to understand </a:t>
            </a:r>
            <a:r>
              <a:rPr lang="en-US" sz="3600" smtClean="0"/>
              <a:t>where transmission is happening</a:t>
            </a:r>
            <a:endParaRPr lang="en-US" sz="3600"/>
          </a:p>
        </p:txBody>
      </p:sp>
    </p:spTree>
    <p:extLst>
      <p:ext uri="{BB962C8B-B14F-4D97-AF65-F5344CB8AC3E}">
        <p14:creationId xmlns:p14="http://schemas.microsoft.com/office/powerpoint/2010/main" val="1518913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22" y="582804"/>
            <a:ext cx="10058400" cy="5657850"/>
          </a:xfrm>
          <a:prstGeom prst="rect">
            <a:avLst/>
          </a:prstGeom>
        </p:spPr>
      </p:pic>
      <p:sp>
        <p:nvSpPr>
          <p:cNvPr id="6" name="TextBox 5"/>
          <p:cNvSpPr txBox="1"/>
          <p:nvPr/>
        </p:nvSpPr>
        <p:spPr>
          <a:xfrm>
            <a:off x="4582050" y="4421275"/>
            <a:ext cx="2009670" cy="923330"/>
          </a:xfrm>
          <a:prstGeom prst="rect">
            <a:avLst/>
          </a:prstGeom>
          <a:noFill/>
        </p:spPr>
        <p:txBody>
          <a:bodyPr wrap="square" rtlCol="0">
            <a:spAutoFit/>
          </a:bodyPr>
          <a:lstStyle/>
          <a:p>
            <a:r>
              <a:rPr lang="en-US" dirty="0" smtClean="0">
                <a:solidFill>
                  <a:srgbClr val="FFFF00"/>
                </a:solidFill>
              </a:rPr>
              <a:t>Chest </a:t>
            </a:r>
            <a:r>
              <a:rPr lang="en-US" dirty="0" err="1" smtClean="0">
                <a:solidFill>
                  <a:srgbClr val="FFFF00"/>
                </a:solidFill>
              </a:rPr>
              <a:t>symptomatics</a:t>
            </a:r>
            <a:r>
              <a:rPr lang="en-US" dirty="0" smtClean="0">
                <a:solidFill>
                  <a:srgbClr val="FFFF00"/>
                </a:solidFill>
              </a:rPr>
              <a:t> seeking care</a:t>
            </a:r>
            <a:endParaRPr lang="en-US" dirty="0">
              <a:solidFill>
                <a:srgbClr val="FFFF00"/>
              </a:solidFill>
            </a:endParaRPr>
          </a:p>
        </p:txBody>
      </p:sp>
    </p:spTree>
    <p:extLst>
      <p:ext uri="{BB962C8B-B14F-4D97-AF65-F5344CB8AC3E}">
        <p14:creationId xmlns:p14="http://schemas.microsoft.com/office/powerpoint/2010/main" val="1989328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22" y="582804"/>
            <a:ext cx="10058400" cy="5657850"/>
          </a:xfrm>
          <a:prstGeom prst="rect">
            <a:avLst/>
          </a:prstGeom>
        </p:spPr>
      </p:pic>
      <p:sp>
        <p:nvSpPr>
          <p:cNvPr id="6" name="TextBox 5"/>
          <p:cNvSpPr txBox="1"/>
          <p:nvPr/>
        </p:nvSpPr>
        <p:spPr>
          <a:xfrm>
            <a:off x="4582050" y="4421275"/>
            <a:ext cx="2009670" cy="923330"/>
          </a:xfrm>
          <a:prstGeom prst="rect">
            <a:avLst/>
          </a:prstGeom>
          <a:noFill/>
        </p:spPr>
        <p:txBody>
          <a:bodyPr wrap="square" rtlCol="0">
            <a:spAutoFit/>
          </a:bodyPr>
          <a:lstStyle/>
          <a:p>
            <a:r>
              <a:rPr lang="en-US" dirty="0" smtClean="0">
                <a:solidFill>
                  <a:srgbClr val="FFFF00"/>
                </a:solidFill>
              </a:rPr>
              <a:t>Chest </a:t>
            </a:r>
            <a:r>
              <a:rPr lang="en-US" dirty="0" err="1" smtClean="0">
                <a:solidFill>
                  <a:srgbClr val="FFFF00"/>
                </a:solidFill>
              </a:rPr>
              <a:t>symptomatics</a:t>
            </a:r>
            <a:r>
              <a:rPr lang="en-US" dirty="0" smtClean="0">
                <a:solidFill>
                  <a:srgbClr val="FFFF00"/>
                </a:solidFill>
              </a:rPr>
              <a:t> seeking care</a:t>
            </a:r>
            <a:endParaRPr lang="en-US" dirty="0">
              <a:solidFill>
                <a:srgbClr val="FFFF00"/>
              </a:solidFill>
            </a:endParaRPr>
          </a:p>
        </p:txBody>
      </p:sp>
      <p:sp>
        <p:nvSpPr>
          <p:cNvPr id="9" name="TextBox 8"/>
          <p:cNvSpPr txBox="1"/>
          <p:nvPr/>
        </p:nvSpPr>
        <p:spPr>
          <a:xfrm>
            <a:off x="5845782" y="3525226"/>
            <a:ext cx="2210637" cy="646331"/>
          </a:xfrm>
          <a:prstGeom prst="rect">
            <a:avLst/>
          </a:prstGeom>
          <a:noFill/>
        </p:spPr>
        <p:txBody>
          <a:bodyPr wrap="square" rtlCol="0">
            <a:spAutoFit/>
          </a:bodyPr>
          <a:lstStyle/>
          <a:p>
            <a:r>
              <a:rPr lang="en-US" dirty="0" smtClean="0">
                <a:solidFill>
                  <a:schemeClr val="bg1"/>
                </a:solidFill>
              </a:rPr>
              <a:t>Key burden indicators</a:t>
            </a:r>
          </a:p>
          <a:p>
            <a:r>
              <a:rPr lang="en-US" dirty="0" smtClean="0">
                <a:solidFill>
                  <a:schemeClr val="bg1"/>
                </a:solidFill>
              </a:rPr>
              <a:t>(ARTI </a:t>
            </a:r>
            <a:r>
              <a:rPr lang="en-US" dirty="0" err="1" smtClean="0">
                <a:solidFill>
                  <a:schemeClr val="bg1"/>
                </a:solidFill>
              </a:rPr>
              <a:t>etc</a:t>
            </a:r>
            <a:r>
              <a:rPr lang="en-US" dirty="0" smtClean="0">
                <a:solidFill>
                  <a:schemeClr val="bg1"/>
                </a:solidFill>
              </a:rPr>
              <a:t>)</a:t>
            </a:r>
            <a:endParaRPr lang="en-US" dirty="0">
              <a:solidFill>
                <a:schemeClr val="bg1"/>
              </a:solidFill>
            </a:endParaRPr>
          </a:p>
        </p:txBody>
      </p:sp>
      <p:sp>
        <p:nvSpPr>
          <p:cNvPr id="10" name="TextBox 9"/>
          <p:cNvSpPr txBox="1"/>
          <p:nvPr/>
        </p:nvSpPr>
        <p:spPr>
          <a:xfrm>
            <a:off x="6591720" y="4421275"/>
            <a:ext cx="2210637" cy="646331"/>
          </a:xfrm>
          <a:prstGeom prst="rect">
            <a:avLst/>
          </a:prstGeom>
          <a:noFill/>
        </p:spPr>
        <p:txBody>
          <a:bodyPr wrap="square" rtlCol="0">
            <a:spAutoFit/>
          </a:bodyPr>
          <a:lstStyle/>
          <a:p>
            <a:r>
              <a:rPr lang="en-US" dirty="0" smtClean="0">
                <a:solidFill>
                  <a:schemeClr val="bg1"/>
                </a:solidFill>
              </a:rPr>
              <a:t>Cross-sectional (prevalence) surveys</a:t>
            </a:r>
            <a:endParaRPr lang="en-US" dirty="0">
              <a:solidFill>
                <a:schemeClr val="bg1"/>
              </a:solidFill>
            </a:endParaRPr>
          </a:p>
        </p:txBody>
      </p:sp>
    </p:spTree>
    <p:extLst>
      <p:ext uri="{BB962C8B-B14F-4D97-AF65-F5344CB8AC3E}">
        <p14:creationId xmlns:p14="http://schemas.microsoft.com/office/powerpoint/2010/main" val="974084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22" y="582804"/>
            <a:ext cx="10058400" cy="5657850"/>
          </a:xfrm>
          <a:prstGeom prst="rect">
            <a:avLst/>
          </a:prstGeom>
        </p:spPr>
      </p:pic>
      <p:sp>
        <p:nvSpPr>
          <p:cNvPr id="6" name="TextBox 5"/>
          <p:cNvSpPr txBox="1"/>
          <p:nvPr/>
        </p:nvSpPr>
        <p:spPr>
          <a:xfrm>
            <a:off x="4582050" y="4421275"/>
            <a:ext cx="2009670" cy="923330"/>
          </a:xfrm>
          <a:prstGeom prst="rect">
            <a:avLst/>
          </a:prstGeom>
          <a:noFill/>
        </p:spPr>
        <p:txBody>
          <a:bodyPr wrap="square" rtlCol="0">
            <a:spAutoFit/>
          </a:bodyPr>
          <a:lstStyle/>
          <a:p>
            <a:r>
              <a:rPr lang="en-US" dirty="0" smtClean="0">
                <a:solidFill>
                  <a:srgbClr val="FFFF00"/>
                </a:solidFill>
              </a:rPr>
              <a:t>Chest </a:t>
            </a:r>
            <a:r>
              <a:rPr lang="en-US" dirty="0" err="1" smtClean="0">
                <a:solidFill>
                  <a:srgbClr val="FFFF00"/>
                </a:solidFill>
              </a:rPr>
              <a:t>symptomatics</a:t>
            </a:r>
            <a:r>
              <a:rPr lang="en-US" dirty="0" smtClean="0">
                <a:solidFill>
                  <a:srgbClr val="FFFF00"/>
                </a:solidFill>
              </a:rPr>
              <a:t> seeking care</a:t>
            </a:r>
            <a:endParaRPr lang="en-US" dirty="0">
              <a:solidFill>
                <a:srgbClr val="FFFF00"/>
              </a:solidFill>
            </a:endParaRPr>
          </a:p>
        </p:txBody>
      </p:sp>
      <p:sp>
        <p:nvSpPr>
          <p:cNvPr id="7" name="TextBox 6"/>
          <p:cNvSpPr txBox="1"/>
          <p:nvPr/>
        </p:nvSpPr>
        <p:spPr>
          <a:xfrm>
            <a:off x="8606615" y="2255366"/>
            <a:ext cx="2210637" cy="923330"/>
          </a:xfrm>
          <a:prstGeom prst="rect">
            <a:avLst/>
          </a:prstGeom>
          <a:noFill/>
        </p:spPr>
        <p:txBody>
          <a:bodyPr wrap="square" rtlCol="0">
            <a:spAutoFit/>
          </a:bodyPr>
          <a:lstStyle/>
          <a:p>
            <a:r>
              <a:rPr lang="en-US" dirty="0" smtClean="0">
                <a:solidFill>
                  <a:schemeClr val="bg1"/>
                </a:solidFill>
              </a:rPr>
              <a:t>Some TB cases never contacting the healthcare system?</a:t>
            </a:r>
            <a:endParaRPr lang="en-US" dirty="0">
              <a:solidFill>
                <a:schemeClr val="bg1"/>
              </a:solidFill>
            </a:endParaRPr>
          </a:p>
        </p:txBody>
      </p:sp>
      <p:sp>
        <p:nvSpPr>
          <p:cNvPr id="8" name="TextBox 7"/>
          <p:cNvSpPr txBox="1"/>
          <p:nvPr/>
        </p:nvSpPr>
        <p:spPr>
          <a:xfrm>
            <a:off x="5486401" y="961812"/>
            <a:ext cx="2210637" cy="923330"/>
          </a:xfrm>
          <a:prstGeom prst="rect">
            <a:avLst/>
          </a:prstGeom>
          <a:noFill/>
        </p:spPr>
        <p:txBody>
          <a:bodyPr wrap="square" rtlCol="0">
            <a:spAutoFit/>
          </a:bodyPr>
          <a:lstStyle/>
          <a:p>
            <a:r>
              <a:rPr lang="en-US" dirty="0" smtClean="0">
                <a:solidFill>
                  <a:schemeClr val="bg1"/>
                </a:solidFill>
              </a:rPr>
              <a:t>Most patients wait for several months before seeking care?</a:t>
            </a:r>
            <a:endParaRPr lang="en-US" dirty="0">
              <a:solidFill>
                <a:schemeClr val="bg1"/>
              </a:solidFill>
            </a:endParaRPr>
          </a:p>
        </p:txBody>
      </p:sp>
      <p:sp>
        <p:nvSpPr>
          <p:cNvPr id="11" name="TextBox 10"/>
          <p:cNvSpPr txBox="1"/>
          <p:nvPr/>
        </p:nvSpPr>
        <p:spPr>
          <a:xfrm>
            <a:off x="5845782" y="3525226"/>
            <a:ext cx="2210637" cy="646331"/>
          </a:xfrm>
          <a:prstGeom prst="rect">
            <a:avLst/>
          </a:prstGeom>
          <a:noFill/>
        </p:spPr>
        <p:txBody>
          <a:bodyPr wrap="square" rtlCol="0">
            <a:spAutoFit/>
          </a:bodyPr>
          <a:lstStyle/>
          <a:p>
            <a:r>
              <a:rPr lang="en-US" dirty="0" smtClean="0">
                <a:solidFill>
                  <a:schemeClr val="bg1"/>
                </a:solidFill>
              </a:rPr>
              <a:t>Key burden indicators</a:t>
            </a:r>
          </a:p>
          <a:p>
            <a:r>
              <a:rPr lang="en-US" dirty="0" smtClean="0">
                <a:solidFill>
                  <a:schemeClr val="bg1"/>
                </a:solidFill>
              </a:rPr>
              <a:t>(ARTI </a:t>
            </a:r>
            <a:r>
              <a:rPr lang="en-US" dirty="0" err="1" smtClean="0">
                <a:solidFill>
                  <a:schemeClr val="bg1"/>
                </a:solidFill>
              </a:rPr>
              <a:t>etc</a:t>
            </a:r>
            <a:r>
              <a:rPr lang="en-US" dirty="0" smtClean="0">
                <a:solidFill>
                  <a:schemeClr val="bg1"/>
                </a:solidFill>
              </a:rPr>
              <a:t>)</a:t>
            </a:r>
            <a:endParaRPr lang="en-US" dirty="0">
              <a:solidFill>
                <a:schemeClr val="bg1"/>
              </a:solidFill>
            </a:endParaRPr>
          </a:p>
        </p:txBody>
      </p:sp>
      <p:sp>
        <p:nvSpPr>
          <p:cNvPr id="12" name="TextBox 11"/>
          <p:cNvSpPr txBox="1"/>
          <p:nvPr/>
        </p:nvSpPr>
        <p:spPr>
          <a:xfrm>
            <a:off x="6591720" y="4421275"/>
            <a:ext cx="2210637" cy="646331"/>
          </a:xfrm>
          <a:prstGeom prst="rect">
            <a:avLst/>
          </a:prstGeom>
          <a:noFill/>
        </p:spPr>
        <p:txBody>
          <a:bodyPr wrap="square" rtlCol="0">
            <a:spAutoFit/>
          </a:bodyPr>
          <a:lstStyle/>
          <a:p>
            <a:r>
              <a:rPr lang="en-US" dirty="0" smtClean="0">
                <a:solidFill>
                  <a:schemeClr val="bg1"/>
                </a:solidFill>
              </a:rPr>
              <a:t>Cross-sectional (prevalence) surveys</a:t>
            </a:r>
            <a:endParaRPr lang="en-US" dirty="0">
              <a:solidFill>
                <a:schemeClr val="bg1"/>
              </a:solidFill>
            </a:endParaRPr>
          </a:p>
        </p:txBody>
      </p:sp>
    </p:spTree>
    <p:extLst>
      <p:ext uri="{BB962C8B-B14F-4D97-AF65-F5344CB8AC3E}">
        <p14:creationId xmlns:p14="http://schemas.microsoft.com/office/powerpoint/2010/main" val="446501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203" y="1076845"/>
            <a:ext cx="6751530" cy="4370427"/>
          </a:xfrm>
          <a:prstGeom prst="rect">
            <a:avLst/>
          </a:prstGeom>
          <a:noFill/>
        </p:spPr>
        <p:txBody>
          <a:bodyPr wrap="square" rtlCol="0">
            <a:spAutoFit/>
          </a:bodyPr>
          <a:lstStyle/>
          <a:p>
            <a:pPr marL="914400" lvl="1" indent="-457200">
              <a:buFont typeface="Arial"/>
              <a:buChar char="•"/>
            </a:pPr>
            <a:endParaRPr lang="en-US" sz="2000" dirty="0" smtClean="0"/>
          </a:p>
          <a:p>
            <a:pPr lvl="1"/>
            <a:r>
              <a:rPr lang="en-US" sz="2000" i="1" dirty="0" smtClean="0"/>
              <a:t>We may be missing transmission as long as we’re missing the sociological perspective</a:t>
            </a:r>
          </a:p>
          <a:p>
            <a:pPr marL="914400" lvl="1" indent="-457200">
              <a:buFont typeface="Arial"/>
              <a:buChar char="•"/>
            </a:pPr>
            <a:endParaRPr lang="en-US" sz="2000" dirty="0" smtClean="0"/>
          </a:p>
          <a:p>
            <a:pPr marL="914400" lvl="1" indent="-457200">
              <a:buFont typeface="Arial"/>
              <a:buChar char="•"/>
            </a:pPr>
            <a:r>
              <a:rPr lang="en-US" sz="2000" dirty="0" smtClean="0"/>
              <a:t>Increasing </a:t>
            </a:r>
            <a:r>
              <a:rPr lang="en-US" sz="2000" dirty="0"/>
              <a:t>awareness?</a:t>
            </a:r>
          </a:p>
          <a:p>
            <a:pPr marL="914400" lvl="1" indent="-457200">
              <a:buFont typeface="Arial"/>
              <a:buChar char="•"/>
            </a:pPr>
            <a:r>
              <a:rPr lang="en-US" sz="2000" dirty="0"/>
              <a:t>Addressing stigma?</a:t>
            </a:r>
          </a:p>
          <a:p>
            <a:pPr marL="914400" lvl="1" indent="-457200">
              <a:buFont typeface="Arial"/>
              <a:buChar char="•"/>
            </a:pPr>
            <a:r>
              <a:rPr lang="en-US" sz="2000" dirty="0" smtClean="0"/>
              <a:t>Lowering barriers to care?</a:t>
            </a:r>
          </a:p>
          <a:p>
            <a:pPr marL="914400" lvl="1" indent="-457200">
              <a:buFont typeface="Arial"/>
              <a:buChar char="•"/>
            </a:pPr>
            <a:r>
              <a:rPr lang="en-US" sz="2000" dirty="0" smtClean="0"/>
              <a:t>What </a:t>
            </a:r>
            <a:r>
              <a:rPr lang="en-US" sz="2000" dirty="0"/>
              <a:t>would be the impact on TB incidence</a:t>
            </a:r>
            <a:r>
              <a:rPr lang="en-US" sz="2000" dirty="0" smtClean="0"/>
              <a:t>?</a:t>
            </a:r>
          </a:p>
          <a:p>
            <a:pPr marL="795338" indent="-342900">
              <a:buFont typeface="Arial" charset="0"/>
              <a:buChar char="•"/>
              <a:tabLst>
                <a:tab pos="439738" algn="l"/>
              </a:tabLst>
            </a:pPr>
            <a:endParaRPr lang="en-US" sz="2000" dirty="0"/>
          </a:p>
          <a:p>
            <a:pPr marL="452438">
              <a:tabLst>
                <a:tab pos="439738" algn="l"/>
              </a:tabLst>
            </a:pPr>
            <a:r>
              <a:rPr lang="en-US" sz="2000" dirty="0" smtClean="0"/>
              <a:t>Is there evidence that TB patients defer </a:t>
            </a:r>
            <a:r>
              <a:rPr lang="en-US" sz="2000" dirty="0" err="1" smtClean="0"/>
              <a:t>careseeking</a:t>
            </a:r>
            <a:r>
              <a:rPr lang="en-US" sz="2000" dirty="0" smtClean="0"/>
              <a:t>?</a:t>
            </a:r>
          </a:p>
          <a:p>
            <a:pPr marL="1195388" lvl="2" indent="-285750">
              <a:buFont typeface="Arial" charset="0"/>
              <a:buChar char="•"/>
              <a:tabLst>
                <a:tab pos="439738" algn="l"/>
              </a:tabLst>
            </a:pPr>
            <a:r>
              <a:rPr lang="en-US" dirty="0"/>
              <a:t>Upcoming work with NIRT (Chennai), FMR (Mumbai)</a:t>
            </a:r>
          </a:p>
          <a:p>
            <a:pPr marL="452438">
              <a:tabLst>
                <a:tab pos="439738" algn="l"/>
              </a:tabLst>
            </a:pPr>
            <a:endParaRPr lang="en-US" sz="2000" dirty="0" smtClean="0"/>
          </a:p>
          <a:p>
            <a:pPr marL="452438">
              <a:tabLst>
                <a:tab pos="439738" algn="l"/>
              </a:tabLst>
            </a:pPr>
            <a:r>
              <a:rPr lang="en-US" sz="2000" dirty="0" smtClean="0"/>
              <a:t>Also evidence </a:t>
            </a:r>
            <a:r>
              <a:rPr lang="en-US" sz="2000" dirty="0"/>
              <a:t>from other prevalence surveys in the </a:t>
            </a:r>
            <a:r>
              <a:rPr lang="en-US" sz="2000" dirty="0" smtClean="0"/>
              <a:t>region</a:t>
            </a:r>
          </a:p>
          <a:p>
            <a:pPr marL="1252538" lvl="1" indent="-342900">
              <a:buFont typeface="Arial" charset="0"/>
              <a:buChar char="•"/>
              <a:tabLst>
                <a:tab pos="439738" algn="l"/>
              </a:tabLst>
            </a:pPr>
            <a:r>
              <a:rPr lang="en-US" sz="2000" dirty="0" smtClean="0"/>
              <a:t>Ongoing </a:t>
            </a:r>
            <a:r>
              <a:rPr lang="en-US" sz="2000" dirty="0"/>
              <a:t>work: modelling TB in </a:t>
            </a:r>
            <a:r>
              <a:rPr lang="en-US" sz="2000" dirty="0" smtClean="0"/>
              <a:t>WHO/SEARO</a:t>
            </a:r>
            <a:endParaRPr lang="en-US" sz="2000" dirty="0"/>
          </a:p>
        </p:txBody>
      </p:sp>
      <p:sp>
        <p:nvSpPr>
          <p:cNvPr id="2" name="Title 1"/>
          <p:cNvSpPr>
            <a:spLocks noGrp="1"/>
          </p:cNvSpPr>
          <p:nvPr>
            <p:ph type="title"/>
          </p:nvPr>
        </p:nvSpPr>
        <p:spPr>
          <a:xfrm>
            <a:off x="772507" y="358933"/>
            <a:ext cx="6751530" cy="764629"/>
          </a:xfrm>
        </p:spPr>
        <p:txBody>
          <a:bodyPr>
            <a:normAutofit/>
          </a:bodyPr>
          <a:lstStyle/>
          <a:p>
            <a:r>
              <a:rPr lang="en-US" dirty="0" smtClean="0"/>
              <a:t>What is going on?</a:t>
            </a:r>
            <a:endParaRPr lang="en-US" dirty="0"/>
          </a:p>
        </p:txBody>
      </p:sp>
      <p:pic>
        <p:nvPicPr>
          <p:cNvPr id="4" name="Picture 3"/>
          <p:cNvPicPr>
            <a:picLocks noChangeAspect="1"/>
          </p:cNvPicPr>
          <p:nvPr/>
        </p:nvPicPr>
        <p:blipFill>
          <a:blip r:embed="rId3"/>
          <a:stretch>
            <a:fillRect/>
          </a:stretch>
        </p:blipFill>
        <p:spPr>
          <a:xfrm>
            <a:off x="7524037" y="3831404"/>
            <a:ext cx="1726644" cy="2289859"/>
          </a:xfrm>
          <a:prstGeom prst="rect">
            <a:avLst/>
          </a:prstGeom>
        </p:spPr>
      </p:pic>
      <p:pic>
        <p:nvPicPr>
          <p:cNvPr id="3" name="Picture 2"/>
          <p:cNvPicPr>
            <a:picLocks noChangeAspect="1"/>
          </p:cNvPicPr>
          <p:nvPr/>
        </p:nvPicPr>
        <p:blipFill>
          <a:blip r:embed="rId4"/>
          <a:stretch>
            <a:fillRect/>
          </a:stretch>
        </p:blipFill>
        <p:spPr>
          <a:xfrm>
            <a:off x="7524037" y="1259943"/>
            <a:ext cx="3810000" cy="2298700"/>
          </a:xfrm>
          <a:prstGeom prst="rect">
            <a:avLst/>
          </a:prstGeom>
        </p:spPr>
      </p:pic>
    </p:spTree>
    <p:extLst>
      <p:ext uri="{BB962C8B-B14F-4D97-AF65-F5344CB8AC3E}">
        <p14:creationId xmlns:p14="http://schemas.microsoft.com/office/powerpoint/2010/main" val="370870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8" y="621156"/>
            <a:ext cx="3694838" cy="1512444"/>
          </a:xfrm>
        </p:spPr>
        <p:txBody>
          <a:bodyPr>
            <a:normAutofit fontScale="90000"/>
          </a:bodyPr>
          <a:lstStyle/>
          <a:p>
            <a:r>
              <a:rPr lang="en-US" dirty="0" smtClean="0"/>
              <a:t>India’s next </a:t>
            </a:r>
            <a:r>
              <a:rPr lang="en-US" smtClean="0"/>
              <a:t>National Strategic Plan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142" y="474852"/>
            <a:ext cx="7969858" cy="5980811"/>
          </a:xfrm>
          <a:prstGeom prst="rect">
            <a:avLst/>
          </a:prstGeom>
        </p:spPr>
      </p:pic>
      <p:sp>
        <p:nvSpPr>
          <p:cNvPr id="6" name="TextBox 5"/>
          <p:cNvSpPr txBox="1"/>
          <p:nvPr/>
        </p:nvSpPr>
        <p:spPr>
          <a:xfrm>
            <a:off x="490728" y="4992159"/>
            <a:ext cx="3971544" cy="1569660"/>
          </a:xfrm>
          <a:prstGeom prst="rect">
            <a:avLst/>
          </a:prstGeom>
          <a:noFill/>
        </p:spPr>
        <p:txBody>
          <a:bodyPr wrap="square" rtlCol="0">
            <a:spAutoFit/>
          </a:bodyPr>
          <a:lstStyle/>
          <a:p>
            <a:r>
              <a:rPr lang="is-IS" sz="3200" i="1" dirty="0" smtClean="0"/>
              <a:t>…but more ‘real’ evidence now needed...</a:t>
            </a:r>
            <a:endParaRPr lang="en-US" sz="3200" i="1" dirty="0"/>
          </a:p>
        </p:txBody>
      </p:sp>
    </p:spTree>
    <p:extLst>
      <p:ext uri="{BB962C8B-B14F-4D97-AF65-F5344CB8AC3E}">
        <p14:creationId xmlns:p14="http://schemas.microsoft.com/office/powerpoint/2010/main" val="1443576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r"/>
            <a:r>
              <a:rPr lang="en-US" i="1" dirty="0" smtClean="0"/>
              <a:t>Thank you</a:t>
            </a:r>
            <a:endParaRPr lang="en-US" i="1" dirty="0"/>
          </a:p>
        </p:txBody>
      </p:sp>
    </p:spTree>
    <p:extLst>
      <p:ext uri="{BB962C8B-B14F-4D97-AF65-F5344CB8AC3E}">
        <p14:creationId xmlns:p14="http://schemas.microsoft.com/office/powerpoint/2010/main" val="690050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Spare slides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45446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reasons for engaging the private sector</a:t>
            </a:r>
            <a:endParaRPr lang="en-US" dirty="0"/>
          </a:p>
        </p:txBody>
      </p:sp>
      <p:sp>
        <p:nvSpPr>
          <p:cNvPr id="3" name="Content Placeholder 2"/>
          <p:cNvSpPr>
            <a:spLocks noGrp="1"/>
          </p:cNvSpPr>
          <p:nvPr>
            <p:ph idx="1"/>
          </p:nvPr>
        </p:nvSpPr>
        <p:spPr>
          <a:xfrm>
            <a:off x="838200" y="1690688"/>
            <a:ext cx="10515600" cy="4887912"/>
          </a:xfrm>
        </p:spPr>
        <p:txBody>
          <a:bodyPr>
            <a:normAutofit/>
          </a:bodyPr>
          <a:lstStyle/>
          <a:p>
            <a:r>
              <a:rPr lang="en-US" dirty="0" smtClean="0"/>
              <a:t>Surveillance: India’s public TB </a:t>
            </a:r>
            <a:r>
              <a:rPr lang="en-US" dirty="0" err="1" smtClean="0"/>
              <a:t>programme</a:t>
            </a:r>
            <a:r>
              <a:rPr lang="en-US" dirty="0" smtClean="0"/>
              <a:t> covers only estimated ~60% of TB cases</a:t>
            </a:r>
          </a:p>
          <a:p>
            <a:pPr lvl="1"/>
            <a:r>
              <a:rPr lang="en-US" dirty="0" smtClean="0"/>
              <a:t>Burden of TB managed by the private sector is much higher than previously </a:t>
            </a:r>
            <a:r>
              <a:rPr lang="en-US" dirty="0" err="1" smtClean="0"/>
              <a:t>recognised</a:t>
            </a:r>
            <a:r>
              <a:rPr lang="en-US" dirty="0" smtClean="0"/>
              <a:t> (Arinaminpathy et al, 2016)</a:t>
            </a:r>
          </a:p>
          <a:p>
            <a:pPr lvl="1"/>
            <a:endParaRPr lang="en-US" dirty="0"/>
          </a:p>
          <a:p>
            <a:r>
              <a:rPr lang="en-US" dirty="0" smtClean="0"/>
              <a:t>Extending public-sector quality of care to the private sector</a:t>
            </a:r>
          </a:p>
          <a:p>
            <a:pPr lvl="1"/>
            <a:r>
              <a:rPr lang="en-US" dirty="0" smtClean="0"/>
              <a:t>’Saving lives’ through improved outcomes</a:t>
            </a:r>
          </a:p>
          <a:p>
            <a:pPr lvl="1"/>
            <a:r>
              <a:rPr lang="en-US" dirty="0" smtClean="0"/>
              <a:t>Free TB drugs and adherence support</a:t>
            </a:r>
          </a:p>
          <a:p>
            <a:pPr lvl="1"/>
            <a:endParaRPr lang="en-US" dirty="0"/>
          </a:p>
          <a:p>
            <a:r>
              <a:rPr lang="en-US" dirty="0" smtClean="0"/>
              <a:t>Reducing opportunities for transmission </a:t>
            </a:r>
            <a:r>
              <a:rPr lang="is-IS" dirty="0" smtClean="0"/>
              <a:t>….?</a:t>
            </a:r>
          </a:p>
          <a:p>
            <a:pPr lvl="1"/>
            <a:r>
              <a:rPr lang="is-IS" i="1" dirty="0" smtClean="0"/>
              <a:t>Not without demand generation</a:t>
            </a:r>
            <a:endParaRPr lang="en-US" i="1" dirty="0"/>
          </a:p>
        </p:txBody>
      </p:sp>
    </p:spTree>
    <p:extLst>
      <p:ext uri="{BB962C8B-B14F-4D97-AF65-F5344CB8AC3E}">
        <p14:creationId xmlns:p14="http://schemas.microsoft.com/office/powerpoint/2010/main" val="25531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5944"/>
          <a:stretch/>
        </p:blipFill>
        <p:spPr>
          <a:xfrm>
            <a:off x="1285134" y="1002218"/>
            <a:ext cx="9405695" cy="5411709"/>
          </a:xfrm>
          <a:prstGeom prst="rect">
            <a:avLst/>
          </a:prstGeom>
        </p:spPr>
      </p:pic>
      <p:sp>
        <p:nvSpPr>
          <p:cNvPr id="2" name="TextBox 1"/>
          <p:cNvSpPr txBox="1"/>
          <p:nvPr/>
        </p:nvSpPr>
        <p:spPr>
          <a:xfrm>
            <a:off x="4752788" y="417443"/>
            <a:ext cx="2971800" cy="584775"/>
          </a:xfrm>
          <a:prstGeom prst="rect">
            <a:avLst/>
          </a:prstGeom>
          <a:noFill/>
        </p:spPr>
        <p:txBody>
          <a:bodyPr wrap="square" rtlCol="0">
            <a:spAutoFit/>
          </a:bodyPr>
          <a:lstStyle/>
          <a:p>
            <a:r>
              <a:rPr lang="en-IN" sz="3200" b="1" dirty="0">
                <a:solidFill>
                  <a:schemeClr val="accent5">
                    <a:lumMod val="75000"/>
                  </a:schemeClr>
                </a:solidFill>
              </a:rPr>
              <a:t>End TB Strategy</a:t>
            </a:r>
          </a:p>
        </p:txBody>
      </p:sp>
    </p:spTree>
    <p:extLst>
      <p:ext uri="{BB962C8B-B14F-4D97-AF65-F5344CB8AC3E}">
        <p14:creationId xmlns:p14="http://schemas.microsoft.com/office/powerpoint/2010/main" val="1143274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81" y="239864"/>
            <a:ext cx="10515600" cy="1325563"/>
          </a:xfrm>
        </p:spPr>
        <p:txBody>
          <a:bodyPr>
            <a:normAutofit/>
          </a:bodyPr>
          <a:lstStyle/>
          <a:p>
            <a:r>
              <a:rPr lang="en-US" sz="4000" dirty="0"/>
              <a:t>Movement in a fragmented healthcare system</a:t>
            </a:r>
            <a:endParaRPr lang="en-US" sz="4000" dirty="0"/>
          </a:p>
        </p:txBody>
      </p:sp>
      <p:pic>
        <p:nvPicPr>
          <p:cNvPr id="6" name="Picture 5" descr="journal.pone.0042458.g00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014" y="1402870"/>
            <a:ext cx="3628161" cy="4936635"/>
          </a:xfrm>
          <a:prstGeom prst="rect">
            <a:avLst/>
          </a:prstGeom>
        </p:spPr>
      </p:pic>
      <p:sp>
        <p:nvSpPr>
          <p:cNvPr id="7" name="TextBox 6"/>
          <p:cNvSpPr txBox="1"/>
          <p:nvPr/>
        </p:nvSpPr>
        <p:spPr>
          <a:xfrm>
            <a:off x="5869886" y="1402870"/>
            <a:ext cx="2536792" cy="923330"/>
          </a:xfrm>
          <a:prstGeom prst="rect">
            <a:avLst/>
          </a:prstGeom>
          <a:noFill/>
        </p:spPr>
        <p:txBody>
          <a:bodyPr wrap="square" rtlCol="0">
            <a:spAutoFit/>
          </a:bodyPr>
          <a:lstStyle/>
          <a:p>
            <a:r>
              <a:rPr lang="en-US" dirty="0" err="1"/>
              <a:t>Kapoor</a:t>
            </a:r>
            <a:r>
              <a:rPr lang="en-US" dirty="0"/>
              <a:t>, Raman, </a:t>
            </a:r>
            <a:r>
              <a:rPr lang="en-US" dirty="0" err="1"/>
              <a:t>Sachdeva</a:t>
            </a:r>
            <a:r>
              <a:rPr lang="en-US" dirty="0"/>
              <a:t>, </a:t>
            </a:r>
            <a:r>
              <a:rPr lang="en-US" dirty="0" err="1"/>
              <a:t>Satyanarayana</a:t>
            </a:r>
            <a:r>
              <a:rPr lang="en-US" dirty="0"/>
              <a:t> (2012) </a:t>
            </a:r>
            <a:r>
              <a:rPr lang="en-US" dirty="0" err="1"/>
              <a:t>PLoS</a:t>
            </a:r>
            <a:r>
              <a:rPr lang="en-US" dirty="0"/>
              <a:t> ONE</a:t>
            </a:r>
            <a:endParaRPr lang="en-US" dirty="0"/>
          </a:p>
        </p:txBody>
      </p:sp>
      <p:sp>
        <p:nvSpPr>
          <p:cNvPr id="3" name="Slide Number Placeholder 2"/>
          <p:cNvSpPr>
            <a:spLocks noGrp="1"/>
          </p:cNvSpPr>
          <p:nvPr>
            <p:ph type="sldNum" sz="quarter" idx="12"/>
          </p:nvPr>
        </p:nvSpPr>
        <p:spPr/>
        <p:txBody>
          <a:bodyPr/>
          <a:lstStyle/>
          <a:p>
            <a:fld id="{7BC378F1-2D6A-9043-9A6C-FDE6B24C06DE}" type="slidenum">
              <a:rPr lang="en-US" smtClean="0"/>
              <a:t>30</a:t>
            </a:fld>
            <a:endParaRPr lang="en-US"/>
          </a:p>
        </p:txBody>
      </p:sp>
    </p:spTree>
    <p:extLst>
      <p:ext uri="{BB962C8B-B14F-4D97-AF65-F5344CB8AC3E}">
        <p14:creationId xmlns:p14="http://schemas.microsoft.com/office/powerpoint/2010/main" val="637180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p:cNvSpPr>
          <p:nvPr/>
        </p:nvSpPr>
        <p:spPr>
          <a:xfrm>
            <a:off x="6945580" y="2112023"/>
            <a:ext cx="827999" cy="827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7096769" y="4947270"/>
            <a:ext cx="54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10484647" y="2335741"/>
            <a:ext cx="295200" cy="29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96439" y="1843640"/>
            <a:ext cx="444096" cy="369332"/>
          </a:xfrm>
          <a:prstGeom prst="rect">
            <a:avLst/>
          </a:prstGeom>
          <a:noFill/>
        </p:spPr>
        <p:txBody>
          <a:bodyPr wrap="none" rtlCol="0">
            <a:spAutoFit/>
          </a:bodyPr>
          <a:lstStyle/>
          <a:p>
            <a:r>
              <a:rPr lang="en-US" dirty="0" smtClean="0"/>
              <a:t>FQ</a:t>
            </a:r>
          </a:p>
        </p:txBody>
      </p:sp>
      <p:sp>
        <p:nvSpPr>
          <p:cNvPr id="9" name="TextBox 8"/>
          <p:cNvSpPr txBox="1"/>
          <p:nvPr/>
        </p:nvSpPr>
        <p:spPr>
          <a:xfrm>
            <a:off x="9651497" y="1812965"/>
            <a:ext cx="637226" cy="369332"/>
          </a:xfrm>
          <a:prstGeom prst="rect">
            <a:avLst/>
          </a:prstGeom>
          <a:noFill/>
        </p:spPr>
        <p:txBody>
          <a:bodyPr wrap="none" rtlCol="0">
            <a:spAutoFit/>
          </a:bodyPr>
          <a:lstStyle/>
          <a:p>
            <a:r>
              <a:rPr lang="en-US" smtClean="0"/>
              <a:t>LTFQ</a:t>
            </a:r>
            <a:endParaRPr lang="en-US" dirty="0"/>
          </a:p>
        </p:txBody>
      </p:sp>
      <p:sp>
        <p:nvSpPr>
          <p:cNvPr id="10" name="TextBox 9"/>
          <p:cNvSpPr txBox="1"/>
          <p:nvPr/>
        </p:nvSpPr>
        <p:spPr>
          <a:xfrm>
            <a:off x="7616880" y="5389978"/>
            <a:ext cx="946734" cy="369332"/>
          </a:xfrm>
          <a:prstGeom prst="rect">
            <a:avLst/>
          </a:prstGeom>
          <a:noFill/>
        </p:spPr>
        <p:txBody>
          <a:bodyPr wrap="none" rtlCol="0">
            <a:spAutoFit/>
          </a:bodyPr>
          <a:lstStyle/>
          <a:p>
            <a:r>
              <a:rPr lang="en-US" dirty="0" smtClean="0"/>
              <a:t>Chemist</a:t>
            </a:r>
            <a:endParaRPr lang="en-US" dirty="0"/>
          </a:p>
        </p:txBody>
      </p:sp>
      <p:sp>
        <p:nvSpPr>
          <p:cNvPr id="12" name="Oval 11"/>
          <p:cNvSpPr>
            <a:spLocks noChangeAspect="1"/>
          </p:cNvSpPr>
          <p:nvPr/>
        </p:nvSpPr>
        <p:spPr>
          <a:xfrm>
            <a:off x="10513031" y="5046639"/>
            <a:ext cx="266400" cy="26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594847" y="5404649"/>
            <a:ext cx="750526" cy="369332"/>
          </a:xfrm>
          <a:prstGeom prst="rect">
            <a:avLst/>
          </a:prstGeom>
          <a:noFill/>
        </p:spPr>
        <p:txBody>
          <a:bodyPr wrap="none" rtlCol="0">
            <a:spAutoFit/>
          </a:bodyPr>
          <a:lstStyle/>
          <a:p>
            <a:r>
              <a:rPr lang="en-US" dirty="0" smtClean="0"/>
              <a:t>Public</a:t>
            </a:r>
            <a:endParaRPr lang="en-US" dirty="0"/>
          </a:p>
        </p:txBody>
      </p:sp>
      <p:sp>
        <p:nvSpPr>
          <p:cNvPr id="14" name="Circular Arrow 13"/>
          <p:cNvSpPr/>
          <p:nvPr/>
        </p:nvSpPr>
        <p:spPr>
          <a:xfrm rot="8607963">
            <a:off x="10477716" y="4968944"/>
            <a:ext cx="841976" cy="1127244"/>
          </a:xfrm>
          <a:prstGeom prst="circularArrow">
            <a:avLst/>
          </a:prstGeom>
          <a:solidFill>
            <a:schemeClr val="accent6">
              <a:lumMod val="60000"/>
              <a:lumOff val="40000"/>
            </a:schemeClr>
          </a:solidFill>
          <a:ln w="214629">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8860815">
            <a:off x="6469373" y="1571484"/>
            <a:ext cx="841976" cy="1127244"/>
          </a:xfrm>
          <a:prstGeom prst="circularArrow">
            <a:avLst/>
          </a:prstGeom>
          <a:solidFill>
            <a:schemeClr val="accent6">
              <a:lumMod val="60000"/>
              <a:lumOff val="40000"/>
            </a:schemeClr>
          </a:solidFill>
          <a:ln w="16383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4118313">
            <a:off x="6671807" y="4948380"/>
            <a:ext cx="841976" cy="1127244"/>
          </a:xfrm>
          <a:prstGeom prst="circularArrow">
            <a:avLst/>
          </a:prstGeom>
          <a:solidFill>
            <a:schemeClr val="accent6">
              <a:lumMod val="60000"/>
              <a:lumOff val="40000"/>
            </a:schemeClr>
          </a:solidFill>
          <a:ln w="2413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ight Arrow 16"/>
          <p:cNvSpPr/>
          <p:nvPr/>
        </p:nvSpPr>
        <p:spPr>
          <a:xfrm rot="2371553">
            <a:off x="7500449" y="3832561"/>
            <a:ext cx="3126754" cy="1800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5400000">
            <a:off x="9738555" y="3693899"/>
            <a:ext cx="1789106" cy="3780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0800000">
            <a:off x="7865533" y="2348341"/>
            <a:ext cx="2297308" cy="2268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7805714" y="5040436"/>
            <a:ext cx="2419200" cy="3384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16200000">
            <a:off x="6510625" y="3707011"/>
            <a:ext cx="1729956" cy="3384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19314988">
            <a:off x="1636871" y="3787772"/>
            <a:ext cx="3078000" cy="3384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1288234" y="2352980"/>
            <a:ext cx="388800" cy="38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8234" y="5033670"/>
            <a:ext cx="367200" cy="3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485311" y="2190273"/>
            <a:ext cx="716400" cy="71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74287" y="1803005"/>
            <a:ext cx="671003" cy="369332"/>
          </a:xfrm>
          <a:prstGeom prst="rect">
            <a:avLst/>
          </a:prstGeom>
          <a:noFill/>
        </p:spPr>
        <p:txBody>
          <a:bodyPr wrap="square" rtlCol="0">
            <a:spAutoFit/>
          </a:bodyPr>
          <a:lstStyle/>
          <a:p>
            <a:r>
              <a:rPr lang="en-US" dirty="0" smtClean="0"/>
              <a:t>FQ</a:t>
            </a:r>
            <a:endParaRPr lang="en-US" dirty="0"/>
          </a:p>
        </p:txBody>
      </p:sp>
      <p:sp>
        <p:nvSpPr>
          <p:cNvPr id="26" name="TextBox 25"/>
          <p:cNvSpPr txBox="1"/>
          <p:nvPr/>
        </p:nvSpPr>
        <p:spPr>
          <a:xfrm>
            <a:off x="3886044" y="1804707"/>
            <a:ext cx="637226" cy="369332"/>
          </a:xfrm>
          <a:prstGeom prst="rect">
            <a:avLst/>
          </a:prstGeom>
          <a:noFill/>
        </p:spPr>
        <p:txBody>
          <a:bodyPr wrap="none" rtlCol="0">
            <a:spAutoFit/>
          </a:bodyPr>
          <a:lstStyle/>
          <a:p>
            <a:r>
              <a:rPr lang="en-US" dirty="0" smtClean="0"/>
              <a:t>LTFQ</a:t>
            </a:r>
            <a:endParaRPr lang="en-US" dirty="0"/>
          </a:p>
        </p:txBody>
      </p:sp>
      <p:sp>
        <p:nvSpPr>
          <p:cNvPr id="27" name="TextBox 26"/>
          <p:cNvSpPr txBox="1"/>
          <p:nvPr/>
        </p:nvSpPr>
        <p:spPr>
          <a:xfrm>
            <a:off x="1100920" y="5458149"/>
            <a:ext cx="946734" cy="369332"/>
          </a:xfrm>
          <a:prstGeom prst="rect">
            <a:avLst/>
          </a:prstGeom>
          <a:noFill/>
        </p:spPr>
        <p:txBody>
          <a:bodyPr wrap="none" rtlCol="0">
            <a:spAutoFit/>
          </a:bodyPr>
          <a:lstStyle/>
          <a:p>
            <a:r>
              <a:rPr lang="en-US" smtClean="0"/>
              <a:t>Chemist</a:t>
            </a:r>
            <a:endParaRPr lang="en-US"/>
          </a:p>
        </p:txBody>
      </p:sp>
      <p:sp>
        <p:nvSpPr>
          <p:cNvPr id="28" name="Oval 27"/>
          <p:cNvSpPr>
            <a:spLocks noChangeAspect="1"/>
          </p:cNvSpPr>
          <p:nvPr/>
        </p:nvSpPr>
        <p:spPr>
          <a:xfrm>
            <a:off x="4550912" y="4956039"/>
            <a:ext cx="590400" cy="59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795973" y="5388573"/>
            <a:ext cx="750526" cy="369332"/>
          </a:xfrm>
          <a:prstGeom prst="rect">
            <a:avLst/>
          </a:prstGeom>
          <a:noFill/>
        </p:spPr>
        <p:txBody>
          <a:bodyPr wrap="none" rtlCol="0">
            <a:spAutoFit/>
          </a:bodyPr>
          <a:lstStyle/>
          <a:p>
            <a:r>
              <a:rPr lang="en-US" smtClean="0"/>
              <a:t>Public</a:t>
            </a:r>
            <a:endParaRPr lang="en-US"/>
          </a:p>
        </p:txBody>
      </p:sp>
      <p:sp>
        <p:nvSpPr>
          <p:cNvPr id="30" name="Circular Arrow 29"/>
          <p:cNvSpPr/>
          <p:nvPr/>
        </p:nvSpPr>
        <p:spPr>
          <a:xfrm rot="8607963">
            <a:off x="4676323" y="5041139"/>
            <a:ext cx="841976" cy="1127244"/>
          </a:xfrm>
          <a:prstGeom prst="circularArrow">
            <a:avLst/>
          </a:prstGeom>
          <a:solidFill>
            <a:schemeClr val="accent6">
              <a:lumMod val="60000"/>
              <a:lumOff val="40000"/>
            </a:schemeClr>
          </a:solidFill>
          <a:ln w="10198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Circular Arrow 30"/>
          <p:cNvSpPr/>
          <p:nvPr/>
        </p:nvSpPr>
        <p:spPr>
          <a:xfrm rot="18860815">
            <a:off x="786344" y="1824319"/>
            <a:ext cx="841976" cy="1127244"/>
          </a:xfrm>
          <a:prstGeom prst="circularArrow">
            <a:avLst/>
          </a:prstGeom>
          <a:solidFill>
            <a:schemeClr val="accent6">
              <a:lumMod val="60000"/>
              <a:lumOff val="40000"/>
            </a:schemeClr>
          </a:solidFill>
          <a:ln w="92710">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Right Arrow 32"/>
          <p:cNvSpPr/>
          <p:nvPr/>
        </p:nvSpPr>
        <p:spPr>
          <a:xfrm rot="2371553">
            <a:off x="1841363" y="3773003"/>
            <a:ext cx="2988000" cy="345600"/>
          </a:xfrm>
          <a:prstGeom prst="rightArrow">
            <a:avLst/>
          </a:prstGeom>
          <a:solidFill>
            <a:schemeClr val="accent6">
              <a:lumMod val="60000"/>
              <a:lumOff val="40000"/>
            </a:schemeClr>
          </a:solidFill>
          <a:ln w="12192"/>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ight Arrow 33"/>
          <p:cNvSpPr/>
          <p:nvPr/>
        </p:nvSpPr>
        <p:spPr>
          <a:xfrm rot="5400000">
            <a:off x="4048980" y="3695317"/>
            <a:ext cx="1789106" cy="3492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10800000">
            <a:off x="1994289" y="2478858"/>
            <a:ext cx="2297308" cy="291600"/>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flipV="1">
            <a:off x="1879008" y="5304044"/>
            <a:ext cx="2448166" cy="45719"/>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p:cNvSpPr/>
          <p:nvPr/>
        </p:nvSpPr>
        <p:spPr>
          <a:xfrm rot="16200000">
            <a:off x="541112" y="3762410"/>
            <a:ext cx="1856706" cy="308578"/>
          </a:xfrm>
          <a:prstGeom prst="rightArrow">
            <a:avLst/>
          </a:prstGeom>
          <a:solidFill>
            <a:schemeClr val="accent6">
              <a:lumMod val="60000"/>
              <a:lumOff val="40000"/>
            </a:schemeClr>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Arrow 38"/>
          <p:cNvSpPr/>
          <p:nvPr/>
        </p:nvSpPr>
        <p:spPr>
          <a:xfrm rot="13199412">
            <a:off x="1612984" y="3994118"/>
            <a:ext cx="2988000" cy="241200"/>
          </a:xfrm>
          <a:prstGeom prst="rightArrow">
            <a:avLst/>
          </a:prstGeom>
          <a:solidFill>
            <a:schemeClr val="accent6">
              <a:lumMod val="60000"/>
              <a:lumOff val="40000"/>
            </a:schemeClr>
          </a:solidFill>
          <a:ln w="8509"/>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ight Arrow 39"/>
          <p:cNvSpPr/>
          <p:nvPr/>
        </p:nvSpPr>
        <p:spPr>
          <a:xfrm rot="16200000">
            <a:off x="3787261" y="3795115"/>
            <a:ext cx="1789200" cy="158400"/>
          </a:xfrm>
          <a:prstGeom prst="rightArrow">
            <a:avLst/>
          </a:prstGeom>
          <a:solidFill>
            <a:schemeClr val="accent6">
              <a:lumMod val="60000"/>
              <a:lumOff val="40000"/>
            </a:schemeClr>
          </a:solidFill>
          <a:ln w="2159"/>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a:off x="2026397" y="2373305"/>
            <a:ext cx="2297308" cy="86400"/>
          </a:xfrm>
          <a:prstGeom prst="rightArrow">
            <a:avLst/>
          </a:prstGeom>
          <a:solidFill>
            <a:schemeClr val="accent6">
              <a:lumMod val="60000"/>
              <a:lumOff val="40000"/>
            </a:schemeClr>
          </a:solidFill>
          <a:ln w="2159"/>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708200" y="1184938"/>
            <a:ext cx="990977" cy="369332"/>
          </a:xfrm>
          <a:prstGeom prst="rect">
            <a:avLst/>
          </a:prstGeom>
          <a:noFill/>
        </p:spPr>
        <p:txBody>
          <a:bodyPr wrap="none" rtlCol="0">
            <a:spAutoFit/>
          </a:bodyPr>
          <a:lstStyle/>
          <a:p>
            <a:r>
              <a:rPr lang="en-US" b="1" smtClean="0"/>
              <a:t>Mumbai</a:t>
            </a:r>
            <a:endParaRPr lang="en-US" b="1"/>
          </a:p>
        </p:txBody>
      </p:sp>
      <p:sp>
        <p:nvSpPr>
          <p:cNvPr id="46" name="TextBox 45"/>
          <p:cNvSpPr txBox="1"/>
          <p:nvPr/>
        </p:nvSpPr>
        <p:spPr>
          <a:xfrm>
            <a:off x="8462862" y="1184938"/>
            <a:ext cx="732893" cy="369332"/>
          </a:xfrm>
          <a:prstGeom prst="rect">
            <a:avLst/>
          </a:prstGeom>
          <a:noFill/>
        </p:spPr>
        <p:txBody>
          <a:bodyPr wrap="none" rtlCol="0">
            <a:spAutoFit/>
          </a:bodyPr>
          <a:lstStyle/>
          <a:p>
            <a:r>
              <a:rPr lang="en-US" b="1" dirty="0" smtClean="0"/>
              <a:t>Patna</a:t>
            </a:r>
            <a:endParaRPr lang="en-US" b="1" dirty="0"/>
          </a:p>
        </p:txBody>
      </p:sp>
      <p:sp>
        <p:nvSpPr>
          <p:cNvPr id="47" name="Circular Arrow 46"/>
          <p:cNvSpPr/>
          <p:nvPr/>
        </p:nvSpPr>
        <p:spPr>
          <a:xfrm rot="3039886">
            <a:off x="4757936" y="1794904"/>
            <a:ext cx="841976" cy="1005386"/>
          </a:xfrm>
          <a:prstGeom prst="circularArrow">
            <a:avLst/>
          </a:prstGeom>
          <a:solidFill>
            <a:schemeClr val="accent6">
              <a:lumMod val="60000"/>
              <a:lumOff val="40000"/>
            </a:schemeClr>
          </a:solidFill>
          <a:ln w="32638">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Circular Arrow 47"/>
          <p:cNvSpPr/>
          <p:nvPr/>
        </p:nvSpPr>
        <p:spPr>
          <a:xfrm rot="3039886">
            <a:off x="10513800" y="1815590"/>
            <a:ext cx="841976" cy="1005386"/>
          </a:xfrm>
          <a:prstGeom prst="circularArrow">
            <a:avLst/>
          </a:prstGeom>
          <a:solidFill>
            <a:schemeClr val="accent6">
              <a:lumMod val="60000"/>
              <a:lumOff val="40000"/>
            </a:schemeClr>
          </a:solidFill>
          <a:ln w="43434">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506789" y="276615"/>
            <a:ext cx="10236200" cy="828385"/>
          </a:xfrm>
        </p:spPr>
        <p:txBody>
          <a:bodyPr/>
          <a:lstStyle/>
          <a:p>
            <a:r>
              <a:rPr lang="en-US" dirty="0" smtClean="0"/>
              <a:t>Aside: fresh views on </a:t>
            </a:r>
            <a:r>
              <a:rPr lang="en-US" smtClean="0"/>
              <a:t>patient pathways</a:t>
            </a:r>
            <a:endParaRPr lang="en-US"/>
          </a:p>
        </p:txBody>
      </p:sp>
      <p:sp>
        <p:nvSpPr>
          <p:cNvPr id="43" name="TextBox 42"/>
          <p:cNvSpPr txBox="1"/>
          <p:nvPr/>
        </p:nvSpPr>
        <p:spPr>
          <a:xfrm>
            <a:off x="9283700" y="6184900"/>
            <a:ext cx="2510944" cy="338554"/>
          </a:xfrm>
          <a:prstGeom prst="rect">
            <a:avLst/>
          </a:prstGeom>
          <a:noFill/>
        </p:spPr>
        <p:txBody>
          <a:bodyPr wrap="none" rtlCol="0">
            <a:spAutoFit/>
          </a:bodyPr>
          <a:lstStyle/>
          <a:p>
            <a:r>
              <a:rPr lang="en-US" sz="1600" i="1" dirty="0" err="1" smtClean="0"/>
              <a:t>Arinaminpathy</a:t>
            </a:r>
            <a:r>
              <a:rPr lang="en-US" sz="1600" i="1" dirty="0" smtClean="0"/>
              <a:t> et al, In prep</a:t>
            </a:r>
            <a:endParaRPr lang="en-US" sz="1600" i="1" dirty="0"/>
          </a:p>
        </p:txBody>
      </p:sp>
    </p:spTree>
    <p:extLst>
      <p:ext uri="{BB962C8B-B14F-4D97-AF65-F5344CB8AC3E}">
        <p14:creationId xmlns:p14="http://schemas.microsoft.com/office/powerpoint/2010/main" val="1423430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785340" y="2352198"/>
          <a:ext cx="6679044" cy="2834640"/>
        </p:xfrm>
        <a:graphic>
          <a:graphicData uri="http://schemas.openxmlformats.org/drawingml/2006/table">
            <a:tbl>
              <a:tblPr firstRow="1" bandRow="1">
                <a:tableStyleId>{5FD0F851-EC5A-4D38-B0AD-8093EC10F338}</a:tableStyleId>
              </a:tblPr>
              <a:tblGrid>
                <a:gridCol w="2226348"/>
                <a:gridCol w="2226348"/>
                <a:gridCol w="2226348"/>
              </a:tblGrid>
              <a:tr h="370840">
                <a:tc>
                  <a:txBody>
                    <a:bodyPr/>
                    <a:lstStyle/>
                    <a:p>
                      <a:endParaRPr lang="en-US" dirty="0"/>
                    </a:p>
                  </a:txBody>
                  <a:tcPr/>
                </a:tc>
                <a:tc>
                  <a:txBody>
                    <a:bodyPr/>
                    <a:lstStyle/>
                    <a:p>
                      <a:r>
                        <a:rPr lang="en-US" dirty="0" smtClean="0"/>
                        <a:t>Gujarat prevalence survey</a:t>
                      </a:r>
                      <a:endParaRPr lang="en-US" dirty="0"/>
                    </a:p>
                  </a:txBody>
                  <a:tcPr/>
                </a:tc>
                <a:tc>
                  <a:txBody>
                    <a:bodyPr/>
                    <a:lstStyle/>
                    <a:p>
                      <a:r>
                        <a:rPr lang="en-US" dirty="0" smtClean="0"/>
                        <a:t>Mumbai model, cross-section</a:t>
                      </a:r>
                      <a:endParaRPr lang="en-US" dirty="0"/>
                    </a:p>
                  </a:txBody>
                  <a:tcPr/>
                </a:tc>
              </a:tr>
              <a:tr h="370840">
                <a:tc>
                  <a:txBody>
                    <a:bodyPr/>
                    <a:lstStyle/>
                    <a:p>
                      <a:r>
                        <a:rPr lang="en-US" dirty="0" smtClean="0"/>
                        <a:t>Not yet visited</a:t>
                      </a:r>
                      <a:r>
                        <a:rPr lang="en-US" baseline="0" dirty="0" smtClean="0"/>
                        <a:t> a provider</a:t>
                      </a:r>
                      <a:endParaRPr lang="en-US" dirty="0"/>
                    </a:p>
                  </a:txBody>
                  <a:tcPr/>
                </a:tc>
                <a:tc>
                  <a:txBody>
                    <a:bodyPr/>
                    <a:lstStyle/>
                    <a:p>
                      <a:r>
                        <a:rPr lang="en-US" dirty="0" smtClean="0"/>
                        <a:t>69%</a:t>
                      </a:r>
                      <a:endParaRPr lang="en-US" dirty="0"/>
                    </a:p>
                  </a:txBody>
                  <a:tcPr/>
                </a:tc>
                <a:tc>
                  <a:txBody>
                    <a:bodyPr/>
                    <a:lstStyle/>
                    <a:p>
                      <a:r>
                        <a:rPr lang="en-US" dirty="0" smtClean="0"/>
                        <a:t>36%</a:t>
                      </a:r>
                      <a:endParaRPr lang="en-US" dirty="0"/>
                    </a:p>
                  </a:txBody>
                  <a:tcPr/>
                </a:tc>
              </a:tr>
              <a:tr h="370840">
                <a:tc>
                  <a:txBody>
                    <a:bodyPr/>
                    <a:lstStyle/>
                    <a:p>
                      <a:r>
                        <a:rPr lang="en-US" dirty="0" smtClean="0"/>
                        <a:t>Have sought care, but not on treatment</a:t>
                      </a:r>
                      <a:endParaRPr lang="en-US" dirty="0"/>
                    </a:p>
                  </a:txBody>
                  <a:tcPr/>
                </a:tc>
                <a:tc>
                  <a:txBody>
                    <a:bodyPr/>
                    <a:lstStyle/>
                    <a:p>
                      <a:r>
                        <a:rPr lang="en-US" dirty="0" smtClean="0"/>
                        <a:t>17%</a:t>
                      </a:r>
                      <a:endParaRPr lang="en-US" dirty="0"/>
                    </a:p>
                  </a:txBody>
                  <a:tcPr/>
                </a:tc>
                <a:tc>
                  <a:txBody>
                    <a:bodyPr/>
                    <a:lstStyle/>
                    <a:p>
                      <a:r>
                        <a:rPr lang="en-US" dirty="0" smtClean="0"/>
                        <a:t>21%</a:t>
                      </a:r>
                      <a:endParaRPr lang="en-US" dirty="0"/>
                    </a:p>
                  </a:txBody>
                  <a:tcPr/>
                </a:tc>
              </a:tr>
              <a:tr h="370840">
                <a:tc>
                  <a:txBody>
                    <a:bodyPr/>
                    <a:lstStyle/>
                    <a:p>
                      <a:r>
                        <a:rPr lang="en-US" dirty="0" smtClean="0"/>
                        <a:t>Have sought care, been diagnosed, and</a:t>
                      </a:r>
                      <a:r>
                        <a:rPr lang="en-US" baseline="0" dirty="0" smtClean="0"/>
                        <a:t> on treatment</a:t>
                      </a:r>
                      <a:endParaRPr lang="en-US" dirty="0"/>
                    </a:p>
                  </a:txBody>
                  <a:tcPr/>
                </a:tc>
                <a:tc>
                  <a:txBody>
                    <a:bodyPr/>
                    <a:lstStyle/>
                    <a:p>
                      <a:r>
                        <a:rPr lang="en-US" dirty="0" smtClean="0"/>
                        <a:t>11%</a:t>
                      </a:r>
                      <a:endParaRPr lang="en-US" dirty="0"/>
                    </a:p>
                  </a:txBody>
                  <a:tcPr/>
                </a:tc>
                <a:tc>
                  <a:txBody>
                    <a:bodyPr/>
                    <a:lstStyle/>
                    <a:p>
                      <a:r>
                        <a:rPr lang="en-US" dirty="0" smtClean="0"/>
                        <a:t>42%</a:t>
                      </a:r>
                      <a:endParaRPr lang="en-US" dirty="0"/>
                    </a:p>
                  </a:txBody>
                  <a:tcPr/>
                </a:tc>
              </a:tr>
            </a:tbl>
          </a:graphicData>
        </a:graphic>
      </p:graphicFrame>
      <p:sp>
        <p:nvSpPr>
          <p:cNvPr id="6" name="TextBox 5"/>
          <p:cNvSpPr txBox="1"/>
          <p:nvPr/>
        </p:nvSpPr>
        <p:spPr>
          <a:xfrm>
            <a:off x="1902157" y="1624038"/>
            <a:ext cx="3189143" cy="369332"/>
          </a:xfrm>
          <a:prstGeom prst="rect">
            <a:avLst/>
          </a:prstGeom>
          <a:noFill/>
        </p:spPr>
        <p:txBody>
          <a:bodyPr wrap="none" rtlCol="0">
            <a:spAutoFit/>
          </a:bodyPr>
          <a:lstStyle/>
          <a:p>
            <a:r>
              <a:rPr lang="en-US" b="1" i="1" dirty="0" smtClean="0"/>
              <a:t>Of microbiologically positive TB</a:t>
            </a:r>
            <a:endParaRPr lang="en-US" b="1" i="1" dirty="0"/>
          </a:p>
        </p:txBody>
      </p:sp>
      <p:sp>
        <p:nvSpPr>
          <p:cNvPr id="8" name="Title 1"/>
          <p:cNvSpPr>
            <a:spLocks noGrp="1"/>
          </p:cNvSpPr>
          <p:nvPr>
            <p:ph type="title"/>
          </p:nvPr>
        </p:nvSpPr>
        <p:spPr>
          <a:xfrm>
            <a:off x="457672" y="366346"/>
            <a:ext cx="10896127" cy="898864"/>
          </a:xfrm>
        </p:spPr>
        <p:txBody>
          <a:bodyPr>
            <a:normAutofit/>
          </a:bodyPr>
          <a:lstStyle/>
          <a:p>
            <a:r>
              <a:rPr lang="en-US" dirty="0" smtClean="0"/>
              <a:t>What the data suggests (ii)</a:t>
            </a:r>
            <a:endParaRPr lang="en-US" dirty="0"/>
          </a:p>
        </p:txBody>
      </p:sp>
      <p:sp>
        <p:nvSpPr>
          <p:cNvPr id="9" name="TextBox 8"/>
          <p:cNvSpPr txBox="1"/>
          <p:nvPr/>
        </p:nvSpPr>
        <p:spPr>
          <a:xfrm>
            <a:off x="9765792" y="3108960"/>
            <a:ext cx="1402628" cy="369332"/>
          </a:xfrm>
          <a:prstGeom prst="rect">
            <a:avLst/>
          </a:prstGeom>
          <a:noFill/>
        </p:spPr>
        <p:txBody>
          <a:bodyPr wrap="none" rtlCol="0">
            <a:spAutoFit/>
          </a:bodyPr>
          <a:lstStyle/>
          <a:p>
            <a:r>
              <a:rPr lang="en-US" i="1" dirty="0" smtClean="0"/>
              <a:t>Patient delay</a:t>
            </a:r>
            <a:endParaRPr lang="en-US" i="1" dirty="0"/>
          </a:p>
        </p:txBody>
      </p:sp>
      <p:sp>
        <p:nvSpPr>
          <p:cNvPr id="10" name="TextBox 9"/>
          <p:cNvSpPr txBox="1"/>
          <p:nvPr/>
        </p:nvSpPr>
        <p:spPr>
          <a:xfrm>
            <a:off x="9765792" y="3676292"/>
            <a:ext cx="1724190" cy="369332"/>
          </a:xfrm>
          <a:prstGeom prst="rect">
            <a:avLst/>
          </a:prstGeom>
          <a:noFill/>
        </p:spPr>
        <p:txBody>
          <a:bodyPr wrap="none" rtlCol="0">
            <a:spAutoFit/>
          </a:bodyPr>
          <a:lstStyle/>
          <a:p>
            <a:r>
              <a:rPr lang="en-US" i="1" dirty="0" smtClean="0"/>
              <a:t>Diagnostic delay</a:t>
            </a:r>
            <a:endParaRPr lang="en-US" i="1" dirty="0"/>
          </a:p>
        </p:txBody>
      </p:sp>
    </p:spTree>
    <p:extLst>
      <p:ext uri="{BB962C8B-B14F-4D97-AF65-F5344CB8AC3E}">
        <p14:creationId xmlns:p14="http://schemas.microsoft.com/office/powerpoint/2010/main" val="781662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8422" y="3517425"/>
            <a:ext cx="8045965" cy="2708434"/>
          </a:xfrm>
          <a:prstGeom prst="rect">
            <a:avLst/>
          </a:prstGeom>
          <a:noFill/>
        </p:spPr>
        <p:txBody>
          <a:bodyPr wrap="square" rtlCol="0">
            <a:spAutoFit/>
          </a:bodyPr>
          <a:lstStyle/>
          <a:p>
            <a:pPr marL="457200" indent="-457200">
              <a:buFont typeface="Arial"/>
              <a:buChar char="•"/>
            </a:pPr>
            <a:endParaRPr lang="en-US" sz="3000" dirty="0"/>
          </a:p>
          <a:p>
            <a:pPr marL="914400" lvl="1" indent="-457200">
              <a:buFont typeface="Arial"/>
              <a:buChar char="•"/>
            </a:pPr>
            <a:r>
              <a:rPr lang="en-US" sz="2800" dirty="0"/>
              <a:t>Increasing awareness?</a:t>
            </a:r>
          </a:p>
          <a:p>
            <a:pPr marL="914400" lvl="1" indent="-457200">
              <a:buFont typeface="Arial"/>
              <a:buChar char="•"/>
            </a:pPr>
            <a:r>
              <a:rPr lang="en-US" sz="2800" dirty="0"/>
              <a:t>Addressing stigma?</a:t>
            </a:r>
          </a:p>
          <a:p>
            <a:pPr marL="914400" lvl="1" indent="-457200">
              <a:buFont typeface="Arial"/>
              <a:buChar char="•"/>
            </a:pPr>
            <a:r>
              <a:rPr lang="en-US" sz="2800" u="sng" dirty="0"/>
              <a:t>What are the barriers to patient </a:t>
            </a:r>
            <a:r>
              <a:rPr lang="en-US" sz="2800" u="sng" dirty="0" err="1"/>
              <a:t>careseeking</a:t>
            </a:r>
            <a:r>
              <a:rPr lang="en-US" sz="2800" u="sng" dirty="0"/>
              <a:t>?</a:t>
            </a:r>
          </a:p>
          <a:p>
            <a:pPr marL="914400" lvl="1" indent="-457200">
              <a:buFont typeface="Arial"/>
              <a:buChar char="•"/>
            </a:pPr>
            <a:r>
              <a:rPr lang="en-US" sz="2800" dirty="0"/>
              <a:t>And how might they be addressed?</a:t>
            </a:r>
          </a:p>
          <a:p>
            <a:pPr marL="914400" lvl="1" indent="-457200">
              <a:buFont typeface="Arial"/>
              <a:buChar char="•"/>
            </a:pPr>
            <a:r>
              <a:rPr lang="en-US" sz="2800" dirty="0"/>
              <a:t>What would be the impact on TB incidence?</a:t>
            </a:r>
            <a:endParaRPr lang="en-US" sz="2800" dirty="0"/>
          </a:p>
        </p:txBody>
      </p:sp>
      <p:sp>
        <p:nvSpPr>
          <p:cNvPr id="2" name="Title 1"/>
          <p:cNvSpPr>
            <a:spLocks noGrp="1"/>
          </p:cNvSpPr>
          <p:nvPr>
            <p:ph type="title"/>
          </p:nvPr>
        </p:nvSpPr>
        <p:spPr>
          <a:xfrm>
            <a:off x="375781" y="274638"/>
            <a:ext cx="9835019" cy="865356"/>
          </a:xfrm>
        </p:spPr>
        <p:txBody>
          <a:bodyPr>
            <a:normAutofit/>
          </a:bodyPr>
          <a:lstStyle/>
          <a:p>
            <a:r>
              <a:rPr lang="en-US" dirty="0" smtClean="0"/>
              <a:t>Demand generation: what does it mean?</a:t>
            </a:r>
            <a:endParaRPr lang="en-US" dirty="0"/>
          </a:p>
        </p:txBody>
      </p:sp>
      <p:pic>
        <p:nvPicPr>
          <p:cNvPr id="4" name="Picture 3"/>
          <p:cNvPicPr>
            <a:picLocks noChangeAspect="1"/>
          </p:cNvPicPr>
          <p:nvPr/>
        </p:nvPicPr>
        <p:blipFill>
          <a:blip r:embed="rId3"/>
          <a:stretch>
            <a:fillRect/>
          </a:stretch>
        </p:blipFill>
        <p:spPr>
          <a:xfrm>
            <a:off x="7649228" y="1489003"/>
            <a:ext cx="1726644" cy="2289859"/>
          </a:xfrm>
          <a:prstGeom prst="rect">
            <a:avLst/>
          </a:prstGeom>
        </p:spPr>
      </p:pic>
      <p:pic>
        <p:nvPicPr>
          <p:cNvPr id="3" name="Picture 2"/>
          <p:cNvPicPr>
            <a:picLocks noChangeAspect="1"/>
          </p:cNvPicPr>
          <p:nvPr/>
        </p:nvPicPr>
        <p:blipFill>
          <a:blip r:embed="rId4"/>
          <a:stretch>
            <a:fillRect/>
          </a:stretch>
        </p:blipFill>
        <p:spPr>
          <a:xfrm>
            <a:off x="2436312" y="1489002"/>
            <a:ext cx="3810000" cy="2298700"/>
          </a:xfrm>
          <a:prstGeom prst="rect">
            <a:avLst/>
          </a:prstGeom>
        </p:spPr>
      </p:pic>
    </p:spTree>
    <p:extLst>
      <p:ext uri="{BB962C8B-B14F-4D97-AF65-F5344CB8AC3E}">
        <p14:creationId xmlns:p14="http://schemas.microsoft.com/office/powerpoint/2010/main" val="124671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4" y="425116"/>
            <a:ext cx="3734282" cy="1806020"/>
          </a:xfrm>
        </p:spPr>
        <p:txBody>
          <a:bodyPr>
            <a:noAutofit/>
          </a:bodyPr>
          <a:lstStyle/>
          <a:p>
            <a:r>
              <a:rPr lang="en-US" dirty="0" smtClean="0"/>
              <a:t>What the data suggests (</a:t>
            </a:r>
            <a:r>
              <a:rPr lang="en-US" dirty="0" err="1" smtClean="0"/>
              <a:t>i</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252" y="425116"/>
            <a:ext cx="7428957" cy="5994400"/>
          </a:xfrm>
          <a:prstGeom prst="rect">
            <a:avLst/>
          </a:prstGeom>
        </p:spPr>
      </p:pic>
      <p:sp>
        <p:nvSpPr>
          <p:cNvPr id="6" name="Rectangle 5"/>
          <p:cNvSpPr/>
          <p:nvPr/>
        </p:nvSpPr>
        <p:spPr>
          <a:xfrm>
            <a:off x="8109019" y="3456633"/>
            <a:ext cx="3537020" cy="9244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7094" y="2460841"/>
            <a:ext cx="3314700" cy="3840480"/>
          </a:xfrm>
          <a:prstGeom prst="rect">
            <a:avLst/>
          </a:prstGeom>
        </p:spPr>
        <p:txBody>
          <a:bodyPr vert="horz" lIns="9000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charset="0"/>
              <a:buChar char="•"/>
            </a:pPr>
            <a:r>
              <a:rPr lang="en-US" sz="2000" dirty="0" smtClean="0"/>
              <a:t>Early TB symptoms are too subtle for patients to report</a:t>
            </a:r>
          </a:p>
          <a:p>
            <a:pPr marL="571500" indent="-571500">
              <a:buFont typeface="Arial" charset="0"/>
              <a:buChar char="•"/>
            </a:pPr>
            <a:endParaRPr lang="en-US" sz="2000" dirty="0" smtClean="0"/>
          </a:p>
          <a:p>
            <a:pPr marL="571500" indent="-571500">
              <a:buFont typeface="Arial" charset="0"/>
              <a:buChar char="•"/>
            </a:pPr>
            <a:r>
              <a:rPr lang="en-US" sz="2000" dirty="0" smtClean="0"/>
              <a:t>Diagnosed patients are ‘telling the truth’: there is another population that never access care</a:t>
            </a:r>
          </a:p>
          <a:p>
            <a:pPr marL="571500" indent="-571500">
              <a:buFont typeface="Arial" charset="0"/>
              <a:buChar char="•"/>
            </a:pPr>
            <a:endParaRPr lang="en-US" sz="2000" dirty="0" smtClean="0"/>
          </a:p>
          <a:p>
            <a:pPr marL="571500" indent="-571500">
              <a:buFont typeface="Arial" charset="0"/>
              <a:buChar char="•"/>
            </a:pPr>
            <a:r>
              <a:rPr lang="en-US" sz="2000" dirty="0" smtClean="0"/>
              <a:t>Of several </a:t>
            </a:r>
            <a:r>
              <a:rPr lang="en-US" sz="2000" dirty="0" err="1" smtClean="0"/>
              <a:t>careseeking</a:t>
            </a:r>
            <a:r>
              <a:rPr lang="en-US" sz="2000" dirty="0" smtClean="0"/>
              <a:t> episodes, only the most recent is reported</a:t>
            </a:r>
            <a:endParaRPr lang="en-US" sz="2000" dirty="0"/>
          </a:p>
        </p:txBody>
      </p:sp>
    </p:spTree>
    <p:extLst>
      <p:ext uri="{BB962C8B-B14F-4D97-AF65-F5344CB8AC3E}">
        <p14:creationId xmlns:p14="http://schemas.microsoft.com/office/powerpoint/2010/main" val="156377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03 at 14.3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645" y="315512"/>
            <a:ext cx="6107723" cy="6223400"/>
          </a:xfrm>
          <a:prstGeom prst="rect">
            <a:avLst/>
          </a:prstGeom>
        </p:spPr>
      </p:pic>
      <p:sp>
        <p:nvSpPr>
          <p:cNvPr id="2" name="Slide Number Placeholder 1"/>
          <p:cNvSpPr>
            <a:spLocks noGrp="1"/>
          </p:cNvSpPr>
          <p:nvPr>
            <p:ph type="sldNum" sz="quarter" idx="12"/>
          </p:nvPr>
        </p:nvSpPr>
        <p:spPr/>
        <p:txBody>
          <a:bodyPr/>
          <a:lstStyle/>
          <a:p>
            <a:fld id="{7BC378F1-2D6A-9043-9A6C-FDE6B24C06DE}" type="slidenum">
              <a:rPr lang="en-US" smtClean="0"/>
              <a:t>4</a:t>
            </a:fld>
            <a:endParaRPr lang="en-US"/>
          </a:p>
        </p:txBody>
      </p:sp>
      <p:sp>
        <p:nvSpPr>
          <p:cNvPr id="3" name="TextBox 2"/>
          <p:cNvSpPr txBox="1"/>
          <p:nvPr/>
        </p:nvSpPr>
        <p:spPr>
          <a:xfrm>
            <a:off x="601250" y="315512"/>
            <a:ext cx="3469709" cy="923330"/>
          </a:xfrm>
          <a:prstGeom prst="rect">
            <a:avLst/>
          </a:prstGeom>
          <a:noFill/>
        </p:spPr>
        <p:txBody>
          <a:bodyPr wrap="square" rtlCol="0">
            <a:spAutoFit/>
          </a:bodyPr>
          <a:lstStyle/>
          <a:p>
            <a:r>
              <a:rPr lang="en-US" b="1" dirty="0" smtClean="0"/>
              <a:t>At present </a:t>
            </a:r>
          </a:p>
          <a:p>
            <a:r>
              <a:rPr lang="en-US" i="1" dirty="0" smtClean="0"/>
              <a:t>No transmission-blocking vaccine</a:t>
            </a:r>
            <a:r>
              <a:rPr lang="en-US" dirty="0" smtClean="0"/>
              <a:t>, but</a:t>
            </a:r>
            <a:r>
              <a:rPr lang="en-GB" dirty="0" smtClean="0"/>
              <a:t> </a:t>
            </a:r>
            <a:r>
              <a:rPr lang="en-GB" i="1" dirty="0" smtClean="0"/>
              <a:t>cost effective chemotherapy</a:t>
            </a:r>
            <a:endParaRPr lang="en-US" i="1" dirty="0"/>
          </a:p>
        </p:txBody>
      </p:sp>
    </p:spTree>
    <p:extLst>
      <p:ext uri="{BB962C8B-B14F-4D97-AF65-F5344CB8AC3E}">
        <p14:creationId xmlns:p14="http://schemas.microsoft.com/office/powerpoint/2010/main" val="83011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719" y="3000910"/>
            <a:ext cx="10844700" cy="646331"/>
          </a:xfrm>
          <a:prstGeom prst="rect">
            <a:avLst/>
          </a:prstGeom>
          <a:noFill/>
        </p:spPr>
        <p:txBody>
          <a:bodyPr wrap="none" rtlCol="0">
            <a:spAutoFit/>
          </a:bodyPr>
          <a:lstStyle/>
          <a:p>
            <a:r>
              <a:rPr lang="en-US" sz="3600" dirty="0" smtClean="0"/>
              <a:t>We need to understand </a:t>
            </a:r>
            <a:r>
              <a:rPr lang="en-US" sz="3600" smtClean="0"/>
              <a:t>where transmission is happening</a:t>
            </a:r>
            <a:endParaRPr lang="en-US" sz="3600"/>
          </a:p>
        </p:txBody>
      </p:sp>
    </p:spTree>
    <p:extLst>
      <p:ext uri="{BB962C8B-B14F-4D97-AF65-F5344CB8AC3E}">
        <p14:creationId xmlns:p14="http://schemas.microsoft.com/office/powerpoint/2010/main" val="998471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control in India</a:t>
            </a:r>
            <a:r>
              <a:rPr lang="en-GB" dirty="0" smtClean="0"/>
              <a:t>: </a:t>
            </a:r>
            <a:r>
              <a:rPr lang="en-GB" smtClean="0"/>
              <a:t>a brief retrospective</a:t>
            </a:r>
            <a:endParaRPr lang="en-US" dirty="0"/>
          </a:p>
        </p:txBody>
      </p:sp>
      <p:sp>
        <p:nvSpPr>
          <p:cNvPr id="3" name="Content Placeholder 2"/>
          <p:cNvSpPr>
            <a:spLocks noGrp="1"/>
          </p:cNvSpPr>
          <p:nvPr>
            <p:ph idx="1"/>
          </p:nvPr>
        </p:nvSpPr>
        <p:spPr>
          <a:xfrm>
            <a:off x="838200" y="1690688"/>
            <a:ext cx="6286081" cy="4486275"/>
          </a:xfrm>
        </p:spPr>
        <p:txBody>
          <a:bodyPr>
            <a:normAutofit lnSpcReduction="10000"/>
          </a:bodyPr>
          <a:lstStyle/>
          <a:p>
            <a:r>
              <a:rPr lang="en-US" dirty="0" smtClean="0"/>
              <a:t>DOTS: </a:t>
            </a:r>
            <a:r>
              <a:rPr lang="en-US" i="1" dirty="0" smtClean="0"/>
              <a:t>treatment outcomes </a:t>
            </a:r>
            <a:r>
              <a:rPr lang="en-US" dirty="0" smtClean="0"/>
              <a:t>and</a:t>
            </a:r>
            <a:r>
              <a:rPr lang="en-US" i="1" dirty="0" smtClean="0"/>
              <a:t> case detection</a:t>
            </a:r>
          </a:p>
          <a:p>
            <a:r>
              <a:rPr lang="en-US" dirty="0" smtClean="0"/>
              <a:t>Public-sector services (Revised National TB Control </a:t>
            </a:r>
            <a:r>
              <a:rPr lang="en-US" dirty="0" err="1" smtClean="0"/>
              <a:t>Programme</a:t>
            </a:r>
            <a:r>
              <a:rPr lang="en-US" dirty="0" smtClean="0"/>
              <a:t>) scaled up from 1997</a:t>
            </a:r>
          </a:p>
          <a:p>
            <a:endParaRPr lang="en-US" dirty="0"/>
          </a:p>
          <a:p>
            <a:r>
              <a:rPr lang="en-US" dirty="0" smtClean="0"/>
              <a:t>But problems remain</a:t>
            </a:r>
          </a:p>
          <a:p>
            <a:r>
              <a:rPr lang="en-US" dirty="0" smtClean="0"/>
              <a:t>Vast and unregulated private sector</a:t>
            </a:r>
          </a:p>
          <a:p>
            <a:r>
              <a:rPr lang="en-US" dirty="0" smtClean="0"/>
              <a:t>2012 NSP: “</a:t>
            </a:r>
            <a:r>
              <a:rPr lang="en-US" b="1" dirty="0" smtClean="0"/>
              <a:t>The </a:t>
            </a:r>
            <a:r>
              <a:rPr lang="en-US" b="1" dirty="0"/>
              <a:t>extension of RNTCP services to patients diagnosed and treated in the private sector</a:t>
            </a:r>
            <a:r>
              <a:rPr lang="en-US" dirty="0"/>
              <a:t>”</a:t>
            </a:r>
          </a:p>
          <a:p>
            <a:endParaRPr lang="en-US" dirty="0"/>
          </a:p>
        </p:txBody>
      </p:sp>
      <p:pic>
        <p:nvPicPr>
          <p:cNvPr id="4" name="Picture 3" descr="Screen shot 2013-02-06 at 5.09.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8050" y="1690688"/>
            <a:ext cx="4142219" cy="266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creen Shot 2014-12-17 at 18.18.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050" y="4356676"/>
            <a:ext cx="3989056" cy="2079955"/>
          </a:xfrm>
          <a:prstGeom prst="rect">
            <a:avLst/>
          </a:prstGeom>
        </p:spPr>
      </p:pic>
    </p:spTree>
    <p:extLst>
      <p:ext uri="{BB962C8B-B14F-4D97-AF65-F5344CB8AC3E}">
        <p14:creationId xmlns:p14="http://schemas.microsoft.com/office/powerpoint/2010/main" val="15189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mechanism</a:t>
            </a:r>
            <a:endParaRPr lang="en-US" dirty="0"/>
          </a:p>
        </p:txBody>
      </p:sp>
      <p:sp>
        <p:nvSpPr>
          <p:cNvPr id="3" name="Content Placeholder 2"/>
          <p:cNvSpPr>
            <a:spLocks noGrp="1"/>
          </p:cNvSpPr>
          <p:nvPr>
            <p:ph idx="1"/>
          </p:nvPr>
        </p:nvSpPr>
        <p:spPr>
          <a:xfrm>
            <a:off x="838200" y="2108200"/>
            <a:ext cx="10515600" cy="4089400"/>
          </a:xfrm>
        </p:spPr>
        <p:txBody>
          <a:bodyPr>
            <a:normAutofit/>
          </a:bodyPr>
          <a:lstStyle/>
          <a:p>
            <a:r>
              <a:rPr lang="en-US" dirty="0" smtClean="0"/>
              <a:t>Public-Private Interface Agency (PPIA)</a:t>
            </a:r>
          </a:p>
          <a:p>
            <a:r>
              <a:rPr lang="en-US" dirty="0" smtClean="0"/>
              <a:t>Pilot PPM scheme funded by Bill and Melinda Gates Foundation</a:t>
            </a:r>
          </a:p>
          <a:p>
            <a:r>
              <a:rPr lang="en-US" dirty="0" smtClean="0"/>
              <a:t>Engage with private providers, </a:t>
            </a:r>
            <a:r>
              <a:rPr lang="en-US" dirty="0" err="1" smtClean="0"/>
              <a:t>incentivising</a:t>
            </a:r>
            <a:r>
              <a:rPr lang="en-US" dirty="0" smtClean="0"/>
              <a:t> to improve:</a:t>
            </a:r>
          </a:p>
          <a:p>
            <a:pPr lvl="1"/>
            <a:r>
              <a:rPr lang="en-US" dirty="0" smtClean="0"/>
              <a:t>Quality of TB diagnosis</a:t>
            </a:r>
          </a:p>
          <a:p>
            <a:pPr lvl="1"/>
            <a:r>
              <a:rPr lang="en-US" dirty="0" smtClean="0"/>
              <a:t>Notification to public sector</a:t>
            </a:r>
          </a:p>
          <a:p>
            <a:pPr lvl="1"/>
            <a:r>
              <a:rPr lang="en-US" dirty="0" smtClean="0"/>
              <a:t>Treatment outcomes</a:t>
            </a:r>
          </a:p>
          <a:p>
            <a:r>
              <a:rPr lang="en-US" dirty="0" smtClean="0"/>
              <a:t>Financial incentives vs Training and engagement</a:t>
            </a:r>
          </a:p>
        </p:txBody>
      </p:sp>
    </p:spTree>
    <p:extLst>
      <p:ext uri="{BB962C8B-B14F-4D97-AF65-F5344CB8AC3E}">
        <p14:creationId xmlns:p14="http://schemas.microsoft.com/office/powerpoint/2010/main" val="198832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698500"/>
            <a:ext cx="8123952" cy="5664200"/>
          </a:xfrm>
          <a:prstGeom prst="rect">
            <a:avLst/>
          </a:prstGeom>
        </p:spPr>
      </p:pic>
    </p:spTree>
    <p:extLst>
      <p:ext uri="{BB962C8B-B14F-4D97-AF65-F5344CB8AC3E}">
        <p14:creationId xmlns:p14="http://schemas.microsoft.com/office/powerpoint/2010/main" val="113549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698500"/>
            <a:ext cx="8123952" cy="5664200"/>
          </a:xfrm>
          <a:prstGeom prst="rect">
            <a:avLst/>
          </a:prstGeom>
        </p:spPr>
      </p:pic>
      <p:sp>
        <p:nvSpPr>
          <p:cNvPr id="3" name="TextBox 2"/>
          <p:cNvSpPr txBox="1"/>
          <p:nvPr/>
        </p:nvSpPr>
        <p:spPr>
          <a:xfrm>
            <a:off x="838200" y="4180344"/>
            <a:ext cx="2578100" cy="2677656"/>
          </a:xfrm>
          <a:prstGeom prst="rect">
            <a:avLst/>
          </a:prstGeom>
          <a:noFill/>
        </p:spPr>
        <p:txBody>
          <a:bodyPr wrap="square" rtlCol="0">
            <a:spAutoFit/>
          </a:bodyPr>
          <a:lstStyle/>
          <a:p>
            <a:r>
              <a:rPr lang="en-US" sz="2800" i="1"/>
              <a:t>What is the potential epidemiological impact of a PPIA at scale?</a:t>
            </a:r>
          </a:p>
          <a:p>
            <a:endParaRPr lang="en-US" sz="2800" dirty="0"/>
          </a:p>
        </p:txBody>
      </p:sp>
    </p:spTree>
    <p:extLst>
      <p:ext uri="{BB962C8B-B14F-4D97-AF65-F5344CB8AC3E}">
        <p14:creationId xmlns:p14="http://schemas.microsoft.com/office/powerpoint/2010/main" val="1049036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371</TotalTime>
  <Words>2200</Words>
  <Application>Microsoft Macintosh PowerPoint</Application>
  <PresentationFormat>Widescreen</PresentationFormat>
  <Paragraphs>304</Paragraphs>
  <Slides>34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Calibri Light</vt:lpstr>
      <vt:lpstr>Times</vt:lpstr>
      <vt:lpstr>Arial</vt:lpstr>
      <vt:lpstr>Office Theme</vt:lpstr>
      <vt:lpstr>Looking under the streetlight? Understanding delays and TB transmission</vt:lpstr>
      <vt:lpstr>Tuberculosis today</vt:lpstr>
      <vt:lpstr>PowerPoint Presentation</vt:lpstr>
      <vt:lpstr>PowerPoint Presentation</vt:lpstr>
      <vt:lpstr>PowerPoint Presentation</vt:lpstr>
      <vt:lpstr>TB control in India: a brief retrospective</vt:lpstr>
      <vt:lpstr>A possible mechanism</vt:lpstr>
      <vt:lpstr>The setting</vt:lpstr>
      <vt:lpstr>The setting</vt:lpstr>
      <vt:lpstr>PowerPoint Presentation</vt:lpstr>
      <vt:lpstr>PowerPoint Presentation</vt:lpstr>
      <vt:lpstr>Key data inputs</vt:lpstr>
      <vt:lpstr>PowerPoint Presentation</vt:lpstr>
      <vt:lpstr>Potential epidemiological impact</vt:lpstr>
      <vt:lpstr>PowerPoint Presentation</vt:lpstr>
      <vt:lpstr>PowerPoint Presentation</vt:lpstr>
      <vt:lpstr>PowerPoint Presentation</vt:lpstr>
      <vt:lpstr>What the data suggests (i)</vt:lpstr>
      <vt:lpstr>What the data suggests (ii)</vt:lpstr>
      <vt:lpstr>What the data suggests (ii)</vt:lpstr>
      <vt:lpstr>PowerPoint Presentation</vt:lpstr>
      <vt:lpstr>PowerPoint Presentation</vt:lpstr>
      <vt:lpstr>PowerPoint Presentation</vt:lpstr>
      <vt:lpstr>PowerPoint Presentation</vt:lpstr>
      <vt:lpstr>What is going on?</vt:lpstr>
      <vt:lpstr>India’s next National Strategic Plan</vt:lpstr>
      <vt:lpstr>Thank you</vt:lpstr>
      <vt:lpstr>Spare slides</vt:lpstr>
      <vt:lpstr>Many reasons for engaging the private sector</vt:lpstr>
      <vt:lpstr>Movement in a fragmented healthcare system</vt:lpstr>
      <vt:lpstr>Aside: fresh views on patient pathways</vt:lpstr>
      <vt:lpstr>What the data suggests (ii)</vt:lpstr>
      <vt:lpstr>Demand generation: what does it mean?</vt:lpstr>
      <vt:lpstr>What the data suggests (i)</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under the streetlight? Understanding delays and TB transmission</dc:title>
  <dc:creator>Arinaminpathy, Nim</dc:creator>
  <cp:lastModifiedBy>Arinaminpathy, Nim</cp:lastModifiedBy>
  <cp:revision>150</cp:revision>
  <dcterms:created xsi:type="dcterms:W3CDTF">2017-02-28T14:22:30Z</dcterms:created>
  <dcterms:modified xsi:type="dcterms:W3CDTF">2017-04-20T16:00:34Z</dcterms:modified>
</cp:coreProperties>
</file>