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1"/>
  </p:notesMasterIdLst>
  <p:sldIdLst>
    <p:sldId id="256" r:id="rId6"/>
    <p:sldId id="258" r:id="rId7"/>
    <p:sldId id="270" r:id="rId8"/>
    <p:sldId id="269" r:id="rId9"/>
    <p:sldId id="268" r:id="rId10"/>
    <p:sldId id="274" r:id="rId11"/>
    <p:sldId id="273" r:id="rId12"/>
    <p:sldId id="314" r:id="rId13"/>
    <p:sldId id="284" r:id="rId14"/>
    <p:sldId id="278" r:id="rId15"/>
    <p:sldId id="292" r:id="rId16"/>
    <p:sldId id="315" r:id="rId17"/>
    <p:sldId id="286" r:id="rId18"/>
    <p:sldId id="294" r:id="rId19"/>
    <p:sldId id="287" r:id="rId20"/>
    <p:sldId id="297" r:id="rId21"/>
    <p:sldId id="298" r:id="rId22"/>
    <p:sldId id="299" r:id="rId23"/>
    <p:sldId id="300" r:id="rId24"/>
    <p:sldId id="301" r:id="rId25"/>
    <p:sldId id="280" r:id="rId26"/>
    <p:sldId id="303" r:id="rId27"/>
    <p:sldId id="281" r:id="rId28"/>
    <p:sldId id="306" r:id="rId29"/>
    <p:sldId id="307" r:id="rId30"/>
    <p:sldId id="308" r:id="rId31"/>
    <p:sldId id="309" r:id="rId32"/>
    <p:sldId id="310" r:id="rId33"/>
    <p:sldId id="290" r:id="rId34"/>
    <p:sldId id="311" r:id="rId35"/>
    <p:sldId id="302" r:id="rId36"/>
    <p:sldId id="313" r:id="rId37"/>
    <p:sldId id="289" r:id="rId38"/>
    <p:sldId id="291" r:id="rId39"/>
    <p:sldId id="312" r:id="rId40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66"/>
    <a:srgbClr val="FF6699"/>
    <a:srgbClr val="008000"/>
    <a:srgbClr val="FFFFCC"/>
    <a:srgbClr val="FFFF00"/>
    <a:srgbClr val="FFCCFF"/>
    <a:srgbClr val="CCEC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77735" autoAdjust="0"/>
  </p:normalViewPr>
  <p:slideViewPr>
    <p:cSldViewPr snapToGrid="0">
      <p:cViewPr varScale="1">
        <p:scale>
          <a:sx n="126" d="100"/>
          <a:sy n="126" d="100"/>
        </p:scale>
        <p:origin x="504" y="51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2016" y="6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Empower the user to configure diverse simulations and arbitrarily complex campaigns built up from a standardized library of configuration fragments and utility functions</a:t>
            </a:r>
          </a:p>
          <a:p>
            <a:r>
              <a:rPr lang="en-US" sz="1100" dirty="0"/>
              <a:t>Facilitate transparent switching between local and remote HPC commissioning, job-status queries, and output analysis</a:t>
            </a:r>
          </a:p>
          <a:p>
            <a:r>
              <a:rPr lang="en-US" sz="1100" dirty="0"/>
              <a:t>Speed up the creation, commissioning and management of large experiments</a:t>
            </a:r>
          </a:p>
          <a:p>
            <a:r>
              <a:rPr lang="en-US" sz="1100" dirty="0"/>
              <a:t>Collect a library of reusable post-processing analysis functionality, e.g. filtering, averaging, plotting</a:t>
            </a:r>
          </a:p>
          <a:p>
            <a:r>
              <a:rPr lang="en-US" sz="1100" dirty="0"/>
              <a:t>Provide calibration mechanism (Incremental Mixture Importance Sampling, Optimization, user defined)</a:t>
            </a:r>
          </a:p>
          <a:p>
            <a:r>
              <a:rPr lang="en-US" sz="1100" dirty="0"/>
              <a:t>Abstracts a lot of minutia (staging input files, staging of exe, creation of input files,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2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2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69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39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0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8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89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3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3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0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0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77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91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63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3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08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5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5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4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2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0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6" y="4848683"/>
            <a:ext cx="2438400" cy="160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  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2017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stituteforDiseaseModeling/dtk-tool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DM-SW-Research@intven.co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DTK-Tools</a:t>
            </a:r>
          </a:p>
          <a:p>
            <a:r>
              <a:rPr lang="en-US" sz="1700" dirty="0"/>
              <a:t>Benoit Raybaud, Research Software Manager</a:t>
            </a:r>
          </a:p>
        </p:txBody>
      </p:sp>
    </p:spTree>
    <p:extLst>
      <p:ext uri="{BB962C8B-B14F-4D97-AF65-F5344CB8AC3E}">
        <p14:creationId xmlns:p14="http://schemas.microsoft.com/office/powerpoint/2010/main" val="32541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a sweep</a:t>
            </a:r>
          </a:p>
        </p:txBody>
      </p:sp>
      <p:sp>
        <p:nvSpPr>
          <p:cNvPr id="4" name="Rectangle 3"/>
          <p:cNvSpPr/>
          <p:nvPr/>
        </p:nvSpPr>
        <p:spPr>
          <a:xfrm>
            <a:off x="614082" y="1118358"/>
            <a:ext cx="1967858" cy="492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Base config builder</a:t>
            </a:r>
          </a:p>
        </p:txBody>
      </p:sp>
      <p:sp>
        <p:nvSpPr>
          <p:cNvPr id="12" name="Double Bracket 11"/>
          <p:cNvSpPr/>
          <p:nvPr/>
        </p:nvSpPr>
        <p:spPr>
          <a:xfrm>
            <a:off x="2100602" y="2238746"/>
            <a:ext cx="1444635" cy="48679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Parameter set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25215" y="2238746"/>
            <a:ext cx="1056571" cy="492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Function</a:t>
            </a:r>
          </a:p>
        </p:txBody>
      </p:sp>
      <p:cxnSp>
        <p:nvCxnSpPr>
          <p:cNvPr id="15" name="Elbow Connector 14"/>
          <p:cNvCxnSpPr>
            <a:stCxn id="4" idx="3"/>
            <a:endCxn id="13" idx="1"/>
          </p:cNvCxnSpPr>
          <p:nvPr/>
        </p:nvCxnSpPr>
        <p:spPr>
          <a:xfrm>
            <a:off x="2581940" y="1364773"/>
            <a:ext cx="1743275" cy="1120388"/>
          </a:xfrm>
          <a:prstGeom prst="bentConnector3">
            <a:avLst>
              <a:gd name="adj1" fmla="val 767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>
            <a:off x="3545237" y="2482141"/>
            <a:ext cx="779978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 flipV="1">
            <a:off x="5381786" y="2482141"/>
            <a:ext cx="579791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uble Brace 20"/>
          <p:cNvSpPr/>
          <p:nvPr/>
        </p:nvSpPr>
        <p:spPr>
          <a:xfrm>
            <a:off x="5961577" y="2297624"/>
            <a:ext cx="725942" cy="34483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Tags</a:t>
            </a:r>
          </a:p>
        </p:txBody>
      </p:sp>
      <p:sp>
        <p:nvSpPr>
          <p:cNvPr id="30" name="Double Bracket 29"/>
          <p:cNvSpPr/>
          <p:nvPr/>
        </p:nvSpPr>
        <p:spPr>
          <a:xfrm>
            <a:off x="2100602" y="4109123"/>
            <a:ext cx="1444635" cy="48679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12225" y="2860569"/>
            <a:ext cx="4575294" cy="501585"/>
            <a:chOff x="2112225" y="2860569"/>
            <a:chExt cx="4575294" cy="501585"/>
          </a:xfrm>
        </p:grpSpPr>
        <p:sp>
          <p:nvSpPr>
            <p:cNvPr id="28" name="Double Bracket 27"/>
            <p:cNvSpPr/>
            <p:nvPr/>
          </p:nvSpPr>
          <p:spPr>
            <a:xfrm>
              <a:off x="2112225" y="2860569"/>
              <a:ext cx="1444635" cy="48679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Parameter set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25215" y="2869324"/>
              <a:ext cx="1056571" cy="492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Function</a:t>
              </a:r>
            </a:p>
          </p:txBody>
        </p:sp>
        <p:cxnSp>
          <p:nvCxnSpPr>
            <p:cNvPr id="40" name="Straight Arrow Connector 39"/>
            <p:cNvCxnSpPr>
              <a:endCxn id="39" idx="1"/>
            </p:cNvCxnSpPr>
            <p:nvPr/>
          </p:nvCxnSpPr>
          <p:spPr>
            <a:xfrm>
              <a:off x="3545237" y="3112719"/>
              <a:ext cx="779978" cy="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" idx="3"/>
            </p:cNvCxnSpPr>
            <p:nvPr/>
          </p:nvCxnSpPr>
          <p:spPr>
            <a:xfrm flipV="1">
              <a:off x="5381786" y="3112719"/>
              <a:ext cx="579791" cy="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Double Brace 41"/>
            <p:cNvSpPr/>
            <p:nvPr/>
          </p:nvSpPr>
          <p:spPr>
            <a:xfrm>
              <a:off x="5961577" y="2928202"/>
              <a:ext cx="725942" cy="344837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Tags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12225" y="3483749"/>
            <a:ext cx="4575294" cy="501585"/>
            <a:chOff x="2112225" y="2860569"/>
            <a:chExt cx="4575294" cy="501585"/>
          </a:xfrm>
        </p:grpSpPr>
        <p:sp>
          <p:nvSpPr>
            <p:cNvPr id="45" name="Double Bracket 44"/>
            <p:cNvSpPr/>
            <p:nvPr/>
          </p:nvSpPr>
          <p:spPr>
            <a:xfrm>
              <a:off x="2112225" y="2860569"/>
              <a:ext cx="1444635" cy="48679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Parameter set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25215" y="2869324"/>
              <a:ext cx="1056571" cy="492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Function</a:t>
              </a:r>
            </a:p>
          </p:txBody>
        </p:sp>
        <p:cxnSp>
          <p:nvCxnSpPr>
            <p:cNvPr id="47" name="Straight Arrow Connector 46"/>
            <p:cNvCxnSpPr>
              <a:endCxn id="46" idx="1"/>
            </p:cNvCxnSpPr>
            <p:nvPr/>
          </p:nvCxnSpPr>
          <p:spPr>
            <a:xfrm>
              <a:off x="3545237" y="3112719"/>
              <a:ext cx="779978" cy="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3"/>
            </p:cNvCxnSpPr>
            <p:nvPr/>
          </p:nvCxnSpPr>
          <p:spPr>
            <a:xfrm flipV="1">
              <a:off x="5381786" y="3112719"/>
              <a:ext cx="579791" cy="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ouble Brace 48"/>
            <p:cNvSpPr/>
            <p:nvPr/>
          </p:nvSpPr>
          <p:spPr>
            <a:xfrm>
              <a:off x="5961577" y="2928202"/>
              <a:ext cx="725942" cy="344837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Tags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3917197" y="2465386"/>
            <a:ext cx="0" cy="65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17197" y="3079547"/>
            <a:ext cx="0" cy="65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1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sweep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3240" y="851129"/>
            <a:ext cx="8632160" cy="3754874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cb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DTKConfigBuilder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from_files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os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path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join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input_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dir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config.json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os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path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join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input_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dir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campaign.json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cb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set_param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Simulation_Duration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5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*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365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b="1" dirty="0" err="1">
                <a:solidFill>
                  <a:srgbClr val="02AEF9"/>
                </a:solidFill>
                <a:latin typeface="Source Code Pro"/>
              </a:rPr>
              <a:t>def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 </a:t>
            </a:r>
            <a:r>
              <a:rPr lang="en-US" sz="1400" b="1" dirty="0" err="1">
                <a:solidFill>
                  <a:srgbClr val="CD3F45"/>
                </a:solidFill>
                <a:latin typeface="Source Code Pro"/>
              </a:rPr>
              <a:t>set_larvicides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68D800"/>
                </a:solidFill>
                <a:latin typeface="Source Code Pro"/>
              </a:rPr>
              <a:t>cb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68D800"/>
                </a:solidFill>
                <a:latin typeface="Source Code Pro"/>
              </a:rPr>
              <a:t>start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</a:t>
            </a:r>
            <a:br>
              <a:rPr lang="en-US" sz="1400" dirty="0">
                <a:solidFill>
                  <a:srgbClr val="1CFF7B"/>
                </a:solidFill>
                <a:latin typeface="Source Code Pro"/>
              </a:rPr>
            </a:br>
            <a:r>
              <a:rPr lang="en-US" sz="1400" dirty="0">
                <a:solidFill>
                  <a:srgbClr val="1CFF7B"/>
                </a:solidFill>
                <a:latin typeface="Source Code Pro"/>
              </a:rPr>
              <a:t>   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add_larvicides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68D800"/>
                </a:solidFill>
                <a:latin typeface="Source Code Pro"/>
              </a:rPr>
              <a:t>cb</a:t>
            </a:r>
            <a:r>
              <a:rPr lang="en-US" sz="1400" dirty="0" err="1">
                <a:solidFill>
                  <a:srgbClr val="CC7832"/>
                </a:solidFill>
                <a:latin typeface="Source Code Pro"/>
              </a:rPr>
              <a:t>,</a:t>
            </a:r>
            <a:r>
              <a:rPr lang="en-US" sz="1400" dirty="0" err="1">
                <a:solidFill>
                  <a:srgbClr val="68D800"/>
                </a:solidFill>
                <a:latin typeface="Source Code Pro"/>
              </a:rPr>
              <a:t>start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4F4F8E"/>
                </a:solidFill>
                <a:latin typeface="Source Code Pro"/>
              </a:rPr>
              <a:t>   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return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"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larvicide_start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"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68D800"/>
                </a:solidFill>
                <a:latin typeface="Source Code Pro"/>
              </a:rPr>
              <a:t>start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}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builder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ModBuilder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from_combos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4F4F8E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ModFn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set_larvicides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start_time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for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start_time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in 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0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5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10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365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730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ModFn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DTKConfigBuilder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set_param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Run_Number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seed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for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seed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in </a:t>
            </a:r>
            <a:r>
              <a:rPr lang="en-US" sz="1400" dirty="0">
                <a:solidFill>
                  <a:srgbClr val="C60AA9"/>
                </a:solidFill>
                <a:latin typeface="Source Code Pro"/>
              </a:rPr>
              <a:t>range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5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run_sim_args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config_builder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cb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exp_name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'Sample 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larvicides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 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epxeriment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exp_builder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builder}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240" y="851130"/>
            <a:ext cx="8632160" cy="39377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3240" y="1244906"/>
            <a:ext cx="8632160" cy="39377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240" y="1638681"/>
            <a:ext cx="8632160" cy="109350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240" y="2728566"/>
            <a:ext cx="8632160" cy="109350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240" y="3818450"/>
            <a:ext cx="8632160" cy="787553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sweep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1077" y="822938"/>
            <a:ext cx="3713356" cy="35683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run example_sweep.py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9638"/>
          <a:stretch/>
        </p:blipFill>
        <p:spPr>
          <a:xfrm>
            <a:off x="-24245" y="1538445"/>
            <a:ext cx="9144000" cy="34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used to analyze experiments</a:t>
            </a:r>
          </a:p>
          <a:p>
            <a:r>
              <a:rPr lang="en-US" dirty="0"/>
              <a:t>Usually generate plots but can virtually generate anything</a:t>
            </a:r>
          </a:p>
          <a:p>
            <a:r>
              <a:rPr lang="en-US" dirty="0"/>
              <a:t>Convenient way to access file from COMPS</a:t>
            </a:r>
          </a:p>
          <a:p>
            <a:r>
              <a:rPr lang="en-US" dirty="0"/>
              <a:t>Reusable on other experiments</a:t>
            </a:r>
          </a:p>
          <a:p>
            <a:r>
              <a:rPr lang="en-US" dirty="0"/>
              <a:t>An analysis can have multiple analyzers</a:t>
            </a:r>
          </a:p>
        </p:txBody>
      </p:sp>
    </p:spTree>
    <p:extLst>
      <p:ext uri="{BB962C8B-B14F-4D97-AF65-F5344CB8AC3E}">
        <p14:creationId xmlns:p14="http://schemas.microsoft.com/office/powerpoint/2010/main" val="209101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Analyzers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analyzers inherit from the </a:t>
            </a:r>
            <a:r>
              <a:rPr lang="en-US" dirty="0" err="1"/>
              <a:t>BaseAnalyzer</a:t>
            </a:r>
            <a:r>
              <a:rPr lang="en-US" dirty="0"/>
              <a:t> class</a:t>
            </a:r>
          </a:p>
          <a:p>
            <a:r>
              <a:rPr lang="en-US" dirty="0"/>
              <a:t>You can redefine any of the functions</a:t>
            </a:r>
          </a:p>
          <a:p>
            <a:pPr lvl="1"/>
            <a:r>
              <a:rPr lang="en-US" dirty="0"/>
              <a:t>Filter: Filters the simulations base on their meta data</a:t>
            </a:r>
          </a:p>
          <a:p>
            <a:pPr lvl="1"/>
            <a:r>
              <a:rPr lang="en-US" dirty="0"/>
              <a:t>Apply: retrieve the data needed on a per simulation basis</a:t>
            </a:r>
          </a:p>
          <a:p>
            <a:pPr lvl="1"/>
            <a:r>
              <a:rPr lang="en-US" dirty="0"/>
              <a:t>Combine: cross-simulations calculations</a:t>
            </a:r>
          </a:p>
          <a:p>
            <a:pPr lvl="1"/>
            <a:r>
              <a:rPr lang="en-US" dirty="0"/>
              <a:t>Finalize: Extra processing at the end of the analysis</a:t>
            </a:r>
          </a:p>
          <a:p>
            <a:pPr lvl="1"/>
            <a:r>
              <a:rPr lang="en-US" dirty="0"/>
              <a:t>Plot: Plotting</a:t>
            </a:r>
          </a:p>
        </p:txBody>
      </p:sp>
    </p:spTree>
    <p:extLst>
      <p:ext uri="{BB962C8B-B14F-4D97-AF65-F5344CB8AC3E}">
        <p14:creationId xmlns:p14="http://schemas.microsoft.com/office/powerpoint/2010/main" val="42764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Analyzers – How does it work?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9088" y="968644"/>
            <a:ext cx="747794" cy="585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9871" y="968644"/>
            <a:ext cx="747794" cy="585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0654" y="968644"/>
            <a:ext cx="747794" cy="585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1437" y="968643"/>
            <a:ext cx="747794" cy="585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20" y="968643"/>
            <a:ext cx="747794" cy="585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3003" y="968642"/>
            <a:ext cx="747794" cy="585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9088" y="2131021"/>
            <a:ext cx="747794" cy="5850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9871" y="2131021"/>
            <a:ext cx="747794" cy="5850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20" y="2131018"/>
            <a:ext cx="747794" cy="5850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cxnSp>
        <p:nvCxnSpPr>
          <p:cNvPr id="19" name="Straight Arrow Connector 18"/>
          <p:cNvCxnSpPr>
            <a:stCxn id="4" idx="2"/>
            <a:endCxn id="12" idx="0"/>
          </p:cNvCxnSpPr>
          <p:nvPr/>
        </p:nvCxnSpPr>
        <p:spPr>
          <a:xfrm>
            <a:off x="3182985" y="1553705"/>
            <a:ext cx="0" cy="577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37339" y="1553705"/>
            <a:ext cx="0" cy="577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46117" y="1569208"/>
            <a:ext cx="0" cy="577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Multidocument 24"/>
          <p:cNvSpPr/>
          <p:nvPr/>
        </p:nvSpPr>
        <p:spPr>
          <a:xfrm>
            <a:off x="4626798" y="1632169"/>
            <a:ext cx="1314425" cy="577316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Output files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7266" y="1385694"/>
            <a:ext cx="1747838" cy="2866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Analyzer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8704" y="1752408"/>
            <a:ext cx="1595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8704" y="2266756"/>
            <a:ext cx="1595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8703" y="2781104"/>
            <a:ext cx="1595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8703" y="3295452"/>
            <a:ext cx="1595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Finalize</a:t>
            </a:r>
          </a:p>
        </p:txBody>
      </p:sp>
      <p:sp>
        <p:nvSpPr>
          <p:cNvPr id="34" name="Cross 33"/>
          <p:cNvSpPr/>
          <p:nvPr/>
        </p:nvSpPr>
        <p:spPr>
          <a:xfrm rot="2700000">
            <a:off x="7086827" y="989231"/>
            <a:ext cx="539057" cy="539057"/>
          </a:xfrm>
          <a:prstGeom prst="plus">
            <a:avLst>
              <a:gd name="adj" fmla="val 4796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 rot="2700000">
            <a:off x="5411060" y="967917"/>
            <a:ext cx="539057" cy="539057"/>
          </a:xfrm>
          <a:prstGeom prst="plus">
            <a:avLst>
              <a:gd name="adj" fmla="val 4796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 rot="2700000">
            <a:off x="4558695" y="981469"/>
            <a:ext cx="539057" cy="539057"/>
          </a:xfrm>
          <a:prstGeom prst="plus">
            <a:avLst>
              <a:gd name="adj" fmla="val 4796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Elbow Connector 37"/>
          <p:cNvCxnSpPr>
            <a:stCxn id="12" idx="2"/>
            <a:endCxn id="29" idx="3"/>
          </p:cNvCxnSpPr>
          <p:nvPr/>
        </p:nvCxnSpPr>
        <p:spPr>
          <a:xfrm rot="5400000" flipH="1">
            <a:off x="2606056" y="2139154"/>
            <a:ext cx="235013" cy="918844"/>
          </a:xfrm>
          <a:prstGeom prst="bentConnector4">
            <a:avLst>
              <a:gd name="adj1" fmla="val -97271"/>
              <a:gd name="adj2" fmla="val 703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3" idx="2"/>
            <a:endCxn id="29" idx="3"/>
          </p:cNvCxnSpPr>
          <p:nvPr/>
        </p:nvCxnSpPr>
        <p:spPr>
          <a:xfrm rot="5400000" flipH="1">
            <a:off x="3026448" y="1718763"/>
            <a:ext cx="235013" cy="1759627"/>
          </a:xfrm>
          <a:prstGeom prst="bentConnector4">
            <a:avLst>
              <a:gd name="adj1" fmla="val -97271"/>
              <a:gd name="adj2" fmla="val 846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6" idx="2"/>
            <a:endCxn id="29" idx="3"/>
          </p:cNvCxnSpPr>
          <p:nvPr/>
        </p:nvCxnSpPr>
        <p:spPr>
          <a:xfrm rot="5400000" flipH="1">
            <a:off x="4287624" y="457586"/>
            <a:ext cx="235010" cy="4281976"/>
          </a:xfrm>
          <a:prstGeom prst="bentConnector4">
            <a:avLst>
              <a:gd name="adj1" fmla="val -97272"/>
              <a:gd name="adj2" fmla="val 936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02964" y="2312007"/>
            <a:ext cx="2374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selected_data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02964" y="2115771"/>
            <a:ext cx="2374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raw_data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5" name="Left Brace 54"/>
          <p:cNvSpPr/>
          <p:nvPr/>
        </p:nvSpPr>
        <p:spPr>
          <a:xfrm rot="16200000">
            <a:off x="4693294" y="1156978"/>
            <a:ext cx="337088" cy="41055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5" idx="1"/>
            <a:endCxn id="30" idx="3"/>
          </p:cNvCxnSpPr>
          <p:nvPr/>
        </p:nvCxnSpPr>
        <p:spPr>
          <a:xfrm rot="5400000" flipH="1">
            <a:off x="3371562" y="1887996"/>
            <a:ext cx="382856" cy="2597699"/>
          </a:xfrm>
          <a:prstGeom prst="bentConnector4">
            <a:avLst>
              <a:gd name="adj1" fmla="val -59709"/>
              <a:gd name="adj2" fmla="val 87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69711" y="3921325"/>
            <a:ext cx="1347270" cy="6651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87" y="3850091"/>
            <a:ext cx="1040231" cy="104023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68702" y="3781923"/>
            <a:ext cx="1595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Plot</a:t>
            </a:r>
          </a:p>
        </p:txBody>
      </p:sp>
    </p:spTree>
    <p:extLst>
      <p:ext uri="{BB962C8B-B14F-4D97-AF65-F5344CB8AC3E}">
        <p14:creationId xmlns:p14="http://schemas.microsoft.com/office/powerpoint/2010/main" val="6080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6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53" grpId="0"/>
      <p:bldP spid="54" grpId="0"/>
      <p:bldP spid="5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analyzer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62995"/>
            <a:ext cx="9144000" cy="3754874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from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dtk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utils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analyzers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BaseAnalyzer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import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BaseAnalyzer</a:t>
            </a:r>
            <a:endParaRPr lang="en-US" sz="1400" dirty="0">
              <a:solidFill>
                <a:srgbClr val="B2B2B4"/>
              </a:solidFill>
              <a:latin typeface="Source Code Pro"/>
            </a:endParaRPr>
          </a:p>
          <a:p>
            <a:endParaRPr lang="en-US" sz="1400" dirty="0">
              <a:solidFill>
                <a:srgbClr val="B2B2B4"/>
              </a:solidFill>
              <a:latin typeface="Source Code Pro"/>
            </a:endParaRPr>
          </a:p>
          <a:p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class </a:t>
            </a:r>
            <a:r>
              <a:rPr lang="en-US" sz="1400" b="1" dirty="0" err="1">
                <a:solidFill>
                  <a:srgbClr val="CD3F45"/>
                </a:solidFill>
                <a:latin typeface="Source Code Pro"/>
              </a:rPr>
              <a:t>PopulationAnalyzer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BaseAnalyzer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</a:t>
            </a:r>
            <a:br>
              <a:rPr lang="en-US" sz="1400" dirty="0">
                <a:solidFill>
                  <a:srgbClr val="1CFF7B"/>
                </a:solidFill>
                <a:latin typeface="Source Code Pro"/>
              </a:rPr>
            </a:br>
            <a:r>
              <a:rPr lang="en-US" sz="1400" dirty="0">
                <a:solidFill>
                  <a:srgbClr val="1CFF7B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filenames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'output/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InsetChart.json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</a:t>
            </a:r>
            <a:br>
              <a:rPr lang="en-US" sz="1400" dirty="0">
                <a:solidFill>
                  <a:srgbClr val="CD3F45"/>
                </a:solidFill>
                <a:latin typeface="Source Code Pro"/>
              </a:rPr>
            </a:br>
            <a:br>
              <a:rPr lang="en-US" sz="1400" dirty="0">
                <a:solidFill>
                  <a:srgbClr val="CD3F45"/>
                </a:solidFill>
                <a:latin typeface="Source Code Pro"/>
              </a:rPr>
            </a:br>
            <a:r>
              <a:rPr lang="en-US" sz="1400" dirty="0">
                <a:solidFill>
                  <a:srgbClr val="CD3F45"/>
                </a:solidFill>
                <a:latin typeface="Source Code Pro"/>
              </a:rPr>
              <a:t>    </a:t>
            </a:r>
            <a:r>
              <a:rPr lang="en-US" sz="1400" b="1" dirty="0" err="1">
                <a:solidFill>
                  <a:srgbClr val="02AEF9"/>
                </a:solidFill>
                <a:latin typeface="Source Code Pro"/>
              </a:rPr>
              <a:t>def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A074C4"/>
                </a:solidFill>
                <a:latin typeface="Source Code Pro"/>
              </a:rPr>
              <a:t>__</a:t>
            </a:r>
            <a:r>
              <a:rPr lang="en-US" sz="1400" dirty="0" err="1">
                <a:solidFill>
                  <a:srgbClr val="A074C4"/>
                </a:solidFill>
                <a:latin typeface="Source Code Pro"/>
              </a:rPr>
              <a:t>init</a:t>
            </a:r>
            <a:r>
              <a:rPr lang="en-US" sz="1400" dirty="0">
                <a:solidFill>
                  <a:srgbClr val="A074C4"/>
                </a:solidFill>
                <a:latin typeface="Source Code Pro"/>
              </a:rPr>
              <a:t>__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</a:t>
            </a:r>
            <a:br>
              <a:rPr lang="en-US" sz="1400" dirty="0">
                <a:solidFill>
                  <a:srgbClr val="1CFF7B"/>
                </a:solidFill>
                <a:latin typeface="Source Code Pro"/>
              </a:rPr>
            </a:br>
            <a:r>
              <a:rPr lang="en-US" sz="1400" dirty="0">
                <a:solidFill>
                  <a:srgbClr val="1CFF7B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C60AA9"/>
                </a:solidFill>
                <a:latin typeface="Source Code Pro"/>
              </a:rPr>
              <a:t>super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PopulationAnalyzer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0A5ACD"/>
                </a:solidFill>
                <a:latin typeface="Source Code Pro"/>
              </a:rPr>
              <a:t>.__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init</a:t>
            </a:r>
            <a:r>
              <a:rPr lang="en-US" sz="1400" dirty="0">
                <a:solidFill>
                  <a:srgbClr val="0A5ACD"/>
                </a:solidFill>
                <a:latin typeface="Source Code Pro"/>
              </a:rPr>
              <a:t>__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4F4F8E"/>
                </a:solidFill>
                <a:latin typeface="Source Code Pro"/>
              </a:rPr>
              <a:t>        </a:t>
            </a:r>
            <a:r>
              <a:rPr lang="en-US" sz="1400" dirty="0" err="1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pop_data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{}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b="1" dirty="0" err="1">
                <a:solidFill>
                  <a:srgbClr val="02AEF9"/>
                </a:solidFill>
                <a:latin typeface="Source Code Pro"/>
              </a:rPr>
              <a:t>def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 </a:t>
            </a:r>
            <a:r>
              <a:rPr lang="en-US" sz="1400" b="1" dirty="0">
                <a:solidFill>
                  <a:srgbClr val="CD3F45"/>
                </a:solidFill>
                <a:latin typeface="Source Code Pro"/>
              </a:rPr>
              <a:t>apply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68D800"/>
                </a:solidFill>
                <a:latin typeface="Source Code Pro"/>
              </a:rPr>
              <a:t>parser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</a:t>
            </a:r>
            <a:br>
              <a:rPr lang="en-US" sz="1400" dirty="0">
                <a:solidFill>
                  <a:srgbClr val="1CFF7B"/>
                </a:solidFill>
                <a:latin typeface="Source Code Pro"/>
              </a:rPr>
            </a:br>
            <a:r>
              <a:rPr lang="en-US" sz="1400" dirty="0">
                <a:solidFill>
                  <a:srgbClr val="1CFF7B"/>
                </a:solidFill>
                <a:latin typeface="Source Code Pro"/>
              </a:rPr>
              <a:t>        </a:t>
            </a:r>
            <a:r>
              <a:rPr lang="en-US" sz="1400" dirty="0" err="1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pop_data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 err="1">
                <a:solidFill>
                  <a:srgbClr val="68D800"/>
                </a:solidFill>
                <a:latin typeface="Source Code Pro"/>
              </a:rPr>
              <a:t>parser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sim_id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68D800"/>
                </a:solidFill>
                <a:latin typeface="Source Code Pro"/>
              </a:rPr>
              <a:t>parser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raw_data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 err="1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filenames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0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]][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"Channels"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][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"Statistical Population"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][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"Data"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</a:t>
            </a:r>
            <a:br>
              <a:rPr lang="en-US" sz="1400" dirty="0">
                <a:solidFill>
                  <a:srgbClr val="CD3F45"/>
                </a:solidFill>
                <a:latin typeface="Source Code Pro"/>
              </a:rPr>
            </a:br>
            <a:endParaRPr lang="en-US" sz="1400" dirty="0">
              <a:solidFill>
                <a:srgbClr val="B2B2B4"/>
              </a:solidFill>
              <a:latin typeface="Source Code Pro"/>
            </a:endParaRPr>
          </a:p>
          <a:p>
            <a:r>
              <a:rPr lang="en-US" sz="1400" dirty="0">
                <a:solidFill>
                  <a:srgbClr val="CD3F45"/>
                </a:solidFill>
                <a:latin typeface="Source Code Pro"/>
              </a:rPr>
              <a:t>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def </a:t>
            </a:r>
            <a:r>
              <a:rPr lang="en-US" sz="1400" b="1" dirty="0">
                <a:solidFill>
                  <a:srgbClr val="CD3F45"/>
                </a:solidFill>
                <a:latin typeface="Source Code Pro"/>
              </a:rPr>
              <a:t>plot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</a:t>
            </a:r>
            <a:br>
              <a:rPr lang="en-US" sz="1400" dirty="0">
                <a:solidFill>
                  <a:srgbClr val="1CFF7B"/>
                </a:solidFill>
                <a:latin typeface="Source Code Pro"/>
              </a:rPr>
            </a:br>
            <a:r>
              <a:rPr lang="en-US" sz="1400" dirty="0">
                <a:solidFill>
                  <a:srgbClr val="1CFF7B"/>
                </a:solidFill>
                <a:latin typeface="Source Code Pro"/>
              </a:rPr>
              <a:t>     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import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matplotlib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pyplot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as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plt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      </a:t>
            </a:r>
            <a:r>
              <a:rPr lang="en-US" sz="1400" dirty="0">
                <a:solidFill>
                  <a:srgbClr val="C60AA9"/>
                </a:solidFill>
                <a:latin typeface="Source Code Pro"/>
              </a:rPr>
              <a:t>map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plt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plot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 err="1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pop_data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values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())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4F4F8E"/>
                </a:solidFill>
                <a:latin typeface="Source Code Pro"/>
              </a:rPr>
              <a:t>     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plt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legend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FFCB07"/>
                </a:solidFill>
                <a:latin typeface="Source Code Pro"/>
              </a:rPr>
              <a:t>self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pop_data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keys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())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>
                <a:solidFill>
                  <a:srgbClr val="4F4F8E"/>
                </a:solidFill>
                <a:latin typeface="Source Code Pro"/>
              </a:rPr>
              <a:t>      </a:t>
            </a:r>
            <a:r>
              <a:rPr lang="en-US" sz="1400">
                <a:solidFill>
                  <a:srgbClr val="B2B2B4"/>
                </a:solidFill>
                <a:latin typeface="Source Code Pro"/>
              </a:rPr>
              <a:t>plt</a:t>
            </a:r>
            <a:r>
              <a:rPr lang="en-US" sz="1400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>
                <a:solidFill>
                  <a:srgbClr val="B2B2B4"/>
                </a:solidFill>
                <a:latin typeface="Source Code Pro"/>
              </a:rPr>
              <a:t>show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995"/>
            <a:ext cx="9144000" cy="39377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156771"/>
            <a:ext cx="9144000" cy="63227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789042"/>
            <a:ext cx="9144000" cy="889553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78595"/>
            <a:ext cx="9144000" cy="63227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310867"/>
            <a:ext cx="9144000" cy="120700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analyzer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3" y="643643"/>
            <a:ext cx="5276850" cy="3743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3403" y="800360"/>
            <a:ext cx="3713356" cy="35683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analyze –a pop.py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53403" y="1622754"/>
            <a:ext cx="3713356" cy="1785104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2F445E"/>
                </a:solidFill>
                <a:latin typeface="Source Code Pro"/>
              </a:rPr>
              <a:t># Configure a default 5 years simulation</a:t>
            </a:r>
            <a:br>
              <a:rPr lang="en-US" sz="1100" dirty="0">
                <a:solidFill>
                  <a:srgbClr val="2F445E"/>
                </a:solidFill>
                <a:latin typeface="Source Code Pro"/>
              </a:rPr>
            </a:br>
            <a:r>
              <a:rPr lang="en-US" sz="1100" dirty="0" err="1">
                <a:solidFill>
                  <a:srgbClr val="B2B2B4"/>
                </a:solidFill>
                <a:latin typeface="Source Code Pro"/>
              </a:rPr>
              <a:t>cb</a:t>
            </a:r>
            <a:r>
              <a:rPr lang="en-US" sz="11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1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100" dirty="0" err="1">
                <a:solidFill>
                  <a:srgbClr val="B2B2B4"/>
                </a:solidFill>
                <a:latin typeface="Source Code Pro"/>
              </a:rPr>
              <a:t>DTKConfigBuilder</a:t>
            </a:r>
            <a:r>
              <a:rPr lang="en-US" sz="11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100" dirty="0" err="1">
                <a:solidFill>
                  <a:srgbClr val="B2B2B4"/>
                </a:solidFill>
                <a:latin typeface="Source Code Pro"/>
              </a:rPr>
              <a:t>from_defaults</a:t>
            </a:r>
            <a:r>
              <a:rPr lang="en-US" sz="1100" dirty="0">
                <a:solidFill>
                  <a:srgbClr val="4F4F8E"/>
                </a:solidFill>
                <a:latin typeface="Source Code Pro"/>
              </a:rPr>
              <a:t>(</a:t>
            </a:r>
          </a:p>
          <a:p>
            <a:r>
              <a:rPr lang="en-US" sz="1100" dirty="0">
                <a:solidFill>
                  <a:srgbClr val="4F4F8E"/>
                </a:solidFill>
                <a:latin typeface="Source Code Pro"/>
              </a:rPr>
              <a:t>              </a:t>
            </a:r>
            <a:r>
              <a:rPr lang="en-US" sz="1100" dirty="0">
                <a:solidFill>
                  <a:srgbClr val="07A8C7"/>
                </a:solidFill>
                <a:latin typeface="Source Code Pro"/>
              </a:rPr>
              <a:t>'MALARIA_SIM'</a:t>
            </a:r>
            <a:r>
              <a:rPr lang="en-US" sz="11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100" dirty="0">
                <a:solidFill>
                  <a:srgbClr val="CC7832"/>
                </a:solidFill>
                <a:latin typeface="Source Code Pro"/>
              </a:rPr>
            </a:br>
            <a:r>
              <a:rPr lang="en-US" sz="1100" dirty="0">
                <a:solidFill>
                  <a:srgbClr val="CC7832"/>
                </a:solidFill>
                <a:latin typeface="Source Code Pro"/>
              </a:rPr>
              <a:t>              </a:t>
            </a:r>
            <a:r>
              <a:rPr lang="en-US" sz="1100" dirty="0" err="1">
                <a:solidFill>
                  <a:srgbClr val="00AA3C"/>
                </a:solidFill>
                <a:latin typeface="Source Code Pro"/>
              </a:rPr>
              <a:t>Simulation_Duration</a:t>
            </a:r>
            <a:r>
              <a:rPr lang="en-US" sz="11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1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100" dirty="0">
                <a:solidFill>
                  <a:srgbClr val="82A9EF"/>
                </a:solidFill>
                <a:latin typeface="Source Code Pro"/>
              </a:rPr>
              <a:t>365 </a:t>
            </a:r>
            <a:r>
              <a:rPr lang="en-US" sz="1100" dirty="0">
                <a:solidFill>
                  <a:srgbClr val="1CFF7B"/>
                </a:solidFill>
                <a:latin typeface="Source Code Pro"/>
              </a:rPr>
              <a:t>* </a:t>
            </a:r>
            <a:r>
              <a:rPr lang="en-US" sz="1100" dirty="0">
                <a:solidFill>
                  <a:srgbClr val="82A9EF"/>
                </a:solidFill>
                <a:latin typeface="Source Code Pro"/>
              </a:rPr>
              <a:t>5</a:t>
            </a:r>
          </a:p>
          <a:p>
            <a:r>
              <a:rPr lang="en-US" sz="11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100" dirty="0">
                <a:solidFill>
                  <a:srgbClr val="4F4F8E"/>
                </a:solidFill>
                <a:latin typeface="Source Code Pro"/>
              </a:rPr>
            </a:br>
            <a:br>
              <a:rPr lang="en-US" sz="1100" dirty="0">
                <a:solidFill>
                  <a:srgbClr val="07A8C7"/>
                </a:solidFill>
                <a:latin typeface="Source Code Pro"/>
              </a:rPr>
            </a:br>
            <a:r>
              <a:rPr lang="en-US" sz="1100" dirty="0">
                <a:solidFill>
                  <a:srgbClr val="2F445E"/>
                </a:solidFill>
                <a:latin typeface="Source Code Pro"/>
              </a:rPr>
              <a:t># Create a builder to sweep over the birth rate multiplier</a:t>
            </a:r>
            <a:br>
              <a:rPr lang="en-US" sz="1100" dirty="0">
                <a:solidFill>
                  <a:srgbClr val="2F445E"/>
                </a:solidFill>
                <a:latin typeface="Source Code Pro"/>
              </a:rPr>
            </a:br>
            <a:r>
              <a:rPr lang="en-US" sz="1100" dirty="0">
                <a:solidFill>
                  <a:srgbClr val="B2B2B4"/>
                </a:solidFill>
                <a:latin typeface="Source Code Pro"/>
              </a:rPr>
              <a:t>builder </a:t>
            </a:r>
            <a:r>
              <a:rPr lang="en-US" sz="11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100" dirty="0" err="1">
                <a:solidFill>
                  <a:srgbClr val="B2B2B4"/>
                </a:solidFill>
                <a:latin typeface="Source Code Pro"/>
              </a:rPr>
              <a:t>GenericSweepBuilder</a:t>
            </a:r>
            <a:r>
              <a:rPr lang="en-US" sz="11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100" dirty="0" err="1">
                <a:solidFill>
                  <a:srgbClr val="B2B2B4"/>
                </a:solidFill>
                <a:latin typeface="Source Code Pro"/>
              </a:rPr>
              <a:t>from_dict</a:t>
            </a:r>
            <a:r>
              <a:rPr lang="en-US" sz="11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100" dirty="0">
                <a:solidFill>
                  <a:srgbClr val="B2B2B4"/>
                </a:solidFill>
                <a:latin typeface="Source Code Pro"/>
              </a:rPr>
              <a:t>{</a:t>
            </a:r>
            <a:endParaRPr lang="en-US" sz="1100" dirty="0">
              <a:solidFill>
                <a:srgbClr val="07A8C7"/>
              </a:solidFill>
              <a:latin typeface="Source Code Pro"/>
            </a:endParaRPr>
          </a:p>
          <a:p>
            <a:r>
              <a:rPr lang="en-US" sz="1100" dirty="0">
                <a:solidFill>
                  <a:srgbClr val="07A8C7"/>
                </a:solidFill>
                <a:latin typeface="Source Code Pro"/>
              </a:rPr>
              <a:t>              ‘</a:t>
            </a:r>
            <a:r>
              <a:rPr lang="en-US" sz="1100" dirty="0" err="1">
                <a:solidFill>
                  <a:srgbClr val="07A8C7"/>
                </a:solidFill>
                <a:latin typeface="Source Code Pro"/>
              </a:rPr>
              <a:t>x_Birth</a:t>
            </a:r>
            <a:r>
              <a:rPr lang="en-US" sz="11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1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100" dirty="0" err="1">
                <a:solidFill>
                  <a:srgbClr val="B2B2B4"/>
                </a:solidFill>
                <a:latin typeface="Source Code Pro"/>
              </a:rPr>
              <a:t>np</a:t>
            </a:r>
            <a:r>
              <a:rPr lang="en-US" sz="11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100" dirty="0" err="1">
                <a:solidFill>
                  <a:srgbClr val="B2B2B4"/>
                </a:solidFill>
                <a:latin typeface="Source Code Pro"/>
              </a:rPr>
              <a:t>arange</a:t>
            </a:r>
            <a:r>
              <a:rPr lang="en-US" sz="11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100" dirty="0">
                <a:solidFill>
                  <a:srgbClr val="82A9EF"/>
                </a:solidFill>
                <a:latin typeface="Source Code Pro"/>
              </a:rPr>
              <a:t>1</a:t>
            </a:r>
            <a:r>
              <a:rPr lang="en-US" sz="11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100" dirty="0">
                <a:solidFill>
                  <a:srgbClr val="82A9EF"/>
                </a:solidFill>
                <a:latin typeface="Source Code Pro"/>
              </a:rPr>
              <a:t>1.5</a:t>
            </a:r>
            <a:r>
              <a:rPr lang="en-US" sz="11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100" dirty="0">
                <a:solidFill>
                  <a:srgbClr val="82A9EF"/>
                </a:solidFill>
                <a:latin typeface="Source Code Pro"/>
              </a:rPr>
              <a:t>.1</a:t>
            </a:r>
            <a:r>
              <a:rPr lang="en-US" sz="1100" dirty="0">
                <a:solidFill>
                  <a:srgbClr val="4F4F8E"/>
                </a:solidFill>
                <a:latin typeface="Source Code Pro"/>
              </a:rPr>
              <a:t>)</a:t>
            </a:r>
          </a:p>
          <a:p>
            <a:r>
              <a:rPr lang="en-US" sz="1100" dirty="0">
                <a:solidFill>
                  <a:srgbClr val="B2B2B4"/>
                </a:solidFill>
                <a:latin typeface="Source Code Pro"/>
              </a:rPr>
              <a:t>}</a:t>
            </a:r>
            <a:r>
              <a:rPr lang="en-US" sz="1100" dirty="0">
                <a:solidFill>
                  <a:srgbClr val="4F4F8E"/>
                </a:solidFill>
                <a:latin typeface="Source Code Pro"/>
              </a:rPr>
              <a:t>)</a:t>
            </a:r>
            <a:endParaRPr lang="en-US" sz="1100" dirty="0">
              <a:solidFill>
                <a:srgbClr val="B2B2B4"/>
              </a:solidFill>
              <a:latin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07599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Dtk</a:t>
            </a:r>
            <a:r>
              <a:rPr lang="en-US" dirty="0"/>
              <a:t> commands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run</a:t>
            </a:r>
            <a:r>
              <a:rPr lang="en-US" dirty="0"/>
              <a:t>: Run an experiment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r>
              <a:rPr lang="en-US" dirty="0"/>
              <a:t>: List the experiments present in the database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analyze</a:t>
            </a:r>
            <a:r>
              <a:rPr lang="en-US" dirty="0"/>
              <a:t>: Run analysis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kill</a:t>
            </a:r>
            <a:r>
              <a:rPr lang="en-US" dirty="0"/>
              <a:t>: Kill an experiment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exterminate</a:t>
            </a:r>
            <a:r>
              <a:rPr lang="en-US" dirty="0"/>
              <a:t>: Kill all experiments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</a:t>
            </a:r>
            <a:r>
              <a:rPr lang="en-US" dirty="0"/>
              <a:t>: Get the status of an experiment</a:t>
            </a:r>
          </a:p>
        </p:txBody>
      </p:sp>
    </p:spTree>
    <p:extLst>
      <p:ext uri="{BB962C8B-B14F-4D97-AF65-F5344CB8AC3E}">
        <p14:creationId xmlns:p14="http://schemas.microsoft.com/office/powerpoint/2010/main" val="258038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</a:t>
            </a:r>
            <a:r>
              <a:rPr lang="en-US" dirty="0"/>
              <a:t>: Get the status of an experiment</a:t>
            </a:r>
          </a:p>
          <a:p>
            <a:pPr lvl="1"/>
            <a:r>
              <a:rPr lang="en-US" dirty="0"/>
              <a:t>With no arguments: returns the status of the most recent experiment</a:t>
            </a:r>
          </a:p>
          <a:p>
            <a:pPr lvl="1"/>
            <a:r>
              <a:rPr lang="en-US" dirty="0"/>
              <a:t>With a name or an experiment id: returns the status of the given experiment</a:t>
            </a:r>
          </a:p>
          <a:p>
            <a:pPr lvl="1"/>
            <a:r>
              <a:rPr lang="en-US" dirty="0"/>
              <a:t>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--active</a:t>
            </a:r>
            <a:r>
              <a:rPr lang="en-US" dirty="0"/>
              <a:t>: returns the status of all active experiments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6" y="2901797"/>
            <a:ext cx="6868934" cy="9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DTK-Tools?</a:t>
            </a:r>
          </a:p>
          <a:p>
            <a:r>
              <a:rPr lang="en-US" dirty="0"/>
              <a:t>General concepts</a:t>
            </a:r>
          </a:p>
          <a:p>
            <a:r>
              <a:rPr lang="en-US" dirty="0"/>
              <a:t>Creating a simulation</a:t>
            </a:r>
          </a:p>
          <a:p>
            <a:r>
              <a:rPr lang="en-US" dirty="0"/>
              <a:t>Creating a sweep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Calibration</a:t>
            </a:r>
          </a:p>
          <a:p>
            <a:r>
              <a:rPr lang="en-US" dirty="0"/>
              <a:t>Input files</a:t>
            </a:r>
          </a:p>
        </p:txBody>
      </p:sp>
    </p:spTree>
    <p:extLst>
      <p:ext uri="{BB962C8B-B14F-4D97-AF65-F5344CB8AC3E}">
        <p14:creationId xmlns:p14="http://schemas.microsoft.com/office/powerpoint/2010/main" val="378820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r>
              <a:rPr lang="en-US" dirty="0"/>
              <a:t>: List the experiments present in the database</a:t>
            </a:r>
          </a:p>
          <a:p>
            <a:pPr lvl="1"/>
            <a:r>
              <a:rPr lang="en-US" dirty="0"/>
              <a:t>With no arguments: returns the most recent 20 experiments</a:t>
            </a:r>
          </a:p>
          <a:p>
            <a:pPr lvl="1"/>
            <a:r>
              <a:rPr lang="en-US" dirty="0"/>
              <a:t>With a name or an experiment id: returns the matching list of experiments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-n</a:t>
            </a:r>
            <a:r>
              <a:rPr lang="en-US" dirty="0"/>
              <a:t>: limits the number of results displayed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640"/>
          <a:stretch/>
        </p:blipFill>
        <p:spPr>
          <a:xfrm>
            <a:off x="327104" y="2930778"/>
            <a:ext cx="8541486" cy="6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–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3" y="1161442"/>
            <a:ext cx="824089" cy="79189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27570" y="1311955"/>
            <a:ext cx="1742636" cy="75071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Climate data</a:t>
            </a:r>
          </a:p>
          <a:p>
            <a:r>
              <a:rPr lang="en-US" dirty="0"/>
              <a:t>Demographics data</a:t>
            </a:r>
          </a:p>
          <a:p>
            <a:r>
              <a:rPr lang="en-US" dirty="0"/>
              <a:t>Disease specifics</a:t>
            </a:r>
          </a:p>
          <a:p>
            <a:r>
              <a:rPr lang="en-US" dirty="0"/>
              <a:t>Reference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8059" y="1046439"/>
            <a:ext cx="1036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Study Site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022" y="1240952"/>
            <a:ext cx="950168" cy="668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46620" y="3055309"/>
            <a:ext cx="469996" cy="4489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55334" y="1003751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EMOD Model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55334" y="1256949"/>
            <a:ext cx="2698044" cy="750712"/>
          </a:xfrm>
          <a:prstGeom prst="rect">
            <a:avLst/>
          </a:prstGeom>
        </p:spPr>
        <p:txBody>
          <a:bodyPr vert="horz" lIns="81633" tIns="40817" rIns="81633" bIns="40817" rtlCol="0">
            <a:normAutofit fontScale="92500" lnSpcReduction="10000"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Climate files</a:t>
            </a:r>
          </a:p>
          <a:p>
            <a:r>
              <a:rPr lang="en-US" sz="1100" dirty="0"/>
              <a:t>Demographics files</a:t>
            </a:r>
          </a:p>
          <a:p>
            <a:r>
              <a:rPr lang="en-US" sz="1100" dirty="0"/>
              <a:t>Parameters</a:t>
            </a:r>
          </a:p>
          <a:p>
            <a:r>
              <a:rPr lang="en-US" sz="1100" dirty="0"/>
              <a:t>Produces outputs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78" y="951178"/>
            <a:ext cx="532342" cy="1905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78" y="1987626"/>
            <a:ext cx="466323" cy="15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449761" y="2171993"/>
            <a:ext cx="651756" cy="1634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3389976" y="1190232"/>
            <a:ext cx="457114" cy="9225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403" y="992036"/>
            <a:ext cx="532342" cy="190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931" y="1227711"/>
            <a:ext cx="466323" cy="150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3151210" y="1448074"/>
            <a:ext cx="651756" cy="1634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47" y="2358372"/>
            <a:ext cx="764999" cy="1877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4971" y="3565770"/>
            <a:ext cx="764999" cy="1877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318" y="2030532"/>
            <a:ext cx="457114" cy="922540"/>
          </a:xfrm>
          <a:prstGeom prst="rect">
            <a:avLst/>
          </a:prstGeom>
        </p:spPr>
      </p:pic>
      <p:sp>
        <p:nvSpPr>
          <p:cNvPr id="46" name="Right Brace 45"/>
          <p:cNvSpPr/>
          <p:nvPr/>
        </p:nvSpPr>
        <p:spPr>
          <a:xfrm>
            <a:off x="6885641" y="1003751"/>
            <a:ext cx="263349" cy="3092571"/>
          </a:xfrm>
          <a:prstGeom prst="rightBrace">
            <a:avLst>
              <a:gd name="adj1" fmla="val 74776"/>
              <a:gd name="adj2" fmla="val 509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349855" y="2365370"/>
            <a:ext cx="122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Calibration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03313" y="3720004"/>
            <a:ext cx="95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Compare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1510" y="3081380"/>
            <a:ext cx="851621" cy="64128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639555" y="3720004"/>
            <a:ext cx="195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Next point algorithm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4319198" y="2030532"/>
            <a:ext cx="457114" cy="92254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270783" y="3013397"/>
            <a:ext cx="331674" cy="6693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2"/>
          <a:srcRect l="6747" b="3247"/>
          <a:stretch/>
        </p:blipFill>
        <p:spPr>
          <a:xfrm>
            <a:off x="4074286" y="2441112"/>
            <a:ext cx="281476" cy="281447"/>
          </a:xfrm>
          <a:prstGeom prst="rect">
            <a:avLst/>
          </a:prstGeom>
        </p:spPr>
      </p:pic>
      <p:sp>
        <p:nvSpPr>
          <p:cNvPr id="61" name="Content Placeholder 2"/>
          <p:cNvSpPr txBox="1">
            <a:spLocks/>
          </p:cNvSpPr>
          <p:nvPr/>
        </p:nvSpPr>
        <p:spPr>
          <a:xfrm>
            <a:off x="3002322" y="2462381"/>
            <a:ext cx="1145824" cy="238910"/>
          </a:xfrm>
          <a:prstGeom prst="rect">
            <a:avLst/>
          </a:prstGeom>
        </p:spPr>
        <p:txBody>
          <a:bodyPr vert="horz" lIns="81633" tIns="40817" rIns="81633" bIns="40817" rtlCol="0">
            <a:normAutofit lnSpcReduction="10000"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New parameters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086" y="3114870"/>
            <a:ext cx="1759120" cy="466433"/>
          </a:xfrm>
          <a:prstGeom prst="rect">
            <a:avLst/>
          </a:prstGeom>
        </p:spPr>
      </p:pic>
      <p:sp>
        <p:nvSpPr>
          <p:cNvPr id="64" name="Content Placeholder 2"/>
          <p:cNvSpPr txBox="1">
            <a:spLocks/>
          </p:cNvSpPr>
          <p:nvPr/>
        </p:nvSpPr>
        <p:spPr>
          <a:xfrm>
            <a:off x="1077546" y="3646882"/>
            <a:ext cx="2698044" cy="750712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Likelihoods</a:t>
            </a:r>
          </a:p>
          <a:p>
            <a:r>
              <a:rPr lang="en-US" sz="1100" dirty="0"/>
              <a:t>Output visualizations</a:t>
            </a:r>
          </a:p>
          <a:p>
            <a:r>
              <a:rPr lang="en-US" sz="1100" dirty="0"/>
              <a:t>Next point state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2955985" y="3351298"/>
            <a:ext cx="94315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0" grpId="0"/>
      <p:bldP spid="56" grpId="0"/>
      <p:bldP spid="61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Fit the model based on a site with reference data</a:t>
            </a:r>
          </a:p>
          <a:p>
            <a:r>
              <a:rPr lang="en-US" dirty="0"/>
              <a:t>Defines which input parameters to vary</a:t>
            </a:r>
          </a:p>
          <a:p>
            <a:pPr lvl="1"/>
            <a:r>
              <a:rPr lang="en-US" dirty="0"/>
              <a:t>Boundaries</a:t>
            </a:r>
          </a:p>
          <a:p>
            <a:pPr lvl="1"/>
            <a:r>
              <a:rPr lang="en-US" dirty="0"/>
              <a:t>Rounding</a:t>
            </a:r>
          </a:p>
          <a:p>
            <a:pPr lvl="1"/>
            <a:r>
              <a:rPr lang="en-US" dirty="0"/>
              <a:t>Change the model</a:t>
            </a:r>
          </a:p>
          <a:p>
            <a:r>
              <a:rPr lang="en-US" dirty="0"/>
              <a:t>Can explore a large parameter space</a:t>
            </a:r>
          </a:p>
          <a:p>
            <a:r>
              <a:rPr lang="en-US" dirty="0"/>
              <a:t>Used to set parameters that cannot be measured </a:t>
            </a:r>
          </a:p>
          <a:p>
            <a:r>
              <a:rPr lang="en-US" dirty="0"/>
              <a:t>Reasonable model configuration when data is sparse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53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– How does it work?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9497" y="1495424"/>
            <a:ext cx="2005013" cy="13144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Calibration Manager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5849" y="1185862"/>
            <a:ext cx="1747838" cy="1933575"/>
            <a:chOff x="423862" y="885825"/>
            <a:chExt cx="1747838" cy="1933575"/>
          </a:xfrm>
        </p:grpSpPr>
        <p:sp>
          <p:nvSpPr>
            <p:cNvPr id="5" name="Rectangle 4"/>
            <p:cNvSpPr/>
            <p:nvPr/>
          </p:nvSpPr>
          <p:spPr>
            <a:xfrm>
              <a:off x="423862" y="885825"/>
              <a:ext cx="1747838" cy="1933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Calibration Site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00" y="1252538"/>
              <a:ext cx="1595437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Reference 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300" y="1766886"/>
              <a:ext cx="1595437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Analyzers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299" y="2281234"/>
              <a:ext cx="1595437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setup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85849" y="3214686"/>
            <a:ext cx="1747838" cy="1381126"/>
            <a:chOff x="423862" y="2914649"/>
            <a:chExt cx="1747838" cy="1381126"/>
          </a:xfrm>
        </p:grpSpPr>
        <p:sp>
          <p:nvSpPr>
            <p:cNvPr id="9" name="Rectangle 8"/>
            <p:cNvSpPr/>
            <p:nvPr/>
          </p:nvSpPr>
          <p:spPr>
            <a:xfrm>
              <a:off x="423862" y="2914649"/>
              <a:ext cx="1747838" cy="13811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/>
                <a:t>Parameters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298" y="3309930"/>
              <a:ext cx="1595437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ParamA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297" y="3786184"/>
              <a:ext cx="1595437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ParamB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29347" y="1185862"/>
            <a:ext cx="1747838" cy="1381126"/>
            <a:chOff x="2243135" y="2914649"/>
            <a:chExt cx="1747838" cy="1381126"/>
          </a:xfrm>
        </p:grpSpPr>
        <p:sp>
          <p:nvSpPr>
            <p:cNvPr id="12" name="Rectangle 11"/>
            <p:cNvSpPr/>
            <p:nvPr/>
          </p:nvSpPr>
          <p:spPr>
            <a:xfrm>
              <a:off x="2243135" y="2914649"/>
              <a:ext cx="1747838" cy="13811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Plotters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19335" y="3309930"/>
              <a:ext cx="1595437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Likelihood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9335" y="3786184"/>
              <a:ext cx="1595437" cy="428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Data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229347" y="2743201"/>
            <a:ext cx="1747838" cy="642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Base </a:t>
            </a:r>
            <a:r>
              <a:rPr lang="en-US" dirty="0" err="1"/>
              <a:t>Config</a:t>
            </a:r>
            <a:r>
              <a:rPr lang="en-US" dirty="0"/>
              <a:t> Builder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9346" y="3548067"/>
            <a:ext cx="1747838" cy="642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Map sample to model function</a:t>
            </a:r>
          </a:p>
        </p:txBody>
      </p:sp>
      <p:cxnSp>
        <p:nvCxnSpPr>
          <p:cNvPr id="22" name="Straight Arrow Connector 21"/>
          <p:cNvCxnSpPr>
            <a:stCxn id="5" idx="3"/>
            <a:endCxn id="4" idx="1"/>
          </p:cNvCxnSpPr>
          <p:nvPr/>
        </p:nvCxnSpPr>
        <p:spPr>
          <a:xfrm flipV="1">
            <a:off x="2833687" y="2152649"/>
            <a:ext cx="7858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4" idx="2"/>
          </p:cNvCxnSpPr>
          <p:nvPr/>
        </p:nvCxnSpPr>
        <p:spPr>
          <a:xfrm flipV="1">
            <a:off x="2833687" y="2809873"/>
            <a:ext cx="1788317" cy="10953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1"/>
            <a:endCxn id="4" idx="0"/>
          </p:cNvCxnSpPr>
          <p:nvPr/>
        </p:nvCxnSpPr>
        <p:spPr>
          <a:xfrm rot="10800000">
            <a:off x="4622005" y="1495425"/>
            <a:ext cx="1607343" cy="381001"/>
          </a:xfrm>
          <a:prstGeom prst="bentConnector4">
            <a:avLst>
              <a:gd name="adj1" fmla="val 18815"/>
              <a:gd name="adj2" fmla="val 16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1"/>
            <a:endCxn id="4" idx="3"/>
          </p:cNvCxnSpPr>
          <p:nvPr/>
        </p:nvCxnSpPr>
        <p:spPr>
          <a:xfrm rot="10800000">
            <a:off x="5624511" y="2152649"/>
            <a:ext cx="604837" cy="9120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4" idx="2"/>
          </p:cNvCxnSpPr>
          <p:nvPr/>
        </p:nvCxnSpPr>
        <p:spPr>
          <a:xfrm rot="10800000">
            <a:off x="4622004" y="2809874"/>
            <a:ext cx="1607342" cy="10930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52847" y="4191006"/>
            <a:ext cx="1747838" cy="642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Next point algorithm</a:t>
            </a:r>
          </a:p>
        </p:txBody>
      </p:sp>
      <p:cxnSp>
        <p:nvCxnSpPr>
          <p:cNvPr id="40" name="Straight Connector 39"/>
          <p:cNvCxnSpPr>
            <a:stCxn id="38" idx="0"/>
          </p:cNvCxnSpPr>
          <p:nvPr/>
        </p:nvCxnSpPr>
        <p:spPr>
          <a:xfrm flipV="1">
            <a:off x="4626766" y="2809873"/>
            <a:ext cx="1" cy="1381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 calibration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624772"/>
            <a:ext cx="9144000" cy="2031325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 dirty="0">
              <a:solidFill>
                <a:srgbClr val="B2B2B4"/>
              </a:solidFill>
              <a:latin typeface="Source Code Pro"/>
            </a:endParaRPr>
          </a:p>
          <a:p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cb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DTKConfigBuilder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from_defaults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'MALARIA_SIM'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sites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DielmoCalibSite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()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]</a:t>
            </a:r>
          </a:p>
          <a:p>
            <a:endParaRPr lang="en-US" sz="1400" dirty="0">
              <a:solidFill>
                <a:srgbClr val="CD3F45"/>
              </a:solidFill>
              <a:latin typeface="Source Code Pro"/>
            </a:endParaRPr>
          </a:p>
          <a:p>
            <a:r>
              <a:rPr lang="en-US" sz="1400" dirty="0">
                <a:solidFill>
                  <a:srgbClr val="B2B2B4"/>
                </a:solidFill>
                <a:latin typeface="Source Code Pro"/>
              </a:rPr>
              <a:t>plotters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LikelihoodPlotter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combine_sites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True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OptimToolPlotter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CD3F45"/>
                </a:solidFill>
                <a:latin typeface="Source Code Pro"/>
              </a:rPr>
              <a:t>]</a:t>
            </a:r>
          </a:p>
          <a:p>
            <a:endParaRPr lang="en-US" sz="1400" dirty="0">
              <a:solidFill>
                <a:srgbClr val="CD3F45"/>
              </a:solidFill>
              <a:latin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797775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 calibration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62998"/>
            <a:ext cx="9144000" cy="3754874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params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CD3F45"/>
                </a:solidFill>
                <a:latin typeface="Source Code Pro"/>
              </a:rPr>
              <a:t>[</a:t>
            </a:r>
            <a:br>
              <a:rPr lang="en-US" sz="1400" dirty="0">
                <a:solidFill>
                  <a:srgbClr val="CD3F45"/>
                </a:solidFill>
                <a:latin typeface="Source Code Pro"/>
              </a:rPr>
            </a:br>
            <a:r>
              <a:rPr lang="en-US" sz="1400" dirty="0">
                <a:solidFill>
                  <a:srgbClr val="CD3F45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'Name'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'Clinical Fever Threshold High'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'Dynamic'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True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'Guess'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1.75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'Min'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0.5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'Max'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2.5</a:t>
            </a:r>
            <a:br>
              <a:rPr lang="en-US" sz="1400" dirty="0">
                <a:solidFill>
                  <a:srgbClr val="82A9EF"/>
                </a:solidFill>
                <a:latin typeface="Source Code Pro"/>
              </a:rPr>
            </a:br>
            <a:r>
              <a:rPr lang="en-US" sz="1400" dirty="0">
                <a:solidFill>
                  <a:srgbClr val="82A9EF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}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'Name'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'MSP1 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Merozoite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 Kill Fraction'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'Dynamic'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False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2F445E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MapTo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'MSP1_Merozoite_Kill_Fraction'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'Guess'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0.65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'Min'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0.4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'Max'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0.7</a:t>
            </a:r>
            <a:br>
              <a:rPr lang="en-US" sz="1400" dirty="0">
                <a:solidFill>
                  <a:srgbClr val="82A9EF"/>
                </a:solidFill>
                <a:latin typeface="Source Code Pro"/>
              </a:rPr>
            </a:br>
            <a:r>
              <a:rPr lang="en-US" sz="1400" dirty="0">
                <a:solidFill>
                  <a:srgbClr val="82A9EF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}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CD3F45"/>
                </a:solidFill>
                <a:latin typeface="Source Code Pro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2023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 calibration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163381"/>
            <a:ext cx="9144000" cy="954107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 b="1" dirty="0">
              <a:solidFill>
                <a:srgbClr val="02AEF9"/>
              </a:solidFill>
              <a:latin typeface="Source Code Pro"/>
            </a:endParaRPr>
          </a:p>
          <a:p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def </a:t>
            </a:r>
            <a:r>
              <a:rPr lang="en-US" sz="1400" b="1" dirty="0" err="1">
                <a:solidFill>
                  <a:srgbClr val="CD3F45"/>
                </a:solidFill>
                <a:latin typeface="Source Code Pro"/>
              </a:rPr>
              <a:t>map_sample_to_model_input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68D800"/>
                </a:solidFill>
                <a:latin typeface="Source Code Pro"/>
              </a:rPr>
              <a:t>cb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68D800"/>
                </a:solidFill>
                <a:latin typeface="Source Code Pro"/>
              </a:rPr>
              <a:t>sample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</a:t>
            </a:r>
            <a:br>
              <a:rPr lang="en-US" sz="1400" dirty="0">
                <a:solidFill>
                  <a:srgbClr val="1CFF7B"/>
                </a:solidFill>
                <a:latin typeface="Source Code Pro"/>
              </a:rPr>
            </a:br>
            <a:r>
              <a:rPr lang="en-US" sz="1400" dirty="0">
                <a:solidFill>
                  <a:srgbClr val="1CFF7B"/>
                </a:solidFill>
                <a:latin typeface="Source Code Pro"/>
              </a:rPr>
              <a:t>    </a:t>
            </a:r>
            <a:r>
              <a:rPr lang="en-US" sz="1400" b="1" dirty="0">
                <a:solidFill>
                  <a:srgbClr val="02AEF9"/>
                </a:solidFill>
                <a:latin typeface="Source Code Pro"/>
              </a:rPr>
              <a:t>return </a:t>
            </a:r>
            <a:r>
              <a:rPr lang="en-US" sz="1400" dirty="0" err="1">
                <a:solidFill>
                  <a:srgbClr val="68D800"/>
                </a:solidFill>
                <a:latin typeface="Source Code Pro"/>
              </a:rPr>
              <a:t>cb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update_params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68D800"/>
                </a:solidFill>
                <a:latin typeface="Source Code Pro"/>
              </a:rPr>
              <a:t>sample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</a:p>
          <a:p>
            <a:endParaRPr lang="en-US" sz="1400" dirty="0">
              <a:solidFill>
                <a:srgbClr val="4F4F8E"/>
              </a:solidFill>
              <a:latin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32065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 calibration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732492"/>
            <a:ext cx="9144000" cy="1815882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 dirty="0">
              <a:solidFill>
                <a:srgbClr val="B2B2B4"/>
              </a:solidFill>
              <a:latin typeface="Source Code Pro"/>
            </a:endParaRPr>
          </a:p>
          <a:p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optimtool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OptimTool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params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mu_r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r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                             </a:t>
            </a:r>
            <a:r>
              <a:rPr lang="en-US" sz="1400" dirty="0">
                <a:solidFill>
                  <a:srgbClr val="2F445E"/>
                </a:solidFill>
                <a:latin typeface="Source Code Pro"/>
              </a:rPr>
              <a:t># &lt;-- radius for numerical </a:t>
            </a:r>
            <a:r>
              <a:rPr lang="en-US" sz="1400" dirty="0" err="1">
                <a:solidFill>
                  <a:srgbClr val="2F445E"/>
                </a:solidFill>
                <a:latin typeface="Source Code Pro"/>
              </a:rPr>
              <a:t>derivatve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2F445E"/>
                </a:solidFill>
                <a:latin typeface="Source Code Pro"/>
              </a:rPr>
              <a:t>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sigma_r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r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/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10.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                  </a:t>
            </a:r>
            <a:r>
              <a:rPr lang="en-US" sz="1400" dirty="0">
                <a:solidFill>
                  <a:srgbClr val="2F445E"/>
                </a:solidFill>
                <a:latin typeface="Source Code Pro"/>
              </a:rPr>
              <a:t># &lt;-- </a:t>
            </a:r>
            <a:r>
              <a:rPr lang="en-US" sz="1400" dirty="0" err="1">
                <a:solidFill>
                  <a:srgbClr val="2F445E"/>
                </a:solidFill>
                <a:latin typeface="Source Code Pro"/>
              </a:rPr>
              <a:t>stdev</a:t>
            </a:r>
            <a:r>
              <a:rPr lang="en-US" sz="1400" dirty="0">
                <a:solidFill>
                  <a:srgbClr val="2F445E"/>
                </a:solidFill>
                <a:latin typeface="Source Code Pro"/>
              </a:rPr>
              <a:t> of radius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2F445E"/>
                </a:solidFill>
                <a:latin typeface="Source Code Pro"/>
              </a:rPr>
              <a:t>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center_repeats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2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            </a:t>
            </a:r>
            <a:r>
              <a:rPr lang="en-US" sz="1400" dirty="0">
                <a:solidFill>
                  <a:srgbClr val="2F445E"/>
                </a:solidFill>
                <a:latin typeface="Source Code Pro"/>
              </a:rPr>
              <a:t># &lt;-- Number of times to replicate the current guess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2F445E"/>
                </a:solidFill>
                <a:latin typeface="Source Code Pro"/>
              </a:rPr>
              <a:t>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samples_per_iteration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4  </a:t>
            </a:r>
            <a:r>
              <a:rPr lang="en-US" sz="1400" dirty="0">
                <a:solidFill>
                  <a:srgbClr val="2F445E"/>
                </a:solidFill>
                <a:latin typeface="Source Code Pro"/>
              </a:rPr>
              <a:t># &lt;-- Actual number of sims run is this number times number of sites.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</a:p>
          <a:p>
            <a:endParaRPr lang="en-US" sz="1400" dirty="0">
              <a:solidFill>
                <a:srgbClr val="4F4F8E"/>
              </a:solidFill>
              <a:latin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36221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 calibration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409326"/>
            <a:ext cx="9144000" cy="2462213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 dirty="0">
              <a:solidFill>
                <a:srgbClr val="B2B2B4"/>
              </a:solidFill>
              <a:latin typeface="Source Code Pro"/>
            </a:endParaRPr>
          </a:p>
          <a:p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calib_manager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CalibManager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name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ExampleOptimization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   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2F445E"/>
                </a:solidFill>
                <a:latin typeface="Source Code Pro"/>
              </a:rPr>
              <a:t>                             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setup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SetupParser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'HPC'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             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config_builder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cb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             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map_sample_to_model_input_fn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map_sample_to_model_input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                 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sites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sites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             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next_point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optimtool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                 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sim_runs_per_param_set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1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2F445E"/>
                </a:solidFill>
                <a:latin typeface="Source Code Pro"/>
              </a:rPr>
              <a:t>                             </a:t>
            </a:r>
            <a:r>
              <a:rPr lang="en-US" sz="1400" dirty="0" err="1">
                <a:solidFill>
                  <a:srgbClr val="00AA3C"/>
                </a:solidFill>
                <a:latin typeface="Source Code Pro"/>
              </a:rPr>
              <a:t>max_iterations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3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       </a:t>
            </a: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2F445E"/>
                </a:solidFill>
                <a:latin typeface="Source Code Pro"/>
              </a:rPr>
              <a:t>                             </a:t>
            </a:r>
            <a:r>
              <a:rPr lang="en-US" sz="1400" dirty="0">
                <a:solidFill>
                  <a:srgbClr val="00AA3C"/>
                </a:solidFill>
                <a:latin typeface="Source Code Pro"/>
              </a:rPr>
              <a:t>plotters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plotters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</a:p>
          <a:p>
            <a:endParaRPr lang="en-US" sz="1400" dirty="0">
              <a:solidFill>
                <a:srgbClr val="4F4F8E"/>
              </a:solidFill>
              <a:latin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945701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Calibtool</a:t>
            </a:r>
            <a:r>
              <a:rPr lang="en-US" dirty="0"/>
              <a:t> CLI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Calibtool</a:t>
            </a:r>
            <a:r>
              <a:rPr lang="en-US" dirty="0"/>
              <a:t> commands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calibtool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run</a:t>
            </a:r>
            <a:r>
              <a:rPr lang="en-US" dirty="0"/>
              <a:t>: Run a calibration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calibtool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resume</a:t>
            </a:r>
            <a:r>
              <a:rPr lang="en-US" dirty="0"/>
              <a:t>: Resume a calibration</a:t>
            </a:r>
          </a:p>
          <a:p>
            <a:pPr lvl="2"/>
            <a:r>
              <a:rPr lang="en-US" dirty="0"/>
              <a:t>Resume at any iteration and iteration step</a:t>
            </a:r>
          </a:p>
          <a:p>
            <a:pPr lvl="2"/>
            <a:r>
              <a:rPr lang="en-US" dirty="0"/>
              <a:t>Resume in case of failure</a:t>
            </a:r>
          </a:p>
          <a:p>
            <a:pPr lvl="2"/>
            <a:r>
              <a:rPr lang="en-US" dirty="0"/>
              <a:t>Change of calibration parameters (</a:t>
            </a:r>
            <a:r>
              <a:rPr lang="en-US" dirty="0" err="1"/>
              <a:t>OptimTool</a:t>
            </a:r>
            <a:r>
              <a:rPr lang="en-US" dirty="0"/>
              <a:t> only)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calibtool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kill</a:t>
            </a:r>
            <a:r>
              <a:rPr lang="en-US" dirty="0"/>
              <a:t>: Kill a calibration</a:t>
            </a:r>
          </a:p>
        </p:txBody>
      </p:sp>
    </p:spTree>
    <p:extLst>
      <p:ext uri="{BB962C8B-B14F-4D97-AF65-F5344CB8AC3E}">
        <p14:creationId xmlns:p14="http://schemas.microsoft.com/office/powerpoint/2010/main" val="16917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DTK-Tools?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framework providing tools and helpers to create, commission, manage and analyze experiments. </a:t>
            </a:r>
          </a:p>
          <a:p>
            <a:r>
              <a:rPr lang="en-US" dirty="0"/>
              <a:t>Written in Python 2.7</a:t>
            </a:r>
          </a:p>
          <a:p>
            <a:r>
              <a:rPr lang="en-US" dirty="0"/>
              <a:t>Supports Windows, Linux and Mac</a:t>
            </a:r>
          </a:p>
          <a:p>
            <a:r>
              <a:rPr lang="en-US" dirty="0"/>
              <a:t>Three main packages:</a:t>
            </a:r>
          </a:p>
          <a:p>
            <a:pPr lvl="1"/>
            <a:r>
              <a:rPr lang="en-US" b="1" dirty="0" err="1"/>
              <a:t>simtools</a:t>
            </a:r>
            <a:r>
              <a:rPr lang="en-US" dirty="0"/>
              <a:t>: Provides the tools to interact with COMPS or local installation, manage experiments, book keeping</a:t>
            </a:r>
          </a:p>
          <a:p>
            <a:pPr lvl="1"/>
            <a:r>
              <a:rPr lang="en-US" b="1" dirty="0" err="1"/>
              <a:t>calibtool</a:t>
            </a:r>
            <a:r>
              <a:rPr lang="en-US" dirty="0"/>
              <a:t>: Calibration utilities providing sites, analyzers and algorithms</a:t>
            </a:r>
          </a:p>
          <a:p>
            <a:pPr lvl="1"/>
            <a:r>
              <a:rPr lang="en-US" b="1" dirty="0" err="1"/>
              <a:t>dtk</a:t>
            </a:r>
            <a:r>
              <a:rPr lang="en-US" dirty="0"/>
              <a:t>: helpers and functions specific to the EMOD model (creation of </a:t>
            </a:r>
            <a:r>
              <a:rPr lang="en-US" dirty="0" err="1"/>
              <a:t>config</a:t>
            </a:r>
            <a:r>
              <a:rPr lang="en-US" dirty="0"/>
              <a:t> and campaign files, demographics, vectors, etc.)</a:t>
            </a:r>
          </a:p>
        </p:txBody>
      </p:sp>
    </p:spTree>
    <p:extLst>
      <p:ext uri="{BB962C8B-B14F-4D97-AF65-F5344CB8AC3E}">
        <p14:creationId xmlns:p14="http://schemas.microsoft.com/office/powerpoint/2010/main" val="3878210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calibration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110" y="958405"/>
            <a:ext cx="4341090" cy="35683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calibtool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run calib.py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706"/>
          <a:stretch/>
        </p:blipFill>
        <p:spPr>
          <a:xfrm>
            <a:off x="180111" y="1478139"/>
            <a:ext cx="4978912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042" y="1136824"/>
            <a:ext cx="2101137" cy="1631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56" y="1254386"/>
            <a:ext cx="1419234" cy="1514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08" y="2891389"/>
            <a:ext cx="2611614" cy="18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Input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Courier New" panose="02070309020205020404" pitchFamily="49" charset="0"/>
              </a:rPr>
              <a:t>Ensemble of utilities for: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Retrieval of weather and demographics files from the COMPS platform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Creation of DTK weather files from a user supplied CSV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Creating migrations</a:t>
            </a:r>
          </a:p>
          <a:p>
            <a:pPr lvl="1"/>
            <a:r>
              <a:rPr lang="en-US" dirty="0">
                <a:latin typeface="+mj-lt"/>
                <a:cs typeface="Courier New" panose="02070309020205020404" pitchFamily="49" charset="0"/>
              </a:rPr>
              <a:t>Decoding/editing of Model formatted input files</a:t>
            </a:r>
          </a:p>
          <a:p>
            <a:endParaRPr lang="en-US" dirty="0">
              <a:latin typeface="+mj-lt"/>
              <a:cs typeface="Courier New" panose="02070309020205020404" pitchFamily="49" charset="0"/>
            </a:endParaRP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Refer to the </a:t>
            </a:r>
            <a:r>
              <a:rPr lang="en-US" b="1" dirty="0">
                <a:latin typeface="+mj-lt"/>
                <a:cs typeface="Courier New" panose="02070309020205020404" pitchFamily="49" charset="0"/>
              </a:rPr>
              <a:t>examples/climate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 folder for more information</a:t>
            </a:r>
          </a:p>
          <a:p>
            <a:pPr lvl="1"/>
            <a:endParaRPr lang="en-US" dirty="0">
              <a:latin typeface="+mj-lt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53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Create some migrations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55271"/>
            <a:ext cx="9144000" cy="3970318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demog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DemographicsFile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from_file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'inputs/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demographics_for_migration.json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base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demog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get_node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'base'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extra_1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demog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get_node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'extra_1'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extra_2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demog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get_node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'extra_2'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br>
              <a:rPr lang="en-US" sz="1400" dirty="0">
                <a:solidFill>
                  <a:srgbClr val="2F445E"/>
                </a:solidFill>
                <a:latin typeface="Source Code Pro"/>
              </a:rPr>
            </a:b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local_migrations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    base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        extra_1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.01</a:t>
            </a:r>
            <a:br>
              <a:rPr lang="en-US" sz="1400" dirty="0">
                <a:solidFill>
                  <a:srgbClr val="82A9EF"/>
                </a:solidFill>
                <a:latin typeface="Source Code Pro"/>
              </a:rPr>
            </a:br>
            <a:r>
              <a:rPr lang="en-US" sz="1400" dirty="0">
                <a:solidFill>
                  <a:srgbClr val="82A9EF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}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extra_2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{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        base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.02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</a:t>
            </a:r>
            <a:br>
              <a:rPr lang="en-US" sz="1400" dirty="0">
                <a:solidFill>
                  <a:srgbClr val="CC7832"/>
                </a:solidFill>
                <a:latin typeface="Source Code Pro"/>
              </a:rPr>
            </a:br>
            <a:r>
              <a:rPr lang="en-US" sz="1400" dirty="0">
                <a:solidFill>
                  <a:srgbClr val="CC7832"/>
                </a:solidFill>
                <a:latin typeface="Source Code Pro"/>
              </a:rPr>
              <a:t>    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extra_1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: </a:t>
            </a:r>
            <a:r>
              <a:rPr lang="en-US" sz="1400" dirty="0">
                <a:solidFill>
                  <a:srgbClr val="82A9EF"/>
                </a:solidFill>
                <a:latin typeface="Source Code Pro"/>
              </a:rPr>
              <a:t>.03</a:t>
            </a:r>
            <a:br>
              <a:rPr lang="en-US" sz="1400" dirty="0">
                <a:solidFill>
                  <a:srgbClr val="82A9EF"/>
                </a:solidFill>
                <a:latin typeface="Source Code Pro"/>
              </a:rPr>
            </a:br>
            <a:r>
              <a:rPr lang="en-US" sz="1400" dirty="0">
                <a:solidFill>
                  <a:srgbClr val="82A9EF"/>
                </a:solidFill>
                <a:latin typeface="Source Code Pro"/>
              </a:rPr>
              <a:t>    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}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r>
              <a:rPr lang="en-US" sz="1400" dirty="0">
                <a:solidFill>
                  <a:srgbClr val="B2B2B4"/>
                </a:solidFill>
                <a:latin typeface="Source Code Pro"/>
              </a:rPr>
              <a:t>}</a:t>
            </a:r>
            <a:br>
              <a:rPr lang="en-US" sz="1400" dirty="0">
                <a:solidFill>
                  <a:srgbClr val="B2B2B4"/>
                </a:solidFill>
                <a:latin typeface="Source Code Pro"/>
              </a:rPr>
            </a:b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mig</a:t>
            </a:r>
            <a:r>
              <a:rPr lang="en-US" sz="1400" dirty="0">
                <a:solidFill>
                  <a:srgbClr val="B2B2B4"/>
                </a:solidFill>
                <a:latin typeface="Source Code Pro"/>
              </a:rPr>
              <a:t> </a:t>
            </a:r>
            <a:r>
              <a:rPr lang="en-US" sz="1400" dirty="0">
                <a:solidFill>
                  <a:srgbClr val="1CFF7B"/>
                </a:solidFill>
                <a:latin typeface="Source Code Pro"/>
              </a:rPr>
              <a:t>=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MigrationFile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demog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idref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local_migrations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</a:t>
            </a:r>
            <a:br>
              <a:rPr lang="en-US" sz="1400" dirty="0">
                <a:solidFill>
                  <a:srgbClr val="4F4F8E"/>
                </a:solidFill>
                <a:latin typeface="Source Code Pro"/>
              </a:rPr>
            </a:b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mig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generate_file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os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path</a:t>
            </a:r>
            <a:r>
              <a:rPr lang="en-US" sz="1400" dirty="0" err="1">
                <a:solidFill>
                  <a:srgbClr val="0A5ACD"/>
                </a:solidFill>
                <a:latin typeface="Source Code Pro"/>
              </a:rPr>
              <a:t>.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join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(</a:t>
            </a:r>
            <a:r>
              <a:rPr lang="en-US" sz="1400" dirty="0" err="1">
                <a:solidFill>
                  <a:srgbClr val="B2B2B4"/>
                </a:solidFill>
                <a:latin typeface="Source Code Pro"/>
              </a:rPr>
              <a:t>output_path</a:t>
            </a:r>
            <a:r>
              <a:rPr lang="en-US" sz="1400" dirty="0">
                <a:solidFill>
                  <a:srgbClr val="CC7832"/>
                </a:solidFill>
                <a:latin typeface="Source Code Pro"/>
              </a:rPr>
              <a:t>, 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 err="1">
                <a:solidFill>
                  <a:srgbClr val="07A8C7"/>
                </a:solidFill>
                <a:latin typeface="Source Code Pro"/>
              </a:rPr>
              <a:t>local_migrations.bin</a:t>
            </a:r>
            <a:r>
              <a:rPr lang="en-US" sz="1400" dirty="0">
                <a:solidFill>
                  <a:srgbClr val="07A8C7"/>
                </a:solidFill>
                <a:latin typeface="Source Code Pro"/>
              </a:rPr>
              <a:t>'</a:t>
            </a:r>
            <a:r>
              <a:rPr lang="en-US" sz="1400" dirty="0">
                <a:solidFill>
                  <a:srgbClr val="4F4F8E"/>
                </a:solidFill>
                <a:latin typeface="Source Code Pro"/>
              </a:rPr>
              <a:t>))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5310"/>
            <a:ext cx="9144000" cy="39377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91880"/>
            <a:ext cx="9144000" cy="79158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62977"/>
            <a:ext cx="9144000" cy="201267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089951"/>
            <a:ext cx="9144000" cy="54567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Courier New" panose="02070309020205020404" pitchFamily="49" charset="0"/>
              </a:rPr>
              <a:t>New next point algorithms 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Allow user to upload their custom executable and input files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Better support for spatial simulations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UI</a:t>
            </a:r>
          </a:p>
          <a:p>
            <a:r>
              <a:rPr lang="en-US" dirty="0">
                <a:cs typeface="Courier New" panose="02070309020205020404" pitchFamily="49" charset="0"/>
              </a:rPr>
              <a:t>Simpler, more generic calibration process</a:t>
            </a:r>
          </a:p>
          <a:p>
            <a:r>
              <a:rPr lang="en-US" dirty="0">
                <a:cs typeface="Courier New" panose="02070309020205020404" pitchFamily="49" charset="0"/>
              </a:rPr>
              <a:t>Make the tools model/disease agnostics</a:t>
            </a:r>
          </a:p>
        </p:txBody>
      </p:sp>
    </p:spTree>
    <p:extLst>
      <p:ext uri="{BB962C8B-B14F-4D97-AF65-F5344CB8AC3E}">
        <p14:creationId xmlns:p14="http://schemas.microsoft.com/office/powerpoint/2010/main" val="1682157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GitHub repository:</a:t>
            </a:r>
          </a:p>
          <a:p>
            <a:pPr lvl="1"/>
            <a:r>
              <a:rPr lang="en-US" dirty="0">
                <a:hlinkClick r:id="rId3"/>
              </a:rPr>
              <a:t>https://github.com/InstituteforDiseaseModeling/dtk-tools</a:t>
            </a:r>
            <a:endParaRPr lang="en-US" dirty="0"/>
          </a:p>
          <a:p>
            <a:pPr lvl="1"/>
            <a:r>
              <a:rPr lang="en-US" dirty="0"/>
              <a:t>Invitation only</a:t>
            </a:r>
          </a:p>
          <a:p>
            <a:pPr lvl="1"/>
            <a:r>
              <a:rPr lang="en-US" dirty="0"/>
              <a:t>Contact us</a:t>
            </a:r>
            <a:r>
              <a:rPr lang="en-US"/>
              <a:t>: </a:t>
            </a:r>
            <a:r>
              <a:rPr lang="en-US">
                <a:hlinkClick r:id="rId4"/>
              </a:rPr>
              <a:t>IDM-SW-Research@intven.com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Available diseases from model download: Malaria and HIV</a:t>
            </a:r>
          </a:p>
          <a:p>
            <a:endParaRPr lang="en-US" dirty="0"/>
          </a:p>
          <a:p>
            <a:r>
              <a:rPr lang="en-US" dirty="0"/>
              <a:t>Works best in conjunction with a COMPS environment </a:t>
            </a:r>
          </a:p>
        </p:txBody>
      </p:sp>
    </p:spTree>
    <p:extLst>
      <p:ext uri="{BB962C8B-B14F-4D97-AF65-F5344CB8AC3E}">
        <p14:creationId xmlns:p14="http://schemas.microsoft.com/office/powerpoint/2010/main" val="2148942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0063"/>
          <a:stretch/>
        </p:blipFill>
        <p:spPr>
          <a:xfrm>
            <a:off x="2463075" y="1667405"/>
            <a:ext cx="4152213" cy="733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075" y="1020589"/>
            <a:ext cx="4179588" cy="51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105"/>
          <a:stretch/>
        </p:blipFill>
        <p:spPr>
          <a:xfrm>
            <a:off x="2493997" y="2401328"/>
            <a:ext cx="4148666" cy="7339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0110" y="133350"/>
            <a:ext cx="873529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Acknowledgments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97" y="3344516"/>
            <a:ext cx="2039225" cy="599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065" y="3351957"/>
            <a:ext cx="1133475" cy="517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664" y="4096947"/>
            <a:ext cx="1258490" cy="696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8065" y="4250463"/>
            <a:ext cx="1210393" cy="5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>
            <a:stCxn id="4" idx="3"/>
            <a:endCxn id="6170" idx="1"/>
          </p:cNvCxnSpPr>
          <p:nvPr/>
        </p:nvCxnSpPr>
        <p:spPr>
          <a:xfrm flipV="1">
            <a:off x="2998202" y="2465953"/>
            <a:ext cx="2603791" cy="2336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DTK-Tools? - Overview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2513" y="2216476"/>
            <a:ext cx="1705689" cy="545690"/>
            <a:chOff x="600997" y="2636274"/>
            <a:chExt cx="1378974" cy="545690"/>
          </a:xfrm>
        </p:grpSpPr>
        <p:sp>
          <p:nvSpPr>
            <p:cNvPr id="4" name="Rectangle 3"/>
            <p:cNvSpPr/>
            <p:nvPr/>
          </p:nvSpPr>
          <p:spPr>
            <a:xfrm>
              <a:off x="600997" y="2636274"/>
              <a:ext cx="1378974" cy="54569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        DTK-Tools</a:t>
              </a:r>
            </a:p>
          </p:txBody>
        </p:sp>
        <p:pic>
          <p:nvPicPr>
            <p:cNvPr id="6146" name="Picture 2" descr="Image result for pyth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68" y="2710321"/>
              <a:ext cx="350430" cy="41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 descr="Image result for us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5" y="2170728"/>
            <a:ext cx="460170" cy="4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050823" y="2435686"/>
            <a:ext cx="235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3488254" y="2002302"/>
            <a:ext cx="1571733" cy="97403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Internet</a:t>
            </a:r>
          </a:p>
        </p:txBody>
      </p:sp>
      <p:pic>
        <p:nvPicPr>
          <p:cNvPr id="6170" name="Picture 26" descr="Image result for server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4628" r="21991" b="4646"/>
          <a:stretch/>
        </p:blipFill>
        <p:spPr bwMode="auto">
          <a:xfrm>
            <a:off x="5601993" y="2170728"/>
            <a:ext cx="364111" cy="5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81153" y="2720638"/>
            <a:ext cx="103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COMPS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15943" y="1713115"/>
            <a:ext cx="1516186" cy="801041"/>
            <a:chOff x="6065721" y="1688280"/>
            <a:chExt cx="1516186" cy="801041"/>
          </a:xfrm>
        </p:grpSpPr>
        <p:sp>
          <p:nvSpPr>
            <p:cNvPr id="21" name="Rectangle 20"/>
            <p:cNvSpPr/>
            <p:nvPr/>
          </p:nvSpPr>
          <p:spPr>
            <a:xfrm>
              <a:off x="6065721" y="1688280"/>
              <a:ext cx="1516186" cy="801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72" name="Picture 2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721" y="1778563"/>
              <a:ext cx="634253" cy="63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053" y="1778562"/>
              <a:ext cx="634253" cy="63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654" y="1778562"/>
              <a:ext cx="634253" cy="63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6715943" y="2761178"/>
            <a:ext cx="1516186" cy="801041"/>
            <a:chOff x="6065721" y="1688280"/>
            <a:chExt cx="1516186" cy="801041"/>
          </a:xfrm>
        </p:grpSpPr>
        <p:sp>
          <p:nvSpPr>
            <p:cNvPr id="37" name="Rectangle 36"/>
            <p:cNvSpPr/>
            <p:nvPr/>
          </p:nvSpPr>
          <p:spPr>
            <a:xfrm>
              <a:off x="6065721" y="1688280"/>
              <a:ext cx="1516186" cy="801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2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721" y="1778563"/>
              <a:ext cx="634253" cy="63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053" y="1778562"/>
              <a:ext cx="634253" cy="63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654" y="1778562"/>
              <a:ext cx="634253" cy="63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Straight Arrow Connector 40"/>
          <p:cNvCxnSpPr>
            <a:endCxn id="6172" idx="1"/>
          </p:cNvCxnSpPr>
          <p:nvPr/>
        </p:nvCxnSpPr>
        <p:spPr>
          <a:xfrm flipV="1">
            <a:off x="5966104" y="2120525"/>
            <a:ext cx="749839" cy="3399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170" idx="3"/>
            <a:endCxn id="37" idx="1"/>
          </p:cNvCxnSpPr>
          <p:nvPr/>
        </p:nvCxnSpPr>
        <p:spPr>
          <a:xfrm>
            <a:off x="5966104" y="2465953"/>
            <a:ext cx="749839" cy="695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4110" y="1417010"/>
            <a:ext cx="11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On premise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0214" y="248931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In the cloud</a:t>
            </a:r>
          </a:p>
        </p:txBody>
      </p:sp>
      <p:cxnSp>
        <p:nvCxnSpPr>
          <p:cNvPr id="50" name="Straight Arrow Connector 26"/>
          <p:cNvCxnSpPr>
            <a:stCxn id="4" idx="2"/>
          </p:cNvCxnSpPr>
          <p:nvPr/>
        </p:nvCxnSpPr>
        <p:spPr>
          <a:xfrm rot="5400000">
            <a:off x="1240962" y="2690014"/>
            <a:ext cx="832244" cy="97654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6" descr="Image result for server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4628" r="21991" b="4646"/>
          <a:stretch/>
        </p:blipFill>
        <p:spPr bwMode="auto">
          <a:xfrm>
            <a:off x="810843" y="3330439"/>
            <a:ext cx="364111" cy="5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67238" y="3920889"/>
            <a:ext cx="185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Local Computer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55158" y="3485713"/>
            <a:ext cx="278184" cy="259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286797" y="1526301"/>
            <a:ext cx="2301016" cy="428311"/>
            <a:chOff x="1401884" y="1624925"/>
            <a:chExt cx="2301016" cy="428311"/>
          </a:xfrm>
        </p:grpSpPr>
        <p:sp>
          <p:nvSpPr>
            <p:cNvPr id="45" name="Can 44"/>
            <p:cNvSpPr/>
            <p:nvPr/>
          </p:nvSpPr>
          <p:spPr>
            <a:xfrm>
              <a:off x="1401884" y="1624925"/>
              <a:ext cx="325944" cy="428311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14885" y="1637220"/>
              <a:ext cx="1988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Meta data DB</a:t>
              </a:r>
            </a:p>
          </p:txBody>
        </p:sp>
      </p:grpSp>
      <p:cxnSp>
        <p:nvCxnSpPr>
          <p:cNvPr id="49" name="Straight Arrow Connector 48"/>
          <p:cNvCxnSpPr>
            <a:endCxn id="4" idx="0"/>
          </p:cNvCxnSpPr>
          <p:nvPr/>
        </p:nvCxnSpPr>
        <p:spPr>
          <a:xfrm>
            <a:off x="2141640" y="1842753"/>
            <a:ext cx="3718" cy="37372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42" y="2248624"/>
            <a:ext cx="447363" cy="3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DTK-Tools?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a scripting way to interact with the model</a:t>
            </a:r>
          </a:p>
          <a:p>
            <a:pPr lvl="1"/>
            <a:r>
              <a:rPr lang="en-US" dirty="0"/>
              <a:t>Command line quicker than website</a:t>
            </a:r>
          </a:p>
          <a:p>
            <a:pPr lvl="1"/>
            <a:r>
              <a:rPr lang="en-US" dirty="0"/>
              <a:t>Easy to reproduce and share</a:t>
            </a:r>
          </a:p>
          <a:p>
            <a:r>
              <a:rPr lang="en-US" dirty="0"/>
              <a:t>Supports both running simulations locally or on COMPS</a:t>
            </a:r>
          </a:p>
          <a:p>
            <a:r>
              <a:rPr lang="en-US" dirty="0"/>
              <a:t>Speed up the creation of large experiments</a:t>
            </a:r>
          </a:p>
          <a:p>
            <a:r>
              <a:rPr lang="en-US" dirty="0"/>
              <a:t>Create reusable visualizations / analysis</a:t>
            </a:r>
          </a:p>
          <a:p>
            <a:r>
              <a:rPr lang="en-US" dirty="0"/>
              <a:t>Provide calibration mechanisms and algorithms </a:t>
            </a:r>
          </a:p>
          <a:p>
            <a:r>
              <a:rPr lang="en-US" dirty="0"/>
              <a:t>Abstracts a lot of minutia (staging/ creation of files)</a:t>
            </a:r>
          </a:p>
        </p:txBody>
      </p:sp>
    </p:spTree>
    <p:extLst>
      <p:ext uri="{BB962C8B-B14F-4D97-AF65-F5344CB8AC3E}">
        <p14:creationId xmlns:p14="http://schemas.microsoft.com/office/powerpoint/2010/main" val="346004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is defined into the script called by the function.</a:t>
            </a:r>
          </a:p>
          <a:p>
            <a:pPr lvl="1"/>
            <a:r>
              <a:rPr lang="en-US" dirty="0"/>
              <a:t>The configuration file</a:t>
            </a:r>
          </a:p>
          <a:p>
            <a:pPr lvl="1"/>
            <a:r>
              <a:rPr lang="en-US" dirty="0"/>
              <a:t>The campaign file</a:t>
            </a:r>
          </a:p>
          <a:p>
            <a:pPr lvl="1"/>
            <a:r>
              <a:rPr lang="en-US" dirty="0"/>
              <a:t>Which input files to target</a:t>
            </a:r>
          </a:p>
          <a:p>
            <a:pPr lvl="1"/>
            <a:r>
              <a:rPr lang="en-US" dirty="0"/>
              <a:t>The name of the experiment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DTKConfigBuilder</a:t>
            </a:r>
            <a:r>
              <a:rPr lang="en-US" dirty="0"/>
              <a:t> is the main object holding configuration / campaign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simulation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26640" y="1441698"/>
            <a:ext cx="4169888" cy="1200329"/>
          </a:xfrm>
          <a:prstGeom prst="rect">
            <a:avLst/>
          </a:prstGeom>
          <a:solidFill>
            <a:srgbClr val="1517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cb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CFF7B"/>
                </a:solidFill>
                <a:effectLst/>
                <a:latin typeface="Source Code Pro"/>
              </a:rPr>
              <a:t>=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DTKConfigBuilder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A5ACD"/>
                </a:solidFill>
                <a:effectLst/>
                <a:latin typeface="Source Code Pro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from_defaults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F8E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'VECTOR_SIM'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F8E"/>
                </a:solidFill>
                <a:effectLst/>
                <a:latin typeface="Source Code Pro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F8E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configure_site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F8E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cb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/>
              </a:rPr>
              <a:t>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Namawala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F8E"/>
                </a:solidFill>
                <a:effectLst/>
                <a:latin typeface="Source Code Pro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F8E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F8E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run_sim_args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CFF7B"/>
                </a:solidFill>
                <a:effectLst/>
                <a:latin typeface="Source Code Pro"/>
              </a:rPr>
              <a:t>=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{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config_builder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CFF7B"/>
                </a:solidFill>
                <a:effectLst/>
                <a:latin typeface="Source Code Pro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cb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/>
              </a:rPr>
              <a:t>               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exp_name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CFF7B"/>
                </a:solidFill>
                <a:effectLst/>
                <a:latin typeface="Source Code Pro"/>
              </a:rPr>
              <a:t>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ExampleSim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7A8C7"/>
                </a:solidFill>
                <a:effectLst/>
                <a:latin typeface="Source Code Pro"/>
              </a:rPr>
              <a:t>‘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2B2B4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7848" y="3844227"/>
            <a:ext cx="1639230" cy="492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DTKConfigBuilder</a:t>
            </a:r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>
            <a:off x="369035" y="3458739"/>
            <a:ext cx="1400291" cy="563136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</a:t>
            </a:r>
            <a:r>
              <a:rPr lang="en-US" sz="1400" dirty="0" err="1"/>
              <a:t>config</a:t>
            </a:r>
            <a:r>
              <a:rPr lang="en-US" sz="1400" dirty="0"/>
              <a:t>/campaign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369034" y="4176133"/>
            <a:ext cx="1400291" cy="563136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Built-in defaults</a:t>
            </a:r>
          </a:p>
        </p:txBody>
      </p:sp>
      <p:cxnSp>
        <p:nvCxnSpPr>
          <p:cNvPr id="11" name="Straight Arrow Connector 10"/>
          <p:cNvCxnSpPr>
            <a:stCxn id="8" idx="3"/>
            <a:endCxn id="7" idx="0"/>
          </p:cNvCxnSpPr>
          <p:nvPr/>
        </p:nvCxnSpPr>
        <p:spPr>
          <a:xfrm>
            <a:off x="1769326" y="3740307"/>
            <a:ext cx="1008137" cy="1039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0"/>
          <p:cNvCxnSpPr>
            <a:stCxn id="9" idx="3"/>
            <a:endCxn id="7" idx="2"/>
          </p:cNvCxnSpPr>
          <p:nvPr/>
        </p:nvCxnSpPr>
        <p:spPr>
          <a:xfrm flipV="1">
            <a:off x="1769325" y="4337057"/>
            <a:ext cx="1008138" cy="1206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87896" y="3844227"/>
            <a:ext cx="1639230" cy="492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DTKConfigBuilder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685884" y="3713665"/>
            <a:ext cx="1566342" cy="72173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Modifications</a:t>
            </a:r>
          </a:p>
        </p:txBody>
      </p:sp>
      <p:sp>
        <p:nvSpPr>
          <p:cNvPr id="33" name="Flowchart: Multidocument 32"/>
          <p:cNvSpPr/>
          <p:nvPr/>
        </p:nvSpPr>
        <p:spPr>
          <a:xfrm>
            <a:off x="7436205" y="3639508"/>
            <a:ext cx="1537209" cy="925378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 input files</a:t>
            </a:r>
          </a:p>
        </p:txBody>
      </p:sp>
      <p:cxnSp>
        <p:nvCxnSpPr>
          <p:cNvPr id="35" name="Straight Arrow Connector 34"/>
          <p:cNvCxnSpPr>
            <a:stCxn id="30" idx="3"/>
            <a:endCxn id="33" idx="1"/>
          </p:cNvCxnSpPr>
          <p:nvPr/>
        </p:nvCxnSpPr>
        <p:spPr>
          <a:xfrm>
            <a:off x="7027126" y="4090642"/>
            <a:ext cx="409079" cy="11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69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1077" y="822938"/>
            <a:ext cx="3713356" cy="35683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run example_sim.py --HPC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1848" y="2481465"/>
            <a:ext cx="8735290" cy="3699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82"/>
          <a:stretch/>
        </p:blipFill>
        <p:spPr>
          <a:xfrm>
            <a:off x="1749549" y="1259765"/>
            <a:ext cx="5596411" cy="37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3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8</a:t>
            </a:fld>
            <a:r>
              <a:rPr lang="en-US"/>
              <a:t>   </a:t>
            </a:r>
            <a:r>
              <a:rPr lang="en-US" sz="1100"/>
              <a:t>| 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082"/>
            <a:ext cx="714466" cy="7702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4466" y="1437683"/>
            <a:ext cx="2948956" cy="750712"/>
          </a:xfrm>
        </p:spPr>
        <p:txBody>
          <a:bodyPr>
            <a:normAutofit/>
          </a:bodyPr>
          <a:lstStyle/>
          <a:p>
            <a:r>
              <a:rPr lang="en-US" sz="1200" dirty="0"/>
              <a:t>Config/campaign files</a:t>
            </a:r>
          </a:p>
          <a:p>
            <a:r>
              <a:rPr lang="en-US" sz="1200" dirty="0"/>
              <a:t>Default VECTOR_SIM values</a:t>
            </a:r>
          </a:p>
          <a:p>
            <a:r>
              <a:rPr lang="en-US" sz="1200" dirty="0" err="1"/>
              <a:t>Namawala</a:t>
            </a:r>
            <a:r>
              <a:rPr lang="en-US" sz="1200" dirty="0"/>
              <a:t> weather and vector species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466" y="1166842"/>
            <a:ext cx="167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DTKConfigBuilder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02890" y="1167516"/>
            <a:ext cx="676486" cy="13652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34655" y="2881046"/>
            <a:ext cx="559226" cy="694782"/>
            <a:chOff x="5245618" y="934465"/>
            <a:chExt cx="717471" cy="8913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6262" t="2218" r="4555" b="2659"/>
            <a:stretch/>
          </p:blipFill>
          <p:spPr>
            <a:xfrm>
              <a:off x="5245618" y="934465"/>
              <a:ext cx="599089" cy="7824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6262" t="2218" r="4555" b="2659"/>
            <a:stretch/>
          </p:blipFill>
          <p:spPr>
            <a:xfrm>
              <a:off x="5304809" y="988942"/>
              <a:ext cx="599089" cy="7824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6262" t="2218" r="4555" b="2659"/>
            <a:stretch/>
          </p:blipFill>
          <p:spPr>
            <a:xfrm>
              <a:off x="5364000" y="1043419"/>
              <a:ext cx="599089" cy="782432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3568076" y="3073234"/>
            <a:ext cx="2948956" cy="750712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Config/campaign files</a:t>
            </a:r>
          </a:p>
          <a:p>
            <a:r>
              <a:rPr lang="en-US" sz="1200" dirty="0"/>
              <a:t>Links to climate/demographics</a:t>
            </a:r>
          </a:p>
          <a:p>
            <a:r>
              <a:rPr lang="en-US" sz="1200" dirty="0"/>
              <a:t>Extra files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6661" y="2734680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Model inputs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709" y="1183757"/>
            <a:ext cx="648484" cy="5570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65785" y="1255813"/>
            <a:ext cx="131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DTK-Tools CLI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601" y="4271579"/>
            <a:ext cx="950168" cy="6684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04351" y="4377160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EMOD Model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92857" y="1238199"/>
            <a:ext cx="2614255" cy="627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92858" y="1865369"/>
            <a:ext cx="522851" cy="627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15709" y="1865369"/>
            <a:ext cx="522851" cy="627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38560" y="1865369"/>
            <a:ext cx="522851" cy="627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61411" y="1865369"/>
            <a:ext cx="522851" cy="627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84262" y="1865369"/>
            <a:ext cx="522851" cy="627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5512" r="25637"/>
          <a:stretch/>
        </p:blipFill>
        <p:spPr>
          <a:xfrm>
            <a:off x="5878658" y="2610467"/>
            <a:ext cx="450424" cy="18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16" grpId="0"/>
      <p:bldP spid="17" grpId="0"/>
      <p:bldP spid="19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sweep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combinations of parameters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 err="1"/>
              <a:t>Param</a:t>
            </a:r>
            <a:r>
              <a:rPr lang="en-US" dirty="0"/>
              <a:t> A: 1, 2, 3</a:t>
            </a:r>
          </a:p>
          <a:p>
            <a:pPr lvl="1"/>
            <a:r>
              <a:rPr lang="en-US" dirty="0" err="1"/>
              <a:t>Param</a:t>
            </a:r>
            <a:r>
              <a:rPr lang="en-US" dirty="0"/>
              <a:t> B: A, B</a:t>
            </a:r>
          </a:p>
          <a:p>
            <a:r>
              <a:rPr lang="en-US" dirty="0"/>
              <a:t>Resulting simulations: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DTK Tools sweep feature provides:</a:t>
            </a:r>
          </a:p>
          <a:p>
            <a:pPr lvl="1"/>
            <a:r>
              <a:rPr lang="en-US" sz="2100" dirty="0"/>
              <a:t>Easy way to identify location in the parameter space</a:t>
            </a:r>
          </a:p>
          <a:p>
            <a:pPr lvl="1"/>
            <a:r>
              <a:rPr lang="en-US" sz="2100" dirty="0"/>
              <a:t>Creation of complex sweeps (more than just simple parameter)</a:t>
            </a:r>
          </a:p>
          <a:p>
            <a:pPr lvl="1"/>
            <a:r>
              <a:rPr lang="en-US" sz="2100" dirty="0"/>
              <a:t>Automated creation of large sweeps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72762"/>
              </p:ext>
            </p:extLst>
          </p:nvPr>
        </p:nvGraphicFramePr>
        <p:xfrm>
          <a:off x="1014412" y="2946282"/>
          <a:ext cx="2161628" cy="20305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80814">
                  <a:extLst>
                    <a:ext uri="{9D8B030D-6E8A-4147-A177-3AD203B41FA5}">
                      <a16:colId xmlns:a16="http://schemas.microsoft.com/office/drawing/2014/main" val="2303730041"/>
                    </a:ext>
                  </a:extLst>
                </a:gridCol>
                <a:gridCol w="1080814">
                  <a:extLst>
                    <a:ext uri="{9D8B030D-6E8A-4147-A177-3AD203B41FA5}">
                      <a16:colId xmlns:a16="http://schemas.microsoft.com/office/drawing/2014/main" val="3093605242"/>
                    </a:ext>
                  </a:extLst>
                </a:gridCol>
              </a:tblGrid>
              <a:tr h="2880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Param</a:t>
                      </a:r>
                      <a:r>
                        <a:rPr lang="en-US" sz="1400" baseline="0" dirty="0"/>
                        <a:t> A</a:t>
                      </a:r>
                      <a:endParaRPr lang="en-US" sz="1400" dirty="0"/>
                    </a:p>
                  </a:txBody>
                  <a:tcPr marL="76716" marR="76716" marT="38357" marB="38357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Param</a:t>
                      </a:r>
                      <a:r>
                        <a:rPr lang="en-US" sz="1400" baseline="0" dirty="0"/>
                        <a:t> B</a:t>
                      </a:r>
                      <a:endParaRPr lang="en-US" sz="1400" dirty="0"/>
                    </a:p>
                  </a:txBody>
                  <a:tcPr marL="76716" marR="76716" marT="38357" marB="38357"/>
                </a:tc>
                <a:extLst>
                  <a:ext uri="{0D108BD9-81ED-4DB2-BD59-A6C34878D82A}">
                    <a16:rowId xmlns:a16="http://schemas.microsoft.com/office/drawing/2014/main" val="3635270774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76716" marR="76716" marT="38357" marB="3835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 marL="76716" marR="76716" marT="38357" marB="38357"/>
                </a:tc>
                <a:extLst>
                  <a:ext uri="{0D108BD9-81ED-4DB2-BD59-A6C34878D82A}">
                    <a16:rowId xmlns:a16="http://schemas.microsoft.com/office/drawing/2014/main" val="2525934628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76716" marR="76716" marT="38357" marB="3835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 marL="76716" marR="76716" marT="38357" marB="38357"/>
                </a:tc>
                <a:extLst>
                  <a:ext uri="{0D108BD9-81ED-4DB2-BD59-A6C34878D82A}">
                    <a16:rowId xmlns:a16="http://schemas.microsoft.com/office/drawing/2014/main" val="2013898462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76716" marR="76716" marT="38357" marB="3835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 marL="76716" marR="76716" marT="38357" marB="38357"/>
                </a:tc>
                <a:extLst>
                  <a:ext uri="{0D108BD9-81ED-4DB2-BD59-A6C34878D82A}">
                    <a16:rowId xmlns:a16="http://schemas.microsoft.com/office/drawing/2014/main" val="278663684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76716" marR="76716" marT="38357" marB="3835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 marL="76716" marR="76716" marT="38357" marB="38357"/>
                </a:tc>
                <a:extLst>
                  <a:ext uri="{0D108BD9-81ED-4DB2-BD59-A6C34878D82A}">
                    <a16:rowId xmlns:a16="http://schemas.microsoft.com/office/drawing/2014/main" val="1619376022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76716" marR="76716" marT="38357" marB="3835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 marL="76716" marR="76716" marT="38357" marB="38357"/>
                </a:tc>
                <a:extLst>
                  <a:ext uri="{0D108BD9-81ED-4DB2-BD59-A6C34878D82A}">
                    <a16:rowId xmlns:a16="http://schemas.microsoft.com/office/drawing/2014/main" val="1535103874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76716" marR="76716" marT="38357" marB="3835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 marL="76716" marR="76716" marT="38357" marB="38357"/>
                </a:tc>
                <a:extLst>
                  <a:ext uri="{0D108BD9-81ED-4DB2-BD59-A6C34878D82A}">
                    <a16:rowId xmlns:a16="http://schemas.microsoft.com/office/drawing/2014/main" val="89331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136958"/>
      </p:ext>
    </p:extLst>
  </p:cSld>
  <p:clrMapOvr>
    <a:masterClrMapping/>
  </p:clrMapOvr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 IDM Gates Template" id="{9CCB7ACC-85E8-47AC-B241-B23B8091D46F}" vid="{4EA1B896-7751-4F18-BC42-05F9580E1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6FCQ3RPYFS27-1670938689-195</_dlc_DocId>
    <_dlc_DocIdUrl xmlns="6d2bc46a-f014-48ed-be59-9d6cf5da36fb">
      <Url>https://idmod.sharepoint.com/events/_layouts/15/DocIdRedir.aspx?ID=6FCQ3RPYFS27-1670938689-195</Url>
      <Description>6FCQ3RPYFS27-1670938689-195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48DD84B5A2144A025B54D4C08F13F" ma:contentTypeVersion="2" ma:contentTypeDescription="Create a new document." ma:contentTypeScope="" ma:versionID="d9832b49287455889adcfc70c27c7f2b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784f64505122c3929b4187d7c7535551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F6C8D-7C84-46CC-A65D-6FD41A516C8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4BE5527-ED92-4C46-AD59-6FE00DA800DA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d2bc46a-f014-48ed-be59-9d6cf5da36fb"/>
    <ds:schemaRef ds:uri="http://www.w3.org/XML/1998/namespac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07A0E97-78B2-4832-A132-D7860A3FD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bc46a-f014-48ed-be59-9d6cf5da3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IDM Gates Template</Template>
  <TotalTime>16599</TotalTime>
  <Words>1136</Words>
  <Application>Microsoft Office PowerPoint</Application>
  <PresentationFormat>On-screen Show (16:9)</PresentationFormat>
  <Paragraphs>308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Source Code Pro</vt:lpstr>
      <vt:lpstr>IDM PPT w copyright</vt:lpstr>
      <vt:lpstr>PowerPoint Presentation</vt:lpstr>
      <vt:lpstr>Objective</vt:lpstr>
      <vt:lpstr>What is DTK-Tools?</vt:lpstr>
      <vt:lpstr>What is DTK-Tools? - Overview</vt:lpstr>
      <vt:lpstr>Why DTK-Tools?</vt:lpstr>
      <vt:lpstr>First simulation</vt:lpstr>
      <vt:lpstr>First simulation</vt:lpstr>
      <vt:lpstr>What just happened?</vt:lpstr>
      <vt:lpstr>Creating a sweep</vt:lpstr>
      <vt:lpstr>Logic of a sweep</vt:lpstr>
      <vt:lpstr>Creating a sweep</vt:lpstr>
      <vt:lpstr>Running the sweep</vt:lpstr>
      <vt:lpstr>Analyzers</vt:lpstr>
      <vt:lpstr>Analyzers cont.</vt:lpstr>
      <vt:lpstr>Analyzers – How does it work?</vt:lpstr>
      <vt:lpstr>Create an analyzer</vt:lpstr>
      <vt:lpstr>Create an analyzer</vt:lpstr>
      <vt:lpstr>Command line interface</vt:lpstr>
      <vt:lpstr>Command line interface</vt:lpstr>
      <vt:lpstr>Command line interface</vt:lpstr>
      <vt:lpstr>Calibration – Overview</vt:lpstr>
      <vt:lpstr>Calibration – Overview</vt:lpstr>
      <vt:lpstr>Calibration – How does it work?</vt:lpstr>
      <vt:lpstr>Initialize a calibration</vt:lpstr>
      <vt:lpstr>Initialize a calibration</vt:lpstr>
      <vt:lpstr>Initialize a calibration</vt:lpstr>
      <vt:lpstr>Initialize a calibration</vt:lpstr>
      <vt:lpstr>Initialize a calibration</vt:lpstr>
      <vt:lpstr>Calibtool CLI</vt:lpstr>
      <vt:lpstr>Run the calibration</vt:lpstr>
      <vt:lpstr>Model Input files</vt:lpstr>
      <vt:lpstr>Example – Create some migrations</vt:lpstr>
      <vt:lpstr>Roadmap</vt:lpstr>
      <vt:lpstr>How to get the tools?</vt:lpstr>
      <vt:lpstr>PowerPoint Presentation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Bridenbecker</dc:creator>
  <cp:lastModifiedBy>Benoit Raybaud</cp:lastModifiedBy>
  <cp:revision>607</cp:revision>
  <cp:lastPrinted>2013-01-29T16:01:26Z</cp:lastPrinted>
  <dcterms:created xsi:type="dcterms:W3CDTF">2016-04-01T21:34:07Z</dcterms:created>
  <dcterms:modified xsi:type="dcterms:W3CDTF">2017-04-20T15:38:15Z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0x0101009D348DD84B5A2144A025B54D4C08F13F</vt:lpwstr>
  </property>
  <property fmtid="{D5CDD505-2E9C-101B-9397-08002B2CF9AE}" pid="3" name="_dlc_DocIdItemGuid">
    <vt:lpwstr>8e8438c6-ed66-49d4-a6b9-c9ead8637896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