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88" r:id="rId16"/>
    <p:sldId id="295" r:id="rId17"/>
    <p:sldId id="277" r:id="rId18"/>
    <p:sldId id="290" r:id="rId19"/>
    <p:sldId id="289" r:id="rId20"/>
    <p:sldId id="291" r:id="rId21"/>
    <p:sldId id="292" r:id="rId22"/>
    <p:sldId id="293" r:id="rId23"/>
    <p:sldId id="278" r:id="rId24"/>
    <p:sldId id="279" r:id="rId25"/>
    <p:sldId id="280" r:id="rId26"/>
    <p:sldId id="281" r:id="rId27"/>
    <p:sldId id="282" r:id="rId28"/>
    <p:sldId id="283" r:id="rId29"/>
    <p:sldId id="294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5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sharma1\Dropbox\HTC%20lit%20review\Nature%20submission\NEW%20figure%201.1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msharma1\Dropbox\HTC%20lit%20review\Nature%20submission\NEW%20figure%206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6855067774062"/>
          <c:y val="0.0460050388438287"/>
          <c:w val="0.869909610613742"/>
          <c:h val="0.768465145707421"/>
        </c:manualLayout>
      </c:layout>
      <c:scatterChart>
        <c:scatterStyle val="lineMarker"/>
        <c:varyColors val="0"/>
        <c:ser>
          <c:idx val="0"/>
          <c:order val="0"/>
          <c:tx>
            <c:strRef>
              <c:f>coverage!$C$20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marker>
            <c:spPr>
              <a:ln>
                <a:noFill/>
              </a:ln>
            </c:spPr>
          </c:marker>
          <c:dPt>
            <c:idx val="0"/>
            <c:marker>
              <c:symbol val="diamond"/>
              <c:size val="9"/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coverage!$F$28</c:f>
                <c:numCache>
                  <c:formatCode>General</c:formatCode>
                  <c:ptCount val="1"/>
                  <c:pt idx="0">
                    <c:v>0.0900000000000001</c:v>
                  </c:pt>
                </c:numCache>
              </c:numRef>
            </c:plus>
            <c:minus>
              <c:numRef>
                <c:f>coverage!$E$28</c:f>
                <c:numCache>
                  <c:formatCode>General</c:formatCode>
                  <c:ptCount val="1"/>
                  <c:pt idx="0">
                    <c:v>0.12</c:v>
                  </c:pt>
                </c:numCache>
              </c:numRef>
            </c:minus>
          </c:errBars>
          <c:xVal>
            <c:numRef>
              <c:f>coverage!$C$28</c:f>
              <c:numCache>
                <c:formatCode>General</c:formatCode>
                <c:ptCount val="1"/>
                <c:pt idx="0">
                  <c:v>1.0</c:v>
                </c:pt>
              </c:numCache>
            </c:numRef>
          </c:xVal>
          <c:yVal>
            <c:numRef>
              <c:f>coverage!$D$28</c:f>
              <c:numCache>
                <c:formatCode>General</c:formatCode>
                <c:ptCount val="1"/>
                <c:pt idx="0">
                  <c:v>0.7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coverage!$C$21</c:f>
              <c:strCache>
                <c:ptCount val="1"/>
                <c:pt idx="0">
                  <c:v>Mobile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marker>
              <c:symbol val="diamond"/>
              <c:size val="9"/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coverage!$F$29</c:f>
                <c:numCache>
                  <c:formatCode>General</c:formatCode>
                  <c:ptCount val="1"/>
                  <c:pt idx="0">
                    <c:v>0.05</c:v>
                  </c:pt>
                </c:numCache>
              </c:numRef>
            </c:plus>
            <c:minus>
              <c:numRef>
                <c:f>coverage!$E$29</c:f>
                <c:numCache>
                  <c:formatCode>General</c:formatCode>
                  <c:ptCount val="1"/>
                  <c:pt idx="0">
                    <c:v>0.04</c:v>
                  </c:pt>
                </c:numCache>
              </c:numRef>
            </c:minus>
          </c:errBars>
          <c:xVal>
            <c:numRef>
              <c:f>coverage!$C$29</c:f>
              <c:numCache>
                <c:formatCode>General</c:formatCode>
                <c:ptCount val="1"/>
                <c:pt idx="0">
                  <c:v>2.0</c:v>
                </c:pt>
              </c:numCache>
            </c:numRef>
          </c:xVal>
          <c:yVal>
            <c:numRef>
              <c:f>coverage!$D$29</c:f>
              <c:numCache>
                <c:formatCode>General</c:formatCode>
                <c:ptCount val="1"/>
                <c:pt idx="0">
                  <c:v>0.37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coverage!$C$22</c:f>
              <c:strCache>
                <c:ptCount val="1"/>
                <c:pt idx="0">
                  <c:v>Campaign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coverage!$F$30</c:f>
                <c:numCache>
                  <c:formatCode>General</c:formatCode>
                  <c:ptCount val="1"/>
                  <c:pt idx="0">
                    <c:v>0.19</c:v>
                  </c:pt>
                </c:numCache>
              </c:numRef>
            </c:plus>
            <c:minus>
              <c:numRef>
                <c:f>coverage!$E$30</c:f>
                <c:numCache>
                  <c:formatCode>General</c:formatCode>
                  <c:ptCount val="1"/>
                  <c:pt idx="0">
                    <c:v>0.27</c:v>
                  </c:pt>
                </c:numCache>
              </c:numRef>
            </c:minus>
          </c:errBars>
          <c:xVal>
            <c:numRef>
              <c:f>coverage!$C$30</c:f>
              <c:numCache>
                <c:formatCode>General</c:formatCode>
                <c:ptCount val="1"/>
                <c:pt idx="0">
                  <c:v>3.0</c:v>
                </c:pt>
              </c:numCache>
            </c:numRef>
          </c:xVal>
          <c:yVal>
            <c:numRef>
              <c:f>coverage!$D$30</c:f>
              <c:numCache>
                <c:formatCode>General</c:formatCode>
                <c:ptCount val="1"/>
                <c:pt idx="0">
                  <c:v>0.76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coverage!$C$23</c:f>
              <c:strCache>
                <c:ptCount val="1"/>
                <c:pt idx="0">
                  <c:v>Index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coverage!$F$31</c:f>
                <c:numCache>
                  <c:formatCode>General</c:formatCode>
                  <c:ptCount val="1"/>
                  <c:pt idx="0">
                    <c:v>0.16</c:v>
                  </c:pt>
                </c:numCache>
              </c:numRef>
            </c:plus>
            <c:minus>
              <c:numRef>
                <c:f>coverage!$E$31</c:f>
                <c:numCache>
                  <c:formatCode>General</c:formatCode>
                  <c:ptCount val="1"/>
                  <c:pt idx="0">
                    <c:v>0.15</c:v>
                  </c:pt>
                </c:numCache>
              </c:numRef>
            </c:minus>
          </c:errBars>
          <c:xVal>
            <c:numRef>
              <c:f>coverage!$C$31</c:f>
              <c:numCache>
                <c:formatCode>General</c:formatCode>
                <c:ptCount val="1"/>
                <c:pt idx="0">
                  <c:v>4.0</c:v>
                </c:pt>
              </c:numCache>
            </c:numRef>
          </c:xVal>
          <c:yVal>
            <c:numRef>
              <c:f>coverage!$D$31</c:f>
              <c:numCache>
                <c:formatCode>General</c:formatCode>
                <c:ptCount val="1"/>
                <c:pt idx="0">
                  <c:v>0.41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coverage!$C$24</c:f>
              <c:strCache>
                <c:ptCount val="1"/>
                <c:pt idx="0">
                  <c:v>Facility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coverage!$F$32</c:f>
                <c:numCache>
                  <c:formatCode>General</c:formatCode>
                  <c:ptCount val="1"/>
                  <c:pt idx="0">
                    <c:v>0.06</c:v>
                  </c:pt>
                </c:numCache>
              </c:numRef>
            </c:plus>
            <c:minus>
              <c:numRef>
                <c:f>coverage!$E$32</c:f>
                <c:numCache>
                  <c:formatCode>General</c:formatCode>
                  <c:ptCount val="1"/>
                  <c:pt idx="0">
                    <c:v>0.06</c:v>
                  </c:pt>
                </c:numCache>
              </c:numRef>
            </c:minus>
          </c:errBars>
          <c:xVal>
            <c:numRef>
              <c:f>coverage!$C$32</c:f>
              <c:numCache>
                <c:formatCode>General</c:formatCode>
                <c:ptCount val="1"/>
                <c:pt idx="0">
                  <c:v>5.0</c:v>
                </c:pt>
              </c:numCache>
            </c:numRef>
          </c:xVal>
          <c:yVal>
            <c:numRef>
              <c:f>coverage!$D$32</c:f>
              <c:numCache>
                <c:formatCode>General</c:formatCode>
                <c:ptCount val="1"/>
                <c:pt idx="0">
                  <c:v>0.15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coverage!$C$25</c:f>
              <c:strCache>
                <c:ptCount val="1"/>
                <c:pt idx="0">
                  <c:v>Provider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coverage!$F$33</c:f>
                <c:numCache>
                  <c:formatCode>General</c:formatCode>
                  <c:ptCount val="1"/>
                  <c:pt idx="0">
                    <c:v>0.13</c:v>
                  </c:pt>
                </c:numCache>
              </c:numRef>
            </c:plus>
            <c:minus>
              <c:numRef>
                <c:f>coverage!$E$33</c:f>
                <c:numCache>
                  <c:formatCode>General</c:formatCode>
                  <c:ptCount val="1"/>
                  <c:pt idx="0">
                    <c:v>0.1</c:v>
                  </c:pt>
                </c:numCache>
              </c:numRef>
            </c:minus>
          </c:errBars>
          <c:xVal>
            <c:numRef>
              <c:f>coverage!$C$33</c:f>
              <c:numCache>
                <c:formatCode>General</c:formatCode>
                <c:ptCount val="1"/>
                <c:pt idx="0">
                  <c:v>6.0</c:v>
                </c:pt>
              </c:numCache>
            </c:numRef>
          </c:xVal>
          <c:yVal>
            <c:numRef>
              <c:f>coverage!$D$33</c:f>
              <c:numCache>
                <c:formatCode>General</c:formatCode>
                <c:ptCount val="1"/>
                <c:pt idx="0">
                  <c:v>0.18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68041744"/>
        <c:axId val="-968038912"/>
      </c:scatterChart>
      <c:valAx>
        <c:axId val="-968041744"/>
        <c:scaling>
          <c:orientation val="minMax"/>
          <c:max val="6.5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968038912"/>
        <c:crosses val="autoZero"/>
        <c:crossBetween val="midCat"/>
      </c:valAx>
      <c:valAx>
        <c:axId val="-968038912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chemeClr val="accent1">
                  <a:alpha val="43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/>
                  <a:t>Accepted/target</a:t>
                </a:r>
                <a:r>
                  <a:rPr lang="en-US" sz="1600" b="1" baseline="0"/>
                  <a:t> population</a:t>
                </a:r>
                <a:endParaRPr lang="en-US" sz="1600" b="1"/>
              </a:p>
            </c:rich>
          </c:tx>
          <c:layout>
            <c:manualLayout>
              <c:xMode val="edge"/>
              <c:yMode val="edge"/>
              <c:x val="0.0"/>
              <c:y val="0.298896566500616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-968041744"/>
        <c:crosses val="autoZero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99224015197359"/>
          <c:y val="0.0445316930212062"/>
          <c:w val="0.855673854597709"/>
          <c:h val="0.766815124671916"/>
        </c:manualLayout>
      </c:layout>
      <c:scatterChart>
        <c:scatterStyle val="lineMarker"/>
        <c:varyColors val="0"/>
        <c:ser>
          <c:idx val="0"/>
          <c:order val="0"/>
          <c:tx>
            <c:strRef>
              <c:f>' CD4 350'!$C$20</c:f>
              <c:strCache>
                <c:ptCount val="1"/>
                <c:pt idx="0">
                  <c:v>Home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ln>
                <a:noFill/>
              </a:ln>
            </c:spPr>
          </c:marker>
          <c:dPt>
            <c:idx val="0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' CD4 350'!$F$28</c:f>
                <c:numCache>
                  <c:formatCode>General</c:formatCode>
                  <c:ptCount val="1"/>
                  <c:pt idx="0">
                    <c:v>0.07</c:v>
                  </c:pt>
                </c:numCache>
              </c:numRef>
            </c:plus>
            <c:minus>
              <c:numRef>
                <c:f>' CD4 350'!$E$28</c:f>
                <c:numCache>
                  <c:formatCode>General</c:formatCode>
                  <c:ptCount val="1"/>
                  <c:pt idx="0">
                    <c:v>0.07</c:v>
                  </c:pt>
                </c:numCache>
              </c:numRef>
            </c:minus>
          </c:errBars>
          <c:xVal>
            <c:numRef>
              <c:f>' CD4 350'!$C$28</c:f>
              <c:numCache>
                <c:formatCode>General</c:formatCode>
                <c:ptCount val="1"/>
                <c:pt idx="0">
                  <c:v>1.0</c:v>
                </c:pt>
              </c:numCache>
            </c:numRef>
          </c:xVal>
          <c:yVal>
            <c:numRef>
              <c:f>' CD4 350'!$D$28</c:f>
              <c:numCache>
                <c:formatCode>General</c:formatCode>
                <c:ptCount val="1"/>
                <c:pt idx="0">
                  <c:v>0.39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 CD4 350'!$C$21</c:f>
              <c:strCache>
                <c:ptCount val="1"/>
                <c:pt idx="0">
                  <c:v>Mobile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CD4 350'!$F$29</c:f>
                <c:numCache>
                  <c:formatCode>General</c:formatCode>
                  <c:ptCount val="1"/>
                  <c:pt idx="0">
                    <c:v>0.03</c:v>
                  </c:pt>
                </c:numCache>
              </c:numRef>
            </c:plus>
            <c:minus>
              <c:numRef>
                <c:f>' CD4 350'!$E$29</c:f>
                <c:numCache>
                  <c:formatCode>General</c:formatCode>
                  <c:ptCount val="1"/>
                  <c:pt idx="0">
                    <c:v>0.02</c:v>
                  </c:pt>
                </c:numCache>
              </c:numRef>
            </c:minus>
          </c:errBars>
          <c:xVal>
            <c:numRef>
              <c:f>' CD4 350'!$C$29</c:f>
              <c:numCache>
                <c:formatCode>General</c:formatCode>
                <c:ptCount val="1"/>
                <c:pt idx="0">
                  <c:v>2.0</c:v>
                </c:pt>
              </c:numCache>
            </c:numRef>
          </c:xVal>
          <c:yVal>
            <c:numRef>
              <c:f>' CD4 350'!$D$29</c:f>
              <c:numCache>
                <c:formatCode>General</c:formatCode>
                <c:ptCount val="1"/>
                <c:pt idx="0">
                  <c:v>0.38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 CD4 350'!$C$22</c:f>
              <c:strCache>
                <c:ptCount val="1"/>
                <c:pt idx="0">
                  <c:v>Campaign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CD4 350'!$F$30</c:f>
                <c:numCache>
                  <c:formatCode>General</c:formatCode>
                  <c:ptCount val="1"/>
                  <c:pt idx="0">
                    <c:v>0.04</c:v>
                  </c:pt>
                </c:numCache>
              </c:numRef>
            </c:plus>
            <c:minus>
              <c:numRef>
                <c:f>' CD4 350'!$E$30</c:f>
                <c:numCache>
                  <c:formatCode>General</c:formatCode>
                  <c:ptCount val="1"/>
                  <c:pt idx="0">
                    <c:v>0.04</c:v>
                  </c:pt>
                </c:numCache>
              </c:numRef>
            </c:minus>
          </c:errBars>
          <c:xVal>
            <c:numRef>
              <c:f>' CD4 350'!$C$30</c:f>
              <c:numCache>
                <c:formatCode>General</c:formatCode>
                <c:ptCount val="1"/>
                <c:pt idx="0">
                  <c:v>3.0</c:v>
                </c:pt>
              </c:numCache>
            </c:numRef>
          </c:xVal>
          <c:yVal>
            <c:numRef>
              <c:f>' CD4 350'!$D$30</c:f>
              <c:numCache>
                <c:formatCode>General</c:formatCode>
                <c:ptCount val="1"/>
                <c:pt idx="0">
                  <c:v>0.26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 CD4 350'!$C$23</c:f>
              <c:strCache>
                <c:ptCount val="1"/>
                <c:pt idx="0">
                  <c:v>Facility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bubble3D val="0"/>
          </c:dPt>
          <c:errBars>
            <c:errDir val="y"/>
            <c:errBarType val="both"/>
            <c:errValType val="cust"/>
            <c:noEndCap val="0"/>
            <c:plus>
              <c:numRef>
                <c:f>' CD4 350'!$F$31</c:f>
                <c:numCache>
                  <c:formatCode>General</c:formatCode>
                  <c:ptCount val="1"/>
                  <c:pt idx="0">
                    <c:v>0.0599999999999999</c:v>
                  </c:pt>
                </c:numCache>
              </c:numRef>
            </c:plus>
            <c:minus>
              <c:numRef>
                <c:f>' CD4 350'!$E$31</c:f>
                <c:numCache>
                  <c:formatCode>General</c:formatCode>
                  <c:ptCount val="1"/>
                  <c:pt idx="0">
                    <c:v>0.0600000000000001</c:v>
                  </c:pt>
                </c:numCache>
              </c:numRef>
            </c:minus>
          </c:errBars>
          <c:xVal>
            <c:numRef>
              <c:f>' CD4 350'!$C$31</c:f>
              <c:numCache>
                <c:formatCode>General</c:formatCode>
                <c:ptCount val="1"/>
                <c:pt idx="0">
                  <c:v>4.0</c:v>
                </c:pt>
              </c:numCache>
            </c:numRef>
          </c:xVal>
          <c:yVal>
            <c:numRef>
              <c:f>' CD4 350'!$D$31</c:f>
              <c:numCache>
                <c:formatCode>General</c:formatCode>
                <c:ptCount val="1"/>
                <c:pt idx="0">
                  <c:v>0.66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 CD4 350'!$C$24</c:f>
              <c:strCache>
                <c:ptCount val="1"/>
                <c:pt idx="0">
                  <c:v>Provider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CD4 350'!$F$32</c:f>
                <c:numCache>
                  <c:formatCode>General</c:formatCode>
                  <c:ptCount val="1"/>
                  <c:pt idx="0">
                    <c:v>0.04</c:v>
                  </c:pt>
                </c:numCache>
              </c:numRef>
            </c:plus>
            <c:minus>
              <c:numRef>
                <c:f>' CD4 350'!$E$32</c:f>
                <c:numCache>
                  <c:formatCode>General</c:formatCode>
                  <c:ptCount val="1"/>
                  <c:pt idx="0">
                    <c:v>0.0399999999999999</c:v>
                  </c:pt>
                </c:numCache>
              </c:numRef>
            </c:minus>
          </c:errBars>
          <c:xVal>
            <c:numRef>
              <c:f>' CD4 350'!$C$32</c:f>
              <c:numCache>
                <c:formatCode>General</c:formatCode>
                <c:ptCount val="1"/>
                <c:pt idx="0">
                  <c:v>5.0</c:v>
                </c:pt>
              </c:numCache>
            </c:numRef>
          </c:xVal>
          <c:yVal>
            <c:numRef>
              <c:f>' CD4 350'!$D$32</c:f>
              <c:numCache>
                <c:formatCode>General</c:formatCode>
                <c:ptCount val="1"/>
                <c:pt idx="0">
                  <c:v>0.71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' CD4 350'!$C$25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noFill/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 CD4 350'!$F$33</c:f>
                <c:numCache>
                  <c:formatCode>General</c:formatCode>
                  <c:ptCount val="1"/>
                </c:numCache>
              </c:numRef>
            </c:plus>
            <c:minus>
              <c:numRef>
                <c:f>' CD4 350'!$E$33</c:f>
                <c:numCache>
                  <c:formatCode>General</c:formatCode>
                  <c:ptCount val="1"/>
                </c:numCache>
              </c:numRef>
            </c:minus>
          </c:errBars>
          <c:xVal>
            <c:numRef>
              <c:f>' CD4 350'!$C$33</c:f>
              <c:numCache>
                <c:formatCode>General</c:formatCode>
                <c:ptCount val="1"/>
              </c:numCache>
            </c:numRef>
          </c:xVal>
          <c:yVal>
            <c:numRef>
              <c:f>' CD4 350'!$D$33</c:f>
              <c:numCache>
                <c:formatCode>General</c:formatCode>
                <c:ptCount val="1"/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968006960"/>
        <c:axId val="-968003968"/>
      </c:scatterChart>
      <c:valAx>
        <c:axId val="-968006960"/>
        <c:scaling>
          <c:orientation val="minMax"/>
          <c:max val="5.5"/>
          <c:min val="0.5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-968003968"/>
        <c:crosses val="autoZero"/>
        <c:crossBetween val="midCat"/>
      </c:valAx>
      <c:valAx>
        <c:axId val="-968003968"/>
        <c:scaling>
          <c:orientation val="minMax"/>
          <c:max val="1.0"/>
          <c:min val="0.0"/>
        </c:scaling>
        <c:delete val="0"/>
        <c:axPos val="l"/>
        <c:majorGridlines>
          <c:spPr>
            <a:ln>
              <a:solidFill>
                <a:schemeClr val="accent1">
                  <a:alpha val="43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="0"/>
                  <a:t>HIV+</a:t>
                </a:r>
                <a:r>
                  <a:rPr lang="en-US" sz="1400" b="0" baseline="0"/>
                  <a:t> persons with CD4 </a:t>
                </a:r>
                <a:r>
                  <a:rPr lang="en-US"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≤350/total </a:t>
                </a:r>
                <a:r>
                  <a:rPr lang="en-US" sz="1400" b="0" baseline="0"/>
                  <a:t>HIV+ persons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0.000708645463390724"/>
              <c:y val="0.17264435695538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968006960"/>
        <c:crosses val="autoZero"/>
        <c:crossBetween val="midCat"/>
        <c:majorUnit val="0.2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71297454165433"/>
          <c:y val="0.316530005463467"/>
          <c:w val="0.942882731778521"/>
          <c:h val="0.588610064397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авг 2014</c:v>
                </c:pt>
              </c:strCache>
            </c:strRef>
          </c:tx>
          <c:spPr>
            <a:solidFill>
              <a:srgbClr val="80B6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% прошедших тестирование на ВИЧ</c:v>
                </c:pt>
                <c:pt idx="1">
                  <c:v>% получающих дозу&gt;=реком.ВОЗ</c:v>
                </c:pt>
                <c:pt idx="2">
                  <c:v>% ЛЖВ, прошедших клин. осмотр </c:v>
                </c:pt>
                <c:pt idx="3">
                  <c:v>% ЛЖВ на АРТ</c:v>
                </c:pt>
                <c:pt idx="4">
                  <c:v>% ЛЖВ, обслед. на ВН за посл 12 мес</c:v>
                </c:pt>
                <c:pt idx="5">
                  <c:v>% обследованных на ТБ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79.0</c:v>
                </c:pt>
                <c:pt idx="1">
                  <c:v>50.0</c:v>
                </c:pt>
                <c:pt idx="2">
                  <c:v>84.0</c:v>
                </c:pt>
                <c:pt idx="3">
                  <c:v>74.0</c:v>
                </c:pt>
                <c:pt idx="4">
                  <c:v>0.0</c:v>
                </c:pt>
                <c:pt idx="5">
                  <c:v>32.0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B6-4139-BB65-A3333D07F32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авг 2016</c:v>
                </c:pt>
              </c:strCache>
            </c:strRef>
          </c:tx>
          <c:spPr>
            <a:solidFill>
              <a:srgbClr val="00458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% прошедших тестирование на ВИЧ</c:v>
                </c:pt>
                <c:pt idx="1">
                  <c:v>% получающих дозу&gt;=реком.ВОЗ</c:v>
                </c:pt>
                <c:pt idx="2">
                  <c:v>% ЛЖВ, прошедших клин. осмотр </c:v>
                </c:pt>
                <c:pt idx="3">
                  <c:v>% ЛЖВ на АРТ</c:v>
                </c:pt>
                <c:pt idx="4">
                  <c:v>% ЛЖВ, обслед. на ВН за посл 12 мес</c:v>
                </c:pt>
                <c:pt idx="5">
                  <c:v>% обследованных на ТБ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95.0</c:v>
                </c:pt>
                <c:pt idx="1">
                  <c:v>71.0</c:v>
                </c:pt>
                <c:pt idx="2">
                  <c:v>100.0</c:v>
                </c:pt>
                <c:pt idx="3">
                  <c:v>84.0</c:v>
                </c:pt>
                <c:pt idx="4">
                  <c:v>84.0</c:v>
                </c:pt>
                <c:pt idx="5">
                  <c:v>100.0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B6-4139-BB65-A3333D07F3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942261056"/>
        <c:axId val="-942258304"/>
      </c:barChart>
      <c:catAx>
        <c:axId val="-942261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942258304"/>
        <c:crosses val="autoZero"/>
        <c:auto val="1"/>
        <c:lblAlgn val="ctr"/>
        <c:lblOffset val="100"/>
        <c:noMultiLvlLbl val="0"/>
      </c:catAx>
      <c:valAx>
        <c:axId val="-942258304"/>
        <c:scaling>
          <c:orientation val="minMax"/>
          <c:max val="100.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94226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CD731-6BF2-438E-87F1-6B62518B9365}" type="doc">
      <dgm:prSet loTypeId="urn:microsoft.com/office/officeart/2011/layout/CircleProcess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61AB2-E233-4767-8574-01406FD6AC14}">
      <dgm:prSet phldrT="[Текст]"/>
      <dgm:spPr>
        <a:ln>
          <a:solidFill>
            <a:srgbClr val="834135"/>
          </a:solidFill>
        </a:ln>
      </dgm:spPr>
      <dgm:t>
        <a:bodyPr/>
        <a:lstStyle/>
        <a:p>
          <a:r>
            <a:rPr lang="ru-RU" dirty="0" smtClean="0"/>
            <a:t>Т</a:t>
          </a:r>
          <a:r>
            <a:rPr lang="en-US" dirty="0" smtClean="0"/>
            <a:t>B</a:t>
          </a:r>
          <a:endParaRPr lang="ru-RU" dirty="0"/>
        </a:p>
      </dgm:t>
    </dgm:pt>
    <dgm:pt modelId="{75A5951D-E4A0-40A3-82F9-F577854B4A8D}" type="parTrans" cxnId="{23DF2FB9-0809-4497-8644-4C56F19C772B}">
      <dgm:prSet/>
      <dgm:spPr/>
      <dgm:t>
        <a:bodyPr/>
        <a:lstStyle/>
        <a:p>
          <a:endParaRPr lang="ru-RU"/>
        </a:p>
      </dgm:t>
    </dgm:pt>
    <dgm:pt modelId="{7D99FAB8-2D50-44FD-B395-649B849D6410}" type="sibTrans" cxnId="{23DF2FB9-0809-4497-8644-4C56F19C772B}">
      <dgm:prSet/>
      <dgm:spPr/>
      <dgm:t>
        <a:bodyPr/>
        <a:lstStyle/>
        <a:p>
          <a:endParaRPr lang="ru-RU"/>
        </a:p>
      </dgm:t>
    </dgm:pt>
    <dgm:pt modelId="{F45F4B57-CF08-4DDD-B2CA-B44F1AE5F707}">
      <dgm:prSet phldrT="[Текст]"/>
      <dgm:spPr>
        <a:ln>
          <a:solidFill>
            <a:srgbClr val="4D4D4D"/>
          </a:solidFill>
        </a:ln>
      </dgm:spPr>
      <dgm:t>
        <a:bodyPr/>
        <a:lstStyle/>
        <a:p>
          <a:r>
            <a:rPr lang="en-US" dirty="0" smtClean="0"/>
            <a:t>OST</a:t>
          </a:r>
          <a:endParaRPr lang="ru-RU" dirty="0"/>
        </a:p>
      </dgm:t>
    </dgm:pt>
    <dgm:pt modelId="{2844E3D3-212C-48CA-83DD-0CD8CEE237BD}" type="parTrans" cxnId="{DF49A23A-45F9-4912-86D7-E15468A684C2}">
      <dgm:prSet/>
      <dgm:spPr/>
      <dgm:t>
        <a:bodyPr/>
        <a:lstStyle/>
        <a:p>
          <a:endParaRPr lang="ru-RU"/>
        </a:p>
      </dgm:t>
    </dgm:pt>
    <dgm:pt modelId="{D0D8CFF3-72E5-4456-98BE-A340290BC12F}" type="sibTrans" cxnId="{DF49A23A-45F9-4912-86D7-E15468A684C2}">
      <dgm:prSet/>
      <dgm:spPr/>
      <dgm:t>
        <a:bodyPr/>
        <a:lstStyle/>
        <a:p>
          <a:endParaRPr lang="ru-RU"/>
        </a:p>
      </dgm:t>
    </dgm:pt>
    <dgm:pt modelId="{B6AD9855-9071-44DB-818E-5C0C5CA9285E}">
      <dgm:prSet phldrT="[Текст]"/>
      <dgm:spPr>
        <a:ln>
          <a:solidFill>
            <a:srgbClr val="004582"/>
          </a:solidFill>
        </a:ln>
      </dgm:spPr>
      <dgm:t>
        <a:bodyPr/>
        <a:lstStyle/>
        <a:p>
          <a:r>
            <a:rPr lang="en-US" dirty="0" smtClean="0"/>
            <a:t>ART</a:t>
          </a:r>
          <a:endParaRPr lang="ru-RU" dirty="0"/>
        </a:p>
      </dgm:t>
    </dgm:pt>
    <dgm:pt modelId="{6757EF0D-A623-4636-84E6-144D165EC229}" type="parTrans" cxnId="{FA074A68-C9D1-4074-B82F-6B2F8C7E8CC9}">
      <dgm:prSet/>
      <dgm:spPr/>
      <dgm:t>
        <a:bodyPr/>
        <a:lstStyle/>
        <a:p>
          <a:endParaRPr lang="ru-RU"/>
        </a:p>
      </dgm:t>
    </dgm:pt>
    <dgm:pt modelId="{CAABA5F5-0003-4797-8B36-1BE7CC66DDA6}" type="sibTrans" cxnId="{FA074A68-C9D1-4074-B82F-6B2F8C7E8CC9}">
      <dgm:prSet/>
      <dgm:spPr/>
      <dgm:t>
        <a:bodyPr/>
        <a:lstStyle/>
        <a:p>
          <a:endParaRPr lang="ru-RU"/>
        </a:p>
      </dgm:t>
    </dgm:pt>
    <dgm:pt modelId="{9A1AC673-FDE3-4E66-BE2F-0C55C31082D5}" type="pres">
      <dgm:prSet presAssocID="{D6CCD731-6BF2-438E-87F1-6B62518B936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0340361-EF9D-42D6-A684-9ECF812CADE8}" type="pres">
      <dgm:prSet presAssocID="{B6AD9855-9071-44DB-818E-5C0C5CA9285E}" presName="Accent3" presStyleCnt="0"/>
      <dgm:spPr/>
    </dgm:pt>
    <dgm:pt modelId="{C9645E8A-75C7-41C9-97C4-56DC71105910}" type="pres">
      <dgm:prSet presAssocID="{B6AD9855-9071-44DB-818E-5C0C5CA9285E}" presName="Accent" presStyleLbl="node1" presStyleIdx="0" presStyleCnt="3"/>
      <dgm:spPr/>
    </dgm:pt>
    <dgm:pt modelId="{F3FBA6A3-36BA-4DCB-8544-46641B070041}" type="pres">
      <dgm:prSet presAssocID="{B6AD9855-9071-44DB-818E-5C0C5CA9285E}" presName="ParentBackground3" presStyleCnt="0"/>
      <dgm:spPr/>
    </dgm:pt>
    <dgm:pt modelId="{85810C27-A702-43B0-A808-426AB21355D7}" type="pres">
      <dgm:prSet presAssocID="{B6AD9855-9071-44DB-818E-5C0C5CA9285E}" presName="ParentBackground" presStyleLbl="fgAcc1" presStyleIdx="0" presStyleCnt="3"/>
      <dgm:spPr/>
      <dgm:t>
        <a:bodyPr/>
        <a:lstStyle/>
        <a:p>
          <a:endParaRPr lang="ru-RU"/>
        </a:p>
      </dgm:t>
    </dgm:pt>
    <dgm:pt modelId="{A36DE6CE-F048-40F4-A998-8EC91C97EC0A}" type="pres">
      <dgm:prSet presAssocID="{B6AD9855-9071-44DB-818E-5C0C5CA9285E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4863A-466A-4D5F-8E6C-D5465D4AE108}" type="pres">
      <dgm:prSet presAssocID="{F45F4B57-CF08-4DDD-B2CA-B44F1AE5F707}" presName="Accent2" presStyleCnt="0"/>
      <dgm:spPr/>
    </dgm:pt>
    <dgm:pt modelId="{A4FF8698-7B34-4418-B1CA-44577B53CD4F}" type="pres">
      <dgm:prSet presAssocID="{F45F4B57-CF08-4DDD-B2CA-B44F1AE5F707}" presName="Accent" presStyleLbl="node1" presStyleIdx="1" presStyleCnt="3"/>
      <dgm:spPr>
        <a:solidFill>
          <a:srgbClr val="4D4D4D"/>
        </a:solidFill>
        <a:ln>
          <a:solidFill>
            <a:srgbClr val="4D4D4D"/>
          </a:solidFill>
        </a:ln>
      </dgm:spPr>
      <dgm:t>
        <a:bodyPr/>
        <a:lstStyle/>
        <a:p>
          <a:endParaRPr lang="en-US"/>
        </a:p>
      </dgm:t>
    </dgm:pt>
    <dgm:pt modelId="{F80042A3-73D4-44AB-88D9-142C503BB5B1}" type="pres">
      <dgm:prSet presAssocID="{F45F4B57-CF08-4DDD-B2CA-B44F1AE5F707}" presName="ParentBackground2" presStyleCnt="0"/>
      <dgm:spPr/>
    </dgm:pt>
    <dgm:pt modelId="{A4DB28CF-89FF-42CA-B872-50124CE274A1}" type="pres">
      <dgm:prSet presAssocID="{F45F4B57-CF08-4DDD-B2CA-B44F1AE5F707}" presName="ParentBackground" presStyleLbl="fgAcc1" presStyleIdx="1" presStyleCnt="3"/>
      <dgm:spPr/>
      <dgm:t>
        <a:bodyPr/>
        <a:lstStyle/>
        <a:p>
          <a:endParaRPr lang="ru-RU"/>
        </a:p>
      </dgm:t>
    </dgm:pt>
    <dgm:pt modelId="{723DD844-248A-4079-98D2-A529EB9048DF}" type="pres">
      <dgm:prSet presAssocID="{F45F4B57-CF08-4DDD-B2CA-B44F1AE5F70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D0540-427D-44F6-8159-CA4F7F3E6050}" type="pres">
      <dgm:prSet presAssocID="{60561AB2-E233-4767-8574-01406FD6AC14}" presName="Accent1" presStyleCnt="0"/>
      <dgm:spPr/>
    </dgm:pt>
    <dgm:pt modelId="{E59E8EA5-84CC-47C7-94E4-208EFD0E44D9}" type="pres">
      <dgm:prSet presAssocID="{60561AB2-E233-4767-8574-01406FD6AC14}" presName="Accent" presStyleLbl="node1" presStyleIdx="2" presStyleCnt="3"/>
      <dgm:spPr>
        <a:solidFill>
          <a:srgbClr val="834135"/>
        </a:solidFill>
        <a:ln>
          <a:solidFill>
            <a:srgbClr val="834135"/>
          </a:solidFill>
        </a:ln>
      </dgm:spPr>
      <dgm:t>
        <a:bodyPr/>
        <a:lstStyle/>
        <a:p>
          <a:endParaRPr lang="en-US"/>
        </a:p>
      </dgm:t>
    </dgm:pt>
    <dgm:pt modelId="{EB88F0BB-D3C4-43A7-AF8F-DF0F3841F2E0}" type="pres">
      <dgm:prSet presAssocID="{60561AB2-E233-4767-8574-01406FD6AC14}" presName="ParentBackground1" presStyleCnt="0"/>
      <dgm:spPr/>
    </dgm:pt>
    <dgm:pt modelId="{424B1548-26CF-48B5-8580-CFAC0F20A23A}" type="pres">
      <dgm:prSet presAssocID="{60561AB2-E233-4767-8574-01406FD6AC14}" presName="ParentBackground" presStyleLbl="fgAcc1" presStyleIdx="2" presStyleCnt="3"/>
      <dgm:spPr/>
      <dgm:t>
        <a:bodyPr/>
        <a:lstStyle/>
        <a:p>
          <a:endParaRPr lang="ru-RU"/>
        </a:p>
      </dgm:t>
    </dgm:pt>
    <dgm:pt modelId="{E709325C-77B2-47DE-931D-B138028D7CEC}" type="pres">
      <dgm:prSet presAssocID="{60561AB2-E233-4767-8574-01406FD6AC14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CAB104-D486-E148-AA5B-B72D8060CDDB}" type="presOf" srcId="{60561AB2-E233-4767-8574-01406FD6AC14}" destId="{E709325C-77B2-47DE-931D-B138028D7CEC}" srcOrd="1" destOrd="0" presId="urn:microsoft.com/office/officeart/2011/layout/CircleProcess#1"/>
    <dgm:cxn modelId="{FA074A68-C9D1-4074-B82F-6B2F8C7E8CC9}" srcId="{D6CCD731-6BF2-438E-87F1-6B62518B9365}" destId="{B6AD9855-9071-44DB-818E-5C0C5CA9285E}" srcOrd="2" destOrd="0" parTransId="{6757EF0D-A623-4636-84E6-144D165EC229}" sibTransId="{CAABA5F5-0003-4797-8B36-1BE7CC66DDA6}"/>
    <dgm:cxn modelId="{DF49A23A-45F9-4912-86D7-E15468A684C2}" srcId="{D6CCD731-6BF2-438E-87F1-6B62518B9365}" destId="{F45F4B57-CF08-4DDD-B2CA-B44F1AE5F707}" srcOrd="1" destOrd="0" parTransId="{2844E3D3-212C-48CA-83DD-0CD8CEE237BD}" sibTransId="{D0D8CFF3-72E5-4456-98BE-A340290BC12F}"/>
    <dgm:cxn modelId="{23DF2FB9-0809-4497-8644-4C56F19C772B}" srcId="{D6CCD731-6BF2-438E-87F1-6B62518B9365}" destId="{60561AB2-E233-4767-8574-01406FD6AC14}" srcOrd="0" destOrd="0" parTransId="{75A5951D-E4A0-40A3-82F9-F577854B4A8D}" sibTransId="{7D99FAB8-2D50-44FD-B395-649B849D6410}"/>
    <dgm:cxn modelId="{C517A922-AE02-6948-A871-81821AF35153}" type="presOf" srcId="{F45F4B57-CF08-4DDD-B2CA-B44F1AE5F707}" destId="{723DD844-248A-4079-98D2-A529EB9048DF}" srcOrd="1" destOrd="0" presId="urn:microsoft.com/office/officeart/2011/layout/CircleProcess#1"/>
    <dgm:cxn modelId="{E8DB6704-CB53-1746-BCCF-A403BF7BB1F7}" type="presOf" srcId="{D6CCD731-6BF2-438E-87F1-6B62518B9365}" destId="{9A1AC673-FDE3-4E66-BE2F-0C55C31082D5}" srcOrd="0" destOrd="0" presId="urn:microsoft.com/office/officeart/2011/layout/CircleProcess#1"/>
    <dgm:cxn modelId="{E8DBE4A9-31D3-5947-BB2B-D03658733C24}" type="presOf" srcId="{F45F4B57-CF08-4DDD-B2CA-B44F1AE5F707}" destId="{A4DB28CF-89FF-42CA-B872-50124CE274A1}" srcOrd="0" destOrd="0" presId="urn:microsoft.com/office/officeart/2011/layout/CircleProcess#1"/>
    <dgm:cxn modelId="{3FDCDA2F-5D5D-C246-B84F-3ED01C24E674}" type="presOf" srcId="{B6AD9855-9071-44DB-818E-5C0C5CA9285E}" destId="{A36DE6CE-F048-40F4-A998-8EC91C97EC0A}" srcOrd="1" destOrd="0" presId="urn:microsoft.com/office/officeart/2011/layout/CircleProcess#1"/>
    <dgm:cxn modelId="{30BFD321-708B-914A-9E01-A10AED749A03}" type="presOf" srcId="{60561AB2-E233-4767-8574-01406FD6AC14}" destId="{424B1548-26CF-48B5-8580-CFAC0F20A23A}" srcOrd="0" destOrd="0" presId="urn:microsoft.com/office/officeart/2011/layout/CircleProcess#1"/>
    <dgm:cxn modelId="{CEFA934D-BA2C-B541-A877-2073518D2C81}" type="presOf" srcId="{B6AD9855-9071-44DB-818E-5C0C5CA9285E}" destId="{85810C27-A702-43B0-A808-426AB21355D7}" srcOrd="0" destOrd="0" presId="urn:microsoft.com/office/officeart/2011/layout/CircleProcess#1"/>
    <dgm:cxn modelId="{DD967E77-4055-E140-907D-64D43713EC01}" type="presParOf" srcId="{9A1AC673-FDE3-4E66-BE2F-0C55C31082D5}" destId="{90340361-EF9D-42D6-A684-9ECF812CADE8}" srcOrd="0" destOrd="0" presId="urn:microsoft.com/office/officeart/2011/layout/CircleProcess#1"/>
    <dgm:cxn modelId="{0343E750-6692-2445-BCE0-CA52BF3AEBAF}" type="presParOf" srcId="{90340361-EF9D-42D6-A684-9ECF812CADE8}" destId="{C9645E8A-75C7-41C9-97C4-56DC71105910}" srcOrd="0" destOrd="0" presId="urn:microsoft.com/office/officeart/2011/layout/CircleProcess#1"/>
    <dgm:cxn modelId="{F587EFC8-E61A-5846-A61F-A6D3B9C44162}" type="presParOf" srcId="{9A1AC673-FDE3-4E66-BE2F-0C55C31082D5}" destId="{F3FBA6A3-36BA-4DCB-8544-46641B070041}" srcOrd="1" destOrd="0" presId="urn:microsoft.com/office/officeart/2011/layout/CircleProcess#1"/>
    <dgm:cxn modelId="{278F91EC-A686-B44C-894F-953F4BD1D076}" type="presParOf" srcId="{F3FBA6A3-36BA-4DCB-8544-46641B070041}" destId="{85810C27-A702-43B0-A808-426AB21355D7}" srcOrd="0" destOrd="0" presId="urn:microsoft.com/office/officeart/2011/layout/CircleProcess#1"/>
    <dgm:cxn modelId="{692768F5-C62D-4147-B863-DEE5DE6D21EE}" type="presParOf" srcId="{9A1AC673-FDE3-4E66-BE2F-0C55C31082D5}" destId="{A36DE6CE-F048-40F4-A998-8EC91C97EC0A}" srcOrd="2" destOrd="0" presId="urn:microsoft.com/office/officeart/2011/layout/CircleProcess#1"/>
    <dgm:cxn modelId="{1B2E52AF-CF09-B748-BA26-422439D68DF0}" type="presParOf" srcId="{9A1AC673-FDE3-4E66-BE2F-0C55C31082D5}" destId="{2C44863A-466A-4D5F-8E6C-D5465D4AE108}" srcOrd="3" destOrd="0" presId="urn:microsoft.com/office/officeart/2011/layout/CircleProcess#1"/>
    <dgm:cxn modelId="{F2B92B5A-BCFC-CD47-935A-EF4CA9ADFD54}" type="presParOf" srcId="{2C44863A-466A-4D5F-8E6C-D5465D4AE108}" destId="{A4FF8698-7B34-4418-B1CA-44577B53CD4F}" srcOrd="0" destOrd="0" presId="urn:microsoft.com/office/officeart/2011/layout/CircleProcess#1"/>
    <dgm:cxn modelId="{0EB44590-48EB-5B42-BB9B-D1DD45A6028D}" type="presParOf" srcId="{9A1AC673-FDE3-4E66-BE2F-0C55C31082D5}" destId="{F80042A3-73D4-44AB-88D9-142C503BB5B1}" srcOrd="4" destOrd="0" presId="urn:microsoft.com/office/officeart/2011/layout/CircleProcess#1"/>
    <dgm:cxn modelId="{2A894ACC-AF12-3A41-B0A4-FE91C35C98B0}" type="presParOf" srcId="{F80042A3-73D4-44AB-88D9-142C503BB5B1}" destId="{A4DB28CF-89FF-42CA-B872-50124CE274A1}" srcOrd="0" destOrd="0" presId="urn:microsoft.com/office/officeart/2011/layout/CircleProcess#1"/>
    <dgm:cxn modelId="{BCA21D10-94F1-D948-9C2E-224661D3BA25}" type="presParOf" srcId="{9A1AC673-FDE3-4E66-BE2F-0C55C31082D5}" destId="{723DD844-248A-4079-98D2-A529EB9048DF}" srcOrd="5" destOrd="0" presId="urn:microsoft.com/office/officeart/2011/layout/CircleProcess#1"/>
    <dgm:cxn modelId="{2BD02DCD-BE81-E74F-A930-B372F763C1F4}" type="presParOf" srcId="{9A1AC673-FDE3-4E66-BE2F-0C55C31082D5}" destId="{BC6D0540-427D-44F6-8159-CA4F7F3E6050}" srcOrd="6" destOrd="0" presId="urn:microsoft.com/office/officeart/2011/layout/CircleProcess#1"/>
    <dgm:cxn modelId="{65AB7A08-A65F-874F-B5BF-8FDE5B4FF4CC}" type="presParOf" srcId="{BC6D0540-427D-44F6-8159-CA4F7F3E6050}" destId="{E59E8EA5-84CC-47C7-94E4-208EFD0E44D9}" srcOrd="0" destOrd="0" presId="urn:microsoft.com/office/officeart/2011/layout/CircleProcess#1"/>
    <dgm:cxn modelId="{928C2A8D-FFD9-474D-9D5C-42A4841BE465}" type="presParOf" srcId="{9A1AC673-FDE3-4E66-BE2F-0C55C31082D5}" destId="{EB88F0BB-D3C4-43A7-AF8F-DF0F3841F2E0}" srcOrd="7" destOrd="0" presId="urn:microsoft.com/office/officeart/2011/layout/CircleProcess#1"/>
    <dgm:cxn modelId="{FFA0E7E4-DEF0-B44C-AA2E-52CF02BE5C22}" type="presParOf" srcId="{EB88F0BB-D3C4-43A7-AF8F-DF0F3841F2E0}" destId="{424B1548-26CF-48B5-8580-CFAC0F20A23A}" srcOrd="0" destOrd="0" presId="urn:microsoft.com/office/officeart/2011/layout/CircleProcess#1"/>
    <dgm:cxn modelId="{A97B72B4-3E69-3D4B-9E2F-C2088F2C4AB2}" type="presParOf" srcId="{9A1AC673-FDE3-4E66-BE2F-0C55C31082D5}" destId="{E709325C-77B2-47DE-931D-B138028D7CEC}" srcOrd="8" destOrd="0" presId="urn:microsoft.com/office/officeart/2011/layout/Circle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DED27-5E1A-934F-BB4D-1EAA9ECE5F46}" type="doc">
      <dgm:prSet loTypeId="urn:microsoft.com/office/officeart/2005/8/layout/h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347F2A-6C31-DD4A-9D8A-B800FA2CD52A}">
      <dgm:prSet custT="1"/>
      <dgm:spPr>
        <a:solidFill>
          <a:srgbClr val="004582"/>
        </a:solidFill>
      </dgm:spPr>
      <dgm:t>
        <a:bodyPr/>
        <a:lstStyle/>
        <a:p>
          <a:pPr algn="ctr" rtl="0"/>
          <a:r>
            <a:rPr lang="en-US" sz="1900" b="1" dirty="0" smtClean="0"/>
            <a:t>For all patients enrolled in OST</a:t>
          </a:r>
          <a:r>
            <a:rPr lang="en-US" sz="1900" dirty="0" smtClean="0"/>
            <a:t>: </a:t>
          </a:r>
          <a:endParaRPr lang="en-US" sz="1900" dirty="0"/>
        </a:p>
      </dgm:t>
    </dgm:pt>
    <dgm:pt modelId="{1321A6A7-4E0F-1342-A498-3424557F517A}" type="parTrans" cxnId="{8FA8797B-2AAA-FE46-8872-43AF910DA1AE}">
      <dgm:prSet/>
      <dgm:spPr/>
      <dgm:t>
        <a:bodyPr/>
        <a:lstStyle/>
        <a:p>
          <a:endParaRPr lang="en-US"/>
        </a:p>
      </dgm:t>
    </dgm:pt>
    <dgm:pt modelId="{2C52A728-D603-CF4D-A42E-2F186F0666B9}" type="sibTrans" cxnId="{8FA8797B-2AAA-FE46-8872-43AF910DA1AE}">
      <dgm:prSet/>
      <dgm:spPr/>
      <dgm:t>
        <a:bodyPr/>
        <a:lstStyle/>
        <a:p>
          <a:endParaRPr lang="en-US"/>
        </a:p>
      </dgm:t>
    </dgm:pt>
    <dgm:pt modelId="{A6B645AA-9AD7-A94A-975C-B2BE8AFB85FB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optimal dosing of methadone</a:t>
          </a:r>
          <a:endParaRPr lang="en-US" sz="1600" dirty="0"/>
        </a:p>
      </dgm:t>
    </dgm:pt>
    <dgm:pt modelId="{55A6C6AE-9961-8B45-AF0F-34B9516250F4}" type="parTrans" cxnId="{36E07A44-74C4-5F4F-BCED-B295CE591BA5}">
      <dgm:prSet/>
      <dgm:spPr/>
      <dgm:t>
        <a:bodyPr/>
        <a:lstStyle/>
        <a:p>
          <a:endParaRPr lang="en-US"/>
        </a:p>
      </dgm:t>
    </dgm:pt>
    <dgm:pt modelId="{F7B22438-94F0-8E48-8423-0300F9ABE48C}" type="sibTrans" cxnId="{36E07A44-74C4-5F4F-BCED-B295CE591BA5}">
      <dgm:prSet/>
      <dgm:spPr/>
      <dgm:t>
        <a:bodyPr/>
        <a:lstStyle/>
        <a:p>
          <a:endParaRPr lang="en-US"/>
        </a:p>
      </dgm:t>
    </dgm:pt>
    <dgm:pt modelId="{872B42A9-FC49-E74D-82C3-5C7E4ECEABD7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regular HIV testing for patients and their sex partners</a:t>
          </a:r>
          <a:endParaRPr lang="en-US" sz="1600" dirty="0"/>
        </a:p>
      </dgm:t>
    </dgm:pt>
    <dgm:pt modelId="{28AE7773-C618-034D-961B-D9ABB2AEAB44}" type="parTrans" cxnId="{D114A9D7-3D06-304D-84C7-A6480E04D117}">
      <dgm:prSet/>
      <dgm:spPr/>
      <dgm:t>
        <a:bodyPr/>
        <a:lstStyle/>
        <a:p>
          <a:endParaRPr lang="en-US"/>
        </a:p>
      </dgm:t>
    </dgm:pt>
    <dgm:pt modelId="{9D70D70C-E594-3C47-B4CF-A6AF48042E4F}" type="sibTrans" cxnId="{D114A9D7-3D06-304D-84C7-A6480E04D117}">
      <dgm:prSet/>
      <dgm:spPr/>
      <dgm:t>
        <a:bodyPr/>
        <a:lstStyle/>
        <a:p>
          <a:endParaRPr lang="en-US"/>
        </a:p>
      </dgm:t>
    </dgm:pt>
    <dgm:pt modelId="{07C0C8F6-6D78-9646-9194-7DD05EF1C0EF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routine screening for TB symptoms and further examination</a:t>
          </a:r>
          <a:endParaRPr lang="en-US" sz="1600" dirty="0"/>
        </a:p>
      </dgm:t>
    </dgm:pt>
    <dgm:pt modelId="{189DEC26-3979-1E4E-B33D-01DE8521D2F7}" type="parTrans" cxnId="{86D5EE3E-360A-EB49-A96F-77942751EDC4}">
      <dgm:prSet/>
      <dgm:spPr/>
      <dgm:t>
        <a:bodyPr/>
        <a:lstStyle/>
        <a:p>
          <a:endParaRPr lang="en-US"/>
        </a:p>
      </dgm:t>
    </dgm:pt>
    <dgm:pt modelId="{03A52DA3-E659-E84A-BAD9-263494343A4A}" type="sibTrans" cxnId="{86D5EE3E-360A-EB49-A96F-77942751EDC4}">
      <dgm:prSet/>
      <dgm:spPr/>
      <dgm:t>
        <a:bodyPr/>
        <a:lstStyle/>
        <a:p>
          <a:endParaRPr lang="en-US"/>
        </a:p>
      </dgm:t>
    </dgm:pt>
    <dgm:pt modelId="{D60368FD-5419-6E41-9C4C-C305461FF75E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information about HIV and TB prevention</a:t>
          </a:r>
          <a:endParaRPr lang="en-US" sz="1600" dirty="0"/>
        </a:p>
      </dgm:t>
    </dgm:pt>
    <dgm:pt modelId="{2644BBC4-31B3-C44A-8FB6-89B539F45183}" type="parTrans" cxnId="{E78D8DE2-1206-9048-B149-0A863D6F0A42}">
      <dgm:prSet/>
      <dgm:spPr/>
      <dgm:t>
        <a:bodyPr/>
        <a:lstStyle/>
        <a:p>
          <a:endParaRPr lang="en-US"/>
        </a:p>
      </dgm:t>
    </dgm:pt>
    <dgm:pt modelId="{5CE7A631-AA4E-EE49-83D2-20395BBC8598}" type="sibTrans" cxnId="{E78D8DE2-1206-9048-B149-0A863D6F0A42}">
      <dgm:prSet/>
      <dgm:spPr/>
      <dgm:t>
        <a:bodyPr/>
        <a:lstStyle/>
        <a:p>
          <a:endParaRPr lang="en-US"/>
        </a:p>
      </dgm:t>
    </dgm:pt>
    <dgm:pt modelId="{090DF9D0-500C-9E4F-9F3B-EEF368F8F3CC}">
      <dgm:prSet custT="1"/>
      <dgm:spPr>
        <a:solidFill>
          <a:srgbClr val="004582"/>
        </a:solidFill>
      </dgm:spPr>
      <dgm:t>
        <a:bodyPr/>
        <a:lstStyle/>
        <a:p>
          <a:pPr algn="ctr" rtl="0"/>
          <a:r>
            <a:rPr lang="en-US" sz="1900" b="1" dirty="0" smtClean="0"/>
            <a:t>For all </a:t>
          </a:r>
          <a:r>
            <a:rPr lang="en-US" sz="1900" b="1" dirty="0" err="1" smtClean="0"/>
            <a:t>PLHIV</a:t>
          </a:r>
          <a:r>
            <a:rPr lang="en-US" sz="1900" dirty="0" smtClean="0"/>
            <a:t>: </a:t>
          </a:r>
          <a:endParaRPr lang="en-US" sz="1900" dirty="0"/>
        </a:p>
      </dgm:t>
    </dgm:pt>
    <dgm:pt modelId="{CA55817E-A4F7-DD48-BC11-271711ABBB9E}" type="parTrans" cxnId="{2F664DEF-CA0A-F947-B143-A1CC015C4AD9}">
      <dgm:prSet/>
      <dgm:spPr/>
      <dgm:t>
        <a:bodyPr/>
        <a:lstStyle/>
        <a:p>
          <a:endParaRPr lang="en-US"/>
        </a:p>
      </dgm:t>
    </dgm:pt>
    <dgm:pt modelId="{18522836-4816-F440-9002-67B5A4868B9A}" type="sibTrans" cxnId="{2F664DEF-CA0A-F947-B143-A1CC015C4AD9}">
      <dgm:prSet/>
      <dgm:spPr/>
      <dgm:t>
        <a:bodyPr/>
        <a:lstStyle/>
        <a:p>
          <a:endParaRPr lang="en-US"/>
        </a:p>
      </dgm:t>
    </dgm:pt>
    <dgm:pt modelId="{6193368F-2F87-FA44-9736-DE7693BB216F}">
      <dgm:prSet/>
      <dgm:spPr>
        <a:solidFill>
          <a:srgbClr val="80B6E6"/>
        </a:solidFill>
      </dgm:spPr>
      <dgm:t>
        <a:bodyPr/>
        <a:lstStyle/>
        <a:p>
          <a:pPr algn="l" rtl="0"/>
          <a:r>
            <a:rPr lang="en-US" sz="1200" dirty="0" smtClean="0"/>
            <a:t>enrollment in care and clinical assessment </a:t>
          </a:r>
          <a:endParaRPr lang="en-US" sz="1200" dirty="0"/>
        </a:p>
      </dgm:t>
    </dgm:pt>
    <dgm:pt modelId="{A36D7E6E-A1F8-4C4D-9D6C-F32927223182}" type="parTrans" cxnId="{4A6D9C6B-6E4F-A74E-BF2B-9D33A8553115}">
      <dgm:prSet/>
      <dgm:spPr/>
      <dgm:t>
        <a:bodyPr/>
        <a:lstStyle/>
        <a:p>
          <a:endParaRPr lang="en-US"/>
        </a:p>
      </dgm:t>
    </dgm:pt>
    <dgm:pt modelId="{C706C682-BEBE-B245-901A-84BD6CCCBA43}" type="sibTrans" cxnId="{4A6D9C6B-6E4F-A74E-BF2B-9D33A8553115}">
      <dgm:prSet/>
      <dgm:spPr/>
      <dgm:t>
        <a:bodyPr/>
        <a:lstStyle/>
        <a:p>
          <a:endParaRPr lang="en-US"/>
        </a:p>
      </dgm:t>
    </dgm:pt>
    <dgm:pt modelId="{227AFF41-1A3A-174A-B10E-0D344A8BE334}">
      <dgm:prSet/>
      <dgm:spPr>
        <a:solidFill>
          <a:srgbClr val="80B6E6"/>
        </a:solidFill>
      </dgm:spPr>
      <dgm:t>
        <a:bodyPr/>
        <a:lstStyle/>
        <a:p>
          <a:pPr algn="l" rtl="0"/>
          <a:r>
            <a:rPr lang="en-US" sz="1200" smtClean="0"/>
            <a:t>timely initiation and monitoring of antiretroviral therapy (ART)</a:t>
          </a:r>
          <a:endParaRPr lang="en-US" sz="1200"/>
        </a:p>
      </dgm:t>
    </dgm:pt>
    <dgm:pt modelId="{FDB709AE-A8D9-E74C-B38C-6DF952E309BA}" type="parTrans" cxnId="{07FCCB5D-281D-6943-84F1-EAD809BA447A}">
      <dgm:prSet/>
      <dgm:spPr/>
      <dgm:t>
        <a:bodyPr/>
        <a:lstStyle/>
        <a:p>
          <a:endParaRPr lang="en-US"/>
        </a:p>
      </dgm:t>
    </dgm:pt>
    <dgm:pt modelId="{45BBF72A-785B-504F-B903-2D6197D8297C}" type="sibTrans" cxnId="{07FCCB5D-281D-6943-84F1-EAD809BA447A}">
      <dgm:prSet/>
      <dgm:spPr/>
      <dgm:t>
        <a:bodyPr/>
        <a:lstStyle/>
        <a:p>
          <a:endParaRPr lang="en-US"/>
        </a:p>
      </dgm:t>
    </dgm:pt>
    <dgm:pt modelId="{ECBA50F5-98D9-EA4F-873D-E6F301920280}">
      <dgm:prSet/>
      <dgm:spPr>
        <a:solidFill>
          <a:srgbClr val="80B6E6"/>
        </a:solidFill>
      </dgm:spPr>
      <dgm:t>
        <a:bodyPr/>
        <a:lstStyle/>
        <a:p>
          <a:pPr algn="l" rtl="0"/>
          <a:r>
            <a:rPr lang="en-US" sz="1200" dirty="0" smtClean="0"/>
            <a:t>ART adherence support and monitoring</a:t>
          </a:r>
          <a:endParaRPr lang="en-US" sz="1200" dirty="0"/>
        </a:p>
      </dgm:t>
    </dgm:pt>
    <dgm:pt modelId="{D9026243-707C-7445-B403-5BBE05D80BDD}" type="parTrans" cxnId="{7B6A5BAD-A855-3748-ABDA-906AF4650E0E}">
      <dgm:prSet/>
      <dgm:spPr/>
      <dgm:t>
        <a:bodyPr/>
        <a:lstStyle/>
        <a:p>
          <a:endParaRPr lang="en-US"/>
        </a:p>
      </dgm:t>
    </dgm:pt>
    <dgm:pt modelId="{51B6E417-10F0-CC4B-8FCE-EA545FE193AC}" type="sibTrans" cxnId="{7B6A5BAD-A855-3748-ABDA-906AF4650E0E}">
      <dgm:prSet/>
      <dgm:spPr/>
      <dgm:t>
        <a:bodyPr/>
        <a:lstStyle/>
        <a:p>
          <a:endParaRPr lang="en-US"/>
        </a:p>
      </dgm:t>
    </dgm:pt>
    <dgm:pt modelId="{914CB240-3959-6E46-AFF2-DC1CDB41ECA5}">
      <dgm:prSet/>
      <dgm:spPr>
        <a:solidFill>
          <a:srgbClr val="80B6E6"/>
        </a:solidFill>
      </dgm:spPr>
      <dgm:t>
        <a:bodyPr/>
        <a:lstStyle/>
        <a:p>
          <a:pPr algn="l" rtl="0"/>
          <a:r>
            <a:rPr lang="en-US" sz="1200" smtClean="0"/>
            <a:t>isoniazid preventive therapy (IPT) </a:t>
          </a:r>
          <a:endParaRPr lang="en-US" sz="1200"/>
        </a:p>
      </dgm:t>
    </dgm:pt>
    <dgm:pt modelId="{5CF68EF3-D417-3944-868E-99EE078C6F13}" type="parTrans" cxnId="{88E3EE9F-D471-BC45-B849-1F5889D6A37F}">
      <dgm:prSet/>
      <dgm:spPr/>
      <dgm:t>
        <a:bodyPr/>
        <a:lstStyle/>
        <a:p>
          <a:endParaRPr lang="en-US"/>
        </a:p>
      </dgm:t>
    </dgm:pt>
    <dgm:pt modelId="{F0FA5687-6E1F-6C4D-818C-CF1503C7BAFE}" type="sibTrans" cxnId="{88E3EE9F-D471-BC45-B849-1F5889D6A37F}">
      <dgm:prSet/>
      <dgm:spPr/>
      <dgm:t>
        <a:bodyPr/>
        <a:lstStyle/>
        <a:p>
          <a:endParaRPr lang="en-US"/>
        </a:p>
      </dgm:t>
    </dgm:pt>
    <dgm:pt modelId="{B9C0AF3F-53CA-0348-AE43-41321A023798}">
      <dgm:prSet/>
      <dgm:spPr>
        <a:solidFill>
          <a:srgbClr val="80B6E6"/>
        </a:solidFill>
      </dgm:spPr>
      <dgm:t>
        <a:bodyPr/>
        <a:lstStyle/>
        <a:p>
          <a:pPr algn="l" rtl="0"/>
          <a:r>
            <a:rPr lang="en-US" sz="1200" dirty="0" err="1" smtClean="0"/>
            <a:t>cotrimoxazole</a:t>
          </a:r>
          <a:r>
            <a:rPr lang="en-US" sz="1200" dirty="0" smtClean="0"/>
            <a:t> (CTX) prophylaxis</a:t>
          </a:r>
          <a:endParaRPr lang="en-US" sz="1200" dirty="0"/>
        </a:p>
      </dgm:t>
    </dgm:pt>
    <dgm:pt modelId="{26604BD5-64FD-A246-98E3-FB4115F2D5BE}" type="parTrans" cxnId="{32CBA11F-251F-D94D-8F85-4CA2A8F38C95}">
      <dgm:prSet/>
      <dgm:spPr/>
      <dgm:t>
        <a:bodyPr/>
        <a:lstStyle/>
        <a:p>
          <a:endParaRPr lang="en-US"/>
        </a:p>
      </dgm:t>
    </dgm:pt>
    <dgm:pt modelId="{5463915A-11C1-714A-986B-1984A5C13190}" type="sibTrans" cxnId="{32CBA11F-251F-D94D-8F85-4CA2A8F38C95}">
      <dgm:prSet/>
      <dgm:spPr/>
      <dgm:t>
        <a:bodyPr/>
        <a:lstStyle/>
        <a:p>
          <a:endParaRPr lang="en-US"/>
        </a:p>
      </dgm:t>
    </dgm:pt>
    <dgm:pt modelId="{F8923E8E-9650-3C48-AB02-3FC25F460EEE}">
      <dgm:prSet custT="1"/>
      <dgm:spPr>
        <a:solidFill>
          <a:srgbClr val="004582"/>
        </a:solidFill>
      </dgm:spPr>
      <dgm:t>
        <a:bodyPr/>
        <a:lstStyle/>
        <a:p>
          <a:pPr algn="ctr" rtl="0"/>
          <a:r>
            <a:rPr lang="en-US" sz="1900" b="1" dirty="0" smtClean="0"/>
            <a:t>For all OST patients with TB:</a:t>
          </a:r>
          <a:endParaRPr lang="en-US" sz="1900" dirty="0"/>
        </a:p>
      </dgm:t>
    </dgm:pt>
    <dgm:pt modelId="{EDB939CD-3A01-2840-920B-AB310B49B186}" type="parTrans" cxnId="{B058CDFC-7FA7-C64B-96FF-E0338DC5CD28}">
      <dgm:prSet/>
      <dgm:spPr/>
      <dgm:t>
        <a:bodyPr/>
        <a:lstStyle/>
        <a:p>
          <a:endParaRPr lang="en-US"/>
        </a:p>
      </dgm:t>
    </dgm:pt>
    <dgm:pt modelId="{49DE9B3C-E1E3-1241-8B00-2FAA2D719858}" type="sibTrans" cxnId="{B058CDFC-7FA7-C64B-96FF-E0338DC5CD28}">
      <dgm:prSet/>
      <dgm:spPr/>
      <dgm:t>
        <a:bodyPr/>
        <a:lstStyle/>
        <a:p>
          <a:endParaRPr lang="en-US"/>
        </a:p>
      </dgm:t>
    </dgm:pt>
    <dgm:pt modelId="{F866E1A2-7F89-2440-996F-047412C99275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TB treatment (DOTS in continuation phase)</a:t>
          </a:r>
          <a:endParaRPr lang="en-US" sz="1600" dirty="0"/>
        </a:p>
      </dgm:t>
    </dgm:pt>
    <dgm:pt modelId="{D858CF8C-C17E-924C-B2B4-7DBDCA1ECA56}" type="parTrans" cxnId="{04674C91-C94B-AE44-91EC-C88191DB4C99}">
      <dgm:prSet/>
      <dgm:spPr/>
      <dgm:t>
        <a:bodyPr/>
        <a:lstStyle/>
        <a:p>
          <a:endParaRPr lang="en-US"/>
        </a:p>
      </dgm:t>
    </dgm:pt>
    <dgm:pt modelId="{A5ED000E-C904-4A4F-886B-B3A3BB1CD723}" type="sibTrans" cxnId="{04674C91-C94B-AE44-91EC-C88191DB4C99}">
      <dgm:prSet/>
      <dgm:spPr/>
      <dgm:t>
        <a:bodyPr/>
        <a:lstStyle/>
        <a:p>
          <a:endParaRPr lang="en-US"/>
        </a:p>
      </dgm:t>
    </dgm:pt>
    <dgm:pt modelId="{D35DF697-2DB6-9C46-9BDC-A85DA3FC43CB}">
      <dgm:prSet custT="1"/>
      <dgm:spPr>
        <a:solidFill>
          <a:srgbClr val="80B6E6"/>
        </a:solidFill>
      </dgm:spPr>
      <dgm:t>
        <a:bodyPr/>
        <a:lstStyle/>
        <a:p>
          <a:pPr algn="l" rtl="0"/>
          <a:r>
            <a:rPr lang="en-US" sz="1600" dirty="0" smtClean="0"/>
            <a:t>high retention</a:t>
          </a:r>
          <a:endParaRPr lang="en-US" sz="1600" dirty="0"/>
        </a:p>
      </dgm:t>
    </dgm:pt>
    <dgm:pt modelId="{F7F180DC-B13D-F34F-811D-8CFFBCAE4116}" type="parTrans" cxnId="{CF907CA2-2948-4740-82AC-D9E204C40B41}">
      <dgm:prSet/>
      <dgm:spPr/>
      <dgm:t>
        <a:bodyPr/>
        <a:lstStyle/>
        <a:p>
          <a:endParaRPr lang="en-US"/>
        </a:p>
      </dgm:t>
    </dgm:pt>
    <dgm:pt modelId="{B614CE19-E619-B644-A3D8-356B24E30517}" type="sibTrans" cxnId="{CF907CA2-2948-4740-82AC-D9E204C40B41}">
      <dgm:prSet/>
      <dgm:spPr/>
      <dgm:t>
        <a:bodyPr/>
        <a:lstStyle/>
        <a:p>
          <a:endParaRPr lang="en-US"/>
        </a:p>
      </dgm:t>
    </dgm:pt>
    <dgm:pt modelId="{35C57345-6807-804E-BF61-458AD80C092B}" type="pres">
      <dgm:prSet presAssocID="{B80DED27-5E1A-934F-BB4D-1EAA9ECE5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574A92-4626-BF4F-8CA8-ACA83434564C}" type="pres">
      <dgm:prSet presAssocID="{1F347F2A-6C31-DD4A-9D8A-B800FA2CD52A}" presName="composite" presStyleCnt="0"/>
      <dgm:spPr/>
    </dgm:pt>
    <dgm:pt modelId="{4F3C7460-38AE-2F46-B9DB-3DE03D91489F}" type="pres">
      <dgm:prSet presAssocID="{1F347F2A-6C31-DD4A-9D8A-B800FA2CD52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5CF31-6F82-F441-B990-482AC45805F2}" type="pres">
      <dgm:prSet presAssocID="{1F347F2A-6C31-DD4A-9D8A-B800FA2CD52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5561D-78C1-B040-BA6E-765BCA90A3D9}" type="pres">
      <dgm:prSet presAssocID="{2C52A728-D603-CF4D-A42E-2F186F0666B9}" presName="space" presStyleCnt="0"/>
      <dgm:spPr/>
    </dgm:pt>
    <dgm:pt modelId="{2C1FE639-9D51-434B-B807-2DB02F97B330}" type="pres">
      <dgm:prSet presAssocID="{090DF9D0-500C-9E4F-9F3B-EEF368F8F3CC}" presName="composite" presStyleCnt="0"/>
      <dgm:spPr/>
    </dgm:pt>
    <dgm:pt modelId="{10F84A5E-8280-B64C-B5AC-E14A88FD0CA1}" type="pres">
      <dgm:prSet presAssocID="{090DF9D0-500C-9E4F-9F3B-EEF368F8F3C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F31F9-52E6-E245-AA93-A6E46CA52222}" type="pres">
      <dgm:prSet presAssocID="{090DF9D0-500C-9E4F-9F3B-EEF368F8F3C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99E956-2AAB-7945-8F45-3E8ED8E88379}" type="pres">
      <dgm:prSet presAssocID="{18522836-4816-F440-9002-67B5A4868B9A}" presName="space" presStyleCnt="0"/>
      <dgm:spPr/>
    </dgm:pt>
    <dgm:pt modelId="{A9BFAA40-D375-A94E-95A7-4E00534D0823}" type="pres">
      <dgm:prSet presAssocID="{F8923E8E-9650-3C48-AB02-3FC25F460EEE}" presName="composite" presStyleCnt="0"/>
      <dgm:spPr/>
    </dgm:pt>
    <dgm:pt modelId="{2A49EC2B-B7EE-7C4B-9372-7258EBA9A93E}" type="pres">
      <dgm:prSet presAssocID="{F8923E8E-9650-3C48-AB02-3FC25F460EE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42DABA-9337-3647-87B6-6356B9675CF7}" type="pres">
      <dgm:prSet presAssocID="{F8923E8E-9650-3C48-AB02-3FC25F460EE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B2C80B-79DE-1848-8AC0-B48616113E06}" type="presOf" srcId="{D35DF697-2DB6-9C46-9BDC-A85DA3FC43CB}" destId="{C225CF31-6F82-F441-B990-482AC45805F2}" srcOrd="0" destOrd="1" presId="urn:microsoft.com/office/officeart/2005/8/layout/hList1"/>
    <dgm:cxn modelId="{D114A9D7-3D06-304D-84C7-A6480E04D117}" srcId="{1F347F2A-6C31-DD4A-9D8A-B800FA2CD52A}" destId="{872B42A9-FC49-E74D-82C3-5C7E4ECEABD7}" srcOrd="2" destOrd="0" parTransId="{28AE7773-C618-034D-961B-D9ABB2AEAB44}" sibTransId="{9D70D70C-E594-3C47-B4CF-A6AF48042E4F}"/>
    <dgm:cxn modelId="{7E95FF46-819B-AD47-B831-95854C5D5A4F}" type="presOf" srcId="{A6B645AA-9AD7-A94A-975C-B2BE8AFB85FB}" destId="{C225CF31-6F82-F441-B990-482AC45805F2}" srcOrd="0" destOrd="0" presId="urn:microsoft.com/office/officeart/2005/8/layout/hList1"/>
    <dgm:cxn modelId="{D0FC6CEC-88BA-B94F-9370-BA43CDD34589}" type="presOf" srcId="{227AFF41-1A3A-174A-B10E-0D344A8BE334}" destId="{54CF31F9-52E6-E245-AA93-A6E46CA52222}" srcOrd="0" destOrd="1" presId="urn:microsoft.com/office/officeart/2005/8/layout/hList1"/>
    <dgm:cxn modelId="{8DB42F27-F769-EA4F-B348-9BD66F757040}" type="presOf" srcId="{F8923E8E-9650-3C48-AB02-3FC25F460EEE}" destId="{2A49EC2B-B7EE-7C4B-9372-7258EBA9A93E}" srcOrd="0" destOrd="0" presId="urn:microsoft.com/office/officeart/2005/8/layout/hList1"/>
    <dgm:cxn modelId="{86D5EE3E-360A-EB49-A96F-77942751EDC4}" srcId="{1F347F2A-6C31-DD4A-9D8A-B800FA2CD52A}" destId="{07C0C8F6-6D78-9646-9194-7DD05EF1C0EF}" srcOrd="3" destOrd="0" parTransId="{189DEC26-3979-1E4E-B33D-01DE8521D2F7}" sibTransId="{03A52DA3-E659-E84A-BAD9-263494343A4A}"/>
    <dgm:cxn modelId="{8FA8797B-2AAA-FE46-8872-43AF910DA1AE}" srcId="{B80DED27-5E1A-934F-BB4D-1EAA9ECE5F46}" destId="{1F347F2A-6C31-DD4A-9D8A-B800FA2CD52A}" srcOrd="0" destOrd="0" parTransId="{1321A6A7-4E0F-1342-A498-3424557F517A}" sibTransId="{2C52A728-D603-CF4D-A42E-2F186F0666B9}"/>
    <dgm:cxn modelId="{DC22BC50-9D4B-2B4B-8A14-8FCCEF434F92}" type="presOf" srcId="{1F347F2A-6C31-DD4A-9D8A-B800FA2CD52A}" destId="{4F3C7460-38AE-2F46-B9DB-3DE03D91489F}" srcOrd="0" destOrd="0" presId="urn:microsoft.com/office/officeart/2005/8/layout/hList1"/>
    <dgm:cxn modelId="{9829A367-347C-EC41-9437-579E76D16E47}" type="presOf" srcId="{914CB240-3959-6E46-AFF2-DC1CDB41ECA5}" destId="{54CF31F9-52E6-E245-AA93-A6E46CA52222}" srcOrd="0" destOrd="3" presId="urn:microsoft.com/office/officeart/2005/8/layout/hList1"/>
    <dgm:cxn modelId="{BD578F30-52DC-8846-9195-00C789E8800B}" type="presOf" srcId="{D60368FD-5419-6E41-9C4C-C305461FF75E}" destId="{C225CF31-6F82-F441-B990-482AC45805F2}" srcOrd="0" destOrd="4" presId="urn:microsoft.com/office/officeart/2005/8/layout/hList1"/>
    <dgm:cxn modelId="{ED559618-A2A7-7349-9B72-191465DFC880}" type="presOf" srcId="{B80DED27-5E1A-934F-BB4D-1EAA9ECE5F46}" destId="{35C57345-6807-804E-BF61-458AD80C092B}" srcOrd="0" destOrd="0" presId="urn:microsoft.com/office/officeart/2005/8/layout/hList1"/>
    <dgm:cxn modelId="{ED8BEB16-657B-2F4F-8BF3-179397C6A35E}" type="presOf" srcId="{6193368F-2F87-FA44-9736-DE7693BB216F}" destId="{54CF31F9-52E6-E245-AA93-A6E46CA52222}" srcOrd="0" destOrd="0" presId="urn:microsoft.com/office/officeart/2005/8/layout/hList1"/>
    <dgm:cxn modelId="{88E3EE9F-D471-BC45-B849-1F5889D6A37F}" srcId="{090DF9D0-500C-9E4F-9F3B-EEF368F8F3CC}" destId="{914CB240-3959-6E46-AFF2-DC1CDB41ECA5}" srcOrd="3" destOrd="0" parTransId="{5CF68EF3-D417-3944-868E-99EE078C6F13}" sibTransId="{F0FA5687-6E1F-6C4D-818C-CF1503C7BAFE}"/>
    <dgm:cxn modelId="{4A6D9C6B-6E4F-A74E-BF2B-9D33A8553115}" srcId="{090DF9D0-500C-9E4F-9F3B-EEF368F8F3CC}" destId="{6193368F-2F87-FA44-9736-DE7693BB216F}" srcOrd="0" destOrd="0" parTransId="{A36D7E6E-A1F8-4C4D-9D6C-F32927223182}" sibTransId="{C706C682-BEBE-B245-901A-84BD6CCCBA43}"/>
    <dgm:cxn modelId="{4BE5AFEA-C2CF-8C44-A25E-373B9971A597}" type="presOf" srcId="{F866E1A2-7F89-2440-996F-047412C99275}" destId="{1742DABA-9337-3647-87B6-6356B9675CF7}" srcOrd="0" destOrd="0" presId="urn:microsoft.com/office/officeart/2005/8/layout/hList1"/>
    <dgm:cxn modelId="{04674C91-C94B-AE44-91EC-C88191DB4C99}" srcId="{F8923E8E-9650-3C48-AB02-3FC25F460EEE}" destId="{F866E1A2-7F89-2440-996F-047412C99275}" srcOrd="0" destOrd="0" parTransId="{D858CF8C-C17E-924C-B2B4-7DBDCA1ECA56}" sibTransId="{A5ED000E-C904-4A4F-886B-B3A3BB1CD723}"/>
    <dgm:cxn modelId="{36E07A44-74C4-5F4F-BCED-B295CE591BA5}" srcId="{1F347F2A-6C31-DD4A-9D8A-B800FA2CD52A}" destId="{A6B645AA-9AD7-A94A-975C-B2BE8AFB85FB}" srcOrd="0" destOrd="0" parTransId="{55A6C6AE-9961-8B45-AF0F-34B9516250F4}" sibTransId="{F7B22438-94F0-8E48-8423-0300F9ABE48C}"/>
    <dgm:cxn modelId="{2F664DEF-CA0A-F947-B143-A1CC015C4AD9}" srcId="{B80DED27-5E1A-934F-BB4D-1EAA9ECE5F46}" destId="{090DF9D0-500C-9E4F-9F3B-EEF368F8F3CC}" srcOrd="1" destOrd="0" parTransId="{CA55817E-A4F7-DD48-BC11-271711ABBB9E}" sibTransId="{18522836-4816-F440-9002-67B5A4868B9A}"/>
    <dgm:cxn modelId="{32D6FC4F-E426-334E-B010-31800D5AA573}" type="presOf" srcId="{07C0C8F6-6D78-9646-9194-7DD05EF1C0EF}" destId="{C225CF31-6F82-F441-B990-482AC45805F2}" srcOrd="0" destOrd="3" presId="urn:microsoft.com/office/officeart/2005/8/layout/hList1"/>
    <dgm:cxn modelId="{7B6A5BAD-A855-3748-ABDA-906AF4650E0E}" srcId="{090DF9D0-500C-9E4F-9F3B-EEF368F8F3CC}" destId="{ECBA50F5-98D9-EA4F-873D-E6F301920280}" srcOrd="2" destOrd="0" parTransId="{D9026243-707C-7445-B403-5BBE05D80BDD}" sibTransId="{51B6E417-10F0-CC4B-8FCE-EA545FE193AC}"/>
    <dgm:cxn modelId="{B68562FA-3E00-FE43-A0EE-2DA1093E0EDF}" type="presOf" srcId="{872B42A9-FC49-E74D-82C3-5C7E4ECEABD7}" destId="{C225CF31-6F82-F441-B990-482AC45805F2}" srcOrd="0" destOrd="2" presId="urn:microsoft.com/office/officeart/2005/8/layout/hList1"/>
    <dgm:cxn modelId="{B058CDFC-7FA7-C64B-96FF-E0338DC5CD28}" srcId="{B80DED27-5E1A-934F-BB4D-1EAA9ECE5F46}" destId="{F8923E8E-9650-3C48-AB02-3FC25F460EEE}" srcOrd="2" destOrd="0" parTransId="{EDB939CD-3A01-2840-920B-AB310B49B186}" sibTransId="{49DE9B3C-E1E3-1241-8B00-2FAA2D719858}"/>
    <dgm:cxn modelId="{21453580-88B6-AA4C-A19D-5C2D3B63D910}" type="presOf" srcId="{B9C0AF3F-53CA-0348-AE43-41321A023798}" destId="{54CF31F9-52E6-E245-AA93-A6E46CA52222}" srcOrd="0" destOrd="4" presId="urn:microsoft.com/office/officeart/2005/8/layout/hList1"/>
    <dgm:cxn modelId="{32CBA11F-251F-D94D-8F85-4CA2A8F38C95}" srcId="{090DF9D0-500C-9E4F-9F3B-EEF368F8F3CC}" destId="{B9C0AF3F-53CA-0348-AE43-41321A023798}" srcOrd="4" destOrd="0" parTransId="{26604BD5-64FD-A246-98E3-FB4115F2D5BE}" sibTransId="{5463915A-11C1-714A-986B-1984A5C13190}"/>
    <dgm:cxn modelId="{E78D8DE2-1206-9048-B149-0A863D6F0A42}" srcId="{1F347F2A-6C31-DD4A-9D8A-B800FA2CD52A}" destId="{D60368FD-5419-6E41-9C4C-C305461FF75E}" srcOrd="4" destOrd="0" parTransId="{2644BBC4-31B3-C44A-8FB6-89B539F45183}" sibTransId="{5CE7A631-AA4E-EE49-83D2-20395BBC8598}"/>
    <dgm:cxn modelId="{07FCCB5D-281D-6943-84F1-EAD809BA447A}" srcId="{090DF9D0-500C-9E4F-9F3B-EEF368F8F3CC}" destId="{227AFF41-1A3A-174A-B10E-0D344A8BE334}" srcOrd="1" destOrd="0" parTransId="{FDB709AE-A8D9-E74C-B38C-6DF952E309BA}" sibTransId="{45BBF72A-785B-504F-B903-2D6197D8297C}"/>
    <dgm:cxn modelId="{CF907CA2-2948-4740-82AC-D9E204C40B41}" srcId="{1F347F2A-6C31-DD4A-9D8A-B800FA2CD52A}" destId="{D35DF697-2DB6-9C46-9BDC-A85DA3FC43CB}" srcOrd="1" destOrd="0" parTransId="{F7F180DC-B13D-F34F-811D-8CFFBCAE4116}" sibTransId="{B614CE19-E619-B644-A3D8-356B24E30517}"/>
    <dgm:cxn modelId="{FFFE2972-9169-064A-87DC-75370078ABFC}" type="presOf" srcId="{ECBA50F5-98D9-EA4F-873D-E6F301920280}" destId="{54CF31F9-52E6-E245-AA93-A6E46CA52222}" srcOrd="0" destOrd="2" presId="urn:microsoft.com/office/officeart/2005/8/layout/hList1"/>
    <dgm:cxn modelId="{36AA9128-1F20-0C44-BE09-E93FD8AE60B0}" type="presOf" srcId="{090DF9D0-500C-9E4F-9F3B-EEF368F8F3CC}" destId="{10F84A5E-8280-B64C-B5AC-E14A88FD0CA1}" srcOrd="0" destOrd="0" presId="urn:microsoft.com/office/officeart/2005/8/layout/hList1"/>
    <dgm:cxn modelId="{0049DF49-75F8-E34E-BE71-646114213079}" type="presParOf" srcId="{35C57345-6807-804E-BF61-458AD80C092B}" destId="{47574A92-4626-BF4F-8CA8-ACA83434564C}" srcOrd="0" destOrd="0" presId="urn:microsoft.com/office/officeart/2005/8/layout/hList1"/>
    <dgm:cxn modelId="{F7ECD77D-A958-3F4C-9AD9-B64B4F9FF08D}" type="presParOf" srcId="{47574A92-4626-BF4F-8CA8-ACA83434564C}" destId="{4F3C7460-38AE-2F46-B9DB-3DE03D91489F}" srcOrd="0" destOrd="0" presId="urn:microsoft.com/office/officeart/2005/8/layout/hList1"/>
    <dgm:cxn modelId="{AEF16278-AE65-FE4F-BC12-75C921570BAE}" type="presParOf" srcId="{47574A92-4626-BF4F-8CA8-ACA83434564C}" destId="{C225CF31-6F82-F441-B990-482AC45805F2}" srcOrd="1" destOrd="0" presId="urn:microsoft.com/office/officeart/2005/8/layout/hList1"/>
    <dgm:cxn modelId="{5260A85E-848D-6B4A-AD86-A808A3B842E6}" type="presParOf" srcId="{35C57345-6807-804E-BF61-458AD80C092B}" destId="{6265561D-78C1-B040-BA6E-765BCA90A3D9}" srcOrd="1" destOrd="0" presId="urn:microsoft.com/office/officeart/2005/8/layout/hList1"/>
    <dgm:cxn modelId="{12B5010A-1418-4E49-94D3-AFA1A325C649}" type="presParOf" srcId="{35C57345-6807-804E-BF61-458AD80C092B}" destId="{2C1FE639-9D51-434B-B807-2DB02F97B330}" srcOrd="2" destOrd="0" presId="urn:microsoft.com/office/officeart/2005/8/layout/hList1"/>
    <dgm:cxn modelId="{C68333B3-B723-B342-8DE1-73B85FA8C9B0}" type="presParOf" srcId="{2C1FE639-9D51-434B-B807-2DB02F97B330}" destId="{10F84A5E-8280-B64C-B5AC-E14A88FD0CA1}" srcOrd="0" destOrd="0" presId="urn:microsoft.com/office/officeart/2005/8/layout/hList1"/>
    <dgm:cxn modelId="{B5E9DFAB-3C23-9A4D-893C-EE44A863C527}" type="presParOf" srcId="{2C1FE639-9D51-434B-B807-2DB02F97B330}" destId="{54CF31F9-52E6-E245-AA93-A6E46CA52222}" srcOrd="1" destOrd="0" presId="urn:microsoft.com/office/officeart/2005/8/layout/hList1"/>
    <dgm:cxn modelId="{51DEB80E-AD85-1B46-B300-9BDB116B483A}" type="presParOf" srcId="{35C57345-6807-804E-BF61-458AD80C092B}" destId="{4A99E956-2AAB-7945-8F45-3E8ED8E88379}" srcOrd="3" destOrd="0" presId="urn:microsoft.com/office/officeart/2005/8/layout/hList1"/>
    <dgm:cxn modelId="{66459A88-A02E-DF4A-836F-8B781ABED100}" type="presParOf" srcId="{35C57345-6807-804E-BF61-458AD80C092B}" destId="{A9BFAA40-D375-A94E-95A7-4E00534D0823}" srcOrd="4" destOrd="0" presId="urn:microsoft.com/office/officeart/2005/8/layout/hList1"/>
    <dgm:cxn modelId="{782EDFF6-D323-C74B-B663-AB60EA71212E}" type="presParOf" srcId="{A9BFAA40-D375-A94E-95A7-4E00534D0823}" destId="{2A49EC2B-B7EE-7C4B-9372-7258EBA9A93E}" srcOrd="0" destOrd="0" presId="urn:microsoft.com/office/officeart/2005/8/layout/hList1"/>
    <dgm:cxn modelId="{0E028E00-B665-DE45-A759-801E05718F55}" type="presParOf" srcId="{A9BFAA40-D375-A94E-95A7-4E00534D0823}" destId="{1742DABA-9337-3647-87B6-6356B9675C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45E8A-75C7-41C9-97C4-56DC71105910}">
      <dsp:nvSpPr>
        <dsp:cNvPr id="0" name=""/>
        <dsp:cNvSpPr/>
      </dsp:nvSpPr>
      <dsp:spPr>
        <a:xfrm>
          <a:off x="1507218" y="343050"/>
          <a:ext cx="657475" cy="657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10C27-A702-43B0-A808-426AB21355D7}">
      <dsp:nvSpPr>
        <dsp:cNvPr id="0" name=""/>
        <dsp:cNvSpPr/>
      </dsp:nvSpPr>
      <dsp:spPr>
        <a:xfrm>
          <a:off x="1529049" y="364974"/>
          <a:ext cx="613814" cy="6137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458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ART</a:t>
          </a:r>
          <a:endParaRPr lang="ru-RU" sz="1900" kern="1200" dirty="0"/>
        </a:p>
      </dsp:txBody>
      <dsp:txXfrm>
        <a:off x="1616798" y="452669"/>
        <a:ext cx="438316" cy="438359"/>
      </dsp:txXfrm>
    </dsp:sp>
    <dsp:sp modelId="{A4FF8698-7B34-4418-B1CA-44577B53CD4F}">
      <dsp:nvSpPr>
        <dsp:cNvPr id="0" name=""/>
        <dsp:cNvSpPr/>
      </dsp:nvSpPr>
      <dsp:spPr>
        <a:xfrm rot="2700000">
          <a:off x="828490" y="343845"/>
          <a:ext cx="655891" cy="655891"/>
        </a:xfrm>
        <a:prstGeom prst="teardrop">
          <a:avLst>
            <a:gd name="adj" fmla="val 100000"/>
          </a:avLst>
        </a:prstGeom>
        <a:solidFill>
          <a:srgbClr val="4D4D4D"/>
        </a:solidFill>
        <a:ln w="12700" cap="flat" cmpd="sng" algn="ctr">
          <a:solidFill>
            <a:srgbClr val="4D4D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B28CF-89FF-42CA-B872-50124CE274A1}">
      <dsp:nvSpPr>
        <dsp:cNvPr id="0" name=""/>
        <dsp:cNvSpPr/>
      </dsp:nvSpPr>
      <dsp:spPr>
        <a:xfrm>
          <a:off x="849529" y="364974"/>
          <a:ext cx="613814" cy="6137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4D4D4D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OST</a:t>
          </a:r>
          <a:endParaRPr lang="ru-RU" sz="1900" kern="1200" dirty="0"/>
        </a:p>
      </dsp:txBody>
      <dsp:txXfrm>
        <a:off x="937278" y="452669"/>
        <a:ext cx="438316" cy="438359"/>
      </dsp:txXfrm>
    </dsp:sp>
    <dsp:sp modelId="{E59E8EA5-84CC-47C7-94E4-208EFD0E44D9}">
      <dsp:nvSpPr>
        <dsp:cNvPr id="0" name=""/>
        <dsp:cNvSpPr/>
      </dsp:nvSpPr>
      <dsp:spPr>
        <a:xfrm rot="2700000">
          <a:off x="148971" y="343845"/>
          <a:ext cx="655891" cy="655891"/>
        </a:xfrm>
        <a:prstGeom prst="teardrop">
          <a:avLst>
            <a:gd name="adj" fmla="val 100000"/>
          </a:avLst>
        </a:prstGeom>
        <a:solidFill>
          <a:srgbClr val="834135"/>
        </a:solidFill>
        <a:ln w="12700" cap="flat" cmpd="sng" algn="ctr">
          <a:solidFill>
            <a:srgbClr val="8341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B1548-26CF-48B5-8580-CFAC0F20A23A}">
      <dsp:nvSpPr>
        <dsp:cNvPr id="0" name=""/>
        <dsp:cNvSpPr/>
      </dsp:nvSpPr>
      <dsp:spPr>
        <a:xfrm>
          <a:off x="170009" y="364974"/>
          <a:ext cx="613814" cy="61374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341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Т</a:t>
          </a:r>
          <a:r>
            <a:rPr lang="en-US" sz="1900" kern="1200" dirty="0" smtClean="0"/>
            <a:t>B</a:t>
          </a:r>
          <a:endParaRPr lang="ru-RU" sz="1900" kern="1200" dirty="0"/>
        </a:p>
      </dsp:txBody>
      <dsp:txXfrm>
        <a:off x="257758" y="452669"/>
        <a:ext cx="438316" cy="438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C7460-38AE-2F46-B9DB-3DE03D91489F}">
      <dsp:nvSpPr>
        <dsp:cNvPr id="0" name=""/>
        <dsp:cNvSpPr/>
      </dsp:nvSpPr>
      <dsp:spPr>
        <a:xfrm>
          <a:off x="2381" y="34195"/>
          <a:ext cx="2321718" cy="694743"/>
        </a:xfrm>
        <a:prstGeom prst="rect">
          <a:avLst/>
        </a:prstGeom>
        <a:solidFill>
          <a:srgbClr val="00458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For all patients enrolled in OST</a:t>
          </a:r>
          <a:r>
            <a:rPr lang="en-US" sz="1900" kern="1200" dirty="0" smtClean="0"/>
            <a:t>: </a:t>
          </a:r>
          <a:endParaRPr lang="en-US" sz="1900" kern="1200" dirty="0"/>
        </a:p>
      </dsp:txBody>
      <dsp:txXfrm>
        <a:off x="2381" y="34195"/>
        <a:ext cx="2321718" cy="694743"/>
      </dsp:txXfrm>
    </dsp:sp>
    <dsp:sp modelId="{C225CF31-6F82-F441-B990-482AC45805F2}">
      <dsp:nvSpPr>
        <dsp:cNvPr id="0" name=""/>
        <dsp:cNvSpPr/>
      </dsp:nvSpPr>
      <dsp:spPr>
        <a:xfrm>
          <a:off x="2381" y="728939"/>
          <a:ext cx="2321718" cy="3079890"/>
        </a:xfrm>
        <a:prstGeom prst="rect">
          <a:avLst/>
        </a:prstGeom>
        <a:solidFill>
          <a:srgbClr val="80B6E6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optimal dosing of methadone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high retention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regular HIV testing for patients and their sex partners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routine screening for TB symptoms and further examination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information about HIV and TB prevention</a:t>
          </a:r>
          <a:endParaRPr lang="en-US" sz="1600" kern="1200" dirty="0"/>
        </a:p>
      </dsp:txBody>
      <dsp:txXfrm>
        <a:off x="2381" y="728939"/>
        <a:ext cx="2321718" cy="3079890"/>
      </dsp:txXfrm>
    </dsp:sp>
    <dsp:sp modelId="{10F84A5E-8280-B64C-B5AC-E14A88FD0CA1}">
      <dsp:nvSpPr>
        <dsp:cNvPr id="0" name=""/>
        <dsp:cNvSpPr/>
      </dsp:nvSpPr>
      <dsp:spPr>
        <a:xfrm>
          <a:off x="2649140" y="34195"/>
          <a:ext cx="2321718" cy="694743"/>
        </a:xfrm>
        <a:prstGeom prst="rect">
          <a:avLst/>
        </a:prstGeom>
        <a:solidFill>
          <a:srgbClr val="00458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For all </a:t>
          </a:r>
          <a:r>
            <a:rPr lang="en-US" sz="1900" b="1" kern="1200" dirty="0" err="1" smtClean="0"/>
            <a:t>PLHIV</a:t>
          </a:r>
          <a:r>
            <a:rPr lang="en-US" sz="1900" kern="1200" dirty="0" smtClean="0"/>
            <a:t>: </a:t>
          </a:r>
          <a:endParaRPr lang="en-US" sz="1900" kern="1200" dirty="0"/>
        </a:p>
      </dsp:txBody>
      <dsp:txXfrm>
        <a:off x="2649140" y="34195"/>
        <a:ext cx="2321718" cy="694743"/>
      </dsp:txXfrm>
    </dsp:sp>
    <dsp:sp modelId="{54CF31F9-52E6-E245-AA93-A6E46CA52222}">
      <dsp:nvSpPr>
        <dsp:cNvPr id="0" name=""/>
        <dsp:cNvSpPr/>
      </dsp:nvSpPr>
      <dsp:spPr>
        <a:xfrm>
          <a:off x="2649140" y="728939"/>
          <a:ext cx="2321718" cy="3079890"/>
        </a:xfrm>
        <a:prstGeom prst="rect">
          <a:avLst/>
        </a:prstGeom>
        <a:solidFill>
          <a:srgbClr val="80B6E6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enrollment in care and clinical assessment 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mtClean="0"/>
            <a:t>timely initiation and monitoring of antiretroviral therapy (ART)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ART adherence support and monitoring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smtClean="0"/>
            <a:t>isoniazid preventive therapy (IPT) </a:t>
          </a:r>
          <a:endParaRPr lang="en-US" sz="1600" kern="120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 smtClean="0"/>
            <a:t>cotrimoxazole</a:t>
          </a:r>
          <a:r>
            <a:rPr lang="en-US" sz="1600" kern="1200" dirty="0" smtClean="0"/>
            <a:t> (CTX) prophylaxis</a:t>
          </a:r>
          <a:endParaRPr lang="en-US" sz="1600" kern="1200" dirty="0"/>
        </a:p>
      </dsp:txBody>
      <dsp:txXfrm>
        <a:off x="2649140" y="728939"/>
        <a:ext cx="2321718" cy="3079890"/>
      </dsp:txXfrm>
    </dsp:sp>
    <dsp:sp modelId="{2A49EC2B-B7EE-7C4B-9372-7258EBA9A93E}">
      <dsp:nvSpPr>
        <dsp:cNvPr id="0" name=""/>
        <dsp:cNvSpPr/>
      </dsp:nvSpPr>
      <dsp:spPr>
        <a:xfrm>
          <a:off x="5295900" y="34195"/>
          <a:ext cx="2321718" cy="694743"/>
        </a:xfrm>
        <a:prstGeom prst="rect">
          <a:avLst/>
        </a:prstGeom>
        <a:solidFill>
          <a:srgbClr val="004582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For all OST patients with TB:</a:t>
          </a:r>
          <a:endParaRPr lang="en-US" sz="1900" kern="1200" dirty="0"/>
        </a:p>
      </dsp:txBody>
      <dsp:txXfrm>
        <a:off x="5295900" y="34195"/>
        <a:ext cx="2321718" cy="694743"/>
      </dsp:txXfrm>
    </dsp:sp>
    <dsp:sp modelId="{1742DABA-9337-3647-87B6-6356B9675CF7}">
      <dsp:nvSpPr>
        <dsp:cNvPr id="0" name=""/>
        <dsp:cNvSpPr/>
      </dsp:nvSpPr>
      <dsp:spPr>
        <a:xfrm>
          <a:off x="5295900" y="728939"/>
          <a:ext cx="2321718" cy="3079890"/>
        </a:xfrm>
        <a:prstGeom prst="rect">
          <a:avLst/>
        </a:prstGeom>
        <a:solidFill>
          <a:srgbClr val="80B6E6"/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smtClean="0"/>
            <a:t>TB treatment (DOTS in continuation phase)</a:t>
          </a:r>
          <a:endParaRPr lang="en-US" sz="1600" kern="1200" dirty="0"/>
        </a:p>
      </dsp:txBody>
      <dsp:txXfrm>
        <a:off x="5295900" y="728939"/>
        <a:ext cx="2321718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#1">
  <dgm:title val="Круговой процесс"/>
  <dgm:desc val="Используется для отображения последовательных этапов процесса. Ограничен одиннадцатью фигурами уровня 1 с неограниченным числом фигур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0.08676</cdr:x>
      <cdr:y>0.81448</cdr:y>
    </cdr:from>
    <cdr:to>
      <cdr:x>0.95322</cdr:x>
      <cdr:y>0.96398</cdr:y>
    </cdr:to>
    <cdr:grpSp>
      <cdr:nvGrpSpPr>
        <cdr:cNvPr id="7" name="Group 6"/>
        <cdr:cNvGrpSpPr/>
      </cdr:nvGrpSpPr>
      <cdr:grpSpPr>
        <a:xfrm xmlns:a="http://schemas.openxmlformats.org/drawingml/2006/main">
          <a:off x="763583" y="3537612"/>
          <a:ext cx="7625802" cy="649339"/>
          <a:chOff x="603249" y="3266084"/>
          <a:chExt cx="6024705" cy="599478"/>
        </a:xfrm>
      </cdr:grpSpPr>
      <cdr:sp macro="" textlink="">
        <cdr:nvSpPr>
          <cdr:cNvPr id="5" name="Rectangle 4"/>
          <cdr:cNvSpPr/>
        </cdr:nvSpPr>
        <cdr:spPr>
          <a:xfrm xmlns:a="http://schemas.openxmlformats.org/drawingml/2006/main">
            <a:off x="4533865" y="3266084"/>
            <a:ext cx="2094089" cy="599476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/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/>
          </a:p>
        </cdr:txBody>
      </cdr:sp>
      <cdr:sp macro="" textlink="">
        <cdr:nvSpPr>
          <cdr:cNvPr id="6" name="Rectangle 5"/>
          <cdr:cNvSpPr/>
        </cdr:nvSpPr>
        <cdr:spPr>
          <a:xfrm xmlns:a="http://schemas.openxmlformats.org/drawingml/2006/main">
            <a:off x="603249" y="3266087"/>
            <a:ext cx="3934805" cy="5994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/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0.08113</cdr:x>
      <cdr:y>0.82807</cdr:y>
    </cdr:from>
    <cdr:to>
      <cdr:x>0.96123</cdr:x>
      <cdr:y>0.95059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19925" y="4495800"/>
          <a:ext cx="7809413" cy="6651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solidFill>
            <a:schemeClr val="bg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1400" b="0" i="0" u="none" strike="noStrike" dirty="0">
              <a:solidFill>
                <a:schemeClr val="dk1"/>
              </a:solidFill>
              <a:effectLst/>
            </a:rPr>
            <a:t>         Home  </a:t>
          </a:r>
          <a:r>
            <a:rPr lang="en-US" sz="1400" dirty="0"/>
            <a:t>          </a:t>
          </a:r>
          <a:r>
            <a:rPr lang="en-US" sz="1400" baseline="0" dirty="0" smtClean="0"/>
            <a:t>      </a:t>
          </a:r>
          <a:r>
            <a:rPr lang="en-US" sz="1400" dirty="0" smtClean="0"/>
            <a:t>  </a:t>
          </a:r>
          <a:r>
            <a:rPr lang="en-US" sz="1400" b="0" i="0" u="none" strike="noStrike" dirty="0">
              <a:solidFill>
                <a:schemeClr val="dk1"/>
              </a:solidFill>
              <a:effectLst/>
            </a:rPr>
            <a:t>Mobile</a:t>
          </a:r>
          <a:r>
            <a:rPr lang="en-US" sz="1400" dirty="0"/>
            <a:t>          </a:t>
          </a:r>
          <a:r>
            <a:rPr lang="en-US" sz="1400" dirty="0" smtClean="0"/>
            <a:t>    </a:t>
          </a:r>
          <a:r>
            <a:rPr lang="en-US" sz="1400" b="0" i="0" u="none" strike="noStrike" dirty="0">
              <a:solidFill>
                <a:schemeClr val="dk1"/>
              </a:solidFill>
              <a:effectLst/>
            </a:rPr>
            <a:t>Campaign</a:t>
          </a:r>
          <a:r>
            <a:rPr lang="en-US" sz="1400" dirty="0"/>
            <a:t>            </a:t>
          </a:r>
          <a:r>
            <a:rPr lang="en-US" sz="1400" dirty="0" smtClean="0"/>
            <a:t>       </a:t>
          </a:r>
          <a:r>
            <a:rPr lang="en-US" sz="1400" b="0" i="0" u="none" strike="noStrike" dirty="0">
              <a:solidFill>
                <a:schemeClr val="dk1"/>
              </a:solidFill>
              <a:effectLst/>
            </a:rPr>
            <a:t>Index</a:t>
          </a:r>
          <a:r>
            <a:rPr lang="en-US" sz="1400" dirty="0"/>
            <a:t>            </a:t>
          </a:r>
          <a:r>
            <a:rPr lang="en-US" sz="1400" dirty="0" smtClean="0"/>
            <a:t> </a:t>
          </a:r>
          <a:r>
            <a:rPr lang="en-US" sz="1400" b="0" i="0" u="none" strike="noStrike" dirty="0">
              <a:solidFill>
                <a:schemeClr val="dk1"/>
              </a:solidFill>
              <a:effectLst/>
            </a:rPr>
            <a:t>Facility</a:t>
          </a:r>
          <a:r>
            <a:rPr lang="en-US" sz="1400" dirty="0"/>
            <a:t>  VCT                  Facility PITC</a:t>
          </a:r>
        </a:p>
        <a:p xmlns:a="http://schemas.openxmlformats.org/drawingml/2006/main">
          <a:r>
            <a:rPr lang="en-US" sz="1400" baseline="0" dirty="0"/>
            <a:t>    </a:t>
          </a:r>
          <a:r>
            <a:rPr lang="en-US" sz="1400" dirty="0"/>
            <a:t>N=773,019          </a:t>
          </a:r>
          <a:r>
            <a:rPr lang="en-US" sz="1400" dirty="0" smtClean="0"/>
            <a:t>   </a:t>
          </a:r>
          <a:r>
            <a:rPr lang="en-US" sz="1400" dirty="0"/>
            <a:t>N=192,200      </a:t>
          </a:r>
          <a:r>
            <a:rPr lang="en-US" sz="1400" dirty="0" smtClean="0"/>
            <a:t>    </a:t>
          </a:r>
          <a:r>
            <a:rPr lang="en-US" sz="1400" dirty="0"/>
            <a:t>N=60,722         </a:t>
          </a:r>
          <a:r>
            <a:rPr lang="en-US" sz="1400" dirty="0" smtClean="0"/>
            <a:t>      </a:t>
          </a:r>
          <a:r>
            <a:rPr lang="en-US" sz="1400" baseline="0" dirty="0" smtClean="0"/>
            <a:t> </a:t>
          </a:r>
          <a:r>
            <a:rPr lang="en-US" sz="1400" dirty="0"/>
            <a:t>N=520               </a:t>
          </a:r>
          <a:r>
            <a:rPr lang="en-US" sz="1400" dirty="0" smtClean="0"/>
            <a:t> </a:t>
          </a:r>
          <a:r>
            <a:rPr lang="en-US" sz="1400" dirty="0"/>
            <a:t>N=43,024                    </a:t>
          </a:r>
          <a:r>
            <a:rPr lang="en-US" sz="1400" dirty="0" smtClean="0"/>
            <a:t>  </a:t>
          </a:r>
          <a:r>
            <a:rPr lang="en-US" sz="1400" dirty="0"/>
            <a:t>N=333,977</a:t>
          </a:r>
        </a:p>
        <a:p xmlns:a="http://schemas.openxmlformats.org/drawingml/2006/main">
          <a:endParaRPr lang="en-US" sz="300" b="0" i="0" u="none" strike="noStrike" dirty="0">
            <a:solidFill>
              <a:schemeClr val="dk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r>
            <a:rPr lang="en-US" sz="1400" b="1" i="0" u="none" strike="noStrike" dirty="0">
              <a:solidFill>
                <a:schemeClr val="dk1"/>
              </a:solidFill>
              <a:effectLst/>
            </a:rPr>
            <a:t>                                          </a:t>
          </a:r>
          <a:r>
            <a:rPr lang="en-US" sz="1400" b="1" i="0" u="none" strike="noStrike" dirty="0" smtClean="0">
              <a:solidFill>
                <a:schemeClr val="dk1"/>
              </a:solidFill>
              <a:effectLst/>
            </a:rPr>
            <a:t>        </a:t>
          </a:r>
          <a:r>
            <a:rPr lang="en-US" sz="1400" b="1" i="0" u="none" strike="noStrike" dirty="0">
              <a:solidFill>
                <a:schemeClr val="dk1"/>
              </a:solidFill>
              <a:effectLst/>
            </a:rPr>
            <a:t>Community</a:t>
          </a:r>
          <a:r>
            <a:rPr lang="en-US" sz="1400" b="1" i="0" u="none" strike="noStrike" baseline="0" dirty="0">
              <a:solidFill>
                <a:schemeClr val="dk1"/>
              </a:solidFill>
              <a:effectLst/>
            </a:rPr>
            <a:t> HTC                                              </a:t>
          </a:r>
          <a:r>
            <a:rPr lang="en-US" sz="1400" b="1" i="0" u="none" strike="noStrike" baseline="0" dirty="0" smtClean="0">
              <a:solidFill>
                <a:schemeClr val="dk1"/>
              </a:solidFill>
              <a:effectLst/>
            </a:rPr>
            <a:t>                     </a:t>
          </a:r>
          <a:r>
            <a:rPr lang="en-US" sz="1400" b="1" i="0" u="none" strike="noStrike" baseline="0" dirty="0">
              <a:solidFill>
                <a:schemeClr val="dk1"/>
              </a:solidFill>
              <a:effectLst/>
            </a:rPr>
            <a:t>Facility HTC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0.65227</cdr:x>
      <cdr:y>0.04384</cdr:y>
    </cdr:from>
    <cdr:to>
      <cdr:x>0.65303</cdr:x>
      <cdr:y>0.8142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5655879" y="275896"/>
          <a:ext cx="6569" cy="4847897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0.09088</cdr:x>
      <cdr:y>0.8125</cdr:y>
    </cdr:from>
    <cdr:to>
      <cdr:x>1</cdr:x>
      <cdr:y>1</cdr:y>
    </cdr:to>
    <cdr:grpSp>
      <cdr:nvGrpSpPr>
        <cdr:cNvPr id="2" name="Group 1"/>
        <cdr:cNvGrpSpPr/>
      </cdr:nvGrpSpPr>
      <cdr:grpSpPr>
        <a:xfrm xmlns:a="http://schemas.openxmlformats.org/drawingml/2006/main">
          <a:off x="806915" y="3962400"/>
          <a:ext cx="8071996" cy="914400"/>
          <a:chOff x="0" y="2"/>
          <a:chExt cx="6304115" cy="568712"/>
        </a:xfrm>
      </cdr:grpSpPr>
      <cdr:sp macro="" textlink="">
        <cdr:nvSpPr>
          <cdr:cNvPr id="3" name="TextBox 2"/>
          <cdr:cNvSpPr txBox="1"/>
        </cdr:nvSpPr>
        <cdr:spPr>
          <a:xfrm xmlns:a="http://schemas.openxmlformats.org/drawingml/2006/main">
            <a:off x="131981" y="2"/>
            <a:ext cx="6172134" cy="56871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9525" cmpd="sng">
            <a:noFill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square" rtlCol="0" anchor="t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400" b="0" i="0" u="none" strike="noStrike" dirty="0">
                <a:solidFill>
                  <a:schemeClr val="dk1"/>
                </a:solidFill>
                <a:effectLst/>
              </a:rPr>
              <a:t>         Home  </a:t>
            </a:r>
            <a:r>
              <a:rPr lang="en-US" sz="1400" dirty="0"/>
              <a:t>   </a:t>
            </a:r>
            <a:r>
              <a:rPr lang="en-US" sz="1400" baseline="0" dirty="0"/>
              <a:t>      </a:t>
            </a:r>
            <a:r>
              <a:rPr lang="en-US" sz="1400" baseline="0" dirty="0" smtClean="0"/>
              <a:t>          </a:t>
            </a:r>
            <a:r>
              <a:rPr lang="en-US" sz="1400" b="0" i="0" u="none" strike="noStrike" dirty="0">
                <a:solidFill>
                  <a:schemeClr val="dk1"/>
                </a:solidFill>
                <a:effectLst/>
              </a:rPr>
              <a:t>Mobile</a:t>
            </a:r>
            <a:r>
              <a:rPr lang="en-US" sz="1400" dirty="0"/>
              <a:t>                     </a:t>
            </a:r>
            <a:r>
              <a:rPr lang="en-US" sz="1400" dirty="0" smtClean="0"/>
              <a:t>        </a:t>
            </a:r>
            <a:r>
              <a:rPr lang="en-US" sz="1400" b="0" i="0" u="none" strike="noStrike" dirty="0">
                <a:solidFill>
                  <a:schemeClr val="dk1"/>
                </a:solidFill>
                <a:effectLst/>
              </a:rPr>
              <a:t>Campaign</a:t>
            </a:r>
            <a:r>
              <a:rPr lang="en-US" sz="1400" dirty="0"/>
              <a:t>     </a:t>
            </a:r>
            <a:r>
              <a:rPr lang="en-US" sz="1400" baseline="0" dirty="0"/>
              <a:t>         </a:t>
            </a:r>
            <a:r>
              <a:rPr lang="en-US" sz="1400" dirty="0" smtClean="0"/>
              <a:t>     </a:t>
            </a:r>
            <a:r>
              <a:rPr lang="en-US" sz="1400" b="0" i="0" u="none" strike="noStrike" dirty="0">
                <a:solidFill>
                  <a:schemeClr val="dk1"/>
                </a:solidFill>
                <a:effectLst/>
              </a:rPr>
              <a:t>Facility</a:t>
            </a:r>
            <a:r>
              <a:rPr lang="en-US" sz="1400" dirty="0"/>
              <a:t>  VCT                          Facility PITC</a:t>
            </a:r>
          </a:p>
          <a:p xmlns:a="http://schemas.openxmlformats.org/drawingml/2006/main">
            <a:r>
              <a:rPr lang="en-US" sz="1400" dirty="0"/>
              <a:t>    </a:t>
            </a:r>
            <a:r>
              <a:rPr lang="en-US" sz="1400" dirty="0" smtClean="0"/>
              <a:t>  </a:t>
            </a:r>
            <a:r>
              <a:rPr lang="en-US" sz="1400" dirty="0"/>
              <a:t>N=2,951        </a:t>
            </a:r>
            <a:r>
              <a:rPr lang="en-US" sz="1400" dirty="0" smtClean="0"/>
              <a:t>          </a:t>
            </a:r>
            <a:r>
              <a:rPr lang="en-US" sz="1400" dirty="0"/>
              <a:t>N=1,496                                 N=493                 </a:t>
            </a:r>
            <a:r>
              <a:rPr lang="en-US" sz="1400" dirty="0" smtClean="0"/>
              <a:t>     </a:t>
            </a:r>
            <a:r>
              <a:rPr lang="en-US" sz="1400" dirty="0"/>
              <a:t>N=12,492                                N=4,221</a:t>
            </a:r>
          </a:p>
          <a:p xmlns:a="http://schemas.openxmlformats.org/drawingml/2006/main">
            <a:endParaRPr lang="en-US" sz="600" b="0" i="0" u="none" strike="noStrike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  <a:p xmlns:a="http://schemas.openxmlformats.org/drawingml/2006/main">
            <a:r>
              <a:rPr lang="en-US" sz="1400" b="0" i="0" u="none" strike="noStrike" dirty="0">
                <a:solidFill>
                  <a:schemeClr val="dk1"/>
                </a:solidFill>
                <a:effectLst/>
              </a:rPr>
              <a:t>                                            </a:t>
            </a:r>
            <a:r>
              <a:rPr lang="en-US" sz="1400" b="1" i="0" u="none" strike="noStrike" dirty="0">
                <a:solidFill>
                  <a:schemeClr val="dk1"/>
                </a:solidFill>
                <a:effectLst/>
              </a:rPr>
              <a:t>   Community</a:t>
            </a:r>
            <a:r>
              <a:rPr lang="en-US" sz="1400" b="1" i="0" u="none" strike="noStrike" baseline="0" dirty="0">
                <a:solidFill>
                  <a:schemeClr val="dk1"/>
                </a:solidFill>
                <a:effectLst/>
              </a:rPr>
              <a:t> HTC                                                 </a:t>
            </a:r>
            <a:r>
              <a:rPr lang="en-US" sz="1400" b="1" i="0" u="none" strike="noStrike" baseline="0" dirty="0" smtClean="0">
                <a:solidFill>
                  <a:schemeClr val="dk1"/>
                </a:solidFill>
                <a:effectLst/>
              </a:rPr>
              <a:t>                   </a:t>
            </a:r>
            <a:r>
              <a:rPr lang="en-US" sz="1400" b="1" i="0" u="none" strike="noStrike" baseline="0" dirty="0">
                <a:solidFill>
                  <a:schemeClr val="dk1"/>
                </a:solidFill>
                <a:effectLst/>
              </a:rPr>
              <a:t>Facility HTC</a:t>
            </a:r>
            <a:endParaRPr lang="en-US" sz="1400" b="1" dirty="0"/>
          </a:p>
        </cdr:txBody>
      </cdr:sp>
      <cdr:sp macro="" textlink="">
        <cdr:nvSpPr>
          <cdr:cNvPr id="4" name="Rectangle 3"/>
          <cdr:cNvSpPr/>
        </cdr:nvSpPr>
        <cdr:spPr>
          <a:xfrm xmlns:a="http://schemas.openxmlformats.org/drawingml/2006/main">
            <a:off x="3615584" y="2329"/>
            <a:ext cx="2535100" cy="56638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/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  <cdr:sp macro="" textlink="">
        <cdr:nvSpPr>
          <cdr:cNvPr id="5" name="Rectangle 4"/>
          <cdr:cNvSpPr/>
        </cdr:nvSpPr>
        <cdr:spPr>
          <a:xfrm xmlns:a="http://schemas.openxmlformats.org/drawingml/2006/main">
            <a:off x="0" y="2421"/>
            <a:ext cx="3615584" cy="566293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/>
        </cdr:spPr>
        <cdr:style>
          <a:lnRef xmlns:a="http://schemas.openxmlformats.org/drawingml/2006/main" idx="2">
            <a:schemeClr val="dk1">
              <a:shade val="50000"/>
            </a:schemeClr>
          </a:lnRef>
          <a:fillRef xmlns:a="http://schemas.openxmlformats.org/drawingml/2006/main" idx="1">
            <a:schemeClr val="dk1"/>
          </a:fillRef>
          <a:effectRef xmlns:a="http://schemas.openxmlformats.org/drawingml/2006/main" idx="0">
            <a:schemeClr val="dk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/>
          </a:p>
        </cdr:txBody>
      </cdr:sp>
    </cdr:grpSp>
  </cdr:relSizeAnchor>
  <cdr:relSizeAnchor xmlns:cdr="http://schemas.openxmlformats.org/drawingml/2006/chartDrawing">
    <cdr:from>
      <cdr:x>0.60722</cdr:x>
      <cdr:y>0.04365</cdr:y>
    </cdr:from>
    <cdr:to>
      <cdr:x>0.60943</cdr:x>
      <cdr:y>0.84772</cdr:y>
    </cdr:to>
    <cdr:cxnSp macro="">
      <cdr:nvCxnSpPr>
        <cdr:cNvPr id="6" name="Straight Connector 5"/>
        <cdr:cNvCxnSpPr/>
      </cdr:nvCxnSpPr>
      <cdr:spPr>
        <a:xfrm xmlns:a="http://schemas.openxmlformats.org/drawingml/2006/main">
          <a:off x="5267501" y="274852"/>
          <a:ext cx="19194" cy="506298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0A056-5493-1F48-83C7-3CDDF1428A0E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C864-7615-B946-86B6-25506B221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6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7ED437-B359-42D2-B6A9-1C4B2F72ACBF}" type="slidenum">
              <a:rPr lang="en-US"/>
              <a:pPr/>
              <a:t>20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080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BE5B4-56FE-4AC4-8FF4-3DB79BAFCE4E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48337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Preferentially</a:t>
            </a:r>
            <a:r>
              <a:rPr lang="en-GB" baseline="0" dirty="0" smtClean="0"/>
              <a:t> choose short-term partners within community, but may go outside if none available (opposite gender, matched age)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6A1F4-0C76-4F3E-B23E-FB2998E8C99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16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98946-708C-DD42-AD9E-03E46D9F548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50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3651"/>
            <a:ext cx="9144000" cy="515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53" y="5242673"/>
            <a:ext cx="3016493" cy="104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7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" y="1"/>
            <a:ext cx="7886700" cy="1030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6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20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1709739"/>
            <a:ext cx="75580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4589464"/>
            <a:ext cx="755808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4788" y="6356351"/>
            <a:ext cx="1566162" cy="365125"/>
          </a:xfrm>
        </p:spPr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3046683" y="3034330"/>
            <a:ext cx="6874625" cy="7727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8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" y="-1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8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" y="0"/>
            <a:ext cx="7886700" cy="10302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08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050" y="0"/>
            <a:ext cx="7886700" cy="10302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6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9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3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302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6" y="5816713"/>
            <a:ext cx="2078964" cy="72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8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CF78-716D-49B6-A969-0FA64A732FB1}" type="datetimeFigureOut">
              <a:rPr lang="en-US" smtClean="0"/>
              <a:t>4/20/17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0039-1E6F-4136-94A5-9035E22B4F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5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2488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/>
              <a:t>Utilizing </a:t>
            </a:r>
            <a:r>
              <a:rPr lang="en-US" sz="3600" dirty="0" smtClean="0"/>
              <a:t>Implementation Science </a:t>
            </a:r>
            <a:r>
              <a:rPr lang="en-US" sz="3600" dirty="0"/>
              <a:t>to </a:t>
            </a:r>
            <a:r>
              <a:rPr lang="en-US" sz="3600" dirty="0" smtClean="0"/>
              <a:t>Address Barriers </a:t>
            </a:r>
            <a:r>
              <a:rPr lang="en-US" sz="3600" dirty="0"/>
              <a:t>along the HIV </a:t>
            </a:r>
            <a:r>
              <a:rPr lang="en-US" sz="3600" dirty="0" smtClean="0"/>
              <a:t>Care Continuum 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44779"/>
            <a:ext cx="7772400" cy="1371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smtClean="0"/>
              <a:t>Ruanne V Barnabas, </a:t>
            </a:r>
            <a:r>
              <a:rPr lang="en-US" sz="2400" dirty="0" err="1" smtClean="0"/>
              <a:t>MBChB</a:t>
            </a:r>
            <a:r>
              <a:rPr lang="en-US" sz="2400" dirty="0" smtClean="0"/>
              <a:t>, DPhil</a:t>
            </a:r>
          </a:p>
          <a:p>
            <a:pPr>
              <a:spcBef>
                <a:spcPts val="0"/>
              </a:spcBef>
            </a:pPr>
            <a:endParaRPr lang="en-US" sz="10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Departments of Global Health and Medicine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University of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8467" y="10498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30" y="5526077"/>
            <a:ext cx="1600200" cy="63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568646"/>
            <a:ext cx="1523999" cy="59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61" y="877332"/>
            <a:ext cx="1617582" cy="7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2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14"/>
            <a:ext cx="8229600" cy="7159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1) Decentralize testing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350" y="1328717"/>
            <a:ext cx="8115300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 smtClean="0"/>
              <a:t>HIV Testing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lang="en-US" sz="2400" dirty="0" smtClean="0"/>
              <a:t>Community based HIV testing and counseling achieved higher coverage (&gt;70%) and linkage to care compared to facility </a:t>
            </a:r>
            <a:r>
              <a:rPr lang="en-US" sz="2400" dirty="0"/>
              <a:t>based </a:t>
            </a:r>
            <a:r>
              <a:rPr lang="en-US" sz="2400" dirty="0" smtClean="0"/>
              <a:t>HTC (&lt;20%)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lang="en-US" sz="2400" dirty="0" smtClean="0"/>
              <a:t>Mobile testing achieved highest coverage among men (50%)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lang="en-US" sz="2400" dirty="0" smtClean="0"/>
              <a:t>Self-testing reached the highest proportion of young persons (66%)</a:t>
            </a:r>
          </a:p>
          <a:p>
            <a:pPr marL="342900" indent="-342900">
              <a:spcBef>
                <a:spcPts val="1000"/>
              </a:spcBef>
              <a:buFont typeface="Arial" charset="0"/>
              <a:buChar char="•"/>
            </a:pPr>
            <a:r>
              <a:rPr lang="en-US" sz="2400" dirty="0"/>
              <a:t>Few studies evaluated HIV testing for key populations </a:t>
            </a:r>
            <a:r>
              <a:rPr lang="en-US" sz="2400" dirty="0" smtClean="0"/>
              <a:t>(CSW and MSM), </a:t>
            </a:r>
            <a:r>
              <a:rPr lang="en-US" sz="2400" dirty="0"/>
              <a:t>but these interventions yielded high HIV positivity (</a:t>
            </a:r>
            <a:r>
              <a:rPr lang="en-US" sz="2400" dirty="0" smtClean="0"/>
              <a:t>38%) and the </a:t>
            </a:r>
            <a:r>
              <a:rPr lang="en-US" sz="2400" dirty="0"/>
              <a:t>highest proportion of first-time testers (</a:t>
            </a:r>
            <a:r>
              <a:rPr lang="en-US" sz="2400" dirty="0" smtClean="0"/>
              <a:t>78%)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0" y="6334780"/>
            <a:ext cx="736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Sharma et. </a:t>
            </a:r>
            <a:r>
              <a:rPr lang="en-US" sz="1400" dirty="0"/>
              <a:t>al. </a:t>
            </a:r>
            <a:r>
              <a:rPr lang="en-US" sz="1400" b="1" dirty="0"/>
              <a:t>Systematic review and meta-analysis of community and facility-based HIV testing to address linkage to care gaps in sub-Saharan </a:t>
            </a:r>
            <a:r>
              <a:rPr lang="en-US" sz="1400" b="1" dirty="0" smtClean="0"/>
              <a:t>Africa. </a:t>
            </a:r>
            <a:r>
              <a:rPr lang="en-US" sz="1400" dirty="0" smtClean="0"/>
              <a:t>Nature </a:t>
            </a:r>
            <a:r>
              <a:rPr lang="en-US" sz="1400" dirty="0"/>
              <a:t>528, S77-S85 (03 December 2015)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998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7418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Community HTC achieves higher testing coverage compared to facility-based testing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34780"/>
            <a:ext cx="736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Sharma et. </a:t>
            </a:r>
            <a:r>
              <a:rPr lang="en-US" sz="1400" dirty="0"/>
              <a:t>al. </a:t>
            </a:r>
            <a:r>
              <a:rPr lang="en-US" sz="1400" b="1" dirty="0"/>
              <a:t>Systematic review and meta-analysis of community and facility-based HIV testing to address linkage to care gaps in sub-Saharan </a:t>
            </a:r>
            <a:r>
              <a:rPr lang="en-US" sz="1400" b="1" dirty="0" smtClean="0"/>
              <a:t>Africa. </a:t>
            </a:r>
            <a:r>
              <a:rPr lang="en-US" sz="1400" dirty="0" smtClean="0"/>
              <a:t>Nature </a:t>
            </a:r>
            <a:r>
              <a:rPr lang="en-US" sz="1400" dirty="0"/>
              <a:t>528, S77-S85 (03 December 2015)</a:t>
            </a:r>
            <a:endParaRPr lang="en-US" sz="1400" i="1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76200" y="991226"/>
          <a:ext cx="88011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137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Test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4625"/>
            <a:ext cx="873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 population level, community </a:t>
            </a:r>
            <a:r>
              <a:rPr lang="en-US" b="1" dirty="0" smtClean="0"/>
              <a:t>HTC: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Achieved </a:t>
            </a:r>
            <a:r>
              <a:rPr lang="en-US" dirty="0"/>
              <a:t>higher </a:t>
            </a:r>
            <a:r>
              <a:rPr lang="en-US" dirty="0" smtClean="0"/>
              <a:t>coverage than facility HTC, </a:t>
            </a:r>
            <a:r>
              <a:rPr lang="en-US" dirty="0"/>
              <a:t>with home (</a:t>
            </a:r>
            <a:r>
              <a:rPr lang="en-US" dirty="0" smtClean="0"/>
              <a:t>70%) </a:t>
            </a:r>
            <a:r>
              <a:rPr lang="en-US" dirty="0"/>
              <a:t>and campaign (</a:t>
            </a:r>
            <a:r>
              <a:rPr lang="en-US" dirty="0" smtClean="0"/>
              <a:t>76%) </a:t>
            </a:r>
            <a:r>
              <a:rPr lang="en-US" dirty="0"/>
              <a:t>having the highest population </a:t>
            </a:r>
            <a:r>
              <a:rPr lang="en-US" dirty="0" smtClean="0"/>
              <a:t>coverage compared to 15% and 18%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985"/>
            <a:ext cx="8915400" cy="639762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Community HTC diagnoses HIV+ persons at higher CD4 counts, allowing for earlier linkage to care </a:t>
            </a:r>
            <a:endParaRPr lang="en-US" sz="2400" b="1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/>
          </p:nvPr>
        </p:nvGraphicFramePr>
        <p:xfrm>
          <a:off x="234609" y="1447800"/>
          <a:ext cx="887891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0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76" y="99743"/>
            <a:ext cx="8229600" cy="715963"/>
          </a:xfrm>
        </p:spPr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b="1" dirty="0" smtClean="0"/>
              <a:t>) Simplify ART Initiation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300306" y="1335966"/>
            <a:ext cx="8274572" cy="3188868"/>
            <a:chOff x="649282" y="1603185"/>
            <a:chExt cx="8040144" cy="3341128"/>
          </a:xfrm>
        </p:grpSpPr>
        <p:grpSp>
          <p:nvGrpSpPr>
            <p:cNvPr id="32" name="Group 31"/>
            <p:cNvGrpSpPr/>
            <p:nvPr/>
          </p:nvGrpSpPr>
          <p:grpSpPr>
            <a:xfrm>
              <a:off x="6531867" y="1603185"/>
              <a:ext cx="2154933" cy="2832113"/>
              <a:chOff x="6415979" y="1371600"/>
              <a:chExt cx="2154933" cy="2832113"/>
            </a:xfrm>
          </p:grpSpPr>
          <p:pic>
            <p:nvPicPr>
              <p:cNvPr id="35" name="Picture 34" descr="arrow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415979" y="2627639"/>
                <a:ext cx="573594" cy="519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7" name="Picture 36" descr="adherence.png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41326" y="1371600"/>
                <a:ext cx="1529586" cy="2832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8" name="Group 37"/>
            <p:cNvGrpSpPr/>
            <p:nvPr/>
          </p:nvGrpSpPr>
          <p:grpSpPr>
            <a:xfrm>
              <a:off x="4172791" y="1628624"/>
              <a:ext cx="2367696" cy="2833452"/>
              <a:chOff x="4056909" y="1397043"/>
              <a:chExt cx="2367696" cy="2833452"/>
            </a:xfrm>
          </p:grpSpPr>
          <p:pic>
            <p:nvPicPr>
              <p:cNvPr id="39" name="Picture 38" descr="arrow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15043" y="2627639"/>
                <a:ext cx="573595" cy="519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39" descr="ART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856204" y="1397043"/>
                <a:ext cx="1568401" cy="2833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" name="TextBox 40"/>
              <p:cNvSpPr txBox="1">
                <a:spLocks noChangeArrowheads="1"/>
              </p:cNvSpPr>
              <p:nvPr/>
            </p:nvSpPr>
            <p:spPr bwMode="auto">
              <a:xfrm>
                <a:off x="4056909" y="2149594"/>
                <a:ext cx="895613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latin typeface="Myriad Pro"/>
                    <a:ea typeface="Myriad Pro"/>
                    <a:cs typeface="Myriad Pro"/>
                  </a:rPr>
                  <a:t>ART </a:t>
                </a:r>
              </a:p>
              <a:p>
                <a:pPr algn="ctr"/>
                <a:r>
                  <a:rPr lang="en-US" sz="1400" b="1">
                    <a:latin typeface="Myriad Pro"/>
                    <a:ea typeface="Myriad Pro"/>
                    <a:cs typeface="Myriad Pro"/>
                  </a:rPr>
                  <a:t>Eligible</a:t>
                </a: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2102675" y="1664782"/>
              <a:ext cx="2169310" cy="2813367"/>
              <a:chOff x="1986793" y="1433197"/>
              <a:chExt cx="2169310" cy="2813366"/>
            </a:xfrm>
          </p:grpSpPr>
          <p:pic>
            <p:nvPicPr>
              <p:cNvPr id="43" name="Picture 42" descr="HIVCare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622204" y="1433197"/>
                <a:ext cx="1533899" cy="2813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3" descr="arrow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004044" y="2627639"/>
                <a:ext cx="575032" cy="519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TextBox 44"/>
              <p:cNvSpPr txBox="1">
                <a:spLocks noChangeArrowheads="1"/>
              </p:cNvSpPr>
              <p:nvPr/>
            </p:nvSpPr>
            <p:spPr bwMode="auto">
              <a:xfrm>
                <a:off x="1986793" y="2240651"/>
                <a:ext cx="6181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400" b="1">
                    <a:latin typeface="Myriad Pro"/>
                    <a:ea typeface="Myriad Pro"/>
                    <a:cs typeface="Myriad Pro"/>
                  </a:rPr>
                  <a:t>Link</a:t>
                </a:r>
              </a:p>
            </p:txBody>
          </p:sp>
        </p:grpSp>
        <p:pic>
          <p:nvPicPr>
            <p:cNvPr id="46" name="Picture 3" descr="Link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49282" y="1804040"/>
              <a:ext cx="1440456" cy="2674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TextBox 46"/>
            <p:cNvSpPr txBox="1"/>
            <p:nvPr/>
          </p:nvSpPr>
          <p:spPr>
            <a:xfrm>
              <a:off x="6135685" y="4574981"/>
              <a:ext cx="2553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McNairy  et al  AIDS 2012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063846" y="-664768"/>
            <a:ext cx="205059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0" dirty="0">
                <a:solidFill>
                  <a:srgbClr val="C00000"/>
                </a:solidFill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900" y="4524834"/>
            <a:ext cx="819837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WHO </a:t>
            </a:r>
            <a:r>
              <a:rPr lang="en-US" sz="2400" dirty="0" smtClean="0"/>
              <a:t>guidelines for ART at all CD4 counts removes need for pre-ART care and allows rapid ART initiation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Rapid ART initiation following testing increases ART uptake by 36% and viral suppression by 25% </a:t>
            </a:r>
            <a:r>
              <a:rPr lang="en-US" sz="2400" baseline="30000" dirty="0" smtClean="0"/>
              <a:t>1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/>
              <a:t>Still need pre-ART care for OIs and persons waiting to start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5225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Rosen S, Fox M, Rohr J, </a:t>
            </a:r>
            <a:r>
              <a:rPr lang="en-US" dirty="0" err="1" smtClean="0"/>
              <a:t>RapIT</a:t>
            </a:r>
            <a:r>
              <a:rPr lang="en-US" dirty="0" smtClean="0"/>
              <a:t> Study, </a:t>
            </a:r>
            <a:r>
              <a:rPr lang="en-US" dirty="0" err="1" smtClean="0"/>
              <a:t>PLoS</a:t>
            </a:r>
            <a:r>
              <a:rPr lang="en-US" dirty="0" smtClean="0"/>
              <a:t> Med, 2016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9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081"/>
            <a:ext cx="8229600" cy="7159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What’s needed to simplify?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5715000" y="1295400"/>
            <a:ext cx="2154933" cy="2832113"/>
            <a:chOff x="6415979" y="1371600"/>
            <a:chExt cx="2154933" cy="2832113"/>
          </a:xfrm>
        </p:grpSpPr>
        <p:pic>
          <p:nvPicPr>
            <p:cNvPr id="35" name="Picture 34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5979" y="2627639"/>
              <a:ext cx="573594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adherenc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1326" y="1371600"/>
              <a:ext cx="1529586" cy="283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9" name="Picture 38" descr="arr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353" y="2551435"/>
            <a:ext cx="1496853" cy="5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9" descr="AR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772" y="1320839"/>
            <a:ext cx="1568401" cy="28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2487237" y="1800071"/>
            <a:ext cx="15486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Myriad Pro"/>
                <a:ea typeface="Myriad Pro"/>
                <a:cs typeface="Myriad Pro"/>
              </a:rPr>
              <a:t>Linkage + ART </a:t>
            </a:r>
            <a:endParaRPr lang="en-US" sz="1400" b="1" dirty="0">
              <a:latin typeface="Myriad Pro"/>
              <a:ea typeface="Myriad Pro"/>
              <a:cs typeface="Myriad Pro"/>
            </a:endParaRPr>
          </a:p>
          <a:p>
            <a:pPr algn="ctr"/>
            <a:r>
              <a:rPr lang="en-US" sz="1400" b="1" dirty="0" smtClean="0">
                <a:latin typeface="Myriad Pro"/>
                <a:ea typeface="Myriad Pro"/>
                <a:cs typeface="Myriad Pro"/>
              </a:rPr>
              <a:t>Eligibility + Initiation</a:t>
            </a:r>
            <a:endParaRPr lang="en-US" sz="1400" b="1" dirty="0">
              <a:latin typeface="Myriad Pro"/>
              <a:ea typeface="Myriad Pro"/>
              <a:cs typeface="Myriad Pro"/>
            </a:endParaRPr>
          </a:p>
        </p:txBody>
      </p:sp>
      <p:pic>
        <p:nvPicPr>
          <p:cNvPr id="46" name="Picture 3" descr="Lin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727" y="1320839"/>
            <a:ext cx="1440456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148097" y="4273086"/>
            <a:ext cx="3914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Adapted from McNairy  </a:t>
            </a:r>
            <a:r>
              <a:rPr lang="en-US" dirty="0" smtClean="0"/>
              <a:t>et al  AIDS 2012</a:t>
            </a:r>
            <a:endParaRPr lang="en-US" dirty="0"/>
          </a:p>
        </p:txBody>
      </p:sp>
      <p:pic>
        <p:nvPicPr>
          <p:cNvPr id="17" name="Picture 16" descr="arr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33" y="2561725"/>
            <a:ext cx="573594" cy="5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2566353" y="1676400"/>
            <a:ext cx="1319847" cy="8853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533" y="4761213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Need protocols for rapid/fast-track ART initiation in the clinic and from HIV testing in clinic and community settings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Simplify number of pre-ART visits needed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/>
              <a:t>Provide 3-6  month refills &amp; fewer clinical visits</a:t>
            </a:r>
            <a:r>
              <a:rPr lang="en-US" sz="2400" baseline="30000" dirty="0" smtClean="0"/>
              <a:t>1</a:t>
            </a:r>
            <a:endParaRPr lang="en-US" sz="24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6522501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Govindasamy </a:t>
            </a:r>
            <a:r>
              <a:rPr lang="en-US" err="1" smtClean="0"/>
              <a:t>D</a:t>
            </a:r>
            <a:r>
              <a:rPr lang="en-US" smtClean="0"/>
              <a:t>, et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l. Review, JIAS, 2014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09" y="0"/>
            <a:ext cx="622159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46618" y="6488668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Rosen S, </a:t>
            </a:r>
            <a:r>
              <a:rPr lang="en-US" dirty="0" err="1" smtClean="0"/>
              <a:t>PLoS</a:t>
            </a:r>
            <a:r>
              <a:rPr lang="en-US" dirty="0" smtClean="0"/>
              <a:t> Med, in press, 2016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65908" y="4045526"/>
            <a:ext cx="8278091" cy="281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5907" y="2920111"/>
            <a:ext cx="8278091" cy="2812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928" y="189557"/>
            <a:ext cx="8458200" cy="7159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Interventions to improve </a:t>
            </a:r>
            <a:r>
              <a:rPr lang="en-US" b="1" smtClean="0"/>
              <a:t>ART initiation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6519446"/>
            <a:ext cx="845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Fox M, et. al. Interventions to improve rate or timing of  ART initiation, Meta-analysis, JIAS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73800" y="16764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  <a:cs typeface="Calibri"/>
              </a:rPr>
              <a:t>ART initiation increased with: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Interventions with home HTC (RR=2.00)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ea typeface="Wingdings"/>
                <a:cs typeface="Calibri"/>
                <a:sym typeface="Wingdings"/>
              </a:rPr>
              <a:t>POC CD4 (RR=1.3)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Improved clinic operations (RR=1.36)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Package of patient services (1.54)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384300"/>
            <a:ext cx="5943600" cy="5147846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 flipV="1">
            <a:off x="4163291" y="1384300"/>
            <a:ext cx="5716" cy="436472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5400" y="2969061"/>
            <a:ext cx="2997199" cy="7921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143342" y="4194717"/>
            <a:ext cx="1853857" cy="7921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39114" y="4724400"/>
            <a:ext cx="2083486" cy="792163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7" y="134843"/>
            <a:ext cx="8229600" cy="715963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Interventions to improve retention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311717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Decroo</a:t>
            </a:r>
            <a:r>
              <a:rPr lang="en-US" sz="1600" dirty="0" smtClean="0"/>
              <a:t> T, </a:t>
            </a:r>
            <a:r>
              <a:rPr lang="en-US" sz="1600" dirty="0" err="1" smtClean="0"/>
              <a:t>Rasschaert</a:t>
            </a:r>
            <a:r>
              <a:rPr lang="en-US" sz="1600" dirty="0" smtClean="0"/>
              <a:t> F, Telfer B, et. al. Community ART programs review, </a:t>
            </a:r>
            <a:r>
              <a:rPr lang="en-US" sz="1600" dirty="0" err="1" smtClean="0"/>
              <a:t>Int</a:t>
            </a:r>
            <a:r>
              <a:rPr lang="en-US" sz="1600" dirty="0" smtClean="0"/>
              <a:t> Health, 2013</a:t>
            </a:r>
          </a:p>
          <a:p>
            <a:r>
              <a:rPr lang="en-US" sz="1600" dirty="0" err="1" smtClean="0"/>
              <a:t>Finitsis</a:t>
            </a:r>
            <a:r>
              <a:rPr lang="en-US" sz="1600" dirty="0" smtClean="0"/>
              <a:t> D, </a:t>
            </a:r>
            <a:r>
              <a:rPr lang="en-US" sz="1600" dirty="0" err="1" smtClean="0"/>
              <a:t>Pellowski</a:t>
            </a:r>
            <a:r>
              <a:rPr lang="en-US" sz="1600" dirty="0" smtClean="0"/>
              <a:t> J, Johnson B, et. al. SMS interventions meta-analysis, </a:t>
            </a:r>
            <a:r>
              <a:rPr lang="en-US" sz="1600" dirty="0" err="1" smtClean="0"/>
              <a:t>PLoS</a:t>
            </a:r>
            <a:r>
              <a:rPr lang="en-US" sz="1600" dirty="0" smtClean="0"/>
              <a:t> One, 2014</a:t>
            </a:r>
            <a:endParaRPr lang="en-US" sz="1600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127000" y="1103449"/>
            <a:ext cx="5410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Community support groups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Uganda &amp; Kenya – home delivery of ART by CHWs or volunteers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Mozambique – self-formed community-based ART groups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South Africa – ART clubs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7000" y="3141196"/>
            <a:ext cx="5410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Text message interventions to promote ART adherence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Increased adherence with SMS (OR=1.39)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Improved with two-way, less frequently than daily, included personalized message content &amp; matched participant ART schedule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Improved VL and/or CD4 outcome (OR=1.56)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334000" y="1905000"/>
            <a:ext cx="3797300" cy="4256564"/>
            <a:chOff x="5520288" y="3276600"/>
            <a:chExt cx="3598312" cy="2997200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2"/>
            <a:srcRect l="40808" b="11940"/>
            <a:stretch/>
          </p:blipFill>
          <p:spPr>
            <a:xfrm>
              <a:off x="5520288" y="3276600"/>
              <a:ext cx="3598312" cy="2997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315200" y="52578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OR=1.39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5592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585200" cy="1030289"/>
          </a:xfrm>
        </p:spPr>
        <p:txBody>
          <a:bodyPr>
            <a:normAutofit/>
          </a:bodyPr>
          <a:lstStyle/>
          <a:p>
            <a:r>
              <a:rPr lang="en-US" dirty="0" smtClean="0"/>
              <a:t>Viremia increases post-partum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0" y="1058863"/>
            <a:ext cx="91440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800" b="1" dirty="0" smtClean="0">
                <a:solidFill>
                  <a:srgbClr val="404040"/>
                </a:solidFill>
                <a:latin typeface="+mn-lt"/>
                <a:ea typeface="Fira Sans Light" charset="0"/>
                <a:cs typeface="Fira Sans Light" charset="0"/>
              </a:rPr>
              <a:t>Myer et. al. </a:t>
            </a:r>
            <a:r>
              <a:rPr lang="en-US" altLang="en-US" sz="1800" b="1" dirty="0" smtClean="0">
                <a:latin typeface="+mn-lt"/>
              </a:rPr>
              <a:t>Frequency </a:t>
            </a:r>
            <a:r>
              <a:rPr lang="en-US" altLang="en-US" sz="1800" b="1" dirty="0">
                <a:latin typeface="+mn-lt"/>
              </a:rPr>
              <a:t>of </a:t>
            </a:r>
            <a:r>
              <a:rPr lang="en-US" altLang="en-US" sz="1800" b="1" dirty="0" err="1">
                <a:latin typeface="+mn-lt"/>
              </a:rPr>
              <a:t>Viremic</a:t>
            </a:r>
            <a:r>
              <a:rPr lang="en-US" altLang="en-US" sz="1800" b="1" dirty="0">
                <a:latin typeface="+mn-lt"/>
              </a:rPr>
              <a:t> Episodes in HIV-Infected Women Initiating Antiretroviral Therapy During Pregnancy: A Cohort Study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0" y="6262688"/>
            <a:ext cx="9029700" cy="47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latin typeface="Helvetica" charset="0"/>
              </a:rPr>
              <a:t>Distribution of viral load (VL) test results during select intervals of time during pregnancy and postpartum; each column shows results for all tests conducted in the cohort during that interval.
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161290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0" rIns="22860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en-US" sz="1200">
                <a:solidFill>
                  <a:srgbClr val="7F7F7F"/>
                </a:solidFill>
                <a:latin typeface="Helvetica" charset="0"/>
              </a:rPr>
              <a:t>Clin Infect Dis. 2017;64(4):422-427. doi:10.1093/cid/ciw792</a:t>
            </a:r>
          </a:p>
        </p:txBody>
      </p:sp>
      <p:pic>
        <p:nvPicPr>
          <p:cNvPr id="8" name="Picture 1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3" y="1860550"/>
            <a:ext cx="8694707" cy="430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8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30289"/>
          </a:xfrm>
        </p:spPr>
        <p:txBody>
          <a:bodyPr>
            <a:noAutofit/>
          </a:bodyPr>
          <a:lstStyle/>
          <a:p>
            <a:r>
              <a:rPr lang="en-US" sz="3400" b="1" smtClean="0"/>
              <a:t>Integration of HIV and MCH services increases VS</a:t>
            </a:r>
            <a:endParaRPr lang="en-US" sz="3400" b="1"/>
          </a:p>
        </p:txBody>
      </p:sp>
      <p:sp>
        <p:nvSpPr>
          <p:cNvPr id="7" name="TextBox 6"/>
          <p:cNvSpPr txBox="1"/>
          <p:nvPr/>
        </p:nvSpPr>
        <p:spPr>
          <a:xfrm>
            <a:off x="171755" y="6419503"/>
            <a:ext cx="2687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Myer, et. al. CROI, 2017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1755" y="4225300"/>
            <a:ext cx="8928992" cy="1512560"/>
            <a:chOff x="107504" y="1307540"/>
            <a:chExt cx="8928992" cy="1512560"/>
          </a:xfrm>
        </p:grpSpPr>
        <p:graphicFrame>
          <p:nvGraphicFramePr>
            <p:cNvPr id="9" name="Content Placeholder 3"/>
            <p:cNvGraphicFramePr>
              <a:graphicFrameLocks/>
            </p:cNvGraphicFramePr>
            <p:nvPr>
              <p:extLst/>
            </p:nvPr>
          </p:nvGraphicFramePr>
          <p:xfrm>
            <a:off x="107504" y="1307540"/>
            <a:ext cx="8928992" cy="151256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3168352"/>
                  <a:gridCol w="1296144"/>
                  <a:gridCol w="1008112"/>
                  <a:gridCol w="2520280"/>
                  <a:gridCol w="936104"/>
                </a:tblGrid>
                <a:tr h="360040">
                  <a:tc>
                    <a:txBody>
                      <a:bodyPr/>
                      <a:lstStyle/>
                      <a:p>
                        <a:endParaRPr lang="en-ZA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ZA" sz="1600" dirty="0" smtClean="0"/>
                          <a:t>Intervention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ZA" sz="1600" dirty="0" smtClean="0"/>
                          <a:t>Control</a:t>
                        </a:r>
                        <a:endParaRPr lang="en-ZA" sz="16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ZA" sz="1400" b="1" dirty="0" smtClean="0"/>
                          <a:t>Absolute Risk Difference</a:t>
                        </a:r>
                        <a:endParaRPr lang="en-ZA" sz="1400" dirty="0" smtClean="0"/>
                      </a:p>
                      <a:p>
                        <a:r>
                          <a:rPr lang="en-ZA" sz="1400" b="0" i="1" dirty="0" smtClean="0"/>
                          <a:t>Intervention – Control (95% CI)</a:t>
                        </a:r>
                        <a:endParaRPr lang="en-ZA" sz="1400" b="0" i="1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r>
                          <a:rPr lang="en-ZA" sz="1400" dirty="0" smtClean="0"/>
                          <a:t>p-value</a:t>
                        </a:r>
                        <a:endParaRPr lang="en-ZA" sz="1400" dirty="0"/>
                      </a:p>
                    </a:txBody>
                    <a:tcPr/>
                  </a:tc>
                </a:tr>
                <a:tr h="354320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ZA" sz="1600" b="1" u="sng" dirty="0" smtClean="0"/>
                          <a:t>Primary outcome</a:t>
                        </a:r>
                        <a:r>
                          <a:rPr lang="en-ZA" sz="1600" b="0" u="none" dirty="0" smtClean="0"/>
                          <a:t> </a:t>
                        </a:r>
                        <a:r>
                          <a:rPr lang="en-ZA" sz="1600" baseline="0" dirty="0" smtClean="0"/>
                          <a:t>(n=412)</a:t>
                        </a:r>
                        <a:endParaRPr lang="en-ZA" sz="16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ZA" sz="16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ZA" sz="16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ZA" sz="16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en-ZA" sz="1600" dirty="0"/>
                      </a:p>
                    </a:txBody>
                    <a:tcPr/>
                  </a:tc>
                </a:tr>
                <a:tr h="324000">
                  <a:tc>
                    <a:txBody>
                      <a:bodyPr/>
                      <a:lstStyle/>
                      <a:p>
                        <a:pPr marL="0" marR="0" indent="0" algn="l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en-ZA" sz="1800" dirty="0" smtClean="0"/>
                          <a:t>Retained in care </a:t>
                        </a:r>
                        <a:r>
                          <a:rPr lang="en-ZA" sz="1800" i="1" dirty="0" smtClean="0"/>
                          <a:t>AND</a:t>
                        </a:r>
                        <a:r>
                          <a:rPr lang="en-ZA" sz="1800" dirty="0" smtClean="0"/>
                          <a:t> VL&lt;50 copies/mL</a:t>
                        </a:r>
                        <a:r>
                          <a:rPr lang="en-ZA" sz="1800" baseline="0" dirty="0" smtClean="0"/>
                          <a:t> at 12m postpartum</a:t>
                        </a:r>
                        <a:endParaRPr lang="en-ZA" sz="1800" dirty="0" smtClean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ZA" sz="1800" dirty="0" smtClean="0"/>
                          <a:t>155 (77)</a:t>
                        </a:r>
                        <a:endParaRPr lang="en-ZA" sz="1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ZA" sz="1800" dirty="0" smtClean="0"/>
                          <a:t>117 (56)</a:t>
                        </a:r>
                        <a:endParaRPr lang="en-ZA" sz="1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274638" indent="0" algn="l"/>
                        <a:r>
                          <a:rPr lang="en-ZA" sz="1800" dirty="0" smtClean="0"/>
                          <a:t>21% (12-30%)</a:t>
                        </a:r>
                        <a:endParaRPr lang="en-ZA" sz="1800" dirty="0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r"/>
                        <a:r>
                          <a:rPr lang="en-ZA" sz="1800" dirty="0" smtClean="0"/>
                          <a:t>&lt;0.001</a:t>
                        </a:r>
                        <a:endParaRPr lang="en-ZA" sz="1800" dirty="0"/>
                      </a:p>
                    </a:txBody>
                    <a:tcPr/>
                  </a:tc>
                </a:tr>
              </a:tbl>
            </a:graphicData>
          </a:graphic>
        </p:graphicFrame>
        <p:sp>
          <p:nvSpPr>
            <p:cNvPr id="5" name="Oval 4"/>
            <p:cNvSpPr/>
            <p:nvPr/>
          </p:nvSpPr>
          <p:spPr>
            <a:xfrm>
              <a:off x="5847542" y="1968396"/>
              <a:ext cx="1422400" cy="792163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2385" y="1246909"/>
            <a:ext cx="81797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Intervention arm: Integrated MCH and ART until the end of breastfeeding (referred at median 9 months)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 smtClean="0"/>
              <a:t>SOC: Referred to ART clinic postpartum (median 9 days)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smtClean="0"/>
              <a:t>Integration improves VS and retention in care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179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- HIV care continuum</a:t>
            </a:r>
          </a:p>
          <a:p>
            <a:r>
              <a:rPr lang="en-US" dirty="0" smtClean="0"/>
              <a:t>HIV prevention continuum</a:t>
            </a:r>
          </a:p>
          <a:p>
            <a:r>
              <a:rPr lang="en-US" dirty="0"/>
              <a:t>Implementation </a:t>
            </a:r>
            <a:r>
              <a:rPr lang="en-US" dirty="0" smtClean="0"/>
              <a:t>Science - Strategies to address barriers along the care continuum</a:t>
            </a:r>
          </a:p>
          <a:p>
            <a:r>
              <a:rPr lang="en-US" dirty="0" smtClean="0"/>
              <a:t>Health economic modeling</a:t>
            </a:r>
          </a:p>
          <a:p>
            <a:r>
              <a:rPr lang="en-US" dirty="0" smtClean="0"/>
              <a:t>Discussion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79248" y="1428273"/>
            <a:ext cx="5237834" cy="1145056"/>
            <a:chOff x="1631888" y="689479"/>
            <a:chExt cx="5237834" cy="1145056"/>
          </a:xfrm>
        </p:grpSpPr>
        <p:sp>
          <p:nvSpPr>
            <p:cNvPr id="23" name="Oval 7"/>
            <p:cNvSpPr>
              <a:spLocks noChangeArrowheads="1"/>
            </p:cNvSpPr>
            <p:nvPr/>
          </p:nvSpPr>
          <p:spPr bwMode="auto">
            <a:xfrm>
              <a:off x="1631888" y="689479"/>
              <a:ext cx="5237834" cy="1145055"/>
            </a:xfrm>
            <a:prstGeom prst="ellipse">
              <a:avLst/>
            </a:prstGeom>
            <a:solidFill>
              <a:srgbClr val="80B6E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endParaRPr lang="en-GB" sz="2400" b="1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4691678" y="929446"/>
              <a:ext cx="2129604" cy="552878"/>
            </a:xfrm>
            <a:prstGeom prst="ellipse">
              <a:avLst/>
            </a:prstGeom>
            <a:solidFill>
              <a:srgbClr val="834135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b="1" dirty="0">
                  <a:solidFill>
                    <a:schemeClr val="bg1"/>
                  </a:solidFill>
                </a:rPr>
                <a:t>Tuberculosis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sp>
          <p:nvSpPr>
            <p:cNvPr id="313348" name="Oval 4"/>
            <p:cNvSpPr>
              <a:spLocks noChangeArrowheads="1"/>
            </p:cNvSpPr>
            <p:nvPr/>
          </p:nvSpPr>
          <p:spPr bwMode="auto">
            <a:xfrm>
              <a:off x="1724010" y="876848"/>
              <a:ext cx="2025623" cy="628650"/>
            </a:xfrm>
            <a:prstGeom prst="ellipse">
              <a:avLst/>
            </a:prstGeom>
            <a:solidFill>
              <a:srgbClr val="004582"/>
            </a:solidFill>
            <a:ln w="9525">
              <a:solidFill>
                <a:srgbClr val="004582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1" hangingPunct="1"/>
              <a:r>
                <a:rPr lang="en-US" b="1" dirty="0">
                  <a:solidFill>
                    <a:schemeClr val="bg1"/>
                  </a:solidFill>
                </a:rPr>
                <a:t>HIV-infection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13347" name="Oval 3"/>
            <p:cNvSpPr>
              <a:spLocks noChangeArrowheads="1"/>
            </p:cNvSpPr>
            <p:nvPr/>
          </p:nvSpPr>
          <p:spPr bwMode="auto">
            <a:xfrm>
              <a:off x="3137520" y="1205885"/>
              <a:ext cx="2324040" cy="628650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</a:rPr>
                <a:t>Opioid dependence</a:t>
              </a:r>
              <a:endParaRPr lang="en-GB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13351" name="Oval 7"/>
          <p:cNvSpPr>
            <a:spLocks noChangeArrowheads="1"/>
          </p:cNvSpPr>
          <p:nvPr/>
        </p:nvSpPr>
        <p:spPr bwMode="auto">
          <a:xfrm>
            <a:off x="5920542" y="2990280"/>
            <a:ext cx="2148408" cy="814387"/>
          </a:xfrm>
          <a:prstGeom prst="ellipse">
            <a:avLst/>
          </a:prstGeom>
          <a:solidFill>
            <a:srgbClr val="80B6E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/>
            <a:r>
              <a:rPr lang="en-US" sz="2400" b="1" dirty="0"/>
              <a:t>ART</a:t>
            </a:r>
            <a:r>
              <a:rPr lang="ru-RU" sz="2400" b="1" dirty="0"/>
              <a:t>/</a:t>
            </a:r>
            <a:r>
              <a:rPr lang="en-US" sz="2400" b="1" dirty="0"/>
              <a:t>OST</a:t>
            </a:r>
            <a:r>
              <a:rPr lang="ru-RU" sz="2400" b="1" dirty="0"/>
              <a:t>/Т</a:t>
            </a:r>
            <a:r>
              <a:rPr lang="en-US" sz="2400" b="1" dirty="0"/>
              <a:t>B</a:t>
            </a:r>
            <a:endParaRPr lang="en-GB" sz="2400" b="1" dirty="0"/>
          </a:p>
        </p:txBody>
      </p:sp>
      <p:sp>
        <p:nvSpPr>
          <p:cNvPr id="313354" name="Line 10"/>
          <p:cNvSpPr>
            <a:spLocks noChangeShapeType="1"/>
          </p:cNvSpPr>
          <p:nvPr/>
        </p:nvSpPr>
        <p:spPr bwMode="auto">
          <a:xfrm flipH="1">
            <a:off x="1579248" y="2469457"/>
            <a:ext cx="989052" cy="322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314272" y="4276560"/>
            <a:ext cx="235728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4D4D4D"/>
                </a:solidFill>
                <a:latin typeface="Arial" charset="0"/>
              </a:rPr>
              <a:t>Separate</a:t>
            </a:r>
            <a:endParaRPr lang="en-GB" sz="2000" b="1" dirty="0">
              <a:solidFill>
                <a:srgbClr val="4D4D4D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Patients receive services in different facilities</a:t>
            </a:r>
            <a:endParaRPr lang="en-GB" sz="1600" b="1" dirty="0"/>
          </a:p>
        </p:txBody>
      </p:sp>
      <p:sp>
        <p:nvSpPr>
          <p:cNvPr id="313357" name="Text Box 13"/>
          <p:cNvSpPr txBox="1">
            <a:spLocks noChangeArrowheads="1"/>
          </p:cNvSpPr>
          <p:nvPr/>
        </p:nvSpPr>
        <p:spPr bwMode="auto">
          <a:xfrm>
            <a:off x="5794610" y="4127500"/>
            <a:ext cx="25293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4D4D4D"/>
                </a:solidFill>
                <a:latin typeface="Arial" charset="0"/>
              </a:rPr>
              <a:t>Full integration &amp; co-location</a:t>
            </a:r>
            <a:endParaRPr lang="en-GB" sz="2000" b="1" dirty="0">
              <a:solidFill>
                <a:srgbClr val="4D4D4D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Patients receive all the required services in one site</a:t>
            </a:r>
            <a:endParaRPr lang="en-GB" b="1" dirty="0"/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2905360" y="4088882"/>
            <a:ext cx="28892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4D4D4D"/>
                </a:solidFill>
                <a:latin typeface="Arial" charset="0"/>
              </a:rPr>
              <a:t>Partial integration</a:t>
            </a:r>
            <a:endParaRPr lang="en-GB" sz="2000" b="1" dirty="0">
              <a:solidFill>
                <a:srgbClr val="4D4D4D"/>
              </a:solidFill>
              <a:latin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Specialized services integrate some key services </a:t>
            </a:r>
            <a:endParaRPr lang="en-GB" sz="16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004051" y="3091593"/>
            <a:ext cx="2652602" cy="763081"/>
            <a:chOff x="3069851" y="2741077"/>
            <a:chExt cx="2652602" cy="763081"/>
          </a:xfrm>
        </p:grpSpPr>
        <p:sp>
          <p:nvSpPr>
            <p:cNvPr id="313359" name="Oval 15"/>
            <p:cNvSpPr>
              <a:spLocks noChangeArrowheads="1"/>
            </p:cNvSpPr>
            <p:nvPr/>
          </p:nvSpPr>
          <p:spPr bwMode="auto">
            <a:xfrm>
              <a:off x="3069851" y="3046958"/>
              <a:ext cx="1489075" cy="457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OST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13360" name="Oval 16"/>
            <p:cNvSpPr>
              <a:spLocks noChangeArrowheads="1"/>
            </p:cNvSpPr>
            <p:nvPr/>
          </p:nvSpPr>
          <p:spPr bwMode="auto">
            <a:xfrm>
              <a:off x="4304196" y="3046958"/>
              <a:ext cx="1418257" cy="457200"/>
            </a:xfrm>
            <a:prstGeom prst="ellipse">
              <a:avLst/>
            </a:prstGeom>
            <a:solidFill>
              <a:srgbClr val="00458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sz="2000" b="1" dirty="0">
                  <a:solidFill>
                    <a:srgbClr val="FFFFFF"/>
                  </a:solidFill>
                </a:rPr>
                <a:t>ART</a:t>
              </a:r>
              <a:endParaRPr lang="en-GB" sz="20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3733800" y="2741077"/>
              <a:ext cx="1279525" cy="456642"/>
            </a:xfrm>
            <a:prstGeom prst="ellipse">
              <a:avLst/>
            </a:prstGeom>
            <a:solidFill>
              <a:srgbClr val="834135"/>
            </a:solidFill>
            <a:ln w="12700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TB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3362" name="AutoShape 18"/>
          <p:cNvSpPr>
            <a:spLocks noChangeArrowheads="1"/>
          </p:cNvSpPr>
          <p:nvPr/>
        </p:nvSpPr>
        <p:spPr bwMode="auto">
          <a:xfrm>
            <a:off x="510900" y="3764616"/>
            <a:ext cx="2057400" cy="400050"/>
          </a:xfrm>
          <a:prstGeom prst="curvedUpArrow">
            <a:avLst>
              <a:gd name="adj1" fmla="val 77143"/>
              <a:gd name="adj2" fmla="val 154286"/>
              <a:gd name="adj3" fmla="val 33333"/>
            </a:avLst>
          </a:prstGeom>
          <a:solidFill>
            <a:srgbClr val="004582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63" name="AutoShape 19"/>
          <p:cNvSpPr>
            <a:spLocks noChangeArrowheads="1"/>
          </p:cNvSpPr>
          <p:nvPr/>
        </p:nvSpPr>
        <p:spPr bwMode="auto">
          <a:xfrm rot="10800000">
            <a:off x="510902" y="2850216"/>
            <a:ext cx="1981199" cy="400050"/>
          </a:xfrm>
          <a:prstGeom prst="curvedUpArrow">
            <a:avLst>
              <a:gd name="adj1" fmla="val 77143"/>
              <a:gd name="adj2" fmla="val 154286"/>
              <a:gd name="adj3" fmla="val 33333"/>
            </a:avLst>
          </a:prstGeom>
          <a:solidFill>
            <a:srgbClr val="004582"/>
          </a:solidFill>
          <a:ln w="9525">
            <a:solidFill>
              <a:srgbClr val="33CCCC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490335" y="2792394"/>
          <a:ext cx="2177826" cy="134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4238396" y="2573329"/>
            <a:ext cx="0" cy="518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5920542" y="2469456"/>
            <a:ext cx="1074204" cy="4343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11" descr="8c659Beqi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9311" y="1178555"/>
            <a:ext cx="394629" cy="6792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46C-EBA9-F148-BDD2-3479979991D7}" type="slidenum">
              <a:rPr lang="en-US" smtClean="0"/>
              <a:t>20</a:t>
            </a:fld>
            <a:endParaRPr lang="en-US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85714"/>
            <a:ext cx="8229600" cy="7159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Integrated </a:t>
            </a:r>
            <a:r>
              <a:rPr lang="en-US" sz="3200" b="1" dirty="0" smtClean="0"/>
              <a:t>care improves health outcomes</a:t>
            </a:r>
            <a:endParaRPr lang="en-US" sz="3200" b="1" dirty="0"/>
          </a:p>
        </p:txBody>
      </p:sp>
      <p:sp>
        <p:nvSpPr>
          <p:cNvPr id="25" name="Subtitle 3"/>
          <p:cNvSpPr txBox="1">
            <a:spLocks/>
          </p:cNvSpPr>
          <p:nvPr/>
        </p:nvSpPr>
        <p:spPr>
          <a:xfrm>
            <a:off x="56844" y="6048211"/>
            <a:ext cx="6400800" cy="83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For PWID from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Anna </a:t>
            </a:r>
            <a:r>
              <a:rPr lang="en-US" sz="2000" dirty="0" err="1" smtClean="0">
                <a:solidFill>
                  <a:srgbClr val="4D4D4D"/>
                </a:solidFill>
              </a:rPr>
              <a:t>Deryabina</a:t>
            </a:r>
            <a:r>
              <a:rPr lang="en-US" sz="2000" dirty="0" smtClean="0">
                <a:solidFill>
                  <a:srgbClr val="4D4D4D"/>
                </a:solidFill>
              </a:rPr>
              <a:t>, ICAP, Director for Central Asia</a:t>
            </a:r>
            <a:endParaRPr lang="en-US" sz="2000" dirty="0">
              <a:solidFill>
                <a:srgbClr val="4D4D4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737" y="5370228"/>
            <a:ext cx="5878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Methadone improved health outcomes including retention in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2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581"/>
            <a:ext cx="7620000" cy="857250"/>
          </a:xfrm>
        </p:spPr>
        <p:txBody>
          <a:bodyPr/>
          <a:lstStyle/>
          <a:p>
            <a:r>
              <a:rPr lang="en-US" b="1" dirty="0" smtClean="0"/>
              <a:t>Key objectives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870652"/>
          <a:ext cx="7620000" cy="3843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46C-EBA9-F148-BDD2-3479979991D7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5714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Integrated care for PWID</a:t>
            </a:r>
            <a:endParaRPr lang="en-US" sz="3200" b="1" dirty="0"/>
          </a:p>
        </p:txBody>
      </p:sp>
      <p:sp>
        <p:nvSpPr>
          <p:cNvPr id="7" name="Subtitle 3"/>
          <p:cNvSpPr txBox="1">
            <a:spLocks/>
          </p:cNvSpPr>
          <p:nvPr/>
        </p:nvSpPr>
        <p:spPr>
          <a:xfrm>
            <a:off x="56844" y="6048211"/>
            <a:ext cx="6400800" cy="83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For PWID from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Anna </a:t>
            </a:r>
            <a:r>
              <a:rPr lang="en-US" sz="2000" dirty="0" err="1" smtClean="0">
                <a:solidFill>
                  <a:srgbClr val="4D4D4D"/>
                </a:solidFill>
              </a:rPr>
              <a:t>Deryabina</a:t>
            </a:r>
            <a:r>
              <a:rPr lang="en-US" sz="2000" dirty="0" smtClean="0">
                <a:solidFill>
                  <a:srgbClr val="4D4D4D"/>
                </a:solidFill>
              </a:rPr>
              <a:t>, ICAP, Director for Central Asia</a:t>
            </a:r>
            <a:endParaRPr lang="en-US" sz="2000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7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5" y="1224615"/>
          <a:ext cx="8686795" cy="3219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68419"/>
            <a:ext cx="7620000" cy="857250"/>
          </a:xfrm>
        </p:spPr>
        <p:txBody>
          <a:bodyPr/>
          <a:lstStyle/>
          <a:p>
            <a:r>
              <a:rPr lang="en-US" b="1" dirty="0" smtClean="0"/>
              <a:t>Intermediate results </a:t>
            </a:r>
            <a:r>
              <a:rPr lang="ru-RU" b="1" dirty="0" smtClean="0"/>
              <a:t>(2)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804860" y="799725"/>
            <a:ext cx="430887" cy="13342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834135"/>
                </a:solidFill>
              </a:rPr>
              <a:t>KYRGYZSTAN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2246C-EBA9-F148-BDD2-3479979991D7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4465" y="1840692"/>
            <a:ext cx="461665" cy="244457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% of patients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85714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2) Integrated services increased retention in care</a:t>
            </a:r>
            <a:endParaRPr lang="en-US" sz="3200" b="1" dirty="0"/>
          </a:p>
        </p:txBody>
      </p:sp>
      <p:sp>
        <p:nvSpPr>
          <p:cNvPr id="12" name="Subtitle 3"/>
          <p:cNvSpPr txBox="1">
            <a:spLocks/>
          </p:cNvSpPr>
          <p:nvPr/>
        </p:nvSpPr>
        <p:spPr>
          <a:xfrm>
            <a:off x="56844" y="6048211"/>
            <a:ext cx="6400800" cy="83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For PWID; similar data from Kazakhstan and Tajikistan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4D4D4D"/>
                </a:solidFill>
              </a:rPr>
              <a:t>Anna </a:t>
            </a:r>
            <a:r>
              <a:rPr lang="en-US" sz="2000" dirty="0" err="1" smtClean="0">
                <a:solidFill>
                  <a:srgbClr val="4D4D4D"/>
                </a:solidFill>
              </a:rPr>
              <a:t>Deryabina</a:t>
            </a:r>
            <a:r>
              <a:rPr lang="en-US" sz="2000" dirty="0" smtClean="0">
                <a:solidFill>
                  <a:srgbClr val="4D4D4D"/>
                </a:solidFill>
              </a:rPr>
              <a:t>, ICAP, Director for Central Asia</a:t>
            </a:r>
            <a:endParaRPr lang="en-US" sz="2000" dirty="0">
              <a:solidFill>
                <a:srgbClr val="4D4D4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88858"/>
          <a:stretch/>
        </p:blipFill>
        <p:spPr>
          <a:xfrm>
            <a:off x="-146394" y="4598774"/>
            <a:ext cx="8932048" cy="8617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b="85047"/>
          <a:stretch/>
        </p:blipFill>
        <p:spPr>
          <a:xfrm>
            <a:off x="457200" y="1531869"/>
            <a:ext cx="8483600" cy="7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533" y="133893"/>
            <a:ext cx="8229600" cy="7159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Strategies to </a:t>
            </a:r>
            <a:r>
              <a:rPr lang="en-US" sz="3200" b="1" smtClean="0"/>
              <a:t>strengthen HIV continuum </a:t>
            </a:r>
            <a:r>
              <a:rPr lang="en-US" sz="3200" b="1" dirty="0" smtClean="0"/>
              <a:t>of care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074317" y="1034210"/>
            <a:ext cx="20313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McNairy  et al  AIDS 2012</a:t>
            </a:r>
            <a:endParaRPr lang="en-US" sz="1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710494" y="4177016"/>
            <a:ext cx="3061906" cy="1754326"/>
            <a:chOff x="5083585" y="4953000"/>
            <a:chExt cx="3298415" cy="1754326"/>
          </a:xfrm>
        </p:grpSpPr>
        <p:sp>
          <p:nvSpPr>
            <p:cNvPr id="26" name="TextBox 25"/>
            <p:cNvSpPr txBox="1"/>
            <p:nvPr/>
          </p:nvSpPr>
          <p:spPr>
            <a:xfrm>
              <a:off x="6400800" y="4953000"/>
              <a:ext cx="1981200" cy="1754326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-Peer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support groups</a:t>
              </a:r>
              <a:endParaRPr lang="en-US" b="1" baseline="300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-Two </a:t>
              </a:r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way SMS</a:t>
              </a:r>
              <a:endParaRPr lang="en-US" b="1" baseline="300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-Outreach</a:t>
              </a: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-Integrated services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pic>
          <p:nvPicPr>
            <p:cNvPr id="29" name="Picture 28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83585" y="5105400"/>
              <a:ext cx="1206447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76199" y="4267197"/>
            <a:ext cx="154471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1">
                    <a:lumMod val="50000"/>
                  </a:schemeClr>
                </a:solidFill>
              </a:rPr>
              <a:t>1)Decentralize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testing</a:t>
            </a:r>
            <a:endParaRPr lang="en-US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23679" y="4267195"/>
            <a:ext cx="3082497" cy="2308324"/>
            <a:chOff x="1140676" y="4953000"/>
            <a:chExt cx="2682393" cy="2818984"/>
          </a:xfrm>
        </p:grpSpPr>
        <p:sp>
          <p:nvSpPr>
            <p:cNvPr id="8" name="TextBox 7"/>
            <p:cNvSpPr txBox="1"/>
            <p:nvPr/>
          </p:nvSpPr>
          <p:spPr>
            <a:xfrm>
              <a:off x="1981200" y="4953000"/>
              <a:ext cx="1841869" cy="2818984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2) Simplify/rapid </a:t>
              </a:r>
              <a:r>
                <a:rPr lang="en-US" b="1" smtClean="0">
                  <a:solidFill>
                    <a:schemeClr val="accent1">
                      <a:lumMod val="50000"/>
                    </a:schemeClr>
                  </a:solidFill>
                </a:rPr>
                <a:t>ART </a:t>
              </a:r>
              <a:r>
                <a:rPr lang="en-US" b="1" smtClean="0">
                  <a:solidFill>
                    <a:schemeClr val="accent1">
                      <a:lumMod val="50000"/>
                    </a:schemeClr>
                  </a:solidFill>
                </a:rPr>
                <a:t>initiation/integrate</a:t>
              </a:r>
              <a:endParaRPr lang="en-US" b="1" baseline="30000" dirty="0" smtClean="0">
                <a:solidFill>
                  <a:schemeClr val="accent1">
                    <a:lumMod val="50000"/>
                  </a:schemeClr>
                </a:solidFill>
              </a:endParaRP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-Initiation algorithm</a:t>
              </a: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-Home HTC</a:t>
              </a: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-Package services</a:t>
              </a:r>
            </a:p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</a:rPr>
                <a:t>-Improved clinic operations</a:t>
              </a:r>
            </a:p>
          </p:txBody>
        </p:sp>
        <p:pic>
          <p:nvPicPr>
            <p:cNvPr id="31" name="Picture 30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0676" y="5029200"/>
              <a:ext cx="805956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057400" y="3657593"/>
            <a:ext cx="1143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1F497D"/>
                </a:solidFill>
                <a:latin typeface="+mj-lt"/>
                <a:ea typeface="Myriad Pro"/>
                <a:cs typeface="Myriad Pro"/>
              </a:rPr>
              <a:t>Link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3657593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Test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91000" y="3657593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Link &amp; Retain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629400" y="3657593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+mj-lt"/>
              </a:rPr>
              <a:t>Retain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715000" y="1295400"/>
            <a:ext cx="2154933" cy="2832113"/>
            <a:chOff x="6415979" y="1371600"/>
            <a:chExt cx="2154933" cy="2832113"/>
          </a:xfrm>
        </p:grpSpPr>
        <p:pic>
          <p:nvPicPr>
            <p:cNvPr id="35" name="Picture 34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5979" y="2627639"/>
              <a:ext cx="573594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 descr="adherenc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1326" y="1371600"/>
              <a:ext cx="1529586" cy="283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8" name="Picture 37" descr="arr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6353" y="2551435"/>
            <a:ext cx="1496853" cy="5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AR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0772" y="1320839"/>
            <a:ext cx="1568401" cy="283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2487237" y="1800071"/>
            <a:ext cx="15486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latin typeface="Myriad Pro"/>
                <a:ea typeface="Myriad Pro"/>
                <a:cs typeface="Myriad Pro"/>
              </a:rPr>
              <a:t>Linkage + ART </a:t>
            </a:r>
            <a:endParaRPr lang="en-US" sz="1400" b="1" dirty="0">
              <a:latin typeface="Myriad Pro"/>
              <a:ea typeface="Myriad Pro"/>
              <a:cs typeface="Myriad Pro"/>
            </a:endParaRPr>
          </a:p>
          <a:p>
            <a:pPr algn="ctr"/>
            <a:r>
              <a:rPr lang="en-US" sz="1400" b="1" dirty="0" smtClean="0">
                <a:latin typeface="Myriad Pro"/>
                <a:ea typeface="Myriad Pro"/>
                <a:cs typeface="Myriad Pro"/>
              </a:rPr>
              <a:t>Eligibility + Initiation</a:t>
            </a:r>
            <a:endParaRPr lang="en-US" sz="1400" b="1" dirty="0">
              <a:latin typeface="Myriad Pro"/>
              <a:ea typeface="Myriad Pro"/>
              <a:cs typeface="Myriad Pro"/>
            </a:endParaRPr>
          </a:p>
        </p:txBody>
      </p:sp>
      <p:pic>
        <p:nvPicPr>
          <p:cNvPr id="41" name="Picture 3" descr="Link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727" y="1320839"/>
            <a:ext cx="1440456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 descr="arrow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533" y="2561725"/>
            <a:ext cx="573594" cy="51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162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3" grpId="0"/>
      <p:bldP spid="14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HIV care continuum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HIV prevention continuum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Science - Strategies to optimize retention in the care continuum</a:t>
            </a:r>
          </a:p>
          <a:p>
            <a:r>
              <a:rPr lang="en-US" dirty="0" smtClean="0"/>
              <a:t>Integrate health economic modeling</a:t>
            </a:r>
          </a:p>
          <a:p>
            <a:r>
              <a:rPr lang="en-US" dirty="0" smtClean="0"/>
              <a:t>Discussion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1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7" y="152400"/>
            <a:ext cx="9154380" cy="85010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Model: community structure &amp; partnerships</a:t>
            </a:r>
            <a:endParaRPr lang="en-GB" sz="3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3997" y="1164804"/>
            <a:ext cx="8077201" cy="4463916"/>
            <a:chOff x="-1" y="1403484"/>
            <a:chExt cx="8964489" cy="5229872"/>
          </a:xfrm>
        </p:grpSpPr>
        <p:sp>
          <p:nvSpPr>
            <p:cNvPr id="48" name="Oval 47"/>
            <p:cNvSpPr/>
            <p:nvPr/>
          </p:nvSpPr>
          <p:spPr>
            <a:xfrm>
              <a:off x="4757201" y="4509120"/>
              <a:ext cx="1872208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2038341" y="3738850"/>
              <a:ext cx="1872208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627351" y="3320299"/>
              <a:ext cx="1872208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4175956" y="2069232"/>
              <a:ext cx="1872208" cy="17281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93587" y="4566942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563455" y="4328411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00092" y="2825316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2974445" y="5099277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6915383" y="4041892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545453" y="3572327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4631187" y="2933328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>
              <a:stCxn id="13" idx="3"/>
              <a:endCxn id="9" idx="0"/>
            </p:cNvCxnSpPr>
            <p:nvPr/>
          </p:nvCxnSpPr>
          <p:spPr>
            <a:xfrm>
              <a:off x="7671467" y="3788351"/>
              <a:ext cx="0" cy="54006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2772782" y="4149080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8712460" y="6417332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727684" y="1772816"/>
              <a:ext cx="6984776" cy="4752528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51573" y="1763524"/>
              <a:ext cx="328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Community – receives home HTC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Straight Connector 20"/>
            <p:cNvCxnSpPr>
              <a:stCxn id="18" idx="1"/>
              <a:endCxn id="9" idx="3"/>
            </p:cNvCxnSpPr>
            <p:nvPr/>
          </p:nvCxnSpPr>
          <p:spPr>
            <a:xfrm flipH="1" flipV="1">
              <a:off x="7779479" y="4436423"/>
              <a:ext cx="995988" cy="208892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7" idx="2"/>
              <a:endCxn id="11" idx="0"/>
            </p:cNvCxnSpPr>
            <p:nvPr/>
          </p:nvCxnSpPr>
          <p:spPr>
            <a:xfrm>
              <a:off x="2701599" y="4782966"/>
              <a:ext cx="398860" cy="31631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7" idx="0"/>
              <a:endCxn id="14" idx="2"/>
            </p:cNvCxnSpPr>
            <p:nvPr/>
          </p:nvCxnSpPr>
          <p:spPr>
            <a:xfrm flipV="1">
              <a:off x="2880794" y="3149352"/>
              <a:ext cx="1750393" cy="999728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0"/>
              <a:endCxn id="10" idx="2"/>
            </p:cNvCxnSpPr>
            <p:nvPr/>
          </p:nvCxnSpPr>
          <p:spPr>
            <a:xfrm flipH="1" flipV="1">
              <a:off x="5508104" y="3041340"/>
              <a:ext cx="1533293" cy="1000552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0" y="2411596"/>
              <a:ext cx="518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>
                  <a:solidFill>
                    <a:srgbClr val="002060"/>
                  </a:solidFill>
                </a:rPr>
                <a:t>Key</a:t>
              </a:r>
              <a:endParaRPr lang="en-GB" u="sng" dirty="0">
                <a:solidFill>
                  <a:srgbClr val="002060"/>
                </a:solidFill>
              </a:endParaRPr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133416" y="3226057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51418" y="3647634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0854" y="3149403"/>
              <a:ext cx="918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Woman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0854" y="3563724"/>
              <a:ext cx="6142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Man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-1" y="2402885"/>
              <a:ext cx="1612275" cy="334977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51573" y="1403484"/>
              <a:ext cx="3705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Outside community – no intervention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3429118" y="4416430"/>
              <a:ext cx="252028" cy="216024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56458" y="2860168"/>
              <a:ext cx="205943" cy="19010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8336" y="2770552"/>
              <a:ext cx="11961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Household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248114" y="5424648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>
              <a:stCxn id="45" idx="4"/>
              <a:endCxn id="50" idx="1"/>
            </p:cNvCxnSpPr>
            <p:nvPr/>
          </p:nvCxnSpPr>
          <p:spPr>
            <a:xfrm>
              <a:off x="3681146" y="4632454"/>
              <a:ext cx="1566968" cy="900206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7" idx="3"/>
              <a:endCxn id="12" idx="1"/>
            </p:cNvCxnSpPr>
            <p:nvPr/>
          </p:nvCxnSpPr>
          <p:spPr>
            <a:xfrm flipV="1">
              <a:off x="2988806" y="4149904"/>
              <a:ext cx="3989584" cy="107188"/>
            </a:xfrm>
            <a:prstGeom prst="line">
              <a:avLst/>
            </a:prstGeom>
            <a:ln w="19050">
              <a:solidFill>
                <a:srgbClr val="C00000"/>
              </a:solidFill>
              <a:prstDash val="soli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51418" y="4293096"/>
              <a:ext cx="186918" cy="1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338336" y="3968451"/>
              <a:ext cx="1273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Stable </a:t>
              </a:r>
            </a:p>
            <a:p>
              <a:r>
                <a:rPr lang="en-GB" dirty="0" smtClean="0">
                  <a:solidFill>
                    <a:srgbClr val="002060"/>
                  </a:solidFill>
                </a:rPr>
                <a:t>partnership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151418" y="4853892"/>
              <a:ext cx="186918" cy="1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338336" y="4530726"/>
              <a:ext cx="12739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2060"/>
                  </a:solidFill>
                </a:rPr>
                <a:t>Temporary</a:t>
              </a:r>
            </a:p>
            <a:p>
              <a:r>
                <a:rPr lang="en-GB" dirty="0" smtClean="0">
                  <a:solidFill>
                    <a:srgbClr val="002060"/>
                  </a:solidFill>
                </a:rPr>
                <a:t>partnership</a:t>
              </a:r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888182" y="2488250"/>
              <a:ext cx="216024" cy="2160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Smith, et. al, Lancet HIV, 2015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449" y="5720913"/>
            <a:ext cx="6611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Explicitly tracks testing, clinic visits, ART initiation, &amp; suppression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338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" y="131618"/>
            <a:ext cx="6812280" cy="727364"/>
          </a:xfrm>
        </p:spPr>
        <p:txBody>
          <a:bodyPr>
            <a:normAutofit/>
          </a:bodyPr>
          <a:lstStyle/>
          <a:p>
            <a:r>
              <a:rPr lang="en-US" b="1" smtClean="0"/>
              <a:t>Micro-costing results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014740"/>
              </p:ext>
            </p:extLst>
          </p:nvPr>
        </p:nvGraphicFramePr>
        <p:xfrm>
          <a:off x="1773382" y="1676400"/>
          <a:ext cx="5238152" cy="3352800"/>
        </p:xfrm>
        <a:graphic>
          <a:graphicData uri="http://schemas.openxmlformats.org/drawingml/2006/table">
            <a:tbl>
              <a:tblPr/>
              <a:tblGrid>
                <a:gridCol w="1371601"/>
                <a:gridCol w="714179"/>
                <a:gridCol w="733621"/>
                <a:gridCol w="1371600"/>
                <a:gridCol w="1047151"/>
              </a:tblGrid>
              <a:tr h="49748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en-US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HIV-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HIV +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8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Clinic referral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Counselor meeting patient at clinic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Counselor follow up at 1, 3, &amp; 6 months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HTC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clinic referral)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5.45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8.28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8.43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15.22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741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Mobile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HTC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PIMA)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5.51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14.78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14.94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21.78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HTC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Clinic referral)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8.22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12.13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12.42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21.64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237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Home 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HTC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PIMA)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8.32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18.69</a:t>
                      </a:r>
                    </a:p>
                  </a:txBody>
                  <a:tcPr marL="10231" marR="10231" marT="10231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18.97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28.29</a:t>
                      </a:r>
                    </a:p>
                  </a:txBody>
                  <a:tcPr marL="10231" marR="10231" marT="10231" marB="0" anchor="b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611158" y="4000500"/>
            <a:ext cx="55626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61722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Sharma, et. al. R4P,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Incremental cost per DALY averted</a:t>
            </a:r>
            <a:endParaRPr lang="en-US" dirty="0"/>
          </a:p>
        </p:txBody>
      </p:sp>
      <p:pic>
        <p:nvPicPr>
          <p:cNvPr id="4" name="Content Placeholder 3" descr="Cost per DALY averted operational scenarios 3 and 4.eps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1" r="-21785"/>
          <a:stretch/>
        </p:blipFill>
        <p:spPr>
          <a:xfrm>
            <a:off x="3676650" y="1297848"/>
            <a:ext cx="5274734" cy="48783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55329" y="25534455"/>
            <a:ext cx="1375352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E207F"/>
                </a:solidFill>
              </a:rPr>
              <a:t>All ICERs per DALY averted are &lt;20% of South African GDP per capita (2012), which by WHO standards are very cost-effective</a:t>
            </a:r>
          </a:p>
          <a:p>
            <a:pPr marL="342900" indent="-342900">
              <a:buFont typeface="Arial"/>
              <a:buChar char="•"/>
            </a:pPr>
            <a:endParaRPr lang="en-US" sz="1000" b="1" dirty="0" smtClean="0">
              <a:solidFill>
                <a:srgbClr val="0E20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E207F"/>
                </a:solidFill>
              </a:rPr>
              <a:t>Reducing ART cost to CHAI target reduces ICER per DALY averted by 36-76%</a:t>
            </a:r>
            <a:endParaRPr lang="en-US" b="1" dirty="0">
              <a:solidFill>
                <a:srgbClr val="0E207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828800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dirty="0" smtClean="0">
                <a:solidFill>
                  <a:srgbClr val="0E207F"/>
                </a:solidFill>
              </a:rPr>
              <a:t>All </a:t>
            </a:r>
            <a:r>
              <a:rPr lang="en-US" sz="2200" dirty="0">
                <a:solidFill>
                  <a:srgbClr val="0E207F"/>
                </a:solidFill>
              </a:rPr>
              <a:t>ICERs per DALY averted are &lt;20% of South African GDP per capita (2012), </a:t>
            </a:r>
            <a:r>
              <a:rPr lang="en-US" sz="2200" dirty="0" smtClean="0">
                <a:solidFill>
                  <a:srgbClr val="0E207F"/>
                </a:solidFill>
              </a:rPr>
              <a:t>and therefore considered very cost-effective</a:t>
            </a:r>
            <a:endParaRPr lang="en-US" sz="2200" dirty="0">
              <a:solidFill>
                <a:srgbClr val="0E20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dirty="0">
                <a:solidFill>
                  <a:srgbClr val="0E207F"/>
                </a:solidFill>
              </a:rPr>
              <a:t>Reducing ART cost to CHAI target reduces ICER per DALY averted by 36-76%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307729" y="25686855"/>
            <a:ext cx="13753528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E207F"/>
                </a:solidFill>
              </a:rPr>
              <a:t>All ICERs per DALY averted are &lt;20% of South African GDP per capita (2012), which by WHO standards are very cost-effective</a:t>
            </a:r>
          </a:p>
          <a:p>
            <a:pPr marL="342900" indent="-342900">
              <a:buFont typeface="Arial"/>
              <a:buChar char="•"/>
            </a:pPr>
            <a:endParaRPr lang="en-US" sz="1000" b="1" dirty="0" smtClean="0">
              <a:solidFill>
                <a:srgbClr val="0E207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E207F"/>
                </a:solidFill>
              </a:rPr>
              <a:t>Reducing ART cost to CHAI target reduces ICER per DALY averted by 36-76%</a:t>
            </a:r>
            <a:endParaRPr lang="en-US" b="1" dirty="0">
              <a:solidFill>
                <a:srgbClr val="0E20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7075" y="32004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Threshold: </a:t>
            </a:r>
            <a:r>
              <a:rPr lang="en-US" dirty="0" smtClean="0"/>
              <a:t>South Africa GDP per capita: </a:t>
            </a:r>
            <a:r>
              <a:rPr lang="en-US" dirty="0"/>
              <a:t>$7350</a:t>
            </a:r>
          </a:p>
        </p:txBody>
      </p:sp>
    </p:spTree>
    <p:extLst>
      <p:ext uri="{BB962C8B-B14F-4D97-AF65-F5344CB8AC3E}">
        <p14:creationId xmlns:p14="http://schemas.microsoft.com/office/powerpoint/2010/main" val="632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25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HTC </a:t>
            </a:r>
            <a:r>
              <a:rPr lang="en-US" b="1" dirty="0" smtClean="0"/>
              <a:t>total program costs over 10 years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36957" r="6057" b="1931"/>
          <a:stretch/>
        </p:blipFill>
        <p:spPr>
          <a:xfrm>
            <a:off x="838200" y="2209800"/>
            <a:ext cx="8045727" cy="420572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61722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800" dirty="0" smtClean="0"/>
          </a:p>
          <a:p>
            <a:pPr marL="82296" indent="0">
              <a:buFont typeface="Arial" pitchFamily="34" charset="0"/>
              <a:buNone/>
              <a:defRPr/>
            </a:pPr>
            <a:r>
              <a:rPr lang="en-US" sz="4400" b="1" dirty="0" smtClean="0"/>
              <a:t>ART costs far outweigh all other costs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6286500" y="6324600"/>
            <a:ext cx="2667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J. Smith, Lancet HIV, 2015</a:t>
            </a:r>
            <a:endParaRPr lang="en-US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5" t="8213" r="54205" b="65458"/>
          <a:stretch/>
        </p:blipFill>
        <p:spPr>
          <a:xfrm>
            <a:off x="1676400" y="1371600"/>
            <a:ext cx="28781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1475" y="1182687"/>
            <a:ext cx="7886700" cy="4351338"/>
          </a:xfrm>
        </p:spPr>
        <p:txBody>
          <a:bodyPr/>
          <a:lstStyle/>
          <a:p>
            <a:r>
              <a:rPr lang="en-US" dirty="0" smtClean="0"/>
              <a:t>Routine collection and reporting of outcomes data to support uptake of best practices</a:t>
            </a:r>
          </a:p>
          <a:p>
            <a:pPr lvl="1"/>
            <a:r>
              <a:rPr lang="en-US" dirty="0" smtClean="0"/>
              <a:t>Report proportion virally suppressed and cost</a:t>
            </a:r>
          </a:p>
          <a:p>
            <a:pPr lvl="1"/>
            <a:r>
              <a:rPr lang="en-US" dirty="0" smtClean="0"/>
              <a:t>At facility level, in real time</a:t>
            </a:r>
          </a:p>
          <a:p>
            <a:r>
              <a:rPr lang="en-US" dirty="0" smtClean="0"/>
              <a:t>Support innovation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 </a:t>
            </a:r>
            <a:r>
              <a:rPr lang="en-US" dirty="0" smtClean="0"/>
              <a:t>and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52" y="3041992"/>
            <a:ext cx="4665835" cy="3242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2826"/>
            <a:ext cx="9144000" cy="179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4401"/>
            <a:ext cx="8229600" cy="715963"/>
          </a:xfrm>
        </p:spPr>
        <p:txBody>
          <a:bodyPr>
            <a:normAutofit/>
          </a:bodyPr>
          <a:lstStyle/>
          <a:p>
            <a:r>
              <a:rPr lang="en-US" b="1" dirty="0" smtClean="0"/>
              <a:t>Background: HIV care continuum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03" y="4703207"/>
            <a:ext cx="7021052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 coverage and retention is required at each stage of the HIV care continuum to prevent HIV associated disability, death and incident HIV cases – underpinning the UNAIDS </a:t>
            </a:r>
            <a:r>
              <a:rPr lang="en-US" sz="2400" smtClean="0"/>
              <a:t>90-90-90 goals</a:t>
            </a:r>
            <a:endParaRPr lang="en-US" sz="2400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415985" y="1371604"/>
            <a:ext cx="2154933" cy="2832113"/>
            <a:chOff x="6415979" y="1371600"/>
            <a:chExt cx="2154933" cy="2832113"/>
          </a:xfrm>
        </p:grpSpPr>
        <p:pic>
          <p:nvPicPr>
            <p:cNvPr id="20" name="Picture 19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15979" y="2627639"/>
              <a:ext cx="573594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 descr="adherence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041326" y="1371600"/>
              <a:ext cx="1529586" cy="283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4056909" y="1397043"/>
            <a:ext cx="2367696" cy="2833452"/>
            <a:chOff x="4056909" y="1397043"/>
            <a:chExt cx="2367696" cy="2833452"/>
          </a:xfrm>
        </p:grpSpPr>
        <p:pic>
          <p:nvPicPr>
            <p:cNvPr id="18" name="Picture 17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5043" y="2627639"/>
              <a:ext cx="573595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 descr="ART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56204" y="1397043"/>
              <a:ext cx="1568401" cy="2833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4056909" y="2149594"/>
              <a:ext cx="8956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Myriad Pro"/>
                  <a:ea typeface="Myriad Pro"/>
                  <a:cs typeface="Myriad Pro"/>
                </a:rPr>
                <a:t>ART </a:t>
              </a:r>
            </a:p>
            <a:p>
              <a:pPr algn="ctr"/>
              <a:r>
                <a:rPr lang="en-US" sz="1400" b="1">
                  <a:latin typeface="Myriad Pro"/>
                  <a:ea typeface="Myriad Pro"/>
                  <a:cs typeface="Myriad Pro"/>
                </a:rPr>
                <a:t>Eligible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986793" y="1433201"/>
            <a:ext cx="2169310" cy="2813367"/>
            <a:chOff x="1986793" y="1433197"/>
            <a:chExt cx="2169310" cy="2813366"/>
          </a:xfrm>
        </p:grpSpPr>
        <p:pic>
          <p:nvPicPr>
            <p:cNvPr id="17" name="Picture 16" descr="HIVCare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2204" y="1433197"/>
              <a:ext cx="1533899" cy="281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5" descr="arrow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04044" y="2627639"/>
              <a:ext cx="575032" cy="519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>
              <a:spLocks noChangeArrowheads="1"/>
            </p:cNvSpPr>
            <p:nvPr/>
          </p:nvSpPr>
          <p:spPr bwMode="auto">
            <a:xfrm>
              <a:off x="1986793" y="2240651"/>
              <a:ext cx="6181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>
                  <a:latin typeface="Myriad Pro"/>
                  <a:ea typeface="Myriad Pro"/>
                  <a:cs typeface="Myriad Pro"/>
                </a:rPr>
                <a:t>Link</a:t>
              </a:r>
            </a:p>
          </p:txBody>
        </p:sp>
      </p:grpSp>
      <p:pic>
        <p:nvPicPr>
          <p:cNvPr id="24" name="Picture 3" descr="Link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572459"/>
            <a:ext cx="1440456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019803" y="4343400"/>
            <a:ext cx="255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McNairy  et al  AIDS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696200" cy="639763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Discussion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01436"/>
            <a:ext cx="80772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Review of implementation science evidence for HIV care continuum: 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/>
              <a:t>Decentralize: Community-based HTC increases coverage, linkage, and ART initiation</a:t>
            </a:r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Simplify: Rapid ART eligibility assessment and ART initiation </a:t>
            </a:r>
            <a:r>
              <a:rPr lang="en-US" sz="2000" dirty="0"/>
              <a:t>reduces the loss between HIV testing and </a:t>
            </a:r>
            <a:r>
              <a:rPr lang="en-US" sz="2000" dirty="0" smtClean="0"/>
              <a:t>treatment, Integrate care</a:t>
            </a:r>
            <a:endParaRPr lang="en-US" sz="2000" dirty="0" smtClean="0"/>
          </a:p>
          <a:p>
            <a:pPr marL="914400" lvl="1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000" dirty="0" smtClean="0"/>
              <a:t>Integrate health economic analyses: Estimate cost, cost-effectiveness and budget impact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Our findings from rural South Africa - Community-based home HTC, POC CD4 testing, referral to care, and follow-up visits :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Following WHO guidelines, this approach has the potential to cost-effectively avert ~50% of incident infection</a:t>
            </a:r>
          </a:p>
          <a:p>
            <a:pPr lvl="1">
              <a:lnSpc>
                <a:spcPct val="120000"/>
              </a:lnSpc>
            </a:pPr>
            <a:r>
              <a:rPr lang="en-US" sz="2000" dirty="0"/>
              <a:t>The cost of ART is the largest proportion of program costs over ten years – a variable cost</a:t>
            </a:r>
          </a:p>
          <a:p>
            <a:pPr>
              <a:lnSpc>
                <a:spcPct val="120000"/>
              </a:lnSpc>
            </a:pPr>
            <a:endParaRPr lang="en-US" sz="2400" dirty="0" smtClean="0"/>
          </a:p>
          <a:p>
            <a:pPr lvl="1">
              <a:lnSpc>
                <a:spcPct val="120000"/>
              </a:lnSpc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095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77" y="1423843"/>
            <a:ext cx="78867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How to measure and report outcomes: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For HIV+: proportion suppressed over time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dirty="0" smtClean="0"/>
              <a:t>For HIV-: proportion linked to MC, </a:t>
            </a:r>
            <a:r>
              <a:rPr lang="en-US" dirty="0" err="1" smtClean="0"/>
              <a:t>PrEP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What innovations are needed?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What impact will decentralized testing and simplified strategies for ART initiation, monitoring and resupply have on HIV-associated disease?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What is the cost and cost-effectiveness of decentralized testing, linkage, simplified ART initiation </a:t>
            </a:r>
            <a:r>
              <a:rPr lang="en-US" dirty="0"/>
              <a:t>&amp; retention </a:t>
            </a:r>
            <a:r>
              <a:rPr lang="en-US" dirty="0" smtClean="0"/>
              <a:t>strategies?</a:t>
            </a:r>
          </a:p>
        </p:txBody>
      </p:sp>
    </p:spTree>
    <p:extLst>
      <p:ext uri="{BB962C8B-B14F-4D97-AF65-F5344CB8AC3E}">
        <p14:creationId xmlns:p14="http://schemas.microsoft.com/office/powerpoint/2010/main" val="111703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Community-based HIV services increase access</a:t>
            </a:r>
            <a:endParaRPr lang="en-US" sz="3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4" r="20889"/>
          <a:stretch/>
        </p:blipFill>
        <p:spPr bwMode="auto">
          <a:xfrm>
            <a:off x="2438400" y="1676400"/>
            <a:ext cx="4343400" cy="42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594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MSF Client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8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Thank you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2133600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400"/>
              </a:spcAft>
              <a:buFont typeface="Arial" charset="0"/>
              <a:buNone/>
            </a:pPr>
            <a:r>
              <a:rPr lang="en-US" sz="1800" dirty="0" err="1" smtClean="0"/>
              <a:t>Wafaa</a:t>
            </a:r>
            <a:r>
              <a:rPr lang="en-US" sz="1800" dirty="0"/>
              <a:t> El-Sadr, Margaret McNairy, Matthew Fox, Sydney Rosen, Anna </a:t>
            </a:r>
            <a:r>
              <a:rPr lang="en-US" sz="1800" dirty="0" err="1" smtClean="0"/>
              <a:t>Deryabina</a:t>
            </a:r>
            <a:r>
              <a:rPr lang="en-US" sz="1800" dirty="0" smtClean="0"/>
              <a:t>, Landon Myer</a:t>
            </a:r>
            <a:endParaRPr lang="en-US" sz="1800" dirty="0" smtClean="0"/>
          </a:p>
          <a:p>
            <a:pPr marL="0" indent="0" algn="ctr">
              <a:spcAft>
                <a:spcPts val="400"/>
              </a:spcAft>
              <a:buFont typeface="Arial" charset="0"/>
              <a:buNone/>
            </a:pPr>
            <a:r>
              <a:rPr lang="en-US" sz="1800" dirty="0" smtClean="0"/>
              <a:t>HSRC</a:t>
            </a:r>
            <a:r>
              <a:rPr lang="en-US" sz="1800" dirty="0" smtClean="0"/>
              <a:t>, </a:t>
            </a:r>
            <a:r>
              <a:rPr lang="en-US" sz="1800" dirty="0"/>
              <a:t>ICOBI, </a:t>
            </a:r>
            <a:r>
              <a:rPr lang="en-US" sz="1800" dirty="0" smtClean="0"/>
              <a:t>Harvard, and UW Partners</a:t>
            </a:r>
          </a:p>
          <a:p>
            <a:pPr marL="0" indent="0" algn="ctr">
              <a:spcAft>
                <a:spcPts val="400"/>
              </a:spcAft>
              <a:buFont typeface="Arial" charset="0"/>
              <a:buNone/>
            </a:pPr>
            <a:r>
              <a:rPr lang="en-US" sz="1800" dirty="0" smtClean="0"/>
              <a:t>Heidi </a:t>
            </a:r>
            <a:r>
              <a:rPr lang="en-US" sz="1800" dirty="0"/>
              <a:t>van </a:t>
            </a:r>
            <a:r>
              <a:rPr lang="en-US" sz="1800" dirty="0" err="1"/>
              <a:t>Rooyen</a:t>
            </a:r>
            <a:r>
              <a:rPr lang="en-US" sz="1800" dirty="0"/>
              <a:t>, Stephen </a:t>
            </a:r>
            <a:r>
              <a:rPr lang="en-US" sz="1800" dirty="0" err="1"/>
              <a:t>Asiimwe</a:t>
            </a:r>
            <a:r>
              <a:rPr lang="en-US" sz="1800" dirty="0"/>
              <a:t>, Jared Baeten, </a:t>
            </a:r>
            <a:r>
              <a:rPr lang="en-US" sz="1800" dirty="0" smtClean="0"/>
              <a:t>Jennifer Smith, Adam </a:t>
            </a:r>
            <a:r>
              <a:rPr lang="en-US" sz="1800" dirty="0" err="1"/>
              <a:t>Szpiro</a:t>
            </a:r>
            <a:r>
              <a:rPr lang="en-US" sz="1800" dirty="0"/>
              <a:t>, Norma Ware, Meighan </a:t>
            </a:r>
            <a:r>
              <a:rPr lang="en-US" sz="1800" dirty="0" err="1"/>
              <a:t>Krows</a:t>
            </a:r>
            <a:r>
              <a:rPr lang="en-US" sz="1800" dirty="0"/>
              <a:t>, </a:t>
            </a:r>
            <a:r>
              <a:rPr lang="en-US" sz="1800" dirty="0" err="1"/>
              <a:t>Torin</a:t>
            </a:r>
            <a:r>
              <a:rPr lang="en-US" sz="1800" dirty="0"/>
              <a:t> </a:t>
            </a:r>
            <a:r>
              <a:rPr lang="en-US" sz="1800" dirty="0" err="1"/>
              <a:t>Schaafsma</a:t>
            </a:r>
            <a:r>
              <a:rPr lang="en-US" sz="1800" dirty="0"/>
              <a:t>, </a:t>
            </a:r>
            <a:r>
              <a:rPr lang="en-US" sz="1800" dirty="0" smtClean="0"/>
              <a:t>Paul Drain, Alastair </a:t>
            </a:r>
            <a:r>
              <a:rPr lang="en-US" sz="1800" dirty="0"/>
              <a:t>van </a:t>
            </a:r>
            <a:r>
              <a:rPr lang="en-US" sz="1800" dirty="0" err="1"/>
              <a:t>Heerden</a:t>
            </a:r>
            <a:r>
              <a:rPr lang="en-US" sz="1800" dirty="0"/>
              <a:t>, Monique Wyatt, Bosco </a:t>
            </a:r>
            <a:r>
              <a:rPr lang="en-US" sz="1800" dirty="0" err="1"/>
              <a:t>Turyamureeba</a:t>
            </a:r>
            <a:r>
              <a:rPr lang="en-US" sz="1800" dirty="0"/>
              <a:t>, </a:t>
            </a:r>
            <a:r>
              <a:rPr lang="en-US" sz="1800" dirty="0" err="1"/>
              <a:t>Elioda</a:t>
            </a:r>
            <a:r>
              <a:rPr lang="en-US" sz="1800" dirty="0"/>
              <a:t> </a:t>
            </a:r>
            <a:r>
              <a:rPr lang="en-US" sz="1800" dirty="0" err="1"/>
              <a:t>Tumwesigye</a:t>
            </a:r>
            <a:r>
              <a:rPr lang="en-US" sz="1800" dirty="0"/>
              <a:t>, </a:t>
            </a:r>
            <a:r>
              <a:rPr lang="en-US" sz="1800" dirty="0" err="1"/>
              <a:t>Monisha</a:t>
            </a:r>
            <a:r>
              <a:rPr lang="en-US" sz="1800" dirty="0"/>
              <a:t> Sharma, Allen Roberts, Anna </a:t>
            </a:r>
            <a:r>
              <a:rPr lang="en-US" sz="1800" dirty="0" err="1"/>
              <a:t>Bershteyn</a:t>
            </a:r>
            <a:r>
              <a:rPr lang="en-US" sz="1800" dirty="0"/>
              <a:t>, and Connie Celum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" y="6296680"/>
            <a:ext cx="31242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alibri"/>
                <a:cs typeface="Calibri"/>
              </a:rPr>
              <a:t>Funding: </a:t>
            </a:r>
            <a:r>
              <a:rPr lang="en-US" sz="1600" b="1" dirty="0">
                <a:cs typeface="Calibri"/>
              </a:rPr>
              <a:t>NIH Directors Award RC4 </a:t>
            </a:r>
            <a:r>
              <a:rPr lang="en-US" sz="1600" b="1" dirty="0" smtClean="0">
                <a:cs typeface="Calibri"/>
              </a:rPr>
              <a:t>AI092552, </a:t>
            </a:r>
            <a:r>
              <a:rPr lang="en-US" sz="1600" b="1" smtClean="0">
                <a:cs typeface="Calibri"/>
              </a:rPr>
              <a:t>BMGF </a:t>
            </a:r>
            <a:r>
              <a:rPr lang="en-US" sz="1600" b="1" smtClean="0"/>
              <a:t>#OPP1134599</a:t>
            </a:r>
            <a:endParaRPr lang="en-US" sz="1600" b="1" dirty="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352800"/>
            <a:ext cx="2509416" cy="335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5105400"/>
            <a:ext cx="613955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400" dirty="0"/>
              <a:t>To reach </a:t>
            </a:r>
            <a:r>
              <a:rPr lang="en-US" sz="2400" dirty="0" smtClean="0"/>
              <a:t>these UNAIDS targets</a:t>
            </a:r>
            <a:r>
              <a:rPr lang="en-US" sz="2400" dirty="0"/>
              <a:t>, we </a:t>
            </a:r>
            <a:r>
              <a:rPr lang="en-US" sz="2400" dirty="0" smtClean="0"/>
              <a:t>need </a:t>
            </a:r>
            <a:r>
              <a:rPr lang="en-US" sz="2400" b="1" dirty="0" smtClean="0"/>
              <a:t>scalable </a:t>
            </a:r>
            <a:r>
              <a:rPr lang="en-US" sz="2400" b="1" dirty="0"/>
              <a:t>strategies </a:t>
            </a:r>
            <a:r>
              <a:rPr lang="en-US" sz="2400" dirty="0"/>
              <a:t>for </a:t>
            </a:r>
            <a:r>
              <a:rPr lang="en-US" sz="2400" dirty="0" smtClean="0"/>
              <a:t>testing, linkage, ART initiation, </a:t>
            </a:r>
            <a:r>
              <a:rPr lang="en-US" sz="2400" smtClean="0"/>
              <a:t>and monitoring</a:t>
            </a:r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7"/>
            <a:ext cx="8229600" cy="71596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1F49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Progress: Reaching 90-90-90 targets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49"/>
          <a:stretch/>
        </p:blipFill>
        <p:spPr>
          <a:xfrm>
            <a:off x="0" y="1102112"/>
            <a:ext cx="9144000" cy="357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Barriers along the HIV care continuum include:</a:t>
            </a:r>
          </a:p>
          <a:p>
            <a:pPr lvl="1"/>
            <a:r>
              <a:rPr lang="en-US" dirty="0" smtClean="0"/>
              <a:t>Testing not reaching HIV+ persons esp. </a:t>
            </a:r>
            <a:r>
              <a:rPr lang="en-US" dirty="0"/>
              <a:t>men, young persons, key </a:t>
            </a:r>
            <a:r>
              <a:rPr lang="en-US" dirty="0" smtClean="0"/>
              <a:t>populations including  CSWs, IVDU</a:t>
            </a:r>
          </a:p>
          <a:p>
            <a:pPr lvl="1"/>
            <a:r>
              <a:rPr lang="en-US" dirty="0" smtClean="0"/>
              <a:t>Logistics for linkage to clinic: transportation, wait times, clinic hours</a:t>
            </a:r>
          </a:p>
          <a:p>
            <a:pPr lvl="1"/>
            <a:r>
              <a:rPr lang="en-US" dirty="0" smtClean="0"/>
              <a:t>Limited slots and capacity for ART initiation, monitoring and refills at clinic</a:t>
            </a:r>
          </a:p>
          <a:p>
            <a:pPr lvl="1"/>
            <a:r>
              <a:rPr lang="en-US" dirty="0" smtClean="0"/>
              <a:t>Challenges with retention over time - migration</a:t>
            </a:r>
          </a:p>
          <a:p>
            <a:r>
              <a:rPr lang="en-US" dirty="0" smtClean="0"/>
              <a:t>Implementation Science facilitates innovation and evaluation of strategies to address these barriers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00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Continuum adapted to individuals</a:t>
            </a:r>
            <a:endParaRPr lang="en-US" dirty="0"/>
          </a:p>
        </p:txBody>
      </p:sp>
      <p:pic>
        <p:nvPicPr>
          <p:cNvPr id="5" name="Picture 3" descr="Li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0"/>
            <a:ext cx="1440456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Lin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1440456" cy="26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90800" y="2514600"/>
            <a:ext cx="1447800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90800" y="2667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Acute HIV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90800" y="4038600"/>
            <a:ext cx="14478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Known HIV+ not virally suppressed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4600" y="3200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Unaware HIV+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114800" y="26670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410200" y="22098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Antigen/PCR testing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Rapid ART initiation - guidelines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Partner testing priority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10200" y="320040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ART eligibility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Link to care/ART</a:t>
            </a:r>
            <a:endParaRPr lang="en-US" dirty="0"/>
          </a:p>
        </p:txBody>
      </p:sp>
      <p:sp>
        <p:nvSpPr>
          <p:cNvPr id="20" name="Left Brace 19"/>
          <p:cNvSpPr/>
          <p:nvPr/>
        </p:nvSpPr>
        <p:spPr>
          <a:xfrm>
            <a:off x="5334000" y="2286000"/>
            <a:ext cx="152400" cy="7620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5334000" y="3276600"/>
            <a:ext cx="152400" cy="6096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5334000" y="4114800"/>
            <a:ext cx="152400" cy="12192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410200" y="4114803"/>
            <a:ext cx="343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ART eligibility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Facilitated linkage (peers/lay counselors)/ART </a:t>
            </a:r>
            <a:r>
              <a:rPr lang="en-US" dirty="0"/>
              <a:t>initiation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on ART - adherence support/viral </a:t>
            </a:r>
            <a:r>
              <a:rPr lang="en-US" dirty="0"/>
              <a:t>resistance </a:t>
            </a:r>
            <a:r>
              <a:rPr lang="en-US" dirty="0" smtClean="0"/>
              <a:t>testing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114800" y="3581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114800" y="47244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0" y="6481346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Adapted from </a:t>
            </a:r>
            <a:r>
              <a:rPr lang="en-US" sz="1600" b="1" dirty="0" smtClean="0"/>
              <a:t>McNairy et. al. AIDS, 2012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9535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Calibri" charset="0"/>
              </a:rPr>
              <a:t>Integrating HIV prevention and care</a:t>
            </a:r>
            <a:endParaRPr lang="en-US" dirty="0">
              <a:latin typeface="Calibri" charset="0"/>
            </a:endParaRPr>
          </a:p>
        </p:txBody>
      </p:sp>
      <p:sp>
        <p:nvSpPr>
          <p:cNvPr id="93187" name="TextBox 13"/>
          <p:cNvSpPr txBox="1">
            <a:spLocks noChangeArrowheads="1"/>
          </p:cNvSpPr>
          <p:nvPr/>
        </p:nvSpPr>
        <p:spPr bwMode="auto">
          <a:xfrm>
            <a:off x="25400" y="6172200"/>
            <a:ext cx="4038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 smtClean="0"/>
              <a:t>McNairy et. al. CID 2014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4102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1F497D"/>
                </a:solidFill>
              </a:rPr>
              <a:t>For HIV+ and HIV- persons, integration of biomedical, behavioral and structural interventions are needed</a:t>
            </a:r>
            <a:endParaRPr lang="en-US" b="1" dirty="0">
              <a:solidFill>
                <a:srgbClr val="1F497D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47529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Background - HIV care continuum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HIV prevention continuum</a:t>
            </a:r>
          </a:p>
          <a:p>
            <a:r>
              <a:rPr lang="en-US" dirty="0"/>
              <a:t>Implementation Science - Strategies to </a:t>
            </a:r>
            <a:r>
              <a:rPr lang="en-US" dirty="0" smtClean="0"/>
              <a:t>address barriers and optimize </a:t>
            </a:r>
            <a:r>
              <a:rPr lang="en-US" dirty="0"/>
              <a:t>retention </a:t>
            </a:r>
            <a:r>
              <a:rPr lang="en-US" dirty="0" smtClean="0"/>
              <a:t>along the HIV care </a:t>
            </a:r>
            <a:r>
              <a:rPr lang="en-US" dirty="0"/>
              <a:t>continuum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Health economic analyses</a:t>
            </a:r>
          </a:p>
          <a:p>
            <a:r>
              <a:rPr lang="en-US" dirty="0" smtClean="0">
                <a:solidFill>
                  <a:srgbClr val="7F7F7F"/>
                </a:solidFill>
              </a:rPr>
              <a:t>Discussion</a:t>
            </a:r>
            <a:endParaRPr lang="en-US" dirty="0">
              <a:solidFill>
                <a:srgbClr val="7F7F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4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964"/>
            <a:ext cx="8534400" cy="6397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Strategies to increase coverage and impact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Decentralize testing</a:t>
            </a:r>
          </a:p>
          <a:p>
            <a:pPr marL="914400" lvl="1" indent="-514350"/>
            <a:r>
              <a:rPr lang="en-US" dirty="0" smtClean="0"/>
              <a:t>Testing outside the facility achieves higher coverage</a:t>
            </a:r>
          </a:p>
          <a:p>
            <a:pPr marL="914400" lvl="1" indent="-514350"/>
            <a:r>
              <a:rPr lang="en-US" dirty="0" smtClean="0"/>
              <a:t>Identifies persons who would not otherwise test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Simplify ART </a:t>
            </a:r>
            <a:r>
              <a:rPr lang="en-US" dirty="0" smtClean="0"/>
              <a:t>initiation and retention</a:t>
            </a:r>
            <a:endParaRPr lang="en-US" dirty="0" smtClean="0"/>
          </a:p>
          <a:p>
            <a:pPr marL="914400" lvl="1" indent="-514350"/>
            <a:r>
              <a:rPr lang="en-US" dirty="0" smtClean="0"/>
              <a:t>Reduce time in pre-ART care</a:t>
            </a:r>
          </a:p>
          <a:p>
            <a:pPr marL="914400" lvl="1" indent="-514350"/>
            <a:r>
              <a:rPr lang="en-US" dirty="0" smtClean="0"/>
              <a:t>Rapid ART </a:t>
            </a:r>
            <a:r>
              <a:rPr lang="en-US" dirty="0" smtClean="0"/>
              <a:t>initiation</a:t>
            </a:r>
          </a:p>
          <a:p>
            <a:pPr marL="914400" lvl="1" indent="-514350"/>
            <a:r>
              <a:rPr lang="en-US" dirty="0" smtClean="0"/>
              <a:t>Integrate care for retention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 health economic modeling</a:t>
            </a:r>
          </a:p>
          <a:p>
            <a:pPr marL="914400" lvl="1" indent="-514350"/>
            <a:r>
              <a:rPr lang="en-US" dirty="0" smtClean="0"/>
              <a:t>Estimate cost, cost-effectiveness and budget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</TotalTime>
  <Words>2008</Words>
  <Application>Microsoft Macintosh PowerPoint</Application>
  <PresentationFormat>On-screen Show (4:3)</PresentationFormat>
  <Paragraphs>303</Paragraphs>
  <Slides>33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Calibri</vt:lpstr>
      <vt:lpstr>Calibri Light</vt:lpstr>
      <vt:lpstr>Fira Sans Light</vt:lpstr>
      <vt:lpstr>Helvetica</vt:lpstr>
      <vt:lpstr>ＭＳ Ｐゴシック</vt:lpstr>
      <vt:lpstr>Myriad Pro</vt:lpstr>
      <vt:lpstr>Wingdings</vt:lpstr>
      <vt:lpstr>Arial</vt:lpstr>
      <vt:lpstr>Office Theme</vt:lpstr>
      <vt:lpstr>Utilizing Implementation Science to Address Barriers along the HIV Care Continuum </vt:lpstr>
      <vt:lpstr>Outline</vt:lpstr>
      <vt:lpstr>Background: HIV care continuum</vt:lpstr>
      <vt:lpstr>PowerPoint Presentation</vt:lpstr>
      <vt:lpstr>Background</vt:lpstr>
      <vt:lpstr>Continuum adapted to individuals</vt:lpstr>
      <vt:lpstr>Integrating HIV prevention and care</vt:lpstr>
      <vt:lpstr>Outline</vt:lpstr>
      <vt:lpstr>Strategies to increase coverage and impact</vt:lpstr>
      <vt:lpstr>1) Decentralize testing</vt:lpstr>
      <vt:lpstr>Community HTC achieves higher testing coverage compared to facility-based testing</vt:lpstr>
      <vt:lpstr>Community HTC diagnoses HIV+ persons at higher CD4 counts, allowing for earlier linkage to care </vt:lpstr>
      <vt:lpstr>2) Simplify ART Initiation</vt:lpstr>
      <vt:lpstr>What’s needed to simplify?</vt:lpstr>
      <vt:lpstr>PowerPoint Presentation</vt:lpstr>
      <vt:lpstr>Interventions to improve ART initiation</vt:lpstr>
      <vt:lpstr>Interventions to improve retention</vt:lpstr>
      <vt:lpstr>Viremia increases post-partum</vt:lpstr>
      <vt:lpstr>Integration of HIV and MCH services increases VS</vt:lpstr>
      <vt:lpstr>Integrated care improves health outcomes</vt:lpstr>
      <vt:lpstr>Key objectives</vt:lpstr>
      <vt:lpstr>Intermediate results (2) </vt:lpstr>
      <vt:lpstr>Strategies to strengthen HIV continuum of care</vt:lpstr>
      <vt:lpstr>Outline</vt:lpstr>
      <vt:lpstr>Model: community structure &amp; partnerships</vt:lpstr>
      <vt:lpstr>Micro-costing results</vt:lpstr>
      <vt:lpstr>Incremental cost per DALY averted</vt:lpstr>
      <vt:lpstr>HTC total program costs over 10 years</vt:lpstr>
      <vt:lpstr>Evaluate and report</vt:lpstr>
      <vt:lpstr>Discussion</vt:lpstr>
      <vt:lpstr>Key questions</vt:lpstr>
      <vt:lpstr>Community-based HIV services increase access</vt:lpstr>
      <vt:lpstr>Thank you</vt:lpstr>
    </vt:vector>
  </TitlesOfParts>
  <Company>MDTSP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L. Fox</dc:creator>
  <cp:lastModifiedBy>Ruanne V. Barnabas</cp:lastModifiedBy>
  <cp:revision>23</cp:revision>
  <dcterms:created xsi:type="dcterms:W3CDTF">2016-01-12T20:44:55Z</dcterms:created>
  <dcterms:modified xsi:type="dcterms:W3CDTF">2017-04-20T19:56:57Z</dcterms:modified>
</cp:coreProperties>
</file>