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315" r:id="rId6"/>
    <p:sldId id="467" r:id="rId7"/>
    <p:sldId id="468" r:id="rId8"/>
    <p:sldId id="474" r:id="rId9"/>
    <p:sldId id="430" r:id="rId10"/>
    <p:sldId id="477" r:id="rId11"/>
    <p:sldId id="478" r:id="rId12"/>
    <p:sldId id="447" r:id="rId13"/>
    <p:sldId id="459" r:id="rId14"/>
    <p:sldId id="460" r:id="rId15"/>
    <p:sldId id="476" r:id="rId16"/>
    <p:sldId id="448" r:id="rId17"/>
    <p:sldId id="435" r:id="rId18"/>
    <p:sldId id="436" r:id="rId19"/>
    <p:sldId id="437" r:id="rId20"/>
    <p:sldId id="472" r:id="rId21"/>
    <p:sldId id="438" r:id="rId22"/>
    <p:sldId id="439" r:id="rId23"/>
    <p:sldId id="479" r:id="rId24"/>
    <p:sldId id="441" r:id="rId25"/>
    <p:sldId id="440" r:id="rId26"/>
    <p:sldId id="452" r:id="rId27"/>
    <p:sldId id="456" r:id="rId28"/>
    <p:sldId id="473" r:id="rId29"/>
    <p:sldId id="462" r:id="rId30"/>
    <p:sldId id="457" r:id="rId31"/>
    <p:sldId id="458" r:id="rId32"/>
    <p:sldId id="471" r:id="rId33"/>
    <p:sldId id="480" r:id="rId34"/>
    <p:sldId id="461" r:id="rId35"/>
    <p:sldId id="481" r:id="rId36"/>
    <p:sldId id="451" r:id="rId37"/>
    <p:sldId id="475" r:id="rId38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99"/>
    <a:srgbClr val="003399"/>
    <a:srgbClr val="FF3300"/>
    <a:srgbClr val="CC0000"/>
    <a:srgbClr val="00ACA8"/>
    <a:srgbClr val="008080"/>
    <a:srgbClr val="6666FF"/>
    <a:srgbClr val="99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716" autoAdjust="0"/>
  </p:normalViewPr>
  <p:slideViewPr>
    <p:cSldViewPr>
      <p:cViewPr varScale="1">
        <p:scale>
          <a:sx n="87" d="100"/>
          <a:sy n="87" d="100"/>
        </p:scale>
        <p:origin x="846" y="10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394" y="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RDT % positive (</a:t>
            </a:r>
            <a:r>
              <a:rPr lang="en-US" sz="1600" baseline="0" dirty="0"/>
              <a:t>under </a:t>
            </a:r>
            <a:r>
              <a:rPr lang="en-US" sz="1600" dirty="0"/>
              <a:t>6</a:t>
            </a:r>
            <a:r>
              <a:rPr lang="en-US" sz="1600" baseline="0" dirty="0"/>
              <a:t> years)</a:t>
            </a:r>
            <a:endParaRPr lang="en-US" sz="1600" dirty="0"/>
          </a:p>
        </c:rich>
      </c:tx>
      <c:layout>
        <c:manualLayout>
          <c:xMode val="edge"/>
          <c:yMode val="edge"/>
          <c:x val="0.14424458661417322"/>
          <c:y val="2.2727265948679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430897309711283E-2"/>
          <c:y val="0.12034164783894639"/>
          <c:w val="0.89392326935695543"/>
          <c:h val="0.61338425305497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 (Low)</c:v>
                </c:pt>
                <c:pt idx="1">
                  <c:v>2015 (Low)</c:v>
                </c:pt>
                <c:pt idx="2">
                  <c:v>2014 (High)</c:v>
                </c:pt>
                <c:pt idx="3">
                  <c:v>2015 (High)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9.27</c:v>
                </c:pt>
                <c:pt idx="1">
                  <c:v>2.4900000000000002</c:v>
                </c:pt>
                <c:pt idx="2">
                  <c:v>56.04</c:v>
                </c:pt>
                <c:pt idx="3">
                  <c:v>16.57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86-48CE-B70D-C51D441EF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 (Low)</c:v>
                </c:pt>
                <c:pt idx="1">
                  <c:v>2015 (Low)</c:v>
                </c:pt>
                <c:pt idx="2">
                  <c:v>2014 (High)</c:v>
                </c:pt>
                <c:pt idx="3">
                  <c:v>2015 (High)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8.84</c:v>
                </c:pt>
                <c:pt idx="1">
                  <c:v>1.2</c:v>
                </c:pt>
                <c:pt idx="2">
                  <c:v>51.82</c:v>
                </c:pt>
                <c:pt idx="3">
                  <c:v>15.46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86-48CE-B70D-C51D441EFC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2014 (Low)</c:v>
                </c:pt>
                <c:pt idx="1">
                  <c:v>2015 (Low)</c:v>
                </c:pt>
                <c:pt idx="2">
                  <c:v>2014 (High)</c:v>
                </c:pt>
                <c:pt idx="3">
                  <c:v>2015 (High)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7.71</c:v>
                </c:pt>
                <c:pt idx="1">
                  <c:v>0.54</c:v>
                </c:pt>
                <c:pt idx="2">
                  <c:v>50.61</c:v>
                </c:pt>
                <c:pt idx="3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86-48CE-B70D-C51D441E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762704"/>
        <c:axId val="609764664"/>
      </c:barChart>
      <c:catAx>
        <c:axId val="6097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64664"/>
        <c:crosses val="autoZero"/>
        <c:auto val="0"/>
        <c:lblAlgn val="ctr"/>
        <c:lblOffset val="100"/>
        <c:noMultiLvlLbl val="0"/>
      </c:catAx>
      <c:valAx>
        <c:axId val="60976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6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0943788276466"/>
          <c:y val="0.29197378550054115"/>
          <c:w val="0.29232529527559054"/>
          <c:h val="0.2042384859703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0ED9D-3F8B-4DD1-8B0C-9BFB411528B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B478-D56B-430C-B7F9-AEEE1E16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1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94969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3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4800" y="666750"/>
            <a:ext cx="97536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742950"/>
            <a:ext cx="76200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 or similar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94314" y="1657350"/>
            <a:ext cx="4155372" cy="457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93076" y="2096736"/>
            <a:ext cx="5157848" cy="2438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Your title</a:t>
            </a:r>
          </a:p>
          <a:p>
            <a:pPr lvl="0"/>
            <a:r>
              <a:rPr lang="en-US" dirty="0"/>
              <a:t>Your email</a:t>
            </a:r>
          </a:p>
          <a:p>
            <a:pPr lvl="0"/>
            <a:r>
              <a:rPr lang="en-US" dirty="0"/>
              <a:t>Your phone number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4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4670405"/>
            <a:ext cx="1371600" cy="333710"/>
          </a:xfrm>
          <a:prstGeom prst="rect">
            <a:avLst/>
          </a:prstGeom>
        </p:spPr>
      </p:pic>
      <p:pic>
        <p:nvPicPr>
          <p:cNvPr id="5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7040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5730" y="2914650"/>
            <a:ext cx="6129632" cy="1328738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sz="1800" b="1">
                <a:solidFill>
                  <a:schemeClr val="accent1"/>
                </a:solidFill>
              </a:rPr>
              <a:t>Click to edit Master text styles</a:t>
            </a:r>
          </a:p>
          <a:p>
            <a:pPr lvl="1"/>
            <a:r>
              <a:rPr lang="en-US" sz="1800" b="1">
                <a:solidFill>
                  <a:schemeClr val="accent1"/>
                </a:solidFill>
              </a:rPr>
              <a:t>Second level</a:t>
            </a:r>
          </a:p>
          <a:p>
            <a:pPr lvl="2"/>
            <a:r>
              <a:rPr lang="en-US" sz="1800" b="1">
                <a:solidFill>
                  <a:schemeClr val="accent1"/>
                </a:solidFill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142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75FB862-DA87-475C-B8E0-6BFBB97E4D0D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816314"/>
            <a:fld id="{5E7F5BFD-39EB-44C1-950F-7ADF7831458B}" type="slidenum">
              <a:rPr lang="en-US" smtClean="0">
                <a:solidFill>
                  <a:srgbClr val="6A737B"/>
                </a:solidFill>
              </a:rPr>
              <a:pPr defTabSz="816314"/>
              <a:t>‹#›</a:t>
            </a:fld>
            <a:r>
              <a:rPr lang="en-US">
                <a:solidFill>
                  <a:srgbClr val="6A737B"/>
                </a:solidFill>
              </a:rPr>
              <a:t>   </a:t>
            </a:r>
            <a:r>
              <a:rPr lang="en-US" sz="1100">
                <a:solidFill>
                  <a:srgbClr val="6A737B"/>
                </a:solidFill>
              </a:rPr>
              <a:t>|</a:t>
            </a:r>
            <a:endParaRPr lang="en-US" sz="1100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841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90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5800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90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704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6293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863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11" y="4710411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9" r:id="rId3"/>
    <p:sldLayoutId id="2147483653" r:id="rId4"/>
    <p:sldLayoutId id="2147483668" r:id="rId5"/>
    <p:sldLayoutId id="2147483663" r:id="rId6"/>
    <p:sldLayoutId id="2147483670" r:id="rId7"/>
    <p:sldLayoutId id="2147483655" r:id="rId8"/>
    <p:sldLayoutId id="2147483671" r:id="rId9"/>
    <p:sldLayoutId id="2147483664" r:id="rId10"/>
    <p:sldLayoutId id="2147483657" r:id="rId11"/>
    <p:sldLayoutId id="2147483649" r:id="rId12"/>
    <p:sldLayoutId id="2147483660" r:id="rId13"/>
    <p:sldLayoutId id="2147483665" r:id="rId14"/>
    <p:sldLayoutId id="2147483667" r:id="rId15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4800" y="3181350"/>
            <a:ext cx="8516586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April 20, 2016</a:t>
            </a:r>
          </a:p>
          <a:p>
            <a:pPr algn="ctr"/>
            <a:r>
              <a:rPr lang="en-US" sz="2800" dirty="0" smtClean="0"/>
              <a:t>Caitlin Bever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2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Particular clusters show (unexpected) seasonal demographic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8" t="-2240" r="-5188" b="2240"/>
          <a:stretch/>
        </p:blipFill>
        <p:spPr>
          <a:xfrm>
            <a:off x="457200" y="1962150"/>
            <a:ext cx="1447800" cy="1678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6738"/>
          <a:stretch/>
        </p:blipFill>
        <p:spPr>
          <a:xfrm>
            <a:off x="2133600" y="1581150"/>
            <a:ext cx="6627210" cy="25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6" t="14891" r="23464" b="34618"/>
          <a:stretch/>
        </p:blipFill>
        <p:spPr>
          <a:xfrm>
            <a:off x="76200" y="742950"/>
            <a:ext cx="9067800" cy="39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947" t="47501" r="24744" b="3073"/>
          <a:stretch/>
        </p:blipFill>
        <p:spPr>
          <a:xfrm>
            <a:off x="4792341" y="34290"/>
            <a:ext cx="4351659" cy="267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8" t="14094" r="-5188" b="18941"/>
          <a:stretch/>
        </p:blipFill>
        <p:spPr>
          <a:xfrm>
            <a:off x="8001000" y="1167788"/>
            <a:ext cx="1447800" cy="11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 longitudinal dataset from a cross-sectional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1428750"/>
            <a:ext cx="8735290" cy="3165872"/>
          </a:xfrm>
        </p:spPr>
        <p:txBody>
          <a:bodyPr>
            <a:normAutofit/>
          </a:bodyPr>
          <a:lstStyle/>
          <a:p>
            <a:r>
              <a:rPr lang="en-US" dirty="0" smtClean="0"/>
              <a:t>Cross-sectional data analysis relies on external estimates of population</a:t>
            </a:r>
          </a:p>
          <a:p>
            <a:r>
              <a:rPr lang="en-US" dirty="0" smtClean="0"/>
              <a:t>Cross-sectional data make it more difficult to evaluate long-term impact of interventions</a:t>
            </a:r>
          </a:p>
          <a:p>
            <a:r>
              <a:rPr lang="en-US" dirty="0" smtClean="0"/>
              <a:t>Cross-sectional data don’t indicate how individuals move within the region of interest</a:t>
            </a:r>
          </a:p>
          <a:p>
            <a:pPr marL="408167" lvl="1" indent="0">
              <a:buNone/>
            </a:pPr>
            <a:endParaRPr lang="en-US" dirty="0"/>
          </a:p>
          <a:p>
            <a:pPr marL="408167" lvl="1" indent="0">
              <a:buNone/>
            </a:pPr>
            <a:r>
              <a:rPr lang="en-US" dirty="0" smtClean="0"/>
              <a:t>			…Longitudinal data would be nice…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unique individuals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31380"/>
              </p:ext>
            </p:extLst>
          </p:nvPr>
        </p:nvGraphicFramePr>
        <p:xfrm>
          <a:off x="180975" y="895350"/>
          <a:ext cx="8734427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5"/>
                <a:gridCol w="685800"/>
                <a:gridCol w="1066800"/>
                <a:gridCol w="1524000"/>
                <a:gridCol w="1211264"/>
                <a:gridCol w="1455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PersonID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Lat</a:t>
                      </a:r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, Lon)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Name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Age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Gender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73FF8BCC-1136-489B-976F-902E203D58F4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Owen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16.92, 27.58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Abraham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Mutinda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14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Grace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Siambata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86F2F810-70A0-4197-B42D-F61C8E9FA635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16.93, 27.58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Syambwata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Grace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Elenora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55CC5FFA-1A71-4C93-8AEA-BB263A91BDCF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Tommy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Moonga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35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AFA77A28-D30D-42D0-B653-F92A11431E7B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Elin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5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unique individuals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49914"/>
              </p:ext>
            </p:extLst>
          </p:nvPr>
        </p:nvGraphicFramePr>
        <p:xfrm>
          <a:off x="180975" y="895350"/>
          <a:ext cx="8734427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5"/>
                <a:gridCol w="685800"/>
                <a:gridCol w="1066800"/>
                <a:gridCol w="1524000"/>
                <a:gridCol w="1211264"/>
                <a:gridCol w="1455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PersonID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Lat</a:t>
                      </a:r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, Lon)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Name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Age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Gender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73FF8BCC-1136-489B-976F-902E203D58F4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Owen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16.92, 27.58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Abraham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Mutinda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14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Grace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Siambata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86F2F810-70A0-4197-B42D-F61C8E9FA635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16.93, 27.58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Syambwata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Grace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Elenora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3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55CC5FFA-1A71-4C93-8AEA-BB263A91BDCF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Tommy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Moonga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35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AFA77A28-D30D-42D0-B653-F92A11431E7B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Elin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5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4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unique individuals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81219"/>
              </p:ext>
            </p:extLst>
          </p:nvPr>
        </p:nvGraphicFramePr>
        <p:xfrm>
          <a:off x="180975" y="895350"/>
          <a:ext cx="8734427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5"/>
                <a:gridCol w="685800"/>
                <a:gridCol w="1066800"/>
                <a:gridCol w="1524000"/>
                <a:gridCol w="1211264"/>
                <a:gridCol w="1455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PersonID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Lat</a:t>
                      </a:r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, Lon)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Name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Age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Gender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73FF8BCC-1136-489B-976F-902E203D58F4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Owen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16.92, 27.58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Abraham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Mutinda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14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Grace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Siambata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86F2F810-70A0-4197-B42D-F61C8E9FA635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16.93, 27.58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Syambwata</a:t>
                      </a:r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 Grace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Elenora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55CC5FFA-1A71-4C93-8AEA-BB263A91BDCF</a:t>
                      </a:r>
                      <a:endParaRPr lang="en-US" sz="1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Tommy </a:t>
                      </a:r>
                      <a:r>
                        <a:rPr lang="en-US" sz="1400" b="0" i="0" u="none" strike="noStrike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Myriad Pro" panose="020B0503030403020204" pitchFamily="34" charset="0"/>
                        </a:rPr>
                        <a:t>Moonga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35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AFA77A28-D30D-42D0-B653-F92A11431E7B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Elin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5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50045"/>
              </p:ext>
            </p:extLst>
          </p:nvPr>
        </p:nvGraphicFramePr>
        <p:xfrm>
          <a:off x="180975" y="895350"/>
          <a:ext cx="8734427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5"/>
                <a:gridCol w="685800"/>
                <a:gridCol w="1066800"/>
                <a:gridCol w="1524000"/>
                <a:gridCol w="1211264"/>
                <a:gridCol w="1455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PersonID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Lat</a:t>
                      </a:r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, Lon)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Name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Age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Gender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73FF8BCC-1136-489B-976F-902E203D58F4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Owen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16.92, 27.58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Abraham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Mutinda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14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Grace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Siambata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86F2F810-70A0-4197-B42D-F61C8E9FA635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16.93, 27.58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Syambwata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Grace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9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Elenora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55CC5FFA-1A71-4C93-8AEA-BB263A91BDCF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16.93, 27.59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Tommy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Moonga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35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</a:t>
                      </a:r>
                      <a:endParaRPr lang="en-US" sz="1400" b="1" dirty="0" smtClean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E9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AFA77A28-D30D-42D0-B653-F92A11431E7B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3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16.94, 27.60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Elin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5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yriad Pro" panose="020B0503030403020204" pitchFamily="34" charset="0"/>
                        </a:rPr>
                        <a:t>2</a:t>
                      </a:r>
                      <a:endParaRPr lang="en-US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DFDFE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CC0000"/>
                </a:solidFill>
                <a:latin typeface="Myriad Pro" panose="020B0503030403020204" pitchFamily="34" charset="0"/>
              </a:rPr>
              <a:t>Levenshtein</a:t>
            </a:r>
            <a:r>
              <a:rPr lang="en-US" sz="1800" dirty="0" smtClean="0">
                <a:solidFill>
                  <a:srgbClr val="CC0000"/>
                </a:solidFill>
                <a:latin typeface="Myriad Pro" panose="020B0503030403020204" pitchFamily="34" charset="0"/>
              </a:rPr>
              <a:t> distance between first &amp; last names</a:t>
            </a:r>
            <a:endParaRPr lang="en-US" sz="1800" dirty="0" smtClean="0">
              <a:solidFill>
                <a:srgbClr val="CC0000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3335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990099"/>
                </a:solidFill>
                <a:latin typeface="Myriad Pro" panose="020B0503030403020204" pitchFamily="34" charset="0"/>
              </a:rPr>
              <a:t>Age difference</a:t>
            </a:r>
            <a:endParaRPr lang="en-US" sz="1800" dirty="0" smtClean="0">
              <a:solidFill>
                <a:srgbClr val="990099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4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66"/>
                </a:solidFill>
                <a:latin typeface="Myriad Pro" panose="020B0503030403020204" pitchFamily="34" charset="0"/>
              </a:rPr>
              <a:t>Perfect gender match</a:t>
            </a:r>
            <a:endParaRPr lang="en-US" sz="1800" dirty="0" smtClean="0">
              <a:solidFill>
                <a:srgbClr val="CC0066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609600"/>
          </a:xfrm>
        </p:spPr>
        <p:txBody>
          <a:bodyPr/>
          <a:lstStyle/>
          <a:p>
            <a:r>
              <a:rPr lang="en-US" dirty="0" smtClean="0"/>
              <a:t>Find linkages based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 generates a master </a:t>
            </a:r>
            <a:r>
              <a:rPr lang="en-US" dirty="0"/>
              <a:t>list of unique individuals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28093"/>
              </p:ext>
            </p:extLst>
          </p:nvPr>
        </p:nvGraphicFramePr>
        <p:xfrm>
          <a:off x="180974" y="1052830"/>
          <a:ext cx="8734426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6"/>
                <a:gridCol w="1447800"/>
                <a:gridCol w="1447800"/>
                <a:gridCol w="1371600"/>
                <a:gridCol w="381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UniqueID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1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2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3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6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Grace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Siambata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Syambwata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Grace,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Elenora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Elin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Dobola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55CC5FFA-1A71-4C93-8AEA-BB263A91BDCF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Tommy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Moonga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 35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73FF8BCC-1136-489B-976F-902E203D58F4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Owen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Oren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Mweene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Abraham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Mutinda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, 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4EAC21FC-E181-40D7-BD91-51DF55B11A24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Felix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Chembo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264F9889-D463-43BF-A446-A0D2D7B31E18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1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Janet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Nyambe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,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1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Linkage generates a master list of unique individuals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1988"/>
              </p:ext>
            </p:extLst>
          </p:nvPr>
        </p:nvGraphicFramePr>
        <p:xfrm>
          <a:off x="180975" y="1052830"/>
          <a:ext cx="8734426" cy="296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0826"/>
                <a:gridCol w="1447800"/>
                <a:gridCol w="1447800"/>
                <a:gridCol w="1371600"/>
                <a:gridCol w="381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yriad Pro" panose="020B0503030403020204" pitchFamily="34" charset="0"/>
                        </a:rPr>
                        <a:t>UniqueID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1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2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3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6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B4148EE4-508A-49F8-82F4-C1F658D1D8F5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D9B40515-41A7-492A-A447-439D05F1CD32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55CC5FFA-1A71-4C93-8AEA-BB263A91BDCF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73FF8BCC-1136-489B-976F-902E203D58F4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FC16DEAB-62F4-47B2-BCE5-ED8FA5286CE8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4EAC21FC-E181-40D7-BD91-51DF55B11A24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Myriad Pro" panose="020B0503030403020204" pitchFamily="34" charset="0"/>
                        </a:rPr>
                        <a:t>264F9889-D463-43BF-A446-A0D2D7B31E18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8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6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7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Patterns of recurrence are informative of total population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5" y="1773541"/>
            <a:ext cx="6210445" cy="1788809"/>
          </a:xfrm>
        </p:spPr>
      </p:pic>
      <p:sp>
        <p:nvSpPr>
          <p:cNvPr id="5" name="TextBox 4"/>
          <p:cNvSpPr txBox="1"/>
          <p:nvPr/>
        </p:nvSpPr>
        <p:spPr>
          <a:xfrm>
            <a:off x="381000" y="11239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Round 1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1239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Round 2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1239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Round 3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123950"/>
            <a:ext cx="1981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…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3529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19150"/>
            <a:ext cx="873529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operational recommendations for region-specific elimination by modeling intervention scenarios.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2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Infer coverage using binomial model for repeat observation of individuals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41183"/>
              </p:ext>
            </p:extLst>
          </p:nvPr>
        </p:nvGraphicFramePr>
        <p:xfrm>
          <a:off x="228599" y="1123947"/>
          <a:ext cx="4114802" cy="29222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0921"/>
                <a:gridCol w="663596"/>
                <a:gridCol w="663596"/>
                <a:gridCol w="331178"/>
                <a:gridCol w="682510"/>
                <a:gridCol w="1143001"/>
              </a:tblGrid>
              <a:tr h="4382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1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2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3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6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# individuals observed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</a:tr>
              <a:tr h="35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marL="0" marR="0" lvl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11,325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11,881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15,053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132900"/>
                  </p:ext>
                </p:extLst>
              </p:nvPr>
            </p:nvGraphicFramePr>
            <p:xfrm>
              <a:off x="228600" y="4385310"/>
              <a:ext cx="2971800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"/>
                    <a:gridCol w="629765"/>
                    <a:gridCol w="662911"/>
                    <a:gridCol w="490404"/>
                    <a:gridCol w="5943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8163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athematica4" panose="05010400040101000101" pitchFamily="2" charset="2"/>
                            </a:rPr>
                            <a:t></a:t>
                          </a:r>
                          <a:endParaRPr lang="en-US" sz="2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132900"/>
                  </p:ext>
                </p:extLst>
              </p:nvPr>
            </p:nvGraphicFramePr>
            <p:xfrm>
              <a:off x="228600" y="4385310"/>
              <a:ext cx="2971800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"/>
                    <a:gridCol w="629765"/>
                    <a:gridCol w="662911"/>
                    <a:gridCol w="490404"/>
                    <a:gridCol w="59436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6061" r="-397959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5146" t="-6061" r="-27864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84404" t="-6061" r="-16330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163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athematica4" panose="05010400040101000101" pitchFamily="2" charset="2"/>
                            </a:rPr>
                            <a:t></a:t>
                          </a:r>
                          <a:endParaRPr lang="en-US" sz="2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7959" t="-6061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1600200" y="4095750"/>
            <a:ext cx="457200" cy="3810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spect="1"/>
              </p:cNvSpPr>
              <p:nvPr/>
            </p:nvSpPr>
            <p:spPr>
              <a:xfrm>
                <a:off x="4876800" y="3028950"/>
                <a:ext cx="4191000" cy="152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Myriad Pro" panose="020B0503030403020204" pitchFamily="34" charset="0"/>
                                </a:rPr>
                                <m:t>#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Myriad Pro" panose="020B0503030403020204" pitchFamily="34" charset="0"/>
                                </a:rPr>
                                <m:t>indiv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Myriad Pro" panose="020B0503030403020204" pitchFamily="34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Myriad Pro" panose="020B0503030403020204" pitchFamily="34" charset="0"/>
                                </a:rPr>
                                <m:t>obs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028950"/>
                <a:ext cx="4191000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>
                <a:off x="5029200" y="1809750"/>
                <a:ext cx="3901805" cy="1066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809750"/>
                <a:ext cx="3901805" cy="1066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4419600" y="1657350"/>
            <a:ext cx="228600" cy="2362200"/>
          </a:xfrm>
          <a:prstGeom prst="rightBrace">
            <a:avLst>
              <a:gd name="adj1" fmla="val 10007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15166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Myriad Pro" panose="020B0503030403020204" pitchFamily="34" charset="0"/>
              </a:rPr>
              <a:t>Fit each 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2876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Myriad Pro" panose="020B0503030403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40096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Infer coverage using binomial model for repeat observation of individuals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spect="1"/>
              </p:cNvSpPr>
              <p:nvPr/>
            </p:nvSpPr>
            <p:spPr>
              <a:xfrm>
                <a:off x="5486400" y="2174380"/>
                <a:ext cx="2514600" cy="540196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74380"/>
                <a:ext cx="2514600" cy="540196"/>
              </a:xfrm>
              <a:prstGeom prst="rect">
                <a:avLst/>
              </a:prstGeom>
              <a:blipFill rotWithShape="0">
                <a:blip r:embed="rId2"/>
                <a:stretch>
                  <a:fillRect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>
                <a:spLocks noChangeAspect="1"/>
              </p:cNvSpPr>
              <p:nvPr/>
            </p:nvSpPr>
            <p:spPr>
              <a:xfrm>
                <a:off x="4800600" y="3562350"/>
                <a:ext cx="4267200" cy="53340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62350"/>
                <a:ext cx="42672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endCxn id="7" idx="1"/>
          </p:cNvCxnSpPr>
          <p:nvPr/>
        </p:nvCxnSpPr>
        <p:spPr>
          <a:xfrm flipV="1">
            <a:off x="4343400" y="2444478"/>
            <a:ext cx="1143000" cy="81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43400" y="3867150"/>
            <a:ext cx="45720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01329"/>
              </p:ext>
            </p:extLst>
          </p:nvPr>
        </p:nvGraphicFramePr>
        <p:xfrm>
          <a:off x="228599" y="1123947"/>
          <a:ext cx="4114802" cy="29222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0921"/>
                <a:gridCol w="663596"/>
                <a:gridCol w="663596"/>
                <a:gridCol w="331178"/>
                <a:gridCol w="682510"/>
                <a:gridCol w="1143001"/>
              </a:tblGrid>
              <a:tr h="4382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1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2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3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Round 6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# individuals observed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</a:tr>
              <a:tr h="35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1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marL="0" marR="0" lvl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11,325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11,881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yriad Pro" panose="020B0503030403020204" pitchFamily="34" charset="0"/>
                        </a:rPr>
                        <a:t>0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F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FD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33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Myriad Pro" panose="020B0503030403020204" pitchFamily="34" charset="0"/>
                          <a:sym typeface="Mathematica4" panose="05010400040101000101" pitchFamily="2" charset="2"/>
                        </a:rPr>
                        <a:t></a:t>
                      </a:r>
                      <a:endParaRPr lang="en-US" sz="1400" dirty="0" smtClean="0"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E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15,053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646329"/>
                  </p:ext>
                </p:extLst>
              </p:nvPr>
            </p:nvGraphicFramePr>
            <p:xfrm>
              <a:off x="228600" y="4385310"/>
              <a:ext cx="2971800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"/>
                    <a:gridCol w="629765"/>
                    <a:gridCol w="662911"/>
                    <a:gridCol w="490404"/>
                    <a:gridCol w="5943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8163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athematica4" panose="05010400040101000101" pitchFamily="2" charset="2"/>
                            </a:rPr>
                            <a:t></a:t>
                          </a:r>
                          <a:endParaRPr lang="en-US" sz="2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6646329"/>
                  </p:ext>
                </p:extLst>
              </p:nvPr>
            </p:nvGraphicFramePr>
            <p:xfrm>
              <a:off x="228600" y="4385310"/>
              <a:ext cx="2971800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"/>
                    <a:gridCol w="629765"/>
                    <a:gridCol w="662911"/>
                    <a:gridCol w="490404"/>
                    <a:gridCol w="59436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6061" r="-397959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95146" t="-6061" r="-27864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84404" t="-6061" r="-163303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1633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Mathematica4" panose="05010400040101000101" pitchFamily="2" charset="2"/>
                            </a:rPr>
                            <a:t></a:t>
                          </a:r>
                          <a:endParaRPr lang="en-US" sz="2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97959" t="-6061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6" name="Down Arrow 45"/>
          <p:cNvSpPr/>
          <p:nvPr/>
        </p:nvSpPr>
        <p:spPr>
          <a:xfrm>
            <a:off x="1600200" y="4095750"/>
            <a:ext cx="457200" cy="3810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Resulting coverage maps demonstrate variability across survey region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6750"/>
            <a:ext cx="6817880" cy="4079875"/>
          </a:xfrm>
        </p:spPr>
      </p:pic>
    </p:spTree>
    <p:extLst>
      <p:ext uri="{BB962C8B-B14F-4D97-AF65-F5344CB8AC3E}">
        <p14:creationId xmlns:p14="http://schemas.microsoft.com/office/powerpoint/2010/main" val="2606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Resulting coverage maps demonstrate variability across survey region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4950"/>
            <a:ext cx="4584162" cy="27432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51989"/>
          <a:stretch/>
        </p:blipFill>
        <p:spPr>
          <a:xfrm>
            <a:off x="5181600" y="895350"/>
            <a:ext cx="3657600" cy="3803342"/>
          </a:xfrm>
          <a:prstGeom prst="rect">
            <a:avLst/>
          </a:prstGeom>
        </p:spPr>
      </p:pic>
      <p:pic>
        <p:nvPicPr>
          <p:cNvPr id="5" name="Picture 2" descr="https://cdn3.iconfinder.com/data/icons/iconic-1/32/curved_arrow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656">
            <a:off x="4168748" y="865546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mapping also follows from linkage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8" b="49819"/>
          <a:stretch/>
        </p:blipFill>
        <p:spPr>
          <a:xfrm>
            <a:off x="1905000" y="750110"/>
            <a:ext cx="5170133" cy="3955240"/>
          </a:xfrm>
        </p:spPr>
      </p:pic>
    </p:spTree>
    <p:extLst>
      <p:ext uri="{BB962C8B-B14F-4D97-AF65-F5344CB8AC3E}">
        <p14:creationId xmlns:p14="http://schemas.microsoft.com/office/powerpoint/2010/main" val="27525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mapping also follows from linkage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7" y="742950"/>
            <a:ext cx="7767273" cy="3962400"/>
          </a:xfrm>
        </p:spPr>
      </p:pic>
    </p:spTree>
    <p:extLst>
      <p:ext uri="{BB962C8B-B14F-4D97-AF65-F5344CB8AC3E}">
        <p14:creationId xmlns:p14="http://schemas.microsoft.com/office/powerpoint/2010/main" val="2809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</a:t>
            </a:r>
            <a:r>
              <a:rPr lang="en-US" dirty="0" err="1" smtClean="0"/>
              <a:t>Chipepo</a:t>
            </a:r>
            <a:r>
              <a:rPr lang="en-US" dirty="0" smtClean="0"/>
              <a:t> Secondary School…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8" t="-2240" r="-5188" b="2240"/>
          <a:stretch/>
        </p:blipFill>
        <p:spPr>
          <a:xfrm>
            <a:off x="457200" y="1962150"/>
            <a:ext cx="1447800" cy="1678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6738"/>
          <a:stretch/>
        </p:blipFill>
        <p:spPr>
          <a:xfrm>
            <a:off x="2133600" y="1581150"/>
            <a:ext cx="6627210" cy="25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6738"/>
          <a:stretch/>
        </p:blipFill>
        <p:spPr>
          <a:xfrm>
            <a:off x="2667000" y="285750"/>
            <a:ext cx="4343400" cy="164913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33217" b="49720"/>
          <a:stretch/>
        </p:blipFill>
        <p:spPr>
          <a:xfrm>
            <a:off x="1752600" y="1961002"/>
            <a:ext cx="6248400" cy="2839224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5" t="59326" r="9398" b="9840"/>
          <a:stretch/>
        </p:blipFill>
        <p:spPr>
          <a:xfrm>
            <a:off x="8046522" y="2495550"/>
            <a:ext cx="1021278" cy="1448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8" t="-2240" r="-5188" b="2240"/>
          <a:stretch/>
        </p:blipFill>
        <p:spPr>
          <a:xfrm>
            <a:off x="457200" y="1962150"/>
            <a:ext cx="1447800" cy="1678064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>
          <a:xfrm>
            <a:off x="3810000" y="1809750"/>
            <a:ext cx="685800" cy="304800"/>
          </a:xfrm>
          <a:prstGeom prst="curvedUp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5334000" y="1809750"/>
            <a:ext cx="685800" cy="304800"/>
          </a:xfrm>
          <a:prstGeom prst="curvedUp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3529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19150"/>
            <a:ext cx="873529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operational recommendations for region-specific elimination by modeling intervention scenarios.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110" y="17335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Plan: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110" y="2419350"/>
            <a:ext cx="8735290" cy="914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Extract everything you can from the data. </a:t>
            </a:r>
            <a:r>
              <a:rPr lang="en-US" sz="2400" dirty="0" smtClean="0"/>
              <a:t>Run model. Assess impact. Select best scenarios.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6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3529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19150"/>
            <a:ext cx="873529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operational recommendations for region-specific elimination by modeling intervention scenarios.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110" y="17335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Plan: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110" y="2419350"/>
            <a:ext cx="8735290" cy="914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Extract everything you can from the data. </a:t>
            </a:r>
            <a:r>
              <a:rPr lang="en-US" sz="2400" dirty="0" smtClean="0"/>
              <a:t>Run model. Assess impact. Select best scenarios.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110" y="34099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CC0066"/>
                </a:solidFill>
              </a:rPr>
              <a:t>Investing in the analysis of your inputs can:</a:t>
            </a:r>
          </a:p>
          <a:p>
            <a:pPr marL="457200" indent="-457200" algn="ctr">
              <a:buAutoNum type="alphaLcParenR"/>
            </a:pPr>
            <a:r>
              <a:rPr lang="en-US" sz="2400" dirty="0" smtClean="0">
                <a:solidFill>
                  <a:srgbClr val="CC0066"/>
                </a:solidFill>
              </a:rPr>
              <a:t>Improve the quality of recommendations from the model.</a:t>
            </a:r>
          </a:p>
          <a:p>
            <a:pPr marL="457200" indent="-457200" algn="ctr">
              <a:buAutoNum type="alphaLcParenR"/>
            </a:pPr>
            <a:r>
              <a:rPr lang="en-US" sz="2400" dirty="0" smtClean="0">
                <a:solidFill>
                  <a:srgbClr val="CC0066"/>
                </a:solidFill>
              </a:rPr>
              <a:t>Highlight survey characteristics to monitor or change.</a:t>
            </a:r>
            <a:endParaRPr lang="en-US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3529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19150"/>
            <a:ext cx="873529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operational recommendations for region-specific elimination by modeling intervention scenarios.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110" y="17335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Plan: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110" y="2419350"/>
            <a:ext cx="8735290" cy="914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Run model. Assess impact. Select best scenarios.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9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Zambia National Malaria Control Centre</a:t>
            </a:r>
          </a:p>
          <a:p>
            <a:pPr lvl="1"/>
            <a:r>
              <a:rPr lang="en-US" dirty="0" err="1" smtClean="0">
                <a:solidFill>
                  <a:srgbClr val="003399"/>
                </a:solidFill>
              </a:rPr>
              <a:t>Busiku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err="1" smtClean="0">
                <a:solidFill>
                  <a:srgbClr val="003399"/>
                </a:solidFill>
              </a:rPr>
              <a:t>Hamaiza</a:t>
            </a:r>
            <a:r>
              <a:rPr lang="en-US" dirty="0" smtClean="0">
                <a:solidFill>
                  <a:srgbClr val="003399"/>
                </a:solidFill>
              </a:rPr>
              <a:t> and his team</a:t>
            </a:r>
          </a:p>
          <a:p>
            <a:r>
              <a:rPr lang="en-US" dirty="0" smtClean="0">
                <a:solidFill>
                  <a:srgbClr val="990099"/>
                </a:solidFill>
              </a:rPr>
              <a:t>MACEPA/PATH</a:t>
            </a:r>
          </a:p>
          <a:p>
            <a:pPr lvl="1"/>
            <a:r>
              <a:rPr lang="en-US" dirty="0" smtClean="0">
                <a:solidFill>
                  <a:srgbClr val="990099"/>
                </a:solidFill>
              </a:rPr>
              <a:t>John Miller, </a:t>
            </a:r>
            <a:r>
              <a:rPr lang="en-US" dirty="0">
                <a:solidFill>
                  <a:srgbClr val="990099"/>
                </a:solidFill>
              </a:rPr>
              <a:t>Ruben </a:t>
            </a:r>
            <a:r>
              <a:rPr lang="en-US" dirty="0" smtClean="0">
                <a:solidFill>
                  <a:srgbClr val="990099"/>
                </a:solidFill>
              </a:rPr>
              <a:t>Conner, Duncan Earle, </a:t>
            </a:r>
            <a:r>
              <a:rPr lang="en-US" dirty="0" err="1" smtClean="0">
                <a:solidFill>
                  <a:srgbClr val="990099"/>
                </a:solidFill>
              </a:rPr>
              <a:t>Kafula</a:t>
            </a:r>
            <a:r>
              <a:rPr lang="en-US" dirty="0" smtClean="0">
                <a:solidFill>
                  <a:srgbClr val="990099"/>
                </a:solidFill>
              </a:rPr>
              <a:t> </a:t>
            </a:r>
            <a:r>
              <a:rPr lang="en-US" dirty="0" err="1" smtClean="0">
                <a:solidFill>
                  <a:srgbClr val="990099"/>
                </a:solidFill>
              </a:rPr>
              <a:t>Silumbe</a:t>
            </a:r>
            <a:endParaRPr lang="en-US" dirty="0" smtClean="0">
              <a:solidFill>
                <a:srgbClr val="990099"/>
              </a:solidFill>
            </a:endParaRPr>
          </a:p>
          <a:p>
            <a:r>
              <a:rPr lang="en-US" dirty="0" smtClean="0">
                <a:solidFill>
                  <a:srgbClr val="CC0066"/>
                </a:solidFill>
              </a:rPr>
              <a:t>IDM malaria team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</a:rPr>
              <a:t>Edward Wenger, Jaline Gerardin, Milen Nikolov, Andr</a:t>
            </a:r>
            <a:r>
              <a:rPr lang="en-US" dirty="0">
                <a:solidFill>
                  <a:srgbClr val="CC0066"/>
                </a:solidFill>
              </a:rPr>
              <a:t>é</a:t>
            </a:r>
            <a:r>
              <a:rPr lang="en-US" dirty="0" smtClean="0">
                <a:solidFill>
                  <a:srgbClr val="CC0066"/>
                </a:solidFill>
              </a:rPr>
              <a:t> Lin </a:t>
            </a:r>
            <a:r>
              <a:rPr lang="en-US" dirty="0" err="1" smtClean="0">
                <a:solidFill>
                  <a:srgbClr val="CC0066"/>
                </a:solidFill>
              </a:rPr>
              <a:t>Ouédraogo</a:t>
            </a:r>
            <a:r>
              <a:rPr lang="en-US" dirty="0" smtClean="0">
                <a:solidFill>
                  <a:srgbClr val="CC0066"/>
                </a:solidFill>
              </a:rPr>
              <a:t>, Philip Eckhoff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</a:rPr>
              <a:t>Alex Upfill-Brown</a:t>
            </a:r>
          </a:p>
        </p:txBody>
      </p:sp>
    </p:spTree>
    <p:extLst>
      <p:ext uri="{BB962C8B-B14F-4D97-AF65-F5344CB8AC3E}">
        <p14:creationId xmlns:p14="http://schemas.microsoft.com/office/powerpoint/2010/main" val="1951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6516"/>
            <a:ext cx="8117057" cy="4650468"/>
          </a:xfrm>
        </p:spPr>
      </p:pic>
    </p:spTree>
    <p:extLst>
      <p:ext uri="{BB962C8B-B14F-4D97-AF65-F5344CB8AC3E}">
        <p14:creationId xmlns:p14="http://schemas.microsoft.com/office/powerpoint/2010/main" val="1806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MACEPA/NMCC Zambia campaign for malaria elimination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0" y="1276349"/>
            <a:ext cx="4006155" cy="3352801"/>
            <a:chOff x="4724400" y="1123950"/>
            <a:chExt cx="4006155" cy="3352801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4724400" y="1123950"/>
            <a:ext cx="3657600" cy="3352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991100" y="4108971"/>
              <a:ext cx="335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88418"/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</a:rPr>
                <a:t>Replotted data from Thom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</a:rPr>
                <a:t>Eisele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</a:rPr>
                <a:t> (Tulane)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876800" y="3542489"/>
              <a:ext cx="3853755" cy="609600"/>
              <a:chOff x="549273" y="5303051"/>
              <a:chExt cx="3853755" cy="609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9273" y="5604874"/>
                <a:ext cx="195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Low prevalence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5673" y="5599747"/>
                <a:ext cx="195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High prevalence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7873" y="5303051"/>
                <a:ext cx="195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  2014            2015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50403" y="5306154"/>
                <a:ext cx="195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  2014           2015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28673" y="5615488"/>
                <a:ext cx="13970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01898" y="5620126"/>
                <a:ext cx="1400175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/>
          <a:stretch/>
        </p:blipFill>
        <p:spPr>
          <a:xfrm>
            <a:off x="448414" y="1169153"/>
            <a:ext cx="3666386" cy="32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73529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19150"/>
            <a:ext cx="873529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Provide operational recommendations for region-specific elimination by modeling intervention scenarios.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110" y="1733550"/>
            <a:ext cx="873529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Plan: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110" y="2419350"/>
            <a:ext cx="8735290" cy="914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Run model. Assess impact. Select best scenarios.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2575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00"/>
                </a:solidFill>
                <a:latin typeface="Myriad Pro" panose="020B0503030403020204" pitchFamily="34" charset="0"/>
              </a:rPr>
              <a:t>Heterogeneity</a:t>
            </a:r>
            <a:endParaRPr lang="en-US" sz="1800" dirty="0" smtClean="0">
              <a:solidFill>
                <a:srgbClr val="CC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575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990099"/>
                </a:solidFill>
                <a:latin typeface="Myriad Pro" panose="020B0503030403020204" pitchFamily="34" charset="0"/>
              </a:rPr>
              <a:t>Complexity</a:t>
            </a:r>
            <a:endParaRPr lang="en-US" sz="1800" dirty="0" smtClean="0">
              <a:solidFill>
                <a:srgbClr val="990099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433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66"/>
                </a:solidFill>
                <a:latin typeface="Myriad Pro" panose="020B0503030403020204" pitchFamily="34" charset="0"/>
              </a:rPr>
              <a:t>Lack of historical knowledge of the system</a:t>
            </a:r>
            <a:endParaRPr lang="en-US" sz="1800" dirty="0" smtClean="0">
              <a:solidFill>
                <a:srgbClr val="CC0066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98281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3399"/>
                </a:solidFill>
                <a:latin typeface="Myriad Pro" panose="020B0503030403020204" pitchFamily="34" charset="0"/>
              </a:rPr>
              <a:t>Lack of current knowledge of the system</a:t>
            </a:r>
            <a:endParaRPr lang="en-US" sz="1800" dirty="0" smtClean="0">
              <a:solidFill>
                <a:srgbClr val="00339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/>
          <a:stretch/>
        </p:blipFill>
        <p:spPr>
          <a:xfrm>
            <a:off x="448414" y="1169153"/>
            <a:ext cx="3234098" cy="2850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57150"/>
            <a:ext cx="873529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Simulation of the MACEPA/Zambia NMCC elimination campaign in Lake Kariba region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3388" y="4488418"/>
            <a:ext cx="37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M Nikolov, J Gerardin</a:t>
            </a:r>
            <a:endParaRPr lang="en-US" sz="1800" i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cdn3.iconfinder.com/data/icons/iconic-1/32/curved_arrow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445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05478" y="2724150"/>
            <a:ext cx="4705122" cy="1999701"/>
            <a:chOff x="3905478" y="2765234"/>
            <a:chExt cx="4705122" cy="1999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2"/>
            <a:stretch/>
          </p:blipFill>
          <p:spPr>
            <a:xfrm>
              <a:off x="4191000" y="2765234"/>
              <a:ext cx="4419600" cy="199970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44068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5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989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39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13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78764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9" t="-135" r="30266" b="90591"/>
            <a:stretch/>
          </p:blipFill>
          <p:spPr>
            <a:xfrm rot="16200000">
              <a:off x="3211415" y="3570614"/>
              <a:ext cx="1597447" cy="20932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10545" y="3943350"/>
            <a:ext cx="699655" cy="307777"/>
            <a:chOff x="4648200" y="4854773"/>
            <a:chExt cx="699655" cy="307777"/>
          </a:xfrm>
        </p:grpSpPr>
        <p:sp>
          <p:nvSpPr>
            <p:cNvPr id="24" name="Rounded Rectangle 23"/>
            <p:cNvSpPr/>
            <p:nvPr/>
          </p:nvSpPr>
          <p:spPr>
            <a:xfrm>
              <a:off x="4648200" y="4857750"/>
              <a:ext cx="609602" cy="304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724400" y="4854773"/>
              <a:ext cx="623455" cy="307777"/>
              <a:chOff x="4786745" y="3940373"/>
              <a:chExt cx="623455" cy="30777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4786745" y="4019550"/>
                <a:ext cx="0" cy="184665"/>
              </a:xfrm>
              <a:prstGeom prst="straightConnector1">
                <a:avLst/>
              </a:prstGeom>
              <a:ln w="28575">
                <a:solidFill>
                  <a:srgbClr val="00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786745" y="3940373"/>
                <a:ext cx="6234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99"/>
                    </a:solidFill>
                  </a:rPr>
                  <a:t>MTAT</a:t>
                </a:r>
                <a:endParaRPr lang="en-US" sz="1800" dirty="0" smtClean="0">
                  <a:solidFill>
                    <a:srgbClr val="00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/>
          <a:stretch/>
        </p:blipFill>
        <p:spPr>
          <a:xfrm>
            <a:off x="448414" y="1169153"/>
            <a:ext cx="3234098" cy="2850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57150"/>
            <a:ext cx="873529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Simulation of the MACEPA/Zambia NMCC elimination campaign in Lake Kariba region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895350"/>
            <a:ext cx="3200400" cy="1295400"/>
          </a:xfrm>
        </p:spPr>
        <p:txBody>
          <a:bodyPr>
            <a:noAutofit/>
          </a:bodyPr>
          <a:lstStyle/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Demographics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ITN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IRS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	MTAT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Migration 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Case management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88" y="4488418"/>
            <a:ext cx="37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M Nikolov, J Gerardin</a:t>
            </a:r>
            <a:endParaRPr lang="en-US" sz="1800" i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cdn3.iconfinder.com/data/icons/iconic-1/32/curved_arrow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445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05478" y="2724150"/>
            <a:ext cx="4705122" cy="1999701"/>
            <a:chOff x="3905478" y="2765234"/>
            <a:chExt cx="4705122" cy="1999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2"/>
            <a:stretch/>
          </p:blipFill>
          <p:spPr>
            <a:xfrm>
              <a:off x="4191000" y="2765234"/>
              <a:ext cx="4419600" cy="199970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44068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5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989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39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13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78764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9" t="-135" r="30266" b="90591"/>
            <a:stretch/>
          </p:blipFill>
          <p:spPr>
            <a:xfrm rot="16200000">
              <a:off x="3211415" y="3570614"/>
              <a:ext cx="1597447" cy="20932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10545" y="3943350"/>
            <a:ext cx="699655" cy="307777"/>
            <a:chOff x="4648200" y="4854773"/>
            <a:chExt cx="699655" cy="307777"/>
          </a:xfrm>
        </p:grpSpPr>
        <p:sp>
          <p:nvSpPr>
            <p:cNvPr id="23" name="Rounded Rectangle 22"/>
            <p:cNvSpPr/>
            <p:nvPr/>
          </p:nvSpPr>
          <p:spPr>
            <a:xfrm>
              <a:off x="4648200" y="4857750"/>
              <a:ext cx="609602" cy="304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724400" y="4854773"/>
              <a:ext cx="623455" cy="307777"/>
              <a:chOff x="4786745" y="3940373"/>
              <a:chExt cx="623455" cy="307777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786745" y="4019550"/>
                <a:ext cx="0" cy="184665"/>
              </a:xfrm>
              <a:prstGeom prst="straightConnector1">
                <a:avLst/>
              </a:prstGeom>
              <a:ln w="28575">
                <a:solidFill>
                  <a:srgbClr val="00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786745" y="3940373"/>
                <a:ext cx="6234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99"/>
                    </a:solidFill>
                  </a:rPr>
                  <a:t>MTAT</a:t>
                </a:r>
                <a:endParaRPr lang="en-US" sz="1800" dirty="0" smtClean="0">
                  <a:solidFill>
                    <a:srgbClr val="00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1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5350"/>
            <a:ext cx="274046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4"/>
          <a:stretch/>
        </p:blipFill>
        <p:spPr>
          <a:xfrm>
            <a:off x="448414" y="1169153"/>
            <a:ext cx="3234098" cy="2850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57150"/>
            <a:ext cx="873529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Simulation of the MACEPA/Zambia NMCC </a:t>
            </a:r>
            <a:r>
              <a:rPr lang="en-US" sz="2800" smtClean="0"/>
              <a:t>elimination campaign </a:t>
            </a:r>
            <a:r>
              <a:rPr lang="en-US" sz="2800" dirty="0" smtClean="0"/>
              <a:t>in Lake Kariba region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895350"/>
            <a:ext cx="3200400" cy="1295400"/>
          </a:xfrm>
        </p:spPr>
        <p:txBody>
          <a:bodyPr>
            <a:noAutofit/>
          </a:bodyPr>
          <a:lstStyle/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Demographics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ITN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IRS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	MTAT coverage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Migration </a:t>
            </a:r>
          </a:p>
          <a:p>
            <a:pPr marL="0" indent="0" defTabSz="225425">
              <a:spcBef>
                <a:spcPts val="350"/>
              </a:spcBef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Case management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88" y="4488418"/>
            <a:ext cx="37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M Nikolov, J Gerardin</a:t>
            </a:r>
            <a:endParaRPr lang="en-US" sz="1800" i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cdn3.iconfinder.com/data/icons/iconic-1/32/curved_arrow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445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05478" y="2724150"/>
            <a:ext cx="4705122" cy="1999701"/>
            <a:chOff x="3905478" y="2765234"/>
            <a:chExt cx="4705122" cy="1999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2"/>
            <a:stretch/>
          </p:blipFill>
          <p:spPr>
            <a:xfrm>
              <a:off x="4191000" y="2765234"/>
              <a:ext cx="4419600" cy="199970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44068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5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989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3900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1332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787640" y="2952750"/>
              <a:ext cx="0" cy="304800"/>
            </a:xfrm>
            <a:prstGeom prst="straightConnector1">
              <a:avLst/>
            </a:prstGeom>
            <a:ln w="28575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9" t="-135" r="30266" b="90591"/>
            <a:stretch/>
          </p:blipFill>
          <p:spPr>
            <a:xfrm rot="16200000">
              <a:off x="3211415" y="3570614"/>
              <a:ext cx="1597447" cy="20932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10545" y="3943350"/>
            <a:ext cx="699655" cy="307777"/>
            <a:chOff x="4648200" y="4854773"/>
            <a:chExt cx="699655" cy="307777"/>
          </a:xfrm>
        </p:grpSpPr>
        <p:sp>
          <p:nvSpPr>
            <p:cNvPr id="23" name="Rounded Rectangle 22"/>
            <p:cNvSpPr/>
            <p:nvPr/>
          </p:nvSpPr>
          <p:spPr>
            <a:xfrm>
              <a:off x="4648200" y="4857750"/>
              <a:ext cx="609602" cy="304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724400" y="4854773"/>
              <a:ext cx="623455" cy="307777"/>
              <a:chOff x="4786745" y="3940373"/>
              <a:chExt cx="623455" cy="307777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786745" y="4019550"/>
                <a:ext cx="0" cy="184665"/>
              </a:xfrm>
              <a:prstGeom prst="straightConnector1">
                <a:avLst/>
              </a:prstGeom>
              <a:ln w="28575">
                <a:solidFill>
                  <a:srgbClr val="00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786745" y="3940373"/>
                <a:ext cx="6234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99"/>
                    </a:solidFill>
                  </a:rPr>
                  <a:t>MTAT</a:t>
                </a:r>
                <a:endParaRPr lang="en-US" sz="1800" dirty="0" smtClean="0">
                  <a:solidFill>
                    <a:srgbClr val="00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37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regional demographics influence prevalence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00" y="1428750"/>
            <a:ext cx="3903416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504950"/>
            <a:ext cx="3628039" cy="25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Demographics also show an overall gender bias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7" y="1455590"/>
            <a:ext cx="7989123" cy="28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CB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5 IDM Template" id="{15186EB5-548D-4BC2-A970-F8E9003A1E32}" vid="{A5A754B9-2771-44CF-A7BB-F68E6FD8B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6FCQ3RPYFS27-334089976-108</_dlc_DocId>
    <_dlc_DocIdUrl xmlns="6d2bc46a-f014-48ed-be59-9d6cf5da36fb">
      <Url>https://idmod.sharepoint.com/symposium/_layouts/15/DocIdRedir.aspx?ID=6FCQ3RPYFS27-334089976-108</Url>
      <Description>6FCQ3RPYFS27-334089976-108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37399E-5097-4399-8501-D789CD79F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57E21-32D5-4A77-915A-A1ECB8C45BFD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d2bc46a-f014-48ed-be59-9d6cf5da36f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CF8F39-090D-46C8-8BC4-F923834AFBA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7653FD-B0C5-4B20-971A-E53D6D638194}"/>
</file>

<file path=docProps/app.xml><?xml version="1.0" encoding="utf-8"?>
<Properties xmlns="http://schemas.openxmlformats.org/officeDocument/2006/extended-properties" xmlns:vt="http://schemas.openxmlformats.org/officeDocument/2006/docPropsVTypes">
  <Template>2015 IDM Template</Template>
  <TotalTime>8191</TotalTime>
  <Words>1110</Words>
  <Application>Microsoft Office PowerPoint</Application>
  <PresentationFormat>On-screen Show (16:9)</PresentationFormat>
  <Paragraphs>550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Mathematica4</vt:lpstr>
      <vt:lpstr>Myriad Pro</vt:lpstr>
      <vt:lpstr>IDM PPT w copyright</vt:lpstr>
      <vt:lpstr>PowerPoint Presentation</vt:lpstr>
      <vt:lpstr>Goal:</vt:lpstr>
      <vt:lpstr>Goal:</vt:lpstr>
      <vt:lpstr>Goal:</vt:lpstr>
      <vt:lpstr>Simulation of the MACEPA/Zambia NMCC elimination campaign in Lake Kariba region</vt:lpstr>
      <vt:lpstr>Simulation of the MACEPA/Zambia NMCC elimination campaign in Lake Kariba region</vt:lpstr>
      <vt:lpstr>Simulation of the MACEPA/Zambia NMCC elimination campaign in Lake Kariba region</vt:lpstr>
      <vt:lpstr>Specific regional demographics influence prevalence</vt:lpstr>
      <vt:lpstr>Demographics also show an overall gender bias</vt:lpstr>
      <vt:lpstr>Particular clusters show (unexpected) seasonal demographic changes</vt:lpstr>
      <vt:lpstr>PowerPoint Presentation</vt:lpstr>
      <vt:lpstr>Constructing a longitudinal dataset from a cross-sectional one</vt:lpstr>
      <vt:lpstr>Identifying unique individuals</vt:lpstr>
      <vt:lpstr>Identifying unique individuals</vt:lpstr>
      <vt:lpstr>Identifying unique individuals</vt:lpstr>
      <vt:lpstr>Find linkages based on</vt:lpstr>
      <vt:lpstr>Linkage generates a master list of unique individuals</vt:lpstr>
      <vt:lpstr>Linkage generates a master list of unique individuals</vt:lpstr>
      <vt:lpstr>Patterns of recurrence are informative of total population</vt:lpstr>
      <vt:lpstr>Infer coverage using binomial model for repeat observation of individuals</vt:lpstr>
      <vt:lpstr>Infer coverage using binomial model for repeat observation of individuals</vt:lpstr>
      <vt:lpstr>Resulting coverage maps demonstrate variability across survey region</vt:lpstr>
      <vt:lpstr>Resulting coverage maps demonstrate variability across survey region</vt:lpstr>
      <vt:lpstr>Migration mapping also follows from linkage</vt:lpstr>
      <vt:lpstr>Migration mapping also follows from linkage</vt:lpstr>
      <vt:lpstr>Recall Chipepo Secondary School…</vt:lpstr>
      <vt:lpstr>PowerPoint Presentation</vt:lpstr>
      <vt:lpstr>Goal:</vt:lpstr>
      <vt:lpstr>Goal:</vt:lpstr>
      <vt:lpstr>Thank you to many</vt:lpstr>
      <vt:lpstr>Extra Slides</vt:lpstr>
      <vt:lpstr>PowerPoint Presentation</vt:lpstr>
      <vt:lpstr>MACEPA/NMCC Zambia campaign for malaria elimination</vt:lpstr>
    </vt:vector>
  </TitlesOfParts>
  <Company>Intellectual Ventures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Bever</dc:creator>
  <cp:lastModifiedBy>Caitlin Bever</cp:lastModifiedBy>
  <cp:revision>200</cp:revision>
  <cp:lastPrinted>2016-01-27T00:23:27Z</cp:lastPrinted>
  <dcterms:created xsi:type="dcterms:W3CDTF">2016-01-26T22:52:46Z</dcterms:created>
  <dcterms:modified xsi:type="dcterms:W3CDTF">2016-04-20T19:22:14Z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0065be16-020e-41e5-ba1b-26312ad2ab7b</vt:lpwstr>
  </property>
</Properties>
</file>