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8"/>
  </p:notesMasterIdLst>
  <p:sldIdLst>
    <p:sldId id="256" r:id="rId6"/>
    <p:sldId id="258" r:id="rId7"/>
    <p:sldId id="282" r:id="rId8"/>
    <p:sldId id="283" r:id="rId9"/>
    <p:sldId id="276" r:id="rId10"/>
    <p:sldId id="275" r:id="rId11"/>
    <p:sldId id="284" r:id="rId12"/>
    <p:sldId id="259" r:id="rId13"/>
    <p:sldId id="260" r:id="rId14"/>
    <p:sldId id="277" r:id="rId15"/>
    <p:sldId id="262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4" r:id="rId25"/>
    <p:sldId id="281" r:id="rId26"/>
    <p:sldId id="271" r:id="rId27"/>
    <p:sldId id="272" r:id="rId28"/>
    <p:sldId id="270" r:id="rId29"/>
    <p:sldId id="273" r:id="rId30"/>
    <p:sldId id="288" r:id="rId31"/>
    <p:sldId id="286" r:id="rId32"/>
    <p:sldId id="287" r:id="rId33"/>
    <p:sldId id="278" r:id="rId34"/>
    <p:sldId id="285" r:id="rId35"/>
    <p:sldId id="280" r:id="rId36"/>
    <p:sldId id="279" r:id="rId37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6699"/>
    <a:srgbClr val="CC0066"/>
    <a:srgbClr val="008000"/>
    <a:srgbClr val="FFFFCC"/>
    <a:srgbClr val="FFCCFF"/>
    <a:srgbClr val="CCEC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997" autoAdjust="0"/>
  </p:normalViewPr>
  <p:slideViewPr>
    <p:cSldViewPr>
      <p:cViewPr varScale="1">
        <p:scale>
          <a:sx n="102" d="100"/>
          <a:sy n="102" d="100"/>
        </p:scale>
        <p:origin x="690" y="96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2016" y="6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1DAE2-DDEE-40FB-A952-56C9486496E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701D82F-E053-453A-B02A-668E405160F3}">
      <dgm:prSet phldrT="[Text]"/>
      <dgm:spPr/>
      <dgm:t>
        <a:bodyPr/>
        <a:lstStyle/>
        <a:p>
          <a:r>
            <a:rPr lang="en-US" dirty="0" smtClean="0"/>
            <a:t>2-&gt;2.5</a:t>
          </a:r>
        </a:p>
        <a:p>
          <a:r>
            <a:rPr lang="en-US" dirty="0" err="1" smtClean="0"/>
            <a:t>Py</a:t>
          </a:r>
          <a:r>
            <a:rPr lang="en-US" dirty="0" smtClean="0"/>
            <a:t> script</a:t>
          </a:r>
          <a:endParaRPr lang="en-US" dirty="0"/>
        </a:p>
      </dgm:t>
    </dgm:pt>
    <dgm:pt modelId="{1748A524-0F75-4E97-B708-76CEBE063428}" type="parTrans" cxnId="{EFC25FFE-2B77-417B-9C63-0C18B212ACA8}">
      <dgm:prSet/>
      <dgm:spPr/>
      <dgm:t>
        <a:bodyPr/>
        <a:lstStyle/>
        <a:p>
          <a:endParaRPr lang="en-US"/>
        </a:p>
      </dgm:t>
    </dgm:pt>
    <dgm:pt modelId="{3B2369EE-C9E5-4BD7-855A-BAD044267494}" type="sibTrans" cxnId="{EFC25FFE-2B77-417B-9C63-0C18B212ACA8}">
      <dgm:prSet/>
      <dgm:spPr/>
      <dgm:t>
        <a:bodyPr/>
        <a:lstStyle/>
        <a:p>
          <a:endParaRPr lang="en-US"/>
        </a:p>
      </dgm:t>
    </dgm:pt>
    <dgm:pt modelId="{E916CE25-32B9-4AA0-96FA-D63D3714D563}" type="pres">
      <dgm:prSet presAssocID="{7741DAE2-DDEE-40FB-A952-56C9486496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40E480-331E-47D0-8DCD-A3FD6D6F3C60}" type="pres">
      <dgm:prSet presAssocID="{E701D82F-E053-453A-B02A-668E405160F3}" presName="gear1" presStyleLbl="node1" presStyleIdx="0" presStyleCnt="1" custScaleX="41321" custScaleY="41321" custLinFactNeighborX="-74337" custLinFactNeighborY="426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498D4-3CBD-4FE7-9DC7-982840B7A401}" type="pres">
      <dgm:prSet presAssocID="{E701D82F-E053-453A-B02A-668E405160F3}" presName="gear1srcNode" presStyleLbl="node1" presStyleIdx="0" presStyleCnt="1"/>
      <dgm:spPr/>
      <dgm:t>
        <a:bodyPr/>
        <a:lstStyle/>
        <a:p>
          <a:endParaRPr lang="en-US"/>
        </a:p>
      </dgm:t>
    </dgm:pt>
    <dgm:pt modelId="{8533CB50-AF03-4BD9-BA82-272939E0E1E3}" type="pres">
      <dgm:prSet presAssocID="{E701D82F-E053-453A-B02A-668E405160F3}" presName="gear1dstNode" presStyleLbl="node1" presStyleIdx="0" presStyleCnt="1"/>
      <dgm:spPr/>
      <dgm:t>
        <a:bodyPr/>
        <a:lstStyle/>
        <a:p>
          <a:endParaRPr lang="en-US"/>
        </a:p>
      </dgm:t>
    </dgm:pt>
    <dgm:pt modelId="{4EAC2FF0-C92B-4BE8-977E-BACBEA41F825}" type="pres">
      <dgm:prSet presAssocID="{3B2369EE-C9E5-4BD7-855A-BAD044267494}" presName="connector1" presStyleLbl="sibTrans2D1" presStyleIdx="0" presStyleCnt="1" custScaleX="41321" custScaleY="41321" custLinFactNeighborX="-72316" custLinFactNeighborY="38003"/>
      <dgm:spPr/>
      <dgm:t>
        <a:bodyPr/>
        <a:lstStyle/>
        <a:p>
          <a:endParaRPr lang="en-US"/>
        </a:p>
      </dgm:t>
    </dgm:pt>
  </dgm:ptLst>
  <dgm:cxnLst>
    <dgm:cxn modelId="{AF229536-A278-408B-B553-71A21285DECC}" type="presOf" srcId="{E701D82F-E053-453A-B02A-668E405160F3}" destId="{FF40E480-331E-47D0-8DCD-A3FD6D6F3C60}" srcOrd="0" destOrd="0" presId="urn:microsoft.com/office/officeart/2005/8/layout/gear1"/>
    <dgm:cxn modelId="{226CA009-C92F-40CB-BB77-5D71EBACD86B}" type="presOf" srcId="{7741DAE2-DDEE-40FB-A952-56C9486496EE}" destId="{E916CE25-32B9-4AA0-96FA-D63D3714D563}" srcOrd="0" destOrd="0" presId="urn:microsoft.com/office/officeart/2005/8/layout/gear1"/>
    <dgm:cxn modelId="{EFC25FFE-2B77-417B-9C63-0C18B212ACA8}" srcId="{7741DAE2-DDEE-40FB-A952-56C9486496EE}" destId="{E701D82F-E053-453A-B02A-668E405160F3}" srcOrd="0" destOrd="0" parTransId="{1748A524-0F75-4E97-B708-76CEBE063428}" sibTransId="{3B2369EE-C9E5-4BD7-855A-BAD044267494}"/>
    <dgm:cxn modelId="{2860405E-A2F8-4386-9DF4-447B24CA7380}" type="presOf" srcId="{E701D82F-E053-453A-B02A-668E405160F3}" destId="{8533CB50-AF03-4BD9-BA82-272939E0E1E3}" srcOrd="2" destOrd="0" presId="urn:microsoft.com/office/officeart/2005/8/layout/gear1"/>
    <dgm:cxn modelId="{E4F1D8AA-CD80-4015-A6F1-BB7166135CEF}" type="presOf" srcId="{3B2369EE-C9E5-4BD7-855A-BAD044267494}" destId="{4EAC2FF0-C92B-4BE8-977E-BACBEA41F825}" srcOrd="0" destOrd="0" presId="urn:microsoft.com/office/officeart/2005/8/layout/gear1"/>
    <dgm:cxn modelId="{A7042379-6724-4928-8A58-9B73D7392616}" type="presOf" srcId="{E701D82F-E053-453A-B02A-668E405160F3}" destId="{2E8498D4-3CBD-4FE7-9DC7-982840B7A401}" srcOrd="1" destOrd="0" presId="urn:microsoft.com/office/officeart/2005/8/layout/gear1"/>
    <dgm:cxn modelId="{9167DE16-A40F-4EA5-9BB8-22CE0B7E5B20}" type="presParOf" srcId="{E916CE25-32B9-4AA0-96FA-D63D3714D563}" destId="{FF40E480-331E-47D0-8DCD-A3FD6D6F3C60}" srcOrd="0" destOrd="0" presId="urn:microsoft.com/office/officeart/2005/8/layout/gear1"/>
    <dgm:cxn modelId="{C5E368E5-20F7-4311-A0D1-E21A9D524F1A}" type="presParOf" srcId="{E916CE25-32B9-4AA0-96FA-D63D3714D563}" destId="{2E8498D4-3CBD-4FE7-9DC7-982840B7A401}" srcOrd="1" destOrd="0" presId="urn:microsoft.com/office/officeart/2005/8/layout/gear1"/>
    <dgm:cxn modelId="{D89E4A9A-424A-446E-B774-63275817EC3D}" type="presParOf" srcId="{E916CE25-32B9-4AA0-96FA-D63D3714D563}" destId="{8533CB50-AF03-4BD9-BA82-272939E0E1E3}" srcOrd="2" destOrd="0" presId="urn:microsoft.com/office/officeart/2005/8/layout/gear1"/>
    <dgm:cxn modelId="{50D48A7C-CD0F-4955-9026-3492BDB0549F}" type="presParOf" srcId="{E916CE25-32B9-4AA0-96FA-D63D3714D563}" destId="{4EAC2FF0-C92B-4BE8-977E-BACBEA41F82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0E480-331E-47D0-8DCD-A3FD6D6F3C60}">
      <dsp:nvSpPr>
        <dsp:cNvPr id="0" name=""/>
        <dsp:cNvSpPr/>
      </dsp:nvSpPr>
      <dsp:spPr>
        <a:xfrm>
          <a:off x="1066855" y="2708597"/>
          <a:ext cx="923606" cy="92360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2-&gt;2.5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Py</a:t>
          </a:r>
          <a:r>
            <a:rPr lang="en-US" sz="1100" kern="1200" dirty="0" smtClean="0"/>
            <a:t> script</a:t>
          </a:r>
          <a:endParaRPr lang="en-US" sz="1100" kern="1200" dirty="0"/>
        </a:p>
      </dsp:txBody>
      <dsp:txXfrm>
        <a:off x="1252541" y="2924947"/>
        <a:ext cx="552234" cy="474753"/>
      </dsp:txXfrm>
    </dsp:sp>
    <dsp:sp modelId="{4EAC2FF0-C92B-4BE8-977E-BACBEA41F825}">
      <dsp:nvSpPr>
        <dsp:cNvPr id="0" name=""/>
        <dsp:cNvSpPr/>
      </dsp:nvSpPr>
      <dsp:spPr>
        <a:xfrm>
          <a:off x="990586" y="2572355"/>
          <a:ext cx="1136036" cy="113603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Client or presentation name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6" y="4848683"/>
            <a:ext cx="2438400" cy="160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Plain Title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Plain Title Page 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 smtClean="0"/>
              <a:t>Bullets (Slide Content)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 smtClean="0"/>
              <a:t>Bullets (Slide Content)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ealmike.org/blog/wp-content/uploads/2012/07/slide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Advanced EMOD</a:t>
            </a:r>
          </a:p>
          <a:p>
            <a:r>
              <a:rPr lang="en-US" sz="1700" dirty="0" smtClean="0"/>
              <a:t>Jonathan H.H. Bloedow, Software Engineer</a:t>
            </a:r>
          </a:p>
          <a:p>
            <a:r>
              <a:rPr lang="en-US" sz="1700" dirty="0" smtClean="0"/>
              <a:t>4/18/2016</a:t>
            </a:r>
            <a:endParaRPr lang="en-US" sz="1700" dirty="0"/>
          </a:p>
        </p:txBody>
      </p:sp>
      <p:pic>
        <p:nvPicPr>
          <p:cNvPr id="3" name="Picture 2" descr="https://upload.wikimedia.org/wikipedia/commons/thumb/c/c3/Python-logo-notext.svg/1024px-Python-logo-notex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4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 (EMOD on Linux)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Linux… (in the cloud)</a:t>
            </a:r>
          </a:p>
          <a:p>
            <a:r>
              <a:rPr lang="en-US" dirty="0" smtClean="0"/>
              <a:t>CentOS (7.1)</a:t>
            </a:r>
          </a:p>
          <a:p>
            <a:r>
              <a:rPr lang="en-US" dirty="0" smtClean="0"/>
              <a:t>2.5.1 (Coming VERY Soon)</a:t>
            </a:r>
          </a:p>
          <a:p>
            <a:r>
              <a:rPr lang="en-US" dirty="0" smtClean="0"/>
              <a:t>Near feature-parity with Windows</a:t>
            </a:r>
          </a:p>
          <a:p>
            <a:r>
              <a:rPr lang="en-US" dirty="0" smtClean="0"/>
              <a:t>Build with </a:t>
            </a:r>
            <a:r>
              <a:rPr lang="en-US" dirty="0" err="1" smtClean="0"/>
              <a:t>SCons</a:t>
            </a:r>
            <a:endParaRPr lang="en-US" dirty="0" smtClean="0"/>
          </a:p>
          <a:p>
            <a:r>
              <a:rPr lang="en-US" dirty="0" smtClean="0"/>
              <a:t>GUI-less</a:t>
            </a:r>
          </a:p>
          <a:p>
            <a:pPr lvl="1"/>
            <a:r>
              <a:rPr lang="en-US" dirty="0" smtClean="0"/>
              <a:t>Executable is called Eradication</a:t>
            </a:r>
          </a:p>
          <a:p>
            <a:pPr lvl="1"/>
            <a:r>
              <a:rPr lang="en-US" dirty="0" smtClean="0"/>
              <a:t>-C </a:t>
            </a:r>
            <a:r>
              <a:rPr lang="en-US" dirty="0" err="1" smtClean="0"/>
              <a:t>config.json</a:t>
            </a:r>
            <a:r>
              <a:rPr lang="en-US" dirty="0"/>
              <a:t> </a:t>
            </a:r>
            <a:r>
              <a:rPr lang="en-US" dirty="0" smtClean="0"/>
              <a:t>-I &lt;input path&gt; -O &lt;output directory&gt;</a:t>
            </a:r>
          </a:p>
          <a:p>
            <a:pPr lvl="1"/>
            <a:r>
              <a:rPr lang="en-US" dirty="0" smtClean="0"/>
              <a:t>Expected 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tools</a:t>
            </a:r>
          </a:p>
          <a:p>
            <a:r>
              <a:rPr lang="en-US" dirty="0" smtClean="0"/>
              <a:t>Come to Christopher Lorton’s talk 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10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19150"/>
            <a:ext cx="4734494" cy="23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YAML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onfig.yaml</a:t>
            </a:r>
            <a:r>
              <a:rPr lang="en-US" dirty="0" smtClean="0"/>
              <a:t> instead of </a:t>
            </a:r>
            <a:r>
              <a:rPr lang="en-US" dirty="0" err="1" smtClean="0"/>
              <a:t>config.json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Acquisition_Blocking_Immunity_Decay_Rate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0.1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Acquisition_Blocking_Immunity_Duration_Before_Decay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60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Age_Initialization_Distribution_Type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"DISTRIBUTION_SIMPLE"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Animal_Reservoir_Type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NO_ZOONOSIS“</a:t>
            </a:r>
            <a:b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s.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"parameters": {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Acquisition_Blocking_Immunity_Decay_Rate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0.1,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Acquisition_Blocking_Immunity_Duration_Before_Decay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60,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Age_Initialization_Distribution_Type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"DISTRIBUTION_SIMPLE",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Animal_Reservoir_Type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"NO_ZOONOSIS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EMOD doesn’t need to natively support multiple formats, or pick “one ring to rule them all”.</a:t>
            </a:r>
            <a:endParaRPr lang="en-US" dirty="0"/>
          </a:p>
          <a:p>
            <a:r>
              <a:rPr lang="en-US" dirty="0" smtClean="0"/>
              <a:t>“10 lines of Python”.</a:t>
            </a:r>
            <a:endParaRPr lang="en-US" dirty="0"/>
          </a:p>
          <a:p>
            <a:r>
              <a:rPr lang="en-US" dirty="0" smtClean="0"/>
              <a:t>DEMO…</a:t>
            </a:r>
          </a:p>
          <a:p>
            <a:pPr lvl="1"/>
            <a:r>
              <a:rPr lang="en-US" dirty="0" smtClean="0"/>
              <a:t>Follow along if you have </a:t>
            </a:r>
            <a:r>
              <a:rPr lang="en-US" dirty="0" err="1" smtClean="0"/>
              <a:t>ssh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11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429000" y="133350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YAML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89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Technical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#include “</a:t>
            </a:r>
            <a:r>
              <a:rPr lang="en-US" dirty="0" err="1"/>
              <a:t>Python.h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Link to single python library.</a:t>
            </a:r>
            <a:endParaRPr lang="en-US" dirty="0"/>
          </a:p>
          <a:p>
            <a:r>
              <a:rPr lang="en-US" dirty="0" smtClean="0"/>
              <a:t>API</a:t>
            </a:r>
          </a:p>
          <a:p>
            <a:pPr lvl="1"/>
            <a:r>
              <a:rPr lang="en-US" dirty="0" err="1" smtClean="0"/>
              <a:t>PyImport_Import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Not using:</a:t>
            </a:r>
          </a:p>
          <a:p>
            <a:pPr lvl="1"/>
            <a:r>
              <a:rPr lang="en-US" dirty="0" smtClean="0"/>
              <a:t>Boost Python</a:t>
            </a:r>
          </a:p>
          <a:p>
            <a:pPr lvl="2"/>
            <a:r>
              <a:rPr lang="en-US" dirty="0" smtClean="0"/>
              <a:t>…and won’t.</a:t>
            </a:r>
          </a:p>
          <a:p>
            <a:pPr lvl="1"/>
            <a:r>
              <a:rPr lang="en-US" dirty="0" smtClean="0"/>
              <a:t>Simplified Wrapper and Interface Generator</a:t>
            </a:r>
          </a:p>
          <a:p>
            <a:pPr lvl="2"/>
            <a:r>
              <a:rPr lang="en-US" dirty="0" smtClean="0"/>
              <a:t>…but might.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12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46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Python in EMOD: Key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Step </a:t>
            </a:r>
            <a:r>
              <a:rPr lang="en-US" dirty="0" smtClean="0"/>
              <a:t>Back</a:t>
            </a:r>
          </a:p>
          <a:p>
            <a:r>
              <a:rPr lang="en-US" dirty="0" smtClean="0"/>
              <a:t>3 Key Constraints:</a:t>
            </a:r>
            <a:endParaRPr lang="en-US" dirty="0"/>
          </a:p>
          <a:p>
            <a:pPr marL="865367" lvl="1" indent="-457200">
              <a:buFont typeface="+mj-lt"/>
              <a:buAutoNum type="arabicPeriod"/>
            </a:pPr>
            <a:r>
              <a:rPr lang="en-US" dirty="0"/>
              <a:t>--</a:t>
            </a:r>
            <a:r>
              <a:rPr lang="en-US" dirty="0" smtClean="0"/>
              <a:t>python-script-path</a:t>
            </a:r>
          </a:p>
          <a:p>
            <a:pPr lvl="2"/>
            <a:r>
              <a:rPr lang="en-US" dirty="0" smtClean="0"/>
              <a:t>It’s a </a:t>
            </a:r>
            <a:r>
              <a:rPr lang="en-US" u="sng" dirty="0" smtClean="0"/>
              <a:t>switch</a:t>
            </a:r>
            <a:r>
              <a:rPr lang="en-US" dirty="0" smtClean="0"/>
              <a:t> and a </a:t>
            </a:r>
            <a:r>
              <a:rPr lang="en-US" u="sng" dirty="0" smtClean="0"/>
              <a:t>place.</a:t>
            </a:r>
            <a:endParaRPr lang="en-US" u="sng" dirty="0"/>
          </a:p>
          <a:p>
            <a:pPr marL="865367" lvl="1" indent="-457200">
              <a:buFont typeface="+mj-lt"/>
              <a:buAutoNum type="arabicPeriod"/>
            </a:pPr>
            <a:r>
              <a:rPr lang="en-US" dirty="0" smtClean="0"/>
              <a:t>Filename: “dtk_pre_process.py”</a:t>
            </a:r>
            <a:endParaRPr lang="en-US" dirty="0"/>
          </a:p>
          <a:p>
            <a:pPr lvl="2"/>
            <a:r>
              <a:rPr lang="en-US" dirty="0" smtClean="0"/>
              <a:t>Function name: application( </a:t>
            </a:r>
            <a:r>
              <a:rPr lang="en-US" dirty="0" err="1" smtClean="0"/>
              <a:t>config_file_path</a:t>
            </a:r>
            <a:r>
              <a:rPr lang="en-US" dirty="0" smtClean="0"/>
              <a:t> )</a:t>
            </a:r>
            <a:endParaRPr lang="en-US" dirty="0"/>
          </a:p>
          <a:p>
            <a:pPr marL="865367" lvl="1" indent="-457200">
              <a:buFont typeface="+mj-lt"/>
              <a:buAutoNum type="arabicPeriod"/>
            </a:pPr>
            <a:r>
              <a:rPr lang="en-US" dirty="0" smtClean="0"/>
              <a:t>Filename: “dtk_post_process.py”</a:t>
            </a:r>
            <a:endParaRPr lang="en-US" dirty="0"/>
          </a:p>
          <a:p>
            <a:pPr lvl="2"/>
            <a:r>
              <a:rPr lang="en-US" dirty="0" smtClean="0"/>
              <a:t>Function name: application( </a:t>
            </a:r>
            <a:r>
              <a:rPr lang="en-US" dirty="0" err="1" smtClean="0"/>
              <a:t>output_file_path</a:t>
            </a:r>
            <a:r>
              <a:rPr lang="en-US" dirty="0" smtClean="0"/>
              <a:t> 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13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336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 &amp; Error-Handling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581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Sorry, there are lots of ways to mess up.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r>
              <a:rPr lang="en-US" sz="2300" b="1" dirty="0" smtClean="0"/>
              <a:t>Path</a:t>
            </a:r>
            <a:endParaRPr lang="en-US" b="1" dirty="0" smtClean="0"/>
          </a:p>
          <a:p>
            <a:pPr lvl="1"/>
            <a:r>
              <a:rPr lang="en-US" sz="1900" dirty="0" smtClean="0"/>
              <a:t>Where do these Python scripts go?</a:t>
            </a:r>
          </a:p>
          <a:p>
            <a:r>
              <a:rPr lang="en-US" sz="2300" b="1" dirty="0" smtClean="0"/>
              <a:t>Filename</a:t>
            </a:r>
            <a:endParaRPr lang="en-US" b="1" dirty="0" smtClean="0"/>
          </a:p>
          <a:p>
            <a:pPr lvl="1"/>
            <a:r>
              <a:rPr lang="en-US" sz="1900" dirty="0" smtClean="0"/>
              <a:t>What should they be called?</a:t>
            </a:r>
            <a:endParaRPr lang="en-US" sz="1900" dirty="0"/>
          </a:p>
          <a:p>
            <a:r>
              <a:rPr lang="en-US" b="1" dirty="0"/>
              <a:t>Permissions</a:t>
            </a:r>
            <a:endParaRPr lang="en-US" sz="1900" b="1" dirty="0"/>
          </a:p>
          <a:p>
            <a:pPr lvl="1"/>
            <a:r>
              <a:rPr lang="en-US" sz="1900" dirty="0"/>
              <a:t>Do I have read and execute perms on the scripts?</a:t>
            </a:r>
          </a:p>
          <a:p>
            <a:r>
              <a:rPr lang="en-US" sz="2300" b="1" dirty="0" smtClean="0"/>
              <a:t>Function name</a:t>
            </a:r>
            <a:endParaRPr lang="en-US" b="1" dirty="0" smtClean="0"/>
          </a:p>
          <a:p>
            <a:pPr lvl="1"/>
            <a:r>
              <a:rPr lang="en-US" sz="1900" dirty="0" smtClean="0"/>
              <a:t>What can my function be called?</a:t>
            </a:r>
            <a:endParaRPr lang="en-US" sz="1900" dirty="0"/>
          </a:p>
          <a:p>
            <a:r>
              <a:rPr lang="en-US" sz="2200" b="1" dirty="0"/>
              <a:t>Bad </a:t>
            </a:r>
            <a:r>
              <a:rPr lang="en-US" sz="2200" b="1" dirty="0" smtClean="0"/>
              <a:t>Python</a:t>
            </a:r>
          </a:p>
          <a:p>
            <a:pPr lvl="1"/>
            <a:r>
              <a:rPr lang="en-US" sz="1900" dirty="0" smtClean="0"/>
              <a:t>What happens if I write bad code?</a:t>
            </a:r>
            <a:endParaRPr lang="en-US" dirty="0"/>
          </a:p>
          <a:p>
            <a:r>
              <a:rPr lang="en-US" sz="2200" b="1" dirty="0" err="1"/>
              <a:t>Param</a:t>
            </a:r>
            <a:r>
              <a:rPr lang="en-US" sz="2200" b="1" dirty="0"/>
              <a:t> </a:t>
            </a:r>
            <a:r>
              <a:rPr lang="en-US" sz="2200" b="1" dirty="0" smtClean="0"/>
              <a:t>passing</a:t>
            </a:r>
          </a:p>
          <a:p>
            <a:pPr lvl="1"/>
            <a:r>
              <a:rPr lang="en-US" sz="1900" dirty="0" smtClean="0"/>
              <a:t>What if my function signature is wrong?</a:t>
            </a:r>
            <a:endParaRPr lang="en-US" sz="1900" dirty="0"/>
          </a:p>
          <a:p>
            <a:r>
              <a:rPr lang="en-US" sz="2200" b="1" dirty="0" smtClean="0"/>
              <a:t>Debugging?</a:t>
            </a:r>
            <a:endParaRPr lang="en-US" b="1" dirty="0" smtClean="0"/>
          </a:p>
          <a:p>
            <a:pPr lvl="1"/>
            <a:r>
              <a:rPr lang="en-US" sz="1900" dirty="0" smtClean="0"/>
              <a:t>Print()</a:t>
            </a:r>
          </a:p>
          <a:p>
            <a:pPr lvl="1"/>
            <a:r>
              <a:rPr lang="en-US" sz="1900" dirty="0" smtClean="0"/>
              <a:t>PDB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14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81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Multi-File </a:t>
            </a:r>
            <a:r>
              <a:rPr lang="en-US" dirty="0" err="1" smtClean="0"/>
              <a:t>Config</a:t>
            </a:r>
            <a:r>
              <a:rPr lang="en-US" dirty="0" smtClean="0"/>
              <a:t> (.</a:t>
            </a:r>
            <a:r>
              <a:rPr lang="en-US" dirty="0" err="1" smtClean="0"/>
              <a:t>json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break input files into multiple files, stitch together in Python just before running</a:t>
            </a:r>
            <a:r>
              <a:rPr lang="en-US" dirty="0" smtClean="0"/>
              <a:t>.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"paths":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config_commissioning.json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config_demographics.json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config_epi.json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config_migration.json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config_reporting.json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config_main.json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config_sampling.json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]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 smtClean="0"/>
              <a:t>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15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133350"/>
            <a:ext cx="960120" cy="762000"/>
            <a:chOff x="2202180" y="2689860"/>
            <a:chExt cx="960120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2202180" y="26898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54580" y="28422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06980" y="29946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59380" y="31470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6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</a:t>
            </a:r>
            <a:r>
              <a:rPr lang="en-US" dirty="0" err="1" smtClean="0"/>
              <a:t>Param’s</a:t>
            </a:r>
            <a:r>
              <a:rPr lang="en-US" dirty="0" smtClean="0"/>
              <a:t> of Interest/Defaults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break input </a:t>
            </a:r>
            <a:r>
              <a:rPr lang="en-US" dirty="0" smtClean="0"/>
              <a:t>configuration files into small file with just parameters of interest and place other parameters into a background “default” file.</a:t>
            </a:r>
          </a:p>
          <a:p>
            <a:pPr marL="0" indent="0">
              <a:buNone/>
            </a:pPr>
            <a:endParaRPr lang="en-US" dirty="0" smtClean="0"/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Default_Config_Path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"defaults/vector_calibration_defaults_04152012.json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"parameters":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": "27_Vector_Sandbox",</a:t>
            </a:r>
          </a:p>
          <a:p>
            <a:pPr marL="357147" lvl="1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35,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x_Temporary_Larval_Habitat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 : 0.001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357147" lvl="1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16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7924800" y="153367"/>
            <a:ext cx="987427" cy="5795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b="1" dirty="0" smtClean="0"/>
              <a:t>BIG Defaults.           JSON</a:t>
            </a:r>
            <a:br>
              <a:rPr lang="en-US" sz="1050" b="1" dirty="0" smtClean="0"/>
            </a:br>
            <a:endParaRPr lang="en-US" sz="105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924800" y="463138"/>
            <a:ext cx="454027" cy="2777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Tiny.</a:t>
            </a:r>
            <a:br>
              <a:rPr lang="en-US" sz="800" b="1" dirty="0" smtClean="0"/>
            </a:br>
            <a:r>
              <a:rPr lang="en-US" sz="800" b="1" dirty="0" smtClean="0"/>
              <a:t>JSON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555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#4: Input File Version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Deprecated input files can still be used.</a:t>
            </a:r>
          </a:p>
          <a:p>
            <a:r>
              <a:rPr lang="en-US" dirty="0" smtClean="0"/>
              <a:t>Python scripts can be used (almost invisibly) to auto-migrate files from older versions to the current EMOD version.</a:t>
            </a:r>
          </a:p>
          <a:p>
            <a:endParaRPr lang="en-US" dirty="0"/>
          </a:p>
          <a:p>
            <a:r>
              <a:rPr lang="en-US" dirty="0" smtClean="0"/>
              <a:t>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17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295400" y="3181350"/>
            <a:ext cx="838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V2.0</a:t>
            </a:r>
          </a:p>
          <a:p>
            <a:pPr algn="ctr"/>
            <a:r>
              <a:rPr lang="en-US" sz="1100" dirty="0" err="1" smtClean="0">
                <a:solidFill>
                  <a:schemeClr val="tx2"/>
                </a:solidFill>
              </a:rPr>
              <a:t>Config.json</a:t>
            </a:r>
            <a:r>
              <a:rPr lang="en-US" sz="1100" dirty="0" smtClean="0">
                <a:solidFill>
                  <a:schemeClr val="tx2"/>
                </a:solidFill>
              </a:rPr>
              <a:t> file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1000" y="3333750"/>
            <a:ext cx="1219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EMOD V2.5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51832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2209800" y="36385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733800" y="36385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#5: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Xlsx</a:t>
            </a:r>
            <a:r>
              <a:rPr lang="en-US" dirty="0" smtClean="0"/>
              <a:t>, </a:t>
            </a:r>
            <a:r>
              <a:rPr lang="en-US" dirty="0" err="1" smtClean="0"/>
              <a:t>Xlsm</a:t>
            </a:r>
            <a:r>
              <a:rPr lang="en-US" dirty="0" smtClean="0"/>
              <a:t> </a:t>
            </a:r>
            <a:r>
              <a:rPr lang="en-US" dirty="0"/>
              <a:t>–&gt; </a:t>
            </a:r>
            <a:r>
              <a:rPr lang="en-US" dirty="0" err="1"/>
              <a:t>json</a:t>
            </a:r>
            <a:endParaRPr lang="en-US" dirty="0"/>
          </a:p>
          <a:p>
            <a:r>
              <a:rPr lang="en-US" dirty="0" err="1" smtClean="0"/>
              <a:t>ExcelFE</a:t>
            </a:r>
            <a:endParaRPr lang="en-US" dirty="0" smtClean="0"/>
          </a:p>
          <a:p>
            <a:pPr lvl="1"/>
            <a:r>
              <a:rPr lang="en-US" dirty="0" smtClean="0"/>
              <a:t>Off-the-shelf, math-rich, spreadsheet Graphical User Interface</a:t>
            </a:r>
            <a:endParaRPr lang="en-US" dirty="0"/>
          </a:p>
          <a:p>
            <a:r>
              <a:rPr lang="en-US" dirty="0" smtClean="0"/>
              <a:t>Oh, </a:t>
            </a:r>
            <a:r>
              <a:rPr lang="en-US" dirty="0" err="1" smtClean="0"/>
              <a:t>json</a:t>
            </a:r>
            <a:r>
              <a:rPr lang="en-US" dirty="0" smtClean="0"/>
              <a:t> -&gt; CSV (later slide)</a:t>
            </a:r>
          </a:p>
          <a:p>
            <a:r>
              <a:rPr lang="en-US" dirty="0" smtClean="0"/>
              <a:t>Future Potential:</a:t>
            </a:r>
          </a:p>
          <a:p>
            <a:pPr lvl="1"/>
            <a:r>
              <a:rPr lang="en-US" dirty="0" smtClean="0"/>
              <a:t>Parameter descriptions</a:t>
            </a:r>
          </a:p>
          <a:p>
            <a:pPr lvl="1"/>
            <a:r>
              <a:rPr lang="en-US" dirty="0" smtClean="0"/>
              <a:t>Range checking</a:t>
            </a:r>
          </a:p>
          <a:p>
            <a:pPr lvl="1"/>
            <a:r>
              <a:rPr lang="en-US" dirty="0" smtClean="0"/>
              <a:t>Defaults</a:t>
            </a:r>
          </a:p>
          <a:p>
            <a:pPr lvl="1"/>
            <a:r>
              <a:rPr lang="en-US" b="1" dirty="0" smtClean="0"/>
              <a:t>Outputs as Inputs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18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1550"/>
            <a:ext cx="8680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Reformatting</a:t>
            </a:r>
          </a:p>
          <a:p>
            <a:pPr lvl="1"/>
            <a:r>
              <a:rPr lang="en-US" dirty="0" smtClean="0"/>
              <a:t>E.g., JSON -&gt; CSV</a:t>
            </a:r>
          </a:p>
          <a:p>
            <a:r>
              <a:rPr lang="en-US" dirty="0" smtClean="0"/>
              <a:t>Data Reduction &amp; Analysis</a:t>
            </a:r>
          </a:p>
          <a:p>
            <a:pPr lvl="1"/>
            <a:r>
              <a:rPr lang="en-US" dirty="0" smtClean="0"/>
              <a:t>EMOD dumps large file with raw data</a:t>
            </a:r>
          </a:p>
          <a:p>
            <a:pPr lvl="1"/>
            <a:r>
              <a:rPr lang="en-US" dirty="0" err="1" smtClean="0"/>
              <a:t>Py</a:t>
            </a:r>
            <a:r>
              <a:rPr lang="en-US" dirty="0" smtClean="0"/>
              <a:t> ingests, populates temp database</a:t>
            </a:r>
          </a:p>
          <a:p>
            <a:pPr lvl="1"/>
            <a:r>
              <a:rPr lang="en-US" dirty="0" smtClean="0"/>
              <a:t>Execute SQL queries to produce final report</a:t>
            </a:r>
          </a:p>
          <a:p>
            <a:pPr lvl="1"/>
            <a:r>
              <a:rPr lang="en-US" dirty="0" smtClean="0"/>
              <a:t>SQLite 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19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3829050"/>
            <a:ext cx="1219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EMOD V2.5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86000" y="40957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3562350"/>
            <a:ext cx="990600" cy="1143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sdf,asdf</a:t>
            </a:r>
            <a: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asdf,asdf</a:t>
            </a:r>
            <a: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800" dirty="0" smtClean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1100" dirty="0" err="1" smtClean="0">
                <a:solidFill>
                  <a:schemeClr val="tx2"/>
                </a:solidFill>
              </a:rPr>
              <a:t>BigReport</a:t>
            </a:r>
            <a:endParaRPr lang="en-US" sz="1100" dirty="0" smtClean="0">
              <a:solidFill>
                <a:schemeClr val="tx2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(CSV)</a:t>
            </a:r>
          </a:p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67200" y="40957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3900956"/>
            <a:ext cx="463223" cy="465787"/>
            <a:chOff x="4518660" y="713050"/>
            <a:chExt cx="916024" cy="918404"/>
          </a:xfrm>
        </p:grpSpPr>
        <p:pic>
          <p:nvPicPr>
            <p:cNvPr id="15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an 16"/>
          <p:cNvSpPr/>
          <p:nvPr/>
        </p:nvSpPr>
        <p:spPr>
          <a:xfrm>
            <a:off x="4648200" y="3885060"/>
            <a:ext cx="609600" cy="439290"/>
          </a:xfrm>
          <a:prstGeom prst="can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867400" y="4095749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34000" y="3900955"/>
            <a:ext cx="463223" cy="465787"/>
            <a:chOff x="4518660" y="713050"/>
            <a:chExt cx="916024" cy="918404"/>
          </a:xfrm>
        </p:grpSpPr>
        <p:pic>
          <p:nvPicPr>
            <p:cNvPr id="20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6248400" y="3905250"/>
            <a:ext cx="609600" cy="46149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Tiny </a:t>
            </a:r>
            <a:br>
              <a:rPr lang="en-US" sz="10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3486150"/>
            <a:ext cx="5105400" cy="1295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57800" y="4324350"/>
            <a:ext cx="682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1"/>
                </a:solidFill>
              </a:rPr>
              <a:t>PySQL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Enhancing the EMOD software experience with </a:t>
            </a:r>
            <a:r>
              <a:rPr lang="en-US" i="1" dirty="0" smtClean="0"/>
              <a:t>embedded</a:t>
            </a:r>
            <a:r>
              <a:rPr lang="en-US" dirty="0" smtClean="0"/>
              <a:t> </a:t>
            </a:r>
            <a:r>
              <a:rPr lang="en-US" b="1" dirty="0" smtClean="0"/>
              <a:t>Python</a:t>
            </a:r>
          </a:p>
          <a:p>
            <a:r>
              <a:rPr lang="en-US" b="1" dirty="0" smtClean="0"/>
              <a:t>New in v2.5!</a:t>
            </a:r>
          </a:p>
          <a:p>
            <a:pPr lvl="1"/>
            <a:r>
              <a:rPr lang="en-US" dirty="0" smtClean="0"/>
              <a:t>Pre-processing</a:t>
            </a:r>
          </a:p>
          <a:p>
            <a:pPr lvl="2"/>
            <a:r>
              <a:rPr lang="en-US" dirty="0" smtClean="0"/>
              <a:t>Transform input data from user-oriented formats to EMOD format</a:t>
            </a:r>
          </a:p>
          <a:p>
            <a:pPr lvl="2"/>
            <a:r>
              <a:rPr lang="en-US" dirty="0" smtClean="0"/>
              <a:t>Without writing any C++</a:t>
            </a:r>
          </a:p>
          <a:p>
            <a:pPr lvl="2"/>
            <a:r>
              <a:rPr lang="en-US" dirty="0" smtClean="0"/>
              <a:t>Without a compiler, Visual Studio, or build tools</a:t>
            </a:r>
          </a:p>
          <a:p>
            <a:pPr lvl="1"/>
            <a:r>
              <a:rPr lang="en-US" dirty="0" smtClean="0"/>
              <a:t>Post-processing</a:t>
            </a:r>
          </a:p>
          <a:p>
            <a:pPr lvl="2"/>
            <a:r>
              <a:rPr lang="en-US" dirty="0" smtClean="0"/>
              <a:t>Transform output data from EMOD formats to user-oriented formats</a:t>
            </a:r>
          </a:p>
          <a:p>
            <a:pPr lvl="2"/>
            <a:r>
              <a:rPr lang="en-US" dirty="0" smtClean="0"/>
              <a:t>“Built-in” Data Analysis</a:t>
            </a:r>
          </a:p>
          <a:p>
            <a:pPr lvl="1"/>
            <a:r>
              <a:rPr lang="en-US" dirty="0" smtClean="0"/>
              <a:t>New Model Development</a:t>
            </a:r>
          </a:p>
          <a:p>
            <a:pPr lvl="2"/>
            <a:r>
              <a:rPr lang="en-US" dirty="0" smtClean="0"/>
              <a:t>Come to my other presentation (Wednesday afternoon)</a:t>
            </a:r>
          </a:p>
          <a:p>
            <a:r>
              <a:rPr lang="en-US" dirty="0" smtClean="0"/>
              <a:t>Oh, EMOD will be available on </a:t>
            </a:r>
            <a:r>
              <a:rPr lang="en-US" b="1" dirty="0" smtClean="0"/>
              <a:t>Linux (in the cloud)</a:t>
            </a:r>
            <a:r>
              <a:rPr lang="en-US" dirty="0" smtClean="0"/>
              <a:t> within weeks</a:t>
            </a:r>
            <a:endParaRPr lang="en-US" dirty="0"/>
          </a:p>
        </p:txBody>
      </p:sp>
      <p:pic>
        <p:nvPicPr>
          <p:cNvPr id="6146" name="Picture 2" descr="http://tse1.mm.bing.net/th?&amp;id=OIP.M929bd1c80f0d99130796ed7998e15924o0&amp;w=228&amp;h=171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9055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YA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YAM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10minbasics.com/wp-content/uploads/2015/09/yaml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203561"/>
            <a:ext cx="1419225" cy="5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journeyintocrm.com/wp-content/uploads/2015/11/2000px-Xml_logo_svg_smal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3236854"/>
            <a:ext cx="1793874" cy="4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cdn2.hubspot.net/hub/424493/file-1817921671-jpg/blog-files/microsoft-excel-resources-tit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94556"/>
            <a:ext cx="876300" cy="8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small</a:t>
            </a:r>
          </a:p>
          <a:p>
            <a:r>
              <a:rPr lang="en-US" dirty="0" smtClean="0"/>
              <a:t>Test Python code standalone</a:t>
            </a:r>
          </a:p>
          <a:p>
            <a:r>
              <a:rPr lang="en-US" dirty="0" smtClean="0"/>
              <a:t>PDB &amp; Print() are your friends</a:t>
            </a:r>
          </a:p>
          <a:p>
            <a:r>
              <a:rPr lang="en-US" dirty="0" smtClean="0"/>
              <a:t>Still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20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035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hope is you will be inspired to develop these or other Python solutions yourselves.</a:t>
            </a:r>
          </a:p>
          <a:p>
            <a:pPr lvl="1"/>
            <a:r>
              <a:rPr lang="en-US" dirty="0" smtClean="0"/>
              <a:t>Excel UI is the only one we’ve taken from concept to product.</a:t>
            </a:r>
          </a:p>
          <a:p>
            <a:r>
              <a:rPr lang="en-US" dirty="0" smtClean="0"/>
              <a:t>Failing that, we can develop them for you.</a:t>
            </a:r>
          </a:p>
          <a:p>
            <a:r>
              <a:rPr lang="en-US" dirty="0" smtClean="0"/>
              <a:t>Second way is SLOWER.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Previously</a:t>
            </a:r>
            <a:r>
              <a:rPr lang="en-US" dirty="0" smtClean="0">
                <a:sym typeface="Wingdings" panose="05000000000000000000" pitchFamily="2" charset="2"/>
              </a:rPr>
              <a:t>: EMOD users &amp; EMOD C++ developers.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Now</a:t>
            </a:r>
            <a:r>
              <a:rPr lang="en-US" dirty="0" smtClean="0">
                <a:sym typeface="Wingdings" panose="05000000000000000000" pitchFamily="2" charset="2"/>
              </a:rPr>
              <a:t>: Added EMOD Python developers.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21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55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22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1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Python Fever</a:t>
            </a:r>
          </a:p>
          <a:p>
            <a:r>
              <a:rPr lang="en-US" sz="1700" dirty="0" smtClean="0"/>
              <a:t>Jonathan H.H. Bloedow, Software Engineer</a:t>
            </a:r>
          </a:p>
          <a:p>
            <a:r>
              <a:rPr lang="en-US" sz="1700" dirty="0" smtClean="0"/>
              <a:t>4/18/2016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703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Fever: Sneak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24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2050" name="Picture 2" descr="https://cdn.meme.am/cache/instances/folder251/500x/6135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53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New Disease Models Entirely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builds on “Advanced EMOD”</a:t>
            </a:r>
          </a:p>
          <a:p>
            <a:r>
              <a:rPr lang="en-US" dirty="0" smtClean="0"/>
              <a:t>Embedding Python in C/C++ Applications</a:t>
            </a:r>
          </a:p>
          <a:p>
            <a:r>
              <a:rPr lang="en-US" dirty="0" err="1" smtClean="0"/>
              <a:t>Intrahost</a:t>
            </a:r>
            <a:r>
              <a:rPr lang="en-US" dirty="0" smtClean="0"/>
              <a:t> Only</a:t>
            </a:r>
          </a:p>
          <a:p>
            <a:r>
              <a:rPr lang="en-US" dirty="0" smtClean="0"/>
              <a:t>Undocumented Preview in Regression/149_PyDemo</a:t>
            </a:r>
          </a:p>
          <a:p>
            <a:r>
              <a:rPr lang="en-US" dirty="0" smtClean="0"/>
              <a:t>Will Cover: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/>
              <a:t>API</a:t>
            </a:r>
          </a:p>
          <a:p>
            <a:pPr lvl="1"/>
            <a:r>
              <a:rPr lang="en-US" dirty="0" smtClean="0"/>
              <a:t>How-To</a:t>
            </a:r>
          </a:p>
          <a:p>
            <a:pPr lvl="1"/>
            <a:r>
              <a:rPr lang="en-US" dirty="0" err="1" smtClean="0"/>
              <a:t>Gotchas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25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364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Simulation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26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095495" y="819150"/>
            <a:ext cx="1237028" cy="58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Generic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Airborne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Environ-mental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82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544" y="3585990"/>
            <a:ext cx="914400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903" y="3585989"/>
            <a:ext cx="959697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Malaria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3585989"/>
            <a:ext cx="881649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4572" y="3585989"/>
            <a:ext cx="934076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7303" y="3585988"/>
            <a:ext cx="947061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Dengue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2944" y="3585989"/>
            <a:ext cx="899656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Typhoid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6" idx="0"/>
            <a:endCxn id="5" idx="2"/>
          </p:cNvCxnSpPr>
          <p:nvPr/>
        </p:nvCxnSpPr>
        <p:spPr>
          <a:xfrm rot="5400000" flipH="1" flipV="1">
            <a:off x="1887742" y="516884"/>
            <a:ext cx="938039" cy="271449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0"/>
            <a:endCxn id="5" idx="2"/>
          </p:cNvCxnSpPr>
          <p:nvPr/>
        </p:nvCxnSpPr>
        <p:spPr>
          <a:xfrm rot="5400000" flipH="1" flipV="1">
            <a:off x="2725942" y="1355084"/>
            <a:ext cx="938039" cy="103809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0"/>
            <a:endCxn id="5" idx="2"/>
          </p:cNvCxnSpPr>
          <p:nvPr/>
        </p:nvCxnSpPr>
        <p:spPr>
          <a:xfrm rot="16200000" flipV="1">
            <a:off x="3678443" y="1440678"/>
            <a:ext cx="938039" cy="86690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0"/>
            <a:endCxn id="5" idx="2"/>
          </p:cNvCxnSpPr>
          <p:nvPr/>
        </p:nvCxnSpPr>
        <p:spPr>
          <a:xfrm rot="16200000" flipV="1">
            <a:off x="4508653" y="610468"/>
            <a:ext cx="938039" cy="252732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0"/>
            <a:endCxn id="6" idx="2"/>
          </p:cNvCxnSpPr>
          <p:nvPr/>
        </p:nvCxnSpPr>
        <p:spPr>
          <a:xfrm rot="16200000" flipV="1">
            <a:off x="671190" y="3257436"/>
            <a:ext cx="656879" cy="230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0"/>
            <a:endCxn id="7" idx="2"/>
          </p:cNvCxnSpPr>
          <p:nvPr/>
        </p:nvCxnSpPr>
        <p:spPr>
          <a:xfrm rot="16200000" flipV="1">
            <a:off x="2598394" y="3006631"/>
            <a:ext cx="656878" cy="501838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0"/>
            <a:endCxn id="7" idx="2"/>
          </p:cNvCxnSpPr>
          <p:nvPr/>
        </p:nvCxnSpPr>
        <p:spPr>
          <a:xfrm rot="5400000" flipH="1" flipV="1">
            <a:off x="2099936" y="3010010"/>
            <a:ext cx="656877" cy="495080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" idx="0"/>
            <a:endCxn id="8" idx="2"/>
          </p:cNvCxnSpPr>
          <p:nvPr/>
        </p:nvCxnSpPr>
        <p:spPr>
          <a:xfrm rot="5400000" flipH="1" flipV="1">
            <a:off x="4049330" y="3054406"/>
            <a:ext cx="656878" cy="406289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0"/>
            <a:endCxn id="8" idx="2"/>
          </p:cNvCxnSpPr>
          <p:nvPr/>
        </p:nvCxnSpPr>
        <p:spPr>
          <a:xfrm rot="16200000" flipV="1">
            <a:off x="4518404" y="2991621"/>
            <a:ext cx="656878" cy="531858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0"/>
            <a:endCxn id="9" idx="2"/>
          </p:cNvCxnSpPr>
          <p:nvPr/>
        </p:nvCxnSpPr>
        <p:spPr>
          <a:xfrm rot="16200000" flipV="1">
            <a:off x="5913033" y="3257412"/>
            <a:ext cx="656878" cy="276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15200" y="2343151"/>
            <a:ext cx="1237028" cy="5859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Py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54" name="Elbow Connector 53"/>
          <p:cNvCxnSpPr>
            <a:stCxn id="53" idx="0"/>
            <a:endCxn id="5" idx="2"/>
          </p:cNvCxnSpPr>
          <p:nvPr/>
        </p:nvCxnSpPr>
        <p:spPr>
          <a:xfrm rot="16200000" flipV="1">
            <a:off x="5354842" y="-235722"/>
            <a:ext cx="938040" cy="4219705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781800" y="3257549"/>
            <a:ext cx="2286000" cy="1066801"/>
            <a:chOff x="6781800" y="3257549"/>
            <a:chExt cx="2286000" cy="1066801"/>
          </a:xfrm>
        </p:grpSpPr>
        <p:sp>
          <p:nvSpPr>
            <p:cNvPr id="65" name="Rectangle 64"/>
            <p:cNvSpPr/>
            <p:nvPr/>
          </p:nvSpPr>
          <p:spPr>
            <a:xfrm>
              <a:off x="6781800" y="3257549"/>
              <a:ext cx="2286000" cy="10668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9848" y="3333750"/>
              <a:ext cx="2133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accent1"/>
                  </a:solidFill>
                </a:rPr>
                <a:t> </a:t>
              </a:r>
              <a:r>
                <a:rPr lang="en-US" sz="1100" b="1" dirty="0" smtClean="0">
                  <a:solidFill>
                    <a:schemeClr val="accent1"/>
                  </a:solidFill>
                </a:rPr>
                <a:t>{</a:t>
              </a:r>
            </a:p>
            <a:p>
              <a:r>
                <a:rPr lang="en-US" sz="1100" b="1" dirty="0" smtClean="0">
                  <a:solidFill>
                    <a:schemeClr val="accent1"/>
                  </a:solidFill>
                </a:rPr>
                <a:t>    …</a:t>
              </a:r>
            </a:p>
            <a:p>
              <a:r>
                <a:rPr lang="en-US" sz="1100" b="1" dirty="0" smtClean="0">
                  <a:solidFill>
                    <a:schemeClr val="accent1"/>
                  </a:solidFill>
                </a:rPr>
                <a:t>    "</a:t>
              </a:r>
              <a:r>
                <a:rPr lang="en-US" sz="1100" b="1" dirty="0" err="1">
                  <a:solidFill>
                    <a:schemeClr val="accent1"/>
                  </a:solidFill>
                </a:rPr>
                <a:t>Simulation_Type</a:t>
              </a:r>
              <a:r>
                <a:rPr lang="en-US" sz="1100" b="1" dirty="0">
                  <a:solidFill>
                    <a:schemeClr val="accent1"/>
                  </a:solidFill>
                </a:rPr>
                <a:t>": "PY_SIM</a:t>
              </a:r>
              <a:r>
                <a:rPr lang="en-US" sz="1100" b="1" dirty="0" smtClean="0">
                  <a:solidFill>
                    <a:schemeClr val="accent1"/>
                  </a:solidFill>
                </a:rPr>
                <a:t>",</a:t>
              </a:r>
            </a:p>
            <a:p>
              <a:r>
                <a:rPr lang="en-US" sz="1100" b="1" dirty="0" smtClean="0">
                  <a:solidFill>
                    <a:schemeClr val="accent1"/>
                  </a:solidFill>
                </a:rPr>
                <a:t>    …</a:t>
              </a:r>
            </a:p>
            <a:p>
              <a:r>
                <a:rPr lang="en-US" sz="1100" b="1" dirty="0">
                  <a:solidFill>
                    <a:schemeClr val="accent1"/>
                  </a:solidFill>
                </a:rPr>
                <a:t>}</a:t>
              </a:r>
              <a:endParaRPr lang="en-US" sz="1100" b="1" dirty="0" smtClean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5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27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6" name="Rectangle 5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1123950"/>
              <a:ext cx="856645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Simulation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71166" y="2114549"/>
            <a:ext cx="1853234" cy="1553072"/>
            <a:chOff x="2929352" y="2114549"/>
            <a:chExt cx="1853234" cy="1553072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1" y="2114549"/>
              <a:ext cx="1734585" cy="1293534"/>
              <a:chOff x="2743200" y="1123950"/>
              <a:chExt cx="3657599" cy="3276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43200" y="1123950"/>
                <a:ext cx="1839477" cy="80876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29352" y="2418759"/>
              <a:ext cx="1717468" cy="1248862"/>
              <a:chOff x="2743200" y="1123950"/>
              <a:chExt cx="3657599" cy="32766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3200" y="1123950"/>
                <a:ext cx="2620498" cy="80876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2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761214" y="2723560"/>
            <a:ext cx="1702927" cy="121979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61214" y="2723560"/>
            <a:ext cx="1146468" cy="30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Individual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37414" y="3559373"/>
            <a:ext cx="133709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Susceptibility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833979" y="3065464"/>
            <a:ext cx="1018729" cy="368158"/>
            <a:chOff x="2913740" y="3409950"/>
            <a:chExt cx="1018729" cy="368158"/>
          </a:xfrm>
        </p:grpSpPr>
        <p:sp>
          <p:nvSpPr>
            <p:cNvPr id="28" name="TextBox 27"/>
            <p:cNvSpPr txBox="1"/>
            <p:nvPr/>
          </p:nvSpPr>
          <p:spPr>
            <a:xfrm>
              <a:off x="2913740" y="3409950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42262" y="3441678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70642" y="3470331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Infection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11459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28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447800" y="1047750"/>
            <a:ext cx="1524000" cy="3581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1504950"/>
            <a:ext cx="9906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1885950"/>
            <a:ext cx="5334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6712" y="277466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Simulation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3912" y="257684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Node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44889" y="245521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IndividualPy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57800" y="1885950"/>
            <a:ext cx="1524000" cy="2438400"/>
            <a:chOff x="3886200" y="1885950"/>
            <a:chExt cx="1524000" cy="2438400"/>
          </a:xfrm>
        </p:grpSpPr>
        <p:sp>
          <p:nvSpPr>
            <p:cNvPr id="12" name="Rectangle 11"/>
            <p:cNvSpPr/>
            <p:nvPr/>
          </p:nvSpPr>
          <p:spPr>
            <a:xfrm>
              <a:off x="3886200" y="1885950"/>
              <a:ext cx="1524000" cy="2438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188595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PythonFever</a:t>
              </a:r>
              <a:endParaRPr lang="en-US" sz="2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3048000" y="2266950"/>
            <a:ext cx="2209800" cy="266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</a:t>
            </a:r>
            <a:endParaRPr lang="en-US" sz="1400" dirty="0"/>
          </a:p>
        </p:txBody>
      </p:sp>
      <p:sp>
        <p:nvSpPr>
          <p:cNvPr id="16" name="Right Arrow 15"/>
          <p:cNvSpPr/>
          <p:nvPr/>
        </p:nvSpPr>
        <p:spPr>
          <a:xfrm>
            <a:off x="3048000" y="2571750"/>
            <a:ext cx="22098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destroy</a:t>
            </a:r>
            <a:endParaRPr lang="en-US" sz="1400" dirty="0"/>
          </a:p>
        </p:txBody>
      </p:sp>
      <p:sp>
        <p:nvSpPr>
          <p:cNvPr id="17" name="Right Arrow 16"/>
          <p:cNvSpPr/>
          <p:nvPr/>
        </p:nvSpPr>
        <p:spPr>
          <a:xfrm>
            <a:off x="3048000" y="295275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update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3048000" y="328930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acquire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>
            <a:off x="3048000" y="363855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infectiousness</a:t>
            </a:r>
            <a:endParaRPr lang="en-US" sz="1400" dirty="0"/>
          </a:p>
        </p:txBody>
      </p:sp>
      <p:sp>
        <p:nvSpPr>
          <p:cNvPr id="20" name="Right Arrow 19"/>
          <p:cNvSpPr/>
          <p:nvPr/>
        </p:nvSpPr>
        <p:spPr>
          <a:xfrm>
            <a:off x="3048000" y="395605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xpose</a:t>
            </a:r>
          </a:p>
        </p:txBody>
      </p:sp>
      <p:pic>
        <p:nvPicPr>
          <p:cNvPr id="23" name="Picture 22" descr="https://upload.wikimedia.org/wikipedia/commons/thumb/c/c3/Python-logo-notext.svg/1024px-Python-logo-notex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43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randsoftheworld.com/sites/default/files/styles/logo-thumbnail/public/042014/c_0.png?itok=NGrw5nR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97" y="1123948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4.iconfinder.com/data/icons/proglyphs-miscellaneous/512/Ghost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11980"/>
            <a:ext cx="278770" cy="2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EMOD C++/</a:t>
            </a:r>
            <a:r>
              <a:rPr lang="en-US" dirty="0" err="1" smtClean="0"/>
              <a:t>Py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create</a:t>
            </a:r>
            <a:r>
              <a:rPr lang="en-US" dirty="0"/>
              <a:t>( </a:t>
            </a:r>
            <a:r>
              <a:rPr lang="en-US" dirty="0" err="1"/>
              <a:t>new_id</a:t>
            </a:r>
            <a:r>
              <a:rPr lang="en-US" dirty="0"/>
              <a:t>, </a:t>
            </a:r>
            <a:r>
              <a:rPr lang="en-US" dirty="0" err="1"/>
              <a:t>new_mcw</a:t>
            </a:r>
            <a:r>
              <a:rPr lang="en-US" dirty="0"/>
              <a:t>, </a:t>
            </a:r>
            <a:r>
              <a:rPr lang="en-US" dirty="0" err="1"/>
              <a:t>new_age</a:t>
            </a:r>
            <a:r>
              <a:rPr lang="en-US" dirty="0"/>
              <a:t>, </a:t>
            </a:r>
            <a:r>
              <a:rPr lang="en-US" dirty="0" err="1"/>
              <a:t>new_sex</a:t>
            </a:r>
            <a:r>
              <a:rPr lang="en-US" dirty="0"/>
              <a:t> 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population[</a:t>
            </a:r>
            <a:r>
              <a:rPr lang="en-US" dirty="0" err="1"/>
              <a:t>new_id</a:t>
            </a:r>
            <a:r>
              <a:rPr lang="en-US" dirty="0"/>
              <a:t>] = </a:t>
            </a:r>
            <a:r>
              <a:rPr lang="en-US" dirty="0" err="1"/>
              <a:t>PythonFeverIndividual</a:t>
            </a:r>
            <a:r>
              <a:rPr lang="en-US" dirty="0"/>
              <a:t>( </a:t>
            </a:r>
            <a:r>
              <a:rPr lang="en-US" dirty="0" err="1"/>
              <a:t>new_id</a:t>
            </a:r>
            <a:r>
              <a:rPr lang="en-US" dirty="0"/>
              <a:t>, </a:t>
            </a:r>
            <a:r>
              <a:rPr lang="en-US" dirty="0" err="1"/>
              <a:t>new_mcw</a:t>
            </a:r>
            <a:r>
              <a:rPr lang="en-US" dirty="0"/>
              <a:t>, </a:t>
            </a:r>
            <a:r>
              <a:rPr lang="en-US" dirty="0" err="1"/>
              <a:t>new_age</a:t>
            </a:r>
            <a:r>
              <a:rPr lang="en-US" dirty="0"/>
              <a:t>, </a:t>
            </a:r>
            <a:r>
              <a:rPr lang="en-US" dirty="0" err="1"/>
              <a:t>new_sex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destroy</a:t>
            </a:r>
            <a:r>
              <a:rPr lang="en-US" dirty="0"/>
              <a:t>( </a:t>
            </a:r>
            <a:r>
              <a:rPr lang="en-US" dirty="0" err="1"/>
              <a:t>dead_id</a:t>
            </a:r>
            <a:r>
              <a:rPr lang="en-US" dirty="0"/>
              <a:t> ):</a:t>
            </a:r>
          </a:p>
          <a:p>
            <a:pPr marL="0" indent="0">
              <a:buNone/>
            </a:pPr>
            <a:r>
              <a:rPr lang="en-US" dirty="0"/>
              <a:t>    del population[ </a:t>
            </a:r>
            <a:r>
              <a:rPr lang="en-US" dirty="0" err="1"/>
              <a:t>dead_id</a:t>
            </a:r>
            <a:r>
              <a:rPr lang="en-US" dirty="0"/>
              <a:t> 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update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   return </a:t>
            </a:r>
            <a:r>
              <a:rPr lang="en-US" dirty="0"/>
              <a:t>population[</a:t>
            </a:r>
            <a:r>
              <a:rPr lang="en-US" dirty="0" err="1"/>
              <a:t>update_id</a:t>
            </a:r>
            <a:r>
              <a:rPr lang="en-US" dirty="0"/>
              <a:t>].Update( </a:t>
            </a:r>
            <a:r>
              <a:rPr lang="en-US" dirty="0" err="1"/>
              <a:t>dt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 err="1"/>
              <a:t>update_and_return_infectiousness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, route ):</a:t>
            </a:r>
          </a:p>
          <a:p>
            <a:pPr marL="0" indent="0">
              <a:buNone/>
            </a:pPr>
            <a:r>
              <a:rPr lang="en-US" dirty="0" smtClean="0"/>
              <a:t>    return population[ </a:t>
            </a:r>
            <a:r>
              <a:rPr lang="en-US" dirty="0" err="1" smtClean="0"/>
              <a:t>update_id</a:t>
            </a:r>
            <a:r>
              <a:rPr lang="en-US" dirty="0" smtClean="0"/>
              <a:t> ].</a:t>
            </a:r>
            <a:r>
              <a:rPr lang="en-US" dirty="0" err="1" smtClean="0"/>
              <a:t>GetInfectiousnessByRoute</a:t>
            </a:r>
            <a:r>
              <a:rPr lang="en-US" dirty="0" smtClean="0"/>
              <a:t>( route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 err="1"/>
              <a:t>acquire_infection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 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population</a:t>
            </a:r>
            <a:r>
              <a:rPr lang="en-US" dirty="0"/>
              <a:t>[ </a:t>
            </a:r>
            <a:r>
              <a:rPr lang="en-US" dirty="0" err="1"/>
              <a:t>update_id</a:t>
            </a:r>
            <a:r>
              <a:rPr lang="en-US" dirty="0"/>
              <a:t> ].</a:t>
            </a:r>
            <a:r>
              <a:rPr lang="en-US" dirty="0" err="1"/>
              <a:t>AcquireInfection</a:t>
            </a:r>
            <a:r>
              <a:rPr lang="en-US" dirty="0"/>
              <a:t>(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expose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 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return </a:t>
            </a:r>
            <a:r>
              <a:rPr lang="en-US" dirty="0"/>
              <a:t>population[ </a:t>
            </a:r>
            <a:r>
              <a:rPr lang="en-US" dirty="0" err="1"/>
              <a:t>update_id</a:t>
            </a:r>
            <a:r>
              <a:rPr lang="en-US" dirty="0"/>
              <a:t> ].Expose(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29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88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View (now)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29" name="AutoShape 2" descr="https://www.wpclipart.com/smiley/assorted_smiley/assorted_3/smiley_sad_gloss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1581150"/>
            <a:ext cx="2362200" cy="2209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EMOD</a:t>
            </a:r>
          </a:p>
          <a:p>
            <a:pPr algn="ctr"/>
            <a:r>
              <a:rPr lang="en-US" dirty="0" smtClean="0"/>
              <a:t>(v2.5)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9425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XML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209800" y="1657350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YAML</a:t>
            </a:r>
            <a:endParaRPr lang="en-US" sz="20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02180" y="3028950"/>
            <a:ext cx="960120" cy="762000"/>
            <a:chOff x="2202180" y="2689860"/>
            <a:chExt cx="960120" cy="762000"/>
          </a:xfrm>
        </p:grpSpPr>
        <p:sp>
          <p:nvSpPr>
            <p:cNvPr id="8" name="Rounded Rectangle 7"/>
            <p:cNvSpPr/>
            <p:nvPr/>
          </p:nvSpPr>
          <p:spPr>
            <a:xfrm>
              <a:off x="2202180" y="26898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54580" y="28422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06980" y="29946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59380" y="31470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263140" y="39143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(v1.0)</a:t>
            </a:r>
            <a:endParaRPr lang="en-US" sz="2000" b="1" dirty="0"/>
          </a:p>
        </p:txBody>
      </p:sp>
      <p:cxnSp>
        <p:nvCxnSpPr>
          <p:cNvPr id="14" name="Elbow Connector 13"/>
          <p:cNvCxnSpPr>
            <a:stCxn id="6" idx="3"/>
          </p:cNvCxnSpPr>
          <p:nvPr/>
        </p:nvCxnSpPr>
        <p:spPr>
          <a:xfrm>
            <a:off x="3200400" y="1247388"/>
            <a:ext cx="1272540" cy="513219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140666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cxnSp>
        <p:nvCxnSpPr>
          <p:cNvPr id="16" name="Elbow Connector 15"/>
          <p:cNvCxnSpPr>
            <a:stCxn id="7" idx="3"/>
          </p:cNvCxnSpPr>
          <p:nvPr/>
        </p:nvCxnSpPr>
        <p:spPr>
          <a:xfrm>
            <a:off x="3200400" y="1962150"/>
            <a:ext cx="1272540" cy="25565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3400" y="186386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3162300" y="3168402"/>
            <a:ext cx="1333500" cy="339834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43400" y="280035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cxnSp>
        <p:nvCxnSpPr>
          <p:cNvPr id="25" name="Elbow Connector 24"/>
          <p:cNvCxnSpPr>
            <a:stCxn id="12" idx="3"/>
          </p:cNvCxnSpPr>
          <p:nvPr/>
        </p:nvCxnSpPr>
        <p:spPr>
          <a:xfrm flipV="1">
            <a:off x="3253740" y="3560445"/>
            <a:ext cx="1219200" cy="658743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323546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895350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72" y="1668780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72" y="3092202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70" y="3867150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209800" y="2365237"/>
            <a:ext cx="987427" cy="587513"/>
            <a:chOff x="307973" y="2289036"/>
            <a:chExt cx="987427" cy="587513"/>
          </a:xfrm>
        </p:grpSpPr>
        <p:sp>
          <p:nvSpPr>
            <p:cNvPr id="37" name="Rounded Rectangle 36"/>
            <p:cNvSpPr/>
            <p:nvPr/>
          </p:nvSpPr>
          <p:spPr>
            <a:xfrm>
              <a:off x="307973" y="2289036"/>
              <a:ext cx="987427" cy="57950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 smtClean="0"/>
                <a:t>BIG Defaults.           JSON</a:t>
              </a:r>
              <a:br>
                <a:rPr lang="en-US" sz="1050" b="1" dirty="0" smtClean="0"/>
              </a:br>
              <a:endParaRPr lang="en-US" sz="105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7973" y="2598807"/>
              <a:ext cx="454027" cy="2777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Tiny.</a:t>
              </a:r>
              <a:br>
                <a:rPr lang="en-US" sz="800" b="1" dirty="0" smtClean="0"/>
              </a:br>
              <a:r>
                <a:rPr lang="en-US" sz="800" b="1" dirty="0" smtClean="0"/>
                <a:t>JSON</a:t>
              </a:r>
              <a:endParaRPr lang="en-US" sz="105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343400" y="2301047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48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357631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Elbow Connector 49"/>
          <p:cNvCxnSpPr>
            <a:stCxn id="37" idx="3"/>
          </p:cNvCxnSpPr>
          <p:nvPr/>
        </p:nvCxnSpPr>
        <p:spPr>
          <a:xfrm flipV="1">
            <a:off x="3197227" y="2654990"/>
            <a:ext cx="1298573" cy="1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 Fever: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4239089" cy="36992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Help on module dpi: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dpi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</a:t>
            </a:r>
          </a:p>
          <a:p>
            <a:pPr marL="0" indent="0">
              <a:buNone/>
            </a:pPr>
            <a:r>
              <a:rPr lang="en-US" dirty="0"/>
              <a:t>    /home/idmguest/EMOD/src/Regression/149_PyDemo/dpi.py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CLASSES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PyIndividual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PythonFeverIndividual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class </a:t>
            </a:r>
            <a:r>
              <a:rPr lang="en-US" dirty="0" err="1"/>
              <a:t>PyIndividual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|  Methods defined here: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AcquireInfection</a:t>
            </a:r>
            <a:r>
              <a:rPr lang="en-US" dirty="0"/>
              <a:t>(self)</a:t>
            </a:r>
          </a:p>
          <a:p>
            <a:pPr marL="0" indent="0">
              <a:buNone/>
            </a:pPr>
            <a:r>
              <a:rPr lang="en-US" dirty="0"/>
              <a:t>     |      This function is called when the C++ layer has determined that this individual is becoming infected.</a:t>
            </a:r>
          </a:p>
          <a:p>
            <a:pPr marL="0" indent="0">
              <a:buNone/>
            </a:pPr>
            <a:r>
              <a:rPr lang="en-US" dirty="0"/>
              <a:t>     |      The default </a:t>
            </a:r>
            <a:r>
              <a:rPr lang="en-US" dirty="0" err="1"/>
              <a:t>Py</a:t>
            </a:r>
            <a:r>
              <a:rPr lang="en-US" dirty="0"/>
              <a:t> functionality is to initialize the infectiousness timer (to value of infectious period).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Expose(self,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route)</a:t>
            </a:r>
          </a:p>
          <a:p>
            <a:pPr marL="0" indent="0">
              <a:buNone/>
            </a:pPr>
            <a:r>
              <a:rPr lang="en-US" dirty="0"/>
              <a:t>     |      Expose is called by the C++ layer for each individual for each time step. The function can use</a:t>
            </a:r>
          </a:p>
          <a:p>
            <a:pPr marL="0" indent="0">
              <a:buNone/>
            </a:pPr>
            <a:r>
              <a:rPr lang="en-US" dirty="0"/>
              <a:t>     |      the input parameters (</a:t>
            </a:r>
            <a:r>
              <a:rPr lang="en-US" dirty="0" err="1"/>
              <a:t>contgion_population</a:t>
            </a:r>
            <a:r>
              <a:rPr lang="en-US" dirty="0"/>
              <a:t>, </a:t>
            </a:r>
            <a:r>
              <a:rPr lang="en-US" dirty="0" err="1"/>
              <a:t>timestep</a:t>
            </a:r>
            <a:r>
              <a:rPr lang="en-US" dirty="0"/>
              <a:t>, and route) to determine if the individual</a:t>
            </a:r>
          </a:p>
          <a:p>
            <a:pPr marL="0" indent="0">
              <a:buNone/>
            </a:pPr>
            <a:r>
              <a:rPr lang="en-US" dirty="0"/>
              <a:t>     |      becomes infected. The C++ layer isn't suppose to call this function if the individual is already</a:t>
            </a:r>
          </a:p>
          <a:p>
            <a:pPr marL="0" indent="0">
              <a:buNone/>
            </a:pPr>
            <a:r>
              <a:rPr lang="en-US" dirty="0"/>
              <a:t>     |      infected.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GetInfectiousnessByRoute</a:t>
            </a:r>
            <a:r>
              <a:rPr lang="en-US" dirty="0"/>
              <a:t>(self, route)</a:t>
            </a:r>
          </a:p>
          <a:p>
            <a:pPr marL="0" indent="0">
              <a:buNone/>
            </a:pPr>
            <a:r>
              <a:rPr lang="en-US" dirty="0"/>
              <a:t>     |      The </a:t>
            </a:r>
            <a:r>
              <a:rPr lang="en-US" dirty="0" err="1"/>
              <a:t>GetInfectiousnessByRoute</a:t>
            </a:r>
            <a:r>
              <a:rPr lang="en-US" dirty="0"/>
              <a:t> is called by the C++ layer for each _infected_ individual for each</a:t>
            </a:r>
          </a:p>
          <a:p>
            <a:pPr marL="0" indent="0">
              <a:buNone/>
            </a:pPr>
            <a:r>
              <a:rPr lang="en-US" dirty="0"/>
              <a:t>     |      </a:t>
            </a:r>
            <a:r>
              <a:rPr lang="en-US" dirty="0" err="1"/>
              <a:t>timestep</a:t>
            </a:r>
            <a:r>
              <a:rPr lang="en-US" dirty="0"/>
              <a:t> and determines how much contagion this individual deposits into the contagion pool.</a:t>
            </a:r>
          </a:p>
          <a:p>
            <a:pPr marL="0" indent="0">
              <a:buNone/>
            </a:pPr>
            <a:r>
              <a:rPr lang="en-US" dirty="0"/>
              <a:t>     |      This can be constant, or a function of </a:t>
            </a:r>
            <a:r>
              <a:rPr lang="en-US" dirty="0" smtClean="0"/>
              <a:t>infection </a:t>
            </a:r>
            <a:r>
              <a:rPr lang="en-US" dirty="0"/>
              <a:t>timers and mechanistic immunological functionality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|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|  Update(self, </a:t>
            </a:r>
            <a:r>
              <a:rPr lang="en-US" dirty="0" err="1"/>
              <a:t>dt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|      Update timers, including age. Return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30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199" y="895350"/>
            <a:ext cx="4239089" cy="3699272"/>
          </a:xfrm>
          <a:prstGeom prst="rect">
            <a:avLst/>
          </a:prstGeom>
        </p:spPr>
        <p:txBody>
          <a:bodyPr vert="horz" lIns="81633" tIns="40817" rIns="81633" bIns="40817" rtlCol="0">
            <a:normAutofit fontScale="32500" lnSpcReduction="20000"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|  __del__(self)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|      The </a:t>
            </a:r>
            <a:r>
              <a:rPr lang="en-US" dirty="0" err="1"/>
              <a:t>PyIndividual</a:t>
            </a:r>
            <a:r>
              <a:rPr lang="en-US" dirty="0"/>
              <a:t> destructor doesn't do anything yet. Add tear-down functionality as needed.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__</a:t>
            </a:r>
            <a:r>
              <a:rPr lang="en-US" dirty="0" err="1"/>
              <a:t>init</a:t>
            </a:r>
            <a:r>
              <a:rPr lang="en-US" dirty="0"/>
              <a:t>__(self, </a:t>
            </a:r>
            <a:r>
              <a:rPr lang="en-US" dirty="0" err="1"/>
              <a:t>new_id_in</a:t>
            </a:r>
            <a:r>
              <a:rPr lang="en-US" dirty="0"/>
              <a:t>, </a:t>
            </a:r>
            <a:r>
              <a:rPr lang="en-US" dirty="0" err="1"/>
              <a:t>new_mcw_in</a:t>
            </a:r>
            <a:r>
              <a:rPr lang="en-US" dirty="0"/>
              <a:t>, </a:t>
            </a:r>
            <a:r>
              <a:rPr lang="en-US" dirty="0" err="1"/>
              <a:t>new_age_in</a:t>
            </a:r>
            <a:r>
              <a:rPr lang="en-US" dirty="0"/>
              <a:t>, </a:t>
            </a:r>
            <a:r>
              <a:rPr lang="en-US" dirty="0" err="1"/>
              <a:t>new_sex_in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|      The </a:t>
            </a:r>
            <a:r>
              <a:rPr lang="en-US" dirty="0" err="1"/>
              <a:t>PyIndividual</a:t>
            </a:r>
            <a:r>
              <a:rPr lang="en-US" dirty="0"/>
              <a:t> constructor initializes the id, age, sex, and monte </a:t>
            </a:r>
            <a:r>
              <a:rPr lang="en-US" dirty="0" err="1"/>
              <a:t>carlo</a:t>
            </a:r>
            <a:r>
              <a:rPr lang="en-US" dirty="0"/>
              <a:t> weight (how many model</a:t>
            </a:r>
          </a:p>
          <a:p>
            <a:pPr marL="0" indent="0">
              <a:buNone/>
            </a:pPr>
            <a:r>
              <a:rPr lang="en-US" dirty="0"/>
              <a:t>     |      humans does this instance represent?) It also initializes the infectiousness timer at -1 (not infectious).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ageInYearsAsInt</a:t>
            </a:r>
            <a:r>
              <a:rPr lang="en-US" dirty="0"/>
              <a:t>(self)</a:t>
            </a:r>
          </a:p>
          <a:p>
            <a:pPr marL="0" indent="0">
              <a:buNone/>
            </a:pPr>
            <a:r>
              <a:rPr lang="en-US" dirty="0"/>
              <a:t>     |      Trivial little helper function to convert age from default units (days) to more human-readable</a:t>
            </a:r>
          </a:p>
          <a:p>
            <a:pPr marL="0" indent="0">
              <a:buNone/>
            </a:pPr>
            <a:r>
              <a:rPr lang="en-US" dirty="0"/>
              <a:t>     |      units (years).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getInfectiousnessByAgeAndSex</a:t>
            </a:r>
            <a:r>
              <a:rPr lang="en-US" dirty="0"/>
              <a:t>(self)</a:t>
            </a:r>
          </a:p>
          <a:p>
            <a:pPr marL="0" indent="0">
              <a:buNone/>
            </a:pPr>
            <a:r>
              <a:rPr lang="en-US" dirty="0"/>
              <a:t>     |      The </a:t>
            </a:r>
            <a:r>
              <a:rPr lang="en-US" dirty="0" err="1"/>
              <a:t>getInfectiousnessByAgeAndSex</a:t>
            </a:r>
            <a:r>
              <a:rPr lang="en-US" dirty="0"/>
              <a:t> is an _internal_ utility function used by the </a:t>
            </a:r>
            <a:r>
              <a:rPr lang="en-US" dirty="0" err="1"/>
              <a:t>GetInfectiousnessByRoute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|      function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FUNCTIONS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acquire_infection</a:t>
            </a:r>
            <a:r>
              <a:rPr lang="en-US" dirty="0"/>
              <a:t>(</a:t>
            </a:r>
            <a:r>
              <a:rPr lang="en-US" dirty="0" err="1"/>
              <a:t>update_id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create(</a:t>
            </a:r>
            <a:r>
              <a:rPr lang="en-US" dirty="0" err="1"/>
              <a:t>new_id</a:t>
            </a:r>
            <a:r>
              <a:rPr lang="en-US" dirty="0"/>
              <a:t>, </a:t>
            </a:r>
            <a:r>
              <a:rPr lang="en-US" dirty="0" err="1"/>
              <a:t>new_mcw</a:t>
            </a:r>
            <a:r>
              <a:rPr lang="en-US" dirty="0"/>
              <a:t>, </a:t>
            </a:r>
            <a:r>
              <a:rPr lang="en-US" dirty="0" err="1"/>
              <a:t>new_age</a:t>
            </a:r>
            <a:r>
              <a:rPr lang="en-US" dirty="0"/>
              <a:t>, </a:t>
            </a:r>
            <a:r>
              <a:rPr lang="en-US" dirty="0" err="1"/>
              <a:t>new_sex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destroy(</a:t>
            </a:r>
            <a:r>
              <a:rPr lang="en-US" dirty="0" err="1"/>
              <a:t>dead_id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expose(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start_timestep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update(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update_and_return_infectiousness</a:t>
            </a:r>
            <a:r>
              <a:rPr lang="en-US" dirty="0"/>
              <a:t>(</a:t>
            </a:r>
            <a:r>
              <a:rPr lang="en-US" dirty="0" err="1"/>
              <a:t>update_id</a:t>
            </a:r>
            <a:r>
              <a:rPr lang="en-US" dirty="0"/>
              <a:t>, route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“</a:t>
            </a:r>
            <a:r>
              <a:rPr lang="en-US" dirty="0" err="1" smtClean="0"/>
              <a:t>Pythoid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Internally we have used this architecture to develop our (unreleased) Typhoid model.</a:t>
            </a:r>
          </a:p>
          <a:p>
            <a:r>
              <a:rPr lang="en-US" dirty="0" smtClean="0"/>
              <a:t>Proven technology</a:t>
            </a:r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Can be close to parity with C++</a:t>
            </a:r>
          </a:p>
          <a:p>
            <a:pPr lvl="1"/>
            <a:r>
              <a:rPr lang="en-US" dirty="0" smtClean="0"/>
              <a:t>Ease of use</a:t>
            </a:r>
          </a:p>
          <a:p>
            <a:pPr lvl="1"/>
            <a:r>
              <a:rPr lang="en-US" dirty="0" smtClean="0"/>
              <a:t>Debugging</a:t>
            </a:r>
          </a:p>
          <a:p>
            <a:pPr lvl="2"/>
            <a:r>
              <a:rPr lang="en-US" dirty="0" smtClean="0"/>
              <a:t>A little harder for folks who like fully integrated IDE experience</a:t>
            </a:r>
          </a:p>
          <a:p>
            <a:pPr lvl="1"/>
            <a:r>
              <a:rPr lang="en-US" dirty="0" smtClean="0"/>
              <a:t>Prototype or Long-Term?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31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52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32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81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View (with Embedded Python)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4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334000" y="1657350"/>
            <a:ext cx="2362200" cy="2209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EMOD</a:t>
            </a:r>
          </a:p>
          <a:p>
            <a:pPr algn="ctr"/>
            <a:r>
              <a:rPr lang="en-US" dirty="0"/>
              <a:t>(v2.5)</a:t>
            </a:r>
            <a:endParaRPr lang="en-US" sz="1400" dirty="0"/>
          </a:p>
        </p:txBody>
      </p:sp>
      <p:sp>
        <p:nvSpPr>
          <p:cNvPr id="29" name="AutoShape 2" descr="https://www.wpclipart.com/smiley/assorted_smiley/assorted_3/smiley_sad_gloss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" y="895350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87" y="1635264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357507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05150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495799" y="1504950"/>
            <a:ext cx="463223" cy="465787"/>
            <a:chOff x="4518660" y="713050"/>
            <a:chExt cx="916024" cy="918404"/>
          </a:xfrm>
        </p:grpSpPr>
        <p:pic>
          <p:nvPicPr>
            <p:cNvPr id="4100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495800" y="1993500"/>
            <a:ext cx="463223" cy="465787"/>
            <a:chOff x="4518660" y="713050"/>
            <a:chExt cx="916024" cy="918404"/>
          </a:xfrm>
        </p:grpSpPr>
        <p:pic>
          <p:nvPicPr>
            <p:cNvPr id="36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495800" y="2495550"/>
            <a:ext cx="463223" cy="465787"/>
            <a:chOff x="4518660" y="713050"/>
            <a:chExt cx="916024" cy="918404"/>
          </a:xfrm>
        </p:grpSpPr>
        <p:pic>
          <p:nvPicPr>
            <p:cNvPr id="39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4495800" y="2987233"/>
            <a:ext cx="463223" cy="465787"/>
            <a:chOff x="4518660" y="713050"/>
            <a:chExt cx="916024" cy="918404"/>
          </a:xfrm>
        </p:grpSpPr>
        <p:pic>
          <p:nvPicPr>
            <p:cNvPr id="42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4" name="Elbow Connector 43"/>
          <p:cNvCxnSpPr/>
          <p:nvPr/>
        </p:nvCxnSpPr>
        <p:spPr>
          <a:xfrm>
            <a:off x="4983480" y="2209800"/>
            <a:ext cx="350520" cy="800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4983480" y="2646983"/>
            <a:ext cx="350520" cy="800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4983480" y="3181350"/>
            <a:ext cx="350520" cy="800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983480" y="3710456"/>
            <a:ext cx="350520" cy="4004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209800" y="9425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XML</a:t>
            </a:r>
            <a:endParaRPr lang="en-US" sz="20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2209800" y="1657350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YAML</a:t>
            </a:r>
            <a:endParaRPr lang="en-US" sz="20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2202180" y="3028950"/>
            <a:ext cx="960120" cy="762000"/>
            <a:chOff x="2202180" y="2689860"/>
            <a:chExt cx="960120" cy="762000"/>
          </a:xfrm>
        </p:grpSpPr>
        <p:sp>
          <p:nvSpPr>
            <p:cNvPr id="55" name="Rounded Rectangle 54"/>
            <p:cNvSpPr/>
            <p:nvPr/>
          </p:nvSpPr>
          <p:spPr>
            <a:xfrm>
              <a:off x="2202180" y="26898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354580" y="28422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506980" y="29946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659380" y="31470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2263140" y="39143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(v1.0)</a:t>
            </a:r>
            <a:endParaRPr lang="en-US" sz="2000" b="1" dirty="0"/>
          </a:p>
        </p:txBody>
      </p:sp>
      <p:cxnSp>
        <p:nvCxnSpPr>
          <p:cNvPr id="60" name="Elbow Connector 59"/>
          <p:cNvCxnSpPr>
            <a:stCxn id="52" idx="3"/>
          </p:cNvCxnSpPr>
          <p:nvPr/>
        </p:nvCxnSpPr>
        <p:spPr>
          <a:xfrm>
            <a:off x="3200400" y="1247388"/>
            <a:ext cx="1272540" cy="513219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3" idx="3"/>
          </p:cNvCxnSpPr>
          <p:nvPr/>
        </p:nvCxnSpPr>
        <p:spPr>
          <a:xfrm>
            <a:off x="3200400" y="1962150"/>
            <a:ext cx="1272540" cy="25565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43" idx="1"/>
          </p:cNvCxnSpPr>
          <p:nvPr/>
        </p:nvCxnSpPr>
        <p:spPr>
          <a:xfrm flipV="1">
            <a:off x="3162300" y="3220127"/>
            <a:ext cx="1333500" cy="288109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9" idx="3"/>
            <a:endCxn id="75" idx="1"/>
          </p:cNvCxnSpPr>
          <p:nvPr/>
        </p:nvCxnSpPr>
        <p:spPr>
          <a:xfrm flipV="1">
            <a:off x="3253740" y="3710457"/>
            <a:ext cx="1242060" cy="508731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209800" y="2365237"/>
            <a:ext cx="987427" cy="587513"/>
            <a:chOff x="307973" y="2289036"/>
            <a:chExt cx="987427" cy="587513"/>
          </a:xfrm>
        </p:grpSpPr>
        <p:sp>
          <p:nvSpPr>
            <p:cNvPr id="69" name="Rounded Rectangle 68"/>
            <p:cNvSpPr/>
            <p:nvPr/>
          </p:nvSpPr>
          <p:spPr>
            <a:xfrm>
              <a:off x="307973" y="2289036"/>
              <a:ext cx="987427" cy="57950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 smtClean="0"/>
                <a:t>BIG Defaults.           JSON</a:t>
              </a:r>
              <a:br>
                <a:rPr lang="en-US" sz="1050" b="1" dirty="0" smtClean="0"/>
              </a:br>
              <a:endParaRPr lang="en-US" sz="1050" b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07973" y="2598807"/>
              <a:ext cx="454027" cy="2777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Tiny.</a:t>
              </a:r>
              <a:br>
                <a:rPr lang="en-US" sz="800" b="1" dirty="0" smtClean="0"/>
              </a:br>
              <a:r>
                <a:rPr lang="en-US" sz="800" b="1" dirty="0" smtClean="0"/>
                <a:t>JSON</a:t>
              </a:r>
              <a:endParaRPr lang="en-US" sz="1050" b="1" dirty="0"/>
            </a:p>
          </p:txBody>
        </p:sp>
      </p:grpSp>
      <p:cxnSp>
        <p:nvCxnSpPr>
          <p:cNvPr id="72" name="Elbow Connector 71"/>
          <p:cNvCxnSpPr>
            <a:stCxn id="69" idx="3"/>
          </p:cNvCxnSpPr>
          <p:nvPr/>
        </p:nvCxnSpPr>
        <p:spPr>
          <a:xfrm flipV="1">
            <a:off x="3197227" y="2654990"/>
            <a:ext cx="1298573" cy="1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495800" y="3477563"/>
            <a:ext cx="463223" cy="465787"/>
            <a:chOff x="4518660" y="713050"/>
            <a:chExt cx="916024" cy="918404"/>
          </a:xfrm>
        </p:grpSpPr>
        <p:pic>
          <p:nvPicPr>
            <p:cNvPr id="74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8" name="Elbow Connector 77"/>
          <p:cNvCxnSpPr/>
          <p:nvPr/>
        </p:nvCxnSpPr>
        <p:spPr>
          <a:xfrm flipV="1">
            <a:off x="4983480" y="1752201"/>
            <a:ext cx="350520" cy="8406"/>
          </a:xfrm>
          <a:prstGeom prst="bentConnector3">
            <a:avLst>
              <a:gd name="adj1" fmla="val 50000"/>
            </a:avLst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9231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EMOD’s native language is: Big JSON Files.</a:t>
            </a:r>
          </a:p>
          <a:p>
            <a:r>
              <a:rPr lang="en-US" dirty="0" smtClean="0"/>
              <a:t>EMOD users don’t always like “Big JSON Files”.</a:t>
            </a:r>
          </a:p>
          <a:p>
            <a:pPr lvl="1"/>
            <a:r>
              <a:rPr lang="en-US" dirty="0" smtClean="0"/>
              <a:t>“I like XML”</a:t>
            </a:r>
          </a:p>
          <a:p>
            <a:pPr lvl="1"/>
            <a:r>
              <a:rPr lang="en-US" dirty="0" smtClean="0"/>
              <a:t>“I like YAML”</a:t>
            </a:r>
          </a:p>
          <a:p>
            <a:pPr lvl="1"/>
            <a:r>
              <a:rPr lang="en-US" dirty="0" smtClean="0"/>
              <a:t>“I like a bunch of files”</a:t>
            </a:r>
          </a:p>
          <a:p>
            <a:pPr lvl="1"/>
            <a:r>
              <a:rPr lang="en-US" dirty="0" smtClean="0"/>
              <a:t>“I like a parameters-of-interest file &amp; defaults”</a:t>
            </a:r>
          </a:p>
          <a:p>
            <a:pPr lvl="1"/>
            <a:r>
              <a:rPr lang="en-US" dirty="0" smtClean="0"/>
              <a:t>“I don’t want my demographics parameters split between </a:t>
            </a:r>
            <a:r>
              <a:rPr lang="en-US" dirty="0" err="1" smtClean="0"/>
              <a:t>config</a:t>
            </a:r>
            <a:r>
              <a:rPr lang="en-US" dirty="0" smtClean="0"/>
              <a:t> and demographics.”</a:t>
            </a:r>
          </a:p>
          <a:p>
            <a:pPr lvl="1"/>
            <a:r>
              <a:rPr lang="en-US" dirty="0" smtClean="0"/>
              <a:t>“All our input files are incompatible with the latest version.”</a:t>
            </a:r>
          </a:p>
          <a:p>
            <a:pPr lvl="1"/>
            <a:r>
              <a:rPr lang="en-US" dirty="0" smtClean="0"/>
              <a:t>“Our post-processing tools all talk CSV”.</a:t>
            </a:r>
          </a:p>
          <a:p>
            <a:r>
              <a:rPr lang="en-US" dirty="0" smtClean="0"/>
              <a:t>Different EMOD users have different needs: no one-size-fits-all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5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5750"/>
            <a:ext cx="2752726" cy="206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popular </a:t>
            </a:r>
          </a:p>
          <a:p>
            <a:r>
              <a:rPr lang="en-US" dirty="0"/>
              <a:t>E</a:t>
            </a:r>
            <a:r>
              <a:rPr lang="en-US" dirty="0" smtClean="0"/>
              <a:t>asy </a:t>
            </a:r>
            <a:r>
              <a:rPr lang="en-US" dirty="0"/>
              <a:t>to </a:t>
            </a:r>
            <a:r>
              <a:rPr lang="en-US" dirty="0" smtClean="0"/>
              <a:t>use</a:t>
            </a:r>
          </a:p>
          <a:p>
            <a:r>
              <a:rPr lang="en-US" dirty="0"/>
              <a:t>P</a:t>
            </a:r>
            <a:r>
              <a:rPr lang="en-US" dirty="0" smtClean="0"/>
              <a:t>owerful</a:t>
            </a:r>
          </a:p>
          <a:p>
            <a:r>
              <a:rPr lang="en-US" dirty="0"/>
              <a:t>C</a:t>
            </a:r>
            <a:r>
              <a:rPr lang="en-US" dirty="0" smtClean="0"/>
              <a:t>ross-platform </a:t>
            </a:r>
          </a:p>
          <a:p>
            <a:r>
              <a:rPr lang="en-US" dirty="0"/>
              <a:t>S</a:t>
            </a:r>
            <a:r>
              <a:rPr lang="en-US" dirty="0" smtClean="0"/>
              <a:t>cripting </a:t>
            </a:r>
            <a:r>
              <a:rPr lang="en-US" dirty="0"/>
              <a:t>language </a:t>
            </a:r>
            <a:r>
              <a:rPr lang="en-US" dirty="0" smtClean="0"/>
              <a:t>(no build step)</a:t>
            </a:r>
          </a:p>
          <a:p>
            <a:r>
              <a:rPr lang="en-US" dirty="0" smtClean="0"/>
              <a:t>Created by Guido van Rossum in 1991</a:t>
            </a:r>
          </a:p>
          <a:p>
            <a:r>
              <a:rPr lang="en-US" dirty="0"/>
              <a:t>L</a:t>
            </a:r>
            <a:r>
              <a:rPr lang="en-US" dirty="0" smtClean="0"/>
              <a:t>ets </a:t>
            </a:r>
            <a:r>
              <a:rPr lang="en-US" dirty="0"/>
              <a:t>you focus on what you want to do without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worrying </a:t>
            </a:r>
            <a:r>
              <a:rPr lang="en-US" dirty="0"/>
              <a:t>about semi-colons and </a:t>
            </a:r>
            <a:r>
              <a:rPr lang="en-US" dirty="0" smtClean="0"/>
              <a:t>curly-braces</a:t>
            </a:r>
          </a:p>
          <a:p>
            <a:r>
              <a:rPr lang="en-US" dirty="0" smtClean="0"/>
              <a:t>Object-oriented</a:t>
            </a:r>
          </a:p>
          <a:p>
            <a:r>
              <a:rPr lang="en-US" dirty="0" smtClean="0"/>
              <a:t>Extensible</a:t>
            </a:r>
            <a:endParaRPr lang="en-US" dirty="0"/>
          </a:p>
        </p:txBody>
      </p:sp>
      <p:pic>
        <p:nvPicPr>
          <p:cNvPr id="4098" name="Picture 2" descr="https://www.python.org/~guido/images/DO6GvRh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5750"/>
            <a:ext cx="2754088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447930"/>
            <a:ext cx="6477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Python in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7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1524000" y="3447930"/>
            <a:ext cx="1905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450213"/>
            <a:ext cx="22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</a:rPr>
              <a:t>C++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44793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1"/>
                </a:solidFill>
              </a:rPr>
              <a:t>Py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8100" y="3447930"/>
            <a:ext cx="1905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344793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1"/>
                </a:solidFill>
              </a:rPr>
              <a:t>Py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6003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accent1"/>
                </a:solidFill>
              </a:rPr>
              <a:t>C++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0338" y="4229040"/>
            <a:ext cx="3674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Eradication executable over time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1600" y="321933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84062" y="2911553"/>
            <a:ext cx="562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/>
                </a:solidFill>
              </a:rPr>
              <a:t>time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9657" y="1247775"/>
            <a:ext cx="3559986" cy="1247775"/>
            <a:chOff x="339657" y="1247775"/>
            <a:chExt cx="3559986" cy="1247775"/>
          </a:xfrm>
        </p:grpSpPr>
        <p:grpSp>
          <p:nvGrpSpPr>
            <p:cNvPr id="38" name="Group 37"/>
            <p:cNvGrpSpPr/>
            <p:nvPr/>
          </p:nvGrpSpPr>
          <p:grpSpPr>
            <a:xfrm>
              <a:off x="793480" y="1247775"/>
              <a:ext cx="3106163" cy="1247775"/>
              <a:chOff x="793480" y="1247775"/>
              <a:chExt cx="3106163" cy="124777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93480" y="1606178"/>
                <a:ext cx="530968" cy="530968"/>
              </a:xfrm>
              <a:prstGeom prst="ellips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589932" y="1473436"/>
                <a:ext cx="796452" cy="796452"/>
              </a:xfrm>
              <a:prstGeom prst="ellips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51868" y="1247775"/>
                <a:ext cx="1247775" cy="1247775"/>
              </a:xfrm>
              <a:prstGeom prst="ellips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>
                <a:stCxn id="18" idx="6"/>
                <a:endCxn id="19" idx="2"/>
              </p:cNvCxnSpPr>
              <p:nvPr/>
            </p:nvCxnSpPr>
            <p:spPr>
              <a:xfrm>
                <a:off x="1324448" y="1871663"/>
                <a:ext cx="2654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386384" y="1871663"/>
                <a:ext cx="2654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590800" y="1657350"/>
                <a:ext cx="955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b="1" dirty="0" smtClean="0">
                    <a:solidFill>
                      <a:schemeClr val="accent1"/>
                    </a:solidFill>
                  </a:rPr>
                  <a:t>C++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54057" y="1699796"/>
                <a:ext cx="955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chemeClr val="accent1"/>
                    </a:solidFill>
                  </a:rPr>
                  <a:t>C++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39657" y="1730572"/>
              <a:ext cx="955743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1"/>
                  </a:solidFill>
                </a:rPr>
                <a:t>C++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62601" y="1091178"/>
            <a:ext cx="1600199" cy="1483550"/>
            <a:chOff x="5562601" y="1091178"/>
            <a:chExt cx="1600199" cy="1483550"/>
          </a:xfrm>
        </p:grpSpPr>
        <p:sp>
          <p:nvSpPr>
            <p:cNvPr id="33" name="Oval 32"/>
            <p:cNvSpPr/>
            <p:nvPr/>
          </p:nvSpPr>
          <p:spPr>
            <a:xfrm>
              <a:off x="5694987" y="1091178"/>
              <a:ext cx="1467813" cy="14678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89230" y="1381016"/>
              <a:ext cx="887293" cy="887293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62601" y="1635732"/>
              <a:ext cx="1124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accent1"/>
                  </a:solidFill>
                </a:rPr>
                <a:t>C++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8835" y="2266950"/>
              <a:ext cx="610565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 smtClean="0">
                  <a:solidFill>
                    <a:schemeClr val="accent1"/>
                  </a:solidFill>
                </a:rPr>
                <a:t>Py</a:t>
              </a:r>
              <a:endParaRPr lang="en-US" sz="1400" b="1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43400" y="1669018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accent1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9208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  <p:bldP spid="8" grpId="0"/>
      <p:bldP spid="8" grpId="1"/>
      <p:bldP spid="10" grpId="0" animBg="1"/>
      <p:bldP spid="10" grpId="1" animBg="1"/>
      <p:bldP spid="9" grpId="0"/>
      <p:bldP spid="9" grpId="1"/>
      <p:bldP spid="13" grpId="0"/>
      <p:bldP spid="13" grpId="1"/>
      <p:bldP spid="14" grpId="0"/>
      <p:bldP spid="17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“Embed” Python in EMOD?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C/C++ program can call (temporarily) into python code, and then resume C/C++.</a:t>
            </a:r>
          </a:p>
          <a:p>
            <a:r>
              <a:rPr lang="en-US" dirty="0"/>
              <a:t>Can pass </a:t>
            </a:r>
            <a:r>
              <a:rPr lang="en-US" dirty="0" smtClean="0"/>
              <a:t>simple variables back </a:t>
            </a:r>
            <a:br>
              <a:rPr lang="en-US" dirty="0" smtClean="0"/>
            </a:br>
            <a:r>
              <a:rPr lang="en-US" dirty="0" smtClean="0"/>
              <a:t>&amp; forth.</a:t>
            </a:r>
          </a:p>
          <a:p>
            <a:pPr lvl="1"/>
            <a:r>
              <a:rPr lang="en-US" dirty="0" smtClean="0"/>
              <a:t>But not sharing memory.</a:t>
            </a:r>
            <a:endParaRPr lang="en-US" dirty="0"/>
          </a:p>
          <a:p>
            <a:r>
              <a:rPr lang="en-US" dirty="0"/>
              <a:t>Let’s you </a:t>
            </a:r>
            <a:r>
              <a:rPr lang="en-US" dirty="0" smtClean="0"/>
              <a:t>do certain things by just </a:t>
            </a:r>
            <a:br>
              <a:rPr lang="en-US" dirty="0" smtClean="0"/>
            </a:br>
            <a:r>
              <a:rPr lang="en-US" dirty="0" smtClean="0"/>
              <a:t>writing </a:t>
            </a:r>
            <a:r>
              <a:rPr lang="en-US" dirty="0"/>
              <a:t>Python code. Yay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tutorials </a:t>
            </a:r>
            <a:r>
              <a:rPr lang="en-US" dirty="0"/>
              <a:t>exist: </a:t>
            </a:r>
            <a:r>
              <a:rPr lang="en-US" dirty="0" smtClean="0"/>
              <a:t>e.g.,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realmike.org/blog/wp-content/uploads/2012/07/slides.pdf</a:t>
            </a:r>
            <a:endParaRPr lang="en-US" dirty="0" smtClean="0"/>
          </a:p>
          <a:p>
            <a:r>
              <a:rPr lang="en-US" dirty="0" smtClean="0"/>
              <a:t>Official Documentation: python.org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8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52550"/>
            <a:ext cx="4581525" cy="16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5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Get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More than you might think!</a:t>
            </a:r>
          </a:p>
          <a:p>
            <a:pPr lvl="1"/>
            <a:r>
              <a:rPr lang="en-US" dirty="0" smtClean="0"/>
              <a:t>Input data can be in any format (</a:t>
            </a:r>
            <a:r>
              <a:rPr lang="en-US" dirty="0" err="1" smtClean="0"/>
              <a:t>yaml</a:t>
            </a:r>
            <a:r>
              <a:rPr lang="en-US" dirty="0" smtClean="0"/>
              <a:t>, xml, csv, </a:t>
            </a:r>
            <a:r>
              <a:rPr lang="en-US" dirty="0" err="1" smtClean="0"/>
              <a:t>xls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Input files can be structured to suit </a:t>
            </a:r>
            <a:r>
              <a:rPr lang="en-US" i="1" dirty="0" smtClean="0"/>
              <a:t>your</a:t>
            </a:r>
            <a:r>
              <a:rPr lang="en-US" dirty="0" smtClean="0"/>
              <a:t> workflow – not the tool’s.</a:t>
            </a:r>
          </a:p>
          <a:p>
            <a:pPr lvl="1"/>
            <a:r>
              <a:rPr lang="en-US" dirty="0" smtClean="0"/>
              <a:t>Familiar tools can become </a:t>
            </a:r>
            <a:br>
              <a:rPr lang="en-US" dirty="0" smtClean="0"/>
            </a:br>
            <a:r>
              <a:rPr lang="en-US" dirty="0" smtClean="0"/>
              <a:t>UIs (e.g., MS Excel).</a:t>
            </a:r>
          </a:p>
          <a:p>
            <a:pPr lvl="1"/>
            <a:r>
              <a:rPr lang="en-US" dirty="0" smtClean="0"/>
              <a:t>Output data can be produced in your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format, not just what EMOD natively supports.</a:t>
            </a:r>
          </a:p>
          <a:p>
            <a:pPr lvl="1"/>
            <a:r>
              <a:rPr lang="en-US" dirty="0" smtClean="0"/>
              <a:t>Post-processing of output data can be done as </a:t>
            </a:r>
            <a:br>
              <a:rPr lang="en-US" dirty="0" smtClean="0"/>
            </a:br>
            <a:r>
              <a:rPr lang="en-US" dirty="0" smtClean="0"/>
              <a:t>“part of” EMOD:</a:t>
            </a:r>
          </a:p>
          <a:p>
            <a:pPr lvl="2"/>
            <a:r>
              <a:rPr lang="en-US" dirty="0" smtClean="0"/>
              <a:t>Reduction (bandwidth)</a:t>
            </a:r>
          </a:p>
          <a:p>
            <a:pPr lvl="2"/>
            <a:r>
              <a:rPr lang="en-US" dirty="0" smtClean="0"/>
              <a:t>Validation</a:t>
            </a:r>
          </a:p>
          <a:p>
            <a:pPr lvl="2"/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SQL!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9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98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 IDM Gates Template" id="{9CCB7ACC-85E8-47AC-B241-B23B8091D46F}" vid="{4EA1B896-7751-4F18-BC42-05F9580E1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6FCQ3RPYFS27-334089976-95</_dlc_DocId>
    <_dlc_DocIdUrl xmlns="6d2bc46a-f014-48ed-be59-9d6cf5da36fb">
      <Url>https://idmod.sharepoint.com/symposium/_layouts/15/DocIdRedir.aspx?ID=6FCQ3RPYFS27-334089976-95</Url>
      <Description>6FCQ3RPYFS27-334089976-95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2" ma:contentTypeDescription="Create a new document." ma:contentTypeScope="" ma:versionID="12ce6ba286d8a722fbeda7b993b86f49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BF6C8D-7C84-46CC-A65D-6FD41A516C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BE5527-ED92-4C46-AD59-6FE00DA800DA}">
  <ds:schemaRefs>
    <ds:schemaRef ds:uri="http://purl.org/dc/dcmitype/"/>
    <ds:schemaRef ds:uri="http://schemas.microsoft.com/office/infopath/2007/PartnerControls"/>
    <ds:schemaRef ds:uri="6d2bc46a-f014-48ed-be59-9d6cf5da36f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02157CC-9FE8-460B-A145-15E867EB0B52}"/>
</file>

<file path=docProps/app.xml><?xml version="1.0" encoding="utf-8"?>
<Properties xmlns="http://schemas.openxmlformats.org/officeDocument/2006/extended-properties" xmlns:vt="http://schemas.openxmlformats.org/officeDocument/2006/docPropsVTypes">
  <Template>2016 IDM Gates Template</Template>
  <TotalTime>24825</TotalTime>
  <Words>1625</Words>
  <Application>Microsoft Office PowerPoint</Application>
  <PresentationFormat>On-screen Show (16:9)</PresentationFormat>
  <Paragraphs>462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Times New Roman</vt:lpstr>
      <vt:lpstr>Wingdings</vt:lpstr>
      <vt:lpstr>IDM PPT w copyright</vt:lpstr>
      <vt:lpstr>PowerPoint Presentation</vt:lpstr>
      <vt:lpstr>Overview</vt:lpstr>
      <vt:lpstr>Architectural View (now)</vt:lpstr>
      <vt:lpstr>Architectural View (with Embedded Python)</vt:lpstr>
      <vt:lpstr>The Problem</vt:lpstr>
      <vt:lpstr>What is Python?</vt:lpstr>
      <vt:lpstr>Embedding Python in Pictures</vt:lpstr>
      <vt:lpstr>What Does It Mean to “Embed” Python in EMOD? </vt:lpstr>
      <vt:lpstr>What Does This Get Me?</vt:lpstr>
      <vt:lpstr>But First… (EMOD on Linux)</vt:lpstr>
      <vt:lpstr>Example #1: YAML</vt:lpstr>
      <vt:lpstr>Some Technical Details</vt:lpstr>
      <vt:lpstr>Embedding Python in EMOD: Key Details</vt:lpstr>
      <vt:lpstr>Common Mistakes &amp; Error-Handling</vt:lpstr>
      <vt:lpstr>Example #2: Multi-File Config (.json)</vt:lpstr>
      <vt:lpstr>Example #3: Param’s of Interest/Defaults</vt:lpstr>
      <vt:lpstr>Example #4: Input File Version Migration</vt:lpstr>
      <vt:lpstr>Example #5: Excel</vt:lpstr>
      <vt:lpstr>Post-Processing</vt:lpstr>
      <vt:lpstr>Best Practices</vt:lpstr>
      <vt:lpstr>Way Ahead</vt:lpstr>
      <vt:lpstr>Questions?</vt:lpstr>
      <vt:lpstr>PowerPoint Presentation</vt:lpstr>
      <vt:lpstr>Python Fever: Sneak Peak</vt:lpstr>
      <vt:lpstr>Prototyping New Disease Models Entirely in Python</vt:lpstr>
      <vt:lpstr>New Simulation Type</vt:lpstr>
      <vt:lpstr>Architectural View</vt:lpstr>
      <vt:lpstr>Data Flow View</vt:lpstr>
      <vt:lpstr>EMOD C++/Py Interface</vt:lpstr>
      <vt:lpstr>Python Fever: API</vt:lpstr>
      <vt:lpstr>Example: “Pythoid”</vt:lpstr>
      <vt:lpstr>Questions?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Bridenbecker</dc:creator>
  <cp:lastModifiedBy>Adrianna Tohara</cp:lastModifiedBy>
  <cp:revision>350</cp:revision>
  <cp:lastPrinted>2013-01-29T16:01:26Z</cp:lastPrinted>
  <dcterms:created xsi:type="dcterms:W3CDTF">2016-04-01T21:34:07Z</dcterms:created>
  <dcterms:modified xsi:type="dcterms:W3CDTF">2016-04-28T18:56:08Z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48b77e08-af5a-4e1a-97bc-471f336c5ca5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