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8"/>
  </p:notesMasterIdLst>
  <p:sldIdLst>
    <p:sldId id="256" r:id="rId6"/>
    <p:sldId id="258" r:id="rId7"/>
    <p:sldId id="282" r:id="rId8"/>
    <p:sldId id="283" r:id="rId9"/>
    <p:sldId id="276" r:id="rId10"/>
    <p:sldId id="275" r:id="rId11"/>
    <p:sldId id="284" r:id="rId12"/>
    <p:sldId id="259" r:id="rId13"/>
    <p:sldId id="260" r:id="rId14"/>
    <p:sldId id="277" r:id="rId15"/>
    <p:sldId id="262" r:id="rId16"/>
    <p:sldId id="26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4" r:id="rId25"/>
    <p:sldId id="281" r:id="rId26"/>
    <p:sldId id="271" r:id="rId27"/>
    <p:sldId id="272" r:id="rId28"/>
    <p:sldId id="270" r:id="rId29"/>
    <p:sldId id="273" r:id="rId30"/>
    <p:sldId id="288" r:id="rId31"/>
    <p:sldId id="286" r:id="rId32"/>
    <p:sldId id="287" r:id="rId33"/>
    <p:sldId id="278" r:id="rId34"/>
    <p:sldId id="285" r:id="rId35"/>
    <p:sldId id="280" r:id="rId36"/>
    <p:sldId id="279" r:id="rId37"/>
  </p:sldIdLst>
  <p:sldSz cx="9144000" cy="5143500" type="screen16x9"/>
  <p:notesSz cx="9296400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36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FF6699"/>
    <a:srgbClr val="CC0066"/>
    <a:srgbClr val="008000"/>
    <a:srgbClr val="FFFFCC"/>
    <a:srgbClr val="FFCCFF"/>
    <a:srgbClr val="CCECFF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6997" autoAdjust="0"/>
  </p:normalViewPr>
  <p:slideViewPr>
    <p:cSldViewPr>
      <p:cViewPr>
        <p:scale>
          <a:sx n="100" d="100"/>
          <a:sy n="100" d="100"/>
        </p:scale>
        <p:origin x="-413" y="-374"/>
      </p:cViewPr>
      <p:guideLst>
        <p:guide orient="horz" pos="1620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2016" y="6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41DAE2-DDEE-40FB-A952-56C9486496E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E701D82F-E053-453A-B02A-668E405160F3}">
      <dgm:prSet phldrT="[Text]"/>
      <dgm:spPr/>
      <dgm:t>
        <a:bodyPr/>
        <a:lstStyle/>
        <a:p>
          <a:r>
            <a:rPr lang="en-US" dirty="0" smtClean="0"/>
            <a:t>2-&gt;2.5</a:t>
          </a:r>
        </a:p>
        <a:p>
          <a:r>
            <a:rPr lang="en-US" dirty="0" err="1" smtClean="0"/>
            <a:t>Py</a:t>
          </a:r>
          <a:r>
            <a:rPr lang="en-US" dirty="0" smtClean="0"/>
            <a:t> script</a:t>
          </a:r>
          <a:endParaRPr lang="en-US" dirty="0"/>
        </a:p>
      </dgm:t>
    </dgm:pt>
    <dgm:pt modelId="{1748A524-0F75-4E97-B708-76CEBE063428}" type="parTrans" cxnId="{EFC25FFE-2B77-417B-9C63-0C18B212ACA8}">
      <dgm:prSet/>
      <dgm:spPr/>
      <dgm:t>
        <a:bodyPr/>
        <a:lstStyle/>
        <a:p>
          <a:endParaRPr lang="en-US"/>
        </a:p>
      </dgm:t>
    </dgm:pt>
    <dgm:pt modelId="{3B2369EE-C9E5-4BD7-855A-BAD044267494}" type="sibTrans" cxnId="{EFC25FFE-2B77-417B-9C63-0C18B212ACA8}">
      <dgm:prSet/>
      <dgm:spPr/>
      <dgm:t>
        <a:bodyPr/>
        <a:lstStyle/>
        <a:p>
          <a:endParaRPr lang="en-US"/>
        </a:p>
      </dgm:t>
    </dgm:pt>
    <dgm:pt modelId="{E916CE25-32B9-4AA0-96FA-D63D3714D563}" type="pres">
      <dgm:prSet presAssocID="{7741DAE2-DDEE-40FB-A952-56C9486496E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F40E480-331E-47D0-8DCD-A3FD6D6F3C60}" type="pres">
      <dgm:prSet presAssocID="{E701D82F-E053-453A-B02A-668E405160F3}" presName="gear1" presStyleLbl="node1" presStyleIdx="0" presStyleCnt="1" custScaleX="41321" custScaleY="41321" custLinFactNeighborX="-74337" custLinFactNeighborY="426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8498D4-3CBD-4FE7-9DC7-982840B7A401}" type="pres">
      <dgm:prSet presAssocID="{E701D82F-E053-453A-B02A-668E405160F3}" presName="gear1srcNode" presStyleLbl="node1" presStyleIdx="0" presStyleCnt="1"/>
      <dgm:spPr/>
      <dgm:t>
        <a:bodyPr/>
        <a:lstStyle/>
        <a:p>
          <a:endParaRPr lang="en-US"/>
        </a:p>
      </dgm:t>
    </dgm:pt>
    <dgm:pt modelId="{8533CB50-AF03-4BD9-BA82-272939E0E1E3}" type="pres">
      <dgm:prSet presAssocID="{E701D82F-E053-453A-B02A-668E405160F3}" presName="gear1dstNode" presStyleLbl="node1" presStyleIdx="0" presStyleCnt="1"/>
      <dgm:spPr/>
      <dgm:t>
        <a:bodyPr/>
        <a:lstStyle/>
        <a:p>
          <a:endParaRPr lang="en-US"/>
        </a:p>
      </dgm:t>
    </dgm:pt>
    <dgm:pt modelId="{4EAC2FF0-C92B-4BE8-977E-BACBEA41F825}" type="pres">
      <dgm:prSet presAssocID="{3B2369EE-C9E5-4BD7-855A-BAD044267494}" presName="connector1" presStyleLbl="sibTrans2D1" presStyleIdx="0" presStyleCnt="1" custScaleX="41321" custScaleY="41321" custLinFactNeighborX="-72316" custLinFactNeighborY="38003"/>
      <dgm:spPr/>
      <dgm:t>
        <a:bodyPr/>
        <a:lstStyle/>
        <a:p>
          <a:endParaRPr lang="en-US"/>
        </a:p>
      </dgm:t>
    </dgm:pt>
  </dgm:ptLst>
  <dgm:cxnLst>
    <dgm:cxn modelId="{AF229536-A278-408B-B553-71A21285DECC}" type="presOf" srcId="{E701D82F-E053-453A-B02A-668E405160F3}" destId="{FF40E480-331E-47D0-8DCD-A3FD6D6F3C60}" srcOrd="0" destOrd="0" presId="urn:microsoft.com/office/officeart/2005/8/layout/gear1"/>
    <dgm:cxn modelId="{226CA009-C92F-40CB-BB77-5D71EBACD86B}" type="presOf" srcId="{7741DAE2-DDEE-40FB-A952-56C9486496EE}" destId="{E916CE25-32B9-4AA0-96FA-D63D3714D563}" srcOrd="0" destOrd="0" presId="urn:microsoft.com/office/officeart/2005/8/layout/gear1"/>
    <dgm:cxn modelId="{EFC25FFE-2B77-417B-9C63-0C18B212ACA8}" srcId="{7741DAE2-DDEE-40FB-A952-56C9486496EE}" destId="{E701D82F-E053-453A-B02A-668E405160F3}" srcOrd="0" destOrd="0" parTransId="{1748A524-0F75-4E97-B708-76CEBE063428}" sibTransId="{3B2369EE-C9E5-4BD7-855A-BAD044267494}"/>
    <dgm:cxn modelId="{2860405E-A2F8-4386-9DF4-447B24CA7380}" type="presOf" srcId="{E701D82F-E053-453A-B02A-668E405160F3}" destId="{8533CB50-AF03-4BD9-BA82-272939E0E1E3}" srcOrd="2" destOrd="0" presId="urn:microsoft.com/office/officeart/2005/8/layout/gear1"/>
    <dgm:cxn modelId="{E4F1D8AA-CD80-4015-A6F1-BB7166135CEF}" type="presOf" srcId="{3B2369EE-C9E5-4BD7-855A-BAD044267494}" destId="{4EAC2FF0-C92B-4BE8-977E-BACBEA41F825}" srcOrd="0" destOrd="0" presId="urn:microsoft.com/office/officeart/2005/8/layout/gear1"/>
    <dgm:cxn modelId="{A7042379-6724-4928-8A58-9B73D7392616}" type="presOf" srcId="{E701D82F-E053-453A-B02A-668E405160F3}" destId="{2E8498D4-3CBD-4FE7-9DC7-982840B7A401}" srcOrd="1" destOrd="0" presId="urn:microsoft.com/office/officeart/2005/8/layout/gear1"/>
    <dgm:cxn modelId="{9167DE16-A40F-4EA5-9BB8-22CE0B7E5B20}" type="presParOf" srcId="{E916CE25-32B9-4AA0-96FA-D63D3714D563}" destId="{FF40E480-331E-47D0-8DCD-A3FD6D6F3C60}" srcOrd="0" destOrd="0" presId="urn:microsoft.com/office/officeart/2005/8/layout/gear1"/>
    <dgm:cxn modelId="{C5E368E5-20F7-4311-A0D1-E21A9D524F1A}" type="presParOf" srcId="{E916CE25-32B9-4AA0-96FA-D63D3714D563}" destId="{2E8498D4-3CBD-4FE7-9DC7-982840B7A401}" srcOrd="1" destOrd="0" presId="urn:microsoft.com/office/officeart/2005/8/layout/gear1"/>
    <dgm:cxn modelId="{D89E4A9A-424A-446E-B774-63275817EC3D}" type="presParOf" srcId="{E916CE25-32B9-4AA0-96FA-D63D3714D563}" destId="{8533CB50-AF03-4BD9-BA82-272939E0E1E3}" srcOrd="2" destOrd="0" presId="urn:microsoft.com/office/officeart/2005/8/layout/gear1"/>
    <dgm:cxn modelId="{50D48A7C-CD0F-4955-9026-3492BDB0549F}" type="presParOf" srcId="{E916CE25-32B9-4AA0-96FA-D63D3714D563}" destId="{4EAC2FF0-C92B-4BE8-977E-BACBEA41F825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0E480-331E-47D0-8DCD-A3FD6D6F3C60}">
      <dsp:nvSpPr>
        <dsp:cNvPr id="0" name=""/>
        <dsp:cNvSpPr/>
      </dsp:nvSpPr>
      <dsp:spPr>
        <a:xfrm>
          <a:off x="1066855" y="2708597"/>
          <a:ext cx="923606" cy="92360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2-&gt;2.5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Py</a:t>
          </a:r>
          <a:r>
            <a:rPr lang="en-US" sz="1100" kern="1200" dirty="0" smtClean="0"/>
            <a:t> script</a:t>
          </a:r>
          <a:endParaRPr lang="en-US" sz="1100" kern="1200" dirty="0"/>
        </a:p>
      </dsp:txBody>
      <dsp:txXfrm>
        <a:off x="1252541" y="2924947"/>
        <a:ext cx="552234" cy="474753"/>
      </dsp:txXfrm>
    </dsp:sp>
    <dsp:sp modelId="{4EAC2FF0-C92B-4BE8-977E-BACBEA41F825}">
      <dsp:nvSpPr>
        <dsp:cNvPr id="0" name=""/>
        <dsp:cNvSpPr/>
      </dsp:nvSpPr>
      <dsp:spPr>
        <a:xfrm>
          <a:off x="990586" y="2572355"/>
          <a:ext cx="1136036" cy="113603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0471" y="3766947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Client or presentation name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1946910"/>
            <a:ext cx="8156448" cy="7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248400" y="4829633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6" y="4848683"/>
            <a:ext cx="2438400" cy="1607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459186" y="4857751"/>
            <a:ext cx="1465614" cy="15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754895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/>
                <a:gridCol w="2088472"/>
                <a:gridCol w="2088472"/>
                <a:gridCol w="2088472"/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/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/>
                <a:gridCol w="2088472"/>
                <a:gridCol w="2088472"/>
                <a:gridCol w="2088472"/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2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Plain Title Page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Plain Title Page 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1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 smtClean="0"/>
              <a:t>Bullets (Slide Content)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59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 smtClean="0"/>
              <a:t>Bullets (Slide Content)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3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8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2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5" r:id="rId3"/>
    <p:sldLayoutId id="2147483653" r:id="rId4"/>
    <p:sldLayoutId id="2147483666" r:id="rId5"/>
    <p:sldLayoutId id="2147483663" r:id="rId6"/>
    <p:sldLayoutId id="2147483667" r:id="rId7"/>
    <p:sldLayoutId id="2147483655" r:id="rId8"/>
    <p:sldLayoutId id="2147483668" r:id="rId9"/>
    <p:sldLayoutId id="2147483664" r:id="rId10"/>
    <p:sldLayoutId id="2147483669" r:id="rId11"/>
    <p:sldLayoutId id="2147483657" r:id="rId12"/>
    <p:sldLayoutId id="2147483670" r:id="rId13"/>
    <p:sldLayoutId id="2147483649" r:id="rId14"/>
    <p:sldLayoutId id="2147483671" r:id="rId15"/>
  </p:sldLayoutIdLst>
  <p:timing>
    <p:tnLst>
      <p:par>
        <p:cTn id="1" dur="indefinite" restart="never" nodeType="tmRoot"/>
      </p:par>
    </p:tnLst>
  </p:timing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realmike.org/blog/wp-content/uploads/2012/07/slides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Advanced EMOD</a:t>
            </a:r>
          </a:p>
          <a:p>
            <a:r>
              <a:rPr lang="en-US" sz="1700" dirty="0" smtClean="0"/>
              <a:t>Jonathan H.H. Bloedow, Software Engineer</a:t>
            </a:r>
          </a:p>
          <a:p>
            <a:r>
              <a:rPr lang="en-US" sz="1700" dirty="0" smtClean="0"/>
              <a:t>4/18/2016</a:t>
            </a:r>
            <a:endParaRPr lang="en-US" sz="1700" dirty="0"/>
          </a:p>
        </p:txBody>
      </p:sp>
      <p:pic>
        <p:nvPicPr>
          <p:cNvPr id="3" name="Picture 2" descr="https://upload.wikimedia.org/wikipedia/commons/thumb/c/c3/Python-logo-notext.svg/1024px-Python-logo-notex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6149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1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First… (EMOD on Linux)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Linux… (in the cloud)</a:t>
            </a:r>
          </a:p>
          <a:p>
            <a:r>
              <a:rPr lang="en-US" dirty="0" smtClean="0"/>
              <a:t>CentOS (7.1)</a:t>
            </a:r>
          </a:p>
          <a:p>
            <a:r>
              <a:rPr lang="en-US" dirty="0" smtClean="0"/>
              <a:t>2.5.1 (Coming VERY Soon)</a:t>
            </a:r>
          </a:p>
          <a:p>
            <a:r>
              <a:rPr lang="en-US" dirty="0" smtClean="0"/>
              <a:t>Near feature-parity with Windows</a:t>
            </a:r>
          </a:p>
          <a:p>
            <a:r>
              <a:rPr lang="en-US" dirty="0" smtClean="0"/>
              <a:t>Build with </a:t>
            </a:r>
            <a:r>
              <a:rPr lang="en-US" dirty="0" err="1" smtClean="0"/>
              <a:t>SCons</a:t>
            </a:r>
            <a:endParaRPr lang="en-US" dirty="0" smtClean="0"/>
          </a:p>
          <a:p>
            <a:r>
              <a:rPr lang="en-US" dirty="0" smtClean="0"/>
              <a:t>GUI-less</a:t>
            </a:r>
          </a:p>
          <a:p>
            <a:pPr lvl="1"/>
            <a:r>
              <a:rPr lang="en-US" dirty="0" smtClean="0"/>
              <a:t>Executable is called Eradication</a:t>
            </a:r>
          </a:p>
          <a:p>
            <a:pPr lvl="1"/>
            <a:r>
              <a:rPr lang="en-US" dirty="0" smtClean="0"/>
              <a:t>-C </a:t>
            </a:r>
            <a:r>
              <a:rPr lang="en-US" dirty="0" err="1" smtClean="0"/>
              <a:t>config.json</a:t>
            </a:r>
            <a:r>
              <a:rPr lang="en-US" dirty="0"/>
              <a:t> </a:t>
            </a:r>
            <a:r>
              <a:rPr lang="en-US" dirty="0" smtClean="0"/>
              <a:t>-I &lt;input path&gt; -O &lt;output directory&gt;</a:t>
            </a:r>
          </a:p>
          <a:p>
            <a:pPr lvl="1"/>
            <a:r>
              <a:rPr lang="en-US" dirty="0" smtClean="0"/>
              <a:t>Expected output (</a:t>
            </a:r>
            <a:r>
              <a:rPr lang="en-US" dirty="0" err="1" smtClean="0"/>
              <a:t>stdout</a:t>
            </a:r>
            <a:r>
              <a:rPr lang="en-US" dirty="0" smtClean="0"/>
              <a:t>)</a:t>
            </a:r>
          </a:p>
          <a:p>
            <a:r>
              <a:rPr lang="en-US" dirty="0" smtClean="0"/>
              <a:t>Python tools</a:t>
            </a:r>
          </a:p>
          <a:p>
            <a:r>
              <a:rPr lang="en-US" dirty="0" smtClean="0"/>
              <a:t>Come to Christopher Lorton’s talk Tuesday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10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19150"/>
            <a:ext cx="4734494" cy="23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7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#1: YAML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873529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c</a:t>
            </a:r>
            <a:r>
              <a:rPr lang="en-US" dirty="0" err="1" smtClean="0"/>
              <a:t>onfig.yaml</a:t>
            </a:r>
            <a:r>
              <a:rPr lang="en-US" dirty="0" smtClean="0"/>
              <a:t> instead of </a:t>
            </a:r>
            <a:r>
              <a:rPr lang="en-US" dirty="0" err="1" smtClean="0"/>
              <a:t>config.json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parameters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765312" lvl="2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Acquisition_Blocking_Immunity_Decay_Rate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0.1</a:t>
            </a:r>
          </a:p>
          <a:p>
            <a:pPr marL="765312" lvl="2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Acquisition_Blocking_Immunity_Duration_Before_Decay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60</a:t>
            </a:r>
          </a:p>
          <a:p>
            <a:pPr marL="765312" lvl="2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Age_Initialization_Distribution_Type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"DISTRIBUTION_SIMPLE"</a:t>
            </a:r>
          </a:p>
          <a:p>
            <a:pPr marL="765312" lvl="2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Animal_Reservoir_Type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NO_ZOONOSIS“</a:t>
            </a:r>
            <a:b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v</a:t>
            </a:r>
            <a:r>
              <a:rPr lang="en-US" dirty="0" smtClean="0"/>
              <a:t>s.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"parameters": {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Acquisition_Blocking_Immunity_Decay_Rate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": 0.1,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Acquisition_Blocking_Immunity_Duration_Before_Decay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": 60,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Age_Initialization_Distribution_Type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": "DISTRIBUTION_SIMPLE",</a:t>
            </a:r>
          </a:p>
          <a:p>
            <a:pPr marL="357147" lvl="1" indent="0">
              <a:buNone/>
            </a:pP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Animal_Reservoir_Type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": "NO_ZOONOSIS</a:t>
            </a: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EMOD doesn’t need to natively support multiple formats, or pick “one ring to rule them all”.</a:t>
            </a:r>
            <a:endParaRPr lang="en-US" dirty="0"/>
          </a:p>
          <a:p>
            <a:r>
              <a:rPr lang="en-US" dirty="0" smtClean="0"/>
              <a:t>“10 lines of Python”.</a:t>
            </a:r>
            <a:endParaRPr lang="en-US" dirty="0"/>
          </a:p>
          <a:p>
            <a:r>
              <a:rPr lang="en-US" dirty="0" smtClean="0"/>
              <a:t>DEMO…</a:t>
            </a:r>
          </a:p>
          <a:p>
            <a:pPr lvl="1"/>
            <a:r>
              <a:rPr lang="en-US" dirty="0" smtClean="0"/>
              <a:t>Follow along if you have </a:t>
            </a:r>
            <a:r>
              <a:rPr lang="en-US" dirty="0" err="1" smtClean="0"/>
              <a:t>ssh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11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429000" y="133350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YAML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389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Technical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#include “</a:t>
            </a:r>
            <a:r>
              <a:rPr lang="en-US" dirty="0" err="1"/>
              <a:t>Python.h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 smtClean="0"/>
              <a:t>Link to single python library.</a:t>
            </a:r>
            <a:endParaRPr lang="en-US" dirty="0"/>
          </a:p>
          <a:p>
            <a:r>
              <a:rPr lang="en-US" dirty="0" smtClean="0"/>
              <a:t>API</a:t>
            </a:r>
          </a:p>
          <a:p>
            <a:pPr lvl="1"/>
            <a:r>
              <a:rPr lang="en-US" dirty="0" err="1" smtClean="0"/>
              <a:t>PyImport_Import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Not using:</a:t>
            </a:r>
          </a:p>
          <a:p>
            <a:pPr lvl="1"/>
            <a:r>
              <a:rPr lang="en-US" dirty="0" smtClean="0"/>
              <a:t>Boost Python</a:t>
            </a:r>
          </a:p>
          <a:p>
            <a:pPr lvl="2"/>
            <a:r>
              <a:rPr lang="en-US" dirty="0" smtClean="0"/>
              <a:t>…and won’t.</a:t>
            </a:r>
          </a:p>
          <a:p>
            <a:pPr lvl="1"/>
            <a:r>
              <a:rPr lang="en-US" dirty="0" smtClean="0"/>
              <a:t>Simplified Wrapper and Interface Generator</a:t>
            </a:r>
          </a:p>
          <a:p>
            <a:pPr lvl="2"/>
            <a:r>
              <a:rPr lang="en-US" dirty="0" smtClean="0"/>
              <a:t>…but might.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12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246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Python in EMOD: Key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Step </a:t>
            </a:r>
            <a:r>
              <a:rPr lang="en-US" dirty="0" smtClean="0"/>
              <a:t>Back</a:t>
            </a:r>
          </a:p>
          <a:p>
            <a:r>
              <a:rPr lang="en-US" dirty="0" smtClean="0"/>
              <a:t>3 Key Constraints:</a:t>
            </a:r>
            <a:endParaRPr lang="en-US" dirty="0"/>
          </a:p>
          <a:p>
            <a:pPr marL="865367" lvl="1" indent="-457200">
              <a:buFont typeface="+mj-lt"/>
              <a:buAutoNum type="arabicPeriod"/>
            </a:pPr>
            <a:r>
              <a:rPr lang="en-US" dirty="0"/>
              <a:t>--</a:t>
            </a:r>
            <a:r>
              <a:rPr lang="en-US" dirty="0" smtClean="0"/>
              <a:t>python-script-path</a:t>
            </a:r>
          </a:p>
          <a:p>
            <a:pPr lvl="2"/>
            <a:r>
              <a:rPr lang="en-US" dirty="0" smtClean="0"/>
              <a:t>It’s a </a:t>
            </a:r>
            <a:r>
              <a:rPr lang="en-US" u="sng" dirty="0" smtClean="0"/>
              <a:t>switch</a:t>
            </a:r>
            <a:r>
              <a:rPr lang="en-US" dirty="0" smtClean="0"/>
              <a:t> and a </a:t>
            </a:r>
            <a:r>
              <a:rPr lang="en-US" u="sng" dirty="0" smtClean="0"/>
              <a:t>place.</a:t>
            </a:r>
            <a:endParaRPr lang="en-US" u="sng" dirty="0"/>
          </a:p>
          <a:p>
            <a:pPr marL="865367" lvl="1" indent="-457200">
              <a:buFont typeface="+mj-lt"/>
              <a:buAutoNum type="arabicPeriod"/>
            </a:pPr>
            <a:r>
              <a:rPr lang="en-US" dirty="0" smtClean="0"/>
              <a:t>Filename: “dtk_pre_process.py”</a:t>
            </a:r>
            <a:endParaRPr lang="en-US" dirty="0"/>
          </a:p>
          <a:p>
            <a:pPr lvl="2"/>
            <a:r>
              <a:rPr lang="en-US" dirty="0" smtClean="0"/>
              <a:t>Function name: application( </a:t>
            </a:r>
            <a:r>
              <a:rPr lang="en-US" dirty="0" err="1" smtClean="0"/>
              <a:t>config_file_path</a:t>
            </a:r>
            <a:r>
              <a:rPr lang="en-US" dirty="0" smtClean="0"/>
              <a:t> )</a:t>
            </a:r>
            <a:endParaRPr lang="en-US" dirty="0"/>
          </a:p>
          <a:p>
            <a:pPr marL="865367" lvl="1" indent="-457200">
              <a:buFont typeface="+mj-lt"/>
              <a:buAutoNum type="arabicPeriod"/>
            </a:pPr>
            <a:r>
              <a:rPr lang="en-US" dirty="0" smtClean="0"/>
              <a:t>Filename: “dtk_post_process.py”</a:t>
            </a:r>
            <a:endParaRPr lang="en-US" dirty="0"/>
          </a:p>
          <a:p>
            <a:pPr lvl="2"/>
            <a:r>
              <a:rPr lang="en-US" dirty="0" smtClean="0"/>
              <a:t>Function name: application( </a:t>
            </a:r>
            <a:r>
              <a:rPr lang="en-US" dirty="0" err="1" smtClean="0"/>
              <a:t>output_file_path</a:t>
            </a:r>
            <a:r>
              <a:rPr lang="en-US" dirty="0" smtClean="0"/>
              <a:t> 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13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336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Mistakes &amp; Error-Handling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8735290" cy="3581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Sorry, there are lots of ways to mess up.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br>
              <a:rPr lang="en-US" dirty="0" smtClean="0">
                <a:sym typeface="Wingdings" panose="05000000000000000000" pitchFamily="2" charset="2"/>
              </a:rPr>
            </a:br>
            <a:endParaRPr lang="en-US" dirty="0" smtClean="0"/>
          </a:p>
          <a:p>
            <a:r>
              <a:rPr lang="en-US" sz="2300" b="1" dirty="0" smtClean="0"/>
              <a:t>Path</a:t>
            </a:r>
            <a:endParaRPr lang="en-US" b="1" dirty="0" smtClean="0"/>
          </a:p>
          <a:p>
            <a:pPr lvl="1"/>
            <a:r>
              <a:rPr lang="en-US" sz="1900" dirty="0" smtClean="0"/>
              <a:t>Where do these Python scripts go?</a:t>
            </a:r>
          </a:p>
          <a:p>
            <a:r>
              <a:rPr lang="en-US" sz="2300" b="1" dirty="0" smtClean="0"/>
              <a:t>Filename</a:t>
            </a:r>
            <a:endParaRPr lang="en-US" b="1" dirty="0" smtClean="0"/>
          </a:p>
          <a:p>
            <a:pPr lvl="1"/>
            <a:r>
              <a:rPr lang="en-US" sz="1900" dirty="0" smtClean="0"/>
              <a:t>What should they be called?</a:t>
            </a:r>
            <a:endParaRPr lang="en-US" sz="1900" dirty="0"/>
          </a:p>
          <a:p>
            <a:r>
              <a:rPr lang="en-US" b="1" dirty="0"/>
              <a:t>Permissions</a:t>
            </a:r>
            <a:endParaRPr lang="en-US" sz="1900" b="1" dirty="0"/>
          </a:p>
          <a:p>
            <a:pPr lvl="1"/>
            <a:r>
              <a:rPr lang="en-US" sz="1900" dirty="0"/>
              <a:t>Do I have read and execute perms on the scripts?</a:t>
            </a:r>
          </a:p>
          <a:p>
            <a:r>
              <a:rPr lang="en-US" sz="2300" b="1" dirty="0" smtClean="0"/>
              <a:t>Function name</a:t>
            </a:r>
            <a:endParaRPr lang="en-US" b="1" dirty="0" smtClean="0"/>
          </a:p>
          <a:p>
            <a:pPr lvl="1"/>
            <a:r>
              <a:rPr lang="en-US" sz="1900" dirty="0" smtClean="0"/>
              <a:t>What can my function be called?</a:t>
            </a:r>
            <a:endParaRPr lang="en-US" sz="1900" dirty="0"/>
          </a:p>
          <a:p>
            <a:r>
              <a:rPr lang="en-US" sz="2200" b="1" dirty="0"/>
              <a:t>Bad </a:t>
            </a:r>
            <a:r>
              <a:rPr lang="en-US" sz="2200" b="1" dirty="0" smtClean="0"/>
              <a:t>Python</a:t>
            </a:r>
          </a:p>
          <a:p>
            <a:pPr lvl="1"/>
            <a:r>
              <a:rPr lang="en-US" sz="1900" dirty="0" smtClean="0"/>
              <a:t>What happens if I write bad code?</a:t>
            </a:r>
            <a:endParaRPr lang="en-US" dirty="0"/>
          </a:p>
          <a:p>
            <a:r>
              <a:rPr lang="en-US" sz="2200" b="1" dirty="0" err="1"/>
              <a:t>Param</a:t>
            </a:r>
            <a:r>
              <a:rPr lang="en-US" sz="2200" b="1" dirty="0"/>
              <a:t> </a:t>
            </a:r>
            <a:r>
              <a:rPr lang="en-US" sz="2200" b="1" dirty="0" smtClean="0"/>
              <a:t>passing</a:t>
            </a:r>
          </a:p>
          <a:p>
            <a:pPr lvl="1"/>
            <a:r>
              <a:rPr lang="en-US" sz="1900" dirty="0" smtClean="0"/>
              <a:t>What if my function signature is wrong?</a:t>
            </a:r>
            <a:endParaRPr lang="en-US" sz="1900" dirty="0"/>
          </a:p>
          <a:p>
            <a:r>
              <a:rPr lang="en-US" sz="2200" b="1" dirty="0" smtClean="0"/>
              <a:t>Debugging?</a:t>
            </a:r>
            <a:endParaRPr lang="en-US" b="1" dirty="0" smtClean="0"/>
          </a:p>
          <a:p>
            <a:pPr lvl="1"/>
            <a:r>
              <a:rPr lang="en-US" sz="1900" dirty="0" smtClean="0"/>
              <a:t>Print()</a:t>
            </a:r>
          </a:p>
          <a:p>
            <a:pPr lvl="1"/>
            <a:r>
              <a:rPr lang="en-US" sz="1900" dirty="0" smtClean="0"/>
              <a:t>PDB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14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781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Multi-File </a:t>
            </a:r>
            <a:r>
              <a:rPr lang="en-US" dirty="0" err="1" smtClean="0"/>
              <a:t>Config</a:t>
            </a:r>
            <a:r>
              <a:rPr lang="en-US" dirty="0" smtClean="0"/>
              <a:t> (.</a:t>
            </a:r>
            <a:r>
              <a:rPr lang="en-US" dirty="0" err="1" smtClean="0"/>
              <a:t>json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break input files into multiple files, stitch together in Python just before running</a:t>
            </a:r>
            <a:r>
              <a:rPr lang="en-US" dirty="0" smtClean="0"/>
              <a:t>.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"paths":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[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config_commissioning.json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config_demographics.json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config_epi.json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config_migration.json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config_reporting.json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config_main.json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config_sampling.json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]</a:t>
            </a:r>
          </a:p>
          <a:p>
            <a:pPr marL="357147" lvl="1" indent="0">
              <a:buNone/>
            </a:pP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/>
          </a:p>
          <a:p>
            <a:r>
              <a:rPr lang="en-US" dirty="0" smtClean="0"/>
              <a:t>DEMO…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15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133350"/>
            <a:ext cx="960120" cy="762000"/>
            <a:chOff x="2202180" y="2689860"/>
            <a:chExt cx="960120" cy="762000"/>
          </a:xfrm>
        </p:grpSpPr>
        <p:sp>
          <p:nvSpPr>
            <p:cNvPr id="6" name="Rounded Rectangle 5"/>
            <p:cNvSpPr/>
            <p:nvPr/>
          </p:nvSpPr>
          <p:spPr>
            <a:xfrm>
              <a:off x="2202180" y="26898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54580" y="28422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506980" y="29946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659380" y="31470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0064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#3: </a:t>
            </a:r>
            <a:r>
              <a:rPr lang="en-US" dirty="0" err="1" smtClean="0"/>
              <a:t>Param’s</a:t>
            </a:r>
            <a:r>
              <a:rPr lang="en-US" dirty="0" smtClean="0"/>
              <a:t> of Interest/Defaults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Can break input </a:t>
            </a:r>
            <a:r>
              <a:rPr lang="en-US" dirty="0" smtClean="0"/>
              <a:t>configuration files into small file with just parameters of interest and place other parameters into a background “default” file.</a:t>
            </a:r>
          </a:p>
          <a:p>
            <a:pPr marL="0" indent="0">
              <a:buNone/>
            </a:pPr>
            <a:endParaRPr lang="en-US" dirty="0" smtClean="0"/>
          </a:p>
          <a:p>
            <a:pPr marL="357147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57147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Default_Config_Path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"defaults/vector_calibration_defaults_04152012.json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 marL="357147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"parameters":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57147" lvl="1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Config_Name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": "27_Vector_Sandbox",</a:t>
            </a:r>
          </a:p>
          <a:p>
            <a:pPr marL="357147" lvl="1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Run_Number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35,</a:t>
            </a:r>
          </a:p>
          <a:p>
            <a:pPr marL="357147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x_Temporary_Larval_Habitat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 : 0.001</a:t>
            </a:r>
          </a:p>
          <a:p>
            <a:pPr marL="357147" lvl="1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}</a:t>
            </a:r>
          </a:p>
          <a:p>
            <a:pPr marL="357147" lvl="1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DEMO…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16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7924800" y="153367"/>
            <a:ext cx="987427" cy="5795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b="1" dirty="0" smtClean="0"/>
              <a:t>BIG Defaults.           JSON</a:t>
            </a:r>
            <a:br>
              <a:rPr lang="en-US" sz="1050" b="1" dirty="0" smtClean="0"/>
            </a:br>
            <a:endParaRPr lang="en-US" sz="105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924800" y="463138"/>
            <a:ext cx="454027" cy="2777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Tiny.</a:t>
            </a:r>
            <a:br>
              <a:rPr lang="en-US" sz="800" b="1" dirty="0" smtClean="0"/>
            </a:br>
            <a:r>
              <a:rPr lang="en-US" sz="800" b="1" dirty="0" smtClean="0"/>
              <a:t>JSON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5555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#4: Input File Version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Deprecated input files can still be used.</a:t>
            </a:r>
          </a:p>
          <a:p>
            <a:r>
              <a:rPr lang="en-US" dirty="0" smtClean="0"/>
              <a:t>Python scripts can be used (almost invisibly) to auto-migrate files from older versions to the current EMOD version.</a:t>
            </a:r>
          </a:p>
          <a:p>
            <a:endParaRPr lang="en-US" dirty="0"/>
          </a:p>
          <a:p>
            <a:r>
              <a:rPr lang="en-US" dirty="0" smtClean="0"/>
              <a:t>DEMO…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17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295400" y="3181350"/>
            <a:ext cx="8382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V2.0</a:t>
            </a:r>
          </a:p>
          <a:p>
            <a:pPr algn="ctr"/>
            <a:r>
              <a:rPr lang="en-US" sz="1100" dirty="0" err="1" smtClean="0">
                <a:solidFill>
                  <a:schemeClr val="tx2"/>
                </a:solidFill>
              </a:rPr>
              <a:t>Config.json</a:t>
            </a:r>
            <a:r>
              <a:rPr lang="en-US" sz="1100" dirty="0" smtClean="0">
                <a:solidFill>
                  <a:schemeClr val="tx2"/>
                </a:solidFill>
              </a:rPr>
              <a:t> file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91000" y="3333750"/>
            <a:ext cx="12192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EMOD V2.5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8151832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>
            <a:off x="2209800" y="3638550"/>
            <a:ext cx="304800" cy="762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733800" y="3638550"/>
            <a:ext cx="304800" cy="762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#5: 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Xlsx</a:t>
            </a:r>
            <a:r>
              <a:rPr lang="en-US" dirty="0" smtClean="0"/>
              <a:t>, </a:t>
            </a:r>
            <a:r>
              <a:rPr lang="en-US" dirty="0" err="1" smtClean="0"/>
              <a:t>Xlsm</a:t>
            </a:r>
            <a:r>
              <a:rPr lang="en-US" dirty="0" smtClean="0"/>
              <a:t> </a:t>
            </a:r>
            <a:r>
              <a:rPr lang="en-US" dirty="0"/>
              <a:t>–&gt; </a:t>
            </a:r>
            <a:r>
              <a:rPr lang="en-US" dirty="0" err="1"/>
              <a:t>json</a:t>
            </a:r>
            <a:endParaRPr lang="en-US" dirty="0"/>
          </a:p>
          <a:p>
            <a:r>
              <a:rPr lang="en-US" dirty="0" err="1" smtClean="0"/>
              <a:t>ExcelFE</a:t>
            </a:r>
            <a:endParaRPr lang="en-US" dirty="0" smtClean="0"/>
          </a:p>
          <a:p>
            <a:pPr lvl="1"/>
            <a:r>
              <a:rPr lang="en-US" dirty="0" smtClean="0"/>
              <a:t>Off-the-shelf, math-rich, spreadsheet Graphical User Interface</a:t>
            </a:r>
            <a:endParaRPr lang="en-US" dirty="0"/>
          </a:p>
          <a:p>
            <a:r>
              <a:rPr lang="en-US" dirty="0" smtClean="0"/>
              <a:t>Oh, </a:t>
            </a:r>
            <a:r>
              <a:rPr lang="en-US" dirty="0" err="1" smtClean="0"/>
              <a:t>json</a:t>
            </a:r>
            <a:r>
              <a:rPr lang="en-US" dirty="0" smtClean="0"/>
              <a:t> -&gt; CSV (later slide)</a:t>
            </a:r>
          </a:p>
          <a:p>
            <a:r>
              <a:rPr lang="en-US" dirty="0" smtClean="0"/>
              <a:t>Future Potential:</a:t>
            </a:r>
          </a:p>
          <a:p>
            <a:pPr lvl="1"/>
            <a:r>
              <a:rPr lang="en-US" dirty="0" smtClean="0"/>
              <a:t>Parameter descriptions</a:t>
            </a:r>
          </a:p>
          <a:p>
            <a:pPr lvl="1"/>
            <a:r>
              <a:rPr lang="en-US" dirty="0" smtClean="0"/>
              <a:t>Range checking</a:t>
            </a:r>
          </a:p>
          <a:p>
            <a:pPr lvl="1"/>
            <a:r>
              <a:rPr lang="en-US" dirty="0" smtClean="0"/>
              <a:t>Defaults</a:t>
            </a:r>
          </a:p>
          <a:p>
            <a:pPr lvl="1"/>
            <a:r>
              <a:rPr lang="en-US" b="1" dirty="0" smtClean="0"/>
              <a:t>Outputs as Inputs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18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71550"/>
            <a:ext cx="8680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6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Reformatting</a:t>
            </a:r>
          </a:p>
          <a:p>
            <a:pPr lvl="1"/>
            <a:r>
              <a:rPr lang="en-US" dirty="0" smtClean="0"/>
              <a:t>E.g., JSON -&gt; CSV</a:t>
            </a:r>
          </a:p>
          <a:p>
            <a:r>
              <a:rPr lang="en-US" dirty="0" smtClean="0"/>
              <a:t>Data Reduction &amp; Analysis</a:t>
            </a:r>
          </a:p>
          <a:p>
            <a:pPr lvl="1"/>
            <a:r>
              <a:rPr lang="en-US" dirty="0" smtClean="0"/>
              <a:t>EMOD dumps large file with raw data</a:t>
            </a:r>
          </a:p>
          <a:p>
            <a:pPr lvl="1"/>
            <a:r>
              <a:rPr lang="en-US" dirty="0" err="1" smtClean="0"/>
              <a:t>Py</a:t>
            </a:r>
            <a:r>
              <a:rPr lang="en-US" dirty="0" smtClean="0"/>
              <a:t> ingests, populates temp database</a:t>
            </a:r>
          </a:p>
          <a:p>
            <a:pPr lvl="1"/>
            <a:r>
              <a:rPr lang="en-US" dirty="0" smtClean="0"/>
              <a:t>Execute SQL queries to produce final report</a:t>
            </a:r>
          </a:p>
          <a:p>
            <a:pPr lvl="1"/>
            <a:r>
              <a:rPr lang="en-US" dirty="0" smtClean="0"/>
              <a:t>SQLite DEMO…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19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990600" y="3829050"/>
            <a:ext cx="1219200" cy="609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EMOD V2.5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286000" y="4095750"/>
            <a:ext cx="304800" cy="762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667000" y="3562350"/>
            <a:ext cx="990600" cy="11430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800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sdf,asdf</a:t>
            </a:r>
            <a:r>
              <a:rPr lang="en-US" sz="8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8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800" dirty="0" err="1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asdf,asdf</a:t>
            </a:r>
            <a:r>
              <a:rPr lang="en-US" sz="8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80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800" dirty="0" smtClean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US" sz="1100" dirty="0" err="1" smtClean="0">
                <a:solidFill>
                  <a:schemeClr val="tx2"/>
                </a:solidFill>
              </a:rPr>
              <a:t>BigReport</a:t>
            </a:r>
            <a:endParaRPr lang="en-US" sz="1100" dirty="0" smtClean="0">
              <a:solidFill>
                <a:schemeClr val="tx2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2"/>
                </a:solidFill>
              </a:rPr>
              <a:t>(CSV)</a:t>
            </a:r>
          </a:p>
          <a:p>
            <a:pPr algn="ctr"/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267200" y="4095750"/>
            <a:ext cx="304800" cy="762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33800" y="3900956"/>
            <a:ext cx="463223" cy="465787"/>
            <a:chOff x="4518660" y="713050"/>
            <a:chExt cx="916024" cy="918404"/>
          </a:xfrm>
        </p:grpSpPr>
        <p:pic>
          <p:nvPicPr>
            <p:cNvPr id="15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Can 16"/>
          <p:cNvSpPr/>
          <p:nvPr/>
        </p:nvSpPr>
        <p:spPr>
          <a:xfrm>
            <a:off x="4648200" y="3885060"/>
            <a:ext cx="609600" cy="439290"/>
          </a:xfrm>
          <a:prstGeom prst="can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867400" y="4095749"/>
            <a:ext cx="304800" cy="762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334000" y="3900955"/>
            <a:ext cx="463223" cy="465787"/>
            <a:chOff x="4518660" y="713050"/>
            <a:chExt cx="916024" cy="918404"/>
          </a:xfrm>
        </p:grpSpPr>
        <p:pic>
          <p:nvPicPr>
            <p:cNvPr id="20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tangle 21"/>
          <p:cNvSpPr/>
          <p:nvPr/>
        </p:nvSpPr>
        <p:spPr>
          <a:xfrm>
            <a:off x="6248400" y="3905250"/>
            <a:ext cx="609600" cy="461493"/>
          </a:xfrm>
          <a:prstGeom prst="rect">
            <a:avLst/>
          </a:prstGeom>
          <a:noFill/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Tiny </a:t>
            </a:r>
            <a:br>
              <a:rPr lang="en-US" sz="10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endParaRPr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2000" y="3486150"/>
            <a:ext cx="5105400" cy="12954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57800" y="4324350"/>
            <a:ext cx="682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accent1"/>
                </a:solidFill>
              </a:rPr>
              <a:t>PySQL</a:t>
            </a:r>
            <a:endParaRPr lang="en-US" sz="14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Enhancing the EMOD software experience with </a:t>
            </a:r>
            <a:r>
              <a:rPr lang="en-US" i="1" dirty="0" smtClean="0"/>
              <a:t>embedded</a:t>
            </a:r>
            <a:r>
              <a:rPr lang="en-US" dirty="0" smtClean="0"/>
              <a:t> </a:t>
            </a:r>
            <a:r>
              <a:rPr lang="en-US" b="1" dirty="0" smtClean="0"/>
              <a:t>Python</a:t>
            </a:r>
          </a:p>
          <a:p>
            <a:r>
              <a:rPr lang="en-US" b="1" dirty="0" smtClean="0"/>
              <a:t>New in v2.5!</a:t>
            </a:r>
          </a:p>
          <a:p>
            <a:pPr lvl="1"/>
            <a:r>
              <a:rPr lang="en-US" dirty="0" smtClean="0"/>
              <a:t>Pre-processing</a:t>
            </a:r>
          </a:p>
          <a:p>
            <a:pPr lvl="2"/>
            <a:r>
              <a:rPr lang="en-US" dirty="0" smtClean="0"/>
              <a:t>Transform input data from user-oriented formats to EMOD format</a:t>
            </a:r>
          </a:p>
          <a:p>
            <a:pPr lvl="2"/>
            <a:r>
              <a:rPr lang="en-US" dirty="0" smtClean="0"/>
              <a:t>Without writing any C++</a:t>
            </a:r>
          </a:p>
          <a:p>
            <a:pPr lvl="2"/>
            <a:r>
              <a:rPr lang="en-US" dirty="0" smtClean="0"/>
              <a:t>Without a compiler, Visual Studio, or build tools</a:t>
            </a:r>
          </a:p>
          <a:p>
            <a:pPr lvl="1"/>
            <a:r>
              <a:rPr lang="en-US" dirty="0" smtClean="0"/>
              <a:t>Post-processing</a:t>
            </a:r>
          </a:p>
          <a:p>
            <a:pPr lvl="2"/>
            <a:r>
              <a:rPr lang="en-US" dirty="0" smtClean="0"/>
              <a:t>Transform output data from EMOD formats to user-oriented formats</a:t>
            </a:r>
          </a:p>
          <a:p>
            <a:pPr lvl="2"/>
            <a:r>
              <a:rPr lang="en-US" dirty="0" smtClean="0"/>
              <a:t>“Built-in” Data Analysis</a:t>
            </a:r>
          </a:p>
          <a:p>
            <a:pPr lvl="1"/>
            <a:r>
              <a:rPr lang="en-US" dirty="0" smtClean="0"/>
              <a:t>New Model Development</a:t>
            </a:r>
          </a:p>
          <a:p>
            <a:pPr lvl="2"/>
            <a:r>
              <a:rPr lang="en-US" dirty="0" smtClean="0"/>
              <a:t>Come to my other presentation (Wednesday afternoon)</a:t>
            </a:r>
          </a:p>
          <a:p>
            <a:r>
              <a:rPr lang="en-US" dirty="0" smtClean="0"/>
              <a:t>Oh, EMOD will be available on </a:t>
            </a:r>
            <a:r>
              <a:rPr lang="en-US" b="1" dirty="0" smtClean="0"/>
              <a:t>Linux (in the cloud)</a:t>
            </a:r>
            <a:r>
              <a:rPr lang="en-US" dirty="0" smtClean="0"/>
              <a:t> within weeks</a:t>
            </a:r>
            <a:endParaRPr lang="en-US" dirty="0"/>
          </a:p>
        </p:txBody>
      </p:sp>
      <p:pic>
        <p:nvPicPr>
          <p:cNvPr id="6146" name="Picture 2" descr="http://tse1.mm.bing.net/th?&amp;id=OIP.M929bd1c80f0d99130796ed7998e15924o0&amp;w=228&amp;h=171&amp;c=0&amp;pid=1.9&amp;rs=0&amp;p=0&amp;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59055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YA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YAM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10minbasics.com/wp-content/uploads/2015/09/yaml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5" y="2203561"/>
            <a:ext cx="1419225" cy="52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journeyintocrm.com/wp-content/uploads/2015/11/2000px-Xml_logo_svg_small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6" y="3236854"/>
            <a:ext cx="1793874" cy="40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cdn2.hubspot.net/hub/424493/file-1817921671-jpg/blog-files/microsoft-excel-resources-tit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94556"/>
            <a:ext cx="876300" cy="8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20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small</a:t>
            </a:r>
          </a:p>
          <a:p>
            <a:r>
              <a:rPr lang="en-US" dirty="0" smtClean="0"/>
              <a:t>Test Python code standalone</a:t>
            </a:r>
          </a:p>
          <a:p>
            <a:r>
              <a:rPr lang="en-US" dirty="0" smtClean="0"/>
              <a:t>PDB &amp; Print() are your friends</a:t>
            </a:r>
          </a:p>
          <a:p>
            <a:r>
              <a:rPr lang="en-US" dirty="0" smtClean="0"/>
              <a:t>Still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20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035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hope is you will be inspired to develop these or other Python solutions yourselves.</a:t>
            </a:r>
          </a:p>
          <a:p>
            <a:pPr lvl="1"/>
            <a:r>
              <a:rPr lang="en-US" dirty="0" smtClean="0"/>
              <a:t>Excel UI is the only one we’ve taken from concept to product.</a:t>
            </a:r>
          </a:p>
          <a:p>
            <a:r>
              <a:rPr lang="en-US" dirty="0" smtClean="0"/>
              <a:t>Failing that, we can develop them for you.</a:t>
            </a:r>
          </a:p>
          <a:p>
            <a:r>
              <a:rPr lang="en-US" dirty="0" smtClean="0"/>
              <a:t>Second way is SLOWER.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i="1" dirty="0" smtClean="0">
                <a:sym typeface="Wingdings" panose="05000000000000000000" pitchFamily="2" charset="2"/>
              </a:rPr>
              <a:t>Previously</a:t>
            </a:r>
            <a:r>
              <a:rPr lang="en-US" dirty="0" smtClean="0">
                <a:sym typeface="Wingdings" panose="05000000000000000000" pitchFamily="2" charset="2"/>
              </a:rPr>
              <a:t>: EMOD users &amp; EMOD C++ developers.</a:t>
            </a:r>
          </a:p>
          <a:p>
            <a:r>
              <a:rPr lang="en-US" i="1" dirty="0" smtClean="0">
                <a:sym typeface="Wingdings" panose="05000000000000000000" pitchFamily="2" charset="2"/>
              </a:rPr>
              <a:t>Now</a:t>
            </a:r>
            <a:r>
              <a:rPr lang="en-US" dirty="0" smtClean="0">
                <a:sym typeface="Wingdings" panose="05000000000000000000" pitchFamily="2" charset="2"/>
              </a:rPr>
              <a:t>: Added EMOD Python developers.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21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1552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22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10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Python Fever</a:t>
            </a:r>
          </a:p>
          <a:p>
            <a:r>
              <a:rPr lang="en-US" sz="1700" dirty="0" smtClean="0"/>
              <a:t>Jonathan H.H. Bloedow, Software Engineer</a:t>
            </a:r>
          </a:p>
          <a:p>
            <a:r>
              <a:rPr lang="en-US" sz="1700" dirty="0" smtClean="0"/>
              <a:t>4/18/2016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703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Fever: Sneak Peak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24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pic>
        <p:nvPicPr>
          <p:cNvPr id="2050" name="Picture 2" descr="https://cdn.meme.am/cache/instances/folder251/500x/61350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953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New Disease Models Entirely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builds on “Advanced EMOD”</a:t>
            </a:r>
          </a:p>
          <a:p>
            <a:r>
              <a:rPr lang="en-US" dirty="0" smtClean="0"/>
              <a:t>Embedding Python in C/C++ Applications</a:t>
            </a:r>
          </a:p>
          <a:p>
            <a:r>
              <a:rPr lang="en-US" dirty="0" err="1" smtClean="0"/>
              <a:t>Intrahost</a:t>
            </a:r>
            <a:r>
              <a:rPr lang="en-US" dirty="0" smtClean="0"/>
              <a:t> Only</a:t>
            </a:r>
          </a:p>
          <a:p>
            <a:r>
              <a:rPr lang="en-US" dirty="0" smtClean="0"/>
              <a:t>Undocumented Preview in Regression/149_PyDemo</a:t>
            </a:r>
          </a:p>
          <a:p>
            <a:r>
              <a:rPr lang="en-US" dirty="0" smtClean="0"/>
              <a:t>Will Cover: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/>
              <a:t>API</a:t>
            </a:r>
          </a:p>
          <a:p>
            <a:pPr lvl="1"/>
            <a:r>
              <a:rPr lang="en-US" dirty="0" smtClean="0"/>
              <a:t>How-To</a:t>
            </a:r>
          </a:p>
          <a:p>
            <a:pPr lvl="1"/>
            <a:r>
              <a:rPr lang="en-US" dirty="0" err="1" smtClean="0"/>
              <a:t>Gotchas</a:t>
            </a:r>
            <a:endParaRPr lang="en-US" dirty="0" smtClean="0"/>
          </a:p>
          <a:p>
            <a:pPr lvl="1"/>
            <a:r>
              <a:rPr lang="en-US" dirty="0" smtClean="0"/>
              <a:t>Example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25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3644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Simulation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26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3095495" y="819150"/>
            <a:ext cx="1237028" cy="585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Generic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SEIRS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343150"/>
            <a:ext cx="1237028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Airborne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2343150"/>
            <a:ext cx="1237028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2343150"/>
            <a:ext cx="1237028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Environ-mental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2820" y="2343150"/>
            <a:ext cx="1237028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2544" y="3585990"/>
            <a:ext cx="914400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903" y="3585989"/>
            <a:ext cx="959697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Malaria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3585989"/>
            <a:ext cx="881649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74572" y="3585989"/>
            <a:ext cx="934076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7303" y="3585988"/>
            <a:ext cx="947061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Dengue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62944" y="3585989"/>
            <a:ext cx="899656" cy="585961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Typhoid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6" idx="0"/>
            <a:endCxn id="5" idx="2"/>
          </p:cNvCxnSpPr>
          <p:nvPr/>
        </p:nvCxnSpPr>
        <p:spPr>
          <a:xfrm rot="5400000" flipH="1" flipV="1">
            <a:off x="1887742" y="516884"/>
            <a:ext cx="938039" cy="271449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0"/>
            <a:endCxn id="5" idx="2"/>
          </p:cNvCxnSpPr>
          <p:nvPr/>
        </p:nvCxnSpPr>
        <p:spPr>
          <a:xfrm rot="5400000" flipH="1" flipV="1">
            <a:off x="2725942" y="1355084"/>
            <a:ext cx="938039" cy="103809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8" idx="0"/>
            <a:endCxn id="5" idx="2"/>
          </p:cNvCxnSpPr>
          <p:nvPr/>
        </p:nvCxnSpPr>
        <p:spPr>
          <a:xfrm rot="16200000" flipV="1">
            <a:off x="3678443" y="1440678"/>
            <a:ext cx="938039" cy="86690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0"/>
            <a:endCxn id="5" idx="2"/>
          </p:cNvCxnSpPr>
          <p:nvPr/>
        </p:nvCxnSpPr>
        <p:spPr>
          <a:xfrm rot="16200000" flipV="1">
            <a:off x="4508653" y="610468"/>
            <a:ext cx="938039" cy="252732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0"/>
            <a:endCxn id="6" idx="2"/>
          </p:cNvCxnSpPr>
          <p:nvPr/>
        </p:nvCxnSpPr>
        <p:spPr>
          <a:xfrm rot="16200000" flipV="1">
            <a:off x="671190" y="3257436"/>
            <a:ext cx="656879" cy="230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0"/>
            <a:endCxn id="7" idx="2"/>
          </p:cNvCxnSpPr>
          <p:nvPr/>
        </p:nvCxnSpPr>
        <p:spPr>
          <a:xfrm rot="16200000" flipV="1">
            <a:off x="2598394" y="3006631"/>
            <a:ext cx="656878" cy="501838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4" idx="0"/>
            <a:endCxn id="7" idx="2"/>
          </p:cNvCxnSpPr>
          <p:nvPr/>
        </p:nvCxnSpPr>
        <p:spPr>
          <a:xfrm rot="5400000" flipH="1" flipV="1">
            <a:off x="2099936" y="3010010"/>
            <a:ext cx="656877" cy="495080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2" idx="0"/>
            <a:endCxn id="8" idx="2"/>
          </p:cNvCxnSpPr>
          <p:nvPr/>
        </p:nvCxnSpPr>
        <p:spPr>
          <a:xfrm rot="5400000" flipH="1" flipV="1">
            <a:off x="4049330" y="3054406"/>
            <a:ext cx="656878" cy="406289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5" idx="0"/>
            <a:endCxn id="8" idx="2"/>
          </p:cNvCxnSpPr>
          <p:nvPr/>
        </p:nvCxnSpPr>
        <p:spPr>
          <a:xfrm rot="16200000" flipV="1">
            <a:off x="4518404" y="2991621"/>
            <a:ext cx="656878" cy="531858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3" idx="0"/>
            <a:endCxn id="9" idx="2"/>
          </p:cNvCxnSpPr>
          <p:nvPr/>
        </p:nvCxnSpPr>
        <p:spPr>
          <a:xfrm rot="16200000" flipV="1">
            <a:off x="5913033" y="3257412"/>
            <a:ext cx="656878" cy="276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7315200" y="2343151"/>
            <a:ext cx="1237028" cy="5859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Py</a:t>
            </a:r>
            <a:endParaRPr lang="en-US" sz="2000" b="1" dirty="0">
              <a:solidFill>
                <a:srgbClr val="002060"/>
              </a:solidFill>
            </a:endParaRPr>
          </a:p>
        </p:txBody>
      </p:sp>
      <p:cxnSp>
        <p:nvCxnSpPr>
          <p:cNvPr id="54" name="Elbow Connector 53"/>
          <p:cNvCxnSpPr>
            <a:stCxn id="53" idx="0"/>
            <a:endCxn id="5" idx="2"/>
          </p:cNvCxnSpPr>
          <p:nvPr/>
        </p:nvCxnSpPr>
        <p:spPr>
          <a:xfrm rot="16200000" flipV="1">
            <a:off x="5354842" y="-235722"/>
            <a:ext cx="938040" cy="4219705"/>
          </a:xfrm>
          <a:prstGeom prst="bentConnector3">
            <a:avLst>
              <a:gd name="adj1" fmla="val 5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6781800" y="3257549"/>
            <a:ext cx="2286000" cy="1066801"/>
            <a:chOff x="6781800" y="3257549"/>
            <a:chExt cx="2286000" cy="1066801"/>
          </a:xfrm>
        </p:grpSpPr>
        <p:sp>
          <p:nvSpPr>
            <p:cNvPr id="65" name="Rectangle 64"/>
            <p:cNvSpPr/>
            <p:nvPr/>
          </p:nvSpPr>
          <p:spPr>
            <a:xfrm>
              <a:off x="6781800" y="3257549"/>
              <a:ext cx="2286000" cy="10668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9848" y="3333750"/>
              <a:ext cx="21336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accent1"/>
                  </a:solidFill>
                </a:rPr>
                <a:t> </a:t>
              </a:r>
              <a:r>
                <a:rPr lang="en-US" sz="1100" b="1" dirty="0" smtClean="0">
                  <a:solidFill>
                    <a:schemeClr val="accent1"/>
                  </a:solidFill>
                </a:rPr>
                <a:t>{</a:t>
              </a:r>
            </a:p>
            <a:p>
              <a:r>
                <a:rPr lang="en-US" sz="1100" b="1" dirty="0" smtClean="0">
                  <a:solidFill>
                    <a:schemeClr val="accent1"/>
                  </a:solidFill>
                </a:rPr>
                <a:t>    …</a:t>
              </a:r>
            </a:p>
            <a:p>
              <a:r>
                <a:rPr lang="en-US" sz="1100" b="1" dirty="0" smtClean="0">
                  <a:solidFill>
                    <a:schemeClr val="accent1"/>
                  </a:solidFill>
                </a:rPr>
                <a:t>    "</a:t>
              </a:r>
              <a:r>
                <a:rPr lang="en-US" sz="1100" b="1" dirty="0" err="1">
                  <a:solidFill>
                    <a:schemeClr val="accent1"/>
                  </a:solidFill>
                </a:rPr>
                <a:t>Simulation_Type</a:t>
              </a:r>
              <a:r>
                <a:rPr lang="en-US" sz="1100" b="1" dirty="0">
                  <a:solidFill>
                    <a:schemeClr val="accent1"/>
                  </a:solidFill>
                </a:rPr>
                <a:t>": "PY_SIM</a:t>
              </a:r>
              <a:r>
                <a:rPr lang="en-US" sz="1100" b="1" dirty="0" smtClean="0">
                  <a:solidFill>
                    <a:schemeClr val="accent1"/>
                  </a:solidFill>
                </a:rPr>
                <a:t>",</a:t>
              </a:r>
            </a:p>
            <a:p>
              <a:r>
                <a:rPr lang="en-US" sz="1100" b="1" dirty="0" smtClean="0">
                  <a:solidFill>
                    <a:schemeClr val="accent1"/>
                  </a:solidFill>
                </a:rPr>
                <a:t>    …</a:t>
              </a:r>
            </a:p>
            <a:p>
              <a:r>
                <a:rPr lang="en-US" sz="1100" b="1" dirty="0">
                  <a:solidFill>
                    <a:schemeClr val="accent1"/>
                  </a:solidFill>
                </a:rPr>
                <a:t>}</a:t>
              </a:r>
              <a:endParaRPr lang="en-US" sz="1100" b="1" dirty="0" smtClean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5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27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grpSp>
        <p:nvGrpSpPr>
          <p:cNvPr id="5" name="Group 4"/>
          <p:cNvGrpSpPr/>
          <p:nvPr/>
        </p:nvGrpSpPr>
        <p:grpSpPr>
          <a:xfrm>
            <a:off x="2514600" y="895350"/>
            <a:ext cx="48006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6" name="Rectangle 5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0" y="1123950"/>
              <a:ext cx="856645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Simulation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048000" y="1201330"/>
            <a:ext cx="3048000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Rectangle 8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1123950"/>
              <a:ext cx="1054135" cy="48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n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46439" y="1506130"/>
            <a:ext cx="3138009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67000" y="1809750"/>
            <a:ext cx="3200400" cy="274320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5" name="Rectangle 14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71166" y="2114549"/>
            <a:ext cx="1853234" cy="1553072"/>
            <a:chOff x="2929352" y="2114549"/>
            <a:chExt cx="1853234" cy="1553072"/>
          </a:xfrm>
        </p:grpSpPr>
        <p:grpSp>
          <p:nvGrpSpPr>
            <p:cNvPr id="18" name="Group 17"/>
            <p:cNvGrpSpPr/>
            <p:nvPr/>
          </p:nvGrpSpPr>
          <p:grpSpPr>
            <a:xfrm>
              <a:off x="3048001" y="2114549"/>
              <a:ext cx="1734585" cy="1293534"/>
              <a:chOff x="2743200" y="1123950"/>
              <a:chExt cx="3657599" cy="32766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2743200" y="1123950"/>
                <a:ext cx="3657599" cy="3276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743200" y="1123950"/>
                <a:ext cx="1839477" cy="80876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endParaRPr lang="en-US" dirty="0" smtClean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929352" y="2418759"/>
              <a:ext cx="1717468" cy="1248862"/>
              <a:chOff x="2743200" y="1123950"/>
              <a:chExt cx="3657599" cy="32766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2743200" y="1123950"/>
                <a:ext cx="3657599" cy="3276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43200" y="1123950"/>
                <a:ext cx="2620498" cy="80876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2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2761214" y="2723560"/>
            <a:ext cx="1702927" cy="1219790"/>
          </a:xfrm>
          <a:prstGeom prst="rect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61214" y="2723560"/>
            <a:ext cx="1146468" cy="30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Individual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37414" y="3559373"/>
            <a:ext cx="133709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Susceptibility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833979" y="3065464"/>
            <a:ext cx="1018729" cy="368158"/>
            <a:chOff x="2913740" y="3409950"/>
            <a:chExt cx="1018729" cy="368158"/>
          </a:xfrm>
        </p:grpSpPr>
        <p:sp>
          <p:nvSpPr>
            <p:cNvPr id="28" name="TextBox 27"/>
            <p:cNvSpPr txBox="1"/>
            <p:nvPr/>
          </p:nvSpPr>
          <p:spPr>
            <a:xfrm>
              <a:off x="2913740" y="3409950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Infection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42262" y="3441678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Infection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70642" y="3470331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Infection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743200" y="4095750"/>
            <a:ext cx="1066800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11459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28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1447800" y="1047750"/>
            <a:ext cx="1524000" cy="358140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1504950"/>
            <a:ext cx="990600" cy="2971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1885950"/>
            <a:ext cx="533400" cy="24384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26712" y="277466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Simulation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583912" y="257684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Node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244889" y="245521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IndividualPy</a:t>
            </a:r>
            <a:endParaRPr lang="en-US" sz="3200" b="1" dirty="0" smtClean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57800" y="1885950"/>
            <a:ext cx="1524000" cy="2438400"/>
            <a:chOff x="3886200" y="1885950"/>
            <a:chExt cx="1524000" cy="2438400"/>
          </a:xfrm>
        </p:grpSpPr>
        <p:sp>
          <p:nvSpPr>
            <p:cNvPr id="12" name="Rectangle 11"/>
            <p:cNvSpPr/>
            <p:nvPr/>
          </p:nvSpPr>
          <p:spPr>
            <a:xfrm>
              <a:off x="3886200" y="1885950"/>
              <a:ext cx="1524000" cy="24384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6200" y="188595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chemeClr val="bg1"/>
                  </a:solidFill>
                </a:rPr>
                <a:t>PythonFever</a:t>
              </a:r>
              <a:endParaRPr lang="en-US" sz="28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3048000" y="2266950"/>
            <a:ext cx="2209800" cy="266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</a:t>
            </a:r>
            <a:endParaRPr lang="en-US" sz="1400" dirty="0"/>
          </a:p>
        </p:txBody>
      </p:sp>
      <p:sp>
        <p:nvSpPr>
          <p:cNvPr id="16" name="Right Arrow 15"/>
          <p:cNvSpPr/>
          <p:nvPr/>
        </p:nvSpPr>
        <p:spPr>
          <a:xfrm>
            <a:off x="3048000" y="2571750"/>
            <a:ext cx="2209800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destroy</a:t>
            </a:r>
            <a:endParaRPr lang="en-US" sz="1400" dirty="0"/>
          </a:p>
        </p:txBody>
      </p:sp>
      <p:sp>
        <p:nvSpPr>
          <p:cNvPr id="17" name="Right Arrow 16"/>
          <p:cNvSpPr/>
          <p:nvPr/>
        </p:nvSpPr>
        <p:spPr>
          <a:xfrm>
            <a:off x="3048000" y="2952750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update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3048000" y="3289300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acquire</a:t>
            </a:r>
            <a:endParaRPr lang="en-US" sz="1400" dirty="0"/>
          </a:p>
        </p:txBody>
      </p:sp>
      <p:sp>
        <p:nvSpPr>
          <p:cNvPr id="19" name="Right Arrow 18"/>
          <p:cNvSpPr/>
          <p:nvPr/>
        </p:nvSpPr>
        <p:spPr>
          <a:xfrm>
            <a:off x="3048000" y="3638550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get infectiousness</a:t>
            </a:r>
            <a:endParaRPr lang="en-US" sz="1400" dirty="0"/>
          </a:p>
        </p:txBody>
      </p:sp>
      <p:sp>
        <p:nvSpPr>
          <p:cNvPr id="20" name="Right Arrow 19"/>
          <p:cNvSpPr/>
          <p:nvPr/>
        </p:nvSpPr>
        <p:spPr>
          <a:xfrm>
            <a:off x="3048000" y="3956050"/>
            <a:ext cx="2209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</a:t>
            </a:r>
            <a:r>
              <a:rPr lang="en-US" sz="1400" dirty="0" smtClean="0"/>
              <a:t>xpose</a:t>
            </a:r>
          </a:p>
        </p:txBody>
      </p:sp>
      <p:pic>
        <p:nvPicPr>
          <p:cNvPr id="23" name="Picture 22" descr="https://upload.wikimedia.org/wikipedia/commons/thumb/c/c3/Python-logo-notext.svg/1024px-Python-logo-notex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3943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randsoftheworld.com/sites/default/files/styles/logo-thumbnail/public/042014/c_0.png?itok=NGrw5nR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97" y="1123948"/>
            <a:ext cx="304801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4.iconfinder.com/data/icons/proglyphs-miscellaneous/512/Ghost-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11980"/>
            <a:ext cx="278770" cy="27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EMOD C++/</a:t>
            </a:r>
            <a:r>
              <a:rPr lang="en-US" dirty="0" err="1" smtClean="0"/>
              <a:t>Py</a:t>
            </a:r>
            <a:r>
              <a:rPr lang="en-US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/>
              <a:t>create</a:t>
            </a:r>
            <a:r>
              <a:rPr lang="en-US" dirty="0"/>
              <a:t>( </a:t>
            </a:r>
            <a:r>
              <a:rPr lang="en-US" dirty="0" err="1"/>
              <a:t>new_id</a:t>
            </a:r>
            <a:r>
              <a:rPr lang="en-US" dirty="0"/>
              <a:t>, </a:t>
            </a:r>
            <a:r>
              <a:rPr lang="en-US" dirty="0" err="1"/>
              <a:t>new_mcw</a:t>
            </a:r>
            <a:r>
              <a:rPr lang="en-US" dirty="0"/>
              <a:t>, </a:t>
            </a:r>
            <a:r>
              <a:rPr lang="en-US" dirty="0" err="1"/>
              <a:t>new_age</a:t>
            </a:r>
            <a:r>
              <a:rPr lang="en-US" dirty="0"/>
              <a:t>, </a:t>
            </a:r>
            <a:r>
              <a:rPr lang="en-US" dirty="0" err="1"/>
              <a:t>new_sex</a:t>
            </a:r>
            <a:r>
              <a:rPr lang="en-US" dirty="0"/>
              <a:t> 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population[</a:t>
            </a:r>
            <a:r>
              <a:rPr lang="en-US" dirty="0" err="1"/>
              <a:t>new_id</a:t>
            </a:r>
            <a:r>
              <a:rPr lang="en-US" dirty="0"/>
              <a:t>] = </a:t>
            </a:r>
            <a:r>
              <a:rPr lang="en-US" dirty="0" err="1"/>
              <a:t>PythonFeverIndividual</a:t>
            </a:r>
            <a:r>
              <a:rPr lang="en-US" dirty="0"/>
              <a:t>( </a:t>
            </a:r>
            <a:r>
              <a:rPr lang="en-US" dirty="0" err="1"/>
              <a:t>new_id</a:t>
            </a:r>
            <a:r>
              <a:rPr lang="en-US" dirty="0"/>
              <a:t>, </a:t>
            </a:r>
            <a:r>
              <a:rPr lang="en-US" dirty="0" err="1"/>
              <a:t>new_mcw</a:t>
            </a:r>
            <a:r>
              <a:rPr lang="en-US" dirty="0"/>
              <a:t>, </a:t>
            </a:r>
            <a:r>
              <a:rPr lang="en-US" dirty="0" err="1"/>
              <a:t>new_age</a:t>
            </a:r>
            <a:r>
              <a:rPr lang="en-US" dirty="0"/>
              <a:t>, </a:t>
            </a:r>
            <a:r>
              <a:rPr lang="en-US" dirty="0" err="1"/>
              <a:t>new_sex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/>
              <a:t>destroy</a:t>
            </a:r>
            <a:r>
              <a:rPr lang="en-US" dirty="0"/>
              <a:t>( </a:t>
            </a:r>
            <a:r>
              <a:rPr lang="en-US" dirty="0" err="1"/>
              <a:t>dead_id</a:t>
            </a:r>
            <a:r>
              <a:rPr lang="en-US" dirty="0"/>
              <a:t> ):</a:t>
            </a:r>
          </a:p>
          <a:p>
            <a:pPr marL="0" indent="0">
              <a:buNone/>
            </a:pPr>
            <a:r>
              <a:rPr lang="en-US" dirty="0"/>
              <a:t>    del population[ </a:t>
            </a:r>
            <a:r>
              <a:rPr lang="en-US" dirty="0" err="1"/>
              <a:t>dead_id</a:t>
            </a:r>
            <a:r>
              <a:rPr lang="en-US" dirty="0"/>
              <a:t> 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/>
              <a:t>update</a:t>
            </a:r>
            <a:r>
              <a:rPr lang="en-US" dirty="0"/>
              <a:t>( </a:t>
            </a:r>
            <a:r>
              <a:rPr lang="en-US" dirty="0" err="1"/>
              <a:t>update_id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 smtClean="0"/>
              <a:t>    return </a:t>
            </a:r>
            <a:r>
              <a:rPr lang="en-US" dirty="0"/>
              <a:t>population[</a:t>
            </a:r>
            <a:r>
              <a:rPr lang="en-US" dirty="0" err="1"/>
              <a:t>update_id</a:t>
            </a:r>
            <a:r>
              <a:rPr lang="en-US" dirty="0"/>
              <a:t>].Update( </a:t>
            </a:r>
            <a:r>
              <a:rPr lang="en-US" dirty="0" err="1"/>
              <a:t>dt</a:t>
            </a:r>
            <a:r>
              <a:rPr lang="en-US" dirty="0"/>
              <a:t>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 err="1"/>
              <a:t>update_and_return_infectiousness</a:t>
            </a:r>
            <a:r>
              <a:rPr lang="en-US" dirty="0"/>
              <a:t>( </a:t>
            </a:r>
            <a:r>
              <a:rPr lang="en-US" dirty="0" err="1"/>
              <a:t>update_id</a:t>
            </a:r>
            <a:r>
              <a:rPr lang="en-US" dirty="0"/>
              <a:t>, route ):</a:t>
            </a:r>
          </a:p>
          <a:p>
            <a:pPr marL="0" indent="0">
              <a:buNone/>
            </a:pPr>
            <a:r>
              <a:rPr lang="en-US" dirty="0" smtClean="0"/>
              <a:t>    return population[ </a:t>
            </a:r>
            <a:r>
              <a:rPr lang="en-US" dirty="0" err="1" smtClean="0"/>
              <a:t>update_id</a:t>
            </a:r>
            <a:r>
              <a:rPr lang="en-US" dirty="0" smtClean="0"/>
              <a:t> ].</a:t>
            </a:r>
            <a:r>
              <a:rPr lang="en-US" dirty="0" err="1" smtClean="0"/>
              <a:t>GetInfectiousnessByRoute</a:t>
            </a:r>
            <a:r>
              <a:rPr lang="en-US" dirty="0" smtClean="0"/>
              <a:t>( route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 err="1"/>
              <a:t>acquire_infection</a:t>
            </a:r>
            <a:r>
              <a:rPr lang="en-US" dirty="0"/>
              <a:t>( </a:t>
            </a:r>
            <a:r>
              <a:rPr lang="en-US" dirty="0" err="1"/>
              <a:t>update_id</a:t>
            </a:r>
            <a:r>
              <a:rPr lang="en-US" dirty="0"/>
              <a:t> 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population</a:t>
            </a:r>
            <a:r>
              <a:rPr lang="en-US" dirty="0"/>
              <a:t>[ </a:t>
            </a:r>
            <a:r>
              <a:rPr lang="en-US" dirty="0" err="1"/>
              <a:t>update_id</a:t>
            </a:r>
            <a:r>
              <a:rPr lang="en-US" dirty="0"/>
              <a:t> ].</a:t>
            </a:r>
            <a:r>
              <a:rPr lang="en-US" dirty="0" err="1"/>
              <a:t>AcquireInfection</a:t>
            </a:r>
            <a:r>
              <a:rPr lang="en-US" dirty="0"/>
              <a:t>( 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b="1" dirty="0"/>
              <a:t>expose</a:t>
            </a:r>
            <a:r>
              <a:rPr lang="en-US" dirty="0"/>
              <a:t>( </a:t>
            </a:r>
            <a:r>
              <a:rPr lang="en-US" dirty="0" err="1"/>
              <a:t>update_id</a:t>
            </a:r>
            <a:r>
              <a:rPr lang="en-US" dirty="0"/>
              <a:t>, </a:t>
            </a:r>
            <a:r>
              <a:rPr lang="en-US" dirty="0" err="1"/>
              <a:t>contagion_population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, route 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return </a:t>
            </a:r>
            <a:r>
              <a:rPr lang="en-US" dirty="0"/>
              <a:t>population[ </a:t>
            </a:r>
            <a:r>
              <a:rPr lang="en-US" dirty="0" err="1"/>
              <a:t>update_id</a:t>
            </a:r>
            <a:r>
              <a:rPr lang="en-US" dirty="0"/>
              <a:t> ].Expose( </a:t>
            </a:r>
            <a:r>
              <a:rPr lang="en-US" dirty="0" err="1"/>
              <a:t>contagion_population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, route 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29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8858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View (now)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3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29" name="AutoShape 2" descr="https://www.wpclipart.com/smiley/assorted_smiley/assorted_3/smiley_sad_gloss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1581150"/>
            <a:ext cx="2362200" cy="2209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EMOD</a:t>
            </a:r>
          </a:p>
          <a:p>
            <a:pPr algn="ctr"/>
            <a:r>
              <a:rPr lang="en-US" dirty="0" smtClean="0"/>
              <a:t>(v2.5)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942588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XML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209800" y="1657350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YAML</a:t>
            </a:r>
            <a:endParaRPr lang="en-US" sz="2000" b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2202180" y="3028950"/>
            <a:ext cx="960120" cy="762000"/>
            <a:chOff x="2202180" y="2689860"/>
            <a:chExt cx="960120" cy="762000"/>
          </a:xfrm>
        </p:grpSpPr>
        <p:sp>
          <p:nvSpPr>
            <p:cNvPr id="8" name="Rounded Rectangle 7"/>
            <p:cNvSpPr/>
            <p:nvPr/>
          </p:nvSpPr>
          <p:spPr>
            <a:xfrm>
              <a:off x="2202180" y="26898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354580" y="28422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506980" y="29946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659380" y="31470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263140" y="3914388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(v1.0)</a:t>
            </a:r>
            <a:endParaRPr lang="en-US" sz="2000" b="1" dirty="0"/>
          </a:p>
        </p:txBody>
      </p:sp>
      <p:cxnSp>
        <p:nvCxnSpPr>
          <p:cNvPr id="14" name="Elbow Connector 13"/>
          <p:cNvCxnSpPr>
            <a:stCxn id="6" idx="3"/>
          </p:cNvCxnSpPr>
          <p:nvPr/>
        </p:nvCxnSpPr>
        <p:spPr>
          <a:xfrm>
            <a:off x="3200400" y="1247388"/>
            <a:ext cx="1272540" cy="513219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140666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cxnSp>
        <p:nvCxnSpPr>
          <p:cNvPr id="16" name="Elbow Connector 15"/>
          <p:cNvCxnSpPr>
            <a:stCxn id="7" idx="3"/>
          </p:cNvCxnSpPr>
          <p:nvPr/>
        </p:nvCxnSpPr>
        <p:spPr>
          <a:xfrm>
            <a:off x="3200400" y="1962150"/>
            <a:ext cx="1272540" cy="255657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3400" y="186386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flipV="1">
            <a:off x="3162300" y="3168402"/>
            <a:ext cx="1333500" cy="339834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43400" y="2800350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cxnSp>
        <p:nvCxnSpPr>
          <p:cNvPr id="25" name="Elbow Connector 24"/>
          <p:cNvCxnSpPr>
            <a:stCxn id="12" idx="3"/>
          </p:cNvCxnSpPr>
          <p:nvPr/>
        </p:nvCxnSpPr>
        <p:spPr>
          <a:xfrm flipV="1">
            <a:off x="3253740" y="3560445"/>
            <a:ext cx="1219200" cy="658743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343400" y="323546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3076" name="Picture 4" descr="https://s-media-cache-ak0.pinimg.com/736x/f5/8b/ec/f58bece565008387c95ee25036b84a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895350"/>
            <a:ext cx="627428" cy="6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https://s-media-cache-ak0.pinimg.com/736x/f5/8b/ec/f58bece565008387c95ee25036b84a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72" y="1668780"/>
            <a:ext cx="627428" cy="6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ttps://s-media-cache-ak0.pinimg.com/736x/f5/8b/ec/f58bece565008387c95ee25036b84a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72" y="3092202"/>
            <a:ext cx="627428" cy="6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s://s-media-cache-ak0.pinimg.com/736x/f5/8b/ec/f58bece565008387c95ee25036b84a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70" y="3867150"/>
            <a:ext cx="627428" cy="6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/>
          <p:cNvGrpSpPr/>
          <p:nvPr/>
        </p:nvGrpSpPr>
        <p:grpSpPr>
          <a:xfrm>
            <a:off x="2209800" y="2365237"/>
            <a:ext cx="987427" cy="587513"/>
            <a:chOff x="307973" y="2289036"/>
            <a:chExt cx="987427" cy="587513"/>
          </a:xfrm>
        </p:grpSpPr>
        <p:sp>
          <p:nvSpPr>
            <p:cNvPr id="37" name="Rounded Rectangle 36"/>
            <p:cNvSpPr/>
            <p:nvPr/>
          </p:nvSpPr>
          <p:spPr>
            <a:xfrm>
              <a:off x="307973" y="2289036"/>
              <a:ext cx="987427" cy="57950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b="1" dirty="0" smtClean="0"/>
                <a:t>BIG Defaults.           JSON</a:t>
              </a:r>
              <a:br>
                <a:rPr lang="en-US" sz="1050" b="1" dirty="0" smtClean="0"/>
              </a:br>
              <a:endParaRPr lang="en-US" sz="1050" b="1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7973" y="2598807"/>
              <a:ext cx="454027" cy="2777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Tiny.</a:t>
              </a:r>
              <a:br>
                <a:rPr lang="en-US" sz="800" b="1" dirty="0" smtClean="0"/>
              </a:br>
              <a:r>
                <a:rPr lang="en-US" sz="800" b="1" dirty="0" smtClean="0"/>
                <a:t>JSON</a:t>
              </a:r>
              <a:endParaRPr lang="en-US" sz="1050" b="1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343400" y="2301047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X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pic>
        <p:nvPicPr>
          <p:cNvPr id="48" name="Picture 4" descr="https://s-media-cache-ak0.pinimg.com/736x/f5/8b/ec/f58bece565008387c95ee25036b84ad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357631"/>
            <a:ext cx="627428" cy="6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Elbow Connector 49"/>
          <p:cNvCxnSpPr>
            <a:stCxn id="37" idx="3"/>
          </p:cNvCxnSpPr>
          <p:nvPr/>
        </p:nvCxnSpPr>
        <p:spPr>
          <a:xfrm flipV="1">
            <a:off x="3197227" y="2654990"/>
            <a:ext cx="1298573" cy="1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3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Python Fever: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4239089" cy="3699272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Help on module dpi: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dpi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FILE</a:t>
            </a:r>
          </a:p>
          <a:p>
            <a:pPr marL="0" indent="0">
              <a:buNone/>
            </a:pPr>
            <a:r>
              <a:rPr lang="en-US" dirty="0"/>
              <a:t>    /home/idmguest/EMOD/src/Regression/149_PyDemo/dpi.py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CLASSES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PyIndividual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PythonFeverIndividual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class </a:t>
            </a:r>
            <a:r>
              <a:rPr lang="en-US" dirty="0" err="1"/>
              <a:t>PyIndividual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|  Methods defined here: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</a:t>
            </a:r>
            <a:r>
              <a:rPr lang="en-US" dirty="0" err="1"/>
              <a:t>AcquireInfection</a:t>
            </a:r>
            <a:r>
              <a:rPr lang="en-US" dirty="0"/>
              <a:t>(self)</a:t>
            </a:r>
          </a:p>
          <a:p>
            <a:pPr marL="0" indent="0">
              <a:buNone/>
            </a:pPr>
            <a:r>
              <a:rPr lang="en-US" dirty="0"/>
              <a:t>     |      This function is called when the C++ layer has determined that this individual is becoming infected.</a:t>
            </a:r>
          </a:p>
          <a:p>
            <a:pPr marL="0" indent="0">
              <a:buNone/>
            </a:pPr>
            <a:r>
              <a:rPr lang="en-US" dirty="0"/>
              <a:t>     |      The default </a:t>
            </a:r>
            <a:r>
              <a:rPr lang="en-US" dirty="0" err="1"/>
              <a:t>Py</a:t>
            </a:r>
            <a:r>
              <a:rPr lang="en-US" dirty="0"/>
              <a:t> functionality is to initialize the infectiousness timer (to value of infectious period).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Expose(self, </a:t>
            </a:r>
            <a:r>
              <a:rPr lang="en-US" dirty="0" err="1"/>
              <a:t>contagion_population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, route)</a:t>
            </a:r>
          </a:p>
          <a:p>
            <a:pPr marL="0" indent="0">
              <a:buNone/>
            </a:pPr>
            <a:r>
              <a:rPr lang="en-US" dirty="0"/>
              <a:t>     |      Expose is called by the C++ layer for each individual for each time step. The function can use</a:t>
            </a:r>
          </a:p>
          <a:p>
            <a:pPr marL="0" indent="0">
              <a:buNone/>
            </a:pPr>
            <a:r>
              <a:rPr lang="en-US" dirty="0"/>
              <a:t>     |      the input parameters (</a:t>
            </a:r>
            <a:r>
              <a:rPr lang="en-US" dirty="0" err="1"/>
              <a:t>contgion_population</a:t>
            </a:r>
            <a:r>
              <a:rPr lang="en-US" dirty="0"/>
              <a:t>, </a:t>
            </a:r>
            <a:r>
              <a:rPr lang="en-US" dirty="0" err="1"/>
              <a:t>timestep</a:t>
            </a:r>
            <a:r>
              <a:rPr lang="en-US" dirty="0"/>
              <a:t>, and route) to determine if the individual</a:t>
            </a:r>
          </a:p>
          <a:p>
            <a:pPr marL="0" indent="0">
              <a:buNone/>
            </a:pPr>
            <a:r>
              <a:rPr lang="en-US" dirty="0"/>
              <a:t>     |      becomes infected. The C++ layer isn't suppose to call this function if the individual is already</a:t>
            </a:r>
          </a:p>
          <a:p>
            <a:pPr marL="0" indent="0">
              <a:buNone/>
            </a:pPr>
            <a:r>
              <a:rPr lang="en-US" dirty="0"/>
              <a:t>     |      infected.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</a:t>
            </a:r>
            <a:r>
              <a:rPr lang="en-US" dirty="0" err="1"/>
              <a:t>GetInfectiousnessByRoute</a:t>
            </a:r>
            <a:r>
              <a:rPr lang="en-US" dirty="0"/>
              <a:t>(self, route)</a:t>
            </a:r>
          </a:p>
          <a:p>
            <a:pPr marL="0" indent="0">
              <a:buNone/>
            </a:pPr>
            <a:r>
              <a:rPr lang="en-US" dirty="0"/>
              <a:t>     |      The </a:t>
            </a:r>
            <a:r>
              <a:rPr lang="en-US" dirty="0" err="1"/>
              <a:t>GetInfectiousnessByRoute</a:t>
            </a:r>
            <a:r>
              <a:rPr lang="en-US" dirty="0"/>
              <a:t> is called by the C++ layer for each _infected_ individual for each</a:t>
            </a:r>
          </a:p>
          <a:p>
            <a:pPr marL="0" indent="0">
              <a:buNone/>
            </a:pPr>
            <a:r>
              <a:rPr lang="en-US" dirty="0"/>
              <a:t>     |      </a:t>
            </a:r>
            <a:r>
              <a:rPr lang="en-US" dirty="0" err="1"/>
              <a:t>timestep</a:t>
            </a:r>
            <a:r>
              <a:rPr lang="en-US" dirty="0"/>
              <a:t> and determines how much contagion this individual deposits into the contagion pool.</a:t>
            </a:r>
          </a:p>
          <a:p>
            <a:pPr marL="0" indent="0">
              <a:buNone/>
            </a:pPr>
            <a:r>
              <a:rPr lang="en-US" dirty="0"/>
              <a:t>     |      This can be constant, or a function of </a:t>
            </a:r>
            <a:r>
              <a:rPr lang="en-US" dirty="0" smtClean="0"/>
              <a:t>infection </a:t>
            </a:r>
            <a:r>
              <a:rPr lang="en-US" dirty="0"/>
              <a:t>timers and mechanistic immunological functionality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|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|  Update(self, </a:t>
            </a:r>
            <a:r>
              <a:rPr lang="en-US" dirty="0" err="1"/>
              <a:t>dt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|      Update timers, including age. Return state.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30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199" y="895350"/>
            <a:ext cx="4239089" cy="3699272"/>
          </a:xfrm>
          <a:prstGeom prst="rect">
            <a:avLst/>
          </a:prstGeom>
        </p:spPr>
        <p:txBody>
          <a:bodyPr vert="horz" lIns="81633" tIns="40817" rIns="81633" bIns="40817" rtlCol="0">
            <a:normAutofit fontScale="32500" lnSpcReduction="20000"/>
          </a:bodyPr>
          <a:lstStyle>
            <a:lvl1pPr marL="306125" indent="-306125" algn="l" defTabSz="816334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272" indent="-255105" algn="l" defTabSz="816334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417" indent="-204084" algn="l" defTabSz="816334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584" indent="-204084" algn="l" defTabSz="816334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752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919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3085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253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420" indent="-204084" algn="l" defTabSz="8163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     |  __del__(self)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/>
              <a:t>|      The </a:t>
            </a:r>
            <a:r>
              <a:rPr lang="en-US" dirty="0" err="1"/>
              <a:t>PyIndividual</a:t>
            </a:r>
            <a:r>
              <a:rPr lang="en-US" dirty="0"/>
              <a:t> destructor doesn't do anything yet. Add tear-down functionality as needed.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__</a:t>
            </a:r>
            <a:r>
              <a:rPr lang="en-US" dirty="0" err="1"/>
              <a:t>init</a:t>
            </a:r>
            <a:r>
              <a:rPr lang="en-US" dirty="0"/>
              <a:t>__(self, </a:t>
            </a:r>
            <a:r>
              <a:rPr lang="en-US" dirty="0" err="1"/>
              <a:t>new_id_in</a:t>
            </a:r>
            <a:r>
              <a:rPr lang="en-US" dirty="0"/>
              <a:t>, </a:t>
            </a:r>
            <a:r>
              <a:rPr lang="en-US" dirty="0" err="1"/>
              <a:t>new_mcw_in</a:t>
            </a:r>
            <a:r>
              <a:rPr lang="en-US" dirty="0"/>
              <a:t>, </a:t>
            </a:r>
            <a:r>
              <a:rPr lang="en-US" dirty="0" err="1"/>
              <a:t>new_age_in</a:t>
            </a:r>
            <a:r>
              <a:rPr lang="en-US" dirty="0"/>
              <a:t>, </a:t>
            </a:r>
            <a:r>
              <a:rPr lang="en-US" dirty="0" err="1"/>
              <a:t>new_sex_in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|      The </a:t>
            </a:r>
            <a:r>
              <a:rPr lang="en-US" dirty="0" err="1"/>
              <a:t>PyIndividual</a:t>
            </a:r>
            <a:r>
              <a:rPr lang="en-US" dirty="0"/>
              <a:t> constructor initializes the id, age, sex, and monte </a:t>
            </a:r>
            <a:r>
              <a:rPr lang="en-US" dirty="0" err="1"/>
              <a:t>carlo</a:t>
            </a:r>
            <a:r>
              <a:rPr lang="en-US" dirty="0"/>
              <a:t> weight (how many model</a:t>
            </a:r>
          </a:p>
          <a:p>
            <a:pPr marL="0" indent="0">
              <a:buNone/>
            </a:pPr>
            <a:r>
              <a:rPr lang="en-US" dirty="0"/>
              <a:t>     |      humans does this instance represent?) It also initializes the infectiousness timer at -1 (not infectious).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</a:t>
            </a:r>
            <a:r>
              <a:rPr lang="en-US" dirty="0" err="1"/>
              <a:t>ageInYearsAsInt</a:t>
            </a:r>
            <a:r>
              <a:rPr lang="en-US" dirty="0"/>
              <a:t>(self)</a:t>
            </a:r>
          </a:p>
          <a:p>
            <a:pPr marL="0" indent="0">
              <a:buNone/>
            </a:pPr>
            <a:r>
              <a:rPr lang="en-US" dirty="0"/>
              <a:t>     |      Trivial little helper function to convert age from default units (days) to more human-readable</a:t>
            </a:r>
          </a:p>
          <a:p>
            <a:pPr marL="0" indent="0">
              <a:buNone/>
            </a:pPr>
            <a:r>
              <a:rPr lang="en-US" dirty="0"/>
              <a:t>     |      units (years).</a:t>
            </a:r>
          </a:p>
          <a:p>
            <a:pPr marL="0" indent="0">
              <a:buNone/>
            </a:pPr>
            <a:r>
              <a:rPr lang="en-US" dirty="0"/>
              <a:t>     |</a:t>
            </a:r>
          </a:p>
          <a:p>
            <a:pPr marL="0" indent="0">
              <a:buNone/>
            </a:pPr>
            <a:r>
              <a:rPr lang="en-US" dirty="0"/>
              <a:t>     |  </a:t>
            </a:r>
            <a:r>
              <a:rPr lang="en-US" dirty="0" err="1"/>
              <a:t>getInfectiousnessByAgeAndSex</a:t>
            </a:r>
            <a:r>
              <a:rPr lang="en-US" dirty="0"/>
              <a:t>(self)</a:t>
            </a:r>
          </a:p>
          <a:p>
            <a:pPr marL="0" indent="0">
              <a:buNone/>
            </a:pPr>
            <a:r>
              <a:rPr lang="en-US" dirty="0"/>
              <a:t>     |      The </a:t>
            </a:r>
            <a:r>
              <a:rPr lang="en-US" dirty="0" err="1"/>
              <a:t>getInfectiousnessByAgeAndSex</a:t>
            </a:r>
            <a:r>
              <a:rPr lang="en-US" dirty="0"/>
              <a:t> is an _internal_ utility function used by the </a:t>
            </a:r>
            <a:r>
              <a:rPr lang="en-US" dirty="0" err="1"/>
              <a:t>GetInfectiousnessByRoute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|      function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FUNCTIONS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acquire_infection</a:t>
            </a:r>
            <a:r>
              <a:rPr lang="en-US" dirty="0"/>
              <a:t>(</a:t>
            </a:r>
            <a:r>
              <a:rPr lang="en-US" dirty="0" err="1"/>
              <a:t>update_id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create(</a:t>
            </a:r>
            <a:r>
              <a:rPr lang="en-US" dirty="0" err="1"/>
              <a:t>new_id</a:t>
            </a:r>
            <a:r>
              <a:rPr lang="en-US" dirty="0"/>
              <a:t>, </a:t>
            </a:r>
            <a:r>
              <a:rPr lang="en-US" dirty="0" err="1"/>
              <a:t>new_mcw</a:t>
            </a:r>
            <a:r>
              <a:rPr lang="en-US" dirty="0"/>
              <a:t>, </a:t>
            </a:r>
            <a:r>
              <a:rPr lang="en-US" dirty="0" err="1"/>
              <a:t>new_age</a:t>
            </a:r>
            <a:r>
              <a:rPr lang="en-US" dirty="0"/>
              <a:t>, </a:t>
            </a:r>
            <a:r>
              <a:rPr lang="en-US" dirty="0" err="1"/>
              <a:t>new_sex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destroy(</a:t>
            </a:r>
            <a:r>
              <a:rPr lang="en-US" dirty="0" err="1"/>
              <a:t>dead_id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expose(</a:t>
            </a:r>
            <a:r>
              <a:rPr lang="en-US" dirty="0" err="1"/>
              <a:t>update_id</a:t>
            </a:r>
            <a:r>
              <a:rPr lang="en-US" dirty="0"/>
              <a:t>, </a:t>
            </a:r>
            <a:r>
              <a:rPr lang="en-US" dirty="0" err="1"/>
              <a:t>contagion_population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, route)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start_timestep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update(</a:t>
            </a:r>
            <a:r>
              <a:rPr lang="en-US" dirty="0" err="1"/>
              <a:t>update_id</a:t>
            </a:r>
            <a:r>
              <a:rPr lang="en-US" dirty="0"/>
              <a:t>, </a:t>
            </a:r>
            <a:r>
              <a:rPr lang="en-US" dirty="0" err="1"/>
              <a:t>dt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update_and_return_infectiousness</a:t>
            </a:r>
            <a:r>
              <a:rPr lang="en-US" dirty="0"/>
              <a:t>(</a:t>
            </a:r>
            <a:r>
              <a:rPr lang="en-US" dirty="0" err="1"/>
              <a:t>update_id</a:t>
            </a:r>
            <a:r>
              <a:rPr lang="en-US" dirty="0"/>
              <a:t>, route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“</a:t>
            </a:r>
            <a:r>
              <a:rPr lang="en-US" dirty="0" err="1" smtClean="0"/>
              <a:t>Pythoid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Internally we have used this architecture to develop our (unreleased) Typhoid model.</a:t>
            </a:r>
          </a:p>
          <a:p>
            <a:r>
              <a:rPr lang="en-US" dirty="0" smtClean="0"/>
              <a:t>Proven technology</a:t>
            </a:r>
          </a:p>
          <a:p>
            <a:r>
              <a:rPr lang="en-US" dirty="0" smtClean="0"/>
              <a:t>Lessons learned</a:t>
            </a:r>
          </a:p>
          <a:p>
            <a:pPr lvl="1"/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Can be close to parity with C++</a:t>
            </a:r>
          </a:p>
          <a:p>
            <a:pPr lvl="1"/>
            <a:r>
              <a:rPr lang="en-US" dirty="0" smtClean="0"/>
              <a:t>Ease of use</a:t>
            </a:r>
          </a:p>
          <a:p>
            <a:pPr lvl="1"/>
            <a:r>
              <a:rPr lang="en-US" dirty="0" smtClean="0"/>
              <a:t>Debugging</a:t>
            </a:r>
          </a:p>
          <a:p>
            <a:pPr lvl="2"/>
            <a:r>
              <a:rPr lang="en-US" dirty="0" smtClean="0"/>
              <a:t>A little harder for folks who like fully integrated IDE experience</a:t>
            </a:r>
          </a:p>
          <a:p>
            <a:pPr lvl="1"/>
            <a:r>
              <a:rPr lang="en-US" dirty="0" smtClean="0"/>
              <a:t>Prototype or Long-Term?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31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7526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32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81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View (with Embedded Python)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4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5334000" y="1657350"/>
            <a:ext cx="2362200" cy="2209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EMOD</a:t>
            </a:r>
          </a:p>
          <a:p>
            <a:pPr algn="ctr"/>
            <a:r>
              <a:rPr lang="en-US" dirty="0"/>
              <a:t>(v2.5)</a:t>
            </a:r>
            <a:endParaRPr lang="en-US" sz="1400" dirty="0"/>
          </a:p>
        </p:txBody>
      </p:sp>
      <p:sp>
        <p:nvSpPr>
          <p:cNvPr id="29" name="AutoShape 2" descr="https://www.wpclipart.com/smiley/assorted_smiley/assorted_3/smiley_sad_glossy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40" y="895350"/>
            <a:ext cx="881014" cy="7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87" y="1635264"/>
            <a:ext cx="881014" cy="7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2357507"/>
            <a:ext cx="881014" cy="7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05150"/>
            <a:ext cx="881014" cy="7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495799" y="1504950"/>
            <a:ext cx="463223" cy="465787"/>
            <a:chOff x="4518660" y="713050"/>
            <a:chExt cx="916024" cy="918404"/>
          </a:xfrm>
        </p:grpSpPr>
        <p:pic>
          <p:nvPicPr>
            <p:cNvPr id="4100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4495800" y="1993500"/>
            <a:ext cx="463223" cy="465787"/>
            <a:chOff x="4518660" y="713050"/>
            <a:chExt cx="916024" cy="918404"/>
          </a:xfrm>
        </p:grpSpPr>
        <p:pic>
          <p:nvPicPr>
            <p:cNvPr id="36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4495800" y="2495550"/>
            <a:ext cx="463223" cy="465787"/>
            <a:chOff x="4518660" y="713050"/>
            <a:chExt cx="916024" cy="918404"/>
          </a:xfrm>
        </p:grpSpPr>
        <p:pic>
          <p:nvPicPr>
            <p:cNvPr id="39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4495800" y="2987233"/>
            <a:ext cx="463223" cy="465787"/>
            <a:chOff x="4518660" y="713050"/>
            <a:chExt cx="916024" cy="918404"/>
          </a:xfrm>
        </p:grpSpPr>
        <p:pic>
          <p:nvPicPr>
            <p:cNvPr id="42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4" name="Elbow Connector 43"/>
          <p:cNvCxnSpPr/>
          <p:nvPr/>
        </p:nvCxnSpPr>
        <p:spPr>
          <a:xfrm>
            <a:off x="4983480" y="2209800"/>
            <a:ext cx="350520" cy="8007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>
            <a:off x="4983480" y="2646983"/>
            <a:ext cx="350520" cy="8007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>
            <a:off x="4983480" y="3181350"/>
            <a:ext cx="350520" cy="8007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>
            <a:off x="4983480" y="3710456"/>
            <a:ext cx="350520" cy="4004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2209800" y="942588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XML</a:t>
            </a:r>
            <a:endParaRPr lang="en-US" sz="2000" b="1" dirty="0"/>
          </a:p>
        </p:txBody>
      </p:sp>
      <p:sp>
        <p:nvSpPr>
          <p:cNvPr id="53" name="Rounded Rectangle 52"/>
          <p:cNvSpPr/>
          <p:nvPr/>
        </p:nvSpPr>
        <p:spPr>
          <a:xfrm>
            <a:off x="2209800" y="1657350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YAML</a:t>
            </a:r>
            <a:endParaRPr lang="en-US" sz="20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2202180" y="3028950"/>
            <a:ext cx="960120" cy="762000"/>
            <a:chOff x="2202180" y="2689860"/>
            <a:chExt cx="960120" cy="762000"/>
          </a:xfrm>
        </p:grpSpPr>
        <p:sp>
          <p:nvSpPr>
            <p:cNvPr id="55" name="Rounded Rectangle 54"/>
            <p:cNvSpPr/>
            <p:nvPr/>
          </p:nvSpPr>
          <p:spPr>
            <a:xfrm>
              <a:off x="2202180" y="26898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354580" y="28422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506980" y="29946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659380" y="3147060"/>
              <a:ext cx="502920" cy="3048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 smtClean="0"/>
                <a:t>JSON</a:t>
              </a:r>
              <a:endParaRPr lang="en-US" sz="1050" b="1" dirty="0"/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2263140" y="3914388"/>
            <a:ext cx="990600" cy="6096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(v1.0)</a:t>
            </a:r>
            <a:endParaRPr lang="en-US" sz="2000" b="1" dirty="0"/>
          </a:p>
        </p:txBody>
      </p:sp>
      <p:cxnSp>
        <p:nvCxnSpPr>
          <p:cNvPr id="60" name="Elbow Connector 59"/>
          <p:cNvCxnSpPr>
            <a:stCxn id="52" idx="3"/>
          </p:cNvCxnSpPr>
          <p:nvPr/>
        </p:nvCxnSpPr>
        <p:spPr>
          <a:xfrm>
            <a:off x="3200400" y="1247388"/>
            <a:ext cx="1272540" cy="513219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3" idx="3"/>
          </p:cNvCxnSpPr>
          <p:nvPr/>
        </p:nvCxnSpPr>
        <p:spPr>
          <a:xfrm>
            <a:off x="3200400" y="1962150"/>
            <a:ext cx="1272540" cy="255657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endCxn id="43" idx="1"/>
          </p:cNvCxnSpPr>
          <p:nvPr/>
        </p:nvCxnSpPr>
        <p:spPr>
          <a:xfrm flipV="1">
            <a:off x="3162300" y="3220127"/>
            <a:ext cx="1333500" cy="288109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9" idx="3"/>
            <a:endCxn id="75" idx="1"/>
          </p:cNvCxnSpPr>
          <p:nvPr/>
        </p:nvCxnSpPr>
        <p:spPr>
          <a:xfrm flipV="1">
            <a:off x="3253740" y="3710457"/>
            <a:ext cx="1242060" cy="508731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2209800" y="2365237"/>
            <a:ext cx="987427" cy="587513"/>
            <a:chOff x="307973" y="2289036"/>
            <a:chExt cx="987427" cy="587513"/>
          </a:xfrm>
        </p:grpSpPr>
        <p:sp>
          <p:nvSpPr>
            <p:cNvPr id="69" name="Rounded Rectangle 68"/>
            <p:cNvSpPr/>
            <p:nvPr/>
          </p:nvSpPr>
          <p:spPr>
            <a:xfrm>
              <a:off x="307973" y="2289036"/>
              <a:ext cx="987427" cy="57950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050" b="1" dirty="0" smtClean="0"/>
                <a:t>BIG Defaults.           JSON</a:t>
              </a:r>
              <a:br>
                <a:rPr lang="en-US" sz="1050" b="1" dirty="0" smtClean="0"/>
              </a:br>
              <a:endParaRPr lang="en-US" sz="1050" b="1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307973" y="2598807"/>
              <a:ext cx="454027" cy="27774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/>
                <a:t>Tiny.</a:t>
              </a:r>
              <a:br>
                <a:rPr lang="en-US" sz="800" b="1" dirty="0" smtClean="0"/>
              </a:br>
              <a:r>
                <a:rPr lang="en-US" sz="800" b="1" dirty="0" smtClean="0"/>
                <a:t>JSON</a:t>
              </a:r>
              <a:endParaRPr lang="en-US" sz="1050" b="1" dirty="0"/>
            </a:p>
          </p:txBody>
        </p:sp>
      </p:grpSp>
      <p:cxnSp>
        <p:nvCxnSpPr>
          <p:cNvPr id="72" name="Elbow Connector 71"/>
          <p:cNvCxnSpPr>
            <a:stCxn id="69" idx="3"/>
          </p:cNvCxnSpPr>
          <p:nvPr/>
        </p:nvCxnSpPr>
        <p:spPr>
          <a:xfrm flipV="1">
            <a:off x="3197227" y="2654990"/>
            <a:ext cx="1298573" cy="1"/>
          </a:xfrm>
          <a:prstGeom prst="bentConnector3">
            <a:avLst/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4495800" y="3477563"/>
            <a:ext cx="463223" cy="465787"/>
            <a:chOff x="4518660" y="713050"/>
            <a:chExt cx="916024" cy="918404"/>
          </a:xfrm>
        </p:grpSpPr>
        <p:pic>
          <p:nvPicPr>
            <p:cNvPr id="74" name="Picture 4" descr="https://www.earthsystemcog.org/site_media/projects/esmf/python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5" y="907075"/>
              <a:ext cx="530354" cy="53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6" descr="http://com.teehanlax.assets.s3-website-us-east-1.amazonaws.com/resources/img/story/socialportrait/big-cog-outer-shadow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60" y="713050"/>
              <a:ext cx="916024" cy="91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8" name="Elbow Connector 77"/>
          <p:cNvCxnSpPr/>
          <p:nvPr/>
        </p:nvCxnSpPr>
        <p:spPr>
          <a:xfrm flipV="1">
            <a:off x="4983480" y="1752201"/>
            <a:ext cx="350520" cy="8406"/>
          </a:xfrm>
          <a:prstGeom prst="bentConnector3">
            <a:avLst>
              <a:gd name="adj1" fmla="val 50000"/>
            </a:avLst>
          </a:prstGeom>
          <a:ln w="508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2" descr="https://s-media-cache-ak0.pinimg.com/736x/4e/5c/f7/4e5cf7d4ccb9c59b6620a9c71944d51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49231"/>
            <a:ext cx="881014" cy="7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40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EMOD’s native language is: Big JSON Files.</a:t>
            </a:r>
          </a:p>
          <a:p>
            <a:r>
              <a:rPr lang="en-US" dirty="0" smtClean="0"/>
              <a:t>EMOD users don’t always like “Big JSON Files”.</a:t>
            </a:r>
          </a:p>
          <a:p>
            <a:pPr lvl="1"/>
            <a:r>
              <a:rPr lang="en-US" dirty="0" smtClean="0"/>
              <a:t>“I like XML”</a:t>
            </a:r>
          </a:p>
          <a:p>
            <a:pPr lvl="1"/>
            <a:r>
              <a:rPr lang="en-US" dirty="0" smtClean="0"/>
              <a:t>“I like YAML”</a:t>
            </a:r>
          </a:p>
          <a:p>
            <a:pPr lvl="1"/>
            <a:r>
              <a:rPr lang="en-US" dirty="0" smtClean="0"/>
              <a:t>“I like a bunch of files”</a:t>
            </a:r>
          </a:p>
          <a:p>
            <a:pPr lvl="1"/>
            <a:r>
              <a:rPr lang="en-US" dirty="0" smtClean="0"/>
              <a:t>“I like a parameters-of-interest file &amp; defaults”</a:t>
            </a:r>
          </a:p>
          <a:p>
            <a:pPr lvl="1"/>
            <a:r>
              <a:rPr lang="en-US" dirty="0" smtClean="0"/>
              <a:t>“I don’t want my demographics parameters split between </a:t>
            </a:r>
            <a:r>
              <a:rPr lang="en-US" dirty="0" err="1" smtClean="0"/>
              <a:t>config</a:t>
            </a:r>
            <a:r>
              <a:rPr lang="en-US" dirty="0" smtClean="0"/>
              <a:t> and demographics.”</a:t>
            </a:r>
          </a:p>
          <a:p>
            <a:pPr lvl="1"/>
            <a:r>
              <a:rPr lang="en-US" dirty="0" smtClean="0"/>
              <a:t>“All our input files are incompatible with the latest version.”</a:t>
            </a:r>
          </a:p>
          <a:p>
            <a:pPr lvl="1"/>
            <a:r>
              <a:rPr lang="en-US" dirty="0" smtClean="0"/>
              <a:t>“Our post-processing tools all talk CSV”.</a:t>
            </a:r>
          </a:p>
          <a:p>
            <a:r>
              <a:rPr lang="en-US" dirty="0" smtClean="0"/>
              <a:t>Different EMOD users have different needs: no one-size-fits-all 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5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5750"/>
            <a:ext cx="2752726" cy="206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4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Python?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popular </a:t>
            </a:r>
          </a:p>
          <a:p>
            <a:r>
              <a:rPr lang="en-US" dirty="0"/>
              <a:t>E</a:t>
            </a:r>
            <a:r>
              <a:rPr lang="en-US" dirty="0" smtClean="0"/>
              <a:t>asy </a:t>
            </a:r>
            <a:r>
              <a:rPr lang="en-US" dirty="0"/>
              <a:t>to </a:t>
            </a:r>
            <a:r>
              <a:rPr lang="en-US" dirty="0" smtClean="0"/>
              <a:t>use</a:t>
            </a:r>
          </a:p>
          <a:p>
            <a:r>
              <a:rPr lang="en-US" dirty="0"/>
              <a:t>P</a:t>
            </a:r>
            <a:r>
              <a:rPr lang="en-US" dirty="0" smtClean="0"/>
              <a:t>owerful</a:t>
            </a:r>
          </a:p>
          <a:p>
            <a:r>
              <a:rPr lang="en-US" dirty="0"/>
              <a:t>C</a:t>
            </a:r>
            <a:r>
              <a:rPr lang="en-US" dirty="0" smtClean="0"/>
              <a:t>ross-platform </a:t>
            </a:r>
          </a:p>
          <a:p>
            <a:r>
              <a:rPr lang="en-US" dirty="0"/>
              <a:t>S</a:t>
            </a:r>
            <a:r>
              <a:rPr lang="en-US" dirty="0" smtClean="0"/>
              <a:t>cripting </a:t>
            </a:r>
            <a:r>
              <a:rPr lang="en-US" dirty="0"/>
              <a:t>language </a:t>
            </a:r>
            <a:r>
              <a:rPr lang="en-US" dirty="0" smtClean="0"/>
              <a:t>(no build step)</a:t>
            </a:r>
          </a:p>
          <a:p>
            <a:r>
              <a:rPr lang="en-US" dirty="0" smtClean="0"/>
              <a:t>Created by Guido van Rossum in 1991</a:t>
            </a:r>
          </a:p>
          <a:p>
            <a:r>
              <a:rPr lang="en-US" dirty="0"/>
              <a:t>L</a:t>
            </a:r>
            <a:r>
              <a:rPr lang="en-US" dirty="0" smtClean="0"/>
              <a:t>ets </a:t>
            </a:r>
            <a:r>
              <a:rPr lang="en-US" dirty="0"/>
              <a:t>you focus on what you want to do without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worrying </a:t>
            </a:r>
            <a:r>
              <a:rPr lang="en-US" dirty="0"/>
              <a:t>about semi-colons and </a:t>
            </a:r>
            <a:r>
              <a:rPr lang="en-US" dirty="0" smtClean="0"/>
              <a:t>curly-braces</a:t>
            </a:r>
          </a:p>
          <a:p>
            <a:r>
              <a:rPr lang="en-US" dirty="0" smtClean="0"/>
              <a:t>Object-oriented</a:t>
            </a:r>
          </a:p>
          <a:p>
            <a:r>
              <a:rPr lang="en-US" dirty="0" smtClean="0"/>
              <a:t>Extensible</a:t>
            </a:r>
            <a:endParaRPr lang="en-US" dirty="0"/>
          </a:p>
        </p:txBody>
      </p:sp>
      <p:pic>
        <p:nvPicPr>
          <p:cNvPr id="4098" name="Picture 2" descr="https://www.python.org/~guido/images/DO6GvRh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5750"/>
            <a:ext cx="2754088" cy="30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3447930"/>
            <a:ext cx="6477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Embedding Python in Pictures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7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1524000" y="3447930"/>
            <a:ext cx="1905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95400" y="3450213"/>
            <a:ext cx="22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accent1"/>
                </a:solidFill>
              </a:rPr>
              <a:t>C++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344793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1"/>
                </a:solidFill>
              </a:rPr>
              <a:t>Py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58100" y="3447930"/>
            <a:ext cx="1905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0" y="3447930"/>
            <a:ext cx="22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1"/>
                </a:solidFill>
              </a:rPr>
              <a:t>Py</a:t>
            </a:r>
            <a:endParaRPr lang="en-US" sz="1800" b="1" dirty="0" smtClean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360033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accent1"/>
                </a:solidFill>
              </a:rPr>
              <a:t>C++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0338" y="4229040"/>
            <a:ext cx="3674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Eradication executable over time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1600" y="321933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84062" y="2911553"/>
            <a:ext cx="562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accent1"/>
                </a:solidFill>
              </a:rPr>
              <a:t>time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339657" y="1247775"/>
            <a:ext cx="3559986" cy="1247775"/>
            <a:chOff x="339657" y="1247775"/>
            <a:chExt cx="3559986" cy="1247775"/>
          </a:xfrm>
        </p:grpSpPr>
        <p:grpSp>
          <p:nvGrpSpPr>
            <p:cNvPr id="38" name="Group 37"/>
            <p:cNvGrpSpPr/>
            <p:nvPr/>
          </p:nvGrpSpPr>
          <p:grpSpPr>
            <a:xfrm>
              <a:off x="793480" y="1247775"/>
              <a:ext cx="3106163" cy="1247775"/>
              <a:chOff x="793480" y="1247775"/>
              <a:chExt cx="3106163" cy="1247775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93480" y="1606178"/>
                <a:ext cx="530968" cy="530968"/>
              </a:xfrm>
              <a:prstGeom prst="ellipse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589932" y="1473436"/>
                <a:ext cx="796452" cy="796452"/>
              </a:xfrm>
              <a:prstGeom prst="ellipse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651868" y="1247775"/>
                <a:ext cx="1247775" cy="1247775"/>
              </a:xfrm>
              <a:prstGeom prst="ellipse">
                <a:avLst/>
              </a:prstGeom>
              <a:solidFill>
                <a:srgbClr val="FFFF0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/>
              <p:cNvCxnSpPr>
                <a:stCxn id="18" idx="6"/>
                <a:endCxn id="19" idx="2"/>
              </p:cNvCxnSpPr>
              <p:nvPr/>
            </p:nvCxnSpPr>
            <p:spPr>
              <a:xfrm>
                <a:off x="1324448" y="1871663"/>
                <a:ext cx="2654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2386384" y="1871663"/>
                <a:ext cx="26548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590800" y="1657350"/>
                <a:ext cx="9557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800" b="1" dirty="0" smtClean="0">
                    <a:solidFill>
                      <a:schemeClr val="accent1"/>
                    </a:solidFill>
                  </a:rPr>
                  <a:t>C++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54057" y="1699796"/>
                <a:ext cx="9557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>
                    <a:solidFill>
                      <a:schemeClr val="accent1"/>
                    </a:solidFill>
                  </a:rPr>
                  <a:t>C++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39657" y="1730572"/>
              <a:ext cx="955743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smtClean="0">
                  <a:solidFill>
                    <a:schemeClr val="accent1"/>
                  </a:solidFill>
                </a:rPr>
                <a:t>C++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62601" y="1091178"/>
            <a:ext cx="1600199" cy="1483550"/>
            <a:chOff x="5562601" y="1091178"/>
            <a:chExt cx="1600199" cy="1483550"/>
          </a:xfrm>
        </p:grpSpPr>
        <p:sp>
          <p:nvSpPr>
            <p:cNvPr id="33" name="Oval 32"/>
            <p:cNvSpPr/>
            <p:nvPr/>
          </p:nvSpPr>
          <p:spPr>
            <a:xfrm>
              <a:off x="5694987" y="1091178"/>
              <a:ext cx="1467813" cy="14678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989230" y="1381016"/>
              <a:ext cx="887293" cy="887293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62601" y="1635732"/>
              <a:ext cx="11242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chemeClr val="accent1"/>
                  </a:solidFill>
                </a:rPr>
                <a:t>C++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18835" y="2266950"/>
              <a:ext cx="610565" cy="307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err="1" smtClean="0">
                  <a:solidFill>
                    <a:schemeClr val="accent1"/>
                  </a:solidFill>
                </a:rPr>
                <a:t>Py</a:t>
              </a:r>
              <a:endParaRPr lang="en-US" sz="1400" b="1" dirty="0" smtClean="0">
                <a:solidFill>
                  <a:schemeClr val="accent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343400" y="1669018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accent1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9208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/>
      <p:bldP spid="7" grpId="1"/>
      <p:bldP spid="8" grpId="0"/>
      <p:bldP spid="8" grpId="1"/>
      <p:bldP spid="10" grpId="0" animBg="1"/>
      <p:bldP spid="10" grpId="1" animBg="1"/>
      <p:bldP spid="9" grpId="0"/>
      <p:bldP spid="9" grpId="1"/>
      <p:bldP spid="13" grpId="0"/>
      <p:bldP spid="13" grpId="1"/>
      <p:bldP spid="14" grpId="0"/>
      <p:bldP spid="17" grpId="0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Mean to “Embed” Python in EMOD?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C/C++ program can call (temporarily) into python code, and then resume C/C++.</a:t>
            </a:r>
          </a:p>
          <a:p>
            <a:r>
              <a:rPr lang="en-US" dirty="0"/>
              <a:t>Can pass </a:t>
            </a:r>
            <a:r>
              <a:rPr lang="en-US" dirty="0" smtClean="0"/>
              <a:t>simple variables back </a:t>
            </a:r>
            <a:br>
              <a:rPr lang="en-US" dirty="0" smtClean="0"/>
            </a:br>
            <a:r>
              <a:rPr lang="en-US" dirty="0" smtClean="0"/>
              <a:t>&amp; forth.</a:t>
            </a:r>
          </a:p>
          <a:p>
            <a:pPr lvl="1"/>
            <a:r>
              <a:rPr lang="en-US" dirty="0" smtClean="0"/>
              <a:t>But not sharing memory.</a:t>
            </a:r>
            <a:endParaRPr lang="en-US" dirty="0"/>
          </a:p>
          <a:p>
            <a:r>
              <a:rPr lang="en-US" dirty="0"/>
              <a:t>Let’s you </a:t>
            </a:r>
            <a:r>
              <a:rPr lang="en-US" dirty="0" smtClean="0"/>
              <a:t>do certain things by just </a:t>
            </a:r>
            <a:br>
              <a:rPr lang="en-US" dirty="0" smtClean="0"/>
            </a:br>
            <a:r>
              <a:rPr lang="en-US" dirty="0" smtClean="0"/>
              <a:t>writing </a:t>
            </a:r>
            <a:r>
              <a:rPr lang="en-US" dirty="0"/>
              <a:t>Python code. Yay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Many tutorials </a:t>
            </a:r>
            <a:r>
              <a:rPr lang="en-US" dirty="0"/>
              <a:t>exist: </a:t>
            </a:r>
            <a:r>
              <a:rPr lang="en-US" dirty="0" smtClean="0"/>
              <a:t>e.g.,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realmike.org/blog/wp-content/uploads/2012/07/slides.pdf</a:t>
            </a:r>
            <a:endParaRPr lang="en-US" dirty="0" smtClean="0"/>
          </a:p>
          <a:p>
            <a:r>
              <a:rPr lang="en-US" dirty="0" smtClean="0"/>
              <a:t>Official Documentation: python.org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8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52550"/>
            <a:ext cx="4581525" cy="162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55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Get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8735290" cy="3962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More than you might think!</a:t>
            </a:r>
          </a:p>
          <a:p>
            <a:pPr lvl="1"/>
            <a:r>
              <a:rPr lang="en-US" dirty="0" smtClean="0"/>
              <a:t>Input data can be in any format (</a:t>
            </a:r>
            <a:r>
              <a:rPr lang="en-US" dirty="0" err="1" smtClean="0"/>
              <a:t>yaml</a:t>
            </a:r>
            <a:r>
              <a:rPr lang="en-US" dirty="0" smtClean="0"/>
              <a:t>, xml, csv, </a:t>
            </a:r>
            <a:r>
              <a:rPr lang="en-US" dirty="0" err="1" smtClean="0"/>
              <a:t>xls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Input files can be structured to suit </a:t>
            </a:r>
            <a:r>
              <a:rPr lang="en-US" i="1" dirty="0" smtClean="0"/>
              <a:t>your</a:t>
            </a:r>
            <a:r>
              <a:rPr lang="en-US" dirty="0" smtClean="0"/>
              <a:t> workflow – not the tool’s.</a:t>
            </a:r>
          </a:p>
          <a:p>
            <a:pPr lvl="1"/>
            <a:r>
              <a:rPr lang="en-US" dirty="0" smtClean="0"/>
              <a:t>Familiar tools can become </a:t>
            </a:r>
            <a:br>
              <a:rPr lang="en-US" dirty="0" smtClean="0"/>
            </a:br>
            <a:r>
              <a:rPr lang="en-US" dirty="0" smtClean="0"/>
              <a:t>UIs (e.g., MS Excel).</a:t>
            </a:r>
          </a:p>
          <a:p>
            <a:pPr lvl="1"/>
            <a:r>
              <a:rPr lang="en-US" dirty="0" smtClean="0"/>
              <a:t>Output data can be produced in your </a:t>
            </a:r>
            <a:r>
              <a:rPr lang="en-US" dirty="0" err="1" smtClean="0"/>
              <a:t>favourite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format, not just what EMOD natively supports.</a:t>
            </a:r>
          </a:p>
          <a:p>
            <a:pPr lvl="1"/>
            <a:r>
              <a:rPr lang="en-US" dirty="0" smtClean="0"/>
              <a:t>Post-processing of output data can be done as </a:t>
            </a:r>
            <a:br>
              <a:rPr lang="en-US" dirty="0" smtClean="0"/>
            </a:br>
            <a:r>
              <a:rPr lang="en-US" dirty="0" smtClean="0"/>
              <a:t>“part of” EMOD:</a:t>
            </a:r>
          </a:p>
          <a:p>
            <a:pPr lvl="2"/>
            <a:r>
              <a:rPr lang="en-US" dirty="0" smtClean="0"/>
              <a:t>Reduction (bandwidth)</a:t>
            </a:r>
          </a:p>
          <a:p>
            <a:pPr lvl="2"/>
            <a:r>
              <a:rPr lang="en-US" dirty="0" smtClean="0"/>
              <a:t>Validation</a:t>
            </a:r>
          </a:p>
          <a:p>
            <a:pPr lvl="2"/>
            <a:r>
              <a:rPr lang="en-US" dirty="0" smtClean="0"/>
              <a:t>Analysis</a:t>
            </a:r>
          </a:p>
          <a:p>
            <a:pPr lvl="2"/>
            <a:r>
              <a:rPr lang="en-US" dirty="0" smtClean="0"/>
              <a:t>SQL!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9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998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2016 IDM Gates Template" id="{9CCB7ACC-85E8-47AC-B241-B23B8091D46F}" vid="{4EA1B896-7751-4F18-BC42-05F9580E1F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2" ma:contentTypeDescription="Create a new document." ma:contentTypeScope="" ma:versionID="12ce6ba286d8a722fbeda7b993b86f49">
  <xsd:schema xmlns:xsd="http://www.w3.org/2001/XMLSchema" xmlns:xs="http://www.w3.org/2001/XMLSchema" xmlns:p="http://schemas.microsoft.com/office/2006/metadata/properties" xmlns:ns2="6d2bc46a-f014-48ed-be59-9d6cf5da36fb" targetNamespace="http://schemas.microsoft.com/office/2006/metadata/properties" ma:root="true" ma:fieldsID="679a8e4ae1d572e94e67380fd784e4fb" ns2:_="">
    <xsd:import namespace="6d2bc46a-f014-48ed-be59-9d6cf5da36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6FCQ3RPYFS27-334089976-118</_dlc_DocId>
    <_dlc_DocIdUrl xmlns="6d2bc46a-f014-48ed-be59-9d6cf5da36fb">
      <Url>https://idmod.sharepoint.com/symposium/_layouts/15/DocIdRedir.aspx?ID=6FCQ3RPYFS27-334089976-118</Url>
      <Description>6FCQ3RPYFS27-334089976-118</Description>
    </_dlc_DocIdUrl>
  </documentManagement>
</p:properties>
</file>

<file path=customXml/itemProps1.xml><?xml version="1.0" encoding="utf-8"?>
<ds:datastoreItem xmlns:ds="http://schemas.openxmlformats.org/officeDocument/2006/customXml" ds:itemID="{C04BD9E3-648C-4F48-B7CC-0581F46D9A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BF6C8D-7C84-46CC-A65D-6FD41A516C8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91F9244-E5AC-49D5-AB45-B738B2A4424D}"/>
</file>

<file path=customXml/itemProps4.xml><?xml version="1.0" encoding="utf-8"?>
<ds:datastoreItem xmlns:ds="http://schemas.openxmlformats.org/officeDocument/2006/customXml" ds:itemID="{E4BE5527-ED92-4C46-AD59-6FE00DA800DA}">
  <ds:schemaRefs>
    <ds:schemaRef ds:uri="http://purl.org/dc/elements/1.1/"/>
    <ds:schemaRef ds:uri="http://purl.org/dc/dcmitype/"/>
    <ds:schemaRef ds:uri="http://purl.org/dc/terms/"/>
    <ds:schemaRef ds:uri="6d2bc46a-f014-48ed-be59-9d6cf5da36f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IDM Gates Template</Template>
  <TotalTime>24825</TotalTime>
  <Words>1625</Words>
  <Application>Microsoft Office PowerPoint</Application>
  <PresentationFormat>On-screen Show (16:9)</PresentationFormat>
  <Paragraphs>462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IDM PPT w copyright</vt:lpstr>
      <vt:lpstr>PowerPoint Presentation</vt:lpstr>
      <vt:lpstr>Overview</vt:lpstr>
      <vt:lpstr>Architectural View (now)</vt:lpstr>
      <vt:lpstr>Architectural View (with Embedded Python)</vt:lpstr>
      <vt:lpstr>The Problem</vt:lpstr>
      <vt:lpstr>What is Python?</vt:lpstr>
      <vt:lpstr>Embedding Python in Pictures</vt:lpstr>
      <vt:lpstr>What Does It Mean to “Embed” Python in EMOD? </vt:lpstr>
      <vt:lpstr>What Does This Get Me?</vt:lpstr>
      <vt:lpstr>But First… (EMOD on Linux)</vt:lpstr>
      <vt:lpstr>Example #1: YAML</vt:lpstr>
      <vt:lpstr>Some Technical Details</vt:lpstr>
      <vt:lpstr>Embedding Python in EMOD: Key Details</vt:lpstr>
      <vt:lpstr>Common Mistakes &amp; Error-Handling</vt:lpstr>
      <vt:lpstr>Example #2: Multi-File Config (.json)</vt:lpstr>
      <vt:lpstr>Example #3: Param’s of Interest/Defaults</vt:lpstr>
      <vt:lpstr>Example #4: Input File Version Migration</vt:lpstr>
      <vt:lpstr>Example #5: Excel</vt:lpstr>
      <vt:lpstr>Post-Processing</vt:lpstr>
      <vt:lpstr>Best Practices</vt:lpstr>
      <vt:lpstr>Way Ahead</vt:lpstr>
      <vt:lpstr>Questions?</vt:lpstr>
      <vt:lpstr>PowerPoint Presentation</vt:lpstr>
      <vt:lpstr>Python Fever: Sneak Peak</vt:lpstr>
      <vt:lpstr>Prototyping New Disease Models Entirely in Python</vt:lpstr>
      <vt:lpstr>New Simulation Type</vt:lpstr>
      <vt:lpstr>Architectural View</vt:lpstr>
      <vt:lpstr>Data Flow View</vt:lpstr>
      <vt:lpstr>EMOD C++/Py Interface</vt:lpstr>
      <vt:lpstr>Python Fever: API</vt:lpstr>
      <vt:lpstr>Example: “Pythoid”</vt:lpstr>
      <vt:lpstr>Questions?</vt:lpstr>
    </vt:vector>
  </TitlesOfParts>
  <Company>Intellectual Ventures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Bridenbecker</dc:creator>
  <cp:lastModifiedBy>Jonathan Bloedow</cp:lastModifiedBy>
  <cp:revision>350</cp:revision>
  <cp:lastPrinted>2013-01-29T16:01:26Z</cp:lastPrinted>
  <dcterms:created xsi:type="dcterms:W3CDTF">2016-04-01T21:34:07Z</dcterms:created>
  <dcterms:modified xsi:type="dcterms:W3CDTF">2016-04-21T19:47:49Z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56179dd2-924d-4d8d-bae2-73e7b03fbd8e</vt:lpwstr>
  </property>
  <property fmtid="{D5CDD505-2E9C-101B-9397-08002B2CF9AE}" pid="4" name="Order">
    <vt:r8>8300</vt:r8>
  </property>
  <property fmtid="{D5CDD505-2E9C-101B-9397-08002B2CF9AE}" pid="5" name="_CopySource">
    <vt:lpwstr>https://idmod.sharepoint.com/reports/Shared Documents/Report Templates/2016 IDM Gates Template.potx</vt:lpwstr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