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7" r:id="rId2"/>
    <p:sldId id="450" r:id="rId3"/>
    <p:sldId id="423" r:id="rId4"/>
    <p:sldId id="281" r:id="rId5"/>
    <p:sldId id="424" r:id="rId6"/>
    <p:sldId id="340" r:id="rId7"/>
    <p:sldId id="341" r:id="rId8"/>
    <p:sldId id="426" r:id="rId9"/>
    <p:sldId id="427" r:id="rId10"/>
    <p:sldId id="451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7" r:id="rId20"/>
    <p:sldId id="438" r:id="rId21"/>
    <p:sldId id="439" r:id="rId22"/>
    <p:sldId id="440" r:id="rId23"/>
    <p:sldId id="454" r:id="rId24"/>
    <p:sldId id="442" r:id="rId25"/>
    <p:sldId id="455" r:id="rId26"/>
    <p:sldId id="443" r:id="rId27"/>
    <p:sldId id="444" r:id="rId28"/>
    <p:sldId id="445" r:id="rId29"/>
    <p:sldId id="446" r:id="rId30"/>
    <p:sldId id="447" r:id="rId31"/>
    <p:sldId id="441" r:id="rId32"/>
    <p:sldId id="448" r:id="rId33"/>
    <p:sldId id="449" r:id="rId34"/>
    <p:sldId id="453" r:id="rId35"/>
  </p:sldIdLst>
  <p:sldSz cx="12192000" cy="6858000"/>
  <p:notesSz cx="6858000" cy="9144000"/>
  <p:embeddedFontLst>
    <p:embeddedFont>
      <p:font typeface="Oswald" panose="020B0604020202020204" charset="0"/>
      <p:regular r:id="rId37"/>
      <p:bold r:id="rId38"/>
      <p:italic r:id="rId39"/>
      <p:boldItalic r:id="rId40"/>
    </p:embeddedFont>
    <p:embeddedFont>
      <p:font typeface="Open Sans Semibold" panose="020B0604020202020204" charset="0"/>
      <p:bold r:id="rId41"/>
      <p:boldItalic r:id="rId42"/>
    </p:embeddedFont>
    <p:embeddedFont>
      <p:font typeface="Segoe UI Historic" panose="020B0502040204020203" pitchFamily="34" charset="0"/>
      <p:regular r:id="rId43"/>
    </p:embeddedFont>
    <p:embeddedFont>
      <p:font typeface="Oswald Regular" panose="020B060402020202020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Open Sans Light" panose="020B0604020202020204" charset="0"/>
      <p:regular r:id="rId49"/>
      <p:italic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3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7" autoAdjust="0"/>
    <p:restoredTop sz="88000" autoAdjust="0"/>
  </p:normalViewPr>
  <p:slideViewPr>
    <p:cSldViewPr snapToGrid="0">
      <p:cViewPr varScale="1">
        <p:scale>
          <a:sx n="60" d="100"/>
          <a:sy n="60" d="100"/>
        </p:scale>
        <p:origin x="87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6D6D-CAEB-406D-A89D-AE0274B53C9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2E546-14B2-456F-91E8-1CF2AFCA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1D4F-2FE8-4AD7-B3A9-E213425F55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4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2E546-14B2-456F-91E8-1CF2AFCA4D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cycling the parasites</a:t>
            </a:r>
            <a:r>
              <a:rPr lang="en-US" baseline="0" dirty="0" smtClean="0"/>
              <a:t> will see all three drugs in 15 years.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 MFT in 15 weeks.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 Combination Therapy in 15 minutes.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We’ve done the simulation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2E546-14B2-456F-91E8-1CF2AFCA4D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4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bias has been towards low-trans scenarios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bc</a:t>
            </a:r>
            <a:endParaRPr lang="en-US" baseline="0" dirty="0" smtClean="0"/>
          </a:p>
          <a:p>
            <a:endParaRPr lang="en-US" baseline="0" dirty="0" smtClean="0"/>
          </a:p>
          <a:p>
            <a:pPr marL="228600" indent="-228600">
              <a:buAutoNum type="arabicParenBoth"/>
            </a:pPr>
            <a:r>
              <a:rPr lang="en-US" baseline="0" dirty="0" smtClean="0"/>
              <a:t>I lived in SE Asia,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Drug res seems to evolve in low-trans 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2E546-14B2-456F-91E8-1CF2AFCA4D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3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Sales data (broken down by pediatric</a:t>
            </a:r>
            <a:r>
              <a:rPr lang="en-US" baseline="0" dirty="0" smtClean="0"/>
              <a:t> and adult formulations</a:t>
            </a:r>
            <a:r>
              <a:rPr lang="en-US" dirty="0" smtClean="0"/>
              <a:t>) indicate that adults are more likely to receive an antimalarial than children.</a:t>
            </a:r>
            <a:r>
              <a:rPr lang="en-US" baseline="0" dirty="0" smtClean="0"/>
              <a:t>  Is this true?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our simulations we assume these numbers are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2E546-14B2-456F-91E8-1CF2AFCA4D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74% is Cascades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2E546-14B2-456F-91E8-1CF2AFCA4D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Selection pressure in Centre-Nord and Cascades should be very low….. And selection pressure in Est and Plateau-Central by AQ should be very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2E546-14B2-456F-91E8-1CF2AFCA4D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Model-fitting</a:t>
            </a:r>
            <a:r>
              <a:rPr lang="en-US" baseline="0" dirty="0" smtClean="0"/>
              <a:t> with IBMs is hard.  30 simulations with 1.8 million people were input into a deep neural network (inside Google’s </a:t>
            </a:r>
            <a:r>
              <a:rPr lang="en-US" baseline="0" dirty="0" err="1" smtClean="0"/>
              <a:t>Colaboratory</a:t>
            </a:r>
            <a:r>
              <a:rPr lang="en-US" baseline="0" dirty="0" smtClean="0"/>
              <a:t>) and run on a GPU that used a neural network to perform the data fitting.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fit of a baseline scenario to the MIS data from 2010.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2E546-14B2-456F-91E8-1CF2AFCA4D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27571" y="6483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Oswald Regular" panose="02000503000000000000" pitchFamily="2" charset="0"/>
              </a:defRPr>
            </a:lvl1pPr>
          </a:lstStyle>
          <a:p>
            <a:fld id="{3A5630F5-E5BE-4BDA-9065-5556D4C2D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6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6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96" y="1"/>
            <a:ext cx="12029303" cy="101325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27571" y="6483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Oswald Regular" panose="02000503000000000000" pitchFamily="2" charset="0"/>
              </a:defRPr>
            </a:lvl1pPr>
          </a:lstStyle>
          <a:p>
            <a:fld id="{3A5630F5-E5BE-4BDA-9065-5556D4C2D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6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15847" y="6471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Oswald Regular" panose="02000503000000000000" pitchFamily="2" charset="0"/>
              </a:defRPr>
            </a:lvl1pPr>
          </a:lstStyle>
          <a:p>
            <a:fld id="{3A5630F5-E5BE-4BDA-9065-5556D4C2D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15847" y="6471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Oswald Regular" panose="02000503000000000000" pitchFamily="2" charset="0"/>
              </a:defRPr>
            </a:lvl1pPr>
          </a:lstStyle>
          <a:p>
            <a:fld id="{3A5630F5-E5BE-4BDA-9065-5556D4C2D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6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15847" y="6471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Oswald Regular" panose="02000503000000000000" pitchFamily="2" charset="0"/>
              </a:defRPr>
            </a:lvl1pPr>
          </a:lstStyle>
          <a:p>
            <a:fld id="{3A5630F5-E5BE-4BDA-9065-5556D4C2D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1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15847" y="6471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Oswald Regular" panose="02000503000000000000" pitchFamily="2" charset="0"/>
              </a:defRPr>
            </a:lvl1pPr>
          </a:lstStyle>
          <a:p>
            <a:fld id="{3A5630F5-E5BE-4BDA-9065-5556D4C2D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7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15847" y="6471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Oswald Regular" panose="02000503000000000000" pitchFamily="2" charset="0"/>
              </a:defRPr>
            </a:lvl1pPr>
          </a:lstStyle>
          <a:p>
            <a:fld id="{3A5630F5-E5BE-4BDA-9065-5556D4C2D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1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1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9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697" y="1"/>
            <a:ext cx="10515600" cy="101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11594123" y="6307015"/>
            <a:ext cx="564924" cy="517432"/>
          </a:xfrm>
          <a:prstGeom prst="rtTriangl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427571" y="6483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Oswald Regular" panose="02000503000000000000" pitchFamily="2" charset="0"/>
              </a:defRPr>
            </a:lvl1pPr>
          </a:lstStyle>
          <a:p>
            <a:fld id="{3A5630F5-E5BE-4BDA-9065-5556D4C2D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otype.visualization.vpr.psu.edu/mboni/MalariaBurkinaFaso/S1_60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9529" y="300368"/>
            <a:ext cx="11817061" cy="966199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/>
              <a:t>Managing antimalarial drug-resistance across high-transmission and low-transmission settings</a:t>
            </a:r>
            <a:endParaRPr lang="en-US" sz="32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7032" y="6182763"/>
            <a:ext cx="32049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IDM Symposium</a:t>
            </a:r>
          </a:p>
          <a:p>
            <a:pPr algn="ctr">
              <a:lnSpc>
                <a:spcPct val="130000"/>
              </a:lnSpc>
            </a:pPr>
            <a:r>
              <a:rPr lang="en-US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Apr 15-17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191" y="2216084"/>
            <a:ext cx="8146141" cy="1432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latin typeface="Oswald" panose="02000503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Maciej F Boni</a:t>
            </a:r>
          </a:p>
          <a:p>
            <a:pPr>
              <a:lnSpc>
                <a:spcPct val="130000"/>
              </a:lnSpc>
            </a:pPr>
            <a:endParaRPr lang="en-US" sz="700" i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Center </a:t>
            </a:r>
            <a:r>
              <a:rPr lang="en-US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Infectious Disease </a:t>
            </a:r>
            <a:r>
              <a:rPr lang="en-US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Dynamics (CIDD), </a:t>
            </a:r>
            <a:r>
              <a:rPr lang="en-US" sz="2000" i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Dept</a:t>
            </a:r>
            <a:r>
              <a:rPr lang="en-US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Biology, Penn State</a:t>
            </a:r>
          </a:p>
          <a:p>
            <a:pPr>
              <a:lnSpc>
                <a:spcPct val="130000"/>
              </a:lnSpc>
            </a:pPr>
            <a:r>
              <a:rPr lang="en-US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Nuffield </a:t>
            </a:r>
            <a:r>
              <a:rPr lang="en-US" sz="2000" i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Dept</a:t>
            </a:r>
            <a:r>
              <a:rPr lang="en-US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of Medicine, University of Oxford</a:t>
            </a:r>
          </a:p>
        </p:txBody>
      </p:sp>
      <p:pic>
        <p:nvPicPr>
          <p:cNvPr id="1028" name="Picture 4" descr="http://onwardstate.com/wp-content/uploads/2015/07/Screen-Shot-2015-08-04-at-1.56.47-AM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3" y="5691610"/>
            <a:ext cx="2814796" cy="116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7632" y="1118441"/>
            <a:ext cx="7948010" cy="3970318"/>
            <a:chOff x="1559847" y="1163783"/>
            <a:chExt cx="7948010" cy="3970318"/>
          </a:xfrm>
        </p:grpSpPr>
        <p:sp>
          <p:nvSpPr>
            <p:cNvPr id="4" name="TextBox 3"/>
            <p:cNvSpPr txBox="1"/>
            <p:nvPr/>
          </p:nvSpPr>
          <p:spPr>
            <a:xfrm>
              <a:off x="1559847" y="1163783"/>
              <a:ext cx="7948010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Oswald Regular" panose="02000503000000000000" pitchFamily="2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Two new directions</a:t>
              </a:r>
            </a:p>
            <a:p>
              <a:endParaRPr lang="en-US" sz="3600" dirty="0">
                <a:latin typeface="Oswald Regular" panose="02000503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endParaRPr lang="en-US" sz="3600" dirty="0" smtClean="0">
                <a:latin typeface="Oswald Regular" panose="02000503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r>
                <a:rPr lang="en-US" sz="3600" dirty="0" smtClean="0">
                  <a:latin typeface="Oswald Regular" panose="02000503000000000000" pitchFamily="2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High and low transmission scenarios</a:t>
              </a:r>
            </a:p>
            <a:p>
              <a:endParaRPr lang="en-US" sz="3600" dirty="0" smtClean="0">
                <a:latin typeface="Oswald Regular" panose="02000503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endParaRPr lang="en-US" sz="3600" dirty="0">
                <a:latin typeface="Oswald Regular" panose="02000503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r>
                <a:rPr lang="en-US" sz="3600" dirty="0" smtClean="0">
                  <a:latin typeface="Oswald Regular" panose="02000503000000000000" pitchFamily="2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Realistic treatment patterns (African settings)</a:t>
              </a:r>
              <a:endParaRPr lang="en-US" sz="3600" dirty="0">
                <a:latin typeface="Oswald Regular" panose="02000503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677660" y="1738116"/>
              <a:ext cx="31361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53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654" y="1075731"/>
            <a:ext cx="82429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Oswald Regular" panose="02000503000000000000" pitchFamily="2" charset="0"/>
              </a:rPr>
              <a:t>Treatment in Public Health System</a:t>
            </a:r>
          </a:p>
          <a:p>
            <a:endParaRPr lang="en-US" sz="3600" dirty="0">
              <a:latin typeface="Oswald Regular" panose="02000503000000000000" pitchFamily="2" charset="0"/>
            </a:endParaRPr>
          </a:p>
          <a:p>
            <a:r>
              <a:rPr lang="en-US" sz="3600" dirty="0" smtClean="0">
                <a:latin typeface="Oswald Regular" panose="02000503000000000000" pitchFamily="2" charset="0"/>
              </a:rPr>
              <a:t>	- “Recommended First-line Therapy” (RFT)</a:t>
            </a:r>
          </a:p>
          <a:p>
            <a:endParaRPr lang="en-US" sz="3600" dirty="0">
              <a:latin typeface="Oswald Regular" panose="02000503000000000000" pitchFamily="2" charset="0"/>
            </a:endParaRPr>
          </a:p>
          <a:p>
            <a:endParaRPr lang="en-US" sz="3600" dirty="0" smtClean="0">
              <a:latin typeface="Oswald Regular" panose="02000503000000000000" pitchFamily="2" charset="0"/>
            </a:endParaRPr>
          </a:p>
          <a:p>
            <a:r>
              <a:rPr lang="en-US" sz="3600" dirty="0" smtClean="0">
                <a:latin typeface="Oswald Regular" panose="02000503000000000000" pitchFamily="2" charset="0"/>
              </a:rPr>
              <a:t>Private Market Drug Purchases</a:t>
            </a:r>
          </a:p>
          <a:p>
            <a:endParaRPr lang="en-US" sz="3600" dirty="0">
              <a:latin typeface="Oswald Regular" panose="02000503000000000000" pitchFamily="2" charset="0"/>
            </a:endParaRPr>
          </a:p>
          <a:p>
            <a:r>
              <a:rPr lang="en-US" sz="3600" dirty="0" smtClean="0">
                <a:latin typeface="Oswald Regular" panose="02000503000000000000" pitchFamily="2" charset="0"/>
              </a:rPr>
              <a:t>	- “Off-Policy Purchases” (OPP)</a:t>
            </a:r>
            <a:endParaRPr lang="en-US" sz="36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about drug usage 2006 - 2040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19A7-540C-4BE0-989C-4A13B90D56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2697" y="1013255"/>
            <a:ext cx="11165662" cy="19478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assume that AL / ASAQ was not widely used in 2006, and that gradually the usage of AL/ASAQ increased from 2006 to 2020 to 2040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Drug 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Usage by Year: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38414E-97E4-4D57-B3AF-D119A06A1D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0334" y="3355216"/>
          <a:ext cx="9834002" cy="32212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40414">
                  <a:extLst>
                    <a:ext uri="{9D8B030D-6E8A-4147-A177-3AD203B41FA5}">
                      <a16:colId xmlns:a16="http://schemas.microsoft.com/office/drawing/2014/main" val="2265342759"/>
                    </a:ext>
                  </a:extLst>
                </a:gridCol>
                <a:gridCol w="3433637">
                  <a:extLst>
                    <a:ext uri="{9D8B030D-6E8A-4147-A177-3AD203B41FA5}">
                      <a16:colId xmlns:a16="http://schemas.microsoft.com/office/drawing/2014/main" val="3435343307"/>
                    </a:ext>
                  </a:extLst>
                </a:gridCol>
                <a:gridCol w="1753317">
                  <a:extLst>
                    <a:ext uri="{9D8B030D-6E8A-4147-A177-3AD203B41FA5}">
                      <a16:colId xmlns:a16="http://schemas.microsoft.com/office/drawing/2014/main" val="4076756332"/>
                    </a:ext>
                  </a:extLst>
                </a:gridCol>
                <a:gridCol w="1753317">
                  <a:extLst>
                    <a:ext uri="{9D8B030D-6E8A-4147-A177-3AD203B41FA5}">
                      <a16:colId xmlns:a16="http://schemas.microsoft.com/office/drawing/2014/main" val="579407698"/>
                    </a:ext>
                  </a:extLst>
                </a:gridCol>
                <a:gridCol w="1753317">
                  <a:extLst>
                    <a:ext uri="{9D8B030D-6E8A-4147-A177-3AD203B41FA5}">
                      <a16:colId xmlns:a16="http://schemas.microsoft.com/office/drawing/2014/main" val="4255284527"/>
                    </a:ext>
                  </a:extLst>
                </a:gridCol>
              </a:tblGrid>
              <a:tr h="3482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2006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568003"/>
                  </a:ext>
                </a:extLst>
              </a:tr>
              <a:tr h="783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Recommended First-line Therapies (RFT) (AL / ASAQ)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2.50%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17.86%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40.00%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1901104"/>
                  </a:ext>
                </a:extLst>
              </a:tr>
              <a:tr h="3482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Off-policy Purchase (OPP)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47.50%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32.14%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10.00%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938549"/>
                  </a:ext>
                </a:extLst>
              </a:tr>
              <a:tr h="34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AQ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14.25%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9.64%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3.00%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2597183"/>
                  </a:ext>
                </a:extLst>
              </a:tr>
              <a:tr h="34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CQ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14.25%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9.64%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3.00%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4376875"/>
                  </a:ext>
                </a:extLst>
              </a:tr>
              <a:tr h="34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SP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14.25%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9.64%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3.00%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133836"/>
                  </a:ext>
                </a:extLst>
              </a:tr>
              <a:tr h="34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AL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4.75%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3.21%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1.00%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6831505"/>
                  </a:ext>
                </a:extLst>
              </a:tr>
              <a:tr h="3482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No Treatment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50.00%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50.00%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50.00%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1291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0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" y="0"/>
            <a:ext cx="112012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" y="167640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Oswald Regular" panose="02000503000000000000" pitchFamily="2" charset="0"/>
              </a:rPr>
              <a:t>Hypothetical AL Country</a:t>
            </a:r>
            <a:endParaRPr lang="en-US" sz="2800" dirty="0">
              <a:latin typeface="Oswald Regular" panose="020005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65703" y="1801200"/>
            <a:ext cx="1771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 efficacy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884269" y="4916551"/>
            <a:ext cx="2903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Frequency of 580Y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" y="0"/>
            <a:ext cx="11201225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436914" y="1182189"/>
            <a:ext cx="522514" cy="6662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554582" y="1182189"/>
            <a:ext cx="683623" cy="6662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86988" y="1867988"/>
            <a:ext cx="354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 efficacy stays at around 95% for these 24 years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65703" y="1801200"/>
            <a:ext cx="1771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 efficacy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884269" y="4916551"/>
            <a:ext cx="2903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Frequency of 580Y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" y="167640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Oswald Regular" panose="02000503000000000000" pitchFamily="2" charset="0"/>
              </a:rPr>
              <a:t>Hypothetical AL Country</a:t>
            </a:r>
            <a:endParaRPr lang="en-US" sz="28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" y="0"/>
            <a:ext cx="11201225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367451" y="1992086"/>
            <a:ext cx="522514" cy="6662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62605" y="2086792"/>
            <a:ext cx="683623" cy="6662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9623" y="2704011"/>
            <a:ext cx="403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Prevalence stays between 13% and 15% from 2008 to 2030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65703" y="1801200"/>
            <a:ext cx="1771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 efficacy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884269" y="4916551"/>
            <a:ext cx="2903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Frequency of 580Y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" y="167640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Oswald Regular" panose="02000503000000000000" pitchFamily="2" charset="0"/>
              </a:rPr>
              <a:t>Hypothetical AL Country</a:t>
            </a:r>
            <a:endParaRPr lang="en-US" sz="28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" y="0"/>
            <a:ext cx="11201225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911634" y="5584372"/>
            <a:ext cx="496389" cy="4506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5849" y="5042544"/>
            <a:ext cx="403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frequency of the C580Y mutation rises to about 15% by 2030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65703" y="1801200"/>
            <a:ext cx="1771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 efficacy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884269" y="4916551"/>
            <a:ext cx="2903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Frequency of 580Y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" y="167640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Oswald Regular" panose="02000503000000000000" pitchFamily="2" charset="0"/>
              </a:rPr>
              <a:t>Hypothetical AL Country</a:t>
            </a:r>
            <a:endParaRPr lang="en-US" sz="28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" y="0"/>
            <a:ext cx="1120122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571" y="91440"/>
            <a:ext cx="10724606" cy="3644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2069" y="2586446"/>
            <a:ext cx="5577839" cy="427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75166" y="1031966"/>
            <a:ext cx="2103120" cy="3890487"/>
          </a:xfrm>
          <a:custGeom>
            <a:avLst/>
            <a:gdLst>
              <a:gd name="connsiteX0" fmla="*/ 2103120 w 2103120"/>
              <a:gd name="connsiteY0" fmla="*/ 3879668 h 3890487"/>
              <a:gd name="connsiteX1" fmla="*/ 1724297 w 2103120"/>
              <a:gd name="connsiteY1" fmla="*/ 3540034 h 3890487"/>
              <a:gd name="connsiteX2" fmla="*/ 1410789 w 2103120"/>
              <a:gd name="connsiteY2" fmla="*/ 1567542 h 3890487"/>
              <a:gd name="connsiteX3" fmla="*/ 0 w 2103120"/>
              <a:gd name="connsiteY3" fmla="*/ 0 h 389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3890487">
                <a:moveTo>
                  <a:pt x="2103120" y="3879668"/>
                </a:moveTo>
                <a:cubicBezTo>
                  <a:pt x="1971402" y="3902528"/>
                  <a:pt x="1839685" y="3925388"/>
                  <a:pt x="1724297" y="3540034"/>
                </a:cubicBezTo>
                <a:cubicBezTo>
                  <a:pt x="1608909" y="3154680"/>
                  <a:pt x="1698172" y="2157548"/>
                  <a:pt x="1410789" y="1567542"/>
                </a:cubicBezTo>
                <a:cubicBezTo>
                  <a:pt x="1123406" y="977536"/>
                  <a:pt x="561703" y="48876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7477" y="678023"/>
            <a:ext cx="2646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TYY--C1x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434" y="169816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Genotype: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069" y="2158810"/>
            <a:ext cx="48862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positions in order are: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pfcrt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76T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pfmdr1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86Y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pfmdr1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Y184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pfmdr1 (no second copy)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pfmdr1 (no second copy)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kelch13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C580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plasmepsin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 copy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extra mutations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" y="0"/>
            <a:ext cx="1120122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571" y="91440"/>
            <a:ext cx="10724606" cy="3644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2069" y="2586446"/>
            <a:ext cx="5577839" cy="427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75166" y="1031966"/>
            <a:ext cx="2103120" cy="3890487"/>
          </a:xfrm>
          <a:custGeom>
            <a:avLst/>
            <a:gdLst>
              <a:gd name="connsiteX0" fmla="*/ 2103120 w 2103120"/>
              <a:gd name="connsiteY0" fmla="*/ 3879668 h 3890487"/>
              <a:gd name="connsiteX1" fmla="*/ 1724297 w 2103120"/>
              <a:gd name="connsiteY1" fmla="*/ 3540034 h 3890487"/>
              <a:gd name="connsiteX2" fmla="*/ 1410789 w 2103120"/>
              <a:gd name="connsiteY2" fmla="*/ 1567542 h 3890487"/>
              <a:gd name="connsiteX3" fmla="*/ 0 w 2103120"/>
              <a:gd name="connsiteY3" fmla="*/ 0 h 389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3890487">
                <a:moveTo>
                  <a:pt x="2103120" y="3879668"/>
                </a:moveTo>
                <a:cubicBezTo>
                  <a:pt x="1971402" y="3902528"/>
                  <a:pt x="1839685" y="3925388"/>
                  <a:pt x="1724297" y="3540034"/>
                </a:cubicBezTo>
                <a:cubicBezTo>
                  <a:pt x="1608909" y="3154680"/>
                  <a:pt x="1698172" y="2157548"/>
                  <a:pt x="1410789" y="1567542"/>
                </a:cubicBezTo>
                <a:cubicBezTo>
                  <a:pt x="1123406" y="977536"/>
                  <a:pt x="561703" y="48876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7477" y="678023"/>
            <a:ext cx="2646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TYY--C1x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434" y="169816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Genotype: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069" y="2158810"/>
            <a:ext cx="48862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positions in order are: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pfcrt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76T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pfmdr1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86Y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pfmdr1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Y184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pfmdr1 (no second copy)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pfmdr1 (no second copy)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kelch13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C580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plasmepsin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 copy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extra mutations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53051" y="2543401"/>
            <a:ext cx="182880" cy="23360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065623" y="2556464"/>
            <a:ext cx="990189" cy="2362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83919" y="1179489"/>
            <a:ext cx="6586011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This genotype rises from 50% frequency to around 80% frequency because of early (2006-2015) pressure from </a:t>
            </a:r>
            <a:r>
              <a:rPr lang="en-US" sz="2400" dirty="0" err="1" smtClean="0"/>
              <a:t>Amodiaquine</a:t>
            </a:r>
            <a:r>
              <a:rPr lang="en-US" sz="2400" dirty="0" smtClean="0"/>
              <a:t> in the population.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5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0254" y="451328"/>
            <a:ext cx="10752381" cy="6406672"/>
            <a:chOff x="719809" y="117566"/>
            <a:chExt cx="10752381" cy="64066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09" y="333762"/>
              <a:ext cx="10752381" cy="619047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54480" y="117566"/>
              <a:ext cx="8752114" cy="692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43799" y="4192408"/>
            <a:ext cx="718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of these lines shows you the evolution of a genotype over 24 years.  If its frequency is lower than 0.1%, it is not plotted.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91318" y="3762762"/>
            <a:ext cx="255494" cy="51340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1318" y="4900295"/>
            <a:ext cx="699247" cy="82815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State Malaria Modeling Team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82F2933-DA3E-4F87-B94E-2C9911395B9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2" descr="tdng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26" y="1466878"/>
            <a:ext cx="2437094" cy="32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ut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8" y="1349750"/>
            <a:ext cx="2528910" cy="33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3458" y="5058633"/>
            <a:ext cx="2193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Oswald Regular" panose="02000503000000000000" pitchFamily="2" charset="0"/>
              </a:rPr>
              <a:t>Tran Dang Nguyen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Oswald Regular" panose="02000503000000000000" pitchFamily="2" charset="0"/>
              </a:rPr>
              <a:t>Postdoc</a:t>
            </a:r>
            <a:endParaRPr lang="en-US" sz="2400" dirty="0">
              <a:latin typeface="Oswald Regular" panose="020005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088" y="5058633"/>
            <a:ext cx="1542410" cy="1134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Oswald Regular" panose="02000503000000000000" pitchFamily="2" charset="0"/>
              </a:rPr>
              <a:t>Thu Tran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Oswald Regular" panose="02000503000000000000" pitchFamily="2" charset="0"/>
              </a:rPr>
              <a:t>PhD student</a:t>
            </a:r>
            <a:endParaRPr lang="en-US" sz="2400" dirty="0">
              <a:latin typeface="Oswald Regular" panose="02000503000000000000" pitchFamily="2" charset="0"/>
            </a:endParaRPr>
          </a:p>
        </p:txBody>
      </p:sp>
      <p:pic>
        <p:nvPicPr>
          <p:cNvPr id="11" name="Picture 8" descr="C:\Users\mboni\Pictures\logos\LKSF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2646" y="2271323"/>
            <a:ext cx="2072263" cy="483528"/>
          </a:xfrm>
          <a:prstGeom prst="rect">
            <a:avLst/>
          </a:prstGeom>
          <a:noFill/>
        </p:spPr>
      </p:pic>
      <p:pic>
        <p:nvPicPr>
          <p:cNvPr id="12" name="Picture 5" descr="http://www.wellcome.ac.uk/stellent/groups/corporatesite/@msh_publishing_group/documents/image/wtdv031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0169" y="1466878"/>
            <a:ext cx="4341831" cy="560012"/>
          </a:xfrm>
          <a:prstGeom prst="rect">
            <a:avLst/>
          </a:prstGeom>
          <a:noFill/>
        </p:spPr>
      </p:pic>
      <p:pic>
        <p:nvPicPr>
          <p:cNvPr id="13" name="Picture 4" descr="https://static.wixstatic.com/media/ebce7d_c2608f10c9134ab892fe81e4a4d4960f.jpg/v1/fill/w_350,h_70,al_c,q_80,usm_0.66_1.00_0.01/ebce7d_c2608f10c9134ab892fe81e4a4d4960f.web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978" y="2977044"/>
            <a:ext cx="2249104" cy="4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66308" y="3649058"/>
            <a:ext cx="410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 smtClean="0">
                <a:latin typeface="Oswald Regular" panose="02000503000000000000" pitchFamily="2" charset="0"/>
              </a:rPr>
              <a:t>Thanks to Nick White, Jeremy Farrar, </a:t>
            </a:r>
            <a:r>
              <a:rPr lang="en-US" sz="1600" dirty="0" err="1" smtClean="0">
                <a:latin typeface="Oswald Regular" panose="02000503000000000000" pitchFamily="2" charset="0"/>
              </a:rPr>
              <a:t>Piero</a:t>
            </a:r>
            <a:r>
              <a:rPr lang="en-US" sz="1600" dirty="0" smtClean="0">
                <a:latin typeface="Oswald Regular" panose="02000503000000000000" pitchFamily="2" charset="0"/>
              </a:rPr>
              <a:t> </a:t>
            </a:r>
            <a:r>
              <a:rPr lang="en-US" sz="1600" dirty="0" err="1" smtClean="0">
                <a:latin typeface="Oswald Regular" panose="02000503000000000000" pitchFamily="2" charset="0"/>
              </a:rPr>
              <a:t>Olliaro</a:t>
            </a:r>
            <a:r>
              <a:rPr lang="en-US" sz="1600" dirty="0" smtClean="0">
                <a:latin typeface="Oswald Regular" panose="02000503000000000000" pitchFamily="2" charset="0"/>
              </a:rPr>
              <a:t>, Arjen </a:t>
            </a:r>
            <a:r>
              <a:rPr lang="en-US" sz="1600" dirty="0" err="1" smtClean="0">
                <a:latin typeface="Oswald Regular" panose="02000503000000000000" pitchFamily="2" charset="0"/>
              </a:rPr>
              <a:t>Dondorp</a:t>
            </a:r>
            <a:r>
              <a:rPr lang="en-US" sz="1600" dirty="0" smtClean="0">
                <a:latin typeface="Oswald Regular" panose="02000503000000000000" pitchFamily="2" charset="0"/>
              </a:rPr>
              <a:t>, Dang </a:t>
            </a:r>
            <a:r>
              <a:rPr lang="en-US" sz="1600" dirty="0" err="1" smtClean="0">
                <a:latin typeface="Oswald Regular" panose="02000503000000000000" pitchFamily="2" charset="0"/>
              </a:rPr>
              <a:t>Duy</a:t>
            </a:r>
            <a:r>
              <a:rPr lang="en-US" sz="1600" dirty="0" smtClean="0">
                <a:latin typeface="Oswald Regular" panose="02000503000000000000" pitchFamily="2" charset="0"/>
              </a:rPr>
              <a:t> Hoang </a:t>
            </a:r>
            <a:r>
              <a:rPr lang="en-US" sz="1600" dirty="0" err="1" smtClean="0">
                <a:latin typeface="Oswald Regular" panose="02000503000000000000" pitchFamily="2" charset="0"/>
              </a:rPr>
              <a:t>Giang</a:t>
            </a:r>
            <a:r>
              <a:rPr lang="en-US" sz="1600" dirty="0" smtClean="0">
                <a:latin typeface="Oswald Regular" panose="02000503000000000000" pitchFamily="2" charset="0"/>
              </a:rPr>
              <a:t>, Ha Minh Lam, J Kevin Baird, and many others</a:t>
            </a:r>
            <a:endParaRPr lang="en-US" sz="16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20254" y="451328"/>
            <a:ext cx="10752381" cy="6406672"/>
            <a:chOff x="719809" y="117566"/>
            <a:chExt cx="10752381" cy="64066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09" y="333762"/>
              <a:ext cx="10752381" cy="619047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554480" y="117566"/>
              <a:ext cx="8752114" cy="692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828503" y="3135086"/>
            <a:ext cx="3778536" cy="18288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723850" y="992777"/>
            <a:ext cx="2495004" cy="212489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7541" y="81995"/>
            <a:ext cx="930536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Here, you see the first evolution of the of the 580Y allele, which increases from about 1% in 2020 to about 15% frequency in 2030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0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1175" y="2258209"/>
            <a:ext cx="93859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Oswald Regular" panose="02000503000000000000" pitchFamily="2" charset="0"/>
              </a:rPr>
              <a:t>Hypothetical AL Country with 3% prevalence</a:t>
            </a:r>
          </a:p>
          <a:p>
            <a:pPr algn="ctr"/>
            <a:endParaRPr lang="en-US" sz="4400" dirty="0" smtClean="0">
              <a:latin typeface="Oswald Regular" panose="02000503000000000000" pitchFamily="2" charset="0"/>
            </a:endParaRPr>
          </a:p>
          <a:p>
            <a:pPr algn="ctr"/>
            <a:r>
              <a:rPr lang="en-US" sz="4400" dirty="0" smtClean="0">
                <a:latin typeface="Oswald Regular" panose="02000503000000000000" pitchFamily="2" charset="0"/>
              </a:rPr>
              <a:t>( previous scenario was 14% )</a:t>
            </a:r>
            <a:endParaRPr lang="en-US" sz="44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7" y="0"/>
            <a:ext cx="112012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9680" y="4036422"/>
            <a:ext cx="418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transmission, 3% prevalence, so 580Y evolution is faster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96938" y="4744308"/>
            <a:ext cx="1018903" cy="1169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365703" y="1801200"/>
            <a:ext cx="17716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 efficacy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884269" y="4916551"/>
            <a:ext cx="2903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Frequency of 580Y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" y="167640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Oswald Regular" panose="02000503000000000000" pitchFamily="2" charset="0"/>
              </a:rPr>
              <a:t>Hypothetical AL Country</a:t>
            </a:r>
            <a:endParaRPr lang="en-US" sz="28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1773" y="2084398"/>
            <a:ext cx="107484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Oswald Regular" panose="02000503000000000000" pitchFamily="2" charset="0"/>
              </a:rPr>
              <a:t>Reminder:</a:t>
            </a:r>
          </a:p>
          <a:p>
            <a:pPr algn="ctr"/>
            <a:endParaRPr lang="en-US" sz="4400" dirty="0" smtClean="0">
              <a:latin typeface="Oswald Regular" panose="02000503000000000000" pitchFamily="2" charset="0"/>
            </a:endParaRPr>
          </a:p>
          <a:p>
            <a:pPr algn="ctr"/>
            <a:r>
              <a:rPr lang="en-US" sz="4400" dirty="0" smtClean="0">
                <a:latin typeface="Oswald Regular" panose="02000503000000000000" pitchFamily="2" charset="0"/>
              </a:rPr>
              <a:t>High transmission areas can also have low coverage</a:t>
            </a:r>
            <a:endParaRPr lang="en-US" sz="4400" dirty="0">
              <a:latin typeface="Oswald Regular" panose="02000503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16106" y="2765871"/>
            <a:ext cx="18363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6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Calibrating malaria epidemiology of Burkina Faso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324" y="1029305"/>
            <a:ext cx="563996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Oswald Regular" panose="02000503000000000000" pitchFamily="2" charset="0"/>
              </a:rPr>
              <a:t>Treatment seeking/preference behavior available by region, from DHS data 2014.</a:t>
            </a:r>
          </a:p>
          <a:p>
            <a:pPr>
              <a:lnSpc>
                <a:spcPct val="130000"/>
              </a:lnSpc>
            </a:pPr>
            <a:endParaRPr lang="en-US" dirty="0">
              <a:latin typeface="Oswald Regular" panose="02000503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Oswald Regular" panose="02000503000000000000" pitchFamily="2" charset="0"/>
              </a:rPr>
              <a:t>Between 23% (Sahel) and 69% (Centre-</a:t>
            </a:r>
            <a:r>
              <a:rPr lang="en-US" dirty="0" err="1" smtClean="0">
                <a:latin typeface="Oswald Regular" panose="02000503000000000000" pitchFamily="2" charset="0"/>
              </a:rPr>
              <a:t>Ouest</a:t>
            </a:r>
            <a:r>
              <a:rPr lang="en-US" dirty="0" smtClean="0">
                <a:latin typeface="Oswald Regular" panose="02000503000000000000" pitchFamily="2" charset="0"/>
              </a:rPr>
              <a:t>) of children under 5 are give an antimalarial if malaria is suspected.</a:t>
            </a:r>
            <a:endParaRPr lang="en-US" dirty="0">
              <a:latin typeface="Oswald Regular" panose="020005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12" y="3193895"/>
            <a:ext cx="4194881" cy="3070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214520"/>
            <a:ext cx="4157651" cy="304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6376" y="34589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23%</a:t>
            </a:r>
            <a:endParaRPr lang="en-US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3998" y="493518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Oswald Regular" panose="02000503000000000000" pitchFamily="2" charset="0"/>
              </a:rPr>
              <a:t>69%</a:t>
            </a:r>
            <a:endParaRPr lang="en-US" dirty="0">
              <a:solidFill>
                <a:schemeClr val="accent6"/>
              </a:solidFill>
              <a:latin typeface="Oswald Regular" panose="020005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9354" y="440536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48%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487" y="558811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52%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3244" y="4603776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Oswald Regular" panose="02000503000000000000" pitchFamily="2" charset="0"/>
              </a:rPr>
              <a:t>47%</a:t>
            </a:r>
            <a:endParaRPr lang="en-US" sz="800" dirty="0">
              <a:latin typeface="Oswald Regular" panose="020005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2737" y="497049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64%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3911" y="403005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57%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3635" y="5099265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Oswald Regular" panose="02000503000000000000" pitchFamily="2" charset="0"/>
              </a:rPr>
              <a:t>62%</a:t>
            </a:r>
            <a:endParaRPr lang="en-US" sz="1400" dirty="0">
              <a:latin typeface="Oswald Regular" panose="020005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3067" y="460116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40%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49" y="503771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46%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6625" y="3839995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Oswald Regular" panose="02000503000000000000" pitchFamily="2" charset="0"/>
              </a:rPr>
              <a:t>63%</a:t>
            </a:r>
            <a:endParaRPr lang="en-US" sz="1400" dirty="0">
              <a:latin typeface="Oswald Regular" panose="020005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2601" y="4583323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Oswald Regular" panose="02000503000000000000" pitchFamily="2" charset="0"/>
              </a:rPr>
              <a:t>56%</a:t>
            </a:r>
            <a:endParaRPr lang="en-US" sz="1100" dirty="0">
              <a:latin typeface="Oswald Regular" panose="020005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3885" y="5554144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Oswald Regular" panose="02000503000000000000" pitchFamily="2" charset="0"/>
              </a:rPr>
              <a:t>40%</a:t>
            </a:r>
            <a:endParaRPr lang="en-US" sz="1600" dirty="0">
              <a:latin typeface="Oswald Regular" panose="020005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8112" y="2153311"/>
            <a:ext cx="533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Prevalence data available by province (MIS Data, 2010) published in </a:t>
            </a:r>
            <a:r>
              <a:rPr lang="en-US" dirty="0" err="1" smtClean="0">
                <a:latin typeface="Oswald Regular" panose="02000503000000000000" pitchFamily="2" charset="0"/>
              </a:rPr>
              <a:t>Diboulo</a:t>
            </a:r>
            <a:r>
              <a:rPr lang="en-US" dirty="0" smtClean="0">
                <a:latin typeface="Oswald Regular" panose="02000503000000000000" pitchFamily="2" charset="0"/>
              </a:rPr>
              <a:t> et al (Mal J, 2016)</a:t>
            </a:r>
          </a:p>
          <a:p>
            <a:endParaRPr lang="en-US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953" y="1384006"/>
            <a:ext cx="11498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Oswald Regular" panose="02000503000000000000" pitchFamily="2" charset="0"/>
              </a:rPr>
              <a:t>One of our current most important statistical needs:</a:t>
            </a:r>
          </a:p>
          <a:p>
            <a:pPr algn="ctr">
              <a:lnSpc>
                <a:spcPct val="150000"/>
              </a:lnSpc>
            </a:pPr>
            <a:endParaRPr lang="en-US" sz="4000" dirty="0">
              <a:latin typeface="Oswald Regular" panose="02000503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Oswald Regular" panose="02000503000000000000" pitchFamily="2" charset="0"/>
              </a:rPr>
              <a:t>Accurate measure of the percentage of malaria-positive febrile individuals who seek and receive an antimalarial drug.</a:t>
            </a:r>
            <a:endParaRPr lang="en-US" sz="40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Calibrating malaria epidemiology of Burkina Faso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697" y="1839954"/>
            <a:ext cx="679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swald Regular" panose="02000503000000000000" pitchFamily="2" charset="0"/>
              </a:rPr>
              <a:t>Percentage of treated children (0-5) that take an ACT</a:t>
            </a:r>
          </a:p>
          <a:p>
            <a:endParaRPr lang="en-US" sz="2000" dirty="0">
              <a:latin typeface="Oswald Regular" panose="020005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214520"/>
            <a:ext cx="4157651" cy="304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376" y="345894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39%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3998" y="493518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17%</a:t>
            </a:r>
            <a:endParaRPr lang="en-US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9354" y="440536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39%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487" y="558811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Oswald Regular" panose="02000503000000000000" pitchFamily="2" charset="0"/>
              </a:rPr>
              <a:t>74%</a:t>
            </a:r>
            <a:endParaRPr lang="en-US" dirty="0">
              <a:solidFill>
                <a:schemeClr val="accent6"/>
              </a:solidFill>
              <a:latin typeface="Oswald Regular" panose="020005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3244" y="4603776"/>
            <a:ext cx="375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Oswald Regular" panose="02000503000000000000" pitchFamily="2" charset="0"/>
              </a:rPr>
              <a:t>24%</a:t>
            </a:r>
            <a:endParaRPr lang="en-US" sz="800" dirty="0">
              <a:latin typeface="Oswald Regular" panose="020005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2737" y="497049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15%</a:t>
            </a:r>
            <a:endParaRPr lang="en-US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3911" y="403005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10%</a:t>
            </a:r>
            <a:endParaRPr lang="en-US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3635" y="5099265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17%</a:t>
            </a:r>
            <a:endParaRPr lang="en-US" sz="1400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3067" y="4601165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13%</a:t>
            </a:r>
            <a:endParaRPr lang="en-US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49" y="503771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43%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6625" y="383999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Oswald Regular" panose="02000503000000000000" pitchFamily="2" charset="0"/>
              </a:rPr>
              <a:t>28%</a:t>
            </a:r>
            <a:endParaRPr lang="en-US" sz="1400" dirty="0">
              <a:latin typeface="Oswald Regular" panose="020005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2601" y="4583323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13%</a:t>
            </a:r>
            <a:endParaRPr lang="en-US" sz="1100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3885" y="5554144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Oswald Regular" panose="02000503000000000000" pitchFamily="2" charset="0"/>
              </a:rPr>
              <a:t>47%</a:t>
            </a:r>
            <a:endParaRPr lang="en-US" sz="16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Calibrating malaria epidemiology of Burkina Faso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697" y="1839954"/>
            <a:ext cx="679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swald Regular" panose="02000503000000000000" pitchFamily="2" charset="0"/>
              </a:rPr>
              <a:t>Percentage of treated children (0-5) that take an </a:t>
            </a:r>
            <a:r>
              <a:rPr lang="en-US" sz="2000" dirty="0" err="1" smtClean="0">
                <a:latin typeface="Oswald Regular" panose="02000503000000000000" pitchFamily="2" charset="0"/>
              </a:rPr>
              <a:t>Amodiaquine</a:t>
            </a:r>
            <a:endParaRPr lang="en-US" sz="2000" dirty="0" smtClean="0">
              <a:latin typeface="Oswald Regular" panose="02000503000000000000" pitchFamily="2" charset="0"/>
            </a:endParaRPr>
          </a:p>
          <a:p>
            <a:endParaRPr lang="en-US" sz="2000" dirty="0">
              <a:latin typeface="Oswald Regular" panose="020005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214520"/>
            <a:ext cx="4157651" cy="304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376" y="345894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37%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3998" y="493518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49%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9354" y="440536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39%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487" y="5588119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Oswald Regular" panose="02000503000000000000" pitchFamily="2" charset="0"/>
              </a:rPr>
              <a:t>19%</a:t>
            </a:r>
            <a:endParaRPr lang="en-US" dirty="0">
              <a:solidFill>
                <a:schemeClr val="accent6"/>
              </a:solidFill>
              <a:latin typeface="Oswald Regular" panose="020005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3244" y="4603776"/>
            <a:ext cx="373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Oswald Regular" panose="02000503000000000000" pitchFamily="2" charset="0"/>
              </a:rPr>
              <a:t>21%</a:t>
            </a:r>
            <a:endParaRPr lang="en-US" sz="800" dirty="0">
              <a:latin typeface="Oswald Regular" panose="020005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2737" y="497049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24%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8286" y="403005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Oswald Regular" panose="02000503000000000000" pitchFamily="2" charset="0"/>
              </a:rPr>
              <a:t>6%</a:t>
            </a:r>
            <a:endParaRPr lang="en-US" dirty="0">
              <a:solidFill>
                <a:schemeClr val="accent6"/>
              </a:solidFill>
              <a:latin typeface="Oswald Regular" panose="020005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3635" y="5099265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Oswald Regular" panose="02000503000000000000" pitchFamily="2" charset="0"/>
              </a:rPr>
              <a:t>31%</a:t>
            </a:r>
            <a:endParaRPr lang="en-US" sz="1400" dirty="0">
              <a:latin typeface="Oswald Regular" panose="020005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3067" y="460116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75%</a:t>
            </a:r>
            <a:endParaRPr lang="en-US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49" y="503771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22%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6625" y="3839995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swald Regular" panose="02000503000000000000" pitchFamily="2" charset="0"/>
              </a:rPr>
              <a:t>6</a:t>
            </a:r>
            <a:r>
              <a:rPr lang="en-US" sz="1400" dirty="0" smtClean="0">
                <a:latin typeface="Oswald Regular" panose="02000503000000000000" pitchFamily="2" charset="0"/>
              </a:rPr>
              <a:t>8%</a:t>
            </a:r>
            <a:endParaRPr lang="en-US" sz="1400" dirty="0">
              <a:latin typeface="Oswald Regular" panose="020005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2601" y="4583323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81%</a:t>
            </a:r>
            <a:endParaRPr lang="en-US" sz="1100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3885" y="555414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Oswald Regular" panose="02000503000000000000" pitchFamily="2" charset="0"/>
              </a:rPr>
              <a:t>31%</a:t>
            </a:r>
            <a:endParaRPr lang="en-US" sz="1600" dirty="0">
              <a:latin typeface="Oswald Regular" panose="020005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6196" y="3660871"/>
            <a:ext cx="5484937" cy="14225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Oswald Regular" panose="02000503000000000000" pitchFamily="2" charset="0"/>
              </a:rPr>
              <a:t>Amodiaquine</a:t>
            </a:r>
            <a:r>
              <a:rPr lang="en-US" sz="2000" dirty="0" smtClean="0">
                <a:latin typeface="Oswald Regular" panose="02000503000000000000" pitchFamily="2" charset="0"/>
              </a:rPr>
              <a:t> use is very geographically heterogeneous, and this will have a big impact on selection pressure when used alongside </a:t>
            </a:r>
            <a:r>
              <a:rPr lang="en-US" sz="2000" dirty="0" err="1" smtClean="0">
                <a:latin typeface="Oswald Regular" panose="02000503000000000000" pitchFamily="2" charset="0"/>
              </a:rPr>
              <a:t>Artemether-Lumefantrine</a:t>
            </a:r>
            <a:r>
              <a:rPr lang="en-US" sz="2000" dirty="0" smtClean="0">
                <a:latin typeface="Oswald Regular" panose="02000503000000000000" pitchFamily="2" charset="0"/>
              </a:rPr>
              <a:t>.</a:t>
            </a:r>
            <a:endParaRPr lang="en-US" sz="20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Calibrating malaria epidemiology of Burkina Faso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697" y="1839954"/>
            <a:ext cx="679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swald Regular" panose="02000503000000000000" pitchFamily="2" charset="0"/>
              </a:rPr>
              <a:t>Percentage of treated children (0-5) that take SP</a:t>
            </a:r>
          </a:p>
          <a:p>
            <a:endParaRPr lang="en-US" sz="2000" dirty="0">
              <a:latin typeface="Oswald Regular" panose="020005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214520"/>
            <a:ext cx="4157651" cy="304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376" y="3458947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10%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3998" y="493518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22%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9354" y="440536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16%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737" y="558811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Oswald Regular" panose="02000503000000000000" pitchFamily="2" charset="0"/>
              </a:rPr>
              <a:t>0%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3244" y="4603776"/>
            <a:ext cx="373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Oswald Regular" panose="02000503000000000000" pitchFamily="2" charset="0"/>
              </a:rPr>
              <a:t>18%</a:t>
            </a:r>
            <a:endParaRPr lang="en-US" sz="800" dirty="0">
              <a:latin typeface="Oswald Regular" panose="020005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2737" y="4970498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Oswald Regular" panose="02000503000000000000" pitchFamily="2" charset="0"/>
              </a:rPr>
              <a:t>52%</a:t>
            </a:r>
            <a:endParaRPr lang="en-US" dirty="0">
              <a:solidFill>
                <a:srgbClr val="0070C0"/>
              </a:solidFill>
              <a:latin typeface="Oswald Regular" panose="020005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8286" y="403005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Oswald Regular" panose="02000503000000000000" pitchFamily="2" charset="0"/>
              </a:rPr>
              <a:t>73%</a:t>
            </a:r>
            <a:endParaRPr lang="en-US" dirty="0">
              <a:solidFill>
                <a:srgbClr val="0070C0"/>
              </a:solidFill>
              <a:latin typeface="Oswald Regular" panose="020005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0510" y="509926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Oswald Regular" panose="02000503000000000000" pitchFamily="2" charset="0"/>
              </a:rPr>
              <a:t>46%</a:t>
            </a:r>
            <a:endParaRPr lang="en-US" sz="1400" dirty="0">
              <a:solidFill>
                <a:srgbClr val="0070C0"/>
              </a:solidFill>
              <a:latin typeface="Oswald Regular" panose="020005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3067" y="460116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swald Regular" panose="02000503000000000000" pitchFamily="2" charset="0"/>
              </a:rPr>
              <a:t>4</a:t>
            </a:r>
            <a:r>
              <a:rPr lang="en-US" dirty="0" smtClean="0">
                <a:latin typeface="Oswald Regular" panose="02000503000000000000" pitchFamily="2" charset="0"/>
              </a:rPr>
              <a:t>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49" y="503771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0%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4125" y="3839995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Oswald Regular" panose="02000503000000000000" pitchFamily="2" charset="0"/>
              </a:rPr>
              <a:t>1%</a:t>
            </a:r>
            <a:endParaRPr lang="en-US" sz="1400" dirty="0">
              <a:latin typeface="Oswald Regular" panose="020005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6976" y="4576448"/>
            <a:ext cx="378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Oswald Regular" panose="02000503000000000000" pitchFamily="2" charset="0"/>
              </a:rPr>
              <a:t>0%</a:t>
            </a:r>
            <a:endParaRPr lang="en-US" sz="1100" dirty="0">
              <a:latin typeface="Oswald Regular" panose="020005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5760" y="5554144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Oswald Regular" panose="02000503000000000000" pitchFamily="2" charset="0"/>
              </a:rPr>
              <a:t>8%</a:t>
            </a:r>
            <a:endParaRPr lang="en-US" sz="16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Calibrating malaria epidemiology of Burkina Faso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697" y="1839954"/>
            <a:ext cx="679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swald Regular" panose="02000503000000000000" pitchFamily="2" charset="0"/>
              </a:rPr>
              <a:t>Percentage of treated children (0-5) that take “another antimalarial”</a:t>
            </a:r>
          </a:p>
          <a:p>
            <a:endParaRPr lang="en-US" sz="2000" dirty="0">
              <a:latin typeface="Oswald Regular" panose="02000503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214520"/>
            <a:ext cx="4157651" cy="304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376" y="345894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13%</a:t>
            </a:r>
            <a:endParaRPr lang="en-US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5248" y="494205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8%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6854" y="440536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2%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737" y="558811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swald Regular" panose="02000503000000000000" pitchFamily="2" charset="0"/>
              </a:rPr>
              <a:t>6</a:t>
            </a:r>
            <a:r>
              <a:rPr lang="en-US" dirty="0" smtClean="0">
                <a:latin typeface="Oswald Regular" panose="02000503000000000000" pitchFamily="2" charset="0"/>
              </a:rPr>
              <a:t>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3244" y="4603776"/>
            <a:ext cx="373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32%</a:t>
            </a:r>
            <a:endParaRPr lang="en-US" sz="800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3987" y="495674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4%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2036" y="403005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2%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8635" y="5099265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Oswald Regular" panose="02000503000000000000" pitchFamily="2" charset="0"/>
              </a:rPr>
              <a:t>5%</a:t>
            </a:r>
            <a:endParaRPr lang="en-US" sz="1400" dirty="0">
              <a:latin typeface="Oswald Regular" panose="020005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3067" y="460116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swald Regular" panose="02000503000000000000" pitchFamily="2" charset="0"/>
              </a:rPr>
              <a:t>0%</a:t>
            </a:r>
            <a:endParaRPr lang="en-US" dirty="0">
              <a:latin typeface="Oswald Regular" panose="020005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49" y="503771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Oswald Regular" panose="02000503000000000000" pitchFamily="2" charset="0"/>
              </a:rPr>
              <a:t>33%</a:t>
            </a:r>
            <a:endParaRPr lang="en-US" dirty="0">
              <a:solidFill>
                <a:srgbClr val="C00000"/>
              </a:solidFill>
              <a:latin typeface="Oswald Regular" panose="02000503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4125" y="3839995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Oswald Regular" panose="02000503000000000000" pitchFamily="2" charset="0"/>
              </a:rPr>
              <a:t>1%</a:t>
            </a:r>
            <a:endParaRPr lang="en-US" sz="1400" dirty="0">
              <a:latin typeface="Oswald Regular" panose="020005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6976" y="4576448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Oswald Regular" panose="02000503000000000000" pitchFamily="2" charset="0"/>
              </a:rPr>
              <a:t>5</a:t>
            </a:r>
            <a:r>
              <a:rPr lang="en-US" sz="1100" dirty="0" smtClean="0">
                <a:latin typeface="Oswald Regular" panose="02000503000000000000" pitchFamily="2" charset="0"/>
              </a:rPr>
              <a:t>%</a:t>
            </a:r>
            <a:endParaRPr lang="en-US" sz="1100" dirty="0">
              <a:latin typeface="Oswald Regular" panose="020005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5760" y="5554144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swald Regular" panose="02000503000000000000" pitchFamily="2" charset="0"/>
              </a:rPr>
              <a:t>6</a:t>
            </a:r>
            <a:r>
              <a:rPr lang="en-US" sz="1600" dirty="0" smtClean="0">
                <a:latin typeface="Oswald Regular" panose="02000503000000000000" pitchFamily="2" charset="0"/>
              </a:rPr>
              <a:t>%</a:t>
            </a:r>
            <a:endParaRPr lang="en-US" sz="16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96" y="0"/>
            <a:ext cx="11802475" cy="1013254"/>
          </a:xfrm>
        </p:spPr>
        <p:txBody>
          <a:bodyPr/>
          <a:lstStyle/>
          <a:p>
            <a:r>
              <a:rPr lang="en-US" dirty="0" smtClean="0"/>
              <a:t>Many unanswered questions in drug-resistance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416" y="1220329"/>
            <a:ext cx="106042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general, how should anti-malarial drugs be distributed to minimize/delay/prevent future risks of drug resistance?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How should African countries best prepare for the arrival of kelch13 mutants?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Will longer treatment courses (e.g. 5 days ACT) reduce the fitness advantage of kelch13 mutants?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Does mass-drug administration in low-transmission settings risk rapid fixation of drug resistance?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Comparing models and data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21339" r="-50" b="22660"/>
          <a:stretch/>
        </p:blipFill>
        <p:spPr>
          <a:xfrm>
            <a:off x="0" y="1717422"/>
            <a:ext cx="11654823" cy="384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1885" y="5506106"/>
            <a:ext cx="261257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Kompienga</a:t>
            </a:r>
            <a:r>
              <a:rPr lang="en-US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81.7% </a:t>
            </a:r>
            <a:r>
              <a:rPr lang="en-US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blood-slide prevalence in children &lt;5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03248" y="4056361"/>
            <a:ext cx="536265" cy="145341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3376" y="1294751"/>
            <a:ext cx="147587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Kadiogo</a:t>
            </a:r>
            <a:r>
              <a:rPr lang="en-US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4.0%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50695" y="1644393"/>
            <a:ext cx="907525" cy="199326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3284" y="2465594"/>
            <a:ext cx="179442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Komandjari</a:t>
            </a:r>
            <a:r>
              <a:rPr lang="en-US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47.2%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03251" y="2811952"/>
            <a:ext cx="344674" cy="63868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75518" y="4103746"/>
            <a:ext cx="476107" cy="14023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8252" y="5506106"/>
            <a:ext cx="1393373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Houet</a:t>
            </a:r>
            <a:r>
              <a:rPr lang="en-US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10.7%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88231" y="5466798"/>
            <a:ext cx="780337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77.9%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3" name="Straight Connector 22"/>
          <p:cNvCxnSpPr>
            <a:stCxn id="25" idx="2"/>
          </p:cNvCxnSpPr>
          <p:nvPr/>
        </p:nvCxnSpPr>
        <p:spPr>
          <a:xfrm>
            <a:off x="7556579" y="1743602"/>
            <a:ext cx="997301" cy="185945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28632" y="1392737"/>
            <a:ext cx="655894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5.6%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141828" y="4103746"/>
            <a:ext cx="296668" cy="132077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87561" y="5365656"/>
            <a:ext cx="780337" cy="33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9.7%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97960" y="2500208"/>
            <a:ext cx="780337" cy="33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41.9%</a:t>
            </a:r>
            <a:endParaRPr lang="en-US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0838" y="237335"/>
            <a:ext cx="340321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 dirty="0" smtClean="0">
                <a:latin typeface="Oswald Regular" panose="02000503000000000000" pitchFamily="2" charset="0"/>
              </a:rPr>
              <a:t>Prevalence data available by province (MIS Data, 2010) published in </a:t>
            </a:r>
            <a:r>
              <a:rPr lang="en-US" sz="1400" dirty="0" err="1" smtClean="0">
                <a:latin typeface="Oswald Regular" panose="02000503000000000000" pitchFamily="2" charset="0"/>
              </a:rPr>
              <a:t>Diboulo</a:t>
            </a:r>
            <a:r>
              <a:rPr lang="en-US" sz="1400" dirty="0" smtClean="0">
                <a:latin typeface="Oswald Regular" panose="02000503000000000000" pitchFamily="2" charset="0"/>
              </a:rPr>
              <a:t> et al (Mal J, 2016)</a:t>
            </a:r>
          </a:p>
          <a:p>
            <a:pPr algn="r">
              <a:lnSpc>
                <a:spcPct val="130000"/>
              </a:lnSpc>
            </a:pPr>
            <a:endParaRPr lang="en-US" sz="1400" dirty="0">
              <a:latin typeface="Oswald Regular" panose="02000503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9215" y="2790559"/>
            <a:ext cx="344674" cy="63868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20099" y="4035382"/>
            <a:ext cx="536265" cy="145341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63720" y="1708691"/>
            <a:ext cx="788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Oswald Regular" panose="02000503000000000000" pitchFamily="2" charset="0"/>
              </a:rPr>
              <a:t>Data</a:t>
            </a:r>
            <a:endParaRPr lang="en-US" sz="2800" dirty="0">
              <a:latin typeface="Oswald Regular" panose="020005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12473" y="1702278"/>
            <a:ext cx="96532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Oswald Regular" panose="02000503000000000000" pitchFamily="2" charset="0"/>
              </a:rPr>
              <a:t>Model</a:t>
            </a:r>
            <a:endParaRPr lang="en-US" sz="2800" dirty="0">
              <a:latin typeface="Oswald Regular" panose="020005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0231524" y="3265223"/>
            <a:ext cx="309892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Oswald Regular" panose="02000503000000000000" pitchFamily="2" charset="0"/>
              </a:rPr>
              <a:t>blood-slide prevalence</a:t>
            </a:r>
            <a:endParaRPr lang="en-US" sz="28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5284" y="1977656"/>
            <a:ext cx="108272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https://prototype.visualization.vpr.psu.edu/mboni/MalariaBurkinaFaso/S1_60</a:t>
            </a:r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/</a:t>
            </a:r>
            <a:endParaRPr lang="en-US" sz="2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Username:   </a:t>
            </a:r>
            <a:r>
              <a:rPr lang="en-US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mboni</a:t>
            </a:r>
            <a:endParaRPr lang="en-US" sz="2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Password:   </a:t>
            </a:r>
            <a:r>
              <a:rPr lang="en-US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paludsm</a:t>
            </a: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0759" y="1575003"/>
            <a:ext cx="10554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Low selection pressure is not a moment for complacency!</a:t>
            </a:r>
            <a:endParaRPr lang="en-US" sz="2800" dirty="0">
              <a:solidFill>
                <a:srgbClr val="C0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7356" y="2826055"/>
            <a:ext cx="11172962" cy="2634742"/>
            <a:chOff x="237356" y="3860955"/>
            <a:chExt cx="11172962" cy="2634742"/>
          </a:xfrm>
        </p:grpSpPr>
        <p:sp>
          <p:nvSpPr>
            <p:cNvPr id="6" name="TextBox 5"/>
            <p:cNvSpPr txBox="1"/>
            <p:nvPr/>
          </p:nvSpPr>
          <p:spPr>
            <a:xfrm>
              <a:off x="237356" y="3860955"/>
              <a:ext cx="5782443" cy="1316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Low selection pressure due to poor access &amp; low coverage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83937" y="4153313"/>
              <a:ext cx="4326381" cy="66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Must increase coverage</a:t>
              </a:r>
              <a:endParaRPr lang="en-US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3937" y="5757033"/>
              <a:ext cx="43263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High selection pressure</a:t>
              </a:r>
              <a:endParaRPr lang="en-US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897881" y="4248795"/>
              <a:ext cx="944880" cy="6888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8774686" y="5035100"/>
              <a:ext cx="944880" cy="6888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7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2163" y="1433236"/>
            <a:ext cx="10554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Diversity in drug use helps delay resistance evolution.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Private market drug use in Africa will likely have a noticeable effect kelch13 evolution.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4779" y="2765599"/>
            <a:ext cx="5782443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Thanks.     Questions.</a:t>
            </a:r>
          </a:p>
        </p:txBody>
      </p:sp>
    </p:spTree>
    <p:extLst>
      <p:ext uri="{BB962C8B-B14F-4D97-AF65-F5344CB8AC3E}">
        <p14:creationId xmlns:p14="http://schemas.microsoft.com/office/powerpoint/2010/main" val="30954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15847" y="6459322"/>
            <a:ext cx="2743200" cy="365125"/>
          </a:xfrm>
          <a:prstGeom prst="rect">
            <a:avLst/>
          </a:prstGeom>
        </p:spPr>
        <p:txBody>
          <a:bodyPr/>
          <a:lstStyle/>
          <a:p>
            <a:fld id="{482F2933-DA3E-4F87-B94E-2C9911395B9F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3515" y="529396"/>
            <a:ext cx="10604577" cy="3752471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endParaRPr lang="en-US" sz="36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600" u="sng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Key question in drug-resistance management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US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How can we treat and cure as many people as possible, as effectively as possible, without driving drug resistance too strongly?</a:t>
            </a:r>
            <a:endParaRPr lang="en-US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696" y="137786"/>
            <a:ext cx="6507414" cy="72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96" y="0"/>
            <a:ext cx="11802475" cy="1013254"/>
          </a:xfrm>
        </p:spPr>
        <p:txBody>
          <a:bodyPr/>
          <a:lstStyle/>
          <a:p>
            <a:r>
              <a:rPr lang="en-US" dirty="0" smtClean="0"/>
              <a:t>Many unanswered questions in drug-resistance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416" y="1220329"/>
            <a:ext cx="10604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general, how should anti-malarial drugs be distributed to minimize/delay/prevent future risks of drug resistance?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44930" y="472990"/>
            <a:ext cx="3632200" cy="6337300"/>
            <a:chOff x="890480" y="260350"/>
            <a:chExt cx="3632200" cy="6337300"/>
          </a:xfrm>
        </p:grpSpPr>
        <p:pic>
          <p:nvPicPr>
            <p:cNvPr id="53" name="Picture 2" descr="arm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0480" y="260350"/>
              <a:ext cx="3632200" cy="6337300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4" name="Oval 3"/>
            <p:cNvSpPr>
              <a:spLocks noChangeArrowheads="1"/>
            </p:cNvSpPr>
            <p:nvPr/>
          </p:nvSpPr>
          <p:spPr bwMode="auto">
            <a:xfrm>
              <a:off x="1031768" y="4038600"/>
              <a:ext cx="87313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5" name="Oval 4"/>
            <p:cNvSpPr>
              <a:spLocks noChangeArrowheads="1"/>
            </p:cNvSpPr>
            <p:nvPr/>
          </p:nvSpPr>
          <p:spPr bwMode="auto">
            <a:xfrm>
              <a:off x="915880" y="2438400"/>
              <a:ext cx="87312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1960456" y="3124200"/>
              <a:ext cx="85725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1271480" y="2982913"/>
              <a:ext cx="87312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2133493" y="3657600"/>
              <a:ext cx="87313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9" name="Oval 8"/>
            <p:cNvSpPr>
              <a:spLocks noChangeArrowheads="1"/>
            </p:cNvSpPr>
            <p:nvPr/>
          </p:nvSpPr>
          <p:spPr bwMode="auto">
            <a:xfrm>
              <a:off x="1350855" y="5638800"/>
              <a:ext cx="87312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0" name="Oval 9"/>
            <p:cNvSpPr>
              <a:spLocks noChangeArrowheads="1"/>
            </p:cNvSpPr>
            <p:nvPr/>
          </p:nvSpPr>
          <p:spPr bwMode="auto">
            <a:xfrm>
              <a:off x="1525481" y="2743200"/>
              <a:ext cx="85725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" name="Oval 10"/>
            <p:cNvSpPr>
              <a:spLocks noChangeArrowheads="1"/>
            </p:cNvSpPr>
            <p:nvPr/>
          </p:nvSpPr>
          <p:spPr bwMode="auto">
            <a:xfrm>
              <a:off x="2308118" y="4191000"/>
              <a:ext cx="87313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1438168" y="5334000"/>
              <a:ext cx="87313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2395431" y="4572000"/>
              <a:ext cx="85725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4" name="Oval 13"/>
            <p:cNvSpPr>
              <a:spLocks noChangeArrowheads="1"/>
            </p:cNvSpPr>
            <p:nvPr/>
          </p:nvSpPr>
          <p:spPr bwMode="auto">
            <a:xfrm>
              <a:off x="944455" y="4572000"/>
              <a:ext cx="87312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5" name="Oval 14"/>
            <p:cNvSpPr>
              <a:spLocks noChangeArrowheads="1"/>
            </p:cNvSpPr>
            <p:nvPr/>
          </p:nvSpPr>
          <p:spPr bwMode="auto">
            <a:xfrm>
              <a:off x="1350855" y="4419600"/>
              <a:ext cx="87312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6" name="Oval 15"/>
            <p:cNvSpPr>
              <a:spLocks noChangeArrowheads="1"/>
            </p:cNvSpPr>
            <p:nvPr/>
          </p:nvSpPr>
          <p:spPr bwMode="auto">
            <a:xfrm>
              <a:off x="1263543" y="5181600"/>
              <a:ext cx="87313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7" name="Oval 16"/>
            <p:cNvSpPr>
              <a:spLocks noChangeArrowheads="1"/>
            </p:cNvSpPr>
            <p:nvPr/>
          </p:nvSpPr>
          <p:spPr bwMode="auto">
            <a:xfrm>
              <a:off x="2743093" y="4953000"/>
              <a:ext cx="87313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" name="Oval 17"/>
            <p:cNvSpPr>
              <a:spLocks noChangeArrowheads="1"/>
            </p:cNvSpPr>
            <p:nvPr/>
          </p:nvSpPr>
          <p:spPr bwMode="auto">
            <a:xfrm>
              <a:off x="915880" y="3048000"/>
              <a:ext cx="87312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9" name="Oval 18"/>
            <p:cNvSpPr>
              <a:spLocks noChangeArrowheads="1"/>
            </p:cNvSpPr>
            <p:nvPr/>
          </p:nvSpPr>
          <p:spPr bwMode="auto">
            <a:xfrm>
              <a:off x="1873143" y="2590800"/>
              <a:ext cx="87313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0" name="Oval 19"/>
            <p:cNvSpPr>
              <a:spLocks noChangeArrowheads="1"/>
            </p:cNvSpPr>
            <p:nvPr/>
          </p:nvSpPr>
          <p:spPr bwMode="auto">
            <a:xfrm>
              <a:off x="2133493" y="3962400"/>
              <a:ext cx="87313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1" name="Oval 20"/>
            <p:cNvSpPr>
              <a:spLocks noChangeArrowheads="1"/>
            </p:cNvSpPr>
            <p:nvPr/>
          </p:nvSpPr>
          <p:spPr bwMode="auto">
            <a:xfrm>
              <a:off x="1176230" y="4800600"/>
              <a:ext cx="87312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2" name="Oval 21"/>
            <p:cNvSpPr>
              <a:spLocks noChangeArrowheads="1"/>
            </p:cNvSpPr>
            <p:nvPr/>
          </p:nvSpPr>
          <p:spPr bwMode="auto">
            <a:xfrm>
              <a:off x="2395431" y="4419600"/>
              <a:ext cx="85725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3" name="Oval 22"/>
            <p:cNvSpPr>
              <a:spLocks noChangeArrowheads="1"/>
            </p:cNvSpPr>
            <p:nvPr/>
          </p:nvSpPr>
          <p:spPr bwMode="auto">
            <a:xfrm>
              <a:off x="2568468" y="4800600"/>
              <a:ext cx="87313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2308118" y="4038600"/>
              <a:ext cx="87313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5" name="Oval 24"/>
            <p:cNvSpPr>
              <a:spLocks noChangeArrowheads="1"/>
            </p:cNvSpPr>
            <p:nvPr/>
          </p:nvSpPr>
          <p:spPr bwMode="auto">
            <a:xfrm>
              <a:off x="2220805" y="3810000"/>
              <a:ext cx="87312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1388955" y="5181600"/>
              <a:ext cx="87312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" name="Oval 26"/>
            <p:cNvSpPr>
              <a:spLocks noChangeArrowheads="1"/>
            </p:cNvSpPr>
            <p:nvPr/>
          </p:nvSpPr>
          <p:spPr bwMode="auto">
            <a:xfrm>
              <a:off x="1031768" y="4343400"/>
              <a:ext cx="87313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8" name="Oval 27"/>
            <p:cNvSpPr>
              <a:spLocks noChangeArrowheads="1"/>
            </p:cNvSpPr>
            <p:nvPr/>
          </p:nvSpPr>
          <p:spPr bwMode="auto">
            <a:xfrm>
              <a:off x="1176230" y="4191000"/>
              <a:ext cx="87312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9" name="Oval 28"/>
            <p:cNvSpPr>
              <a:spLocks noChangeArrowheads="1"/>
            </p:cNvSpPr>
            <p:nvPr/>
          </p:nvSpPr>
          <p:spPr bwMode="auto">
            <a:xfrm>
              <a:off x="1263543" y="3124200"/>
              <a:ext cx="87313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0" name="Oval 29"/>
            <p:cNvSpPr>
              <a:spLocks noChangeArrowheads="1"/>
            </p:cNvSpPr>
            <p:nvPr/>
          </p:nvSpPr>
          <p:spPr bwMode="auto">
            <a:xfrm>
              <a:off x="915880" y="2667000"/>
              <a:ext cx="87312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1438168" y="4876800"/>
              <a:ext cx="87313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2" name="Oval 31"/>
            <p:cNvSpPr>
              <a:spLocks noChangeArrowheads="1"/>
            </p:cNvSpPr>
            <p:nvPr/>
          </p:nvSpPr>
          <p:spPr bwMode="auto">
            <a:xfrm>
              <a:off x="1176230" y="2590800"/>
              <a:ext cx="87312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" name="Oval 32"/>
            <p:cNvSpPr>
              <a:spLocks noChangeArrowheads="1"/>
            </p:cNvSpPr>
            <p:nvPr/>
          </p:nvSpPr>
          <p:spPr bwMode="auto">
            <a:xfrm>
              <a:off x="2046180" y="2971800"/>
              <a:ext cx="87312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4" name="Oval 33"/>
            <p:cNvSpPr>
              <a:spLocks noChangeArrowheads="1"/>
            </p:cNvSpPr>
            <p:nvPr/>
          </p:nvSpPr>
          <p:spPr bwMode="auto">
            <a:xfrm>
              <a:off x="1003193" y="2819400"/>
              <a:ext cx="85725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85" name="Picture 34" descr="pf2"/>
            <p:cNvPicPr>
              <a:picLocks noChangeAspect="1" noChangeArrowheads="1"/>
            </p:cNvPicPr>
            <p:nvPr/>
          </p:nvPicPr>
          <p:blipFill>
            <a:blip r:embed="rId3" cstate="print"/>
            <a:srcRect l="15921"/>
            <a:stretch>
              <a:fillRect/>
            </a:stretch>
          </p:blipFill>
          <p:spPr bwMode="auto">
            <a:xfrm>
              <a:off x="966681" y="3505201"/>
              <a:ext cx="268287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Line 35"/>
            <p:cNvSpPr>
              <a:spLocks noChangeShapeType="1"/>
            </p:cNvSpPr>
            <p:nvPr/>
          </p:nvSpPr>
          <p:spPr bwMode="auto">
            <a:xfrm flipH="1" flipV="1">
              <a:off x="977793" y="3146425"/>
              <a:ext cx="85725" cy="3810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 flipV="1">
              <a:off x="955567" y="2762250"/>
              <a:ext cx="0" cy="2555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1042881" y="2708275"/>
              <a:ext cx="434975" cy="762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1619143" y="2809875"/>
              <a:ext cx="417513" cy="1730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39"/>
            <p:cNvSpPr txBox="1">
              <a:spLocks noChangeArrowheads="1"/>
            </p:cNvSpPr>
            <p:nvPr/>
          </p:nvSpPr>
          <p:spPr bwMode="auto">
            <a:xfrm>
              <a:off x="1868380" y="1424101"/>
              <a:ext cx="155523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latin typeface="Oswald Regular" panose="02000503000000000000" pitchFamily="2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combination</a:t>
              </a:r>
            </a:p>
            <a:p>
              <a:pPr algn="ctr" eaLnBrk="0" hangingPunct="0"/>
              <a:r>
                <a:rPr lang="en-US" sz="2400" dirty="0">
                  <a:latin typeface="Oswald Regular" panose="02000503000000000000" pitchFamily="2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therapy</a:t>
              </a:r>
            </a:p>
          </p:txBody>
        </p:sp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1868380" y="3197226"/>
              <a:ext cx="374650" cy="449263"/>
              <a:chOff x="1291590" y="3196590"/>
              <a:chExt cx="327660" cy="449580"/>
            </a:xfrm>
          </p:grpSpPr>
          <p:pic>
            <p:nvPicPr>
              <p:cNvPr id="92" name="Picture 34" descr="pf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10640" y="3234690"/>
                <a:ext cx="279400" cy="347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Oval 7"/>
              <p:cNvSpPr>
                <a:spLocks noChangeArrowheads="1"/>
              </p:cNvSpPr>
              <p:nvPr/>
            </p:nvSpPr>
            <p:spPr bwMode="auto">
              <a:xfrm>
                <a:off x="1303020" y="3352800"/>
                <a:ext cx="76200" cy="76200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1485900" y="3429000"/>
                <a:ext cx="76200" cy="76200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" name="Oval 7"/>
              <p:cNvSpPr>
                <a:spLocks noChangeArrowheads="1"/>
              </p:cNvSpPr>
              <p:nvPr/>
            </p:nvSpPr>
            <p:spPr bwMode="auto">
              <a:xfrm>
                <a:off x="1543050" y="3276600"/>
                <a:ext cx="76200" cy="76200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6" name="Oval 7"/>
              <p:cNvSpPr>
                <a:spLocks noChangeArrowheads="1"/>
              </p:cNvSpPr>
              <p:nvPr/>
            </p:nvSpPr>
            <p:spPr bwMode="auto">
              <a:xfrm>
                <a:off x="1371600" y="3569970"/>
                <a:ext cx="76200" cy="76200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7" name="Oval 32"/>
              <p:cNvSpPr>
                <a:spLocks noChangeArrowheads="1"/>
              </p:cNvSpPr>
              <p:nvPr/>
            </p:nvSpPr>
            <p:spPr bwMode="auto">
              <a:xfrm>
                <a:off x="1291590" y="347853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8" name="Oval 32"/>
              <p:cNvSpPr>
                <a:spLocks noChangeArrowheads="1"/>
              </p:cNvSpPr>
              <p:nvPr/>
            </p:nvSpPr>
            <p:spPr bwMode="auto">
              <a:xfrm>
                <a:off x="1363980" y="327660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9" name="Oval 32"/>
              <p:cNvSpPr>
                <a:spLocks noChangeArrowheads="1"/>
              </p:cNvSpPr>
              <p:nvPr/>
            </p:nvSpPr>
            <p:spPr bwMode="auto">
              <a:xfrm>
                <a:off x="1447800" y="3196590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pic>
        <p:nvPicPr>
          <p:cNvPr id="50" name="Picture 36" descr="africa48n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7545" y="974640"/>
            <a:ext cx="53371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Line 65"/>
          <p:cNvSpPr>
            <a:spLocks noChangeShapeType="1"/>
          </p:cNvSpPr>
          <p:nvPr/>
        </p:nvSpPr>
        <p:spPr bwMode="auto">
          <a:xfrm flipH="1" flipV="1">
            <a:off x="9989345" y="4181391"/>
            <a:ext cx="52387" cy="136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66"/>
          <p:cNvSpPr>
            <a:spLocks noChangeShapeType="1"/>
          </p:cNvSpPr>
          <p:nvPr/>
        </p:nvSpPr>
        <p:spPr bwMode="auto">
          <a:xfrm flipH="1" flipV="1">
            <a:off x="9768681" y="4070265"/>
            <a:ext cx="139700" cy="46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67"/>
          <p:cNvSpPr>
            <a:spLocks noChangeShapeType="1"/>
          </p:cNvSpPr>
          <p:nvPr/>
        </p:nvSpPr>
        <p:spPr bwMode="auto">
          <a:xfrm flipV="1">
            <a:off x="9735344" y="3800390"/>
            <a:ext cx="114300" cy="209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1" name="Group 115"/>
          <p:cNvGrpSpPr>
            <a:grpSpLocks/>
          </p:cNvGrpSpPr>
          <p:nvPr/>
        </p:nvGrpSpPr>
        <p:grpSpPr bwMode="auto">
          <a:xfrm>
            <a:off x="9467057" y="3489240"/>
            <a:ext cx="804863" cy="762000"/>
            <a:chOff x="7524750" y="3276600"/>
            <a:chExt cx="704850" cy="762000"/>
          </a:xfrm>
        </p:grpSpPr>
        <p:sp>
          <p:nvSpPr>
            <p:cNvPr id="102" name="Oval 37"/>
            <p:cNvSpPr>
              <a:spLocks noChangeArrowheads="1"/>
            </p:cNvSpPr>
            <p:nvPr/>
          </p:nvSpPr>
          <p:spPr bwMode="auto">
            <a:xfrm>
              <a:off x="8001000" y="35814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03" name="Oval 38"/>
            <p:cNvSpPr>
              <a:spLocks noChangeArrowheads="1"/>
            </p:cNvSpPr>
            <p:nvPr/>
          </p:nvSpPr>
          <p:spPr bwMode="auto">
            <a:xfrm>
              <a:off x="7924800" y="33528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7620000" y="33528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05" name="Oval 41"/>
            <p:cNvSpPr>
              <a:spLocks noChangeArrowheads="1"/>
            </p:cNvSpPr>
            <p:nvPr/>
          </p:nvSpPr>
          <p:spPr bwMode="auto">
            <a:xfrm>
              <a:off x="7696200" y="39624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06" name="Oval 42"/>
            <p:cNvSpPr>
              <a:spLocks noChangeArrowheads="1"/>
            </p:cNvSpPr>
            <p:nvPr/>
          </p:nvSpPr>
          <p:spPr bwMode="auto">
            <a:xfrm>
              <a:off x="7696200" y="38100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07" name="Oval 43"/>
            <p:cNvSpPr>
              <a:spLocks noChangeArrowheads="1"/>
            </p:cNvSpPr>
            <p:nvPr/>
          </p:nvSpPr>
          <p:spPr bwMode="auto">
            <a:xfrm>
              <a:off x="7924800" y="38862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08" name="Oval 44"/>
            <p:cNvSpPr>
              <a:spLocks noChangeArrowheads="1"/>
            </p:cNvSpPr>
            <p:nvPr/>
          </p:nvSpPr>
          <p:spPr bwMode="auto">
            <a:xfrm>
              <a:off x="8077200" y="35052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09" name="Oval 45"/>
            <p:cNvSpPr>
              <a:spLocks noChangeArrowheads="1"/>
            </p:cNvSpPr>
            <p:nvPr/>
          </p:nvSpPr>
          <p:spPr bwMode="auto">
            <a:xfrm>
              <a:off x="7848600" y="37338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10" name="Oval 46"/>
            <p:cNvSpPr>
              <a:spLocks noChangeArrowheads="1"/>
            </p:cNvSpPr>
            <p:nvPr/>
          </p:nvSpPr>
          <p:spPr bwMode="auto">
            <a:xfrm>
              <a:off x="7848600" y="35052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11" name="Oval 47"/>
            <p:cNvSpPr>
              <a:spLocks noChangeArrowheads="1"/>
            </p:cNvSpPr>
            <p:nvPr/>
          </p:nvSpPr>
          <p:spPr bwMode="auto">
            <a:xfrm>
              <a:off x="8077200" y="33528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12" name="Oval 48"/>
            <p:cNvSpPr>
              <a:spLocks noChangeArrowheads="1"/>
            </p:cNvSpPr>
            <p:nvPr/>
          </p:nvSpPr>
          <p:spPr bwMode="auto">
            <a:xfrm>
              <a:off x="7848600" y="39624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13" name="Oval 49"/>
            <p:cNvSpPr>
              <a:spLocks noChangeArrowheads="1"/>
            </p:cNvSpPr>
            <p:nvPr/>
          </p:nvSpPr>
          <p:spPr bwMode="auto">
            <a:xfrm>
              <a:off x="7543800" y="38100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14" name="Oval 50"/>
            <p:cNvSpPr>
              <a:spLocks noChangeArrowheads="1"/>
            </p:cNvSpPr>
            <p:nvPr/>
          </p:nvSpPr>
          <p:spPr bwMode="auto">
            <a:xfrm>
              <a:off x="7696200" y="32766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15" name="Oval 68"/>
            <p:cNvSpPr>
              <a:spLocks noChangeArrowheads="1"/>
            </p:cNvSpPr>
            <p:nvPr/>
          </p:nvSpPr>
          <p:spPr bwMode="auto">
            <a:xfrm>
              <a:off x="7524750" y="343535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16" name="Oval 69"/>
            <p:cNvSpPr>
              <a:spLocks noChangeArrowheads="1"/>
            </p:cNvSpPr>
            <p:nvPr/>
          </p:nvSpPr>
          <p:spPr bwMode="auto">
            <a:xfrm>
              <a:off x="7959725" y="34671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17" name="Oval 70"/>
            <p:cNvSpPr>
              <a:spLocks noChangeArrowheads="1"/>
            </p:cNvSpPr>
            <p:nvPr/>
          </p:nvSpPr>
          <p:spPr bwMode="auto">
            <a:xfrm>
              <a:off x="7934325" y="37973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18" name="Oval 71"/>
            <p:cNvSpPr>
              <a:spLocks noChangeArrowheads="1"/>
            </p:cNvSpPr>
            <p:nvPr/>
          </p:nvSpPr>
          <p:spPr bwMode="auto">
            <a:xfrm>
              <a:off x="7610475" y="3933825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19" name="Oval 73"/>
            <p:cNvSpPr>
              <a:spLocks noChangeArrowheads="1"/>
            </p:cNvSpPr>
            <p:nvPr/>
          </p:nvSpPr>
          <p:spPr bwMode="auto">
            <a:xfrm>
              <a:off x="7524750" y="39116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20" name="Oval 79"/>
            <p:cNvSpPr>
              <a:spLocks noChangeArrowheads="1"/>
            </p:cNvSpPr>
            <p:nvPr/>
          </p:nvSpPr>
          <p:spPr bwMode="auto">
            <a:xfrm>
              <a:off x="8153400" y="34290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21" name="Oval 80"/>
            <p:cNvSpPr>
              <a:spLocks noChangeArrowheads="1"/>
            </p:cNvSpPr>
            <p:nvPr/>
          </p:nvSpPr>
          <p:spPr bwMode="auto">
            <a:xfrm>
              <a:off x="8077200" y="36576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22" name="Oval 81"/>
            <p:cNvSpPr>
              <a:spLocks noChangeArrowheads="1"/>
            </p:cNvSpPr>
            <p:nvPr/>
          </p:nvSpPr>
          <p:spPr bwMode="auto">
            <a:xfrm>
              <a:off x="8147050" y="3571875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123" name="Text Box 83"/>
          <p:cNvSpPr txBox="1">
            <a:spLocks noChangeArrowheads="1"/>
          </p:cNvSpPr>
          <p:nvPr/>
        </p:nvSpPr>
        <p:spPr bwMode="auto">
          <a:xfrm>
            <a:off x="5568629" y="4705578"/>
            <a:ext cx="26383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smtClean="0">
                <a:latin typeface="Oswald Regular" panose="02000503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multiple first-line</a:t>
            </a:r>
            <a:endParaRPr lang="en-US" sz="2400" dirty="0">
              <a:latin typeface="Oswald Regular" panose="02000503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 eaLnBrk="0" hangingPunct="0"/>
            <a:r>
              <a:rPr lang="en-US" sz="2400" dirty="0" smtClean="0">
                <a:latin typeface="Oswald Regular" panose="02000503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therapies (MFT)</a:t>
            </a:r>
          </a:p>
          <a:p>
            <a:pPr algn="ctr" eaLnBrk="0" hangingPunct="0"/>
            <a:endParaRPr lang="en-US" sz="2400" dirty="0">
              <a:latin typeface="Oswald Regular" panose="02000503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124" name="Group 114"/>
          <p:cNvGrpSpPr>
            <a:grpSpLocks/>
          </p:cNvGrpSpPr>
          <p:nvPr/>
        </p:nvGrpSpPr>
        <p:grpSpPr bwMode="auto">
          <a:xfrm>
            <a:off x="8889207" y="4327440"/>
            <a:ext cx="1362075" cy="1066800"/>
            <a:chOff x="7019068" y="4114800"/>
            <a:chExt cx="1191482" cy="1066800"/>
          </a:xfrm>
        </p:grpSpPr>
        <p:sp>
          <p:nvSpPr>
            <p:cNvPr id="125" name="Oval 40"/>
            <p:cNvSpPr>
              <a:spLocks noChangeArrowheads="1"/>
            </p:cNvSpPr>
            <p:nvPr/>
          </p:nvSpPr>
          <p:spPr bwMode="auto">
            <a:xfrm>
              <a:off x="7848600" y="41148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26" name="Oval 51"/>
            <p:cNvSpPr>
              <a:spLocks noChangeArrowheads="1"/>
            </p:cNvSpPr>
            <p:nvPr/>
          </p:nvSpPr>
          <p:spPr bwMode="auto">
            <a:xfrm>
              <a:off x="8077200" y="43434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27" name="Oval 52"/>
            <p:cNvSpPr>
              <a:spLocks noChangeArrowheads="1"/>
            </p:cNvSpPr>
            <p:nvPr/>
          </p:nvSpPr>
          <p:spPr bwMode="auto">
            <a:xfrm>
              <a:off x="8001000" y="45720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28" name="Oval 53"/>
            <p:cNvSpPr>
              <a:spLocks noChangeArrowheads="1"/>
            </p:cNvSpPr>
            <p:nvPr/>
          </p:nvSpPr>
          <p:spPr bwMode="auto">
            <a:xfrm>
              <a:off x="7772400" y="51054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29" name="Oval 54"/>
            <p:cNvSpPr>
              <a:spLocks noChangeArrowheads="1"/>
            </p:cNvSpPr>
            <p:nvPr/>
          </p:nvSpPr>
          <p:spPr bwMode="auto">
            <a:xfrm>
              <a:off x="7772400" y="47244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30" name="Oval 55"/>
            <p:cNvSpPr>
              <a:spLocks noChangeArrowheads="1"/>
            </p:cNvSpPr>
            <p:nvPr/>
          </p:nvSpPr>
          <p:spPr bwMode="auto">
            <a:xfrm>
              <a:off x="8001000" y="41148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31" name="Oval 56"/>
            <p:cNvSpPr>
              <a:spLocks noChangeArrowheads="1"/>
            </p:cNvSpPr>
            <p:nvPr/>
          </p:nvSpPr>
          <p:spPr bwMode="auto">
            <a:xfrm>
              <a:off x="7924800" y="46482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32" name="Oval 57"/>
            <p:cNvSpPr>
              <a:spLocks noChangeArrowheads="1"/>
            </p:cNvSpPr>
            <p:nvPr/>
          </p:nvSpPr>
          <p:spPr bwMode="auto">
            <a:xfrm>
              <a:off x="7924800" y="44196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33" name="Oval 58"/>
            <p:cNvSpPr>
              <a:spLocks noChangeArrowheads="1"/>
            </p:cNvSpPr>
            <p:nvPr/>
          </p:nvSpPr>
          <p:spPr bwMode="auto">
            <a:xfrm>
              <a:off x="7772400" y="49530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34" name="Oval 59"/>
            <p:cNvSpPr>
              <a:spLocks noChangeArrowheads="1"/>
            </p:cNvSpPr>
            <p:nvPr/>
          </p:nvSpPr>
          <p:spPr bwMode="auto">
            <a:xfrm>
              <a:off x="7696200" y="45720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35" name="Oval 72"/>
            <p:cNvSpPr>
              <a:spLocks noChangeArrowheads="1"/>
            </p:cNvSpPr>
            <p:nvPr/>
          </p:nvSpPr>
          <p:spPr bwMode="auto">
            <a:xfrm>
              <a:off x="8077200" y="44958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36" name="Oval 74"/>
            <p:cNvSpPr>
              <a:spLocks noChangeArrowheads="1"/>
            </p:cNvSpPr>
            <p:nvPr/>
          </p:nvSpPr>
          <p:spPr bwMode="auto">
            <a:xfrm>
              <a:off x="8004175" y="421005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37" name="Oval 75"/>
            <p:cNvSpPr>
              <a:spLocks noChangeArrowheads="1"/>
            </p:cNvSpPr>
            <p:nvPr/>
          </p:nvSpPr>
          <p:spPr bwMode="auto">
            <a:xfrm>
              <a:off x="7874000" y="421005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38" name="Oval 76"/>
            <p:cNvSpPr>
              <a:spLocks noChangeArrowheads="1"/>
            </p:cNvSpPr>
            <p:nvPr/>
          </p:nvSpPr>
          <p:spPr bwMode="auto">
            <a:xfrm>
              <a:off x="7867650" y="4727575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39" name="Oval 77"/>
            <p:cNvSpPr>
              <a:spLocks noChangeArrowheads="1"/>
            </p:cNvSpPr>
            <p:nvPr/>
          </p:nvSpPr>
          <p:spPr bwMode="auto">
            <a:xfrm>
              <a:off x="8134350" y="4422775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40" name="Oval 78"/>
            <p:cNvSpPr>
              <a:spLocks noChangeArrowheads="1"/>
            </p:cNvSpPr>
            <p:nvPr/>
          </p:nvSpPr>
          <p:spPr bwMode="auto">
            <a:xfrm>
              <a:off x="7759700" y="48133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41" name="Oval 84"/>
            <p:cNvSpPr>
              <a:spLocks noChangeArrowheads="1"/>
            </p:cNvSpPr>
            <p:nvPr/>
          </p:nvSpPr>
          <p:spPr bwMode="auto">
            <a:xfrm>
              <a:off x="7759700" y="4219575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42" name="Oval 85"/>
            <p:cNvSpPr>
              <a:spLocks noChangeArrowheads="1"/>
            </p:cNvSpPr>
            <p:nvPr/>
          </p:nvSpPr>
          <p:spPr bwMode="auto">
            <a:xfrm>
              <a:off x="7743825" y="440055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43" name="Oval 86"/>
            <p:cNvSpPr>
              <a:spLocks noChangeArrowheads="1"/>
            </p:cNvSpPr>
            <p:nvPr/>
          </p:nvSpPr>
          <p:spPr bwMode="auto">
            <a:xfrm>
              <a:off x="7743825" y="4308475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44" name="Oval 87"/>
            <p:cNvSpPr>
              <a:spLocks noChangeArrowheads="1"/>
            </p:cNvSpPr>
            <p:nvPr/>
          </p:nvSpPr>
          <p:spPr bwMode="auto">
            <a:xfrm>
              <a:off x="7820025" y="4467225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45" name="Oval 53"/>
            <p:cNvSpPr>
              <a:spLocks noChangeArrowheads="1"/>
            </p:cNvSpPr>
            <p:nvPr/>
          </p:nvSpPr>
          <p:spPr bwMode="auto">
            <a:xfrm>
              <a:off x="7467600" y="48006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46" name="Oval 53"/>
            <p:cNvSpPr>
              <a:spLocks noChangeArrowheads="1"/>
            </p:cNvSpPr>
            <p:nvPr/>
          </p:nvSpPr>
          <p:spPr bwMode="auto">
            <a:xfrm>
              <a:off x="7620000" y="47244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47" name="Oval 53"/>
            <p:cNvSpPr>
              <a:spLocks noChangeArrowheads="1"/>
            </p:cNvSpPr>
            <p:nvPr/>
          </p:nvSpPr>
          <p:spPr bwMode="auto">
            <a:xfrm>
              <a:off x="7315200" y="47244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48" name="Oval 53"/>
            <p:cNvSpPr>
              <a:spLocks noChangeArrowheads="1"/>
            </p:cNvSpPr>
            <p:nvPr/>
          </p:nvSpPr>
          <p:spPr bwMode="auto">
            <a:xfrm>
              <a:off x="7543800" y="49530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49" name="Oval 53"/>
            <p:cNvSpPr>
              <a:spLocks noChangeArrowheads="1"/>
            </p:cNvSpPr>
            <p:nvPr/>
          </p:nvSpPr>
          <p:spPr bwMode="auto">
            <a:xfrm>
              <a:off x="7620000" y="41910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50" name="Oval 59"/>
            <p:cNvSpPr>
              <a:spLocks noChangeArrowheads="1"/>
            </p:cNvSpPr>
            <p:nvPr/>
          </p:nvSpPr>
          <p:spPr bwMode="auto">
            <a:xfrm>
              <a:off x="7593996" y="4830938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51" name="Oval 59"/>
            <p:cNvSpPr>
              <a:spLocks noChangeArrowheads="1"/>
            </p:cNvSpPr>
            <p:nvPr/>
          </p:nvSpPr>
          <p:spPr bwMode="auto">
            <a:xfrm>
              <a:off x="7480602" y="4661202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52" name="Oval 59"/>
            <p:cNvSpPr>
              <a:spLocks noChangeArrowheads="1"/>
            </p:cNvSpPr>
            <p:nvPr/>
          </p:nvSpPr>
          <p:spPr bwMode="auto">
            <a:xfrm>
              <a:off x="7378398" y="4868132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53" name="Oval 59"/>
            <p:cNvSpPr>
              <a:spLocks noChangeArrowheads="1"/>
            </p:cNvSpPr>
            <p:nvPr/>
          </p:nvSpPr>
          <p:spPr bwMode="auto">
            <a:xfrm>
              <a:off x="7620000" y="4317396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54" name="Oval 59"/>
            <p:cNvSpPr>
              <a:spLocks noChangeArrowheads="1"/>
            </p:cNvSpPr>
            <p:nvPr/>
          </p:nvSpPr>
          <p:spPr bwMode="auto">
            <a:xfrm>
              <a:off x="7315200" y="45720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55" name="Oval 59"/>
            <p:cNvSpPr>
              <a:spLocks noChangeArrowheads="1"/>
            </p:cNvSpPr>
            <p:nvPr/>
          </p:nvSpPr>
          <p:spPr bwMode="auto">
            <a:xfrm>
              <a:off x="7239000" y="441960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56" name="Oval 59"/>
            <p:cNvSpPr>
              <a:spLocks noChangeArrowheads="1"/>
            </p:cNvSpPr>
            <p:nvPr/>
          </p:nvSpPr>
          <p:spPr bwMode="auto">
            <a:xfrm>
              <a:off x="7467600" y="4445604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57" name="Oval 52"/>
            <p:cNvSpPr>
              <a:spLocks noChangeArrowheads="1"/>
            </p:cNvSpPr>
            <p:nvPr/>
          </p:nvSpPr>
          <p:spPr bwMode="auto">
            <a:xfrm>
              <a:off x="7162800" y="44958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58" name="Oval 52"/>
            <p:cNvSpPr>
              <a:spLocks noChangeArrowheads="1"/>
            </p:cNvSpPr>
            <p:nvPr/>
          </p:nvSpPr>
          <p:spPr bwMode="auto">
            <a:xfrm>
              <a:off x="7543800" y="42672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59" name="Oval 52"/>
            <p:cNvSpPr>
              <a:spLocks noChangeArrowheads="1"/>
            </p:cNvSpPr>
            <p:nvPr/>
          </p:nvSpPr>
          <p:spPr bwMode="auto">
            <a:xfrm>
              <a:off x="7374064" y="4491466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60" name="Oval 59"/>
            <p:cNvSpPr>
              <a:spLocks noChangeArrowheads="1"/>
            </p:cNvSpPr>
            <p:nvPr/>
          </p:nvSpPr>
          <p:spPr bwMode="auto">
            <a:xfrm>
              <a:off x="7175802" y="4593670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61" name="Oval 59"/>
            <p:cNvSpPr>
              <a:spLocks noChangeArrowheads="1"/>
            </p:cNvSpPr>
            <p:nvPr/>
          </p:nvSpPr>
          <p:spPr bwMode="auto">
            <a:xfrm>
              <a:off x="7019068" y="4436936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62" name="Oval 52"/>
            <p:cNvSpPr>
              <a:spLocks noChangeArrowheads="1"/>
            </p:cNvSpPr>
            <p:nvPr/>
          </p:nvSpPr>
          <p:spPr bwMode="auto">
            <a:xfrm>
              <a:off x="7040738" y="4558998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63" name="Oval 59"/>
            <p:cNvSpPr>
              <a:spLocks noChangeArrowheads="1"/>
            </p:cNvSpPr>
            <p:nvPr/>
          </p:nvSpPr>
          <p:spPr bwMode="auto">
            <a:xfrm>
              <a:off x="7434740" y="4221338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  <p:sp>
          <p:nvSpPr>
            <p:cNvPr id="164" name="Oval 59"/>
            <p:cNvSpPr>
              <a:spLocks noChangeArrowheads="1"/>
            </p:cNvSpPr>
            <p:nvPr/>
          </p:nvSpPr>
          <p:spPr bwMode="auto">
            <a:xfrm>
              <a:off x="7509128" y="4138992"/>
              <a:ext cx="76200" cy="762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525" y="107818"/>
            <a:ext cx="726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Oswald Regular" panose="02000503000000000000" pitchFamily="2" charset="0"/>
              </a:rPr>
              <a:t>Drug diversity makes it difficult for parasites to evolve</a:t>
            </a:r>
            <a:endParaRPr lang="en-US" sz="2800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97" y="0"/>
            <a:ext cx="10732466" cy="127642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Which strategies work </a:t>
            </a:r>
            <a:r>
              <a:rPr lang="en-US" dirty="0" smtClean="0"/>
              <a:t>best at reducing detrimental effects of drug resistance?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7197" y="1551000"/>
            <a:ext cx="7533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>
                <a:latin typeface="Oswald Regular" panose="020005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Combination Therapy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>
              <a:latin typeface="Oswald Regular" panose="02000503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>
                <a:latin typeface="Oswald Regular" panose="020005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Multiple First-Line Therapies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>
              <a:latin typeface="Oswald Regular" panose="02000503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>
                <a:latin typeface="Oswald Regular" panose="020005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Cycling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>
              <a:latin typeface="Oswald Regular" panose="02000503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929" y="5613246"/>
            <a:ext cx="105732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 and in models, this ordering of strategies is true in the majority of explored scenarios (&gt;80%).</a:t>
            </a:r>
          </a:p>
          <a:p>
            <a:pPr>
              <a:lnSpc>
                <a:spcPct val="130000"/>
              </a:lnSpc>
            </a:pP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Key frame to view this in is the time scale at which parasites experience different drugs.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82F2933-DA3E-4F87-B94E-2C9911395B9F}" type="slidenum">
              <a:rPr lang="en-US" smtClean="0"/>
              <a:t>8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15214" y="1636219"/>
            <a:ext cx="82803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>
                <a:latin typeface="Oswald Regular" panose="020005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 of Treatment Failures over 20 years (NTF)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 smtClean="0">
              <a:latin typeface="Oswald Regular" panose="02000503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>
                <a:latin typeface="Oswald Regular" panose="020005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Arrival time of C580</a:t>
            </a:r>
            <a:r>
              <a:rPr lang="en-US" sz="3200" u="sng" dirty="0" smtClean="0">
                <a:latin typeface="Oswald Regular" panose="020005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</a:t>
            </a:r>
            <a:r>
              <a:rPr lang="en-US" sz="3200" dirty="0" smtClean="0">
                <a:latin typeface="Oswald Regular" panose="020005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mutants (kelch13 gene)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lang="en-US" sz="3200" dirty="0" smtClean="0">
              <a:latin typeface="Oswald Regular" panose="02000503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3200" dirty="0" smtClean="0">
                <a:latin typeface="Oswald Regular" panose="020005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Protection </a:t>
            </a:r>
            <a:r>
              <a:rPr lang="en-US" sz="3200" dirty="0">
                <a:latin typeface="Oswald Regular" panose="020005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Artemisinin by Partner Drugs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 smtClean="0">
              <a:latin typeface="Oswald Regular" panose="02000503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Criteria for evaluating strategies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49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3 artemisinin-combination therapies (ACTs)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630F5-E5BE-4BDA-9065-5556D4C2DF5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83432" y="1274323"/>
            <a:ext cx="10189046" cy="4168602"/>
            <a:chOff x="251520" y="2852936"/>
            <a:chExt cx="7054172" cy="2759778"/>
          </a:xfrm>
        </p:grpSpPr>
        <p:pic>
          <p:nvPicPr>
            <p:cNvPr id="6" name="Picture 5" descr="D:\BONI-ROOT\Bio\Talks\2014\ISAB\Figure2 MFT AMU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924378"/>
              <a:ext cx="3957828" cy="268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D:\BONI-ROOT\Bio\Talks\2014\ISAB\Figure1a.v2-page0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852936"/>
              <a:ext cx="3904488" cy="267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474380" y="5458696"/>
            <a:ext cx="3294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 risk measure of de facto </a:t>
            </a:r>
            <a:r>
              <a:rPr lang="en-US" altLang="en-US" sz="16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“</a:t>
            </a:r>
            <a:r>
              <a:rPr lang="en-US" alt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artemisinin monotherapy use”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747682" y="5439044"/>
            <a:ext cx="3384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 charset="0"/>
                <a:ea typeface="ヒラギノ角ゴ ProN W3"/>
                <a:cs typeface="ヒラギノ角ゴ ProN W3"/>
                <a:sym typeface="Lucida Grande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Number of  Treatment Failures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 Per 100 Persons,  Per Year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977" y="6436869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Nguyen et al, </a:t>
            </a:r>
            <a:r>
              <a:rPr lang="en-US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Lancet Global Health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2015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9928</TotalTime>
  <Words>1392</Words>
  <Application>Microsoft Office PowerPoint</Application>
  <PresentationFormat>Widescreen</PresentationFormat>
  <Paragraphs>324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Oswald</vt:lpstr>
      <vt:lpstr>Open Sans Semibold</vt:lpstr>
      <vt:lpstr>Arial</vt:lpstr>
      <vt:lpstr>Courier New</vt:lpstr>
      <vt:lpstr>Segoe UI Historic</vt:lpstr>
      <vt:lpstr>Oswald Regular</vt:lpstr>
      <vt:lpstr>Calibri</vt:lpstr>
      <vt:lpstr>Lucida Grande</vt:lpstr>
      <vt:lpstr>Open Sans Light</vt:lpstr>
      <vt:lpstr>Comic Sans MS</vt:lpstr>
      <vt:lpstr>Office Theme</vt:lpstr>
      <vt:lpstr>Managing antimalarial drug-resistance across high-transmission and low-transmission settings</vt:lpstr>
      <vt:lpstr>Penn State Malaria Modeling Team</vt:lpstr>
      <vt:lpstr>Many unanswered questions in drug-resistance management</vt:lpstr>
      <vt:lpstr>Title here</vt:lpstr>
      <vt:lpstr>Many unanswered questions in drug-resistance management</vt:lpstr>
      <vt:lpstr>PowerPoint Presentation</vt:lpstr>
      <vt:lpstr>Which strategies work best at reducing detrimental effects of drug resistance?</vt:lpstr>
      <vt:lpstr>Criteria for evaluating strategies</vt:lpstr>
      <vt:lpstr>Results with 3 artemisinin-combination therapies (ACTs)</vt:lpstr>
      <vt:lpstr>PowerPoint Presentation</vt:lpstr>
      <vt:lpstr>PowerPoint Presentation</vt:lpstr>
      <vt:lpstr>Assumptions about drug usage 2006 - 2040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Calibrating malaria epidemiology of Burkina Faso</vt:lpstr>
      <vt:lpstr>PowerPoint Presentation</vt:lpstr>
      <vt:lpstr>Calibrating malaria epidemiology of Burkina Faso</vt:lpstr>
      <vt:lpstr>Calibrating malaria epidemiology of Burkina Faso</vt:lpstr>
      <vt:lpstr>Calibrating malaria epidemiology of Burkina Faso</vt:lpstr>
      <vt:lpstr>Calibrating malaria epidemiology of Burkina Faso</vt:lpstr>
      <vt:lpstr>Comparing models and data</vt:lpstr>
      <vt:lpstr>PowerPoint Presentation</vt:lpstr>
      <vt:lpstr>Conclusions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community-based mHealth surveillance for influenza-like illness (ILI) in Ho Chi Minh City, Vietnam.</dc:title>
  <dc:creator>Maciek Boni</dc:creator>
  <cp:lastModifiedBy>Windows User</cp:lastModifiedBy>
  <cp:revision>179</cp:revision>
  <dcterms:created xsi:type="dcterms:W3CDTF">2018-03-19T03:08:33Z</dcterms:created>
  <dcterms:modified xsi:type="dcterms:W3CDTF">2019-04-16T17:40:20Z</dcterms:modified>
</cp:coreProperties>
</file>