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109"/>
  </p:notesMasterIdLst>
  <p:sldIdLst>
    <p:sldId id="256" r:id="rId6"/>
    <p:sldId id="459" r:id="rId7"/>
    <p:sldId id="258" r:id="rId8"/>
    <p:sldId id="257" r:id="rId9"/>
    <p:sldId id="259" r:id="rId10"/>
    <p:sldId id="261" r:id="rId11"/>
    <p:sldId id="260" r:id="rId12"/>
    <p:sldId id="262" r:id="rId13"/>
    <p:sldId id="263" r:id="rId14"/>
    <p:sldId id="264" r:id="rId15"/>
    <p:sldId id="265" r:id="rId16"/>
    <p:sldId id="266" r:id="rId17"/>
    <p:sldId id="284" r:id="rId18"/>
    <p:sldId id="431" r:id="rId19"/>
    <p:sldId id="300" r:id="rId20"/>
    <p:sldId id="277" r:id="rId21"/>
    <p:sldId id="278" r:id="rId22"/>
    <p:sldId id="279" r:id="rId23"/>
    <p:sldId id="280" r:id="rId24"/>
    <p:sldId id="292" r:id="rId25"/>
    <p:sldId id="418" r:id="rId26"/>
    <p:sldId id="419" r:id="rId27"/>
    <p:sldId id="420" r:id="rId28"/>
    <p:sldId id="421" r:id="rId29"/>
    <p:sldId id="422" r:id="rId30"/>
    <p:sldId id="423" r:id="rId31"/>
    <p:sldId id="344" r:id="rId32"/>
    <p:sldId id="340" r:id="rId33"/>
    <p:sldId id="347" r:id="rId34"/>
    <p:sldId id="458" r:id="rId35"/>
    <p:sldId id="471" r:id="rId36"/>
    <p:sldId id="432" r:id="rId37"/>
    <p:sldId id="351" r:id="rId38"/>
    <p:sldId id="349" r:id="rId39"/>
    <p:sldId id="353" r:id="rId40"/>
    <p:sldId id="352" r:id="rId41"/>
    <p:sldId id="358" r:id="rId42"/>
    <p:sldId id="359" r:id="rId43"/>
    <p:sldId id="361" r:id="rId44"/>
    <p:sldId id="427" r:id="rId45"/>
    <p:sldId id="433" r:id="rId46"/>
    <p:sldId id="371" r:id="rId47"/>
    <p:sldId id="350" r:id="rId48"/>
    <p:sldId id="447" r:id="rId49"/>
    <p:sldId id="448" r:id="rId50"/>
    <p:sldId id="449" r:id="rId51"/>
    <p:sldId id="362" r:id="rId52"/>
    <p:sldId id="363" r:id="rId53"/>
    <p:sldId id="364" r:id="rId54"/>
    <p:sldId id="365" r:id="rId55"/>
    <p:sldId id="366" r:id="rId56"/>
    <p:sldId id="446" r:id="rId57"/>
    <p:sldId id="367" r:id="rId58"/>
    <p:sldId id="368" r:id="rId59"/>
    <p:sldId id="369" r:id="rId60"/>
    <p:sldId id="370" r:id="rId61"/>
    <p:sldId id="428" r:id="rId62"/>
    <p:sldId id="372" r:id="rId63"/>
    <p:sldId id="354" r:id="rId64"/>
    <p:sldId id="373" r:id="rId65"/>
    <p:sldId id="374" r:id="rId66"/>
    <p:sldId id="375" r:id="rId67"/>
    <p:sldId id="355" r:id="rId68"/>
    <p:sldId id="376" r:id="rId69"/>
    <p:sldId id="377" r:id="rId70"/>
    <p:sldId id="378" r:id="rId71"/>
    <p:sldId id="383" r:id="rId72"/>
    <p:sldId id="444" r:id="rId73"/>
    <p:sldId id="436" r:id="rId74"/>
    <p:sldId id="439" r:id="rId75"/>
    <p:sldId id="379" r:id="rId76"/>
    <p:sldId id="380" r:id="rId77"/>
    <p:sldId id="387" r:id="rId78"/>
    <p:sldId id="456" r:id="rId79"/>
    <p:sldId id="345" r:id="rId80"/>
    <p:sldId id="396" r:id="rId81"/>
    <p:sldId id="397" r:id="rId82"/>
    <p:sldId id="399" r:id="rId83"/>
    <p:sldId id="398" r:id="rId84"/>
    <p:sldId id="356" r:id="rId85"/>
    <p:sldId id="395" r:id="rId86"/>
    <p:sldId id="394" r:id="rId87"/>
    <p:sldId id="403" r:id="rId88"/>
    <p:sldId id="400" r:id="rId89"/>
    <p:sldId id="467" r:id="rId90"/>
    <p:sldId id="464" r:id="rId91"/>
    <p:sldId id="469" r:id="rId92"/>
    <p:sldId id="462" r:id="rId93"/>
    <p:sldId id="463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388" r:id="rId102"/>
    <p:sldId id="389" r:id="rId103"/>
    <p:sldId id="390" r:id="rId104"/>
    <p:sldId id="391" r:id="rId105"/>
    <p:sldId id="393" r:id="rId106"/>
    <p:sldId id="392" r:id="rId107"/>
    <p:sldId id="425" r:id="rId108"/>
  </p:sldIdLst>
  <p:sldSz cx="9144000" cy="5143500" type="screen16x9"/>
  <p:notesSz cx="9296400" cy="7010400"/>
  <p:defaultTextStyle>
    <a:defPPr>
      <a:defRPr lang="en-US"/>
    </a:defPPr>
    <a:lvl1pPr marL="0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aig Nakagawa" initials="CN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66"/>
    <a:srgbClr val="FF6699"/>
    <a:srgbClr val="008000"/>
    <a:srgbClr val="FFFFCC"/>
    <a:srgbClr val="FFFF00"/>
    <a:srgbClr val="FFCCFF"/>
    <a:srgbClr val="CCECFF"/>
    <a:srgbClr val="CC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FECB4D8-DB02-4DC6-A0A2-4F2EBAE1DC9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750" autoAdjust="0"/>
    <p:restoredTop sz="96586" autoAdjust="0"/>
  </p:normalViewPr>
  <p:slideViewPr>
    <p:cSldViewPr snapToGrid="0">
      <p:cViewPr varScale="1">
        <p:scale>
          <a:sx n="88" d="100"/>
          <a:sy n="88" d="100"/>
        </p:scale>
        <p:origin x="666" y="78"/>
      </p:cViewPr>
      <p:guideLst>
        <p:guide orient="horz" pos="1620"/>
        <p:guide pos="3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4" d="100"/>
          <a:sy n="74" d="100"/>
        </p:scale>
        <p:origin x="2016" y="60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tableStyles" Target="tableStyle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8521CA78-A499-4633-B898-F9043592D78E}" type="datetimeFigureOut">
              <a:rPr lang="en-US" smtClean="0"/>
              <a:t>5/24/2016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3D412D8C-1E5D-4678-BC7F-48977E07D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6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6334" rtl="0" eaLnBrk="1" latinLnBrk="0" hangingPunct="1">
      <a:defRPr sz="1100" kern="1200" baseline="0">
        <a:solidFill>
          <a:schemeClr val="tx1"/>
        </a:solidFill>
        <a:latin typeface="+mn-lt"/>
        <a:ea typeface="+mn-ea"/>
        <a:cs typeface="+mn-cs"/>
      </a:defRPr>
    </a:lvl1pPr>
    <a:lvl2pPr marL="408167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334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4501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668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835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9002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169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336" algn="l" defTabSz="81633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224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87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504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12D8C-1E5D-4678-BC7F-48977E07DD93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620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30471" y="3766947"/>
            <a:ext cx="8516586" cy="10668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</a:lstStyle>
          <a:p>
            <a:pPr lvl="0"/>
            <a:r>
              <a:rPr lang="en-US" dirty="0" smtClean="0"/>
              <a:t>Client or presentation name</a:t>
            </a:r>
          </a:p>
          <a:p>
            <a:pPr lvl="0"/>
            <a:r>
              <a:rPr lang="en-US" dirty="0" smtClean="0"/>
              <a:t>Date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6248400" y="4706287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" y="1946910"/>
            <a:ext cx="8156448" cy="77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 userDrawn="1"/>
        </p:nvSpPr>
        <p:spPr>
          <a:xfrm>
            <a:off x="6248400" y="4829633"/>
            <a:ext cx="2743200" cy="311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186" y="4848683"/>
            <a:ext cx="2438400" cy="16072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459186" y="4857751"/>
            <a:ext cx="1465614" cy="1598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2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47548950"/>
              </p:ext>
            </p:extLst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6813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/>
          </p:nvPr>
        </p:nvGraphicFramePr>
        <p:xfrm>
          <a:off x="180511" y="971550"/>
          <a:ext cx="8353888" cy="3352797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08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8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97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9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521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62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67" indent="0">
              <a:buNone/>
              <a:defRPr sz="2500"/>
            </a:lvl2pPr>
            <a:lvl3pPr marL="816334" indent="0">
              <a:buNone/>
              <a:defRPr sz="2100"/>
            </a:lvl3pPr>
            <a:lvl4pPr marL="1224501" indent="0">
              <a:buNone/>
              <a:defRPr sz="1800"/>
            </a:lvl4pPr>
            <a:lvl5pPr marL="1632668" indent="0">
              <a:buNone/>
              <a:defRPr sz="1800"/>
            </a:lvl5pPr>
            <a:lvl6pPr marL="2040835" indent="0">
              <a:buNone/>
              <a:defRPr sz="1800"/>
            </a:lvl6pPr>
            <a:lvl7pPr marL="2449002" indent="0">
              <a:buNone/>
              <a:defRPr sz="1800"/>
            </a:lvl7pPr>
            <a:lvl8pPr marL="2857169" indent="0">
              <a:buNone/>
              <a:defRPr sz="1800"/>
            </a:lvl8pPr>
            <a:lvl9pPr marL="3265336" indent="0">
              <a:buNone/>
              <a:defRPr sz="18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67" indent="0">
              <a:buNone/>
              <a:defRPr sz="1100"/>
            </a:lvl2pPr>
            <a:lvl3pPr marL="816334" indent="0">
              <a:buNone/>
              <a:defRPr sz="900"/>
            </a:lvl3pPr>
            <a:lvl4pPr marL="1224501" indent="0">
              <a:buNone/>
              <a:defRPr sz="800"/>
            </a:lvl4pPr>
            <a:lvl5pPr marL="1632668" indent="0">
              <a:buNone/>
              <a:defRPr sz="800"/>
            </a:lvl5pPr>
            <a:lvl6pPr marL="2040835" indent="0">
              <a:buNone/>
              <a:defRPr sz="800"/>
            </a:lvl6pPr>
            <a:lvl7pPr marL="2449002" indent="0">
              <a:buNone/>
              <a:defRPr sz="800"/>
            </a:lvl7pPr>
            <a:lvl8pPr marL="2857169" indent="0">
              <a:buNone/>
              <a:defRPr sz="800"/>
            </a:lvl8pPr>
            <a:lvl9pPr marL="326533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   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Plain Title Page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841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l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6176" y="1597820"/>
            <a:ext cx="8253023" cy="11025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Plain Title Page </a:t>
            </a:r>
            <a:endParaRPr lang="en-US" dirty="0"/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814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 smtClean="0"/>
              <a:t>Bullets (Slide Content)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59018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110" y="133350"/>
            <a:ext cx="873529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80511" y="895350"/>
            <a:ext cx="8735290" cy="3699272"/>
          </a:xfrm>
        </p:spPr>
        <p:txBody>
          <a:bodyPr/>
          <a:lstStyle>
            <a:lvl1pPr>
              <a:buClr>
                <a:schemeClr val="accent2"/>
              </a:buClr>
              <a:defRPr sz="2000" baseline="0"/>
            </a:lvl1pPr>
            <a:lvl2pPr>
              <a:buClr>
                <a:schemeClr val="accent4"/>
              </a:buClr>
              <a:defRPr sz="2000"/>
            </a:lvl2pPr>
            <a:lvl3pPr>
              <a:defRPr sz="2000"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en-US" dirty="0" smtClean="0"/>
              <a:t>Bullets (Slide Content)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2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703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474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4245032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1428750"/>
            <a:ext cx="4245032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6306" y="895350"/>
            <a:ext cx="4324406" cy="47982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67" indent="0">
              <a:buNone/>
              <a:defRPr sz="1800" b="1"/>
            </a:lvl2pPr>
            <a:lvl3pPr marL="816334" indent="0">
              <a:buNone/>
              <a:defRPr sz="1600" b="1"/>
            </a:lvl3pPr>
            <a:lvl4pPr marL="1224501" indent="0">
              <a:buNone/>
              <a:defRPr sz="1400" b="1"/>
            </a:lvl4pPr>
            <a:lvl5pPr marL="1632668" indent="0">
              <a:buNone/>
              <a:defRPr sz="1400" b="1"/>
            </a:lvl5pPr>
            <a:lvl6pPr marL="2040835" indent="0">
              <a:buNone/>
              <a:defRPr sz="1400" b="1"/>
            </a:lvl6pPr>
            <a:lvl7pPr marL="2449002" indent="0">
              <a:buNone/>
              <a:defRPr sz="1400" b="1"/>
            </a:lvl7pPr>
            <a:lvl8pPr marL="2857169" indent="0">
              <a:buNone/>
              <a:defRPr sz="1400" b="1"/>
            </a:lvl8pPr>
            <a:lvl9pPr marL="326533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1428750"/>
            <a:ext cx="4324406" cy="31658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1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488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18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8229600" cy="6096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14794" y="819150"/>
            <a:ext cx="4324406" cy="3775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10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484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44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80511" y="4710410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5"/>
          <p:cNvSpPr txBox="1">
            <a:spLocks/>
          </p:cNvSpPr>
          <p:nvPr userDrawn="1"/>
        </p:nvSpPr>
        <p:spPr>
          <a:xfrm>
            <a:off x="180511" y="4816288"/>
            <a:ext cx="380598" cy="3759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E7F5BFD-39EB-44C1-950F-7ADF7831458B}" type="slidenum">
              <a:rPr lang="en-US" smtClean="0">
                <a:solidFill>
                  <a:schemeClr val="accent4"/>
                </a:solidFill>
              </a:rPr>
              <a:pPr/>
              <a:t>‹#›</a:t>
            </a:fld>
            <a:r>
              <a:rPr lang="en-US" dirty="0" smtClean="0">
                <a:solidFill>
                  <a:schemeClr val="accent4"/>
                </a:solidFill>
              </a:rPr>
              <a:t>   </a:t>
            </a:r>
            <a:r>
              <a:rPr lang="en-US" sz="1100" dirty="0" smtClean="0">
                <a:solidFill>
                  <a:schemeClr val="accent4"/>
                </a:solidFill>
              </a:rPr>
              <a:t>|</a:t>
            </a:r>
            <a:endParaRPr lang="en-US" sz="1100" dirty="0">
              <a:solidFill>
                <a:schemeClr val="accent4"/>
              </a:solidFill>
            </a:endParaRPr>
          </a:p>
        </p:txBody>
      </p:sp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523377" y="481310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80110" y="4879715"/>
            <a:ext cx="380598" cy="223540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5E7F5BFD-39EB-44C1-950F-7ADF7831458B}" type="slidenum">
              <a:rPr lang="en-US" smtClean="0"/>
              <a:pPr/>
              <a:t>‹#›</a:t>
            </a:fld>
            <a:r>
              <a:rPr lang="en-US" dirty="0" smtClean="0"/>
              <a:t>   </a:t>
            </a:r>
            <a:r>
              <a:rPr lang="en-US" sz="1100" dirty="0" smtClean="0"/>
              <a:t>|  </a:t>
            </a:r>
            <a:endParaRPr lang="en-US" sz="1100" dirty="0"/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60708" y="4908881"/>
            <a:ext cx="2895615" cy="273248"/>
          </a:xfrm>
          <a:prstGeom prst="rect">
            <a:avLst/>
          </a:prstGeom>
        </p:spPr>
        <p:txBody>
          <a:bodyPr vert="horz" lIns="51426" tIns="25713" rIns="51426" bIns="25713" rtlCol="0" anchor="ctr"/>
          <a:lstStyle>
            <a:defPPr>
              <a:defRPr lang="en-US"/>
            </a:defPPr>
            <a:lvl1pPr marL="0" algn="l" defTabSz="816334" rtl="0" eaLnBrk="1" latinLnBrk="0" hangingPunct="1">
              <a:defRPr sz="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8167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34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01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668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835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002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169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336" algn="l" defTabSz="816334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accent4"/>
                </a:solidFill>
              </a:rPr>
              <a:t>Copyright © 2016 Intellectual Ventures</a:t>
            </a:r>
            <a:r>
              <a:rPr lang="en-US" baseline="0" dirty="0" smtClean="0">
                <a:solidFill>
                  <a:schemeClr val="accent4"/>
                </a:solidFill>
              </a:rPr>
              <a:t> Management</a:t>
            </a:r>
            <a:r>
              <a:rPr lang="en-US" dirty="0" smtClean="0">
                <a:solidFill>
                  <a:schemeClr val="accent4"/>
                </a:solidFill>
              </a:rPr>
              <a:t>, LLC (IVM). All rights reserved.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7" name="Picture 3" descr="3FC66EDC-0D59-4593-A0A5-F9EF004793B0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726" y="4868062"/>
            <a:ext cx="2515637" cy="2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8829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0110" y="133350"/>
            <a:ext cx="8700340" cy="609600"/>
          </a:xfrm>
          <a:prstGeom prst="rect">
            <a:avLst/>
          </a:prstGeom>
        </p:spPr>
        <p:txBody>
          <a:bodyPr vert="horz" lIns="81633" tIns="40817" rIns="81633" bIns="40817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110" y="895350"/>
            <a:ext cx="8700340" cy="3699273"/>
          </a:xfrm>
          <a:prstGeom prst="rect">
            <a:avLst/>
          </a:prstGeom>
        </p:spPr>
        <p:txBody>
          <a:bodyPr vert="horz" lIns="81633" tIns="40817" rIns="81633" bIns="408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65" r:id="rId3"/>
    <p:sldLayoutId id="2147483653" r:id="rId4"/>
    <p:sldLayoutId id="2147483666" r:id="rId5"/>
    <p:sldLayoutId id="2147483663" r:id="rId6"/>
    <p:sldLayoutId id="2147483667" r:id="rId7"/>
    <p:sldLayoutId id="2147483655" r:id="rId8"/>
    <p:sldLayoutId id="2147483668" r:id="rId9"/>
    <p:sldLayoutId id="2147483664" r:id="rId10"/>
    <p:sldLayoutId id="2147483669" r:id="rId11"/>
    <p:sldLayoutId id="2147483657" r:id="rId12"/>
    <p:sldLayoutId id="2147483670" r:id="rId13"/>
    <p:sldLayoutId id="2147483649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defTabSz="816334" rtl="0" eaLnBrk="1" latinLnBrk="0" hangingPunct="1">
        <a:spcBef>
          <a:spcPct val="0"/>
        </a:spcBef>
        <a:buNone/>
        <a:defRPr sz="3200" b="0" i="0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306125" indent="-306125" algn="l" defTabSz="816334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63272" indent="-255105" algn="l" defTabSz="816334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17" indent="-204084" algn="l" defTabSz="816334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584" indent="-204084" algn="l" defTabSz="816334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752" indent="-204084" algn="l" defTabSz="816334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919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085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253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420" indent="-204084" algn="l" defTabSz="816334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67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34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01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668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835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002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169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336" algn="l" defTabSz="81633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7" Type="http://schemas.openxmlformats.org/officeDocument/2006/relationships/image" Target="../media/image7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emf"/><Relationship Id="rId5" Type="http://schemas.openxmlformats.org/officeDocument/2006/relationships/image" Target="../media/image74.emf"/><Relationship Id="rId4" Type="http://schemas.openxmlformats.org/officeDocument/2006/relationships/image" Target="../media/image73.emf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hyperlink" Target="mailto:IDMSupport@intven.com" TargetMode="Externa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jsonlint.com/" TargetMode="External"/><Relationship Id="rId2" Type="http://schemas.openxmlformats.org/officeDocument/2006/relationships/hyperlink" Target="http://www.w3schools.com/json/" TargetMode="Externa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dirty="0" smtClean="0"/>
              <a:t>EMOD Basics</a:t>
            </a:r>
          </a:p>
          <a:p>
            <a:r>
              <a:rPr lang="en-US" sz="1700" dirty="0" smtClean="0"/>
              <a:t>Daniel Bridenbecker, Software Engineer</a:t>
            </a:r>
          </a:p>
          <a:p>
            <a:r>
              <a:rPr lang="en-US" sz="1700" dirty="0" smtClean="0"/>
              <a:t>4/18/2016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54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EMOD?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Stochastic</a:t>
            </a:r>
          </a:p>
          <a:p>
            <a:r>
              <a:rPr lang="en-US" dirty="0" smtClean="0"/>
              <a:t>Individual, agent based simulation</a:t>
            </a:r>
          </a:p>
          <a:p>
            <a:r>
              <a:rPr lang="en-US" dirty="0" smtClean="0"/>
              <a:t>Framework that lets you use the full power of information</a:t>
            </a:r>
          </a:p>
          <a:p>
            <a:r>
              <a:rPr lang="en-US" dirty="0" smtClean="0"/>
              <a:t>Can combine information with different levels of detail</a:t>
            </a:r>
          </a:p>
          <a:p>
            <a:r>
              <a:rPr lang="en-US" dirty="0" smtClean="0"/>
              <a:t>Models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ndividual-level details</a:t>
            </a:r>
          </a:p>
          <a:p>
            <a:pPr lvl="1"/>
            <a:r>
              <a:rPr lang="en-US" dirty="0" smtClean="0"/>
              <a:t>Demographics</a:t>
            </a:r>
          </a:p>
          <a:p>
            <a:pPr lvl="1"/>
            <a:r>
              <a:rPr lang="en-US" dirty="0" smtClean="0"/>
              <a:t>Spatial Dynamics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emporal Dynamics</a:t>
            </a:r>
          </a:p>
          <a:p>
            <a:pPr lvl="1"/>
            <a:r>
              <a:rPr lang="en-US" dirty="0" smtClean="0"/>
              <a:t>Disease Dynamics</a:t>
            </a:r>
          </a:p>
          <a:p>
            <a:pPr lvl="1"/>
            <a:r>
              <a:rPr lang="en-US" dirty="0" smtClean="0"/>
              <a:t>Interventions</a:t>
            </a:r>
          </a:p>
        </p:txBody>
      </p:sp>
    </p:spTree>
    <p:extLst>
      <p:ext uri="{BB962C8B-B14F-4D97-AF65-F5344CB8AC3E}">
        <p14:creationId xmlns:p14="http://schemas.microsoft.com/office/powerpoint/2010/main" val="25520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on GitHub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102032" cy="377547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Source code is now available on GitHub</a:t>
            </a:r>
          </a:p>
          <a:p>
            <a:r>
              <a:rPr lang="en-US" dirty="0" smtClean="0"/>
              <a:t>Source code is useful for:</a:t>
            </a:r>
          </a:p>
          <a:p>
            <a:pPr lvl="1"/>
            <a:r>
              <a:rPr lang="en-US" dirty="0" smtClean="0"/>
              <a:t>Information</a:t>
            </a:r>
          </a:p>
          <a:p>
            <a:pPr lvl="1"/>
            <a:r>
              <a:rPr lang="en-US" dirty="0" smtClean="0"/>
              <a:t>Creating custom reports</a:t>
            </a:r>
          </a:p>
          <a:p>
            <a:pPr lvl="1"/>
            <a:r>
              <a:rPr lang="en-US" dirty="0" smtClean="0"/>
              <a:t>Creating custom interventions</a:t>
            </a:r>
          </a:p>
          <a:p>
            <a:pPr lvl="1"/>
            <a:r>
              <a:rPr lang="en-US" dirty="0" smtClean="0"/>
              <a:t>Creating new disease models</a:t>
            </a:r>
          </a:p>
          <a:p>
            <a:r>
              <a:rPr lang="en-US" dirty="0" smtClean="0"/>
              <a:t>C++ &amp; Python</a:t>
            </a:r>
          </a:p>
          <a:p>
            <a:r>
              <a:rPr lang="en-US" dirty="0" smtClean="0"/>
              <a:t>Attend session on building EMOD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458" y="742951"/>
            <a:ext cx="5739342" cy="40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4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5772149" y="4452155"/>
            <a:ext cx="3048000" cy="32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366044" y="4484193"/>
            <a:ext cx="3215355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ounded Rectangle 1"/>
          <p:cNvSpPr/>
          <p:nvPr/>
        </p:nvSpPr>
        <p:spPr>
          <a:xfrm>
            <a:off x="1142999" y="978993"/>
            <a:ext cx="1905000" cy="3124200"/>
          </a:xfrm>
          <a:prstGeom prst="roundRect">
            <a:avLst/>
          </a:prstGeom>
          <a:ln w="9525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1368504" y="978993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  <a:latin typeface="Segoe WP Black" panose="020B0A02040504020203" pitchFamily="34" charset="0"/>
              </a:rPr>
              <a:t>Web</a:t>
            </a:r>
          </a:p>
        </p:txBody>
      </p:sp>
      <p:grpSp>
        <p:nvGrpSpPr>
          <p:cNvPr id="89" name="Group 88"/>
          <p:cNvGrpSpPr/>
          <p:nvPr/>
        </p:nvGrpSpPr>
        <p:grpSpPr>
          <a:xfrm>
            <a:off x="1219199" y="1286771"/>
            <a:ext cx="1752600" cy="892553"/>
            <a:chOff x="381000" y="1584127"/>
            <a:chExt cx="1752600" cy="892553"/>
          </a:xfrm>
        </p:grpSpPr>
        <p:sp>
          <p:nvSpPr>
            <p:cNvPr id="4" name="Rounded Rectangle 3"/>
            <p:cNvSpPr/>
            <p:nvPr/>
          </p:nvSpPr>
          <p:spPr>
            <a:xfrm>
              <a:off x="381000" y="1584128"/>
              <a:ext cx="1752600" cy="892552"/>
            </a:xfrm>
            <a:prstGeom prst="round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1000" y="1584127"/>
              <a:ext cx="175260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WP Black" panose="020B0A02040504020203" pitchFamily="34" charset="0"/>
                  <a:cs typeface="Segoe UI Semibold" panose="020B0702040204020203" pitchFamily="34" charset="0"/>
                </a:rPr>
                <a:t>User Interface</a:t>
              </a:r>
            </a:p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( Dashboard, Search, Output Data Visualization, Geospatial Visualization, Input Data Visualization )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219199" y="2274393"/>
            <a:ext cx="1752600" cy="1790701"/>
            <a:chOff x="381000" y="2571750"/>
            <a:chExt cx="1752600" cy="1790701"/>
          </a:xfrm>
        </p:grpSpPr>
        <p:sp>
          <p:nvSpPr>
            <p:cNvPr id="6" name="Rounded Rectangle 5"/>
            <p:cNvSpPr/>
            <p:nvPr/>
          </p:nvSpPr>
          <p:spPr>
            <a:xfrm>
              <a:off x="381000" y="2571750"/>
              <a:ext cx="1752600" cy="1752600"/>
            </a:xfrm>
            <a:prstGeom prst="round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" y="2571750"/>
              <a:ext cx="1752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accent1"/>
                  </a:solidFill>
                  <a:latin typeface="Segoe WP Black" panose="020B0A02040504020203" pitchFamily="34" charset="0"/>
                </a:rPr>
                <a:t>RESTful API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-219788" y="3439240"/>
              <a:ext cx="1600200" cy="246221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Authentication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7201" y="2829700"/>
              <a:ext cx="246222" cy="1338738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762000" y="2782729"/>
              <a:ext cx="1295400" cy="246221"/>
              <a:chOff x="990600" y="2477929"/>
              <a:chExt cx="1295400" cy="246221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990600" y="2524899"/>
                <a:ext cx="12954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066800" y="2477929"/>
                <a:ext cx="1143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</a:rPr>
                  <a:t>Search Service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58905" y="3059728"/>
              <a:ext cx="1295400" cy="246221"/>
              <a:chOff x="990600" y="2477929"/>
              <a:chExt cx="1295400" cy="246221"/>
            </a:xfrm>
          </p:grpSpPr>
          <p:sp>
            <p:nvSpPr>
              <p:cNvPr id="15" name="Rounded Rectangle 14"/>
              <p:cNvSpPr/>
              <p:nvPr/>
            </p:nvSpPr>
            <p:spPr>
              <a:xfrm>
                <a:off x="990600" y="2524899"/>
                <a:ext cx="12954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66800" y="2477929"/>
                <a:ext cx="1143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</a:rPr>
                  <a:t>Asset Service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758905" y="3336727"/>
              <a:ext cx="1295400" cy="246221"/>
              <a:chOff x="990600" y="2477929"/>
              <a:chExt cx="1295400" cy="246221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990600" y="2524899"/>
                <a:ext cx="12954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1066800" y="2477929"/>
                <a:ext cx="114300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Input File Creation</a:t>
                </a:r>
              </a:p>
            </p:txBody>
          </p:sp>
        </p:grpSp>
        <p:sp>
          <p:nvSpPr>
            <p:cNvPr id="22" name="Rounded Rectangle 21"/>
            <p:cNvSpPr/>
            <p:nvPr/>
          </p:nvSpPr>
          <p:spPr>
            <a:xfrm>
              <a:off x="758905" y="3676888"/>
              <a:ext cx="1295400" cy="199251"/>
            </a:xfrm>
            <a:prstGeom prst="round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35105" y="3629918"/>
              <a:ext cx="11430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Usage Metrics </a:t>
              </a: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58905" y="3922216"/>
              <a:ext cx="1295400" cy="246221"/>
              <a:chOff x="990600" y="2477929"/>
              <a:chExt cx="1295400" cy="246221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990600" y="2524899"/>
                <a:ext cx="12954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1066800" y="2477929"/>
                <a:ext cx="1143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</a:rPr>
                  <a:t>Work Items</a:t>
                </a:r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1219199" y="4255593"/>
            <a:ext cx="6019800" cy="457200"/>
            <a:chOff x="381000" y="4552950"/>
            <a:chExt cx="6019800" cy="457200"/>
          </a:xfrm>
        </p:grpSpPr>
        <p:sp>
          <p:nvSpPr>
            <p:cNvPr id="27" name="Rounded Rectangle 26"/>
            <p:cNvSpPr/>
            <p:nvPr/>
          </p:nvSpPr>
          <p:spPr>
            <a:xfrm>
              <a:off x="381000" y="4552950"/>
              <a:ext cx="6019800" cy="457200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81000" y="4624684"/>
              <a:ext cx="6019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High Performance Storage Area Network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3200399" y="978994"/>
            <a:ext cx="1600200" cy="3124200"/>
            <a:chOff x="2362200" y="1276350"/>
            <a:chExt cx="1600200" cy="3124200"/>
          </a:xfrm>
        </p:grpSpPr>
        <p:sp>
          <p:nvSpPr>
            <p:cNvPr id="29" name="Rounded Rectangle 28"/>
            <p:cNvSpPr/>
            <p:nvPr/>
          </p:nvSpPr>
          <p:spPr>
            <a:xfrm>
              <a:off x="2362200" y="1276350"/>
              <a:ext cx="1600200" cy="3124199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408397" y="1280101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Databases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2544603" y="1659613"/>
              <a:ext cx="1265397" cy="1540848"/>
              <a:chOff x="2544603" y="1659613"/>
              <a:chExt cx="1265397" cy="1540848"/>
            </a:xfrm>
          </p:grpSpPr>
          <p:sp>
            <p:nvSpPr>
              <p:cNvPr id="31" name="Flowchart: Magnetic Disk 30"/>
              <p:cNvSpPr/>
              <p:nvPr/>
            </p:nvSpPr>
            <p:spPr>
              <a:xfrm>
                <a:off x="2544603" y="1659613"/>
                <a:ext cx="1265397" cy="1140738"/>
              </a:xfrm>
              <a:prstGeom prst="flowChartMagneticDisk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2544603" y="2013287"/>
                <a:ext cx="126539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Job, Asset, Suites, Experiments, Simulations, Work Items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2544603" y="2800351"/>
                <a:ext cx="12653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SQL Server</a:t>
                </a:r>
              </a:p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( Fail Over )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2544603" y="3409950"/>
              <a:ext cx="1282066" cy="990600"/>
              <a:chOff x="2544603" y="3409950"/>
              <a:chExt cx="1282066" cy="990600"/>
            </a:xfrm>
          </p:grpSpPr>
          <p:sp>
            <p:nvSpPr>
              <p:cNvPr id="34" name="Flowchart: Magnetic Disk 33"/>
              <p:cNvSpPr/>
              <p:nvPr/>
            </p:nvSpPr>
            <p:spPr>
              <a:xfrm>
                <a:off x="2561272" y="3409950"/>
                <a:ext cx="1265397" cy="768725"/>
              </a:xfrm>
              <a:prstGeom prst="flowChartMagneticDisk">
                <a:avLst/>
              </a:prstGeom>
              <a:ln w="12700">
                <a:solidFill>
                  <a:srgbClr val="0070C0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544603" y="3695640"/>
                <a:ext cx="126539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</a:rPr>
                  <a:t>Climate Data Storage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2561272" y="4154329"/>
                <a:ext cx="126539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accent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Postgres SQL</a:t>
                </a:r>
              </a:p>
            </p:txBody>
          </p:sp>
        </p:grpSp>
      </p:grpSp>
      <p:grpSp>
        <p:nvGrpSpPr>
          <p:cNvPr id="85" name="Group 84"/>
          <p:cNvGrpSpPr/>
          <p:nvPr/>
        </p:nvGrpSpPr>
        <p:grpSpPr>
          <a:xfrm>
            <a:off x="4952999" y="978994"/>
            <a:ext cx="2286000" cy="3124199"/>
            <a:chOff x="4114800" y="1295400"/>
            <a:chExt cx="2286000" cy="3124199"/>
          </a:xfrm>
        </p:grpSpPr>
        <p:sp>
          <p:nvSpPr>
            <p:cNvPr id="37" name="Rounded Rectangle 36"/>
            <p:cNvSpPr/>
            <p:nvPr/>
          </p:nvSpPr>
          <p:spPr>
            <a:xfrm>
              <a:off x="4114800" y="1295400"/>
              <a:ext cx="2286000" cy="3124199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160997" y="1299151"/>
              <a:ext cx="2163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Workers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267200" y="1659613"/>
              <a:ext cx="1981200" cy="2519062"/>
            </a:xfrm>
            <a:prstGeom prst="rect">
              <a:avLst/>
            </a:prstGeom>
            <a:noFill/>
            <a:ln w="952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191000" y="3910340"/>
              <a:ext cx="20574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Worker Hosting Service</a:t>
              </a: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4381500" y="1820822"/>
              <a:ext cx="1752600" cy="1238906"/>
            </a:xfrm>
            <a:prstGeom prst="round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419600" y="1809750"/>
              <a:ext cx="1676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Input File Creation Workers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4495800" y="2296299"/>
              <a:ext cx="1524000" cy="199251"/>
              <a:chOff x="5410200" y="2143899"/>
              <a:chExt cx="1524000" cy="199251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5410200" y="2143899"/>
                <a:ext cx="15240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486400" y="2168158"/>
                <a:ext cx="13716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Demographics</a:t>
                </a: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4495800" y="2524899"/>
              <a:ext cx="1524000" cy="199251"/>
              <a:chOff x="5410200" y="2143899"/>
              <a:chExt cx="1524000" cy="199251"/>
            </a:xfrm>
          </p:grpSpPr>
          <p:sp>
            <p:nvSpPr>
              <p:cNvPr id="54" name="Rounded Rectangle 53"/>
              <p:cNvSpPr/>
              <p:nvPr/>
            </p:nvSpPr>
            <p:spPr>
              <a:xfrm>
                <a:off x="5410200" y="2143899"/>
                <a:ext cx="15240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5486400" y="2168158"/>
                <a:ext cx="13716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Merge Nodes</a:t>
                </a: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4495800" y="2753499"/>
              <a:ext cx="1524000" cy="199251"/>
              <a:chOff x="5410200" y="2143899"/>
              <a:chExt cx="1524000" cy="19925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5410200" y="2143899"/>
                <a:ext cx="15240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486400" y="2168158"/>
                <a:ext cx="13716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Nan Check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495800" y="3210699"/>
              <a:ext cx="1524000" cy="199251"/>
              <a:chOff x="5410200" y="2143899"/>
              <a:chExt cx="1524000" cy="199251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5410200" y="2143899"/>
                <a:ext cx="15240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5486400" y="2168158"/>
                <a:ext cx="13716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Builder Worker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4495800" y="3439299"/>
              <a:ext cx="1524000" cy="199251"/>
              <a:chOff x="5410200" y="2143899"/>
              <a:chExt cx="1524000" cy="199251"/>
            </a:xfrm>
          </p:grpSpPr>
          <p:sp>
            <p:nvSpPr>
              <p:cNvPr id="63" name="Rounded Rectangle 62"/>
              <p:cNvSpPr/>
              <p:nvPr/>
            </p:nvSpPr>
            <p:spPr>
              <a:xfrm>
                <a:off x="5410200" y="2143899"/>
                <a:ext cx="15240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5486400" y="2168158"/>
                <a:ext cx="13716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HPC Job Scheduling Worker</a:t>
                </a: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4495800" y="3667899"/>
              <a:ext cx="1524000" cy="199251"/>
              <a:chOff x="5410200" y="2143899"/>
              <a:chExt cx="1524000" cy="199251"/>
            </a:xfrm>
          </p:grpSpPr>
          <p:sp>
            <p:nvSpPr>
              <p:cNvPr id="66" name="Rounded Rectangle 65"/>
              <p:cNvSpPr/>
              <p:nvPr/>
            </p:nvSpPr>
            <p:spPr>
              <a:xfrm>
                <a:off x="5410200" y="2143899"/>
                <a:ext cx="1524000" cy="199251"/>
              </a:xfrm>
              <a:prstGeom prst="roundRect">
                <a:avLst/>
              </a:prstGeom>
              <a:noFill/>
              <a:ln w="9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486400" y="2168158"/>
                <a:ext cx="1371600" cy="138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900" b="1" dirty="0">
                    <a:solidFill>
                      <a:schemeClr val="accent1"/>
                    </a:solidFill>
                  </a:rPr>
                  <a:t>Clean up Worker</a:t>
                </a: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7406141" y="978994"/>
            <a:ext cx="1585458" cy="3124199"/>
            <a:chOff x="6629400" y="1301180"/>
            <a:chExt cx="1585458" cy="3124199"/>
          </a:xfrm>
        </p:grpSpPr>
        <p:sp>
          <p:nvSpPr>
            <p:cNvPr id="68" name="Rounded Rectangle 67"/>
            <p:cNvSpPr/>
            <p:nvPr/>
          </p:nvSpPr>
          <p:spPr>
            <a:xfrm>
              <a:off x="6629400" y="1301180"/>
              <a:ext cx="1524001" cy="3124199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675598" y="1304931"/>
              <a:ext cx="1539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HPC Clusters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765131" y="1687015"/>
              <a:ext cx="1232927" cy="1285333"/>
              <a:chOff x="10278598" y="4723442"/>
              <a:chExt cx="1159669" cy="1285333"/>
            </a:xfrm>
          </p:grpSpPr>
          <p:pic>
            <p:nvPicPr>
              <p:cNvPr id="73" name="Picture 7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6001" y="4723442"/>
                <a:ext cx="850481" cy="994557"/>
              </a:xfrm>
              <a:prstGeom prst="rect">
                <a:avLst/>
              </a:prstGeom>
            </p:spPr>
          </p:pic>
          <p:sp>
            <p:nvSpPr>
              <p:cNvPr id="74" name="TextBox 21"/>
              <p:cNvSpPr txBox="1"/>
              <p:nvPr/>
            </p:nvSpPr>
            <p:spPr>
              <a:xfrm>
                <a:off x="10278598" y="5700998"/>
                <a:ext cx="1159669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/>
                  <a:t>On Premise</a:t>
                </a:r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6762047" y="3046338"/>
              <a:ext cx="1236011" cy="1285334"/>
              <a:chOff x="10278598" y="4723442"/>
              <a:chExt cx="1268367" cy="1285334"/>
            </a:xfrm>
          </p:grpSpPr>
          <p:pic>
            <p:nvPicPr>
              <p:cNvPr id="76" name="Picture 75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86001" y="4723442"/>
                <a:ext cx="850481" cy="994557"/>
              </a:xfrm>
              <a:prstGeom prst="rect">
                <a:avLst/>
              </a:prstGeom>
            </p:spPr>
          </p:pic>
          <p:sp>
            <p:nvSpPr>
              <p:cNvPr id="77" name="TextBox 21"/>
              <p:cNvSpPr txBox="1"/>
              <p:nvPr/>
            </p:nvSpPr>
            <p:spPr>
              <a:xfrm>
                <a:off x="10278598" y="5700999"/>
                <a:ext cx="126836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400" dirty="0" smtClean="0"/>
                  <a:t>Azure</a:t>
                </a:r>
                <a:endParaRPr lang="en-US" sz="1400" dirty="0"/>
              </a:p>
            </p:txBody>
          </p:sp>
        </p:grpSp>
      </p:grpSp>
      <p:pic>
        <p:nvPicPr>
          <p:cNvPr id="78" name="Picture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283794"/>
            <a:ext cx="836831" cy="88642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42999" y="978993"/>
            <a:ext cx="1905000" cy="3124200"/>
            <a:chOff x="457200" y="1428750"/>
            <a:chExt cx="1905000" cy="3124200"/>
          </a:xfrm>
        </p:grpSpPr>
        <p:sp>
          <p:nvSpPr>
            <p:cNvPr id="79" name="Rounded Rectangle 78"/>
            <p:cNvSpPr/>
            <p:nvPr/>
          </p:nvSpPr>
          <p:spPr>
            <a:xfrm>
              <a:off x="457200" y="1428750"/>
              <a:ext cx="1905000" cy="3124200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82705" y="1428750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Web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511308" y="1736528"/>
              <a:ext cx="1774692" cy="892552"/>
              <a:chOff x="511308" y="1736528"/>
              <a:chExt cx="1774692" cy="892552"/>
            </a:xfrm>
          </p:grpSpPr>
          <p:sp>
            <p:nvSpPr>
              <p:cNvPr id="94" name="Rounded Rectangle 93"/>
              <p:cNvSpPr/>
              <p:nvPr/>
            </p:nvSpPr>
            <p:spPr>
              <a:xfrm>
                <a:off x="533400" y="1736528"/>
                <a:ext cx="1752600" cy="892552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511308" y="2012900"/>
                <a:ext cx="175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Segoe WP Black" panose="020B0A02040504020203" pitchFamily="34" charset="0"/>
                    <a:cs typeface="Segoe UI Semibold" panose="020B0702040204020203" pitchFamily="34" charset="0"/>
                  </a:rPr>
                  <a:t>User Interface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33400" y="2724150"/>
              <a:ext cx="1752600" cy="1752600"/>
              <a:chOff x="533400" y="2724150"/>
              <a:chExt cx="1752600" cy="1752600"/>
            </a:xfrm>
          </p:grpSpPr>
          <p:sp>
            <p:nvSpPr>
              <p:cNvPr id="97" name="Rounded Rectangle 96"/>
              <p:cNvSpPr/>
              <p:nvPr/>
            </p:nvSpPr>
            <p:spPr>
              <a:xfrm>
                <a:off x="533400" y="2724150"/>
                <a:ext cx="1752600" cy="1752600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33400" y="3423849"/>
                <a:ext cx="17526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Segoe WP Black" panose="020B0A02040504020203" pitchFamily="34" charset="0"/>
                  </a:rPr>
                  <a:t>RESTful API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3200399" y="971550"/>
            <a:ext cx="1600200" cy="3124199"/>
            <a:chOff x="2362200" y="1268906"/>
            <a:chExt cx="1600200" cy="3124199"/>
          </a:xfrm>
        </p:grpSpPr>
        <p:sp>
          <p:nvSpPr>
            <p:cNvPr id="121" name="Rounded Rectangle 120"/>
            <p:cNvSpPr/>
            <p:nvPr/>
          </p:nvSpPr>
          <p:spPr>
            <a:xfrm>
              <a:off x="2362200" y="1268906"/>
              <a:ext cx="1600200" cy="3124199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408397" y="1272657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Databases</a:t>
              </a:r>
            </a:p>
          </p:txBody>
        </p:sp>
        <p:sp>
          <p:nvSpPr>
            <p:cNvPr id="128" name="Flowchart: Magnetic Disk 127"/>
            <p:cNvSpPr/>
            <p:nvPr/>
          </p:nvSpPr>
          <p:spPr>
            <a:xfrm>
              <a:off x="2544603" y="1652169"/>
              <a:ext cx="1265397" cy="1140738"/>
            </a:xfrm>
            <a:prstGeom prst="flowChartMagneticDisk">
              <a:avLst/>
            </a:prstGeom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544603" y="2148080"/>
              <a:ext cx="1265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Simulation Data Storage</a:t>
              </a:r>
            </a:p>
          </p:txBody>
        </p:sp>
        <p:sp>
          <p:nvSpPr>
            <p:cNvPr id="131" name="Flowchart: Magnetic Disk 130"/>
            <p:cNvSpPr/>
            <p:nvPr/>
          </p:nvSpPr>
          <p:spPr>
            <a:xfrm>
              <a:off x="2520812" y="3006147"/>
              <a:ext cx="1265397" cy="1140738"/>
            </a:xfrm>
            <a:prstGeom prst="flowChartMagneticDisk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2514600" y="3557079"/>
              <a:ext cx="12653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/>
                <a:t>Climate Data Storage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952999" y="978995"/>
            <a:ext cx="2286000" cy="3124199"/>
            <a:chOff x="4114800" y="1276350"/>
            <a:chExt cx="2286000" cy="3124199"/>
          </a:xfrm>
        </p:grpSpPr>
        <p:sp>
          <p:nvSpPr>
            <p:cNvPr id="133" name="Rounded Rectangle 132"/>
            <p:cNvSpPr/>
            <p:nvPr/>
          </p:nvSpPr>
          <p:spPr>
            <a:xfrm>
              <a:off x="4114800" y="1276350"/>
              <a:ext cx="2286000" cy="3124199"/>
            </a:xfrm>
            <a:prstGeom prst="roundRect">
              <a:avLst/>
            </a:prstGeom>
            <a:ln w="9525"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4160997" y="1280101"/>
              <a:ext cx="2163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70C0"/>
                  </a:solidFill>
                  <a:latin typeface="Segoe WP Black" panose="020B0A02040504020203" pitchFamily="34" charset="0"/>
                </a:rPr>
                <a:t>Workers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4416743" y="2062207"/>
              <a:ext cx="1676400" cy="24622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Input File Creation</a:t>
              </a: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4416743" y="2511464"/>
              <a:ext cx="1676400" cy="24622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Simulation Building</a:t>
              </a: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419600" y="2960722"/>
              <a:ext cx="1676400" cy="24622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HPC Job Scheduling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4416743" y="3859238"/>
              <a:ext cx="1676400" cy="246221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Clean up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4416743" y="3409979"/>
              <a:ext cx="1676400" cy="246221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tx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Iterative Algorithms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46187" y="2274393"/>
            <a:ext cx="692012" cy="1752600"/>
            <a:chOff x="222388" y="2571750"/>
            <a:chExt cx="692012" cy="1752600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8129" y="2862451"/>
              <a:ext cx="471299" cy="471299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28129" y="3409949"/>
              <a:ext cx="471299" cy="419805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3658" y="3895695"/>
              <a:ext cx="465770" cy="352455"/>
            </a:xfrm>
            <a:prstGeom prst="rect">
              <a:avLst/>
            </a:prstGeom>
          </p:spPr>
        </p:pic>
        <p:sp>
          <p:nvSpPr>
            <p:cNvPr id="91" name="Rounded Rectangle 90"/>
            <p:cNvSpPr/>
            <p:nvPr/>
          </p:nvSpPr>
          <p:spPr>
            <a:xfrm>
              <a:off x="228600" y="2571750"/>
              <a:ext cx="685800" cy="1752600"/>
            </a:xfrm>
            <a:prstGeom prst="roundRect">
              <a:avLst/>
            </a:prstGeom>
            <a:noFill/>
            <a:ln w="12700">
              <a:solidFill>
                <a:schemeClr val="accent6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22388" y="2571750"/>
              <a:ext cx="6920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Clients</a:t>
              </a:r>
            </a:p>
          </p:txBody>
        </p:sp>
      </p:grpSp>
      <p:sp>
        <p:nvSpPr>
          <p:cNvPr id="106" name="Title 1"/>
          <p:cNvSpPr>
            <a:spLocks noGrp="1"/>
          </p:cNvSpPr>
          <p:nvPr>
            <p:ph type="title"/>
          </p:nvPr>
        </p:nvSpPr>
        <p:spPr>
          <a:xfrm>
            <a:off x="180111" y="133350"/>
            <a:ext cx="8735290" cy="609600"/>
          </a:xfrm>
        </p:spPr>
        <p:txBody>
          <a:bodyPr>
            <a:normAutofit/>
          </a:bodyPr>
          <a:lstStyle/>
          <a:p>
            <a:r>
              <a:rPr lang="en-US" dirty="0"/>
              <a:t>Computational Modeling Platform Service (COMPS)</a:t>
            </a:r>
          </a:p>
        </p:txBody>
      </p:sp>
      <p:sp>
        <p:nvSpPr>
          <p:cNvPr id="46" name="Oval 45"/>
          <p:cNvSpPr/>
          <p:nvPr/>
        </p:nvSpPr>
        <p:spPr>
          <a:xfrm>
            <a:off x="5029199" y="1548406"/>
            <a:ext cx="2133601" cy="6431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3033256" y="742950"/>
            <a:ext cx="1867029" cy="35843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05400" y="2221290"/>
            <a:ext cx="2022077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Ask us.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We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</a:rPr>
              <a:t>might have the input data you need</a:t>
            </a:r>
          </a:p>
        </p:txBody>
      </p:sp>
    </p:spTree>
    <p:extLst>
      <p:ext uri="{BB962C8B-B14F-4D97-AF65-F5344CB8AC3E}">
        <p14:creationId xmlns:p14="http://schemas.microsoft.com/office/powerpoint/2010/main" val="245216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09" grpId="0" animBg="1"/>
      <p:bldP spid="48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 with your IDM Pit Crew on</a:t>
            </a:r>
          </a:p>
          <a:p>
            <a:pPr lvl="1"/>
            <a:r>
              <a:rPr lang="en-US" dirty="0" smtClean="0"/>
              <a:t>Experiment Building</a:t>
            </a:r>
          </a:p>
          <a:p>
            <a:pPr lvl="1"/>
            <a:r>
              <a:rPr lang="en-US" dirty="0" smtClean="0"/>
              <a:t>Calibration</a:t>
            </a:r>
          </a:p>
          <a:p>
            <a:pPr lvl="1"/>
            <a:r>
              <a:rPr lang="en-US" dirty="0" smtClean="0"/>
              <a:t>Analysis Tools</a:t>
            </a:r>
          </a:p>
          <a:p>
            <a:pPr lvl="1"/>
            <a:r>
              <a:rPr lang="en-US" dirty="0" smtClean="0"/>
              <a:t>Visualization Tools</a:t>
            </a:r>
          </a:p>
          <a:p>
            <a:endParaRPr lang="en-US" dirty="0" smtClean="0"/>
          </a:p>
          <a:p>
            <a:r>
              <a:rPr lang="en-US" dirty="0" smtClean="0"/>
              <a:t>IDM Pit Crew</a:t>
            </a:r>
          </a:p>
          <a:p>
            <a:pPr lvl="1"/>
            <a:r>
              <a:rPr lang="en-US" dirty="0" smtClean="0"/>
              <a:t>Support – </a:t>
            </a:r>
            <a:r>
              <a:rPr lang="en-US" dirty="0" smtClean="0">
                <a:hlinkClick r:id="rId2"/>
              </a:rPr>
              <a:t>IDMSupport@intven.com</a:t>
            </a:r>
            <a:endParaRPr lang="en-US" dirty="0" smtClean="0"/>
          </a:p>
          <a:p>
            <a:pPr lvl="1"/>
            <a:r>
              <a:rPr lang="en-US" dirty="0" smtClean="0"/>
              <a:t>IDM Research Collaborator</a:t>
            </a:r>
          </a:p>
          <a:p>
            <a:endParaRPr lang="en-US" dirty="0"/>
          </a:p>
          <a:p>
            <a:r>
              <a:rPr lang="en-US" dirty="0" smtClean="0"/>
              <a:t>Let us help you get started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61971" y="625992"/>
            <a:ext cx="879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IDM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Pit Crew</a:t>
            </a:r>
          </a:p>
        </p:txBody>
      </p:sp>
      <p:pic>
        <p:nvPicPr>
          <p:cNvPr id="6" name="Picture 12" descr="https://s-media-cache-ak0.pinimg.com/236x/a3/28/88/a32888c1197fd1dfb07a8b6a8d8fea7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398" y="1173282"/>
            <a:ext cx="1741002" cy="316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2400" y="2453104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256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2400" y="4018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Migration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2400" y="895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2400" y="1657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Intervention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4" idx="6"/>
            <a:endCxn id="4" idx="1"/>
          </p:cNvCxnSpPr>
          <p:nvPr/>
        </p:nvCxnSpPr>
        <p:spPr>
          <a:xfrm>
            <a:off x="2133600" y="2758494"/>
            <a:ext cx="381000" cy="37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5" idx="6"/>
            <a:endCxn id="4" idx="1"/>
          </p:cNvCxnSpPr>
          <p:nvPr/>
        </p:nvCxnSpPr>
        <p:spPr>
          <a:xfrm flipV="1">
            <a:off x="2133600" y="276225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6"/>
            <a:endCxn id="4" idx="1"/>
          </p:cNvCxnSpPr>
          <p:nvPr/>
        </p:nvCxnSpPr>
        <p:spPr>
          <a:xfrm flipV="1">
            <a:off x="2133600" y="276225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6"/>
            <a:endCxn id="4" idx="1"/>
          </p:cNvCxnSpPr>
          <p:nvPr/>
        </p:nvCxnSpPr>
        <p:spPr>
          <a:xfrm>
            <a:off x="2133600" y="120074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6"/>
            <a:endCxn id="4" idx="1"/>
          </p:cNvCxnSpPr>
          <p:nvPr/>
        </p:nvCxnSpPr>
        <p:spPr>
          <a:xfrm>
            <a:off x="2133600" y="196274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1214" y="2114549"/>
            <a:ext cx="1938856" cy="1828801"/>
            <a:chOff x="2761214" y="2114549"/>
            <a:chExt cx="1938856" cy="1828801"/>
          </a:xfrm>
        </p:grpSpPr>
        <p:grpSp>
          <p:nvGrpSpPr>
            <p:cNvPr id="10" name="Group 9"/>
            <p:cNvGrpSpPr/>
            <p:nvPr/>
          </p:nvGrpSpPr>
          <p:grpSpPr>
            <a:xfrm>
              <a:off x="2871166" y="2114549"/>
              <a:ext cx="1828904" cy="1553072"/>
              <a:chOff x="2871166" y="2114549"/>
              <a:chExt cx="182890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89815" y="2114549"/>
                <a:ext cx="171025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71166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761214" y="2723560"/>
              <a:ext cx="1702927" cy="1219790"/>
              <a:chOff x="2819400" y="2723560"/>
              <a:chExt cx="1702927" cy="121979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819400" y="2723560"/>
                <a:ext cx="1702927" cy="121979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9400" y="2723560"/>
                <a:ext cx="1146468" cy="3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95600" y="3559373"/>
                <a:ext cx="133709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Susceptibility</a:t>
                </a: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892165" y="3065464"/>
                <a:ext cx="1018729" cy="368158"/>
                <a:chOff x="2913740" y="3409950"/>
                <a:chExt cx="1018729" cy="36815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13740" y="3409950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42262" y="3441678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970642" y="3470331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015010" y="3069774"/>
                <a:ext cx="404590" cy="371874"/>
                <a:chOff x="4076891" y="3474216"/>
                <a:chExt cx="404590" cy="37187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076891" y="3474216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109175" y="3508102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142927" y="3538313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</p:grpSp>
        </p:grp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543800" y="16573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Report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Elbow Connector 90"/>
          <p:cNvCxnSpPr>
            <a:endCxn id="90" idx="1"/>
          </p:cNvCxnSpPr>
          <p:nvPr/>
        </p:nvCxnSpPr>
        <p:spPr>
          <a:xfrm flipV="1">
            <a:off x="7315200" y="2067422"/>
            <a:ext cx="228600" cy="6948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172200" y="2114550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43200" y="1123950"/>
              <a:ext cx="3544667" cy="187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Reporters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543800" y="31051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Elbow Connector 95"/>
          <p:cNvCxnSpPr>
            <a:endCxn id="95" idx="1"/>
          </p:cNvCxnSpPr>
          <p:nvPr/>
        </p:nvCxnSpPr>
        <p:spPr>
          <a:xfrm>
            <a:off x="7315200" y="2762250"/>
            <a:ext cx="228600" cy="7529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172200" y="2843723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3200" y="1123950"/>
              <a:ext cx="2993752" cy="323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Error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Handler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6179917" y="3559373"/>
            <a:ext cx="1051531" cy="838200"/>
            <a:chOff x="7683608" y="3943350"/>
            <a:chExt cx="1051531" cy="838200"/>
          </a:xfrm>
        </p:grpSpPr>
        <p:sp>
          <p:nvSpPr>
            <p:cNvPr id="75" name="Rectangle 74"/>
            <p:cNvSpPr/>
            <p:nvPr/>
          </p:nvSpPr>
          <p:spPr>
            <a:xfrm>
              <a:off x="7683608" y="3943350"/>
              <a:ext cx="1034459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7696200" y="3950553"/>
              <a:ext cx="1038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Random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Number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6388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/ Cons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dirty="0" smtClean="0"/>
              <a:t>Pros</a:t>
            </a:r>
          </a:p>
          <a:p>
            <a:pPr lvl="1"/>
            <a:r>
              <a:rPr lang="en-US" sz="2100" dirty="0" smtClean="0"/>
              <a:t>Stochastic</a:t>
            </a:r>
          </a:p>
          <a:p>
            <a:pPr lvl="1"/>
            <a:r>
              <a:rPr lang="en-US" sz="2100" dirty="0" smtClean="0"/>
              <a:t>Individual-based</a:t>
            </a:r>
          </a:p>
          <a:p>
            <a:pPr lvl="2"/>
            <a:r>
              <a:rPr lang="en-US" dirty="0" smtClean="0"/>
              <a:t>Can take into account a person’s previous exposure history</a:t>
            </a:r>
          </a:p>
          <a:p>
            <a:pPr lvl="2"/>
            <a:r>
              <a:rPr lang="en-US" dirty="0" smtClean="0"/>
              <a:t>Individuals make discrete choices by sampling from distributions</a:t>
            </a:r>
          </a:p>
          <a:p>
            <a:pPr lvl="2"/>
            <a:r>
              <a:rPr lang="en-US" dirty="0" smtClean="0"/>
              <a:t>Can explore impact of interventions</a:t>
            </a:r>
          </a:p>
          <a:p>
            <a:pPr lvl="2"/>
            <a:r>
              <a:rPr lang="en-US" dirty="0" smtClean="0"/>
              <a:t>Model can include high levels of detail/realism</a:t>
            </a:r>
          </a:p>
          <a:p>
            <a:pPr lvl="1"/>
            <a:r>
              <a:rPr lang="en-US" sz="2100" dirty="0" smtClean="0"/>
              <a:t>Allows looking at the distribution of outcomes</a:t>
            </a:r>
          </a:p>
          <a:p>
            <a:pPr lvl="1"/>
            <a:r>
              <a:rPr lang="en-US" sz="2100" dirty="0" smtClean="0"/>
              <a:t>Supports multiple specific diseases</a:t>
            </a:r>
          </a:p>
          <a:p>
            <a:pPr lvl="2"/>
            <a:r>
              <a:rPr lang="en-US" dirty="0" smtClean="0"/>
              <a:t>Detailed intra-host models</a:t>
            </a:r>
          </a:p>
          <a:p>
            <a:pPr lvl="2"/>
            <a:r>
              <a:rPr lang="en-US" dirty="0" smtClean="0"/>
              <a:t>Framework for creating new models</a:t>
            </a:r>
          </a:p>
          <a:p>
            <a:pPr lvl="1"/>
            <a:r>
              <a:rPr lang="en-US" sz="2100" dirty="0" smtClean="0"/>
              <a:t>Can scale – households to nations</a:t>
            </a:r>
          </a:p>
          <a:p>
            <a:pPr lvl="1"/>
            <a:r>
              <a:rPr lang="en-US" sz="2100" dirty="0" smtClean="0"/>
              <a:t>Well tested and documented</a:t>
            </a:r>
          </a:p>
          <a:p>
            <a:pPr lvl="1"/>
            <a:r>
              <a:rPr lang="en-US" sz="2100" dirty="0" smtClean="0"/>
              <a:t>Source code available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Cons</a:t>
            </a:r>
          </a:p>
          <a:p>
            <a:pPr lvl="1"/>
            <a:r>
              <a:rPr lang="en-US" sz="1600" dirty="0" smtClean="0"/>
              <a:t>Stochastic</a:t>
            </a:r>
          </a:p>
          <a:p>
            <a:pPr lvl="1"/>
            <a:r>
              <a:rPr lang="en-US" sz="1600" dirty="0" smtClean="0"/>
              <a:t>Lots of parameters that are not necessarily orthogonal</a:t>
            </a:r>
          </a:p>
          <a:p>
            <a:pPr lvl="1"/>
            <a:r>
              <a:rPr lang="en-US" sz="1600" dirty="0" smtClean="0"/>
              <a:t>Can require lots of computing resources</a:t>
            </a:r>
          </a:p>
          <a:p>
            <a:pPr lvl="1"/>
            <a:r>
              <a:rPr lang="en-US" sz="1600" dirty="0"/>
              <a:t>Run time scales with samples</a:t>
            </a:r>
          </a:p>
          <a:p>
            <a:pPr lvl="1"/>
            <a:r>
              <a:rPr lang="en-US" sz="1600" dirty="0" smtClean="0"/>
              <a:t>Requires learning someone else's model</a:t>
            </a:r>
          </a:p>
          <a:p>
            <a:pPr lvl="1"/>
            <a:r>
              <a:rPr lang="en-US" sz="1600" dirty="0" smtClean="0"/>
              <a:t>No UI that does everything you need</a:t>
            </a:r>
          </a:p>
          <a:p>
            <a:pPr lvl="1"/>
            <a:endParaRPr lang="en-US" sz="1600" dirty="0" smtClean="0"/>
          </a:p>
          <a:p>
            <a:pPr lvl="1"/>
            <a:endParaRPr lang="en-US" sz="1600" dirty="0" smtClean="0"/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913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192229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</a:t>
                      </a:r>
                      <a:r>
                        <a:rPr lang="en-US" sz="1500" u="none" strike="noStrike" dirty="0" smtClean="0">
                          <a:effectLst/>
                        </a:rPr>
                        <a:t>Use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Using 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Break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11:00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17335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3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Simulation, Nodes &amp; Individuals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67000" y="1201330"/>
            <a:ext cx="3429000" cy="3351620"/>
            <a:chOff x="2667000" y="1201330"/>
            <a:chExt cx="3429000" cy="3351620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00" y="1201330"/>
              <a:ext cx="3048000" cy="2589620"/>
              <a:chOff x="2743200" y="1123950"/>
              <a:chExt cx="3657600" cy="327660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9" name="Rectangle 28"/>
              <p:cNvSpPr/>
              <p:nvPr/>
            </p:nvSpPr>
            <p:spPr>
              <a:xfrm>
                <a:off x="2743200" y="1123950"/>
                <a:ext cx="3657600" cy="3276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743200" y="1123950"/>
                <a:ext cx="1054135" cy="4852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Node n</a:t>
                </a: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2846439" y="1506130"/>
              <a:ext cx="3138009" cy="2589620"/>
              <a:chOff x="2743200" y="1123950"/>
              <a:chExt cx="3657600" cy="327660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4" name="Rectangle 43"/>
              <p:cNvSpPr/>
              <p:nvPr/>
            </p:nvSpPr>
            <p:spPr>
              <a:xfrm>
                <a:off x="2743200" y="1123950"/>
                <a:ext cx="3657600" cy="3276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2743200" y="1123950"/>
                <a:ext cx="1049860" cy="428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Node 2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2667000" y="1809750"/>
              <a:ext cx="3200400" cy="2743200"/>
              <a:chOff x="2743200" y="1123950"/>
              <a:chExt cx="3657600" cy="327660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47" name="Rectangle 46"/>
              <p:cNvSpPr/>
              <p:nvPr/>
            </p:nvSpPr>
            <p:spPr>
              <a:xfrm>
                <a:off x="2743200" y="1123950"/>
                <a:ext cx="3657600" cy="327660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2743200" y="1123950"/>
                <a:ext cx="1049860" cy="4283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Node 1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2761214" y="2114549"/>
            <a:ext cx="1963186" cy="1828801"/>
            <a:chOff x="2761214" y="2114549"/>
            <a:chExt cx="1963186" cy="1828801"/>
          </a:xfrm>
        </p:grpSpPr>
        <p:grpSp>
          <p:nvGrpSpPr>
            <p:cNvPr id="27" name="Group 26"/>
            <p:cNvGrpSpPr/>
            <p:nvPr/>
          </p:nvGrpSpPr>
          <p:grpSpPr>
            <a:xfrm>
              <a:off x="2871166" y="2114549"/>
              <a:ext cx="1853234" cy="1553072"/>
              <a:chOff x="2929352" y="2114549"/>
              <a:chExt cx="185323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3048001" y="2114549"/>
                <a:ext cx="173458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929352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sp>
          <p:nvSpPr>
            <p:cNvPr id="85" name="Rectangle 84"/>
            <p:cNvSpPr/>
            <p:nvPr/>
          </p:nvSpPr>
          <p:spPr>
            <a:xfrm>
              <a:off x="2761214" y="2723560"/>
              <a:ext cx="1702927" cy="12197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761214" y="2723560"/>
              <a:ext cx="1146468" cy="301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Individual 1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142593" y="858143"/>
            <a:ext cx="2143407" cy="38472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Simulation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Conductor</a:t>
            </a:r>
          </a:p>
          <a:p>
            <a:r>
              <a:rPr lang="en-US" sz="1800" dirty="0" smtClean="0">
                <a:solidFill>
                  <a:schemeClr val="accent1"/>
                </a:solidFill>
              </a:rPr>
              <a:t/>
            </a:r>
            <a:br>
              <a:rPr lang="en-US" sz="1800" dirty="0" smtClean="0">
                <a:solidFill>
                  <a:schemeClr val="accent1"/>
                </a:solidFill>
              </a:rPr>
            </a:br>
            <a:r>
              <a:rPr lang="en-US" sz="1800" dirty="0" smtClean="0">
                <a:solidFill>
                  <a:schemeClr val="accent1"/>
                </a:solidFill>
              </a:rPr>
              <a:t>Node = Physical Area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Country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Province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House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Individual = Person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Age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Gender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Properties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Migration = Travel</a:t>
            </a:r>
            <a:endParaRPr lang="en-US" sz="1800" dirty="0">
              <a:solidFill>
                <a:schemeClr val="accent1"/>
              </a:solidFill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Rates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Destinations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</p:spTree>
    <p:extLst>
      <p:ext uri="{BB962C8B-B14F-4D97-AF65-F5344CB8AC3E}">
        <p14:creationId xmlns:p14="http://schemas.microsoft.com/office/powerpoint/2010/main" val="166595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 &amp; Susceptibility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871166" y="2114549"/>
            <a:ext cx="1853234" cy="1553072"/>
            <a:chOff x="2871166" y="2114549"/>
            <a:chExt cx="1853234" cy="1553072"/>
          </a:xfrm>
        </p:grpSpPr>
        <p:grpSp>
          <p:nvGrpSpPr>
            <p:cNvPr id="3" name="Group 2"/>
            <p:cNvGrpSpPr/>
            <p:nvPr/>
          </p:nvGrpSpPr>
          <p:grpSpPr>
            <a:xfrm>
              <a:off x="2989815" y="2114549"/>
              <a:ext cx="1734585" cy="1293534"/>
              <a:chOff x="2989815" y="2114549"/>
              <a:chExt cx="1734585" cy="1293534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989815" y="2114549"/>
                <a:ext cx="1734585" cy="1293534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989815" y="2114549"/>
                <a:ext cx="872356" cy="319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871166" y="2418759"/>
              <a:ext cx="1717468" cy="1248862"/>
              <a:chOff x="2743200" y="1123950"/>
              <a:chExt cx="3657599" cy="32766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43200" y="1123950"/>
                <a:ext cx="2620498" cy="808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2</a:t>
                </a:r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2761214" y="2723560"/>
            <a:ext cx="1702927" cy="12197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761214" y="2723560"/>
            <a:ext cx="1146468" cy="30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Individual 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837414" y="3559373"/>
            <a:ext cx="133709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Susceptibility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833979" y="3065464"/>
            <a:ext cx="1018729" cy="368158"/>
            <a:chOff x="2913740" y="3409950"/>
            <a:chExt cx="1018729" cy="368158"/>
          </a:xfrm>
        </p:grpSpPr>
        <p:sp>
          <p:nvSpPr>
            <p:cNvPr id="61" name="TextBox 60"/>
            <p:cNvSpPr txBox="1"/>
            <p:nvPr/>
          </p:nvSpPr>
          <p:spPr>
            <a:xfrm>
              <a:off x="2913740" y="3409950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42262" y="3441678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70642" y="3470331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0" y="3080087"/>
            <a:ext cx="2552878" cy="101566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Susceptibility = Immunity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Acquire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Transmit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Mortality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1733550"/>
            <a:ext cx="2346091" cy="12311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Infection = Intra-host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Detailed Disease Specific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Individual has their own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Individual can have multiple</a:t>
            </a:r>
          </a:p>
          <a:p>
            <a:pPr marL="520880" lvl="1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Different Strains</a:t>
            </a:r>
          </a:p>
        </p:txBody>
      </p:sp>
    </p:spTree>
    <p:extLst>
      <p:ext uri="{BB962C8B-B14F-4D97-AF65-F5344CB8AC3E}">
        <p14:creationId xmlns:p14="http://schemas.microsoft.com/office/powerpoint/2010/main" val="543056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67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Models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989815" y="2114549"/>
            <a:ext cx="1734585" cy="129353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871166" y="2114549"/>
            <a:ext cx="1717468" cy="1553072"/>
            <a:chOff x="2871166" y="2114549"/>
            <a:chExt cx="1717468" cy="1553072"/>
          </a:xfrm>
        </p:grpSpPr>
        <p:sp>
          <p:nvSpPr>
            <p:cNvPr id="42" name="TextBox 41"/>
            <p:cNvSpPr txBox="1"/>
            <p:nvPr/>
          </p:nvSpPr>
          <p:spPr>
            <a:xfrm>
              <a:off x="2989815" y="2114549"/>
              <a:ext cx="860120" cy="3192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Individual </a:t>
              </a:r>
              <a:r>
                <a:rPr lang="en-US" dirty="0">
                  <a:solidFill>
                    <a:schemeClr val="accent1"/>
                  </a:solidFill>
                </a:rPr>
                <a:t>n</a:t>
              </a:r>
              <a:endParaRPr lang="en-US" dirty="0" smtClean="0">
                <a:solidFill>
                  <a:schemeClr val="accent1"/>
                </a:solidFill>
              </a:endParaRPr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871166" y="2418759"/>
              <a:ext cx="1717468" cy="1248862"/>
              <a:chOff x="2743200" y="1123950"/>
              <a:chExt cx="3657599" cy="32766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43200" y="1123950"/>
                <a:ext cx="2620498" cy="808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2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761214" y="2723560"/>
            <a:ext cx="1702927" cy="1219790"/>
            <a:chOff x="2761214" y="2723560"/>
            <a:chExt cx="1702927" cy="1219790"/>
          </a:xfrm>
        </p:grpSpPr>
        <p:sp>
          <p:nvSpPr>
            <p:cNvPr id="85" name="Rectangle 84"/>
            <p:cNvSpPr/>
            <p:nvPr/>
          </p:nvSpPr>
          <p:spPr>
            <a:xfrm>
              <a:off x="2761214" y="2723560"/>
              <a:ext cx="1702927" cy="121979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761214" y="2723560"/>
              <a:ext cx="1146468" cy="301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Individual 1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2837414" y="3559373"/>
              <a:ext cx="1337090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Susceptibility</a:t>
              </a:r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833979" y="3065464"/>
              <a:ext cx="1018729" cy="368158"/>
              <a:chOff x="2913740" y="3409950"/>
              <a:chExt cx="1018729" cy="368158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2913740" y="3409950"/>
                <a:ext cx="961827" cy="30777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Infection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942262" y="3441678"/>
                <a:ext cx="961827" cy="30777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Infection</a:t>
                </a: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2970642" y="3470331"/>
                <a:ext cx="961827" cy="307777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Infection</a:t>
                </a:r>
              </a:p>
            </p:txBody>
          </p:sp>
        </p:grpSp>
      </p:grpSp>
      <p:cxnSp>
        <p:nvCxnSpPr>
          <p:cNvPr id="126" name="Straight Arrow Connector 125"/>
          <p:cNvCxnSpPr/>
          <p:nvPr/>
        </p:nvCxnSpPr>
        <p:spPr>
          <a:xfrm>
            <a:off x="4707283" y="3257550"/>
            <a:ext cx="321917" cy="0"/>
          </a:xfrm>
          <a:prstGeom prst="straightConnector1">
            <a:avLst/>
          </a:prstGeom>
          <a:ln w="190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flipV="1">
            <a:off x="4473166" y="3867150"/>
            <a:ext cx="565945" cy="13892"/>
          </a:xfrm>
          <a:prstGeom prst="straightConnector1">
            <a:avLst/>
          </a:prstGeom>
          <a:ln w="190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4588634" y="3559373"/>
            <a:ext cx="440566" cy="0"/>
          </a:xfrm>
          <a:prstGeom prst="straightConnector1">
            <a:avLst/>
          </a:prstGeom>
          <a:ln w="19050">
            <a:prstDash val="dash"/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5006846" y="2876550"/>
            <a:ext cx="784354" cy="1425042"/>
            <a:chOff x="5006846" y="2876550"/>
            <a:chExt cx="784354" cy="1425042"/>
          </a:xfrm>
        </p:grpSpPr>
        <p:sp>
          <p:nvSpPr>
            <p:cNvPr id="9" name="Rectangle 8"/>
            <p:cNvSpPr/>
            <p:nvPr/>
          </p:nvSpPr>
          <p:spPr>
            <a:xfrm>
              <a:off x="5039520" y="2876550"/>
              <a:ext cx="751680" cy="1425042"/>
            </a:xfrm>
            <a:prstGeom prst="rect">
              <a:avLst/>
            </a:prstGeom>
            <a:solidFill>
              <a:schemeClr val="bg1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6200000">
              <a:off x="4494750" y="3401945"/>
              <a:ext cx="13935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chemeClr val="accent1"/>
                  </a:solidFill>
                </a:rPr>
                <a:t>Transmission</a:t>
              </a:r>
            </a:p>
          </p:txBody>
        </p:sp>
      </p:grpSp>
      <p:sp>
        <p:nvSpPr>
          <p:cNvPr id="84" name="Rectangle 83"/>
          <p:cNvSpPr/>
          <p:nvPr/>
        </p:nvSpPr>
        <p:spPr>
          <a:xfrm rot="16200000">
            <a:off x="5427738" y="3474859"/>
            <a:ext cx="249343" cy="284418"/>
          </a:xfrm>
          <a:prstGeom prst="rect">
            <a:avLst/>
          </a:prstGeom>
          <a:solidFill>
            <a:srgbClr val="0070C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V</a:t>
            </a:r>
          </a:p>
        </p:txBody>
      </p:sp>
      <p:sp>
        <p:nvSpPr>
          <p:cNvPr id="87" name="Rectangle 86"/>
          <p:cNvSpPr/>
          <p:nvPr/>
        </p:nvSpPr>
        <p:spPr>
          <a:xfrm rot="16200000">
            <a:off x="5430541" y="3144808"/>
            <a:ext cx="249343" cy="284418"/>
          </a:xfrm>
          <a:prstGeom prst="rect">
            <a:avLst/>
          </a:prstGeom>
          <a:solidFill>
            <a:srgbClr val="0070C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R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 rot="16200000">
            <a:off x="5433415" y="3798636"/>
            <a:ext cx="249343" cy="284418"/>
          </a:xfrm>
          <a:prstGeom prst="rect">
            <a:avLst/>
          </a:prstGeom>
          <a:solidFill>
            <a:srgbClr val="0070C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C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6200" y="895350"/>
            <a:ext cx="240344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1"/>
                </a:solidFill>
              </a:rPr>
              <a:t>Disease is spread between individuals </a:t>
            </a:r>
            <a:endParaRPr lang="en-US" sz="1800" dirty="0" smtClean="0">
              <a:solidFill>
                <a:schemeClr val="accent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200" y="1673245"/>
            <a:ext cx="2403444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Disease </a:t>
            </a:r>
            <a:r>
              <a:rPr lang="en-US" sz="1800" dirty="0">
                <a:solidFill>
                  <a:schemeClr val="accent1"/>
                </a:solidFill>
              </a:rPr>
              <a:t>specific mechanism.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Airborne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Environmental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Vector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Sexual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6200" y="3357481"/>
            <a:ext cx="240344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Disease models of:</a:t>
            </a:r>
            <a:endParaRPr lang="en-US" sz="1800" dirty="0">
              <a:solidFill>
                <a:schemeClr val="accent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Climate (C)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Vectors (V)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Relationships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(R)</a:t>
            </a:r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08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7" grpId="0" animBg="1"/>
      <p:bldP spid="88" grpId="0" animBg="1"/>
      <p:bldP spid="89" grpId="0"/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Disease Specific Transmission Models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3855" y="895350"/>
            <a:ext cx="1447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Generic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SEIRS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1962150"/>
            <a:ext cx="1447800" cy="685800"/>
          </a:xfrm>
          <a:prstGeom prst="rect">
            <a:avLst/>
          </a:prstGeom>
          <a:solidFill>
            <a:srgbClr val="CC00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Airborne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1962150"/>
            <a:ext cx="1447800" cy="685800"/>
          </a:xfrm>
          <a:prstGeom prst="rect">
            <a:avLst/>
          </a:prstGeom>
          <a:solidFill>
            <a:srgbClr val="3333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Vector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6800" y="1962150"/>
            <a:ext cx="1447800" cy="685800"/>
          </a:xfrm>
          <a:prstGeom prst="rect">
            <a:avLst/>
          </a:prstGeom>
          <a:solidFill>
            <a:srgbClr val="008000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Environmental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81800" y="1962150"/>
            <a:ext cx="1447800" cy="6858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Sexual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105150"/>
            <a:ext cx="1447800" cy="685800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3105150"/>
            <a:ext cx="1447800" cy="685800"/>
          </a:xfrm>
          <a:prstGeom prst="rect">
            <a:avLst/>
          </a:prstGeom>
          <a:solidFill>
            <a:srgbClr val="CCE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Malaria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76800" y="3105150"/>
            <a:ext cx="1447800" cy="685800"/>
          </a:xfrm>
          <a:prstGeom prst="rect">
            <a:avLst/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Polio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81800" y="3105150"/>
            <a:ext cx="1447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HIV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19400" y="4171950"/>
            <a:ext cx="1447800" cy="685800"/>
          </a:xfrm>
          <a:prstGeom prst="rect">
            <a:avLst/>
          </a:prstGeom>
          <a:solidFill>
            <a:srgbClr val="CCECFF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Dengue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76800" y="4171950"/>
            <a:ext cx="1447800" cy="685800"/>
          </a:xfrm>
          <a:prstGeom prst="rect">
            <a:avLst/>
          </a:prstGeom>
          <a:solidFill>
            <a:srgbClr val="CCFFCC"/>
          </a:solidFill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Typhoid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8" name="Elbow Connector 17"/>
          <p:cNvCxnSpPr>
            <a:stCxn id="5" idx="0"/>
            <a:endCxn id="4" idx="2"/>
          </p:cNvCxnSpPr>
          <p:nvPr/>
        </p:nvCxnSpPr>
        <p:spPr>
          <a:xfrm rot="5400000" flipH="1" flipV="1">
            <a:off x="2902527" y="316923"/>
            <a:ext cx="381000" cy="290945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" idx="0"/>
            <a:endCxn id="4" idx="2"/>
          </p:cNvCxnSpPr>
          <p:nvPr/>
        </p:nvCxnSpPr>
        <p:spPr>
          <a:xfrm rot="5400000" flipH="1" flipV="1">
            <a:off x="3855027" y="1269423"/>
            <a:ext cx="381000" cy="100445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7" idx="0"/>
            <a:endCxn id="4" idx="2"/>
          </p:cNvCxnSpPr>
          <p:nvPr/>
        </p:nvCxnSpPr>
        <p:spPr>
          <a:xfrm rot="16200000" flipV="1">
            <a:off x="4883728" y="1245177"/>
            <a:ext cx="381000" cy="105294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>
            <a:stCxn id="8" idx="0"/>
            <a:endCxn id="4" idx="2"/>
          </p:cNvCxnSpPr>
          <p:nvPr/>
        </p:nvCxnSpPr>
        <p:spPr>
          <a:xfrm rot="16200000" flipV="1">
            <a:off x="5836228" y="292677"/>
            <a:ext cx="381000" cy="2957945"/>
          </a:xfrm>
          <a:prstGeom prst="bentConnector3">
            <a:avLst/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9" idx="1"/>
            <a:endCxn id="5" idx="1"/>
          </p:cNvCxnSpPr>
          <p:nvPr/>
        </p:nvCxnSpPr>
        <p:spPr>
          <a:xfrm rot="10800000">
            <a:off x="914400" y="2305050"/>
            <a:ext cx="12700" cy="1143000"/>
          </a:xfrm>
          <a:prstGeom prst="bentConnector3">
            <a:avLst>
              <a:gd name="adj1" fmla="val 180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10" idx="1"/>
            <a:endCxn id="6" idx="1"/>
          </p:cNvCxnSpPr>
          <p:nvPr/>
        </p:nvCxnSpPr>
        <p:spPr>
          <a:xfrm rot="10800000">
            <a:off x="2819400" y="2305050"/>
            <a:ext cx="12700" cy="1143000"/>
          </a:xfrm>
          <a:prstGeom prst="bentConnector3">
            <a:avLst>
              <a:gd name="adj1" fmla="val 180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14" idx="1"/>
            <a:endCxn id="6" idx="1"/>
          </p:cNvCxnSpPr>
          <p:nvPr/>
        </p:nvCxnSpPr>
        <p:spPr>
          <a:xfrm rot="10800000">
            <a:off x="2819400" y="2305050"/>
            <a:ext cx="12700" cy="2209800"/>
          </a:xfrm>
          <a:prstGeom prst="bentConnector3">
            <a:avLst>
              <a:gd name="adj1" fmla="val 180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11" idx="3"/>
            <a:endCxn id="7" idx="3"/>
          </p:cNvCxnSpPr>
          <p:nvPr/>
        </p:nvCxnSpPr>
        <p:spPr>
          <a:xfrm flipV="1">
            <a:off x="6324600" y="2305050"/>
            <a:ext cx="12700" cy="1143000"/>
          </a:xfrm>
          <a:prstGeom prst="bentConnector3">
            <a:avLst>
              <a:gd name="adj1" fmla="val 180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15" idx="3"/>
            <a:endCxn id="7" idx="3"/>
          </p:cNvCxnSpPr>
          <p:nvPr/>
        </p:nvCxnSpPr>
        <p:spPr>
          <a:xfrm flipV="1">
            <a:off x="6324600" y="2305050"/>
            <a:ext cx="12700" cy="2209800"/>
          </a:xfrm>
          <a:prstGeom prst="bentConnector3">
            <a:avLst>
              <a:gd name="adj1" fmla="val 180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stCxn id="12" idx="3"/>
            <a:endCxn id="8" idx="3"/>
          </p:cNvCxnSpPr>
          <p:nvPr/>
        </p:nvCxnSpPr>
        <p:spPr>
          <a:xfrm flipV="1">
            <a:off x="8229600" y="2305050"/>
            <a:ext cx="12700" cy="1143000"/>
          </a:xfrm>
          <a:prstGeom prst="bentConnector3">
            <a:avLst>
              <a:gd name="adj1" fmla="val 1800000"/>
            </a:avLst>
          </a:prstGeom>
          <a:ln w="2857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66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Transmission</a:t>
            </a:r>
            <a:endParaRPr lang="en-US" dirty="0"/>
          </a:p>
        </p:txBody>
      </p:sp>
      <p:pic>
        <p:nvPicPr>
          <p:cNvPr id="6146" name="Picture 2" descr="http://urc-chs.com/sites/default/files/Malaria_icon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36795"/>
            <a:ext cx="783392" cy="63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2001632" y="1807752"/>
            <a:ext cx="885825" cy="1990725"/>
            <a:chOff x="2001632" y="1807752"/>
            <a:chExt cx="885825" cy="1990725"/>
          </a:xfrm>
        </p:grpSpPr>
        <p:pic>
          <p:nvPicPr>
            <p:cNvPr id="8" name="Picture 2" descr="https://encrypted-tbn1.gstatic.com/images?q=tbn:ANd9GcRqXOt2dt5brpXnbW8Ja2jkKDr1Vgeg_EpIfXVWNAjQ0EMCURjLOln8dL8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1632" y="1807752"/>
              <a:ext cx="885825" cy="1990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 8"/>
            <p:cNvSpPr/>
            <p:nvPr/>
          </p:nvSpPr>
          <p:spPr>
            <a:xfrm>
              <a:off x="2311176" y="2507839"/>
              <a:ext cx="266736" cy="295275"/>
            </a:xfrm>
            <a:custGeom>
              <a:avLst/>
              <a:gdLst>
                <a:gd name="connsiteX0" fmla="*/ 0 w 266736"/>
                <a:gd name="connsiteY0" fmla="*/ 0 h 295275"/>
                <a:gd name="connsiteX1" fmla="*/ 28575 w 266736"/>
                <a:gd name="connsiteY1" fmla="*/ 47625 h 295275"/>
                <a:gd name="connsiteX2" fmla="*/ 114300 w 266736"/>
                <a:gd name="connsiteY2" fmla="*/ 85725 h 295275"/>
                <a:gd name="connsiteX3" fmla="*/ 142875 w 266736"/>
                <a:gd name="connsiteY3" fmla="*/ 95250 h 295275"/>
                <a:gd name="connsiteX4" fmla="*/ 171450 w 266736"/>
                <a:gd name="connsiteY4" fmla="*/ 104775 h 295275"/>
                <a:gd name="connsiteX5" fmla="*/ 190500 w 266736"/>
                <a:gd name="connsiteY5" fmla="*/ 133350 h 295275"/>
                <a:gd name="connsiteX6" fmla="*/ 152400 w 266736"/>
                <a:gd name="connsiteY6" fmla="*/ 219075 h 295275"/>
                <a:gd name="connsiteX7" fmla="*/ 161925 w 266736"/>
                <a:gd name="connsiteY7" fmla="*/ 266700 h 295275"/>
                <a:gd name="connsiteX8" fmla="*/ 219075 w 266736"/>
                <a:gd name="connsiteY8" fmla="*/ 295275 h 295275"/>
                <a:gd name="connsiteX9" fmla="*/ 257175 w 266736"/>
                <a:gd name="connsiteY9" fmla="*/ 285750 h 295275"/>
                <a:gd name="connsiteX10" fmla="*/ 266700 w 266736"/>
                <a:gd name="connsiteY10" fmla="*/ 257175 h 295275"/>
                <a:gd name="connsiteX11" fmla="*/ 247650 w 266736"/>
                <a:gd name="connsiteY11" fmla="*/ 19050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36" h="295275">
                  <a:moveTo>
                    <a:pt x="0" y="0"/>
                  </a:moveTo>
                  <a:cubicBezTo>
                    <a:pt x="9525" y="15875"/>
                    <a:pt x="16527" y="33569"/>
                    <a:pt x="28575" y="47625"/>
                  </a:cubicBezTo>
                  <a:cubicBezTo>
                    <a:pt x="46688" y="68757"/>
                    <a:pt x="93949" y="78941"/>
                    <a:pt x="114300" y="85725"/>
                  </a:cubicBezTo>
                  <a:lnTo>
                    <a:pt x="142875" y="95250"/>
                  </a:lnTo>
                  <a:lnTo>
                    <a:pt x="171450" y="104775"/>
                  </a:lnTo>
                  <a:cubicBezTo>
                    <a:pt x="177800" y="114300"/>
                    <a:pt x="190500" y="121902"/>
                    <a:pt x="190500" y="133350"/>
                  </a:cubicBezTo>
                  <a:cubicBezTo>
                    <a:pt x="190500" y="167355"/>
                    <a:pt x="169665" y="193178"/>
                    <a:pt x="152400" y="219075"/>
                  </a:cubicBezTo>
                  <a:cubicBezTo>
                    <a:pt x="155575" y="234950"/>
                    <a:pt x="153893" y="252644"/>
                    <a:pt x="161925" y="266700"/>
                  </a:cubicBezTo>
                  <a:cubicBezTo>
                    <a:pt x="170614" y="281906"/>
                    <a:pt x="204408" y="290386"/>
                    <a:pt x="219075" y="295275"/>
                  </a:cubicBezTo>
                  <a:cubicBezTo>
                    <a:pt x="231775" y="292100"/>
                    <a:pt x="246953" y="293928"/>
                    <a:pt x="257175" y="285750"/>
                  </a:cubicBezTo>
                  <a:cubicBezTo>
                    <a:pt x="265015" y="279478"/>
                    <a:pt x="266700" y="267215"/>
                    <a:pt x="266700" y="257175"/>
                  </a:cubicBezTo>
                  <a:cubicBezTo>
                    <a:pt x="266700" y="205859"/>
                    <a:pt x="268445" y="211295"/>
                    <a:pt x="247650" y="19050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08981"/>
            <a:ext cx="8858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657600" y="3863727"/>
            <a:ext cx="783392" cy="637159"/>
            <a:chOff x="3657600" y="3479897"/>
            <a:chExt cx="783392" cy="637159"/>
          </a:xfrm>
        </p:grpSpPr>
        <p:pic>
          <p:nvPicPr>
            <p:cNvPr id="12" name="Picture 2" descr="http://urc-chs.com/sites/default/files/Malaria_icon-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0" y="3479897"/>
              <a:ext cx="783392" cy="6371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Freeform 10"/>
            <p:cNvSpPr/>
            <p:nvPr/>
          </p:nvSpPr>
          <p:spPr>
            <a:xfrm>
              <a:off x="3961323" y="3637164"/>
              <a:ext cx="198872" cy="191269"/>
            </a:xfrm>
            <a:custGeom>
              <a:avLst/>
              <a:gdLst>
                <a:gd name="connsiteX0" fmla="*/ 0 w 266736"/>
                <a:gd name="connsiteY0" fmla="*/ 0 h 295275"/>
                <a:gd name="connsiteX1" fmla="*/ 28575 w 266736"/>
                <a:gd name="connsiteY1" fmla="*/ 47625 h 295275"/>
                <a:gd name="connsiteX2" fmla="*/ 114300 w 266736"/>
                <a:gd name="connsiteY2" fmla="*/ 85725 h 295275"/>
                <a:gd name="connsiteX3" fmla="*/ 142875 w 266736"/>
                <a:gd name="connsiteY3" fmla="*/ 95250 h 295275"/>
                <a:gd name="connsiteX4" fmla="*/ 171450 w 266736"/>
                <a:gd name="connsiteY4" fmla="*/ 104775 h 295275"/>
                <a:gd name="connsiteX5" fmla="*/ 190500 w 266736"/>
                <a:gd name="connsiteY5" fmla="*/ 133350 h 295275"/>
                <a:gd name="connsiteX6" fmla="*/ 152400 w 266736"/>
                <a:gd name="connsiteY6" fmla="*/ 219075 h 295275"/>
                <a:gd name="connsiteX7" fmla="*/ 161925 w 266736"/>
                <a:gd name="connsiteY7" fmla="*/ 266700 h 295275"/>
                <a:gd name="connsiteX8" fmla="*/ 219075 w 266736"/>
                <a:gd name="connsiteY8" fmla="*/ 295275 h 295275"/>
                <a:gd name="connsiteX9" fmla="*/ 257175 w 266736"/>
                <a:gd name="connsiteY9" fmla="*/ 285750 h 295275"/>
                <a:gd name="connsiteX10" fmla="*/ 266700 w 266736"/>
                <a:gd name="connsiteY10" fmla="*/ 257175 h 295275"/>
                <a:gd name="connsiteX11" fmla="*/ 247650 w 266736"/>
                <a:gd name="connsiteY11" fmla="*/ 19050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6736" h="295275">
                  <a:moveTo>
                    <a:pt x="0" y="0"/>
                  </a:moveTo>
                  <a:cubicBezTo>
                    <a:pt x="9525" y="15875"/>
                    <a:pt x="16527" y="33569"/>
                    <a:pt x="28575" y="47625"/>
                  </a:cubicBezTo>
                  <a:cubicBezTo>
                    <a:pt x="46688" y="68757"/>
                    <a:pt x="93949" y="78941"/>
                    <a:pt x="114300" y="85725"/>
                  </a:cubicBezTo>
                  <a:lnTo>
                    <a:pt x="142875" y="95250"/>
                  </a:lnTo>
                  <a:lnTo>
                    <a:pt x="171450" y="104775"/>
                  </a:lnTo>
                  <a:cubicBezTo>
                    <a:pt x="177800" y="114300"/>
                    <a:pt x="190500" y="121902"/>
                    <a:pt x="190500" y="133350"/>
                  </a:cubicBezTo>
                  <a:cubicBezTo>
                    <a:pt x="190500" y="167355"/>
                    <a:pt x="169665" y="193178"/>
                    <a:pt x="152400" y="219075"/>
                  </a:cubicBezTo>
                  <a:cubicBezTo>
                    <a:pt x="155575" y="234950"/>
                    <a:pt x="153893" y="252644"/>
                    <a:pt x="161925" y="266700"/>
                  </a:cubicBezTo>
                  <a:cubicBezTo>
                    <a:pt x="170614" y="281906"/>
                    <a:pt x="204408" y="290386"/>
                    <a:pt x="219075" y="295275"/>
                  </a:cubicBezTo>
                  <a:cubicBezTo>
                    <a:pt x="231775" y="292100"/>
                    <a:pt x="246953" y="293928"/>
                    <a:pt x="257175" y="285750"/>
                  </a:cubicBezTo>
                  <a:cubicBezTo>
                    <a:pt x="265015" y="279478"/>
                    <a:pt x="266700" y="267215"/>
                    <a:pt x="266700" y="257175"/>
                  </a:cubicBezTo>
                  <a:cubicBezTo>
                    <a:pt x="266700" y="205859"/>
                    <a:pt x="268445" y="211295"/>
                    <a:pt x="247650" y="190500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Down Arrow 13"/>
          <p:cNvSpPr/>
          <p:nvPr/>
        </p:nvSpPr>
        <p:spPr>
          <a:xfrm rot="2593862">
            <a:off x="2998263" y="1506551"/>
            <a:ext cx="224954" cy="464726"/>
          </a:xfrm>
          <a:prstGeom prst="downArrow">
            <a:avLst>
              <a:gd name="adj1" fmla="val 50000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17938333">
            <a:off x="3146809" y="3720511"/>
            <a:ext cx="224954" cy="464726"/>
          </a:xfrm>
          <a:prstGeom prst="downArrow">
            <a:avLst>
              <a:gd name="adj1" fmla="val 50000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3861363">
            <a:off x="4722801" y="3746302"/>
            <a:ext cx="224954" cy="464726"/>
          </a:xfrm>
          <a:prstGeom prst="downArrow">
            <a:avLst>
              <a:gd name="adj1" fmla="val 50000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5400000">
            <a:off x="3921883" y="2487883"/>
            <a:ext cx="224954" cy="464726"/>
          </a:xfrm>
          <a:prstGeom prst="downArrow">
            <a:avLst>
              <a:gd name="adj1" fmla="val 50000"/>
              <a:gd name="adj2" fmla="val 73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38815" y="616707"/>
            <a:ext cx="445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Vectors get disease by biting infected human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Vectors spread the disease</a:t>
            </a:r>
          </a:p>
        </p:txBody>
      </p:sp>
    </p:spTree>
    <p:extLst>
      <p:ext uri="{BB962C8B-B14F-4D97-AF65-F5344CB8AC3E}">
        <p14:creationId xmlns:p14="http://schemas.microsoft.com/office/powerpoint/2010/main" val="8455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Transmission / Network</a:t>
            </a:r>
            <a:endParaRPr lang="en-US" dirty="0"/>
          </a:p>
        </p:txBody>
      </p:sp>
      <p:pic>
        <p:nvPicPr>
          <p:cNvPr id="4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7683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5290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14" y="188635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52902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0034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371475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71475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1876837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stCxn id="5" idx="3"/>
            <a:endCxn id="7" idx="1"/>
          </p:cNvCxnSpPr>
          <p:nvPr/>
        </p:nvCxnSpPr>
        <p:spPr>
          <a:xfrm>
            <a:off x="838200" y="1295392"/>
            <a:ext cx="9144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60114" y="1028693"/>
            <a:ext cx="716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Marital</a:t>
            </a:r>
          </a:p>
        </p:txBody>
      </p:sp>
      <p:pic>
        <p:nvPicPr>
          <p:cNvPr id="1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80035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755" y="188635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1681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96" y="1876836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37" y="188635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678" y="1876835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0034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85068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396" y="3695703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07" y="371964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47115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Straight Arrow Connector 27"/>
          <p:cNvCxnSpPr>
            <a:stCxn id="11" idx="3"/>
            <a:endCxn id="4" idx="1"/>
          </p:cNvCxnSpPr>
          <p:nvPr/>
        </p:nvCxnSpPr>
        <p:spPr>
          <a:xfrm>
            <a:off x="1458686" y="2219328"/>
            <a:ext cx="82731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0"/>
            <a:endCxn id="11" idx="1"/>
          </p:cNvCxnSpPr>
          <p:nvPr/>
        </p:nvCxnSpPr>
        <p:spPr>
          <a:xfrm flipV="1">
            <a:off x="685800" y="2219328"/>
            <a:ext cx="468086" cy="5974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8" idx="0"/>
            <a:endCxn id="11" idx="3"/>
          </p:cNvCxnSpPr>
          <p:nvPr/>
        </p:nvCxnSpPr>
        <p:spPr>
          <a:xfrm flipH="1" flipV="1">
            <a:off x="1458686" y="2219328"/>
            <a:ext cx="446314" cy="58102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9" idx="3"/>
            <a:endCxn id="10" idx="1"/>
          </p:cNvCxnSpPr>
          <p:nvPr/>
        </p:nvCxnSpPr>
        <p:spPr>
          <a:xfrm>
            <a:off x="1458686" y="4057241"/>
            <a:ext cx="82731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16" idx="1"/>
          </p:cNvCxnSpPr>
          <p:nvPr/>
        </p:nvCxnSpPr>
        <p:spPr>
          <a:xfrm>
            <a:off x="3722914" y="2228850"/>
            <a:ext cx="824841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6" idx="3"/>
            <a:endCxn id="19" idx="1"/>
          </p:cNvCxnSpPr>
          <p:nvPr/>
        </p:nvCxnSpPr>
        <p:spPr>
          <a:xfrm flipV="1">
            <a:off x="4852555" y="2219327"/>
            <a:ext cx="824841" cy="95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22" idx="0"/>
            <a:endCxn id="20" idx="1"/>
          </p:cNvCxnSpPr>
          <p:nvPr/>
        </p:nvCxnSpPr>
        <p:spPr>
          <a:xfrm flipV="1">
            <a:off x="6400800" y="2228850"/>
            <a:ext cx="406237" cy="5714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5" idx="0"/>
            <a:endCxn id="23" idx="3"/>
          </p:cNvCxnSpPr>
          <p:nvPr/>
        </p:nvCxnSpPr>
        <p:spPr>
          <a:xfrm flipH="1" flipV="1">
            <a:off x="7772400" y="3193180"/>
            <a:ext cx="990007" cy="52646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21" idx="3"/>
            <a:endCxn id="25" idx="0"/>
          </p:cNvCxnSpPr>
          <p:nvPr/>
        </p:nvCxnSpPr>
        <p:spPr>
          <a:xfrm>
            <a:off x="8241478" y="2219326"/>
            <a:ext cx="520929" cy="150032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907767" y="1962150"/>
            <a:ext cx="716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Marital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37954" y="2228849"/>
            <a:ext cx="91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Transitory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96836" y="2553982"/>
            <a:ext cx="91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Transitory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541118" y="1981054"/>
            <a:ext cx="716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Marital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94470" y="3790950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Informal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33569" y="3473771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Informal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733800" y="1963106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Informal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428511" y="2561816"/>
            <a:ext cx="91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Transitory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632672" y="2662922"/>
            <a:ext cx="912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Transitory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369458" y="913699"/>
            <a:ext cx="4450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Relationships change over time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accent1"/>
                </a:solidFill>
              </a:rPr>
              <a:t>Must have a relationship to transmit disease</a:t>
            </a:r>
          </a:p>
        </p:txBody>
      </p:sp>
    </p:spTree>
    <p:extLst>
      <p:ext uri="{BB962C8B-B14F-4D97-AF65-F5344CB8AC3E}">
        <p14:creationId xmlns:p14="http://schemas.microsoft.com/office/powerpoint/2010/main" val="35741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Heterogeneous Intra-Node </a:t>
            </a:r>
            <a:r>
              <a:rPr lang="en-US" dirty="0" smtClean="0"/>
              <a:t>Transmission (HINT)</a:t>
            </a:r>
            <a:endParaRPr lang="en-US" dirty="0"/>
          </a:p>
        </p:txBody>
      </p:sp>
      <p:pic>
        <p:nvPicPr>
          <p:cNvPr id="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771" y="272414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146" y="142556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899" y="188635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018" y="142556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42" y="302976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56" y="219156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019" y="3726305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2414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038603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9156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431" y="315930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03" y="1876835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71" y="2218237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72415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43" y="272414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71" y="315930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090" y="1875747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62" y="271965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858" y="2235244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142" y="373338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265" y="373338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080" y="4392236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2778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844" y="302976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478" y="1875747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55" y="142556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446" y="741765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203" y="732016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764" y="190362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485" y="271965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278" y="190362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676" y="3372258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03" y="75312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967" y="420550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0" y="1903621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50" y="742627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72" y="3729186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372" y="732015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019" y="188635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722" y="315930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449" y="3733380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324" y="2719649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https://encrypted-tbn1.gstatic.com/images?q=tbn:ANd9GcRqXOt2dt5brpXnbW8Ja2jkKDr1Vgeg_EpIfXVWNAjQ0EMCURjLOln8dL8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669" y="1875746"/>
            <a:ext cx="304800" cy="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69" y="2040399"/>
            <a:ext cx="364950" cy="3649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86" y="884011"/>
            <a:ext cx="364950" cy="36495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00" y="865256"/>
            <a:ext cx="364950" cy="36495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27" y="3479331"/>
            <a:ext cx="364950" cy="36495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372" y="3886320"/>
            <a:ext cx="364950" cy="3649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887" y="845736"/>
            <a:ext cx="364950" cy="3649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94" y="1969475"/>
            <a:ext cx="364950" cy="36495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138" y="3844281"/>
            <a:ext cx="364950" cy="36495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904" y="4513565"/>
            <a:ext cx="364950" cy="36495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08" y="1997636"/>
            <a:ext cx="364950" cy="36495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215" y="833555"/>
            <a:ext cx="364950" cy="364950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38" y="844226"/>
            <a:ext cx="364950" cy="36495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05" y="4299080"/>
            <a:ext cx="364950" cy="364950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92" y="2019691"/>
            <a:ext cx="364950" cy="36495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859" y="2826585"/>
            <a:ext cx="364950" cy="3649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033" y="3163937"/>
            <a:ext cx="281522" cy="28152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296" y="3202659"/>
            <a:ext cx="281522" cy="281522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84" y="3304698"/>
            <a:ext cx="281522" cy="281522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506" y="2889305"/>
            <a:ext cx="281522" cy="281522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94" y="2870496"/>
            <a:ext cx="281522" cy="2815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019" y="2862017"/>
            <a:ext cx="281522" cy="281522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230" y="2327048"/>
            <a:ext cx="281522" cy="281522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5" y="2043471"/>
            <a:ext cx="281522" cy="281522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545" y="2334094"/>
            <a:ext cx="281522" cy="281522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369" y="2039058"/>
            <a:ext cx="281522" cy="281522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30" y="2366856"/>
            <a:ext cx="281522" cy="281522"/>
          </a:xfrm>
          <a:prstGeom prst="rect">
            <a:avLst/>
          </a:prstGeom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633" y="2047211"/>
            <a:ext cx="261645" cy="261645"/>
          </a:xfrm>
          <a:prstGeom prst="rect">
            <a:avLst/>
          </a:prstGeom>
        </p:spPr>
      </p:pic>
      <p:pic>
        <p:nvPicPr>
          <p:cNvPr id="116" name="Picture 1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37" y="2023034"/>
            <a:ext cx="261645" cy="261645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910" y="1558658"/>
            <a:ext cx="261645" cy="261645"/>
          </a:xfrm>
          <a:prstGeom prst="rect">
            <a:avLst/>
          </a:prstGeom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234" y="1580337"/>
            <a:ext cx="261645" cy="261645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122" y="1580336"/>
            <a:ext cx="261645" cy="261645"/>
          </a:xfrm>
          <a:prstGeom prst="rect">
            <a:avLst/>
          </a:prstGeom>
        </p:spPr>
      </p:pic>
      <p:pic>
        <p:nvPicPr>
          <p:cNvPr id="120" name="Picture 1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55" y="2016407"/>
            <a:ext cx="261645" cy="261645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013" y="2386838"/>
            <a:ext cx="261645" cy="261645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217" y="2889305"/>
            <a:ext cx="261645" cy="261645"/>
          </a:xfrm>
          <a:prstGeom prst="rect">
            <a:avLst/>
          </a:prstGeom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479" y="2887264"/>
            <a:ext cx="261645" cy="261645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928" y="3314636"/>
            <a:ext cx="261645" cy="261645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435" y="3315251"/>
            <a:ext cx="261645" cy="26164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103" y="3875456"/>
            <a:ext cx="261645" cy="261645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08" y="3886320"/>
            <a:ext cx="261645" cy="261645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855" y="3874709"/>
            <a:ext cx="261645" cy="261645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95" y="3882350"/>
            <a:ext cx="261645" cy="261645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44" y="3173875"/>
            <a:ext cx="261645" cy="261645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201" y="2889305"/>
            <a:ext cx="261645" cy="261645"/>
          </a:xfrm>
          <a:prstGeom prst="rect">
            <a:avLst/>
          </a:prstGeom>
        </p:spPr>
      </p:pic>
      <p:grpSp>
        <p:nvGrpSpPr>
          <p:cNvPr id="135" name="Group 134"/>
          <p:cNvGrpSpPr/>
          <p:nvPr/>
        </p:nvGrpSpPr>
        <p:grpSpPr>
          <a:xfrm>
            <a:off x="38633" y="3804130"/>
            <a:ext cx="1700771" cy="1074385"/>
            <a:chOff x="58346" y="678275"/>
            <a:chExt cx="1700771" cy="1074385"/>
          </a:xfrm>
        </p:grpSpPr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" y="697253"/>
              <a:ext cx="364950" cy="364950"/>
            </a:xfrm>
            <a:prstGeom prst="rect">
              <a:avLst/>
            </a:prstGeom>
          </p:spPr>
        </p:pic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98" y="1094567"/>
              <a:ext cx="261645" cy="261645"/>
            </a:xfrm>
            <a:prstGeom prst="rect">
              <a:avLst/>
            </a:prstGeom>
          </p:spPr>
        </p:pic>
        <p:pic>
          <p:nvPicPr>
            <p:cNvPr id="134" name="Picture 1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59" y="1427137"/>
              <a:ext cx="281522" cy="281522"/>
            </a:xfrm>
            <a:prstGeom prst="rect">
              <a:avLst/>
            </a:prstGeom>
          </p:spPr>
        </p:pic>
        <p:sp>
          <p:nvSpPr>
            <p:cNvPr id="115" name="TextBox 114"/>
            <p:cNvSpPr txBox="1"/>
            <p:nvPr/>
          </p:nvSpPr>
          <p:spPr>
            <a:xfrm>
              <a:off x="383419" y="678275"/>
              <a:ext cx="9119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= Rural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383419" y="1028640"/>
              <a:ext cx="137569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= Suburban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381000" y="1352550"/>
              <a:ext cx="10182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1"/>
                  </a:solidFill>
                </a:rPr>
                <a:t>= Urban</a:t>
              </a:r>
            </a:p>
          </p:txBody>
        </p:sp>
      </p:grpSp>
      <p:sp>
        <p:nvSpPr>
          <p:cNvPr id="138" name="TextBox 137"/>
          <p:cNvSpPr txBox="1"/>
          <p:nvPr/>
        </p:nvSpPr>
        <p:spPr>
          <a:xfrm>
            <a:off x="-7119" y="3102633"/>
            <a:ext cx="1491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Individual Properties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79235" y="1115174"/>
            <a:ext cx="1138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i="1" dirty="0" smtClean="0">
                <a:solidFill>
                  <a:schemeClr val="accent1"/>
                </a:solidFill>
              </a:rPr>
              <a:t>Spray On</a:t>
            </a:r>
          </a:p>
          <a:p>
            <a:pPr algn="ctr"/>
            <a:r>
              <a:rPr lang="en-US" sz="1800" i="1" dirty="0" smtClean="0">
                <a:solidFill>
                  <a:schemeClr val="accent1"/>
                </a:solidFill>
              </a:rPr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326149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EMOD – </a:t>
            </a:r>
            <a:r>
              <a:rPr lang="en-US" dirty="0" smtClean="0"/>
              <a:t>Virtual Machine </a:t>
            </a:r>
            <a:r>
              <a:rPr lang="en-US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Hyatt Hotel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>
              <a:tabLst>
                <a:tab pos="2000250" algn="l"/>
              </a:tabLst>
            </a:pPr>
            <a:r>
              <a:rPr lang="en-US" dirty="0" smtClean="0"/>
              <a:t>Password:	</a:t>
            </a:r>
            <a:r>
              <a:rPr lang="en-US" dirty="0" smtClean="0">
                <a:solidFill>
                  <a:srgbClr val="FF0000"/>
                </a:solidFill>
              </a:rPr>
              <a:t>IDM2016</a:t>
            </a:r>
          </a:p>
          <a:p>
            <a:endParaRPr lang="en-US" dirty="0" smtClean="0"/>
          </a:p>
          <a:p>
            <a:r>
              <a:rPr lang="en-US" dirty="0" smtClean="0"/>
              <a:t>IDM USB</a:t>
            </a:r>
            <a:endParaRPr lang="en-US" dirty="0"/>
          </a:p>
          <a:p>
            <a:pPr lvl="1"/>
            <a:r>
              <a:rPr lang="en-US" dirty="0"/>
              <a:t>Double-click on RDP file on USB</a:t>
            </a:r>
          </a:p>
          <a:p>
            <a:endParaRPr lang="en-US" dirty="0" smtClean="0"/>
          </a:p>
          <a:p>
            <a:r>
              <a:rPr lang="en-US" dirty="0" smtClean="0"/>
              <a:t>Login</a:t>
            </a:r>
            <a:endParaRPr lang="en-US" dirty="0"/>
          </a:p>
          <a:p>
            <a:pPr lvl="1">
              <a:tabLst>
                <a:tab pos="2003425" algn="l"/>
              </a:tabLst>
            </a:pPr>
            <a:r>
              <a:rPr lang="en-US" dirty="0" smtClean="0"/>
              <a:t>User:	</a:t>
            </a:r>
            <a:r>
              <a:rPr lang="en-US" dirty="0" err="1" smtClean="0">
                <a:solidFill>
                  <a:srgbClr val="FF0000"/>
                </a:solidFill>
              </a:rPr>
              <a:t>idmguest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tabLst>
                <a:tab pos="2003425" algn="l"/>
              </a:tabLst>
            </a:pPr>
            <a:r>
              <a:rPr lang="en-US" dirty="0"/>
              <a:t>Password:	</a:t>
            </a:r>
            <a:r>
              <a:rPr lang="en-US" dirty="0">
                <a:solidFill>
                  <a:srgbClr val="FF0000"/>
                </a:solidFill>
              </a:rPr>
              <a:t>idm2016!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2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57403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Campaigns, Interventions,  &amp; Events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871166" y="2114549"/>
            <a:ext cx="1828904" cy="1553072"/>
            <a:chOff x="2871166" y="2114549"/>
            <a:chExt cx="1828904" cy="1553072"/>
          </a:xfrm>
        </p:grpSpPr>
        <p:grpSp>
          <p:nvGrpSpPr>
            <p:cNvPr id="40" name="Group 39"/>
            <p:cNvGrpSpPr/>
            <p:nvPr/>
          </p:nvGrpSpPr>
          <p:grpSpPr>
            <a:xfrm>
              <a:off x="2989815" y="2114549"/>
              <a:ext cx="1710255" cy="1293534"/>
              <a:chOff x="2743200" y="1123950"/>
              <a:chExt cx="3657599" cy="3276600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743200" y="1123950"/>
                <a:ext cx="1839477" cy="808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</a:t>
                </a:r>
                <a:r>
                  <a:rPr lang="en-US" dirty="0">
                    <a:solidFill>
                      <a:schemeClr val="accent1"/>
                    </a:solidFill>
                  </a:rPr>
                  <a:t>n</a:t>
                </a:r>
                <a:endParaRPr lang="en-US" dirty="0" smtClean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81" name="Group 80"/>
            <p:cNvGrpSpPr/>
            <p:nvPr/>
          </p:nvGrpSpPr>
          <p:grpSpPr>
            <a:xfrm>
              <a:off x="2871166" y="2418759"/>
              <a:ext cx="1717468" cy="1248862"/>
              <a:chOff x="2743200" y="1123950"/>
              <a:chExt cx="3657599" cy="3276600"/>
            </a:xfrm>
          </p:grpSpPr>
          <p:sp>
            <p:nvSpPr>
              <p:cNvPr id="82" name="Rectangle 81"/>
              <p:cNvSpPr/>
              <p:nvPr/>
            </p:nvSpPr>
            <p:spPr>
              <a:xfrm>
                <a:off x="2743200" y="1123950"/>
                <a:ext cx="3657599" cy="327660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743200" y="1123950"/>
                <a:ext cx="2620498" cy="8087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2</a:t>
                </a:r>
              </a:p>
            </p:txBody>
          </p:sp>
        </p:grpSp>
      </p:grpSp>
      <p:sp>
        <p:nvSpPr>
          <p:cNvPr id="85" name="Rectangle 84"/>
          <p:cNvSpPr/>
          <p:nvPr/>
        </p:nvSpPr>
        <p:spPr>
          <a:xfrm>
            <a:off x="2761214" y="2723560"/>
            <a:ext cx="1702927" cy="12197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/>
          <p:cNvSpPr txBox="1"/>
          <p:nvPr/>
        </p:nvSpPr>
        <p:spPr>
          <a:xfrm>
            <a:off x="2761214" y="2723560"/>
            <a:ext cx="1146468" cy="3010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Individual 1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837414" y="3559373"/>
            <a:ext cx="1337090" cy="30777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Susceptibility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833979" y="3065464"/>
            <a:ext cx="1018729" cy="368158"/>
            <a:chOff x="2913740" y="3409950"/>
            <a:chExt cx="1018729" cy="368158"/>
          </a:xfrm>
        </p:grpSpPr>
        <p:sp>
          <p:nvSpPr>
            <p:cNvPr id="61" name="TextBox 60"/>
            <p:cNvSpPr txBox="1"/>
            <p:nvPr/>
          </p:nvSpPr>
          <p:spPr>
            <a:xfrm>
              <a:off x="2913740" y="3409950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942262" y="3441678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970642" y="3470331"/>
              <a:ext cx="961827" cy="30777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Infection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56824" y="3069774"/>
            <a:ext cx="404590" cy="371874"/>
            <a:chOff x="4076891" y="3474216"/>
            <a:chExt cx="404590" cy="371874"/>
          </a:xfrm>
        </p:grpSpPr>
        <p:sp>
          <p:nvSpPr>
            <p:cNvPr id="69" name="TextBox 68"/>
            <p:cNvSpPr txBox="1"/>
            <p:nvPr/>
          </p:nvSpPr>
          <p:spPr>
            <a:xfrm>
              <a:off x="4076891" y="3474216"/>
              <a:ext cx="338554" cy="307777"/>
            </a:xfrm>
            <a:prstGeom prst="rect">
              <a:avLst/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IV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109175" y="3508102"/>
              <a:ext cx="338554" cy="307777"/>
            </a:xfrm>
            <a:prstGeom prst="rect">
              <a:avLst/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IV</a:t>
              </a: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142927" y="3538313"/>
              <a:ext cx="338554" cy="307777"/>
            </a:xfrm>
            <a:prstGeom prst="rect">
              <a:avLst/>
            </a:prstGeom>
            <a:solidFill>
              <a:srgbClr val="FF6699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1"/>
                  </a:solidFill>
                </a:rPr>
                <a:t>IV</a:t>
              </a:r>
            </a:p>
          </p:txBody>
        </p: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76201" y="895350"/>
            <a:ext cx="240987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Campaigns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Distribute outbreaks and interventions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Target Nodes, specific groups of individuals</a:t>
            </a: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800" dirty="0" smtClean="0">
                <a:solidFill>
                  <a:schemeClr val="accent1"/>
                </a:solidFill>
              </a:rPr>
              <a:t>Interventions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Methods for impacting the spread of the disease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Drugs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Vaccines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1"/>
                </a:solidFill>
              </a:rPr>
              <a:t>Bednets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Circumcisions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338787" y="895350"/>
            <a:ext cx="1805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Individual Events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 change in a person’s state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 message can be sent when these changes occur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Built-in Events include: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Birth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Pregnant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1"/>
                </a:solidFill>
              </a:rPr>
              <a:t>DiseaseDeath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User Defined Events</a:t>
            </a:r>
          </a:p>
          <a:p>
            <a:pPr marL="341313" lvl="1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Interventions can broadcast events due to state change</a:t>
            </a:r>
          </a:p>
          <a:p>
            <a:pPr marL="520880" lvl="1" indent="-112713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12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Infect 50% of Males on Day 5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854" y="2190750"/>
            <a:ext cx="304800" cy="533400"/>
            <a:chOff x="1600200" y="4724400"/>
            <a:chExt cx="304800" cy="533400"/>
          </a:xfrm>
        </p:grpSpPr>
        <p:sp>
          <p:nvSpPr>
            <p:cNvPr id="6" name="Oval 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54" y="2952750"/>
            <a:ext cx="304800" cy="533400"/>
            <a:chOff x="1600200" y="4724400"/>
            <a:chExt cx="304800" cy="533400"/>
          </a:xfrm>
        </p:grpSpPr>
        <p:sp>
          <p:nvSpPr>
            <p:cNvPr id="13" name="Oval 1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696180"/>
            <a:ext cx="311454" cy="551970"/>
            <a:chOff x="679146" y="5620230"/>
            <a:chExt cx="311454" cy="551970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746" y="4324350"/>
            <a:ext cx="8882960" cy="533400"/>
            <a:chOff x="457200" y="6248400"/>
            <a:chExt cx="11353800" cy="533400"/>
          </a:xfrm>
        </p:grpSpPr>
        <p:sp>
          <p:nvSpPr>
            <p:cNvPr id="29" name="TextBox 28"/>
            <p:cNvSpPr txBox="1"/>
            <p:nvPr/>
          </p:nvSpPr>
          <p:spPr>
            <a:xfrm>
              <a:off x="687600" y="6474023"/>
              <a:ext cx="529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Days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29119" y="6356866"/>
              <a:ext cx="11265989" cy="43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57200" y="6248400"/>
              <a:ext cx="301686" cy="521732"/>
              <a:chOff x="914400" y="6248400"/>
              <a:chExt cx="301686" cy="5217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89114" y="6248400"/>
              <a:ext cx="301686" cy="521732"/>
              <a:chOff x="914400" y="6248400"/>
              <a:chExt cx="301686" cy="5217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008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6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15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6584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87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25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392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524000" y="2190750"/>
            <a:ext cx="304800" cy="533400"/>
            <a:chOff x="1600200" y="4724400"/>
            <a:chExt cx="304800" cy="533400"/>
          </a:xfrm>
        </p:grpSpPr>
        <p:sp>
          <p:nvSpPr>
            <p:cNvPr id="53" name="Oval 5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17346" y="3696180"/>
            <a:ext cx="311454" cy="551970"/>
            <a:chOff x="679146" y="5620230"/>
            <a:chExt cx="311454" cy="551970"/>
          </a:xfrm>
        </p:grpSpPr>
        <p:grpSp>
          <p:nvGrpSpPr>
            <p:cNvPr id="67" name="Group 66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Freeform 67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14283" y="2952750"/>
            <a:ext cx="304800" cy="533400"/>
            <a:chOff x="1600200" y="4724400"/>
            <a:chExt cx="304800" cy="533400"/>
          </a:xfrm>
        </p:grpSpPr>
        <p:sp>
          <p:nvSpPr>
            <p:cNvPr id="76" name="Oval 7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307473" y="1123950"/>
            <a:ext cx="15881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cxnSp>
        <p:nvCxnSpPr>
          <p:cNvPr id="83" name="Straight Arrow Connector 82"/>
          <p:cNvCxnSpPr>
            <a:stCxn id="82" idx="2"/>
            <a:endCxn id="76" idx="7"/>
          </p:cNvCxnSpPr>
          <p:nvPr/>
        </p:nvCxnSpPr>
        <p:spPr>
          <a:xfrm flipH="1">
            <a:off x="1720565" y="1431727"/>
            <a:ext cx="380972" cy="154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rot="17086221">
            <a:off x="1527697" y="1804136"/>
            <a:ext cx="1275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Outbreak to 50% </a:t>
            </a:r>
          </a:p>
          <a:p>
            <a:pPr algn="ctr"/>
            <a:r>
              <a:rPr lang="en-US" sz="1200" dirty="0" smtClean="0"/>
              <a:t>of Males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186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NewInfection</a:t>
            </a:r>
            <a:r>
              <a:rPr lang="en-US" dirty="0" smtClean="0"/>
              <a:t> Event Is Broadcasted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854" y="2190750"/>
            <a:ext cx="304800" cy="533400"/>
            <a:chOff x="1600200" y="4724400"/>
            <a:chExt cx="304800" cy="533400"/>
          </a:xfrm>
        </p:grpSpPr>
        <p:sp>
          <p:nvSpPr>
            <p:cNvPr id="6" name="Oval 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54" y="2952750"/>
            <a:ext cx="304800" cy="533400"/>
            <a:chOff x="1600200" y="4724400"/>
            <a:chExt cx="304800" cy="533400"/>
          </a:xfrm>
        </p:grpSpPr>
        <p:sp>
          <p:nvSpPr>
            <p:cNvPr id="13" name="Oval 1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696180"/>
            <a:ext cx="311454" cy="551970"/>
            <a:chOff x="679146" y="5620230"/>
            <a:chExt cx="311454" cy="551970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746" y="4324350"/>
            <a:ext cx="8882960" cy="533400"/>
            <a:chOff x="457200" y="6248400"/>
            <a:chExt cx="11353800" cy="533400"/>
          </a:xfrm>
        </p:grpSpPr>
        <p:sp>
          <p:nvSpPr>
            <p:cNvPr id="29" name="TextBox 28"/>
            <p:cNvSpPr txBox="1"/>
            <p:nvPr/>
          </p:nvSpPr>
          <p:spPr>
            <a:xfrm>
              <a:off x="687600" y="6474023"/>
              <a:ext cx="529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Days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29119" y="6356866"/>
              <a:ext cx="11265989" cy="43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57200" y="6248400"/>
              <a:ext cx="301686" cy="521732"/>
              <a:chOff x="914400" y="6248400"/>
              <a:chExt cx="301686" cy="5217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89114" y="6248400"/>
              <a:ext cx="301686" cy="521732"/>
              <a:chOff x="914400" y="6248400"/>
              <a:chExt cx="301686" cy="5217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008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6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15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6584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87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25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392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524000" y="2190750"/>
            <a:ext cx="304800" cy="533400"/>
            <a:chOff x="1600200" y="4724400"/>
            <a:chExt cx="304800" cy="533400"/>
          </a:xfrm>
        </p:grpSpPr>
        <p:sp>
          <p:nvSpPr>
            <p:cNvPr id="53" name="Oval 5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17346" y="3696180"/>
            <a:ext cx="311454" cy="551970"/>
            <a:chOff x="679146" y="5620230"/>
            <a:chExt cx="311454" cy="551970"/>
          </a:xfrm>
        </p:grpSpPr>
        <p:grpSp>
          <p:nvGrpSpPr>
            <p:cNvPr id="67" name="Group 66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Freeform 67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14283" y="2952750"/>
            <a:ext cx="304800" cy="533400"/>
            <a:chOff x="1600200" y="4724400"/>
            <a:chExt cx="304800" cy="533400"/>
          </a:xfrm>
        </p:grpSpPr>
        <p:sp>
          <p:nvSpPr>
            <p:cNvPr id="76" name="Oval 7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307473" y="1123950"/>
            <a:ext cx="15881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cxnSp>
        <p:nvCxnSpPr>
          <p:cNvPr id="83" name="Straight Arrow Connector 82"/>
          <p:cNvCxnSpPr>
            <a:stCxn id="82" idx="2"/>
            <a:endCxn id="76" idx="7"/>
          </p:cNvCxnSpPr>
          <p:nvPr/>
        </p:nvCxnSpPr>
        <p:spPr>
          <a:xfrm flipH="1">
            <a:off x="1720565" y="1431727"/>
            <a:ext cx="380972" cy="154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130146"/>
            <a:ext cx="110479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GenericDrug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46329" y="1504950"/>
            <a:ext cx="6021471" cy="537844"/>
            <a:chOff x="3046329" y="1576706"/>
            <a:chExt cx="6021471" cy="537844"/>
          </a:xfrm>
        </p:grpSpPr>
        <p:sp>
          <p:nvSpPr>
            <p:cNvPr id="86" name="Rectangle 85"/>
            <p:cNvSpPr/>
            <p:nvPr/>
          </p:nvSpPr>
          <p:spPr>
            <a:xfrm>
              <a:off x="3046329" y="1576707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10225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74121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4200" y="1652641"/>
              <a:ext cx="58920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600" dirty="0" err="1" smtClean="0"/>
                <a:t>NodeLevelHealthTriggeredIV</a:t>
              </a:r>
              <a:endParaRPr lang="en-US" sz="2000" spc="600" dirty="0"/>
            </a:p>
          </p:txBody>
        </p:sp>
      </p:grpSp>
      <p:cxnSp>
        <p:nvCxnSpPr>
          <p:cNvPr id="4" name="Straight Arrow Connector 3"/>
          <p:cNvCxnSpPr>
            <a:stCxn id="76" idx="6"/>
          </p:cNvCxnSpPr>
          <p:nvPr/>
        </p:nvCxnSpPr>
        <p:spPr>
          <a:xfrm flipV="1">
            <a:off x="1742883" y="2042793"/>
            <a:ext cx="1303446" cy="98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417619">
            <a:off x="1941017" y="2247196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NewInfection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64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GenericDrug</a:t>
            </a:r>
            <a:r>
              <a:rPr lang="en-US" dirty="0" smtClean="0"/>
              <a:t> Is Distributed on </a:t>
            </a:r>
            <a:r>
              <a:rPr lang="en-US" dirty="0" err="1" smtClean="0"/>
              <a:t>NewInfection</a:t>
            </a:r>
            <a:r>
              <a:rPr lang="en-US" dirty="0" smtClean="0"/>
              <a:t> Event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854" y="2190750"/>
            <a:ext cx="304800" cy="533400"/>
            <a:chOff x="1600200" y="4724400"/>
            <a:chExt cx="304800" cy="533400"/>
          </a:xfrm>
        </p:grpSpPr>
        <p:sp>
          <p:nvSpPr>
            <p:cNvPr id="6" name="Oval 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54" y="2952750"/>
            <a:ext cx="304800" cy="533400"/>
            <a:chOff x="1600200" y="4724400"/>
            <a:chExt cx="304800" cy="533400"/>
          </a:xfrm>
        </p:grpSpPr>
        <p:sp>
          <p:nvSpPr>
            <p:cNvPr id="13" name="Oval 1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696180"/>
            <a:ext cx="311454" cy="551970"/>
            <a:chOff x="679146" y="5620230"/>
            <a:chExt cx="311454" cy="551970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746" y="4324350"/>
            <a:ext cx="8882960" cy="533400"/>
            <a:chOff x="457200" y="6248400"/>
            <a:chExt cx="11353800" cy="533400"/>
          </a:xfrm>
        </p:grpSpPr>
        <p:sp>
          <p:nvSpPr>
            <p:cNvPr id="29" name="TextBox 28"/>
            <p:cNvSpPr txBox="1"/>
            <p:nvPr/>
          </p:nvSpPr>
          <p:spPr>
            <a:xfrm>
              <a:off x="687600" y="6474023"/>
              <a:ext cx="529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Days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29119" y="6356866"/>
              <a:ext cx="11265989" cy="43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57200" y="6248400"/>
              <a:ext cx="301686" cy="521732"/>
              <a:chOff x="914400" y="6248400"/>
              <a:chExt cx="301686" cy="5217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89114" y="6248400"/>
              <a:ext cx="301686" cy="521732"/>
              <a:chOff x="914400" y="6248400"/>
              <a:chExt cx="301686" cy="5217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008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6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15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6584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87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25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392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524000" y="2190750"/>
            <a:ext cx="304800" cy="533400"/>
            <a:chOff x="1600200" y="4724400"/>
            <a:chExt cx="304800" cy="533400"/>
          </a:xfrm>
        </p:grpSpPr>
        <p:sp>
          <p:nvSpPr>
            <p:cNvPr id="53" name="Oval 5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17346" y="3696180"/>
            <a:ext cx="311454" cy="551970"/>
            <a:chOff x="679146" y="5620230"/>
            <a:chExt cx="311454" cy="551970"/>
          </a:xfrm>
        </p:grpSpPr>
        <p:grpSp>
          <p:nvGrpSpPr>
            <p:cNvPr id="67" name="Group 66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Freeform 67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14283" y="2952750"/>
            <a:ext cx="304800" cy="533400"/>
            <a:chOff x="1600200" y="4724400"/>
            <a:chExt cx="304800" cy="533400"/>
          </a:xfrm>
        </p:grpSpPr>
        <p:sp>
          <p:nvSpPr>
            <p:cNvPr id="76" name="Oval 7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307473" y="1123950"/>
            <a:ext cx="15881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cxnSp>
        <p:nvCxnSpPr>
          <p:cNvPr id="83" name="Straight Arrow Connector 82"/>
          <p:cNvCxnSpPr>
            <a:stCxn id="82" idx="2"/>
            <a:endCxn id="76" idx="7"/>
          </p:cNvCxnSpPr>
          <p:nvPr/>
        </p:nvCxnSpPr>
        <p:spPr>
          <a:xfrm flipH="1">
            <a:off x="1720565" y="1431727"/>
            <a:ext cx="380972" cy="154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130146"/>
            <a:ext cx="110479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GenericDrug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46329" y="1504950"/>
            <a:ext cx="6021471" cy="537844"/>
            <a:chOff x="3046329" y="1576706"/>
            <a:chExt cx="6021471" cy="537844"/>
          </a:xfrm>
        </p:grpSpPr>
        <p:sp>
          <p:nvSpPr>
            <p:cNvPr id="86" name="Rectangle 85"/>
            <p:cNvSpPr/>
            <p:nvPr/>
          </p:nvSpPr>
          <p:spPr>
            <a:xfrm>
              <a:off x="3046329" y="1576707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10225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74121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4200" y="1652641"/>
              <a:ext cx="58920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600" dirty="0" err="1" smtClean="0"/>
                <a:t>NodeLevelHealthTriggeredIV</a:t>
              </a:r>
              <a:endParaRPr lang="en-US" sz="2000" spc="600" dirty="0"/>
            </a:p>
          </p:txBody>
        </p:sp>
      </p:grpSp>
      <p:cxnSp>
        <p:nvCxnSpPr>
          <p:cNvPr id="4" name="Straight Arrow Connector 3"/>
          <p:cNvCxnSpPr>
            <a:stCxn id="76" idx="6"/>
          </p:cNvCxnSpPr>
          <p:nvPr/>
        </p:nvCxnSpPr>
        <p:spPr>
          <a:xfrm flipV="1">
            <a:off x="1742883" y="2042793"/>
            <a:ext cx="1303446" cy="98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417619">
            <a:off x="1941017" y="2247196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NewInfection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815027" y="2042793"/>
            <a:ext cx="1430813" cy="106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9417619">
            <a:off x="2181101" y="2487397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GenericDrug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01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Disease Transmitted on Day </a:t>
            </a:r>
            <a:r>
              <a:rPr lang="en-US" dirty="0" smtClean="0"/>
              <a:t>10 and Drug Cured Person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854" y="2190750"/>
            <a:ext cx="304800" cy="533400"/>
            <a:chOff x="1600200" y="4724400"/>
            <a:chExt cx="304800" cy="533400"/>
          </a:xfrm>
        </p:grpSpPr>
        <p:sp>
          <p:nvSpPr>
            <p:cNvPr id="6" name="Oval 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54" y="2952750"/>
            <a:ext cx="304800" cy="533400"/>
            <a:chOff x="1600200" y="4724400"/>
            <a:chExt cx="304800" cy="533400"/>
          </a:xfrm>
        </p:grpSpPr>
        <p:sp>
          <p:nvSpPr>
            <p:cNvPr id="13" name="Oval 1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696180"/>
            <a:ext cx="311454" cy="551970"/>
            <a:chOff x="679146" y="5620230"/>
            <a:chExt cx="311454" cy="551970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746" y="4324350"/>
            <a:ext cx="8882960" cy="533400"/>
            <a:chOff x="457200" y="6248400"/>
            <a:chExt cx="11353800" cy="533400"/>
          </a:xfrm>
        </p:grpSpPr>
        <p:sp>
          <p:nvSpPr>
            <p:cNvPr id="29" name="TextBox 28"/>
            <p:cNvSpPr txBox="1"/>
            <p:nvPr/>
          </p:nvSpPr>
          <p:spPr>
            <a:xfrm>
              <a:off x="687600" y="6474023"/>
              <a:ext cx="529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Days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29119" y="6356866"/>
              <a:ext cx="11265989" cy="43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57200" y="6248400"/>
              <a:ext cx="301686" cy="521732"/>
              <a:chOff x="914400" y="6248400"/>
              <a:chExt cx="301686" cy="5217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89114" y="6248400"/>
              <a:ext cx="301686" cy="521732"/>
              <a:chOff x="914400" y="6248400"/>
              <a:chExt cx="301686" cy="5217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008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6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15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6584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87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25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392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524000" y="2190750"/>
            <a:ext cx="304800" cy="533400"/>
            <a:chOff x="1600200" y="4724400"/>
            <a:chExt cx="304800" cy="533400"/>
          </a:xfrm>
        </p:grpSpPr>
        <p:sp>
          <p:nvSpPr>
            <p:cNvPr id="53" name="Oval 5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17346" y="3696180"/>
            <a:ext cx="311454" cy="551970"/>
            <a:chOff x="679146" y="5620230"/>
            <a:chExt cx="311454" cy="551970"/>
          </a:xfrm>
        </p:grpSpPr>
        <p:grpSp>
          <p:nvGrpSpPr>
            <p:cNvPr id="67" name="Group 66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Freeform 67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14283" y="2952750"/>
            <a:ext cx="304800" cy="533400"/>
            <a:chOff x="1600200" y="4724400"/>
            <a:chExt cx="304800" cy="533400"/>
          </a:xfrm>
        </p:grpSpPr>
        <p:sp>
          <p:nvSpPr>
            <p:cNvPr id="76" name="Oval 7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307473" y="1123950"/>
            <a:ext cx="15881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cxnSp>
        <p:nvCxnSpPr>
          <p:cNvPr id="83" name="Straight Arrow Connector 82"/>
          <p:cNvCxnSpPr>
            <a:stCxn id="82" idx="2"/>
            <a:endCxn id="76" idx="7"/>
          </p:cNvCxnSpPr>
          <p:nvPr/>
        </p:nvCxnSpPr>
        <p:spPr>
          <a:xfrm flipH="1">
            <a:off x="1720565" y="1431727"/>
            <a:ext cx="380972" cy="154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130146"/>
            <a:ext cx="110479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GenericDrug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46329" y="1504950"/>
            <a:ext cx="6021471" cy="537844"/>
            <a:chOff x="3046329" y="1576706"/>
            <a:chExt cx="6021471" cy="537844"/>
          </a:xfrm>
        </p:grpSpPr>
        <p:sp>
          <p:nvSpPr>
            <p:cNvPr id="86" name="Rectangle 85"/>
            <p:cNvSpPr/>
            <p:nvPr/>
          </p:nvSpPr>
          <p:spPr>
            <a:xfrm>
              <a:off x="3046329" y="1576707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10225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74121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4200" y="1652641"/>
              <a:ext cx="58920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600" dirty="0" err="1" smtClean="0"/>
                <a:t>NodeLevelHealthTriggeredIV</a:t>
              </a:r>
              <a:endParaRPr lang="en-US" sz="2000" spc="600" dirty="0"/>
            </a:p>
          </p:txBody>
        </p:sp>
      </p:grpSp>
      <p:cxnSp>
        <p:nvCxnSpPr>
          <p:cNvPr id="4" name="Straight Arrow Connector 3"/>
          <p:cNvCxnSpPr>
            <a:stCxn id="76" idx="6"/>
          </p:cNvCxnSpPr>
          <p:nvPr/>
        </p:nvCxnSpPr>
        <p:spPr>
          <a:xfrm flipV="1">
            <a:off x="1742883" y="2042793"/>
            <a:ext cx="1303446" cy="98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417619">
            <a:off x="1941017" y="2247196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NewInfection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815027" y="2042793"/>
            <a:ext cx="1430813" cy="106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9417619">
            <a:off x="2181101" y="2487397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GenericDrug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82293" y="3696180"/>
            <a:ext cx="311454" cy="551970"/>
            <a:chOff x="679146" y="5620230"/>
            <a:chExt cx="311454" cy="551970"/>
          </a:xfrm>
        </p:grpSpPr>
        <p:grpSp>
          <p:nvGrpSpPr>
            <p:cNvPr id="90" name="Group 8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>
                <a:stCxn id="9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Freeform 9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 rot="1958524">
            <a:off x="1899783" y="3219582"/>
            <a:ext cx="888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Transmits</a:t>
            </a:r>
          </a:p>
          <a:p>
            <a:pPr algn="ctr"/>
            <a:r>
              <a:rPr lang="en-US" sz="1400" dirty="0" smtClean="0"/>
              <a:t>Disease</a:t>
            </a:r>
            <a:endParaRPr lang="en-US" sz="14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2895600" y="2952750"/>
            <a:ext cx="304800" cy="533400"/>
            <a:chOff x="1600200" y="4724400"/>
            <a:chExt cx="304800" cy="533400"/>
          </a:xfrm>
        </p:grpSpPr>
        <p:sp>
          <p:nvSpPr>
            <p:cNvPr id="104" name="Oval 103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stCxn id="104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895600" y="2190750"/>
            <a:ext cx="304800" cy="533400"/>
            <a:chOff x="1600200" y="4724400"/>
            <a:chExt cx="304800" cy="533400"/>
          </a:xfrm>
        </p:grpSpPr>
        <p:sp>
          <p:nvSpPr>
            <p:cNvPr id="111" name="Oval 110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>
              <a:stCxn id="111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extBox 116"/>
          <p:cNvSpPr txBox="1"/>
          <p:nvPr/>
        </p:nvSpPr>
        <p:spPr>
          <a:xfrm>
            <a:off x="3145156" y="3039722"/>
            <a:ext cx="2027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Drug cured individual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4773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NewInfection</a:t>
            </a:r>
            <a:r>
              <a:rPr lang="en-US" dirty="0" smtClean="0"/>
              <a:t> Causes Generic Drug To Be Distributed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854" y="2190750"/>
            <a:ext cx="304800" cy="533400"/>
            <a:chOff x="1600200" y="4724400"/>
            <a:chExt cx="304800" cy="533400"/>
          </a:xfrm>
        </p:grpSpPr>
        <p:sp>
          <p:nvSpPr>
            <p:cNvPr id="6" name="Oval 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54" y="2952750"/>
            <a:ext cx="304800" cy="533400"/>
            <a:chOff x="1600200" y="4724400"/>
            <a:chExt cx="304800" cy="533400"/>
          </a:xfrm>
        </p:grpSpPr>
        <p:sp>
          <p:nvSpPr>
            <p:cNvPr id="13" name="Oval 1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696180"/>
            <a:ext cx="311454" cy="551970"/>
            <a:chOff x="679146" y="5620230"/>
            <a:chExt cx="311454" cy="551970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746" y="4324350"/>
            <a:ext cx="8882960" cy="533400"/>
            <a:chOff x="457200" y="6248400"/>
            <a:chExt cx="11353800" cy="533400"/>
          </a:xfrm>
        </p:grpSpPr>
        <p:sp>
          <p:nvSpPr>
            <p:cNvPr id="29" name="TextBox 28"/>
            <p:cNvSpPr txBox="1"/>
            <p:nvPr/>
          </p:nvSpPr>
          <p:spPr>
            <a:xfrm>
              <a:off x="687600" y="6474023"/>
              <a:ext cx="529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Days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29119" y="6356866"/>
              <a:ext cx="11265989" cy="43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57200" y="6248400"/>
              <a:ext cx="301686" cy="521732"/>
              <a:chOff x="914400" y="6248400"/>
              <a:chExt cx="301686" cy="5217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89114" y="6248400"/>
              <a:ext cx="301686" cy="521732"/>
              <a:chOff x="914400" y="6248400"/>
              <a:chExt cx="301686" cy="5217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008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6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15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6584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87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25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392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524000" y="2190750"/>
            <a:ext cx="304800" cy="533400"/>
            <a:chOff x="1600200" y="4724400"/>
            <a:chExt cx="304800" cy="533400"/>
          </a:xfrm>
        </p:grpSpPr>
        <p:sp>
          <p:nvSpPr>
            <p:cNvPr id="53" name="Oval 5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17346" y="3696180"/>
            <a:ext cx="311454" cy="551970"/>
            <a:chOff x="679146" y="5620230"/>
            <a:chExt cx="311454" cy="551970"/>
          </a:xfrm>
        </p:grpSpPr>
        <p:grpSp>
          <p:nvGrpSpPr>
            <p:cNvPr id="67" name="Group 66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Freeform 67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14283" y="2952750"/>
            <a:ext cx="304800" cy="533400"/>
            <a:chOff x="1600200" y="4724400"/>
            <a:chExt cx="304800" cy="533400"/>
          </a:xfrm>
        </p:grpSpPr>
        <p:sp>
          <p:nvSpPr>
            <p:cNvPr id="76" name="Oval 7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307473" y="1123950"/>
            <a:ext cx="15881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cxnSp>
        <p:nvCxnSpPr>
          <p:cNvPr id="83" name="Straight Arrow Connector 82"/>
          <p:cNvCxnSpPr>
            <a:stCxn id="82" idx="2"/>
            <a:endCxn id="76" idx="7"/>
          </p:cNvCxnSpPr>
          <p:nvPr/>
        </p:nvCxnSpPr>
        <p:spPr>
          <a:xfrm flipH="1">
            <a:off x="1720565" y="1431727"/>
            <a:ext cx="380972" cy="154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130146"/>
            <a:ext cx="110479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GenericDrug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46329" y="1504950"/>
            <a:ext cx="6021471" cy="537844"/>
            <a:chOff x="3046329" y="1576706"/>
            <a:chExt cx="6021471" cy="537844"/>
          </a:xfrm>
        </p:grpSpPr>
        <p:sp>
          <p:nvSpPr>
            <p:cNvPr id="86" name="Rectangle 85"/>
            <p:cNvSpPr/>
            <p:nvPr/>
          </p:nvSpPr>
          <p:spPr>
            <a:xfrm>
              <a:off x="3046329" y="1576707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10225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74121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4200" y="1652641"/>
              <a:ext cx="58920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600" dirty="0" err="1" smtClean="0"/>
                <a:t>NodeLevelHealthTriggeredIV</a:t>
              </a:r>
              <a:endParaRPr lang="en-US" sz="2000" spc="600" dirty="0"/>
            </a:p>
          </p:txBody>
        </p:sp>
      </p:grpSp>
      <p:cxnSp>
        <p:nvCxnSpPr>
          <p:cNvPr id="4" name="Straight Arrow Connector 3"/>
          <p:cNvCxnSpPr>
            <a:stCxn id="76" idx="6"/>
          </p:cNvCxnSpPr>
          <p:nvPr/>
        </p:nvCxnSpPr>
        <p:spPr>
          <a:xfrm flipV="1">
            <a:off x="1742883" y="2042793"/>
            <a:ext cx="1303446" cy="98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417619">
            <a:off x="1941017" y="2247196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NewInfection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flipH="1">
            <a:off x="1815027" y="2042793"/>
            <a:ext cx="1430813" cy="106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 rot="19417619">
            <a:off x="2181101" y="2487397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GenericDrug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2882293" y="3696180"/>
            <a:ext cx="311454" cy="551970"/>
            <a:chOff x="679146" y="5620230"/>
            <a:chExt cx="311454" cy="551970"/>
          </a:xfrm>
        </p:grpSpPr>
        <p:grpSp>
          <p:nvGrpSpPr>
            <p:cNvPr id="90" name="Group 8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92" name="Oval 9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Connector 96"/>
              <p:cNvCxnSpPr>
                <a:stCxn id="9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1" name="Freeform 9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TextBox 101"/>
          <p:cNvSpPr txBox="1"/>
          <p:nvPr/>
        </p:nvSpPr>
        <p:spPr>
          <a:xfrm rot="1958524">
            <a:off x="1899783" y="3219582"/>
            <a:ext cx="8880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Transmits</a:t>
            </a:r>
          </a:p>
          <a:p>
            <a:pPr algn="ctr"/>
            <a:r>
              <a:rPr lang="en-US" sz="1400" dirty="0" smtClean="0"/>
              <a:t>Disease</a:t>
            </a:r>
            <a:endParaRPr lang="en-US" sz="1400" dirty="0"/>
          </a:p>
        </p:txBody>
      </p:sp>
      <p:grpSp>
        <p:nvGrpSpPr>
          <p:cNvPr id="103" name="Group 102"/>
          <p:cNvGrpSpPr/>
          <p:nvPr/>
        </p:nvGrpSpPr>
        <p:grpSpPr>
          <a:xfrm>
            <a:off x="2895600" y="2952750"/>
            <a:ext cx="304800" cy="533400"/>
            <a:chOff x="1600200" y="4724400"/>
            <a:chExt cx="304800" cy="533400"/>
          </a:xfrm>
        </p:grpSpPr>
        <p:sp>
          <p:nvSpPr>
            <p:cNvPr id="104" name="Oval 103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/>
            <p:cNvCxnSpPr>
              <a:stCxn id="104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2895600" y="2190750"/>
            <a:ext cx="304800" cy="533400"/>
            <a:chOff x="1600200" y="4724400"/>
            <a:chExt cx="304800" cy="533400"/>
          </a:xfrm>
        </p:grpSpPr>
        <p:sp>
          <p:nvSpPr>
            <p:cNvPr id="111" name="Oval 110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2" name="Straight Connector 111"/>
            <p:cNvCxnSpPr>
              <a:stCxn id="111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/>
          <p:cNvCxnSpPr>
            <a:stCxn id="92" idx="7"/>
            <a:endCxn id="86" idx="2"/>
          </p:cNvCxnSpPr>
          <p:nvPr/>
        </p:nvCxnSpPr>
        <p:spPr>
          <a:xfrm flipV="1">
            <a:off x="3095229" y="2042794"/>
            <a:ext cx="897940" cy="1694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H="1">
            <a:off x="3193747" y="2042793"/>
            <a:ext cx="997253" cy="1824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 rot="17908915">
            <a:off x="3072638" y="2469960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NewInfection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 rot="17908915">
            <a:off x="3405710" y="2585651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GenericDrug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DelayedIntervention</a:t>
            </a:r>
            <a:r>
              <a:rPr lang="en-US" dirty="0" smtClean="0"/>
              <a:t> Distributed on </a:t>
            </a:r>
            <a:r>
              <a:rPr lang="en-US" dirty="0" err="1" smtClean="0"/>
              <a:t>NewInfection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82854" y="2190750"/>
            <a:ext cx="304800" cy="533400"/>
            <a:chOff x="1600200" y="4724400"/>
            <a:chExt cx="304800" cy="533400"/>
          </a:xfrm>
        </p:grpSpPr>
        <p:sp>
          <p:nvSpPr>
            <p:cNvPr id="6" name="Oval 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854" y="2952750"/>
            <a:ext cx="304800" cy="533400"/>
            <a:chOff x="1600200" y="4724400"/>
            <a:chExt cx="304800" cy="533400"/>
          </a:xfrm>
        </p:grpSpPr>
        <p:sp>
          <p:nvSpPr>
            <p:cNvPr id="13" name="Oval 1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76200" y="3696180"/>
            <a:ext cx="311454" cy="551970"/>
            <a:chOff x="679146" y="5620230"/>
            <a:chExt cx="311454" cy="551970"/>
          </a:xfrm>
        </p:grpSpPr>
        <p:grpSp>
          <p:nvGrpSpPr>
            <p:cNvPr id="20" name="Group 19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" name="Straight Connector 22"/>
              <p:cNvCxnSpPr>
                <a:stCxn id="22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Freeform 20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45746" y="4324350"/>
            <a:ext cx="8882960" cy="533400"/>
            <a:chOff x="457200" y="6248400"/>
            <a:chExt cx="11353800" cy="533400"/>
          </a:xfrm>
        </p:grpSpPr>
        <p:sp>
          <p:nvSpPr>
            <p:cNvPr id="29" name="TextBox 28"/>
            <p:cNvSpPr txBox="1"/>
            <p:nvPr/>
          </p:nvSpPr>
          <p:spPr>
            <a:xfrm>
              <a:off x="687600" y="6474023"/>
              <a:ext cx="5291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Days</a:t>
              </a:r>
              <a:endParaRPr lang="en-US" sz="1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529119" y="6356866"/>
              <a:ext cx="11265989" cy="4393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0"/>
            <p:cNvGrpSpPr/>
            <p:nvPr/>
          </p:nvGrpSpPr>
          <p:grpSpPr>
            <a:xfrm>
              <a:off x="457200" y="6248400"/>
              <a:ext cx="301686" cy="521732"/>
              <a:chOff x="914400" y="6248400"/>
              <a:chExt cx="301686" cy="521732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0</a:t>
                </a:r>
                <a:endParaRPr lang="en-US" dirty="0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2289114" y="6248400"/>
              <a:ext cx="301686" cy="521732"/>
              <a:chOff x="914400" y="6248400"/>
              <a:chExt cx="301686" cy="521732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xtBox 48"/>
              <p:cNvSpPr txBox="1"/>
              <p:nvPr/>
            </p:nvSpPr>
            <p:spPr>
              <a:xfrm>
                <a:off x="914400" y="640080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5</a:t>
                </a:r>
                <a:endParaRPr lang="en-US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40008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10</a:t>
                </a:r>
                <a:endParaRPr lang="en-US" dirty="0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296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15</a:t>
                </a:r>
                <a:endParaRPr lang="en-US" dirty="0"/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6584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TextBox 42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20</a:t>
                </a:r>
                <a:endParaRPr lang="en-US" dirty="0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9487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25</a:t>
                </a:r>
                <a:endParaRPr lang="en-US" dirty="0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1392296" y="6248400"/>
              <a:ext cx="418704" cy="521732"/>
              <a:chOff x="855891" y="6248400"/>
              <a:chExt cx="418704" cy="521732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1073454" y="6248400"/>
                <a:ext cx="0" cy="2286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855891" y="640080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30</a:t>
                </a:r>
                <a:endParaRPr lang="en-US" dirty="0"/>
              </a:p>
            </p:txBody>
          </p:sp>
        </p:grpSp>
      </p:grpSp>
      <p:grpSp>
        <p:nvGrpSpPr>
          <p:cNvPr id="52" name="Group 51"/>
          <p:cNvGrpSpPr/>
          <p:nvPr/>
        </p:nvGrpSpPr>
        <p:grpSpPr>
          <a:xfrm>
            <a:off x="1524000" y="2190750"/>
            <a:ext cx="304800" cy="533400"/>
            <a:chOff x="1600200" y="4724400"/>
            <a:chExt cx="304800" cy="533400"/>
          </a:xfrm>
        </p:grpSpPr>
        <p:sp>
          <p:nvSpPr>
            <p:cNvPr id="53" name="Oval 52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>
              <a:stCxn id="53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1517346" y="3696180"/>
            <a:ext cx="311454" cy="551970"/>
            <a:chOff x="679146" y="5620230"/>
            <a:chExt cx="311454" cy="551970"/>
          </a:xfrm>
        </p:grpSpPr>
        <p:grpSp>
          <p:nvGrpSpPr>
            <p:cNvPr id="67" name="Group 66"/>
            <p:cNvGrpSpPr/>
            <p:nvPr/>
          </p:nvGrpSpPr>
          <p:grpSpPr>
            <a:xfrm>
              <a:off x="685800" y="5638800"/>
              <a:ext cx="304800" cy="533400"/>
              <a:chOff x="1600200" y="4724400"/>
              <a:chExt cx="304800" cy="533400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1676400" y="4724400"/>
                <a:ext cx="152400" cy="152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Connector 69"/>
              <p:cNvCxnSpPr>
                <a:stCxn id="69" idx="4"/>
              </p:cNvCxnSpPr>
              <p:nvPr/>
            </p:nvCxnSpPr>
            <p:spPr>
              <a:xfrm>
                <a:off x="1752600" y="4876800"/>
                <a:ext cx="0" cy="2286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V="1">
                <a:off x="17526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 flipV="1">
                <a:off x="1600200" y="4876800"/>
                <a:ext cx="152400" cy="762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17526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1676400" y="5105400"/>
                <a:ext cx="76200" cy="1524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Freeform 67"/>
            <p:cNvSpPr/>
            <p:nvPr/>
          </p:nvSpPr>
          <p:spPr>
            <a:xfrm>
              <a:off x="679146" y="5620230"/>
              <a:ext cx="226318" cy="120380"/>
            </a:xfrm>
            <a:custGeom>
              <a:avLst/>
              <a:gdLst>
                <a:gd name="connsiteX0" fmla="*/ 226318 w 226318"/>
                <a:gd name="connsiteY0" fmla="*/ 38923 h 120380"/>
                <a:gd name="connsiteX1" fmla="*/ 163770 w 226318"/>
                <a:gd name="connsiteY1" fmla="*/ 203 h 120380"/>
                <a:gd name="connsiteX2" fmla="*/ 83350 w 226318"/>
                <a:gd name="connsiteY2" fmla="*/ 53816 h 120380"/>
                <a:gd name="connsiteX3" fmla="*/ 77393 w 226318"/>
                <a:gd name="connsiteY3" fmla="*/ 116364 h 120380"/>
                <a:gd name="connsiteX4" fmla="*/ 8888 w 226318"/>
                <a:gd name="connsiteY4" fmla="*/ 113386 h 120380"/>
                <a:gd name="connsiteX5" fmla="*/ 2931 w 226318"/>
                <a:gd name="connsiteY5" fmla="*/ 107429 h 12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318" h="120380">
                  <a:moveTo>
                    <a:pt x="226318" y="38923"/>
                  </a:moveTo>
                  <a:cubicBezTo>
                    <a:pt x="206958" y="18322"/>
                    <a:pt x="187598" y="-2279"/>
                    <a:pt x="163770" y="203"/>
                  </a:cubicBezTo>
                  <a:cubicBezTo>
                    <a:pt x="139942" y="2685"/>
                    <a:pt x="97746" y="34456"/>
                    <a:pt x="83350" y="53816"/>
                  </a:cubicBezTo>
                  <a:cubicBezTo>
                    <a:pt x="68954" y="73176"/>
                    <a:pt x="89803" y="106436"/>
                    <a:pt x="77393" y="116364"/>
                  </a:cubicBezTo>
                  <a:cubicBezTo>
                    <a:pt x="64983" y="126292"/>
                    <a:pt x="21298" y="114875"/>
                    <a:pt x="8888" y="113386"/>
                  </a:cubicBezTo>
                  <a:cubicBezTo>
                    <a:pt x="-3522" y="111897"/>
                    <a:pt x="-296" y="109663"/>
                    <a:pt x="2931" y="107429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514283" y="2952750"/>
            <a:ext cx="304800" cy="533400"/>
            <a:chOff x="1600200" y="4724400"/>
            <a:chExt cx="304800" cy="533400"/>
          </a:xfrm>
        </p:grpSpPr>
        <p:sp>
          <p:nvSpPr>
            <p:cNvPr id="76" name="Oval 75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>
              <a:stCxn id="76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1307473" y="1123950"/>
            <a:ext cx="15881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cxnSp>
        <p:nvCxnSpPr>
          <p:cNvPr id="83" name="Straight Arrow Connector 82"/>
          <p:cNvCxnSpPr>
            <a:stCxn id="82" idx="2"/>
            <a:endCxn id="76" idx="7"/>
          </p:cNvCxnSpPr>
          <p:nvPr/>
        </p:nvCxnSpPr>
        <p:spPr>
          <a:xfrm flipH="1">
            <a:off x="1720565" y="1431727"/>
            <a:ext cx="380972" cy="15433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7543800" y="1130146"/>
            <a:ext cx="1104790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GenericDrug</a:t>
            </a:r>
            <a:endParaRPr lang="en-US" sz="1400" dirty="0"/>
          </a:p>
        </p:txBody>
      </p:sp>
      <p:grpSp>
        <p:nvGrpSpPr>
          <p:cNvPr id="95" name="Group 94"/>
          <p:cNvGrpSpPr/>
          <p:nvPr/>
        </p:nvGrpSpPr>
        <p:grpSpPr>
          <a:xfrm>
            <a:off x="3046329" y="1504950"/>
            <a:ext cx="6021471" cy="537844"/>
            <a:chOff x="3046329" y="1576706"/>
            <a:chExt cx="6021471" cy="537844"/>
          </a:xfrm>
        </p:grpSpPr>
        <p:sp>
          <p:nvSpPr>
            <p:cNvPr id="86" name="Rectangle 85"/>
            <p:cNvSpPr/>
            <p:nvPr/>
          </p:nvSpPr>
          <p:spPr>
            <a:xfrm>
              <a:off x="3046329" y="1576707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110225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7174121" y="1576706"/>
              <a:ext cx="1893679" cy="537843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24200" y="1652641"/>
              <a:ext cx="5892073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spc="600" dirty="0" err="1" smtClean="0"/>
                <a:t>NodeLevelHealthTriggeredIV</a:t>
              </a:r>
              <a:endParaRPr lang="en-US" sz="2000" spc="600" dirty="0"/>
            </a:p>
          </p:txBody>
        </p:sp>
      </p:grpSp>
      <p:cxnSp>
        <p:nvCxnSpPr>
          <p:cNvPr id="4" name="Straight Arrow Connector 3"/>
          <p:cNvCxnSpPr>
            <a:stCxn id="76" idx="6"/>
          </p:cNvCxnSpPr>
          <p:nvPr/>
        </p:nvCxnSpPr>
        <p:spPr>
          <a:xfrm flipV="1">
            <a:off x="1742883" y="2042793"/>
            <a:ext cx="1303446" cy="986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 rot="19417619">
            <a:off x="1941017" y="2247196"/>
            <a:ext cx="1022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NewInfection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24200" y="1123950"/>
            <a:ext cx="1679049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DelayedIntervention</a:t>
            </a:r>
            <a:endParaRPr lang="en-US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3276600" y="752056"/>
            <a:ext cx="1315232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BroadcastEvent</a:t>
            </a:r>
            <a:endParaRPr lang="en-US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2667000" y="2972057"/>
            <a:ext cx="2494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Delay waiting to feel sick</a:t>
            </a:r>
            <a:endParaRPr lang="en-US" i="1" dirty="0"/>
          </a:p>
        </p:txBody>
      </p:sp>
      <p:cxnSp>
        <p:nvCxnSpPr>
          <p:cNvPr id="60" name="Straight Arrow Connector 59"/>
          <p:cNvCxnSpPr/>
          <p:nvPr/>
        </p:nvCxnSpPr>
        <p:spPr>
          <a:xfrm flipV="1">
            <a:off x="1958470" y="3178338"/>
            <a:ext cx="711426" cy="3012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>
            <a:off x="4876800" y="3178338"/>
            <a:ext cx="838200" cy="0"/>
          </a:xfrm>
          <a:prstGeom prst="straightConnector1">
            <a:avLst/>
          </a:prstGeom>
          <a:ln w="28575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5791200" y="2952750"/>
            <a:ext cx="304800" cy="533400"/>
            <a:chOff x="1600200" y="4724400"/>
            <a:chExt cx="304800" cy="533400"/>
          </a:xfrm>
        </p:grpSpPr>
        <p:sp>
          <p:nvSpPr>
            <p:cNvPr id="99" name="Oval 98"/>
            <p:cNvSpPr/>
            <p:nvPr/>
          </p:nvSpPr>
          <p:spPr>
            <a:xfrm>
              <a:off x="1676400" y="4724400"/>
              <a:ext cx="152400" cy="1524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99"/>
            <p:cNvCxnSpPr>
              <a:stCxn id="99" idx="4"/>
            </p:cNvCxnSpPr>
            <p:nvPr/>
          </p:nvCxnSpPr>
          <p:spPr>
            <a:xfrm>
              <a:off x="1752600" y="4876800"/>
              <a:ext cx="0" cy="2286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7526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 flipV="1">
              <a:off x="1600200" y="4876800"/>
              <a:ext cx="152400" cy="762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17526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1676400" y="5105400"/>
              <a:ext cx="76200" cy="15240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9" name="Straight Arrow Connector 108"/>
          <p:cNvCxnSpPr/>
          <p:nvPr/>
        </p:nvCxnSpPr>
        <p:spPr>
          <a:xfrm flipH="1">
            <a:off x="1815027" y="2042793"/>
            <a:ext cx="1430813" cy="1062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 rot="19417619">
            <a:off x="1876501" y="2475792"/>
            <a:ext cx="1456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DelayedIntervention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5334000" y="1123950"/>
            <a:ext cx="1436227" cy="30777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SimpleDiagnostic</a:t>
            </a:r>
            <a:endParaRPr lang="en-US" sz="1400" dirty="0"/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5889718" y="2042794"/>
            <a:ext cx="282482" cy="932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 rot="17212927">
            <a:off x="5558944" y="2391961"/>
            <a:ext cx="745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FeelsSick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cxnSp>
        <p:nvCxnSpPr>
          <p:cNvPr id="61" name="Straight Arrow Connector 60"/>
          <p:cNvCxnSpPr>
            <a:endCxn id="99" idx="6"/>
          </p:cNvCxnSpPr>
          <p:nvPr/>
        </p:nvCxnSpPr>
        <p:spPr>
          <a:xfrm flipH="1">
            <a:off x="6019800" y="2070992"/>
            <a:ext cx="304800" cy="957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 rot="17212927">
            <a:off x="5608612" y="2448955"/>
            <a:ext cx="12553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SimpleDiagnostic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6172200" y="2070993"/>
            <a:ext cx="1447800" cy="10014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9514064">
            <a:off x="6240207" y="2411845"/>
            <a:ext cx="1075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TestedPositive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>
          <a:xfrm flipH="1">
            <a:off x="6019800" y="2070992"/>
            <a:ext cx="1905000" cy="1270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 rot="19514064">
            <a:off x="6538137" y="2624968"/>
            <a:ext cx="97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1"/>
                </a:solidFill>
              </a:rPr>
              <a:t>GenericDrug</a:t>
            </a:r>
            <a:endParaRPr lang="en-US" sz="12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62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38100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1027974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2400" y="2453104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256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2400" y="4018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Migration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2400" y="895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2400" y="1657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Intervention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4" idx="6"/>
            <a:endCxn id="4" idx="1"/>
          </p:cNvCxnSpPr>
          <p:nvPr/>
        </p:nvCxnSpPr>
        <p:spPr>
          <a:xfrm>
            <a:off x="2133600" y="2758494"/>
            <a:ext cx="381000" cy="37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5" idx="6"/>
            <a:endCxn id="4" idx="1"/>
          </p:cNvCxnSpPr>
          <p:nvPr/>
        </p:nvCxnSpPr>
        <p:spPr>
          <a:xfrm flipV="1">
            <a:off x="2133600" y="276225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6"/>
            <a:endCxn id="4" idx="1"/>
          </p:cNvCxnSpPr>
          <p:nvPr/>
        </p:nvCxnSpPr>
        <p:spPr>
          <a:xfrm flipV="1">
            <a:off x="2133600" y="276225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6"/>
            <a:endCxn id="4" idx="1"/>
          </p:cNvCxnSpPr>
          <p:nvPr/>
        </p:nvCxnSpPr>
        <p:spPr>
          <a:xfrm>
            <a:off x="2133600" y="120074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6"/>
            <a:endCxn id="4" idx="1"/>
          </p:cNvCxnSpPr>
          <p:nvPr/>
        </p:nvCxnSpPr>
        <p:spPr>
          <a:xfrm>
            <a:off x="2133600" y="196274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1214" y="2114549"/>
            <a:ext cx="1938856" cy="1828801"/>
            <a:chOff x="2761214" y="2114549"/>
            <a:chExt cx="1938856" cy="1828801"/>
          </a:xfrm>
        </p:grpSpPr>
        <p:grpSp>
          <p:nvGrpSpPr>
            <p:cNvPr id="10" name="Group 9"/>
            <p:cNvGrpSpPr/>
            <p:nvPr/>
          </p:nvGrpSpPr>
          <p:grpSpPr>
            <a:xfrm>
              <a:off x="2871166" y="2114549"/>
              <a:ext cx="1828904" cy="1553072"/>
              <a:chOff x="2871166" y="2114549"/>
              <a:chExt cx="182890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89815" y="2114549"/>
                <a:ext cx="171025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71166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761214" y="2723560"/>
              <a:ext cx="1702927" cy="1219790"/>
              <a:chOff x="2819400" y="2723560"/>
              <a:chExt cx="1702927" cy="121979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819400" y="2723560"/>
                <a:ext cx="1702927" cy="121979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9400" y="2723560"/>
                <a:ext cx="1146468" cy="3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95600" y="3559373"/>
                <a:ext cx="133709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Susceptibility</a:t>
                </a: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892165" y="3065464"/>
                <a:ext cx="1018729" cy="368158"/>
                <a:chOff x="2913740" y="3409950"/>
                <a:chExt cx="1018729" cy="36815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13740" y="3409950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42262" y="3441678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970642" y="3470331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015010" y="3069774"/>
                <a:ext cx="404590" cy="371874"/>
                <a:chOff x="4076891" y="3474216"/>
                <a:chExt cx="404590" cy="37187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076891" y="3474216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109175" y="3508102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142927" y="3538313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</p:grpSp>
        </p:grp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6380464" y="3333750"/>
            <a:ext cx="276353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Climate Data</a:t>
            </a:r>
            <a:endParaRPr lang="en-US" sz="1800" dirty="0">
              <a:solidFill>
                <a:schemeClr val="accent1"/>
              </a:solidFill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Transmission model dependent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Temperature, rainfall, etc.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380464" y="361950"/>
            <a:ext cx="2763536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Simulation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Control parameters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1"/>
                </a:solidFill>
              </a:rPr>
              <a:t>config.json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380464" y="1200150"/>
            <a:ext cx="27635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Intervention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1"/>
                </a:solidFill>
              </a:rPr>
              <a:t>W</a:t>
            </a:r>
            <a:r>
              <a:rPr lang="en-US" sz="1400" dirty="0" smtClean="0">
                <a:solidFill>
                  <a:schemeClr val="accent1"/>
                </a:solidFill>
              </a:rPr>
              <a:t>hen, who and what interventions to distribute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1"/>
                </a:solidFill>
              </a:rPr>
              <a:t>campaign.json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380464" y="4148910"/>
            <a:ext cx="276353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Migration Data</a:t>
            </a:r>
          </a:p>
          <a:p>
            <a:pPr marL="230188" indent="-11906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Where and rate of travel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380464" y="2266950"/>
            <a:ext cx="2763536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Demographics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Initial information about regions and the people in those regions</a:t>
            </a:r>
          </a:p>
          <a:p>
            <a:pPr marL="112713" indent="-112713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chemeClr val="accent1"/>
                </a:solidFill>
              </a:rPr>
              <a:t>demographics.json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42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67" grpId="0"/>
      <p:bldP spid="70" grpId="0"/>
      <p:bldP spid="74" grpId="0"/>
      <p:bldP spid="75" grpId="0"/>
      <p:bldP spid="7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Outputs &amp; Miscellaneous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2400" y="2453104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256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2400" y="4018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Migration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2400" y="895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2400" y="1657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Intervention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4" idx="6"/>
            <a:endCxn id="4" idx="1"/>
          </p:cNvCxnSpPr>
          <p:nvPr/>
        </p:nvCxnSpPr>
        <p:spPr>
          <a:xfrm>
            <a:off x="2133600" y="2758494"/>
            <a:ext cx="381000" cy="37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5" idx="6"/>
            <a:endCxn id="4" idx="1"/>
          </p:cNvCxnSpPr>
          <p:nvPr/>
        </p:nvCxnSpPr>
        <p:spPr>
          <a:xfrm flipV="1">
            <a:off x="2133600" y="276225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6"/>
            <a:endCxn id="4" idx="1"/>
          </p:cNvCxnSpPr>
          <p:nvPr/>
        </p:nvCxnSpPr>
        <p:spPr>
          <a:xfrm flipV="1">
            <a:off x="2133600" y="276225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6"/>
            <a:endCxn id="4" idx="1"/>
          </p:cNvCxnSpPr>
          <p:nvPr/>
        </p:nvCxnSpPr>
        <p:spPr>
          <a:xfrm>
            <a:off x="2133600" y="120074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6"/>
            <a:endCxn id="4" idx="1"/>
          </p:cNvCxnSpPr>
          <p:nvPr/>
        </p:nvCxnSpPr>
        <p:spPr>
          <a:xfrm>
            <a:off x="2133600" y="196274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1214" y="2114549"/>
            <a:ext cx="1938856" cy="1828801"/>
            <a:chOff x="2761214" y="2114549"/>
            <a:chExt cx="1938856" cy="1828801"/>
          </a:xfrm>
        </p:grpSpPr>
        <p:grpSp>
          <p:nvGrpSpPr>
            <p:cNvPr id="10" name="Group 9"/>
            <p:cNvGrpSpPr/>
            <p:nvPr/>
          </p:nvGrpSpPr>
          <p:grpSpPr>
            <a:xfrm>
              <a:off x="2871166" y="2114549"/>
              <a:ext cx="1828904" cy="1553072"/>
              <a:chOff x="2871166" y="2114549"/>
              <a:chExt cx="182890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89815" y="2114549"/>
                <a:ext cx="171025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71166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761214" y="2723560"/>
              <a:ext cx="1702927" cy="1219790"/>
              <a:chOff x="2819400" y="2723560"/>
              <a:chExt cx="1702927" cy="121979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819400" y="2723560"/>
                <a:ext cx="1702927" cy="121979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9400" y="2723560"/>
                <a:ext cx="1146468" cy="3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95600" y="3559373"/>
                <a:ext cx="133709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Susceptibility</a:t>
                </a: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892165" y="3065464"/>
                <a:ext cx="1018729" cy="368158"/>
                <a:chOff x="2913740" y="3409950"/>
                <a:chExt cx="1018729" cy="36815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13740" y="3409950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42262" y="3441678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970642" y="3470331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015010" y="3069774"/>
                <a:ext cx="404590" cy="371874"/>
                <a:chOff x="4076891" y="3474216"/>
                <a:chExt cx="404590" cy="37187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076891" y="3474216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109175" y="3508102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142927" y="3538313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</p:grpSp>
        </p:grp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543800" y="18859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Report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Elbow Connector 90"/>
          <p:cNvCxnSpPr>
            <a:stCxn id="4" idx="3"/>
            <a:endCxn id="90" idx="1"/>
          </p:cNvCxnSpPr>
          <p:nvPr/>
        </p:nvCxnSpPr>
        <p:spPr>
          <a:xfrm flipV="1">
            <a:off x="7315200" y="2296022"/>
            <a:ext cx="228600" cy="4662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172200" y="2114550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43200" y="1123950"/>
              <a:ext cx="3544667" cy="187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Reporters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543800" y="2818407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Elbow Connector 95"/>
          <p:cNvCxnSpPr>
            <a:stCxn id="4" idx="3"/>
            <a:endCxn id="95" idx="1"/>
          </p:cNvCxnSpPr>
          <p:nvPr/>
        </p:nvCxnSpPr>
        <p:spPr>
          <a:xfrm>
            <a:off x="7315200" y="2762250"/>
            <a:ext cx="228600" cy="466229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172200" y="2843723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3200" y="1123950"/>
              <a:ext cx="2993752" cy="323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Error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Handler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79917" y="3559373"/>
            <a:ext cx="1051531" cy="838200"/>
            <a:chOff x="7683608" y="3943350"/>
            <a:chExt cx="1051531" cy="838200"/>
          </a:xfrm>
        </p:grpSpPr>
        <p:sp>
          <p:nvSpPr>
            <p:cNvPr id="102" name="Rectangle 101"/>
            <p:cNvSpPr/>
            <p:nvPr/>
          </p:nvSpPr>
          <p:spPr>
            <a:xfrm>
              <a:off x="7683608" y="3943350"/>
              <a:ext cx="1034459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7696200" y="3950553"/>
              <a:ext cx="1038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Random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Number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Generator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75598" y="748189"/>
            <a:ext cx="2243533" cy="1231106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Reports</a:t>
            </a:r>
          </a:p>
          <a:p>
            <a:pPr marL="115888" indent="-115888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Built-in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smtClean="0">
                <a:solidFill>
                  <a:schemeClr val="accent1"/>
                </a:solidFill>
              </a:rPr>
              <a:t>vs Custom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Controlled by Simulation Configuration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Formats: JSON, CSV, Binary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98" y="1979295"/>
            <a:ext cx="2243533" cy="1015663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Logs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Information in </a:t>
            </a:r>
            <a:r>
              <a:rPr lang="en-US" sz="1400" dirty="0" err="1" smtClean="0">
                <a:solidFill>
                  <a:schemeClr val="accent1"/>
                </a:solidFill>
              </a:rPr>
              <a:t>stdout</a:t>
            </a:r>
            <a:endParaRPr lang="en-US" sz="1400" dirty="0" smtClean="0">
              <a:solidFill>
                <a:schemeClr val="accent1"/>
              </a:solidFill>
            </a:endParaRP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Controlled by Simulation Configuration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98" y="2994958"/>
            <a:ext cx="2243533" cy="1938992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Random Number Generator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Needed for model to be stochastic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A change in random number stream will cause differences in output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accent1"/>
                </a:solidFill>
              </a:rPr>
              <a:t>Configurable</a:t>
            </a:r>
          </a:p>
        </p:txBody>
      </p:sp>
    </p:spTree>
    <p:extLst>
      <p:ext uri="{BB962C8B-B14F-4D97-AF65-F5344CB8AC3E}">
        <p14:creationId xmlns:p14="http://schemas.microsoft.com/office/powerpoint/2010/main" val="1578134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57" grpId="0" animBg="1"/>
      <p:bldP spid="58" grpId="0" animBg="1"/>
      <p:bldP spid="90" grpId="0" animBg="1"/>
      <p:bldP spid="95" grpId="0" animBg="1"/>
      <p:bldP spid="76" grpId="0" animBg="1"/>
      <p:bldP spid="78" grpId="0" animBg="1"/>
      <p:bldP spid="8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26861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Use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21145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9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What is EMOD</a:t>
            </a:r>
          </a:p>
          <a:p>
            <a:pPr lvl="1"/>
            <a:r>
              <a:rPr lang="en-US" dirty="0" smtClean="0"/>
              <a:t>Capabilities</a:t>
            </a:r>
          </a:p>
          <a:p>
            <a:pPr lvl="1"/>
            <a:r>
              <a:rPr lang="en-US" dirty="0" smtClean="0"/>
              <a:t>Next Steps</a:t>
            </a:r>
          </a:p>
          <a:p>
            <a:endParaRPr lang="en-US" dirty="0"/>
          </a:p>
          <a:p>
            <a:r>
              <a:rPr lang="en-US" dirty="0" smtClean="0"/>
              <a:t>Is this the right model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2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EMOD – </a:t>
            </a:r>
            <a:r>
              <a:rPr lang="en-US" dirty="0" smtClean="0"/>
              <a:t>Virtual Machine </a:t>
            </a:r>
            <a:r>
              <a:rPr lang="en-US" dirty="0"/>
              <a:t>Login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Hyatt Hotel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1">
              <a:tabLst>
                <a:tab pos="2000250" algn="l"/>
              </a:tabLst>
            </a:pPr>
            <a:r>
              <a:rPr lang="en-US" dirty="0" smtClean="0"/>
              <a:t>Password:	</a:t>
            </a:r>
            <a:r>
              <a:rPr lang="en-US" dirty="0" smtClean="0">
                <a:solidFill>
                  <a:srgbClr val="FF0000"/>
                </a:solidFill>
              </a:rPr>
              <a:t>IDM2016</a:t>
            </a:r>
          </a:p>
          <a:p>
            <a:endParaRPr lang="en-US" dirty="0" smtClean="0"/>
          </a:p>
          <a:p>
            <a:r>
              <a:rPr lang="en-US" dirty="0" smtClean="0"/>
              <a:t>IDM USB</a:t>
            </a:r>
            <a:endParaRPr lang="en-US" dirty="0"/>
          </a:p>
          <a:p>
            <a:pPr lvl="1"/>
            <a:r>
              <a:rPr lang="en-US" dirty="0"/>
              <a:t>Double-click on RDP file on USB</a:t>
            </a:r>
          </a:p>
          <a:p>
            <a:endParaRPr lang="en-US" dirty="0" smtClean="0"/>
          </a:p>
          <a:p>
            <a:r>
              <a:rPr lang="en-US" dirty="0" smtClean="0"/>
              <a:t>Login</a:t>
            </a:r>
            <a:endParaRPr lang="en-US" dirty="0"/>
          </a:p>
          <a:p>
            <a:pPr lvl="1">
              <a:tabLst>
                <a:tab pos="2003425" algn="l"/>
              </a:tabLst>
            </a:pPr>
            <a:r>
              <a:rPr lang="en-US" dirty="0"/>
              <a:t>User:	</a:t>
            </a:r>
            <a:r>
              <a:rPr lang="en-US" dirty="0" err="1" smtClean="0">
                <a:solidFill>
                  <a:srgbClr val="FF0000"/>
                </a:solidFill>
              </a:rPr>
              <a:t>idmguest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tabLst>
                <a:tab pos="2003425" algn="l"/>
              </a:tabLst>
            </a:pPr>
            <a:r>
              <a:rPr lang="en-US" dirty="0"/>
              <a:t>Password:	</a:t>
            </a:r>
            <a:r>
              <a:rPr lang="en-US" dirty="0">
                <a:solidFill>
                  <a:srgbClr val="FF0000"/>
                </a:solidFill>
              </a:rPr>
              <a:t>idm2016!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30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26878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199" y="742950"/>
            <a:ext cx="5540829" cy="3999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 Drive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7F5BFD-39EB-44C1-950F-7ADF7831458B}" type="slidenum">
              <a:rPr lang="en-US" smtClean="0"/>
              <a:pPr/>
              <a:t>31</a:t>
            </a:fld>
            <a:r>
              <a:rPr lang="en-US" smtClean="0"/>
              <a:t>   </a:t>
            </a:r>
            <a:r>
              <a:rPr lang="en-US" sz="1100" smtClean="0"/>
              <a:t>|  </a:t>
            </a:r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511" y="895350"/>
            <a:ext cx="3422660" cy="3699272"/>
          </a:xfrm>
        </p:spPr>
        <p:txBody>
          <a:bodyPr/>
          <a:lstStyle/>
          <a:p>
            <a:r>
              <a:rPr lang="en-US" dirty="0" smtClean="0"/>
              <a:t>Desktop</a:t>
            </a:r>
          </a:p>
          <a:p>
            <a:pPr lvl="1"/>
            <a:r>
              <a:rPr lang="en-US" dirty="0" smtClean="0"/>
              <a:t>Double-click</a:t>
            </a:r>
          </a:p>
          <a:p>
            <a:pPr lvl="2"/>
            <a:r>
              <a:rPr lang="en-US" dirty="0" smtClean="0"/>
              <a:t>EMOD</a:t>
            </a:r>
          </a:p>
          <a:p>
            <a:r>
              <a:rPr lang="en-US" dirty="0" smtClean="0"/>
              <a:t>EMOD Folder</a:t>
            </a:r>
          </a:p>
          <a:p>
            <a:pPr lvl="1"/>
            <a:r>
              <a:rPr lang="en-US" dirty="0" smtClean="0"/>
              <a:t>Double-click</a:t>
            </a:r>
          </a:p>
          <a:p>
            <a:pPr lvl="2"/>
            <a:r>
              <a:rPr lang="en-US" dirty="0" smtClean="0"/>
              <a:t>setenv.cmd</a:t>
            </a:r>
          </a:p>
          <a:p>
            <a:r>
              <a:rPr lang="en-US" dirty="0" smtClean="0"/>
              <a:t>See &amp; Select</a:t>
            </a:r>
          </a:p>
          <a:p>
            <a:pPr lvl="1"/>
            <a:r>
              <a:rPr lang="en-US" dirty="0" smtClean="0"/>
              <a:t>Local Disk (Z:)</a:t>
            </a:r>
          </a:p>
        </p:txBody>
      </p:sp>
      <p:sp>
        <p:nvSpPr>
          <p:cNvPr id="8" name="Oval 7"/>
          <p:cNvSpPr/>
          <p:nvPr/>
        </p:nvSpPr>
        <p:spPr>
          <a:xfrm>
            <a:off x="3603171" y="3820885"/>
            <a:ext cx="1295400" cy="25037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Installation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8111" y="895350"/>
            <a:ext cx="4772489" cy="4032250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 smtClean="0"/>
              <a:t>Start button + Internet Explorer</a:t>
            </a:r>
          </a:p>
          <a:p>
            <a:pPr lvl="1"/>
            <a:r>
              <a:rPr lang="en-US" sz="1600" b="1" dirty="0" smtClean="0">
                <a:solidFill>
                  <a:schemeClr val="accent1"/>
                </a:solidFill>
              </a:rPr>
              <a:t>http://idmod.org</a:t>
            </a:r>
          </a:p>
          <a:p>
            <a:r>
              <a:rPr lang="en-US" sz="1600" dirty="0" smtClean="0"/>
              <a:t>Select “Symposium” + scroll to bottom</a:t>
            </a:r>
          </a:p>
          <a:p>
            <a:r>
              <a:rPr lang="en-US" sz="1600" dirty="0" smtClean="0"/>
              <a:t>Download &amp; Open emod_basics.zip</a:t>
            </a:r>
          </a:p>
          <a:p>
            <a:r>
              <a:rPr lang="en-US" sz="1600" dirty="0" smtClean="0"/>
              <a:t>Copy</a:t>
            </a:r>
          </a:p>
          <a:p>
            <a:pPr lvl="1"/>
            <a:r>
              <a:rPr lang="en-US" sz="1600" dirty="0" smtClean="0"/>
              <a:t>emod_basics.zip\</a:t>
            </a:r>
            <a:r>
              <a:rPr lang="en-US" sz="1600" dirty="0" err="1" smtClean="0"/>
              <a:t>EMOD_Basics</a:t>
            </a:r>
            <a:r>
              <a:rPr lang="en-US" sz="1600" dirty="0" smtClean="0"/>
              <a:t>\emod.bat</a:t>
            </a:r>
          </a:p>
          <a:p>
            <a:pPr lvl="1"/>
            <a:r>
              <a:rPr lang="en-US" sz="1600" dirty="0" smtClean="0"/>
              <a:t>To</a:t>
            </a:r>
          </a:p>
          <a:p>
            <a:pPr lvl="1"/>
            <a:r>
              <a:rPr lang="en-US" sz="1600" dirty="0" smtClean="0"/>
              <a:t>Z:\</a:t>
            </a:r>
          </a:p>
          <a:p>
            <a:pPr lvl="1"/>
            <a:r>
              <a:rPr lang="en-US" sz="1600" dirty="0" smtClean="0"/>
              <a:t>Overwrite existing file</a:t>
            </a:r>
          </a:p>
          <a:p>
            <a:r>
              <a:rPr lang="en-US" sz="1600" dirty="0" smtClean="0"/>
              <a:t>Copy</a:t>
            </a:r>
          </a:p>
          <a:p>
            <a:pPr lvl="1"/>
            <a:r>
              <a:rPr lang="en-US" sz="1600" dirty="0" smtClean="0"/>
              <a:t>emod_basics.zip\</a:t>
            </a:r>
            <a:r>
              <a:rPr lang="en-US" sz="1600" dirty="0" err="1" smtClean="0"/>
              <a:t>EMOD_Basics</a:t>
            </a:r>
            <a:endParaRPr lang="en-US" sz="1600" dirty="0"/>
          </a:p>
          <a:p>
            <a:pPr lvl="2"/>
            <a:r>
              <a:rPr lang="en-US" sz="1600" dirty="0" err="1" smtClean="0"/>
              <a:t>reporter_plugins</a:t>
            </a:r>
            <a:endParaRPr lang="en-US" sz="1600" dirty="0" smtClean="0"/>
          </a:p>
          <a:p>
            <a:pPr lvl="2"/>
            <a:r>
              <a:rPr lang="en-US" sz="1600" dirty="0" smtClean="0"/>
              <a:t>ComplexAgeDistribution.txt</a:t>
            </a:r>
            <a:endParaRPr lang="en-US" sz="1600" dirty="0"/>
          </a:p>
          <a:p>
            <a:pPr lvl="2"/>
            <a:r>
              <a:rPr lang="en-US" sz="1600" dirty="0" smtClean="0"/>
              <a:t>plotDemographics.bat</a:t>
            </a:r>
            <a:endParaRPr lang="en-US" sz="1600" dirty="0"/>
          </a:p>
          <a:p>
            <a:pPr lvl="1"/>
            <a:r>
              <a:rPr lang="en-US" sz="1600" dirty="0" smtClean="0"/>
              <a:t>To</a:t>
            </a:r>
          </a:p>
          <a:p>
            <a:pPr lvl="1"/>
            <a:r>
              <a:rPr lang="en-US" sz="1600" dirty="0"/>
              <a:t>Z:\</a:t>
            </a:r>
            <a:r>
              <a:rPr lang="en-US" sz="1600" dirty="0" smtClean="0"/>
              <a:t>Scenarios\Generic\10_Zoonosis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81200" y="4781550"/>
            <a:ext cx="45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schemeClr val="accent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226" y="749300"/>
            <a:ext cx="4947099" cy="3651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181600" y="188595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81600" y="219075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3003550"/>
            <a:ext cx="12954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1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EMOD - 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official UI to EMOD</a:t>
            </a:r>
          </a:p>
          <a:p>
            <a:endParaRPr lang="en-US" dirty="0" smtClean="0"/>
          </a:p>
          <a:p>
            <a:r>
              <a:rPr lang="en-US" dirty="0" smtClean="0"/>
              <a:t>Excel Front End is tool for getting to know EMOD</a:t>
            </a:r>
          </a:p>
          <a:p>
            <a:pPr lvl="1"/>
            <a:r>
              <a:rPr lang="en-US" dirty="0" smtClean="0"/>
              <a:t>Not main path for running EMOD</a:t>
            </a:r>
          </a:p>
          <a:p>
            <a:pPr lvl="1"/>
            <a:r>
              <a:rPr lang="en-US" dirty="0" smtClean="0"/>
              <a:t>Beta Version</a:t>
            </a:r>
          </a:p>
          <a:p>
            <a:endParaRPr lang="en-US" dirty="0" smtClean="0"/>
          </a:p>
          <a:p>
            <a:r>
              <a:rPr lang="en-US" dirty="0" smtClean="0"/>
              <a:t>Usually run EMOD from the command line</a:t>
            </a:r>
          </a:p>
          <a:p>
            <a:pPr lvl="1"/>
            <a:r>
              <a:rPr lang="en-US" dirty="0" smtClean="0"/>
              <a:t>Not being covered in this class</a:t>
            </a:r>
          </a:p>
          <a:p>
            <a:endParaRPr lang="en-US" dirty="0" smtClean="0"/>
          </a:p>
          <a:p>
            <a:r>
              <a:rPr lang="en-US" dirty="0" smtClean="0"/>
              <a:t>Will combine using the Excel Front End with editing JSON files</a:t>
            </a:r>
          </a:p>
        </p:txBody>
      </p:sp>
      <p:pic>
        <p:nvPicPr>
          <p:cNvPr id="1026" name="Picture 2" descr="https://img1.etsystatic.com/012/0/6877081/il_570xN.445021783_5q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697" y="742950"/>
            <a:ext cx="2930703" cy="29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40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Excel Tips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Windows Key + E = Open Windows Explorer</a:t>
            </a:r>
          </a:p>
          <a:p>
            <a:endParaRPr lang="en-US" dirty="0" smtClean="0"/>
          </a:p>
          <a:p>
            <a:r>
              <a:rPr lang="en-US" dirty="0" smtClean="0"/>
              <a:t>Always open Excel files from the Z drive</a:t>
            </a:r>
          </a:p>
          <a:p>
            <a:endParaRPr lang="en-US" dirty="0" smtClean="0"/>
          </a:p>
          <a:p>
            <a:r>
              <a:rPr lang="en-US" dirty="0" smtClean="0"/>
              <a:t>Always save before pressing the </a:t>
            </a:r>
            <a:r>
              <a:rPr lang="en-US" dirty="0"/>
              <a:t> </a:t>
            </a:r>
            <a:r>
              <a:rPr lang="en-US" dirty="0" smtClean="0"/>
              <a:t>                             button</a:t>
            </a:r>
          </a:p>
          <a:p>
            <a:endParaRPr lang="en-US" dirty="0" smtClean="0"/>
          </a:p>
          <a:p>
            <a:r>
              <a:rPr lang="en-US" dirty="0" smtClean="0"/>
              <a:t>Close or “Save As” the output data (CSV)</a:t>
            </a:r>
          </a:p>
          <a:p>
            <a:endParaRPr lang="en-US" dirty="0" smtClean="0"/>
          </a:p>
          <a:p>
            <a:r>
              <a:rPr lang="en-US" dirty="0" err="1" smtClean="0"/>
              <a:t>EMOD_Macros.xslm</a:t>
            </a:r>
            <a:r>
              <a:rPr lang="en-US" dirty="0" smtClean="0"/>
              <a:t> – Ignore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343150"/>
            <a:ext cx="1533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4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2438400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lease</a:t>
            </a:r>
          </a:p>
          <a:p>
            <a:pPr lvl="1"/>
            <a:r>
              <a:rPr lang="en-US" dirty="0" smtClean="0"/>
              <a:t>Update, Enable, Allow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32264"/>
            <a:ext cx="4308534" cy="7479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3" y="3170464"/>
            <a:ext cx="4275121" cy="609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6904" y="800762"/>
            <a:ext cx="2257391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534975"/>
            <a:ext cx="2895600" cy="226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39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Generic\01_SIR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Windows Explorer</a:t>
            </a:r>
          </a:p>
          <a:p>
            <a:pPr lvl="1"/>
            <a:r>
              <a:rPr lang="en-US" dirty="0" smtClean="0"/>
              <a:t>&lt;Windows Key&gt;+E</a:t>
            </a:r>
          </a:p>
          <a:p>
            <a:r>
              <a:rPr lang="en-US" dirty="0" smtClean="0"/>
              <a:t>Navigate to</a:t>
            </a:r>
          </a:p>
          <a:p>
            <a:pPr lvl="1"/>
            <a:r>
              <a:rPr lang="en-US" dirty="0" smtClean="0"/>
              <a:t>Z:\Scenarios\Generic\01_SIR</a:t>
            </a:r>
          </a:p>
          <a:p>
            <a:r>
              <a:rPr lang="en-US" dirty="0" smtClean="0"/>
              <a:t>Open / Double click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onfig.xlsm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42950"/>
            <a:ext cx="5324136" cy="37911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76800" y="895350"/>
            <a:ext cx="2133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1954923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 Generic\01_SIR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033120" cy="3775472"/>
          </a:xfrm>
        </p:spPr>
        <p:txBody>
          <a:bodyPr/>
          <a:lstStyle/>
          <a:p>
            <a:r>
              <a:rPr lang="en-US" dirty="0" smtClean="0"/>
              <a:t>Select CONTROL tab</a:t>
            </a:r>
          </a:p>
          <a:p>
            <a:r>
              <a:rPr lang="en-US" dirty="0" smtClean="0"/>
              <a:t>Press EXECUTE button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88" y="742950"/>
            <a:ext cx="5841062" cy="4038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2800" y="417195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873432" cy="3775472"/>
          </a:xfrm>
        </p:spPr>
        <p:txBody>
          <a:bodyPr/>
          <a:lstStyle/>
          <a:p>
            <a:r>
              <a:rPr lang="en-US" dirty="0" smtClean="0"/>
              <a:t>Pressing the EXECUTE button will open Command Window for simulation output/logging</a:t>
            </a:r>
          </a:p>
          <a:p>
            <a:r>
              <a:rPr lang="en-US" dirty="0" smtClean="0"/>
              <a:t>Verify you see</a:t>
            </a:r>
          </a:p>
          <a:p>
            <a:pPr lvl="1"/>
            <a:r>
              <a:rPr lang="en-US" dirty="0" smtClean="0"/>
              <a:t>Controller executed successfully</a:t>
            </a:r>
          </a:p>
          <a:p>
            <a:pPr lvl="1"/>
            <a:r>
              <a:rPr lang="en-US" dirty="0" smtClean="0"/>
              <a:t>Raise hand if you don’t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519" y="751067"/>
            <a:ext cx="5866706" cy="29636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7800" y="3086763"/>
            <a:ext cx="2590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3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2" cy="3775472"/>
          </a:xfrm>
        </p:spPr>
        <p:txBody>
          <a:bodyPr/>
          <a:lstStyle/>
          <a:p>
            <a:r>
              <a:rPr lang="en-US" dirty="0" smtClean="0"/>
              <a:t>Closing Output Window will cause Results data spreadsheet to open</a:t>
            </a:r>
          </a:p>
          <a:p>
            <a:pPr lvl="1"/>
            <a:r>
              <a:rPr lang="en-US" dirty="0" smtClean="0"/>
              <a:t>testing\InsetChart.csv</a:t>
            </a:r>
          </a:p>
          <a:p>
            <a:r>
              <a:rPr lang="en-US" dirty="0" smtClean="0"/>
              <a:t>Installation works!!</a:t>
            </a:r>
          </a:p>
          <a:p>
            <a:pPr lvl="1"/>
            <a:r>
              <a:rPr lang="en-US" dirty="0" smtClean="0"/>
              <a:t>Close InsetChart.csv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42950"/>
            <a:ext cx="5848350" cy="40436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514975" y="666750"/>
            <a:ext cx="12192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2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681866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Use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0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193716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</a:t>
                      </a:r>
                      <a:r>
                        <a:rPr lang="en-US" sz="1500" u="none" strike="noStrike" dirty="0" smtClean="0">
                          <a:effectLst/>
                        </a:rPr>
                        <a:t>Use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Using 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Break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11:00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24955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5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005535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</a:t>
                      </a:r>
                      <a:r>
                        <a:rPr lang="en-US" sz="1500" u="none" strike="noStrike" dirty="0" smtClean="0">
                          <a:effectLst/>
                        </a:rPr>
                        <a:t>Use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Using 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Break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11:00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28765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8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Configuration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2400" y="2453104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256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2400" y="4018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Migration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2400" y="895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2400" y="1657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Intervention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4" idx="6"/>
            <a:endCxn id="4" idx="1"/>
          </p:cNvCxnSpPr>
          <p:nvPr/>
        </p:nvCxnSpPr>
        <p:spPr>
          <a:xfrm>
            <a:off x="2133600" y="2758494"/>
            <a:ext cx="381000" cy="37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5" idx="6"/>
            <a:endCxn id="4" idx="1"/>
          </p:cNvCxnSpPr>
          <p:nvPr/>
        </p:nvCxnSpPr>
        <p:spPr>
          <a:xfrm flipV="1">
            <a:off x="2133600" y="276225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6"/>
            <a:endCxn id="4" idx="1"/>
          </p:cNvCxnSpPr>
          <p:nvPr/>
        </p:nvCxnSpPr>
        <p:spPr>
          <a:xfrm flipV="1">
            <a:off x="2133600" y="276225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6"/>
            <a:endCxn id="4" idx="1"/>
          </p:cNvCxnSpPr>
          <p:nvPr/>
        </p:nvCxnSpPr>
        <p:spPr>
          <a:xfrm>
            <a:off x="2133600" y="120074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6"/>
            <a:endCxn id="4" idx="1"/>
          </p:cNvCxnSpPr>
          <p:nvPr/>
        </p:nvCxnSpPr>
        <p:spPr>
          <a:xfrm>
            <a:off x="2133600" y="196274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1214" y="2114549"/>
            <a:ext cx="1938856" cy="1828801"/>
            <a:chOff x="2761214" y="2114549"/>
            <a:chExt cx="1938856" cy="1828801"/>
          </a:xfrm>
        </p:grpSpPr>
        <p:grpSp>
          <p:nvGrpSpPr>
            <p:cNvPr id="10" name="Group 9"/>
            <p:cNvGrpSpPr/>
            <p:nvPr/>
          </p:nvGrpSpPr>
          <p:grpSpPr>
            <a:xfrm>
              <a:off x="2871166" y="2114549"/>
              <a:ext cx="1828904" cy="1553072"/>
              <a:chOff x="2871166" y="2114549"/>
              <a:chExt cx="182890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89815" y="2114549"/>
                <a:ext cx="171025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71166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761214" y="2723560"/>
              <a:ext cx="1702927" cy="1219790"/>
              <a:chOff x="2819400" y="2723560"/>
              <a:chExt cx="1702927" cy="121979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819400" y="2723560"/>
                <a:ext cx="1702927" cy="121979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9400" y="2723560"/>
                <a:ext cx="1146468" cy="3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95600" y="3559373"/>
                <a:ext cx="133709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Susceptibility</a:t>
                </a: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892165" y="3065464"/>
                <a:ext cx="1018729" cy="368158"/>
                <a:chOff x="2913740" y="3409950"/>
                <a:chExt cx="1018729" cy="36815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13740" y="3409950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42262" y="3441678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970642" y="3470331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015010" y="3069774"/>
                <a:ext cx="404590" cy="371874"/>
                <a:chOff x="4076891" y="3474216"/>
                <a:chExt cx="404590" cy="37187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076891" y="3474216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109175" y="3508102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142927" y="3538313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</p:grpSp>
        </p:grp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543800" y="16573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Report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Elbow Connector 90"/>
          <p:cNvCxnSpPr>
            <a:endCxn id="90" idx="1"/>
          </p:cNvCxnSpPr>
          <p:nvPr/>
        </p:nvCxnSpPr>
        <p:spPr>
          <a:xfrm flipV="1">
            <a:off x="7315200" y="2067422"/>
            <a:ext cx="228600" cy="6948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172200" y="2114550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43200" y="1123950"/>
              <a:ext cx="3544667" cy="187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Reporters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543800" y="31051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Elbow Connector 95"/>
          <p:cNvCxnSpPr>
            <a:endCxn id="95" idx="1"/>
          </p:cNvCxnSpPr>
          <p:nvPr/>
        </p:nvCxnSpPr>
        <p:spPr>
          <a:xfrm>
            <a:off x="7315200" y="2762250"/>
            <a:ext cx="228600" cy="7529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172200" y="2843723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3200" y="1123950"/>
              <a:ext cx="2993752" cy="323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Error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Handler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" y="742950"/>
            <a:ext cx="2209800" cy="841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2691434" y="3491455"/>
            <a:ext cx="1617168" cy="4797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439812" y="1514730"/>
            <a:ext cx="1627988" cy="1057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6179917" y="3559373"/>
            <a:ext cx="1051531" cy="838200"/>
            <a:chOff x="7683608" y="3943350"/>
            <a:chExt cx="1051531" cy="838200"/>
          </a:xfrm>
        </p:grpSpPr>
        <p:sp>
          <p:nvSpPr>
            <p:cNvPr id="78" name="Rectangle 77"/>
            <p:cNvSpPr/>
            <p:nvPr/>
          </p:nvSpPr>
          <p:spPr>
            <a:xfrm>
              <a:off x="7683608" y="3943350"/>
              <a:ext cx="1034459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96200" y="3950553"/>
              <a:ext cx="1038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Random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Number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7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for controlling the entire simulation</a:t>
            </a:r>
          </a:p>
          <a:p>
            <a:pPr lvl="1"/>
            <a:r>
              <a:rPr lang="en-US" dirty="0" smtClean="0"/>
              <a:t>Versus Demographics which control region specific parameters</a:t>
            </a:r>
          </a:p>
          <a:p>
            <a:r>
              <a:rPr lang="en-US" dirty="0" smtClean="0"/>
              <a:t>Categories of parameters include:</a:t>
            </a:r>
          </a:p>
          <a:p>
            <a:pPr lvl="1"/>
            <a:r>
              <a:rPr lang="en-US" dirty="0" smtClean="0"/>
              <a:t>General – Simulation duration, time step size</a:t>
            </a:r>
          </a:p>
          <a:p>
            <a:pPr lvl="1"/>
            <a:r>
              <a:rPr lang="en-US" dirty="0" smtClean="0"/>
              <a:t>Demographics – Scaling, enable/disable - aging, births, deaths</a:t>
            </a:r>
          </a:p>
          <a:p>
            <a:pPr lvl="1"/>
            <a:r>
              <a:rPr lang="en-US" dirty="0" smtClean="0"/>
              <a:t>Commissioning – Excel Front End parameters</a:t>
            </a:r>
          </a:p>
          <a:p>
            <a:pPr lvl="1"/>
            <a:r>
              <a:rPr lang="en-US" dirty="0" smtClean="0"/>
              <a:t>Epi – Incubation, immunity, infectivity</a:t>
            </a:r>
          </a:p>
          <a:p>
            <a:pPr lvl="1"/>
            <a:r>
              <a:rPr lang="en-US" dirty="0" smtClean="0"/>
              <a:t>Sampling – how and rates of sampling</a:t>
            </a:r>
          </a:p>
          <a:p>
            <a:pPr lvl="1"/>
            <a:r>
              <a:rPr lang="en-US" dirty="0" smtClean="0"/>
              <a:t>Reporting – enable / disable and other output controls/reports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onfig.json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558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Generic\01_SIR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Windows Explorer</a:t>
            </a:r>
          </a:p>
          <a:p>
            <a:pPr lvl="1"/>
            <a:r>
              <a:rPr lang="en-US" dirty="0" smtClean="0"/>
              <a:t>&lt;Windows Key&gt;+E</a:t>
            </a:r>
          </a:p>
          <a:p>
            <a:r>
              <a:rPr lang="en-US" dirty="0" smtClean="0"/>
              <a:t>Navigate to</a:t>
            </a:r>
          </a:p>
          <a:p>
            <a:pPr lvl="1"/>
            <a:r>
              <a:rPr lang="en-US" dirty="0" smtClean="0"/>
              <a:t>Z:\Scenarios\Generic\01_SIR</a:t>
            </a:r>
          </a:p>
          <a:p>
            <a:r>
              <a:rPr lang="en-US" dirty="0" smtClean="0"/>
              <a:t>Open / Double click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onfig.xlsm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42950"/>
            <a:ext cx="5324136" cy="37911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76800" y="895350"/>
            <a:ext cx="2133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1954923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1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Simulation Generic\01_SIR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033120" cy="3775472"/>
          </a:xfrm>
        </p:spPr>
        <p:txBody>
          <a:bodyPr/>
          <a:lstStyle/>
          <a:p>
            <a:r>
              <a:rPr lang="en-US" dirty="0" smtClean="0"/>
              <a:t>Select CONTROL tab</a:t>
            </a:r>
          </a:p>
          <a:p>
            <a:r>
              <a:rPr lang="en-US" dirty="0" smtClean="0"/>
              <a:t>Press EXECUTE button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7688" y="742950"/>
            <a:ext cx="5841062" cy="40386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162800" y="4171950"/>
            <a:ext cx="9906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873432" cy="3775472"/>
          </a:xfrm>
        </p:spPr>
        <p:txBody>
          <a:bodyPr/>
          <a:lstStyle/>
          <a:p>
            <a:r>
              <a:rPr lang="en-US" dirty="0" smtClean="0"/>
              <a:t>Pressing the EXECUTE button will open Command Window for simulation output/logging</a:t>
            </a:r>
          </a:p>
          <a:p>
            <a:r>
              <a:rPr lang="en-US" dirty="0" smtClean="0"/>
              <a:t>Verify you see</a:t>
            </a:r>
          </a:p>
          <a:p>
            <a:pPr lvl="1"/>
            <a:r>
              <a:rPr lang="en-US" dirty="0" smtClean="0"/>
              <a:t>Controller executed successfully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2519" y="751067"/>
            <a:ext cx="5866706" cy="296368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257800" y="3086763"/>
            <a:ext cx="2590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7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Plotting Results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2" cy="196712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 smtClean="0"/>
              <a:t>Select columns B, J, L with Ctrl pressed</a:t>
            </a:r>
          </a:p>
          <a:p>
            <a:r>
              <a:rPr lang="en-US" sz="1800" dirty="0" smtClean="0"/>
              <a:t>On Insert tab, select 2-D Line chart</a:t>
            </a:r>
          </a:p>
          <a:p>
            <a:r>
              <a:rPr lang="en-US" sz="1800" dirty="0" smtClean="0"/>
              <a:t>SIR Chart</a:t>
            </a:r>
          </a:p>
          <a:p>
            <a:r>
              <a:rPr lang="en-US" sz="1800" dirty="0" smtClean="0"/>
              <a:t>Explore data</a:t>
            </a:r>
          </a:p>
          <a:p>
            <a:r>
              <a:rPr lang="en-US" sz="1800" dirty="0" smtClean="0"/>
              <a:t>Close Results Data</a:t>
            </a:r>
          </a:p>
          <a:p>
            <a:pPr lvl="1"/>
            <a:r>
              <a:rPr lang="en-US" sz="1500" dirty="0" smtClean="0"/>
              <a:t>InsetChart.csv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57030"/>
            <a:ext cx="5848350" cy="404363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648200" y="1200150"/>
            <a:ext cx="762000" cy="838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733800" y="2038350"/>
            <a:ext cx="6096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162800" y="2038350"/>
            <a:ext cx="609600" cy="378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91198" y="2038350"/>
            <a:ext cx="609600" cy="3785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810683"/>
            <a:ext cx="3437549" cy="2066186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3984569" y="895350"/>
            <a:ext cx="609600" cy="247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671398" y="43815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</a:rPr>
              <a:t>#4</a:t>
            </a:r>
          </a:p>
        </p:txBody>
      </p:sp>
    </p:spTree>
    <p:extLst>
      <p:ext uri="{BB962C8B-B14F-4D97-AF65-F5344CB8AC3E}">
        <p14:creationId xmlns:p14="http://schemas.microsoft.com/office/powerpoint/2010/main" val="4606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505201" cy="3775472"/>
          </a:xfrm>
        </p:spPr>
        <p:txBody>
          <a:bodyPr/>
          <a:lstStyle/>
          <a:p>
            <a:r>
              <a:rPr lang="en-US" dirty="0" smtClean="0"/>
              <a:t>Open browser and go to</a:t>
            </a:r>
          </a:p>
          <a:p>
            <a:pPr lvl="1"/>
            <a:r>
              <a:rPr lang="en-US" dirty="0" smtClean="0"/>
              <a:t>Idmod.org/software</a:t>
            </a:r>
          </a:p>
          <a:p>
            <a:endParaRPr lang="en-US" dirty="0" smtClean="0"/>
          </a:p>
          <a:p>
            <a:r>
              <a:rPr lang="en-US" dirty="0" smtClean="0"/>
              <a:t>On right, select</a:t>
            </a:r>
          </a:p>
          <a:p>
            <a:pPr lvl="1"/>
            <a:r>
              <a:rPr lang="en-US" dirty="0" smtClean="0"/>
              <a:t>EMOD Software Documentation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074" y="742950"/>
            <a:ext cx="5742450" cy="3962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10000" y="971550"/>
            <a:ext cx="12192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76600" y="3409950"/>
            <a:ext cx="1219200" cy="762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483032" cy="1905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Find the Parameter Reference option on the left and select/expand</a:t>
            </a:r>
          </a:p>
          <a:p>
            <a:r>
              <a:rPr lang="en-US" dirty="0" smtClean="0"/>
              <a:t>Expand Simulation Parameter Reference</a:t>
            </a:r>
          </a:p>
          <a:p>
            <a:r>
              <a:rPr lang="en-US" dirty="0" smtClean="0"/>
              <a:t>Select Simulation Categories and GENERIC_SIM Parameters</a:t>
            </a:r>
          </a:p>
          <a:p>
            <a:r>
              <a:rPr lang="en-US" dirty="0" smtClean="0"/>
              <a:t>Select General Disease in Main Window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42950"/>
            <a:ext cx="5334000" cy="3680563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733800" y="2495550"/>
            <a:ext cx="12192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92" y="2724316"/>
            <a:ext cx="2600583" cy="21097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3022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to Infectious Disease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Polls</a:t>
            </a:r>
          </a:p>
          <a:p>
            <a:pPr lvl="1"/>
            <a:r>
              <a:rPr lang="en-US" dirty="0" smtClean="0"/>
              <a:t>Has anyone used another model?</a:t>
            </a:r>
          </a:p>
          <a:p>
            <a:pPr lvl="1"/>
            <a:r>
              <a:rPr lang="en-US" dirty="0" smtClean="0"/>
              <a:t>Has anyone created their own model?</a:t>
            </a:r>
          </a:p>
          <a:p>
            <a:pPr lvl="1"/>
            <a:r>
              <a:rPr lang="en-US" dirty="0" smtClean="0"/>
              <a:t>Is anyone new to modeling?</a:t>
            </a:r>
          </a:p>
          <a:p>
            <a:endParaRPr lang="en-US" dirty="0" smtClean="0"/>
          </a:p>
          <a:p>
            <a:r>
              <a:rPr lang="en-US" dirty="0" smtClean="0"/>
              <a:t>“all </a:t>
            </a:r>
            <a:r>
              <a:rPr lang="en-US" dirty="0"/>
              <a:t>models are wrong, but some are useful” - George E. P. </a:t>
            </a:r>
            <a:r>
              <a:rPr lang="en-US" dirty="0" smtClean="0"/>
              <a:t>Box</a:t>
            </a:r>
          </a:p>
          <a:p>
            <a:endParaRPr lang="en-US" dirty="0" smtClean="0"/>
          </a:p>
          <a:p>
            <a:r>
              <a:rPr lang="en-US" dirty="0" smtClean="0"/>
              <a:t>What and Why Modeling</a:t>
            </a:r>
          </a:p>
          <a:p>
            <a:pPr lvl="1"/>
            <a:r>
              <a:rPr lang="en-US" dirty="0" smtClean="0"/>
              <a:t>Example – Moving &amp; Furniture</a:t>
            </a:r>
          </a:p>
          <a:p>
            <a:pPr lvl="1"/>
            <a:r>
              <a:rPr lang="en-US" dirty="0" smtClean="0"/>
              <a:t>Model Complexity – Risk Vs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7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GENERIC_SIM Simulation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559232" cy="3775472"/>
          </a:xfrm>
        </p:spPr>
        <p:txBody>
          <a:bodyPr/>
          <a:lstStyle/>
          <a:p>
            <a:r>
              <a:rPr lang="en-US" dirty="0" smtClean="0"/>
              <a:t>Should be able to find all of the parameters in the spreadsheet</a:t>
            </a:r>
          </a:p>
          <a:p>
            <a:endParaRPr lang="en-US" dirty="0" smtClean="0"/>
          </a:p>
          <a:p>
            <a:r>
              <a:rPr lang="en-US" dirty="0" smtClean="0"/>
              <a:t>Take a moment to explore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171" y="742950"/>
            <a:ext cx="5411154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5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</a:t>
            </a:r>
            <a:r>
              <a:rPr lang="en-US" dirty="0"/>
              <a:t>F</a:t>
            </a:r>
            <a:r>
              <a:rPr lang="en-US" dirty="0" smtClean="0"/>
              <a:t>or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483032" cy="243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Alternatively, you can search for parameters and find different places where it is discussed</a:t>
            </a:r>
          </a:p>
          <a:p>
            <a:endParaRPr lang="en-US" dirty="0" smtClean="0"/>
          </a:p>
          <a:p>
            <a:r>
              <a:rPr lang="en-US" dirty="0" smtClean="0"/>
              <a:t>Easy as copying cell in to search bar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34503"/>
            <a:ext cx="5343525" cy="3687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1" y="3562350"/>
            <a:ext cx="3486150" cy="11945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/>
          <p:cNvSpPr/>
          <p:nvPr/>
        </p:nvSpPr>
        <p:spPr>
          <a:xfrm>
            <a:off x="83594" y="4269237"/>
            <a:ext cx="2507205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543800" y="1123950"/>
            <a:ext cx="1505033" cy="45719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6"/>
          </p:cNvCxnSpPr>
          <p:nvPr/>
        </p:nvCxnSpPr>
        <p:spPr>
          <a:xfrm flipV="1">
            <a:off x="2590799" y="1352550"/>
            <a:ext cx="4953001" cy="30690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00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Generic\01_SIR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Windows Explorer</a:t>
            </a:r>
          </a:p>
          <a:p>
            <a:pPr lvl="1"/>
            <a:r>
              <a:rPr lang="en-US" dirty="0" smtClean="0"/>
              <a:t>&lt;Windows Key&gt;+E</a:t>
            </a:r>
          </a:p>
          <a:p>
            <a:r>
              <a:rPr lang="en-US" dirty="0" smtClean="0"/>
              <a:t>Navigate to</a:t>
            </a:r>
          </a:p>
          <a:p>
            <a:pPr lvl="1"/>
            <a:r>
              <a:rPr lang="en-US" dirty="0" smtClean="0"/>
              <a:t>Z:\Scenarios\Generic\01_SIR</a:t>
            </a:r>
          </a:p>
          <a:p>
            <a:r>
              <a:rPr lang="en-US" dirty="0" smtClean="0"/>
              <a:t>Open / Double click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onfig.xlsm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742950"/>
            <a:ext cx="5324136" cy="3791116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76800" y="895350"/>
            <a:ext cx="2133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1954923"/>
            <a:ext cx="10668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SIR to SEIR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2" cy="3775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Change </a:t>
            </a:r>
          </a:p>
          <a:p>
            <a:pPr lvl="1"/>
            <a:r>
              <a:rPr lang="en-US" sz="1600" dirty="0" err="1" smtClean="0"/>
              <a:t>Base_Incubation_Period</a:t>
            </a:r>
            <a:endParaRPr lang="en-US" sz="1600" dirty="0"/>
          </a:p>
          <a:p>
            <a:pPr lvl="1"/>
            <a:r>
              <a:rPr lang="en-US" sz="1600" dirty="0" smtClean="0"/>
              <a:t>from 0 to 8</a:t>
            </a:r>
          </a:p>
          <a:p>
            <a:r>
              <a:rPr lang="en-US" sz="2000" dirty="0" smtClean="0"/>
              <a:t>Save the spreadsheet</a:t>
            </a:r>
          </a:p>
          <a:p>
            <a:pPr lvl="1"/>
            <a:r>
              <a:rPr lang="en-US" sz="1600" dirty="0" smtClean="0"/>
              <a:t>Ctrl-S</a:t>
            </a:r>
          </a:p>
          <a:p>
            <a:r>
              <a:rPr lang="en-US" sz="2000" dirty="0" smtClean="0"/>
              <a:t>Go to CONTROL tab</a:t>
            </a:r>
          </a:p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41789"/>
            <a:ext cx="5867400" cy="405681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035766" y="2402086"/>
            <a:ext cx="4431834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22" y="2800350"/>
            <a:ext cx="1533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Window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1371600"/>
          </a:xfrm>
        </p:spPr>
        <p:txBody>
          <a:bodyPr/>
          <a:lstStyle/>
          <a:p>
            <a:r>
              <a:rPr lang="en-US" dirty="0" smtClean="0"/>
              <a:t>See</a:t>
            </a:r>
          </a:p>
          <a:p>
            <a:pPr lvl="1"/>
            <a:r>
              <a:rPr lang="en-US" dirty="0" smtClean="0"/>
              <a:t>Controller executed successfully</a:t>
            </a:r>
          </a:p>
          <a:p>
            <a:r>
              <a:rPr lang="en-US" dirty="0" smtClean="0"/>
              <a:t>Close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038350"/>
            <a:ext cx="7848600" cy="269229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09599" y="4278047"/>
            <a:ext cx="4789287" cy="32344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0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Plot Results Data - SEIR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3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Select columns B, </a:t>
            </a:r>
            <a:r>
              <a:rPr lang="en-US" sz="1800" dirty="0" smtClean="0"/>
              <a:t>D, J</a:t>
            </a:r>
            <a:r>
              <a:rPr lang="en-US" sz="1800" dirty="0"/>
              <a:t>, L with Ctrl pressed</a:t>
            </a:r>
          </a:p>
          <a:p>
            <a:r>
              <a:rPr lang="en-US" sz="1800" dirty="0"/>
              <a:t>On Insert tab, select 2-D Line chart</a:t>
            </a:r>
          </a:p>
          <a:p>
            <a:r>
              <a:rPr lang="en-US" sz="1800" dirty="0" smtClean="0"/>
              <a:t>SEIR </a:t>
            </a:r>
            <a:r>
              <a:rPr lang="en-US" sz="1800" dirty="0"/>
              <a:t>Chart</a:t>
            </a:r>
          </a:p>
          <a:p>
            <a:r>
              <a:rPr lang="en-US" sz="1800" dirty="0" smtClean="0"/>
              <a:t>Close </a:t>
            </a:r>
            <a:r>
              <a:rPr lang="en-US" sz="1800" dirty="0"/>
              <a:t>Results Data</a:t>
            </a:r>
          </a:p>
          <a:p>
            <a:pPr lvl="1"/>
            <a:r>
              <a:rPr lang="en-US" sz="1500" dirty="0"/>
              <a:t>InsetChart.csv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1" y="2949507"/>
            <a:ext cx="3048000" cy="183204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42950"/>
            <a:ext cx="5838825" cy="4041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/>
          <p:cNvSpPr/>
          <p:nvPr/>
        </p:nvSpPr>
        <p:spPr>
          <a:xfrm>
            <a:off x="3733800" y="2038349"/>
            <a:ext cx="6096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2038348"/>
            <a:ext cx="6096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239000" y="2038347"/>
            <a:ext cx="6096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077200" y="2038346"/>
            <a:ext cx="6096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724400" y="1200149"/>
            <a:ext cx="609600" cy="7620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84569" y="895350"/>
            <a:ext cx="609600" cy="247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0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SEIRS to SIRS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3810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Change the following parameters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CONTROL tab  </a:t>
            </a:r>
          </a:p>
          <a:p>
            <a:r>
              <a:rPr lang="en-US" dirty="0" smtClean="0"/>
              <a:t>Close output window</a:t>
            </a:r>
          </a:p>
          <a:p>
            <a:r>
              <a:rPr lang="en-US" dirty="0" smtClean="0"/>
              <a:t>Plot columns B, D, J, L</a:t>
            </a:r>
          </a:p>
          <a:p>
            <a:r>
              <a:rPr lang="en-US" u="sng" dirty="0" smtClean="0">
                <a:solidFill>
                  <a:srgbClr val="FF0000"/>
                </a:solidFill>
              </a:rPr>
              <a:t>Explore on your own</a:t>
            </a:r>
            <a:endParaRPr lang="en-US" u="sng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19462"/>
            <a:ext cx="1533525" cy="485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88" y="1123950"/>
            <a:ext cx="4310357" cy="2590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1123951"/>
            <a:ext cx="4572000" cy="2178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5400" y="4248150"/>
            <a:ext cx="3579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</a:rPr>
              <a:t>Don’t forget to Save</a:t>
            </a:r>
          </a:p>
        </p:txBody>
      </p:sp>
    </p:spTree>
    <p:extLst>
      <p:ext uri="{BB962C8B-B14F-4D97-AF65-F5344CB8AC3E}">
        <p14:creationId xmlns:p14="http://schemas.microsoft.com/office/powerpoint/2010/main" val="33747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662167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</a:t>
                      </a:r>
                      <a:r>
                        <a:rPr lang="en-US" sz="1500" u="none" strike="noStrike" dirty="0" smtClean="0">
                          <a:effectLst/>
                        </a:rPr>
                        <a:t>Use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Using 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10:10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10:50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Break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11:00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32575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0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Intervention Configuration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2400" y="2453104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256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2400" y="4018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Migration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2400" y="895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2400" y="1657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Intervention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4" idx="6"/>
            <a:endCxn id="4" idx="1"/>
          </p:cNvCxnSpPr>
          <p:nvPr/>
        </p:nvCxnSpPr>
        <p:spPr>
          <a:xfrm>
            <a:off x="2133600" y="2758494"/>
            <a:ext cx="381000" cy="37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5" idx="6"/>
            <a:endCxn id="4" idx="1"/>
          </p:cNvCxnSpPr>
          <p:nvPr/>
        </p:nvCxnSpPr>
        <p:spPr>
          <a:xfrm flipV="1">
            <a:off x="2133600" y="276225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6"/>
            <a:endCxn id="4" idx="1"/>
          </p:cNvCxnSpPr>
          <p:nvPr/>
        </p:nvCxnSpPr>
        <p:spPr>
          <a:xfrm flipV="1">
            <a:off x="2133600" y="276225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6"/>
            <a:endCxn id="4" idx="1"/>
          </p:cNvCxnSpPr>
          <p:nvPr/>
        </p:nvCxnSpPr>
        <p:spPr>
          <a:xfrm>
            <a:off x="2133600" y="120074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6"/>
            <a:endCxn id="4" idx="1"/>
          </p:cNvCxnSpPr>
          <p:nvPr/>
        </p:nvCxnSpPr>
        <p:spPr>
          <a:xfrm>
            <a:off x="2133600" y="196274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43200" y="4095750"/>
            <a:ext cx="1066800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accent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1214" y="2114549"/>
            <a:ext cx="1938856" cy="1828801"/>
            <a:chOff x="2761214" y="2114549"/>
            <a:chExt cx="1938856" cy="1828801"/>
          </a:xfrm>
        </p:grpSpPr>
        <p:grpSp>
          <p:nvGrpSpPr>
            <p:cNvPr id="10" name="Group 9"/>
            <p:cNvGrpSpPr/>
            <p:nvPr/>
          </p:nvGrpSpPr>
          <p:grpSpPr>
            <a:xfrm>
              <a:off x="2871166" y="2114549"/>
              <a:ext cx="1828904" cy="1553072"/>
              <a:chOff x="2871166" y="2114549"/>
              <a:chExt cx="182890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89815" y="2114549"/>
                <a:ext cx="171025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71166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761214" y="2723560"/>
              <a:ext cx="1702927" cy="1219790"/>
              <a:chOff x="2819400" y="2723560"/>
              <a:chExt cx="1702927" cy="121979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819400" y="2723560"/>
                <a:ext cx="1702927" cy="121979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9400" y="2723560"/>
                <a:ext cx="1146468" cy="3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95600" y="3559373"/>
                <a:ext cx="133709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Susceptibility</a:t>
                </a: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892165" y="3065464"/>
                <a:ext cx="1018729" cy="368158"/>
                <a:chOff x="2913740" y="3409950"/>
                <a:chExt cx="1018729" cy="36815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13740" y="3409950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42262" y="3441678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970642" y="3470331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015010" y="3069774"/>
                <a:ext cx="404590" cy="371874"/>
                <a:chOff x="4076891" y="3474216"/>
                <a:chExt cx="404590" cy="37187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076891" y="3474216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109175" y="3508102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142927" y="3538313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</p:grpSp>
        </p:grp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543800" y="16573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Report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Elbow Connector 90"/>
          <p:cNvCxnSpPr>
            <a:endCxn id="90" idx="1"/>
          </p:cNvCxnSpPr>
          <p:nvPr/>
        </p:nvCxnSpPr>
        <p:spPr>
          <a:xfrm flipV="1">
            <a:off x="7315200" y="2067422"/>
            <a:ext cx="228600" cy="6948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172200" y="2114550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43200" y="1123950"/>
              <a:ext cx="3544667" cy="187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Reporters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543800" y="31051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Elbow Connector 95"/>
          <p:cNvCxnSpPr>
            <a:endCxn id="95" idx="1"/>
          </p:cNvCxnSpPr>
          <p:nvPr/>
        </p:nvCxnSpPr>
        <p:spPr>
          <a:xfrm>
            <a:off x="7315200" y="2762250"/>
            <a:ext cx="228600" cy="7529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172200" y="2843723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3200" y="1123950"/>
              <a:ext cx="2993752" cy="323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Error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Handler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76200" y="1577450"/>
            <a:ext cx="2209800" cy="841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/>
        </p:nvSpPr>
        <p:spPr>
          <a:xfrm>
            <a:off x="7439812" y="1514730"/>
            <a:ext cx="1627988" cy="10570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 rot="19147188">
            <a:off x="3607043" y="2120935"/>
            <a:ext cx="2645979" cy="13105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/>
          <p:cNvGrpSpPr/>
          <p:nvPr/>
        </p:nvGrpSpPr>
        <p:grpSpPr>
          <a:xfrm>
            <a:off x="6179917" y="3559373"/>
            <a:ext cx="1051531" cy="838200"/>
            <a:chOff x="7683608" y="3943350"/>
            <a:chExt cx="1051531" cy="838200"/>
          </a:xfrm>
        </p:grpSpPr>
        <p:sp>
          <p:nvSpPr>
            <p:cNvPr id="78" name="Rectangle 77"/>
            <p:cNvSpPr/>
            <p:nvPr/>
          </p:nvSpPr>
          <p:spPr>
            <a:xfrm>
              <a:off x="7683608" y="3943350"/>
              <a:ext cx="1034459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7696200" y="3950553"/>
              <a:ext cx="1038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Random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Number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373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Generic\02_SIR_Vaccinations\</a:t>
            </a:r>
            <a:r>
              <a:rPr lang="en-US" dirty="0" err="1" smtClean="0"/>
              <a:t>A_BaselineOutbreak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Windows Explorer</a:t>
            </a:r>
          </a:p>
          <a:p>
            <a:pPr lvl="1"/>
            <a:r>
              <a:rPr lang="en-US" dirty="0" smtClean="0"/>
              <a:t>&lt;Windows </a:t>
            </a:r>
            <a:r>
              <a:rPr lang="en-US" dirty="0"/>
              <a:t>Key&gt;+</a:t>
            </a:r>
            <a:r>
              <a:rPr lang="en-US" dirty="0" smtClean="0"/>
              <a:t>E</a:t>
            </a:r>
          </a:p>
          <a:p>
            <a:r>
              <a:rPr lang="en-US" dirty="0" smtClean="0"/>
              <a:t>Navigate to</a:t>
            </a:r>
          </a:p>
          <a:p>
            <a:pPr lvl="1"/>
            <a:r>
              <a:rPr lang="en-US" dirty="0" smtClean="0"/>
              <a:t>Z:\Scenarios\Generic\02_SIR_Vaccinations\A_BaselineOutbreak</a:t>
            </a:r>
          </a:p>
          <a:p>
            <a:r>
              <a:rPr lang="en-US" dirty="0" smtClean="0"/>
              <a:t>Open / Double click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onfig.xlsm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742951"/>
            <a:ext cx="4495800" cy="320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Disease Modeling - Basic Epidemiology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1123950"/>
            <a:ext cx="2181689" cy="2514600"/>
          </a:xfrm>
        </p:spPr>
        <p:txBody>
          <a:bodyPr>
            <a:noAutofit/>
          </a:bodyPr>
          <a:lstStyle/>
          <a:p>
            <a:r>
              <a:rPr lang="en-US" dirty="0" smtClean="0"/>
              <a:t>SIR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SIS</a:t>
            </a: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dirty="0" smtClean="0"/>
              <a:t>SIRS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 smtClean="0"/>
          </a:p>
          <a:p>
            <a:r>
              <a:rPr lang="en-US" dirty="0" smtClean="0"/>
              <a:t>SEIR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676400" y="1200150"/>
            <a:ext cx="1295400" cy="3810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334000" y="1200150"/>
            <a:ext cx="1295400" cy="381000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Infectious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162800" y="1200150"/>
            <a:ext cx="1295400" cy="381000"/>
          </a:xfrm>
          <a:prstGeom prst="round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Recovered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8" name="Straight Arrow Connector 7"/>
          <p:cNvCxnSpPr>
            <a:stCxn id="4" idx="3"/>
            <a:endCxn id="5" idx="1"/>
          </p:cNvCxnSpPr>
          <p:nvPr/>
        </p:nvCxnSpPr>
        <p:spPr>
          <a:xfrm>
            <a:off x="2971800" y="1390650"/>
            <a:ext cx="2362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6" idx="1"/>
          </p:cNvCxnSpPr>
          <p:nvPr/>
        </p:nvCxnSpPr>
        <p:spPr>
          <a:xfrm>
            <a:off x="6629400" y="1390650"/>
            <a:ext cx="533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676400" y="4012311"/>
            <a:ext cx="1295400" cy="3810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4012311"/>
            <a:ext cx="1295400" cy="381000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Infectious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162800" y="4012311"/>
            <a:ext cx="1295400" cy="381000"/>
          </a:xfrm>
          <a:prstGeom prst="round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Recovered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>
            <a:stCxn id="12" idx="3"/>
          </p:cNvCxnSpPr>
          <p:nvPr/>
        </p:nvCxnSpPr>
        <p:spPr>
          <a:xfrm>
            <a:off x="6629400" y="4202811"/>
            <a:ext cx="533400" cy="922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3"/>
            <a:endCxn id="20" idx="1"/>
          </p:cNvCxnSpPr>
          <p:nvPr/>
        </p:nvCxnSpPr>
        <p:spPr>
          <a:xfrm>
            <a:off x="2971800" y="4202811"/>
            <a:ext cx="533400" cy="72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20" idx="3"/>
            <a:endCxn id="12" idx="1"/>
          </p:cNvCxnSpPr>
          <p:nvPr/>
        </p:nvCxnSpPr>
        <p:spPr>
          <a:xfrm flipV="1">
            <a:off x="4800600" y="4202811"/>
            <a:ext cx="533400" cy="723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3505200" y="4019550"/>
            <a:ext cx="1295400" cy="381000"/>
          </a:xfrm>
          <a:prstGeom prst="round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Exposed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676400" y="2114264"/>
            <a:ext cx="1295400" cy="3810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5334000" y="2114264"/>
            <a:ext cx="1295400" cy="381000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Infectious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162800" y="2114264"/>
            <a:ext cx="1295400" cy="3810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>
            <a:stCxn id="28" idx="3"/>
            <a:endCxn id="29" idx="1"/>
          </p:cNvCxnSpPr>
          <p:nvPr/>
        </p:nvCxnSpPr>
        <p:spPr>
          <a:xfrm>
            <a:off x="2971800" y="2304764"/>
            <a:ext cx="2362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9" idx="3"/>
            <a:endCxn id="30" idx="1"/>
          </p:cNvCxnSpPr>
          <p:nvPr/>
        </p:nvCxnSpPr>
        <p:spPr>
          <a:xfrm>
            <a:off x="6629400" y="2304764"/>
            <a:ext cx="533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244046" y="2507218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No Immunities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676400" y="3028950"/>
            <a:ext cx="1295400" cy="381000"/>
          </a:xfrm>
          <a:prstGeom prst="roundRec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Susceptible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334000" y="3028950"/>
            <a:ext cx="1295400" cy="381000"/>
          </a:xfrm>
          <a:prstGeom prst="roundRect">
            <a:avLst/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Infectious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7162800" y="3028950"/>
            <a:ext cx="1295400" cy="381000"/>
          </a:xfrm>
          <a:prstGeom prst="roundRect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Recovered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>
            <a:stCxn id="41" idx="3"/>
            <a:endCxn id="42" idx="1"/>
          </p:cNvCxnSpPr>
          <p:nvPr/>
        </p:nvCxnSpPr>
        <p:spPr>
          <a:xfrm>
            <a:off x="2971800" y="3219450"/>
            <a:ext cx="23622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42" idx="3"/>
            <a:endCxn id="43" idx="1"/>
          </p:cNvCxnSpPr>
          <p:nvPr/>
        </p:nvCxnSpPr>
        <p:spPr>
          <a:xfrm>
            <a:off x="6629400" y="3219450"/>
            <a:ext cx="5334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Elbow Connector 47"/>
          <p:cNvCxnSpPr>
            <a:stCxn id="43" idx="3"/>
            <a:endCxn id="41" idx="1"/>
          </p:cNvCxnSpPr>
          <p:nvPr/>
        </p:nvCxnSpPr>
        <p:spPr>
          <a:xfrm flipH="1">
            <a:off x="1676400" y="3219450"/>
            <a:ext cx="6781800" cy="12700"/>
          </a:xfrm>
          <a:prstGeom prst="bentConnector5">
            <a:avLst>
              <a:gd name="adj1" fmla="val -3371"/>
              <a:gd name="adj2" fmla="val 3300000"/>
              <a:gd name="adj3" fmla="val 103371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55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and Plot New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013188" cy="3775472"/>
          </a:xfrm>
        </p:spPr>
        <p:txBody>
          <a:bodyPr/>
          <a:lstStyle/>
          <a:p>
            <a:r>
              <a:rPr lang="en-US" dirty="0" smtClean="0"/>
              <a:t>Go to CONTROL tab</a:t>
            </a:r>
          </a:p>
          <a:p>
            <a:pPr lvl="1"/>
            <a:r>
              <a:rPr lang="en-US" dirty="0" smtClean="0"/>
              <a:t> </a:t>
            </a:r>
          </a:p>
          <a:p>
            <a:r>
              <a:rPr lang="en-US" dirty="0" smtClean="0"/>
              <a:t>Close Output Window</a:t>
            </a:r>
          </a:p>
          <a:p>
            <a:r>
              <a:rPr lang="en-US" dirty="0" smtClean="0"/>
              <a:t>Plot column P</a:t>
            </a:r>
          </a:p>
          <a:p>
            <a:r>
              <a:rPr lang="en-US" dirty="0" smtClean="0"/>
              <a:t>“Save As” so we can compare to later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153352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56" y="742950"/>
            <a:ext cx="5841943" cy="401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742950"/>
            <a:ext cx="5867400" cy="4028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Outbreaks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2" cy="37754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An outbreak is really an intervention that is used to initiate the disease in the scenario</a:t>
            </a:r>
          </a:p>
          <a:p>
            <a:r>
              <a:rPr lang="en-US" dirty="0" smtClean="0"/>
              <a:t>Notice</a:t>
            </a:r>
          </a:p>
          <a:p>
            <a:pPr lvl="1"/>
            <a:r>
              <a:rPr lang="en-US" sz="1600" dirty="0" smtClean="0"/>
              <a:t>When: day 30</a:t>
            </a:r>
          </a:p>
          <a:p>
            <a:pPr lvl="1"/>
            <a:r>
              <a:rPr lang="en-US" sz="1600" dirty="0" smtClean="0"/>
              <a:t>Who: 0.001 of Everyone</a:t>
            </a:r>
          </a:p>
          <a:p>
            <a:pPr lvl="1"/>
            <a:r>
              <a:rPr lang="en-US" sz="1600" dirty="0" smtClean="0"/>
              <a:t>What: </a:t>
            </a:r>
            <a:r>
              <a:rPr lang="en-US" sz="1600" dirty="0" err="1" smtClean="0"/>
              <a:t>OutbreakIndivudal</a:t>
            </a:r>
            <a:endParaRPr lang="en-US" sz="1600" dirty="0" smtClean="0"/>
          </a:p>
          <a:p>
            <a:r>
              <a:rPr lang="en-US" sz="1900" dirty="0" smtClean="0"/>
              <a:t>Change</a:t>
            </a:r>
          </a:p>
          <a:p>
            <a:pPr lvl="1"/>
            <a:r>
              <a:rPr lang="en-US" sz="1600" dirty="0" err="1" smtClean="0"/>
              <a:t>Demographic_Coverage</a:t>
            </a:r>
            <a:endParaRPr lang="en-US" sz="1600" dirty="0"/>
          </a:p>
          <a:p>
            <a:pPr lvl="1">
              <a:tabLst>
                <a:tab pos="1317625" algn="l"/>
              </a:tabLst>
            </a:pPr>
            <a:r>
              <a:rPr lang="en-US" sz="1600" dirty="0" smtClean="0"/>
              <a:t>From:	0.001</a:t>
            </a:r>
          </a:p>
          <a:p>
            <a:pPr lvl="1">
              <a:tabLst>
                <a:tab pos="1317625" algn="l"/>
              </a:tabLst>
            </a:pPr>
            <a:r>
              <a:rPr lang="en-US" sz="1600" dirty="0" smtClean="0"/>
              <a:t>To:	0.01</a:t>
            </a:r>
            <a:endParaRPr lang="en-US" sz="1600" dirty="0"/>
          </a:p>
        </p:txBody>
      </p:sp>
      <p:sp>
        <p:nvSpPr>
          <p:cNvPr id="6" name="Oval 5"/>
          <p:cNvSpPr/>
          <p:nvPr/>
        </p:nvSpPr>
        <p:spPr>
          <a:xfrm>
            <a:off x="7426215" y="4324350"/>
            <a:ext cx="6096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9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and Compare to Saved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2" cy="3775472"/>
          </a:xfrm>
        </p:spPr>
        <p:txBody>
          <a:bodyPr/>
          <a:lstStyle/>
          <a:p>
            <a:r>
              <a:rPr lang="en-US" dirty="0"/>
              <a:t>Go to CONTROL tab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Close Output Window</a:t>
            </a:r>
          </a:p>
          <a:p>
            <a:r>
              <a:rPr lang="en-US" dirty="0"/>
              <a:t>Plot column </a:t>
            </a:r>
            <a:r>
              <a:rPr lang="en-US" dirty="0" smtClean="0"/>
              <a:t>P</a:t>
            </a:r>
          </a:p>
          <a:p>
            <a:r>
              <a:rPr lang="en-US" dirty="0" smtClean="0"/>
              <a:t>Compare to saved plot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419350"/>
            <a:ext cx="3848431" cy="23131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369" y="742950"/>
            <a:ext cx="3848431" cy="23131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123950"/>
            <a:ext cx="1533525" cy="4857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1" y="3155639"/>
            <a:ext cx="20573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Both start on day 30 but infecting 10x more people  causes faster rise in number infected.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6477000" y="2952750"/>
            <a:ext cx="552616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>
            <a:off x="4419600" y="3894303"/>
            <a:ext cx="2590801" cy="5824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68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Generic\02_SIR_Vaccinations\</a:t>
            </a:r>
            <a:r>
              <a:rPr lang="en-US" dirty="0" err="1" smtClean="0"/>
              <a:t>B_Vaccinations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Windows Explorer</a:t>
            </a:r>
          </a:p>
          <a:p>
            <a:r>
              <a:rPr lang="en-US" dirty="0" smtClean="0"/>
              <a:t>Navigate to</a:t>
            </a:r>
          </a:p>
          <a:p>
            <a:pPr lvl="1"/>
            <a:r>
              <a:rPr lang="en-US" dirty="0" smtClean="0"/>
              <a:t>Z:\Scenarios\Generic\02_SIR_Vaccinations\B_Vaccinations</a:t>
            </a:r>
          </a:p>
          <a:p>
            <a:r>
              <a:rPr lang="en-US" dirty="0" smtClean="0"/>
              <a:t>Open / Double click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onfig.xlsm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49" y="742951"/>
            <a:ext cx="44945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and Plot SIR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 to CONTROL tab</a:t>
            </a:r>
          </a:p>
          <a:p>
            <a:pPr lvl="1"/>
            <a:r>
              <a:rPr lang="en-US" dirty="0"/>
              <a:t> </a:t>
            </a:r>
          </a:p>
          <a:p>
            <a:r>
              <a:rPr lang="en-US" dirty="0"/>
              <a:t>Close Output </a:t>
            </a:r>
            <a:r>
              <a:rPr lang="en-US" dirty="0" smtClean="0"/>
              <a:t>Window</a:t>
            </a:r>
          </a:p>
          <a:p>
            <a:r>
              <a:rPr lang="en-US" dirty="0" smtClean="0"/>
              <a:t>Plot B, J, L</a:t>
            </a:r>
          </a:p>
          <a:p>
            <a:r>
              <a:rPr lang="en-US" dirty="0" smtClean="0"/>
              <a:t>Close InsertChart.csv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1533525" cy="485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32907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0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SimpleVaccine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2949632" cy="3775472"/>
          </a:xfrm>
        </p:spPr>
        <p:txBody>
          <a:bodyPr>
            <a:noAutofit/>
          </a:bodyPr>
          <a:lstStyle/>
          <a:p>
            <a:r>
              <a:rPr lang="en-US" sz="1600" dirty="0" smtClean="0"/>
              <a:t>Scenario B adds distributing a vaccine to 50% of population on day 1</a:t>
            </a:r>
          </a:p>
          <a:p>
            <a:endParaRPr lang="en-US" sz="1600" dirty="0" smtClean="0"/>
          </a:p>
          <a:p>
            <a:r>
              <a:rPr lang="en-US" sz="1600" dirty="0" smtClean="0"/>
              <a:t>Distributing</a:t>
            </a:r>
          </a:p>
          <a:p>
            <a:pPr lvl="1"/>
            <a:r>
              <a:rPr lang="en-US" sz="1400" dirty="0" err="1" smtClean="0"/>
              <a:t>SimpleVaccine</a:t>
            </a:r>
            <a:r>
              <a:rPr lang="en-US" sz="1400" dirty="0" smtClean="0"/>
              <a:t> - Day 1</a:t>
            </a:r>
          </a:p>
          <a:p>
            <a:pPr lvl="1"/>
            <a:r>
              <a:rPr lang="en-US" sz="1400" dirty="0" err="1" smtClean="0"/>
              <a:t>OutbreakIndividual</a:t>
            </a:r>
            <a:r>
              <a:rPr lang="en-US" sz="1400" dirty="0" smtClean="0"/>
              <a:t> - Day 30</a:t>
            </a:r>
          </a:p>
          <a:p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566" y="742951"/>
            <a:ext cx="5884233" cy="40386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426215" y="4324350"/>
            <a:ext cx="6096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48200" y="2495550"/>
            <a:ext cx="1676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648200" y="2143043"/>
            <a:ext cx="1676400" cy="1524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58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SimpleVaccine</a:t>
            </a:r>
            <a:r>
              <a:rPr lang="en-US" dirty="0" smtClean="0"/>
              <a:t>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787832" cy="3775472"/>
          </a:xfrm>
        </p:spPr>
        <p:txBody>
          <a:bodyPr/>
          <a:lstStyle/>
          <a:p>
            <a:r>
              <a:rPr lang="en-US" dirty="0" smtClean="0"/>
              <a:t>Experiment with a couple of parameters of </a:t>
            </a:r>
            <a:r>
              <a:rPr lang="en-US" dirty="0" err="1" smtClean="0"/>
              <a:t>SimpleVaccine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Plot columns B, J, &amp; L seeing how things change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043" y="742950"/>
            <a:ext cx="3296155" cy="1981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1043" y="2734917"/>
            <a:ext cx="3297480" cy="19819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191000" y="1514594"/>
            <a:ext cx="1556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</a:rPr>
              <a:t>Start_Day</a:t>
            </a:r>
            <a:r>
              <a:rPr lang="en-US" sz="1800" dirty="0" smtClean="0">
                <a:solidFill>
                  <a:schemeClr val="accent1"/>
                </a:solidFill>
              </a:rPr>
              <a:t> = 40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400" y="3541249"/>
            <a:ext cx="1814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</a:rPr>
              <a:t>Initial_Effect</a:t>
            </a:r>
            <a:r>
              <a:rPr lang="en-US" sz="1800" dirty="0" smtClean="0">
                <a:solidFill>
                  <a:schemeClr val="accent1"/>
                </a:solidFill>
              </a:rPr>
              <a:t>= 0.5</a:t>
            </a:r>
          </a:p>
        </p:txBody>
      </p:sp>
    </p:spTree>
    <p:extLst>
      <p:ext uri="{BB962C8B-B14F-4D97-AF65-F5344CB8AC3E}">
        <p14:creationId xmlns:p14="http://schemas.microsoft.com/office/powerpoint/2010/main" val="391804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Campaign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JSON Format</a:t>
            </a:r>
          </a:p>
          <a:p>
            <a:r>
              <a:rPr lang="en-US" dirty="0" smtClean="0"/>
              <a:t>Defines</a:t>
            </a:r>
          </a:p>
          <a:p>
            <a:pPr lvl="1"/>
            <a:r>
              <a:rPr lang="en-US" dirty="0" smtClean="0"/>
              <a:t>When an intervention is distributed</a:t>
            </a:r>
          </a:p>
          <a:p>
            <a:pPr lvl="1"/>
            <a:r>
              <a:rPr lang="en-US" dirty="0" smtClean="0"/>
              <a:t>Where it is distributed</a:t>
            </a:r>
          </a:p>
          <a:p>
            <a:pPr lvl="1"/>
            <a:r>
              <a:rPr lang="en-US" dirty="0" smtClean="0"/>
              <a:t>Who it is distributed to</a:t>
            </a:r>
          </a:p>
          <a:p>
            <a:pPr lvl="1"/>
            <a:r>
              <a:rPr lang="en-US" dirty="0" smtClean="0"/>
              <a:t>Why it is being distributed</a:t>
            </a:r>
          </a:p>
          <a:p>
            <a:pPr lvl="1"/>
            <a:r>
              <a:rPr lang="en-US" dirty="0" smtClean="0"/>
              <a:t>What intervention to distribute</a:t>
            </a:r>
          </a:p>
          <a:p>
            <a:r>
              <a:rPr lang="en-US" dirty="0" smtClean="0"/>
              <a:t>Simulation Configuration</a:t>
            </a:r>
          </a:p>
          <a:p>
            <a:pPr lvl="1"/>
            <a:r>
              <a:rPr lang="en-US" dirty="0" err="1"/>
              <a:t>Enable_Interventions</a:t>
            </a:r>
            <a:endParaRPr lang="en-US" dirty="0"/>
          </a:p>
          <a:p>
            <a:pPr lvl="1"/>
            <a:r>
              <a:rPr lang="en-US" dirty="0" err="1" smtClean="0"/>
              <a:t>Campaign_Filename</a:t>
            </a:r>
            <a:endParaRPr lang="en-US" dirty="0" smtClean="0"/>
          </a:p>
          <a:p>
            <a:pPr lvl="1"/>
            <a:r>
              <a:rPr lang="en-US" dirty="0" err="1"/>
              <a:t>Listed_Events</a:t>
            </a:r>
            <a:endParaRPr lang="en-US" dirty="0" smtClean="0"/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334000" y="257235"/>
            <a:ext cx="3428999" cy="4524315"/>
            <a:chOff x="5334000" y="333435"/>
            <a:chExt cx="3428999" cy="4524315"/>
          </a:xfrm>
        </p:grpSpPr>
        <p:sp>
          <p:nvSpPr>
            <p:cNvPr id="9" name="Rectangle 8"/>
            <p:cNvSpPr/>
            <p:nvPr/>
          </p:nvSpPr>
          <p:spPr>
            <a:xfrm>
              <a:off x="5334000" y="438150"/>
              <a:ext cx="3210011" cy="4362603"/>
            </a:xfrm>
            <a:prstGeom prst="rect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594735" y="943035"/>
              <a:ext cx="2675957" cy="33051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808163" y="1504950"/>
              <a:ext cx="2210368" cy="22098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944854" y="2062192"/>
              <a:ext cx="1936985" cy="10668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0" y="333435"/>
              <a:ext cx="3428999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{ When, Where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  { Who</a:t>
              </a:r>
            </a:p>
            <a:p>
              <a:r>
                <a:rPr lang="en-US" sz="3600" b="1" dirty="0">
                  <a:solidFill>
                    <a:schemeClr val="bg1"/>
                  </a:solidFill>
                  <a:cs typeface="Courier New" panose="02070309020205020404" pitchFamily="49" charset="0"/>
                </a:rPr>
                <a:t> </a:t>
              </a:r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   { Why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      { What</a:t>
              </a:r>
            </a:p>
            <a:p>
              <a:r>
                <a:rPr lang="en-US" sz="3600" b="1" dirty="0">
                  <a:solidFill>
                    <a:schemeClr val="bg1"/>
                  </a:solidFill>
                  <a:cs typeface="Courier New" panose="02070309020205020404" pitchFamily="49" charset="0"/>
                </a:rPr>
                <a:t> </a:t>
              </a:r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     }</a:t>
              </a:r>
            </a:p>
            <a:p>
              <a:r>
                <a:rPr lang="en-US" sz="3600" b="1" dirty="0">
                  <a:solidFill>
                    <a:schemeClr val="bg1"/>
                  </a:solidFill>
                  <a:cs typeface="Courier New" panose="02070309020205020404" pitchFamily="49" charset="0"/>
                </a:rPr>
                <a:t> </a:t>
              </a:r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   }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  }</a:t>
              </a:r>
            </a:p>
            <a:p>
              <a:r>
                <a:rPr lang="en-US" sz="3600" b="1" dirty="0" smtClean="0">
                  <a:solidFill>
                    <a:schemeClr val="bg1"/>
                  </a:solidFill>
                  <a:cs typeface="Courier New" panose="02070309020205020404" pitchFamily="49" charset="0"/>
                </a:rPr>
                <a:t>}</a:t>
              </a:r>
              <a:endParaRPr lang="en-US" sz="3600" b="1" dirty="0">
                <a:solidFill>
                  <a:schemeClr val="bg1"/>
                </a:solidFill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33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JSON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423798" cy="377547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Key-Value Pairs</a:t>
            </a:r>
          </a:p>
          <a:p>
            <a:pPr lvl="1"/>
            <a:r>
              <a:rPr lang="en-US" dirty="0" smtClean="0"/>
              <a:t>No duplicate keys in same object (EMOD)</a:t>
            </a:r>
          </a:p>
          <a:p>
            <a:r>
              <a:rPr lang="en-US" dirty="0" smtClean="0"/>
              <a:t>Every { needs a }</a:t>
            </a:r>
          </a:p>
          <a:p>
            <a:r>
              <a:rPr lang="en-US" dirty="0" smtClean="0"/>
              <a:t>Commas</a:t>
            </a:r>
            <a:endParaRPr lang="en-US" dirty="0"/>
          </a:p>
          <a:p>
            <a:pPr lvl="1"/>
            <a:r>
              <a:rPr lang="en-US" dirty="0"/>
              <a:t>Means “another key coming”</a:t>
            </a:r>
          </a:p>
          <a:p>
            <a:pPr lvl="1"/>
            <a:r>
              <a:rPr lang="en-US" dirty="0"/>
              <a:t>After all values but last</a:t>
            </a:r>
          </a:p>
          <a:p>
            <a:r>
              <a:rPr lang="en-US" dirty="0"/>
              <a:t>Keys are case sensitive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NodeID</a:t>
            </a:r>
            <a:r>
              <a:rPr lang="en-US" dirty="0"/>
              <a:t>” vs “</a:t>
            </a:r>
            <a:r>
              <a:rPr lang="en-US" dirty="0" err="1"/>
              <a:t>NodeId</a:t>
            </a:r>
            <a:r>
              <a:rPr lang="en-US" dirty="0"/>
              <a:t>”</a:t>
            </a:r>
          </a:p>
          <a:p>
            <a:r>
              <a:rPr lang="en-US" dirty="0"/>
              <a:t>Decimals require a zero</a:t>
            </a:r>
          </a:p>
          <a:p>
            <a:r>
              <a:rPr lang="en-US" dirty="0"/>
              <a:t>Our </a:t>
            </a:r>
            <a:r>
              <a:rPr lang="en-US" dirty="0" err="1"/>
              <a:t>booleans</a:t>
            </a:r>
            <a:r>
              <a:rPr lang="en-US" dirty="0"/>
              <a:t> are </a:t>
            </a:r>
            <a:r>
              <a:rPr lang="en-US" dirty="0" smtClean="0"/>
              <a:t>0 </a:t>
            </a:r>
            <a:r>
              <a:rPr lang="en-US" dirty="0"/>
              <a:t>or 1</a:t>
            </a:r>
            <a:r>
              <a:rPr lang="en-US" dirty="0" smtClean="0"/>
              <a:t> (EMOD)</a:t>
            </a:r>
            <a:endParaRPr lang="en-US" dirty="0"/>
          </a:p>
          <a:p>
            <a:r>
              <a:rPr lang="en-US" dirty="0" smtClean="0"/>
              <a:t>Every </a:t>
            </a:r>
            <a:r>
              <a:rPr lang="en-US" dirty="0"/>
              <a:t>[ needs a </a:t>
            </a:r>
            <a:r>
              <a:rPr lang="en-US" dirty="0" smtClean="0"/>
              <a:t>]</a:t>
            </a:r>
          </a:p>
          <a:p>
            <a:r>
              <a:rPr lang="en-US" dirty="0" smtClean="0"/>
              <a:t>If you open it, close it</a:t>
            </a:r>
          </a:p>
          <a:p>
            <a:r>
              <a:rPr lang="en-US" dirty="0" smtClean="0"/>
              <a:t>Useful links</a:t>
            </a:r>
          </a:p>
          <a:p>
            <a:pPr lvl="1"/>
            <a:r>
              <a:rPr lang="en-US" dirty="0">
                <a:hlinkClick r:id="rId2"/>
              </a:rPr>
              <a:t>http://www.w3schools.com/json/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http://jsonlint.com</a:t>
            </a:r>
            <a:r>
              <a:rPr lang="en-US" dirty="0" smtClean="0">
                <a:hlinkClick r:id="rId3"/>
              </a:rPr>
              <a:t>/</a:t>
            </a:r>
            <a:endParaRPr lang="en-US" dirty="0"/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277078" y="874276"/>
            <a:ext cx="477726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err="1">
                <a:latin typeface="Consolas" panose="020B0609020204030204" pitchFamily="49" charset="0"/>
                <a:cs typeface="Consolas" panose="020B0609020204030204" pitchFamily="49" charset="0"/>
              </a:rPr>
              <a:t>Start_Day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          :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5,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Event_Name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         : "Give Vaccine",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"</a:t>
            </a:r>
            <a:r>
              <a:rPr lang="en-US" sz="1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Demographic_Coverage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": 0.8,   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Is_Moving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: 1,</a:t>
            </a:r>
          </a:p>
          <a:p>
            <a:r>
              <a:rPr lang="sv-S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"Ages"                : [ </a:t>
            </a:r>
            <a:r>
              <a:rPr lang="sv-SE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5</a:t>
            </a:r>
            <a:r>
              <a:rPr lang="sv-SE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, 15, 25, 35 ],</a:t>
            </a:r>
          </a:p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Intervention_Config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: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"class" 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: "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SimpleVaccine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"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Trigger_Condition_List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 :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[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1400" dirty="0" err="1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InitialPopulation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",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"Birth",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"Waiting"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    ]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477000" y="409617"/>
            <a:ext cx="902235" cy="790533"/>
            <a:chOff x="6477000" y="409617"/>
            <a:chExt cx="902235" cy="790533"/>
          </a:xfrm>
        </p:grpSpPr>
        <p:sp>
          <p:nvSpPr>
            <p:cNvPr id="17" name="TextBox 16"/>
            <p:cNvSpPr txBox="1"/>
            <p:nvPr/>
          </p:nvSpPr>
          <p:spPr>
            <a:xfrm>
              <a:off x="6477000" y="409617"/>
              <a:ext cx="9022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FF0000"/>
                  </a:solidFill>
                </a:rPr>
                <a:t>Colon</a:t>
              </a:r>
            </a:p>
            <a:p>
              <a:pPr algn="ctr"/>
              <a:r>
                <a:rPr lang="en-US" sz="1400" i="1" dirty="0" smtClean="0">
                  <a:solidFill>
                    <a:srgbClr val="FF0000"/>
                  </a:solidFill>
                </a:rPr>
                <a:t>Separator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6928117" y="901591"/>
              <a:ext cx="0" cy="29855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192116" y="93620"/>
            <a:ext cx="591059" cy="1065070"/>
            <a:chOff x="7192116" y="93620"/>
            <a:chExt cx="591059" cy="1065070"/>
          </a:xfrm>
        </p:grpSpPr>
        <p:sp>
          <p:nvSpPr>
            <p:cNvPr id="16" name="TextBox 15"/>
            <p:cNvSpPr txBox="1"/>
            <p:nvPr/>
          </p:nvSpPr>
          <p:spPr>
            <a:xfrm>
              <a:off x="7192116" y="93620"/>
              <a:ext cx="5910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Value</a:t>
              </a:r>
            </a:p>
          </p:txBody>
        </p:sp>
        <p:cxnSp>
          <p:nvCxnSpPr>
            <p:cNvPr id="21" name="Straight Arrow Connector 20"/>
            <p:cNvCxnSpPr>
              <a:stCxn id="16" idx="2"/>
            </p:cNvCxnSpPr>
            <p:nvPr/>
          </p:nvCxnSpPr>
          <p:spPr>
            <a:xfrm flipH="1">
              <a:off x="7214844" y="401397"/>
              <a:ext cx="272802" cy="75729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867400" y="133350"/>
            <a:ext cx="583708" cy="1025340"/>
            <a:chOff x="5867400" y="133350"/>
            <a:chExt cx="583708" cy="1025340"/>
          </a:xfrm>
        </p:grpSpPr>
        <p:sp>
          <p:nvSpPr>
            <p:cNvPr id="15" name="TextBox 14"/>
            <p:cNvSpPr txBox="1"/>
            <p:nvPr/>
          </p:nvSpPr>
          <p:spPr>
            <a:xfrm>
              <a:off x="6006371" y="133350"/>
              <a:ext cx="44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Key</a:t>
              </a:r>
            </a:p>
          </p:txBody>
        </p:sp>
        <p:cxnSp>
          <p:nvCxnSpPr>
            <p:cNvPr id="23" name="Straight Arrow Connector 22"/>
            <p:cNvCxnSpPr>
              <a:stCxn id="15" idx="2"/>
            </p:cNvCxnSpPr>
            <p:nvPr/>
          </p:nvCxnSpPr>
          <p:spPr>
            <a:xfrm flipH="1">
              <a:off x="5867400" y="441127"/>
              <a:ext cx="361340" cy="71756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4419600" y="486051"/>
            <a:ext cx="1385636" cy="637899"/>
            <a:chOff x="4707397" y="514350"/>
            <a:chExt cx="1385636" cy="637899"/>
          </a:xfrm>
        </p:grpSpPr>
        <p:sp>
          <p:nvSpPr>
            <p:cNvPr id="27" name="TextBox 26"/>
            <p:cNvSpPr txBox="1"/>
            <p:nvPr/>
          </p:nvSpPr>
          <p:spPr>
            <a:xfrm>
              <a:off x="4707397" y="514350"/>
              <a:ext cx="13856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No spaces in Key</a:t>
              </a:r>
            </a:p>
          </p:txBody>
        </p:sp>
        <p:cxnSp>
          <p:nvCxnSpPr>
            <p:cNvPr id="29" name="Straight Arrow Connector 28"/>
            <p:cNvCxnSpPr>
              <a:stCxn id="27" idx="2"/>
            </p:cNvCxnSpPr>
            <p:nvPr/>
          </p:nvCxnSpPr>
          <p:spPr>
            <a:xfrm>
              <a:off x="5400215" y="822127"/>
              <a:ext cx="7270" cy="330122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7347696" y="-19050"/>
            <a:ext cx="1706648" cy="1305580"/>
            <a:chOff x="7347696" y="-19050"/>
            <a:chExt cx="1706648" cy="1305580"/>
          </a:xfrm>
        </p:grpSpPr>
        <p:sp>
          <p:nvSpPr>
            <p:cNvPr id="26" name="TextBox 25"/>
            <p:cNvSpPr txBox="1"/>
            <p:nvPr/>
          </p:nvSpPr>
          <p:spPr>
            <a:xfrm>
              <a:off x="7814924" y="-19050"/>
              <a:ext cx="12394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Comma since next element</a:t>
              </a:r>
            </a:p>
          </p:txBody>
        </p:sp>
        <p:cxnSp>
          <p:nvCxnSpPr>
            <p:cNvPr id="40" name="Straight Arrow Connector 39"/>
            <p:cNvCxnSpPr>
              <a:stCxn id="26" idx="2"/>
            </p:cNvCxnSpPr>
            <p:nvPr/>
          </p:nvCxnSpPr>
          <p:spPr>
            <a:xfrm flipH="1">
              <a:off x="7347696" y="504170"/>
              <a:ext cx="1086938" cy="78236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6400800" y="3567440"/>
            <a:ext cx="2522532" cy="523220"/>
            <a:chOff x="6400800" y="3567440"/>
            <a:chExt cx="2522532" cy="523220"/>
          </a:xfrm>
        </p:grpSpPr>
        <p:sp>
          <p:nvSpPr>
            <p:cNvPr id="25" name="TextBox 24"/>
            <p:cNvSpPr txBox="1"/>
            <p:nvPr/>
          </p:nvSpPr>
          <p:spPr>
            <a:xfrm>
              <a:off x="7535870" y="3567440"/>
              <a:ext cx="1387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No comma after last element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6400800" y="3638550"/>
              <a:ext cx="527317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>
              <a:stCxn id="25" idx="1"/>
              <a:endCxn id="43" idx="6"/>
            </p:cNvCxnSpPr>
            <p:nvPr/>
          </p:nvCxnSpPr>
          <p:spPr>
            <a:xfrm flipH="1">
              <a:off x="6928117" y="3829050"/>
              <a:ext cx="607753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785251" y="892373"/>
            <a:ext cx="572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Open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785251" y="4318120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297743" y="1276350"/>
            <a:ext cx="5028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}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nsolas" panose="020B0609020204030204" pitchFamily="49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234365" y="1228967"/>
            <a:ext cx="80835" cy="142238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75616" y="1276350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33" name="Oval 32"/>
          <p:cNvSpPr/>
          <p:nvPr/>
        </p:nvSpPr>
        <p:spPr>
          <a:xfrm>
            <a:off x="8458200" y="1438912"/>
            <a:ext cx="152400" cy="142238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7391400" y="1681910"/>
            <a:ext cx="152400" cy="12784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7239000" y="1885950"/>
            <a:ext cx="152400" cy="127840"/>
          </a:xfrm>
          <a:prstGeom prst="ellips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7467600" y="1504950"/>
            <a:ext cx="1676400" cy="307777"/>
            <a:chOff x="7467600" y="1504950"/>
            <a:chExt cx="1676400" cy="307777"/>
          </a:xfrm>
        </p:grpSpPr>
        <p:cxnSp>
          <p:nvCxnSpPr>
            <p:cNvPr id="37" name="Straight Arrow Connector 36"/>
            <p:cNvCxnSpPr>
              <a:stCxn id="24" idx="1"/>
            </p:cNvCxnSpPr>
            <p:nvPr/>
          </p:nvCxnSpPr>
          <p:spPr>
            <a:xfrm flipH="1">
              <a:off x="7467600" y="1658839"/>
              <a:ext cx="187851" cy="869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7655451" y="1504950"/>
              <a:ext cx="148854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Need leading zero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24800" y="742950"/>
            <a:ext cx="1085900" cy="678316"/>
            <a:chOff x="6395627" y="494273"/>
            <a:chExt cx="1085900" cy="678316"/>
          </a:xfrm>
        </p:grpSpPr>
        <p:sp>
          <p:nvSpPr>
            <p:cNvPr id="41" name="TextBox 40"/>
            <p:cNvSpPr txBox="1"/>
            <p:nvPr/>
          </p:nvSpPr>
          <p:spPr>
            <a:xfrm>
              <a:off x="6395627" y="494273"/>
              <a:ext cx="10859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 smtClean="0">
                  <a:solidFill>
                    <a:srgbClr val="FF0000"/>
                  </a:solidFill>
                </a:rPr>
                <a:t>Values can have spaces</a:t>
              </a:r>
            </a:p>
          </p:txBody>
        </p:sp>
        <p:cxnSp>
          <p:nvCxnSpPr>
            <p:cNvPr id="42" name="Straight Arrow Connector 41"/>
            <p:cNvCxnSpPr>
              <a:stCxn id="41" idx="2"/>
            </p:cNvCxnSpPr>
            <p:nvPr/>
          </p:nvCxnSpPr>
          <p:spPr>
            <a:xfrm flipH="1">
              <a:off x="6791792" y="1017493"/>
              <a:ext cx="146785" cy="15509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8799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025E-6 L -0.00191 0.05524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274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8025E-6 L -0.00225 0.055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58025E-6 L -0.00191 0.1237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6173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58025E-6 L -0.00225 0.1336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30" grpId="0"/>
      <p:bldP spid="30" grpId="1"/>
      <p:bldP spid="30" grpId="2"/>
      <p:bldP spid="30" grpId="3"/>
      <p:bldP spid="4" grpId="0" animBg="1"/>
      <p:bldP spid="31" grpId="0"/>
      <p:bldP spid="31" grpId="1"/>
      <p:bldP spid="31" grpId="2"/>
      <p:bldP spid="31" grpId="3"/>
      <p:bldP spid="33" grpId="0" animBg="1"/>
      <p:bldP spid="57" grpId="0" animBg="1"/>
      <p:bldP spid="57" grpId="1" animBg="1"/>
      <p:bldP spid="59" grpId="0" animBg="1"/>
      <p:bldP spid="59" grpId="1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7789" y="438150"/>
            <a:ext cx="8960011" cy="47089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7789" y="438150"/>
            <a:ext cx="2137124" cy="470898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"Events": [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],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Use_Defaults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1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3560" y="968892"/>
            <a:ext cx="8954240" cy="3662541"/>
            <a:chOff x="113560" y="968892"/>
            <a:chExt cx="8954240" cy="3662541"/>
          </a:xfrm>
        </p:grpSpPr>
        <p:sp>
          <p:nvSpPr>
            <p:cNvPr id="16" name="Rectangle 15"/>
            <p:cNvSpPr/>
            <p:nvPr/>
          </p:nvSpPr>
          <p:spPr>
            <a:xfrm>
              <a:off x="1219200" y="971550"/>
              <a:ext cx="7848600" cy="34290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3560" y="968892"/>
              <a:ext cx="4262705" cy="366254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"</a:t>
              </a:r>
              <a:r>
                <a:rPr lang="en-US" sz="1200" dirty="0" err="1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Event_Coordinator_Config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</a:t>
              </a:r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},</a:t>
              </a:r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Event_Name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"Outbreak",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Nodeset_Config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{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"class":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NodeSetAll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},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Start_Day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1,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</a:t>
              </a:r>
              <a:r>
                <a:rPr lang="en-US" b="1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"class": "</a:t>
              </a:r>
              <a:r>
                <a:rPr lang="en-US" b="1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CampaignEvent</a:t>
              </a:r>
              <a:r>
                <a:rPr lang="en-US" b="1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</a:t>
              </a:r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105" y="1200150"/>
            <a:ext cx="8954695" cy="1828800"/>
            <a:chOff x="113105" y="1200150"/>
            <a:chExt cx="8954695" cy="1828800"/>
          </a:xfrm>
        </p:grpSpPr>
        <p:sp>
          <p:nvSpPr>
            <p:cNvPr id="18" name="Rectangle 17"/>
            <p:cNvSpPr/>
            <p:nvPr/>
          </p:nvSpPr>
          <p:spPr>
            <a:xfrm>
              <a:off x="1600200" y="1200150"/>
              <a:ext cx="7467600" cy="18288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3105" y="1210410"/>
              <a:ext cx="8954695" cy="181588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Demographic_Coverage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0.0005,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Intervention_Config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{</a:t>
              </a: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Target_Demographic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"Everyone",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</a:t>
              </a:r>
              <a:r>
                <a:rPr lang="en-US" b="1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"class": "</a:t>
              </a:r>
              <a:r>
                <a:rPr lang="en-US" b="1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StandardInterventionDistributionEventCoordinator</a:t>
              </a:r>
              <a:r>
                <a:rPr lang="en-US" b="1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endPara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7789" y="1578492"/>
            <a:ext cx="8960011" cy="892552"/>
            <a:chOff x="107789" y="1578492"/>
            <a:chExt cx="8960011" cy="892552"/>
          </a:xfrm>
        </p:grpSpPr>
        <p:sp>
          <p:nvSpPr>
            <p:cNvPr id="20" name="Rectangle 19"/>
            <p:cNvSpPr/>
            <p:nvPr/>
          </p:nvSpPr>
          <p:spPr>
            <a:xfrm>
              <a:off x="1905000" y="1581150"/>
              <a:ext cx="7162800" cy="8382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7789" y="1578492"/>
              <a:ext cx="5763116" cy="89255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"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Antigen": 0,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"Genome": 0,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Outbreak_Source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PrevalenceIncrease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",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                </a:t>
              </a:r>
              <a:r>
                <a:rPr lang="en-US" b="1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"class": "</a:t>
              </a:r>
              <a:r>
                <a:rPr lang="en-US" b="1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OutbreakIndividual</a:t>
              </a:r>
              <a:r>
                <a:rPr lang="en-US" b="1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endParaRPr lang="en-US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257800" y="1303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elements removed for illustration purposes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74569" y="57150"/>
            <a:ext cx="8229600" cy="344269"/>
          </a:xfrm>
        </p:spPr>
        <p:txBody>
          <a:bodyPr>
            <a:noAutofit/>
          </a:bodyPr>
          <a:lstStyle/>
          <a:p>
            <a:r>
              <a:rPr lang="en-US" sz="2000" dirty="0" smtClean="0"/>
              <a:t>Generic\01_SIR - Campaign File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713271" y="576902"/>
            <a:ext cx="205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Array of </a:t>
            </a:r>
            <a:r>
              <a:rPr lang="en-US" sz="1400" i="1" dirty="0" err="1" smtClean="0">
                <a:solidFill>
                  <a:srgbClr val="FF0000"/>
                </a:solidFill>
              </a:rPr>
              <a:t>CampaignEvents</a:t>
            </a:r>
            <a:endParaRPr lang="en-US" sz="1400" i="1" dirty="0" smtClean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25374" y="4476750"/>
            <a:ext cx="5066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FF0000"/>
                </a:solidFill>
              </a:rPr>
              <a:t>0 = User must define every parameter</a:t>
            </a:r>
          </a:p>
          <a:p>
            <a:r>
              <a:rPr lang="en-US" sz="1400" i="1" dirty="0" smtClean="0">
                <a:solidFill>
                  <a:srgbClr val="FF0000"/>
                </a:solidFill>
              </a:rPr>
              <a:t>1 = Default values will be used for all parameters undefined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743200" y="3714750"/>
            <a:ext cx="4927283" cy="646331"/>
            <a:chOff x="2743200" y="3714750"/>
            <a:chExt cx="4927283" cy="646331"/>
          </a:xfrm>
        </p:grpSpPr>
        <p:sp>
          <p:nvSpPr>
            <p:cNvPr id="22" name="TextBox 21"/>
            <p:cNvSpPr txBox="1"/>
            <p:nvPr/>
          </p:nvSpPr>
          <p:spPr>
            <a:xfrm>
              <a:off x="6354097" y="3714750"/>
              <a:ext cx="13163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</a:rPr>
                <a:t>When</a:t>
              </a:r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 flipV="1">
              <a:off x="2743200" y="4019551"/>
              <a:ext cx="3581400" cy="1836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52400" y="3072140"/>
            <a:ext cx="7632856" cy="801843"/>
            <a:chOff x="152400" y="3072140"/>
            <a:chExt cx="7632856" cy="801843"/>
          </a:xfrm>
        </p:grpSpPr>
        <p:sp>
          <p:nvSpPr>
            <p:cNvPr id="25" name="TextBox 24"/>
            <p:cNvSpPr txBox="1"/>
            <p:nvPr/>
          </p:nvSpPr>
          <p:spPr>
            <a:xfrm>
              <a:off x="6324600" y="3072140"/>
              <a:ext cx="14606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</a:rPr>
                <a:t>Where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>
              <a:off x="3733800" y="3395306"/>
              <a:ext cx="2590800" cy="217067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152400" y="3350763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 smtClean="0">
                  <a:solidFill>
                    <a:srgbClr val="FF0000"/>
                  </a:solidFill>
                </a:rPr>
                <a:t>What nodes this goes to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715000" y="1704755"/>
            <a:ext cx="1889760" cy="646331"/>
            <a:chOff x="5715000" y="1704755"/>
            <a:chExt cx="1889760" cy="646331"/>
          </a:xfrm>
        </p:grpSpPr>
        <p:sp>
          <p:nvSpPr>
            <p:cNvPr id="32" name="TextBox 31"/>
            <p:cNvSpPr txBox="1"/>
            <p:nvPr/>
          </p:nvSpPr>
          <p:spPr>
            <a:xfrm>
              <a:off x="6354097" y="1704755"/>
              <a:ext cx="12506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</a:rPr>
                <a:t>What</a:t>
              </a:r>
            </a:p>
          </p:txBody>
        </p:sp>
        <p:cxnSp>
          <p:nvCxnSpPr>
            <p:cNvPr id="33" name="Straight Arrow Connector 32"/>
            <p:cNvCxnSpPr>
              <a:stCxn id="32" idx="1"/>
            </p:cNvCxnSpPr>
            <p:nvPr/>
          </p:nvCxnSpPr>
          <p:spPr>
            <a:xfrm flipH="1">
              <a:off x="5715000" y="2027921"/>
              <a:ext cx="639097" cy="231384"/>
            </a:xfrm>
            <a:prstGeom prst="straightConnector1">
              <a:avLst/>
            </a:prstGeom>
            <a:ln w="5715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/>
          <p:cNvSpPr txBox="1"/>
          <p:nvPr/>
        </p:nvSpPr>
        <p:spPr>
          <a:xfrm>
            <a:off x="148876" y="438150"/>
            <a:ext cx="1021433" cy="415498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52400" y="1047750"/>
            <a:ext cx="7274121" cy="1981200"/>
            <a:chOff x="152400" y="1047750"/>
            <a:chExt cx="7274121" cy="1981200"/>
          </a:xfrm>
        </p:grpSpPr>
        <p:grpSp>
          <p:nvGrpSpPr>
            <p:cNvPr id="36" name="Group 35"/>
            <p:cNvGrpSpPr/>
            <p:nvPr/>
          </p:nvGrpSpPr>
          <p:grpSpPr>
            <a:xfrm>
              <a:off x="152400" y="1370916"/>
              <a:ext cx="6183758" cy="1658034"/>
              <a:chOff x="152400" y="1370916"/>
              <a:chExt cx="6183758" cy="1658034"/>
            </a:xfrm>
          </p:grpSpPr>
          <p:cxnSp>
            <p:nvCxnSpPr>
              <p:cNvPr id="29" name="Straight Arrow Connector 28"/>
              <p:cNvCxnSpPr>
                <a:stCxn id="2" idx="1"/>
              </p:cNvCxnSpPr>
              <p:nvPr/>
            </p:nvCxnSpPr>
            <p:spPr>
              <a:xfrm flipH="1">
                <a:off x="4718621" y="1370916"/>
                <a:ext cx="1617537" cy="1277809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>
                <a:stCxn id="2" idx="1"/>
              </p:cNvCxnSpPr>
              <p:nvPr/>
            </p:nvCxnSpPr>
            <p:spPr>
              <a:xfrm flipH="1">
                <a:off x="4587794" y="1370916"/>
                <a:ext cx="1748364" cy="18707"/>
              </a:xfrm>
              <a:prstGeom prst="straightConnector1">
                <a:avLst/>
              </a:prstGeom>
              <a:ln w="5715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52400" y="2290286"/>
                <a:ext cx="11430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i="1" dirty="0" smtClean="0">
                    <a:solidFill>
                      <a:srgbClr val="FF0000"/>
                    </a:solidFill>
                  </a:rPr>
                  <a:t>Who in the node it goes to</a:t>
                </a: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6336158" y="1047750"/>
              <a:ext cx="109036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i="1" dirty="0" smtClean="0">
                  <a:solidFill>
                    <a:schemeClr val="bg1"/>
                  </a:solidFill>
                </a:rPr>
                <a:t>Who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695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Categories of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873529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Deterministic vs Probabilistic</a:t>
            </a:r>
          </a:p>
          <a:p>
            <a:r>
              <a:rPr lang="en-US" i="1" dirty="0" smtClean="0"/>
              <a:t>An Introduction to Infectious Disease Modelling</a:t>
            </a:r>
            <a:endParaRPr lang="en-US" dirty="0"/>
          </a:p>
          <a:p>
            <a:pPr lvl="1"/>
            <a:r>
              <a:rPr lang="en-US" dirty="0" smtClean="0"/>
              <a:t>Emilia </a:t>
            </a:r>
            <a:r>
              <a:rPr lang="en-US" dirty="0" err="1" smtClean="0"/>
              <a:t>Vynnycky</a:t>
            </a:r>
            <a:r>
              <a:rPr lang="en-US" dirty="0"/>
              <a:t> </a:t>
            </a:r>
            <a:r>
              <a:rPr lang="en-US" dirty="0" smtClean="0"/>
              <a:t>&amp; Richard White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53060"/>
              </p:ext>
            </p:extLst>
          </p:nvPr>
        </p:nvGraphicFramePr>
        <p:xfrm>
          <a:off x="685800" y="2266950"/>
          <a:ext cx="7620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Compartmental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infectious subgroups of population and flow between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Individual-based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 infection process in each entity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Dynamic Transmission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Models the contact/transmission between individuals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model that does not describe change over time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Explicitly models network of contacts between individuals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87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57400" y="819150"/>
            <a:ext cx="7086600" cy="4324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2438400" y="438149"/>
            <a:ext cx="6629400" cy="4708982"/>
            <a:chOff x="2438400" y="438149"/>
            <a:chExt cx="6629400" cy="4708982"/>
          </a:xfrm>
        </p:grpSpPr>
        <p:sp>
          <p:nvSpPr>
            <p:cNvPr id="10" name="Rectangle 9"/>
            <p:cNvSpPr/>
            <p:nvPr/>
          </p:nvSpPr>
          <p:spPr>
            <a:xfrm>
              <a:off x="2809530" y="438149"/>
              <a:ext cx="6258270" cy="265157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809530" y="3180722"/>
              <a:ext cx="6258270" cy="1753228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8400" y="438150"/>
              <a:ext cx="6400800" cy="47089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Event_Coordinator_Config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{</a:t>
              </a: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}, </a:t>
              </a:r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Nodeset_Config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{ "class":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NodeSetAll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},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Start_Day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1,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"class":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CampaignEvent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r>
                <a:rPr lang="en-US" sz="12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}, 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  <a:r>
                <a:rPr lang="en-US" sz="1200" dirty="0" smtClean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</a:t>
              </a:r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Event_Coordinator_Config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{</a:t>
              </a: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 smtClean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}, </a:t>
              </a:r>
              <a:endPara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Nodeset_Config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{ "class":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NodeSetAll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 },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Start_Day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": 30, </a:t>
              </a:r>
            </a:p>
            <a:p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"class": "</a:t>
              </a:r>
              <a:r>
                <a:rPr lang="en-US" sz="1200" dirty="0" err="1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CampaignEvent</a:t>
              </a:r>
              <a:r>
                <a:rPr lang="en-US" sz="1200" dirty="0">
                  <a:solidFill>
                    <a:schemeClr val="bg1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"</a:t>
              </a:r>
            </a:p>
            <a:p>
              <a:r>
                <a:rPr lang="en-US" sz="1200" dirty="0" smtClean="0"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  <a:endParaRPr lang="en-US" sz="12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190530" y="743578"/>
            <a:ext cx="5845260" cy="3504572"/>
            <a:chOff x="3190530" y="666750"/>
            <a:chExt cx="5845260" cy="3504572"/>
          </a:xfrm>
        </p:grpSpPr>
        <p:sp>
          <p:nvSpPr>
            <p:cNvPr id="15" name="Rectangle 14"/>
            <p:cNvSpPr/>
            <p:nvPr/>
          </p:nvSpPr>
          <p:spPr>
            <a:xfrm>
              <a:off x="3190530" y="3409322"/>
              <a:ext cx="5845260" cy="762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190530" y="666750"/>
              <a:ext cx="5845260" cy="1676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571530" y="1123950"/>
            <a:ext cx="5464260" cy="2747665"/>
            <a:chOff x="3571530" y="1123950"/>
            <a:chExt cx="5464260" cy="2747665"/>
          </a:xfrm>
        </p:grpSpPr>
        <p:sp>
          <p:nvSpPr>
            <p:cNvPr id="18" name="Rectangle 17"/>
            <p:cNvSpPr/>
            <p:nvPr/>
          </p:nvSpPr>
          <p:spPr>
            <a:xfrm>
              <a:off x="5486400" y="3638549"/>
              <a:ext cx="3549390" cy="23306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571530" y="1123950"/>
              <a:ext cx="4505670" cy="381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38400" y="514350"/>
            <a:ext cx="6400800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Demographic_Coverage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0.5,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Intervention_Config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Number_Repetitions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3,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Target_Demographic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"Everyone",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Timesteps_Between_Repetitions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7,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"class":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StandardInterventionDistributionEventCoordinator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Demographic_Coverage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0.001, 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Intervention_Config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                             }, 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Target_Demographic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"Everyone",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"class":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StandardInterventionDistributionEventCoordinator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514350"/>
            <a:ext cx="6400800" cy="36009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Vaccine_Type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":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AcquisitionBlocking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</a:p>
          <a:p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"class":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SimpleVaccine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   "</a:t>
            </a:r>
            <a:r>
              <a:rPr lang="en-US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class": "</a:t>
            </a:r>
            <a:r>
              <a:rPr lang="en-US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OutbreakIndividual</a:t>
            </a:r>
            <a:r>
              <a:rPr lang="en-US" sz="120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57150"/>
            <a:ext cx="8229600" cy="289999"/>
          </a:xfrm>
        </p:spPr>
        <p:txBody>
          <a:bodyPr>
            <a:noAutofit/>
          </a:bodyPr>
          <a:lstStyle/>
          <a:p>
            <a:r>
              <a:rPr lang="en-US" sz="2000" dirty="0"/>
              <a:t>Generic\02_SIR_Vaccinations\</a:t>
            </a:r>
            <a:r>
              <a:rPr lang="en-US" sz="2000" dirty="0" err="1"/>
              <a:t>B_Vaccinations</a:t>
            </a:r>
            <a:endParaRPr lang="en-US" sz="20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19600" y="4488418"/>
            <a:ext cx="1852477" cy="461665"/>
            <a:chOff x="4419600" y="4488418"/>
            <a:chExt cx="1852477" cy="461665"/>
          </a:xfrm>
        </p:grpSpPr>
        <p:sp>
          <p:nvSpPr>
            <p:cNvPr id="22" name="TextBox 21"/>
            <p:cNvSpPr txBox="1"/>
            <p:nvPr/>
          </p:nvSpPr>
          <p:spPr>
            <a:xfrm>
              <a:off x="5334000" y="44884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When</a:t>
              </a:r>
            </a:p>
          </p:txBody>
        </p:sp>
        <p:cxnSp>
          <p:nvCxnSpPr>
            <p:cNvPr id="23" name="Straight Arrow Connector 22"/>
            <p:cNvCxnSpPr>
              <a:stCxn id="22" idx="1"/>
            </p:cNvCxnSpPr>
            <p:nvPr/>
          </p:nvCxnSpPr>
          <p:spPr>
            <a:xfrm flipH="1" flipV="1">
              <a:off x="4419600" y="4594623"/>
              <a:ext cx="914400" cy="1246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4419600" y="2647950"/>
            <a:ext cx="1852477" cy="461665"/>
            <a:chOff x="4419600" y="4488418"/>
            <a:chExt cx="1852477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5334000" y="44884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When</a:t>
              </a:r>
            </a:p>
          </p:txBody>
        </p:sp>
        <p:cxnSp>
          <p:nvCxnSpPr>
            <p:cNvPr id="26" name="Straight Arrow Connector 25"/>
            <p:cNvCxnSpPr>
              <a:stCxn id="25" idx="1"/>
            </p:cNvCxnSpPr>
            <p:nvPr/>
          </p:nvCxnSpPr>
          <p:spPr>
            <a:xfrm flipH="1" flipV="1">
              <a:off x="4419600" y="4594623"/>
              <a:ext cx="914400" cy="124628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Content Placeholder 44"/>
          <p:cNvSpPr>
            <a:spLocks noGrp="1"/>
          </p:cNvSpPr>
          <p:nvPr>
            <p:ph sz="half" idx="2"/>
          </p:nvPr>
        </p:nvSpPr>
        <p:spPr>
          <a:xfrm>
            <a:off x="0" y="819150"/>
            <a:ext cx="2047530" cy="3775472"/>
          </a:xfrm>
        </p:spPr>
        <p:txBody>
          <a:bodyPr>
            <a:normAutofit/>
          </a:bodyPr>
          <a:lstStyle/>
          <a:p>
            <a:pPr marL="169863" indent="-169863"/>
            <a:r>
              <a:rPr lang="en-US" sz="1800" dirty="0" smtClean="0"/>
              <a:t>Things to notice:</a:t>
            </a:r>
          </a:p>
          <a:p>
            <a:pPr marL="457200" lvl="1" indent="-225425"/>
            <a:r>
              <a:rPr lang="en-US" sz="1400" dirty="0" smtClean="0"/>
              <a:t>Two elements in Events array</a:t>
            </a:r>
          </a:p>
          <a:p>
            <a:pPr marL="457200" lvl="1" indent="-225425"/>
            <a:r>
              <a:rPr lang="en-US" sz="1400" dirty="0" smtClean="0"/>
              <a:t>First </a:t>
            </a:r>
            <a:r>
              <a:rPr lang="en-US" sz="1400" dirty="0" err="1" smtClean="0"/>
              <a:t>CampaignEvent</a:t>
            </a:r>
            <a:r>
              <a:rPr lang="en-US" sz="1400" dirty="0" smtClean="0"/>
              <a:t> starts on Day 1 and distributes </a:t>
            </a:r>
            <a:r>
              <a:rPr lang="en-US" sz="1400" dirty="0" err="1" smtClean="0"/>
              <a:t>SimpleVaccine</a:t>
            </a:r>
            <a:endParaRPr lang="en-US" sz="1400" dirty="0" smtClean="0"/>
          </a:p>
          <a:p>
            <a:pPr marL="457200" lvl="1" indent="-225425"/>
            <a:r>
              <a:rPr lang="en-US" sz="1400" dirty="0" smtClean="0"/>
              <a:t>Second starts on Day 30 and distributes </a:t>
            </a:r>
            <a:r>
              <a:rPr lang="en-US" sz="1400" dirty="0" err="1" smtClean="0"/>
              <a:t>OutbreakIndividual</a:t>
            </a:r>
            <a:endParaRPr lang="en-US" sz="14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013721" y="2419350"/>
            <a:ext cx="1616745" cy="461665"/>
            <a:chOff x="6962018" y="2409891"/>
            <a:chExt cx="1616745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7542902" y="2409891"/>
              <a:ext cx="1035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Where</a:t>
              </a:r>
            </a:p>
          </p:txBody>
        </p:sp>
        <p:cxnSp>
          <p:nvCxnSpPr>
            <p:cNvPr id="29" name="Straight Arrow Connector 28"/>
            <p:cNvCxnSpPr>
              <a:stCxn id="28" idx="1"/>
            </p:cNvCxnSpPr>
            <p:nvPr/>
          </p:nvCxnSpPr>
          <p:spPr>
            <a:xfrm flipH="1" flipV="1">
              <a:off x="6962018" y="2571122"/>
              <a:ext cx="580884" cy="6960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7013721" y="4248150"/>
            <a:ext cx="1616745" cy="461665"/>
            <a:chOff x="6858000" y="4238692"/>
            <a:chExt cx="1616745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7438884" y="4238692"/>
              <a:ext cx="10358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Where</a:t>
              </a:r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 flipV="1">
              <a:off x="6858000" y="4399923"/>
              <a:ext cx="580884" cy="69602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7182403" y="1083190"/>
            <a:ext cx="1923497" cy="2869715"/>
            <a:chOff x="7182403" y="1083190"/>
            <a:chExt cx="1923497" cy="2869715"/>
          </a:xfrm>
        </p:grpSpPr>
        <p:sp>
          <p:nvSpPr>
            <p:cNvPr id="47" name="TextBox 46"/>
            <p:cNvSpPr txBox="1"/>
            <p:nvPr/>
          </p:nvSpPr>
          <p:spPr>
            <a:xfrm>
              <a:off x="7182403" y="1083190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What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331329" y="3552795"/>
              <a:ext cx="7745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>
                  <a:solidFill>
                    <a:schemeClr val="bg1"/>
                  </a:solidFill>
                </a:rPr>
                <a:t>What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257800" y="1303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elements removed for illustration purposes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867400" y="895351"/>
            <a:ext cx="2120902" cy="1067915"/>
            <a:chOff x="5867400" y="895351"/>
            <a:chExt cx="2120902" cy="1067915"/>
          </a:xfrm>
        </p:grpSpPr>
        <p:grpSp>
          <p:nvGrpSpPr>
            <p:cNvPr id="42" name="Group 41"/>
            <p:cNvGrpSpPr/>
            <p:nvPr/>
          </p:nvGrpSpPr>
          <p:grpSpPr>
            <a:xfrm>
              <a:off x="5867400" y="895351"/>
              <a:ext cx="1333507" cy="1066800"/>
              <a:chOff x="5867400" y="895351"/>
              <a:chExt cx="1333507" cy="1066800"/>
            </a:xfrm>
          </p:grpSpPr>
          <p:cxnSp>
            <p:nvCxnSpPr>
              <p:cNvPr id="36" name="Straight Arrow Connector 35"/>
              <p:cNvCxnSpPr>
                <a:stCxn id="3" idx="1"/>
              </p:cNvCxnSpPr>
              <p:nvPr/>
            </p:nvCxnSpPr>
            <p:spPr>
              <a:xfrm flipH="1" flipV="1">
                <a:off x="5867400" y="895351"/>
                <a:ext cx="1333507" cy="837083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/>
              <p:cNvCxnSpPr>
                <a:stCxn id="3" idx="1"/>
              </p:cNvCxnSpPr>
              <p:nvPr/>
            </p:nvCxnSpPr>
            <p:spPr>
              <a:xfrm flipH="1">
                <a:off x="6411569" y="1732434"/>
                <a:ext cx="789338" cy="229717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7200907" y="1501601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Who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3562351"/>
            <a:ext cx="2092193" cy="652164"/>
            <a:chOff x="6019800" y="3562351"/>
            <a:chExt cx="2092193" cy="652164"/>
          </a:xfrm>
        </p:grpSpPr>
        <p:grpSp>
          <p:nvGrpSpPr>
            <p:cNvPr id="43" name="Group 42"/>
            <p:cNvGrpSpPr/>
            <p:nvPr/>
          </p:nvGrpSpPr>
          <p:grpSpPr>
            <a:xfrm>
              <a:off x="6019800" y="3562351"/>
              <a:ext cx="1304798" cy="421332"/>
              <a:chOff x="6019800" y="3562351"/>
              <a:chExt cx="1304798" cy="421332"/>
            </a:xfrm>
          </p:grpSpPr>
          <p:cxnSp>
            <p:nvCxnSpPr>
              <p:cNvPr id="34" name="Straight Arrow Connector 33"/>
              <p:cNvCxnSpPr>
                <a:stCxn id="45" idx="1"/>
              </p:cNvCxnSpPr>
              <p:nvPr/>
            </p:nvCxnSpPr>
            <p:spPr>
              <a:xfrm flipH="1" flipV="1">
                <a:off x="6019800" y="3562351"/>
                <a:ext cx="1304798" cy="42133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>
                <a:stCxn id="45" idx="1"/>
              </p:cNvCxnSpPr>
              <p:nvPr/>
            </p:nvCxnSpPr>
            <p:spPr>
              <a:xfrm flipH="1" flipV="1">
                <a:off x="6272078" y="3943351"/>
                <a:ext cx="1052520" cy="4033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7324598" y="3752850"/>
              <a:ext cx="7873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i="1" dirty="0" smtClean="0">
                  <a:solidFill>
                    <a:schemeClr val="bg1"/>
                  </a:solidFill>
                </a:rPr>
                <a:t>Who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4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What - Interventions</a:t>
            </a:r>
            <a:endParaRPr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Node Targeted</a:t>
            </a:r>
          </a:p>
          <a:p>
            <a:pPr lvl="1"/>
            <a:r>
              <a:rPr lang="en-US" dirty="0" smtClean="0"/>
              <a:t>Interventions that target all of the entities of the region</a:t>
            </a:r>
          </a:p>
          <a:p>
            <a:pPr lvl="1"/>
            <a:r>
              <a:rPr lang="en-US" dirty="0" smtClean="0"/>
              <a:t>Others live at the node level listening for changes to individuals and will distribute Individual Targeted interventions</a:t>
            </a:r>
          </a:p>
          <a:p>
            <a:endParaRPr lang="en-US" dirty="0" smtClean="0"/>
          </a:p>
          <a:p>
            <a:r>
              <a:rPr lang="en-US" dirty="0" smtClean="0"/>
              <a:t>Individual </a:t>
            </a:r>
            <a:r>
              <a:rPr lang="en-US" dirty="0"/>
              <a:t>Targeted</a:t>
            </a:r>
          </a:p>
          <a:p>
            <a:pPr lvl="1"/>
            <a:r>
              <a:rPr lang="en-US" dirty="0"/>
              <a:t>Interventions that target the specific people of a node</a:t>
            </a:r>
            <a:endParaRPr lang="en-US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819150"/>
            <a:ext cx="2410645" cy="3894225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46697" y="511373"/>
            <a:ext cx="23060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Node Targeted Interventions</a:t>
            </a:r>
          </a:p>
        </p:txBody>
      </p:sp>
    </p:spTree>
    <p:extLst>
      <p:ext uri="{BB962C8B-B14F-4D97-AF65-F5344CB8AC3E}">
        <p14:creationId xmlns:p14="http://schemas.microsoft.com/office/powerpoint/2010/main" val="66840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Individual Targeted Interventions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42950"/>
            <a:ext cx="7387861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7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591685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Use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35623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1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86217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Use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39433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Data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4600" y="895350"/>
            <a:ext cx="4800600" cy="3733800"/>
            <a:chOff x="2743200" y="1123950"/>
            <a:chExt cx="3657600" cy="3276600"/>
          </a:xfrm>
          <a:solidFill>
            <a:srgbClr val="3333FF"/>
          </a:solidFill>
        </p:grpSpPr>
        <p:sp>
          <p:nvSpPr>
            <p:cNvPr id="4" name="Rectangle 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1123950"/>
              <a:ext cx="815852" cy="2970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Simulation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48000" y="1201330"/>
            <a:ext cx="3048000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743200" y="1123950"/>
              <a:ext cx="1054135" cy="48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846439" y="1506130"/>
            <a:ext cx="3138009" cy="258962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4" name="Rectangle 43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2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667000" y="1809750"/>
            <a:ext cx="3200400" cy="2743200"/>
            <a:chOff x="2743200" y="1123950"/>
            <a:chExt cx="3657600" cy="3276600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47" name="Rectangle 46"/>
            <p:cNvSpPr/>
            <p:nvPr/>
          </p:nvSpPr>
          <p:spPr>
            <a:xfrm>
              <a:off x="2743200" y="1123950"/>
              <a:ext cx="3657600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743200" y="1123950"/>
              <a:ext cx="1049860" cy="4283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Node 1</a:t>
              </a:r>
            </a:p>
          </p:txBody>
        </p:sp>
      </p:grpSp>
      <p:sp>
        <p:nvSpPr>
          <p:cNvPr id="54" name="Oval 53"/>
          <p:cNvSpPr/>
          <p:nvPr/>
        </p:nvSpPr>
        <p:spPr>
          <a:xfrm>
            <a:off x="152400" y="2453104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Demographics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152400" y="3256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Climate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152400" y="4018370"/>
            <a:ext cx="1981200" cy="61078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Migration Data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152400" y="895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Simulation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152400" y="1657350"/>
            <a:ext cx="1981200" cy="6107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Intervention Configuration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0" name="Elbow Connector 59"/>
          <p:cNvCxnSpPr>
            <a:stCxn id="54" idx="6"/>
            <a:endCxn id="4" idx="1"/>
          </p:cNvCxnSpPr>
          <p:nvPr/>
        </p:nvCxnSpPr>
        <p:spPr>
          <a:xfrm>
            <a:off x="2133600" y="2758494"/>
            <a:ext cx="381000" cy="3756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55" idx="6"/>
            <a:endCxn id="4" idx="1"/>
          </p:cNvCxnSpPr>
          <p:nvPr/>
        </p:nvCxnSpPr>
        <p:spPr>
          <a:xfrm flipV="1">
            <a:off x="2133600" y="276225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Elbow Connector 63"/>
          <p:cNvCxnSpPr>
            <a:stCxn id="56" idx="6"/>
            <a:endCxn id="4" idx="1"/>
          </p:cNvCxnSpPr>
          <p:nvPr/>
        </p:nvCxnSpPr>
        <p:spPr>
          <a:xfrm flipV="1">
            <a:off x="2133600" y="276225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57" idx="6"/>
            <a:endCxn id="4" idx="1"/>
          </p:cNvCxnSpPr>
          <p:nvPr/>
        </p:nvCxnSpPr>
        <p:spPr>
          <a:xfrm>
            <a:off x="2133600" y="1200740"/>
            <a:ext cx="381000" cy="1561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58" idx="6"/>
            <a:endCxn id="4" idx="1"/>
          </p:cNvCxnSpPr>
          <p:nvPr/>
        </p:nvCxnSpPr>
        <p:spPr>
          <a:xfrm>
            <a:off x="2133600" y="1962740"/>
            <a:ext cx="381000" cy="79951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743200" y="4095750"/>
            <a:ext cx="1066800" cy="33855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Migration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761214" y="2114549"/>
            <a:ext cx="1938856" cy="1828801"/>
            <a:chOff x="2761214" y="2114549"/>
            <a:chExt cx="1938856" cy="1828801"/>
          </a:xfrm>
        </p:grpSpPr>
        <p:grpSp>
          <p:nvGrpSpPr>
            <p:cNvPr id="10" name="Group 9"/>
            <p:cNvGrpSpPr/>
            <p:nvPr/>
          </p:nvGrpSpPr>
          <p:grpSpPr>
            <a:xfrm>
              <a:off x="2871166" y="2114549"/>
              <a:ext cx="1828904" cy="1553072"/>
              <a:chOff x="2871166" y="2114549"/>
              <a:chExt cx="1828904" cy="1553072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2989815" y="2114549"/>
                <a:ext cx="1710255" cy="1293534"/>
                <a:chOff x="2743200" y="1123950"/>
                <a:chExt cx="3657599" cy="32766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TextBox 41"/>
                <p:cNvSpPr txBox="1"/>
                <p:nvPr/>
              </p:nvSpPr>
              <p:spPr>
                <a:xfrm>
                  <a:off x="2743200" y="1123950"/>
                  <a:ext cx="1839477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</a:t>
                  </a:r>
                  <a:r>
                    <a:rPr lang="en-US" dirty="0">
                      <a:solidFill>
                        <a:schemeClr val="accent1"/>
                      </a:solidFill>
                    </a:rPr>
                    <a:t>n</a:t>
                  </a:r>
                  <a:endParaRPr lang="en-US" dirty="0" smtClean="0">
                    <a:solidFill>
                      <a:schemeClr val="accent1"/>
                    </a:solidFill>
                  </a:endParaRPr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871166" y="2418759"/>
                <a:ext cx="1717468" cy="1248862"/>
                <a:chOff x="2743200" y="1123950"/>
                <a:chExt cx="3657599" cy="3276600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2743200" y="1123950"/>
                  <a:ext cx="3657599" cy="3276600"/>
                </a:xfrm>
                <a:prstGeom prst="rect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2743200" y="1123950"/>
                  <a:ext cx="2620498" cy="8087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>
                      <a:solidFill>
                        <a:schemeClr val="accent1"/>
                      </a:solidFill>
                    </a:rPr>
                    <a:t>Individual 2</a:t>
                  </a:r>
                </a:p>
              </p:txBody>
            </p:sp>
          </p:grpSp>
        </p:grpSp>
        <p:grpSp>
          <p:nvGrpSpPr>
            <p:cNvPr id="26" name="Group 25"/>
            <p:cNvGrpSpPr/>
            <p:nvPr/>
          </p:nvGrpSpPr>
          <p:grpSpPr>
            <a:xfrm>
              <a:off x="2761214" y="2723560"/>
              <a:ext cx="1702927" cy="1219790"/>
              <a:chOff x="2819400" y="2723560"/>
              <a:chExt cx="1702927" cy="121979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2819400" y="2723560"/>
                <a:ext cx="1702927" cy="1219790"/>
              </a:xfrm>
              <a:prstGeom prst="rect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819400" y="2723560"/>
                <a:ext cx="1146468" cy="3010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chemeClr val="accent1"/>
                    </a:solidFill>
                  </a:rPr>
                  <a:t>Individual 1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2895600" y="3559373"/>
                <a:ext cx="1337090" cy="307777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>
                    <a:solidFill>
                      <a:schemeClr val="accent1"/>
                    </a:solidFill>
                  </a:rPr>
                  <a:t>Susceptibility</a:t>
                </a:r>
              </a:p>
            </p:txBody>
          </p:sp>
          <p:grpSp>
            <p:nvGrpSpPr>
              <p:cNvPr id="59" name="Group 58"/>
              <p:cNvGrpSpPr/>
              <p:nvPr/>
            </p:nvGrpSpPr>
            <p:grpSpPr>
              <a:xfrm>
                <a:off x="2892165" y="3065464"/>
                <a:ext cx="1018729" cy="368158"/>
                <a:chOff x="2913740" y="3409950"/>
                <a:chExt cx="1018729" cy="368158"/>
              </a:xfrm>
            </p:grpSpPr>
            <p:sp>
              <p:nvSpPr>
                <p:cNvPr id="61" name="TextBox 60"/>
                <p:cNvSpPr txBox="1"/>
                <p:nvPr/>
              </p:nvSpPr>
              <p:spPr>
                <a:xfrm>
                  <a:off x="2913740" y="3409950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3" name="TextBox 62"/>
                <p:cNvSpPr txBox="1"/>
                <p:nvPr/>
              </p:nvSpPr>
              <p:spPr>
                <a:xfrm>
                  <a:off x="2942262" y="3441678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2970642" y="3470331"/>
                  <a:ext cx="961827" cy="307777"/>
                </a:xfrm>
                <a:prstGeom prst="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Infection</a:t>
                  </a: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4015010" y="3069774"/>
                <a:ext cx="404590" cy="371874"/>
                <a:chOff x="4076891" y="3474216"/>
                <a:chExt cx="404590" cy="371874"/>
              </a:xfrm>
            </p:grpSpPr>
            <p:sp>
              <p:nvSpPr>
                <p:cNvPr id="69" name="TextBox 68"/>
                <p:cNvSpPr txBox="1"/>
                <p:nvPr/>
              </p:nvSpPr>
              <p:spPr>
                <a:xfrm>
                  <a:off x="4076891" y="3474216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4109175" y="3508102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  <p:sp>
              <p:nvSpPr>
                <p:cNvPr id="77" name="TextBox 76"/>
                <p:cNvSpPr txBox="1"/>
                <p:nvPr/>
              </p:nvSpPr>
              <p:spPr>
                <a:xfrm>
                  <a:off x="4142927" y="3538313"/>
                  <a:ext cx="338554" cy="307777"/>
                </a:xfrm>
                <a:prstGeom prst="rect">
                  <a:avLst/>
                </a:prstGeom>
                <a:solidFill>
                  <a:srgbClr val="FF6699"/>
                </a:solidFill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accent1"/>
                      </a:solidFill>
                    </a:rPr>
                    <a:t>IV</a:t>
                  </a:r>
                </a:p>
              </p:txBody>
            </p:sp>
          </p:grpSp>
        </p:grpSp>
      </p:grpSp>
      <p:cxnSp>
        <p:nvCxnSpPr>
          <p:cNvPr id="37" name="Straight Arrow Connector 36"/>
          <p:cNvCxnSpPr/>
          <p:nvPr/>
        </p:nvCxnSpPr>
        <p:spPr>
          <a:xfrm flipH="1">
            <a:off x="4348301" y="2640188"/>
            <a:ext cx="530471" cy="480142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4473166" y="2876550"/>
            <a:ext cx="1318034" cy="1425042"/>
            <a:chOff x="4473166" y="2876550"/>
            <a:chExt cx="1318034" cy="1425042"/>
          </a:xfrm>
        </p:grpSpPr>
        <p:cxnSp>
          <p:nvCxnSpPr>
            <p:cNvPr id="126" name="Straight Arrow Connector 125"/>
            <p:cNvCxnSpPr/>
            <p:nvPr/>
          </p:nvCxnSpPr>
          <p:spPr>
            <a:xfrm>
              <a:off x="4707283" y="3257550"/>
              <a:ext cx="321917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/>
            <p:nvPr/>
          </p:nvCxnSpPr>
          <p:spPr>
            <a:xfrm flipV="1">
              <a:off x="4473166" y="3867150"/>
              <a:ext cx="565945" cy="13892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/>
            <p:nvPr/>
          </p:nvCxnSpPr>
          <p:spPr>
            <a:xfrm>
              <a:off x="4588634" y="3559373"/>
              <a:ext cx="440566" cy="0"/>
            </a:xfrm>
            <a:prstGeom prst="straightConnector1">
              <a:avLst/>
            </a:prstGeom>
            <a:ln w="19050">
              <a:prstDash val="dash"/>
              <a:headEnd type="triangl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/>
            <p:nvPr/>
          </p:nvGrpSpPr>
          <p:grpSpPr>
            <a:xfrm>
              <a:off x="5006846" y="2876550"/>
              <a:ext cx="784354" cy="1425042"/>
              <a:chOff x="5006846" y="2723560"/>
              <a:chExt cx="784354" cy="142504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5039520" y="2723560"/>
                <a:ext cx="751680" cy="1425042"/>
              </a:xfrm>
              <a:prstGeom prst="rect">
                <a:avLst/>
              </a:prstGeom>
              <a:solidFill>
                <a:schemeClr val="bg1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4494750" y="3248955"/>
                <a:ext cx="1393523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1"/>
                    </a:solidFill>
                  </a:rPr>
                  <a:t>Transmission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>
              <a:xfrm rot="16200000">
                <a:off x="5427738" y="3321869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>
                    <a:solidFill>
                      <a:schemeClr val="bg1"/>
                    </a:solidFill>
                  </a:rPr>
                  <a:t>V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>
              <a:xfrm rot="16200000">
                <a:off x="5430541" y="2991818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R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>
              <a:xfrm rot="16200000">
                <a:off x="5433415" y="3645646"/>
                <a:ext cx="249343" cy="284418"/>
              </a:xfrm>
              <a:prstGeom prst="rect">
                <a:avLst/>
              </a:prstGeom>
              <a:solidFill>
                <a:srgbClr val="0070C0"/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bg1"/>
                    </a:solidFill>
                  </a:rPr>
                  <a:t>C</a:t>
                </a:r>
                <a:endParaRPr 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800600" y="2116968"/>
            <a:ext cx="1007234" cy="593569"/>
            <a:chOff x="4800600" y="2116968"/>
            <a:chExt cx="1007234" cy="593569"/>
          </a:xfrm>
        </p:grpSpPr>
        <p:sp>
          <p:nvSpPr>
            <p:cNvPr id="18" name="TextBox 17"/>
            <p:cNvSpPr txBox="1"/>
            <p:nvPr/>
          </p:nvSpPr>
          <p:spPr>
            <a:xfrm>
              <a:off x="4800600" y="2116968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844454" y="21492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accent1"/>
                  </a:solidFill>
                </a:rPr>
                <a:t>Event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95405" y="2187317"/>
              <a:ext cx="912429" cy="523220"/>
            </a:xfrm>
            <a:prstGeom prst="rect">
              <a:avLst/>
            </a:prstGeom>
            <a:solidFill>
              <a:srgbClr val="CC0066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Campaign</a:t>
              </a: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Event</a:t>
              </a:r>
            </a:p>
          </p:txBody>
        </p:sp>
      </p:grpSp>
      <p:sp>
        <p:nvSpPr>
          <p:cNvPr id="90" name="Rectangle 89"/>
          <p:cNvSpPr/>
          <p:nvPr/>
        </p:nvSpPr>
        <p:spPr>
          <a:xfrm>
            <a:off x="7543800" y="16573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Report Data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1" name="Elbow Connector 90"/>
          <p:cNvCxnSpPr>
            <a:endCxn id="90" idx="1"/>
          </p:cNvCxnSpPr>
          <p:nvPr/>
        </p:nvCxnSpPr>
        <p:spPr>
          <a:xfrm flipV="1">
            <a:off x="7315200" y="2067422"/>
            <a:ext cx="228600" cy="694828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6172200" y="2114550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3" name="Rectangle 92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743200" y="1123950"/>
              <a:ext cx="3544667" cy="18752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Reporters</a:t>
              </a:r>
            </a:p>
          </p:txBody>
        </p:sp>
      </p:grpSp>
      <p:sp>
        <p:nvSpPr>
          <p:cNvPr id="95" name="Rectangle 94"/>
          <p:cNvSpPr/>
          <p:nvPr/>
        </p:nvSpPr>
        <p:spPr>
          <a:xfrm>
            <a:off x="7543800" y="3105150"/>
            <a:ext cx="1447800" cy="82014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Logs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96" name="Elbow Connector 95"/>
          <p:cNvCxnSpPr>
            <a:endCxn id="95" idx="1"/>
          </p:cNvCxnSpPr>
          <p:nvPr/>
        </p:nvCxnSpPr>
        <p:spPr>
          <a:xfrm>
            <a:off x="7315200" y="2762250"/>
            <a:ext cx="228600" cy="752972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Group 96"/>
          <p:cNvGrpSpPr/>
          <p:nvPr/>
        </p:nvGrpSpPr>
        <p:grpSpPr>
          <a:xfrm>
            <a:off x="6172200" y="2843723"/>
            <a:ext cx="1034459" cy="591543"/>
            <a:chOff x="2743200" y="1123950"/>
            <a:chExt cx="3657599" cy="3276600"/>
          </a:xfrm>
          <a:solidFill>
            <a:schemeClr val="bg2">
              <a:lumMod val="50000"/>
            </a:schemeClr>
          </a:solidFill>
        </p:grpSpPr>
        <p:sp>
          <p:nvSpPr>
            <p:cNvPr id="99" name="Rectangle 98"/>
            <p:cNvSpPr/>
            <p:nvPr/>
          </p:nvSpPr>
          <p:spPr>
            <a:xfrm>
              <a:off x="2743200" y="1123950"/>
              <a:ext cx="3657599" cy="32766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3200" y="1123950"/>
              <a:ext cx="2993752" cy="32391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Error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Handler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76200" y="2339450"/>
            <a:ext cx="2209800" cy="8419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6179917" y="3559373"/>
            <a:ext cx="1051531" cy="838200"/>
            <a:chOff x="7683608" y="3943350"/>
            <a:chExt cx="1051531" cy="838200"/>
          </a:xfrm>
        </p:grpSpPr>
        <p:sp>
          <p:nvSpPr>
            <p:cNvPr id="76" name="Rectangle 75"/>
            <p:cNvSpPr/>
            <p:nvPr/>
          </p:nvSpPr>
          <p:spPr>
            <a:xfrm>
              <a:off x="7683608" y="3943350"/>
              <a:ext cx="1034459" cy="8382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696200" y="3950553"/>
              <a:ext cx="10389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Random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Number</a:t>
              </a:r>
            </a:p>
            <a:p>
              <a:r>
                <a:rPr lang="en-US" dirty="0" smtClean="0">
                  <a:solidFill>
                    <a:schemeClr val="accent1"/>
                  </a:solidFill>
                </a:rPr>
                <a:t>Generator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555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118498" cy="37754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Z:\Scenarios\InputFiles</a:t>
            </a:r>
          </a:p>
          <a:p>
            <a:pPr lvl="1"/>
            <a:r>
              <a:rPr lang="en-US" sz="1500" dirty="0" err="1" smtClean="0"/>
              <a:t>generic_scenarios_demographics.json</a:t>
            </a:r>
            <a:endParaRPr lang="en-US" sz="1500" dirty="0" smtClean="0"/>
          </a:p>
          <a:p>
            <a:pPr lvl="1"/>
            <a:r>
              <a:rPr lang="en-US" sz="1500" dirty="0" err="1" smtClean="0"/>
              <a:t>SSA_Demographics.json</a:t>
            </a:r>
            <a:endParaRPr lang="en-US" sz="1500" dirty="0" smtClean="0"/>
          </a:p>
          <a:p>
            <a:pPr lvl="1"/>
            <a:r>
              <a:rPr lang="en-US" sz="1500" dirty="0" smtClean="0"/>
              <a:t>Seattle_30arcsec_demographics.json</a:t>
            </a:r>
            <a:endParaRPr lang="en-US" sz="1500" dirty="0"/>
          </a:p>
          <a:p>
            <a:r>
              <a:rPr lang="en-US" dirty="0" smtClean="0"/>
              <a:t>Right-Click and select</a:t>
            </a:r>
          </a:p>
          <a:p>
            <a:pPr lvl="1"/>
            <a:r>
              <a:rPr lang="en-US" dirty="0" smtClean="0"/>
              <a:t>Edit with Notepad++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066" y="742950"/>
            <a:ext cx="4814062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203" y="2706885"/>
            <a:ext cx="1854254" cy="23996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/>
          <p:cNvSpPr/>
          <p:nvPr/>
        </p:nvSpPr>
        <p:spPr>
          <a:xfrm>
            <a:off x="1012370" y="2906485"/>
            <a:ext cx="1665516" cy="2394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09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57150"/>
            <a:ext cx="8229600" cy="457200"/>
          </a:xfrm>
        </p:spPr>
        <p:txBody>
          <a:bodyPr>
            <a:noAutofit/>
          </a:bodyPr>
          <a:lstStyle/>
          <a:p>
            <a:r>
              <a:rPr lang="en-US" sz="2400" dirty="0" err="1"/>
              <a:t>generic_scenarios_demographics.json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787832" cy="377547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Provenance Information</a:t>
            </a:r>
          </a:p>
          <a:p>
            <a:r>
              <a:rPr lang="en-US" dirty="0" smtClean="0"/>
              <a:t>Defaults</a:t>
            </a:r>
          </a:p>
          <a:p>
            <a:pPr lvl="1"/>
            <a:r>
              <a:rPr lang="en-US" dirty="0" smtClean="0"/>
              <a:t>Default values for nodes</a:t>
            </a:r>
          </a:p>
          <a:p>
            <a:pPr lvl="1"/>
            <a:r>
              <a:rPr lang="en-US" dirty="0" smtClean="0"/>
              <a:t>In this example, everything for Node 1 could be in Defaults except </a:t>
            </a:r>
            <a:r>
              <a:rPr lang="en-US" dirty="0" err="1" smtClean="0"/>
              <a:t>NodeID</a:t>
            </a:r>
            <a:endParaRPr lang="en-US" dirty="0" smtClean="0"/>
          </a:p>
          <a:p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Node specific information</a:t>
            </a:r>
          </a:p>
          <a:p>
            <a:pPr lvl="1"/>
            <a:r>
              <a:rPr lang="en-US" dirty="0" smtClean="0"/>
              <a:t>Minimum is one entry for each node with the </a:t>
            </a:r>
            <a:r>
              <a:rPr lang="en-US" dirty="0" err="1" smtClean="0"/>
              <a:t>NodeID</a:t>
            </a:r>
            <a:r>
              <a:rPr lang="en-US" dirty="0" smtClean="0"/>
              <a:t> element</a:t>
            </a:r>
          </a:p>
          <a:p>
            <a:pPr lvl="1"/>
            <a:r>
              <a:rPr lang="en-US" dirty="0" err="1" smtClean="0"/>
              <a:t>NodeAttributes</a:t>
            </a:r>
            <a:endParaRPr lang="en-US" dirty="0" smtClean="0"/>
          </a:p>
          <a:p>
            <a:pPr lvl="2"/>
            <a:r>
              <a:rPr lang="en-US" dirty="0" smtClean="0"/>
              <a:t>Node-level attributes such as location and initial population</a:t>
            </a:r>
          </a:p>
          <a:p>
            <a:pPr lvl="1"/>
            <a:r>
              <a:rPr lang="en-US" dirty="0" err="1" smtClean="0"/>
              <a:t>IndividualAttributes</a:t>
            </a:r>
            <a:endParaRPr lang="en-US" dirty="0" smtClean="0"/>
          </a:p>
          <a:p>
            <a:pPr lvl="2"/>
            <a:r>
              <a:rPr lang="en-US" dirty="0" smtClean="0"/>
              <a:t>Information about the individuals of the node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00" y="438150"/>
            <a:ext cx="487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DateCreated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"Sun Sep 25 23:19:55 2011",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NodeCount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}, 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{},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1,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"Latitude": 0,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"Longitude": 0,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10000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}, 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IndividualAttributes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AgeDistributionFlag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3,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"AgeDistribution1": 0.000118,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"AgeDistribution2": 0,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MortalityDistribution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NumDistributionAxes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]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30373"/>
            <a:ext cx="381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elements removed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354824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57150"/>
            <a:ext cx="8229600" cy="457200"/>
          </a:xfrm>
        </p:spPr>
        <p:txBody>
          <a:bodyPr>
            <a:noAutofit/>
          </a:bodyPr>
          <a:lstStyle/>
          <a:p>
            <a:r>
              <a:rPr lang="en-US" sz="2000" dirty="0"/>
              <a:t>Seattle_30arcsec_demographics.json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Defaults</a:t>
            </a:r>
          </a:p>
          <a:p>
            <a:pPr lvl="1"/>
            <a:r>
              <a:rPr lang="en-US" dirty="0" smtClean="0"/>
              <a:t>Simple distributions</a:t>
            </a:r>
          </a:p>
          <a:p>
            <a:endParaRPr lang="en-US" dirty="0" smtClean="0"/>
          </a:p>
          <a:p>
            <a:r>
              <a:rPr lang="en-US" dirty="0" smtClean="0"/>
              <a:t>Nodes</a:t>
            </a:r>
          </a:p>
          <a:p>
            <a:pPr lvl="1"/>
            <a:r>
              <a:rPr lang="en-US" dirty="0" smtClean="0"/>
              <a:t>124 elements / nodes in the array</a:t>
            </a:r>
          </a:p>
          <a:p>
            <a:pPr lvl="1"/>
            <a:r>
              <a:rPr lang="en-US" dirty="0" smtClean="0"/>
              <a:t>Each node has a specific location and initial population</a:t>
            </a:r>
          </a:p>
          <a:p>
            <a:pPr lvl="1"/>
            <a:r>
              <a:rPr lang="en-US" dirty="0" smtClean="0"/>
              <a:t>Anything defined in the defaults could be defined differently for specific nodes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7150"/>
            <a:ext cx="4554452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},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},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IndividualAttributes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AgeDistributionFlag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1,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"AgeDistribution1": 0,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"AgeDistribution2": 21900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},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"Latitude": 47.72628134,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"Longitude": -122.2887375, 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5530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},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   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"Latitude": 47.72663842,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"Longitude": -122.3099881, 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7345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]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b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0" y="14353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elements removed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260941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57150"/>
            <a:ext cx="8229600" cy="457200"/>
          </a:xfrm>
        </p:spPr>
        <p:txBody>
          <a:bodyPr>
            <a:noAutofit/>
          </a:bodyPr>
          <a:lstStyle/>
          <a:p>
            <a:r>
              <a:rPr lang="en-US" sz="2400" dirty="0" err="1"/>
              <a:t>SSA_Demographics.json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483032" cy="3775472"/>
          </a:xfrm>
        </p:spPr>
        <p:txBody>
          <a:bodyPr/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Good example of recording provenance information</a:t>
            </a:r>
          </a:p>
          <a:p>
            <a:r>
              <a:rPr lang="en-US" dirty="0" smtClean="0"/>
              <a:t>Defaults</a:t>
            </a:r>
          </a:p>
          <a:p>
            <a:pPr lvl="1"/>
            <a:r>
              <a:rPr lang="en-US" dirty="0" smtClean="0"/>
              <a:t>Contains bulk of information even though only one node</a:t>
            </a:r>
          </a:p>
          <a:p>
            <a:pPr lvl="1"/>
            <a:r>
              <a:rPr lang="en-US" dirty="0" smtClean="0"/>
              <a:t>Detailed distributions are provided since data is available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67729"/>
            <a:ext cx="5391219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Metadata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</a:p>
          <a:p>
            <a:r>
              <a:rPr lang="it-IT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"RegionName": "Sub-Saharan Africa: Single Node",</a:t>
            </a:r>
          </a:p>
          <a:p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fr-F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DataSource</a:t>
            </a:r>
            <a:r>
              <a:rPr lang="fr-F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"UN Population Division, </a:t>
            </a:r>
            <a:r>
              <a:rPr lang="fr-F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..."</a:t>
            </a:r>
            <a:endParaRPr lang="fr-F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Defaults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},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IndividualAttributes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FertilityDistribution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      : { },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MortalityDistributionMale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  : { },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MortalityDistributionFemale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: { },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AgeDistribution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             : {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},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Nodes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1,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{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17396000,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]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4353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Many elements removed for illustration purposes</a:t>
            </a:r>
          </a:p>
        </p:txBody>
      </p:sp>
    </p:spTree>
    <p:extLst>
      <p:ext uri="{BB962C8B-B14F-4D97-AF65-F5344CB8AC3E}">
        <p14:creationId xmlns:p14="http://schemas.microsoft.com/office/powerpoint/2010/main" val="1844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Infectious Disease Models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6450" y="1254053"/>
            <a:ext cx="143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7030A0"/>
                </a:solidFill>
              </a:rPr>
              <a:t>OpenMalaria</a:t>
            </a:r>
            <a:endParaRPr lang="en-US" sz="1800" dirty="0" smtClean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4266" y="1549361"/>
            <a:ext cx="904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STDSIM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52553" y="2371147"/>
            <a:ext cx="868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</a:rPr>
              <a:t>GLEAM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01744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Imperial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85102" y="1698954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MAEMOD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36471" y="2638869"/>
            <a:ext cx="1088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Spectrum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04319" y="819150"/>
            <a:ext cx="1762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accent1"/>
                </a:solidFill>
              </a:rPr>
              <a:t>Create Your Own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795" y="3396555"/>
            <a:ext cx="833792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Comparisons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Eaton, J. W., </a:t>
            </a:r>
            <a:r>
              <a:rPr lang="en-US" sz="1200" dirty="0" err="1"/>
              <a:t>Bacaër</a:t>
            </a:r>
            <a:r>
              <a:rPr lang="en-US" sz="1200" dirty="0"/>
              <a:t>, N., Bershteyn, A., </a:t>
            </a:r>
            <a:r>
              <a:rPr lang="en-US" sz="1200" dirty="0" err="1"/>
              <a:t>Cambiano</a:t>
            </a:r>
            <a:r>
              <a:rPr lang="en-US" sz="1200" dirty="0"/>
              <a:t>, V., Cori, A., Dorrington, R. E., ... &amp; Hallett, T. B. (2015). Assessment of epidemic projections using recent HIV survey data in South Africa: a validation analysis of ten mathematical models of HIV epidemiology in the antiretroviral therapy era. </a:t>
            </a:r>
            <a:r>
              <a:rPr lang="en-US" sz="1200" i="1" dirty="0"/>
              <a:t>The Lancet Global Health</a:t>
            </a:r>
            <a:r>
              <a:rPr lang="en-US" sz="1200" dirty="0"/>
              <a:t>, </a:t>
            </a:r>
            <a:r>
              <a:rPr lang="en-US" sz="1200" i="1" dirty="0"/>
              <a:t>3</a:t>
            </a:r>
            <a:r>
              <a:rPr lang="en-US" sz="1200" dirty="0"/>
              <a:t>(10), </a:t>
            </a:r>
            <a:r>
              <a:rPr lang="en-US" sz="1200" dirty="0" smtClean="0"/>
              <a:t>e598-e608.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err="1" smtClean="0"/>
              <a:t>Okell</a:t>
            </a:r>
            <a:r>
              <a:rPr lang="en-US" sz="1200" dirty="0" smtClean="0"/>
              <a:t>, L., Pemberton-Ross, P., Wenger, E., Maude, R. Brady, O. et al (2015). Consensus </a:t>
            </a:r>
            <a:r>
              <a:rPr lang="en-US" sz="1200" dirty="0"/>
              <a:t>modelling evidence to support the design of mass drug administration </a:t>
            </a:r>
            <a:r>
              <a:rPr lang="en-US" sz="1200" dirty="0" err="1" smtClean="0"/>
              <a:t>programmes</a:t>
            </a:r>
            <a:r>
              <a:rPr lang="en-US" sz="1200" dirty="0" smtClean="0"/>
              <a:t>.  Malaria Policy Advisory Committee Meeting, Geneva, Switzerland.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129511" y="2303512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rgbClr val="002060"/>
                </a:solidFill>
              </a:rPr>
              <a:t>SimulAIDS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71170" y="2807835"/>
            <a:ext cx="66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7030A0"/>
                </a:solidFill>
              </a:rPr>
              <a:t>ASSA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90370" y="2715766"/>
            <a:ext cx="82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accent1"/>
                </a:solidFill>
              </a:rPr>
              <a:t>Bacaer</a:t>
            </a:r>
            <a:endParaRPr lang="en-US" sz="1800" dirty="0" smtClean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4109" y="100123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50"/>
                </a:solidFill>
              </a:rPr>
              <a:t>EPP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283029" y="2908069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Goals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04570" y="1818511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B829C7"/>
                </a:solidFill>
              </a:rPr>
              <a:t>STI-HIV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258890" y="1139600"/>
            <a:ext cx="105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B0F0"/>
                </a:solidFill>
              </a:rPr>
              <a:t>Synthesis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9562" y="2028265"/>
            <a:ext cx="719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70C0"/>
                </a:solidFill>
              </a:rPr>
              <a:t>Eaton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07504" y="1648115"/>
            <a:ext cx="129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8000"/>
                </a:solidFill>
              </a:rPr>
              <a:t>Pre-</a:t>
            </a:r>
            <a:r>
              <a:rPr lang="en-US" sz="1800" dirty="0" err="1" smtClean="0">
                <a:solidFill>
                  <a:srgbClr val="808000"/>
                </a:solidFill>
              </a:rPr>
              <a:t>PopART</a:t>
            </a:r>
            <a:endParaRPr lang="en-US" sz="1800" dirty="0" smtClean="0">
              <a:solidFill>
                <a:srgbClr val="8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39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Generic\10_Zoonosis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Open Windows Explorer</a:t>
            </a:r>
          </a:p>
          <a:p>
            <a:r>
              <a:rPr lang="en-US" dirty="0" smtClean="0"/>
              <a:t>Navigate to</a:t>
            </a:r>
          </a:p>
          <a:p>
            <a:pPr lvl="1"/>
            <a:r>
              <a:rPr lang="en-US" dirty="0" smtClean="0"/>
              <a:t>Z:\Scenarios\Generic\10_Zoonosis</a:t>
            </a:r>
          </a:p>
          <a:p>
            <a:r>
              <a:rPr lang="en-US" dirty="0" smtClean="0"/>
              <a:t>Open / Double click 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onfig.xlsm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249" y="742951"/>
            <a:ext cx="44945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44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Demographics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025832" cy="3775472"/>
          </a:xfrm>
        </p:spPr>
        <p:txBody>
          <a:bodyPr>
            <a:noAutofit/>
          </a:bodyPr>
          <a:lstStyle/>
          <a:p>
            <a:r>
              <a:rPr lang="en-US" sz="2000" dirty="0" smtClean="0"/>
              <a:t>Simulation Configuration Parameter</a:t>
            </a:r>
          </a:p>
          <a:p>
            <a:pPr lvl="1"/>
            <a:r>
              <a:rPr lang="en-US" sz="1600" dirty="0" err="1" smtClean="0"/>
              <a:t>Demographics_Filename</a:t>
            </a:r>
            <a:endParaRPr lang="en-US" sz="1600" dirty="0" smtClean="0"/>
          </a:p>
          <a:p>
            <a:endParaRPr lang="en-US" sz="2000" dirty="0" smtClean="0"/>
          </a:p>
          <a:p>
            <a:r>
              <a:rPr lang="en-US" sz="2000" dirty="0" smtClean="0"/>
              <a:t>File can be located in</a:t>
            </a:r>
          </a:p>
          <a:p>
            <a:pPr lvl="1"/>
            <a:r>
              <a:rPr lang="en-US" sz="1600" dirty="0" smtClean="0"/>
              <a:t>Current Working Directory</a:t>
            </a:r>
          </a:p>
          <a:p>
            <a:pPr lvl="1"/>
            <a:r>
              <a:rPr lang="en-US" sz="1600" dirty="0" smtClean="0"/>
              <a:t>Input Directory</a:t>
            </a:r>
          </a:p>
          <a:p>
            <a:pPr lvl="2"/>
            <a:r>
              <a:rPr lang="en-US" sz="1400" dirty="0" smtClean="0"/>
              <a:t>Specified on command line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42950"/>
            <a:ext cx="5867400" cy="402704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029200" y="2762004"/>
            <a:ext cx="1828800" cy="3048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20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and Plot New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Go to CONTROL tab</a:t>
            </a:r>
          </a:p>
          <a:p>
            <a:pPr lvl="1"/>
            <a:endParaRPr lang="en-US" dirty="0"/>
          </a:p>
          <a:p>
            <a:r>
              <a:rPr lang="en-US" dirty="0" smtClean="0"/>
              <a:t>Close Output Window</a:t>
            </a:r>
          </a:p>
          <a:p>
            <a:r>
              <a:rPr lang="en-US" dirty="0" smtClean="0"/>
              <a:t>Plot column P</a:t>
            </a:r>
          </a:p>
          <a:p>
            <a:r>
              <a:rPr lang="en-US" dirty="0" smtClean="0"/>
              <a:t>Close InsetChart.csv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23950"/>
            <a:ext cx="1533525" cy="485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2907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DemographicsSummary.json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092632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Double-click on</a:t>
            </a:r>
          </a:p>
          <a:p>
            <a:pPr lvl="1"/>
            <a:r>
              <a:rPr lang="en-US" dirty="0" smtClean="0"/>
              <a:t>plotDemographics.bat</a:t>
            </a:r>
          </a:p>
          <a:p>
            <a:endParaRPr lang="en-US" dirty="0" smtClean="0"/>
          </a:p>
          <a:p>
            <a:r>
              <a:rPr lang="en-US" dirty="0" smtClean="0"/>
              <a:t>Batch file should open a window showing the population in different age ranges</a:t>
            </a:r>
          </a:p>
          <a:p>
            <a:endParaRPr lang="en-US" dirty="0" smtClean="0"/>
          </a:p>
          <a:p>
            <a:r>
              <a:rPr lang="en-US" dirty="0" smtClean="0"/>
              <a:t>Notice population exists between 0 and 64, but how 60-64 starts at 0 and climbs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824" y="742951"/>
            <a:ext cx="47319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Age_Initialization_Distribution_Type</a:t>
            </a:r>
            <a:r>
              <a:rPr lang="en-US" sz="2400" dirty="0" smtClean="0"/>
              <a:t> &amp; </a:t>
            </a:r>
            <a:r>
              <a:rPr lang="en-US" sz="2400" dirty="0" err="1" smtClean="0"/>
              <a:t>AgeDistributionFlag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215743" cy="2472929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DISTRIBUTION_SIMPLE indicates that the </a:t>
            </a:r>
            <a:r>
              <a:rPr lang="en-US" sz="1800" dirty="0" err="1" smtClean="0"/>
              <a:t>AgeDistributionFlag</a:t>
            </a:r>
            <a:r>
              <a:rPr lang="en-US" sz="1800" dirty="0" smtClean="0"/>
              <a:t> parameters are to be used.</a:t>
            </a:r>
          </a:p>
          <a:p>
            <a:r>
              <a:rPr lang="en-US" sz="1800" dirty="0" smtClean="0"/>
              <a:t>Notice that these flags say to initialize the population with ages uniformly distributed between 0 and 60 years (=21900 days)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3548955"/>
            <a:ext cx="3314111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Defaults": 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IndividualAttributes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AgeDistributionFlag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1, 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"AgeDistribution1“    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0, 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"AgeDistribution2“    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21900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7980" y="3257550"/>
            <a:ext cx="293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Seattle_30arcsec_demographics.json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922" y="742950"/>
            <a:ext cx="5611878" cy="3851671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455922" y="1962150"/>
            <a:ext cx="2944878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3943350"/>
            <a:ext cx="2743200" cy="609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8" idx="2"/>
          </p:cNvCxnSpPr>
          <p:nvPr/>
        </p:nvCxnSpPr>
        <p:spPr>
          <a:xfrm flipH="1">
            <a:off x="3048000" y="2152650"/>
            <a:ext cx="407922" cy="17907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1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 Data”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609556"/>
            <a:ext cx="3962400" cy="2313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1352550"/>
            <a:ext cx="3849773" cy="231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133350"/>
            <a:ext cx="3858311" cy="2313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4569" y="4615739"/>
            <a:ext cx="1080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10,000 Total</a:t>
            </a:r>
          </a:p>
        </p:txBody>
      </p:sp>
      <p:sp>
        <p:nvSpPr>
          <p:cNvPr id="10" name="Right Arrow 9"/>
          <p:cNvSpPr/>
          <p:nvPr/>
        </p:nvSpPr>
        <p:spPr>
          <a:xfrm rot="18805556">
            <a:off x="5413733" y="3681768"/>
            <a:ext cx="2245871" cy="304800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554502" y="3824846"/>
            <a:ext cx="239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chemeClr val="accent1"/>
                </a:solidFill>
              </a:rPr>
              <a:t>Convert real data to a Cumulative Distribution Function (CDF)</a:t>
            </a:r>
          </a:p>
        </p:txBody>
      </p:sp>
    </p:spTree>
    <p:extLst>
      <p:ext uri="{BB962C8B-B14F-4D97-AF65-F5344CB8AC3E}">
        <p14:creationId xmlns:p14="http://schemas.microsoft.com/office/powerpoint/2010/main" val="243588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 Data” Example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245032" cy="2603500"/>
          </a:xfrm>
        </p:spPr>
        <p:txBody>
          <a:bodyPr/>
          <a:lstStyle/>
          <a:p>
            <a:r>
              <a:rPr lang="en-US" dirty="0" err="1" smtClean="0"/>
              <a:t>DistributionValues</a:t>
            </a:r>
            <a:r>
              <a:rPr lang="en-US" dirty="0" smtClean="0"/>
              <a:t> represent a cumulative distribution function (CDF)</a:t>
            </a:r>
          </a:p>
          <a:p>
            <a:endParaRPr lang="en-US" dirty="0" smtClean="0"/>
          </a:p>
          <a:p>
            <a:r>
              <a:rPr lang="en-US" dirty="0" smtClean="0"/>
              <a:t>Linear interpolation is performed between the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733621"/>
            <a:ext cx="8552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AgeDistribution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ResultScaleFactor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365,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      [ 0,  10,   20,   30,   40,   50,   60,   70,   80,   90,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100 ],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DistributionValues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[ 0, 0.2, 0.39, 0.59, 0.74, 0.84, 0.92, 0.97, 0.993, 1.0, 1.0 ]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},</a:t>
            </a:r>
          </a:p>
          <a:p>
            <a:endParaRPr lang="en-US" sz="1200" b="1" dirty="0" smtClean="0">
              <a:solidFill>
                <a:schemeClr val="accent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66750"/>
            <a:ext cx="4584700" cy="2755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446" y="4357833"/>
            <a:ext cx="4748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CDF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3943974"/>
            <a:ext cx="53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Ages</a:t>
            </a:r>
          </a:p>
        </p:txBody>
      </p:sp>
      <p:cxnSp>
        <p:nvCxnSpPr>
          <p:cNvPr id="9" name="Straight Arrow Connector 8"/>
          <p:cNvCxnSpPr>
            <a:stCxn id="4" idx="3"/>
          </p:cNvCxnSpPr>
          <p:nvPr/>
        </p:nvCxnSpPr>
        <p:spPr>
          <a:xfrm flipV="1">
            <a:off x="550256" y="4402666"/>
            <a:ext cx="363390" cy="1090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3"/>
          </p:cNvCxnSpPr>
          <p:nvPr/>
        </p:nvCxnSpPr>
        <p:spPr>
          <a:xfrm>
            <a:off x="608846" y="4097863"/>
            <a:ext cx="304800" cy="1060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05200" y="3758842"/>
            <a:ext cx="34638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Used to convert </a:t>
            </a:r>
            <a:r>
              <a:rPr lang="en-US" sz="1400" dirty="0" err="1" smtClean="0">
                <a:solidFill>
                  <a:srgbClr val="FF0000"/>
                </a:solidFill>
              </a:rPr>
              <a:t>ResultValues</a:t>
            </a:r>
            <a:r>
              <a:rPr lang="en-US" sz="1400" dirty="0" smtClean="0">
                <a:solidFill>
                  <a:srgbClr val="FF0000"/>
                </a:solidFill>
              </a:rPr>
              <a:t> to units of days</a:t>
            </a:r>
          </a:p>
        </p:txBody>
      </p:sp>
      <p:cxnSp>
        <p:nvCxnSpPr>
          <p:cNvPr id="15" name="Straight Arrow Connector 14"/>
          <p:cNvCxnSpPr>
            <a:stCxn id="14" idx="1"/>
          </p:cNvCxnSpPr>
          <p:nvPr/>
        </p:nvCxnSpPr>
        <p:spPr>
          <a:xfrm flipH="1">
            <a:off x="3200400" y="3912731"/>
            <a:ext cx="304800" cy="782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08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“Real Data” </a:t>
            </a:r>
            <a:r>
              <a:rPr lang="en-US" dirty="0" smtClean="0"/>
              <a:t>Example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7445432" cy="1828800"/>
          </a:xfrm>
        </p:spPr>
        <p:txBody>
          <a:bodyPr/>
          <a:lstStyle/>
          <a:p>
            <a:r>
              <a:rPr lang="en-US" dirty="0" smtClean="0"/>
              <a:t>Open</a:t>
            </a:r>
          </a:p>
          <a:p>
            <a:pPr lvl="1"/>
            <a:r>
              <a:rPr lang="en-US" dirty="0" smtClean="0"/>
              <a:t>Z:\Scenarios\Generic\10_Zoonosis\ComplexAgeDemographics.txt</a:t>
            </a:r>
          </a:p>
          <a:p>
            <a:r>
              <a:rPr lang="en-US" dirty="0" smtClean="0"/>
              <a:t>Open</a:t>
            </a:r>
          </a:p>
          <a:p>
            <a:pPr lvl="1"/>
            <a:r>
              <a:rPr lang="en-US" dirty="0"/>
              <a:t>Z:\Scenarios\InputFiles\Seattle_30arcsec_demographics.json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53689" y="2868363"/>
            <a:ext cx="331411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Defaults": 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IndividualAttributes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"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AgeDistributionFlag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“ 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1, 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"AgeDistribution1“    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0, 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"AgeDistribution2“    :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21900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95704" y="2604266"/>
            <a:ext cx="293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Seattle_30arcsec_demographics.json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49" y="2604267"/>
            <a:ext cx="2384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ComplexAgeDemographics.txt</a:t>
            </a:r>
          </a:p>
        </p:txBody>
      </p:sp>
      <p:cxnSp>
        <p:nvCxnSpPr>
          <p:cNvPr id="11" name="Straight Arrow Connector 10"/>
          <p:cNvCxnSpPr>
            <a:stCxn id="18" idx="3"/>
          </p:cNvCxnSpPr>
          <p:nvPr/>
        </p:nvCxnSpPr>
        <p:spPr>
          <a:xfrm flipV="1">
            <a:off x="4572000" y="3301231"/>
            <a:ext cx="1600200" cy="7161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6825" y="2868363"/>
            <a:ext cx="455445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AgeDistribution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</a:t>
            </a:r>
          </a:p>
          <a:p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ResultScaleFactor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365,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ResultValues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      [ 0,  10,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..., 100 ],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DistributionValues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[ 0, 0.2,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..., 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1.0 ]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},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62707" y="3333750"/>
            <a:ext cx="1128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Copy &amp; Paste/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Insert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4568" y="2912043"/>
            <a:ext cx="4397432" cy="92160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4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“Real Data” Example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819150"/>
            <a:ext cx="3429000" cy="3775472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1800" dirty="0" smtClean="0"/>
              <a:t>Change</a:t>
            </a:r>
          </a:p>
          <a:p>
            <a:pPr marL="396875" lvl="1" indent="-166688"/>
            <a:r>
              <a:rPr lang="en-US" sz="1400" dirty="0" err="1" smtClean="0"/>
              <a:t>Age_Initialization_Distribution_Type</a:t>
            </a:r>
            <a:endParaRPr lang="en-US" sz="1400" dirty="0" smtClean="0"/>
          </a:p>
          <a:p>
            <a:pPr marL="396875" lvl="1" indent="-166688"/>
            <a:r>
              <a:rPr lang="en-US" sz="1400" dirty="0" smtClean="0"/>
              <a:t>From: DISTRIBUTION_SIMPLE</a:t>
            </a:r>
          </a:p>
          <a:p>
            <a:pPr marL="396875" lvl="1" indent="-166688"/>
            <a:r>
              <a:rPr lang="en-US" sz="1400" dirty="0" smtClean="0"/>
              <a:t>To:      DISTRIBUTION_COMPLEX</a:t>
            </a:r>
          </a:p>
          <a:p>
            <a:pPr marL="39728" indent="-166688"/>
            <a:r>
              <a:rPr lang="en-US" sz="1700" dirty="0" smtClean="0"/>
              <a:t>CONTROL tab</a:t>
            </a:r>
          </a:p>
          <a:p>
            <a:pPr marL="396875" lvl="1" indent="-166688"/>
            <a:r>
              <a:rPr lang="en-US" sz="1400" dirty="0" smtClean="0"/>
              <a:t> </a:t>
            </a:r>
            <a:endParaRPr lang="en-US" sz="1400" dirty="0"/>
          </a:p>
          <a:p>
            <a:pPr marL="396875" lvl="1" indent="-166688"/>
            <a:endParaRPr lang="en-US" sz="1400" dirty="0" smtClean="0"/>
          </a:p>
          <a:p>
            <a:pPr marL="39728" indent="-166688"/>
            <a:r>
              <a:rPr lang="en-US" sz="1700" dirty="0" smtClean="0"/>
              <a:t>Close Output Window</a:t>
            </a:r>
          </a:p>
          <a:p>
            <a:pPr marL="39728" indent="-166688"/>
            <a:r>
              <a:rPr lang="en-US" sz="1700" dirty="0" smtClean="0"/>
              <a:t>Close InsetCharts.csv</a:t>
            </a:r>
          </a:p>
          <a:p>
            <a:pPr marL="39728" indent="-166688"/>
            <a:r>
              <a:rPr lang="en-US" sz="1700" dirty="0" smtClean="0"/>
              <a:t>Double-click plotDemographics.bat</a:t>
            </a:r>
            <a:endParaRPr lang="en-US" sz="1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666750"/>
            <a:ext cx="5848350" cy="4099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505200" y="1962150"/>
            <a:ext cx="3200400" cy="4572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66950"/>
            <a:ext cx="1533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8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“Real Data” Example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025832" cy="3775472"/>
          </a:xfrm>
        </p:spPr>
        <p:txBody>
          <a:bodyPr/>
          <a:lstStyle/>
          <a:p>
            <a:r>
              <a:rPr lang="en-US" dirty="0" smtClean="0"/>
              <a:t>Notice how the distribution of ages has changed.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Explore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742950"/>
            <a:ext cx="5648234" cy="406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839452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Use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>
            <a:off x="685800" y="13525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Scenarios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Disease is affected by location based effects</a:t>
            </a:r>
          </a:p>
          <a:p>
            <a:pPr lvl="2"/>
            <a:r>
              <a:rPr lang="en-US" dirty="0" smtClean="0"/>
              <a:t>Climate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opulation.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alibrating against data for multiple regions.</a:t>
            </a:r>
          </a:p>
          <a:p>
            <a:endParaRPr lang="en-US" dirty="0" smtClean="0"/>
          </a:p>
          <a:p>
            <a:r>
              <a:rPr lang="en-US" dirty="0" smtClean="0"/>
              <a:t>Typically you’ll need</a:t>
            </a:r>
          </a:p>
          <a:p>
            <a:pPr lvl="1"/>
            <a:r>
              <a:rPr lang="en-US" dirty="0" smtClean="0"/>
              <a:t>Multiple Nodes with different populations</a:t>
            </a:r>
          </a:p>
          <a:p>
            <a:pPr lvl="1"/>
            <a:r>
              <a:rPr lang="en-US" dirty="0" smtClean="0"/>
              <a:t>Migration rates between nodes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209550"/>
            <a:ext cx="3429000" cy="453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20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Generic\10_Zoonosis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4321232" cy="3775472"/>
          </a:xfrm>
        </p:spPr>
        <p:txBody>
          <a:bodyPr>
            <a:normAutofit/>
          </a:bodyPr>
          <a:lstStyle/>
          <a:p>
            <a:r>
              <a:rPr lang="en-US" sz="1800" dirty="0" smtClean="0"/>
              <a:t>Sampling tab</a:t>
            </a:r>
          </a:p>
          <a:p>
            <a:pPr lvl="1"/>
            <a:r>
              <a:rPr lang="en-US" sz="1600" dirty="0" err="1" smtClean="0"/>
              <a:t>Base_Individual_Sample_Rate</a:t>
            </a:r>
            <a:endParaRPr lang="en-US" sz="1600" dirty="0" smtClean="0"/>
          </a:p>
          <a:p>
            <a:pPr lvl="2"/>
            <a:r>
              <a:rPr lang="en-US" sz="1400" dirty="0" smtClean="0"/>
              <a:t>0.05 to 1</a:t>
            </a:r>
          </a:p>
          <a:p>
            <a:r>
              <a:rPr lang="en-US" sz="1800" dirty="0" smtClean="0"/>
              <a:t>Demographics tab</a:t>
            </a:r>
          </a:p>
          <a:p>
            <a:pPr lvl="1"/>
            <a:r>
              <a:rPr lang="en-US" sz="1600" dirty="0" err="1" smtClean="0"/>
              <a:t>Base_Population_Scale_Factor</a:t>
            </a:r>
            <a:endParaRPr lang="en-US" sz="1600" dirty="0" smtClean="0"/>
          </a:p>
          <a:p>
            <a:pPr lvl="2"/>
            <a:r>
              <a:rPr lang="en-US" sz="1400" dirty="0" smtClean="0"/>
              <a:t>1 to 0.1</a:t>
            </a:r>
          </a:p>
          <a:p>
            <a:r>
              <a:rPr lang="en-US" sz="1800" dirty="0" smtClean="0"/>
              <a:t>CONTROL tab</a:t>
            </a:r>
          </a:p>
          <a:p>
            <a:pPr lvl="1"/>
            <a:r>
              <a:rPr lang="en-US" sz="1300" dirty="0"/>
              <a:t> </a:t>
            </a:r>
            <a:endParaRPr lang="en-US" sz="1300" dirty="0" smtClean="0"/>
          </a:p>
          <a:p>
            <a:pPr marL="408167" lvl="1" indent="0">
              <a:buNone/>
            </a:pPr>
            <a:r>
              <a:rPr lang="en-US" sz="1300" dirty="0" smtClean="0"/>
              <a:t> </a:t>
            </a:r>
          </a:p>
          <a:p>
            <a:r>
              <a:rPr lang="en-US" sz="1800" dirty="0" smtClean="0"/>
              <a:t>Navigate to</a:t>
            </a:r>
          </a:p>
          <a:p>
            <a:pPr lvl="1"/>
            <a:r>
              <a:rPr lang="en-US" sz="1600" dirty="0" smtClean="0"/>
              <a:t>Z:\Scenarios\Generic\10_Zoonosis\testing</a:t>
            </a:r>
          </a:p>
          <a:p>
            <a:r>
              <a:rPr lang="en-US" sz="1800" dirty="0" smtClean="0"/>
              <a:t>Open ReportNodeDemographics.csv</a:t>
            </a:r>
            <a:endParaRPr lang="en-US" sz="1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76550"/>
            <a:ext cx="1533525" cy="48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85749"/>
            <a:ext cx="5040999" cy="339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8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9" y="133350"/>
            <a:ext cx="3947832" cy="60960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ReportNodeDemographics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819150"/>
            <a:ext cx="3505200" cy="3775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Select columns A-F</a:t>
            </a:r>
          </a:p>
          <a:p>
            <a:r>
              <a:rPr lang="en-US" dirty="0" smtClean="0"/>
              <a:t>On Insert tab select Pivot Table</a:t>
            </a:r>
          </a:p>
          <a:p>
            <a:r>
              <a:rPr lang="en-US" dirty="0" smtClean="0"/>
              <a:t>Press Ok on Create Pivot Table dialog</a:t>
            </a:r>
          </a:p>
          <a:p>
            <a:r>
              <a:rPr lang="en-US" dirty="0" smtClean="0"/>
              <a:t>Drag</a:t>
            </a:r>
          </a:p>
          <a:p>
            <a:pPr lvl="1"/>
            <a:r>
              <a:rPr lang="en-US" dirty="0" smtClean="0"/>
              <a:t>Time to ROWS</a:t>
            </a:r>
          </a:p>
          <a:p>
            <a:pPr lvl="1"/>
            <a:r>
              <a:rPr lang="en-US" dirty="0" err="1" smtClean="0"/>
              <a:t>NodeID</a:t>
            </a:r>
            <a:r>
              <a:rPr lang="en-US" dirty="0" smtClean="0"/>
              <a:t> to COLUMNS</a:t>
            </a:r>
          </a:p>
          <a:p>
            <a:pPr lvl="1"/>
            <a:r>
              <a:rPr lang="en-US" dirty="0" err="1" smtClean="0"/>
              <a:t>NumIndividuals</a:t>
            </a:r>
            <a:r>
              <a:rPr lang="en-US" dirty="0" smtClean="0"/>
              <a:t> to VALUES</a:t>
            </a:r>
          </a:p>
          <a:p>
            <a:r>
              <a:rPr lang="en-US" dirty="0" smtClean="0"/>
              <a:t>Sum of </a:t>
            </a:r>
            <a:r>
              <a:rPr lang="en-US" dirty="0" err="1" smtClean="0"/>
              <a:t>NumIndividuals</a:t>
            </a:r>
            <a:endParaRPr lang="en-US" dirty="0" smtClean="0"/>
          </a:p>
          <a:p>
            <a:pPr lvl="1"/>
            <a:r>
              <a:rPr lang="en-US" dirty="0" smtClean="0"/>
              <a:t>Click Count of </a:t>
            </a:r>
            <a:r>
              <a:rPr lang="en-US" dirty="0" err="1" smtClean="0"/>
              <a:t>NumIndividuals</a:t>
            </a:r>
            <a:endParaRPr lang="en-US" dirty="0" smtClean="0"/>
          </a:p>
          <a:p>
            <a:pPr lvl="1"/>
            <a:r>
              <a:rPr lang="en-US" dirty="0" smtClean="0"/>
              <a:t>Select Value Field Settings</a:t>
            </a:r>
          </a:p>
          <a:p>
            <a:pPr lvl="1"/>
            <a:r>
              <a:rPr lang="en-US" dirty="0" smtClean="0"/>
              <a:t>Select Sum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42951"/>
            <a:ext cx="5467350" cy="3948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22401" y="360224"/>
            <a:ext cx="4926349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1,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5530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2,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7345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NodeID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3, 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NodeAttributes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{ "</a:t>
            </a:r>
            <a:r>
              <a:rPr lang="en-US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InitialPopulation</a:t>
            </a:r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": 2485 }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},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19019" y="89922"/>
            <a:ext cx="2933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Seattle_30arcsec_demographics.json</a:t>
            </a:r>
            <a:endParaRPr lang="en-US" sz="1400" dirty="0" smtClean="0">
              <a:solidFill>
                <a:schemeClr val="accent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229600" y="51435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29600" y="104775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9600" y="1581150"/>
            <a:ext cx="609600" cy="3048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257800" y="2571750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562600" y="2571750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67400" y="2571750"/>
            <a:ext cx="304800" cy="2286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endCxn id="12" idx="0"/>
          </p:cNvCxnSpPr>
          <p:nvPr/>
        </p:nvCxnSpPr>
        <p:spPr>
          <a:xfrm flipH="1">
            <a:off x="5410200" y="666750"/>
            <a:ext cx="2819400" cy="19050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2"/>
            <a:endCxn id="13" idx="0"/>
          </p:cNvCxnSpPr>
          <p:nvPr/>
        </p:nvCxnSpPr>
        <p:spPr>
          <a:xfrm flipH="1">
            <a:off x="5715000" y="1200150"/>
            <a:ext cx="2514600" cy="13716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flipH="1">
            <a:off x="6172200" y="1733550"/>
            <a:ext cx="2057400" cy="9144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95800" y="3009270"/>
            <a:ext cx="2819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Notice 10% of initial population due to </a:t>
            </a:r>
            <a:r>
              <a:rPr lang="en-US" sz="1400" i="1" dirty="0" err="1" smtClean="0">
                <a:solidFill>
                  <a:schemeClr val="accent1"/>
                </a:solidFill>
              </a:rPr>
              <a:t>Base_Population_Scale_Factor</a:t>
            </a:r>
            <a:endParaRPr lang="en-US" sz="1400" i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10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330632" cy="3775472"/>
          </a:xfrm>
        </p:spPr>
        <p:txBody>
          <a:bodyPr/>
          <a:lstStyle/>
          <a:p>
            <a:r>
              <a:rPr lang="en-US" dirty="0" smtClean="0"/>
              <a:t>Look at data in columns or Plot Pivot Chart selecting Line Plot</a:t>
            </a:r>
          </a:p>
          <a:p>
            <a:r>
              <a:rPr lang="en-US" dirty="0" smtClean="0"/>
              <a:t>Notice how the population is changing in each node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29202"/>
            <a:ext cx="5467350" cy="394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178232" cy="377547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 Migration tab</a:t>
            </a:r>
          </a:p>
          <a:p>
            <a:pPr lvl="1"/>
            <a:r>
              <a:rPr lang="en-US" sz="1600" dirty="0" err="1" smtClean="0"/>
              <a:t>Enable_Local_Migration</a:t>
            </a:r>
            <a:endParaRPr lang="en-US" sz="1600" dirty="0" smtClean="0"/>
          </a:p>
          <a:p>
            <a:pPr lvl="2"/>
            <a:r>
              <a:rPr lang="en-US" sz="1400" dirty="0" smtClean="0"/>
              <a:t>1 to 0</a:t>
            </a:r>
          </a:p>
          <a:p>
            <a:pPr lvl="1"/>
            <a:r>
              <a:rPr lang="en-US" sz="1600" dirty="0" err="1" smtClean="0"/>
              <a:t>Enable_Regional_Migration</a:t>
            </a:r>
            <a:endParaRPr lang="en-US" sz="1600" dirty="0" smtClean="0"/>
          </a:p>
          <a:p>
            <a:pPr lvl="2"/>
            <a:r>
              <a:rPr lang="en-US" sz="1400" dirty="0" smtClean="0"/>
              <a:t>1 to 0</a:t>
            </a:r>
          </a:p>
          <a:p>
            <a:r>
              <a:rPr lang="en-US" dirty="0" smtClean="0"/>
              <a:t>On CONTROL tab</a:t>
            </a:r>
          </a:p>
          <a:p>
            <a:pPr lvl="1"/>
            <a:r>
              <a:rPr lang="en-US" dirty="0" smtClean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42950"/>
            <a:ext cx="5695950" cy="3992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47950"/>
            <a:ext cx="153352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819150"/>
            <a:ext cx="3276600" cy="3775472"/>
          </a:xfrm>
        </p:spPr>
        <p:txBody>
          <a:bodyPr>
            <a:normAutofit/>
          </a:bodyPr>
          <a:lstStyle/>
          <a:p>
            <a:pPr marL="174625" indent="-174625"/>
            <a:r>
              <a:rPr lang="en-US" sz="1800" dirty="0"/>
              <a:t>Open ReportNodeDemographics.csv</a:t>
            </a:r>
          </a:p>
          <a:p>
            <a:pPr marL="174625" indent="-174625"/>
            <a:r>
              <a:rPr lang="en-US" sz="1800" dirty="0"/>
              <a:t>Select columns A-F</a:t>
            </a:r>
          </a:p>
          <a:p>
            <a:pPr marL="174625" indent="-174625"/>
            <a:r>
              <a:rPr lang="en-US" sz="1800" dirty="0"/>
              <a:t>On Insert tab select Pivot Table</a:t>
            </a:r>
          </a:p>
          <a:p>
            <a:pPr marL="174625" indent="-174625"/>
            <a:r>
              <a:rPr lang="en-US" sz="1800" dirty="0"/>
              <a:t>Drag</a:t>
            </a:r>
          </a:p>
          <a:p>
            <a:pPr marL="461963" lvl="1" indent="-176213"/>
            <a:r>
              <a:rPr lang="en-US" sz="1600" dirty="0"/>
              <a:t>Time to ROWS</a:t>
            </a:r>
          </a:p>
          <a:p>
            <a:pPr marL="461963" lvl="1" indent="-176213"/>
            <a:r>
              <a:rPr lang="en-US" sz="1600" dirty="0" err="1"/>
              <a:t>NodeID</a:t>
            </a:r>
            <a:r>
              <a:rPr lang="en-US" sz="1600" dirty="0"/>
              <a:t> to COLUMNS</a:t>
            </a:r>
          </a:p>
          <a:p>
            <a:pPr marL="461963" lvl="1" indent="-176213"/>
            <a:r>
              <a:rPr lang="en-US" sz="1600" dirty="0" err="1"/>
              <a:t>NumIndividuals</a:t>
            </a:r>
            <a:r>
              <a:rPr lang="en-US" sz="1600" dirty="0"/>
              <a:t> to VALUES</a:t>
            </a:r>
          </a:p>
          <a:p>
            <a:pPr marL="174625" indent="-174625"/>
            <a:r>
              <a:rPr lang="en-US" sz="1800" dirty="0"/>
              <a:t>Sum of </a:t>
            </a:r>
            <a:r>
              <a:rPr lang="en-US" sz="1800" dirty="0" err="1"/>
              <a:t>NumIndividuals</a:t>
            </a:r>
            <a:endParaRPr lang="en-US" sz="1800" dirty="0"/>
          </a:p>
          <a:p>
            <a:pPr marL="461963" lvl="1" indent="-176213"/>
            <a:r>
              <a:rPr lang="en-US" sz="1600" dirty="0"/>
              <a:t>Click Count of </a:t>
            </a:r>
            <a:r>
              <a:rPr lang="en-US" sz="1600" dirty="0" err="1"/>
              <a:t>NumIndividuals</a:t>
            </a:r>
            <a:endParaRPr lang="en-US" sz="1600" dirty="0"/>
          </a:p>
          <a:p>
            <a:pPr marL="461963" lvl="1" indent="-176213"/>
            <a:r>
              <a:rPr lang="en-US" sz="1600" dirty="0"/>
              <a:t>Select Value Field Settings</a:t>
            </a:r>
          </a:p>
          <a:p>
            <a:pPr marL="461963" lvl="1" indent="-176213"/>
            <a:r>
              <a:rPr lang="en-US" sz="1600" dirty="0"/>
              <a:t>Select Sum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742950"/>
            <a:ext cx="5695950" cy="39925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68040" y="3638550"/>
            <a:ext cx="16764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Notice populations are near constant.</a:t>
            </a:r>
          </a:p>
        </p:txBody>
      </p:sp>
    </p:spTree>
    <p:extLst>
      <p:ext uri="{BB962C8B-B14F-4D97-AF65-F5344CB8AC3E}">
        <p14:creationId xmlns:p14="http://schemas.microsoft.com/office/powerpoint/2010/main" val="296995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Migration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4568" y="819150"/>
            <a:ext cx="3178232" cy="3775472"/>
          </a:xfrm>
        </p:spPr>
        <p:txBody>
          <a:bodyPr/>
          <a:lstStyle/>
          <a:p>
            <a:r>
              <a:rPr lang="en-US" dirty="0" smtClean="0"/>
              <a:t>In InsetChart.csv</a:t>
            </a:r>
          </a:p>
          <a:p>
            <a:pPr lvl="1"/>
            <a:r>
              <a:rPr lang="en-US" dirty="0" smtClean="0"/>
              <a:t>Select column P</a:t>
            </a:r>
          </a:p>
          <a:p>
            <a:pPr lvl="1"/>
            <a:r>
              <a:rPr lang="en-US" dirty="0" smtClean="0"/>
              <a:t>Plot Line chart</a:t>
            </a:r>
          </a:p>
          <a:p>
            <a:r>
              <a:rPr lang="en-US" dirty="0" smtClean="0"/>
              <a:t>Notice how the infection has not spread since people are not migrating</a:t>
            </a:r>
          </a:p>
          <a:p>
            <a:r>
              <a:rPr lang="en-US" dirty="0" smtClean="0"/>
              <a:t>Explore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11" y="2038350"/>
            <a:ext cx="4584589" cy="27556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33350"/>
            <a:ext cx="4584589" cy="2755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8400" y="1387672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With Migration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3449461"/>
            <a:ext cx="15552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chemeClr val="accent1"/>
                </a:solidFill>
              </a:rPr>
              <a:t>Without Migration</a:t>
            </a:r>
          </a:p>
        </p:txBody>
      </p:sp>
    </p:spTree>
    <p:extLst>
      <p:ext uri="{BB962C8B-B14F-4D97-AF65-F5344CB8AC3E}">
        <p14:creationId xmlns:p14="http://schemas.microsoft.com/office/powerpoint/2010/main" val="36889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6267383"/>
              </p:ext>
            </p:extLst>
          </p:nvPr>
        </p:nvGraphicFramePr>
        <p:xfrm>
          <a:off x="1219200" y="971550"/>
          <a:ext cx="6617930" cy="369887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9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17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6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22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>
                          <a:effectLst/>
                        </a:rPr>
                        <a:t>8:30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Intro to </a:t>
                      </a:r>
                      <a:r>
                        <a:rPr lang="en-US" sz="1500" u="none" strike="noStrike" dirty="0" smtClean="0">
                          <a:effectLst/>
                        </a:rPr>
                        <a:t>Infectious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500" u="none" strike="noStrike" dirty="0" smtClean="0">
                          <a:effectLst/>
                        </a:rPr>
                        <a:t>Disease </a:t>
                      </a:r>
                      <a:r>
                        <a:rPr lang="en-US" sz="1500" u="none" strike="noStrike" dirty="0">
                          <a:effectLst/>
                        </a:rPr>
                        <a:t>Modeling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Why Should I Use </a:t>
                      </a:r>
                      <a:r>
                        <a:rPr lang="en-US" sz="1500" u="none" strike="noStrike" dirty="0" smtClean="0">
                          <a:effectLst/>
                        </a:rPr>
                        <a:t>EMOD?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8:50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Architectural Overview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9:15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– Virtual</a:t>
                      </a:r>
                      <a:r>
                        <a:rPr lang="en-US" sz="1500" u="none" strike="noStrike" baseline="0" dirty="0" smtClean="0">
                          <a:effectLst/>
                        </a:rPr>
                        <a:t> Machine Login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9:30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9:40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Simulation Configuration - SIR to SEIR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10:10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Campaigns - Outbreaks, Interventions, Events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10:50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>
                          <a:effectLst/>
                        </a:rPr>
                        <a:t>Break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11:45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Using </a:t>
                      </a:r>
                      <a:r>
                        <a:rPr lang="en-US" sz="1500" u="none" strike="noStrike" dirty="0" smtClean="0">
                          <a:effectLst/>
                        </a:rPr>
                        <a:t>EMOD </a:t>
                      </a:r>
                      <a:r>
                        <a:rPr lang="en-US" sz="1500" u="none" strike="noStrike" dirty="0">
                          <a:effectLst/>
                        </a:rPr>
                        <a:t>- Demographics - Population Distributions, Spatial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887"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 dirty="0" smtClean="0">
                          <a:effectLst/>
                        </a:rPr>
                        <a:t>11:45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500" u="none" strike="noStrike">
                          <a:effectLst/>
                        </a:rPr>
                        <a:t>12:00</a:t>
                      </a:r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500" u="none" strike="noStrike" dirty="0">
                          <a:effectLst/>
                        </a:rPr>
                        <a:t>Next Steps</a:t>
                      </a:r>
                      <a:endParaRPr lang="en-US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04" marR="7904" marT="790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685800" y="4324350"/>
            <a:ext cx="457200" cy="30480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9668" y="4705350"/>
            <a:ext cx="2895600" cy="438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Freeform 1030"/>
          <p:cNvSpPr/>
          <p:nvPr/>
        </p:nvSpPr>
        <p:spPr>
          <a:xfrm>
            <a:off x="933000" y="1393997"/>
            <a:ext cx="6823881" cy="3121354"/>
          </a:xfrm>
          <a:custGeom>
            <a:avLst/>
            <a:gdLst>
              <a:gd name="connsiteX0" fmla="*/ 0 w 6823881"/>
              <a:gd name="connsiteY0" fmla="*/ 1150918 h 3121354"/>
              <a:gd name="connsiteX1" fmla="*/ 859809 w 6823881"/>
              <a:gd name="connsiteY1" fmla="*/ 1000793 h 3121354"/>
              <a:gd name="connsiteX2" fmla="*/ 2265528 w 6823881"/>
              <a:gd name="connsiteY2" fmla="*/ 31802 h 3121354"/>
              <a:gd name="connsiteX3" fmla="*/ 3241343 w 6823881"/>
              <a:gd name="connsiteY3" fmla="*/ 2331449 h 3121354"/>
              <a:gd name="connsiteX4" fmla="*/ 4674358 w 6823881"/>
              <a:gd name="connsiteY4" fmla="*/ 905258 h 3121354"/>
              <a:gd name="connsiteX5" fmla="*/ 5622878 w 6823881"/>
              <a:gd name="connsiteY5" fmla="*/ 2775002 h 3121354"/>
              <a:gd name="connsiteX6" fmla="*/ 6823881 w 6823881"/>
              <a:gd name="connsiteY6" fmla="*/ 3116196 h 312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23881" h="3121354">
                <a:moveTo>
                  <a:pt x="0" y="1150918"/>
                </a:moveTo>
                <a:cubicBezTo>
                  <a:pt x="241110" y="1169115"/>
                  <a:pt x="482221" y="1187312"/>
                  <a:pt x="859809" y="1000793"/>
                </a:cubicBezTo>
                <a:cubicBezTo>
                  <a:pt x="1237397" y="814274"/>
                  <a:pt x="1868606" y="-189974"/>
                  <a:pt x="2265528" y="31802"/>
                </a:cubicBezTo>
                <a:cubicBezTo>
                  <a:pt x="2662450" y="253578"/>
                  <a:pt x="2839871" y="2185873"/>
                  <a:pt x="3241343" y="2331449"/>
                </a:cubicBezTo>
                <a:cubicBezTo>
                  <a:pt x="3642815" y="2477025"/>
                  <a:pt x="4277436" y="831333"/>
                  <a:pt x="4674358" y="905258"/>
                </a:cubicBezTo>
                <a:cubicBezTo>
                  <a:pt x="5071280" y="979183"/>
                  <a:pt x="5264624" y="2406512"/>
                  <a:pt x="5622878" y="2775002"/>
                </a:cubicBezTo>
                <a:cubicBezTo>
                  <a:pt x="5981132" y="3143492"/>
                  <a:pt x="6402506" y="3129844"/>
                  <a:pt x="6823881" y="3116196"/>
                </a:cubicBezTo>
              </a:path>
            </a:pathLst>
          </a:custGeom>
          <a:noFill/>
          <a:ln w="762000"/>
          <a:scene3d>
            <a:camera prst="orthographicFront"/>
            <a:lightRig rig="threePt" dir="t"/>
          </a:scene3d>
          <a:sp3d prstMaterial="legacyWirefram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 to Research with EMOD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3871" y="1212897"/>
            <a:ext cx="110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Quick Start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Tutorials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1872147"/>
            <a:ext cx="753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Source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Code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02894" y="628122"/>
            <a:ext cx="879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IDM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Pit Crew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2609322"/>
            <a:ext cx="803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HPC /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COMPS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3821" y="2255206"/>
            <a:ext cx="10874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Calibration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64255" y="4332253"/>
            <a:ext cx="939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Research</a:t>
            </a:r>
          </a:p>
        </p:txBody>
      </p:sp>
      <p:pic>
        <p:nvPicPr>
          <p:cNvPr id="1028" name="Picture 4" descr="Image result for racing clipa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917" y="3722132"/>
            <a:ext cx="365125" cy="32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racing clipart free st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72243"/>
            <a:ext cx="422275" cy="40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-media-cache-ak0.pinimg.com/236x/a3/28/88/a32888c1197fd1dfb07a8b6a8d8fea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04" y="1185499"/>
            <a:ext cx="640036" cy="116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5700402" y="3018282"/>
            <a:ext cx="8527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Analysis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Tools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2221269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EMOD Basics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Class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8261" y="3412184"/>
            <a:ext cx="11429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Experiment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Building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76323" y="4008791"/>
            <a:ext cx="12330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Visualization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Tools</a:t>
            </a:r>
          </a:p>
        </p:txBody>
      </p:sp>
    </p:spTree>
    <p:extLst>
      <p:ext uri="{BB962C8B-B14F-4D97-AF65-F5344CB8AC3E}">
        <p14:creationId xmlns:p14="http://schemas.microsoft.com/office/powerpoint/2010/main" val="208813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QuickStart</a:t>
            </a:r>
            <a:r>
              <a:rPr lang="en-US" dirty="0" smtClean="0"/>
              <a:t> Disease Tutorials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11" y="895350"/>
            <a:ext cx="3019889" cy="3699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Disease Tutorials are meant to inform the reader about the disease specific details of the model.</a:t>
            </a:r>
          </a:p>
          <a:p>
            <a:r>
              <a:rPr lang="en-US" dirty="0" smtClean="0"/>
              <a:t>Tutorials include</a:t>
            </a:r>
          </a:p>
          <a:p>
            <a:pPr lvl="1"/>
            <a:r>
              <a:rPr lang="en-US" dirty="0" smtClean="0"/>
              <a:t>Generic</a:t>
            </a:r>
          </a:p>
          <a:p>
            <a:pPr lvl="1"/>
            <a:r>
              <a:rPr lang="en-US" dirty="0" smtClean="0"/>
              <a:t>HINT</a:t>
            </a:r>
          </a:p>
          <a:p>
            <a:pPr lvl="1"/>
            <a:r>
              <a:rPr lang="en-US" dirty="0" smtClean="0"/>
              <a:t>Vector &amp; Malaria</a:t>
            </a:r>
          </a:p>
          <a:p>
            <a:pPr lvl="1"/>
            <a:r>
              <a:rPr lang="en-US" dirty="0" smtClean="0"/>
              <a:t>Tuberculosis (TB)</a:t>
            </a:r>
          </a:p>
          <a:p>
            <a:pPr lvl="1"/>
            <a:r>
              <a:rPr lang="en-US" dirty="0" smtClean="0"/>
              <a:t>STI &amp; HIV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599" y="742950"/>
            <a:ext cx="5820783" cy="401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DM PPT w copyright">
  <a:themeElements>
    <a:clrScheme name="IDM 1_27">
      <a:dk1>
        <a:sysClr val="windowText" lastClr="000000"/>
      </a:dk1>
      <a:lt1>
        <a:sysClr val="window" lastClr="FFFFFF"/>
      </a:lt1>
      <a:dk2>
        <a:srgbClr val="006692"/>
      </a:dk2>
      <a:lt2>
        <a:srgbClr val="EEECE1"/>
      </a:lt2>
      <a:accent1>
        <a:srgbClr val="000000"/>
      </a:accent1>
      <a:accent2>
        <a:srgbClr val="006692"/>
      </a:accent2>
      <a:accent3>
        <a:srgbClr val="5D87A1"/>
      </a:accent3>
      <a:accent4>
        <a:srgbClr val="6A737B"/>
      </a:accent4>
      <a:accent5>
        <a:srgbClr val="006692"/>
      </a:accent5>
      <a:accent6>
        <a:srgbClr val="F89828"/>
      </a:accent6>
      <a:hlink>
        <a:srgbClr val="006692"/>
      </a:hlink>
      <a:folHlink>
        <a:srgbClr val="6A73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16 IDM Gates Template" id="{9CCB7ACC-85E8-47AC-B241-B23B8091D46F}" vid="{4EA1B896-7751-4F18-BC42-05F9580E1F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CA0B617D2DD498B639B5695A764B4" ma:contentTypeVersion="2" ma:contentTypeDescription="Create a new document." ma:contentTypeScope="" ma:versionID="12ce6ba286d8a722fbeda7b993b86f49">
  <xsd:schema xmlns:xsd="http://www.w3.org/2001/XMLSchema" xmlns:xs="http://www.w3.org/2001/XMLSchema" xmlns:p="http://schemas.microsoft.com/office/2006/metadata/properties" xmlns:ns2="6d2bc46a-f014-48ed-be59-9d6cf5da36fb" targetNamespace="http://schemas.microsoft.com/office/2006/metadata/properties" ma:root="true" ma:fieldsID="679a8e4ae1d572e94e67380fd784e4fb" ns2:_="">
    <xsd:import namespace="6d2bc46a-f014-48ed-be59-9d6cf5da36f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bc46a-f014-48ed-be59-9d6cf5da36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d2bc46a-f014-48ed-be59-9d6cf5da36fb">6FCQ3RPYFS27-334089976-94</_dlc_DocId>
    <_dlc_DocIdUrl xmlns="6d2bc46a-f014-48ed-be59-9d6cf5da36fb">
      <Url>https://idmod.sharepoint.com/symposium/_layouts/15/DocIdRedir.aspx?ID=6FCQ3RPYFS27-334089976-94</Url>
      <Description>6FCQ3RPYFS27-334089976-94</Description>
    </_dlc_DocIdUrl>
  </documentManagement>
</p:properties>
</file>

<file path=customXml/itemProps1.xml><?xml version="1.0" encoding="utf-8"?>
<ds:datastoreItem xmlns:ds="http://schemas.openxmlformats.org/officeDocument/2006/customXml" ds:itemID="{C2BF6C8D-7C84-46CC-A65D-6FD41A516C8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F3E54C8-AF8A-4593-850A-30EB86FEBF1A}"/>
</file>

<file path=customXml/itemProps3.xml><?xml version="1.0" encoding="utf-8"?>
<ds:datastoreItem xmlns:ds="http://schemas.openxmlformats.org/officeDocument/2006/customXml" ds:itemID="{C04BD9E3-648C-4F48-B7CC-0581F46D9AF1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4BE5527-ED92-4C46-AD59-6FE00DA800D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d2bc46a-f014-48ed-be59-9d6cf5da36fb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2016 IDM Gates Template</Template>
  <TotalTime>14827</TotalTime>
  <Words>4877</Words>
  <Application>Microsoft Office PowerPoint</Application>
  <PresentationFormat>On-screen Show (16:9)</PresentationFormat>
  <Paragraphs>1791</Paragraphs>
  <Slides>103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103</vt:i4>
      </vt:variant>
    </vt:vector>
  </HeadingPairs>
  <TitlesOfParts>
    <vt:vector size="111" baseType="lpstr">
      <vt:lpstr>Arial</vt:lpstr>
      <vt:lpstr>Calibri</vt:lpstr>
      <vt:lpstr>Consolas</vt:lpstr>
      <vt:lpstr>Courier New</vt:lpstr>
      <vt:lpstr>Segoe UI</vt:lpstr>
      <vt:lpstr>Segoe UI Semibold</vt:lpstr>
      <vt:lpstr>Segoe WP Black</vt:lpstr>
      <vt:lpstr>IDM PPT w copyright</vt:lpstr>
      <vt:lpstr>PowerPoint Presentation</vt:lpstr>
      <vt:lpstr>Using EMOD – Virtual Machine Login</vt:lpstr>
      <vt:lpstr>Objective</vt:lpstr>
      <vt:lpstr>Agenda</vt:lpstr>
      <vt:lpstr>Intro to Infectious Disease Modeling</vt:lpstr>
      <vt:lpstr>Disease Modeling - Basic Epidemiology Models</vt:lpstr>
      <vt:lpstr>Categories of Models</vt:lpstr>
      <vt:lpstr>Other Infectious Disease Models</vt:lpstr>
      <vt:lpstr>Agenda</vt:lpstr>
      <vt:lpstr>What is EMOD?</vt:lpstr>
      <vt:lpstr>Pros / Cons</vt:lpstr>
      <vt:lpstr>Agenda</vt:lpstr>
      <vt:lpstr>Simulation, Nodes &amp; Individuals</vt:lpstr>
      <vt:lpstr>Infection &amp; Susceptibility</vt:lpstr>
      <vt:lpstr>Transmission Models</vt:lpstr>
      <vt:lpstr>Disease Specific Transmission Models</vt:lpstr>
      <vt:lpstr>Vector Transmission</vt:lpstr>
      <vt:lpstr>Sexual Transmission / Network</vt:lpstr>
      <vt:lpstr>Heterogeneous Intra-Node Transmission (HINT)</vt:lpstr>
      <vt:lpstr>Campaigns, Interventions,  &amp; Events</vt:lpstr>
      <vt:lpstr>Infect 50% of Males on Day 5</vt:lpstr>
      <vt:lpstr>NewInfection Event Is Broadcasted</vt:lpstr>
      <vt:lpstr>GenericDrug Is Distributed on NewInfection Event</vt:lpstr>
      <vt:lpstr>Disease Transmitted on Day 10 and Drug Cured Person</vt:lpstr>
      <vt:lpstr>NewInfection Causes Generic Drug To Be Distributed</vt:lpstr>
      <vt:lpstr>DelayedIntervention Distributed on NewInfection</vt:lpstr>
      <vt:lpstr>Inputs</vt:lpstr>
      <vt:lpstr>Outputs &amp; Miscellaneous</vt:lpstr>
      <vt:lpstr>Agenda</vt:lpstr>
      <vt:lpstr>Using EMOD – Virtual Machine Login</vt:lpstr>
      <vt:lpstr>Z Drive</vt:lpstr>
      <vt:lpstr>Extra Installation</vt:lpstr>
      <vt:lpstr>Using EMOD - Introduction</vt:lpstr>
      <vt:lpstr>QuickStart Excel Tips</vt:lpstr>
      <vt:lpstr>Warnings</vt:lpstr>
      <vt:lpstr>Generic\01_SIR</vt:lpstr>
      <vt:lpstr>Run Simulation Generic\01_SIR</vt:lpstr>
      <vt:lpstr>Output Window</vt:lpstr>
      <vt:lpstr>Results Data</vt:lpstr>
      <vt:lpstr>Agenda</vt:lpstr>
      <vt:lpstr>Agenda</vt:lpstr>
      <vt:lpstr>Simulation Configuration</vt:lpstr>
      <vt:lpstr>Simulation Configuration</vt:lpstr>
      <vt:lpstr>Generic\01_SIR</vt:lpstr>
      <vt:lpstr>Run Simulation Generic\01_SIR</vt:lpstr>
      <vt:lpstr>Output Window</vt:lpstr>
      <vt:lpstr>Plotting Results Data</vt:lpstr>
      <vt:lpstr>Online Documentation</vt:lpstr>
      <vt:lpstr>Parameter Reference</vt:lpstr>
      <vt:lpstr>GENERIC_SIM Simulation Parameters</vt:lpstr>
      <vt:lpstr>Searching For Parameters</vt:lpstr>
      <vt:lpstr>Generic\01_SIR</vt:lpstr>
      <vt:lpstr>SIR to SEIR</vt:lpstr>
      <vt:lpstr>Output Window</vt:lpstr>
      <vt:lpstr>Plot Results Data - SEIR</vt:lpstr>
      <vt:lpstr>SEIRS to SIRS</vt:lpstr>
      <vt:lpstr>Agenda</vt:lpstr>
      <vt:lpstr>Intervention Configuration</vt:lpstr>
      <vt:lpstr>Generic\02_SIR_Vaccinations\A_BaselineOutbreak</vt:lpstr>
      <vt:lpstr>Run and Plot New Infections</vt:lpstr>
      <vt:lpstr>Outbreaks</vt:lpstr>
      <vt:lpstr>Run and Compare to Saved Plot</vt:lpstr>
      <vt:lpstr>Generic\02_SIR_Vaccinations\B_Vaccinations</vt:lpstr>
      <vt:lpstr>Run and Plot SIR Data</vt:lpstr>
      <vt:lpstr>SimpleVaccine</vt:lpstr>
      <vt:lpstr>SimpleVaccine Experiments</vt:lpstr>
      <vt:lpstr>Campaign File</vt:lpstr>
      <vt:lpstr>JSON Format</vt:lpstr>
      <vt:lpstr>Generic\01_SIR - Campaign File</vt:lpstr>
      <vt:lpstr>Generic\02_SIR_Vaccinations\B_Vaccinations</vt:lpstr>
      <vt:lpstr>The What - Interventions</vt:lpstr>
      <vt:lpstr>Individual Targeted Interventions</vt:lpstr>
      <vt:lpstr>Agenda</vt:lpstr>
      <vt:lpstr>Agenda</vt:lpstr>
      <vt:lpstr>Demographics Data</vt:lpstr>
      <vt:lpstr>Examples</vt:lpstr>
      <vt:lpstr>generic_scenarios_demographics.json </vt:lpstr>
      <vt:lpstr>Seattle_30arcsec_demographics.json </vt:lpstr>
      <vt:lpstr>SSA_Demographics.json </vt:lpstr>
      <vt:lpstr>Generic\10_Zoonosis</vt:lpstr>
      <vt:lpstr>Demographics File</vt:lpstr>
      <vt:lpstr>Run and Plot New Infections</vt:lpstr>
      <vt:lpstr>DemographicsSummary.json</vt:lpstr>
      <vt:lpstr>Age_Initialization_Distribution_Type &amp; AgeDistributionFlag</vt:lpstr>
      <vt:lpstr>“Real Data” Example</vt:lpstr>
      <vt:lpstr>“Real Data” Example (cont.)</vt:lpstr>
      <vt:lpstr>“Real Data” Example (cont.)</vt:lpstr>
      <vt:lpstr>“Real Data” Example (cont.)</vt:lpstr>
      <vt:lpstr>“Real Data” Example (cont.)</vt:lpstr>
      <vt:lpstr>Spatial Scenarios</vt:lpstr>
      <vt:lpstr>Generic\10_Zoonosis</vt:lpstr>
      <vt:lpstr>ReportNodeDemographics</vt:lpstr>
      <vt:lpstr>Migration</vt:lpstr>
      <vt:lpstr>Migration (cont.)</vt:lpstr>
      <vt:lpstr>Migration (cont.)</vt:lpstr>
      <vt:lpstr>Migration (cont.)</vt:lpstr>
      <vt:lpstr>Agenda</vt:lpstr>
      <vt:lpstr>Roadmap to Research with EMOD</vt:lpstr>
      <vt:lpstr>QuickStart Disease Tutorials</vt:lpstr>
      <vt:lpstr>Source Code on GitHub</vt:lpstr>
      <vt:lpstr>Computational Modeling Platform Service (COMPS)</vt:lpstr>
      <vt:lpstr>Further Steps</vt:lpstr>
      <vt:lpstr>Review</vt:lpstr>
    </vt:vector>
  </TitlesOfParts>
  <Company>Intellectual Ventures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Bridenbecker</dc:creator>
  <cp:lastModifiedBy>Ashlee Hammrich</cp:lastModifiedBy>
  <cp:revision>365</cp:revision>
  <cp:lastPrinted>2013-01-29T16:01:26Z</cp:lastPrinted>
  <dcterms:created xsi:type="dcterms:W3CDTF">2016-04-01T21:34:07Z</dcterms:created>
  <dcterms:modified xsi:type="dcterms:W3CDTF">2016-05-24T23:20:55Z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0x010100C76CA0B617D2DD498B639B5695A764B4</vt:lpwstr>
  </property>
  <property fmtid="{D5CDD505-2E9C-101B-9397-08002B2CF9AE}" pid="3" name="_dlc_DocIdItemGuid">
    <vt:lpwstr>d5dab9ce-3b6c-4796-894d-dd45423e647a</vt:lpwstr>
  </property>
  <property fmtid="{D5CDD505-2E9C-101B-9397-08002B2CF9AE}" pid="4" name="Order">
    <vt:r8>8300</vt:r8>
  </property>
  <property fmtid="{D5CDD505-2E9C-101B-9397-08002B2CF9AE}" pid="5" name="_CopySource">
    <vt:lpwstr>https://idmod.sharepoint.com/reports/Shared Documents/Report Templates/2016 IDM Gates Template.potx</vt:lpwstr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</Properties>
</file>