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0" r:id="rId3"/>
    <p:sldId id="291" r:id="rId4"/>
    <p:sldId id="292" r:id="rId5"/>
    <p:sldId id="301" r:id="rId6"/>
    <p:sldId id="306" r:id="rId7"/>
    <p:sldId id="302" r:id="rId8"/>
    <p:sldId id="293" r:id="rId9"/>
    <p:sldId id="282" r:id="rId10"/>
    <p:sldId id="283" r:id="rId11"/>
    <p:sldId id="281" r:id="rId12"/>
    <p:sldId id="284" r:id="rId13"/>
    <p:sldId id="285" r:id="rId14"/>
    <p:sldId id="286" r:id="rId15"/>
    <p:sldId id="287" r:id="rId16"/>
    <p:sldId id="288" r:id="rId17"/>
    <p:sldId id="289" r:id="rId18"/>
    <p:sldId id="294" r:id="rId19"/>
    <p:sldId id="303" r:id="rId20"/>
    <p:sldId id="305" r:id="rId21"/>
  </p:sldIdLst>
  <p:sldSz cx="9144000" cy="5143500" type="screen16x9"/>
  <p:notesSz cx="9296400" cy="7010400"/>
  <p:defaultTextStyle>
    <a:defPPr>
      <a:defRPr lang="en-US"/>
    </a:defPPr>
    <a:lvl1pPr marL="0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67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34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501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668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835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002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169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336" algn="l" defTabSz="81633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aig Nakagawa" initials="C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ECB4D8-DB02-4DC6-A0A2-4F2EBAE1DC9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183" autoAdjust="0"/>
  </p:normalViewPr>
  <p:slideViewPr>
    <p:cSldViewPr>
      <p:cViewPr varScale="1">
        <p:scale>
          <a:sx n="127" d="100"/>
          <a:sy n="127" d="100"/>
        </p:scale>
        <p:origin x="126" y="168"/>
      </p:cViewPr>
      <p:guideLst>
        <p:guide orient="horz" pos="1620"/>
        <p:guide pos="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117" d="100"/>
          <a:sy n="117" d="100"/>
        </p:scale>
        <p:origin x="-2214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8521CA78-A499-4633-B898-F9043592D78E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dirty="0" err="1"/>
              <a:t>Everygreen</a:t>
            </a:r>
            <a:r>
              <a:rPr lang="en-US" dirty="0"/>
              <a:t> fund</a:t>
            </a:r>
          </a:p>
          <a:p>
            <a:pPr lvl="0"/>
            <a:r>
              <a:rPr lang="en-US" dirty="0"/>
              <a:t>Invested $100m to date</a:t>
            </a:r>
          </a:p>
          <a:p>
            <a:pPr lvl="0"/>
            <a:r>
              <a:rPr lang="en-US" dirty="0"/>
              <a:t>Early days and growing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3D412D8C-1E5D-4678-BC7F-48977E07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334" rtl="0" eaLnBrk="1" latinLnBrk="0" hangingPunct="1">
      <a:defRPr sz="1100" kern="1200" baseline="0">
        <a:solidFill>
          <a:schemeClr val="tx1"/>
        </a:solidFill>
        <a:latin typeface="+mn-lt"/>
        <a:ea typeface="+mn-ea"/>
        <a:cs typeface="+mn-cs"/>
      </a:defRPr>
    </a:lvl1pPr>
    <a:lvl2pPr marL="408167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334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501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668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835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9002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169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336" algn="l" defTabSz="8163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2D8C-1E5D-4678-BC7F-48977E07DD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62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2D8C-1E5D-4678-BC7F-48977E07DD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9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2D8C-1E5D-4678-BC7F-48977E07DD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99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2D8C-1E5D-4678-BC7F-48977E07DD9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28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2D8C-1E5D-4678-BC7F-48977E07DD9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30471" y="3766947"/>
            <a:ext cx="8516586" cy="1066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aseline="0"/>
            </a:lvl1pPr>
          </a:lstStyle>
          <a:p>
            <a:pPr lvl="0"/>
            <a:r>
              <a:rPr lang="en-US" dirty="0"/>
              <a:t>Client or presentation name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6248400" y="4706287"/>
            <a:ext cx="2743200" cy="311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09950"/>
            <a:ext cx="6019800" cy="57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651836"/>
            <a:ext cx="1503334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2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0110" y="133350"/>
            <a:ext cx="8735290" cy="609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0511" y="895350"/>
            <a:ext cx="8735290" cy="3699272"/>
          </a:xfrm>
        </p:spPr>
        <p:txBody>
          <a:bodyPr/>
          <a:lstStyle>
            <a:lvl1pPr>
              <a:buClr>
                <a:schemeClr val="accent2"/>
              </a:buClr>
              <a:defRPr sz="2000" baseline="0"/>
            </a:lvl1pPr>
            <a:lvl2pPr>
              <a:buClr>
                <a:schemeClr val="accent4"/>
              </a:buClr>
              <a:defRPr sz="2000"/>
            </a:lvl2pPr>
            <a:lvl3pPr>
              <a:defRPr sz="2000"/>
            </a:lvl3pPr>
            <a:lvl4pPr>
              <a:buClr>
                <a:schemeClr val="accent5"/>
              </a:buClr>
              <a:defRPr/>
            </a:lvl4pPr>
          </a:lstStyle>
          <a:p>
            <a:pPr lvl="0"/>
            <a:r>
              <a:rPr lang="en-US" dirty="0"/>
              <a:t>Bullets (Slide Content)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80511" y="4710410"/>
            <a:ext cx="380598" cy="375940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mtClean="0">
                <a:solidFill>
                  <a:schemeClr val="accent4"/>
                </a:solidFill>
              </a:rPr>
              <a:pPr/>
              <a:t>‹#›</a:t>
            </a:fld>
            <a:r>
              <a:rPr lang="en-US" dirty="0">
                <a:solidFill>
                  <a:schemeClr val="accent4"/>
                </a:solidFill>
              </a:rPr>
              <a:t>   </a:t>
            </a:r>
            <a:r>
              <a:rPr lang="en-US" sz="1100" dirty="0">
                <a:solidFill>
                  <a:schemeClr val="accent4"/>
                </a:solidFill>
              </a:rPr>
              <a:t>|</a:t>
            </a:r>
          </a:p>
        </p:txBody>
      </p:sp>
      <p:pic>
        <p:nvPicPr>
          <p:cNvPr id="8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45355"/>
            <a:ext cx="289663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759334"/>
            <a:ext cx="1143000" cy="27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5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9" y="133350"/>
            <a:ext cx="8229600" cy="609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95350"/>
            <a:ext cx="4245032" cy="47982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67" indent="0">
              <a:buNone/>
              <a:defRPr sz="1800" b="1"/>
            </a:lvl2pPr>
            <a:lvl3pPr marL="816334" indent="0">
              <a:buNone/>
              <a:defRPr sz="1600" b="1"/>
            </a:lvl3pPr>
            <a:lvl4pPr marL="1224501" indent="0">
              <a:buNone/>
              <a:defRPr sz="1400" b="1"/>
            </a:lvl4pPr>
            <a:lvl5pPr marL="1632668" indent="0">
              <a:buNone/>
              <a:defRPr sz="1400" b="1"/>
            </a:lvl5pPr>
            <a:lvl6pPr marL="2040835" indent="0">
              <a:buNone/>
              <a:defRPr sz="1400" b="1"/>
            </a:lvl6pPr>
            <a:lvl7pPr marL="2449002" indent="0">
              <a:buNone/>
              <a:defRPr sz="1400" b="1"/>
            </a:lvl7pPr>
            <a:lvl8pPr marL="2857169" indent="0">
              <a:buNone/>
              <a:defRPr sz="1400" b="1"/>
            </a:lvl8pPr>
            <a:lvl9pPr marL="326533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568" y="1428750"/>
            <a:ext cx="4245032" cy="31658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6306" y="895350"/>
            <a:ext cx="4324406" cy="47982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67" indent="0">
              <a:buNone/>
              <a:defRPr sz="1800" b="1"/>
            </a:lvl2pPr>
            <a:lvl3pPr marL="816334" indent="0">
              <a:buNone/>
              <a:defRPr sz="1600" b="1"/>
            </a:lvl3pPr>
            <a:lvl4pPr marL="1224501" indent="0">
              <a:buNone/>
              <a:defRPr sz="1400" b="1"/>
            </a:lvl4pPr>
            <a:lvl5pPr marL="1632668" indent="0">
              <a:buNone/>
              <a:defRPr sz="1400" b="1"/>
            </a:lvl5pPr>
            <a:lvl6pPr marL="2040835" indent="0">
              <a:buNone/>
              <a:defRPr sz="1400" b="1"/>
            </a:lvl6pPr>
            <a:lvl7pPr marL="2449002" indent="0">
              <a:buNone/>
              <a:defRPr sz="1400" b="1"/>
            </a:lvl7pPr>
            <a:lvl8pPr marL="2857169" indent="0">
              <a:buNone/>
              <a:defRPr sz="1400" b="1"/>
            </a:lvl8pPr>
            <a:lvl9pPr marL="326533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4794" y="1428750"/>
            <a:ext cx="4324406" cy="31658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80511" y="4693158"/>
            <a:ext cx="380598" cy="316992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5E7F5BFD-39EB-44C1-950F-7ADF7831458B}" type="slidenum">
              <a:rPr lang="en-US" smtClean="0"/>
              <a:pPr/>
              <a:t>‹#›</a:t>
            </a:fld>
            <a:r>
              <a:rPr lang="en-US" dirty="0"/>
              <a:t>   </a:t>
            </a:r>
            <a:r>
              <a:rPr lang="en-US" sz="1100" dirty="0"/>
              <a:t>|</a:t>
            </a:r>
          </a:p>
        </p:txBody>
      </p:sp>
      <p:pic>
        <p:nvPicPr>
          <p:cNvPr id="12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45355"/>
            <a:ext cx="289663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759334"/>
            <a:ext cx="1143000" cy="27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9" y="133350"/>
            <a:ext cx="8229600" cy="609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568" y="819150"/>
            <a:ext cx="4245032" cy="3775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4794" y="819150"/>
            <a:ext cx="4324406" cy="3775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80511" y="4693158"/>
            <a:ext cx="380598" cy="316992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5E7F5BFD-39EB-44C1-950F-7ADF7831458B}" type="slidenum">
              <a:rPr lang="en-US" smtClean="0"/>
              <a:pPr/>
              <a:t>‹#›</a:t>
            </a:fld>
            <a:r>
              <a:rPr lang="en-US" dirty="0"/>
              <a:t>   </a:t>
            </a:r>
            <a:r>
              <a:rPr lang="en-US" sz="1100" dirty="0"/>
              <a:t>|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" y="4681728"/>
            <a:ext cx="1428167" cy="347472"/>
          </a:xfrm>
          <a:prstGeom prst="rect">
            <a:avLst/>
          </a:prstGeom>
        </p:spPr>
      </p:pic>
      <p:pic>
        <p:nvPicPr>
          <p:cNvPr id="12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45355"/>
            <a:ext cx="289663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21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80511" y="4710410"/>
            <a:ext cx="380598" cy="375940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mtClean="0">
                <a:solidFill>
                  <a:schemeClr val="accent4"/>
                </a:solidFill>
              </a:rPr>
              <a:pPr/>
              <a:t>‹#›</a:t>
            </a:fld>
            <a:r>
              <a:rPr lang="en-US" dirty="0">
                <a:solidFill>
                  <a:schemeClr val="accent4"/>
                </a:solidFill>
              </a:rPr>
              <a:t>   </a:t>
            </a:r>
            <a:r>
              <a:rPr lang="en-US" sz="1100" dirty="0">
                <a:solidFill>
                  <a:schemeClr val="accent4"/>
                </a:solidFill>
              </a:rPr>
              <a:t>|</a:t>
            </a:r>
          </a:p>
        </p:txBody>
      </p:sp>
      <p:pic>
        <p:nvPicPr>
          <p:cNvPr id="7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45355"/>
            <a:ext cx="289663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759334"/>
            <a:ext cx="1143000" cy="27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4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80511" y="4710410"/>
            <a:ext cx="380598" cy="375940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mtClean="0">
                <a:solidFill>
                  <a:schemeClr val="accent4"/>
                </a:solidFill>
              </a:rPr>
              <a:pPr/>
              <a:t>‹#›</a:t>
            </a:fld>
            <a:r>
              <a:rPr lang="en-US" dirty="0">
                <a:solidFill>
                  <a:schemeClr val="accent4"/>
                </a:solidFill>
              </a:rPr>
              <a:t>   </a:t>
            </a:r>
            <a:r>
              <a:rPr lang="en-US" sz="1100" dirty="0">
                <a:solidFill>
                  <a:schemeClr val="accent4"/>
                </a:solidFill>
              </a:rPr>
              <a:t>|</a:t>
            </a:r>
          </a:p>
        </p:txBody>
      </p:sp>
      <p:pic>
        <p:nvPicPr>
          <p:cNvPr id="7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45355"/>
            <a:ext cx="289663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4569" y="133350"/>
            <a:ext cx="8229600" cy="609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14949690"/>
              </p:ext>
            </p:extLst>
          </p:nvPr>
        </p:nvGraphicFramePr>
        <p:xfrm>
          <a:off x="180511" y="971550"/>
          <a:ext cx="8353888" cy="3352797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8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759334"/>
            <a:ext cx="1143000" cy="27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1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67" indent="0">
              <a:buNone/>
              <a:defRPr sz="2500"/>
            </a:lvl2pPr>
            <a:lvl3pPr marL="816334" indent="0">
              <a:buNone/>
              <a:defRPr sz="2100"/>
            </a:lvl3pPr>
            <a:lvl4pPr marL="1224501" indent="0">
              <a:buNone/>
              <a:defRPr sz="1800"/>
            </a:lvl4pPr>
            <a:lvl5pPr marL="1632668" indent="0">
              <a:buNone/>
              <a:defRPr sz="1800"/>
            </a:lvl5pPr>
            <a:lvl6pPr marL="2040835" indent="0">
              <a:buNone/>
              <a:defRPr sz="1800"/>
            </a:lvl6pPr>
            <a:lvl7pPr marL="2449002" indent="0">
              <a:buNone/>
              <a:defRPr sz="1800"/>
            </a:lvl7pPr>
            <a:lvl8pPr marL="2857169" indent="0">
              <a:buNone/>
              <a:defRPr sz="1800"/>
            </a:lvl8pPr>
            <a:lvl9pPr marL="3265336" indent="0">
              <a:buNone/>
              <a:defRPr sz="1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408167" indent="0">
              <a:buNone/>
              <a:defRPr sz="1100"/>
            </a:lvl2pPr>
            <a:lvl3pPr marL="816334" indent="0">
              <a:buNone/>
              <a:defRPr sz="900"/>
            </a:lvl3pPr>
            <a:lvl4pPr marL="1224501" indent="0">
              <a:buNone/>
              <a:defRPr sz="800"/>
            </a:lvl4pPr>
            <a:lvl5pPr marL="1632668" indent="0">
              <a:buNone/>
              <a:defRPr sz="800"/>
            </a:lvl5pPr>
            <a:lvl6pPr marL="2040835" indent="0">
              <a:buNone/>
              <a:defRPr sz="800"/>
            </a:lvl6pPr>
            <a:lvl7pPr marL="2449002" indent="0">
              <a:buNone/>
              <a:defRPr sz="800"/>
            </a:lvl7pPr>
            <a:lvl8pPr marL="2857169" indent="0">
              <a:buNone/>
              <a:defRPr sz="800"/>
            </a:lvl8pPr>
            <a:lvl9pPr marL="326533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80511" y="4629150"/>
            <a:ext cx="380598" cy="330220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mtClean="0">
                <a:solidFill>
                  <a:schemeClr val="accent4"/>
                </a:solidFill>
              </a:rPr>
              <a:pPr/>
              <a:t>‹#›</a:t>
            </a:fld>
            <a:r>
              <a:rPr lang="en-US" dirty="0">
                <a:solidFill>
                  <a:schemeClr val="accent4"/>
                </a:solidFill>
              </a:rPr>
              <a:t>   </a:t>
            </a:r>
            <a:r>
              <a:rPr lang="en-US" sz="1100" dirty="0">
                <a:solidFill>
                  <a:schemeClr val="accent4"/>
                </a:solidFill>
              </a:rPr>
              <a:t>|</a:t>
            </a:r>
          </a:p>
        </p:txBody>
      </p:sp>
      <p:pic>
        <p:nvPicPr>
          <p:cNvPr id="10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45355"/>
            <a:ext cx="289663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759334"/>
            <a:ext cx="1143000" cy="27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6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6176" y="1597820"/>
            <a:ext cx="8253023" cy="1102519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Plain Title Page 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80511" y="4710410"/>
            <a:ext cx="380598" cy="375940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mtClean="0">
                <a:solidFill>
                  <a:schemeClr val="accent4"/>
                </a:solidFill>
              </a:rPr>
              <a:pPr/>
              <a:t>‹#›</a:t>
            </a:fld>
            <a:r>
              <a:rPr lang="en-US" dirty="0">
                <a:solidFill>
                  <a:schemeClr val="accent4"/>
                </a:solidFill>
              </a:rPr>
              <a:t>   </a:t>
            </a:r>
            <a:r>
              <a:rPr lang="en-US" sz="1100" dirty="0">
                <a:solidFill>
                  <a:schemeClr val="accent4"/>
                </a:solidFill>
              </a:rPr>
              <a:t>|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99" y="4629150"/>
            <a:ext cx="150333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4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304800" y="666750"/>
            <a:ext cx="9753600" cy="685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0" y="742950"/>
            <a:ext cx="7620000" cy="5334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Thank You or similar text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494314" y="1657350"/>
            <a:ext cx="4155372" cy="4572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Your Name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993076" y="2096736"/>
            <a:ext cx="5157848" cy="24384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en-US" dirty="0"/>
              <a:t>Your title</a:t>
            </a:r>
          </a:p>
          <a:p>
            <a:pPr lvl="0"/>
            <a:r>
              <a:rPr lang="en-US" dirty="0"/>
              <a:t>Your email</a:t>
            </a:r>
          </a:p>
          <a:p>
            <a:pPr lvl="0"/>
            <a:r>
              <a:rPr lang="en-US" dirty="0"/>
              <a:t>Your phone number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599208" y="4781550"/>
            <a:ext cx="2895615" cy="273248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defPPr>
              <a:defRPr lang="en-US"/>
            </a:defPPr>
            <a:lvl1pPr marL="0" algn="l" defTabSz="816334" rtl="0" eaLnBrk="1" latinLnBrk="0" hangingPunct="1">
              <a:defRPr sz="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4"/>
                </a:solidFill>
              </a:rPr>
              <a:t>Copyright © 2014 Intellectual Ventures Management, LLC (IV). All rights reserved.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180511" y="4745355"/>
            <a:ext cx="380598" cy="232113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defPPr>
              <a:defRPr lang="en-US"/>
            </a:defPPr>
            <a:lvl1pPr marL="0" algn="l" defTabSz="816334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67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334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501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668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835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9002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7169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5336" algn="l" defTabSz="81633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7F5BFD-39EB-44C1-950F-7ADF7831458B}" type="slidenum">
              <a:rPr lang="en-US" smtClean="0">
                <a:solidFill>
                  <a:schemeClr val="accent4"/>
                </a:solidFill>
              </a:rPr>
              <a:pPr/>
              <a:t>‹#›</a:t>
            </a:fld>
            <a:r>
              <a:rPr lang="en-US" dirty="0">
                <a:solidFill>
                  <a:schemeClr val="accent4"/>
                </a:solidFill>
              </a:rPr>
              <a:t>   </a:t>
            </a:r>
            <a:r>
              <a:rPr lang="en-US" sz="1100" dirty="0">
                <a:solidFill>
                  <a:schemeClr val="accent4"/>
                </a:solidFill>
              </a:rPr>
              <a:t>|</a:t>
            </a:r>
          </a:p>
        </p:txBody>
      </p:sp>
      <p:pic>
        <p:nvPicPr>
          <p:cNvPr id="15" name="Picture 3" descr="3FC66EDC-0D59-4593-A0A5-F9EF004793B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03148"/>
            <a:ext cx="289663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46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110" y="133350"/>
            <a:ext cx="8700340" cy="609600"/>
          </a:xfrm>
          <a:prstGeom prst="rect">
            <a:avLst/>
          </a:prstGeom>
        </p:spPr>
        <p:txBody>
          <a:bodyPr vert="horz" lIns="81633" tIns="40817" rIns="81633" bIns="40817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110" y="895350"/>
            <a:ext cx="8700340" cy="3699273"/>
          </a:xfrm>
          <a:prstGeom prst="rect">
            <a:avLst/>
          </a:prstGeom>
        </p:spPr>
        <p:txBody>
          <a:bodyPr vert="horz" lIns="81633" tIns="40817" rIns="81633" bIns="4081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1" y="4710411"/>
            <a:ext cx="380598" cy="223540"/>
          </a:xfrm>
          <a:prstGeom prst="rect">
            <a:avLst/>
          </a:prstGeom>
        </p:spPr>
        <p:txBody>
          <a:bodyPr vert="horz" lIns="51426" tIns="25713" rIns="51426" bIns="25713" rtlCol="0" anchor="ctr"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5E7F5BFD-39EB-44C1-950F-7ADF7831458B}" type="slidenum">
              <a:rPr lang="en-US" smtClean="0"/>
              <a:pPr/>
              <a:t>‹#›</a:t>
            </a:fld>
            <a:r>
              <a:rPr lang="en-US" dirty="0"/>
              <a:t>   </a:t>
            </a:r>
            <a:r>
              <a:rPr lang="en-US" sz="1100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4065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3" r:id="rId3"/>
    <p:sldLayoutId id="2147483663" r:id="rId4"/>
    <p:sldLayoutId id="2147483655" r:id="rId5"/>
    <p:sldLayoutId id="2147483664" r:id="rId6"/>
    <p:sldLayoutId id="2147483657" r:id="rId7"/>
    <p:sldLayoutId id="2147483649" r:id="rId8"/>
    <p:sldLayoutId id="2147483660" r:id="rId9"/>
  </p:sldLayoutIdLst>
  <p:txStyles>
    <p:titleStyle>
      <a:lvl1pPr algn="l" defTabSz="816334" rtl="0" eaLnBrk="1" latinLnBrk="0" hangingPunct="1">
        <a:spcBef>
          <a:spcPct val="0"/>
        </a:spcBef>
        <a:buNone/>
        <a:defRPr sz="3200" b="0" i="0" kern="1200">
          <a:solidFill>
            <a:schemeClr val="accent2"/>
          </a:solidFill>
          <a:latin typeface="+mn-lt"/>
          <a:ea typeface="+mj-ea"/>
          <a:cs typeface="+mj-cs"/>
        </a:defRPr>
      </a:lvl1pPr>
    </p:titleStyle>
    <p:bodyStyle>
      <a:lvl1pPr marL="306125" indent="-306125" algn="l" defTabSz="816334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3272" indent="-255105" algn="l" defTabSz="816334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17" indent="-204084" algn="l" defTabSz="816334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584" indent="-204084" algn="l" defTabSz="816334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752" indent="-204084" algn="l" defTabSz="816334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919" indent="-204084" algn="l" defTabSz="8163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085" indent="-204084" algn="l" defTabSz="8163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253" indent="-204084" algn="l" defTabSz="8163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420" indent="-204084" algn="l" defTabSz="81633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67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34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01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668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35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002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169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336" algn="l" defTabSz="81633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330471" y="742950"/>
            <a:ext cx="8516586" cy="6096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Individual Properties</a:t>
            </a:r>
          </a:p>
          <a:p>
            <a:pPr algn="ctr"/>
            <a:r>
              <a:rPr lang="en-US" sz="3600" dirty="0"/>
              <a:t>Intervention Status</a:t>
            </a:r>
          </a:p>
          <a:p>
            <a:pPr algn="ctr"/>
            <a:r>
              <a:rPr lang="en-US" sz="3600" dirty="0"/>
              <a:t>Node Properties</a:t>
            </a:r>
          </a:p>
        </p:txBody>
      </p:sp>
    </p:spTree>
    <p:extLst>
      <p:ext uri="{BB962C8B-B14F-4D97-AF65-F5344CB8AC3E}">
        <p14:creationId xmlns:p14="http://schemas.microsoft.com/office/powerpoint/2010/main" val="89239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Picture 2" descr="http://idmod.org/idmdoc/Content/Resources/Images/STI_and_HIV_Tutorials/03000037_600x4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71550"/>
            <a:ext cx="484909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5009109" y="523651"/>
            <a:ext cx="3990111" cy="410549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" name="TextBox 4"/>
          <p:cNvSpPr txBox="1"/>
          <p:nvPr/>
        </p:nvSpPr>
        <p:spPr>
          <a:xfrm>
            <a:off x="5868721" y="1001246"/>
            <a:ext cx="1020857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HIVMuxer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0142" y="1001246"/>
            <a:ext cx="936090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ARTBasic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8722" y="2112654"/>
            <a:ext cx="1020857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HIVMuxer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39601" y="2112654"/>
            <a:ext cx="1210075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ARTDropout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26819" y="3254483"/>
            <a:ext cx="1739579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HIVRandomChoice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9800" y="523651"/>
            <a:ext cx="687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accent1"/>
                </a:solidFill>
              </a:rPr>
              <a:t>OnART0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2968" y="1526029"/>
            <a:ext cx="687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accent1"/>
                </a:solidFill>
              </a:rPr>
              <a:t>OnART1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22968" y="2637436"/>
            <a:ext cx="687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accent1"/>
                </a:solidFill>
              </a:rPr>
              <a:t>OnART3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33824" y="4001928"/>
            <a:ext cx="982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accent1"/>
                </a:solidFill>
              </a:rPr>
              <a:t>LostForever0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6281" y="4001928"/>
            <a:ext cx="1600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accent1"/>
                </a:solidFill>
              </a:rPr>
              <a:t>HCTUptakePostDebut3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93017" y="914964"/>
            <a:ext cx="687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accent1"/>
                </a:solidFill>
              </a:rPr>
              <a:t>OnART1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97964" y="2020464"/>
            <a:ext cx="687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accent1"/>
                </a:solidFill>
              </a:rPr>
              <a:t>OnART3</a:t>
            </a:r>
          </a:p>
        </p:txBody>
      </p:sp>
      <p:cxnSp>
        <p:nvCxnSpPr>
          <p:cNvPr id="19" name="Straight Arrow Connector 18"/>
          <p:cNvCxnSpPr>
            <a:stCxn id="5" idx="3"/>
            <a:endCxn id="7" idx="1"/>
          </p:cNvCxnSpPr>
          <p:nvPr/>
        </p:nvCxnSpPr>
        <p:spPr>
          <a:xfrm>
            <a:off x="6889578" y="1170523"/>
            <a:ext cx="8505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8" idx="0"/>
          </p:cNvCxnSpPr>
          <p:nvPr/>
        </p:nvCxnSpPr>
        <p:spPr>
          <a:xfrm>
            <a:off x="6379150" y="1339800"/>
            <a:ext cx="1" cy="772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3"/>
            <a:endCxn id="9" idx="1"/>
          </p:cNvCxnSpPr>
          <p:nvPr/>
        </p:nvCxnSpPr>
        <p:spPr>
          <a:xfrm>
            <a:off x="6889579" y="2281931"/>
            <a:ext cx="7500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2"/>
            <a:endCxn id="10" idx="0"/>
          </p:cNvCxnSpPr>
          <p:nvPr/>
        </p:nvCxnSpPr>
        <p:spPr>
          <a:xfrm>
            <a:off x="6379151" y="2451208"/>
            <a:ext cx="17458" cy="80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15" idx="0"/>
          </p:cNvCxnSpPr>
          <p:nvPr/>
        </p:nvCxnSpPr>
        <p:spPr>
          <a:xfrm flipH="1">
            <a:off x="5906757" y="3593037"/>
            <a:ext cx="489852" cy="408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2"/>
            <a:endCxn id="14" idx="0"/>
          </p:cNvCxnSpPr>
          <p:nvPr/>
        </p:nvCxnSpPr>
        <p:spPr>
          <a:xfrm>
            <a:off x="6396609" y="3593037"/>
            <a:ext cx="1028600" cy="408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268589" y="3181350"/>
            <a:ext cx="1732900" cy="2116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1" idx="2"/>
            <a:endCxn id="5" idx="0"/>
          </p:cNvCxnSpPr>
          <p:nvPr/>
        </p:nvCxnSpPr>
        <p:spPr>
          <a:xfrm>
            <a:off x="6363516" y="800650"/>
            <a:ext cx="15634" cy="200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13398" y="128885"/>
            <a:ext cx="1066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1"/>
                </a:solidFill>
              </a:rPr>
              <a:t>OnART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27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11" y="133350"/>
            <a:ext cx="8735290" cy="609600"/>
          </a:xfrm>
        </p:spPr>
        <p:txBody>
          <a:bodyPr/>
          <a:lstStyle/>
          <a:p>
            <a:r>
              <a:rPr lang="en-US" dirty="0"/>
              <a:t>Background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11" y="895350"/>
            <a:ext cx="8430089" cy="3699272"/>
          </a:xfrm>
        </p:spPr>
        <p:txBody>
          <a:bodyPr>
            <a:normAutofit/>
          </a:bodyPr>
          <a:lstStyle/>
          <a:p>
            <a:r>
              <a:rPr lang="en-US" dirty="0"/>
              <a:t>An individual has a state</a:t>
            </a:r>
          </a:p>
          <a:p>
            <a:r>
              <a:rPr lang="en-US" dirty="0"/>
              <a:t>An intervention can set a person’s state</a:t>
            </a:r>
          </a:p>
          <a:p>
            <a:r>
              <a:rPr lang="en-US" dirty="0"/>
              <a:t>An intervention has abort/invalid states such that:</a:t>
            </a:r>
          </a:p>
          <a:p>
            <a:pPr lvl="1"/>
            <a:r>
              <a:rPr lang="en-US" dirty="0"/>
              <a:t>Cannot be distributed if person’s current state is one of the abort states.</a:t>
            </a:r>
          </a:p>
          <a:p>
            <a:pPr lvl="1"/>
            <a:r>
              <a:rPr lang="en-US" dirty="0"/>
              <a:t>Will abort Update() if person’s state changed to an abort state</a:t>
            </a:r>
          </a:p>
        </p:txBody>
      </p:sp>
    </p:spTree>
    <p:extLst>
      <p:ext uri="{BB962C8B-B14F-4D97-AF65-F5344CB8AC3E}">
        <p14:creationId xmlns:p14="http://schemas.microsoft.com/office/powerpoint/2010/main" val="3562286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Abort &amp; Update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565682" y="1428750"/>
            <a:ext cx="457200" cy="914400"/>
            <a:chOff x="990600" y="1200150"/>
            <a:chExt cx="457200" cy="914400"/>
          </a:xfrm>
        </p:grpSpPr>
        <p:sp>
          <p:nvSpPr>
            <p:cNvPr id="4" name="Oval 3"/>
            <p:cNvSpPr/>
            <p:nvPr/>
          </p:nvSpPr>
          <p:spPr>
            <a:xfrm>
              <a:off x="1143000" y="1200150"/>
              <a:ext cx="152400" cy="152400"/>
            </a:xfrm>
            <a:prstGeom prst="ellips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219200" y="1352550"/>
              <a:ext cx="0" cy="4572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200150" y="1809750"/>
              <a:ext cx="190500" cy="3048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19175" y="1809750"/>
              <a:ext cx="190500" cy="3048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219200" y="1352550"/>
              <a:ext cx="228600" cy="1524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 flipV="1">
              <a:off x="990600" y="1352550"/>
              <a:ext cx="228600" cy="1524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025033" y="1352550"/>
            <a:ext cx="19117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chemeClr val="accent1"/>
                </a:solidFill>
              </a:rPr>
              <a:t>CascadeState</a:t>
            </a:r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i="1" dirty="0" err="1">
                <a:solidFill>
                  <a:schemeClr val="accent1"/>
                </a:solidFill>
              </a:rPr>
              <a:t>LinkingToART</a:t>
            </a:r>
            <a:endParaRPr lang="en-US" sz="1400" i="1" dirty="0">
              <a:solidFill>
                <a:schemeClr val="accent1"/>
              </a:solidFill>
            </a:endParaRPr>
          </a:p>
          <a:p>
            <a:r>
              <a:rPr lang="en-US" sz="1400" b="1" dirty="0" err="1">
                <a:solidFill>
                  <a:schemeClr val="accent1"/>
                </a:solidFill>
              </a:rPr>
              <a:t>InterventionsContainer</a:t>
            </a:r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[ 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44875" y="1504950"/>
            <a:ext cx="3438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“        : “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HIVMuxer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Abort_States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“ : [ "</a:t>
            </a:r>
            <a:r>
              <a:rPr lang="en-US" sz="1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LostForever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 ],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Cascade_State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": “</a:t>
            </a:r>
            <a:r>
              <a:rPr lang="en-US" sz="12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OnART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</p:txBody>
      </p:sp>
      <p:cxnSp>
        <p:nvCxnSpPr>
          <p:cNvPr id="23" name="Straight Arrow Connector 22"/>
          <p:cNvCxnSpPr>
            <a:stCxn id="19" idx="1"/>
            <a:endCxn id="18" idx="3"/>
          </p:cNvCxnSpPr>
          <p:nvPr/>
        </p:nvCxnSpPr>
        <p:spPr>
          <a:xfrm flipH="1">
            <a:off x="3936775" y="1828116"/>
            <a:ext cx="1508100" cy="1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1685895"/>
            <a:ext cx="1360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Distribute?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022882" y="1626851"/>
            <a:ext cx="1172471" cy="201265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976201" y="907763"/>
            <a:ext cx="3178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CascadeState</a:t>
            </a:r>
            <a:r>
              <a:rPr lang="en-US" dirty="0"/>
              <a:t> is not in </a:t>
            </a:r>
            <a:r>
              <a:rPr lang="en-US" dirty="0" err="1"/>
              <a:t>Abort_States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so “Distribute”</a:t>
            </a:r>
          </a:p>
        </p:txBody>
      </p:sp>
      <p:sp>
        <p:nvSpPr>
          <p:cNvPr id="42" name="Freeform 41"/>
          <p:cNvSpPr/>
          <p:nvPr/>
        </p:nvSpPr>
        <p:spPr>
          <a:xfrm>
            <a:off x="3213315" y="1473151"/>
            <a:ext cx="2426109" cy="281907"/>
          </a:xfrm>
          <a:custGeom>
            <a:avLst/>
            <a:gdLst>
              <a:gd name="connsiteX0" fmla="*/ 0 w 2426109"/>
              <a:gd name="connsiteY0" fmla="*/ 186043 h 281907"/>
              <a:gd name="connsiteX1" fmla="*/ 1260987 w 2426109"/>
              <a:gd name="connsiteY1" fmla="*/ 1688 h 281907"/>
              <a:gd name="connsiteX2" fmla="*/ 2426109 w 2426109"/>
              <a:gd name="connsiteY2" fmla="*/ 281907 h 281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6109" h="281907">
                <a:moveTo>
                  <a:pt x="0" y="186043"/>
                </a:moveTo>
                <a:cubicBezTo>
                  <a:pt x="428318" y="85877"/>
                  <a:pt x="856636" y="-14289"/>
                  <a:pt x="1260987" y="1688"/>
                </a:cubicBezTo>
                <a:cubicBezTo>
                  <a:pt x="1665338" y="17665"/>
                  <a:pt x="2045723" y="149786"/>
                  <a:pt x="2426109" y="28190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228600" y="3021048"/>
            <a:ext cx="6096000" cy="1815882"/>
            <a:chOff x="228600" y="3021048"/>
            <a:chExt cx="6096000" cy="1815882"/>
          </a:xfrm>
        </p:grpSpPr>
        <p:grpSp>
          <p:nvGrpSpPr>
            <p:cNvPr id="26" name="Group 25"/>
            <p:cNvGrpSpPr/>
            <p:nvPr/>
          </p:nvGrpSpPr>
          <p:grpSpPr>
            <a:xfrm>
              <a:off x="1572428" y="3440029"/>
              <a:ext cx="457200" cy="914400"/>
              <a:chOff x="990600" y="1200150"/>
              <a:chExt cx="457200" cy="9144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143000" y="1200150"/>
                <a:ext cx="152400" cy="152400"/>
              </a:xfrm>
              <a:prstGeom prst="ellips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1219200" y="1352550"/>
                <a:ext cx="0" cy="45720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200150" y="1809750"/>
                <a:ext cx="190500" cy="30480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1019175" y="1809750"/>
                <a:ext cx="190500" cy="30480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1219200" y="1352550"/>
                <a:ext cx="228600" cy="15240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990600" y="1352550"/>
                <a:ext cx="228600" cy="15240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2058689" y="3021048"/>
              <a:ext cx="4265911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solidFill>
                    <a:schemeClr val="accent1"/>
                  </a:solidFill>
                </a:rPr>
                <a:t>CascadeState</a:t>
              </a:r>
              <a:endParaRPr lang="en-US" sz="1400" b="1" dirty="0">
                <a:solidFill>
                  <a:schemeClr val="accent1"/>
                </a:solidFill>
              </a:endParaRPr>
            </a:p>
            <a:p>
              <a:r>
                <a:rPr lang="en-US" sz="1400" i="1" dirty="0" err="1">
                  <a:solidFill>
                    <a:schemeClr val="accent1"/>
                  </a:solidFill>
                </a:rPr>
                <a:t>LinkingToART</a:t>
              </a:r>
              <a:endParaRPr lang="en-US" sz="1400" i="1" dirty="0">
                <a:solidFill>
                  <a:schemeClr val="accent1"/>
                </a:solidFill>
              </a:endParaRPr>
            </a:p>
            <a:p>
              <a:r>
                <a:rPr lang="en-US" sz="1400" b="1" dirty="0" err="1">
                  <a:solidFill>
                    <a:schemeClr val="accent1"/>
                  </a:solidFill>
                </a:rPr>
                <a:t>InterventionsContainer</a:t>
              </a:r>
              <a:endParaRPr lang="en-US" sz="1400" b="1" dirty="0">
                <a:solidFill>
                  <a:schemeClr val="accent1"/>
                </a:solidFill>
              </a:endParaRPr>
            </a:p>
            <a:p>
              <a:r>
                <a:rPr lang="en-US" sz="1400" b="1" dirty="0">
                  <a:solidFill>
                    <a:schemeClr val="accent1"/>
                  </a:solidFill>
                </a:rPr>
                <a:t>[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"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“        : “</a:t>
              </a:r>
              <a:r>
                <a:rPr lang="en-US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HIVMuxer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",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"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Abort_States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“ : [ "</a:t>
              </a:r>
              <a:r>
                <a:rPr lang="en-US" sz="1400" i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LostForever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" ],</a:t>
              </a:r>
            </a:p>
            <a:p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"</a:t>
              </a:r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Cascade_State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": “</a:t>
              </a:r>
              <a:r>
                <a:rPr lang="en-US" sz="1400" i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OnART</a:t>
              </a: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",</a:t>
              </a:r>
            </a:p>
            <a:p>
              <a:r>
                <a:rPr lang="en-US" sz="1400" b="1" dirty="0">
                  <a:solidFill>
                    <a:schemeClr val="accent1"/>
                  </a:solidFill>
                </a:rPr>
                <a:t> ]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8600" y="3695640"/>
              <a:ext cx="9662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1"/>
                  </a:solidFill>
                </a:rPr>
                <a:t>Update</a:t>
              </a:r>
            </a:p>
          </p:txBody>
        </p:sp>
      </p:grpSp>
      <p:sp>
        <p:nvSpPr>
          <p:cNvPr id="45" name="Rounded Rectangle 44"/>
          <p:cNvSpPr/>
          <p:nvPr/>
        </p:nvSpPr>
        <p:spPr>
          <a:xfrm>
            <a:off x="2058689" y="3296836"/>
            <a:ext cx="1172471" cy="201265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266768" y="3392129"/>
            <a:ext cx="2325176" cy="737419"/>
          </a:xfrm>
          <a:custGeom>
            <a:avLst/>
            <a:gdLst>
              <a:gd name="connsiteX0" fmla="*/ 0 w 2325176"/>
              <a:gd name="connsiteY0" fmla="*/ 0 h 737419"/>
              <a:gd name="connsiteX1" fmla="*/ 58993 w 2325176"/>
              <a:gd name="connsiteY1" fmla="*/ 0 h 737419"/>
              <a:gd name="connsiteX2" fmla="*/ 2094271 w 2325176"/>
              <a:gd name="connsiteY2" fmla="*/ 176981 h 737419"/>
              <a:gd name="connsiteX3" fmla="*/ 2278626 w 2325176"/>
              <a:gd name="connsiteY3" fmla="*/ 737419 h 73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5176" h="737419">
                <a:moveTo>
                  <a:pt x="0" y="0"/>
                </a:moveTo>
                <a:lnTo>
                  <a:pt x="58993" y="0"/>
                </a:lnTo>
                <a:cubicBezTo>
                  <a:pt x="408038" y="29497"/>
                  <a:pt x="1724332" y="54078"/>
                  <a:pt x="2094271" y="176981"/>
                </a:cubicBezTo>
                <a:cubicBezTo>
                  <a:pt x="2464210" y="299884"/>
                  <a:pt x="2278626" y="737419"/>
                  <a:pt x="2278626" y="73741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444875" y="3452441"/>
            <a:ext cx="3178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CascadeState</a:t>
            </a:r>
            <a:r>
              <a:rPr lang="en-US" dirty="0"/>
              <a:t> is not in </a:t>
            </a:r>
            <a:r>
              <a:rPr lang="en-US" dirty="0" err="1"/>
              <a:t>Abort_States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so </a:t>
            </a:r>
            <a:r>
              <a:rPr lang="en-US" dirty="0" err="1"/>
              <a:t>UpdateState</a:t>
            </a:r>
            <a:endParaRPr lang="en-US" dirty="0"/>
          </a:p>
        </p:txBody>
      </p:sp>
      <p:sp>
        <p:nvSpPr>
          <p:cNvPr id="52" name="Freeform 51"/>
          <p:cNvSpPr/>
          <p:nvPr/>
        </p:nvSpPr>
        <p:spPr>
          <a:xfrm>
            <a:off x="3281516" y="3103137"/>
            <a:ext cx="5894206" cy="1372998"/>
          </a:xfrm>
          <a:custGeom>
            <a:avLst/>
            <a:gdLst>
              <a:gd name="connsiteX0" fmla="*/ 1909916 w 5894206"/>
              <a:gd name="connsiteY0" fmla="*/ 1372998 h 1372998"/>
              <a:gd name="connsiteX1" fmla="*/ 5080819 w 5894206"/>
              <a:gd name="connsiteY1" fmla="*/ 1314005 h 1372998"/>
              <a:gd name="connsiteX2" fmla="*/ 5707626 w 5894206"/>
              <a:gd name="connsiteY2" fmla="*/ 709321 h 1372998"/>
              <a:gd name="connsiteX3" fmla="*/ 5331542 w 5894206"/>
              <a:gd name="connsiteY3" fmla="*/ 30895 h 1372998"/>
              <a:gd name="connsiteX4" fmla="*/ 0 w 5894206"/>
              <a:gd name="connsiteY4" fmla="*/ 178379 h 137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94206" h="1372998">
                <a:moveTo>
                  <a:pt x="1909916" y="1372998"/>
                </a:moveTo>
                <a:lnTo>
                  <a:pt x="5080819" y="1314005"/>
                </a:lnTo>
                <a:cubicBezTo>
                  <a:pt x="5713771" y="1203392"/>
                  <a:pt x="5665839" y="923173"/>
                  <a:pt x="5707626" y="709321"/>
                </a:cubicBezTo>
                <a:cubicBezTo>
                  <a:pt x="5749413" y="495469"/>
                  <a:pt x="6282813" y="119385"/>
                  <a:pt x="5331542" y="30895"/>
                </a:cubicBezTo>
                <a:cubicBezTo>
                  <a:pt x="4380271" y="-57595"/>
                  <a:pt x="2190135" y="60392"/>
                  <a:pt x="0" y="17837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2056667" y="3299827"/>
            <a:ext cx="1172471" cy="201265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>
                <a:solidFill>
                  <a:schemeClr val="tx1"/>
                </a:solidFill>
              </a:rPr>
              <a:t>OnART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25559" y="2799623"/>
            <a:ext cx="1246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UpdateState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2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35" grpId="0" animBg="1"/>
      <p:bldP spid="38" grpId="0"/>
      <p:bldP spid="42" grpId="0" animBg="1"/>
      <p:bldP spid="45" grpId="0" animBg="1"/>
      <p:bldP spid="49" grpId="0" animBg="1"/>
      <p:bldP spid="50" grpId="0"/>
      <p:bldP spid="52" grpId="0" animBg="1"/>
      <p:bldP spid="53" grpId="0" animBg="1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 Cascade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11" y="895350"/>
            <a:ext cx="4010489" cy="3699272"/>
          </a:xfrm>
        </p:spPr>
        <p:txBody>
          <a:bodyPr/>
          <a:lstStyle/>
          <a:p>
            <a:r>
              <a:rPr lang="en-US" dirty="0"/>
              <a:t>Cascade States are:</a:t>
            </a:r>
          </a:p>
          <a:p>
            <a:pPr lvl="1"/>
            <a:r>
              <a:rPr lang="en-US" dirty="0"/>
              <a:t>used in the campaign file, but</a:t>
            </a:r>
          </a:p>
          <a:p>
            <a:pPr lvl="1"/>
            <a:r>
              <a:rPr lang="en-US" dirty="0"/>
              <a:t>defined in the </a:t>
            </a:r>
            <a:r>
              <a:rPr lang="en-US" dirty="0" err="1"/>
              <a:t>config</a:t>
            </a:r>
            <a:r>
              <a:rPr lang="en-US" dirty="0"/>
              <a:t> file.</a:t>
            </a:r>
          </a:p>
          <a:p>
            <a:endParaRPr lang="en-US" dirty="0"/>
          </a:p>
          <a:p>
            <a:r>
              <a:rPr lang="en-US" dirty="0"/>
              <a:t>Intervention values must be in this list</a:t>
            </a:r>
          </a:p>
          <a:p>
            <a:pPr lvl="1"/>
            <a:r>
              <a:rPr lang="en-US" dirty="0" err="1"/>
              <a:t>Cascade_State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/>
              <a:t>Abort_States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73315" y="610939"/>
            <a:ext cx="4134465" cy="4031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Valid_Cascade_States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ARTStaging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ARTStagingDiagnosticTest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LinkingToART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LinkingToPreART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OnPreART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HCTTestingLoop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HCTUptakeAtDebut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HCTUptakePostDebut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TestingOnANC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"TestingOnChild6w",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TestingOnSymptomatic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LostForever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54081" y="167982"/>
            <a:ext cx="1572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1"/>
                </a:solidFill>
              </a:rPr>
              <a:t>config.json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42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Generic?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Needed feature to prevent individuals from getting drugs from different distribution mechanisms</a:t>
            </a:r>
          </a:p>
          <a:p>
            <a:pPr lvl="1"/>
            <a:r>
              <a:rPr lang="en-US" dirty="0"/>
              <a:t>Drugs via reactive care vs Drugs via drug campaign</a:t>
            </a:r>
          </a:p>
          <a:p>
            <a:endParaRPr lang="en-US" dirty="0"/>
          </a:p>
          <a:p>
            <a:r>
              <a:rPr lang="en-US" dirty="0"/>
              <a:t>Distributing a drug cocktail (i.e. multiple drug interventions)</a:t>
            </a:r>
          </a:p>
          <a:p>
            <a:pPr lvl="1"/>
            <a:r>
              <a:rPr lang="en-US" dirty="0"/>
              <a:t>Involves multiple interventions - concept that spans multiple interventions</a:t>
            </a:r>
          </a:p>
          <a:p>
            <a:endParaRPr lang="en-US" dirty="0"/>
          </a:p>
          <a:p>
            <a:r>
              <a:rPr lang="en-US" dirty="0"/>
              <a:t>Unlike HIV, some of these interventions can be node-level.</a:t>
            </a:r>
          </a:p>
        </p:txBody>
      </p:sp>
    </p:spTree>
    <p:extLst>
      <p:ext uri="{BB962C8B-B14F-4D97-AF65-F5344CB8AC3E}">
        <p14:creationId xmlns:p14="http://schemas.microsoft.com/office/powerpoint/2010/main" val="31024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to Individual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Property Key/Name</a:t>
            </a:r>
          </a:p>
          <a:p>
            <a:pPr lvl="1"/>
            <a:r>
              <a:rPr lang="en-US" dirty="0" err="1"/>
              <a:t>InterventionStatus</a:t>
            </a:r>
            <a:endParaRPr lang="en-US" dirty="0"/>
          </a:p>
          <a:p>
            <a:endParaRPr lang="en-US" dirty="0"/>
          </a:p>
          <a:p>
            <a:r>
              <a:rPr lang="en-US" dirty="0"/>
              <a:t>User defines possible statuses in demographics instead of </a:t>
            </a:r>
            <a:r>
              <a:rPr lang="en-US" dirty="0" err="1"/>
              <a:t>config</a:t>
            </a:r>
            <a:endParaRPr lang="en-US" dirty="0"/>
          </a:p>
          <a:p>
            <a:pPr lvl="1"/>
            <a:r>
              <a:rPr lang="en-US" dirty="0"/>
              <a:t>Benefit is that it is easy to start people with a particular status</a:t>
            </a:r>
          </a:p>
          <a:p>
            <a:pPr lvl="2"/>
            <a:r>
              <a:rPr lang="en-US" dirty="0"/>
              <a:t>i.e. Property distribution</a:t>
            </a:r>
          </a:p>
          <a:p>
            <a:endParaRPr lang="en-US" dirty="0"/>
          </a:p>
          <a:p>
            <a:r>
              <a:rPr lang="en-US" dirty="0"/>
              <a:t>Every intervention can have:</a:t>
            </a:r>
          </a:p>
          <a:p>
            <a:pPr lvl="1"/>
            <a:r>
              <a:rPr lang="en-US" dirty="0" err="1"/>
              <a:t>Disqualifying_Properties</a:t>
            </a:r>
            <a:endParaRPr lang="en-US" dirty="0"/>
          </a:p>
          <a:p>
            <a:pPr lvl="1"/>
            <a:r>
              <a:rPr lang="en-US" dirty="0" err="1"/>
              <a:t>New_Property_Value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048691">
            <a:off x="3119795" y="902940"/>
            <a:ext cx="4899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Notice Term Change: </a:t>
            </a:r>
            <a:r>
              <a:rPr lang="en-US" b="1" dirty="0" err="1">
                <a:solidFill>
                  <a:srgbClr val="00B050"/>
                </a:solidFill>
              </a:rPr>
              <a:t>CascadeState</a:t>
            </a:r>
            <a:r>
              <a:rPr lang="en-US" b="1" dirty="0">
                <a:solidFill>
                  <a:srgbClr val="00B050"/>
                </a:solidFill>
              </a:rPr>
              <a:t> = </a:t>
            </a:r>
            <a:r>
              <a:rPr lang="en-US" b="1" dirty="0" err="1">
                <a:solidFill>
                  <a:srgbClr val="00B050"/>
                </a:solidFill>
              </a:rPr>
              <a:t>InterventionStatus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1048691">
            <a:off x="3500662" y="3696171"/>
            <a:ext cx="1703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Was </a:t>
            </a:r>
            <a:r>
              <a:rPr lang="en-US" b="1" dirty="0" err="1">
                <a:solidFill>
                  <a:srgbClr val="00B050"/>
                </a:solidFill>
              </a:rPr>
              <a:t>Abort_States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048691">
            <a:off x="3461799" y="4112745"/>
            <a:ext cx="18222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Was </a:t>
            </a:r>
            <a:r>
              <a:rPr lang="en-US" b="1" dirty="0" err="1">
                <a:solidFill>
                  <a:srgbClr val="00B050"/>
                </a:solidFill>
              </a:rPr>
              <a:t>Cascade_State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84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3400" y="666750"/>
            <a:ext cx="4695516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IndividualProperties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[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"Property":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InterventionStatus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"Values": [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"None",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ARTStaging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ARTStagingDiagnosticTest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LinkingToART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LinkingToPreART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OnART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...,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LostForever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Initial_Distribution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[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1, 0, 0, 0, 0, 0, ..., 0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]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11" y="895350"/>
            <a:ext cx="3705689" cy="3699272"/>
          </a:xfrm>
        </p:spPr>
        <p:txBody>
          <a:bodyPr>
            <a:normAutofit/>
          </a:bodyPr>
          <a:lstStyle/>
          <a:p>
            <a:r>
              <a:rPr lang="en-US" dirty="0"/>
              <a:t>Best to define a default status, like “None”</a:t>
            </a:r>
          </a:p>
          <a:p>
            <a:endParaRPr lang="en-US" dirty="0"/>
          </a:p>
          <a:p>
            <a:r>
              <a:rPr lang="en-US" dirty="0"/>
              <a:t>Everyone should probably start with that status</a:t>
            </a:r>
          </a:p>
          <a:p>
            <a:endParaRPr lang="en-US" dirty="0"/>
          </a:p>
          <a:p>
            <a:r>
              <a:rPr lang="en-US" dirty="0"/>
              <a:t>CANNOT user overlays with Individual Properties</a:t>
            </a:r>
          </a:p>
          <a:p>
            <a:pPr lvl="1"/>
            <a:r>
              <a:rPr lang="en-US" dirty="0"/>
              <a:t>Arrays cannot be </a:t>
            </a:r>
            <a:r>
              <a:rPr lang="en-US" dirty="0" err="1"/>
              <a:t>overlayed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4600" y="1428750"/>
            <a:ext cx="30480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200400" y="2419350"/>
            <a:ext cx="236220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211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2800" y="833529"/>
            <a:ext cx="5715000" cy="41857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"class":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NodeLevelHealthTriggeredIV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Trigger_Condition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"HCTTestingLoop1",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Property_Restrictions_Within_Node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{ "Accessibility": "Yes" },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{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InterventionStatus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: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LostForever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Actual_IndividualIntervention_Config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"class":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HIVRapidHIVDiagnostic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Disqualifying_Properties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InterventionStatus:HCTTestingLoop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InterventionStatus:LinkingToART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InterventionStatus:ARTStaging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Accessibility:No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],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“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New_Property_Value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InterventionStatus:OnART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Positive_Diagnosis_Event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"HCTTestingLoop2",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Negative_Diagnosis_Event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": "HCTTestingLoop3"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12" y="895350"/>
            <a:ext cx="3019888" cy="3699272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Key:Value</a:t>
            </a:r>
            <a:r>
              <a:rPr lang="en-US" dirty="0"/>
              <a:t>” format used</a:t>
            </a:r>
          </a:p>
          <a:p>
            <a:r>
              <a:rPr lang="en-US" dirty="0"/>
              <a:t>Can use in Property Restrictions to only target people with a give state</a:t>
            </a:r>
          </a:p>
          <a:p>
            <a:r>
              <a:rPr lang="en-US" dirty="0"/>
              <a:t>Person just needs to have one of the invalid properties for the intervention to abort.</a:t>
            </a:r>
          </a:p>
          <a:p>
            <a:r>
              <a:rPr lang="en-US" dirty="0"/>
              <a:t>Other properties can be invalid as well.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60279" y="3135914"/>
            <a:ext cx="59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B050"/>
                </a:solidFill>
              </a:rPr>
              <a:t>Or’d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7593579" y="2926410"/>
            <a:ext cx="266700" cy="788340"/>
          </a:xfrm>
          <a:prstGeom prst="rightBrace">
            <a:avLst>
              <a:gd name="adj1" fmla="val 0"/>
              <a:gd name="adj2" fmla="val 527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2732394" y="1643224"/>
            <a:ext cx="5268606" cy="400110"/>
            <a:chOff x="2732394" y="1643224"/>
            <a:chExt cx="5268606" cy="400110"/>
          </a:xfrm>
        </p:grpSpPr>
        <p:sp>
          <p:nvSpPr>
            <p:cNvPr id="6" name="Rounded Rectangle 5"/>
            <p:cNvSpPr/>
            <p:nvPr/>
          </p:nvSpPr>
          <p:spPr>
            <a:xfrm>
              <a:off x="3644389" y="1733550"/>
              <a:ext cx="4356611" cy="219460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endCxn id="6" idx="1"/>
            </p:cNvCxnSpPr>
            <p:nvPr/>
          </p:nvCxnSpPr>
          <p:spPr>
            <a:xfrm flipV="1">
              <a:off x="3055620" y="1843280"/>
              <a:ext cx="588769" cy="195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20451126">
              <a:off x="2732394" y="1643224"/>
              <a:ext cx="6723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</a:rPr>
                <a:t>New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55520" y="3638550"/>
            <a:ext cx="3535681" cy="789306"/>
            <a:chOff x="2255520" y="3638550"/>
            <a:chExt cx="3535681" cy="789306"/>
          </a:xfrm>
        </p:grpSpPr>
        <p:sp>
          <p:nvSpPr>
            <p:cNvPr id="7" name="Rounded Rectangle 6"/>
            <p:cNvSpPr/>
            <p:nvPr/>
          </p:nvSpPr>
          <p:spPr>
            <a:xfrm>
              <a:off x="3855721" y="3638550"/>
              <a:ext cx="1935480" cy="304800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endCxn id="7" idx="1"/>
            </p:cNvCxnSpPr>
            <p:nvPr/>
          </p:nvCxnSpPr>
          <p:spPr>
            <a:xfrm flipV="1">
              <a:off x="2255520" y="3790950"/>
              <a:ext cx="1600201" cy="5715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 rot="20451126">
              <a:off x="2677027" y="4027746"/>
              <a:ext cx="6723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</a:rPr>
                <a:t>New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959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Properties - Refresher</a:t>
            </a:r>
          </a:p>
          <a:p>
            <a:endParaRPr lang="en-US" dirty="0"/>
          </a:p>
          <a:p>
            <a:r>
              <a:rPr lang="en-US" dirty="0"/>
              <a:t>New Intervention Status – Making Cascade State Generic</a:t>
            </a:r>
          </a:p>
          <a:p>
            <a:endParaRPr lang="en-US" dirty="0"/>
          </a:p>
          <a:p>
            <a:r>
              <a:rPr lang="en-US" dirty="0"/>
              <a:t>New Node Properties – Individual Properties for Nodes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343150"/>
            <a:ext cx="6324600" cy="457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45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Properties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2284" y="426720"/>
            <a:ext cx="4695516" cy="46166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NodeProperties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"Property": "Place",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"Values": [ "RURAL", "URBAN"],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Initial_Distribution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[ 0.85, 0.15 ]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"Property": "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InterventionStatus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"Values": [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"NONE", 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"SPRAYED_A", 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"SPRAYED_B", 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"FENCE_AND_TRAP" 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],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Initial_Distribution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[ 1.0, 0.0, 0.0, 0.0 ]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"Nodes": [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111" y="895350"/>
            <a:ext cx="4315289" cy="3699272"/>
          </a:xfrm>
        </p:spPr>
        <p:txBody>
          <a:bodyPr>
            <a:normAutofit/>
          </a:bodyPr>
          <a:lstStyle/>
          <a:p>
            <a:r>
              <a:rPr lang="en-US" dirty="0"/>
              <a:t>Represent node, not people in node</a:t>
            </a:r>
          </a:p>
          <a:p>
            <a:r>
              <a:rPr lang="en-US" dirty="0"/>
              <a:t>Similar to Individual Properties</a:t>
            </a:r>
          </a:p>
          <a:p>
            <a:pPr lvl="1"/>
            <a:r>
              <a:rPr lang="en-US" dirty="0"/>
              <a:t>One or more properties per node</a:t>
            </a:r>
          </a:p>
          <a:p>
            <a:pPr lvl="1"/>
            <a:r>
              <a:rPr lang="en-US" dirty="0"/>
              <a:t>Node-level interventions can target nodes via properties</a:t>
            </a:r>
          </a:p>
          <a:p>
            <a:pPr lvl="1"/>
            <a:r>
              <a:rPr lang="en-US" dirty="0" err="1"/>
              <a:t>InterventionStatus</a:t>
            </a:r>
            <a:r>
              <a:rPr lang="en-US" dirty="0"/>
              <a:t> feature</a:t>
            </a:r>
          </a:p>
          <a:p>
            <a:pPr lvl="1"/>
            <a:r>
              <a:rPr lang="en-US" dirty="0" err="1"/>
              <a:t>NodePropertyValueChanger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3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Properties - Refresher</a:t>
            </a:r>
          </a:p>
          <a:p>
            <a:endParaRPr lang="en-US" dirty="0"/>
          </a:p>
          <a:p>
            <a:r>
              <a:rPr lang="en-US" dirty="0"/>
              <a:t>New Intervention Status – Making Cascade State Generic</a:t>
            </a:r>
          </a:p>
          <a:p>
            <a:endParaRPr lang="en-US" dirty="0"/>
          </a:p>
          <a:p>
            <a:r>
              <a:rPr lang="en-US" dirty="0"/>
              <a:t>New Node Properties – Individual Properties for Nodes</a:t>
            </a:r>
          </a:p>
        </p:txBody>
      </p:sp>
    </p:spTree>
    <p:extLst>
      <p:ext uri="{BB962C8B-B14F-4D97-AF65-F5344CB8AC3E}">
        <p14:creationId xmlns:p14="http://schemas.microsoft.com/office/powerpoint/2010/main" val="1393207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Properties - Refresher</a:t>
            </a:r>
          </a:p>
          <a:p>
            <a:endParaRPr lang="en-US" dirty="0"/>
          </a:p>
          <a:p>
            <a:r>
              <a:rPr lang="en-US" dirty="0"/>
              <a:t>New Intervention Status – Making Cascade State Generic</a:t>
            </a:r>
          </a:p>
          <a:p>
            <a:endParaRPr lang="en-US" dirty="0"/>
          </a:p>
          <a:p>
            <a:r>
              <a:rPr lang="en-US" dirty="0"/>
              <a:t>New Node Properties – Individual Properties for Nodes</a:t>
            </a:r>
          </a:p>
          <a:p>
            <a:endParaRPr lang="en-US" dirty="0"/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2007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Properties</a:t>
            </a:r>
          </a:p>
        </p:txBody>
      </p:sp>
      <p:pic>
        <p:nvPicPr>
          <p:cNvPr id="5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771" y="272414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146" y="142556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99" y="188635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018" y="142556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942" y="302976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956" y="2191568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019" y="3726305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24148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38603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9156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431" y="315930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203" y="1876835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71" y="2218237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724150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143" y="272414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71" y="315930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090" y="1875747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62" y="271965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858" y="2235244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142" y="373338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265" y="373338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080" y="4392236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727788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844" y="3029768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78" y="1875747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955" y="142556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446" y="741765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203" y="732016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764" y="190362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485" y="2719650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278" y="190362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676" y="3372258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03" y="753120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967" y="420550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90" y="1903621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050" y="742627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372" y="3729186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372" y="732015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019" y="188635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722" y="3159300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449" y="3733380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324" y="2719649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s://encrypted-tbn1.gstatic.com/images?q=tbn:ANd9GcRqXOt2dt5brpXnbW8Ja2jkKDr1Vgeg_EpIfXVWNAjQ0EMCURjLOln8dL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669" y="1875746"/>
            <a:ext cx="304800" cy="68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9" y="2040399"/>
            <a:ext cx="364950" cy="364950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086" y="884011"/>
            <a:ext cx="364950" cy="364950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00" y="865256"/>
            <a:ext cx="364950" cy="36495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227" y="3479331"/>
            <a:ext cx="364950" cy="36495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372" y="3886320"/>
            <a:ext cx="364950" cy="36495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887" y="845736"/>
            <a:ext cx="364950" cy="36495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294" y="1969475"/>
            <a:ext cx="364950" cy="36495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138" y="3844281"/>
            <a:ext cx="364950" cy="364950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904" y="4513565"/>
            <a:ext cx="364950" cy="364950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608" y="1997636"/>
            <a:ext cx="364950" cy="364950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215" y="833555"/>
            <a:ext cx="364950" cy="364950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238" y="844226"/>
            <a:ext cx="364950" cy="364950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005" y="4299080"/>
            <a:ext cx="364950" cy="364950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792" y="2019691"/>
            <a:ext cx="364950" cy="364950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859" y="2826585"/>
            <a:ext cx="364950" cy="36495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033" y="3163937"/>
            <a:ext cx="281522" cy="281522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296" y="3202659"/>
            <a:ext cx="281522" cy="281522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184" y="3304698"/>
            <a:ext cx="281522" cy="281522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506" y="2889305"/>
            <a:ext cx="281522" cy="281522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794" y="2870496"/>
            <a:ext cx="281522" cy="281522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019" y="2862017"/>
            <a:ext cx="281522" cy="281522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230" y="2327048"/>
            <a:ext cx="281522" cy="281522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2043471"/>
            <a:ext cx="281522" cy="281522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545" y="2334094"/>
            <a:ext cx="281522" cy="281522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369" y="2039058"/>
            <a:ext cx="281522" cy="281522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030" y="2366856"/>
            <a:ext cx="281522" cy="281522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633" y="2047211"/>
            <a:ext cx="261645" cy="261645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437" y="2023034"/>
            <a:ext cx="261645" cy="261645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910" y="1558658"/>
            <a:ext cx="261645" cy="261645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234" y="1580337"/>
            <a:ext cx="261645" cy="261645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122" y="1580336"/>
            <a:ext cx="261645" cy="261645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955" y="2016407"/>
            <a:ext cx="261645" cy="261645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3" y="2386838"/>
            <a:ext cx="261645" cy="261645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217" y="2889305"/>
            <a:ext cx="261645" cy="261645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479" y="2887264"/>
            <a:ext cx="261645" cy="261645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928" y="3314636"/>
            <a:ext cx="261645" cy="261645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435" y="3315251"/>
            <a:ext cx="261645" cy="261645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103" y="3875456"/>
            <a:ext cx="261645" cy="261645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608" y="3886320"/>
            <a:ext cx="261645" cy="261645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855" y="3874709"/>
            <a:ext cx="261645" cy="261645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195" y="3882350"/>
            <a:ext cx="261645" cy="261645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044" y="3173875"/>
            <a:ext cx="261645" cy="261645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201" y="2889305"/>
            <a:ext cx="261645" cy="261645"/>
          </a:xfrm>
          <a:prstGeom prst="rect">
            <a:avLst/>
          </a:prstGeom>
        </p:spPr>
      </p:pic>
      <p:grpSp>
        <p:nvGrpSpPr>
          <p:cNvPr id="135" name="Group 134"/>
          <p:cNvGrpSpPr/>
          <p:nvPr/>
        </p:nvGrpSpPr>
        <p:grpSpPr>
          <a:xfrm>
            <a:off x="77174" y="3610866"/>
            <a:ext cx="1700771" cy="1074385"/>
            <a:chOff x="58346" y="678275"/>
            <a:chExt cx="1700771" cy="1074385"/>
          </a:xfrm>
        </p:grpSpPr>
        <p:pic>
          <p:nvPicPr>
            <p:cNvPr id="132" name="Picture 1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46" y="697253"/>
              <a:ext cx="364950" cy="364950"/>
            </a:xfrm>
            <a:prstGeom prst="rect">
              <a:avLst/>
            </a:prstGeom>
          </p:spPr>
        </p:pic>
        <p:pic>
          <p:nvPicPr>
            <p:cNvPr id="133" name="Picture 13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998" y="1094567"/>
              <a:ext cx="261645" cy="261645"/>
            </a:xfrm>
            <a:prstGeom prst="rect">
              <a:avLst/>
            </a:prstGeom>
          </p:spPr>
        </p:pic>
        <p:pic>
          <p:nvPicPr>
            <p:cNvPr id="134" name="Picture 1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59" y="1427137"/>
              <a:ext cx="281522" cy="281522"/>
            </a:xfrm>
            <a:prstGeom prst="rect">
              <a:avLst/>
            </a:prstGeom>
          </p:spPr>
        </p:pic>
        <p:sp>
          <p:nvSpPr>
            <p:cNvPr id="115" name="TextBox 114"/>
            <p:cNvSpPr txBox="1"/>
            <p:nvPr/>
          </p:nvSpPr>
          <p:spPr>
            <a:xfrm>
              <a:off x="383419" y="678275"/>
              <a:ext cx="9119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1"/>
                  </a:solidFill>
                </a:rPr>
                <a:t>= Rural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83419" y="1028640"/>
              <a:ext cx="13756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1"/>
                  </a:solidFill>
                </a:rPr>
                <a:t>= Suburban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81000" y="1352550"/>
              <a:ext cx="10182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1"/>
                  </a:solidFill>
                </a:rPr>
                <a:t>= Urban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139157" y="914881"/>
            <a:ext cx="1500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accent1"/>
                </a:solidFill>
              </a:rPr>
              <a:t>Spray On</a:t>
            </a:r>
          </a:p>
        </p:txBody>
      </p:sp>
    </p:spTree>
    <p:extLst>
      <p:ext uri="{BB962C8B-B14F-4D97-AF65-F5344CB8AC3E}">
        <p14:creationId xmlns:p14="http://schemas.microsoft.com/office/powerpoint/2010/main" val="1901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Properties - The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4568" y="819150"/>
            <a:ext cx="3406832" cy="3775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Basics</a:t>
            </a:r>
          </a:p>
          <a:p>
            <a:pPr lvl="1"/>
            <a:r>
              <a:rPr lang="en-US" dirty="0"/>
              <a:t>Defined in demographics</a:t>
            </a:r>
          </a:p>
          <a:p>
            <a:pPr lvl="1"/>
            <a:r>
              <a:rPr lang="en-US" dirty="0"/>
              <a:t>Property Names/Keys</a:t>
            </a:r>
          </a:p>
          <a:p>
            <a:pPr lvl="2"/>
            <a:r>
              <a:rPr lang="en-US" dirty="0" err="1"/>
              <a:t>Age_Bins</a:t>
            </a:r>
            <a:endParaRPr lang="en-US" dirty="0"/>
          </a:p>
          <a:p>
            <a:pPr lvl="2"/>
            <a:r>
              <a:rPr lang="en-US" dirty="0"/>
              <a:t>Risk</a:t>
            </a:r>
          </a:p>
          <a:p>
            <a:pPr lvl="2"/>
            <a:r>
              <a:rPr lang="en-US" dirty="0"/>
              <a:t>Accessibility</a:t>
            </a:r>
          </a:p>
          <a:p>
            <a:pPr lvl="2"/>
            <a:r>
              <a:rPr lang="en-US" dirty="0"/>
              <a:t>Geographic</a:t>
            </a:r>
          </a:p>
          <a:p>
            <a:pPr lvl="2"/>
            <a:r>
              <a:rPr lang="en-US" dirty="0"/>
              <a:t>Place</a:t>
            </a:r>
          </a:p>
          <a:p>
            <a:pPr lvl="2"/>
            <a:r>
              <a:rPr lang="en-US" dirty="0" err="1"/>
              <a:t>QualityOfCare</a:t>
            </a:r>
            <a:endParaRPr lang="en-US" dirty="0"/>
          </a:p>
          <a:p>
            <a:pPr lvl="2"/>
            <a:r>
              <a:rPr lang="en-US" dirty="0" err="1"/>
              <a:t>HasActiveTB</a:t>
            </a:r>
            <a:endParaRPr lang="en-US" dirty="0"/>
          </a:p>
          <a:p>
            <a:pPr lvl="1"/>
            <a:r>
              <a:rPr lang="en-US" dirty="0"/>
              <a:t>Property Values</a:t>
            </a:r>
          </a:p>
          <a:p>
            <a:pPr lvl="2"/>
            <a:r>
              <a:rPr lang="en-US" dirty="0"/>
              <a:t>User Defined</a:t>
            </a:r>
          </a:p>
          <a:p>
            <a:pPr lvl="1"/>
            <a:r>
              <a:rPr lang="en-US" dirty="0" err="1"/>
              <a:t>Enable_Property_Output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0" y="819150"/>
            <a:ext cx="5232523" cy="41857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"Defaults": {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IndividualProperties</a:t>
            </a:r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"Property": "Accessibility",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"Values": [ "YES", "NO"],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en-US" sz="1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Initial_Distribution</a:t>
            </a:r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[ 0.85, 0.15],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"Transitions": [],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en-US" sz="1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TransmissionMatrix</a:t>
            </a:r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"Route": "Contact",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"Matrix": [ [1.1, 0.3],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[0.3, 5.0] ]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}, {</a:t>
            </a:r>
          </a:p>
          <a:p>
            <a:endParaRPr lang="en-US" sz="1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6201" y="3638550"/>
            <a:ext cx="51054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"Property": "Risk",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"Values": [ "HIGH", "MEDIUM", "LOW"],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</a:t>
            </a:r>
            <a:r>
              <a:rPr lang="en-US" sz="1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Initial_Distribution</a:t>
            </a:r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[ 0.1, 0.4, 0.5 ]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0" y="3638550"/>
            <a:ext cx="510540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"Property": "Risk",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"Values": [ "HIGH", "MEDIUM", "LOW"],</a:t>
            </a:r>
          </a:p>
          <a:p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"</a:t>
            </a:r>
            <a:r>
              <a:rPr lang="en-US" sz="1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Initial_Distribution</a:t>
            </a:r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[ 0.1, 0.4, 0.5 ]</a:t>
            </a:r>
          </a:p>
        </p:txBody>
      </p:sp>
    </p:spTree>
    <p:extLst>
      <p:ext uri="{BB962C8B-B14F-4D97-AF65-F5344CB8AC3E}">
        <p14:creationId xmlns:p14="http://schemas.microsoft.com/office/powerpoint/2010/main" val="4715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7284E-6 L -0.22084 -0.25525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42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084 -0.25525 L 3.33333E-6 -1.7284E-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42" y="127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9" grpId="3" animBg="1"/>
      <p:bldP spid="9" grpId="4" animBg="1"/>
      <p:bldP spid="9" grpId="6" animBg="1"/>
      <p:bldP spid="9" grpId="7" animBg="1"/>
      <p:bldP spid="9" grpId="8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8" y="209550"/>
            <a:ext cx="8229600" cy="609600"/>
          </a:xfrm>
        </p:spPr>
        <p:txBody>
          <a:bodyPr/>
          <a:lstStyle/>
          <a:p>
            <a:r>
              <a:rPr lang="en-US" dirty="0"/>
              <a:t>Individual Properties – The Basics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4568" y="819150"/>
            <a:ext cx="4245032" cy="1219200"/>
          </a:xfrm>
        </p:spPr>
        <p:txBody>
          <a:bodyPr/>
          <a:lstStyle/>
          <a:p>
            <a:r>
              <a:rPr lang="en-US" dirty="0"/>
              <a:t>Basics (cont.)</a:t>
            </a:r>
          </a:p>
          <a:p>
            <a:pPr lvl="1"/>
            <a:r>
              <a:rPr lang="en-US" dirty="0" err="1"/>
              <a:t>Property_Restrictions_Within_Node</a:t>
            </a:r>
            <a:endParaRPr lang="en-US" dirty="0"/>
          </a:p>
          <a:p>
            <a:pPr lvl="1"/>
            <a:r>
              <a:rPr lang="en-US" dirty="0" err="1"/>
              <a:t>PropertyValueChanger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1581150"/>
            <a:ext cx="4998484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"class": "Standard...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EventCoordinator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Target_Demographic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"Everyone",</a:t>
            </a: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Demographic_Coverage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0.5,</a:t>
            </a:r>
          </a:p>
          <a:p>
            <a:endParaRPr lang="en-US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Property_Restrictions_Within_Node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</a:t>
            </a: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{ "Risk" : "LOW" } ],</a:t>
            </a:r>
          </a:p>
          <a:p>
            <a:endParaRPr lang="en-US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Intervention_Config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"class": "</a:t>
            </a:r>
            <a:r>
              <a:rPr lang="en-US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PropertyValueChanger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Target_Property_Key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: "Risk",</a:t>
            </a: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Target_Property_Value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 "HIGH"</a:t>
            </a:r>
          </a:p>
          <a:p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980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Vaccinate Only Unvaccinated People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</a:t>
            </a:r>
          </a:p>
          <a:p>
            <a:pPr lvl="1"/>
            <a:r>
              <a:rPr lang="en-US" dirty="0"/>
              <a:t>Vaccinate 10% of the population</a:t>
            </a:r>
          </a:p>
          <a:p>
            <a:pPr lvl="1"/>
            <a:r>
              <a:rPr lang="en-US" dirty="0"/>
              <a:t>Once, every five years</a:t>
            </a:r>
          </a:p>
          <a:p>
            <a:pPr lvl="1"/>
            <a:r>
              <a:rPr lang="en-US" dirty="0"/>
              <a:t>Target only unvaccinated people</a:t>
            </a:r>
          </a:p>
        </p:txBody>
      </p:sp>
    </p:spTree>
    <p:extLst>
      <p:ext uri="{BB962C8B-B14F-4D97-AF65-F5344CB8AC3E}">
        <p14:creationId xmlns:p14="http://schemas.microsoft.com/office/powerpoint/2010/main" val="161866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791200" y="4629150"/>
            <a:ext cx="3200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8" y="133350"/>
            <a:ext cx="8849805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-  Vaccinate Only Unvaccinated People (cont.)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666750"/>
            <a:ext cx="4926349" cy="43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CampaignEvent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5,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Nodeset_Config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{ 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NodeSetAll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},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Event_Coordinator_Config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5612" y="895350"/>
            <a:ext cx="3345788" cy="2492990"/>
            <a:chOff x="235612" y="895350"/>
            <a:chExt cx="3345788" cy="2492990"/>
          </a:xfrm>
        </p:grpSpPr>
        <p:sp>
          <p:nvSpPr>
            <p:cNvPr id="5" name="TextBox 4"/>
            <p:cNvSpPr txBox="1"/>
            <p:nvPr/>
          </p:nvSpPr>
          <p:spPr>
            <a:xfrm>
              <a:off x="235612" y="895350"/>
              <a:ext cx="3345788" cy="249299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"Defaults": {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"</a:t>
              </a:r>
              <a:r>
                <a:rPr lang="en-US" sz="1200" dirty="0" err="1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IndividualProperties</a:t>
              </a:r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": [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{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"Property": "Accessibility",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"Values":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[ "NO_VAC",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"YES_VAC“ ],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"</a:t>
              </a:r>
              <a:r>
                <a:rPr lang="en-US" sz="1200" dirty="0" err="1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Initial_Distribution</a:t>
              </a:r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":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[ 1.0, 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0.0 ]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}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]</a:t>
              </a:r>
            </a:p>
            <a:p>
              <a:r>
                <a:rPr lang="en-US" sz="12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},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33630" y="1959429"/>
              <a:ext cx="450771" cy="522514"/>
            </a:xfrm>
            <a:custGeom>
              <a:avLst/>
              <a:gdLst>
                <a:gd name="connsiteX0" fmla="*/ 418114 w 450771"/>
                <a:gd name="connsiteY0" fmla="*/ 0 h 522514"/>
                <a:gd name="connsiteX1" fmla="*/ 102 w 450771"/>
                <a:gd name="connsiteY1" fmla="*/ 248194 h 522514"/>
                <a:gd name="connsiteX2" fmla="*/ 450771 w 450771"/>
                <a:gd name="connsiteY2" fmla="*/ 522514 h 52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0771" h="522514">
                  <a:moveTo>
                    <a:pt x="418114" y="0"/>
                  </a:moveTo>
                  <a:cubicBezTo>
                    <a:pt x="206386" y="80554"/>
                    <a:pt x="-5341" y="161108"/>
                    <a:pt x="102" y="248194"/>
                  </a:cubicBezTo>
                  <a:cubicBezTo>
                    <a:pt x="5545" y="335280"/>
                    <a:pt x="228158" y="428897"/>
                    <a:pt x="450771" y="522514"/>
                  </a:cubicBezTo>
                </a:path>
              </a:pathLst>
            </a:custGeom>
            <a:noFill/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91000" y="1425000"/>
            <a:ext cx="3996607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tIns="0" bIns="0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"class": "Standard...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EventCoordinator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Number_Repetitions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 5,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Timesteps_Between_Repetitions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 365,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91000" y="1985486"/>
            <a:ext cx="3810659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tIns="0" bIns="0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Target_Demographic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"Everyone",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Demographic_Coverage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0.1,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Property_Restrictions_Within_Node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[ { "Accessibility" : "NO_VAC" } ],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1000" y="2724150"/>
            <a:ext cx="4833374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none" lIns="91440" tIns="0" rIns="91440" bIns="0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Intervention_Config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MultiInterventionDistributor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Intervention_List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 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SimpleVaccine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... },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PropertyValueChanger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Target_Property_Key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: "Accessibility",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Target_Property_Value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 "YES_VAC"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]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28600" y="895350"/>
            <a:ext cx="3345788" cy="2492990"/>
            <a:chOff x="228600" y="895350"/>
            <a:chExt cx="3345788" cy="2492990"/>
          </a:xfrm>
        </p:grpSpPr>
        <p:grpSp>
          <p:nvGrpSpPr>
            <p:cNvPr id="28" name="Group 27"/>
            <p:cNvGrpSpPr/>
            <p:nvPr/>
          </p:nvGrpSpPr>
          <p:grpSpPr>
            <a:xfrm>
              <a:off x="228600" y="895350"/>
              <a:ext cx="3345788" cy="2492990"/>
              <a:chOff x="235612" y="895350"/>
              <a:chExt cx="3345788" cy="2492990"/>
            </a:xfrm>
          </p:grpSpPr>
          <p:sp>
            <p:nvSpPr>
              <p:cNvPr id="30" name="Freeform 29"/>
              <p:cNvSpPr/>
              <p:nvPr/>
            </p:nvSpPr>
            <p:spPr>
              <a:xfrm>
                <a:off x="433630" y="1959429"/>
                <a:ext cx="450771" cy="522514"/>
              </a:xfrm>
              <a:custGeom>
                <a:avLst/>
                <a:gdLst>
                  <a:gd name="connsiteX0" fmla="*/ 418114 w 450771"/>
                  <a:gd name="connsiteY0" fmla="*/ 0 h 522514"/>
                  <a:gd name="connsiteX1" fmla="*/ 102 w 450771"/>
                  <a:gd name="connsiteY1" fmla="*/ 248194 h 522514"/>
                  <a:gd name="connsiteX2" fmla="*/ 450771 w 450771"/>
                  <a:gd name="connsiteY2" fmla="*/ 522514 h 52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0771" h="522514">
                    <a:moveTo>
                      <a:pt x="418114" y="0"/>
                    </a:moveTo>
                    <a:cubicBezTo>
                      <a:pt x="206386" y="80554"/>
                      <a:pt x="-5341" y="161108"/>
                      <a:pt x="102" y="248194"/>
                    </a:cubicBezTo>
                    <a:cubicBezTo>
                      <a:pt x="5545" y="335280"/>
                      <a:pt x="228158" y="428897"/>
                      <a:pt x="450771" y="522514"/>
                    </a:cubicBezTo>
                  </a:path>
                </a:pathLst>
              </a:custGeom>
              <a:noFill/>
              <a:ln>
                <a:solidFill>
                  <a:srgbClr val="0070C0"/>
                </a:solidFill>
                <a:headEnd type="triangl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35612" y="895350"/>
                <a:ext cx="3345788" cy="249299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"Defaults": {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"</a:t>
                </a:r>
                <a:r>
                  <a:rPr lang="en-US" sz="1200" dirty="0" err="1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IndividualProperties</a:t>
                </a:r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": [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{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"Property": "Accessibility",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"Values":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[ "NO_VAC",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"YES_VAC“ ],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"</a:t>
                </a:r>
                <a:r>
                  <a:rPr lang="en-US" sz="1200" dirty="0" err="1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Initial_Distribution</a:t>
                </a:r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":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[ 1.0, 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0.0 ]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}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]</a:t>
                </a:r>
              </a:p>
              <a:p>
                <a:r>
                  <a:rPr lang="en-US" sz="1200" dirty="0">
                    <a:solidFill>
                      <a:schemeClr val="accent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},</a:t>
                </a:r>
              </a:p>
            </p:txBody>
          </p:sp>
        </p:grpSp>
        <p:sp>
          <p:nvSpPr>
            <p:cNvPr id="31" name="Freeform 30"/>
            <p:cNvSpPr/>
            <p:nvPr/>
          </p:nvSpPr>
          <p:spPr>
            <a:xfrm>
              <a:off x="457200" y="1973036"/>
              <a:ext cx="450771" cy="522514"/>
            </a:xfrm>
            <a:custGeom>
              <a:avLst/>
              <a:gdLst>
                <a:gd name="connsiteX0" fmla="*/ 418114 w 450771"/>
                <a:gd name="connsiteY0" fmla="*/ 0 h 522514"/>
                <a:gd name="connsiteX1" fmla="*/ 102 w 450771"/>
                <a:gd name="connsiteY1" fmla="*/ 248194 h 522514"/>
                <a:gd name="connsiteX2" fmla="*/ 450771 w 450771"/>
                <a:gd name="connsiteY2" fmla="*/ 522514 h 522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0771" h="522514">
                  <a:moveTo>
                    <a:pt x="418114" y="0"/>
                  </a:moveTo>
                  <a:cubicBezTo>
                    <a:pt x="206386" y="80554"/>
                    <a:pt x="-5341" y="161108"/>
                    <a:pt x="102" y="248194"/>
                  </a:cubicBezTo>
                  <a:cubicBezTo>
                    <a:pt x="5545" y="335280"/>
                    <a:pt x="228158" y="428897"/>
                    <a:pt x="450771" y="522514"/>
                  </a:cubicBezTo>
                </a:path>
              </a:pathLst>
            </a:custGeom>
            <a:noFill/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191000" y="1438337"/>
            <a:ext cx="3996607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tIns="0" bIns="0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"class": "Standard...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EventCoordinator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Number_Repetitions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 5,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Timesteps_Between_Repetitions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 365,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91000" y="2005672"/>
            <a:ext cx="3810659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tIns="0" bIns="0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Target_Demographic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"Everyone",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Demographic_Coverage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0.1,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Property_Restrictions_Within_Node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[ { "Accessibility" : "NO_VAC" } ],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91000" y="2750225"/>
            <a:ext cx="4833374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none" lIns="91440" tIns="0" rIns="91440" bIns="0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Intervention_Config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MultiInterventionDistributor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Intervention_List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 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SimpleVaccine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... },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"class":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PropertyValueChanger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Target_Property_Key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: "Accessibility",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en-US" sz="12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Target_Property_Value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: "YES_VAC"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]</a:t>
            </a:r>
          </a:p>
          <a:p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374374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97531E-6 L 0.22534 0.17253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67" y="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34 0.17253 L 3.88889E-6 1.97531E-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67" y="-7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24358 0.2555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88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358 0.25556 L 1.45717E-16 2.96296E-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60494E-6 L -0.23333 0.12716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70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34 0.12716 L 3.33333E-6 4.44444E-6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23457E-6 L -0.28924 -0.14321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62" y="-7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924 -0.14321 L 4.68375E-17 2.96296E-6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3" grpId="2" animBg="1"/>
      <p:bldP spid="33" grpId="3" animBg="1"/>
      <p:bldP spid="33" grpId="4" animBg="1"/>
      <p:bldP spid="33" grpId="5" animBg="1"/>
      <p:bldP spid="33" grpId="6" animBg="1"/>
      <p:bldP spid="34" grpId="0" animBg="1"/>
      <p:bldP spid="34" grpId="1" animBg="1"/>
      <p:bldP spid="34" grpId="2" animBg="1"/>
      <p:bldP spid="34" grpId="3" animBg="1"/>
      <p:bldP spid="34" grpId="4" animBg="1"/>
      <p:bldP spid="34" grpId="5" animBg="1"/>
      <p:bldP spid="34" grpId="6" animBg="1"/>
      <p:bldP spid="35" grpId="0" animBg="1"/>
      <p:bldP spid="35" grpId="1" animBg="1"/>
      <p:bldP spid="35" grpId="2" animBg="1"/>
      <p:bldP spid="35" grpId="3" animBg="1"/>
      <p:bldP spid="35" grpId="4" animBg="1"/>
      <p:bldP spid="35" grpId="5" animBg="1"/>
      <p:bldP spid="35" grpId="6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Properties - Refresher</a:t>
            </a:r>
          </a:p>
          <a:p>
            <a:endParaRPr lang="en-US" dirty="0"/>
          </a:p>
          <a:p>
            <a:r>
              <a:rPr lang="en-US" dirty="0"/>
              <a:t>New Intervention Status – Making Cascade State Generic</a:t>
            </a:r>
          </a:p>
          <a:p>
            <a:endParaRPr lang="en-US" dirty="0"/>
          </a:p>
          <a:p>
            <a:r>
              <a:rPr lang="en-US" dirty="0"/>
              <a:t>New Node Properties – Individual Properties for Nodes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81150"/>
            <a:ext cx="6324600" cy="457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2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11" y="133350"/>
            <a:ext cx="8735290" cy="609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11" y="895350"/>
            <a:ext cx="4391489" cy="36992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Documentation</a:t>
            </a:r>
          </a:p>
          <a:p>
            <a:pPr lvl="1"/>
            <a:r>
              <a:rPr lang="en-US" dirty="0"/>
              <a:t>Cascade State is “used to set the category of healthcare associated with the intervention.”</a:t>
            </a:r>
          </a:p>
          <a:p>
            <a:pPr lvl="1"/>
            <a:r>
              <a:rPr lang="en-US" dirty="0"/>
              <a:t>“…enables easier tracking of individuals and visualization of the health care system.”</a:t>
            </a:r>
          </a:p>
          <a:p>
            <a:r>
              <a:rPr lang="en-US" dirty="0"/>
              <a:t>Abstraction</a:t>
            </a:r>
          </a:p>
          <a:p>
            <a:pPr lvl="1"/>
            <a:r>
              <a:rPr lang="en-US" dirty="0"/>
              <a:t>Allows user to define health care system at an abstract level</a:t>
            </a:r>
          </a:p>
          <a:p>
            <a:pPr lvl="1"/>
            <a:r>
              <a:rPr lang="en-US" dirty="0"/>
              <a:t>Each Cascade State can be a collection of interventions </a:t>
            </a:r>
          </a:p>
        </p:txBody>
      </p:sp>
      <p:pic>
        <p:nvPicPr>
          <p:cNvPr id="1026" name="Picture 2" descr="http://idmod.org/idmdoc/Content/Resources/Images/STI_and_HIV_Tutorials/03000037_600x4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742950"/>
            <a:ext cx="4606326" cy="354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198573"/>
      </p:ext>
    </p:extLst>
  </p:cSld>
  <p:clrMapOvr>
    <a:masterClrMapping/>
  </p:clrMapOvr>
</p:sld>
</file>

<file path=ppt/theme/theme1.xml><?xml version="1.0" encoding="utf-8"?>
<a:theme xmlns:a="http://schemas.openxmlformats.org/drawingml/2006/main" name="IDM_PPT Template v2">
  <a:themeElements>
    <a:clrScheme name="IDM 1_27">
      <a:dk1>
        <a:sysClr val="windowText" lastClr="000000"/>
      </a:dk1>
      <a:lt1>
        <a:sysClr val="window" lastClr="FFFFFF"/>
      </a:lt1>
      <a:dk2>
        <a:srgbClr val="006692"/>
      </a:dk2>
      <a:lt2>
        <a:srgbClr val="EEECE1"/>
      </a:lt2>
      <a:accent1>
        <a:srgbClr val="000000"/>
      </a:accent1>
      <a:accent2>
        <a:srgbClr val="006692"/>
      </a:accent2>
      <a:accent3>
        <a:srgbClr val="5D87A1"/>
      </a:accent3>
      <a:accent4>
        <a:srgbClr val="6A737B"/>
      </a:accent4>
      <a:accent5>
        <a:srgbClr val="006692"/>
      </a:accent5>
      <a:accent6>
        <a:srgbClr val="F89828"/>
      </a:accent6>
      <a:hlink>
        <a:srgbClr val="006692"/>
      </a:hlink>
      <a:folHlink>
        <a:srgbClr val="6A73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 smtClean="0">
            <a:solidFill>
              <a:schemeClr val="accent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18371</TotalTime>
  <Words>1488</Words>
  <Application>Microsoft Office PowerPoint</Application>
  <PresentationFormat>On-screen Show (16:9)</PresentationFormat>
  <Paragraphs>361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Courier New</vt:lpstr>
      <vt:lpstr>IDM_PPT Template v2</vt:lpstr>
      <vt:lpstr>PowerPoint Presentation</vt:lpstr>
      <vt:lpstr>Overview</vt:lpstr>
      <vt:lpstr>Individual Properties</vt:lpstr>
      <vt:lpstr>Individual Properties - The Basics</vt:lpstr>
      <vt:lpstr>Individual Properties – The Basics (cont.)</vt:lpstr>
      <vt:lpstr>Example – Vaccinate Only Unvaccinated People </vt:lpstr>
      <vt:lpstr>Example -  Vaccinate Only Unvaccinated People (cont.)</vt:lpstr>
      <vt:lpstr>Overview</vt:lpstr>
      <vt:lpstr>Background</vt:lpstr>
      <vt:lpstr>Example</vt:lpstr>
      <vt:lpstr>Background (cont.)</vt:lpstr>
      <vt:lpstr>Abort &amp; Update</vt:lpstr>
      <vt:lpstr>Valid Cascade States</vt:lpstr>
      <vt:lpstr>Why Generic?</vt:lpstr>
      <vt:lpstr>Move to Individual Properties</vt:lpstr>
      <vt:lpstr>Demographics Example</vt:lpstr>
      <vt:lpstr>Intervention Example</vt:lpstr>
      <vt:lpstr>Overview</vt:lpstr>
      <vt:lpstr>Node Properties</vt:lpstr>
      <vt:lpstr>Conclusion</vt:lpstr>
    </vt:vector>
  </TitlesOfParts>
  <Company>Intellectual Ventures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Thurley</dc:creator>
  <cp:lastModifiedBy>Dan Bridenbecker</cp:lastModifiedBy>
  <cp:revision>188</cp:revision>
  <cp:lastPrinted>2013-01-29T16:01:26Z</cp:lastPrinted>
  <dcterms:created xsi:type="dcterms:W3CDTF">2014-01-14T19:51:02Z</dcterms:created>
  <dcterms:modified xsi:type="dcterms:W3CDTF">2017-04-19T13:39:17Z</dcterms:modified>
</cp:coreProperties>
</file>