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8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56" r:id="rId2"/>
    <p:sldId id="281" r:id="rId3"/>
    <p:sldId id="257" r:id="rId4"/>
    <p:sldId id="258" r:id="rId5"/>
    <p:sldId id="259" r:id="rId6"/>
    <p:sldId id="260" r:id="rId7"/>
    <p:sldId id="282" r:id="rId8"/>
    <p:sldId id="261" r:id="rId9"/>
    <p:sldId id="262" r:id="rId10"/>
    <p:sldId id="263" r:id="rId11"/>
    <p:sldId id="266" r:id="rId12"/>
    <p:sldId id="264" r:id="rId13"/>
    <p:sldId id="265" r:id="rId14"/>
    <p:sldId id="267" r:id="rId15"/>
    <p:sldId id="268" r:id="rId16"/>
    <p:sldId id="269" r:id="rId17"/>
    <p:sldId id="270" r:id="rId18"/>
    <p:sldId id="271" r:id="rId19"/>
    <p:sldId id="279" r:id="rId20"/>
    <p:sldId id="272" r:id="rId21"/>
    <p:sldId id="273" r:id="rId22"/>
    <p:sldId id="274" r:id="rId23"/>
    <p:sldId id="275" r:id="rId24"/>
    <p:sldId id="276" r:id="rId25"/>
    <p:sldId id="283" r:id="rId26"/>
    <p:sldId id="277" r:id="rId27"/>
    <p:sldId id="278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38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68D5C-176B-4355-A685-3BD585AD969F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9A298-E2B5-4DF2-8740-29BE15DCE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1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9A298-E2B5-4DF2-8740-29BE15DCE9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8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98A4D0B-0D42-4AB9-B939-6EC66575396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D6DD3E5-F745-4429-99C8-26DC48D34AE7}" type="datetimeFigureOut">
              <a:rPr lang="en-US" smtClean="0"/>
              <a:t>4/20/2016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package" Target="../embeddings/Microsoft_PowerPoint_Presentation1.pptx"/><Relationship Id="rId7" Type="http://schemas.openxmlformats.org/officeDocument/2006/relationships/package" Target="../embeddings/Microsoft_PowerPoint_Presentation3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PowerPoint_Presentation2.pptx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4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5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57400"/>
            <a:ext cx="8458200" cy="1470025"/>
          </a:xfrm>
        </p:spPr>
        <p:txBody>
          <a:bodyPr>
            <a:noAutofit/>
          </a:bodyPr>
          <a:lstStyle/>
          <a:p>
            <a:r>
              <a:rPr lang="en-US" sz="4800" dirty="0">
                <a:effectLst/>
              </a:rPr>
              <a:t>The Role of </a:t>
            </a:r>
            <a:r>
              <a:rPr lang="en-US" sz="4800" dirty="0" smtClean="0">
                <a:effectLst/>
              </a:rPr>
              <a:t/>
            </a:r>
            <a:br>
              <a:rPr lang="en-US" sz="4800" dirty="0" smtClean="0">
                <a:effectLst/>
              </a:rPr>
            </a:br>
            <a:r>
              <a:rPr lang="en-US" sz="4800" dirty="0" smtClean="0">
                <a:effectLst/>
              </a:rPr>
              <a:t>Environmental </a:t>
            </a:r>
            <a:r>
              <a:rPr lang="en-US" sz="4800" dirty="0">
                <a:effectLst/>
              </a:rPr>
              <a:t>Processes </a:t>
            </a:r>
            <a:r>
              <a:rPr lang="en-US" sz="4800" dirty="0" smtClean="0">
                <a:effectLst/>
              </a:rPr>
              <a:t>in </a:t>
            </a:r>
            <a:br>
              <a:rPr lang="en-US" sz="4800" dirty="0" smtClean="0">
                <a:effectLst/>
              </a:rPr>
            </a:br>
            <a:r>
              <a:rPr lang="en-US" sz="4800" dirty="0" smtClean="0">
                <a:effectLst/>
              </a:rPr>
              <a:t>Infectious </a:t>
            </a:r>
            <a:r>
              <a:rPr lang="en-US" sz="4800" dirty="0">
                <a:effectLst/>
              </a:rPr>
              <a:t>Disease Dynamics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37338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Andrew </a:t>
            </a:r>
            <a:r>
              <a:rPr lang="en-US" sz="2400" dirty="0" err="1" smtClean="0"/>
              <a:t>Brouwer</a:t>
            </a:r>
            <a:endParaRPr lang="en-US" sz="2400" dirty="0" smtClean="0"/>
          </a:p>
          <a:p>
            <a:r>
              <a:rPr lang="en-US" sz="2400" dirty="0" smtClean="0"/>
              <a:t>University of Michigan</a:t>
            </a:r>
            <a:endParaRPr lang="en-US" sz="2400" dirty="0"/>
          </a:p>
        </p:txBody>
      </p:sp>
      <p:pic>
        <p:nvPicPr>
          <p:cNvPr id="1026" name="Picture 2" descr="File:Cholera bacteria SE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648199"/>
            <a:ext cx="2630586" cy="205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c/cf/Oocysts_of_C._parvum_%28upper_left%29_and_cysts_of_Giardia_intestinalis_%28lower_right%29_IF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25" y="61010"/>
            <a:ext cx="2619375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e/ed/Rotavirus_TEM_B82-0337_lor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650642"/>
            <a:ext cx="3959225" cy="3054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05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 decay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Pathogen decay is usually assumed to be exponential, that is, linear on the log-scale.</a:t>
            </a:r>
          </a:p>
          <a:p>
            <a:r>
              <a:rPr lang="en-US" sz="2800" dirty="0"/>
              <a:t>But certain pathogens have long-tailed deviations, which we call biphasic. </a:t>
            </a:r>
          </a:p>
          <a:p>
            <a:pPr marL="114300" indent="0">
              <a:buNone/>
            </a:pPr>
            <a:endParaRPr lang="en-US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16" y="2240280"/>
            <a:ext cx="4209584" cy="393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749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 decay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800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Neglecting long tail deviation can lead to an appreciable underestimation of disease risk.</a:t>
            </a:r>
          </a:p>
          <a:p>
            <a:r>
              <a:rPr lang="en-US" sz="2800" dirty="0" smtClean="0"/>
              <a:t>This is has implications in a wide array of risk assessments, including drinking and recreational water use.</a:t>
            </a:r>
            <a:endParaRPr lang="en-US" sz="2800" dirty="0"/>
          </a:p>
          <a:p>
            <a:pPr marL="114300" indent="0">
              <a:buNone/>
            </a:pPr>
            <a:endParaRPr lang="en-US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16" y="2240280"/>
            <a:ext cx="4209584" cy="393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7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 of pathogen decay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Many mechanisms have been proposed to explain biphasic decay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726118"/>
              </p:ext>
            </p:extLst>
          </p:nvPr>
        </p:nvGraphicFramePr>
        <p:xfrm>
          <a:off x="4722412" y="1295400"/>
          <a:ext cx="3430988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Presentation" r:id="rId3" imgW="1370245" imgH="912827" progId="PowerPoint.Show.12">
                  <p:embed/>
                </p:oleObj>
              </mc:Choice>
              <mc:Fallback>
                <p:oleObj name="Presentation" r:id="rId3" imgW="1370245" imgH="91282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2412" y="1295400"/>
                        <a:ext cx="3430988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060379"/>
              </p:ext>
            </p:extLst>
          </p:nvPr>
        </p:nvGraphicFramePr>
        <p:xfrm>
          <a:off x="683812" y="4038600"/>
          <a:ext cx="3430988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Presentation" r:id="rId5" imgW="1370245" imgH="912827" progId="PowerPoint.Show.12">
                  <p:embed/>
                </p:oleObj>
              </mc:Choice>
              <mc:Fallback>
                <p:oleObj name="Presentation" r:id="rId5" imgW="1370245" imgH="91282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3812" y="4038600"/>
                        <a:ext cx="3430988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810667"/>
              </p:ext>
            </p:extLst>
          </p:nvPr>
        </p:nvGraphicFramePr>
        <p:xfrm>
          <a:off x="4648200" y="4030766"/>
          <a:ext cx="343098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Presentation" r:id="rId7" imgW="1370245" imgH="912827" progId="PowerPoint.Show.12">
                  <p:embed/>
                </p:oleObj>
              </mc:Choice>
              <mc:Fallback>
                <p:oleObj name="Presentation" r:id="rId7" imgW="1370245" imgH="91282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48200" y="4030766"/>
                        <a:ext cx="3430985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27212" y="3582112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Population heterogeneity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6248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Hardening-off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6240566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Viable-but-not-cultivable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2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of pathogen decay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However, identical biphasic dynamics can be produced by a general family of mechanisms.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29037"/>
              </p:ext>
            </p:extLst>
          </p:nvPr>
        </p:nvGraphicFramePr>
        <p:xfrm>
          <a:off x="4572000" y="2743200"/>
          <a:ext cx="3430988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Presentation" r:id="rId3" imgW="1370245" imgH="912827" progId="PowerPoint.Show.12">
                  <p:embed/>
                </p:oleObj>
              </mc:Choice>
              <mc:Fallback>
                <p:oleObj name="Presentation" r:id="rId3" imgW="1370245" imgH="91282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0" y="2743200"/>
                        <a:ext cx="3430988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00601" y="5029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General model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6400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Brouwer</a:t>
            </a:r>
            <a:r>
              <a:rPr lang="en-US" dirty="0" smtClean="0"/>
              <a:t> et al. In preparation.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7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of pathogen decay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However, identical biphasic dynamics can be produced by a general family of mechanisms.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50992"/>
              </p:ext>
            </p:extLst>
          </p:nvPr>
        </p:nvGraphicFramePr>
        <p:xfrm>
          <a:off x="4572000" y="2743200"/>
          <a:ext cx="3430988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Presentation" r:id="rId3" imgW="1370245" imgH="912827" progId="PowerPoint.Show.12">
                  <p:embed/>
                </p:oleObj>
              </mc:Choice>
              <mc:Fallback>
                <p:oleObj name="Presentation" r:id="rId3" imgW="1370245" imgH="91282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0" y="2743200"/>
                        <a:ext cx="3430988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00601" y="5029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General model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9960" y="2667000"/>
            <a:ext cx="4310642" cy="3810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Hence, the data available in sampling studies is not informative for mechanism.</a:t>
            </a:r>
          </a:p>
          <a:p>
            <a:r>
              <a:rPr lang="en-US" sz="2800" dirty="0" smtClean="0"/>
              <a:t>The information available in this data can be expressed in terms of parameter combinations (identifiability analysis).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6400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Brouwer</a:t>
            </a:r>
            <a:r>
              <a:rPr lang="en-US" dirty="0" smtClean="0"/>
              <a:t> et al. In preparation.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6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 decay: 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Pathogen decay is usually modeled by monophasic exponential decay, but long-tailed deviations are common.</a:t>
            </a:r>
          </a:p>
          <a:p>
            <a:r>
              <a:rPr lang="en-US" sz="2800" dirty="0" smtClean="0"/>
              <a:t>A wide-variety of mechanisms can produce identical dynamics.</a:t>
            </a:r>
          </a:p>
          <a:p>
            <a:r>
              <a:rPr lang="en-US" sz="2800" dirty="0" smtClean="0"/>
              <a:t>More work is needed to inform mechanism (DNA or gene analysis) and to explore how environmental factors (e.g. temperature, pH) influence when biphasic behavior occurs</a:t>
            </a:r>
          </a:p>
          <a:p>
            <a:r>
              <a:rPr lang="en-US" sz="2800" dirty="0" smtClean="0"/>
              <a:t>Neglecting biphasic decay leads to risk </a:t>
            </a:r>
            <a:r>
              <a:rPr lang="en-US" sz="2800" dirty="0" err="1" smtClean="0"/>
              <a:t>misestimation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241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Dose-response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probability of becoming infected may not be linear with pathogen dose. The relationship is a dose-response function.</a:t>
            </a:r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19400"/>
            <a:ext cx="3657600" cy="335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29200" y="61722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Figure: Example DR functions, with same ID</a:t>
            </a:r>
            <a:r>
              <a:rPr lang="en-US" sz="1200" baseline="-25000" dirty="0" smtClean="0"/>
              <a:t>50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066155"/>
            <a:ext cx="4191000" cy="36394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</a:t>
            </a:r>
            <a:r>
              <a:rPr lang="en-US" sz="2800" dirty="0" smtClean="0"/>
              <a:t>ategories </a:t>
            </a:r>
            <a:r>
              <a:rPr lang="en-US" sz="2800" dirty="0"/>
              <a:t>of </a:t>
            </a:r>
            <a:r>
              <a:rPr lang="en-US" sz="2800" dirty="0" smtClean="0"/>
              <a:t>DR functions</a:t>
            </a:r>
            <a:endParaRPr lang="en-US" sz="2800" dirty="0"/>
          </a:p>
          <a:p>
            <a:pPr lvl="1"/>
            <a:r>
              <a:rPr lang="en-US" sz="2200" dirty="0"/>
              <a:t>Biologically derived: exponential, </a:t>
            </a:r>
            <a:r>
              <a:rPr lang="en-US" sz="2200" dirty="0" smtClean="0"/>
              <a:t>exact beta-Poisson</a:t>
            </a:r>
            <a:endParaRPr lang="en-US" sz="2200" dirty="0"/>
          </a:p>
          <a:p>
            <a:pPr lvl="1"/>
            <a:r>
              <a:rPr lang="en-US" sz="2200" dirty="0"/>
              <a:t>Mathematically convenient: Hill functions, </a:t>
            </a:r>
            <a:r>
              <a:rPr lang="en-US" sz="2200" dirty="0" smtClean="0"/>
              <a:t>linear, approximate Beta-Poisson</a:t>
            </a:r>
            <a:endParaRPr lang="en-US" sz="2200" dirty="0"/>
          </a:p>
          <a:p>
            <a:pPr lvl="1"/>
            <a:r>
              <a:rPr lang="en-US" sz="2200" dirty="0"/>
              <a:t>Empirically derived: log-normal, Weibull</a:t>
            </a:r>
          </a:p>
        </p:txBody>
      </p:sp>
    </p:spTree>
    <p:extLst>
      <p:ext uri="{BB962C8B-B14F-4D97-AF65-F5344CB8AC3E}">
        <p14:creationId xmlns:p14="http://schemas.microsoft.com/office/powerpoint/2010/main" val="210838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DR relationships are often derived from limited medium- and high-dose data.</a:t>
            </a:r>
          </a:p>
          <a:p>
            <a:r>
              <a:rPr lang="en-US" sz="2800" dirty="0"/>
              <a:t>Choice of DR function can drastically change model dynamics.</a:t>
            </a:r>
          </a:p>
          <a:p>
            <a:r>
              <a:rPr lang="en-US" sz="2800" dirty="0"/>
              <a:t>For near-continuous </a:t>
            </a:r>
            <a:r>
              <a:rPr lang="en-US" sz="2800" dirty="0" smtClean="0"/>
              <a:t>exposures, </a:t>
            </a:r>
            <a:r>
              <a:rPr lang="en-US" sz="2800" dirty="0"/>
              <a:t>it is not clear how to define contact and pick-up rates in relation to the DR function.</a:t>
            </a:r>
          </a:p>
          <a:p>
            <a:r>
              <a:rPr lang="en-US" sz="2800" dirty="0"/>
              <a:t>R</a:t>
            </a:r>
            <a:r>
              <a:rPr lang="en-US" sz="2800" baseline="-25000" dirty="0"/>
              <a:t>0</a:t>
            </a:r>
            <a:r>
              <a:rPr lang="en-US" sz="2800" dirty="0"/>
              <a:t>, a standard measure of epidemic potential, does not give a useful measure when using certain DR functions.</a:t>
            </a:r>
          </a:p>
        </p:txBody>
      </p:sp>
    </p:spTree>
    <p:extLst>
      <p:ext uri="{BB962C8B-B14F-4D97-AF65-F5344CB8AC3E}">
        <p14:creationId xmlns:p14="http://schemas.microsoft.com/office/powerpoint/2010/main" val="25061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i="1" dirty="0" smtClean="0"/>
              <a:t>Cryptosporidium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Cryptosporidium</a:t>
            </a:r>
            <a:r>
              <a:rPr lang="en-US" dirty="0" smtClean="0"/>
              <a:t> is a genus of parasitic protozoa that cause gastrointestinal illness (</a:t>
            </a:r>
            <a:r>
              <a:rPr lang="en-US" dirty="0" err="1" smtClean="0"/>
              <a:t>cryptosporidosis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The spore form (oocyst) is environmentally hardy and resists chlorine disinfection.</a:t>
            </a:r>
          </a:p>
        </p:txBody>
      </p:sp>
      <p:pic>
        <p:nvPicPr>
          <p:cNvPr id="6" name="Picture 4" descr="https://upload.wikimedia.org/wikipedia/commons/c/cf/Oocysts_of_C._parvum_%28upper_left%29_and_cysts_of_Giardia_intestinalis_%28lower_right%29_IF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3552143"/>
            <a:ext cx="2514600" cy="193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upload.wikimedia.org/wikipedia/commons/f/fe/Cryptosporidium_mur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33273"/>
            <a:ext cx="4059431" cy="220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0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i="1" dirty="0" smtClean="0"/>
              <a:t>Cryptosporidium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Dose-response data is available for the Iowa strain of </a:t>
            </a:r>
            <a:r>
              <a:rPr lang="en-US" i="1" dirty="0" smtClean="0"/>
              <a:t>C. </a:t>
            </a:r>
            <a:r>
              <a:rPr lang="en-US" i="1" dirty="0" err="1" smtClean="0"/>
              <a:t>parvum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Dupont</a:t>
            </a:r>
            <a:r>
              <a:rPr lang="en-US" dirty="0" smtClean="0"/>
              <a:t> et al. 1995 (NEJM).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3200"/>
            <a:ext cx="3957949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211652" y="2438400"/>
            <a:ext cx="4038600" cy="289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We fit six dose-response functions to this data.</a:t>
            </a:r>
          </a:p>
          <a:p>
            <a:r>
              <a:rPr lang="en-US" dirty="0" smtClean="0"/>
              <a:t>We use the functions in an EITS model (with exposed compartment) parameterized to loosely represent crypto.</a:t>
            </a:r>
          </a:p>
        </p:txBody>
      </p:sp>
    </p:spTree>
    <p:extLst>
      <p:ext uri="{BB962C8B-B14F-4D97-AF65-F5344CB8AC3E}">
        <p14:creationId xmlns:p14="http://schemas.microsoft.com/office/powerpoint/2010/main" val="37767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Funding: </a:t>
            </a:r>
            <a:r>
              <a:rPr lang="en-US" sz="2800" dirty="0"/>
              <a:t>Models of Infectious Disease Agent Study (MIDAS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Collaborators:</a:t>
            </a:r>
          </a:p>
          <a:p>
            <a:pPr lvl="1"/>
            <a:r>
              <a:rPr lang="en-US" sz="2800" dirty="0" smtClean="0"/>
              <a:t>Joseph Eisenberg, University of Michigan</a:t>
            </a:r>
          </a:p>
          <a:p>
            <a:pPr lvl="1"/>
            <a:r>
              <a:rPr lang="en-US" sz="2800" dirty="0" smtClean="0"/>
              <a:t>Marisa Eisenberg, University of Michigan</a:t>
            </a:r>
          </a:p>
          <a:p>
            <a:pPr lvl="1"/>
            <a:r>
              <a:rPr lang="en-US" sz="2800" dirty="0" smtClean="0"/>
              <a:t>Rafael Meza, University of Michigan</a:t>
            </a:r>
          </a:p>
          <a:p>
            <a:pPr lvl="1"/>
            <a:r>
              <a:rPr lang="en-US" sz="2800" dirty="0" smtClean="0"/>
              <a:t>Justin </a:t>
            </a:r>
            <a:r>
              <a:rPr lang="en-US" sz="2800" dirty="0" err="1" smtClean="0"/>
              <a:t>Remais</a:t>
            </a:r>
            <a:r>
              <a:rPr lang="en-US" sz="2800" dirty="0" smtClean="0"/>
              <a:t>, UC Berkeley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453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Cryptosporidium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3957949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18091" y="1447800"/>
                <a:ext cx="5306709" cy="37984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𝑐𝑜𝑛𝑡𝑎𝑐𝑡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𝑟𝑎𝑡𝑒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𝑝𝑖𝑐𝑘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𝑢𝑝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𝑟𝑎𝑡𝑒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𝑑𝑜𝑠𝑒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091" y="1447800"/>
                <a:ext cx="5306709" cy="379848"/>
              </a:xfrm>
              <a:prstGeom prst="rect">
                <a:avLst/>
              </a:prstGeom>
              <a:blipFill rotWithShape="1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Elbow Connector 12"/>
          <p:cNvCxnSpPr>
            <a:endCxn id="6" idx="1"/>
          </p:cNvCxnSpPr>
          <p:nvPr/>
        </p:nvCxnSpPr>
        <p:spPr>
          <a:xfrm flipV="1">
            <a:off x="1752600" y="1637724"/>
            <a:ext cx="865491" cy="572076"/>
          </a:xfrm>
          <a:prstGeom prst="bentConnector3">
            <a:avLst>
              <a:gd name="adj1" fmla="val -134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0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Cryptosporidium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3957949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18091" y="1447800"/>
                <a:ext cx="5306709" cy="37984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𝑐𝑜𝑛𝑡𝑎𝑐𝑡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𝑟𝑎𝑡𝑒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𝑝𝑖𝑐𝑘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𝑢𝑝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𝑟𝑎𝑡𝑒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𝑑𝑜𝑠𝑒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091" y="1447800"/>
                <a:ext cx="5306709" cy="379848"/>
              </a:xfrm>
              <a:prstGeom prst="rect">
                <a:avLst/>
              </a:prstGeom>
              <a:blipFill rotWithShape="1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6040452" y="1827648"/>
            <a:ext cx="0" cy="10679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endCxn id="6" idx="1"/>
          </p:cNvCxnSpPr>
          <p:nvPr/>
        </p:nvCxnSpPr>
        <p:spPr>
          <a:xfrm flipV="1">
            <a:off x="1752600" y="1637724"/>
            <a:ext cx="865491" cy="572076"/>
          </a:xfrm>
          <a:prstGeom prst="bentConnector3">
            <a:avLst>
              <a:gd name="adj1" fmla="val -134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971800"/>
            <a:ext cx="39579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87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Cryptosporidium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3957949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18091" y="1447800"/>
                <a:ext cx="5306709" cy="37984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𝑐𝑜𝑛𝑡𝑎𝑐𝑡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𝑟𝑎𝑡𝑒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𝑝𝑖𝑐𝑘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𝑢𝑝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𝑟𝑎𝑡𝑒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𝑑𝑜𝑠𝑒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091" y="1447800"/>
                <a:ext cx="5306709" cy="379848"/>
              </a:xfrm>
              <a:prstGeom prst="rect">
                <a:avLst/>
              </a:prstGeom>
              <a:blipFill rotWithShape="1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Elbow Connector 12"/>
          <p:cNvCxnSpPr>
            <a:endCxn id="6" idx="1"/>
          </p:cNvCxnSpPr>
          <p:nvPr/>
        </p:nvCxnSpPr>
        <p:spPr>
          <a:xfrm flipV="1">
            <a:off x="1752600" y="1637724"/>
            <a:ext cx="865491" cy="572076"/>
          </a:xfrm>
          <a:prstGeom prst="bentConnector3">
            <a:avLst>
              <a:gd name="adj1" fmla="val -134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09600" y="555367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appears to be good agreement in dose-response functions creates dramatically different dynamics!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040452" y="1827648"/>
            <a:ext cx="0" cy="10679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971800"/>
            <a:ext cx="39579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3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Cryptosporidium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Why are medium and high dose data so uninformative for disease dynamics?</a:t>
            </a:r>
          </a:p>
        </p:txBody>
      </p:sp>
    </p:spTree>
    <p:extLst>
      <p:ext uri="{BB962C8B-B14F-4D97-AF65-F5344CB8AC3E}">
        <p14:creationId xmlns:p14="http://schemas.microsoft.com/office/powerpoint/2010/main" val="13862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Cryptosporidium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441" y="1604650"/>
            <a:ext cx="76200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are medium and high dose data so uninformative for disease dynamics?</a:t>
            </a:r>
          </a:p>
          <a:p>
            <a:r>
              <a:rPr lang="en-US" sz="2800" dirty="0" smtClean="0"/>
              <a:t>Consider the low-dose regime and R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73224"/>
            <a:ext cx="39579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0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Cryptosporidium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Why are medium and high dose data so uninformative for disease dynamics?</a:t>
            </a:r>
          </a:p>
          <a:p>
            <a:r>
              <a:rPr lang="en-US" sz="2800" dirty="0" smtClean="0"/>
              <a:t>Consider the low-dose regime and R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6026188"/>
                  </p:ext>
                </p:extLst>
              </p:nvPr>
            </p:nvGraphicFramePr>
            <p:xfrm>
              <a:off x="4343400" y="3581400"/>
              <a:ext cx="3352800" cy="2560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81200"/>
                    <a:gridCol w="1371600"/>
                  </a:tblGrid>
                  <a:tr h="35560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Function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</a:t>
                          </a:r>
                          <a:r>
                            <a:rPr lang="en-US" baseline="-25000" dirty="0" smtClean="0"/>
                            <a:t>0</a:t>
                          </a:r>
                          <a:endParaRPr lang="en-US" baseline="-25000" dirty="0"/>
                        </a:p>
                      </a:txBody>
                      <a:tcPr/>
                    </a:tc>
                  </a:tr>
                  <a:tr h="35560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Exponential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4.6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55600"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Appr</a:t>
                          </a:r>
                          <a:r>
                            <a:rPr lang="en-US" dirty="0" smtClean="0"/>
                            <a:t>. Beta-Poisson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5.4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5560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Hill-1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8.3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5560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Hill-n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5560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Log-normal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5560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Weibull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39808885"/>
                  </p:ext>
                </p:extLst>
              </p:nvPr>
            </p:nvGraphicFramePr>
            <p:xfrm>
              <a:off x="4343400" y="3581400"/>
              <a:ext cx="3352800" cy="2560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81200"/>
                    <a:gridCol w="1371600"/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Function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</a:t>
                          </a:r>
                          <a:r>
                            <a:rPr lang="en-US" baseline="-25000" dirty="0" smtClean="0"/>
                            <a:t>0</a:t>
                          </a:r>
                          <a:endParaRPr lang="en-US" baseline="-25000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Exponential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4.6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Appr</a:t>
                          </a:r>
                          <a:r>
                            <a:rPr lang="en-US" dirty="0" smtClean="0"/>
                            <a:t>. Beta-Poisson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5.4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Hill-1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8.3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Hill-n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Log-normal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Weibull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44889" t="-608333" b="-25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ight Brace 4"/>
          <p:cNvSpPr/>
          <p:nvPr/>
        </p:nvSpPr>
        <p:spPr>
          <a:xfrm>
            <a:off x="7848600" y="5105399"/>
            <a:ext cx="152400" cy="9906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77000" y="63362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low-dose linear</a:t>
            </a:r>
            <a:endParaRPr lang="en-US" dirty="0"/>
          </a:p>
        </p:txBody>
      </p:sp>
      <p:sp>
        <p:nvSpPr>
          <p:cNvPr id="14" name="Arc 13"/>
          <p:cNvSpPr/>
          <p:nvPr/>
        </p:nvSpPr>
        <p:spPr>
          <a:xfrm>
            <a:off x="7848600" y="5600699"/>
            <a:ext cx="304800" cy="1562101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63" y="2971800"/>
            <a:ext cx="39579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15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Dose-response: 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Most dose-response data is in the middle and high dose regime, but it is the low dose regime that governs dynamics.</a:t>
            </a:r>
          </a:p>
          <a:p>
            <a:r>
              <a:rPr lang="en-US" sz="2800" dirty="0" smtClean="0"/>
              <a:t>Constraining functions at higher does not satisfactorily constrain behavior at low-doses.</a:t>
            </a:r>
          </a:p>
          <a:p>
            <a:r>
              <a:rPr lang="en-US" sz="2800" dirty="0" smtClean="0"/>
              <a:t>Statistical “best-fit” is only one of many criteria that should be taken into account. Biological mechanism and realism of the low-dose regime should be primary. </a:t>
            </a:r>
          </a:p>
          <a:p>
            <a:endParaRPr lang="en-US" sz="2400" dirty="0" smtClean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4929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Incorporating the environment into models:</a:t>
            </a:r>
          </a:p>
          <a:p>
            <a:pPr lvl="1"/>
            <a:r>
              <a:rPr lang="en-US" sz="2600" dirty="0" smtClean="0"/>
              <a:t>better understanding of the role and importance of underlying environmental processes.</a:t>
            </a:r>
          </a:p>
          <a:p>
            <a:r>
              <a:rPr lang="en-US" sz="2800" dirty="0" smtClean="0"/>
              <a:t>Can assess </a:t>
            </a:r>
            <a:r>
              <a:rPr lang="en-US" sz="2800" dirty="0"/>
              <a:t>potential </a:t>
            </a:r>
            <a:r>
              <a:rPr lang="en-US" sz="2800" dirty="0" smtClean="0"/>
              <a:t>interventions: </a:t>
            </a:r>
          </a:p>
          <a:p>
            <a:pPr lvl="1"/>
            <a:r>
              <a:rPr lang="en-US" sz="2600" dirty="0" smtClean="0"/>
              <a:t>more </a:t>
            </a:r>
            <a:r>
              <a:rPr lang="en-US" sz="2600" dirty="0"/>
              <a:t>effective </a:t>
            </a:r>
            <a:r>
              <a:rPr lang="en-US" sz="2600" dirty="0" smtClean="0"/>
              <a:t>intervention design </a:t>
            </a:r>
            <a:r>
              <a:rPr lang="en-US" sz="2600" dirty="0"/>
              <a:t>and allocation of resources</a:t>
            </a:r>
            <a:r>
              <a:rPr lang="en-US" sz="2600" dirty="0" smtClean="0"/>
              <a:t>.</a:t>
            </a:r>
          </a:p>
          <a:p>
            <a:r>
              <a:rPr lang="en-US" sz="2800" dirty="0" smtClean="0"/>
              <a:t>Significant challenges remain.</a:t>
            </a:r>
          </a:p>
          <a:p>
            <a:r>
              <a:rPr lang="en-US" sz="2800" dirty="0" smtClean="0"/>
              <a:t>Identify data gaps:</a:t>
            </a:r>
          </a:p>
          <a:p>
            <a:pPr lvl="1"/>
            <a:r>
              <a:rPr lang="en-US" sz="2600" dirty="0" smtClean="0"/>
              <a:t>Mechanism of biphasic decay</a:t>
            </a:r>
          </a:p>
          <a:p>
            <a:pPr lvl="1"/>
            <a:r>
              <a:rPr lang="en-US" sz="2600" dirty="0" smtClean="0"/>
              <a:t>Low-dose regime of dose-response functions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491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4" descr="https://upload.wikimedia.org/wikipedia/commons/c/cf/Oocysts_of_C._parvum_%28upper_left%29_and_cysts_of_Giardia_intestinalis_%28lower_right%29_IF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0"/>
            <a:ext cx="2514600" cy="193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s://upload.wikimedia.org/wikipedia/commons/e/ed/Rotavirus_TEM_B82-0337_lo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81000"/>
            <a:ext cx="3555187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File:Giardia-spp.--infected--gerbil-intestin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58" y="1371600"/>
            <a:ext cx="3197225" cy="2717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File:Influenza A virus - early passage TEM PHIL 279 lor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020" y="4316637"/>
            <a:ext cx="2788214" cy="2171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89758" y="4100636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Giardia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0845" y="651053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Cryptosporidium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0" y="3124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Rotavirus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02067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Influenza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63482" y="4871089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Cholera</a:t>
            </a:r>
            <a:endParaRPr lang="en-US" dirty="0"/>
          </a:p>
        </p:txBody>
      </p:sp>
      <p:pic>
        <p:nvPicPr>
          <p:cNvPr id="6" name="Picture 2" descr="File:Cholera bacteria SEM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2630586" cy="205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39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Role of the environment in infectious disease systems</a:t>
            </a:r>
          </a:p>
          <a:p>
            <a:endParaRPr lang="en-US" sz="3200" dirty="0" smtClean="0"/>
          </a:p>
          <a:p>
            <a:r>
              <a:rPr lang="en-US" sz="3200" dirty="0" smtClean="0"/>
              <a:t>Updating a SIR-with-environment model</a:t>
            </a:r>
          </a:p>
          <a:p>
            <a:pPr lvl="1"/>
            <a:r>
              <a:rPr lang="en-US" sz="3000" dirty="0" smtClean="0"/>
              <a:t>Pathogen persistence: mechanisms of decay</a:t>
            </a:r>
          </a:p>
          <a:p>
            <a:pPr lvl="1"/>
            <a:r>
              <a:rPr lang="en-US" sz="3200" dirty="0" smtClean="0"/>
              <a:t>Pathogen infectivity: dose-response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529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the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Historically, classical SIR dynamics, which do not explicitly model the environment, have been very successful at modeling outbreaks.</a:t>
            </a:r>
          </a:p>
          <a:p>
            <a:endParaRPr lang="en-US" sz="2800" dirty="0"/>
          </a:p>
          <a:p>
            <a:r>
              <a:rPr lang="en-US" sz="2800" dirty="0" smtClean="0"/>
              <a:t>However, the environment mediates transmission for many pathogens, which can impact dynamics. This occurs in a variety of media: water, air, food, fomites, etc. </a:t>
            </a:r>
          </a:p>
          <a:p>
            <a:pPr marL="11430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81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the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Mitigation is often uses environmental interventions: water treatment, hand-washing, surface decontamination etc. </a:t>
            </a:r>
          </a:p>
          <a:p>
            <a:endParaRPr lang="en-US" sz="2800" dirty="0"/>
          </a:p>
          <a:p>
            <a:r>
              <a:rPr lang="en-US" sz="2800" dirty="0"/>
              <a:t>Explicitly modeling the environment allows consideration of environmental interventions, pathogen persistence and transport, and the variability of pathogen dose. </a:t>
            </a:r>
          </a:p>
          <a:p>
            <a:pPr marL="11430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842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EITS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Environmental Infection Transmission System (EITS) model (Li, 2009), one model that explicitly considers the role of the environment.</a:t>
            </a:r>
            <a:endParaRPr lang="en-US" sz="2800" dirty="0"/>
          </a:p>
        </p:txBody>
      </p:sp>
      <p:sp>
        <p:nvSpPr>
          <p:cNvPr id="22" name="Rounded Rectangle 21"/>
          <p:cNvSpPr/>
          <p:nvPr/>
        </p:nvSpPr>
        <p:spPr>
          <a:xfrm>
            <a:off x="838200" y="3436808"/>
            <a:ext cx="1828800" cy="11887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576" tIns="18288" rIns="36576" bIns="18288" rtlCol="0" anchor="ctr"/>
          <a:lstStyle/>
          <a:p>
            <a:pPr algn="ctr"/>
            <a:endParaRPr lang="en-US" sz="1400" b="1"/>
          </a:p>
        </p:txBody>
      </p:sp>
      <p:sp>
        <p:nvSpPr>
          <p:cNvPr id="23" name="Rounded Rectangle 22"/>
          <p:cNvSpPr/>
          <p:nvPr/>
        </p:nvSpPr>
        <p:spPr>
          <a:xfrm>
            <a:off x="3350427" y="3429000"/>
            <a:ext cx="1828800" cy="11887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576" tIns="18288" rIns="36576" bIns="18288" rtlCol="0" anchor="ctr"/>
          <a:lstStyle/>
          <a:p>
            <a:pPr algn="ctr"/>
            <a:endParaRPr lang="en-US" sz="1400" b="1"/>
          </a:p>
        </p:txBody>
      </p:sp>
      <p:sp>
        <p:nvSpPr>
          <p:cNvPr id="24" name="Rounded Rectangle 23"/>
          <p:cNvSpPr/>
          <p:nvPr/>
        </p:nvSpPr>
        <p:spPr>
          <a:xfrm>
            <a:off x="5867400" y="3429000"/>
            <a:ext cx="1828800" cy="11887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576" tIns="18288" rIns="36576" bIns="18288" rtlCol="0" anchor="ctr"/>
          <a:lstStyle/>
          <a:p>
            <a:pPr algn="ctr"/>
            <a:endParaRPr lang="en-US" sz="1400" b="1"/>
          </a:p>
        </p:txBody>
      </p:sp>
      <p:cxnSp>
        <p:nvCxnSpPr>
          <p:cNvPr id="25" name="Straight Arrow Connector 24"/>
          <p:cNvCxnSpPr>
            <a:stCxn id="22" idx="3"/>
            <a:endCxn id="23" idx="1"/>
          </p:cNvCxnSpPr>
          <p:nvPr/>
        </p:nvCxnSpPr>
        <p:spPr>
          <a:xfrm flipV="1">
            <a:off x="2667000" y="4023360"/>
            <a:ext cx="68342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80224" y="3617095"/>
            <a:ext cx="1534376" cy="775597"/>
          </a:xfrm>
          <a:prstGeom prst="rect">
            <a:avLst/>
          </a:prstGeom>
          <a:noFill/>
        </p:spPr>
        <p:txBody>
          <a:bodyPr wrap="square" lIns="36576" tIns="18288" rIns="36576" bIns="18288" rtlCol="0">
            <a:spAutoFit/>
          </a:bodyPr>
          <a:lstStyle/>
          <a:p>
            <a:pPr algn="ctr"/>
            <a:r>
              <a:rPr lang="en-US" sz="2400" b="1" dirty="0"/>
              <a:t>S</a:t>
            </a:r>
          </a:p>
          <a:p>
            <a:pPr algn="ctr"/>
            <a:r>
              <a:rPr lang="en-US" sz="2400" b="1" dirty="0"/>
              <a:t>susceptible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14872" y="3596659"/>
            <a:ext cx="1161928" cy="775597"/>
          </a:xfrm>
          <a:prstGeom prst="rect">
            <a:avLst/>
          </a:prstGeom>
          <a:noFill/>
        </p:spPr>
        <p:txBody>
          <a:bodyPr wrap="square" lIns="36576" tIns="18288" rIns="36576" bIns="18288" rtlCol="0">
            <a:spAutoFit/>
          </a:bodyPr>
          <a:lstStyle/>
          <a:p>
            <a:pPr algn="ctr"/>
            <a:r>
              <a:rPr lang="en-US" sz="2400" b="1" dirty="0"/>
              <a:t>I</a:t>
            </a:r>
          </a:p>
          <a:p>
            <a:pPr algn="ctr"/>
            <a:r>
              <a:rPr lang="en-US" sz="2400" b="1" dirty="0"/>
              <a:t>infected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19800" y="3583062"/>
            <a:ext cx="1581715" cy="775597"/>
          </a:xfrm>
          <a:prstGeom prst="rect">
            <a:avLst/>
          </a:prstGeom>
          <a:noFill/>
        </p:spPr>
        <p:txBody>
          <a:bodyPr wrap="square" lIns="36576" tIns="18288" rIns="36576" bIns="18288" rtlCol="0">
            <a:spAutoFit/>
          </a:bodyPr>
          <a:lstStyle/>
          <a:p>
            <a:pPr algn="ctr"/>
            <a:r>
              <a:rPr lang="en-US" sz="2400" b="1" dirty="0"/>
              <a:t>R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recovered</a:t>
            </a:r>
            <a:endParaRPr lang="en-US" sz="2400" b="1" dirty="0"/>
          </a:p>
        </p:txBody>
      </p:sp>
      <p:cxnSp>
        <p:nvCxnSpPr>
          <p:cNvPr id="29" name="Straight Arrow Connector 28"/>
          <p:cNvCxnSpPr>
            <a:stCxn id="23" idx="3"/>
          </p:cNvCxnSpPr>
          <p:nvPr/>
        </p:nvCxnSpPr>
        <p:spPr>
          <a:xfrm flipV="1">
            <a:off x="5179226" y="3984457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2514600" y="5143358"/>
            <a:ext cx="1828800" cy="11887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576" tIns="18288" rIns="36576" bIns="18288"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2895600" y="4139778"/>
            <a:ext cx="0" cy="9977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791072" y="4638260"/>
            <a:ext cx="413470" cy="5050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14600" y="5173366"/>
            <a:ext cx="1828800" cy="1144929"/>
          </a:xfrm>
          <a:prstGeom prst="rect">
            <a:avLst/>
          </a:prstGeom>
          <a:noFill/>
        </p:spPr>
        <p:txBody>
          <a:bodyPr wrap="square" lIns="36576" tIns="18288" rIns="36576" bIns="18288" rtlCol="0">
            <a:spAutoFit/>
          </a:bodyPr>
          <a:lstStyle/>
          <a:p>
            <a:pPr algn="ctr"/>
            <a:r>
              <a:rPr lang="en-US" sz="2400" b="1" dirty="0" smtClean="0"/>
              <a:t>E</a:t>
            </a:r>
          </a:p>
          <a:p>
            <a:pPr algn="ctr"/>
            <a:r>
              <a:rPr lang="en-US" sz="2400" b="1" dirty="0" smtClean="0"/>
              <a:t>pathogens in environment</a:t>
            </a:r>
            <a:endParaRPr 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596610" y="4751327"/>
            <a:ext cx="1889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shedding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649548" y="4751327"/>
            <a:ext cx="1703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</a:t>
            </a:r>
            <a:r>
              <a:rPr lang="en-US" b="1" dirty="0" smtClean="0"/>
              <a:t>ick-up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140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Advance modeling framework in two areas:</a:t>
            </a:r>
          </a:p>
          <a:p>
            <a:pPr lvl="1"/>
            <a:r>
              <a:rPr lang="en-US" sz="2600" dirty="0" smtClean="0"/>
              <a:t>Pathogen fate</a:t>
            </a:r>
          </a:p>
          <a:p>
            <a:pPr lvl="1"/>
            <a:r>
              <a:rPr lang="en-US" sz="2600" dirty="0" smtClean="0"/>
              <a:t>Pathogen infectivity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5178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Fate and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Analysis of the EITS model demonstrated that the relationship between the pathogen pick-up rate and the pathogen die-off rate mediates between frequency- and  density-dependent dynamics.</a:t>
            </a:r>
          </a:p>
          <a:p>
            <a:endParaRPr lang="en-US" sz="2800" dirty="0"/>
          </a:p>
          <a:p>
            <a:r>
              <a:rPr lang="en-US" sz="2800" dirty="0" smtClean="0"/>
              <a:t>Explicitly modeling pathogens in the environment allows consideration of spatial pathogen transport and the impact of deviations from expected pathogen decay.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843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 decay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Pathogen decay is usually assumed to be exponential, that is, linear on the log-scale.</a:t>
            </a:r>
            <a:endParaRPr lang="en-US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0" y="2209800"/>
            <a:ext cx="4230270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2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CA0B617D2DD498B639B5695A764B4" ma:contentTypeVersion="2" ma:contentTypeDescription="Create a new document." ma:contentTypeScope="" ma:versionID="12ce6ba286d8a722fbeda7b993b86f49">
  <xsd:schema xmlns:xsd="http://www.w3.org/2001/XMLSchema" xmlns:xs="http://www.w3.org/2001/XMLSchema" xmlns:p="http://schemas.microsoft.com/office/2006/metadata/properties" xmlns:ns2="6d2bc46a-f014-48ed-be59-9d6cf5da36fb" targetNamespace="http://schemas.microsoft.com/office/2006/metadata/properties" ma:root="true" ma:fieldsID="679a8e4ae1d572e94e67380fd784e4fb" ns2:_="">
    <xsd:import namespace="6d2bc46a-f014-48ed-be59-9d6cf5da36f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bc46a-f014-48ed-be59-9d6cf5da36f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2bc46a-f014-48ed-be59-9d6cf5da36fb">6FCQ3RPYFS27-334089976-104</_dlc_DocId>
    <_dlc_DocIdUrl xmlns="6d2bc46a-f014-48ed-be59-9d6cf5da36fb">
      <Url>https://idmod.sharepoint.com/symposium/_layouts/15/DocIdRedir.aspx?ID=6FCQ3RPYFS27-334089976-104</Url>
      <Description>6FCQ3RPYFS27-334089976-104</Description>
    </_dlc_DocIdUrl>
  </documentManagement>
</p:properties>
</file>

<file path=customXml/itemProps1.xml><?xml version="1.0" encoding="utf-8"?>
<ds:datastoreItem xmlns:ds="http://schemas.openxmlformats.org/officeDocument/2006/customXml" ds:itemID="{D0CF18A7-D631-40E6-AE82-6BFFB0F34F57}"/>
</file>

<file path=customXml/itemProps2.xml><?xml version="1.0" encoding="utf-8"?>
<ds:datastoreItem xmlns:ds="http://schemas.openxmlformats.org/officeDocument/2006/customXml" ds:itemID="{A4E20381-0B23-4339-A042-B81B73DABB52}"/>
</file>

<file path=customXml/itemProps3.xml><?xml version="1.0" encoding="utf-8"?>
<ds:datastoreItem xmlns:ds="http://schemas.openxmlformats.org/officeDocument/2006/customXml" ds:itemID="{278E6C75-1949-42C3-98D5-ADA22A693E88}"/>
</file>

<file path=customXml/itemProps4.xml><?xml version="1.0" encoding="utf-8"?>
<ds:datastoreItem xmlns:ds="http://schemas.openxmlformats.org/officeDocument/2006/customXml" ds:itemID="{184B8BEB-70F8-4647-8D29-24041D257CFD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278</TotalTime>
  <Words>1020</Words>
  <Application>Microsoft Office PowerPoint</Application>
  <PresentationFormat>On-screen Show (4:3)</PresentationFormat>
  <Paragraphs>142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Adjacency</vt:lpstr>
      <vt:lpstr>Presentation</vt:lpstr>
      <vt:lpstr>The Role of  Environmental Processes in  Infectious Disease Dynamics</vt:lpstr>
      <vt:lpstr>Acknowledgements</vt:lpstr>
      <vt:lpstr>Outline</vt:lpstr>
      <vt:lpstr>The role of the environment</vt:lpstr>
      <vt:lpstr>The role of the environment</vt:lpstr>
      <vt:lpstr>EITS model</vt:lpstr>
      <vt:lpstr>Goal</vt:lpstr>
      <vt:lpstr>Fate and Transport</vt:lpstr>
      <vt:lpstr>Pathogen decay</vt:lpstr>
      <vt:lpstr>Pathogen decay</vt:lpstr>
      <vt:lpstr>Pathogen decay</vt:lpstr>
      <vt:lpstr>Mechanisms of pathogen decay</vt:lpstr>
      <vt:lpstr>Mechanisms of pathogen decay</vt:lpstr>
      <vt:lpstr>Mechanisms of pathogen decay</vt:lpstr>
      <vt:lpstr>Pathogen decay: take-aways</vt:lpstr>
      <vt:lpstr>Dose-response relationship</vt:lpstr>
      <vt:lpstr>Modeling concerns</vt:lpstr>
      <vt:lpstr>Example: Cryptosporidium</vt:lpstr>
      <vt:lpstr>Example: Cryptosporidium</vt:lpstr>
      <vt:lpstr>Example: Cryptosporidium</vt:lpstr>
      <vt:lpstr>Example: Cryptosporidium</vt:lpstr>
      <vt:lpstr>Example: Cryptosporidium</vt:lpstr>
      <vt:lpstr>Example: Cryptosporidium</vt:lpstr>
      <vt:lpstr>Example: Cryptosporidium</vt:lpstr>
      <vt:lpstr>Example: Cryptosporidium</vt:lpstr>
      <vt:lpstr>Dose-response: take-aways</vt:lpstr>
      <vt:lpstr>Final thoughts</vt:lpstr>
      <vt:lpstr>Thank you!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 Environmental Processes in  Infectious Disease Dynamics</dc:title>
  <dc:creator>School of Public Health</dc:creator>
  <cp:lastModifiedBy>Andrew</cp:lastModifiedBy>
  <cp:revision>24</cp:revision>
  <dcterms:created xsi:type="dcterms:W3CDTF">2016-04-08T14:23:08Z</dcterms:created>
  <dcterms:modified xsi:type="dcterms:W3CDTF">2016-04-20T14:33:37Z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0x010100C76CA0B617D2DD498B639B5695A764B4</vt:lpwstr>
  </property>
  <property fmtid="{D5CDD505-2E9C-101B-9397-08002B2CF9AE}" pid="3" name="_dlc_DocIdItemGuid">
    <vt:lpwstr>1a2d41de-c487-4a6a-b936-0c01263c0e03</vt:lpwstr>
  </property>
</Properties>
</file>