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290" r:id="rId3"/>
    <p:sldId id="332" r:id="rId4"/>
    <p:sldId id="305" r:id="rId5"/>
    <p:sldId id="324" r:id="rId6"/>
    <p:sldId id="335" r:id="rId7"/>
    <p:sldId id="295" r:id="rId8"/>
    <p:sldId id="327" r:id="rId9"/>
    <p:sldId id="328" r:id="rId10"/>
    <p:sldId id="333" r:id="rId11"/>
    <p:sldId id="331" r:id="rId12"/>
    <p:sldId id="261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e Brown" initials="JB" lastIdx="11" clrIdx="0">
    <p:extLst>
      <p:ext uri="{19B8F6BF-5375-455C-9EA6-DF929625EA0E}">
        <p15:presenceInfo xmlns:p15="http://schemas.microsoft.com/office/powerpoint/2012/main" userId="S::jessie.brown@linksbridge.com::77d42628-bdc7-4123-8eba-9e63118b9508" providerId="AD"/>
      </p:ext>
    </p:extLst>
  </p:cmAuthor>
  <p:cmAuthor id="2" name="Mike Osberg" initials="MO" lastIdx="1" clrIdx="1">
    <p:extLst>
      <p:ext uri="{19B8F6BF-5375-455C-9EA6-DF929625EA0E}">
        <p15:presenceInfo xmlns:p15="http://schemas.microsoft.com/office/powerpoint/2012/main" userId="S::mike.osberg@linksbridge.com::9d01747e-6df5-41f1-8cb1-824b38e715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B29"/>
    <a:srgbClr val="205552"/>
    <a:srgbClr val="004745"/>
    <a:srgbClr val="FFCE2D"/>
    <a:srgbClr val="CD9F26"/>
    <a:srgbClr val="077C79"/>
    <a:srgbClr val="347A78"/>
    <a:srgbClr val="205453"/>
    <a:srgbClr val="457A77"/>
    <a:srgbClr val="33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25596" autoAdjust="0"/>
  </p:normalViewPr>
  <p:slideViewPr>
    <p:cSldViewPr snapToGrid="0" snapToObjects="1">
      <p:cViewPr varScale="1">
        <p:scale>
          <a:sx n="22" d="100"/>
          <a:sy n="22" d="100"/>
        </p:scale>
        <p:origin x="3110" y="24"/>
      </p:cViewPr>
      <p:guideLst/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897C-10F9-ED4A-960E-5CFFBB701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332E2-01F0-B142-A9BC-A947DA6002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16C41-C06D-E448-8D9E-C4FB92E06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86BA6-996B-4E4F-BE59-0D776AD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INPro Regular" panose="020105040301010201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INPro Regular" panose="02010504030101020104" pitchFamily="2" charset="0"/>
              </a:defRPr>
            </a:lvl1pPr>
          </a:lstStyle>
          <a:p>
            <a:fld id="{3D059B3B-B1CB-D649-81D9-FA74EF30931E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INPro Regular" panose="020105040301010201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INPro Regular" panose="02010504030101020104" pitchFamily="2" charset="0"/>
              </a:defRPr>
            </a:lvl1pPr>
          </a:lstStyle>
          <a:p>
            <a:fld id="{15F3687A-F0BD-1E45-A474-DB256B680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INPro Regular" panose="020105040301010201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INPro Regular" panose="020105040301010201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INPro Regular" panose="020105040301010201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INPro Regular" panose="020105040301010201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INPro Regular" panose="020105040301010201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Jessie Brown, w Linksbridge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Consulting and advisory firm based in Seattle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team has worked on the PPA in collaboration w/ Christy Hanson and BMGF for 3-4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year we started working developing an online tool to support PPA implementers—”PPA Wizard”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 refresher on PPA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we decided to build the PPA Wizard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 demo of the wizard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next steps in the works for Linksbridge; suggest some next steps for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Appreciate your questions and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4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0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67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53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92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30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2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2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80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At last year’s IDM Symposium Mike presented the PPA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Won’t go into the methods in detail today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After the symposium this presentation will be available to you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Including extra slides and references to additional PPA resources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Quick Refresher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Primary goal: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Evaluate how well TB services align with where people with presumptive TB seek care for illness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Sheds light on missing cases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Analytical method using existing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Care seeking data comes from population-based surveys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Service availability data may come from a survey or a census of health facilities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86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42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13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64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is an example of the standard PPA visual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PPA visuals are variations on this theme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Shows fictional data for an imaginary “Country X”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Visual overview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CS col show where people initiate care for illness, specifically sectors + levels of the health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Col next to it shows coverage of TB diagnostic services at those same sectors +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Vertical bar middle: “of all people seeking care for illness, what proportion accessed a facility with TB diagnostic capacity?”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Vertical bar right: “of all people seeking care for illness, what proportion accessed a facility with TB Treatment capacity?”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Considerable misalignment between care seeking and service availability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public sector hospitals (L2 and L3) have high coverage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People initiate care in other places—informal, private, and lower level public (health </a:t>
            </a:r>
            <a:r>
              <a:rPr lang="en-US" dirty="0" err="1"/>
              <a:t>ctrs</a:t>
            </a:r>
            <a:r>
              <a:rPr lang="en-US" dirty="0"/>
              <a:t> etc.)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leads to low access to TB services; People will need to loop back through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Understanding these key gaps in the health system can inform planning for National TB programs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Shape private sector engagement strategy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Provide input as to where to place new diagnostics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Provide input as to how to optimize a referral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the reasons just described, PPA can be a valuable tool to help countries find “missing”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countries often face barriers to using the PPA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Needed a solution that would address some of the barriers countries face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Goal: help enable wider use of the PPA in TB policy and planning</a:t>
            </a:r>
          </a:p>
          <a:p>
            <a:endParaRPr lang="en-US" dirty="0"/>
          </a:p>
          <a:p>
            <a:r>
              <a:rPr lang="en-US" dirty="0"/>
              <a:t>Target users: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NTP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 providers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Researchers + data analysts throughout TB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for developing a PPA generally includes 5 phases of work: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Preparation – learning, assembling team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Accessing and collecting the data required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Analyzing the data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Conducting data visualization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Interpreting results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Overall phases of work remain unchanged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 available for phase 3 + 4 have changed considerably w/ introduction of the wizard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Previous process for data analysis + viz could be time consuming (especially for new people) 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specific software access, knowledge, and usage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Important role of the PPA Wizard is to make the data analysis and visualization phases of a PPA faster and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1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How specifically does the wizard make the PPA process faster and easier and how does it address barriers to countries?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address the time dedication and software requirements, wizard has: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Automated the data analysis and visualization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Introduced a UI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Additionally, wizard addresses reasons it has been challenging to transfer PPA analytical capacity from TA providers to countries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1) No organized way for analysts to communicate their analytical process w/ their country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Now the “Team Space” makes sharing easy and transparent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2) Prior to the wizard, documentation of inputs was ad hoc (email, slide deck, notes in excel file)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Now the process of creating a PPA in the wizard generates a record of the inputs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3) Prior process for updating a PPA was artisanal (R, tableau, etc.)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Now whole analytical process in one place, w/ version control system makes updating a PPA easier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Important b/c countries want to update PPAs with new data, compare alternative data sources, or answer a new question of interest to programming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DINPro" panose="020105040301010201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DINPro" panose="020105040301010201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DINPro" panose="020105040301010201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DINPro" panose="02010504030101020104" pitchFamily="2" charset="0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8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2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 steps for Linksbridge = getting the wizard to countries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wave of ~10 countries are planning to bring a PPA into their NSP this year or next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LB aims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Finish putting together a package of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 progress; near completion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“How-to” guide (written and video format) integrated within wizard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Introduce package of wizard + accompanying resources to countries and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Incorporate user feedback to ensure this is meets country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Will this help enable countries to complete PPAs w/ minimal TA?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4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3687A-F0BD-1E45-A474-DB256B6806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91A31F-7F72-A146-AAD4-9EC649986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b="6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2936FB-2365-ED41-BE5B-5DB5B8BC8B31}"/>
              </a:ext>
            </a:extLst>
          </p:cNvPr>
          <p:cNvSpPr/>
          <p:nvPr userDrawn="1"/>
        </p:nvSpPr>
        <p:spPr>
          <a:xfrm>
            <a:off x="0" y="3928533"/>
            <a:ext cx="12192000" cy="2929467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119311BE-3232-0D47-9386-3BE96F9D9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950" y="4350466"/>
            <a:ext cx="11049000" cy="66638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EA35885-3D53-D146-BBE5-5FD10388C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950" y="5103263"/>
            <a:ext cx="11049000" cy="580006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DINPro Light" panose="0201040404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</p:spTree>
    <p:extLst>
      <p:ext uri="{BB962C8B-B14F-4D97-AF65-F5344CB8AC3E}">
        <p14:creationId xmlns:p14="http://schemas.microsoft.com/office/powerpoint/2010/main" val="250317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DEB7-B2A5-094C-BE2B-6130A926D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E4B4AEA-902C-4F44-8D68-C350F9FC8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1385941"/>
            <a:ext cx="11392038" cy="52029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1AF3E674-AC45-774C-8822-CAC76854993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93700" y="2067338"/>
            <a:ext cx="11391900" cy="34788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DEB7-B2A5-094C-BE2B-6130A926D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E4B4AEA-902C-4F44-8D68-C350F9FC8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1385941"/>
            <a:ext cx="11392038" cy="52029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9" name="Table Placeholder 5">
            <a:extLst>
              <a:ext uri="{FF2B5EF4-FFF2-40B4-BE49-F238E27FC236}">
                <a16:creationId xmlns:a16="http://schemas.microsoft.com/office/drawing/2014/main" id="{5B46A545-A430-9047-80A4-1DD145D4298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93700" y="2067338"/>
            <a:ext cx="11391900" cy="34788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DEB7-B2A5-094C-BE2B-6130A926D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E4B4AEA-902C-4F44-8D68-C350F9FC8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1385941"/>
            <a:ext cx="11392038" cy="52029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3F6845-6A0D-3242-AA4E-7A2D1C115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2067338"/>
            <a:ext cx="5579083" cy="34691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2D656F-CEE7-074A-B841-EF390EA5D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6656" y="2067338"/>
            <a:ext cx="5579083" cy="34691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</p:spTree>
    <p:extLst>
      <p:ext uri="{BB962C8B-B14F-4D97-AF65-F5344CB8AC3E}">
        <p14:creationId xmlns:p14="http://schemas.microsoft.com/office/powerpoint/2010/main" val="414408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272490B-73AB-9B43-A00A-2636B019BF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0059" y="5651500"/>
            <a:ext cx="5712443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47AE67-66A2-7B4D-8315-4C9BF2068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059" y="542923"/>
            <a:ext cx="5712443" cy="7755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93D6DF91-0641-7846-891C-ED649FBC0B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0059" y="1435125"/>
            <a:ext cx="5712443" cy="58410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6599AE-AD0A-0F47-938F-D226898D71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70059" y="2182266"/>
            <a:ext cx="5712443" cy="33579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 marL="457200" indent="0">
              <a:buNone/>
              <a:defRPr sz="2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914400" indent="0">
              <a:buFont typeface="AppleSymbols" panose="02000000000000000000" pitchFamily="2" charset="-79"/>
              <a:buNone/>
              <a:defRPr sz="2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371600" indent="0">
              <a:buFont typeface="ArialUnicodeMS" panose="020B0604020202020204" pitchFamily="34" charset="-128"/>
              <a:buNone/>
              <a:defRPr sz="2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C4F40CA-1552-A64E-B6C2-FE62F2AA53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999" y="542925"/>
            <a:ext cx="5368047" cy="5413375"/>
          </a:xfrm>
          <a:prstGeom prst="rect">
            <a:avLst/>
          </a:prstGeom>
        </p:spPr>
        <p:txBody>
          <a:bodyPr/>
          <a:lstStyle>
            <a:lvl1pPr>
              <a:defRPr>
                <a:latin typeface="DINPro" panose="02010504030101020104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6C163D-B320-334D-A45C-647B7FEBE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933" y="5537371"/>
            <a:ext cx="3588413" cy="2282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© Image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694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272490B-73AB-9B43-A00A-2636B019BF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0059" y="5651500"/>
            <a:ext cx="5712443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47AE67-66A2-7B4D-8315-4C9BF2068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059" y="542923"/>
            <a:ext cx="5712443" cy="7755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6599AE-AD0A-0F47-938F-D226898D71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70059" y="1435125"/>
            <a:ext cx="5712443" cy="4105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 marL="457200" indent="0">
              <a:buNone/>
              <a:defRPr sz="2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914400" indent="0">
              <a:buFont typeface="AppleSymbols" panose="02000000000000000000" pitchFamily="2" charset="-79"/>
              <a:buNone/>
              <a:defRPr sz="2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371600" indent="0">
              <a:buFont typeface="ArialUnicodeMS" panose="020B0604020202020204" pitchFamily="34" charset="-128"/>
              <a:buNone/>
              <a:defRPr sz="2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C4F40CA-1552-A64E-B6C2-FE62F2AA53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999" y="542925"/>
            <a:ext cx="5368047" cy="5413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6C163D-B320-334D-A45C-647B7FEBE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933" y="5537371"/>
            <a:ext cx="3588413" cy="2282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© Image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62247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A89DF1-55B1-DC48-9319-1593878815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Pro Regular" panose="020105040301010201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D839A-A0AB-284F-B1F5-C1A9E54F6A5C}"/>
              </a:ext>
            </a:extLst>
          </p:cNvPr>
          <p:cNvSpPr txBox="1"/>
          <p:nvPr/>
        </p:nvSpPr>
        <p:spPr>
          <a:xfrm>
            <a:off x="0" y="556073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i="0" spc="300" dirty="0">
                <a:solidFill>
                  <a:srgbClr val="004745"/>
                </a:solidFill>
                <a:latin typeface="DINPro Medium" panose="02010504030101020104" pitchFamily="2" charset="0"/>
              </a:rPr>
              <a:t>Thank You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B25BFC-ACA1-364A-8002-266C7B015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b="16540"/>
          <a:stretch/>
        </p:blipFill>
        <p:spPr>
          <a:xfrm>
            <a:off x="0" y="0"/>
            <a:ext cx="12192000" cy="52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F176E9-7CE9-994B-9C28-DFA38D786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b="6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D839A-A0AB-284F-B1F5-C1A9E54F6A5C}"/>
              </a:ext>
            </a:extLst>
          </p:cNvPr>
          <p:cNvSpPr txBox="1"/>
          <p:nvPr/>
        </p:nvSpPr>
        <p:spPr>
          <a:xfrm>
            <a:off x="719328" y="5366234"/>
            <a:ext cx="1175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i="0" spc="300" dirty="0">
                <a:solidFill>
                  <a:schemeClr val="bg1"/>
                </a:solidFill>
                <a:latin typeface="DINPro" panose="02010504030101020104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001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B576A-84D7-184C-9CE3-C4234E9E8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b="6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2936FB-2365-ED41-BE5B-5DB5B8BC8B31}"/>
              </a:ext>
            </a:extLst>
          </p:cNvPr>
          <p:cNvSpPr/>
          <p:nvPr userDrawn="1"/>
        </p:nvSpPr>
        <p:spPr>
          <a:xfrm>
            <a:off x="0" y="3928533"/>
            <a:ext cx="12192000" cy="2929467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119311BE-3232-0D47-9386-3BE96F9D9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950" y="4350465"/>
            <a:ext cx="11049000" cy="126418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Edit] Two-Line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EA35885-3D53-D146-BBE5-5FD10388C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950" y="5703549"/>
            <a:ext cx="11049000" cy="44325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DINPro Light" panose="0201040404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</p:spTree>
    <p:extLst>
      <p:ext uri="{BB962C8B-B14F-4D97-AF65-F5344CB8AC3E}">
        <p14:creationId xmlns:p14="http://schemas.microsoft.com/office/powerpoint/2010/main" val="146975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C32D19-E575-344A-A36D-22D8BDBCE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b="6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077CC-E043-1048-953A-4460A49EEA64}"/>
              </a:ext>
            </a:extLst>
          </p:cNvPr>
          <p:cNvSpPr/>
          <p:nvPr userDrawn="1"/>
        </p:nvSpPr>
        <p:spPr>
          <a:xfrm>
            <a:off x="3883630" y="0"/>
            <a:ext cx="8308369" cy="6858000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A50920-98FF-6C4B-9420-CF7F0DB47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332" y="930198"/>
            <a:ext cx="7450407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Edit] Agenda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8822DA-8C19-6D48-AEEE-D2C1BCF5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5332" y="1882588"/>
            <a:ext cx="7450407" cy="4041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Agenda Items</a:t>
            </a:r>
          </a:p>
        </p:txBody>
      </p:sp>
    </p:spTree>
    <p:extLst>
      <p:ext uri="{BB962C8B-B14F-4D97-AF65-F5344CB8AC3E}">
        <p14:creationId xmlns:p14="http://schemas.microsoft.com/office/powerpoint/2010/main" val="31492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2CD64E-A986-9A46-9E41-3E4787018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50" t="21375" r="37681" b="14668"/>
          <a:stretch/>
        </p:blipFill>
        <p:spPr>
          <a:xfrm>
            <a:off x="0" y="0"/>
            <a:ext cx="388363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077CC-E043-1048-953A-4460A49EEA64}"/>
              </a:ext>
            </a:extLst>
          </p:cNvPr>
          <p:cNvSpPr/>
          <p:nvPr userDrawn="1"/>
        </p:nvSpPr>
        <p:spPr>
          <a:xfrm>
            <a:off x="3883630" y="0"/>
            <a:ext cx="8308369" cy="6858000"/>
          </a:xfrm>
          <a:prstGeom prst="rect">
            <a:avLst/>
          </a:prstGeom>
          <a:solidFill>
            <a:srgbClr val="00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A50920-98FF-6C4B-9420-CF7F0DB47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332" y="930198"/>
            <a:ext cx="7450407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Edit] Agenda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8822DA-8C19-6D48-AEEE-D2C1BCF5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5332" y="1882588"/>
            <a:ext cx="7450407" cy="4041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Agenda Items</a:t>
            </a:r>
          </a:p>
        </p:txBody>
      </p:sp>
    </p:spTree>
    <p:extLst>
      <p:ext uri="{BB962C8B-B14F-4D97-AF65-F5344CB8AC3E}">
        <p14:creationId xmlns:p14="http://schemas.microsoft.com/office/powerpoint/2010/main" val="267599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D5C00C-1EDD-DF42-B92B-4204745BA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20B760-783B-2249-B415-A925A69E7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1385942"/>
            <a:ext cx="11392039" cy="4150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</p:spTree>
    <p:extLst>
      <p:ext uri="{BB962C8B-B14F-4D97-AF65-F5344CB8AC3E}">
        <p14:creationId xmlns:p14="http://schemas.microsoft.com/office/powerpoint/2010/main" val="262483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D5C00C-1EDD-DF42-B92B-4204745BA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6F22269E-4418-0346-A2E7-CC130694AB2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3700" y="1385942"/>
            <a:ext cx="11391900" cy="4159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D5C00C-1EDD-DF42-B92B-4204745BA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9D7F8BAF-FE51-9B42-823B-B8C35AF0945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93700" y="1385941"/>
            <a:ext cx="11391900" cy="4159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D5C00C-1EDD-DF42-B92B-4204745BA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20B760-783B-2249-B415-A925A69E7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1385942"/>
            <a:ext cx="5579083" cy="4150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DBC6D01-6EC2-964B-B073-C51982323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6656" y="1385943"/>
            <a:ext cx="5579083" cy="4150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</p:spTree>
    <p:extLst>
      <p:ext uri="{BB962C8B-B14F-4D97-AF65-F5344CB8AC3E}">
        <p14:creationId xmlns:p14="http://schemas.microsoft.com/office/powerpoint/2010/main" val="50817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DEB7-B2A5-094C-BE2B-6130A926D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542922"/>
            <a:ext cx="11392039" cy="75207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745"/>
                </a:solidFill>
              </a:defRPr>
            </a:lvl1pPr>
          </a:lstStyle>
          <a:p>
            <a:r>
              <a:rPr lang="en-US" dirty="0"/>
              <a:t>[Click to Edit]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E4B4AEA-902C-4F44-8D68-C350F9FC8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1385941"/>
            <a:ext cx="11392038" cy="52029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[Click to Edit] Subtitle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3ACAFCFA-6450-594D-8583-5C3FBF8DD4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651500"/>
            <a:ext cx="11392039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</a:defRPr>
            </a:lvl1pPr>
          </a:lstStyle>
          <a:p>
            <a:pPr lvl="0"/>
            <a:r>
              <a:rPr lang="en-US" dirty="0"/>
              <a:t>Source Information: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9CD74D-4F30-A94D-AA47-7494070CFE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2067338"/>
            <a:ext cx="11392039" cy="34691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</a:defRPr>
            </a:lvl1pPr>
            <a:lvl2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1400" b="0" i="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[Click to Edit] Body Text</a:t>
            </a:r>
          </a:p>
        </p:txBody>
      </p:sp>
    </p:spTree>
    <p:extLst>
      <p:ext uri="{BB962C8B-B14F-4D97-AF65-F5344CB8AC3E}">
        <p14:creationId xmlns:p14="http://schemas.microsoft.com/office/powerpoint/2010/main" val="396320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49B44-D66D-8D46-B889-1E5926AEDDA8}"/>
              </a:ext>
            </a:extLst>
          </p:cNvPr>
          <p:cNvCxnSpPr/>
          <p:nvPr userDrawn="1"/>
        </p:nvCxnSpPr>
        <p:spPr>
          <a:xfrm>
            <a:off x="381000" y="6099496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08F7E8-3669-5140-945D-DD14D6CDD5C5}"/>
              </a:ext>
            </a:extLst>
          </p:cNvPr>
          <p:cNvSpPr txBox="1"/>
          <p:nvPr userDrawn="1"/>
        </p:nvSpPr>
        <p:spPr>
          <a:xfrm>
            <a:off x="11366500" y="6263881"/>
            <a:ext cx="44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BE20AB7-7253-784D-8A94-E343DE953836}" type="slidenum">
              <a:rPr lang="en-US" sz="1400" b="0" i="0" smtClean="0">
                <a:solidFill>
                  <a:schemeClr val="bg1">
                    <a:lumMod val="75000"/>
                  </a:schemeClr>
                </a:solidFill>
                <a:latin typeface="DINPro" panose="02010504030101020104" pitchFamily="2" charset="0"/>
              </a:rPr>
              <a:pPr algn="r"/>
              <a:t>‹#›</a:t>
            </a:fld>
            <a:endParaRPr lang="en-US" sz="1400" b="0" i="0" dirty="0">
              <a:solidFill>
                <a:schemeClr val="bg1">
                  <a:lumMod val="75000"/>
                </a:schemeClr>
              </a:solidFill>
              <a:latin typeface="DINPro" panose="020105040301010201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2EBC1-3CE6-C64A-B15A-F60FF8F13A0C}"/>
              </a:ext>
            </a:extLst>
          </p:cNvPr>
          <p:cNvSpPr txBox="1"/>
          <p:nvPr userDrawn="1"/>
        </p:nvSpPr>
        <p:spPr>
          <a:xfrm>
            <a:off x="7645400" y="6263881"/>
            <a:ext cx="361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327B7D-BA94-A947-BDE1-AF0900EC1DCE}" type="datetime3">
              <a:rPr lang="en-US" sz="1400" b="0" i="0" smtClean="0">
                <a:solidFill>
                  <a:schemeClr val="bg1">
                    <a:lumMod val="75000"/>
                  </a:schemeClr>
                </a:solidFill>
                <a:latin typeface="DINPro" panose="02010504030101020104" pitchFamily="2" charset="0"/>
              </a:rPr>
              <a:t>15 April 2019</a:t>
            </a:fld>
            <a:endParaRPr lang="en-US" sz="1400" b="0" i="0" dirty="0">
              <a:solidFill>
                <a:schemeClr val="bg1">
                  <a:lumMod val="75000"/>
                </a:schemeClr>
              </a:solidFill>
              <a:latin typeface="DINPro" panose="020105040301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6" r:id="rId2"/>
    <p:sldLayoutId id="2147483675" r:id="rId3"/>
    <p:sldLayoutId id="2147483684" r:id="rId4"/>
    <p:sldLayoutId id="2147483653" r:id="rId5"/>
    <p:sldLayoutId id="2147483680" r:id="rId6"/>
    <p:sldLayoutId id="2147483681" r:id="rId7"/>
    <p:sldLayoutId id="2147483676" r:id="rId8"/>
    <p:sldLayoutId id="2147483665" r:id="rId9"/>
    <p:sldLayoutId id="2147483682" r:id="rId10"/>
    <p:sldLayoutId id="2147483683" r:id="rId11"/>
    <p:sldLayoutId id="2147483674" r:id="rId12"/>
    <p:sldLayoutId id="2147483673" r:id="rId13"/>
    <p:sldLayoutId id="2147483679" r:id="rId14"/>
    <p:sldLayoutId id="2147483658" r:id="rId15"/>
    <p:sldLayoutId id="214748368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0566D"/>
          </a:solidFill>
          <a:latin typeface="DINPro" panose="02010504030101020104" pitchFamily="2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>
              <a:lumMod val="85000"/>
              <a:lumOff val="15000"/>
            </a:schemeClr>
          </a:solidFill>
          <a:latin typeface="Baskerville" panose="02020502070401020303" pitchFamily="18" charset="0"/>
          <a:ea typeface="Baskerville" panose="02020502070401020303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9D43D-DF48-FD41-AA8D-AF50E86E1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online tool supporting the Patient Pathway Analysis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4C935F-1811-7F4B-BCD0-9F265E71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PPA Wizard</a:t>
            </a:r>
          </a:p>
        </p:txBody>
      </p:sp>
    </p:spTree>
    <p:extLst>
      <p:ext uri="{BB962C8B-B14F-4D97-AF65-F5344CB8AC3E}">
        <p14:creationId xmlns:p14="http://schemas.microsoft.com/office/powerpoint/2010/main" val="11223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B53D8-0603-3149-B30D-1EAF725E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57B6C2-7CBF-3B4F-9D01-8C4DDE6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Learn more, try it yourself, and give us feedback!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14635F-F1F1-4801-8F8B-ACB3A168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54445"/>
              </p:ext>
            </p:extLst>
          </p:nvPr>
        </p:nvGraphicFramePr>
        <p:xfrm>
          <a:off x="393701" y="2067337"/>
          <a:ext cx="10184105" cy="398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242">
                  <a:extLst>
                    <a:ext uri="{9D8B030D-6E8A-4147-A177-3AD203B41FA5}">
                      <a16:colId xmlns:a16="http://schemas.microsoft.com/office/drawing/2014/main" val="3201627759"/>
                    </a:ext>
                  </a:extLst>
                </a:gridCol>
                <a:gridCol w="7333863">
                  <a:extLst>
                    <a:ext uri="{9D8B030D-6E8A-4147-A177-3AD203B41FA5}">
                      <a16:colId xmlns:a16="http://schemas.microsoft.com/office/drawing/2014/main" val="1221600561"/>
                    </a:ext>
                  </a:extLst>
                </a:gridCol>
              </a:tblGrid>
              <a:tr h="111554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Go to ppa.linksbridge.com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Create a user profile with your email and password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Automatically become a read-only member of the Demo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Create your own PPAs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811105"/>
                  </a:ext>
                </a:extLst>
              </a:tr>
              <a:tr h="111554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Email ppa@linksbridge.com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Receive occasional updates via the PPA newsletter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Provide any feedback about the wizard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96682"/>
                  </a:ext>
                </a:extLst>
              </a:tr>
              <a:tr h="17540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Attend Union webinar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April 18 14:00 Paris Time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Live session for Union 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Session recorded and posted online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Christy Hanson (BMGF) on PPA methodology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Jessie Brown (Linksbridge SPC) on the wizard “How-To”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9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38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B53D8-0603-3149-B30D-1EAF725E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 and Input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57B6C2-7CBF-3B4F-9D01-8C4DDE6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Linksbridge Team would love to hear from you!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57D417-9A0F-134E-8C5F-0DBA2E392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36AFD-9870-E14B-BF42-E993A67A76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considerations come to mind when delivering an online tool like this to countries?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have you seen similar tools succeed or fail?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there other collaboration opportunities we should explore?</a:t>
            </a:r>
          </a:p>
        </p:txBody>
      </p:sp>
    </p:spTree>
    <p:extLst>
      <p:ext uri="{BB962C8B-B14F-4D97-AF65-F5344CB8AC3E}">
        <p14:creationId xmlns:p14="http://schemas.microsoft.com/office/powerpoint/2010/main" val="146697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0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4D7B1-5ECE-495D-8E61-D0D2FB01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1" y="542922"/>
            <a:ext cx="12192000" cy="61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Team 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A8A7B-4468-4AE2-A2BC-2896D17D7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200852" cy="61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PPAs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67222-1250-4D27-BD49-7446BD217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Select PPA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4D577-2BD4-43B6-91BB-042413BD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Customize PPA Metric Names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C16CF-969A-44BA-A95A-3F940523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Select or Upload Data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BED30-3925-4A94-A8A2-75907B03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Apply Sample Weights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70717-DDB6-4A9B-A96C-CC073ACD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953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DA36D0-61CA-1F46-A3BE-B767A1DA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PPA Wizard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470133-6F57-F044-A91E-86DF1A48D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Jessie Brown, Linksbridge SPC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Refresher on the Patient Pathway Analysis (PPA)</a:t>
            </a:r>
          </a:p>
          <a:p>
            <a:pPr marL="342900" indent="-342900">
              <a:buFontTx/>
              <a:buChar char="-"/>
            </a:pPr>
            <a:r>
              <a:rPr lang="en-US" dirty="0"/>
              <a:t>Rationale for the PPA Wizard</a:t>
            </a:r>
          </a:p>
          <a:p>
            <a:pPr marL="342900" indent="-342900">
              <a:buFontTx/>
              <a:buChar char="-"/>
            </a:pPr>
            <a:r>
              <a:rPr lang="en-US" dirty="0"/>
              <a:t>Demonstration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Next steps </a:t>
            </a:r>
          </a:p>
          <a:p>
            <a:pPr marL="342900" indent="-342900">
              <a:buFontTx/>
              <a:buChar char="-"/>
            </a:pPr>
            <a:r>
              <a:rPr lang="en-US" dirty="0"/>
              <a:t>Your questions and input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9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Subset Data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BAFE7-B606-4E87-B25D-9017ADF0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1" y="542922"/>
            <a:ext cx="12192000" cy="61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0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Identify Global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0833E-AC77-44D0-B924-1D39EEA41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9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Identify Service Availability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8DD5D-944D-4444-B28F-131F401A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1" y="542922"/>
            <a:ext cx="12192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1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Create PPA Sectors and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2B45A-BEB5-4CB0-B787-E65D20D5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Map Facility Types to PPA Sectors and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25E6C-2B60-4D1A-98F5-312BF86C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1" y="542922"/>
            <a:ext cx="12192000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Define PPA Geographies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87630-5E57-4E4D-9C2E-530946D9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81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Map Data Source Geographies to PPA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3E241-CD4C-40A8-94A8-640509999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2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Generate, Preview, and Download PPAs</a:t>
            </a: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EE516D43-B62C-4C7D-9FE4-1DE55221F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81" y="542922"/>
            <a:ext cx="12192000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0D344B-0A58-1849-A5D8-7A5B885A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 on the Patient Pathway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D0EB2-E73D-3447-996E-CF812E30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Evaluating alignment between care seeking and service availability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4736-5292-4E48-A08D-3DB73B2A1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8292" y="2227503"/>
            <a:ext cx="4133241" cy="20407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Care seeking data 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TB prevalence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expenditure and utilization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Demographic and health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Living standards measurement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 health accounts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AD05C-FA3E-4F68-A1D2-679DF1AD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630140"/>
            <a:ext cx="7024592" cy="262476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0B1D3B-9FA4-41AE-BA40-2E460DECC09F}"/>
              </a:ext>
            </a:extLst>
          </p:cNvPr>
          <p:cNvSpPr txBox="1">
            <a:spLocks/>
          </p:cNvSpPr>
          <p:nvPr/>
        </p:nvSpPr>
        <p:spPr>
          <a:xfrm>
            <a:off x="7418292" y="4268237"/>
            <a:ext cx="5509643" cy="18991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TB services data 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Facility Master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 availability and readiness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 provisions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 health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 TB lab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8159-5D6B-0147-A159-F99CBF69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PPA for Country 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27D6E-B392-4F80-9D56-5501A70A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55" y="1300972"/>
            <a:ext cx="10779728" cy="47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0D344B-0A58-1849-A5D8-7A5B885A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the PPA Wizard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D0EB2-E73D-3447-996E-CF812E30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Enable wider use of the PPA in planning and policy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C3CB4E-B810-4745-A09E-B2395E6D1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0427" y="2994870"/>
            <a:ext cx="2480129" cy="1413844"/>
          </a:xfrm>
        </p:spPr>
        <p:txBody>
          <a:bodyPr>
            <a:noAutofit/>
          </a:bodyPr>
          <a:lstStyle/>
          <a:p>
            <a:r>
              <a:rPr lang="en-US" sz="2000" dirty="0"/>
              <a:t>Situation: </a:t>
            </a:r>
          </a:p>
          <a:p>
            <a:r>
              <a:rPr lang="en-US" sz="2000" dirty="0"/>
              <a:t>The PPA is a valuable methodology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3117E4-FB8B-F946-82B0-9894661DB0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8986" y="2994870"/>
            <a:ext cx="3052587" cy="1073791"/>
          </a:xfrm>
        </p:spPr>
        <p:txBody>
          <a:bodyPr>
            <a:noAutofit/>
          </a:bodyPr>
          <a:lstStyle/>
          <a:p>
            <a:r>
              <a:rPr lang="en-US" sz="2000" dirty="0"/>
              <a:t>Solution: </a:t>
            </a:r>
          </a:p>
          <a:p>
            <a:r>
              <a:rPr lang="en-US" sz="2000" dirty="0"/>
              <a:t>Create a tool that reduces the barriers to countries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64E9E37-9F27-4AC1-BEDE-BD38426D0988}"/>
              </a:ext>
            </a:extLst>
          </p:cNvPr>
          <p:cNvSpPr txBox="1">
            <a:spLocks/>
          </p:cNvSpPr>
          <p:nvPr/>
        </p:nvSpPr>
        <p:spPr>
          <a:xfrm>
            <a:off x="4732967" y="2994870"/>
            <a:ext cx="2713504" cy="141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Problem: </a:t>
            </a:r>
          </a:p>
          <a:p>
            <a:r>
              <a:rPr lang="en-US" sz="2000" dirty="0"/>
              <a:t>Countries face barriers to routine usage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2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0D344B-0A58-1849-A5D8-7A5B885A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PPA Development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D0EB2-E73D-3447-996E-CF812E30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wizard automates two time-intensive phases of the PPA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8A646-2294-452E-BDE8-4AE4C39B056D}"/>
              </a:ext>
            </a:extLst>
          </p:cNvPr>
          <p:cNvSpPr/>
          <p:nvPr/>
        </p:nvSpPr>
        <p:spPr>
          <a:xfrm>
            <a:off x="10720383" y="4383979"/>
            <a:ext cx="1065355" cy="666566"/>
          </a:xfrm>
          <a:prstGeom prst="rect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Manual Process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1F1040-0E68-42EC-91D2-FC84878CE745}"/>
              </a:ext>
            </a:extLst>
          </p:cNvPr>
          <p:cNvSpPr/>
          <p:nvPr/>
        </p:nvSpPr>
        <p:spPr>
          <a:xfrm>
            <a:off x="10720384" y="2276542"/>
            <a:ext cx="1065355" cy="1584960"/>
          </a:xfrm>
          <a:prstGeom prst="rect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Manual Process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011CB-7219-4255-BF2D-C6A7E4F9F780}"/>
              </a:ext>
            </a:extLst>
          </p:cNvPr>
          <p:cNvSpPr/>
          <p:nvPr/>
        </p:nvSpPr>
        <p:spPr>
          <a:xfrm>
            <a:off x="10720384" y="5056206"/>
            <a:ext cx="1065355" cy="958678"/>
          </a:xfrm>
          <a:prstGeom prst="rect">
            <a:avLst/>
          </a:prstGeom>
          <a:solidFill>
            <a:srgbClr val="CE6B2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Automated Process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F776E1-0A2A-4E60-8132-FCDC9B86A87D}"/>
              </a:ext>
            </a:extLst>
          </p:cNvPr>
          <p:cNvSpPr/>
          <p:nvPr/>
        </p:nvSpPr>
        <p:spPr>
          <a:xfrm>
            <a:off x="8864353" y="2801754"/>
            <a:ext cx="1645920" cy="600132"/>
          </a:xfrm>
          <a:prstGeom prst="rect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5. Interpret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Results</a:t>
            </a: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2BAAABE3-546F-4DC9-AB41-DF4E2DAAFDB9}"/>
              </a:ext>
            </a:extLst>
          </p:cNvPr>
          <p:cNvSpPr/>
          <p:nvPr/>
        </p:nvSpPr>
        <p:spPr>
          <a:xfrm>
            <a:off x="7814436" y="2802049"/>
            <a:ext cx="1645920" cy="600132"/>
          </a:xfrm>
          <a:prstGeom prst="homePlate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4. Visualize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Data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54CF2CBE-7090-4235-ABA8-B44B8B8ABF1C}"/>
              </a:ext>
            </a:extLst>
          </p:cNvPr>
          <p:cNvSpPr/>
          <p:nvPr/>
        </p:nvSpPr>
        <p:spPr>
          <a:xfrm>
            <a:off x="6764519" y="2803453"/>
            <a:ext cx="1556539" cy="600132"/>
          </a:xfrm>
          <a:prstGeom prst="homePlate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3. Analyze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Data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2B21B09F-FB17-44BD-937E-E1BB5543D2B9}"/>
              </a:ext>
            </a:extLst>
          </p:cNvPr>
          <p:cNvSpPr/>
          <p:nvPr/>
        </p:nvSpPr>
        <p:spPr>
          <a:xfrm>
            <a:off x="5541301" y="2801754"/>
            <a:ext cx="1720953" cy="600132"/>
          </a:xfrm>
          <a:prstGeom prst="homePlate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2. Collect Data Sources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E7960AE8-77D7-4AB3-B050-E1349D50A318}"/>
              </a:ext>
            </a:extLst>
          </p:cNvPr>
          <p:cNvSpPr/>
          <p:nvPr/>
        </p:nvSpPr>
        <p:spPr>
          <a:xfrm>
            <a:off x="4491384" y="2793871"/>
            <a:ext cx="1427395" cy="600132"/>
          </a:xfrm>
          <a:prstGeom prst="homePlate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1. Prepare to Complete PPA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AF061C-08EC-498E-9C67-B96214666830}"/>
              </a:ext>
            </a:extLst>
          </p:cNvPr>
          <p:cNvGrpSpPr/>
          <p:nvPr/>
        </p:nvGrpSpPr>
        <p:grpSpPr>
          <a:xfrm>
            <a:off x="1545810" y="2255397"/>
            <a:ext cx="2791722" cy="1721855"/>
            <a:chOff x="393700" y="1994602"/>
            <a:chExt cx="3291570" cy="2070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661B11F-3C4A-4173-8AE4-487294C0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1030" y="1994602"/>
              <a:ext cx="1964240" cy="1066457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12768C-C264-4842-AB43-EB7A8287BC74}"/>
                </a:ext>
              </a:extLst>
            </p:cNvPr>
            <p:cNvGrpSpPr/>
            <p:nvPr/>
          </p:nvGrpSpPr>
          <p:grpSpPr>
            <a:xfrm>
              <a:off x="393700" y="1994619"/>
              <a:ext cx="3291570" cy="2070813"/>
              <a:chOff x="393700" y="1994619"/>
              <a:chExt cx="3291570" cy="207081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1312F8B-5A76-4FAE-B7C3-EA1AB1FA4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700" y="1994619"/>
                <a:ext cx="956830" cy="12382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Picture 51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13487EE-AE59-475E-86F8-7E17CE5B1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585" y="3166194"/>
                <a:ext cx="1211685" cy="899238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CFCE39A-957D-4696-8F7A-A4730E610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700" y="3401886"/>
                <a:ext cx="1854200" cy="661129"/>
              </a:xfrm>
              <a:prstGeom prst="rect">
                <a:avLst/>
              </a:prstGeom>
            </p:spPr>
          </p:pic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FA61C754-EE8B-4713-941E-C2C18B925FAD}"/>
              </a:ext>
            </a:extLst>
          </p:cNvPr>
          <p:cNvSpPr/>
          <p:nvPr/>
        </p:nvSpPr>
        <p:spPr>
          <a:xfrm>
            <a:off x="8864908" y="4871632"/>
            <a:ext cx="1645920" cy="600132"/>
          </a:xfrm>
          <a:prstGeom prst="rect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5. Interpret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Results</a:t>
            </a: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DED934AF-5287-4B90-A6E1-862EF4AB3ECD}"/>
              </a:ext>
            </a:extLst>
          </p:cNvPr>
          <p:cNvSpPr/>
          <p:nvPr/>
        </p:nvSpPr>
        <p:spPr>
          <a:xfrm>
            <a:off x="7814991" y="4871927"/>
            <a:ext cx="1645920" cy="600132"/>
          </a:xfrm>
          <a:prstGeom prst="homePlate">
            <a:avLst/>
          </a:prstGeom>
          <a:solidFill>
            <a:srgbClr val="CE6B2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4. Visualize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Data</a:t>
            </a: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032F7B84-1173-4BEF-A916-FCCF80AECA1C}"/>
              </a:ext>
            </a:extLst>
          </p:cNvPr>
          <p:cNvSpPr/>
          <p:nvPr/>
        </p:nvSpPr>
        <p:spPr>
          <a:xfrm>
            <a:off x="6765074" y="4873331"/>
            <a:ext cx="1556539" cy="600132"/>
          </a:xfrm>
          <a:prstGeom prst="homePlate">
            <a:avLst/>
          </a:prstGeom>
          <a:solidFill>
            <a:srgbClr val="CE6B29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3. Analyze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Data</a:t>
            </a:r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D60AE4DF-7E51-4ABE-87EB-E906092472FB}"/>
              </a:ext>
            </a:extLst>
          </p:cNvPr>
          <p:cNvSpPr/>
          <p:nvPr/>
        </p:nvSpPr>
        <p:spPr>
          <a:xfrm>
            <a:off x="5541856" y="4871632"/>
            <a:ext cx="1720953" cy="600132"/>
          </a:xfrm>
          <a:prstGeom prst="homePlate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2. Collect Data Sources</a:t>
            </a:r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7129A7F4-004F-4692-A50D-25A4C3D13476}"/>
              </a:ext>
            </a:extLst>
          </p:cNvPr>
          <p:cNvSpPr/>
          <p:nvPr/>
        </p:nvSpPr>
        <p:spPr>
          <a:xfrm>
            <a:off x="4491939" y="4863749"/>
            <a:ext cx="1427395" cy="600132"/>
          </a:xfrm>
          <a:prstGeom prst="homePlate">
            <a:avLst/>
          </a:prstGeom>
          <a:solidFill>
            <a:srgbClr val="8CB7C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10504030101020104" pitchFamily="50" charset="0"/>
              </a:rPr>
              <a:t>1. Prepare to Complete PPA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A56F270-84A5-4AB3-B6B6-E66646FE0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810" y="4327695"/>
            <a:ext cx="2791721" cy="1756269"/>
          </a:xfrm>
          <a:prstGeom prst="rect">
            <a:avLst/>
          </a:prstGeom>
        </p:spPr>
      </p:pic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558099E-31E4-4EC3-93FB-2AA2A2E79CDC}"/>
              </a:ext>
            </a:extLst>
          </p:cNvPr>
          <p:cNvSpPr txBox="1">
            <a:spLocks/>
          </p:cNvSpPr>
          <p:nvPr/>
        </p:nvSpPr>
        <p:spPr>
          <a:xfrm>
            <a:off x="393701" y="2961636"/>
            <a:ext cx="1138577" cy="5358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Existing Resources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C5FB3905-C744-4C90-AA1C-8BA300D02FBF}"/>
              </a:ext>
            </a:extLst>
          </p:cNvPr>
          <p:cNvSpPr txBox="1">
            <a:spLocks/>
          </p:cNvSpPr>
          <p:nvPr/>
        </p:nvSpPr>
        <p:spPr>
          <a:xfrm>
            <a:off x="406261" y="4782628"/>
            <a:ext cx="929993" cy="5358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PPA</a:t>
            </a:r>
            <a:br>
              <a:rPr lang="en-US" sz="1600" dirty="0"/>
            </a:br>
            <a:r>
              <a:rPr lang="en-US" sz="1600" dirty="0"/>
              <a:t>Wizard</a:t>
            </a:r>
          </a:p>
        </p:txBody>
      </p:sp>
    </p:spTree>
    <p:extLst>
      <p:ext uri="{BB962C8B-B14F-4D97-AF65-F5344CB8AC3E}">
        <p14:creationId xmlns:p14="http://schemas.microsoft.com/office/powerpoint/2010/main" val="192453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AA80C-8B2D-E443-8C8C-BB3C2569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 Wizard Addresses Implementation Barriers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FF16A8-8E37-4F4D-8D2D-CFB9A74F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61351"/>
              </p:ext>
            </p:extLst>
          </p:nvPr>
        </p:nvGraphicFramePr>
        <p:xfrm>
          <a:off x="406265" y="1463779"/>
          <a:ext cx="11392039" cy="448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251">
                  <a:extLst>
                    <a:ext uri="{9D8B030D-6E8A-4147-A177-3AD203B41FA5}">
                      <a16:colId xmlns:a16="http://schemas.microsoft.com/office/drawing/2014/main" val="3201627759"/>
                    </a:ext>
                  </a:extLst>
                </a:gridCol>
                <a:gridCol w="1121639">
                  <a:extLst>
                    <a:ext uri="{9D8B030D-6E8A-4147-A177-3AD203B41FA5}">
                      <a16:colId xmlns:a16="http://schemas.microsoft.com/office/drawing/2014/main" val="3861306273"/>
                    </a:ext>
                  </a:extLst>
                </a:gridCol>
                <a:gridCol w="5218149">
                  <a:extLst>
                    <a:ext uri="{9D8B030D-6E8A-4147-A177-3AD203B41FA5}">
                      <a16:colId xmlns:a16="http://schemas.microsoft.com/office/drawing/2014/main" val="1221600561"/>
                    </a:ext>
                  </a:extLst>
                </a:gridCol>
              </a:tblGrid>
              <a:tr h="12268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DINPro" panose="02010504030101020104" pitchFamily="2" charset="0"/>
                        </a:rPr>
                        <a:t>Barrier to routine country implementation</a:t>
                      </a:r>
                    </a:p>
                  </a:txBody>
                  <a:tcPr marL="120543" marR="120543" marT="60271" marB="60271" anchor="ctr">
                    <a:solidFill>
                      <a:srgbClr val="457A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Wingdings 3" panose="05040102010807070707" pitchFamily="18" charset="2"/>
                        </a:rPr>
                        <a:t>Header Text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DINPro" panose="02010504030101020104" pitchFamily="2" charset="0"/>
                        </a:rPr>
                        <a:t>Solution adopted in the wizard</a:t>
                      </a:r>
                    </a:p>
                  </a:txBody>
                  <a:tcPr marL="120543" marR="120543" marT="60271" marB="60271" anchor="ctr">
                    <a:solidFill>
                      <a:srgbClr val="457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67833"/>
                  </a:ext>
                </a:extLst>
              </a:tr>
              <a:tr h="6085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Time needed for analytics</a:t>
                      </a:r>
                    </a:p>
                  </a:txBody>
                  <a:tcPr marL="120543" marR="120543" marT="60271" marB="60271" anchor="ctr">
                    <a:solidFill>
                      <a:srgbClr val="457A7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Wingdings 3" panose="05040102010807070707" pitchFamily="18" charset="2"/>
                        </a:rPr>
                        <a:t>g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Automated analytics and visualization</a:t>
                      </a:r>
                    </a:p>
                  </a:txBody>
                  <a:tcPr marL="120543" marR="120543" marT="60271" marB="60271" anchor="ctr">
                    <a:solidFill>
                      <a:srgbClr val="457A77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811105"/>
                  </a:ext>
                </a:extLst>
              </a:tr>
              <a:tr h="68090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Software requirements (R, Excel, Tableau)</a:t>
                      </a:r>
                    </a:p>
                  </a:txBody>
                  <a:tcPr marL="120543" marR="120543" marT="60271" marB="60271" anchor="ctr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Wingdings 3" panose="05040102010807070707" pitchFamily="18" charset="2"/>
                        </a:rPr>
                        <a:t>g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Friendly user interface</a:t>
                      </a:r>
                    </a:p>
                  </a:txBody>
                  <a:tcPr marL="120543" marR="120543" marT="60271" marB="60271" anchor="ctr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6682"/>
                  </a:ext>
                </a:extLst>
              </a:tr>
              <a:tr h="68090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Analytical processes are complex to share</a:t>
                      </a:r>
                    </a:p>
                  </a:txBody>
                  <a:tcPr marL="120543" marR="120543" marT="60271" marB="60271" anchor="ctr">
                    <a:solidFill>
                      <a:srgbClr val="457A7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Wingdings 3" panose="05040102010807070707" pitchFamily="18" charset="2"/>
                        </a:rPr>
                        <a:t>g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Team Space makes sharing easy and transparent</a:t>
                      </a:r>
                    </a:p>
                  </a:txBody>
                  <a:tcPr marL="120543" marR="120543" marT="60271" marB="60271" anchor="ctr">
                    <a:solidFill>
                      <a:srgbClr val="457A77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99733"/>
                  </a:ext>
                </a:extLst>
              </a:tr>
              <a:tr h="68090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Ad hoc documentation of PPA inputs </a:t>
                      </a:r>
                    </a:p>
                  </a:txBody>
                  <a:tcPr marL="120543" marR="120543" marT="60271" marB="60271" anchor="ctr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Wingdings 3" panose="05040102010807070707" pitchFamily="18" charset="2"/>
                        </a:rPr>
                        <a:t>g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Record inputs automatically generated with PPA</a:t>
                      </a:r>
                    </a:p>
                  </a:txBody>
                  <a:tcPr marL="120543" marR="120543" marT="60271" marB="60271" anchor="ctr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46793"/>
                  </a:ext>
                </a:extLst>
              </a:tr>
              <a:tr h="60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Ad hoc process for updating PPAs</a:t>
                      </a:r>
                    </a:p>
                  </a:txBody>
                  <a:tcPr marL="120543" marR="120543" marT="60271" marB="60271" anchor="ctr">
                    <a:solidFill>
                      <a:srgbClr val="457A7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Wingdings 3" panose="05040102010807070707" pitchFamily="18" charset="2"/>
                        </a:rPr>
                        <a:t>g</a:t>
                      </a:r>
                    </a:p>
                  </a:txBody>
                  <a:tcPr marL="120543" marR="120543" marT="60271" marB="6027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INPro" panose="02010504030101020104" pitchFamily="2" charset="0"/>
                        </a:rPr>
                        <a:t>Version control system </a:t>
                      </a:r>
                    </a:p>
                  </a:txBody>
                  <a:tcPr marL="120543" marR="120543" marT="60271" marB="60271" anchor="ctr">
                    <a:solidFill>
                      <a:srgbClr val="457A77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3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67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0D344B-0A58-1849-A5D8-7A5B885A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D0EB2-E73D-3447-996E-CF812E30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Lightning tour of the wizard via the Demo Team</a:t>
            </a:r>
          </a:p>
          <a:p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8ABB2F0-90DC-4AD3-88BB-BD6DEFCC08D8}"/>
              </a:ext>
            </a:extLst>
          </p:cNvPr>
          <p:cNvSpPr txBox="1">
            <a:spLocks/>
          </p:cNvSpPr>
          <p:nvPr/>
        </p:nvSpPr>
        <p:spPr>
          <a:xfrm>
            <a:off x="399980" y="3125499"/>
            <a:ext cx="11392039" cy="3035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hlinkClick r:id="rId3" action="ppaction://hlinksldjump"/>
              </a:rPr>
              <a:t>ppa.linksbridge.com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0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B53D8-0603-3149-B30D-1EAF725E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Linksbridge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57B6C2-7CBF-3B4F-9D01-8C4DDE6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Rolling out the PPA Wizard to countries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0C85B8-C23B-4BC1-8A9B-AEEC268D01B4}"/>
              </a:ext>
            </a:extLst>
          </p:cNvPr>
          <p:cNvSpPr txBox="1">
            <a:spLocks/>
          </p:cNvSpPr>
          <p:nvPr/>
        </p:nvSpPr>
        <p:spPr>
          <a:xfrm>
            <a:off x="393700" y="2067338"/>
            <a:ext cx="11392039" cy="346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Pro" panose="02010504030101020104" pitchFamily="2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more countries plan to incorporate PPAs into their National Strategic Plans (NSPs) in 2019 and 2020, Linksbridge plans for the wizard include: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a package of supporting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Introduce it to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Gather and incorporate user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7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4A PPT Template" id="{F515CF86-640C-5B44-B069-FEE51D701F37}" vid="{3E7A8DD5-835D-0445-95FA-4661ECDED1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5454</TotalTime>
  <Words>1450</Words>
  <Application>Microsoft Office PowerPoint</Application>
  <PresentationFormat>Widescreen</PresentationFormat>
  <Paragraphs>238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AppleSymbols</vt:lpstr>
      <vt:lpstr>Arial</vt:lpstr>
      <vt:lpstr>ArialUnicodeMS</vt:lpstr>
      <vt:lpstr>Baskerville</vt:lpstr>
      <vt:lpstr>Calibri</vt:lpstr>
      <vt:lpstr>DINPro</vt:lpstr>
      <vt:lpstr>DINPro Light</vt:lpstr>
      <vt:lpstr>DINPro Medium</vt:lpstr>
      <vt:lpstr>DINPro Regular</vt:lpstr>
      <vt:lpstr>DINPro-Regular</vt:lpstr>
      <vt:lpstr>Wingdings 3</vt:lpstr>
      <vt:lpstr>Office Theme</vt:lpstr>
      <vt:lpstr>Introduction to the PPA Wizard</vt:lpstr>
      <vt:lpstr>Introduction to the PPA Wizard</vt:lpstr>
      <vt:lpstr>Refresher on the Patient Pathway Analysis</vt:lpstr>
      <vt:lpstr>National PPA for Country X</vt:lpstr>
      <vt:lpstr>Rationale for the PPA Wizard</vt:lpstr>
      <vt:lpstr>Changes in the PPA Development Process</vt:lpstr>
      <vt:lpstr>PPA Wizard Addresses Implementation Barriers</vt:lpstr>
      <vt:lpstr>Demonstration</vt:lpstr>
      <vt:lpstr>Next Steps for Linksbridge</vt:lpstr>
      <vt:lpstr>Next Steps for You</vt:lpstr>
      <vt:lpstr>Your Questions and Input  </vt:lpstr>
      <vt:lpstr>PowerPoint Presentation</vt:lpstr>
      <vt:lpstr>Home</vt:lpstr>
      <vt:lpstr>My Team Spaces</vt:lpstr>
      <vt:lpstr>Team PPAs</vt:lpstr>
      <vt:lpstr>1.1 Select PPA Metrics</vt:lpstr>
      <vt:lpstr>1.2 Customize PPA Metric Names</vt:lpstr>
      <vt:lpstr>2.1 Select or Upload Data Sources</vt:lpstr>
      <vt:lpstr>2.2 Apply Sample Weights</vt:lpstr>
      <vt:lpstr>2.3 Subset Data Sources</vt:lpstr>
      <vt:lpstr>3.1 Identify Global Variables</vt:lpstr>
      <vt:lpstr>3.2 Identify Service Availability Variables</vt:lpstr>
      <vt:lpstr>4.1 Create PPA Sectors and Levels</vt:lpstr>
      <vt:lpstr>4.2 Map Facility Types to PPA Sectors and Levels</vt:lpstr>
      <vt:lpstr>5.1 Define PPA Geographies</vt:lpstr>
      <vt:lpstr>5.2 Map Data Source Geographies to PPA</vt:lpstr>
      <vt:lpstr>6.1 Generate, Preview, and Download PPAs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Metta Chaphiv</dc:creator>
  <cp:lastModifiedBy>Jessie Brown</cp:lastModifiedBy>
  <cp:revision>196</cp:revision>
  <dcterms:created xsi:type="dcterms:W3CDTF">2018-03-05T20:41:03Z</dcterms:created>
  <dcterms:modified xsi:type="dcterms:W3CDTF">2019-04-15T18:06:54Z</dcterms:modified>
</cp:coreProperties>
</file>