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6" r:id="rId2"/>
    <p:sldId id="303" r:id="rId3"/>
    <p:sldId id="304" r:id="rId4"/>
    <p:sldId id="308" r:id="rId5"/>
    <p:sldId id="310" r:id="rId6"/>
    <p:sldId id="302" r:id="rId7"/>
    <p:sldId id="309" r:id="rId8"/>
    <p:sldId id="311" r:id="rId9"/>
    <p:sldId id="307" r:id="rId10"/>
    <p:sldId id="306" r:id="rId11"/>
    <p:sldId id="312" r:id="rId12"/>
  </p:sldIdLst>
  <p:sldSz cx="9144000" cy="5143500" type="screen16x9"/>
  <p:notesSz cx="9296400" cy="7010400"/>
  <p:defaultTextStyle>
    <a:defPPr>
      <a:defRPr lang="en-US"/>
    </a:defPPr>
    <a:lvl1pPr marL="0" algn="l" defTabSz="816334" rtl="0" eaLnBrk="1" latinLnBrk="0" hangingPunct="1">
      <a:defRPr sz="1600" kern="1200">
        <a:solidFill>
          <a:schemeClr val="tx1"/>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69">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aig Nakagawa" initials="CN"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1FECB4D8-DB02-4DC6-A0A2-4F2EBAE1DC9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81528" autoAdjust="0"/>
  </p:normalViewPr>
  <p:slideViewPr>
    <p:cSldViewPr>
      <p:cViewPr varScale="1">
        <p:scale>
          <a:sx n="111" d="100"/>
          <a:sy n="111" d="100"/>
        </p:scale>
        <p:origin x="285" y="57"/>
      </p:cViewPr>
      <p:guideLst>
        <p:guide orient="horz" pos="1620"/>
        <p:guide pos="369"/>
      </p:guideLst>
    </p:cSldViewPr>
  </p:slideViewPr>
  <p:outlineViewPr>
    <p:cViewPr>
      <p:scale>
        <a:sx n="33" d="100"/>
        <a:sy n="33" d="100"/>
      </p:scale>
      <p:origin x="0" y="-1524"/>
    </p:cViewPr>
  </p:outlineViewPr>
  <p:notesTextViewPr>
    <p:cViewPr>
      <p:scale>
        <a:sx n="1" d="1"/>
        <a:sy n="1" d="1"/>
      </p:scale>
      <p:origin x="0" y="0"/>
    </p:cViewPr>
  </p:notesTextViewPr>
  <p:sorterViewPr>
    <p:cViewPr>
      <p:scale>
        <a:sx n="50" d="100"/>
        <a:sy n="50" d="100"/>
      </p:scale>
      <p:origin x="0" y="0"/>
    </p:cViewPr>
  </p:sorterViewPr>
  <p:notesViewPr>
    <p:cSldViewPr showGuides="1">
      <p:cViewPr varScale="1">
        <p:scale>
          <a:sx n="117" d="100"/>
          <a:sy n="117" d="100"/>
        </p:scale>
        <p:origin x="-2214" y="-10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6" tIns="46588" rIns="93176" bIns="46588" rtlCol="0"/>
          <a:lstStyle>
            <a:lvl1pPr algn="r">
              <a:defRPr sz="1200"/>
            </a:lvl1pPr>
          </a:lstStyle>
          <a:p>
            <a:fld id="{8521CA78-A499-4633-B898-F9043592D78E}" type="datetimeFigureOut">
              <a:rPr lang="en-US" smtClean="0"/>
              <a:t>4/16/2018</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6" tIns="46588" rIns="93176" bIns="46588" rtlCol="0"/>
          <a:lstStyle/>
          <a:p>
            <a:pPr lvl="0"/>
            <a:r>
              <a:rPr lang="en-US" dirty="0" err="1"/>
              <a:t>Everygreen</a:t>
            </a:r>
            <a:r>
              <a:rPr lang="en-US" dirty="0"/>
              <a:t> fund</a:t>
            </a:r>
          </a:p>
          <a:p>
            <a:pPr lvl="0"/>
            <a:r>
              <a:rPr lang="en-US" dirty="0"/>
              <a:t>Invested $100m to date</a:t>
            </a:r>
          </a:p>
          <a:p>
            <a:pPr lvl="0"/>
            <a:r>
              <a:rPr lang="en-US" dirty="0"/>
              <a:t>Early days and growing</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6" tIns="46588" rIns="93176" bIns="46588" rtlCol="0" anchor="b"/>
          <a:lstStyle>
            <a:lvl1pPr algn="r">
              <a:defRPr sz="1200"/>
            </a:lvl1pPr>
          </a:lstStyle>
          <a:p>
            <a:fld id="{3D412D8C-1E5D-4678-BC7F-48977E07DD93}" type="slidenum">
              <a:rPr lang="en-US" smtClean="0"/>
              <a:t>‹#›</a:t>
            </a:fld>
            <a:endParaRPr lang="en-US"/>
          </a:p>
        </p:txBody>
      </p:sp>
    </p:spTree>
    <p:extLst>
      <p:ext uri="{BB962C8B-B14F-4D97-AF65-F5344CB8AC3E}">
        <p14:creationId xmlns:p14="http://schemas.microsoft.com/office/powerpoint/2010/main" val="2270376807"/>
      </p:ext>
    </p:extLst>
  </p:cSld>
  <p:clrMap bg1="lt1" tx1="dk1" bg2="lt2" tx2="dk2" accent1="accent1" accent2="accent2" accent3="accent3" accent4="accent4" accent5="accent5" accent6="accent6" hlink="hlink" folHlink="folHlink"/>
  <p:notesStyle>
    <a:lvl1pPr marL="0" algn="l" defTabSz="816334" rtl="0" eaLnBrk="1" latinLnBrk="0" hangingPunct="1">
      <a:defRPr sz="1100" kern="1200" baseline="0">
        <a:solidFill>
          <a:schemeClr val="tx1"/>
        </a:solidFill>
        <a:latin typeface="+mn-lt"/>
        <a:ea typeface="+mn-ea"/>
        <a:cs typeface="+mn-cs"/>
      </a:defRPr>
    </a:lvl1pPr>
    <a:lvl2pPr marL="408167" algn="l" defTabSz="816334" rtl="0" eaLnBrk="1" latinLnBrk="0" hangingPunct="1">
      <a:defRPr sz="1100" kern="1200">
        <a:solidFill>
          <a:schemeClr val="tx1"/>
        </a:solidFill>
        <a:latin typeface="+mn-lt"/>
        <a:ea typeface="+mn-ea"/>
        <a:cs typeface="+mn-cs"/>
      </a:defRPr>
    </a:lvl2pPr>
    <a:lvl3pPr marL="816334" algn="l" defTabSz="816334" rtl="0" eaLnBrk="1" latinLnBrk="0" hangingPunct="1">
      <a:defRPr sz="1100" kern="1200">
        <a:solidFill>
          <a:schemeClr val="tx1"/>
        </a:solidFill>
        <a:latin typeface="+mn-lt"/>
        <a:ea typeface="+mn-ea"/>
        <a:cs typeface="+mn-cs"/>
      </a:defRPr>
    </a:lvl3pPr>
    <a:lvl4pPr marL="1224501" algn="l" defTabSz="816334" rtl="0" eaLnBrk="1" latinLnBrk="0" hangingPunct="1">
      <a:defRPr sz="1100" kern="1200">
        <a:solidFill>
          <a:schemeClr val="tx1"/>
        </a:solidFill>
        <a:latin typeface="+mn-lt"/>
        <a:ea typeface="+mn-ea"/>
        <a:cs typeface="+mn-cs"/>
      </a:defRPr>
    </a:lvl4pPr>
    <a:lvl5pPr marL="1632668" algn="l" defTabSz="816334" rtl="0" eaLnBrk="1" latinLnBrk="0" hangingPunct="1">
      <a:defRPr sz="1100" kern="1200">
        <a:solidFill>
          <a:schemeClr val="tx1"/>
        </a:solidFill>
        <a:latin typeface="+mn-lt"/>
        <a:ea typeface="+mn-ea"/>
        <a:cs typeface="+mn-cs"/>
      </a:defRPr>
    </a:lvl5pPr>
    <a:lvl6pPr marL="2040835" algn="l" defTabSz="816334" rtl="0" eaLnBrk="1" latinLnBrk="0" hangingPunct="1">
      <a:defRPr sz="1100" kern="1200">
        <a:solidFill>
          <a:schemeClr val="tx1"/>
        </a:solidFill>
        <a:latin typeface="+mn-lt"/>
        <a:ea typeface="+mn-ea"/>
        <a:cs typeface="+mn-cs"/>
      </a:defRPr>
    </a:lvl6pPr>
    <a:lvl7pPr marL="2449002" algn="l" defTabSz="816334" rtl="0" eaLnBrk="1" latinLnBrk="0" hangingPunct="1">
      <a:defRPr sz="1100" kern="1200">
        <a:solidFill>
          <a:schemeClr val="tx1"/>
        </a:solidFill>
        <a:latin typeface="+mn-lt"/>
        <a:ea typeface="+mn-ea"/>
        <a:cs typeface="+mn-cs"/>
      </a:defRPr>
    </a:lvl7pPr>
    <a:lvl8pPr marL="2857169" algn="l" defTabSz="816334" rtl="0" eaLnBrk="1" latinLnBrk="0" hangingPunct="1">
      <a:defRPr sz="1100" kern="1200">
        <a:solidFill>
          <a:schemeClr val="tx1"/>
        </a:solidFill>
        <a:latin typeface="+mn-lt"/>
        <a:ea typeface="+mn-ea"/>
        <a:cs typeface="+mn-cs"/>
      </a:defRPr>
    </a:lvl8pPr>
    <a:lvl9pPr marL="3265336" algn="l" defTabSz="81633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these outbreaks have in common?</a:t>
            </a:r>
          </a:p>
          <a:p>
            <a:pPr marL="171450" indent="-171450">
              <a:buFontTx/>
              <a:buChar char="-"/>
            </a:pPr>
            <a:r>
              <a:rPr lang="en-US" dirty="0"/>
              <a:t>Within the affected countries, a minority of provinces and districts were responsible for the majority of cases</a:t>
            </a:r>
          </a:p>
          <a:p>
            <a:pPr marL="171450" indent="-171450">
              <a:buFontTx/>
              <a:buChar char="-"/>
            </a:pPr>
            <a:r>
              <a:rPr lang="en-US" dirty="0"/>
              <a:t>The outbreaks were explosive and unexpected: they expanded to multiple countries</a:t>
            </a:r>
          </a:p>
          <a:p>
            <a:pPr marL="171450" indent="-171450">
              <a:buFontTx/>
              <a:buChar char="-"/>
            </a:pPr>
            <a:r>
              <a:rPr lang="en-US" dirty="0"/>
              <a:t>There had been an accumulation of susceptible people, ripe for a “spark”</a:t>
            </a:r>
          </a:p>
          <a:p>
            <a:pPr marL="171450" indent="-171450">
              <a:buFontTx/>
              <a:buChar char="-"/>
            </a:pPr>
            <a:endParaRPr lang="en-US" dirty="0"/>
          </a:p>
          <a:p>
            <a:pPr marL="171450" indent="-171450">
              <a:buFontTx/>
              <a:buChar char="-"/>
            </a:pPr>
            <a:r>
              <a:rPr lang="en-US" dirty="0"/>
              <a:t>Risk modeling existed prior to these outbreaks – why were these outbreaks not anticipated??</a:t>
            </a:r>
          </a:p>
          <a:p>
            <a:pPr marL="171450" indent="-171450">
              <a:buFontTx/>
              <a:buChar char="-"/>
            </a:pPr>
            <a:r>
              <a:rPr lang="en-US" dirty="0"/>
              <a:t>A vaccination campaign conducted prior to these outbreaks could have prevented them, or significantly limited their sizes</a:t>
            </a:r>
          </a:p>
        </p:txBody>
      </p:sp>
      <p:sp>
        <p:nvSpPr>
          <p:cNvPr id="4" name="Slide Number Placeholder 3"/>
          <p:cNvSpPr>
            <a:spLocks noGrp="1"/>
          </p:cNvSpPr>
          <p:nvPr>
            <p:ph type="sldNum" sz="quarter" idx="10"/>
          </p:nvPr>
        </p:nvSpPr>
        <p:spPr/>
        <p:txBody>
          <a:bodyPr/>
          <a:lstStyle/>
          <a:p>
            <a:fld id="{3D412D8C-1E5D-4678-BC7F-48977E07DD93}" type="slidenum">
              <a:rPr lang="en-US" smtClean="0"/>
              <a:t>2</a:t>
            </a:fld>
            <a:endParaRPr lang="en-US"/>
          </a:p>
        </p:txBody>
      </p:sp>
    </p:spTree>
    <p:extLst>
      <p:ext uri="{BB962C8B-B14F-4D97-AF65-F5344CB8AC3E}">
        <p14:creationId xmlns:p14="http://schemas.microsoft.com/office/powerpoint/2010/main" val="310697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deaths: ]</a:t>
            </a:r>
          </a:p>
          <a:p>
            <a:r>
              <a:rPr lang="en-US" dirty="0"/>
              <a:t>[Amount of money spent]</a:t>
            </a:r>
          </a:p>
          <a:p>
            <a:endParaRPr lang="en-US" dirty="0"/>
          </a:p>
          <a:p>
            <a:r>
              <a:rPr lang="en-US" dirty="0"/>
              <a:t>Hundreds of millions of dollars are spent each year on vaccination campaigns to prevent disease outbreaks. These investments could be made more effective by a better understanding of outbreak risk.</a:t>
            </a:r>
          </a:p>
          <a:p>
            <a:endParaRPr lang="en-US" dirty="0"/>
          </a:p>
          <a:p>
            <a:r>
              <a:rPr lang="en-US" dirty="0"/>
              <a:t>We don’t live in fear of these diseases anymore because we were able to control them.</a:t>
            </a:r>
          </a:p>
          <a:p>
            <a:endParaRPr lang="en-US" dirty="0"/>
          </a:p>
          <a:p>
            <a:r>
              <a:rPr lang="en-US" dirty="0"/>
              <a:t>Around the world, it is possible to entirely prevent disease outbreaks (and maybe even eradicate) such that these diseases cease to kill or cripple children and adults. </a:t>
            </a:r>
          </a:p>
          <a:p>
            <a:endParaRPr lang="en-US" dirty="0"/>
          </a:p>
          <a:p>
            <a:r>
              <a:rPr lang="en-US" dirty="0"/>
              <a:t>As modelers, scientists:</a:t>
            </a:r>
          </a:p>
          <a:p>
            <a:r>
              <a:rPr lang="en-US" dirty="0"/>
              <a:t>It is important to continuously improve the accuracy, relevance, and ease of use of risk modeling products. Risk models need to be embedded into the decision making process, and disease surveillance data will need to be maintained through the end of the polio program, and further expanded to fully support all the infectious diseases we are working to control.</a:t>
            </a:r>
          </a:p>
          <a:p>
            <a:endParaRPr lang="en-US" dirty="0"/>
          </a:p>
          <a:p>
            <a:endParaRPr lang="en-US" dirty="0"/>
          </a:p>
        </p:txBody>
      </p:sp>
      <p:sp>
        <p:nvSpPr>
          <p:cNvPr id="4" name="Slide Number Placeholder 3"/>
          <p:cNvSpPr>
            <a:spLocks noGrp="1"/>
          </p:cNvSpPr>
          <p:nvPr>
            <p:ph type="sldNum" sz="quarter" idx="10"/>
          </p:nvPr>
        </p:nvSpPr>
        <p:spPr/>
        <p:txBody>
          <a:bodyPr/>
          <a:lstStyle/>
          <a:p>
            <a:fld id="{3D412D8C-1E5D-4678-BC7F-48977E07DD93}" type="slidenum">
              <a:rPr lang="en-US" smtClean="0"/>
              <a:t>3</a:t>
            </a:fld>
            <a:endParaRPr lang="en-US"/>
          </a:p>
        </p:txBody>
      </p:sp>
    </p:spTree>
    <p:extLst>
      <p:ext uri="{BB962C8B-B14F-4D97-AF65-F5344CB8AC3E}">
        <p14:creationId xmlns:p14="http://schemas.microsoft.com/office/powerpoint/2010/main" val="1376281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2000-2010: polio program facing multiple outbreaks, draining resources, shifting focus away from endemic countries, delaying progress</a:t>
            </a:r>
          </a:p>
          <a:p>
            <a:r>
              <a:rPr lang="en-US" sz="1100" dirty="0"/>
              <a:t>Increasing vaccination efforts, more prevention reduces global burden</a:t>
            </a:r>
          </a:p>
          <a:p>
            <a:r>
              <a:rPr lang="en-US" sz="1100" dirty="0"/>
              <a:t>Nigeria*, India stop polio transmission</a:t>
            </a:r>
          </a:p>
          <a:p>
            <a:r>
              <a:rPr lang="en-US" sz="1100" dirty="0"/>
              <a:t>Actively working to improve data quality, detect gaps, to prevent blind spots</a:t>
            </a:r>
          </a:p>
        </p:txBody>
      </p:sp>
      <p:sp>
        <p:nvSpPr>
          <p:cNvPr id="4" name="Slide Number Placeholder 3"/>
          <p:cNvSpPr>
            <a:spLocks noGrp="1"/>
          </p:cNvSpPr>
          <p:nvPr>
            <p:ph type="sldNum" sz="quarter" idx="10"/>
          </p:nvPr>
        </p:nvSpPr>
        <p:spPr/>
        <p:txBody>
          <a:bodyPr/>
          <a:lstStyle/>
          <a:p>
            <a:fld id="{3D412D8C-1E5D-4678-BC7F-48977E07DD93}" type="slidenum">
              <a:rPr lang="en-US" smtClean="0"/>
              <a:t>6</a:t>
            </a:fld>
            <a:endParaRPr lang="en-US"/>
          </a:p>
        </p:txBody>
      </p:sp>
    </p:spTree>
    <p:extLst>
      <p:ext uri="{BB962C8B-B14F-4D97-AF65-F5344CB8AC3E}">
        <p14:creationId xmlns:p14="http://schemas.microsoft.com/office/powerpoint/2010/main" val="361776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Goal</a:t>
            </a:r>
          </a:p>
          <a:p>
            <a:r>
              <a:rPr lang="en-US" dirty="0"/>
              <a:t>Estimating risk consistently across many different countries, estimating the number of SIAs needed to mitigate this risk</a:t>
            </a:r>
          </a:p>
          <a:p>
            <a:pPr marL="0" indent="0">
              <a:buNone/>
            </a:pPr>
            <a:endParaRPr lang="en-US" dirty="0"/>
          </a:p>
          <a:p>
            <a:pPr marL="0" indent="0">
              <a:buNone/>
            </a:pPr>
            <a:r>
              <a:rPr lang="en-US" dirty="0"/>
              <a:t>Approach:</a:t>
            </a:r>
          </a:p>
          <a:p>
            <a:r>
              <a:rPr lang="en-US" dirty="0"/>
              <a:t>Tracking susceptibility using AFP surveillance, smoothing the indicators</a:t>
            </a:r>
          </a:p>
          <a:p>
            <a:r>
              <a:rPr lang="en-US" dirty="0"/>
              <a:t>Calculation of risk (low/mid/high/very high)</a:t>
            </a:r>
          </a:p>
          <a:p>
            <a:r>
              <a:rPr lang="en-US" dirty="0"/>
              <a:t>Consensus by combining multiple risk scoring</a:t>
            </a:r>
          </a:p>
          <a:p>
            <a:r>
              <a:rPr lang="en-US" dirty="0"/>
              <a:t>Calculation of number of SIAs</a:t>
            </a:r>
          </a:p>
          <a:p>
            <a:pPr lvl="1"/>
            <a:r>
              <a:rPr lang="en-US" dirty="0"/>
              <a:t>Determining vaccine balance and scope</a:t>
            </a:r>
          </a:p>
          <a:p>
            <a:endParaRPr lang="en-US" dirty="0"/>
          </a:p>
          <a:p>
            <a:pPr marL="0" indent="0">
              <a:buNone/>
            </a:pPr>
            <a:r>
              <a:rPr lang="en-US" dirty="0"/>
              <a:t>Results</a:t>
            </a:r>
          </a:p>
          <a:p>
            <a:r>
              <a:rPr lang="en-US" dirty="0"/>
              <a:t>More consensus between partners</a:t>
            </a:r>
          </a:p>
          <a:p>
            <a:r>
              <a:rPr lang="en-US" dirty="0"/>
              <a:t>More tools and people to help with this work</a:t>
            </a:r>
          </a:p>
          <a:p>
            <a:endParaRPr lang="en-US" dirty="0"/>
          </a:p>
          <a:p>
            <a:r>
              <a:rPr lang="en-US" dirty="0"/>
              <a:t>Story of </a:t>
            </a:r>
            <a:r>
              <a:rPr lang="en-US" dirty="0" err="1"/>
              <a:t>Borno</a:t>
            </a:r>
            <a:r>
              <a:rPr lang="en-US" dirty="0"/>
              <a:t>/</a:t>
            </a:r>
            <a:r>
              <a:rPr lang="en-US" dirty="0" err="1"/>
              <a:t>Yobe</a:t>
            </a:r>
            <a:r>
              <a:rPr lang="en-US" dirty="0"/>
              <a:t> separation:</a:t>
            </a:r>
          </a:p>
          <a:p>
            <a:r>
              <a:rPr lang="en-US" dirty="0"/>
              <a:t>Should there have been a closer review of </a:t>
            </a:r>
            <a:r>
              <a:rPr lang="en-US" dirty="0" err="1"/>
              <a:t>Borno</a:t>
            </a:r>
            <a:r>
              <a:rPr lang="en-US" dirty="0"/>
              <a:t>/</a:t>
            </a:r>
            <a:r>
              <a:rPr lang="en-US" dirty="0" err="1"/>
              <a:t>Yobe</a:t>
            </a:r>
            <a:r>
              <a:rPr lang="en-US" dirty="0"/>
              <a:t> data to more quickly detect there was a problem?</a:t>
            </a:r>
          </a:p>
          <a:p>
            <a:endParaRPr lang="en-US" dirty="0"/>
          </a:p>
          <a:p>
            <a:r>
              <a:rPr lang="en-US" dirty="0" err="1"/>
              <a:t>Borno</a:t>
            </a:r>
            <a:r>
              <a:rPr lang="en-US" dirty="0"/>
              <a:t>/</a:t>
            </a:r>
            <a:r>
              <a:rPr lang="en-US" dirty="0" err="1"/>
              <a:t>Yobe</a:t>
            </a:r>
            <a:r>
              <a:rPr lang="en-US" dirty="0"/>
              <a:t> separation, the 2013 cases in </a:t>
            </a:r>
            <a:r>
              <a:rPr lang="en-US" dirty="0" err="1"/>
              <a:t>Borno</a:t>
            </a:r>
            <a:r>
              <a:rPr lang="en-US" dirty="0"/>
              <a:t> were the last ones detected there until 2016 (but circulation had continued undetected and may still be ongoing)</a:t>
            </a:r>
          </a:p>
        </p:txBody>
      </p:sp>
      <p:sp>
        <p:nvSpPr>
          <p:cNvPr id="4" name="Slide Number Placeholder 3"/>
          <p:cNvSpPr>
            <a:spLocks noGrp="1"/>
          </p:cNvSpPr>
          <p:nvPr>
            <p:ph type="sldNum" sz="quarter" idx="10"/>
          </p:nvPr>
        </p:nvSpPr>
        <p:spPr/>
        <p:txBody>
          <a:bodyPr/>
          <a:lstStyle/>
          <a:p>
            <a:fld id="{3D412D8C-1E5D-4678-BC7F-48977E07DD93}" type="slidenum">
              <a:rPr lang="en-US" smtClean="0"/>
              <a:t>7</a:t>
            </a:fld>
            <a:endParaRPr lang="en-US"/>
          </a:p>
        </p:txBody>
      </p:sp>
    </p:spTree>
    <p:extLst>
      <p:ext uri="{BB962C8B-B14F-4D97-AF65-F5344CB8AC3E}">
        <p14:creationId xmlns:p14="http://schemas.microsoft.com/office/powerpoint/2010/main" val="1782677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16334" rtl="0" eaLnBrk="1" fontAlgn="auto" latinLnBrk="0" hangingPunct="1">
              <a:lnSpc>
                <a:spcPct val="100000"/>
              </a:lnSpc>
              <a:spcBef>
                <a:spcPts val="0"/>
              </a:spcBef>
              <a:spcAft>
                <a:spcPts val="0"/>
              </a:spcAft>
              <a:buClrTx/>
              <a:buSzTx/>
              <a:buFontTx/>
              <a:buNone/>
              <a:tabLst/>
              <a:defRPr/>
            </a:pPr>
            <a:r>
              <a:rPr lang="en-US" dirty="0"/>
              <a:t>(cases are no longer a gold standard for calibration/validation)</a:t>
            </a:r>
          </a:p>
          <a:p>
            <a:endParaRPr lang="en-US" dirty="0"/>
          </a:p>
        </p:txBody>
      </p:sp>
      <p:sp>
        <p:nvSpPr>
          <p:cNvPr id="4" name="Slide Number Placeholder 3"/>
          <p:cNvSpPr>
            <a:spLocks noGrp="1"/>
          </p:cNvSpPr>
          <p:nvPr>
            <p:ph type="sldNum" sz="quarter" idx="10"/>
          </p:nvPr>
        </p:nvSpPr>
        <p:spPr/>
        <p:txBody>
          <a:bodyPr/>
          <a:lstStyle/>
          <a:p>
            <a:fld id="{3D412D8C-1E5D-4678-BC7F-48977E07DD93}" type="slidenum">
              <a:rPr lang="en-US" smtClean="0"/>
              <a:t>8</a:t>
            </a:fld>
            <a:endParaRPr lang="en-US"/>
          </a:p>
        </p:txBody>
      </p:sp>
    </p:spTree>
    <p:extLst>
      <p:ext uri="{BB962C8B-B14F-4D97-AF65-F5344CB8AC3E}">
        <p14:creationId xmlns:p14="http://schemas.microsoft.com/office/powerpoint/2010/main" val="354092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110" y="133350"/>
            <a:ext cx="8735290" cy="609600"/>
          </a:xfrm>
        </p:spPr>
        <p:txBody>
          <a:bodyPr/>
          <a:lstStyle>
            <a:lvl1pPr>
              <a:defRPr>
                <a:solidFill>
                  <a:schemeClr val="accent2"/>
                </a:solidFill>
              </a:defRPr>
            </a:lvl1pPr>
          </a:lstStyle>
          <a:p>
            <a:r>
              <a:rPr lang="en-US" dirty="0"/>
              <a:t>Title</a:t>
            </a:r>
          </a:p>
        </p:txBody>
      </p:sp>
      <p:sp>
        <p:nvSpPr>
          <p:cNvPr id="3" name="Content Placeholder 2"/>
          <p:cNvSpPr>
            <a:spLocks noGrp="1"/>
          </p:cNvSpPr>
          <p:nvPr>
            <p:ph idx="1" hasCustomPrompt="1"/>
          </p:nvPr>
        </p:nvSpPr>
        <p:spPr>
          <a:xfrm>
            <a:off x="180511" y="895350"/>
            <a:ext cx="8735290" cy="3699272"/>
          </a:xfrm>
        </p:spPr>
        <p:txBody>
          <a:bodyPr/>
          <a:lstStyle>
            <a:lvl1pPr>
              <a:buClr>
                <a:schemeClr val="accent2"/>
              </a:buClr>
              <a:defRPr sz="2000" baseline="0"/>
            </a:lvl1pPr>
            <a:lvl2pPr>
              <a:buClr>
                <a:schemeClr val="accent4"/>
              </a:buClr>
              <a:defRPr sz="2000"/>
            </a:lvl2pPr>
            <a:lvl3pPr>
              <a:defRPr sz="2000"/>
            </a:lvl3pPr>
            <a:lvl4pPr>
              <a:buClr>
                <a:schemeClr val="accent5"/>
              </a:buClr>
              <a:defRPr/>
            </a:lvl4pPr>
          </a:lstStyle>
          <a:p>
            <a:pPr lvl="0"/>
            <a:r>
              <a:rPr lang="en-US" dirty="0"/>
              <a:t>Bullets (Slide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180511" y="4710410"/>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a:solidFill>
                  <a:schemeClr val="accent4"/>
                </a:solidFill>
              </a:rPr>
              <a:t>   </a:t>
            </a:r>
            <a:r>
              <a:rPr lang="en-US" sz="1100" dirty="0">
                <a:solidFill>
                  <a:schemeClr val="accent4"/>
                </a:solidFill>
              </a:rPr>
              <a:t>|</a:t>
            </a:r>
          </a:p>
        </p:txBody>
      </p:sp>
    </p:spTree>
    <p:extLst>
      <p:ext uri="{BB962C8B-B14F-4D97-AF65-F5344CB8AC3E}">
        <p14:creationId xmlns:p14="http://schemas.microsoft.com/office/powerpoint/2010/main" val="141485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4569" y="133350"/>
            <a:ext cx="8229600" cy="609600"/>
          </a:xfr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152400" y="895350"/>
            <a:ext cx="4245032" cy="479822"/>
          </a:xfrm>
        </p:spPr>
        <p:txBody>
          <a:bodyPr anchor="b"/>
          <a:lstStyle>
            <a:lvl1pPr marL="0" indent="0">
              <a:buNone/>
              <a:defRPr sz="2100" b="1"/>
            </a:lvl1pPr>
            <a:lvl2pPr marL="408167" indent="0">
              <a:buNone/>
              <a:defRPr sz="1800" b="1"/>
            </a:lvl2pPr>
            <a:lvl3pPr marL="816334" indent="0">
              <a:buNone/>
              <a:defRPr sz="1600" b="1"/>
            </a:lvl3pPr>
            <a:lvl4pPr marL="1224501" indent="0">
              <a:buNone/>
              <a:defRPr sz="1400" b="1"/>
            </a:lvl4pPr>
            <a:lvl5pPr marL="1632668" indent="0">
              <a:buNone/>
              <a:defRPr sz="1400" b="1"/>
            </a:lvl5pPr>
            <a:lvl6pPr marL="2040835" indent="0">
              <a:buNone/>
              <a:defRPr sz="1400" b="1"/>
            </a:lvl6pPr>
            <a:lvl7pPr marL="2449002" indent="0">
              <a:buNone/>
              <a:defRPr sz="1400" b="1"/>
            </a:lvl7pPr>
            <a:lvl8pPr marL="2857169" indent="0">
              <a:buNone/>
              <a:defRPr sz="1400" b="1"/>
            </a:lvl8pPr>
            <a:lvl9pPr marL="3265336" indent="0">
              <a:buNone/>
              <a:defRPr sz="1400" b="1"/>
            </a:lvl9pPr>
          </a:lstStyle>
          <a:p>
            <a:pPr lvl="0"/>
            <a:r>
              <a:rPr lang="en-US"/>
              <a:t>Click to edit Master text styles</a:t>
            </a:r>
          </a:p>
        </p:txBody>
      </p:sp>
      <p:sp>
        <p:nvSpPr>
          <p:cNvPr id="4" name="Content Placeholder 3"/>
          <p:cNvSpPr>
            <a:spLocks noGrp="1"/>
          </p:cNvSpPr>
          <p:nvPr>
            <p:ph sz="half" idx="2"/>
          </p:nvPr>
        </p:nvSpPr>
        <p:spPr>
          <a:xfrm>
            <a:off x="174568" y="1428750"/>
            <a:ext cx="4245032" cy="31658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06306" y="895350"/>
            <a:ext cx="4324406" cy="479822"/>
          </a:xfrm>
        </p:spPr>
        <p:txBody>
          <a:bodyPr anchor="b"/>
          <a:lstStyle>
            <a:lvl1pPr marL="0" indent="0">
              <a:buNone/>
              <a:defRPr sz="2100" b="1"/>
            </a:lvl1pPr>
            <a:lvl2pPr marL="408167" indent="0">
              <a:buNone/>
              <a:defRPr sz="1800" b="1"/>
            </a:lvl2pPr>
            <a:lvl3pPr marL="816334" indent="0">
              <a:buNone/>
              <a:defRPr sz="1600" b="1"/>
            </a:lvl3pPr>
            <a:lvl4pPr marL="1224501" indent="0">
              <a:buNone/>
              <a:defRPr sz="1400" b="1"/>
            </a:lvl4pPr>
            <a:lvl5pPr marL="1632668" indent="0">
              <a:buNone/>
              <a:defRPr sz="1400" b="1"/>
            </a:lvl5pPr>
            <a:lvl6pPr marL="2040835" indent="0">
              <a:buNone/>
              <a:defRPr sz="1400" b="1"/>
            </a:lvl6pPr>
            <a:lvl7pPr marL="2449002" indent="0">
              <a:buNone/>
              <a:defRPr sz="1400" b="1"/>
            </a:lvl7pPr>
            <a:lvl8pPr marL="2857169" indent="0">
              <a:buNone/>
              <a:defRPr sz="1400" b="1"/>
            </a:lvl8pPr>
            <a:lvl9pPr marL="3265336"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514794" y="1428750"/>
            <a:ext cx="4324406" cy="31658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1"/>
          </p:nvPr>
        </p:nvSpPr>
        <p:spPr>
          <a:xfrm>
            <a:off x="180511" y="4693158"/>
            <a:ext cx="380598" cy="316992"/>
          </a:xfrm>
          <a:prstGeom prst="rect">
            <a:avLst/>
          </a:prstGeom>
        </p:spPr>
        <p:txBody>
          <a:bodyPr vert="horz" lIns="51426" tIns="25713" rIns="51426" bIns="25713" rtlCol="0" anchor="ctr"/>
          <a:lstStyle>
            <a:lvl1pPr algn="l">
              <a:defRPr sz="900">
                <a:solidFill>
                  <a:schemeClr val="accent4"/>
                </a:solidFill>
              </a:defRPr>
            </a:lvl1pPr>
          </a:lstStyle>
          <a:p>
            <a:fld id="{5E7F5BFD-39EB-44C1-950F-7ADF7831458B}" type="slidenum">
              <a:rPr lang="en-US" smtClean="0"/>
              <a:pPr/>
              <a:t>‹#›</a:t>
            </a:fld>
            <a:r>
              <a:rPr lang="en-US" dirty="0"/>
              <a:t>   </a:t>
            </a:r>
            <a:r>
              <a:rPr lang="en-US" sz="1100" dirty="0"/>
              <a:t>|</a:t>
            </a:r>
          </a:p>
        </p:txBody>
      </p:sp>
    </p:spTree>
    <p:extLst>
      <p:ext uri="{BB962C8B-B14F-4D97-AF65-F5344CB8AC3E}">
        <p14:creationId xmlns:p14="http://schemas.microsoft.com/office/powerpoint/2010/main" val="39047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4569" y="133350"/>
            <a:ext cx="8229600" cy="609600"/>
          </a:xfrm>
        </p:spPr>
        <p:txBody>
          <a:bodyPr/>
          <a:lstStyle>
            <a:lvl1pPr>
              <a:defRPr>
                <a:solidFill>
                  <a:schemeClr val="accent2"/>
                </a:solidFill>
              </a:defRPr>
            </a:lvl1pPr>
          </a:lstStyle>
          <a:p>
            <a:r>
              <a:rPr lang="en-US" dirty="0"/>
              <a:t>Click to edit Master title style</a:t>
            </a:r>
          </a:p>
        </p:txBody>
      </p:sp>
      <p:sp>
        <p:nvSpPr>
          <p:cNvPr id="4" name="Content Placeholder 3"/>
          <p:cNvSpPr>
            <a:spLocks noGrp="1"/>
          </p:cNvSpPr>
          <p:nvPr>
            <p:ph sz="half" idx="2"/>
          </p:nvPr>
        </p:nvSpPr>
        <p:spPr>
          <a:xfrm>
            <a:off x="174568" y="819150"/>
            <a:ext cx="4245032" cy="3775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514794" y="819150"/>
            <a:ext cx="4324406" cy="3775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1"/>
          </p:nvPr>
        </p:nvSpPr>
        <p:spPr>
          <a:xfrm>
            <a:off x="180511" y="4693158"/>
            <a:ext cx="380598" cy="316992"/>
          </a:xfrm>
          <a:prstGeom prst="rect">
            <a:avLst/>
          </a:prstGeom>
        </p:spPr>
        <p:txBody>
          <a:bodyPr vert="horz" lIns="51426" tIns="25713" rIns="51426" bIns="25713" rtlCol="0" anchor="ctr"/>
          <a:lstStyle>
            <a:lvl1pPr algn="l">
              <a:defRPr sz="900">
                <a:solidFill>
                  <a:schemeClr val="accent4"/>
                </a:solidFill>
              </a:defRPr>
            </a:lvl1pPr>
          </a:lstStyle>
          <a:p>
            <a:fld id="{5E7F5BFD-39EB-44C1-950F-7ADF7831458B}" type="slidenum">
              <a:rPr lang="en-US" smtClean="0"/>
              <a:pPr/>
              <a:t>‹#›</a:t>
            </a:fld>
            <a:r>
              <a:rPr lang="en-US" dirty="0"/>
              <a:t>   </a:t>
            </a:r>
            <a:r>
              <a:rPr lang="en-US" sz="1100" dirty="0"/>
              <a:t>|</a:t>
            </a:r>
          </a:p>
        </p:txBody>
      </p:sp>
    </p:spTree>
    <p:extLst>
      <p:ext uri="{BB962C8B-B14F-4D97-AF65-F5344CB8AC3E}">
        <p14:creationId xmlns:p14="http://schemas.microsoft.com/office/powerpoint/2010/main" val="16921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180511" y="4710410"/>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a:solidFill>
                  <a:schemeClr val="accent4"/>
                </a:solidFill>
              </a:rPr>
              <a:t>   </a:t>
            </a:r>
            <a:r>
              <a:rPr lang="en-US" sz="1100" dirty="0">
                <a:solidFill>
                  <a:schemeClr val="accent4"/>
                </a:solidFill>
              </a:rPr>
              <a:t>|</a:t>
            </a:r>
          </a:p>
        </p:txBody>
      </p:sp>
    </p:spTree>
    <p:extLst>
      <p:ext uri="{BB962C8B-B14F-4D97-AF65-F5344CB8AC3E}">
        <p14:creationId xmlns:p14="http://schemas.microsoft.com/office/powerpoint/2010/main" val="2079044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solidFill>
                  <a:schemeClr val="accent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67" indent="0">
              <a:buNone/>
              <a:defRPr sz="2500"/>
            </a:lvl2pPr>
            <a:lvl3pPr marL="816334" indent="0">
              <a:buNone/>
              <a:defRPr sz="2100"/>
            </a:lvl3pPr>
            <a:lvl4pPr marL="1224501" indent="0">
              <a:buNone/>
              <a:defRPr sz="1800"/>
            </a:lvl4pPr>
            <a:lvl5pPr marL="1632668" indent="0">
              <a:buNone/>
              <a:defRPr sz="1800"/>
            </a:lvl5pPr>
            <a:lvl6pPr marL="2040835" indent="0">
              <a:buNone/>
              <a:defRPr sz="1800"/>
            </a:lvl6pPr>
            <a:lvl7pPr marL="2449002" indent="0">
              <a:buNone/>
              <a:defRPr sz="1800"/>
            </a:lvl7pPr>
            <a:lvl8pPr marL="2857169" indent="0">
              <a:buNone/>
              <a:defRPr sz="1800"/>
            </a:lvl8pPr>
            <a:lvl9pPr marL="3265336" indent="0">
              <a:buNone/>
              <a:defRPr sz="1800"/>
            </a:lvl9pPr>
          </a:lstStyle>
          <a:p>
            <a:r>
              <a:rPr lang="en-US"/>
              <a:t>Click icon to add picture</a:t>
            </a:r>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200"/>
            </a:lvl1pPr>
            <a:lvl2pPr marL="408167" indent="0">
              <a:buNone/>
              <a:defRPr sz="1100"/>
            </a:lvl2pPr>
            <a:lvl3pPr marL="816334" indent="0">
              <a:buNone/>
              <a:defRPr sz="900"/>
            </a:lvl3pPr>
            <a:lvl4pPr marL="1224501" indent="0">
              <a:buNone/>
              <a:defRPr sz="800"/>
            </a:lvl4pPr>
            <a:lvl5pPr marL="1632668" indent="0">
              <a:buNone/>
              <a:defRPr sz="800"/>
            </a:lvl5pPr>
            <a:lvl6pPr marL="2040835" indent="0">
              <a:buNone/>
              <a:defRPr sz="800"/>
            </a:lvl6pPr>
            <a:lvl7pPr marL="2449002" indent="0">
              <a:buNone/>
              <a:defRPr sz="800"/>
            </a:lvl7pPr>
            <a:lvl8pPr marL="2857169" indent="0">
              <a:buNone/>
              <a:defRPr sz="800"/>
            </a:lvl8pPr>
            <a:lvl9pPr marL="3265336" indent="0">
              <a:buNone/>
              <a:defRPr sz="800"/>
            </a:lvl9pPr>
          </a:lstStyle>
          <a:p>
            <a:pPr lvl="0"/>
            <a:r>
              <a:rPr lang="en-US"/>
              <a:t>Click to edit Master text styles</a:t>
            </a:r>
          </a:p>
        </p:txBody>
      </p:sp>
      <p:sp>
        <p:nvSpPr>
          <p:cNvPr id="8" name="Slide Number Placeholder 5"/>
          <p:cNvSpPr txBox="1">
            <a:spLocks/>
          </p:cNvSpPr>
          <p:nvPr userDrawn="1"/>
        </p:nvSpPr>
        <p:spPr>
          <a:xfrm>
            <a:off x="180511" y="4629150"/>
            <a:ext cx="380598" cy="33022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a:solidFill>
                  <a:schemeClr val="accent4"/>
                </a:solidFill>
              </a:rPr>
              <a:t>   </a:t>
            </a:r>
            <a:r>
              <a:rPr lang="en-US" sz="1100" dirty="0">
                <a:solidFill>
                  <a:schemeClr val="accent4"/>
                </a:solidFill>
              </a:rPr>
              <a:t>|</a:t>
            </a:r>
          </a:p>
        </p:txBody>
      </p:sp>
    </p:spTree>
    <p:extLst>
      <p:ext uri="{BB962C8B-B14F-4D97-AF65-F5344CB8AC3E}">
        <p14:creationId xmlns:p14="http://schemas.microsoft.com/office/powerpoint/2010/main" val="4175625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Plai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6176" y="1597820"/>
            <a:ext cx="8253023" cy="1102519"/>
          </a:xfrm>
        </p:spPr>
        <p:txBody>
          <a:bodyPr/>
          <a:lstStyle>
            <a:lvl1pPr>
              <a:defRPr>
                <a:solidFill>
                  <a:schemeClr val="accent2"/>
                </a:solidFill>
              </a:defRPr>
            </a:lvl1pPr>
          </a:lstStyle>
          <a:p>
            <a:r>
              <a:rPr lang="en-US" dirty="0"/>
              <a:t>Plain Title Page </a:t>
            </a:r>
          </a:p>
        </p:txBody>
      </p:sp>
      <p:sp>
        <p:nvSpPr>
          <p:cNvPr id="13" name="Text Placeholder 12"/>
          <p:cNvSpPr>
            <a:spLocks noGrp="1"/>
          </p:cNvSpPr>
          <p:nvPr>
            <p:ph type="body" sz="quarter" idx="10"/>
          </p:nvPr>
        </p:nvSpPr>
        <p:spPr>
          <a:xfrm>
            <a:off x="585730" y="2914650"/>
            <a:ext cx="6129632" cy="1328738"/>
          </a:xfrm>
        </p:spPr>
        <p:txBody>
          <a:bodyPr/>
          <a:lstStyle>
            <a:lvl1pPr marL="0" indent="0">
              <a:buNone/>
              <a:defRPr sz="2000">
                <a:solidFill>
                  <a:schemeClr val="accent4"/>
                </a:solidFill>
              </a:defRPr>
            </a:lvl1pPr>
            <a:lvl2pPr>
              <a:defRPr>
                <a:solidFill>
                  <a:schemeClr val="accent4"/>
                </a:solidFill>
              </a:defRPr>
            </a:lvl2pPr>
            <a:lvl3pPr>
              <a:defRPr>
                <a:solidFill>
                  <a:schemeClr val="accent4"/>
                </a:solidFill>
              </a:defRPr>
            </a:lvl3pPr>
          </a:lstStyle>
          <a:p>
            <a:pPr lvl="0"/>
            <a:r>
              <a:rPr lang="en-US" sz="1800" b="1">
                <a:solidFill>
                  <a:schemeClr val="accent1"/>
                </a:solidFill>
              </a:rPr>
              <a:t>Click to edit Master text styles</a:t>
            </a:r>
          </a:p>
          <a:p>
            <a:pPr lvl="1"/>
            <a:r>
              <a:rPr lang="en-US" sz="1800" b="1">
                <a:solidFill>
                  <a:schemeClr val="accent1"/>
                </a:solidFill>
              </a:rPr>
              <a:t>Second level</a:t>
            </a:r>
          </a:p>
          <a:p>
            <a:pPr lvl="2"/>
            <a:r>
              <a:rPr lang="en-US" sz="1800" b="1">
                <a:solidFill>
                  <a:schemeClr val="accent1"/>
                </a:solidFill>
              </a:rPr>
              <a:t>Third level</a:t>
            </a:r>
          </a:p>
        </p:txBody>
      </p:sp>
      <p:sp>
        <p:nvSpPr>
          <p:cNvPr id="9" name="Slide Number Placeholder 5"/>
          <p:cNvSpPr txBox="1">
            <a:spLocks/>
          </p:cNvSpPr>
          <p:nvPr userDrawn="1"/>
        </p:nvSpPr>
        <p:spPr>
          <a:xfrm>
            <a:off x="180511" y="4710410"/>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rgbClr val="6A737B"/>
                </a:solidFill>
              </a:rPr>
              <a:pPr/>
              <a:t>‹#›</a:t>
            </a:fld>
            <a:r>
              <a:rPr lang="en-US" dirty="0">
                <a:solidFill>
                  <a:srgbClr val="6A737B"/>
                </a:solidFill>
              </a:rPr>
              <a:t>   </a:t>
            </a:r>
            <a:r>
              <a:rPr lang="en-US" sz="1100" dirty="0">
                <a:solidFill>
                  <a:srgbClr val="6A737B"/>
                </a:solidFill>
              </a:rPr>
              <a:t>|</a:t>
            </a:r>
          </a:p>
        </p:txBody>
      </p:sp>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914400" y="4559708"/>
            <a:ext cx="1503330" cy="365760"/>
          </a:xfrm>
          <a:prstGeom prst="rect">
            <a:avLst/>
          </a:prstGeom>
        </p:spPr>
      </p:pic>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91200" y="4623743"/>
            <a:ext cx="2895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2553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0110" y="133350"/>
            <a:ext cx="8700340" cy="609600"/>
          </a:xfrm>
          <a:prstGeom prst="rect">
            <a:avLst/>
          </a:prstGeom>
        </p:spPr>
        <p:txBody>
          <a:bodyPr vert="horz" lIns="81633" tIns="40817" rIns="81633" bIns="40817"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80110" y="895350"/>
            <a:ext cx="8700340" cy="3699273"/>
          </a:xfrm>
          <a:prstGeom prst="rect">
            <a:avLst/>
          </a:prstGeom>
        </p:spPr>
        <p:txBody>
          <a:bodyPr vert="horz" lIns="81633" tIns="40817" rIns="81633" bIns="4081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80511" y="4710411"/>
            <a:ext cx="380598" cy="223540"/>
          </a:xfrm>
          <a:prstGeom prst="rect">
            <a:avLst/>
          </a:prstGeom>
        </p:spPr>
        <p:txBody>
          <a:bodyPr vert="horz" lIns="51426" tIns="25713" rIns="51426" bIns="25713" rtlCol="0" anchor="ctr"/>
          <a:lstStyle>
            <a:lvl1pPr algn="l">
              <a:defRPr sz="900">
                <a:solidFill>
                  <a:schemeClr val="accent4"/>
                </a:solidFill>
              </a:defRPr>
            </a:lvl1pPr>
          </a:lstStyle>
          <a:p>
            <a:fld id="{5E7F5BFD-39EB-44C1-950F-7ADF7831458B}" type="slidenum">
              <a:rPr lang="en-US" smtClean="0"/>
              <a:pPr/>
              <a:t>‹#›</a:t>
            </a:fld>
            <a:r>
              <a:rPr lang="en-US" dirty="0"/>
              <a:t>   </a:t>
            </a:r>
            <a:r>
              <a:rPr lang="en-US" sz="1100" dirty="0"/>
              <a:t>|</a:t>
            </a:r>
          </a:p>
        </p:txBody>
      </p:sp>
    </p:spTree>
    <p:extLst>
      <p:ext uri="{BB962C8B-B14F-4D97-AF65-F5344CB8AC3E}">
        <p14:creationId xmlns:p14="http://schemas.microsoft.com/office/powerpoint/2010/main" val="406598280"/>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63" r:id="rId3"/>
    <p:sldLayoutId id="2147483655" r:id="rId4"/>
    <p:sldLayoutId id="2147483657" r:id="rId5"/>
    <p:sldLayoutId id="2147483665" r:id="rId6"/>
  </p:sldLayoutIdLst>
  <p:txStyles>
    <p:titleStyle>
      <a:lvl1pPr algn="l" defTabSz="816334" rtl="0" eaLnBrk="1" latinLnBrk="0" hangingPunct="1">
        <a:spcBef>
          <a:spcPct val="0"/>
        </a:spcBef>
        <a:buNone/>
        <a:defRPr sz="3200" b="0" i="0" kern="1200">
          <a:solidFill>
            <a:schemeClr val="accent2"/>
          </a:solidFill>
          <a:latin typeface="+mn-lt"/>
          <a:ea typeface="+mj-ea"/>
          <a:cs typeface="+mj-cs"/>
        </a:defRPr>
      </a:lvl1pPr>
    </p:titleStyle>
    <p:bodyStyle>
      <a:lvl1pPr marL="306125" indent="-306125" algn="l" defTabSz="816334"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1pPr>
      <a:lvl2pPr marL="663272" indent="-255105" algn="l" defTabSz="816334"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2pPr>
      <a:lvl3pPr marL="1020417" indent="-204084" algn="l" defTabSz="816334"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3pPr>
      <a:lvl4pPr marL="1428584" indent="-204084" algn="l" defTabSz="816334"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1836752" indent="-204084" algn="l" defTabSz="81633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34" rtl="0" eaLnBrk="1" latinLnBrk="0" hangingPunct="1">
        <a:defRPr sz="1600" kern="1200">
          <a:solidFill>
            <a:schemeClr val="tx1"/>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2800" dirty="0"/>
              <a:t>Risk mapping</a:t>
            </a:r>
            <a:br>
              <a:rPr lang="en-US" sz="2800" dirty="0"/>
            </a:br>
            <a:r>
              <a:rPr lang="en-US" sz="2000" dirty="0"/>
              <a:t>Embedded tool for disease outbreak prevention</a:t>
            </a:r>
            <a:endParaRPr lang="en-US" sz="2800" dirty="0"/>
          </a:p>
        </p:txBody>
      </p:sp>
      <p:sp>
        <p:nvSpPr>
          <p:cNvPr id="5" name="Text Placeholder 4"/>
          <p:cNvSpPr>
            <a:spLocks noGrp="1"/>
          </p:cNvSpPr>
          <p:nvPr>
            <p:ph type="body" sz="quarter" idx="10"/>
          </p:nvPr>
        </p:nvSpPr>
        <p:spPr>
          <a:xfrm>
            <a:off x="585730" y="3562350"/>
            <a:ext cx="6129632" cy="681038"/>
          </a:xfrm>
        </p:spPr>
        <p:txBody>
          <a:bodyPr>
            <a:normAutofit/>
          </a:bodyPr>
          <a:lstStyle/>
          <a:p>
            <a:r>
              <a:rPr lang="en-US" sz="1600" dirty="0"/>
              <a:t>Guillaume Chabot-Couture</a:t>
            </a:r>
          </a:p>
          <a:p>
            <a:r>
              <a:rPr lang="en-US" sz="1600" dirty="0"/>
              <a:t>April 17</a:t>
            </a:r>
            <a:r>
              <a:rPr lang="en-US" sz="1600" baseline="30000" dirty="0"/>
              <a:t>th</a:t>
            </a:r>
            <a:r>
              <a:rPr lang="en-US" sz="1600" dirty="0"/>
              <a:t> 2018</a:t>
            </a:r>
          </a:p>
        </p:txBody>
      </p:sp>
    </p:spTree>
    <p:extLst>
      <p:ext uri="{BB962C8B-B14F-4D97-AF65-F5344CB8AC3E}">
        <p14:creationId xmlns:p14="http://schemas.microsoft.com/office/powerpoint/2010/main" val="2665590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69" y="133350"/>
            <a:ext cx="5007031" cy="609600"/>
          </a:xfrm>
        </p:spPr>
        <p:txBody>
          <a:bodyPr>
            <a:normAutofit/>
          </a:bodyPr>
          <a:lstStyle/>
          <a:p>
            <a:r>
              <a:rPr lang="en-US" sz="2800" dirty="0"/>
              <a:t>Can we scale?</a:t>
            </a:r>
          </a:p>
        </p:txBody>
      </p:sp>
      <p:sp>
        <p:nvSpPr>
          <p:cNvPr id="3" name="Content Placeholder 2"/>
          <p:cNvSpPr>
            <a:spLocks noGrp="1"/>
          </p:cNvSpPr>
          <p:nvPr>
            <p:ph sz="half" idx="2"/>
          </p:nvPr>
        </p:nvSpPr>
        <p:spPr>
          <a:xfrm>
            <a:off x="174568" y="819150"/>
            <a:ext cx="4245032" cy="4038600"/>
          </a:xfrm>
        </p:spPr>
        <p:txBody>
          <a:bodyPr>
            <a:normAutofit fontScale="92500" lnSpcReduction="10000"/>
          </a:bodyPr>
          <a:lstStyle/>
          <a:p>
            <a:pPr marL="0" indent="0">
              <a:buNone/>
            </a:pPr>
            <a:r>
              <a:rPr lang="en-US" sz="1800" b="1" dirty="0"/>
              <a:t>Goal</a:t>
            </a:r>
            <a:br>
              <a:rPr lang="en-US" sz="1800" dirty="0"/>
            </a:br>
            <a:r>
              <a:rPr lang="en-US" sz="1800" dirty="0"/>
              <a:t>Can risk maps be built for “any disease, any country, in one day”?</a:t>
            </a:r>
          </a:p>
          <a:p>
            <a:pPr marL="0" indent="0">
              <a:buNone/>
            </a:pPr>
            <a:endParaRPr lang="en-US" sz="1800" dirty="0"/>
          </a:p>
          <a:p>
            <a:pPr marL="0" indent="0">
              <a:buNone/>
            </a:pPr>
            <a:r>
              <a:rPr lang="en-US" sz="1800" b="1" dirty="0"/>
              <a:t>Approach</a:t>
            </a:r>
          </a:p>
          <a:p>
            <a:pPr marL="0" indent="0">
              <a:buNone/>
            </a:pPr>
            <a:r>
              <a:rPr lang="en-US" sz="1800" dirty="0"/>
              <a:t>Self-service for semi-custom risk models: try out many model structures, automate variable selection, optimize for predictive power</a:t>
            </a:r>
          </a:p>
          <a:p>
            <a:pPr marL="0" indent="0">
              <a:buNone/>
            </a:pPr>
            <a:endParaRPr lang="en-US" sz="1800" dirty="0"/>
          </a:p>
          <a:p>
            <a:pPr marL="0" indent="0">
              <a:buNone/>
            </a:pPr>
            <a:r>
              <a:rPr lang="en-US" sz="1800" b="1" dirty="0"/>
              <a:t>Demo tools</a:t>
            </a:r>
          </a:p>
          <a:p>
            <a:r>
              <a:rPr lang="en-US" sz="1800" dirty="0" err="1"/>
              <a:t>Riskmap</a:t>
            </a:r>
            <a:r>
              <a:rPr lang="en-US" sz="1800" dirty="0"/>
              <a:t>:</a:t>
            </a:r>
          </a:p>
          <a:p>
            <a:pPr lvl="1"/>
            <a:r>
              <a:rPr lang="en-US" sz="1500" dirty="0"/>
              <a:t>Cases only, 3 models, fast demos </a:t>
            </a:r>
          </a:p>
          <a:p>
            <a:r>
              <a:rPr lang="en-US" sz="1800" dirty="0" err="1"/>
              <a:t>Riskplus</a:t>
            </a:r>
            <a:r>
              <a:rPr lang="en-US" sz="1800" dirty="0"/>
              <a:t>:</a:t>
            </a:r>
          </a:p>
          <a:p>
            <a:pPr lvl="1"/>
            <a:r>
              <a:rPr lang="en-US" sz="1500" dirty="0"/>
              <a:t>Cases and/or indicators, 3 models, </a:t>
            </a:r>
            <a:br>
              <a:rPr lang="en-US" sz="1500" dirty="0"/>
            </a:br>
            <a:r>
              <a:rPr lang="en-US" sz="1500" dirty="0"/>
              <a:t>improved predictive power</a:t>
            </a:r>
          </a:p>
        </p:txBody>
      </p:sp>
      <p:pic>
        <p:nvPicPr>
          <p:cNvPr id="5" name="Content Placeholder 4"/>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l="5011" t="9098" r="4871" b="11736"/>
          <a:stretch/>
        </p:blipFill>
        <p:spPr>
          <a:xfrm>
            <a:off x="5334001" y="514350"/>
            <a:ext cx="2671011" cy="1371600"/>
          </a:xfrm>
        </p:spPr>
      </p:pic>
      <p:sp>
        <p:nvSpPr>
          <p:cNvPr id="6" name="TextBox 5"/>
          <p:cNvSpPr txBox="1"/>
          <p:nvPr/>
        </p:nvSpPr>
        <p:spPr>
          <a:xfrm>
            <a:off x="5253390" y="133350"/>
            <a:ext cx="2152833" cy="400110"/>
          </a:xfrm>
          <a:prstGeom prst="rect">
            <a:avLst/>
          </a:prstGeom>
          <a:noFill/>
        </p:spPr>
        <p:txBody>
          <a:bodyPr wrap="none" rtlCol="0">
            <a:spAutoFit/>
          </a:bodyPr>
          <a:lstStyle/>
          <a:p>
            <a:r>
              <a:rPr lang="en-US" sz="2000" u="sng" dirty="0">
                <a:solidFill>
                  <a:schemeClr val="tx2"/>
                </a:solidFill>
              </a:rPr>
              <a:t>riskmap.idmod.org</a:t>
            </a:r>
          </a:p>
        </p:txBody>
      </p:sp>
      <p:pic>
        <p:nvPicPr>
          <p:cNvPr id="7" name="Content Placeholder 4">
            <a:extLst>
              <a:ext uri="{FF2B5EF4-FFF2-40B4-BE49-F238E27FC236}">
                <a16:creationId xmlns:a16="http://schemas.microsoft.com/office/drawing/2014/main" id="{AF125082-FBE1-42D0-A1C1-3D459DAF01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434590"/>
            <a:ext cx="2768045" cy="2651760"/>
          </a:xfrm>
          <a:prstGeom prst="rect">
            <a:avLst/>
          </a:prstGeom>
        </p:spPr>
      </p:pic>
      <p:sp>
        <p:nvSpPr>
          <p:cNvPr id="8" name="TextBox 7">
            <a:extLst>
              <a:ext uri="{FF2B5EF4-FFF2-40B4-BE49-F238E27FC236}">
                <a16:creationId xmlns:a16="http://schemas.microsoft.com/office/drawing/2014/main" id="{9DC6C040-9FF1-4CEE-B97A-863A0CE6B591}"/>
              </a:ext>
            </a:extLst>
          </p:cNvPr>
          <p:cNvSpPr txBox="1"/>
          <p:nvPr/>
        </p:nvSpPr>
        <p:spPr>
          <a:xfrm>
            <a:off x="5257800" y="2038350"/>
            <a:ext cx="2119170" cy="400110"/>
          </a:xfrm>
          <a:prstGeom prst="rect">
            <a:avLst/>
          </a:prstGeom>
          <a:noFill/>
        </p:spPr>
        <p:txBody>
          <a:bodyPr wrap="none" rtlCol="0">
            <a:spAutoFit/>
          </a:bodyPr>
          <a:lstStyle/>
          <a:p>
            <a:r>
              <a:rPr lang="en-US" sz="2000" u="sng" dirty="0">
                <a:solidFill>
                  <a:schemeClr val="tx2"/>
                </a:solidFill>
              </a:rPr>
              <a:t>riskplus.idmod.org</a:t>
            </a:r>
          </a:p>
        </p:txBody>
      </p:sp>
    </p:spTree>
    <p:extLst>
      <p:ext uri="{BB962C8B-B14F-4D97-AF65-F5344CB8AC3E}">
        <p14:creationId xmlns:p14="http://schemas.microsoft.com/office/powerpoint/2010/main" val="282332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7434DD-C53F-4EB1-ACCA-00F441DF7E26}"/>
              </a:ext>
            </a:extLst>
          </p:cNvPr>
          <p:cNvSpPr>
            <a:spLocks noGrp="1"/>
          </p:cNvSpPr>
          <p:nvPr>
            <p:ph type="title"/>
          </p:nvPr>
        </p:nvSpPr>
        <p:spPr/>
        <p:txBody>
          <a:bodyPr/>
          <a:lstStyle/>
          <a:p>
            <a:r>
              <a:rPr lang="en-US" dirty="0"/>
              <a:t>Thanks</a:t>
            </a:r>
          </a:p>
        </p:txBody>
      </p:sp>
      <p:sp>
        <p:nvSpPr>
          <p:cNvPr id="6" name="Content Placeholder 5">
            <a:extLst>
              <a:ext uri="{FF2B5EF4-FFF2-40B4-BE49-F238E27FC236}">
                <a16:creationId xmlns:a16="http://schemas.microsoft.com/office/drawing/2014/main" id="{0F3C6A1C-EB18-43E2-8119-9E8019F84D98}"/>
              </a:ext>
            </a:extLst>
          </p:cNvPr>
          <p:cNvSpPr>
            <a:spLocks noGrp="1"/>
          </p:cNvSpPr>
          <p:nvPr>
            <p:ph sz="half" idx="2"/>
          </p:nvPr>
        </p:nvSpPr>
        <p:spPr/>
        <p:txBody>
          <a:bodyPr/>
          <a:lstStyle/>
          <a:p>
            <a:r>
              <a:rPr lang="en-US" dirty="0"/>
              <a:t>IDM research</a:t>
            </a:r>
          </a:p>
          <a:p>
            <a:pPr lvl="1"/>
            <a:r>
              <a:rPr lang="en-US" dirty="0"/>
              <a:t>Hil Lyons</a:t>
            </a:r>
          </a:p>
          <a:p>
            <a:pPr lvl="1"/>
            <a:r>
              <a:rPr lang="en-US" dirty="0"/>
              <a:t>Alex Upfill-Brown</a:t>
            </a:r>
          </a:p>
          <a:p>
            <a:pPr lvl="1"/>
            <a:r>
              <a:rPr lang="en-US" dirty="0"/>
              <a:t>Kevin McCarthy</a:t>
            </a:r>
          </a:p>
          <a:p>
            <a:pPr lvl="1"/>
            <a:r>
              <a:rPr lang="en-US" dirty="0"/>
              <a:t>Niket Thakkar</a:t>
            </a:r>
          </a:p>
          <a:p>
            <a:pPr lvl="1"/>
            <a:r>
              <a:rPr lang="en-US" dirty="0"/>
              <a:t>Laina Mercer</a:t>
            </a:r>
          </a:p>
          <a:p>
            <a:pPr lvl="1"/>
            <a:r>
              <a:rPr lang="en-US" dirty="0"/>
              <a:t>Steve Kroiss</a:t>
            </a:r>
          </a:p>
          <a:p>
            <a:r>
              <a:rPr lang="en-US" dirty="0"/>
              <a:t>IDM software</a:t>
            </a:r>
          </a:p>
          <a:p>
            <a:pPr lvl="1"/>
            <a:r>
              <a:rPr lang="en-US" dirty="0"/>
              <a:t>Benoit Raybaud</a:t>
            </a:r>
          </a:p>
          <a:p>
            <a:pPr lvl="1"/>
            <a:r>
              <a:rPr lang="en-US" dirty="0"/>
              <a:t>Qinghua Long</a:t>
            </a:r>
          </a:p>
          <a:p>
            <a:pPr lvl="1"/>
            <a:r>
              <a:rPr lang="en-US" dirty="0"/>
              <a:t>Dennis Harding</a:t>
            </a:r>
          </a:p>
        </p:txBody>
      </p:sp>
      <p:sp>
        <p:nvSpPr>
          <p:cNvPr id="7" name="Content Placeholder 6">
            <a:extLst>
              <a:ext uri="{FF2B5EF4-FFF2-40B4-BE49-F238E27FC236}">
                <a16:creationId xmlns:a16="http://schemas.microsoft.com/office/drawing/2014/main" id="{23E60FE8-A442-4AF1-8F16-4DA516D86BC2}"/>
              </a:ext>
            </a:extLst>
          </p:cNvPr>
          <p:cNvSpPr>
            <a:spLocks noGrp="1"/>
          </p:cNvSpPr>
          <p:nvPr>
            <p:ph sz="quarter" idx="4"/>
          </p:nvPr>
        </p:nvSpPr>
        <p:spPr/>
        <p:txBody>
          <a:bodyPr/>
          <a:lstStyle/>
          <a:p>
            <a:r>
              <a:rPr lang="en-US" dirty="0"/>
              <a:t>Collaborators</a:t>
            </a:r>
          </a:p>
          <a:p>
            <a:pPr lvl="1"/>
            <a:r>
              <a:rPr lang="en-US" dirty="0"/>
              <a:t>Nigeria EOC</a:t>
            </a:r>
          </a:p>
          <a:p>
            <a:pPr lvl="1"/>
            <a:r>
              <a:rPr lang="en-US" dirty="0"/>
              <a:t>Pakistan EOC</a:t>
            </a:r>
          </a:p>
          <a:p>
            <a:pPr lvl="1"/>
            <a:r>
              <a:rPr lang="en-US" dirty="0"/>
              <a:t>RATT @ GPEI</a:t>
            </a:r>
          </a:p>
          <a:p>
            <a:pPr lvl="1"/>
            <a:r>
              <a:rPr lang="en-US" dirty="0"/>
              <a:t>GID team @ CDC</a:t>
            </a:r>
          </a:p>
          <a:p>
            <a:pPr lvl="1"/>
            <a:r>
              <a:rPr lang="en-US" dirty="0"/>
              <a:t>BMGF polio team</a:t>
            </a:r>
          </a:p>
          <a:p>
            <a:pPr lvl="1"/>
            <a:r>
              <a:rPr lang="en-US" dirty="0"/>
              <a:t>Measles team @ WHO HQ</a:t>
            </a:r>
          </a:p>
          <a:p>
            <a:pPr lvl="1"/>
            <a:r>
              <a:rPr lang="en-US" dirty="0"/>
              <a:t>Measles team in Nigeria</a:t>
            </a:r>
          </a:p>
          <a:p>
            <a:pPr lvl="1"/>
            <a:r>
              <a:rPr lang="en-US" dirty="0"/>
              <a:t>Measles team in Pakistan</a:t>
            </a:r>
          </a:p>
          <a:p>
            <a:pPr lvl="1"/>
            <a:r>
              <a:rPr lang="en-US" dirty="0"/>
              <a:t>BMGF measles team </a:t>
            </a:r>
          </a:p>
        </p:txBody>
      </p:sp>
    </p:spTree>
    <p:extLst>
      <p:ext uri="{BB962C8B-B14F-4D97-AF65-F5344CB8AC3E}">
        <p14:creationId xmlns:p14="http://schemas.microsoft.com/office/powerpoint/2010/main" val="569151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3416753-74B3-48BD-B1F2-864E55DE662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3328" t="25157" r="12916" b="15094"/>
          <a:stretch/>
        </p:blipFill>
        <p:spPr>
          <a:xfrm>
            <a:off x="1143000" y="-14757"/>
            <a:ext cx="6737690" cy="5120640"/>
          </a:xfrm>
        </p:spPr>
      </p:pic>
      <p:sp>
        <p:nvSpPr>
          <p:cNvPr id="12" name="Oval 11">
            <a:extLst>
              <a:ext uri="{FF2B5EF4-FFF2-40B4-BE49-F238E27FC236}">
                <a16:creationId xmlns:a16="http://schemas.microsoft.com/office/drawing/2014/main" id="{F78A6192-0342-40BF-ABA0-C3A5CAE356EC}"/>
              </a:ext>
            </a:extLst>
          </p:cNvPr>
          <p:cNvSpPr/>
          <p:nvPr/>
        </p:nvSpPr>
        <p:spPr>
          <a:xfrm>
            <a:off x="3169276" y="4720214"/>
            <a:ext cx="228600" cy="2286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69E1EFE-E804-4AB4-8B98-713312FC96B5}"/>
              </a:ext>
            </a:extLst>
          </p:cNvPr>
          <p:cNvSpPr/>
          <p:nvPr/>
        </p:nvSpPr>
        <p:spPr>
          <a:xfrm>
            <a:off x="3032116" y="4392769"/>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D1AA067-F836-4EC2-B146-EE9A7A9540FB}"/>
              </a:ext>
            </a:extLst>
          </p:cNvPr>
          <p:cNvSpPr/>
          <p:nvPr/>
        </p:nvSpPr>
        <p:spPr>
          <a:xfrm>
            <a:off x="3505200" y="4019550"/>
            <a:ext cx="228600" cy="2286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F82F26-F115-45B8-A7A9-61EA519DC580}"/>
              </a:ext>
            </a:extLst>
          </p:cNvPr>
          <p:cNvSpPr/>
          <p:nvPr/>
        </p:nvSpPr>
        <p:spPr>
          <a:xfrm>
            <a:off x="2727316" y="4465294"/>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B0E3F79-F419-449D-88C2-16F2824CF3BA}"/>
              </a:ext>
            </a:extLst>
          </p:cNvPr>
          <p:cNvSpPr/>
          <p:nvPr/>
        </p:nvSpPr>
        <p:spPr>
          <a:xfrm>
            <a:off x="3336916" y="4278469"/>
            <a:ext cx="137160" cy="1371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97ACBEF-C503-4F7E-9129-781DBAF3EC3D}"/>
              </a:ext>
            </a:extLst>
          </p:cNvPr>
          <p:cNvSpPr txBox="1"/>
          <p:nvPr/>
        </p:nvSpPr>
        <p:spPr>
          <a:xfrm>
            <a:off x="3951511" y="3533685"/>
            <a:ext cx="1947777" cy="1200329"/>
          </a:xfrm>
          <a:prstGeom prst="rect">
            <a:avLst/>
          </a:prstGeom>
          <a:solidFill>
            <a:schemeClr val="bg1"/>
          </a:solidFill>
          <a:ln>
            <a:solidFill>
              <a:srgbClr val="7030A0"/>
            </a:solidFill>
          </a:ln>
        </p:spPr>
        <p:txBody>
          <a:bodyPr wrap="none" rtlCol="0">
            <a:spAutoFit/>
          </a:bodyPr>
          <a:lstStyle/>
          <a:p>
            <a:r>
              <a:rPr lang="en-US" sz="2400" b="1" dirty="0">
                <a:solidFill>
                  <a:schemeClr val="accent1"/>
                </a:solidFill>
              </a:rPr>
              <a:t>Measles </a:t>
            </a:r>
          </a:p>
          <a:p>
            <a:r>
              <a:rPr lang="en-US" sz="2400" b="1" dirty="0">
                <a:solidFill>
                  <a:schemeClr val="accent1"/>
                </a:solidFill>
              </a:rPr>
              <a:t>2009-2010</a:t>
            </a:r>
          </a:p>
          <a:p>
            <a:r>
              <a:rPr lang="en-US" sz="2400" b="1" dirty="0">
                <a:solidFill>
                  <a:schemeClr val="accent1"/>
                </a:solidFill>
              </a:rPr>
              <a:t>150,000 cases</a:t>
            </a:r>
          </a:p>
        </p:txBody>
      </p:sp>
      <p:sp>
        <p:nvSpPr>
          <p:cNvPr id="18" name="TextBox 17">
            <a:extLst>
              <a:ext uri="{FF2B5EF4-FFF2-40B4-BE49-F238E27FC236}">
                <a16:creationId xmlns:a16="http://schemas.microsoft.com/office/drawing/2014/main" id="{6F8862E6-F2CB-4076-8184-030A5B5A2337}"/>
              </a:ext>
            </a:extLst>
          </p:cNvPr>
          <p:cNvSpPr txBox="1"/>
          <p:nvPr/>
        </p:nvSpPr>
        <p:spPr>
          <a:xfrm>
            <a:off x="1676400" y="853764"/>
            <a:ext cx="1523174" cy="1200329"/>
          </a:xfrm>
          <a:prstGeom prst="rect">
            <a:avLst/>
          </a:prstGeom>
          <a:solidFill>
            <a:schemeClr val="bg1"/>
          </a:solidFill>
          <a:ln>
            <a:solidFill>
              <a:srgbClr val="C00000"/>
            </a:solidFill>
          </a:ln>
        </p:spPr>
        <p:txBody>
          <a:bodyPr wrap="none" rtlCol="0">
            <a:spAutoFit/>
          </a:bodyPr>
          <a:lstStyle/>
          <a:p>
            <a:r>
              <a:rPr lang="en-US" sz="2400" b="1" dirty="0">
                <a:solidFill>
                  <a:schemeClr val="accent1"/>
                </a:solidFill>
              </a:rPr>
              <a:t>Polio </a:t>
            </a:r>
          </a:p>
          <a:p>
            <a:r>
              <a:rPr lang="en-US" sz="2400" b="1" dirty="0">
                <a:solidFill>
                  <a:schemeClr val="accent1"/>
                </a:solidFill>
              </a:rPr>
              <a:t>2013-2014</a:t>
            </a:r>
          </a:p>
          <a:p>
            <a:r>
              <a:rPr lang="en-US" sz="2400" b="1" dirty="0">
                <a:solidFill>
                  <a:schemeClr val="accent1"/>
                </a:solidFill>
              </a:rPr>
              <a:t>38 cases</a:t>
            </a:r>
          </a:p>
        </p:txBody>
      </p:sp>
      <p:sp>
        <p:nvSpPr>
          <p:cNvPr id="20" name="TextBox 19">
            <a:extLst>
              <a:ext uri="{FF2B5EF4-FFF2-40B4-BE49-F238E27FC236}">
                <a16:creationId xmlns:a16="http://schemas.microsoft.com/office/drawing/2014/main" id="{5FD59308-1571-4823-8B66-4BCDE4BF23E9}"/>
              </a:ext>
            </a:extLst>
          </p:cNvPr>
          <p:cNvSpPr txBox="1"/>
          <p:nvPr/>
        </p:nvSpPr>
        <p:spPr>
          <a:xfrm>
            <a:off x="449496" y="3309883"/>
            <a:ext cx="1812035" cy="1200329"/>
          </a:xfrm>
          <a:prstGeom prst="rect">
            <a:avLst/>
          </a:prstGeom>
          <a:solidFill>
            <a:schemeClr val="bg1"/>
          </a:solidFill>
          <a:ln>
            <a:solidFill>
              <a:srgbClr val="FFC000"/>
            </a:solidFill>
          </a:ln>
        </p:spPr>
        <p:txBody>
          <a:bodyPr wrap="none" rtlCol="0">
            <a:spAutoFit/>
          </a:bodyPr>
          <a:lstStyle/>
          <a:p>
            <a:r>
              <a:rPr lang="en-US" sz="2400" b="1" dirty="0">
                <a:solidFill>
                  <a:schemeClr val="accent1"/>
                </a:solidFill>
              </a:rPr>
              <a:t>Yellow fever </a:t>
            </a:r>
          </a:p>
          <a:p>
            <a:r>
              <a:rPr lang="en-US" sz="2400" b="1" dirty="0">
                <a:solidFill>
                  <a:schemeClr val="accent1"/>
                </a:solidFill>
              </a:rPr>
              <a:t>2015-2017</a:t>
            </a:r>
          </a:p>
          <a:p>
            <a:r>
              <a:rPr lang="en-US" sz="2400" b="1" dirty="0">
                <a:solidFill>
                  <a:schemeClr val="accent1"/>
                </a:solidFill>
              </a:rPr>
              <a:t>1000+ cases</a:t>
            </a:r>
          </a:p>
        </p:txBody>
      </p:sp>
      <p:sp>
        <p:nvSpPr>
          <p:cNvPr id="21" name="Oval 20">
            <a:extLst>
              <a:ext uri="{FF2B5EF4-FFF2-40B4-BE49-F238E27FC236}">
                <a16:creationId xmlns:a16="http://schemas.microsoft.com/office/drawing/2014/main" id="{25C424DB-24BE-4344-A432-386E7852B247}"/>
              </a:ext>
            </a:extLst>
          </p:cNvPr>
          <p:cNvSpPr/>
          <p:nvPr/>
        </p:nvSpPr>
        <p:spPr>
          <a:xfrm>
            <a:off x="2521305" y="381546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4DE74AB-68FE-46A0-9155-8A58F8C26A9C}"/>
              </a:ext>
            </a:extLst>
          </p:cNvPr>
          <p:cNvSpPr/>
          <p:nvPr/>
        </p:nvSpPr>
        <p:spPr>
          <a:xfrm>
            <a:off x="2803516" y="340995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F01959A-5785-4CB6-97F9-B2CE37E42CDE}"/>
              </a:ext>
            </a:extLst>
          </p:cNvPr>
          <p:cNvSpPr/>
          <p:nvPr/>
        </p:nvSpPr>
        <p:spPr>
          <a:xfrm>
            <a:off x="3645574" y="3270947"/>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ADAF61D-6D3E-4F8D-9FC7-C49514CE3C6B}"/>
              </a:ext>
            </a:extLst>
          </p:cNvPr>
          <p:cNvSpPr/>
          <p:nvPr/>
        </p:nvSpPr>
        <p:spPr>
          <a:xfrm>
            <a:off x="6172200" y="1657350"/>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922FF9C-EBBF-4111-9687-293A132FFC57}"/>
              </a:ext>
            </a:extLst>
          </p:cNvPr>
          <p:cNvSpPr/>
          <p:nvPr/>
        </p:nvSpPr>
        <p:spPr>
          <a:xfrm>
            <a:off x="3576994" y="1543050"/>
            <a:ext cx="22860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12E9790-4771-496A-B67F-CDB561238F88}"/>
              </a:ext>
            </a:extLst>
          </p:cNvPr>
          <p:cNvSpPr txBox="1"/>
          <p:nvPr/>
        </p:nvSpPr>
        <p:spPr>
          <a:xfrm>
            <a:off x="152400" y="52481"/>
            <a:ext cx="7812395" cy="523220"/>
          </a:xfrm>
          <a:prstGeom prst="rect">
            <a:avLst/>
          </a:prstGeom>
          <a:solidFill>
            <a:schemeClr val="bg1"/>
          </a:solidFill>
        </p:spPr>
        <p:txBody>
          <a:bodyPr wrap="none" rtlCol="0">
            <a:spAutoFit/>
          </a:bodyPr>
          <a:lstStyle/>
          <a:p>
            <a:r>
              <a:rPr lang="en-US" sz="2800" dirty="0">
                <a:solidFill>
                  <a:schemeClr val="tx2"/>
                </a:solidFill>
              </a:rPr>
              <a:t>What do the following outbreaks have in common?</a:t>
            </a:r>
          </a:p>
        </p:txBody>
      </p:sp>
    </p:spTree>
    <p:extLst>
      <p:ext uri="{BB962C8B-B14F-4D97-AF65-F5344CB8AC3E}">
        <p14:creationId xmlns:p14="http://schemas.microsoft.com/office/powerpoint/2010/main" val="1466214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164A5-3212-4B87-8283-3B44EEC747AC}"/>
              </a:ext>
            </a:extLst>
          </p:cNvPr>
          <p:cNvSpPr>
            <a:spLocks noGrp="1"/>
          </p:cNvSpPr>
          <p:nvPr>
            <p:ph type="title"/>
          </p:nvPr>
        </p:nvSpPr>
        <p:spPr/>
        <p:txBody>
          <a:bodyPr>
            <a:normAutofit/>
          </a:bodyPr>
          <a:lstStyle/>
          <a:p>
            <a:r>
              <a:rPr lang="en-US" sz="2800" dirty="0"/>
              <a:t>How much suffering? How big is the effort?</a:t>
            </a:r>
          </a:p>
        </p:txBody>
      </p:sp>
      <p:sp>
        <p:nvSpPr>
          <p:cNvPr id="7" name="Content Placeholder 6">
            <a:extLst>
              <a:ext uri="{FF2B5EF4-FFF2-40B4-BE49-F238E27FC236}">
                <a16:creationId xmlns:a16="http://schemas.microsoft.com/office/drawing/2014/main" id="{CD3E6E73-7AF9-4CD4-B1C5-20C4DE4B2AA2}"/>
              </a:ext>
            </a:extLst>
          </p:cNvPr>
          <p:cNvSpPr>
            <a:spLocks noGrp="1"/>
          </p:cNvSpPr>
          <p:nvPr>
            <p:ph sz="half" idx="2"/>
          </p:nvPr>
        </p:nvSpPr>
        <p:spPr/>
        <p:txBody>
          <a:bodyPr>
            <a:normAutofit/>
          </a:bodyPr>
          <a:lstStyle/>
          <a:p>
            <a:pPr marL="0" indent="0">
              <a:buNone/>
            </a:pPr>
            <a:r>
              <a:rPr lang="en-US" sz="2000" dirty="0"/>
              <a:t>Global burden, per year</a:t>
            </a:r>
          </a:p>
          <a:p>
            <a:r>
              <a:rPr lang="en-US" sz="1800" dirty="0"/>
              <a:t>Measles</a:t>
            </a:r>
            <a:br>
              <a:rPr lang="en-US" sz="1800" dirty="0"/>
            </a:br>
            <a:r>
              <a:rPr lang="en-US" sz="1600" dirty="0"/>
              <a:t>(global) </a:t>
            </a:r>
            <a:r>
              <a:rPr lang="en-US" sz="1200" dirty="0"/>
              <a:t>~</a:t>
            </a:r>
            <a:r>
              <a:rPr lang="en-US" sz="1600" dirty="0"/>
              <a:t>7,000,000 cases, </a:t>
            </a:r>
            <a:r>
              <a:rPr lang="en-US" sz="1200" dirty="0"/>
              <a:t>~</a:t>
            </a:r>
            <a:r>
              <a:rPr lang="en-US" sz="1600" dirty="0"/>
              <a:t>100,000 deaths</a:t>
            </a:r>
          </a:p>
          <a:p>
            <a:endParaRPr lang="en-US" sz="1100" dirty="0"/>
          </a:p>
          <a:p>
            <a:r>
              <a:rPr lang="en-US" sz="1800" dirty="0"/>
              <a:t>Yellow fever </a:t>
            </a:r>
            <a:br>
              <a:rPr lang="en-US" sz="1800" dirty="0"/>
            </a:br>
            <a:r>
              <a:rPr lang="en-US" sz="1600" dirty="0"/>
              <a:t>(Africa) </a:t>
            </a:r>
            <a:r>
              <a:rPr lang="en-US" sz="1200" dirty="0"/>
              <a:t>~</a:t>
            </a:r>
            <a:r>
              <a:rPr lang="en-US" sz="1600" dirty="0"/>
              <a:t>130,000 cases, </a:t>
            </a:r>
            <a:r>
              <a:rPr lang="en-US" sz="1400" dirty="0"/>
              <a:t>~</a:t>
            </a:r>
            <a:r>
              <a:rPr lang="en-US" sz="1600" dirty="0"/>
              <a:t>70,000 deaths</a:t>
            </a:r>
          </a:p>
          <a:p>
            <a:endParaRPr lang="en-US" sz="1100" dirty="0"/>
          </a:p>
          <a:p>
            <a:r>
              <a:rPr lang="en-US" sz="1800" dirty="0"/>
              <a:t>Meningitis</a:t>
            </a:r>
            <a:br>
              <a:rPr lang="en-US" sz="1800" dirty="0"/>
            </a:br>
            <a:r>
              <a:rPr lang="en-US" sz="1600" dirty="0"/>
              <a:t>(Africa) </a:t>
            </a:r>
            <a:r>
              <a:rPr lang="en-US" sz="1200" dirty="0"/>
              <a:t>~</a:t>
            </a:r>
            <a:r>
              <a:rPr lang="en-US" sz="1600" dirty="0"/>
              <a:t>30,000 cases, </a:t>
            </a:r>
            <a:r>
              <a:rPr lang="en-US" sz="1200" dirty="0"/>
              <a:t>~</a:t>
            </a:r>
            <a:r>
              <a:rPr lang="en-US" sz="1600" dirty="0"/>
              <a:t>3000 deaths</a:t>
            </a:r>
          </a:p>
          <a:p>
            <a:endParaRPr lang="en-US" sz="1100" dirty="0"/>
          </a:p>
          <a:p>
            <a:r>
              <a:rPr lang="en-US" sz="1800" dirty="0"/>
              <a:t>Polio</a:t>
            </a:r>
            <a:br>
              <a:rPr lang="en-US" sz="1800" dirty="0"/>
            </a:br>
            <a:r>
              <a:rPr lang="en-US" sz="1600" dirty="0"/>
              <a:t>(global) </a:t>
            </a:r>
            <a:r>
              <a:rPr lang="en-US" sz="1200" dirty="0"/>
              <a:t>~</a:t>
            </a:r>
            <a:r>
              <a:rPr lang="en-US" sz="1600" dirty="0"/>
              <a:t>50 cases, </a:t>
            </a:r>
            <a:r>
              <a:rPr lang="en-US" sz="1200" dirty="0"/>
              <a:t>~</a:t>
            </a:r>
            <a:r>
              <a:rPr lang="en-US" sz="1600" dirty="0"/>
              <a:t>5 deaths</a:t>
            </a:r>
            <a:endParaRPr lang="en-US" sz="1800" dirty="0"/>
          </a:p>
        </p:txBody>
      </p:sp>
      <p:sp>
        <p:nvSpPr>
          <p:cNvPr id="8" name="Content Placeholder 7">
            <a:extLst>
              <a:ext uri="{FF2B5EF4-FFF2-40B4-BE49-F238E27FC236}">
                <a16:creationId xmlns:a16="http://schemas.microsoft.com/office/drawing/2014/main" id="{66EDD465-86B2-463F-86A7-DEB9B2BF9290}"/>
              </a:ext>
            </a:extLst>
          </p:cNvPr>
          <p:cNvSpPr>
            <a:spLocks noGrp="1"/>
          </p:cNvSpPr>
          <p:nvPr>
            <p:ph sz="quarter" idx="4"/>
          </p:nvPr>
        </p:nvSpPr>
        <p:spPr>
          <a:xfrm>
            <a:off x="4343400" y="819150"/>
            <a:ext cx="4495800" cy="3775472"/>
          </a:xfrm>
        </p:spPr>
        <p:txBody>
          <a:bodyPr>
            <a:normAutofit/>
          </a:bodyPr>
          <a:lstStyle/>
          <a:p>
            <a:r>
              <a:rPr lang="en-US" sz="1800" dirty="0"/>
              <a:t>GAVI ($1.3B/</a:t>
            </a:r>
            <a:r>
              <a:rPr lang="en-US" sz="1800" dirty="0" err="1"/>
              <a:t>yr</a:t>
            </a:r>
            <a:r>
              <a:rPr lang="en-US" sz="1800" dirty="0"/>
              <a:t> total spend) </a:t>
            </a:r>
          </a:p>
          <a:p>
            <a:pPr lvl="1"/>
            <a:r>
              <a:rPr lang="en-US" sz="1400" dirty="0"/>
              <a:t>approx. $160M/</a:t>
            </a:r>
            <a:r>
              <a:rPr lang="en-US" sz="1400" dirty="0" err="1"/>
              <a:t>yr</a:t>
            </a:r>
            <a:r>
              <a:rPr lang="en-US" sz="1400" dirty="0"/>
              <a:t> on measles and rubella ($1.2B so far)</a:t>
            </a:r>
          </a:p>
          <a:p>
            <a:pPr lvl="1"/>
            <a:r>
              <a:rPr lang="en-US" sz="1400" dirty="0"/>
              <a:t>approx. $13M/</a:t>
            </a:r>
            <a:r>
              <a:rPr lang="en-US" sz="1400" dirty="0" err="1"/>
              <a:t>yr</a:t>
            </a:r>
            <a:r>
              <a:rPr lang="en-US" sz="1400" dirty="0"/>
              <a:t> on yellow fever ($300M since 2001)</a:t>
            </a:r>
          </a:p>
          <a:p>
            <a:endParaRPr lang="en-US" sz="1800" dirty="0"/>
          </a:p>
          <a:p>
            <a:r>
              <a:rPr lang="en-US" sz="1800" dirty="0"/>
              <a:t>Measles and Rubella initiative </a:t>
            </a:r>
            <a:br>
              <a:rPr lang="en-US" sz="1800" dirty="0"/>
            </a:br>
            <a:r>
              <a:rPr lang="en-US" sz="1600" dirty="0"/>
              <a:t>(funding laboratory and tech assistance)</a:t>
            </a:r>
            <a:endParaRPr lang="en-US" sz="1800" dirty="0"/>
          </a:p>
          <a:p>
            <a:endParaRPr lang="en-US" sz="1800" dirty="0"/>
          </a:p>
          <a:p>
            <a:r>
              <a:rPr lang="en-US" sz="1800" dirty="0"/>
              <a:t>Polio Eradication Initiative spends $1B/</a:t>
            </a:r>
            <a:r>
              <a:rPr lang="en-US" sz="1800" dirty="0" err="1"/>
              <a:t>yr</a:t>
            </a:r>
            <a:r>
              <a:rPr lang="en-US" sz="1800" dirty="0"/>
              <a:t> ($14B since 1988)</a:t>
            </a:r>
          </a:p>
          <a:p>
            <a:endParaRPr lang="en-US" dirty="0"/>
          </a:p>
        </p:txBody>
      </p:sp>
    </p:spTree>
    <p:extLst>
      <p:ext uri="{BB962C8B-B14F-4D97-AF65-F5344CB8AC3E}">
        <p14:creationId xmlns:p14="http://schemas.microsoft.com/office/powerpoint/2010/main" val="425660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F9C93-5028-4079-B921-8BB57D2CEA96}"/>
              </a:ext>
            </a:extLst>
          </p:cNvPr>
          <p:cNvSpPr>
            <a:spLocks noGrp="1"/>
          </p:cNvSpPr>
          <p:nvPr>
            <p:ph type="title"/>
          </p:nvPr>
        </p:nvSpPr>
        <p:spPr>
          <a:xfrm>
            <a:off x="174568" y="133350"/>
            <a:ext cx="8664631" cy="609600"/>
          </a:xfrm>
        </p:spPr>
        <p:txBody>
          <a:bodyPr>
            <a:normAutofit/>
          </a:bodyPr>
          <a:lstStyle/>
          <a:p>
            <a:r>
              <a:rPr lang="en-US" sz="2800" dirty="0"/>
              <a:t>Structured risk assessments</a:t>
            </a:r>
          </a:p>
        </p:txBody>
      </p:sp>
      <p:sp>
        <p:nvSpPr>
          <p:cNvPr id="9" name="TextBox 8">
            <a:extLst>
              <a:ext uri="{FF2B5EF4-FFF2-40B4-BE49-F238E27FC236}">
                <a16:creationId xmlns:a16="http://schemas.microsoft.com/office/drawing/2014/main" id="{2B98AA2F-1C1F-4B55-8E32-F81272BCF0AF}"/>
              </a:ext>
            </a:extLst>
          </p:cNvPr>
          <p:cNvSpPr txBox="1"/>
          <p:nvPr/>
        </p:nvSpPr>
        <p:spPr>
          <a:xfrm>
            <a:off x="166305" y="2019698"/>
            <a:ext cx="5773888" cy="338554"/>
          </a:xfrm>
          <a:prstGeom prst="rect">
            <a:avLst/>
          </a:prstGeom>
          <a:noFill/>
        </p:spPr>
        <p:txBody>
          <a:bodyPr wrap="none" rtlCol="0">
            <a:spAutoFit/>
          </a:bodyPr>
          <a:lstStyle/>
          <a:p>
            <a:r>
              <a:rPr lang="en-US" i="1" dirty="0">
                <a:solidFill>
                  <a:schemeClr val="accent1"/>
                </a:solidFill>
              </a:rPr>
              <a:t>(Example)</a:t>
            </a:r>
            <a:r>
              <a:rPr lang="en-US" dirty="0">
                <a:solidFill>
                  <a:schemeClr val="accent1"/>
                </a:solidFill>
              </a:rPr>
              <a:t> Measles programmatic risk assessment tool (WHO/CDC) </a:t>
            </a:r>
          </a:p>
        </p:txBody>
      </p:sp>
      <p:pic>
        <p:nvPicPr>
          <p:cNvPr id="11" name="Content Placeholder 5">
            <a:extLst>
              <a:ext uri="{FF2B5EF4-FFF2-40B4-BE49-F238E27FC236}">
                <a16:creationId xmlns:a16="http://schemas.microsoft.com/office/drawing/2014/main" id="{9532445C-213C-4AEF-A7B0-49E8125516C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52400" y="2434590"/>
            <a:ext cx="4803607" cy="2194560"/>
          </a:xfrm>
        </p:spPr>
      </p:pic>
      <p:pic>
        <p:nvPicPr>
          <p:cNvPr id="12" name="Content Placeholder 11">
            <a:extLst>
              <a:ext uri="{FF2B5EF4-FFF2-40B4-BE49-F238E27FC236}">
                <a16:creationId xmlns:a16="http://schemas.microsoft.com/office/drawing/2014/main" id="{4D961CD0-C8C6-4EF1-BFEC-BE418EC9C489}"/>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956007" y="2556510"/>
            <a:ext cx="4157958" cy="2011680"/>
          </a:xfrm>
          <a:prstGeom prst="rect">
            <a:avLst/>
          </a:prstGeom>
        </p:spPr>
      </p:pic>
      <p:sp>
        <p:nvSpPr>
          <p:cNvPr id="14" name="TextBox 13">
            <a:extLst>
              <a:ext uri="{FF2B5EF4-FFF2-40B4-BE49-F238E27FC236}">
                <a16:creationId xmlns:a16="http://schemas.microsoft.com/office/drawing/2014/main" id="{2824841C-4E55-40CA-9ADD-62F8C76B95C3}"/>
              </a:ext>
            </a:extLst>
          </p:cNvPr>
          <p:cNvSpPr txBox="1"/>
          <p:nvPr/>
        </p:nvSpPr>
        <p:spPr>
          <a:xfrm>
            <a:off x="228600" y="4674870"/>
            <a:ext cx="7315200" cy="307777"/>
          </a:xfrm>
          <a:prstGeom prst="rect">
            <a:avLst/>
          </a:prstGeom>
          <a:noFill/>
        </p:spPr>
        <p:txBody>
          <a:bodyPr wrap="square" rtlCol="0">
            <a:spAutoFit/>
          </a:bodyPr>
          <a:lstStyle/>
          <a:p>
            <a:r>
              <a:rPr lang="en-US" sz="1400" u="sng" dirty="0">
                <a:solidFill>
                  <a:srgbClr val="0070C0"/>
                </a:solidFill>
              </a:rPr>
              <a:t>http://www.who.int/immunization/monitoring_surveillance/routine/measles_assessment/en/</a:t>
            </a:r>
          </a:p>
        </p:txBody>
      </p:sp>
      <p:sp>
        <p:nvSpPr>
          <p:cNvPr id="15" name="TextBox 14">
            <a:extLst>
              <a:ext uri="{FF2B5EF4-FFF2-40B4-BE49-F238E27FC236}">
                <a16:creationId xmlns:a16="http://schemas.microsoft.com/office/drawing/2014/main" id="{EB547C43-12BA-4BD3-A0F5-7CFBA567A0BB}"/>
              </a:ext>
            </a:extLst>
          </p:cNvPr>
          <p:cNvSpPr txBox="1"/>
          <p:nvPr/>
        </p:nvSpPr>
        <p:spPr>
          <a:xfrm>
            <a:off x="228600" y="909305"/>
            <a:ext cx="8579978" cy="807913"/>
          </a:xfrm>
          <a:prstGeom prst="rect">
            <a:avLst/>
          </a:prstGeom>
          <a:noFill/>
        </p:spPr>
        <p:txBody>
          <a:bodyPr wrap="none" rtlCol="0">
            <a:spAutoFit/>
          </a:bodyPr>
          <a:lstStyle/>
          <a:p>
            <a:r>
              <a:rPr lang="en-US" sz="1800" b="1" dirty="0">
                <a:solidFill>
                  <a:schemeClr val="accent1"/>
                </a:solidFill>
              </a:rPr>
              <a:t>Advantages</a:t>
            </a:r>
            <a:r>
              <a:rPr lang="en-US" sz="1800" dirty="0">
                <a:solidFill>
                  <a:schemeClr val="accent1"/>
                </a:solidFill>
              </a:rPr>
              <a:t>: </a:t>
            </a:r>
            <a:r>
              <a:rPr lang="en-US" dirty="0">
                <a:solidFill>
                  <a:schemeClr val="accent1"/>
                </a:solidFill>
              </a:rPr>
              <a:t>incorporates expert knowledge, interpretable/actionable, doesn’t need incidence data</a:t>
            </a:r>
            <a:br>
              <a:rPr lang="en-US" dirty="0">
                <a:solidFill>
                  <a:schemeClr val="accent1"/>
                </a:solidFill>
              </a:rPr>
            </a:br>
            <a:endParaRPr lang="en-US" sz="1050" dirty="0">
              <a:solidFill>
                <a:schemeClr val="accent1"/>
              </a:solidFill>
            </a:endParaRPr>
          </a:p>
          <a:p>
            <a:r>
              <a:rPr lang="en-US" sz="1800" b="1" dirty="0">
                <a:solidFill>
                  <a:schemeClr val="accent1"/>
                </a:solidFill>
              </a:rPr>
              <a:t>Limitations</a:t>
            </a:r>
            <a:r>
              <a:rPr lang="en-US" sz="1800" dirty="0">
                <a:solidFill>
                  <a:schemeClr val="accent1"/>
                </a:solidFill>
              </a:rPr>
              <a:t>: </a:t>
            </a:r>
            <a:r>
              <a:rPr lang="en-US" dirty="0">
                <a:solidFill>
                  <a:schemeClr val="accent1"/>
                </a:solidFill>
              </a:rPr>
              <a:t>not calibrated or validated, unknown predictive power </a:t>
            </a:r>
            <a:endParaRPr lang="en-US" sz="1800" dirty="0">
              <a:solidFill>
                <a:schemeClr val="accent1"/>
              </a:solidFill>
            </a:endParaRPr>
          </a:p>
        </p:txBody>
      </p:sp>
    </p:spTree>
    <p:extLst>
      <p:ext uri="{BB962C8B-B14F-4D97-AF65-F5344CB8AC3E}">
        <p14:creationId xmlns:p14="http://schemas.microsoft.com/office/powerpoint/2010/main" val="1735433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F9C93-5028-4079-B921-8BB57D2CEA96}"/>
              </a:ext>
            </a:extLst>
          </p:cNvPr>
          <p:cNvSpPr>
            <a:spLocks noGrp="1"/>
          </p:cNvSpPr>
          <p:nvPr>
            <p:ph type="title"/>
          </p:nvPr>
        </p:nvSpPr>
        <p:spPr>
          <a:xfrm>
            <a:off x="174568" y="133350"/>
            <a:ext cx="8664631" cy="609600"/>
          </a:xfrm>
        </p:spPr>
        <p:txBody>
          <a:bodyPr>
            <a:normAutofit/>
          </a:bodyPr>
          <a:lstStyle/>
          <a:p>
            <a:r>
              <a:rPr lang="en-US" sz="2800" dirty="0"/>
              <a:t>Optimizing predictive power</a:t>
            </a:r>
          </a:p>
        </p:txBody>
      </p:sp>
      <p:sp>
        <p:nvSpPr>
          <p:cNvPr id="3" name="Content Placeholder 2">
            <a:extLst>
              <a:ext uri="{FF2B5EF4-FFF2-40B4-BE49-F238E27FC236}">
                <a16:creationId xmlns:a16="http://schemas.microsoft.com/office/drawing/2014/main" id="{C7CA16F8-716D-4E98-A325-ED2620EE267F}"/>
              </a:ext>
            </a:extLst>
          </p:cNvPr>
          <p:cNvSpPr>
            <a:spLocks noGrp="1"/>
          </p:cNvSpPr>
          <p:nvPr>
            <p:ph sz="half" idx="2"/>
          </p:nvPr>
        </p:nvSpPr>
        <p:spPr>
          <a:xfrm>
            <a:off x="174568" y="819150"/>
            <a:ext cx="4016432" cy="3775472"/>
          </a:xfrm>
        </p:spPr>
        <p:txBody>
          <a:bodyPr>
            <a:normAutofit/>
          </a:bodyPr>
          <a:lstStyle/>
          <a:p>
            <a:pPr marL="0" indent="0">
              <a:buNone/>
            </a:pPr>
            <a:r>
              <a:rPr lang="en-US" sz="2000" dirty="0"/>
              <a:t>Building risk model</a:t>
            </a:r>
          </a:p>
          <a:p>
            <a:r>
              <a:rPr lang="en-US" sz="1800" dirty="0"/>
              <a:t>Case data is reliable target</a:t>
            </a:r>
          </a:p>
          <a:p>
            <a:r>
              <a:rPr lang="en-US" sz="1800" dirty="0"/>
              <a:t>Unmeasured risk (random effects)</a:t>
            </a:r>
          </a:p>
          <a:p>
            <a:r>
              <a:rPr lang="en-US" sz="1800" dirty="0"/>
              <a:t>Predictors: select best, remove bad</a:t>
            </a:r>
          </a:p>
          <a:p>
            <a:r>
              <a:rPr lang="en-US" sz="1800" dirty="0"/>
              <a:t>Include local experts, get consensus</a:t>
            </a:r>
          </a:p>
          <a:p>
            <a:r>
              <a:rPr lang="en-US" sz="1800" dirty="0"/>
              <a:t>Tiering for prioritization</a:t>
            </a:r>
          </a:p>
        </p:txBody>
      </p:sp>
      <p:sp>
        <p:nvSpPr>
          <p:cNvPr id="9" name="TextBox 8">
            <a:extLst>
              <a:ext uri="{FF2B5EF4-FFF2-40B4-BE49-F238E27FC236}">
                <a16:creationId xmlns:a16="http://schemas.microsoft.com/office/drawing/2014/main" id="{2B98AA2F-1C1F-4B55-8E32-F81272BCF0AF}"/>
              </a:ext>
            </a:extLst>
          </p:cNvPr>
          <p:cNvSpPr txBox="1"/>
          <p:nvPr/>
        </p:nvSpPr>
        <p:spPr>
          <a:xfrm>
            <a:off x="4267200" y="2965226"/>
            <a:ext cx="1447800" cy="584775"/>
          </a:xfrm>
          <a:prstGeom prst="rect">
            <a:avLst/>
          </a:prstGeom>
          <a:noFill/>
        </p:spPr>
        <p:txBody>
          <a:bodyPr wrap="square" rtlCol="0">
            <a:spAutoFit/>
          </a:bodyPr>
          <a:lstStyle/>
          <a:p>
            <a:r>
              <a:rPr lang="en-US" dirty="0">
                <a:solidFill>
                  <a:schemeClr val="accent1"/>
                </a:solidFill>
              </a:rPr>
              <a:t>Pakistan high-risk list (2013)</a:t>
            </a:r>
          </a:p>
        </p:txBody>
      </p:sp>
      <p:pic>
        <p:nvPicPr>
          <p:cNvPr id="10" name="Content Placeholder 9">
            <a:extLst>
              <a:ext uri="{FF2B5EF4-FFF2-40B4-BE49-F238E27FC236}">
                <a16:creationId xmlns:a16="http://schemas.microsoft.com/office/drawing/2014/main" id="{7BAE1B90-6259-489F-9BF2-A582A2A10B1E}"/>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696987" y="614050"/>
            <a:ext cx="3142213" cy="2262500"/>
          </a:xfrm>
        </p:spPr>
      </p:pic>
      <p:pic>
        <p:nvPicPr>
          <p:cNvPr id="11" name="Picture 10">
            <a:extLst>
              <a:ext uri="{FF2B5EF4-FFF2-40B4-BE49-F238E27FC236}">
                <a16:creationId xmlns:a16="http://schemas.microsoft.com/office/drawing/2014/main" id="{ECDAAB43-3AB0-45AF-8B92-32CF0C072F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8016" y="2949405"/>
            <a:ext cx="2600632" cy="2136945"/>
          </a:xfrm>
          <a:prstGeom prst="rect">
            <a:avLst/>
          </a:prstGeom>
        </p:spPr>
      </p:pic>
      <p:sp>
        <p:nvSpPr>
          <p:cNvPr id="12" name="TextBox 11">
            <a:extLst>
              <a:ext uri="{FF2B5EF4-FFF2-40B4-BE49-F238E27FC236}">
                <a16:creationId xmlns:a16="http://schemas.microsoft.com/office/drawing/2014/main" id="{2E27930F-4B3C-4F9A-97BD-71BC9C4F6AE5}"/>
              </a:ext>
            </a:extLst>
          </p:cNvPr>
          <p:cNvSpPr txBox="1"/>
          <p:nvPr/>
        </p:nvSpPr>
        <p:spPr>
          <a:xfrm>
            <a:off x="4267200" y="718420"/>
            <a:ext cx="1447800" cy="830997"/>
          </a:xfrm>
          <a:prstGeom prst="rect">
            <a:avLst/>
          </a:prstGeom>
          <a:noFill/>
        </p:spPr>
        <p:txBody>
          <a:bodyPr wrap="square" rtlCol="0">
            <a:spAutoFit/>
          </a:bodyPr>
          <a:lstStyle/>
          <a:p>
            <a:r>
              <a:rPr lang="en-US" dirty="0">
                <a:solidFill>
                  <a:schemeClr val="accent1"/>
                </a:solidFill>
              </a:rPr>
              <a:t>CDC-IDM-NIE risk modeling (2014)</a:t>
            </a:r>
          </a:p>
        </p:txBody>
      </p:sp>
    </p:spTree>
    <p:extLst>
      <p:ext uri="{BB962C8B-B14F-4D97-AF65-F5344CB8AC3E}">
        <p14:creationId xmlns:p14="http://schemas.microsoft.com/office/powerpoint/2010/main" val="88693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Global model of polio risk to prevent outbreaks</a:t>
            </a:r>
          </a:p>
        </p:txBody>
      </p:sp>
      <p:sp>
        <p:nvSpPr>
          <p:cNvPr id="4" name="Text Placeholder 3"/>
          <p:cNvSpPr>
            <a:spLocks noGrp="1"/>
          </p:cNvSpPr>
          <p:nvPr>
            <p:ph type="body" sz="quarter" idx="3"/>
          </p:nvPr>
        </p:nvSpPr>
        <p:spPr>
          <a:xfrm>
            <a:off x="4506306" y="895349"/>
            <a:ext cx="4324406" cy="685801"/>
          </a:xfrm>
        </p:spPr>
        <p:txBody>
          <a:bodyPr>
            <a:noAutofit/>
          </a:bodyPr>
          <a:lstStyle/>
          <a:p>
            <a:r>
              <a:rPr lang="en-US" sz="1600" dirty="0"/>
              <a:t>Global model used to determine which countries receive preventive vaccination campaigns, every 6 months</a:t>
            </a:r>
          </a:p>
        </p:txBody>
      </p:sp>
      <p:pic>
        <p:nvPicPr>
          <p:cNvPr id="10" name="Content Placeholder 4"/>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3581" r="22201"/>
          <a:stretch/>
        </p:blipFill>
        <p:spPr>
          <a:xfrm>
            <a:off x="4572000" y="1657350"/>
            <a:ext cx="4343400" cy="2926080"/>
          </a:xfrm>
        </p:spPr>
      </p:pic>
      <p:sp>
        <p:nvSpPr>
          <p:cNvPr id="7" name="TextBox 6"/>
          <p:cNvSpPr txBox="1"/>
          <p:nvPr/>
        </p:nvSpPr>
        <p:spPr>
          <a:xfrm>
            <a:off x="4572000" y="4552950"/>
            <a:ext cx="4191000" cy="461665"/>
          </a:xfrm>
          <a:prstGeom prst="rect">
            <a:avLst/>
          </a:prstGeom>
          <a:noFill/>
        </p:spPr>
        <p:txBody>
          <a:bodyPr wrap="square" rtlCol="0">
            <a:spAutoFit/>
          </a:bodyPr>
          <a:lstStyle/>
          <a:p>
            <a:r>
              <a:rPr lang="en-US" sz="1200" dirty="0">
                <a:solidFill>
                  <a:schemeClr val="accent1"/>
                </a:solidFill>
              </a:rPr>
              <a:t>Map of fraction of children who are unimmunized, used in GPEI risk assessments and SIA planning</a:t>
            </a:r>
          </a:p>
        </p:txBody>
      </p:sp>
      <p:sp>
        <p:nvSpPr>
          <p:cNvPr id="6" name="Content Placeholder 5">
            <a:extLst>
              <a:ext uri="{FF2B5EF4-FFF2-40B4-BE49-F238E27FC236}">
                <a16:creationId xmlns:a16="http://schemas.microsoft.com/office/drawing/2014/main" id="{1AD25461-5103-48DE-BFD3-C655648354E5}"/>
              </a:ext>
            </a:extLst>
          </p:cNvPr>
          <p:cNvSpPr>
            <a:spLocks noGrp="1"/>
          </p:cNvSpPr>
          <p:nvPr>
            <p:ph sz="half" idx="2"/>
          </p:nvPr>
        </p:nvSpPr>
        <p:spPr>
          <a:xfrm>
            <a:off x="174568" y="895349"/>
            <a:ext cx="4245032" cy="3699273"/>
          </a:xfrm>
        </p:spPr>
        <p:txBody>
          <a:bodyPr>
            <a:normAutofit fontScale="92500"/>
          </a:bodyPr>
          <a:lstStyle/>
          <a:p>
            <a:r>
              <a:rPr lang="en-US" sz="1900" dirty="0"/>
              <a:t>Delays in 2000-2010: </a:t>
            </a:r>
          </a:p>
          <a:p>
            <a:pPr lvl="1"/>
            <a:r>
              <a:rPr lang="en-US" sz="1600" dirty="0"/>
              <a:t>multiple outbreaks</a:t>
            </a:r>
          </a:p>
          <a:p>
            <a:pPr lvl="1"/>
            <a:r>
              <a:rPr lang="en-US" sz="1600" dirty="0"/>
              <a:t>draining resources</a:t>
            </a:r>
          </a:p>
          <a:p>
            <a:pPr lvl="1"/>
            <a:r>
              <a:rPr lang="en-US" sz="1600" dirty="0"/>
              <a:t>focus away from endemic countries</a:t>
            </a:r>
          </a:p>
          <a:p>
            <a:r>
              <a:rPr lang="en-US" sz="1900" dirty="0"/>
              <a:t>More prevention reduces global burden</a:t>
            </a:r>
            <a:endParaRPr lang="en-US" sz="2200" dirty="0"/>
          </a:p>
          <a:p>
            <a:r>
              <a:rPr lang="en-US" sz="1900" dirty="0"/>
              <a:t>Nigeria*, India stop polio transmission</a:t>
            </a:r>
          </a:p>
          <a:p>
            <a:r>
              <a:rPr lang="en-US" sz="1900" dirty="0"/>
              <a:t>Improve data, prevent blind spots</a:t>
            </a:r>
          </a:p>
          <a:p>
            <a:endParaRPr lang="en-US" dirty="0"/>
          </a:p>
          <a:p>
            <a:r>
              <a:rPr lang="en-US" dirty="0"/>
              <a:t>Stories:</a:t>
            </a:r>
          </a:p>
          <a:p>
            <a:pPr lvl="1"/>
            <a:r>
              <a:rPr lang="en-US" dirty="0" err="1"/>
              <a:t>cVDPV</a:t>
            </a:r>
            <a:r>
              <a:rPr lang="en-US" dirty="0"/>
              <a:t>, homegrown risk in Yemen</a:t>
            </a:r>
          </a:p>
          <a:p>
            <a:pPr lvl="1"/>
            <a:r>
              <a:rPr lang="en-US" dirty="0"/>
              <a:t>Outbreaks in Chad/Cameroon, Somalia</a:t>
            </a:r>
          </a:p>
        </p:txBody>
      </p:sp>
    </p:spTree>
    <p:extLst>
      <p:ext uri="{BB962C8B-B14F-4D97-AF65-F5344CB8AC3E}">
        <p14:creationId xmlns:p14="http://schemas.microsoft.com/office/powerpoint/2010/main" val="323886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Chase down the virus, everywhere</a:t>
            </a:r>
          </a:p>
        </p:txBody>
      </p:sp>
      <p:sp>
        <p:nvSpPr>
          <p:cNvPr id="3" name="Text Placeholder 2"/>
          <p:cNvSpPr>
            <a:spLocks noGrp="1"/>
          </p:cNvSpPr>
          <p:nvPr>
            <p:ph type="body" idx="1"/>
          </p:nvPr>
        </p:nvSpPr>
        <p:spPr>
          <a:xfrm>
            <a:off x="4573984" y="800011"/>
            <a:ext cx="4222863" cy="685800"/>
          </a:xfrm>
        </p:spPr>
        <p:txBody>
          <a:bodyPr>
            <a:noAutofit/>
          </a:bodyPr>
          <a:lstStyle/>
          <a:p>
            <a:r>
              <a:rPr lang="en-US" sz="1600" dirty="0"/>
              <a:t>Country-level models used to determine which subnational areas to target for technical support, every 6-12 months</a:t>
            </a:r>
          </a:p>
        </p:txBody>
      </p:sp>
      <p:sp>
        <p:nvSpPr>
          <p:cNvPr id="12" name="TextBox 11"/>
          <p:cNvSpPr txBox="1"/>
          <p:nvPr/>
        </p:nvSpPr>
        <p:spPr>
          <a:xfrm>
            <a:off x="4781583" y="4457611"/>
            <a:ext cx="3808833" cy="461665"/>
          </a:xfrm>
          <a:prstGeom prst="rect">
            <a:avLst/>
          </a:prstGeom>
          <a:noFill/>
        </p:spPr>
        <p:txBody>
          <a:bodyPr wrap="square" rtlCol="0">
            <a:spAutoFit/>
          </a:bodyPr>
          <a:lstStyle/>
          <a:p>
            <a:r>
              <a:rPr lang="en-US" sz="1200" dirty="0">
                <a:solidFill>
                  <a:schemeClr val="accent1"/>
                </a:solidFill>
              </a:rPr>
              <a:t>Map of LGA (district) prioritization. VVHR: Very </a:t>
            </a:r>
            <a:r>
              <a:rPr lang="en-US" sz="1200" dirty="0" err="1">
                <a:solidFill>
                  <a:schemeClr val="accent1"/>
                </a:solidFill>
              </a:rPr>
              <a:t>very</a:t>
            </a:r>
            <a:r>
              <a:rPr lang="en-US" sz="1200" dirty="0">
                <a:solidFill>
                  <a:schemeClr val="accent1"/>
                </a:solidFill>
              </a:rPr>
              <a:t> high risk. Special: areas with security and access limitations</a:t>
            </a:r>
          </a:p>
        </p:txBody>
      </p:sp>
      <p:pic>
        <p:nvPicPr>
          <p:cNvPr id="13"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05400" y="1657350"/>
            <a:ext cx="3182256" cy="2784475"/>
          </a:xfrm>
          <a:prstGeom prst="rect">
            <a:avLst/>
          </a:prstGeom>
        </p:spPr>
      </p:pic>
      <p:sp>
        <p:nvSpPr>
          <p:cNvPr id="14" name="TextBox 13"/>
          <p:cNvSpPr txBox="1"/>
          <p:nvPr/>
        </p:nvSpPr>
        <p:spPr>
          <a:xfrm>
            <a:off x="4780416" y="1604457"/>
            <a:ext cx="791627" cy="338554"/>
          </a:xfrm>
          <a:prstGeom prst="rect">
            <a:avLst/>
          </a:prstGeom>
          <a:noFill/>
        </p:spPr>
        <p:txBody>
          <a:bodyPr wrap="none" rtlCol="0">
            <a:spAutoFit/>
          </a:bodyPr>
          <a:lstStyle/>
          <a:p>
            <a:r>
              <a:rPr lang="en-US" b="1" dirty="0">
                <a:solidFill>
                  <a:schemeClr val="accent1"/>
                </a:solidFill>
              </a:rPr>
              <a:t>Nigeria</a:t>
            </a:r>
          </a:p>
        </p:txBody>
      </p:sp>
      <p:sp>
        <p:nvSpPr>
          <p:cNvPr id="6" name="Content Placeholder 5">
            <a:extLst>
              <a:ext uri="{FF2B5EF4-FFF2-40B4-BE49-F238E27FC236}">
                <a16:creationId xmlns:a16="http://schemas.microsoft.com/office/drawing/2014/main" id="{0843FA4E-1490-4449-BA3F-E59E61CA4218}"/>
              </a:ext>
            </a:extLst>
          </p:cNvPr>
          <p:cNvSpPr>
            <a:spLocks noGrp="1"/>
          </p:cNvSpPr>
          <p:nvPr>
            <p:ph sz="quarter" idx="4"/>
          </p:nvPr>
        </p:nvSpPr>
        <p:spPr>
          <a:xfrm>
            <a:off x="174569" y="895350"/>
            <a:ext cx="4324406" cy="3962400"/>
          </a:xfrm>
        </p:spPr>
        <p:txBody>
          <a:bodyPr>
            <a:normAutofit/>
          </a:bodyPr>
          <a:lstStyle/>
          <a:p>
            <a:r>
              <a:rPr lang="en-US" sz="1800" dirty="0"/>
              <a:t>After 2008, few cases limit program prioritization</a:t>
            </a:r>
          </a:p>
          <a:p>
            <a:r>
              <a:rPr lang="en-US" sz="1800" dirty="0"/>
              <a:t>Risk modeling </a:t>
            </a:r>
          </a:p>
          <a:p>
            <a:r>
              <a:rPr lang="en-US" sz="1800" dirty="0"/>
              <a:t>Immunity modeling</a:t>
            </a:r>
          </a:p>
          <a:p>
            <a:r>
              <a:rPr lang="en-US" sz="1800" dirty="0"/>
              <a:t>Local unmeasured risk</a:t>
            </a:r>
          </a:p>
          <a:p>
            <a:endParaRPr lang="en-US" dirty="0"/>
          </a:p>
          <a:p>
            <a:r>
              <a:rPr lang="en-US" sz="1800" dirty="0"/>
              <a:t>Stories: </a:t>
            </a:r>
          </a:p>
          <a:p>
            <a:pPr lvl="1"/>
            <a:r>
              <a:rPr lang="en-US" dirty="0"/>
              <a:t>HR, VHR, VVHR</a:t>
            </a:r>
          </a:p>
          <a:p>
            <a:pPr lvl="1"/>
            <a:r>
              <a:rPr lang="en-US" dirty="0" err="1"/>
              <a:t>Borno</a:t>
            </a:r>
            <a:r>
              <a:rPr lang="en-US" dirty="0"/>
              <a:t>/</a:t>
            </a:r>
            <a:r>
              <a:rPr lang="en-US" dirty="0" err="1"/>
              <a:t>Yobe</a:t>
            </a:r>
            <a:r>
              <a:rPr lang="en-US" dirty="0"/>
              <a:t> are “special”</a:t>
            </a:r>
          </a:p>
        </p:txBody>
      </p:sp>
    </p:spTree>
    <p:extLst>
      <p:ext uri="{BB962C8B-B14F-4D97-AF65-F5344CB8AC3E}">
        <p14:creationId xmlns:p14="http://schemas.microsoft.com/office/powerpoint/2010/main" val="3570885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D348EA-791F-4746-A2CC-7BFE556D5F02}"/>
              </a:ext>
            </a:extLst>
          </p:cNvPr>
          <p:cNvSpPr>
            <a:spLocks noGrp="1"/>
          </p:cNvSpPr>
          <p:nvPr>
            <p:ph type="title"/>
          </p:nvPr>
        </p:nvSpPr>
        <p:spPr>
          <a:xfrm>
            <a:off x="174569" y="133350"/>
            <a:ext cx="5540431" cy="609600"/>
          </a:xfrm>
        </p:spPr>
        <p:txBody>
          <a:bodyPr>
            <a:normAutofit/>
          </a:bodyPr>
          <a:lstStyle/>
          <a:p>
            <a:r>
              <a:rPr lang="en-US" sz="2800" dirty="0"/>
              <a:t>New challenges</a:t>
            </a:r>
          </a:p>
        </p:txBody>
      </p:sp>
      <p:sp>
        <p:nvSpPr>
          <p:cNvPr id="8" name="Content Placeholder 7">
            <a:extLst>
              <a:ext uri="{FF2B5EF4-FFF2-40B4-BE49-F238E27FC236}">
                <a16:creationId xmlns:a16="http://schemas.microsoft.com/office/drawing/2014/main" id="{715A91BD-C041-4B0A-987E-076A5CC64241}"/>
              </a:ext>
            </a:extLst>
          </p:cNvPr>
          <p:cNvSpPr>
            <a:spLocks noGrp="1"/>
          </p:cNvSpPr>
          <p:nvPr>
            <p:ph sz="half" idx="2"/>
          </p:nvPr>
        </p:nvSpPr>
        <p:spPr/>
        <p:txBody>
          <a:bodyPr>
            <a:normAutofit/>
          </a:bodyPr>
          <a:lstStyle/>
          <a:p>
            <a:r>
              <a:rPr lang="en-US" dirty="0"/>
              <a:t>Measles:</a:t>
            </a:r>
          </a:p>
          <a:p>
            <a:pPr lvl="1"/>
            <a:r>
              <a:rPr lang="en-US" dirty="0"/>
              <a:t>Variable disease surveillance quality</a:t>
            </a:r>
          </a:p>
          <a:p>
            <a:pPr lvl="1"/>
            <a:r>
              <a:rPr lang="en-US" dirty="0"/>
              <a:t>Indicators are misleading, or absent</a:t>
            </a:r>
          </a:p>
          <a:p>
            <a:pPr lvl="1"/>
            <a:r>
              <a:rPr lang="en-US" dirty="0"/>
              <a:t>Importance of natural immunity</a:t>
            </a:r>
          </a:p>
          <a:p>
            <a:pPr lvl="1"/>
            <a:r>
              <a:rPr lang="en-US" dirty="0"/>
              <a:t>Multi-year outbreak cycles</a:t>
            </a:r>
          </a:p>
          <a:p>
            <a:pPr lvl="1"/>
            <a:endParaRPr lang="en-US" dirty="0"/>
          </a:p>
          <a:p>
            <a:r>
              <a:rPr lang="en-US" dirty="0"/>
              <a:t>Examples:</a:t>
            </a:r>
          </a:p>
          <a:p>
            <a:pPr lvl="1"/>
            <a:r>
              <a:rPr lang="en-US" dirty="0" err="1"/>
              <a:t>Borno</a:t>
            </a:r>
            <a:r>
              <a:rPr lang="en-US" dirty="0"/>
              <a:t> (NIE) low risk?</a:t>
            </a:r>
          </a:p>
          <a:p>
            <a:pPr lvl="1"/>
            <a:r>
              <a:rPr lang="en-US" dirty="0"/>
              <a:t>Somali region (ETH) low risk?</a:t>
            </a:r>
          </a:p>
        </p:txBody>
      </p:sp>
      <p:sp>
        <p:nvSpPr>
          <p:cNvPr id="18" name="TextBox 17">
            <a:extLst>
              <a:ext uri="{FF2B5EF4-FFF2-40B4-BE49-F238E27FC236}">
                <a16:creationId xmlns:a16="http://schemas.microsoft.com/office/drawing/2014/main" id="{D587A397-D619-4A54-BEF1-4DED5E2DCC74}"/>
              </a:ext>
            </a:extLst>
          </p:cNvPr>
          <p:cNvSpPr txBox="1"/>
          <p:nvPr/>
        </p:nvSpPr>
        <p:spPr>
          <a:xfrm>
            <a:off x="6343753" y="4800903"/>
            <a:ext cx="2131289" cy="307777"/>
          </a:xfrm>
          <a:prstGeom prst="rect">
            <a:avLst/>
          </a:prstGeom>
          <a:noFill/>
        </p:spPr>
        <p:txBody>
          <a:bodyPr wrap="none" rtlCol="0">
            <a:spAutoFit/>
          </a:bodyPr>
          <a:lstStyle/>
          <a:p>
            <a:r>
              <a:rPr lang="en-US" sz="1400" i="1" dirty="0">
                <a:solidFill>
                  <a:schemeClr val="accent1"/>
                </a:solidFill>
              </a:rPr>
              <a:t>K. McCarthy et al. (in prep)</a:t>
            </a:r>
          </a:p>
        </p:txBody>
      </p:sp>
      <p:pic>
        <p:nvPicPr>
          <p:cNvPr id="19" name="Picture 18">
            <a:extLst>
              <a:ext uri="{FF2B5EF4-FFF2-40B4-BE49-F238E27FC236}">
                <a16:creationId xmlns:a16="http://schemas.microsoft.com/office/drawing/2014/main" id="{171AFB56-BE31-4E4D-8027-BC8FDE8DCC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050" t="6558" r="13647" b="10382"/>
          <a:stretch/>
        </p:blipFill>
        <p:spPr>
          <a:xfrm>
            <a:off x="5410200" y="2724150"/>
            <a:ext cx="2554706" cy="1981200"/>
          </a:xfrm>
          <a:prstGeom prst="rect">
            <a:avLst/>
          </a:prstGeom>
        </p:spPr>
      </p:pic>
      <p:pic>
        <p:nvPicPr>
          <p:cNvPr id="20" name="Content Placeholder 3">
            <a:extLst>
              <a:ext uri="{FF2B5EF4-FFF2-40B4-BE49-F238E27FC236}">
                <a16:creationId xmlns:a16="http://schemas.microsoft.com/office/drawing/2014/main" id="{7BDF10C7-1204-48DA-BDCD-51ACF0B10B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308" t="6180" r="24736" b="9356"/>
          <a:stretch/>
        </p:blipFill>
        <p:spPr>
          <a:xfrm>
            <a:off x="5410200" y="819150"/>
            <a:ext cx="2323171" cy="1905000"/>
          </a:xfrm>
          <a:prstGeom prst="rect">
            <a:avLst/>
          </a:prstGeom>
        </p:spPr>
      </p:pic>
      <p:pic>
        <p:nvPicPr>
          <p:cNvPr id="21" name="Content Placeholder 3">
            <a:extLst>
              <a:ext uri="{FF2B5EF4-FFF2-40B4-BE49-F238E27FC236}">
                <a16:creationId xmlns:a16="http://schemas.microsoft.com/office/drawing/2014/main" id="{883BA553-1A30-4460-8BD9-D1F8E84634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4592" t="6180" b="9356"/>
          <a:stretch/>
        </p:blipFill>
        <p:spPr>
          <a:xfrm>
            <a:off x="8101221" y="2823572"/>
            <a:ext cx="652081" cy="1782355"/>
          </a:xfrm>
          <a:prstGeom prst="rect">
            <a:avLst/>
          </a:prstGeom>
        </p:spPr>
      </p:pic>
      <p:pic>
        <p:nvPicPr>
          <p:cNvPr id="22" name="Content Placeholder 3">
            <a:extLst>
              <a:ext uri="{FF2B5EF4-FFF2-40B4-BE49-F238E27FC236}">
                <a16:creationId xmlns:a16="http://schemas.microsoft.com/office/drawing/2014/main" id="{677F60EE-7E02-4BC5-BF69-B3D4D7B57C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4592" t="6180" b="9356"/>
          <a:stretch/>
        </p:blipFill>
        <p:spPr>
          <a:xfrm>
            <a:off x="8086707" y="895350"/>
            <a:ext cx="641195" cy="1752600"/>
          </a:xfrm>
          <a:prstGeom prst="rect">
            <a:avLst/>
          </a:prstGeom>
        </p:spPr>
      </p:pic>
      <p:sp>
        <p:nvSpPr>
          <p:cNvPr id="4" name="TextBox 3">
            <a:extLst>
              <a:ext uri="{FF2B5EF4-FFF2-40B4-BE49-F238E27FC236}">
                <a16:creationId xmlns:a16="http://schemas.microsoft.com/office/drawing/2014/main" id="{D5DB061F-B63F-41AE-9B8D-C7836EF9170A}"/>
              </a:ext>
            </a:extLst>
          </p:cNvPr>
          <p:cNvSpPr txBox="1"/>
          <p:nvPr/>
        </p:nvSpPr>
        <p:spPr>
          <a:xfrm>
            <a:off x="5181600" y="362007"/>
            <a:ext cx="3643113" cy="369332"/>
          </a:xfrm>
          <a:prstGeom prst="rect">
            <a:avLst/>
          </a:prstGeom>
          <a:noFill/>
        </p:spPr>
        <p:txBody>
          <a:bodyPr wrap="none" rtlCol="0">
            <a:spAutoFit/>
          </a:bodyPr>
          <a:lstStyle/>
          <a:p>
            <a:r>
              <a:rPr lang="en-US" sz="1800" b="1" dirty="0">
                <a:solidFill>
                  <a:schemeClr val="accent1"/>
                </a:solidFill>
              </a:rPr>
              <a:t>Measles risk, </a:t>
            </a:r>
            <a:r>
              <a:rPr lang="en-US" sz="1800" b="1" dirty="0" err="1">
                <a:solidFill>
                  <a:schemeClr val="accent1"/>
                </a:solidFill>
              </a:rPr>
              <a:t>RandomForest</a:t>
            </a:r>
            <a:r>
              <a:rPr lang="en-US" sz="1800" b="1" dirty="0">
                <a:solidFill>
                  <a:schemeClr val="accent1"/>
                </a:solidFill>
              </a:rPr>
              <a:t> model</a:t>
            </a:r>
          </a:p>
        </p:txBody>
      </p:sp>
    </p:spTree>
    <p:extLst>
      <p:ext uri="{BB962C8B-B14F-4D97-AF65-F5344CB8AC3E}">
        <p14:creationId xmlns:p14="http://schemas.microsoft.com/office/powerpoint/2010/main" val="1432413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D348EA-791F-4746-A2CC-7BFE556D5F02}"/>
              </a:ext>
            </a:extLst>
          </p:cNvPr>
          <p:cNvSpPr>
            <a:spLocks noGrp="1"/>
          </p:cNvSpPr>
          <p:nvPr>
            <p:ph type="title"/>
          </p:nvPr>
        </p:nvSpPr>
        <p:spPr>
          <a:xfrm>
            <a:off x="174569" y="133350"/>
            <a:ext cx="5540431" cy="609600"/>
          </a:xfrm>
        </p:spPr>
        <p:txBody>
          <a:bodyPr>
            <a:normAutofit/>
          </a:bodyPr>
          <a:lstStyle/>
          <a:p>
            <a:r>
              <a:rPr lang="en-US" sz="2800" dirty="0"/>
              <a:t>New approaches</a:t>
            </a:r>
          </a:p>
        </p:txBody>
      </p:sp>
      <p:sp>
        <p:nvSpPr>
          <p:cNvPr id="8" name="Content Placeholder 7">
            <a:extLst>
              <a:ext uri="{FF2B5EF4-FFF2-40B4-BE49-F238E27FC236}">
                <a16:creationId xmlns:a16="http://schemas.microsoft.com/office/drawing/2014/main" id="{715A91BD-C041-4B0A-987E-076A5CC64241}"/>
              </a:ext>
            </a:extLst>
          </p:cNvPr>
          <p:cNvSpPr>
            <a:spLocks noGrp="1"/>
          </p:cNvSpPr>
          <p:nvPr>
            <p:ph sz="half" idx="2"/>
          </p:nvPr>
        </p:nvSpPr>
        <p:spPr/>
        <p:txBody>
          <a:bodyPr>
            <a:normAutofit/>
          </a:bodyPr>
          <a:lstStyle/>
          <a:p>
            <a:r>
              <a:rPr lang="en-US" sz="1800" dirty="0"/>
              <a:t>Case reporting rate correction</a:t>
            </a:r>
          </a:p>
          <a:p>
            <a:r>
              <a:rPr lang="en-US" sz="1800" dirty="0"/>
              <a:t>Embedded non-linear dynamics</a:t>
            </a:r>
          </a:p>
          <a:p>
            <a:r>
              <a:rPr lang="en-US" sz="1800" dirty="0"/>
              <a:t>Triangulation </a:t>
            </a:r>
          </a:p>
          <a:p>
            <a:r>
              <a:rPr lang="en-US" sz="1800" dirty="0"/>
              <a:t>Weak predictor discovery</a:t>
            </a:r>
          </a:p>
          <a:p>
            <a:r>
              <a:rPr lang="en-US" sz="1800" dirty="0"/>
              <a:t>Feature engineering</a:t>
            </a:r>
          </a:p>
          <a:p>
            <a:pPr lvl="1"/>
            <a:endParaRPr lang="en-US" dirty="0"/>
          </a:p>
          <a:p>
            <a:r>
              <a:rPr lang="en-US" sz="1800" dirty="0"/>
              <a:t>Examples:</a:t>
            </a:r>
          </a:p>
          <a:p>
            <a:pPr lvl="1"/>
            <a:r>
              <a:rPr lang="en-US" sz="1600" dirty="0"/>
              <a:t>Estimate of reporting rate</a:t>
            </a:r>
          </a:p>
          <a:p>
            <a:pPr lvl="1"/>
            <a:r>
              <a:rPr lang="en-US" sz="1600" dirty="0" err="1"/>
              <a:t>RandomForest</a:t>
            </a:r>
            <a:r>
              <a:rPr lang="en-US" sz="1600" dirty="0"/>
              <a:t> trained on that rate</a:t>
            </a:r>
          </a:p>
        </p:txBody>
      </p:sp>
      <p:pic>
        <p:nvPicPr>
          <p:cNvPr id="11" name="Content Placeholder 10">
            <a:extLst>
              <a:ext uri="{FF2B5EF4-FFF2-40B4-BE49-F238E27FC236}">
                <a16:creationId xmlns:a16="http://schemas.microsoft.com/office/drawing/2014/main" id="{047234E3-9AD8-4972-9565-CA262A665958}"/>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736350" y="2436417"/>
            <a:ext cx="2859741" cy="2286000"/>
          </a:xfrm>
          <a:prstGeom prst="rect">
            <a:avLst/>
          </a:prstGeom>
        </p:spPr>
      </p:pic>
      <p:pic>
        <p:nvPicPr>
          <p:cNvPr id="12" name="Picture 11">
            <a:extLst>
              <a:ext uri="{FF2B5EF4-FFF2-40B4-BE49-F238E27FC236}">
                <a16:creationId xmlns:a16="http://schemas.microsoft.com/office/drawing/2014/main" id="{22784A8E-7C77-435C-9C88-B4FD9902A6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103" r="7311" b="3255"/>
          <a:stretch/>
        </p:blipFill>
        <p:spPr>
          <a:xfrm>
            <a:off x="8271289" y="294596"/>
            <a:ext cx="97011" cy="2039709"/>
          </a:xfrm>
          <a:prstGeom prst="rect">
            <a:avLst/>
          </a:prstGeom>
        </p:spPr>
      </p:pic>
      <p:pic>
        <p:nvPicPr>
          <p:cNvPr id="13" name="Picture 12">
            <a:extLst>
              <a:ext uri="{FF2B5EF4-FFF2-40B4-BE49-F238E27FC236}">
                <a16:creationId xmlns:a16="http://schemas.microsoft.com/office/drawing/2014/main" id="{BFE16F95-C14F-4495-BDFD-19F7389FF7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302" t="9083" r="18605" b="8509"/>
          <a:stretch/>
        </p:blipFill>
        <p:spPr>
          <a:xfrm>
            <a:off x="5867400" y="361950"/>
            <a:ext cx="2362200" cy="1905001"/>
          </a:xfrm>
          <a:prstGeom prst="rect">
            <a:avLst/>
          </a:prstGeom>
        </p:spPr>
      </p:pic>
      <p:sp>
        <p:nvSpPr>
          <p:cNvPr id="14" name="TextBox 13">
            <a:extLst>
              <a:ext uri="{FF2B5EF4-FFF2-40B4-BE49-F238E27FC236}">
                <a16:creationId xmlns:a16="http://schemas.microsoft.com/office/drawing/2014/main" id="{DA3FB230-4EC1-4979-A8F1-A3A6570FEBD7}"/>
              </a:ext>
            </a:extLst>
          </p:cNvPr>
          <p:cNvSpPr txBox="1"/>
          <p:nvPr/>
        </p:nvSpPr>
        <p:spPr>
          <a:xfrm>
            <a:off x="5736350" y="128490"/>
            <a:ext cx="2857523" cy="276999"/>
          </a:xfrm>
          <a:prstGeom prst="rect">
            <a:avLst/>
          </a:prstGeom>
          <a:noFill/>
        </p:spPr>
        <p:txBody>
          <a:bodyPr wrap="square" rtlCol="0">
            <a:spAutoFit/>
          </a:bodyPr>
          <a:lstStyle/>
          <a:p>
            <a:pPr algn="ctr"/>
            <a:r>
              <a:rPr lang="en-US" sz="1200" b="1" dirty="0">
                <a:solidFill>
                  <a:schemeClr val="accent1"/>
                </a:solidFill>
                <a:latin typeface="Arial" panose="020B0604020202020204" pitchFamily="34" charset="0"/>
                <a:cs typeface="Arial" panose="020B0604020202020204" pitchFamily="34" charset="0"/>
              </a:rPr>
              <a:t>Estimated reporting rate</a:t>
            </a:r>
          </a:p>
        </p:txBody>
      </p:sp>
      <p:sp>
        <p:nvSpPr>
          <p:cNvPr id="15" name="TextBox 14">
            <a:extLst>
              <a:ext uri="{FF2B5EF4-FFF2-40B4-BE49-F238E27FC236}">
                <a16:creationId xmlns:a16="http://schemas.microsoft.com/office/drawing/2014/main" id="{0CCE2E72-FCCB-4DB5-8EAC-D34743CEEF1A}"/>
              </a:ext>
            </a:extLst>
          </p:cNvPr>
          <p:cNvSpPr txBox="1"/>
          <p:nvPr/>
        </p:nvSpPr>
        <p:spPr>
          <a:xfrm>
            <a:off x="8284816" y="2107987"/>
            <a:ext cx="480518" cy="246221"/>
          </a:xfrm>
          <a:prstGeom prst="rect">
            <a:avLst/>
          </a:prstGeom>
          <a:noFill/>
        </p:spPr>
        <p:txBody>
          <a:bodyPr wrap="square" rtlCol="0">
            <a:spAutoFit/>
          </a:bodyPr>
          <a:lstStyle/>
          <a:p>
            <a:r>
              <a:rPr lang="en-US" sz="1000" b="1" dirty="0">
                <a:solidFill>
                  <a:schemeClr val="accent1"/>
                </a:solidFill>
                <a:latin typeface="Arial" panose="020B0604020202020204" pitchFamily="34" charset="0"/>
                <a:cs typeface="Arial" panose="020B0604020202020204" pitchFamily="34" charset="0"/>
              </a:rPr>
              <a:t>0%</a:t>
            </a:r>
          </a:p>
        </p:txBody>
      </p:sp>
      <p:sp>
        <p:nvSpPr>
          <p:cNvPr id="16" name="TextBox 15">
            <a:extLst>
              <a:ext uri="{FF2B5EF4-FFF2-40B4-BE49-F238E27FC236}">
                <a16:creationId xmlns:a16="http://schemas.microsoft.com/office/drawing/2014/main" id="{67292A0A-2E08-45AE-987C-742D4937D30E}"/>
              </a:ext>
            </a:extLst>
          </p:cNvPr>
          <p:cNvSpPr txBox="1"/>
          <p:nvPr/>
        </p:nvSpPr>
        <p:spPr>
          <a:xfrm>
            <a:off x="8278441" y="1211532"/>
            <a:ext cx="544032" cy="246221"/>
          </a:xfrm>
          <a:prstGeom prst="rect">
            <a:avLst/>
          </a:prstGeom>
          <a:noFill/>
        </p:spPr>
        <p:txBody>
          <a:bodyPr wrap="square" rtlCol="0">
            <a:spAutoFit/>
          </a:bodyPr>
          <a:lstStyle/>
          <a:p>
            <a:r>
              <a:rPr lang="en-US" sz="1000" b="1" dirty="0">
                <a:solidFill>
                  <a:schemeClr val="accent1"/>
                </a:solidFill>
                <a:latin typeface="Arial" panose="020B0604020202020204" pitchFamily="34" charset="0"/>
                <a:cs typeface="Arial" panose="020B0604020202020204" pitchFamily="34" charset="0"/>
              </a:rPr>
              <a:t>0.5%</a:t>
            </a:r>
          </a:p>
        </p:txBody>
      </p:sp>
      <p:sp>
        <p:nvSpPr>
          <p:cNvPr id="17" name="TextBox 16">
            <a:extLst>
              <a:ext uri="{FF2B5EF4-FFF2-40B4-BE49-F238E27FC236}">
                <a16:creationId xmlns:a16="http://schemas.microsoft.com/office/drawing/2014/main" id="{77FAB9B8-1E7C-4783-B0CC-0F2A55E4593A}"/>
              </a:ext>
            </a:extLst>
          </p:cNvPr>
          <p:cNvSpPr txBox="1"/>
          <p:nvPr/>
        </p:nvSpPr>
        <p:spPr>
          <a:xfrm>
            <a:off x="8271815" y="266989"/>
            <a:ext cx="544032" cy="246221"/>
          </a:xfrm>
          <a:prstGeom prst="rect">
            <a:avLst/>
          </a:prstGeom>
          <a:noFill/>
        </p:spPr>
        <p:txBody>
          <a:bodyPr wrap="square" rtlCol="0">
            <a:spAutoFit/>
          </a:bodyPr>
          <a:lstStyle/>
          <a:p>
            <a:r>
              <a:rPr lang="en-US" sz="1000" b="1" dirty="0">
                <a:solidFill>
                  <a:schemeClr val="accent1"/>
                </a:solidFill>
                <a:latin typeface="Arial" panose="020B0604020202020204" pitchFamily="34" charset="0"/>
                <a:cs typeface="Arial" panose="020B0604020202020204" pitchFamily="34" charset="0"/>
              </a:rPr>
              <a:t>1%</a:t>
            </a:r>
          </a:p>
        </p:txBody>
      </p:sp>
      <p:sp>
        <p:nvSpPr>
          <p:cNvPr id="18" name="TextBox 17">
            <a:extLst>
              <a:ext uri="{FF2B5EF4-FFF2-40B4-BE49-F238E27FC236}">
                <a16:creationId xmlns:a16="http://schemas.microsoft.com/office/drawing/2014/main" id="{D587A397-D619-4A54-BEF1-4DED5E2DCC74}"/>
              </a:ext>
            </a:extLst>
          </p:cNvPr>
          <p:cNvSpPr txBox="1"/>
          <p:nvPr/>
        </p:nvSpPr>
        <p:spPr>
          <a:xfrm>
            <a:off x="6343753" y="4800903"/>
            <a:ext cx="2031005" cy="307777"/>
          </a:xfrm>
          <a:prstGeom prst="rect">
            <a:avLst/>
          </a:prstGeom>
          <a:noFill/>
        </p:spPr>
        <p:txBody>
          <a:bodyPr wrap="none" rtlCol="0">
            <a:spAutoFit/>
          </a:bodyPr>
          <a:lstStyle/>
          <a:p>
            <a:r>
              <a:rPr lang="en-US" sz="1400" i="1" dirty="0">
                <a:solidFill>
                  <a:schemeClr val="accent1"/>
                </a:solidFill>
              </a:rPr>
              <a:t>N. Thakkar et al. (in prep)</a:t>
            </a:r>
          </a:p>
        </p:txBody>
      </p:sp>
    </p:spTree>
    <p:extLst>
      <p:ext uri="{BB962C8B-B14F-4D97-AF65-F5344CB8AC3E}">
        <p14:creationId xmlns:p14="http://schemas.microsoft.com/office/powerpoint/2010/main" val="3136075645"/>
      </p:ext>
    </p:extLst>
  </p:cSld>
  <p:clrMapOvr>
    <a:masterClrMapping/>
  </p:clrMapOvr>
</p:sld>
</file>

<file path=ppt/theme/theme1.xml><?xml version="1.0" encoding="utf-8"?>
<a:theme xmlns:a="http://schemas.openxmlformats.org/drawingml/2006/main" name="IDM_PPT Template v2">
  <a:themeElements>
    <a:clrScheme name="IDM 1_27">
      <a:dk1>
        <a:sysClr val="windowText" lastClr="000000"/>
      </a:dk1>
      <a:lt1>
        <a:sysClr val="window" lastClr="FFFFFF"/>
      </a:lt1>
      <a:dk2>
        <a:srgbClr val="006692"/>
      </a:dk2>
      <a:lt2>
        <a:srgbClr val="EEECE1"/>
      </a:lt2>
      <a:accent1>
        <a:srgbClr val="000000"/>
      </a:accent1>
      <a:accent2>
        <a:srgbClr val="006692"/>
      </a:accent2>
      <a:accent3>
        <a:srgbClr val="5D87A1"/>
      </a:accent3>
      <a:accent4>
        <a:srgbClr val="6A737B"/>
      </a:accent4>
      <a:accent5>
        <a:srgbClr val="006692"/>
      </a:accent5>
      <a:accent6>
        <a:srgbClr val="F89828"/>
      </a:accent6>
      <a:hlink>
        <a:srgbClr val="0066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smtClean="0">
            <a:solidFill>
              <a:schemeClr val="accent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32869</TotalTime>
  <Words>958</Words>
  <Application>Microsoft Office PowerPoint</Application>
  <PresentationFormat>On-screen Show (16:9)</PresentationFormat>
  <Paragraphs>177</Paragraphs>
  <Slides>11</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IDM_PPT Template v2</vt:lpstr>
      <vt:lpstr>Risk mapping Embedded tool for disease outbreak prevention</vt:lpstr>
      <vt:lpstr>PowerPoint Presentation</vt:lpstr>
      <vt:lpstr>How much suffering? How big is the effort?</vt:lpstr>
      <vt:lpstr>Structured risk assessments</vt:lpstr>
      <vt:lpstr>Optimizing predictive power</vt:lpstr>
      <vt:lpstr>Global model of polio risk to prevent outbreaks</vt:lpstr>
      <vt:lpstr>Chase down the virus, everywhere</vt:lpstr>
      <vt:lpstr>New challenges</vt:lpstr>
      <vt:lpstr>New approaches</vt:lpstr>
      <vt:lpstr>Can we scale?</vt:lpstr>
      <vt:lpstr>Thanks</vt:lpstr>
    </vt:vector>
  </TitlesOfParts>
  <Company>Intellectual Ventures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Thurley</dc:creator>
  <cp:lastModifiedBy>Guillaume Chabot-Couture</cp:lastModifiedBy>
  <cp:revision>365</cp:revision>
  <cp:lastPrinted>2013-01-29T16:01:26Z</cp:lastPrinted>
  <dcterms:created xsi:type="dcterms:W3CDTF">2014-01-14T19:51:02Z</dcterms:created>
  <dcterms:modified xsi:type="dcterms:W3CDTF">2018-04-17T15:18:56Z</dcterms:modified>
</cp:coreProperties>
</file>