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73" r:id="rId2"/>
    <p:sldId id="389" r:id="rId3"/>
    <p:sldId id="377" r:id="rId4"/>
    <p:sldId id="548" r:id="rId5"/>
    <p:sldId id="550" r:id="rId6"/>
    <p:sldId id="551" r:id="rId7"/>
    <p:sldId id="572" r:id="rId8"/>
    <p:sldId id="494" r:id="rId9"/>
    <p:sldId id="291" r:id="rId10"/>
    <p:sldId id="605" r:id="rId11"/>
    <p:sldId id="256" r:id="rId12"/>
    <p:sldId id="607" r:id="rId13"/>
    <p:sldId id="650" r:id="rId14"/>
    <p:sldId id="616" r:id="rId15"/>
    <p:sldId id="529" r:id="rId16"/>
    <p:sldId id="530" r:id="rId17"/>
    <p:sldId id="615" r:id="rId18"/>
    <p:sldId id="645" r:id="rId19"/>
    <p:sldId id="646" r:id="rId20"/>
    <p:sldId id="534" r:id="rId21"/>
    <p:sldId id="536" r:id="rId22"/>
    <p:sldId id="604" r:id="rId23"/>
    <p:sldId id="652" r:id="rId24"/>
    <p:sldId id="649" r:id="rId25"/>
    <p:sldId id="647" r:id="rId26"/>
    <p:sldId id="276" r:id="rId27"/>
    <p:sldId id="648" r:id="rId28"/>
    <p:sldId id="257" r:id="rId29"/>
    <p:sldId id="258" r:id="rId30"/>
    <p:sldId id="387" r:id="rId31"/>
    <p:sldId id="643" r:id="rId32"/>
    <p:sldId id="62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9" autoAdjust="0"/>
    <p:restoredTop sz="78786" autoAdjust="0"/>
  </p:normalViewPr>
  <p:slideViewPr>
    <p:cSldViewPr snapToGrid="0" snapToObjects="1">
      <p:cViewPr varScale="1">
        <p:scale>
          <a:sx n="99" d="100"/>
          <a:sy n="99" d="100"/>
        </p:scale>
        <p:origin x="124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981F0-E7AB-7746-80F5-80457874965E}" type="datetimeFigureOut">
              <a:rPr lang="en-US" smtClean="0"/>
              <a:t>4/17/19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80C04-9E5D-F54F-AE7C-3B57BEFE6174}" type="slidenum">
              <a:rPr lang="en-US" smtClean="0"/>
              <a:t>‹#›</a:t>
            </a:fld>
            <a:endParaRPr lang="en-US"/>
          </a:p>
        </p:txBody>
      </p:sp>
    </p:spTree>
    <p:extLst>
      <p:ext uri="{BB962C8B-B14F-4D97-AF65-F5344CB8AC3E}">
        <p14:creationId xmlns:p14="http://schemas.microsoft.com/office/powerpoint/2010/main" val="12216964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Schematic representation of the transmission dynamics of Ebola virus disease (EVD) where the main transmission pathways are: 1) Spillover transmission to humans by direct contact with a reservoir (e.g., fruit bats), 2) within hospital transmission from EVD patients to health care workers, 3) within household transmission from infected health care workers to their family members, 4) within household transmission during unsafe burials, and 5) inter-household transmission arising from unsafe burials.  Solid arrows indicate a transmission link while dashed arrows denote disease progression (e.g., from susceptible to infectious or from infectious to dead and infectious).</a:t>
            </a:r>
            <a:r>
              <a:rPr lang="en-US" dirty="0">
                <a:effectLst/>
              </a:rPr>
              <a:t> </a:t>
            </a:r>
          </a:p>
          <a:p>
            <a:endParaRPr lang="en-US" dirty="0">
              <a:effectLst/>
            </a:endParaRPr>
          </a:p>
          <a:p>
            <a:r>
              <a:rPr lang="en-US" sz="1200" dirty="0"/>
              <a:t>Ebola: spreads by close contact when individuals are most ill.</a:t>
            </a:r>
          </a:p>
          <a:p>
            <a:r>
              <a:rPr lang="en-US" sz="1200" dirty="0"/>
              <a:t>Spreads among caretakers.</a:t>
            </a:r>
          </a:p>
          <a:p>
            <a:endParaRPr lang="en-US" dirty="0"/>
          </a:p>
        </p:txBody>
      </p:sp>
      <p:sp>
        <p:nvSpPr>
          <p:cNvPr id="4" name="Slide Number Placeholder 3"/>
          <p:cNvSpPr>
            <a:spLocks noGrp="1"/>
          </p:cNvSpPr>
          <p:nvPr>
            <p:ph type="sldNum" sz="quarter" idx="10"/>
          </p:nvPr>
        </p:nvSpPr>
        <p:spPr/>
        <p:txBody>
          <a:bodyPr/>
          <a:lstStyle/>
          <a:p>
            <a:fld id="{77780C04-9E5D-F54F-AE7C-3B57BEFE6174}" type="slidenum">
              <a:rPr lang="en-US" smtClean="0"/>
              <a:t>2</a:t>
            </a:fld>
            <a:endParaRPr lang="en-US"/>
          </a:p>
        </p:txBody>
      </p:sp>
    </p:spTree>
    <p:extLst>
      <p:ext uri="{BB962C8B-B14F-4D97-AF65-F5344CB8AC3E}">
        <p14:creationId xmlns:p14="http://schemas.microsoft.com/office/powerpoint/2010/main" val="334920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Rg_subexp</a:t>
            </a:r>
            <a:r>
              <a:rPr lang="en-US" dirty="0"/>
              <a:t> declines over disease generations asymptotically</a:t>
            </a:r>
            <a:r>
              <a:rPr lang="en-US" baseline="0" dirty="0"/>
              <a:t> towards 1.0.</a:t>
            </a:r>
            <a:endParaRPr lang="en-US" dirty="0"/>
          </a:p>
        </p:txBody>
      </p:sp>
      <p:sp>
        <p:nvSpPr>
          <p:cNvPr id="4" name="Slide Number Placeholder 3"/>
          <p:cNvSpPr>
            <a:spLocks noGrp="1"/>
          </p:cNvSpPr>
          <p:nvPr>
            <p:ph type="sldNum" sz="quarter" idx="10"/>
          </p:nvPr>
        </p:nvSpPr>
        <p:spPr/>
        <p:txBody>
          <a:bodyPr/>
          <a:lstStyle/>
          <a:p>
            <a:fld id="{77780C04-9E5D-F54F-AE7C-3B57BEFE6174}" type="slidenum">
              <a:rPr lang="en-US" smtClean="0"/>
              <a:t>16</a:t>
            </a:fld>
            <a:endParaRPr lang="en-US"/>
          </a:p>
        </p:txBody>
      </p:sp>
    </p:spTree>
    <p:extLst>
      <p:ext uri="{BB962C8B-B14F-4D97-AF65-F5344CB8AC3E}">
        <p14:creationId xmlns:p14="http://schemas.microsoft.com/office/powerpoint/2010/main" val="37854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80C04-9E5D-F54F-AE7C-3B57BEFE6174}" type="slidenum">
              <a:rPr lang="en-US" smtClean="0"/>
              <a:t>17</a:t>
            </a:fld>
            <a:endParaRPr lang="en-US"/>
          </a:p>
        </p:txBody>
      </p:sp>
    </p:spTree>
    <p:extLst>
      <p:ext uri="{BB962C8B-B14F-4D97-AF65-F5344CB8AC3E}">
        <p14:creationId xmlns:p14="http://schemas.microsoft.com/office/powerpoint/2010/main" val="2651986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epidemic size, but different epidemic growth</a:t>
            </a:r>
            <a:r>
              <a:rPr lang="en-US" baseline="0" dirty="0"/>
              <a:t> scaling</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7780C04-9E5D-F54F-AE7C-3B57BEFE6174}" type="slidenum">
              <a:rPr lang="en-US" smtClean="0"/>
              <a:t>22</a:t>
            </a:fld>
            <a:endParaRPr lang="en-US"/>
          </a:p>
        </p:txBody>
      </p:sp>
    </p:spTree>
    <p:extLst>
      <p:ext uri="{BB962C8B-B14F-4D97-AF65-F5344CB8AC3E}">
        <p14:creationId xmlns:p14="http://schemas.microsoft.com/office/powerpoint/2010/main" val="97692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total of 1186</a:t>
            </a:r>
          </a:p>
          <a:p>
            <a:pPr marL="0" indent="0">
              <a:buNone/>
            </a:pPr>
            <a:r>
              <a:rPr lang="en-US" dirty="0"/>
              <a:t>   EVD cases </a:t>
            </a:r>
          </a:p>
          <a:p>
            <a:r>
              <a:rPr lang="en-US" dirty="0"/>
              <a:t>751 deaths (63% case fatality ratio)</a:t>
            </a:r>
          </a:p>
          <a:p>
            <a:r>
              <a:rPr lang="en-US" dirty="0"/>
              <a:t>87 EVD affected health care workers</a:t>
            </a:r>
          </a:p>
          <a:p>
            <a:r>
              <a:rPr lang="en-US" dirty="0"/>
              <a:t>13 health zones have reported new cases</a:t>
            </a:r>
          </a:p>
          <a:p>
            <a:pPr marL="0" indent="0">
              <a:buNone/>
            </a:pPr>
            <a:r>
              <a:rPr lang="en-US" dirty="0"/>
              <a:t>  in the past one week</a:t>
            </a:r>
          </a:p>
          <a:p>
            <a:r>
              <a:rPr lang="en-US" dirty="0" err="1"/>
              <a:t>Katwa</a:t>
            </a:r>
            <a:r>
              <a:rPr lang="en-US" dirty="0"/>
              <a:t>, </a:t>
            </a:r>
            <a:r>
              <a:rPr lang="en-US" dirty="0" err="1"/>
              <a:t>Vuhovi</a:t>
            </a:r>
            <a:r>
              <a:rPr lang="en-US" dirty="0"/>
              <a:t>, </a:t>
            </a:r>
            <a:r>
              <a:rPr lang="en-US" dirty="0" err="1"/>
              <a:t>Mandima</a:t>
            </a:r>
            <a:r>
              <a:rPr lang="en-US" dirty="0"/>
              <a:t> and </a:t>
            </a:r>
            <a:r>
              <a:rPr lang="en-US" dirty="0" err="1"/>
              <a:t>Butembo</a:t>
            </a:r>
            <a:endParaRPr lang="en-US" dirty="0"/>
          </a:p>
          <a:p>
            <a:pPr marL="0" indent="0">
              <a:buNone/>
            </a:pPr>
            <a:r>
              <a:rPr lang="en-US" dirty="0"/>
              <a:t>  are the current epicenters of the disease</a:t>
            </a:r>
          </a:p>
          <a:p>
            <a:r>
              <a:rPr lang="en-US" dirty="0"/>
              <a:t>69000 registered contacts as of April 7</a:t>
            </a:r>
          </a:p>
          <a:p>
            <a:r>
              <a:rPr lang="en-US" dirty="0"/>
              <a:t>8678 contacts are under surveillance</a:t>
            </a:r>
          </a:p>
          <a:p>
            <a:r>
              <a:rPr lang="en-US" dirty="0"/>
              <a:t>83-87% have been followed in past 7 days</a:t>
            </a:r>
          </a:p>
          <a:p>
            <a:r>
              <a:rPr lang="en-US" dirty="0"/>
              <a:t>96133 contacts, and contacts of  </a:t>
            </a:r>
          </a:p>
          <a:p>
            <a:pPr marL="0" indent="0">
              <a:buNone/>
            </a:pPr>
            <a:r>
              <a:rPr lang="en-US" dirty="0"/>
              <a:t> contact have been vaccinated as of April 6</a:t>
            </a:r>
          </a:p>
          <a:p>
            <a:pPr marL="0" indent="0">
              <a:buNone/>
            </a:pPr>
            <a:endParaRPr lang="en-US" dirty="0"/>
          </a:p>
        </p:txBody>
      </p:sp>
      <p:sp>
        <p:nvSpPr>
          <p:cNvPr id="4" name="Slide Number Placeholder 3"/>
          <p:cNvSpPr>
            <a:spLocks noGrp="1"/>
          </p:cNvSpPr>
          <p:nvPr>
            <p:ph type="sldNum" sz="quarter" idx="5"/>
          </p:nvPr>
        </p:nvSpPr>
        <p:spPr/>
        <p:txBody>
          <a:bodyPr/>
          <a:lstStyle/>
          <a:p>
            <a:fld id="{77780C04-9E5D-F54F-AE7C-3B57BEFE6174}" type="slidenum">
              <a:rPr lang="en-US" smtClean="0"/>
              <a:t>24</a:t>
            </a:fld>
            <a:endParaRPr lang="en-US"/>
          </a:p>
        </p:txBody>
      </p:sp>
    </p:spTree>
    <p:extLst>
      <p:ext uri="{BB962C8B-B14F-4D97-AF65-F5344CB8AC3E}">
        <p14:creationId xmlns:p14="http://schemas.microsoft.com/office/powerpoint/2010/main" val="3574840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80C04-9E5D-F54F-AE7C-3B57BEFE6174}" type="slidenum">
              <a:rPr lang="en-US" smtClean="0"/>
              <a:t>28</a:t>
            </a:fld>
            <a:endParaRPr lang="en-US"/>
          </a:p>
        </p:txBody>
      </p:sp>
    </p:spTree>
    <p:extLst>
      <p:ext uri="{BB962C8B-B14F-4D97-AF65-F5344CB8AC3E}">
        <p14:creationId xmlns:p14="http://schemas.microsoft.com/office/powerpoint/2010/main" val="1421811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1" baseline="0" dirty="0"/>
          </a:p>
        </p:txBody>
      </p:sp>
      <p:sp>
        <p:nvSpPr>
          <p:cNvPr id="4" name="Slide Number Placeholder 3"/>
          <p:cNvSpPr>
            <a:spLocks noGrp="1"/>
          </p:cNvSpPr>
          <p:nvPr>
            <p:ph type="sldNum" sz="quarter" idx="10"/>
          </p:nvPr>
        </p:nvSpPr>
        <p:spPr/>
        <p:txBody>
          <a:bodyPr/>
          <a:lstStyle/>
          <a:p>
            <a:fld id="{77780C04-9E5D-F54F-AE7C-3B57BEFE6174}" type="slidenum">
              <a:rPr lang="en-US" smtClean="0"/>
              <a:t>30</a:t>
            </a:fld>
            <a:endParaRPr lang="en-US"/>
          </a:p>
        </p:txBody>
      </p:sp>
    </p:spTree>
    <p:extLst>
      <p:ext uri="{BB962C8B-B14F-4D97-AF65-F5344CB8AC3E}">
        <p14:creationId xmlns:p14="http://schemas.microsoft.com/office/powerpoint/2010/main" val="313349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80C04-9E5D-F54F-AE7C-3B57BEFE6174}" type="slidenum">
              <a:rPr lang="en-US" smtClean="0"/>
              <a:t>32</a:t>
            </a:fld>
            <a:endParaRPr lang="en-US"/>
          </a:p>
        </p:txBody>
      </p:sp>
    </p:spTree>
    <p:extLst>
      <p:ext uri="{BB962C8B-B14F-4D97-AF65-F5344CB8AC3E}">
        <p14:creationId xmlns:p14="http://schemas.microsoft.com/office/powerpoint/2010/main" val="267875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80C04-9E5D-F54F-AE7C-3B57BEFE6174}" type="slidenum">
              <a:rPr lang="en-US" smtClean="0"/>
              <a:t>3</a:t>
            </a:fld>
            <a:endParaRPr lang="en-US"/>
          </a:p>
        </p:txBody>
      </p:sp>
    </p:spTree>
    <p:extLst>
      <p:ext uri="{BB962C8B-B14F-4D97-AF65-F5344CB8AC3E}">
        <p14:creationId xmlns:p14="http://schemas.microsoft.com/office/powerpoint/2010/main" val="35844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80C04-9E5D-F54F-AE7C-3B57BEFE6174}" type="slidenum">
              <a:rPr lang="en-US" smtClean="0"/>
              <a:t>4</a:t>
            </a:fld>
            <a:endParaRPr lang="en-US"/>
          </a:p>
        </p:txBody>
      </p:sp>
    </p:spTree>
    <p:extLst>
      <p:ext uri="{BB962C8B-B14F-4D97-AF65-F5344CB8AC3E}">
        <p14:creationId xmlns:p14="http://schemas.microsoft.com/office/powerpoint/2010/main" val="268732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many generations into epidemic?</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Throughout the epidemic course, the term ‘exponential</a:t>
            </a:r>
            <a:r>
              <a:rPr lang="en-US" sz="1200" kern="1200" baseline="0" dirty="0">
                <a:solidFill>
                  <a:schemeClr val="tx1"/>
                </a:solidFill>
                <a:effectLst/>
                <a:latin typeface="+mn-lt"/>
                <a:ea typeface="+mn-ea"/>
                <a:cs typeface="+mn-cs"/>
              </a:rPr>
              <a:t> epidemic growth’ was widespread among scientists and journalists covering the story.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Epidemic curves in semi-logarithmic scale illustrate the exponential growth and sub-exponential growth patterns. In semi-logarithmic scale, exponential growth is evident if a straight line fits well several consecutive disease generations of the epidemic curve whereas a strong curvature in the epidemic curve would be indicative of sub-exponential growth.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Implications</a:t>
            </a:r>
            <a:r>
              <a:rPr lang="en-US" sz="1200" b="1" kern="1200" baseline="0" dirty="0">
                <a:solidFill>
                  <a:schemeClr val="tx1"/>
                </a:solidFill>
                <a:effectLst/>
                <a:latin typeface="+mn-lt"/>
                <a:ea typeface="+mn-ea"/>
                <a:cs typeface="+mn-cs"/>
              </a:rPr>
              <a:t> --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 something</a:t>
            </a:r>
            <a:r>
              <a:rPr lang="en-US" sz="1200" b="1" kern="1200" baseline="0" dirty="0">
                <a:solidFill>
                  <a:schemeClr val="tx1"/>
                </a:solidFill>
                <a:effectLst/>
                <a:latin typeface="+mn-lt"/>
                <a:ea typeface="+mn-ea"/>
                <a:cs typeface="+mn-cs"/>
              </a:rPr>
              <a:t> about the huge implications for estimation of final epidemic size from models.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What about timing? How many weeks into the epidemic can one know it is sub-exponential? </a:t>
            </a:r>
            <a:r>
              <a:rPr lang="en-US" sz="1200" b="1" kern="1200" baseline="0" dirty="0" err="1">
                <a:solidFill>
                  <a:schemeClr val="tx1"/>
                </a:solidFill>
                <a:effectLst/>
                <a:latin typeface="+mn-lt"/>
                <a:ea typeface="+mn-ea"/>
                <a:cs typeface="+mn-cs"/>
              </a:rPr>
              <a:t>Etc</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etc</a:t>
            </a: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8D8F3D-DBDE-2846-9F90-0EEAABBF4316}" type="slidenum">
              <a:rPr lang="en-US" smtClean="0"/>
              <a:t>5</a:t>
            </a:fld>
            <a:endParaRPr lang="en-US"/>
          </a:p>
        </p:txBody>
      </p:sp>
    </p:spTree>
    <p:extLst>
      <p:ext uri="{BB962C8B-B14F-4D97-AF65-F5344CB8AC3E}">
        <p14:creationId xmlns:p14="http://schemas.microsoft.com/office/powerpoint/2010/main" val="107372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80C04-9E5D-F54F-AE7C-3B57BEFE6174}" type="slidenum">
              <a:rPr lang="en-US" smtClean="0"/>
              <a:t>6</a:t>
            </a:fld>
            <a:endParaRPr lang="en-US"/>
          </a:p>
        </p:txBody>
      </p:sp>
    </p:spTree>
    <p:extLst>
      <p:ext uri="{BB962C8B-B14F-4D97-AF65-F5344CB8AC3E}">
        <p14:creationId xmlns:p14="http://schemas.microsoft.com/office/powerpoint/2010/main" val="151638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buFontTx/>
              <a:buChar char="-"/>
            </a:pPr>
            <a:r>
              <a:rPr lang="en-US" sz="1200" dirty="0"/>
              <a:t>Social behavior</a:t>
            </a:r>
          </a:p>
          <a:p>
            <a:pPr marL="214313" indent="-214313">
              <a:buFontTx/>
              <a:buChar char="-"/>
            </a:pPr>
            <a:r>
              <a:rPr lang="en-US" sz="1200" dirty="0"/>
              <a:t>Spatial effects (clustering)</a:t>
            </a:r>
          </a:p>
          <a:p>
            <a:pPr marL="214313" indent="-214313">
              <a:buFontTx/>
              <a:buChar char="-"/>
            </a:pPr>
            <a:r>
              <a:rPr lang="en-US" sz="1200" dirty="0"/>
              <a:t>Individual-level (unobserved) heterogeneities in susceptibility and infectivity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the growth rate “r” is related to R</a:t>
            </a:r>
            <a:r>
              <a:rPr lang="en-US" sz="1200" kern="1200" baseline="-25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as derived from classic SIR-type compartmental transmission models, e.g., for the simple SIR (susceptible-infected-removed) model, R</a:t>
            </a:r>
            <a:r>
              <a:rPr lang="en-US" sz="1200" kern="1200" baseline="-25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 1 + r/</a:t>
            </a:r>
            <a:r>
              <a:rPr lang="en-US" sz="1200" kern="1200" dirty="0" err="1">
                <a:solidFill>
                  <a:schemeClr val="tx1"/>
                </a:solidFill>
                <a:effectLst/>
                <a:latin typeface="+mn-lt"/>
                <a:ea typeface="+mn-ea"/>
                <a:cs typeface="+mn-cs"/>
              </a:rPr>
              <a:t>γ</a:t>
            </a:r>
            <a:r>
              <a:rPr lang="en-US" sz="1200" kern="1200" dirty="0">
                <a:solidFill>
                  <a:schemeClr val="tx1"/>
                </a:solidFill>
                <a:effectLst/>
                <a:latin typeface="+mn-lt"/>
                <a:ea typeface="+mn-ea"/>
                <a:cs typeface="+mn-cs"/>
              </a:rPr>
              <a:t> where </a:t>
            </a:r>
            <a:r>
              <a:rPr lang="en-US" sz="1200" i="1" kern="1200" dirty="0">
                <a:solidFill>
                  <a:schemeClr val="tx1"/>
                </a:solidFill>
                <a:effectLst/>
                <a:latin typeface="+mn-lt"/>
                <a:ea typeface="+mn-ea"/>
                <a:cs typeface="+mn-cs"/>
              </a:rPr>
              <a:t>1/</a:t>
            </a:r>
            <a:r>
              <a:rPr lang="en-US" sz="1200" kern="1200" dirty="0" err="1">
                <a:solidFill>
                  <a:schemeClr val="tx1"/>
                </a:solidFill>
                <a:effectLst/>
                <a:latin typeface="+mn-lt"/>
                <a:ea typeface="+mn-ea"/>
                <a:cs typeface="+mn-cs"/>
              </a:rPr>
              <a:t>γ</a:t>
            </a:r>
            <a:r>
              <a:rPr lang="en-US" sz="1200" kern="1200" dirty="0">
                <a:solidFill>
                  <a:schemeClr val="tx1"/>
                </a:solidFill>
                <a:effectLst/>
                <a:latin typeface="+mn-lt"/>
                <a:ea typeface="+mn-ea"/>
                <a:cs typeface="+mn-cs"/>
              </a:rPr>
              <a:t> is the mean infectious period.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R0 is important, but also</a:t>
            </a:r>
            <a:r>
              <a:rPr lang="en-US" sz="1200" kern="1200" baseline="0" dirty="0">
                <a:solidFill>
                  <a:schemeClr val="tx1"/>
                </a:solidFill>
                <a:effectLst/>
                <a:latin typeface="+mn-lt"/>
                <a:ea typeface="+mn-ea"/>
                <a:cs typeface="+mn-cs"/>
              </a:rPr>
              <a:t> important to know whether a disease spreads exponentially or linearly fast.. This information is not given in a value of R0.</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3366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3366FF"/>
                </a:solidFill>
              </a:rPr>
              <a:t>SEIR-type compartmental models assume exponential growth dynamics in the absence of control interventions</a:t>
            </a:r>
          </a:p>
          <a:p>
            <a:endParaRPr lang="en-US" dirty="0"/>
          </a:p>
          <a:p>
            <a:r>
              <a:rPr lang="en-US" dirty="0"/>
              <a:t>How</a:t>
            </a:r>
            <a:r>
              <a:rPr lang="en-US" baseline="0" dirty="0"/>
              <a:t> many generations into epidemic?</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Throughout the epidemic course, the term ‘exponential</a:t>
            </a:r>
            <a:r>
              <a:rPr lang="en-US" sz="1200" kern="1200" baseline="0" dirty="0">
                <a:solidFill>
                  <a:schemeClr val="tx1"/>
                </a:solidFill>
                <a:effectLst/>
                <a:latin typeface="+mn-lt"/>
                <a:ea typeface="+mn-ea"/>
                <a:cs typeface="+mn-cs"/>
              </a:rPr>
              <a:t> epidemic growth’ was widespread among scientists and journalists covering the story.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Epidemic curves in semi-logarithmic scale illustrate the exponential growth and sub-exponential growth patterns. In semi-logarithmic scale, exponential growth is evident if a straight line fits well several consecutive disease generations of the epidemic curve whereas a strong curvature in the epidemic curve would be indicative of sub-exponential growth.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Implications</a:t>
            </a:r>
            <a:r>
              <a:rPr lang="en-US" sz="1200" b="1" kern="1200" baseline="0" dirty="0">
                <a:solidFill>
                  <a:schemeClr val="tx1"/>
                </a:solidFill>
                <a:effectLst/>
                <a:latin typeface="+mn-lt"/>
                <a:ea typeface="+mn-ea"/>
                <a:cs typeface="+mn-cs"/>
              </a:rPr>
              <a:t> --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Say something</a:t>
            </a:r>
            <a:r>
              <a:rPr lang="en-US" sz="1200" b="1" kern="1200" baseline="0" dirty="0">
                <a:solidFill>
                  <a:schemeClr val="tx1"/>
                </a:solidFill>
                <a:effectLst/>
                <a:latin typeface="+mn-lt"/>
                <a:ea typeface="+mn-ea"/>
                <a:cs typeface="+mn-cs"/>
              </a:rPr>
              <a:t> about the huge implications for estimation of final epidemic size from models.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What about timing? How many weeks into the epidemic can one know it is sub-exponential? </a:t>
            </a:r>
            <a:r>
              <a:rPr lang="en-US" sz="1200" b="1" kern="1200" baseline="0" dirty="0" err="1">
                <a:solidFill>
                  <a:schemeClr val="tx1"/>
                </a:solidFill>
                <a:effectLst/>
                <a:latin typeface="+mn-lt"/>
                <a:ea typeface="+mn-ea"/>
                <a:cs typeface="+mn-cs"/>
              </a:rPr>
              <a:t>Etc</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etc</a:t>
            </a:r>
            <a:endParaRPr lang="en-US" sz="1200" b="1"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2B8D8F3D-DBDE-2846-9F90-0EEAABBF4316}" type="slidenum">
              <a:rPr lang="en-US" smtClean="0"/>
              <a:t>8</a:t>
            </a:fld>
            <a:endParaRPr lang="en-US"/>
          </a:p>
        </p:txBody>
      </p:sp>
    </p:spTree>
    <p:extLst>
      <p:ext uri="{BB962C8B-B14F-4D97-AF65-F5344CB8AC3E}">
        <p14:creationId xmlns:p14="http://schemas.microsoft.com/office/powerpoint/2010/main" val="58527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Polynomial growth in the early HIV/AIDS epidemic was due to a strong biased mixing in the population where like-prefers-like. </a:t>
            </a:r>
          </a:p>
          <a:p>
            <a:endParaRPr lang="en-US" dirty="0"/>
          </a:p>
        </p:txBody>
      </p:sp>
      <p:sp>
        <p:nvSpPr>
          <p:cNvPr id="4" name="Slide Number Placeholder 3"/>
          <p:cNvSpPr>
            <a:spLocks noGrp="1"/>
          </p:cNvSpPr>
          <p:nvPr>
            <p:ph type="sldNum" sz="quarter" idx="10"/>
          </p:nvPr>
        </p:nvSpPr>
        <p:spPr/>
        <p:txBody>
          <a:bodyPr/>
          <a:lstStyle/>
          <a:p>
            <a:fld id="{77780C04-9E5D-F54F-AE7C-3B57BEFE6174}" type="slidenum">
              <a:rPr lang="en-US" smtClean="0"/>
              <a:t>10</a:t>
            </a:fld>
            <a:endParaRPr lang="en-US"/>
          </a:p>
        </p:txBody>
      </p:sp>
    </p:spTree>
    <p:extLst>
      <p:ext uri="{BB962C8B-B14F-4D97-AF65-F5344CB8AC3E}">
        <p14:creationId xmlns:p14="http://schemas.microsoft.com/office/powerpoint/2010/main" val="208972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1" dirty="0"/>
          </a:p>
        </p:txBody>
      </p:sp>
      <p:sp>
        <p:nvSpPr>
          <p:cNvPr id="4" name="Slide Number Placeholder 3"/>
          <p:cNvSpPr>
            <a:spLocks noGrp="1"/>
          </p:cNvSpPr>
          <p:nvPr>
            <p:ph type="sldNum" sz="quarter" idx="10"/>
          </p:nvPr>
        </p:nvSpPr>
        <p:spPr/>
        <p:txBody>
          <a:bodyPr/>
          <a:lstStyle/>
          <a:p>
            <a:fld id="{77780C04-9E5D-F54F-AE7C-3B57BEFE6174}" type="slidenum">
              <a:rPr lang="en-US" smtClean="0"/>
              <a:t>11</a:t>
            </a:fld>
            <a:endParaRPr lang="en-US"/>
          </a:p>
        </p:txBody>
      </p:sp>
    </p:spTree>
    <p:extLst>
      <p:ext uri="{BB962C8B-B14F-4D97-AF65-F5344CB8AC3E}">
        <p14:creationId xmlns:p14="http://schemas.microsoft.com/office/powerpoint/2010/main" val="28589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If there are changes in behavior and the availability of heath-care, and the epidemic does not have exponential solutions, then must our mathematical model needs to account for these changes and admit </a:t>
            </a:r>
            <a:r>
              <a:rPr lang="en-US" sz="1200" b="1" dirty="0" err="1"/>
              <a:t>nonexponential</a:t>
            </a:r>
            <a:r>
              <a:rPr lang="en-US" sz="1200" b="1" dirty="0"/>
              <a:t> solutions.  </a:t>
            </a:r>
          </a:p>
          <a:p>
            <a:endParaRPr lang="en-US" dirty="0"/>
          </a:p>
          <a:p>
            <a:r>
              <a:rPr lang="en-US" dirty="0"/>
              <a:t>- Reminiscent of the HIV/AIDS epidemic</a:t>
            </a:r>
            <a:r>
              <a:rPr lang="en-US" baseline="0" dirty="0"/>
              <a:t> in the United States</a:t>
            </a:r>
            <a:endParaRPr lang="en-US" dirty="0"/>
          </a:p>
        </p:txBody>
      </p:sp>
      <p:sp>
        <p:nvSpPr>
          <p:cNvPr id="4" name="Slide Number Placeholder 3"/>
          <p:cNvSpPr>
            <a:spLocks noGrp="1"/>
          </p:cNvSpPr>
          <p:nvPr>
            <p:ph type="sldNum" sz="quarter" idx="10"/>
          </p:nvPr>
        </p:nvSpPr>
        <p:spPr/>
        <p:txBody>
          <a:bodyPr/>
          <a:lstStyle/>
          <a:p>
            <a:fld id="{77780C04-9E5D-F54F-AE7C-3B57BEFE6174}" type="slidenum">
              <a:rPr lang="en-US" smtClean="0"/>
              <a:t>12</a:t>
            </a:fld>
            <a:endParaRPr lang="en-US"/>
          </a:p>
        </p:txBody>
      </p:sp>
    </p:spTree>
    <p:extLst>
      <p:ext uri="{BB962C8B-B14F-4D97-AF65-F5344CB8AC3E}">
        <p14:creationId xmlns:p14="http://schemas.microsoft.com/office/powerpoint/2010/main" val="149630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003200-B74A-D24E-A0C3-38141E12AB7F}" type="datetimeFigureOut">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C5C-A4E5-5B46-8B45-A3EB10543107}" type="slidenum">
              <a:rPr lang="en-US" smtClean="0"/>
              <a:t>‹#›</a:t>
            </a:fld>
            <a:endParaRPr lang="en-US"/>
          </a:p>
        </p:txBody>
      </p:sp>
    </p:spTree>
    <p:extLst>
      <p:ext uri="{BB962C8B-B14F-4D97-AF65-F5344CB8AC3E}">
        <p14:creationId xmlns:p14="http://schemas.microsoft.com/office/powerpoint/2010/main" val="56366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003200-B74A-D24E-A0C3-38141E12AB7F}" type="datetimeFigureOut">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C5C-A4E5-5B46-8B45-A3EB10543107}" type="slidenum">
              <a:rPr lang="en-US" smtClean="0"/>
              <a:t>‹#›</a:t>
            </a:fld>
            <a:endParaRPr lang="en-US"/>
          </a:p>
        </p:txBody>
      </p:sp>
    </p:spTree>
    <p:extLst>
      <p:ext uri="{BB962C8B-B14F-4D97-AF65-F5344CB8AC3E}">
        <p14:creationId xmlns:p14="http://schemas.microsoft.com/office/powerpoint/2010/main" val="86695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003200-B74A-D24E-A0C3-38141E12AB7F}" type="datetimeFigureOut">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C5C-A4E5-5B46-8B45-A3EB10543107}" type="slidenum">
              <a:rPr lang="en-US" smtClean="0"/>
              <a:t>‹#›</a:t>
            </a:fld>
            <a:endParaRPr lang="en-US"/>
          </a:p>
        </p:txBody>
      </p:sp>
    </p:spTree>
    <p:extLst>
      <p:ext uri="{BB962C8B-B14F-4D97-AF65-F5344CB8AC3E}">
        <p14:creationId xmlns:p14="http://schemas.microsoft.com/office/powerpoint/2010/main" val="118694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003200-B74A-D24E-A0C3-38141E12AB7F}" type="datetimeFigureOut">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C5C-A4E5-5B46-8B45-A3EB10543107}" type="slidenum">
              <a:rPr lang="en-US" smtClean="0"/>
              <a:t>‹#›</a:t>
            </a:fld>
            <a:endParaRPr lang="en-US"/>
          </a:p>
        </p:txBody>
      </p:sp>
    </p:spTree>
    <p:extLst>
      <p:ext uri="{BB962C8B-B14F-4D97-AF65-F5344CB8AC3E}">
        <p14:creationId xmlns:p14="http://schemas.microsoft.com/office/powerpoint/2010/main" val="255069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003200-B74A-D24E-A0C3-38141E12AB7F}" type="datetimeFigureOut">
              <a:rPr lang="en-US" smtClean="0"/>
              <a:t>4/17/19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C5C-A4E5-5B46-8B45-A3EB10543107}" type="slidenum">
              <a:rPr lang="en-US" smtClean="0"/>
              <a:t>‹#›</a:t>
            </a:fld>
            <a:endParaRPr lang="en-US"/>
          </a:p>
        </p:txBody>
      </p:sp>
    </p:spTree>
    <p:extLst>
      <p:ext uri="{BB962C8B-B14F-4D97-AF65-F5344CB8AC3E}">
        <p14:creationId xmlns:p14="http://schemas.microsoft.com/office/powerpoint/2010/main" val="123228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003200-B74A-D24E-A0C3-38141E12AB7F}" type="datetimeFigureOut">
              <a:rPr lang="en-US" smtClean="0"/>
              <a:t>4/17/19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2EC5C-A4E5-5B46-8B45-A3EB10543107}" type="slidenum">
              <a:rPr lang="en-US" smtClean="0"/>
              <a:t>‹#›</a:t>
            </a:fld>
            <a:endParaRPr lang="en-US"/>
          </a:p>
        </p:txBody>
      </p:sp>
    </p:spTree>
    <p:extLst>
      <p:ext uri="{BB962C8B-B14F-4D97-AF65-F5344CB8AC3E}">
        <p14:creationId xmlns:p14="http://schemas.microsoft.com/office/powerpoint/2010/main" val="367389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003200-B74A-D24E-A0C3-38141E12AB7F}" type="datetimeFigureOut">
              <a:rPr lang="en-US" smtClean="0"/>
              <a:t>4/17/19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2EC5C-A4E5-5B46-8B45-A3EB10543107}" type="slidenum">
              <a:rPr lang="en-US" smtClean="0"/>
              <a:t>‹#›</a:t>
            </a:fld>
            <a:endParaRPr lang="en-US"/>
          </a:p>
        </p:txBody>
      </p:sp>
    </p:spTree>
    <p:extLst>
      <p:ext uri="{BB962C8B-B14F-4D97-AF65-F5344CB8AC3E}">
        <p14:creationId xmlns:p14="http://schemas.microsoft.com/office/powerpoint/2010/main" val="374033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003200-B74A-D24E-A0C3-38141E12AB7F}" type="datetimeFigureOut">
              <a:rPr lang="en-US" smtClean="0"/>
              <a:t>4/17/19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2EC5C-A4E5-5B46-8B45-A3EB10543107}" type="slidenum">
              <a:rPr lang="en-US" smtClean="0"/>
              <a:t>‹#›</a:t>
            </a:fld>
            <a:endParaRPr lang="en-US"/>
          </a:p>
        </p:txBody>
      </p:sp>
    </p:spTree>
    <p:extLst>
      <p:ext uri="{BB962C8B-B14F-4D97-AF65-F5344CB8AC3E}">
        <p14:creationId xmlns:p14="http://schemas.microsoft.com/office/powerpoint/2010/main" val="73975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03200-B74A-D24E-A0C3-38141E12AB7F}" type="datetimeFigureOut">
              <a:rPr lang="en-US" smtClean="0"/>
              <a:t>4/17/19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2EC5C-A4E5-5B46-8B45-A3EB10543107}" type="slidenum">
              <a:rPr lang="en-US" smtClean="0"/>
              <a:t>‹#›</a:t>
            </a:fld>
            <a:endParaRPr lang="en-US"/>
          </a:p>
        </p:txBody>
      </p:sp>
    </p:spTree>
    <p:extLst>
      <p:ext uri="{BB962C8B-B14F-4D97-AF65-F5344CB8AC3E}">
        <p14:creationId xmlns:p14="http://schemas.microsoft.com/office/powerpoint/2010/main" val="15833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003200-B74A-D24E-A0C3-38141E12AB7F}" type="datetimeFigureOut">
              <a:rPr lang="en-US" smtClean="0"/>
              <a:t>4/17/19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2EC5C-A4E5-5B46-8B45-A3EB10543107}" type="slidenum">
              <a:rPr lang="en-US" smtClean="0"/>
              <a:t>‹#›</a:t>
            </a:fld>
            <a:endParaRPr lang="en-US"/>
          </a:p>
        </p:txBody>
      </p:sp>
    </p:spTree>
    <p:extLst>
      <p:ext uri="{BB962C8B-B14F-4D97-AF65-F5344CB8AC3E}">
        <p14:creationId xmlns:p14="http://schemas.microsoft.com/office/powerpoint/2010/main" val="217660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003200-B74A-D24E-A0C3-38141E12AB7F}" type="datetimeFigureOut">
              <a:rPr lang="en-US" smtClean="0"/>
              <a:t>4/17/19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2EC5C-A4E5-5B46-8B45-A3EB10543107}" type="slidenum">
              <a:rPr lang="en-US" smtClean="0"/>
              <a:t>‹#›</a:t>
            </a:fld>
            <a:endParaRPr lang="en-US"/>
          </a:p>
        </p:txBody>
      </p:sp>
    </p:spTree>
    <p:extLst>
      <p:ext uri="{BB962C8B-B14F-4D97-AF65-F5344CB8AC3E}">
        <p14:creationId xmlns:p14="http://schemas.microsoft.com/office/powerpoint/2010/main" val="57440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03200-B74A-D24E-A0C3-38141E12AB7F}" type="datetimeFigureOut">
              <a:rPr lang="en-US" smtClean="0"/>
              <a:t>4/17/19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2EC5C-A4E5-5B46-8B45-A3EB10543107}" type="slidenum">
              <a:rPr lang="en-US" smtClean="0"/>
              <a:t>‹#›</a:t>
            </a:fld>
            <a:endParaRPr lang="en-US"/>
          </a:p>
        </p:txBody>
      </p:sp>
    </p:spTree>
    <p:extLst>
      <p:ext uri="{BB962C8B-B14F-4D97-AF65-F5344CB8AC3E}">
        <p14:creationId xmlns:p14="http://schemas.microsoft.com/office/powerpoint/2010/main" val="1687307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t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7.emf"/><Relationship Id="rId4" Type="http://schemas.openxmlformats.org/officeDocument/2006/relationships/image" Target="../media/image8.png"/><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63868" y="3885210"/>
            <a:ext cx="8543981"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en-US" sz="3000" dirty="0">
                <a:latin typeface="Calibri" charset="0"/>
              </a:rPr>
              <a:t>Gerardo </a:t>
            </a:r>
            <a:r>
              <a:rPr lang="en-US" sz="3000" dirty="0" err="1">
                <a:latin typeface="Calibri" charset="0"/>
              </a:rPr>
              <a:t>Chowell</a:t>
            </a:r>
            <a:r>
              <a:rPr lang="en-US" sz="3000" dirty="0">
                <a:latin typeface="Calibri" charset="0"/>
              </a:rPr>
              <a:t>, PhD</a:t>
            </a:r>
            <a:endParaRPr lang="en-US" sz="3000" baseline="30000" dirty="0">
              <a:latin typeface="Calibri" charset="0"/>
            </a:endParaRPr>
          </a:p>
        </p:txBody>
      </p:sp>
      <p:pic>
        <p:nvPicPr>
          <p:cNvPr id="6" name="Picture 9" descr="NIH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164" y="5604918"/>
            <a:ext cx="1023937" cy="9969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Fogarty_355&amp;Bl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792" y="5540726"/>
            <a:ext cx="941388"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 descr="SCHOOL OF PUBLIC HEALTH_2Spo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658" y="5219331"/>
            <a:ext cx="4376824" cy="14319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697889" y="1964010"/>
            <a:ext cx="7411655" cy="1938992"/>
          </a:xfrm>
          <a:prstGeom prst="rect">
            <a:avLst/>
          </a:prstGeom>
        </p:spPr>
        <p:txBody>
          <a:bodyPr wrap="square">
            <a:spAutoFit/>
          </a:bodyPr>
          <a:lstStyle/>
          <a:p>
            <a:pPr algn="ctr"/>
            <a:endParaRPr lang="en-US" sz="2200" b="1" dirty="0">
              <a:latin typeface="Calibri"/>
              <a:cs typeface="Calibri"/>
            </a:endParaRPr>
          </a:p>
          <a:p>
            <a:pPr algn="ctr"/>
            <a:r>
              <a:rPr lang="en-US" sz="2600" b="1" dirty="0">
                <a:latin typeface="Arial" panose="020B0604020202020204" pitchFamily="34" charset="0"/>
                <a:cs typeface="Arial" panose="020B0604020202020204" pitchFamily="34" charset="0"/>
              </a:rPr>
              <a:t>2019 IDM </a:t>
            </a:r>
            <a:r>
              <a:rPr lang="en-US" sz="2600" b="1" dirty="0" err="1">
                <a:latin typeface="Arial" panose="020B0604020202020204" pitchFamily="34" charset="0"/>
                <a:cs typeface="Arial" panose="020B0604020202020204" pitchFamily="34" charset="0"/>
              </a:rPr>
              <a:t>Sympoisum</a:t>
            </a:r>
            <a:endParaRPr lang="en-US" sz="26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200" b="1" dirty="0">
                <a:latin typeface="Calibri"/>
                <a:cs typeface="Calibri"/>
              </a:rPr>
              <a:t>17 April 2019</a:t>
            </a:r>
          </a:p>
          <a:p>
            <a:pPr algn="ctr"/>
            <a:r>
              <a:rPr lang="en-US" sz="2600" b="1" dirty="0">
                <a:latin typeface="Calibri"/>
                <a:cs typeface="Calibri"/>
              </a:rPr>
              <a:t>      </a:t>
            </a:r>
          </a:p>
        </p:txBody>
      </p:sp>
      <p:sp>
        <p:nvSpPr>
          <p:cNvPr id="10" name="TextBox 9"/>
          <p:cNvSpPr txBox="1"/>
          <p:nvPr/>
        </p:nvSpPr>
        <p:spPr>
          <a:xfrm>
            <a:off x="292658" y="204123"/>
            <a:ext cx="8514127" cy="1200329"/>
          </a:xfrm>
          <a:prstGeom prst="rect">
            <a:avLst/>
          </a:prstGeom>
          <a:noFill/>
        </p:spPr>
        <p:txBody>
          <a:bodyPr wrap="square" rtlCol="0">
            <a:spAutoFit/>
          </a:bodyPr>
          <a:lstStyle/>
          <a:p>
            <a:pPr algn="ctr"/>
            <a:r>
              <a:rPr lang="en-US" sz="3600" b="1" dirty="0">
                <a:solidFill>
                  <a:srgbClr val="0000FF"/>
                </a:solidFill>
              </a:rPr>
              <a:t>Forecasting the ongoing Ebola epidemic in DRC</a:t>
            </a:r>
          </a:p>
        </p:txBody>
      </p:sp>
    </p:spTree>
    <p:extLst>
      <p:ext uri="{BB962C8B-B14F-4D97-AF65-F5344CB8AC3E}">
        <p14:creationId xmlns:p14="http://schemas.microsoft.com/office/powerpoint/2010/main" val="314184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57576" y="1201863"/>
            <a:ext cx="7948430" cy="5141364"/>
          </a:xfrm>
          <a:prstGeom prst="rect">
            <a:avLst/>
          </a:prstGeom>
        </p:spPr>
      </p:pic>
      <p:sp>
        <p:nvSpPr>
          <p:cNvPr id="9" name="TextBox 8"/>
          <p:cNvSpPr txBox="1"/>
          <p:nvPr/>
        </p:nvSpPr>
        <p:spPr>
          <a:xfrm>
            <a:off x="23451" y="219119"/>
            <a:ext cx="8945920" cy="1077218"/>
          </a:xfrm>
          <a:prstGeom prst="rect">
            <a:avLst/>
          </a:prstGeom>
          <a:noFill/>
        </p:spPr>
        <p:txBody>
          <a:bodyPr wrap="square" rtlCol="0">
            <a:spAutoFit/>
          </a:bodyPr>
          <a:lstStyle/>
          <a:p>
            <a:pPr algn="ctr"/>
            <a:r>
              <a:rPr lang="en-US" sz="3200" dirty="0">
                <a:solidFill>
                  <a:srgbClr val="0000FF"/>
                </a:solidFill>
              </a:rPr>
              <a:t>The US HIV/AIDS epidemic exhibits cubic polynomial growth</a:t>
            </a:r>
          </a:p>
        </p:txBody>
      </p:sp>
      <p:sp>
        <p:nvSpPr>
          <p:cNvPr id="10" name="TextBox 9"/>
          <p:cNvSpPr txBox="1"/>
          <p:nvPr/>
        </p:nvSpPr>
        <p:spPr>
          <a:xfrm>
            <a:off x="1149910" y="6306015"/>
            <a:ext cx="3909137" cy="369332"/>
          </a:xfrm>
          <a:prstGeom prst="rect">
            <a:avLst/>
          </a:prstGeom>
          <a:noFill/>
        </p:spPr>
        <p:txBody>
          <a:bodyPr wrap="square" rtlCol="0">
            <a:spAutoFit/>
          </a:bodyPr>
          <a:lstStyle/>
          <a:p>
            <a:r>
              <a:rPr lang="en-US" dirty="0"/>
              <a:t>Colgate et al. PNAS 1989</a:t>
            </a:r>
          </a:p>
        </p:txBody>
      </p:sp>
      <p:sp>
        <p:nvSpPr>
          <p:cNvPr id="11" name="TextBox 10"/>
          <p:cNvSpPr txBox="1"/>
          <p:nvPr/>
        </p:nvSpPr>
        <p:spPr>
          <a:xfrm>
            <a:off x="4127517" y="6312899"/>
            <a:ext cx="4383519" cy="369332"/>
          </a:xfrm>
          <a:prstGeom prst="rect">
            <a:avLst/>
          </a:prstGeom>
          <a:noFill/>
        </p:spPr>
        <p:txBody>
          <a:bodyPr wrap="square" rtlCol="0">
            <a:spAutoFit/>
          </a:bodyPr>
          <a:lstStyle/>
          <a:p>
            <a:r>
              <a:rPr lang="en-US" b="1" dirty="0"/>
              <a:t>1=white; 2= black; 3=</a:t>
            </a:r>
            <a:r>
              <a:rPr lang="en-US" b="1" dirty="0" err="1"/>
              <a:t>hispanic</a:t>
            </a:r>
            <a:r>
              <a:rPr lang="en-US" b="1" dirty="0"/>
              <a:t>; 4=unknown</a:t>
            </a:r>
          </a:p>
        </p:txBody>
      </p:sp>
      <p:sp>
        <p:nvSpPr>
          <p:cNvPr id="12" name="Rectangle 11"/>
          <p:cNvSpPr/>
          <p:nvPr/>
        </p:nvSpPr>
        <p:spPr>
          <a:xfrm>
            <a:off x="1725090" y="1460976"/>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34367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6913" y="72280"/>
            <a:ext cx="8680263" cy="954107"/>
          </a:xfrm>
          <a:prstGeom prst="rect">
            <a:avLst/>
          </a:prstGeom>
          <a:noFill/>
        </p:spPr>
        <p:txBody>
          <a:bodyPr wrap="square" rtlCol="0">
            <a:spAutoFit/>
          </a:bodyPr>
          <a:lstStyle/>
          <a:p>
            <a:pPr algn="ctr"/>
            <a:r>
              <a:rPr lang="en-US" sz="2800" dirty="0">
                <a:solidFill>
                  <a:srgbClr val="0000FF"/>
                </a:solidFill>
              </a:rPr>
              <a:t>Prior outbreaks limited in geographic scope, size and duration </a:t>
            </a:r>
          </a:p>
        </p:txBody>
      </p:sp>
      <p:pic>
        <p:nvPicPr>
          <p:cNvPr id="9" name="Picture 8"/>
          <p:cNvPicPr>
            <a:picLocks noChangeAspect="1"/>
          </p:cNvPicPr>
          <p:nvPr/>
        </p:nvPicPr>
        <p:blipFill>
          <a:blip r:embed="rId3"/>
          <a:stretch>
            <a:fillRect/>
          </a:stretch>
        </p:blipFill>
        <p:spPr>
          <a:xfrm>
            <a:off x="449992" y="1145790"/>
            <a:ext cx="7949910" cy="4996104"/>
          </a:xfrm>
          <a:prstGeom prst="rect">
            <a:avLst/>
          </a:prstGeom>
        </p:spPr>
      </p:pic>
      <p:sp>
        <p:nvSpPr>
          <p:cNvPr id="10" name="TextBox 9"/>
          <p:cNvSpPr txBox="1"/>
          <p:nvPr/>
        </p:nvSpPr>
        <p:spPr>
          <a:xfrm>
            <a:off x="127622" y="6516680"/>
            <a:ext cx="8781070" cy="307777"/>
          </a:xfrm>
          <a:prstGeom prst="rect">
            <a:avLst/>
          </a:prstGeom>
          <a:noFill/>
        </p:spPr>
        <p:txBody>
          <a:bodyPr wrap="square" rtlCol="0">
            <a:spAutoFit/>
          </a:bodyPr>
          <a:lstStyle/>
          <a:p>
            <a:r>
              <a:rPr lang="fr-FR" sz="1400" dirty="0" err="1"/>
              <a:t>Breman</a:t>
            </a:r>
            <a:r>
              <a:rPr lang="fr-FR" sz="1400" dirty="0"/>
              <a:t> J et al. (1978) ; Khan et al. (1999); </a:t>
            </a:r>
            <a:r>
              <a:rPr lang="fr-FR" sz="1400" dirty="0" err="1"/>
              <a:t>Maganga</a:t>
            </a:r>
            <a:r>
              <a:rPr lang="fr-FR" sz="1400" dirty="0"/>
              <a:t> et al. (2014); WHO (2001);  Chowell et al (2004); </a:t>
            </a:r>
            <a:r>
              <a:rPr lang="fr-FR" sz="1400" dirty="0" err="1"/>
              <a:t>Baize</a:t>
            </a:r>
            <a:r>
              <a:rPr lang="fr-FR" sz="1400" dirty="0"/>
              <a:t> et al. (2014)</a:t>
            </a:r>
          </a:p>
        </p:txBody>
      </p:sp>
      <p:sp>
        <p:nvSpPr>
          <p:cNvPr id="5" name="TextBox 4"/>
          <p:cNvSpPr txBox="1"/>
          <p:nvPr/>
        </p:nvSpPr>
        <p:spPr>
          <a:xfrm>
            <a:off x="749859" y="6083335"/>
            <a:ext cx="8066795" cy="338554"/>
          </a:xfrm>
          <a:prstGeom prst="rect">
            <a:avLst/>
          </a:prstGeom>
          <a:noFill/>
        </p:spPr>
        <p:txBody>
          <a:bodyPr wrap="square" rtlCol="0">
            <a:spAutoFit/>
          </a:bodyPr>
          <a:lstStyle/>
          <a:p>
            <a:r>
              <a:rPr lang="fr-FR" sz="1600" dirty="0">
                <a:solidFill>
                  <a:srgbClr val="3366FF"/>
                </a:solidFill>
              </a:rPr>
              <a:t>Effective reproduction </a:t>
            </a:r>
            <a:r>
              <a:rPr lang="fr-FR" sz="1600" dirty="0" err="1">
                <a:solidFill>
                  <a:srgbClr val="3366FF"/>
                </a:solidFill>
              </a:rPr>
              <a:t>number</a:t>
            </a:r>
            <a:r>
              <a:rPr lang="fr-FR" sz="1600" dirty="0">
                <a:solidFill>
                  <a:srgbClr val="3366FF"/>
                </a:solidFill>
              </a:rPr>
              <a:t> </a:t>
            </a:r>
            <a:r>
              <a:rPr lang="fr-FR" sz="1600" dirty="0" err="1">
                <a:solidFill>
                  <a:srgbClr val="3366FF"/>
                </a:solidFill>
              </a:rPr>
              <a:t>rapidly</a:t>
            </a:r>
            <a:r>
              <a:rPr lang="fr-FR" sz="1600" dirty="0">
                <a:solidFill>
                  <a:srgbClr val="3366FF"/>
                </a:solidFill>
              </a:rPr>
              <a:t> </a:t>
            </a:r>
            <a:r>
              <a:rPr lang="fr-FR" sz="1600" dirty="0" err="1">
                <a:solidFill>
                  <a:srgbClr val="3366FF"/>
                </a:solidFill>
              </a:rPr>
              <a:t>declines</a:t>
            </a:r>
            <a:r>
              <a:rPr lang="fr-FR" sz="1600" dirty="0">
                <a:solidFill>
                  <a:srgbClr val="3366FF"/>
                </a:solidFill>
              </a:rPr>
              <a:t> </a:t>
            </a:r>
            <a:r>
              <a:rPr lang="fr-FR" sz="1600" dirty="0" err="1">
                <a:solidFill>
                  <a:srgbClr val="3366FF"/>
                </a:solidFill>
              </a:rPr>
              <a:t>after</a:t>
            </a:r>
            <a:r>
              <a:rPr lang="fr-FR" sz="1600" dirty="0">
                <a:solidFill>
                  <a:srgbClr val="3366FF"/>
                </a:solidFill>
              </a:rPr>
              <a:t> 2-3 </a:t>
            </a:r>
            <a:r>
              <a:rPr lang="fr-FR" sz="1600" dirty="0" err="1">
                <a:solidFill>
                  <a:srgbClr val="3366FF"/>
                </a:solidFill>
              </a:rPr>
              <a:t>generations</a:t>
            </a:r>
            <a:r>
              <a:rPr lang="fr-FR" sz="1600" dirty="0">
                <a:solidFill>
                  <a:srgbClr val="3366FF"/>
                </a:solidFill>
              </a:rPr>
              <a:t> of infections</a:t>
            </a:r>
          </a:p>
        </p:txBody>
      </p:sp>
      <p:sp>
        <p:nvSpPr>
          <p:cNvPr id="2" name="Rectangle 1"/>
          <p:cNvSpPr/>
          <p:nvPr/>
        </p:nvSpPr>
        <p:spPr>
          <a:xfrm>
            <a:off x="2170869" y="1442292"/>
            <a:ext cx="1095172" cy="369332"/>
          </a:xfrm>
          <a:prstGeom prst="rect">
            <a:avLst/>
          </a:prstGeom>
        </p:spPr>
        <p:txBody>
          <a:bodyPr wrap="none">
            <a:spAutoFit/>
          </a:bodyPr>
          <a:lstStyle/>
          <a:p>
            <a:r>
              <a:rPr lang="fr-FR" dirty="0"/>
              <a:t>255 cases</a:t>
            </a:r>
            <a:endParaRPr lang="en-US" dirty="0"/>
          </a:p>
        </p:txBody>
      </p:sp>
      <p:sp>
        <p:nvSpPr>
          <p:cNvPr id="8" name="Rectangle 7"/>
          <p:cNvSpPr/>
          <p:nvPr/>
        </p:nvSpPr>
        <p:spPr>
          <a:xfrm>
            <a:off x="5881432" y="1410026"/>
            <a:ext cx="1095172" cy="369332"/>
          </a:xfrm>
          <a:prstGeom prst="rect">
            <a:avLst/>
          </a:prstGeom>
        </p:spPr>
        <p:txBody>
          <a:bodyPr wrap="none">
            <a:spAutoFit/>
          </a:bodyPr>
          <a:lstStyle/>
          <a:p>
            <a:r>
              <a:rPr lang="fr-FR" dirty="0"/>
              <a:t>290 cases</a:t>
            </a:r>
            <a:endParaRPr lang="en-US" dirty="0"/>
          </a:p>
        </p:txBody>
      </p:sp>
      <p:sp>
        <p:nvSpPr>
          <p:cNvPr id="11" name="Rectangle 10"/>
          <p:cNvSpPr/>
          <p:nvPr/>
        </p:nvSpPr>
        <p:spPr>
          <a:xfrm>
            <a:off x="2718455" y="4434344"/>
            <a:ext cx="979755" cy="369332"/>
          </a:xfrm>
          <a:prstGeom prst="rect">
            <a:avLst/>
          </a:prstGeom>
        </p:spPr>
        <p:txBody>
          <a:bodyPr wrap="none">
            <a:spAutoFit/>
          </a:bodyPr>
          <a:lstStyle/>
          <a:p>
            <a:r>
              <a:rPr lang="fr-FR" dirty="0"/>
              <a:t>69 cases</a:t>
            </a:r>
            <a:endParaRPr lang="en-US" dirty="0"/>
          </a:p>
        </p:txBody>
      </p:sp>
      <p:sp>
        <p:nvSpPr>
          <p:cNvPr id="12" name="Rectangle 11"/>
          <p:cNvSpPr/>
          <p:nvPr/>
        </p:nvSpPr>
        <p:spPr>
          <a:xfrm>
            <a:off x="6612233" y="4434344"/>
            <a:ext cx="1095172" cy="369332"/>
          </a:xfrm>
          <a:prstGeom prst="rect">
            <a:avLst/>
          </a:prstGeom>
        </p:spPr>
        <p:txBody>
          <a:bodyPr wrap="none">
            <a:spAutoFit/>
          </a:bodyPr>
          <a:lstStyle/>
          <a:p>
            <a:r>
              <a:rPr lang="fr-FR" dirty="0"/>
              <a:t>426 cases</a:t>
            </a:r>
            <a:endParaRPr lang="en-US" dirty="0"/>
          </a:p>
        </p:txBody>
      </p:sp>
    </p:spTree>
    <p:extLst>
      <p:ext uri="{BB962C8B-B14F-4D97-AF65-F5344CB8AC3E}">
        <p14:creationId xmlns:p14="http://schemas.microsoft.com/office/powerpoint/2010/main" val="184734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0224" y="1079703"/>
            <a:ext cx="7973444" cy="5162534"/>
          </a:xfrm>
          <a:prstGeom prst="rect">
            <a:avLst/>
          </a:prstGeom>
        </p:spPr>
      </p:pic>
      <p:sp>
        <p:nvSpPr>
          <p:cNvPr id="6" name="TextBox 5"/>
          <p:cNvSpPr txBox="1"/>
          <p:nvPr/>
        </p:nvSpPr>
        <p:spPr>
          <a:xfrm>
            <a:off x="0" y="31361"/>
            <a:ext cx="8945920" cy="1384995"/>
          </a:xfrm>
          <a:prstGeom prst="rect">
            <a:avLst/>
          </a:prstGeom>
          <a:noFill/>
        </p:spPr>
        <p:txBody>
          <a:bodyPr wrap="square" rtlCol="0">
            <a:spAutoFit/>
          </a:bodyPr>
          <a:lstStyle/>
          <a:p>
            <a:pPr algn="ctr"/>
            <a:r>
              <a:rPr lang="en-US" sz="2800" dirty="0">
                <a:solidFill>
                  <a:srgbClr val="0000FF"/>
                </a:solidFill>
              </a:rPr>
              <a:t>Polynomial growth rates from subnational data: 2014 Ebola epidemic in Guinea</a:t>
            </a:r>
            <a:br>
              <a:rPr lang="en-US" sz="2800" dirty="0">
                <a:solidFill>
                  <a:srgbClr val="0000FF"/>
                </a:solidFill>
              </a:rPr>
            </a:br>
            <a:endParaRPr lang="en-US" sz="2800" dirty="0">
              <a:solidFill>
                <a:srgbClr val="0000FF"/>
              </a:solidFill>
            </a:endParaRPr>
          </a:p>
        </p:txBody>
      </p:sp>
      <p:sp>
        <p:nvSpPr>
          <p:cNvPr id="4" name="TextBox 3"/>
          <p:cNvSpPr txBox="1"/>
          <p:nvPr/>
        </p:nvSpPr>
        <p:spPr>
          <a:xfrm>
            <a:off x="1831179" y="6285165"/>
            <a:ext cx="5153156" cy="338554"/>
          </a:xfrm>
          <a:prstGeom prst="rect">
            <a:avLst/>
          </a:prstGeom>
          <a:noFill/>
        </p:spPr>
        <p:txBody>
          <a:bodyPr wrap="square" rtlCol="0">
            <a:spAutoFit/>
          </a:bodyPr>
          <a:lstStyle/>
          <a:p>
            <a:r>
              <a:rPr lang="cy-GB" sz="1600" dirty="0">
                <a:solidFill>
                  <a:srgbClr val="3366FF"/>
                </a:solidFill>
              </a:rPr>
              <a:t>Asynchronous overlapping sub-exponential sub-epidemics</a:t>
            </a:r>
          </a:p>
        </p:txBody>
      </p:sp>
      <p:cxnSp>
        <p:nvCxnSpPr>
          <p:cNvPr id="3" name="Straight Arrow Connector 2"/>
          <p:cNvCxnSpPr/>
          <p:nvPr/>
        </p:nvCxnSpPr>
        <p:spPr>
          <a:xfrm>
            <a:off x="2635676" y="2839652"/>
            <a:ext cx="191686" cy="7668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173181" y="2462619"/>
            <a:ext cx="1308361" cy="338554"/>
          </a:xfrm>
          <a:prstGeom prst="rect">
            <a:avLst/>
          </a:prstGeom>
          <a:noFill/>
        </p:spPr>
        <p:txBody>
          <a:bodyPr wrap="square" rtlCol="0">
            <a:spAutoFit/>
          </a:bodyPr>
          <a:lstStyle/>
          <a:p>
            <a:r>
              <a:rPr lang="cy-GB" sz="1600" dirty="0"/>
              <a:t>Gueckedou</a:t>
            </a:r>
          </a:p>
        </p:txBody>
      </p:sp>
      <p:cxnSp>
        <p:nvCxnSpPr>
          <p:cNvPr id="10" name="Straight Arrow Connector 9"/>
          <p:cNvCxnSpPr/>
          <p:nvPr/>
        </p:nvCxnSpPr>
        <p:spPr>
          <a:xfrm flipH="1">
            <a:off x="3481542" y="1729665"/>
            <a:ext cx="9071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495294" y="1406499"/>
            <a:ext cx="1683062" cy="646331"/>
          </a:xfrm>
          <a:prstGeom prst="rect">
            <a:avLst/>
          </a:prstGeom>
          <a:noFill/>
        </p:spPr>
        <p:txBody>
          <a:bodyPr wrap="square" rtlCol="0">
            <a:spAutoFit/>
          </a:bodyPr>
          <a:lstStyle/>
          <a:p>
            <a:r>
              <a:rPr lang="en-US" dirty="0"/>
              <a:t>WHO is notified of outbreak</a:t>
            </a:r>
          </a:p>
        </p:txBody>
      </p:sp>
      <p:sp>
        <p:nvSpPr>
          <p:cNvPr id="9" name="TextBox 8"/>
          <p:cNvSpPr txBox="1"/>
          <p:nvPr/>
        </p:nvSpPr>
        <p:spPr>
          <a:xfrm>
            <a:off x="4583614" y="6564146"/>
            <a:ext cx="4526617" cy="307777"/>
          </a:xfrm>
          <a:prstGeom prst="rect">
            <a:avLst/>
          </a:prstGeom>
          <a:noFill/>
        </p:spPr>
        <p:txBody>
          <a:bodyPr wrap="square" rtlCol="0">
            <a:spAutoFit/>
          </a:bodyPr>
          <a:lstStyle/>
          <a:p>
            <a:pPr algn="r"/>
            <a:r>
              <a:rPr lang="fr-FR" sz="1400" dirty="0"/>
              <a:t>Chowell et al. PLOS </a:t>
            </a:r>
            <a:r>
              <a:rPr lang="fr-FR" sz="1400" dirty="0" err="1"/>
              <a:t>Currents</a:t>
            </a:r>
            <a:r>
              <a:rPr lang="fr-FR" sz="1400" dirty="0"/>
              <a:t> </a:t>
            </a:r>
            <a:r>
              <a:rPr lang="fr-FR" sz="1400" dirty="0" err="1"/>
              <a:t>Outbreaks</a:t>
            </a:r>
            <a:r>
              <a:rPr lang="fr-FR" sz="1400" dirty="0"/>
              <a:t>. 2015 Jan 21.</a:t>
            </a:r>
          </a:p>
        </p:txBody>
      </p:sp>
    </p:spTree>
    <p:extLst>
      <p:ext uri="{BB962C8B-B14F-4D97-AF65-F5344CB8AC3E}">
        <p14:creationId xmlns:p14="http://schemas.microsoft.com/office/powerpoint/2010/main" val="50024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4120" y="1510144"/>
            <a:ext cx="8703733" cy="20959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0000FF"/>
                </a:solidFill>
              </a:rPr>
              <a:t>How do we quantify epidemic growth scaling regardless of the mechanisms driving it?</a:t>
            </a:r>
            <a:endParaRPr lang="en-US" sz="4200" baseline="-25000" dirty="0">
              <a:solidFill>
                <a:srgbClr val="0000FF"/>
              </a:solidFill>
            </a:endParaRPr>
          </a:p>
        </p:txBody>
      </p:sp>
      <p:sp>
        <p:nvSpPr>
          <p:cNvPr id="2" name="Rectangle 1">
            <a:extLst>
              <a:ext uri="{FF2B5EF4-FFF2-40B4-BE49-F238E27FC236}">
                <a16:creationId xmlns:a16="http://schemas.microsoft.com/office/drawing/2014/main" id="{AB9B5584-A1D7-F84C-82DA-E76701B80EE1}"/>
              </a:ext>
            </a:extLst>
          </p:cNvPr>
          <p:cNvSpPr/>
          <p:nvPr/>
        </p:nvSpPr>
        <p:spPr>
          <a:xfrm>
            <a:off x="1584754" y="4454948"/>
            <a:ext cx="5933676" cy="584775"/>
          </a:xfrm>
          <a:prstGeom prst="rect">
            <a:avLst/>
          </a:prstGeom>
        </p:spPr>
        <p:txBody>
          <a:bodyPr wrap="none">
            <a:spAutoFit/>
          </a:bodyPr>
          <a:lstStyle/>
          <a:p>
            <a:pPr algn="ctr"/>
            <a:r>
              <a:rPr lang="en-US" sz="3200" dirty="0">
                <a:solidFill>
                  <a:srgbClr val="0000FF"/>
                </a:solidFill>
              </a:rPr>
              <a:t>Generalized-Growth Model (GGM)</a:t>
            </a:r>
          </a:p>
        </p:txBody>
      </p:sp>
    </p:spTree>
    <p:extLst>
      <p:ext uri="{BB962C8B-B14F-4D97-AF65-F5344CB8AC3E}">
        <p14:creationId xmlns:p14="http://schemas.microsoft.com/office/powerpoint/2010/main" val="268198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1937841" y="2084658"/>
            <a:ext cx="4368800" cy="1193800"/>
          </a:xfrm>
          <a:prstGeom prst="rect">
            <a:avLst/>
          </a:prstGeom>
        </p:spPr>
      </p:pic>
      <p:sp>
        <p:nvSpPr>
          <p:cNvPr id="4" name="TextBox 3"/>
          <p:cNvSpPr txBox="1"/>
          <p:nvPr/>
        </p:nvSpPr>
        <p:spPr>
          <a:xfrm>
            <a:off x="31613" y="68726"/>
            <a:ext cx="8847140" cy="1015663"/>
          </a:xfrm>
          <a:prstGeom prst="rect">
            <a:avLst/>
          </a:prstGeom>
          <a:noFill/>
        </p:spPr>
        <p:txBody>
          <a:bodyPr wrap="square" rtlCol="0">
            <a:spAutoFit/>
          </a:bodyPr>
          <a:lstStyle/>
          <a:p>
            <a:pPr algn="ctr"/>
            <a:r>
              <a:rPr lang="en-US" sz="3600" dirty="0">
                <a:solidFill>
                  <a:srgbClr val="0000FF"/>
                </a:solidFill>
                <a:latin typeface="+mj-lt"/>
              </a:rPr>
              <a:t>Generalized-Growth Model (GGM)</a:t>
            </a:r>
          </a:p>
          <a:p>
            <a:pPr algn="ctr"/>
            <a:r>
              <a:rPr lang="en-US" sz="2400" dirty="0">
                <a:solidFill>
                  <a:srgbClr val="0000FF"/>
                </a:solidFill>
                <a:latin typeface="+mj-lt"/>
              </a:rPr>
              <a:t>Epidemic growth scaling with quantified uncertainty</a:t>
            </a:r>
          </a:p>
        </p:txBody>
      </p:sp>
      <p:sp>
        <p:nvSpPr>
          <p:cNvPr id="5" name="TextBox 4"/>
          <p:cNvSpPr txBox="1"/>
          <p:nvPr/>
        </p:nvSpPr>
        <p:spPr>
          <a:xfrm>
            <a:off x="221823" y="6168204"/>
            <a:ext cx="8785720" cy="584775"/>
          </a:xfrm>
          <a:prstGeom prst="rect">
            <a:avLst/>
          </a:prstGeom>
          <a:noFill/>
        </p:spPr>
        <p:txBody>
          <a:bodyPr wrap="square" rtlCol="0">
            <a:spAutoFit/>
          </a:bodyPr>
          <a:lstStyle/>
          <a:p>
            <a:r>
              <a:rPr lang="fr-FR" sz="1600" dirty="0" err="1"/>
              <a:t>Viboud</a:t>
            </a:r>
            <a:r>
              <a:rPr lang="fr-FR" sz="1600" dirty="0"/>
              <a:t>, </a:t>
            </a:r>
            <a:r>
              <a:rPr lang="fr-FR" sz="1600" dirty="0" err="1"/>
              <a:t>Simonsen</a:t>
            </a:r>
            <a:r>
              <a:rPr lang="fr-FR" sz="1600" dirty="0"/>
              <a:t>, Chowell. </a:t>
            </a:r>
            <a:r>
              <a:rPr lang="fr-FR" sz="1600" i="1" dirty="0" err="1"/>
              <a:t>Epidemics</a:t>
            </a:r>
            <a:r>
              <a:rPr lang="fr-FR" sz="1600" dirty="0"/>
              <a:t> (2016)</a:t>
            </a:r>
          </a:p>
          <a:p>
            <a:r>
              <a:rPr lang="fr-FR" sz="1600" dirty="0" err="1"/>
              <a:t>Chowell</a:t>
            </a:r>
            <a:r>
              <a:rPr lang="fr-FR" sz="1600" dirty="0"/>
              <a:t> &amp; </a:t>
            </a:r>
            <a:r>
              <a:rPr lang="fr-FR" sz="1600" dirty="0" err="1"/>
              <a:t>Viboud</a:t>
            </a:r>
            <a:r>
              <a:rPr lang="fr-FR" sz="1600" dirty="0"/>
              <a:t>. </a:t>
            </a:r>
            <a:r>
              <a:rPr lang="fr-FR" sz="1600" i="1" dirty="0" err="1"/>
              <a:t>Infectious</a:t>
            </a:r>
            <a:r>
              <a:rPr lang="fr-FR" sz="1600" i="1" dirty="0"/>
              <a:t> </a:t>
            </a:r>
            <a:r>
              <a:rPr lang="fr-FR" sz="1600" i="1" dirty="0" err="1"/>
              <a:t>Disease</a:t>
            </a:r>
            <a:r>
              <a:rPr lang="fr-FR" sz="1600" i="1" dirty="0"/>
              <a:t> </a:t>
            </a:r>
            <a:r>
              <a:rPr lang="fr-FR" sz="1600" i="1" dirty="0" err="1"/>
              <a:t>Modeling</a:t>
            </a:r>
            <a:r>
              <a:rPr lang="fr-FR" sz="1600" i="1" dirty="0"/>
              <a:t> </a:t>
            </a:r>
            <a:r>
              <a:rPr lang="fr-FR" sz="1600" dirty="0"/>
              <a:t>(2016)</a:t>
            </a:r>
          </a:p>
        </p:txBody>
      </p:sp>
      <p:sp>
        <p:nvSpPr>
          <p:cNvPr id="9" name="TextBox 8"/>
          <p:cNvSpPr txBox="1"/>
          <p:nvPr/>
        </p:nvSpPr>
        <p:spPr>
          <a:xfrm>
            <a:off x="217233" y="3245935"/>
            <a:ext cx="8752732" cy="1323439"/>
          </a:xfrm>
          <a:prstGeom prst="rect">
            <a:avLst/>
          </a:prstGeom>
          <a:noFill/>
        </p:spPr>
        <p:txBody>
          <a:bodyPr wrap="square" rtlCol="0">
            <a:spAutoFit/>
          </a:bodyPr>
          <a:lstStyle/>
          <a:p>
            <a:r>
              <a:rPr lang="en-US" sz="1600" b="1" dirty="0"/>
              <a:t>Where:</a:t>
            </a:r>
          </a:p>
          <a:p>
            <a:pPr marL="285750" indent="-285750">
              <a:buFont typeface="Arial"/>
              <a:buChar char="•"/>
            </a:pPr>
            <a:r>
              <a:rPr lang="en-US" sz="1600" dirty="0"/>
              <a:t>C’(t) describes the incidence curve over time t</a:t>
            </a:r>
          </a:p>
          <a:p>
            <a:pPr marL="285750" indent="-285750">
              <a:buFont typeface="Arial"/>
              <a:buChar char="•"/>
            </a:pPr>
            <a:r>
              <a:rPr lang="en-US" sz="1600" dirty="0"/>
              <a:t>r is a positive parameter denoting the growth rate </a:t>
            </a:r>
          </a:p>
          <a:p>
            <a:pPr marL="285750" indent="-285750">
              <a:buFont typeface="Arial"/>
              <a:buChar char="•"/>
            </a:pPr>
            <a:r>
              <a:rPr lang="en-US" sz="1600" dirty="0"/>
              <a:t>p∈ [0,1]  is an scaling of growth parameter</a:t>
            </a:r>
            <a:br>
              <a:rPr lang="en-US" sz="1600" dirty="0"/>
            </a:br>
            <a:endParaRPr lang="en-US" sz="1600" dirty="0"/>
          </a:p>
        </p:txBody>
      </p:sp>
      <p:cxnSp>
        <p:nvCxnSpPr>
          <p:cNvPr id="12" name="Straight Arrow Connector 11"/>
          <p:cNvCxnSpPr/>
          <p:nvPr/>
        </p:nvCxnSpPr>
        <p:spPr>
          <a:xfrm flipH="1">
            <a:off x="6098210" y="2566584"/>
            <a:ext cx="8082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857502" y="2233287"/>
            <a:ext cx="2039396" cy="646331"/>
          </a:xfrm>
          <a:prstGeom prst="rect">
            <a:avLst/>
          </a:prstGeom>
        </p:spPr>
        <p:txBody>
          <a:bodyPr wrap="square">
            <a:spAutoFit/>
          </a:bodyPr>
          <a:lstStyle/>
          <a:p>
            <a:r>
              <a:rPr lang="en-US" b="1" dirty="0"/>
              <a:t>Growth scaling parameter </a:t>
            </a:r>
          </a:p>
        </p:txBody>
      </p:sp>
      <p:cxnSp>
        <p:nvCxnSpPr>
          <p:cNvPr id="15" name="Straight Arrow Connector 14"/>
          <p:cNvCxnSpPr/>
          <p:nvPr/>
        </p:nvCxnSpPr>
        <p:spPr>
          <a:xfrm flipH="1">
            <a:off x="5106089" y="1807718"/>
            <a:ext cx="1370758" cy="7324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506404" y="1471103"/>
            <a:ext cx="1326004" cy="646331"/>
          </a:xfrm>
          <a:prstGeom prst="rect">
            <a:avLst/>
          </a:prstGeom>
        </p:spPr>
        <p:txBody>
          <a:bodyPr wrap="none">
            <a:spAutoFit/>
          </a:bodyPr>
          <a:lstStyle/>
          <a:p>
            <a:r>
              <a:rPr lang="en-US" b="1" dirty="0"/>
              <a:t>growth rate </a:t>
            </a:r>
          </a:p>
          <a:p>
            <a:r>
              <a:rPr lang="en-US" b="1" dirty="0"/>
              <a:t>Parameter</a:t>
            </a:r>
          </a:p>
        </p:txBody>
      </p:sp>
      <p:pic>
        <p:nvPicPr>
          <p:cNvPr id="3" name="Picture 2"/>
          <p:cNvPicPr>
            <a:picLocks noChangeAspect="1"/>
          </p:cNvPicPr>
          <p:nvPr/>
        </p:nvPicPr>
        <p:blipFill>
          <a:blip r:embed="rId3"/>
          <a:stretch>
            <a:fillRect/>
          </a:stretch>
        </p:blipFill>
        <p:spPr>
          <a:xfrm>
            <a:off x="546923" y="4529883"/>
            <a:ext cx="4265222" cy="1329841"/>
          </a:xfrm>
          <a:prstGeom prst="rect">
            <a:avLst/>
          </a:prstGeom>
        </p:spPr>
      </p:pic>
      <p:pic>
        <p:nvPicPr>
          <p:cNvPr id="2" name="Picture 1">
            <a:extLst>
              <a:ext uri="{FF2B5EF4-FFF2-40B4-BE49-F238E27FC236}">
                <a16:creationId xmlns:a16="http://schemas.microsoft.com/office/drawing/2014/main" id="{2E1A6EBF-9C2E-D045-8543-49FE878B8EE0}"/>
              </a:ext>
            </a:extLst>
          </p:cNvPr>
          <p:cNvPicPr>
            <a:picLocks noChangeAspect="1"/>
          </p:cNvPicPr>
          <p:nvPr/>
        </p:nvPicPr>
        <p:blipFill>
          <a:blip r:embed="rId4"/>
          <a:stretch>
            <a:fillRect/>
          </a:stretch>
        </p:blipFill>
        <p:spPr>
          <a:xfrm>
            <a:off x="5396247" y="3451176"/>
            <a:ext cx="3374265" cy="3344488"/>
          </a:xfrm>
          <a:prstGeom prst="rect">
            <a:avLst/>
          </a:prstGeom>
        </p:spPr>
      </p:pic>
    </p:spTree>
    <p:extLst>
      <p:ext uri="{BB962C8B-B14F-4D97-AF65-F5344CB8AC3E}">
        <p14:creationId xmlns:p14="http://schemas.microsoft.com/office/powerpoint/2010/main" val="228209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331" y="2076819"/>
            <a:ext cx="8703733"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rgbClr val="0000FF"/>
                </a:solidFill>
              </a:rPr>
              <a:t>What happens to R</a:t>
            </a:r>
            <a:r>
              <a:rPr lang="en-US" sz="4200" baseline="-25000" dirty="0">
                <a:solidFill>
                  <a:srgbClr val="0000FF"/>
                </a:solidFill>
              </a:rPr>
              <a:t>0</a:t>
            </a:r>
            <a:r>
              <a:rPr lang="en-US" sz="4200" dirty="0">
                <a:solidFill>
                  <a:srgbClr val="0000FF"/>
                </a:solidFill>
              </a:rPr>
              <a:t> in the context of sub-exponential growth?</a:t>
            </a:r>
            <a:endParaRPr lang="en-US" sz="4200" baseline="-25000" dirty="0">
              <a:solidFill>
                <a:srgbClr val="0000FF"/>
              </a:solidFill>
            </a:endParaRPr>
          </a:p>
        </p:txBody>
      </p:sp>
    </p:spTree>
    <p:extLst>
      <p:ext uri="{BB962C8B-B14F-4D97-AF65-F5344CB8AC3E}">
        <p14:creationId xmlns:p14="http://schemas.microsoft.com/office/powerpoint/2010/main" val="368049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53" y="41913"/>
            <a:ext cx="8229600" cy="972406"/>
          </a:xfrm>
        </p:spPr>
        <p:txBody>
          <a:bodyPr>
            <a:normAutofit/>
          </a:bodyPr>
          <a:lstStyle/>
          <a:p>
            <a:r>
              <a:rPr lang="en-US" sz="3200" dirty="0">
                <a:solidFill>
                  <a:srgbClr val="0000FF"/>
                </a:solidFill>
              </a:rPr>
              <a:t>Reproduction Number</a:t>
            </a:r>
          </a:p>
        </p:txBody>
      </p:sp>
      <p:pic>
        <p:nvPicPr>
          <p:cNvPr id="8" name="Picture 7"/>
          <p:cNvPicPr>
            <a:picLocks noChangeAspect="1"/>
          </p:cNvPicPr>
          <p:nvPr/>
        </p:nvPicPr>
        <p:blipFill>
          <a:blip r:embed="rId3"/>
          <a:stretch>
            <a:fillRect/>
          </a:stretch>
        </p:blipFill>
        <p:spPr>
          <a:xfrm>
            <a:off x="1803695" y="1941019"/>
            <a:ext cx="4813300" cy="1765300"/>
          </a:xfrm>
          <a:prstGeom prst="rect">
            <a:avLst/>
          </a:prstGeom>
        </p:spPr>
      </p:pic>
      <p:pic>
        <p:nvPicPr>
          <p:cNvPr id="9" name="Picture 8"/>
          <p:cNvPicPr>
            <a:picLocks noChangeAspect="1"/>
          </p:cNvPicPr>
          <p:nvPr/>
        </p:nvPicPr>
        <p:blipFill>
          <a:blip r:embed="rId4"/>
          <a:stretch>
            <a:fillRect/>
          </a:stretch>
        </p:blipFill>
        <p:spPr>
          <a:xfrm>
            <a:off x="698490" y="4673372"/>
            <a:ext cx="7759700" cy="2006600"/>
          </a:xfrm>
          <a:prstGeom prst="rect">
            <a:avLst/>
          </a:prstGeom>
        </p:spPr>
      </p:pic>
      <p:sp>
        <p:nvSpPr>
          <p:cNvPr id="11" name="Rectangle 10"/>
          <p:cNvSpPr/>
          <p:nvPr/>
        </p:nvSpPr>
        <p:spPr>
          <a:xfrm>
            <a:off x="921290" y="1571412"/>
            <a:ext cx="4419782" cy="523220"/>
          </a:xfrm>
          <a:prstGeom prst="rect">
            <a:avLst/>
          </a:prstGeom>
        </p:spPr>
        <p:txBody>
          <a:bodyPr wrap="square">
            <a:spAutoFit/>
          </a:bodyPr>
          <a:lstStyle/>
          <a:p>
            <a:r>
              <a:rPr lang="en-US" sz="2800" b="1" dirty="0"/>
              <a:t>If p=1 (exponential growth)</a:t>
            </a:r>
          </a:p>
        </p:txBody>
      </p:sp>
      <p:sp>
        <p:nvSpPr>
          <p:cNvPr id="12" name="Rectangle 11"/>
          <p:cNvSpPr/>
          <p:nvPr/>
        </p:nvSpPr>
        <p:spPr>
          <a:xfrm>
            <a:off x="895543" y="4185879"/>
            <a:ext cx="5648774" cy="523220"/>
          </a:xfrm>
          <a:prstGeom prst="rect">
            <a:avLst/>
          </a:prstGeom>
        </p:spPr>
        <p:txBody>
          <a:bodyPr wrap="square">
            <a:spAutoFit/>
          </a:bodyPr>
          <a:lstStyle/>
          <a:p>
            <a:r>
              <a:rPr lang="en-US" sz="2800" b="1" dirty="0"/>
              <a:t>If p&lt;1 (sub-exponential growth)</a:t>
            </a:r>
          </a:p>
        </p:txBody>
      </p:sp>
      <p:sp>
        <p:nvSpPr>
          <p:cNvPr id="13" name="TextBox 12"/>
          <p:cNvSpPr txBox="1"/>
          <p:nvPr/>
        </p:nvSpPr>
        <p:spPr>
          <a:xfrm>
            <a:off x="3212189" y="6449316"/>
            <a:ext cx="5787534" cy="338554"/>
          </a:xfrm>
          <a:prstGeom prst="rect">
            <a:avLst/>
          </a:prstGeom>
          <a:noFill/>
        </p:spPr>
        <p:txBody>
          <a:bodyPr wrap="square" rtlCol="0">
            <a:spAutoFit/>
          </a:bodyPr>
          <a:lstStyle/>
          <a:p>
            <a:r>
              <a:rPr lang="en-US" sz="1600" dirty="0"/>
              <a:t>Chowell, </a:t>
            </a:r>
            <a:r>
              <a:rPr lang="en-US" sz="1600" dirty="0" err="1"/>
              <a:t>Viboud</a:t>
            </a:r>
            <a:r>
              <a:rPr lang="en-US" sz="1600" dirty="0"/>
              <a:t>, </a:t>
            </a:r>
            <a:r>
              <a:rPr lang="en-US" sz="1600" dirty="0" err="1"/>
              <a:t>Simonsen</a:t>
            </a:r>
            <a:r>
              <a:rPr lang="en-US" sz="1600" dirty="0"/>
              <a:t>, </a:t>
            </a:r>
            <a:r>
              <a:rPr lang="en-US" sz="1600" dirty="0" err="1"/>
              <a:t>Moghadas</a:t>
            </a:r>
            <a:r>
              <a:rPr lang="en-US" sz="1600" dirty="0"/>
              <a:t>. J. R. Soc. Interface (2016)</a:t>
            </a:r>
          </a:p>
        </p:txBody>
      </p:sp>
      <p:sp>
        <p:nvSpPr>
          <p:cNvPr id="14" name="TextBox 13"/>
          <p:cNvSpPr txBox="1"/>
          <p:nvPr/>
        </p:nvSpPr>
        <p:spPr>
          <a:xfrm>
            <a:off x="4461778" y="3723542"/>
            <a:ext cx="4372385" cy="307777"/>
          </a:xfrm>
          <a:prstGeom prst="rect">
            <a:avLst/>
          </a:prstGeom>
          <a:noFill/>
        </p:spPr>
        <p:txBody>
          <a:bodyPr wrap="square" rtlCol="0">
            <a:spAutoFit/>
          </a:bodyPr>
          <a:lstStyle/>
          <a:p>
            <a:r>
              <a:rPr lang="en-US" sz="1400" dirty="0" err="1"/>
              <a:t>Wallinga</a:t>
            </a:r>
            <a:r>
              <a:rPr lang="en-US" sz="1400" dirty="0"/>
              <a:t> &amp; </a:t>
            </a:r>
            <a:r>
              <a:rPr lang="en-US" sz="1400" dirty="0" err="1"/>
              <a:t>Lipsitch</a:t>
            </a:r>
            <a:r>
              <a:rPr lang="en-US" sz="1400" dirty="0"/>
              <a:t> (2007); Roberts &amp; </a:t>
            </a:r>
            <a:r>
              <a:rPr lang="en-US" sz="1400" dirty="0" err="1"/>
              <a:t>Heesterbeek</a:t>
            </a:r>
            <a:r>
              <a:rPr lang="en-US" sz="1400" dirty="0"/>
              <a:t> (2007)</a:t>
            </a:r>
          </a:p>
        </p:txBody>
      </p:sp>
      <p:pic>
        <p:nvPicPr>
          <p:cNvPr id="4" name="Picture 3"/>
          <p:cNvPicPr>
            <a:picLocks noChangeAspect="1"/>
          </p:cNvPicPr>
          <p:nvPr/>
        </p:nvPicPr>
        <p:blipFill>
          <a:blip r:embed="rId5"/>
          <a:stretch>
            <a:fillRect/>
          </a:stretch>
        </p:blipFill>
        <p:spPr>
          <a:xfrm>
            <a:off x="7885802" y="5601764"/>
            <a:ext cx="850900" cy="469900"/>
          </a:xfrm>
          <a:prstGeom prst="rect">
            <a:avLst/>
          </a:prstGeom>
        </p:spPr>
      </p:pic>
    </p:spTree>
    <p:extLst>
      <p:ext uri="{BB962C8B-B14F-4D97-AF65-F5344CB8AC3E}">
        <p14:creationId xmlns:p14="http://schemas.microsoft.com/office/powerpoint/2010/main" val="37455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tps://ars.els-cdn.com/content/image/1-s2.0-S2468042717300234-gr5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48" y="1420363"/>
            <a:ext cx="8444406" cy="4825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520" y="123802"/>
            <a:ext cx="8789544" cy="584775"/>
          </a:xfrm>
          <a:prstGeom prst="rect">
            <a:avLst/>
          </a:prstGeom>
          <a:noFill/>
        </p:spPr>
        <p:txBody>
          <a:bodyPr wrap="square" rtlCol="0">
            <a:spAutoFit/>
          </a:bodyPr>
          <a:lstStyle/>
          <a:p>
            <a:pPr algn="ctr"/>
            <a:r>
              <a:rPr lang="en-US" sz="3200" dirty="0">
                <a:solidFill>
                  <a:srgbClr val="0000FF"/>
                </a:solidFill>
              </a:rPr>
              <a:t>Parameter estimation framework</a:t>
            </a:r>
          </a:p>
        </p:txBody>
      </p:sp>
      <p:pic>
        <p:nvPicPr>
          <p:cNvPr id="3" name="Picture 2">
            <a:extLst>
              <a:ext uri="{FF2B5EF4-FFF2-40B4-BE49-F238E27FC236}">
                <a16:creationId xmlns:a16="http://schemas.microsoft.com/office/drawing/2014/main" id="{C1770A07-443A-4244-ACEA-BF483718416F}"/>
              </a:ext>
            </a:extLst>
          </p:cNvPr>
          <p:cNvPicPr>
            <a:picLocks noChangeAspect="1"/>
          </p:cNvPicPr>
          <p:nvPr/>
        </p:nvPicPr>
        <p:blipFill>
          <a:blip r:embed="rId4"/>
          <a:stretch>
            <a:fillRect/>
          </a:stretch>
        </p:blipFill>
        <p:spPr>
          <a:xfrm>
            <a:off x="115908" y="4726545"/>
            <a:ext cx="3020939" cy="1068948"/>
          </a:xfrm>
          <a:prstGeom prst="rect">
            <a:avLst/>
          </a:prstGeom>
        </p:spPr>
      </p:pic>
      <p:pic>
        <p:nvPicPr>
          <p:cNvPr id="6" name="Picture 5">
            <a:extLst>
              <a:ext uri="{FF2B5EF4-FFF2-40B4-BE49-F238E27FC236}">
                <a16:creationId xmlns:a16="http://schemas.microsoft.com/office/drawing/2014/main" id="{4432AD52-54A8-424F-9DD8-03CBBB5B5441}"/>
              </a:ext>
            </a:extLst>
          </p:cNvPr>
          <p:cNvPicPr>
            <a:picLocks noChangeAspect="1"/>
          </p:cNvPicPr>
          <p:nvPr/>
        </p:nvPicPr>
        <p:blipFill>
          <a:blip r:embed="rId5"/>
          <a:stretch>
            <a:fillRect/>
          </a:stretch>
        </p:blipFill>
        <p:spPr>
          <a:xfrm>
            <a:off x="6738290" y="4583956"/>
            <a:ext cx="2116913" cy="1545904"/>
          </a:xfrm>
          <a:prstGeom prst="rect">
            <a:avLst/>
          </a:prstGeom>
        </p:spPr>
      </p:pic>
      <p:sp>
        <p:nvSpPr>
          <p:cNvPr id="7" name="TextBox 6">
            <a:extLst>
              <a:ext uri="{FF2B5EF4-FFF2-40B4-BE49-F238E27FC236}">
                <a16:creationId xmlns:a16="http://schemas.microsoft.com/office/drawing/2014/main" id="{6FA62BF7-DD22-0A42-B044-77E347B4A4C0}"/>
              </a:ext>
            </a:extLst>
          </p:cNvPr>
          <p:cNvSpPr txBox="1"/>
          <p:nvPr/>
        </p:nvSpPr>
        <p:spPr>
          <a:xfrm>
            <a:off x="4242163" y="6527857"/>
            <a:ext cx="4849585" cy="369332"/>
          </a:xfrm>
          <a:prstGeom prst="rect">
            <a:avLst/>
          </a:prstGeom>
          <a:noFill/>
        </p:spPr>
        <p:txBody>
          <a:bodyPr wrap="square" rtlCol="0">
            <a:spAutoFit/>
          </a:bodyPr>
          <a:lstStyle/>
          <a:p>
            <a:r>
              <a:rPr lang="en-US" dirty="0"/>
              <a:t>G. </a:t>
            </a:r>
            <a:r>
              <a:rPr lang="en-US" dirty="0" err="1"/>
              <a:t>Chowell</a:t>
            </a:r>
            <a:r>
              <a:rPr lang="en-US" dirty="0"/>
              <a:t>. Infectious Disease Modeling 2017</a:t>
            </a:r>
          </a:p>
        </p:txBody>
      </p:sp>
    </p:spTree>
    <p:extLst>
      <p:ext uri="{BB962C8B-B14F-4D97-AF65-F5344CB8AC3E}">
        <p14:creationId xmlns:p14="http://schemas.microsoft.com/office/powerpoint/2010/main" val="313097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rs.els-cdn.com/content/image/1-s2.0-S2468042717300234-gr7_lrg.jpg">
            <a:extLst>
              <a:ext uri="{FF2B5EF4-FFF2-40B4-BE49-F238E27FC236}">
                <a16:creationId xmlns:a16="http://schemas.microsoft.com/office/drawing/2014/main" id="{0133C832-2DB8-D64A-881A-9A8141688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128" y="1596977"/>
            <a:ext cx="7270926" cy="46263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A7EC5E-E6E9-084F-BE83-66822F324533}"/>
              </a:ext>
            </a:extLst>
          </p:cNvPr>
          <p:cNvSpPr txBox="1"/>
          <p:nvPr/>
        </p:nvSpPr>
        <p:spPr>
          <a:xfrm>
            <a:off x="50471" y="224267"/>
            <a:ext cx="8778240" cy="584775"/>
          </a:xfrm>
          <a:prstGeom prst="rect">
            <a:avLst/>
          </a:prstGeom>
          <a:noFill/>
        </p:spPr>
        <p:txBody>
          <a:bodyPr wrap="square" rtlCol="0">
            <a:spAutoFit/>
          </a:bodyPr>
          <a:lstStyle/>
          <a:p>
            <a:pPr algn="ctr"/>
            <a:r>
              <a:rPr lang="en-US" sz="3200" dirty="0">
                <a:solidFill>
                  <a:srgbClr val="0000FF"/>
                </a:solidFill>
                <a:latin typeface="+mj-lt"/>
              </a:rPr>
              <a:t>Uncertainty of the model best fit</a:t>
            </a:r>
          </a:p>
        </p:txBody>
      </p:sp>
      <p:sp>
        <p:nvSpPr>
          <p:cNvPr id="2" name="Rectangle 1">
            <a:extLst>
              <a:ext uri="{FF2B5EF4-FFF2-40B4-BE49-F238E27FC236}">
                <a16:creationId xmlns:a16="http://schemas.microsoft.com/office/drawing/2014/main" id="{2D8AC5F4-69B2-434F-ACE8-A441BC6B4080}"/>
              </a:ext>
            </a:extLst>
          </p:cNvPr>
          <p:cNvSpPr/>
          <p:nvPr/>
        </p:nvSpPr>
        <p:spPr>
          <a:xfrm>
            <a:off x="2967411" y="2072357"/>
            <a:ext cx="3518271" cy="369332"/>
          </a:xfrm>
          <a:prstGeom prst="rect">
            <a:avLst/>
          </a:prstGeom>
        </p:spPr>
        <p:txBody>
          <a:bodyPr wrap="none">
            <a:spAutoFit/>
          </a:bodyPr>
          <a:lstStyle/>
          <a:p>
            <a:r>
              <a:rPr lang="en-US" dirty="0">
                <a:solidFill>
                  <a:srgbClr val="0000FF"/>
                </a:solidFill>
              </a:rPr>
              <a:t>Confidence and prediction intervals</a:t>
            </a:r>
            <a:endParaRPr lang="en-US" dirty="0"/>
          </a:p>
        </p:txBody>
      </p:sp>
    </p:spTree>
    <p:extLst>
      <p:ext uri="{BB962C8B-B14F-4D97-AF65-F5344CB8AC3E}">
        <p14:creationId xmlns:p14="http://schemas.microsoft.com/office/powerpoint/2010/main" val="3452268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ars.els-cdn.com/content/image/1-s2.0-S2468042717300234-gr12_lrg.jpg">
            <a:extLst>
              <a:ext uri="{FF2B5EF4-FFF2-40B4-BE49-F238E27FC236}">
                <a16:creationId xmlns:a16="http://schemas.microsoft.com/office/drawing/2014/main" id="{67D3E144-D0EE-6E47-B3E9-EBBEA6FCF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76" y="1651468"/>
            <a:ext cx="7505565" cy="48616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8F7022-DCFF-0B48-99F2-0A4001429866}"/>
              </a:ext>
            </a:extLst>
          </p:cNvPr>
          <p:cNvSpPr txBox="1"/>
          <p:nvPr/>
        </p:nvSpPr>
        <p:spPr>
          <a:xfrm>
            <a:off x="128790" y="224267"/>
            <a:ext cx="8880227" cy="584775"/>
          </a:xfrm>
          <a:prstGeom prst="rect">
            <a:avLst/>
          </a:prstGeom>
          <a:noFill/>
        </p:spPr>
        <p:txBody>
          <a:bodyPr wrap="square" rtlCol="0">
            <a:spAutoFit/>
          </a:bodyPr>
          <a:lstStyle/>
          <a:p>
            <a:pPr algn="ctr"/>
            <a:r>
              <a:rPr lang="en-US" sz="3200" dirty="0">
                <a:solidFill>
                  <a:srgbClr val="0000FF"/>
                </a:solidFill>
                <a:latin typeface="+mj-lt"/>
              </a:rPr>
              <a:t>Model-based forecast with quantified uncertainty</a:t>
            </a:r>
          </a:p>
        </p:txBody>
      </p:sp>
      <p:sp>
        <p:nvSpPr>
          <p:cNvPr id="4" name="TextBox 3">
            <a:extLst>
              <a:ext uri="{FF2B5EF4-FFF2-40B4-BE49-F238E27FC236}">
                <a16:creationId xmlns:a16="http://schemas.microsoft.com/office/drawing/2014/main" id="{090216B6-8EBB-024F-B326-7DF71DB1FD44}"/>
              </a:ext>
            </a:extLst>
          </p:cNvPr>
          <p:cNvSpPr txBox="1"/>
          <p:nvPr/>
        </p:nvSpPr>
        <p:spPr>
          <a:xfrm>
            <a:off x="5394960" y="6527857"/>
            <a:ext cx="3762103" cy="307777"/>
          </a:xfrm>
          <a:prstGeom prst="rect">
            <a:avLst/>
          </a:prstGeom>
          <a:noFill/>
        </p:spPr>
        <p:txBody>
          <a:bodyPr wrap="square" rtlCol="0">
            <a:spAutoFit/>
          </a:bodyPr>
          <a:lstStyle/>
          <a:p>
            <a:r>
              <a:rPr lang="en-US" sz="1400" dirty="0"/>
              <a:t>G. </a:t>
            </a:r>
            <a:r>
              <a:rPr lang="en-US" sz="1400" dirty="0" err="1"/>
              <a:t>Chowell</a:t>
            </a:r>
            <a:r>
              <a:rPr lang="en-US" sz="1400" dirty="0"/>
              <a:t>. Infectious Disease Modeling 2017</a:t>
            </a:r>
          </a:p>
        </p:txBody>
      </p:sp>
    </p:spTree>
    <p:extLst>
      <p:ext uri="{BB962C8B-B14F-4D97-AF65-F5344CB8AC3E}">
        <p14:creationId xmlns:p14="http://schemas.microsoft.com/office/powerpoint/2010/main" val="215464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7689" y="37873"/>
            <a:ext cx="7961234" cy="1077218"/>
          </a:xfrm>
          <a:prstGeom prst="rect">
            <a:avLst/>
          </a:prstGeom>
          <a:noFill/>
        </p:spPr>
        <p:txBody>
          <a:bodyPr wrap="square" rtlCol="0">
            <a:spAutoFit/>
          </a:bodyPr>
          <a:lstStyle/>
          <a:p>
            <a:pPr algn="ctr"/>
            <a:r>
              <a:rPr lang="en-US" sz="3200" dirty="0">
                <a:solidFill>
                  <a:srgbClr val="0000FF"/>
                </a:solidFill>
              </a:rPr>
              <a:t>Ebola transmission pathways, Western Africa epidemic, 2014-2015 </a:t>
            </a:r>
          </a:p>
        </p:txBody>
      </p:sp>
      <p:pic>
        <p:nvPicPr>
          <p:cNvPr id="5" name="Picture 4"/>
          <p:cNvPicPr>
            <a:picLocks noChangeAspect="1"/>
          </p:cNvPicPr>
          <p:nvPr/>
        </p:nvPicPr>
        <p:blipFill>
          <a:blip r:embed="rId3"/>
          <a:stretch>
            <a:fillRect/>
          </a:stretch>
        </p:blipFill>
        <p:spPr>
          <a:xfrm>
            <a:off x="553288" y="1056438"/>
            <a:ext cx="7794519" cy="4445971"/>
          </a:xfrm>
          <a:prstGeom prst="rect">
            <a:avLst/>
          </a:prstGeom>
        </p:spPr>
      </p:pic>
      <p:sp>
        <p:nvSpPr>
          <p:cNvPr id="2" name="Rectangle 1"/>
          <p:cNvSpPr/>
          <p:nvPr/>
        </p:nvSpPr>
        <p:spPr>
          <a:xfrm>
            <a:off x="107825" y="5395840"/>
            <a:ext cx="8601889" cy="1477328"/>
          </a:xfrm>
          <a:prstGeom prst="rect">
            <a:avLst/>
          </a:prstGeom>
        </p:spPr>
        <p:txBody>
          <a:bodyPr wrap="square">
            <a:spAutoFit/>
          </a:bodyPr>
          <a:lstStyle/>
          <a:p>
            <a:r>
              <a:rPr lang="en-US" dirty="0">
                <a:solidFill>
                  <a:srgbClr val="3366FF"/>
                </a:solidFill>
              </a:rPr>
              <a:t>1) Spillover transmission to humans by direct contact with a reservoir (e.g., fruit bats), 2) within hospital transmission from EVD patients to health care workers, 3) within household transmission from infected health care workers to their family members, 4) within household transmission during unsafe burials, and 5) inter-household transmission arising from unsafe burials. </a:t>
            </a:r>
          </a:p>
        </p:txBody>
      </p:sp>
    </p:spTree>
    <p:extLst>
      <p:ext uri="{BB962C8B-B14F-4D97-AF65-F5344CB8AC3E}">
        <p14:creationId xmlns:p14="http://schemas.microsoft.com/office/powerpoint/2010/main" val="2353516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2471" y="1190390"/>
            <a:ext cx="8686800" cy="5610430"/>
          </a:xfrm>
          <a:prstGeom prst="rect">
            <a:avLst/>
          </a:prstGeom>
        </p:spPr>
      </p:pic>
      <p:sp>
        <p:nvSpPr>
          <p:cNvPr id="5" name="TextBox 4"/>
          <p:cNvSpPr txBox="1"/>
          <p:nvPr/>
        </p:nvSpPr>
        <p:spPr>
          <a:xfrm>
            <a:off x="300285" y="210421"/>
            <a:ext cx="8418046" cy="584775"/>
          </a:xfrm>
          <a:prstGeom prst="rect">
            <a:avLst/>
          </a:prstGeom>
          <a:noFill/>
        </p:spPr>
        <p:txBody>
          <a:bodyPr wrap="square" rtlCol="0">
            <a:spAutoFit/>
          </a:bodyPr>
          <a:lstStyle/>
          <a:p>
            <a:pPr algn="ctr"/>
            <a:r>
              <a:rPr lang="en-US" sz="3200" dirty="0">
                <a:solidFill>
                  <a:srgbClr val="0000FF"/>
                </a:solidFill>
              </a:rPr>
              <a:t>The 1918 influenza pandemic, San Francisco</a:t>
            </a:r>
          </a:p>
        </p:txBody>
      </p:sp>
    </p:spTree>
    <p:extLst>
      <p:ext uri="{BB962C8B-B14F-4D97-AF65-F5344CB8AC3E}">
        <p14:creationId xmlns:p14="http://schemas.microsoft.com/office/powerpoint/2010/main" val="259549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4660" y="1307477"/>
            <a:ext cx="7836018" cy="5550523"/>
          </a:xfrm>
          <a:prstGeom prst="rect">
            <a:avLst/>
          </a:prstGeom>
        </p:spPr>
      </p:pic>
      <p:sp>
        <p:nvSpPr>
          <p:cNvPr id="5" name="TextBox 4"/>
          <p:cNvSpPr txBox="1"/>
          <p:nvPr/>
        </p:nvSpPr>
        <p:spPr>
          <a:xfrm>
            <a:off x="53958" y="85088"/>
            <a:ext cx="8945126" cy="1077218"/>
          </a:xfrm>
          <a:prstGeom prst="rect">
            <a:avLst/>
          </a:prstGeom>
          <a:noFill/>
        </p:spPr>
        <p:txBody>
          <a:bodyPr wrap="square" rtlCol="0">
            <a:spAutoFit/>
          </a:bodyPr>
          <a:lstStyle/>
          <a:p>
            <a:pPr algn="ctr"/>
            <a:r>
              <a:rPr lang="en-US" sz="3200" dirty="0">
                <a:solidFill>
                  <a:srgbClr val="0000FF"/>
                </a:solidFill>
                <a:latin typeface="+mj-lt"/>
              </a:rPr>
              <a:t>The 2014-16 Ebola in Western Area Urban, Sierra Leone</a:t>
            </a:r>
          </a:p>
        </p:txBody>
      </p:sp>
    </p:spTree>
    <p:extLst>
      <p:ext uri="{BB962C8B-B14F-4D97-AF65-F5344CB8AC3E}">
        <p14:creationId xmlns:p14="http://schemas.microsoft.com/office/powerpoint/2010/main" val="97832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stretch>
            <a:fillRect/>
          </a:stretch>
        </p:blipFill>
        <p:spPr>
          <a:xfrm>
            <a:off x="223906" y="968252"/>
            <a:ext cx="8352057" cy="5298387"/>
          </a:xfrm>
          <a:prstGeom prst="rect">
            <a:avLst/>
          </a:prstGeom>
        </p:spPr>
      </p:pic>
      <p:sp>
        <p:nvSpPr>
          <p:cNvPr id="6" name="TextBox 5"/>
          <p:cNvSpPr txBox="1"/>
          <p:nvPr/>
        </p:nvSpPr>
        <p:spPr>
          <a:xfrm>
            <a:off x="1104392" y="2350772"/>
            <a:ext cx="1323121" cy="923330"/>
          </a:xfrm>
          <a:prstGeom prst="rect">
            <a:avLst/>
          </a:prstGeom>
          <a:noFill/>
        </p:spPr>
        <p:txBody>
          <a:bodyPr wrap="square" rtlCol="0">
            <a:spAutoFit/>
          </a:bodyPr>
          <a:lstStyle/>
          <a:p>
            <a:r>
              <a:rPr lang="en-US" dirty="0"/>
              <a:t>Increasing Saturation effects</a:t>
            </a:r>
          </a:p>
        </p:txBody>
      </p:sp>
      <p:sp>
        <p:nvSpPr>
          <p:cNvPr id="7" name="TextBox 6"/>
          <p:cNvSpPr txBox="1"/>
          <p:nvPr/>
        </p:nvSpPr>
        <p:spPr>
          <a:xfrm>
            <a:off x="6056452" y="1483487"/>
            <a:ext cx="3024706" cy="3077766"/>
          </a:xfrm>
          <a:prstGeom prst="rect">
            <a:avLst/>
          </a:prstGeom>
          <a:noFill/>
        </p:spPr>
        <p:txBody>
          <a:bodyPr wrap="square" rtlCol="0">
            <a:spAutoFit/>
          </a:bodyPr>
          <a:lstStyle/>
          <a:p>
            <a:pPr marL="214313" indent="-214313">
              <a:buFontTx/>
              <a:buChar char="-"/>
            </a:pPr>
            <a:r>
              <a:rPr lang="en-US" sz="2200" dirty="0"/>
              <a:t>Social behavior</a:t>
            </a:r>
          </a:p>
          <a:p>
            <a:pPr marL="214313" indent="-214313">
              <a:buFontTx/>
              <a:buChar char="-"/>
            </a:pPr>
            <a:r>
              <a:rPr lang="en-US" sz="2200" dirty="0"/>
              <a:t>Spatial effects (clustering)</a:t>
            </a:r>
          </a:p>
          <a:p>
            <a:pPr marL="214313" indent="-214313">
              <a:buFontTx/>
              <a:buChar char="-"/>
            </a:pPr>
            <a:r>
              <a:rPr lang="en-US" sz="2200" dirty="0"/>
              <a:t>Individual-level (unobserved) heterogeneities in susceptibility and infectivity</a:t>
            </a:r>
          </a:p>
          <a:p>
            <a:pPr marL="214313" indent="-214313">
              <a:buFontTx/>
              <a:buChar char="-"/>
            </a:pPr>
            <a:endParaRPr lang="en-US" dirty="0"/>
          </a:p>
        </p:txBody>
      </p:sp>
      <p:sp>
        <p:nvSpPr>
          <p:cNvPr id="8" name="Rectangle 2"/>
          <p:cNvSpPr txBox="1">
            <a:spLocks noChangeArrowheads="1"/>
          </p:cNvSpPr>
          <p:nvPr/>
        </p:nvSpPr>
        <p:spPr bwMode="auto">
          <a:xfrm>
            <a:off x="101488" y="63418"/>
            <a:ext cx="8829542" cy="1074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1" hangingPunct="1"/>
            <a:r>
              <a:rPr lang="en-US" sz="3600" dirty="0">
                <a:solidFill>
                  <a:srgbClr val="0000FF"/>
                </a:solidFill>
                <a:latin typeface="Calibri" charset="0"/>
                <a:ea typeface="MS PGothic" charset="0"/>
                <a:cs typeface="MS PGothic" charset="0"/>
              </a:rPr>
              <a:t>Epidemics with flexible epidemic growth scaling</a:t>
            </a:r>
          </a:p>
        </p:txBody>
      </p:sp>
      <p:grpSp>
        <p:nvGrpSpPr>
          <p:cNvPr id="9" name="Group 8"/>
          <p:cNvGrpSpPr/>
          <p:nvPr/>
        </p:nvGrpSpPr>
        <p:grpSpPr>
          <a:xfrm>
            <a:off x="1445101" y="3865416"/>
            <a:ext cx="661560" cy="720551"/>
            <a:chOff x="3873731" y="500925"/>
            <a:chExt cx="1545653" cy="1341110"/>
          </a:xfrm>
        </p:grpSpPr>
        <p:grpSp>
          <p:nvGrpSpPr>
            <p:cNvPr id="10" name="Group 9"/>
            <p:cNvGrpSpPr/>
            <p:nvPr/>
          </p:nvGrpSpPr>
          <p:grpSpPr>
            <a:xfrm>
              <a:off x="3873731" y="766684"/>
              <a:ext cx="720146" cy="570962"/>
              <a:chOff x="3873731" y="766684"/>
              <a:chExt cx="720146" cy="570962"/>
            </a:xfrm>
          </p:grpSpPr>
          <p:sp>
            <p:nvSpPr>
              <p:cNvPr id="27" name="Oval 26"/>
              <p:cNvSpPr>
                <a:spLocks noChangeAspect="1" noChangeArrowheads="1"/>
              </p:cNvSpPr>
              <p:nvPr/>
            </p:nvSpPr>
            <p:spPr bwMode="auto">
              <a:xfrm>
                <a:off x="3873731" y="1038022"/>
                <a:ext cx="185888" cy="185888"/>
              </a:xfrm>
              <a:prstGeom prst="ellipse">
                <a:avLst/>
              </a:prstGeom>
              <a:solidFill>
                <a:srgbClr val="0000FF"/>
              </a:solidFill>
              <a:ln w="9525">
                <a:solidFill>
                  <a:schemeClr val="tx1"/>
                </a:solidFill>
                <a:round/>
                <a:headEnd/>
                <a:tailEnd/>
              </a:ln>
            </p:spPr>
            <p:txBody>
              <a:bodyPr wrap="none" anchor="ctr"/>
              <a:lstStyle/>
              <a:p>
                <a:pPr defTabSz="457200"/>
                <a:endParaRPr lang="en-US" sz="1800">
                  <a:latin typeface="Calibri" charset="0"/>
                  <a:ea typeface="MS PGothic" charset="0"/>
                  <a:cs typeface="MS PGothic" charset="0"/>
                </a:endParaRPr>
              </a:p>
            </p:txBody>
          </p:sp>
          <p:sp>
            <p:nvSpPr>
              <p:cNvPr id="28" name="Line 36"/>
              <p:cNvSpPr>
                <a:spLocks noChangeAspect="1" noChangeShapeType="1"/>
              </p:cNvSpPr>
              <p:nvPr/>
            </p:nvSpPr>
            <p:spPr bwMode="auto">
              <a:xfrm>
                <a:off x="4059619" y="1165973"/>
                <a:ext cx="347622" cy="57937"/>
              </a:xfrm>
              <a:prstGeom prst="line">
                <a:avLst/>
              </a:prstGeom>
              <a:noFill/>
              <a:ln w="19050">
                <a:solidFill>
                  <a:schemeClr val="tx1"/>
                </a:solidFill>
                <a:round/>
                <a:headEnd type="none"/>
                <a:tailEnd type="none" w="med" len="med"/>
              </a:ln>
              <a:extLst>
                <a:ext uri="{909E8E84-426E-40dd-AFC4-6F175D3DCCD1}">
                  <a14:hiddenFill xmlns:a14="http://schemas.microsoft.com/office/drawing/2010/main" xmlns="">
                    <a:noFill/>
                  </a14:hiddenFill>
                </a:ext>
              </a:extLst>
            </p:spPr>
            <p:txBody>
              <a:bodyPr/>
              <a:lstStyle/>
              <a:p>
                <a:endParaRPr lang="en-US"/>
              </a:p>
            </p:txBody>
          </p:sp>
          <p:sp>
            <p:nvSpPr>
              <p:cNvPr id="29" name="Oval 28"/>
              <p:cNvSpPr>
                <a:spLocks noChangeAspect="1" noChangeArrowheads="1"/>
              </p:cNvSpPr>
              <p:nvPr/>
            </p:nvSpPr>
            <p:spPr bwMode="auto">
              <a:xfrm>
                <a:off x="4407989" y="1151758"/>
                <a:ext cx="185888" cy="185888"/>
              </a:xfrm>
              <a:prstGeom prst="ellipse">
                <a:avLst/>
              </a:prstGeom>
              <a:solidFill>
                <a:srgbClr val="0000FF"/>
              </a:solidFill>
              <a:ln w="9525">
                <a:solidFill>
                  <a:schemeClr val="tx1"/>
                </a:solidFill>
                <a:round/>
                <a:headEnd/>
                <a:tailEnd/>
              </a:ln>
            </p:spPr>
            <p:txBody>
              <a:bodyPr wrap="none" anchor="ctr"/>
              <a:lstStyle/>
              <a:p>
                <a:pPr defTabSz="457200"/>
                <a:endParaRPr lang="en-US" sz="1800">
                  <a:latin typeface="Calibri" charset="0"/>
                  <a:ea typeface="MS PGothic" charset="0"/>
                  <a:cs typeface="MS PGothic" charset="0"/>
                </a:endParaRPr>
              </a:p>
            </p:txBody>
          </p:sp>
          <p:sp>
            <p:nvSpPr>
              <p:cNvPr id="30" name="Oval 29"/>
              <p:cNvSpPr>
                <a:spLocks noChangeAspect="1" noChangeArrowheads="1"/>
              </p:cNvSpPr>
              <p:nvPr/>
            </p:nvSpPr>
            <p:spPr bwMode="auto">
              <a:xfrm>
                <a:off x="4270420" y="766684"/>
                <a:ext cx="185888" cy="185888"/>
              </a:xfrm>
              <a:prstGeom prst="ellipse">
                <a:avLst/>
              </a:prstGeom>
              <a:solidFill>
                <a:srgbClr val="0000FF"/>
              </a:solidFill>
              <a:ln w="9525">
                <a:solidFill>
                  <a:schemeClr val="tx1"/>
                </a:solidFill>
                <a:round/>
                <a:headEnd/>
                <a:tailEnd/>
              </a:ln>
            </p:spPr>
            <p:txBody>
              <a:bodyPr wrap="none" anchor="ctr"/>
              <a:lstStyle/>
              <a:p>
                <a:pPr defTabSz="457200"/>
                <a:endParaRPr lang="en-US" sz="1800">
                  <a:latin typeface="Calibri" charset="0"/>
                  <a:ea typeface="MS PGothic" charset="0"/>
                  <a:cs typeface="MS PGothic" charset="0"/>
                </a:endParaRPr>
              </a:p>
            </p:txBody>
          </p:sp>
          <p:cxnSp>
            <p:nvCxnSpPr>
              <p:cNvPr id="31" name="Straight Connector 30"/>
              <p:cNvCxnSpPr/>
              <p:nvPr/>
            </p:nvCxnSpPr>
            <p:spPr>
              <a:xfrm>
                <a:off x="4407241" y="920621"/>
                <a:ext cx="93692" cy="231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4" idx="7"/>
              </p:cNvCxnSpPr>
              <p:nvPr/>
            </p:nvCxnSpPr>
            <p:spPr>
              <a:xfrm flipH="1">
                <a:off x="4032396" y="859628"/>
                <a:ext cx="238024" cy="205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699238" y="500925"/>
              <a:ext cx="720146" cy="570962"/>
              <a:chOff x="3873731" y="766684"/>
              <a:chExt cx="720146" cy="570962"/>
            </a:xfrm>
          </p:grpSpPr>
          <p:sp>
            <p:nvSpPr>
              <p:cNvPr id="21" name="Oval 20"/>
              <p:cNvSpPr>
                <a:spLocks noChangeAspect="1" noChangeArrowheads="1"/>
              </p:cNvSpPr>
              <p:nvPr/>
            </p:nvSpPr>
            <p:spPr bwMode="auto">
              <a:xfrm>
                <a:off x="3873731" y="1038022"/>
                <a:ext cx="185888" cy="185888"/>
              </a:xfrm>
              <a:prstGeom prst="ellipse">
                <a:avLst/>
              </a:prstGeom>
              <a:solidFill>
                <a:srgbClr val="0000FF"/>
              </a:solidFill>
              <a:ln w="9525">
                <a:solidFill>
                  <a:schemeClr val="tx1"/>
                </a:solidFill>
                <a:round/>
                <a:headEnd/>
                <a:tailEnd/>
              </a:ln>
            </p:spPr>
            <p:txBody>
              <a:bodyPr wrap="none" anchor="ctr"/>
              <a:lstStyle/>
              <a:p>
                <a:pPr defTabSz="457200"/>
                <a:endParaRPr lang="en-US" sz="1800">
                  <a:latin typeface="Calibri" charset="0"/>
                  <a:ea typeface="MS PGothic" charset="0"/>
                  <a:cs typeface="MS PGothic" charset="0"/>
                </a:endParaRPr>
              </a:p>
            </p:txBody>
          </p:sp>
          <p:sp>
            <p:nvSpPr>
              <p:cNvPr id="22" name="Line 36"/>
              <p:cNvSpPr>
                <a:spLocks noChangeAspect="1" noChangeShapeType="1"/>
              </p:cNvSpPr>
              <p:nvPr/>
            </p:nvSpPr>
            <p:spPr bwMode="auto">
              <a:xfrm>
                <a:off x="4059619" y="1165973"/>
                <a:ext cx="347622" cy="57937"/>
              </a:xfrm>
              <a:prstGeom prst="line">
                <a:avLst/>
              </a:prstGeom>
              <a:noFill/>
              <a:ln w="19050">
                <a:solidFill>
                  <a:schemeClr val="tx1"/>
                </a:solidFill>
                <a:round/>
                <a:headEnd type="none"/>
                <a:tailEnd type="none" w="med" len="med"/>
              </a:ln>
              <a:extLst>
                <a:ext uri="{909E8E84-426E-40dd-AFC4-6F175D3DCCD1}">
                  <a14:hiddenFill xmlns:a14="http://schemas.microsoft.com/office/drawing/2010/main" xmlns="">
                    <a:noFill/>
                  </a14:hiddenFill>
                </a:ext>
              </a:extLst>
            </p:spPr>
            <p:txBody>
              <a:bodyPr/>
              <a:lstStyle/>
              <a:p>
                <a:endParaRPr lang="en-US"/>
              </a:p>
            </p:txBody>
          </p:sp>
          <p:sp>
            <p:nvSpPr>
              <p:cNvPr id="23" name="Oval 22"/>
              <p:cNvSpPr>
                <a:spLocks noChangeAspect="1" noChangeArrowheads="1"/>
              </p:cNvSpPr>
              <p:nvPr/>
            </p:nvSpPr>
            <p:spPr bwMode="auto">
              <a:xfrm>
                <a:off x="4407989" y="1151758"/>
                <a:ext cx="185888" cy="185888"/>
              </a:xfrm>
              <a:prstGeom prst="ellipse">
                <a:avLst/>
              </a:prstGeom>
              <a:solidFill>
                <a:srgbClr val="0000FF"/>
              </a:solidFill>
              <a:ln w="9525">
                <a:solidFill>
                  <a:schemeClr val="tx1"/>
                </a:solidFill>
                <a:round/>
                <a:headEnd/>
                <a:tailEnd/>
              </a:ln>
            </p:spPr>
            <p:txBody>
              <a:bodyPr wrap="none" anchor="ctr"/>
              <a:lstStyle/>
              <a:p>
                <a:pPr defTabSz="457200"/>
                <a:endParaRPr lang="en-US" sz="1800">
                  <a:latin typeface="Calibri" charset="0"/>
                  <a:ea typeface="MS PGothic" charset="0"/>
                  <a:cs typeface="MS PGothic" charset="0"/>
                </a:endParaRPr>
              </a:p>
            </p:txBody>
          </p:sp>
          <p:sp>
            <p:nvSpPr>
              <p:cNvPr id="24" name="Oval 23"/>
              <p:cNvSpPr>
                <a:spLocks noChangeAspect="1" noChangeArrowheads="1"/>
              </p:cNvSpPr>
              <p:nvPr/>
            </p:nvSpPr>
            <p:spPr bwMode="auto">
              <a:xfrm>
                <a:off x="4270420" y="766684"/>
                <a:ext cx="185888" cy="185888"/>
              </a:xfrm>
              <a:prstGeom prst="ellipse">
                <a:avLst/>
              </a:prstGeom>
              <a:solidFill>
                <a:srgbClr val="0000FF"/>
              </a:solidFill>
              <a:ln w="9525">
                <a:solidFill>
                  <a:schemeClr val="tx1"/>
                </a:solidFill>
                <a:round/>
                <a:headEnd/>
                <a:tailEnd/>
              </a:ln>
            </p:spPr>
            <p:txBody>
              <a:bodyPr wrap="none" anchor="ctr"/>
              <a:lstStyle/>
              <a:p>
                <a:pPr defTabSz="457200"/>
                <a:endParaRPr lang="en-US" sz="1800">
                  <a:latin typeface="Calibri" charset="0"/>
                  <a:ea typeface="MS PGothic" charset="0"/>
                  <a:cs typeface="MS PGothic" charset="0"/>
                </a:endParaRPr>
              </a:p>
            </p:txBody>
          </p:sp>
          <p:cxnSp>
            <p:nvCxnSpPr>
              <p:cNvPr id="25" name="Straight Connector 24"/>
              <p:cNvCxnSpPr/>
              <p:nvPr/>
            </p:nvCxnSpPr>
            <p:spPr>
              <a:xfrm>
                <a:off x="4407241" y="920621"/>
                <a:ext cx="93692" cy="231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032396" y="859628"/>
                <a:ext cx="238024" cy="205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616842" y="1271073"/>
              <a:ext cx="720146" cy="570962"/>
              <a:chOff x="3873731" y="766684"/>
              <a:chExt cx="720146" cy="570962"/>
            </a:xfrm>
          </p:grpSpPr>
          <p:sp>
            <p:nvSpPr>
              <p:cNvPr id="15" name="Oval 14"/>
              <p:cNvSpPr>
                <a:spLocks noChangeAspect="1" noChangeArrowheads="1"/>
              </p:cNvSpPr>
              <p:nvPr/>
            </p:nvSpPr>
            <p:spPr bwMode="auto">
              <a:xfrm>
                <a:off x="3873731" y="1038022"/>
                <a:ext cx="185888" cy="185888"/>
              </a:xfrm>
              <a:prstGeom prst="ellipse">
                <a:avLst/>
              </a:prstGeom>
              <a:solidFill>
                <a:srgbClr val="0000FF"/>
              </a:solidFill>
              <a:ln w="9525">
                <a:solidFill>
                  <a:schemeClr val="tx1"/>
                </a:solidFill>
                <a:round/>
                <a:headEnd/>
                <a:tailEnd/>
              </a:ln>
            </p:spPr>
            <p:txBody>
              <a:bodyPr wrap="none" anchor="ctr"/>
              <a:lstStyle/>
              <a:p>
                <a:pPr defTabSz="457200"/>
                <a:endParaRPr lang="en-US" sz="1800">
                  <a:latin typeface="Calibri" charset="0"/>
                  <a:ea typeface="MS PGothic" charset="0"/>
                  <a:cs typeface="MS PGothic" charset="0"/>
                </a:endParaRPr>
              </a:p>
            </p:txBody>
          </p:sp>
          <p:sp>
            <p:nvSpPr>
              <p:cNvPr id="16" name="Line 36"/>
              <p:cNvSpPr>
                <a:spLocks noChangeAspect="1" noChangeShapeType="1"/>
              </p:cNvSpPr>
              <p:nvPr/>
            </p:nvSpPr>
            <p:spPr bwMode="auto">
              <a:xfrm>
                <a:off x="4059619" y="1165973"/>
                <a:ext cx="347622" cy="57937"/>
              </a:xfrm>
              <a:prstGeom prst="line">
                <a:avLst/>
              </a:prstGeom>
              <a:noFill/>
              <a:ln w="19050">
                <a:solidFill>
                  <a:schemeClr val="tx1"/>
                </a:solidFill>
                <a:round/>
                <a:headEnd type="none"/>
                <a:tailEnd type="none" w="med" len="med"/>
              </a:ln>
              <a:extLst>
                <a:ext uri="{909E8E84-426E-40dd-AFC4-6F175D3DCCD1}">
                  <a14:hiddenFill xmlns:a14="http://schemas.microsoft.com/office/drawing/2010/main" xmlns="">
                    <a:noFill/>
                  </a14:hiddenFill>
                </a:ext>
              </a:extLst>
            </p:spPr>
            <p:txBody>
              <a:bodyPr/>
              <a:lstStyle/>
              <a:p>
                <a:endParaRPr lang="en-US"/>
              </a:p>
            </p:txBody>
          </p:sp>
          <p:sp>
            <p:nvSpPr>
              <p:cNvPr id="17" name="Oval 16"/>
              <p:cNvSpPr>
                <a:spLocks noChangeAspect="1" noChangeArrowheads="1"/>
              </p:cNvSpPr>
              <p:nvPr/>
            </p:nvSpPr>
            <p:spPr bwMode="auto">
              <a:xfrm>
                <a:off x="4407989" y="1151758"/>
                <a:ext cx="185888" cy="185888"/>
              </a:xfrm>
              <a:prstGeom prst="ellipse">
                <a:avLst/>
              </a:prstGeom>
              <a:solidFill>
                <a:srgbClr val="0000FF"/>
              </a:solidFill>
              <a:ln w="9525">
                <a:solidFill>
                  <a:schemeClr val="tx1"/>
                </a:solidFill>
                <a:round/>
                <a:headEnd/>
                <a:tailEnd/>
              </a:ln>
            </p:spPr>
            <p:txBody>
              <a:bodyPr wrap="none" anchor="ctr"/>
              <a:lstStyle/>
              <a:p>
                <a:pPr defTabSz="457200"/>
                <a:endParaRPr lang="en-US" sz="1800">
                  <a:latin typeface="Calibri" charset="0"/>
                  <a:ea typeface="MS PGothic" charset="0"/>
                  <a:cs typeface="MS PGothic" charset="0"/>
                </a:endParaRPr>
              </a:p>
            </p:txBody>
          </p:sp>
          <p:sp>
            <p:nvSpPr>
              <p:cNvPr id="18" name="Oval 17"/>
              <p:cNvSpPr>
                <a:spLocks noChangeAspect="1" noChangeArrowheads="1"/>
              </p:cNvSpPr>
              <p:nvPr/>
            </p:nvSpPr>
            <p:spPr bwMode="auto">
              <a:xfrm>
                <a:off x="4270420" y="766684"/>
                <a:ext cx="185888" cy="185888"/>
              </a:xfrm>
              <a:prstGeom prst="ellipse">
                <a:avLst/>
              </a:prstGeom>
              <a:solidFill>
                <a:srgbClr val="0000FF"/>
              </a:solidFill>
              <a:ln w="9525">
                <a:solidFill>
                  <a:schemeClr val="tx1"/>
                </a:solidFill>
                <a:round/>
                <a:headEnd/>
                <a:tailEnd/>
              </a:ln>
            </p:spPr>
            <p:txBody>
              <a:bodyPr wrap="none" anchor="ctr"/>
              <a:lstStyle/>
              <a:p>
                <a:pPr defTabSz="457200"/>
                <a:endParaRPr lang="en-US" sz="1800">
                  <a:latin typeface="Calibri" charset="0"/>
                  <a:ea typeface="MS PGothic" charset="0"/>
                  <a:cs typeface="MS PGothic" charset="0"/>
                </a:endParaRPr>
              </a:p>
            </p:txBody>
          </p:sp>
          <p:cxnSp>
            <p:nvCxnSpPr>
              <p:cNvPr id="19" name="Straight Connector 18"/>
              <p:cNvCxnSpPr/>
              <p:nvPr/>
            </p:nvCxnSpPr>
            <p:spPr>
              <a:xfrm>
                <a:off x="4407241" y="920621"/>
                <a:ext cx="93692" cy="231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032396" y="859628"/>
                <a:ext cx="238024" cy="205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429085" y="793907"/>
              <a:ext cx="270153" cy="7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155571" y="1055262"/>
              <a:ext cx="154244" cy="226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a:blip r:embed="rId4"/>
          <a:stretch>
            <a:fillRect/>
          </a:stretch>
        </p:blipFill>
        <p:spPr>
          <a:xfrm>
            <a:off x="1181618" y="5055093"/>
            <a:ext cx="802935" cy="463232"/>
          </a:xfrm>
          <a:prstGeom prst="rect">
            <a:avLst/>
          </a:prstGeom>
        </p:spPr>
      </p:pic>
      <p:pic>
        <p:nvPicPr>
          <p:cNvPr id="35" name="Picture 34"/>
          <p:cNvPicPr>
            <a:picLocks noChangeAspect="1"/>
          </p:cNvPicPr>
          <p:nvPr/>
        </p:nvPicPr>
        <p:blipFill>
          <a:blip r:embed="rId5"/>
          <a:stretch>
            <a:fillRect/>
          </a:stretch>
        </p:blipFill>
        <p:spPr>
          <a:xfrm>
            <a:off x="2051833" y="4797005"/>
            <a:ext cx="885447" cy="531268"/>
          </a:xfrm>
          <a:prstGeom prst="rect">
            <a:avLst/>
          </a:prstGeom>
        </p:spPr>
      </p:pic>
      <p:pic>
        <p:nvPicPr>
          <p:cNvPr id="36" name="Picture 35"/>
          <p:cNvPicPr>
            <a:picLocks noChangeAspect="1"/>
          </p:cNvPicPr>
          <p:nvPr/>
        </p:nvPicPr>
        <p:blipFill>
          <a:blip r:embed="rId6"/>
          <a:stretch>
            <a:fillRect/>
          </a:stretch>
        </p:blipFill>
        <p:spPr>
          <a:xfrm>
            <a:off x="2518834" y="5221349"/>
            <a:ext cx="864700" cy="463232"/>
          </a:xfrm>
          <a:prstGeom prst="rect">
            <a:avLst/>
          </a:prstGeom>
        </p:spPr>
      </p:pic>
    </p:spTree>
    <p:extLst>
      <p:ext uri="{BB962C8B-B14F-4D97-AF65-F5344CB8AC3E}">
        <p14:creationId xmlns:p14="http://schemas.microsoft.com/office/powerpoint/2010/main" val="402947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2337" y="1750348"/>
            <a:ext cx="5235246" cy="1647227"/>
          </a:xfrm>
          <a:prstGeom prst="rect">
            <a:avLst/>
          </a:prstGeom>
        </p:spPr>
      </p:pic>
      <p:sp>
        <p:nvSpPr>
          <p:cNvPr id="4" name="TextBox 3"/>
          <p:cNvSpPr txBox="1"/>
          <p:nvPr/>
        </p:nvSpPr>
        <p:spPr>
          <a:xfrm>
            <a:off x="205503" y="214145"/>
            <a:ext cx="8576853" cy="646331"/>
          </a:xfrm>
          <a:prstGeom prst="rect">
            <a:avLst/>
          </a:prstGeom>
          <a:noFill/>
        </p:spPr>
        <p:txBody>
          <a:bodyPr wrap="square" rtlCol="0">
            <a:spAutoFit/>
          </a:bodyPr>
          <a:lstStyle/>
          <a:p>
            <a:pPr algn="ctr"/>
            <a:r>
              <a:rPr lang="en-US" sz="3600" dirty="0">
                <a:solidFill>
                  <a:srgbClr val="0000FF"/>
                </a:solidFill>
                <a:latin typeface="Calibri (Body)"/>
                <a:cs typeface="Calibri (Body)"/>
              </a:rPr>
              <a:t>The generalized-logistic growth model (GLM)</a:t>
            </a:r>
          </a:p>
        </p:txBody>
      </p:sp>
      <p:sp>
        <p:nvSpPr>
          <p:cNvPr id="5" name="TextBox 4"/>
          <p:cNvSpPr txBox="1"/>
          <p:nvPr/>
        </p:nvSpPr>
        <p:spPr>
          <a:xfrm>
            <a:off x="5205662" y="6485882"/>
            <a:ext cx="3796670" cy="307777"/>
          </a:xfrm>
          <a:prstGeom prst="rect">
            <a:avLst/>
          </a:prstGeom>
          <a:noFill/>
        </p:spPr>
        <p:txBody>
          <a:bodyPr wrap="square" rtlCol="0">
            <a:spAutoFit/>
          </a:bodyPr>
          <a:lstStyle/>
          <a:p>
            <a:r>
              <a:rPr lang="fr-FR" sz="1400" dirty="0"/>
              <a:t>Chowell et al. </a:t>
            </a:r>
            <a:r>
              <a:rPr lang="fr-FR" sz="1400" dirty="0" err="1"/>
              <a:t>Plos</a:t>
            </a:r>
            <a:r>
              <a:rPr lang="fr-FR" sz="1400" dirty="0"/>
              <a:t> </a:t>
            </a:r>
            <a:r>
              <a:rPr lang="fr-FR" sz="1400" dirty="0" err="1"/>
              <a:t>Currents</a:t>
            </a:r>
            <a:r>
              <a:rPr lang="fr-FR" sz="1400" dirty="0"/>
              <a:t> </a:t>
            </a:r>
            <a:r>
              <a:rPr lang="fr-FR" sz="1400" dirty="0" err="1"/>
              <a:t>Outbreaks</a:t>
            </a:r>
            <a:r>
              <a:rPr lang="fr-FR" sz="1400" dirty="0"/>
              <a:t> 2016.</a:t>
            </a:r>
          </a:p>
        </p:txBody>
      </p:sp>
      <p:sp>
        <p:nvSpPr>
          <p:cNvPr id="9" name="TextBox 8"/>
          <p:cNvSpPr txBox="1"/>
          <p:nvPr/>
        </p:nvSpPr>
        <p:spPr>
          <a:xfrm>
            <a:off x="4872773" y="3940883"/>
            <a:ext cx="3988904" cy="2277547"/>
          </a:xfrm>
          <a:prstGeom prst="rect">
            <a:avLst/>
          </a:prstGeom>
          <a:noFill/>
        </p:spPr>
        <p:txBody>
          <a:bodyPr wrap="square" rtlCol="0">
            <a:spAutoFit/>
          </a:bodyPr>
          <a:lstStyle/>
          <a:p>
            <a:r>
              <a:rPr lang="en-US" sz="1600" b="1" dirty="0"/>
              <a:t>Where:</a:t>
            </a:r>
          </a:p>
          <a:p>
            <a:pPr marL="285750" indent="-285750">
              <a:buFont typeface="Arial"/>
              <a:buChar char="•"/>
            </a:pPr>
            <a:r>
              <a:rPr lang="en-US" dirty="0"/>
              <a:t>C’(t) describes the incidence curve over time t</a:t>
            </a:r>
          </a:p>
          <a:p>
            <a:pPr marL="285750" indent="-285750">
              <a:buFont typeface="Arial"/>
              <a:buChar char="•"/>
            </a:pPr>
            <a:r>
              <a:rPr lang="en-US" dirty="0"/>
              <a:t>r is a positive parameter denoting the growth rate </a:t>
            </a:r>
          </a:p>
          <a:p>
            <a:pPr marL="285750" indent="-285750">
              <a:buFont typeface="Arial"/>
              <a:buChar char="•"/>
            </a:pPr>
            <a:r>
              <a:rPr lang="en-US" dirty="0"/>
              <a:t>p∈ [0,1]  is an “deceleration” growth parameter</a:t>
            </a:r>
          </a:p>
          <a:p>
            <a:pPr marL="285750" indent="-285750">
              <a:buFont typeface="Arial"/>
              <a:buChar char="•"/>
            </a:pPr>
            <a:r>
              <a:rPr lang="en-US" dirty="0"/>
              <a:t>K indicates the final epidemic size</a:t>
            </a:r>
          </a:p>
        </p:txBody>
      </p:sp>
      <p:cxnSp>
        <p:nvCxnSpPr>
          <p:cNvPr id="12" name="Straight Arrow Connector 11"/>
          <p:cNvCxnSpPr>
            <a:cxnSpLocks/>
          </p:cNvCxnSpPr>
          <p:nvPr/>
        </p:nvCxnSpPr>
        <p:spPr>
          <a:xfrm flipH="1">
            <a:off x="3895540" y="1838768"/>
            <a:ext cx="135547" cy="4441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881956" y="1112791"/>
            <a:ext cx="1981633" cy="646331"/>
          </a:xfrm>
          <a:prstGeom prst="rect">
            <a:avLst/>
          </a:prstGeom>
        </p:spPr>
        <p:txBody>
          <a:bodyPr wrap="none">
            <a:spAutoFit/>
          </a:bodyPr>
          <a:lstStyle/>
          <a:p>
            <a:r>
              <a:rPr lang="en-US" b="1" dirty="0"/>
              <a:t>Scaling of </a:t>
            </a:r>
          </a:p>
          <a:p>
            <a:r>
              <a:rPr lang="en-US" b="1" dirty="0"/>
              <a:t>growth parameter </a:t>
            </a:r>
          </a:p>
        </p:txBody>
      </p:sp>
      <p:cxnSp>
        <p:nvCxnSpPr>
          <p:cNvPr id="15" name="Straight Arrow Connector 14"/>
          <p:cNvCxnSpPr/>
          <p:nvPr/>
        </p:nvCxnSpPr>
        <p:spPr>
          <a:xfrm>
            <a:off x="1794230" y="1928268"/>
            <a:ext cx="1459774" cy="505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25090" y="1654102"/>
            <a:ext cx="1358214" cy="369332"/>
          </a:xfrm>
          <a:prstGeom prst="rect">
            <a:avLst/>
          </a:prstGeom>
        </p:spPr>
        <p:txBody>
          <a:bodyPr wrap="none">
            <a:spAutoFit/>
          </a:bodyPr>
          <a:lstStyle/>
          <a:p>
            <a:r>
              <a:rPr lang="en-US" b="1" dirty="0"/>
              <a:t>Growth rate </a:t>
            </a:r>
          </a:p>
        </p:txBody>
      </p:sp>
      <p:sp>
        <p:nvSpPr>
          <p:cNvPr id="17" name="Rectangle 16"/>
          <p:cNvSpPr/>
          <p:nvPr/>
        </p:nvSpPr>
        <p:spPr>
          <a:xfrm>
            <a:off x="7441420" y="3304099"/>
            <a:ext cx="1467882" cy="369332"/>
          </a:xfrm>
          <a:prstGeom prst="rect">
            <a:avLst/>
          </a:prstGeom>
        </p:spPr>
        <p:txBody>
          <a:bodyPr wrap="none">
            <a:spAutoFit/>
          </a:bodyPr>
          <a:lstStyle/>
          <a:p>
            <a:r>
              <a:rPr lang="en-US" b="1" dirty="0"/>
              <a:t>Epidemic size</a:t>
            </a:r>
          </a:p>
        </p:txBody>
      </p:sp>
      <p:cxnSp>
        <p:nvCxnSpPr>
          <p:cNvPr id="18" name="Straight Arrow Connector 17"/>
          <p:cNvCxnSpPr>
            <a:stCxn id="17" idx="1"/>
          </p:cNvCxnSpPr>
          <p:nvPr/>
        </p:nvCxnSpPr>
        <p:spPr>
          <a:xfrm flipH="1" flipV="1">
            <a:off x="5889626" y="3106177"/>
            <a:ext cx="1551794" cy="382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3"/>
          <a:stretch>
            <a:fillRect/>
          </a:stretch>
        </p:blipFill>
        <p:spPr>
          <a:xfrm>
            <a:off x="47624" y="3221232"/>
            <a:ext cx="4810125" cy="3649865"/>
          </a:xfrm>
          <a:prstGeom prst="rect">
            <a:avLst/>
          </a:prstGeom>
        </p:spPr>
      </p:pic>
    </p:spTree>
    <p:extLst>
      <p:ext uri="{BB962C8B-B14F-4D97-AF65-F5344CB8AC3E}">
        <p14:creationId xmlns:p14="http://schemas.microsoft.com/office/powerpoint/2010/main" val="3889933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3311F-6C81-1E4D-8299-B8B3D1775779}"/>
              </a:ext>
            </a:extLst>
          </p:cNvPr>
          <p:cNvSpPr txBox="1"/>
          <p:nvPr/>
        </p:nvSpPr>
        <p:spPr>
          <a:xfrm>
            <a:off x="337907" y="167842"/>
            <a:ext cx="8576853" cy="1077218"/>
          </a:xfrm>
          <a:prstGeom prst="rect">
            <a:avLst/>
          </a:prstGeom>
          <a:noFill/>
        </p:spPr>
        <p:txBody>
          <a:bodyPr wrap="square" rtlCol="0">
            <a:spAutoFit/>
          </a:bodyPr>
          <a:lstStyle/>
          <a:p>
            <a:pPr algn="ctr"/>
            <a:r>
              <a:rPr lang="en-US" sz="3200" dirty="0">
                <a:solidFill>
                  <a:srgbClr val="0000FF"/>
                </a:solidFill>
                <a:latin typeface="Calibri (Body)"/>
                <a:cs typeface="Calibri (Body)"/>
              </a:rPr>
              <a:t>Ongoing Ebola Epidemic in DRC is shaped by </a:t>
            </a:r>
            <a:r>
              <a:rPr lang="en-US" sz="3200" i="1" dirty="0">
                <a:solidFill>
                  <a:srgbClr val="0000FF"/>
                </a:solidFill>
                <a:latin typeface="Calibri (Body)"/>
                <a:cs typeface="Calibri (Body)"/>
              </a:rPr>
              <a:t>overlapping sub-epidemics</a:t>
            </a:r>
          </a:p>
        </p:txBody>
      </p:sp>
      <p:sp>
        <p:nvSpPr>
          <p:cNvPr id="6" name="TextBox 5">
            <a:extLst>
              <a:ext uri="{FF2B5EF4-FFF2-40B4-BE49-F238E27FC236}">
                <a16:creationId xmlns:a16="http://schemas.microsoft.com/office/drawing/2014/main" id="{469A2239-4CD5-254A-A0EC-0E799A703033}"/>
              </a:ext>
            </a:extLst>
          </p:cNvPr>
          <p:cNvSpPr txBox="1"/>
          <p:nvPr/>
        </p:nvSpPr>
        <p:spPr>
          <a:xfrm>
            <a:off x="5741376" y="6538863"/>
            <a:ext cx="2945424" cy="307777"/>
          </a:xfrm>
          <a:prstGeom prst="rect">
            <a:avLst/>
          </a:prstGeom>
          <a:noFill/>
        </p:spPr>
        <p:txBody>
          <a:bodyPr wrap="square" rtlCol="0">
            <a:spAutoFit/>
          </a:bodyPr>
          <a:lstStyle/>
          <a:p>
            <a:r>
              <a:rPr lang="fr-FR" sz="1400" dirty="0"/>
              <a:t>WHO Ebola Report, April 11th, 2019</a:t>
            </a:r>
          </a:p>
        </p:txBody>
      </p:sp>
      <p:pic>
        <p:nvPicPr>
          <p:cNvPr id="7" name="Picture 6">
            <a:extLst>
              <a:ext uri="{FF2B5EF4-FFF2-40B4-BE49-F238E27FC236}">
                <a16:creationId xmlns:a16="http://schemas.microsoft.com/office/drawing/2014/main" id="{5CADE6BF-B787-734F-9EA9-AFFB04593CE1}"/>
              </a:ext>
            </a:extLst>
          </p:cNvPr>
          <p:cNvPicPr>
            <a:picLocks noChangeAspect="1"/>
          </p:cNvPicPr>
          <p:nvPr/>
        </p:nvPicPr>
        <p:blipFill>
          <a:blip r:embed="rId3"/>
          <a:stretch>
            <a:fillRect/>
          </a:stretch>
        </p:blipFill>
        <p:spPr>
          <a:xfrm>
            <a:off x="58615" y="1440879"/>
            <a:ext cx="9004300" cy="4902200"/>
          </a:xfrm>
          <a:prstGeom prst="rect">
            <a:avLst/>
          </a:prstGeom>
        </p:spPr>
      </p:pic>
    </p:spTree>
    <p:extLst>
      <p:ext uri="{BB962C8B-B14F-4D97-AF65-F5344CB8AC3E}">
        <p14:creationId xmlns:p14="http://schemas.microsoft.com/office/powerpoint/2010/main" val="4028468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93A861-6FD3-1643-8199-69E5D4A6F213}"/>
              </a:ext>
            </a:extLst>
          </p:cNvPr>
          <p:cNvSpPr txBox="1"/>
          <p:nvPr/>
        </p:nvSpPr>
        <p:spPr>
          <a:xfrm>
            <a:off x="191283" y="206062"/>
            <a:ext cx="8789544" cy="584775"/>
          </a:xfrm>
          <a:prstGeom prst="rect">
            <a:avLst/>
          </a:prstGeom>
          <a:noFill/>
        </p:spPr>
        <p:txBody>
          <a:bodyPr wrap="square" rtlCol="0">
            <a:spAutoFit/>
          </a:bodyPr>
          <a:lstStyle/>
          <a:p>
            <a:pPr algn="ctr"/>
            <a:r>
              <a:rPr lang="en-US" sz="3200" dirty="0">
                <a:solidFill>
                  <a:srgbClr val="0000FF"/>
                </a:solidFill>
              </a:rPr>
              <a:t>Reporting delays</a:t>
            </a:r>
          </a:p>
        </p:txBody>
      </p:sp>
      <p:pic>
        <p:nvPicPr>
          <p:cNvPr id="4" name="Picture 3">
            <a:extLst>
              <a:ext uri="{FF2B5EF4-FFF2-40B4-BE49-F238E27FC236}">
                <a16:creationId xmlns:a16="http://schemas.microsoft.com/office/drawing/2014/main" id="{1B644F3B-D383-B140-AE5A-1CE4F0E83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06" y="1219479"/>
            <a:ext cx="8931498" cy="4506243"/>
          </a:xfrm>
          <a:prstGeom prst="rect">
            <a:avLst/>
          </a:prstGeom>
        </p:spPr>
      </p:pic>
      <p:sp>
        <p:nvSpPr>
          <p:cNvPr id="2" name="Rectangle 1">
            <a:extLst>
              <a:ext uri="{FF2B5EF4-FFF2-40B4-BE49-F238E27FC236}">
                <a16:creationId xmlns:a16="http://schemas.microsoft.com/office/drawing/2014/main" id="{F2885B67-DC11-A94E-9014-713B78BAE65B}"/>
              </a:ext>
            </a:extLst>
          </p:cNvPr>
          <p:cNvSpPr/>
          <p:nvPr/>
        </p:nvSpPr>
        <p:spPr>
          <a:xfrm>
            <a:off x="4465751" y="2272271"/>
            <a:ext cx="3785212" cy="1200329"/>
          </a:xfrm>
          <a:prstGeom prst="rect">
            <a:avLst/>
          </a:prstGeom>
        </p:spPr>
        <p:txBody>
          <a:bodyPr wrap="square">
            <a:spAutoFit/>
          </a:bodyPr>
          <a:lstStyle/>
          <a:p>
            <a:r>
              <a:rPr lang="en-US" dirty="0"/>
              <a:t>The most recent estimate of the average reporting delay is 1.7 weeks (95% CI: 1.6, 1.78) for the March, 2019.</a:t>
            </a:r>
          </a:p>
        </p:txBody>
      </p:sp>
      <p:sp>
        <p:nvSpPr>
          <p:cNvPr id="6" name="TextBox 5">
            <a:extLst>
              <a:ext uri="{FF2B5EF4-FFF2-40B4-BE49-F238E27FC236}">
                <a16:creationId xmlns:a16="http://schemas.microsoft.com/office/drawing/2014/main" id="{DD654FF0-0C38-4E4F-ADA0-622BAF0B7423}"/>
              </a:ext>
            </a:extLst>
          </p:cNvPr>
          <p:cNvSpPr txBox="1"/>
          <p:nvPr/>
        </p:nvSpPr>
        <p:spPr>
          <a:xfrm>
            <a:off x="5798528" y="6481711"/>
            <a:ext cx="2945424" cy="307777"/>
          </a:xfrm>
          <a:prstGeom prst="rect">
            <a:avLst/>
          </a:prstGeom>
          <a:noFill/>
        </p:spPr>
        <p:txBody>
          <a:bodyPr wrap="square" rtlCol="0">
            <a:spAutoFit/>
          </a:bodyPr>
          <a:lstStyle/>
          <a:p>
            <a:r>
              <a:rPr lang="fr-FR" sz="1400" dirty="0" err="1"/>
              <a:t>Tariq</a:t>
            </a:r>
            <a:r>
              <a:rPr lang="fr-FR" sz="1400" dirty="0"/>
              <a:t>, </a:t>
            </a:r>
            <a:r>
              <a:rPr lang="fr-FR" sz="1400" dirty="0" err="1"/>
              <a:t>Roosa</a:t>
            </a:r>
            <a:r>
              <a:rPr lang="fr-FR" sz="1400" dirty="0"/>
              <a:t> et al. </a:t>
            </a:r>
            <a:r>
              <a:rPr lang="fr-FR" sz="1400" dirty="0" err="1"/>
              <a:t>Epidemics</a:t>
            </a:r>
            <a:r>
              <a:rPr lang="fr-FR" sz="1400" dirty="0"/>
              <a:t> 2019</a:t>
            </a:r>
          </a:p>
        </p:txBody>
      </p:sp>
    </p:spTree>
    <p:extLst>
      <p:ext uri="{BB962C8B-B14F-4D97-AF65-F5344CB8AC3E}">
        <p14:creationId xmlns:p14="http://schemas.microsoft.com/office/powerpoint/2010/main" val="364028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393005-CC36-6D4C-9366-BFC39CF81A0C}"/>
              </a:ext>
            </a:extLst>
          </p:cNvPr>
          <p:cNvSpPr txBox="1"/>
          <p:nvPr/>
        </p:nvSpPr>
        <p:spPr>
          <a:xfrm>
            <a:off x="191283" y="257578"/>
            <a:ext cx="8789544" cy="1077218"/>
          </a:xfrm>
          <a:prstGeom prst="rect">
            <a:avLst/>
          </a:prstGeom>
          <a:noFill/>
        </p:spPr>
        <p:txBody>
          <a:bodyPr wrap="square" rtlCol="0">
            <a:spAutoFit/>
          </a:bodyPr>
          <a:lstStyle/>
          <a:p>
            <a:pPr algn="ctr"/>
            <a:r>
              <a:rPr lang="en-US" sz="3200" dirty="0">
                <a:solidFill>
                  <a:srgbClr val="0000FF"/>
                </a:solidFill>
              </a:rPr>
              <a:t>Vaccination and Attacks to Public Health Infrastructure</a:t>
            </a:r>
          </a:p>
        </p:txBody>
      </p:sp>
      <p:sp>
        <p:nvSpPr>
          <p:cNvPr id="10" name="TextBox 9">
            <a:extLst>
              <a:ext uri="{FF2B5EF4-FFF2-40B4-BE49-F238E27FC236}">
                <a16:creationId xmlns:a16="http://schemas.microsoft.com/office/drawing/2014/main" id="{985C5240-9B89-DE44-B81E-355F56724527}"/>
              </a:ext>
            </a:extLst>
          </p:cNvPr>
          <p:cNvSpPr txBox="1"/>
          <p:nvPr/>
        </p:nvSpPr>
        <p:spPr>
          <a:xfrm>
            <a:off x="5344731" y="6211669"/>
            <a:ext cx="3799269" cy="646331"/>
          </a:xfrm>
          <a:prstGeom prst="rect">
            <a:avLst/>
          </a:prstGeom>
          <a:noFill/>
        </p:spPr>
        <p:txBody>
          <a:bodyPr wrap="square" rtlCol="0">
            <a:spAutoFit/>
          </a:bodyPr>
          <a:lstStyle/>
          <a:p>
            <a:r>
              <a:rPr lang="en-US" sz="1200" dirty="0" err="1"/>
              <a:t>Yuhas</a:t>
            </a:r>
            <a:r>
              <a:rPr lang="en-US" sz="1200" dirty="0"/>
              <a:t>, A. ‘Crippling’ Attacks Force Doctors Without Borders to Close Ebola Centers in Congo. </a:t>
            </a:r>
            <a:r>
              <a:rPr lang="en-US" sz="1200" i="1" dirty="0"/>
              <a:t>The New York Times.</a:t>
            </a:r>
          </a:p>
        </p:txBody>
      </p:sp>
      <p:pic>
        <p:nvPicPr>
          <p:cNvPr id="5" name="Picture 4">
            <a:extLst>
              <a:ext uri="{FF2B5EF4-FFF2-40B4-BE49-F238E27FC236}">
                <a16:creationId xmlns:a16="http://schemas.microsoft.com/office/drawing/2014/main" id="{D33DCEB8-8882-D743-B6DC-6872ADD93EA8}"/>
              </a:ext>
            </a:extLst>
          </p:cNvPr>
          <p:cNvPicPr>
            <a:picLocks noChangeAspect="1"/>
          </p:cNvPicPr>
          <p:nvPr/>
        </p:nvPicPr>
        <p:blipFill>
          <a:blip r:embed="rId2"/>
          <a:stretch>
            <a:fillRect/>
          </a:stretch>
        </p:blipFill>
        <p:spPr>
          <a:xfrm>
            <a:off x="255678" y="1584102"/>
            <a:ext cx="8666919" cy="4122805"/>
          </a:xfrm>
          <a:prstGeom prst="rect">
            <a:avLst/>
          </a:prstGeom>
        </p:spPr>
      </p:pic>
    </p:spTree>
    <p:extLst>
      <p:ext uri="{BB962C8B-B14F-4D97-AF65-F5344CB8AC3E}">
        <p14:creationId xmlns:p14="http://schemas.microsoft.com/office/powerpoint/2010/main" val="3531922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A4DDE-F0B7-5A4A-A169-D0B44952CED1}"/>
              </a:ext>
            </a:extLst>
          </p:cNvPr>
          <p:cNvPicPr/>
          <p:nvPr/>
        </p:nvPicPr>
        <p:blipFill>
          <a:blip r:embed="rId2">
            <a:extLst>
              <a:ext uri="{28A0092B-C50C-407E-A947-70E740481C1C}">
                <a14:useLocalDpi xmlns:a14="http://schemas.microsoft.com/office/drawing/2010/main" val="0"/>
              </a:ext>
            </a:extLst>
          </a:blip>
          <a:stretch>
            <a:fillRect/>
          </a:stretch>
        </p:blipFill>
        <p:spPr>
          <a:xfrm>
            <a:off x="738730" y="1176021"/>
            <a:ext cx="6904015" cy="5681979"/>
          </a:xfrm>
          <a:prstGeom prst="rect">
            <a:avLst/>
          </a:prstGeom>
        </p:spPr>
      </p:pic>
      <p:sp>
        <p:nvSpPr>
          <p:cNvPr id="5" name="TextBox 4">
            <a:extLst>
              <a:ext uri="{FF2B5EF4-FFF2-40B4-BE49-F238E27FC236}">
                <a16:creationId xmlns:a16="http://schemas.microsoft.com/office/drawing/2014/main" id="{144A8D84-C8A9-F64A-85CA-1DC478BC3878}"/>
              </a:ext>
            </a:extLst>
          </p:cNvPr>
          <p:cNvSpPr txBox="1"/>
          <p:nvPr/>
        </p:nvSpPr>
        <p:spPr>
          <a:xfrm>
            <a:off x="165525" y="98803"/>
            <a:ext cx="8789544" cy="1077218"/>
          </a:xfrm>
          <a:prstGeom prst="rect">
            <a:avLst/>
          </a:prstGeom>
          <a:noFill/>
        </p:spPr>
        <p:txBody>
          <a:bodyPr wrap="square" rtlCol="0">
            <a:spAutoFit/>
          </a:bodyPr>
          <a:lstStyle/>
          <a:p>
            <a:pPr algn="ctr"/>
            <a:r>
              <a:rPr lang="en-US" sz="3200" dirty="0">
                <a:solidFill>
                  <a:srgbClr val="0000FF"/>
                </a:solidFill>
              </a:rPr>
              <a:t>Representative </a:t>
            </a:r>
            <a:r>
              <a:rPr lang="en-US" sz="3200" i="1" dirty="0">
                <a:solidFill>
                  <a:srgbClr val="0000FF"/>
                </a:solidFill>
              </a:rPr>
              <a:t>epidemic waves </a:t>
            </a:r>
            <a:r>
              <a:rPr lang="en-US" sz="3200" dirty="0">
                <a:solidFill>
                  <a:srgbClr val="0000FF"/>
                </a:solidFill>
              </a:rPr>
              <a:t>composed of </a:t>
            </a:r>
            <a:r>
              <a:rPr lang="en-US" sz="3200" i="1" dirty="0">
                <a:solidFill>
                  <a:srgbClr val="0000FF"/>
                </a:solidFill>
              </a:rPr>
              <a:t>overlapping sub-epidemics</a:t>
            </a:r>
          </a:p>
        </p:txBody>
      </p:sp>
      <p:sp>
        <p:nvSpPr>
          <p:cNvPr id="3" name="TextBox 2">
            <a:extLst>
              <a:ext uri="{FF2B5EF4-FFF2-40B4-BE49-F238E27FC236}">
                <a16:creationId xmlns:a16="http://schemas.microsoft.com/office/drawing/2014/main" id="{87640FD1-BE2D-A14A-80A0-271C1714B51D}"/>
              </a:ext>
            </a:extLst>
          </p:cNvPr>
          <p:cNvSpPr txBox="1"/>
          <p:nvPr/>
        </p:nvSpPr>
        <p:spPr>
          <a:xfrm>
            <a:off x="7097903" y="1583138"/>
            <a:ext cx="1541129" cy="369332"/>
          </a:xfrm>
          <a:prstGeom prst="rect">
            <a:avLst/>
          </a:prstGeom>
          <a:noFill/>
        </p:spPr>
        <p:txBody>
          <a:bodyPr wrap="square" rtlCol="0">
            <a:spAutoFit/>
          </a:bodyPr>
          <a:lstStyle/>
          <a:p>
            <a:r>
              <a:rPr lang="en-US" b="1" dirty="0"/>
              <a:t>Endemic state</a:t>
            </a:r>
          </a:p>
        </p:txBody>
      </p:sp>
      <p:sp>
        <p:nvSpPr>
          <p:cNvPr id="8" name="TextBox 7">
            <a:extLst>
              <a:ext uri="{FF2B5EF4-FFF2-40B4-BE49-F238E27FC236}">
                <a16:creationId xmlns:a16="http://schemas.microsoft.com/office/drawing/2014/main" id="{F311DC6E-F5A6-5445-8E54-B0FE2A091A4B}"/>
              </a:ext>
            </a:extLst>
          </p:cNvPr>
          <p:cNvSpPr txBox="1"/>
          <p:nvPr/>
        </p:nvSpPr>
        <p:spPr>
          <a:xfrm>
            <a:off x="7138847" y="2537011"/>
            <a:ext cx="1541129" cy="646331"/>
          </a:xfrm>
          <a:prstGeom prst="rect">
            <a:avLst/>
          </a:prstGeom>
          <a:noFill/>
        </p:spPr>
        <p:txBody>
          <a:bodyPr wrap="square" rtlCol="0">
            <a:spAutoFit/>
          </a:bodyPr>
          <a:lstStyle/>
          <a:p>
            <a:r>
              <a:rPr lang="en-US" b="1" dirty="0"/>
              <a:t>Temporary endemic state</a:t>
            </a:r>
          </a:p>
        </p:txBody>
      </p:sp>
      <p:sp>
        <p:nvSpPr>
          <p:cNvPr id="9" name="TextBox 8">
            <a:extLst>
              <a:ext uri="{FF2B5EF4-FFF2-40B4-BE49-F238E27FC236}">
                <a16:creationId xmlns:a16="http://schemas.microsoft.com/office/drawing/2014/main" id="{84C74A78-4B4B-CB49-8769-0F31F0B92434}"/>
              </a:ext>
            </a:extLst>
          </p:cNvPr>
          <p:cNvSpPr txBox="1"/>
          <p:nvPr/>
        </p:nvSpPr>
        <p:spPr>
          <a:xfrm>
            <a:off x="7138846" y="3503956"/>
            <a:ext cx="1541129" cy="646331"/>
          </a:xfrm>
          <a:prstGeom prst="rect">
            <a:avLst/>
          </a:prstGeom>
          <a:noFill/>
        </p:spPr>
        <p:txBody>
          <a:bodyPr wrap="square" rtlCol="0">
            <a:spAutoFit/>
          </a:bodyPr>
          <a:lstStyle/>
          <a:p>
            <a:r>
              <a:rPr lang="en-US" b="1" dirty="0"/>
              <a:t>Declining sub-epidemics</a:t>
            </a:r>
          </a:p>
        </p:txBody>
      </p:sp>
      <p:sp>
        <p:nvSpPr>
          <p:cNvPr id="10" name="TextBox 9">
            <a:extLst>
              <a:ext uri="{FF2B5EF4-FFF2-40B4-BE49-F238E27FC236}">
                <a16:creationId xmlns:a16="http://schemas.microsoft.com/office/drawing/2014/main" id="{558214A1-654F-8C46-8A85-68BEB64B2E73}"/>
              </a:ext>
            </a:extLst>
          </p:cNvPr>
          <p:cNvSpPr txBox="1"/>
          <p:nvPr/>
        </p:nvSpPr>
        <p:spPr>
          <a:xfrm>
            <a:off x="7138845" y="4467698"/>
            <a:ext cx="1541129" cy="646331"/>
          </a:xfrm>
          <a:prstGeom prst="rect">
            <a:avLst/>
          </a:prstGeom>
          <a:noFill/>
        </p:spPr>
        <p:txBody>
          <a:bodyPr wrap="square" rtlCol="0">
            <a:spAutoFit/>
          </a:bodyPr>
          <a:lstStyle/>
          <a:p>
            <a:r>
              <a:rPr lang="en-US" b="1" dirty="0"/>
              <a:t>Sustained oscillations</a:t>
            </a:r>
          </a:p>
        </p:txBody>
      </p:sp>
      <p:sp>
        <p:nvSpPr>
          <p:cNvPr id="11" name="TextBox 10">
            <a:extLst>
              <a:ext uri="{FF2B5EF4-FFF2-40B4-BE49-F238E27FC236}">
                <a16:creationId xmlns:a16="http://schemas.microsoft.com/office/drawing/2014/main" id="{964F8A98-CDD2-2143-80D2-7534457A0582}"/>
              </a:ext>
            </a:extLst>
          </p:cNvPr>
          <p:cNvSpPr txBox="1"/>
          <p:nvPr/>
        </p:nvSpPr>
        <p:spPr>
          <a:xfrm>
            <a:off x="7181394" y="5490856"/>
            <a:ext cx="1948958" cy="646331"/>
          </a:xfrm>
          <a:prstGeom prst="rect">
            <a:avLst/>
          </a:prstGeom>
          <a:noFill/>
        </p:spPr>
        <p:txBody>
          <a:bodyPr wrap="square" rtlCol="0">
            <a:spAutoFit/>
          </a:bodyPr>
          <a:lstStyle/>
          <a:p>
            <a:r>
              <a:rPr lang="en-US" b="1" dirty="0"/>
              <a:t>Damped oscillations</a:t>
            </a:r>
          </a:p>
        </p:txBody>
      </p:sp>
    </p:spTree>
    <p:extLst>
      <p:ext uri="{BB962C8B-B14F-4D97-AF65-F5344CB8AC3E}">
        <p14:creationId xmlns:p14="http://schemas.microsoft.com/office/powerpoint/2010/main" val="1612207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DE7559-FB62-644B-8A48-57B0BC1B1867}"/>
              </a:ext>
            </a:extLst>
          </p:cNvPr>
          <p:cNvPicPr>
            <a:picLocks noChangeAspect="1"/>
          </p:cNvPicPr>
          <p:nvPr/>
        </p:nvPicPr>
        <p:blipFill>
          <a:blip r:embed="rId3"/>
          <a:stretch>
            <a:fillRect/>
          </a:stretch>
        </p:blipFill>
        <p:spPr>
          <a:xfrm>
            <a:off x="100008" y="1368660"/>
            <a:ext cx="8543393" cy="5167975"/>
          </a:xfrm>
          <a:prstGeom prst="rect">
            <a:avLst/>
          </a:prstGeom>
        </p:spPr>
      </p:pic>
      <p:sp>
        <p:nvSpPr>
          <p:cNvPr id="3" name="TextBox 2">
            <a:extLst>
              <a:ext uri="{FF2B5EF4-FFF2-40B4-BE49-F238E27FC236}">
                <a16:creationId xmlns:a16="http://schemas.microsoft.com/office/drawing/2014/main" id="{2F868A18-ADD7-D547-A9E6-2A28C081D54A}"/>
              </a:ext>
            </a:extLst>
          </p:cNvPr>
          <p:cNvSpPr txBox="1"/>
          <p:nvPr/>
        </p:nvSpPr>
        <p:spPr>
          <a:xfrm>
            <a:off x="92676" y="120136"/>
            <a:ext cx="8746655" cy="584775"/>
          </a:xfrm>
          <a:prstGeom prst="rect">
            <a:avLst/>
          </a:prstGeom>
          <a:noFill/>
        </p:spPr>
        <p:txBody>
          <a:bodyPr wrap="square" rtlCol="0">
            <a:spAutoFit/>
          </a:bodyPr>
          <a:lstStyle/>
          <a:p>
            <a:pPr algn="ctr"/>
            <a:r>
              <a:rPr lang="en-US" sz="3200" dirty="0">
                <a:solidFill>
                  <a:srgbClr val="0000FF"/>
                </a:solidFill>
              </a:rPr>
              <a:t>Forecasts of the DRC Ebola outbreak</a:t>
            </a:r>
          </a:p>
        </p:txBody>
      </p:sp>
      <p:sp>
        <p:nvSpPr>
          <p:cNvPr id="5" name="Rectangle 4">
            <a:extLst>
              <a:ext uri="{FF2B5EF4-FFF2-40B4-BE49-F238E27FC236}">
                <a16:creationId xmlns:a16="http://schemas.microsoft.com/office/drawing/2014/main" id="{88B506AF-BA56-7543-9EC6-3CED1EF99AAE}"/>
              </a:ext>
            </a:extLst>
          </p:cNvPr>
          <p:cNvSpPr/>
          <p:nvPr/>
        </p:nvSpPr>
        <p:spPr>
          <a:xfrm>
            <a:off x="5686567" y="6524465"/>
            <a:ext cx="2928430" cy="307777"/>
          </a:xfrm>
          <a:prstGeom prst="rect">
            <a:avLst/>
          </a:prstGeom>
        </p:spPr>
        <p:txBody>
          <a:bodyPr wrap="none">
            <a:spAutoFit/>
          </a:bodyPr>
          <a:lstStyle/>
          <a:p>
            <a:r>
              <a:rPr lang="en-US" sz="1400" dirty="0" err="1">
                <a:solidFill>
                  <a:srgbClr val="000000"/>
                </a:solidFill>
                <a:latin typeface="Helvetica" pitchFamily="2" charset="0"/>
              </a:rPr>
              <a:t>Chowell</a:t>
            </a:r>
            <a:r>
              <a:rPr lang="en-US" sz="1400" dirty="0">
                <a:solidFill>
                  <a:srgbClr val="000000"/>
                </a:solidFill>
                <a:latin typeface="Helvetica" pitchFamily="2" charset="0"/>
              </a:rPr>
              <a:t>, Tariq, Hyman. Submitted.</a:t>
            </a:r>
            <a:endParaRPr lang="en-US" sz="1400" dirty="0">
              <a:solidFill>
                <a:srgbClr val="000000"/>
              </a:solidFill>
              <a:effectLst/>
              <a:latin typeface="Helvetica" pitchFamily="2" charset="0"/>
            </a:endParaRPr>
          </a:p>
        </p:txBody>
      </p:sp>
      <p:sp>
        <p:nvSpPr>
          <p:cNvPr id="2" name="TextBox 1">
            <a:extLst>
              <a:ext uri="{FF2B5EF4-FFF2-40B4-BE49-F238E27FC236}">
                <a16:creationId xmlns:a16="http://schemas.microsoft.com/office/drawing/2014/main" id="{B53B5DEB-2EB2-064F-BFAA-9B1A93CCB8E0}"/>
              </a:ext>
            </a:extLst>
          </p:cNvPr>
          <p:cNvSpPr txBox="1"/>
          <p:nvPr/>
        </p:nvSpPr>
        <p:spPr>
          <a:xfrm>
            <a:off x="757234" y="1238147"/>
            <a:ext cx="1385888" cy="369332"/>
          </a:xfrm>
          <a:prstGeom prst="rect">
            <a:avLst/>
          </a:prstGeom>
          <a:noFill/>
        </p:spPr>
        <p:txBody>
          <a:bodyPr wrap="square" rtlCol="0">
            <a:spAutoFit/>
          </a:bodyPr>
          <a:lstStyle/>
          <a:p>
            <a:r>
              <a:rPr lang="en-US" dirty="0">
                <a:solidFill>
                  <a:srgbClr val="FF0000"/>
                </a:solidFill>
              </a:rPr>
              <a:t>Calibration</a:t>
            </a:r>
          </a:p>
        </p:txBody>
      </p:sp>
      <p:sp>
        <p:nvSpPr>
          <p:cNvPr id="6" name="TextBox 5">
            <a:extLst>
              <a:ext uri="{FF2B5EF4-FFF2-40B4-BE49-F238E27FC236}">
                <a16:creationId xmlns:a16="http://schemas.microsoft.com/office/drawing/2014/main" id="{7F1B67E2-8F41-014E-AAF6-6C9310781A31}"/>
              </a:ext>
            </a:extLst>
          </p:cNvPr>
          <p:cNvSpPr txBox="1"/>
          <p:nvPr/>
        </p:nvSpPr>
        <p:spPr>
          <a:xfrm>
            <a:off x="1958723" y="1243082"/>
            <a:ext cx="1385888" cy="369332"/>
          </a:xfrm>
          <a:prstGeom prst="rect">
            <a:avLst/>
          </a:prstGeom>
          <a:noFill/>
        </p:spPr>
        <p:txBody>
          <a:bodyPr wrap="square" rtlCol="0">
            <a:spAutoFit/>
          </a:bodyPr>
          <a:lstStyle/>
          <a:p>
            <a:r>
              <a:rPr lang="en-US" dirty="0">
                <a:solidFill>
                  <a:srgbClr val="FF0000"/>
                </a:solidFill>
              </a:rPr>
              <a:t>Forecast</a:t>
            </a:r>
          </a:p>
        </p:txBody>
      </p:sp>
      <p:sp>
        <p:nvSpPr>
          <p:cNvPr id="7" name="TextBox 6">
            <a:extLst>
              <a:ext uri="{FF2B5EF4-FFF2-40B4-BE49-F238E27FC236}">
                <a16:creationId xmlns:a16="http://schemas.microsoft.com/office/drawing/2014/main" id="{276AA85F-53D2-F840-9B94-92C317D5E50E}"/>
              </a:ext>
            </a:extLst>
          </p:cNvPr>
          <p:cNvSpPr txBox="1"/>
          <p:nvPr/>
        </p:nvSpPr>
        <p:spPr>
          <a:xfrm>
            <a:off x="5133102" y="1264931"/>
            <a:ext cx="1385888" cy="369332"/>
          </a:xfrm>
          <a:prstGeom prst="rect">
            <a:avLst/>
          </a:prstGeom>
          <a:noFill/>
        </p:spPr>
        <p:txBody>
          <a:bodyPr wrap="square" rtlCol="0">
            <a:spAutoFit/>
          </a:bodyPr>
          <a:lstStyle/>
          <a:p>
            <a:r>
              <a:rPr lang="en-US" dirty="0">
                <a:solidFill>
                  <a:srgbClr val="FF0000"/>
                </a:solidFill>
              </a:rPr>
              <a:t>Calibration</a:t>
            </a:r>
          </a:p>
        </p:txBody>
      </p:sp>
      <p:sp>
        <p:nvSpPr>
          <p:cNvPr id="8" name="TextBox 7">
            <a:extLst>
              <a:ext uri="{FF2B5EF4-FFF2-40B4-BE49-F238E27FC236}">
                <a16:creationId xmlns:a16="http://schemas.microsoft.com/office/drawing/2014/main" id="{55CDFAD6-FB1D-314F-B834-F20618FF1D02}"/>
              </a:ext>
            </a:extLst>
          </p:cNvPr>
          <p:cNvSpPr txBox="1"/>
          <p:nvPr/>
        </p:nvSpPr>
        <p:spPr>
          <a:xfrm>
            <a:off x="6334591" y="1269866"/>
            <a:ext cx="1385888" cy="369332"/>
          </a:xfrm>
          <a:prstGeom prst="rect">
            <a:avLst/>
          </a:prstGeom>
          <a:noFill/>
        </p:spPr>
        <p:txBody>
          <a:bodyPr wrap="square" rtlCol="0">
            <a:spAutoFit/>
          </a:bodyPr>
          <a:lstStyle/>
          <a:p>
            <a:r>
              <a:rPr lang="en-US" dirty="0">
                <a:solidFill>
                  <a:srgbClr val="FF0000"/>
                </a:solidFill>
              </a:rPr>
              <a:t>Forecast</a:t>
            </a:r>
          </a:p>
        </p:txBody>
      </p:sp>
      <p:sp>
        <p:nvSpPr>
          <p:cNvPr id="9" name="Oval 8">
            <a:extLst>
              <a:ext uri="{FF2B5EF4-FFF2-40B4-BE49-F238E27FC236}">
                <a16:creationId xmlns:a16="http://schemas.microsoft.com/office/drawing/2014/main" id="{FA0F01A5-EA40-EB41-8B13-C03E62CE6D40}"/>
              </a:ext>
            </a:extLst>
          </p:cNvPr>
          <p:cNvSpPr/>
          <p:nvPr/>
        </p:nvSpPr>
        <p:spPr>
          <a:xfrm>
            <a:off x="7329487" y="1634263"/>
            <a:ext cx="542925" cy="666025"/>
          </a:xfrm>
          <a:prstGeom prst="ellipse">
            <a:avLst/>
          </a:prstGeom>
          <a:solidFill>
            <a:srgbClr val="FF0000">
              <a:alpha val="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E18B611-BA2E-A049-8C48-1148C5788912}"/>
              </a:ext>
            </a:extLst>
          </p:cNvPr>
          <p:cNvSpPr/>
          <p:nvPr/>
        </p:nvSpPr>
        <p:spPr>
          <a:xfrm>
            <a:off x="3095187" y="1634262"/>
            <a:ext cx="542925" cy="666025"/>
          </a:xfrm>
          <a:prstGeom prst="ellipse">
            <a:avLst/>
          </a:prstGeom>
          <a:solidFill>
            <a:srgbClr val="FF0000">
              <a:alpha val="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305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AC529C-DAC6-7045-8458-923480092755}"/>
              </a:ext>
            </a:extLst>
          </p:cNvPr>
          <p:cNvPicPr>
            <a:picLocks noChangeAspect="1"/>
          </p:cNvPicPr>
          <p:nvPr/>
        </p:nvPicPr>
        <p:blipFill>
          <a:blip r:embed="rId2"/>
          <a:stretch>
            <a:fillRect/>
          </a:stretch>
        </p:blipFill>
        <p:spPr>
          <a:xfrm>
            <a:off x="343432" y="1050437"/>
            <a:ext cx="8227621" cy="5698094"/>
          </a:xfrm>
          <a:prstGeom prst="rect">
            <a:avLst/>
          </a:prstGeom>
        </p:spPr>
      </p:pic>
      <p:sp>
        <p:nvSpPr>
          <p:cNvPr id="3" name="TextBox 2">
            <a:extLst>
              <a:ext uri="{FF2B5EF4-FFF2-40B4-BE49-F238E27FC236}">
                <a16:creationId xmlns:a16="http://schemas.microsoft.com/office/drawing/2014/main" id="{686D57D1-D355-4547-9BF8-5A92FE455CFE}"/>
              </a:ext>
            </a:extLst>
          </p:cNvPr>
          <p:cNvSpPr txBox="1"/>
          <p:nvPr/>
        </p:nvSpPr>
        <p:spPr>
          <a:xfrm>
            <a:off x="152646" y="77272"/>
            <a:ext cx="8746655" cy="1077218"/>
          </a:xfrm>
          <a:prstGeom prst="rect">
            <a:avLst/>
          </a:prstGeom>
          <a:noFill/>
        </p:spPr>
        <p:txBody>
          <a:bodyPr wrap="square" rtlCol="0">
            <a:spAutoFit/>
          </a:bodyPr>
          <a:lstStyle/>
          <a:p>
            <a:pPr algn="ctr"/>
            <a:r>
              <a:rPr lang="en-US" sz="3200" dirty="0">
                <a:solidFill>
                  <a:srgbClr val="0000FF"/>
                </a:solidFill>
              </a:rPr>
              <a:t>Disaggregating the epidemic wave into sub-epidemics</a:t>
            </a:r>
          </a:p>
        </p:txBody>
      </p:sp>
      <p:sp>
        <p:nvSpPr>
          <p:cNvPr id="5" name="Oval 4">
            <a:extLst>
              <a:ext uri="{FF2B5EF4-FFF2-40B4-BE49-F238E27FC236}">
                <a16:creationId xmlns:a16="http://schemas.microsoft.com/office/drawing/2014/main" id="{9040F202-96D2-1749-9705-DC631FAE2DE4}"/>
              </a:ext>
            </a:extLst>
          </p:cNvPr>
          <p:cNvSpPr/>
          <p:nvPr/>
        </p:nvSpPr>
        <p:spPr>
          <a:xfrm>
            <a:off x="7100887" y="1362801"/>
            <a:ext cx="542925" cy="666025"/>
          </a:xfrm>
          <a:prstGeom prst="ellipse">
            <a:avLst/>
          </a:prstGeom>
          <a:solidFill>
            <a:srgbClr val="FF0000">
              <a:alpha val="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1829503-C38F-5745-9009-7FEED7DA5091}"/>
              </a:ext>
            </a:extLst>
          </p:cNvPr>
          <p:cNvSpPr/>
          <p:nvPr/>
        </p:nvSpPr>
        <p:spPr>
          <a:xfrm>
            <a:off x="3080532" y="1362800"/>
            <a:ext cx="542925" cy="666025"/>
          </a:xfrm>
          <a:prstGeom prst="ellipse">
            <a:avLst/>
          </a:prstGeom>
          <a:solidFill>
            <a:srgbClr val="FF0000">
              <a:alpha val="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58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w_the_2014_Ebola_Crisis_Unfolded_WSJ_Emergence_of_Zaire_Ebola_virus_disease_in_Guinea_Preliminary_report_Sylvain_Baize_NEJ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40" y="776231"/>
            <a:ext cx="8791772" cy="5857518"/>
          </a:xfrm>
          <a:prstGeom prst="rect">
            <a:avLst/>
          </a:prstGeom>
        </p:spPr>
      </p:pic>
      <p:sp>
        <p:nvSpPr>
          <p:cNvPr id="4" name="TextBox 3"/>
          <p:cNvSpPr txBox="1"/>
          <p:nvPr/>
        </p:nvSpPr>
        <p:spPr>
          <a:xfrm>
            <a:off x="627689" y="106113"/>
            <a:ext cx="7961234" cy="584775"/>
          </a:xfrm>
          <a:prstGeom prst="rect">
            <a:avLst/>
          </a:prstGeom>
          <a:noFill/>
        </p:spPr>
        <p:txBody>
          <a:bodyPr wrap="square" rtlCol="0">
            <a:spAutoFit/>
          </a:bodyPr>
          <a:lstStyle/>
          <a:p>
            <a:pPr algn="ctr"/>
            <a:r>
              <a:rPr lang="en-US" sz="3200" dirty="0">
                <a:solidFill>
                  <a:srgbClr val="0000FF"/>
                </a:solidFill>
              </a:rPr>
              <a:t>Ebola transmission pathways</a:t>
            </a:r>
          </a:p>
        </p:txBody>
      </p:sp>
    </p:spTree>
    <p:extLst>
      <p:ext uri="{BB962C8B-B14F-4D97-AF65-F5344CB8AC3E}">
        <p14:creationId xmlns:p14="http://schemas.microsoft.com/office/powerpoint/2010/main" val="1188162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276" y="903713"/>
            <a:ext cx="8340587" cy="5808599"/>
          </a:xfrm>
        </p:spPr>
        <p:txBody>
          <a:bodyPr>
            <a:noAutofit/>
          </a:bodyPr>
          <a:lstStyle/>
          <a:p>
            <a:r>
              <a:rPr lang="en-US" sz="2000" dirty="0"/>
              <a:t>Our ability to generate reliable epidemic forecasts is challenged by the sparse data on the individual and group-level heterogeneity that affect the dynamics of infectious disease transmission</a:t>
            </a:r>
          </a:p>
          <a:p>
            <a:pPr marL="0" indent="0">
              <a:buNone/>
            </a:pPr>
            <a:endParaRPr lang="en-US" sz="2000" dirty="0"/>
          </a:p>
          <a:p>
            <a:r>
              <a:rPr lang="en-US" sz="2000" dirty="0"/>
              <a:t>Our epidemic wave model is based on the premise that the observed coarse-scale incidence can be decomposed into overlapping </a:t>
            </a:r>
            <a:r>
              <a:rPr lang="en-US" sz="2000" i="1" dirty="0"/>
              <a:t>sub</a:t>
            </a:r>
            <a:r>
              <a:rPr lang="en-US" sz="2000" dirty="0"/>
              <a:t>-</a:t>
            </a:r>
            <a:r>
              <a:rPr lang="en-US" sz="2000" i="1" dirty="0"/>
              <a:t>epidemics</a:t>
            </a:r>
            <a:r>
              <a:rPr lang="en-US" sz="2000" dirty="0"/>
              <a:t> at finer scales. </a:t>
            </a:r>
          </a:p>
          <a:p>
            <a:pPr marL="0" indent="0">
              <a:buNone/>
            </a:pPr>
            <a:endParaRPr lang="en-US" sz="2000" dirty="0"/>
          </a:p>
          <a:p>
            <a:r>
              <a:rPr lang="en-US" sz="2000" dirty="0"/>
              <a:t>Our findings support the view that the persistent epidemic wave pattern of the ongoing Ebola epidemic in DRC can be decomposed into overlapping sub-epidemics of relatively small size to provide more robust short-term forecasts.</a:t>
            </a:r>
            <a:br>
              <a:rPr lang="en-US" sz="2000" dirty="0"/>
            </a:br>
            <a:endParaRPr lang="en-US" sz="2000" dirty="0"/>
          </a:p>
          <a:p>
            <a:r>
              <a:rPr lang="en-US" sz="2000" dirty="0"/>
              <a:t>Our results have significant implications for interpreting apparent noise in incidence data since the oscillations could be dismissed as the result of </a:t>
            </a:r>
            <a:r>
              <a:rPr lang="en-US" sz="2000" dirty="0" err="1"/>
              <a:t>overdispersion</a:t>
            </a:r>
            <a:r>
              <a:rPr lang="en-US" sz="2000" dirty="0"/>
              <a:t> or give the false impression of a positive effect of public health interventions.</a:t>
            </a:r>
          </a:p>
        </p:txBody>
      </p:sp>
      <p:sp>
        <p:nvSpPr>
          <p:cNvPr id="5" name="TextBox 4"/>
          <p:cNvSpPr txBox="1"/>
          <p:nvPr/>
        </p:nvSpPr>
        <p:spPr>
          <a:xfrm>
            <a:off x="1431478" y="88745"/>
            <a:ext cx="6355211" cy="646331"/>
          </a:xfrm>
          <a:prstGeom prst="rect">
            <a:avLst/>
          </a:prstGeom>
          <a:noFill/>
        </p:spPr>
        <p:txBody>
          <a:bodyPr wrap="square" rtlCol="0">
            <a:spAutoFit/>
          </a:bodyPr>
          <a:lstStyle/>
          <a:p>
            <a:pPr algn="ctr"/>
            <a:r>
              <a:rPr lang="en-US" sz="3600" dirty="0">
                <a:solidFill>
                  <a:srgbClr val="0000FF"/>
                </a:solidFill>
              </a:rPr>
              <a:t>Summary</a:t>
            </a:r>
          </a:p>
        </p:txBody>
      </p:sp>
    </p:spTree>
    <p:extLst>
      <p:ext uri="{BB962C8B-B14F-4D97-AF65-F5344CB8AC3E}">
        <p14:creationId xmlns:p14="http://schemas.microsoft.com/office/powerpoint/2010/main" val="2023731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33CF9-6658-524E-B9C2-7CF168DFB97C}"/>
              </a:ext>
            </a:extLst>
          </p:cNvPr>
          <p:cNvSpPr>
            <a:spLocks noGrp="1"/>
          </p:cNvSpPr>
          <p:nvPr>
            <p:ph idx="1"/>
          </p:nvPr>
        </p:nvSpPr>
        <p:spPr>
          <a:xfrm>
            <a:off x="646305" y="1239977"/>
            <a:ext cx="7928543" cy="5184273"/>
          </a:xfrm>
        </p:spPr>
        <p:txBody>
          <a:bodyPr>
            <a:normAutofit fontScale="92500" lnSpcReduction="20000"/>
          </a:bodyPr>
          <a:lstStyle/>
          <a:p>
            <a:r>
              <a:rPr lang="en-US" dirty="0" err="1"/>
              <a:t>Amna</a:t>
            </a:r>
            <a:r>
              <a:rPr lang="en-US" dirty="0"/>
              <a:t> Tariq (PhD student – Georgia State)</a:t>
            </a:r>
          </a:p>
          <a:p>
            <a:endParaRPr lang="en-US" dirty="0"/>
          </a:p>
          <a:p>
            <a:r>
              <a:rPr lang="en-US" dirty="0" err="1"/>
              <a:t>Kimberlyn</a:t>
            </a:r>
            <a:r>
              <a:rPr lang="en-US" dirty="0"/>
              <a:t> </a:t>
            </a:r>
            <a:r>
              <a:rPr lang="en-US" dirty="0" err="1"/>
              <a:t>Roosa</a:t>
            </a:r>
            <a:r>
              <a:rPr lang="en-US" dirty="0"/>
              <a:t> (PhD student – Georgia State)</a:t>
            </a:r>
            <a:br>
              <a:rPr lang="en-US" dirty="0"/>
            </a:br>
            <a:endParaRPr lang="en-US" dirty="0"/>
          </a:p>
          <a:p>
            <a:r>
              <a:rPr lang="en-US" dirty="0"/>
              <a:t>Kenji </a:t>
            </a:r>
            <a:r>
              <a:rPr lang="en-US" dirty="0" err="1"/>
              <a:t>Mizumoto</a:t>
            </a:r>
            <a:r>
              <a:rPr lang="en-US" dirty="0"/>
              <a:t> (Postdoc – Georgia State)</a:t>
            </a:r>
            <a:br>
              <a:rPr lang="en-US" dirty="0"/>
            </a:br>
            <a:endParaRPr lang="en-US" dirty="0"/>
          </a:p>
          <a:p>
            <a:r>
              <a:rPr lang="en-US" dirty="0"/>
              <a:t>Cecile </a:t>
            </a:r>
            <a:r>
              <a:rPr lang="en-US" dirty="0" err="1"/>
              <a:t>Viboud</a:t>
            </a:r>
            <a:r>
              <a:rPr lang="en-US" dirty="0"/>
              <a:t> Fogarty International Center, NIH)</a:t>
            </a:r>
            <a:br>
              <a:rPr lang="en-US" dirty="0"/>
            </a:br>
            <a:endParaRPr lang="en-US" dirty="0"/>
          </a:p>
          <a:p>
            <a:r>
              <a:rPr lang="en-US" dirty="0"/>
              <a:t>Lone Simonsen (FIC &amp; </a:t>
            </a:r>
            <a:r>
              <a:rPr lang="en-US" dirty="0" err="1"/>
              <a:t>Rosklide</a:t>
            </a:r>
            <a:r>
              <a:rPr lang="en-US" dirty="0"/>
              <a:t> University, Denmark)</a:t>
            </a:r>
            <a:br>
              <a:rPr lang="en-US" dirty="0"/>
            </a:br>
            <a:endParaRPr lang="en-US" dirty="0"/>
          </a:p>
          <a:p>
            <a:r>
              <a:rPr lang="en-US" dirty="0"/>
              <a:t>Mac Hyman (Tulane University)</a:t>
            </a:r>
          </a:p>
          <a:p>
            <a:endParaRPr lang="en-US" dirty="0"/>
          </a:p>
          <a:p>
            <a:pPr marL="0" indent="0">
              <a:buNone/>
            </a:pPr>
            <a:endParaRPr lang="en-US" dirty="0"/>
          </a:p>
        </p:txBody>
      </p:sp>
      <p:sp>
        <p:nvSpPr>
          <p:cNvPr id="4" name="TextBox 3">
            <a:extLst>
              <a:ext uri="{FF2B5EF4-FFF2-40B4-BE49-F238E27FC236}">
                <a16:creationId xmlns:a16="http://schemas.microsoft.com/office/drawing/2014/main" id="{5FC0E9DE-62EF-5246-82FB-95AB90B9BA2B}"/>
              </a:ext>
            </a:extLst>
          </p:cNvPr>
          <p:cNvSpPr txBox="1"/>
          <p:nvPr/>
        </p:nvSpPr>
        <p:spPr>
          <a:xfrm>
            <a:off x="743676" y="189237"/>
            <a:ext cx="7321674" cy="584775"/>
          </a:xfrm>
          <a:prstGeom prst="rect">
            <a:avLst/>
          </a:prstGeom>
          <a:noFill/>
        </p:spPr>
        <p:txBody>
          <a:bodyPr wrap="square" rtlCol="0">
            <a:spAutoFit/>
          </a:bodyPr>
          <a:lstStyle/>
          <a:p>
            <a:pPr algn="ctr"/>
            <a:r>
              <a:rPr lang="en-US" sz="3200" dirty="0">
                <a:solidFill>
                  <a:srgbClr val="0000FF"/>
                </a:solidFill>
              </a:rPr>
              <a:t>Acknowledgements</a:t>
            </a:r>
          </a:p>
        </p:txBody>
      </p:sp>
    </p:spTree>
    <p:extLst>
      <p:ext uri="{BB962C8B-B14F-4D97-AF65-F5344CB8AC3E}">
        <p14:creationId xmlns:p14="http://schemas.microsoft.com/office/powerpoint/2010/main" val="2432294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4EB982-DEF7-2A4A-9FD7-00808BBFFCFD}"/>
              </a:ext>
            </a:extLst>
          </p:cNvPr>
          <p:cNvSpPr txBox="1"/>
          <p:nvPr/>
        </p:nvSpPr>
        <p:spPr>
          <a:xfrm>
            <a:off x="811280" y="77275"/>
            <a:ext cx="7321674" cy="584775"/>
          </a:xfrm>
          <a:prstGeom prst="rect">
            <a:avLst/>
          </a:prstGeom>
          <a:noFill/>
        </p:spPr>
        <p:txBody>
          <a:bodyPr wrap="square" rtlCol="0">
            <a:spAutoFit/>
          </a:bodyPr>
          <a:lstStyle/>
          <a:p>
            <a:pPr algn="ctr"/>
            <a:r>
              <a:rPr lang="en-US" sz="3200" dirty="0">
                <a:solidFill>
                  <a:srgbClr val="0000FF"/>
                </a:solidFill>
              </a:rPr>
              <a:t>References</a:t>
            </a:r>
          </a:p>
        </p:txBody>
      </p:sp>
      <p:sp>
        <p:nvSpPr>
          <p:cNvPr id="5" name="Rectangle 4">
            <a:extLst>
              <a:ext uri="{FF2B5EF4-FFF2-40B4-BE49-F238E27FC236}">
                <a16:creationId xmlns:a16="http://schemas.microsoft.com/office/drawing/2014/main" id="{30AE86A8-F367-5F42-B1E8-475DB9F1750C}"/>
              </a:ext>
            </a:extLst>
          </p:cNvPr>
          <p:cNvSpPr/>
          <p:nvPr/>
        </p:nvSpPr>
        <p:spPr>
          <a:xfrm>
            <a:off x="68819" y="797082"/>
            <a:ext cx="8989453" cy="6124754"/>
          </a:xfrm>
          <a:prstGeom prst="rect">
            <a:avLst/>
          </a:prstGeom>
        </p:spPr>
        <p:txBody>
          <a:bodyPr wrap="square">
            <a:spAutoFit/>
          </a:bodyPr>
          <a:lstStyle/>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A novel sub-epidemic modeling framework to forecast the DRC Ebola outbreak</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Chowell</a:t>
            </a:r>
            <a:r>
              <a:rPr lang="en-US" dirty="0">
                <a:latin typeface="Calibri" panose="020F0502020204030204" pitchFamily="34" charset="0"/>
                <a:cs typeface="Calibri" panose="020F0502020204030204" pitchFamily="34" charset="0"/>
              </a:rPr>
              <a:t>, Tariq, Hyman. Under Review.</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Assessing reporting delays and the effective reproduction number: The Ebola epidemic in DRC, May 2018-January 2019.</a:t>
            </a:r>
            <a:r>
              <a:rPr lang="en-US" dirty="0">
                <a:latin typeface="Calibri" panose="020F0502020204030204" pitchFamily="34" charset="0"/>
                <a:cs typeface="Calibri" panose="020F0502020204030204" pitchFamily="34" charset="0"/>
              </a:rPr>
              <a:t>  Tariq A, </a:t>
            </a:r>
            <a:r>
              <a:rPr lang="en-US" dirty="0" err="1">
                <a:latin typeface="Calibri" panose="020F0502020204030204" pitchFamily="34" charset="0"/>
                <a:cs typeface="Calibri" panose="020F0502020204030204" pitchFamily="34" charset="0"/>
              </a:rPr>
              <a:t>Roosa</a:t>
            </a:r>
            <a:r>
              <a:rPr lang="en-US" dirty="0">
                <a:latin typeface="Calibri" panose="020F0502020204030204" pitchFamily="34" charset="0"/>
                <a:cs typeface="Calibri" panose="020F0502020204030204" pitchFamily="34" charset="0"/>
              </a:rPr>
              <a:t> K, </a:t>
            </a:r>
            <a:r>
              <a:rPr lang="en-US" dirty="0" err="1">
                <a:latin typeface="Calibri" panose="020F0502020204030204" pitchFamily="34" charset="0"/>
                <a:cs typeface="Calibri" panose="020F0502020204030204" pitchFamily="34" charset="0"/>
              </a:rPr>
              <a:t>Mizumoto</a:t>
            </a:r>
            <a:r>
              <a:rPr lang="en-US" dirty="0">
                <a:latin typeface="Calibri" panose="020F0502020204030204" pitchFamily="34" charset="0"/>
                <a:cs typeface="Calibri" panose="020F0502020204030204" pitchFamily="34" charset="0"/>
              </a:rPr>
              <a:t> K, </a:t>
            </a:r>
            <a:r>
              <a:rPr lang="en-US" dirty="0" err="1">
                <a:latin typeface="Calibri" panose="020F0502020204030204" pitchFamily="34" charset="0"/>
                <a:cs typeface="Calibri" panose="020F0502020204030204" pitchFamily="34" charset="0"/>
              </a:rPr>
              <a:t>Chowell</a:t>
            </a:r>
            <a:r>
              <a:rPr lang="en-US" dirty="0">
                <a:latin typeface="Calibri" panose="020F0502020204030204" pitchFamily="34" charset="0"/>
                <a:cs typeface="Calibri" panose="020F0502020204030204" pitchFamily="34" charset="0"/>
              </a:rPr>
              <a:t> G. Epidemics. 2019 Mar;26:128-133. </a:t>
            </a:r>
            <a:r>
              <a:rPr lang="en-US" dirty="0" err="1">
                <a:latin typeface="Calibri" panose="020F0502020204030204" pitchFamily="34" charset="0"/>
                <a:cs typeface="Calibri" panose="020F0502020204030204" pitchFamily="34" charset="0"/>
              </a:rPr>
              <a:t>doi</a:t>
            </a:r>
            <a:r>
              <a:rPr lang="en-US" dirty="0">
                <a:latin typeface="Calibri" panose="020F0502020204030204" pitchFamily="34" charset="0"/>
                <a:cs typeface="Calibri" panose="020F0502020204030204" pitchFamily="34" charset="0"/>
              </a:rPr>
              <a:t>: 10.1016/j.epidem.2019.01.003.</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t>Fitting dynamic models to epidemic outbreaks with quantified uncertainty: A Primer for parameter uncertainty, identifiability, and forecasts</a:t>
            </a:r>
            <a:r>
              <a:rPr lang="en-US" dirty="0"/>
              <a:t>. </a:t>
            </a:r>
            <a:r>
              <a:rPr lang="en-US" dirty="0" err="1"/>
              <a:t>Chowell</a:t>
            </a:r>
            <a:r>
              <a:rPr lang="en-US" dirty="0"/>
              <a:t> G. Infect Dis Model. 2017 Aug;2(3):379-398. </a:t>
            </a:r>
            <a:r>
              <a:rPr lang="en-US" dirty="0" err="1"/>
              <a:t>doi</a:t>
            </a:r>
            <a:r>
              <a:rPr lang="en-US" dirty="0"/>
              <a:t>: 10.1016/j.idm.2017.08.001. </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The Western Africa </a:t>
            </a:r>
            <a:r>
              <a:rPr lang="en-US" b="1" dirty="0" err="1">
                <a:latin typeface="Calibri" panose="020F0502020204030204" pitchFamily="34" charset="0"/>
                <a:ea typeface="Calibri" panose="020F0502020204030204" pitchFamily="34" charset="0"/>
                <a:cs typeface="Calibri" panose="020F0502020204030204" pitchFamily="34" charset="0"/>
              </a:rPr>
              <a:t>ebola</a:t>
            </a:r>
            <a:r>
              <a:rPr lang="en-US" b="1" dirty="0">
                <a:latin typeface="Calibri" panose="020F0502020204030204" pitchFamily="34" charset="0"/>
                <a:ea typeface="Calibri" panose="020F0502020204030204" pitchFamily="34" charset="0"/>
                <a:cs typeface="Calibri" panose="020F0502020204030204" pitchFamily="34" charset="0"/>
              </a:rPr>
              <a:t> virus disease epidemic exhibits both global exponential and local polynomial growth rates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Chowell</a:t>
            </a:r>
            <a:r>
              <a:rPr lang="en-US" dirty="0">
                <a:latin typeface="Calibri" panose="020F0502020204030204" pitchFamily="34" charset="0"/>
                <a:ea typeface="Calibri" panose="020F0502020204030204" pitchFamily="34" charset="0"/>
                <a:cs typeface="Calibri" panose="020F0502020204030204" pitchFamily="34" charset="0"/>
              </a:rPr>
              <a:t> G, </a:t>
            </a:r>
            <a:r>
              <a:rPr lang="en-US" dirty="0" err="1">
                <a:latin typeface="Calibri" panose="020F0502020204030204" pitchFamily="34" charset="0"/>
                <a:ea typeface="Calibri" panose="020F0502020204030204" pitchFamily="34" charset="0"/>
                <a:cs typeface="Calibri" panose="020F0502020204030204" pitchFamily="34" charset="0"/>
              </a:rPr>
              <a:t>Viboud</a:t>
            </a:r>
            <a:r>
              <a:rPr lang="en-US" dirty="0">
                <a:latin typeface="Calibri" panose="020F0502020204030204" pitchFamily="34" charset="0"/>
                <a:ea typeface="Calibri" panose="020F0502020204030204" pitchFamily="34" charset="0"/>
                <a:cs typeface="Calibri" panose="020F0502020204030204" pitchFamily="34" charset="0"/>
              </a:rPr>
              <a:t> C, Hyman JM, Simonsen L. </a:t>
            </a:r>
            <a:r>
              <a:rPr lang="en-US" dirty="0" err="1">
                <a:latin typeface="Calibri" panose="020F0502020204030204" pitchFamily="34" charset="0"/>
                <a:ea typeface="Calibri" panose="020F0502020204030204" pitchFamily="34" charset="0"/>
                <a:cs typeface="Calibri" panose="020F0502020204030204" pitchFamily="34" charset="0"/>
              </a:rPr>
              <a:t>PLoS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Curr</a:t>
            </a:r>
            <a:r>
              <a:rPr lang="en-US" dirty="0">
                <a:latin typeface="Calibri" panose="020F0502020204030204" pitchFamily="34" charset="0"/>
                <a:ea typeface="Calibri" panose="020F0502020204030204" pitchFamily="34" charset="0"/>
                <a:cs typeface="Calibri" panose="020F0502020204030204" pitchFamily="34" charset="0"/>
              </a:rPr>
              <a:t>. 2015 Jan 21;7.</a:t>
            </a:r>
          </a:p>
          <a:p>
            <a:r>
              <a:rPr lang="en-US"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A generalized-growth model to characterize the early ascending phase of infectious disease outbreaks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Viboud</a:t>
            </a:r>
            <a:r>
              <a:rPr lang="en-US" dirty="0">
                <a:latin typeface="Calibri" panose="020F0502020204030204" pitchFamily="34" charset="0"/>
                <a:ea typeface="Calibri" panose="020F0502020204030204" pitchFamily="34" charset="0"/>
                <a:cs typeface="Calibri" panose="020F0502020204030204" pitchFamily="34" charset="0"/>
              </a:rPr>
              <a:t> C, Simonsen L, </a:t>
            </a:r>
            <a:r>
              <a:rPr lang="en-US" dirty="0" err="1">
                <a:latin typeface="Calibri" panose="020F0502020204030204" pitchFamily="34" charset="0"/>
                <a:ea typeface="Calibri" panose="020F0502020204030204" pitchFamily="34" charset="0"/>
                <a:cs typeface="Calibri" panose="020F0502020204030204" pitchFamily="34" charset="0"/>
              </a:rPr>
              <a:t>Chowell</a:t>
            </a:r>
            <a:r>
              <a:rPr lang="en-US" dirty="0">
                <a:latin typeface="Calibri" panose="020F0502020204030204" pitchFamily="34" charset="0"/>
                <a:ea typeface="Calibri" panose="020F0502020204030204" pitchFamily="34" charset="0"/>
                <a:cs typeface="Calibri" panose="020F0502020204030204" pitchFamily="34" charset="0"/>
              </a:rPr>
              <a:t> G. Epidemics. 2016 Jun;15:27-37.</a:t>
            </a:r>
          </a:p>
          <a:p>
            <a:r>
              <a:rPr lang="en-US"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Characterizing the reproduction number of epidemics with early </a:t>
            </a:r>
            <a:r>
              <a:rPr lang="en-US" b="1" dirty="0" err="1">
                <a:latin typeface="Calibri" panose="020F0502020204030204" pitchFamily="34" charset="0"/>
                <a:ea typeface="Calibri" panose="020F0502020204030204" pitchFamily="34" charset="0"/>
                <a:cs typeface="Calibri" panose="020F0502020204030204" pitchFamily="34" charset="0"/>
              </a:rPr>
              <a:t>subexponential</a:t>
            </a:r>
            <a:r>
              <a:rPr lang="en-US" b="1" dirty="0">
                <a:latin typeface="Calibri" panose="020F0502020204030204" pitchFamily="34" charset="0"/>
                <a:ea typeface="Calibri" panose="020F0502020204030204" pitchFamily="34" charset="0"/>
                <a:cs typeface="Calibri" panose="020F0502020204030204" pitchFamily="34" charset="0"/>
              </a:rPr>
              <a:t> growth dynamics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Chowell</a:t>
            </a:r>
            <a:r>
              <a:rPr lang="en-US" dirty="0">
                <a:latin typeface="Calibri" panose="020F0502020204030204" pitchFamily="34" charset="0"/>
                <a:ea typeface="Calibri" panose="020F0502020204030204" pitchFamily="34" charset="0"/>
                <a:cs typeface="Calibri" panose="020F0502020204030204" pitchFamily="34" charset="0"/>
              </a:rPr>
              <a:t> G, </a:t>
            </a:r>
            <a:r>
              <a:rPr lang="en-US" dirty="0" err="1">
                <a:latin typeface="Calibri" panose="020F0502020204030204" pitchFamily="34" charset="0"/>
                <a:ea typeface="Calibri" panose="020F0502020204030204" pitchFamily="34" charset="0"/>
                <a:cs typeface="Calibri" panose="020F0502020204030204" pitchFamily="34" charset="0"/>
              </a:rPr>
              <a:t>Viboud</a:t>
            </a:r>
            <a:r>
              <a:rPr lang="en-US" dirty="0">
                <a:latin typeface="Calibri" panose="020F0502020204030204" pitchFamily="34" charset="0"/>
                <a:ea typeface="Calibri" panose="020F0502020204030204" pitchFamily="34" charset="0"/>
                <a:cs typeface="Calibri" panose="020F0502020204030204" pitchFamily="34" charset="0"/>
              </a:rPr>
              <a:t> C, Simonsen L, </a:t>
            </a:r>
            <a:r>
              <a:rPr lang="en-US" dirty="0" err="1">
                <a:latin typeface="Calibri" panose="020F0502020204030204" pitchFamily="34" charset="0"/>
                <a:ea typeface="Calibri" panose="020F0502020204030204" pitchFamily="34" charset="0"/>
                <a:cs typeface="Calibri" panose="020F0502020204030204" pitchFamily="34" charset="0"/>
              </a:rPr>
              <a:t>Moghadas</a:t>
            </a:r>
            <a:r>
              <a:rPr lang="en-US" dirty="0">
                <a:latin typeface="Calibri" panose="020F0502020204030204" pitchFamily="34" charset="0"/>
                <a:ea typeface="Calibri" panose="020F0502020204030204" pitchFamily="34" charset="0"/>
                <a:cs typeface="Calibri" panose="020F0502020204030204" pitchFamily="34" charset="0"/>
              </a:rPr>
              <a:t> SM. J R </a:t>
            </a:r>
            <a:r>
              <a:rPr lang="en-US" dirty="0" err="1">
                <a:latin typeface="Calibri" panose="020F0502020204030204" pitchFamily="34" charset="0"/>
                <a:ea typeface="Calibri" panose="020F0502020204030204" pitchFamily="34" charset="0"/>
                <a:cs typeface="Calibri" panose="020F0502020204030204" pitchFamily="34" charset="0"/>
              </a:rPr>
              <a:t>Soc</a:t>
            </a:r>
            <a:r>
              <a:rPr lang="en-US" dirty="0">
                <a:latin typeface="Calibri" panose="020F0502020204030204" pitchFamily="34" charset="0"/>
                <a:ea typeface="Calibri" panose="020F0502020204030204" pitchFamily="34" charset="0"/>
                <a:cs typeface="Calibri" panose="020F0502020204030204" pitchFamily="34" charset="0"/>
              </a:rPr>
              <a:t> Interface. 2016 Oct;13(123). </a:t>
            </a:r>
            <a:r>
              <a:rPr lang="en-US" dirty="0" err="1">
                <a:latin typeface="Calibri" panose="020F0502020204030204" pitchFamily="34" charset="0"/>
                <a:ea typeface="Calibri" panose="020F0502020204030204" pitchFamily="34" charset="0"/>
                <a:cs typeface="Calibri" panose="020F0502020204030204" pitchFamily="34" charset="0"/>
              </a:rPr>
              <a:t>pii</a:t>
            </a:r>
            <a:r>
              <a:rPr lang="en-US" dirty="0">
                <a:latin typeface="Calibri" panose="020F0502020204030204" pitchFamily="34" charset="0"/>
                <a:ea typeface="Calibri" panose="020F0502020204030204" pitchFamily="34" charset="0"/>
                <a:cs typeface="Calibri" panose="020F0502020204030204" pitchFamily="34" charset="0"/>
              </a:rPr>
              <a:t>: 20160659.</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734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39" y="116233"/>
            <a:ext cx="8833332" cy="929130"/>
          </a:xfrm>
        </p:spPr>
        <p:txBody>
          <a:bodyPr>
            <a:normAutofit fontScale="90000"/>
          </a:bodyPr>
          <a:lstStyle/>
          <a:p>
            <a:r>
              <a:rPr lang="en-US" sz="3600" dirty="0">
                <a:solidFill>
                  <a:srgbClr val="0000FF"/>
                </a:solidFill>
              </a:rPr>
              <a:t>Basic </a:t>
            </a:r>
            <a:r>
              <a:rPr lang="en-US" sz="3600" b="1" dirty="0">
                <a:solidFill>
                  <a:srgbClr val="0000FF"/>
                </a:solidFill>
              </a:rPr>
              <a:t>Susceptible-Infectious-Recovered (SIR) </a:t>
            </a:r>
            <a:r>
              <a:rPr lang="en-US" sz="3600" dirty="0">
                <a:solidFill>
                  <a:srgbClr val="0000FF"/>
                </a:solidFill>
              </a:rPr>
              <a:t>compartmental model</a:t>
            </a:r>
          </a:p>
        </p:txBody>
      </p:sp>
      <p:pic>
        <p:nvPicPr>
          <p:cNvPr id="4" name="Picture 3"/>
          <p:cNvPicPr>
            <a:picLocks noChangeAspect="1"/>
          </p:cNvPicPr>
          <p:nvPr/>
        </p:nvPicPr>
        <p:blipFill>
          <a:blip r:embed="rId4"/>
          <a:stretch>
            <a:fillRect/>
          </a:stretch>
        </p:blipFill>
        <p:spPr>
          <a:xfrm>
            <a:off x="337336" y="1718003"/>
            <a:ext cx="2407965" cy="2407965"/>
          </a:xfrm>
          <a:prstGeom prst="rect">
            <a:avLst/>
          </a:prstGeom>
        </p:spPr>
      </p:pic>
      <p:pic>
        <p:nvPicPr>
          <p:cNvPr id="6" name="Picture 5"/>
          <p:cNvPicPr>
            <a:picLocks noChangeAspect="1"/>
          </p:cNvPicPr>
          <p:nvPr/>
        </p:nvPicPr>
        <p:blipFill>
          <a:blip r:embed="rId5"/>
          <a:stretch>
            <a:fillRect/>
          </a:stretch>
        </p:blipFill>
        <p:spPr>
          <a:xfrm>
            <a:off x="3293022" y="1241649"/>
            <a:ext cx="5204335" cy="1625600"/>
          </a:xfrm>
          <a:prstGeom prst="rect">
            <a:avLst/>
          </a:prstGeom>
        </p:spPr>
      </p:pic>
      <p:cxnSp>
        <p:nvCxnSpPr>
          <p:cNvPr id="8" name="Straight Arrow Connector 7"/>
          <p:cNvCxnSpPr/>
          <p:nvPr/>
        </p:nvCxnSpPr>
        <p:spPr>
          <a:xfrm>
            <a:off x="3446382" y="3447695"/>
            <a:ext cx="0" cy="5963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066440" y="3063837"/>
            <a:ext cx="1895708" cy="369332"/>
          </a:xfrm>
          <a:prstGeom prst="rect">
            <a:avLst/>
          </a:prstGeom>
          <a:noFill/>
        </p:spPr>
        <p:txBody>
          <a:bodyPr wrap="square" rtlCol="0">
            <a:spAutoFit/>
          </a:bodyPr>
          <a:lstStyle/>
          <a:p>
            <a:r>
              <a:rPr lang="en-US" b="1" dirty="0">
                <a:solidFill>
                  <a:srgbClr val="3366FF"/>
                </a:solidFill>
              </a:rPr>
              <a:t>Transmission rate</a:t>
            </a:r>
          </a:p>
        </p:txBody>
      </p:sp>
      <p:sp>
        <p:nvSpPr>
          <p:cNvPr id="12" name="TextBox 11"/>
          <p:cNvSpPr txBox="1"/>
          <p:nvPr/>
        </p:nvSpPr>
        <p:spPr>
          <a:xfrm>
            <a:off x="7418825" y="5068351"/>
            <a:ext cx="1680812" cy="369332"/>
          </a:xfrm>
          <a:prstGeom prst="rect">
            <a:avLst/>
          </a:prstGeom>
          <a:noFill/>
        </p:spPr>
        <p:txBody>
          <a:bodyPr wrap="square" rtlCol="0">
            <a:spAutoFit/>
          </a:bodyPr>
          <a:lstStyle/>
          <a:p>
            <a:r>
              <a:rPr lang="en-US" b="1" dirty="0">
                <a:solidFill>
                  <a:srgbClr val="3366FF"/>
                </a:solidFill>
              </a:rPr>
              <a:t>Recovery rate</a:t>
            </a:r>
          </a:p>
        </p:txBody>
      </p:sp>
      <p:cxnSp>
        <p:nvCxnSpPr>
          <p:cNvPr id="13" name="Straight Arrow Connector 12"/>
          <p:cNvCxnSpPr/>
          <p:nvPr/>
        </p:nvCxnSpPr>
        <p:spPr>
          <a:xfrm flipH="1" flipV="1">
            <a:off x="8285298" y="4668882"/>
            <a:ext cx="220348" cy="406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6"/>
          <a:stretch>
            <a:fillRect/>
          </a:stretch>
        </p:blipFill>
        <p:spPr>
          <a:xfrm>
            <a:off x="516879" y="4238790"/>
            <a:ext cx="3432827" cy="2611189"/>
          </a:xfrm>
          <a:prstGeom prst="rect">
            <a:avLst/>
          </a:prstGeom>
        </p:spPr>
      </p:pic>
      <p:sp>
        <p:nvSpPr>
          <p:cNvPr id="18" name="TextBox 17"/>
          <p:cNvSpPr txBox="1"/>
          <p:nvPr/>
        </p:nvSpPr>
        <p:spPr>
          <a:xfrm rot="16200000">
            <a:off x="-698644" y="5123314"/>
            <a:ext cx="2100513" cy="400110"/>
          </a:xfrm>
          <a:prstGeom prst="rect">
            <a:avLst/>
          </a:prstGeom>
          <a:noFill/>
        </p:spPr>
        <p:txBody>
          <a:bodyPr wrap="square" rtlCol="0">
            <a:spAutoFit/>
          </a:bodyPr>
          <a:lstStyle/>
          <a:p>
            <a:r>
              <a:rPr lang="en-US" sz="2000" b="1" dirty="0">
                <a:solidFill>
                  <a:srgbClr val="3366FF"/>
                </a:solidFill>
              </a:rPr>
              <a:t>Case incidence</a:t>
            </a:r>
          </a:p>
        </p:txBody>
      </p:sp>
      <p:sp>
        <p:nvSpPr>
          <p:cNvPr id="19" name="TextBox 18"/>
          <p:cNvSpPr txBox="1"/>
          <p:nvPr/>
        </p:nvSpPr>
        <p:spPr>
          <a:xfrm>
            <a:off x="762779" y="4869504"/>
            <a:ext cx="1519019" cy="707886"/>
          </a:xfrm>
          <a:prstGeom prst="rect">
            <a:avLst/>
          </a:prstGeom>
          <a:noFill/>
        </p:spPr>
        <p:txBody>
          <a:bodyPr wrap="square" rtlCol="0">
            <a:spAutoFit/>
          </a:bodyPr>
          <a:lstStyle/>
          <a:p>
            <a:r>
              <a:rPr lang="en-US" sz="2000" b="1" dirty="0">
                <a:solidFill>
                  <a:srgbClr val="FF0000"/>
                </a:solidFill>
              </a:rPr>
              <a:t>Exponential growth</a:t>
            </a:r>
          </a:p>
        </p:txBody>
      </p:sp>
      <p:sp>
        <p:nvSpPr>
          <p:cNvPr id="20" name="Rectangle 19"/>
          <p:cNvSpPr/>
          <p:nvPr/>
        </p:nvSpPr>
        <p:spPr>
          <a:xfrm>
            <a:off x="5468643" y="6425109"/>
            <a:ext cx="3531736" cy="338554"/>
          </a:xfrm>
          <a:prstGeom prst="rect">
            <a:avLst/>
          </a:prstGeom>
        </p:spPr>
        <p:txBody>
          <a:bodyPr wrap="none">
            <a:spAutoFit/>
          </a:bodyPr>
          <a:lstStyle/>
          <a:p>
            <a:r>
              <a:rPr lang="en-US" sz="1600" dirty="0"/>
              <a:t>Ross 1910; </a:t>
            </a:r>
            <a:r>
              <a:rPr lang="en-US" sz="1600" dirty="0" err="1"/>
              <a:t>Kermack</a:t>
            </a:r>
            <a:r>
              <a:rPr lang="en-US" sz="1600" dirty="0"/>
              <a:t> &amp; </a:t>
            </a:r>
            <a:r>
              <a:rPr lang="en-US" sz="1600" dirty="0" err="1"/>
              <a:t>McKendrick</a:t>
            </a:r>
            <a:r>
              <a:rPr lang="en-US" sz="1600" dirty="0"/>
              <a:t> 1927</a:t>
            </a:r>
          </a:p>
        </p:txBody>
      </p:sp>
      <p:graphicFrame>
        <p:nvGraphicFramePr>
          <p:cNvPr id="3" name="Object 2"/>
          <p:cNvGraphicFramePr>
            <a:graphicFrameLocks noChangeAspect="1"/>
          </p:cNvGraphicFramePr>
          <p:nvPr>
            <p:extLst/>
          </p:nvPr>
        </p:nvGraphicFramePr>
        <p:xfrm>
          <a:off x="6517487" y="4033376"/>
          <a:ext cx="2034576" cy="651064"/>
        </p:xfrm>
        <a:graphic>
          <a:graphicData uri="http://schemas.openxmlformats.org/presentationml/2006/ole">
            <mc:AlternateContent xmlns:mc="http://schemas.openxmlformats.org/markup-compatibility/2006">
              <mc:Choice xmlns:v="urn:schemas-microsoft-com:vml" Requires="v">
                <p:oleObj spid="_x0000_s1229" name="Equation" r:id="rId7" imgW="635000" imgH="203200" progId="Equation.DSMT4">
                  <p:embed/>
                </p:oleObj>
              </mc:Choice>
              <mc:Fallback>
                <p:oleObj name="Equation" r:id="rId7" imgW="635000" imgH="203200" progId="Equation.DSMT4">
                  <p:embed/>
                  <p:pic>
                    <p:nvPicPr>
                      <p:cNvPr id="3" name="Object 2"/>
                      <p:cNvPicPr/>
                      <p:nvPr/>
                    </p:nvPicPr>
                    <p:blipFill>
                      <a:blip r:embed="rId8"/>
                      <a:stretch>
                        <a:fillRect/>
                      </a:stretch>
                    </p:blipFill>
                    <p:spPr>
                      <a:xfrm>
                        <a:off x="6517487" y="4033376"/>
                        <a:ext cx="2034576" cy="651064"/>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3158997" y="4000227"/>
          <a:ext cx="2779613" cy="684213"/>
        </p:xfrm>
        <a:graphic>
          <a:graphicData uri="http://schemas.openxmlformats.org/presentationml/2006/ole">
            <mc:AlternateContent xmlns:mc="http://schemas.openxmlformats.org/markup-compatibility/2006">
              <mc:Choice xmlns:v="urn:schemas-microsoft-com:vml" Requires="v">
                <p:oleObj spid="_x0000_s1230" name="Equation" r:id="rId9" imgW="825500" imgH="203200" progId="Equation.DSMT4">
                  <p:embed/>
                </p:oleObj>
              </mc:Choice>
              <mc:Fallback>
                <p:oleObj name="Equation" r:id="rId9" imgW="825500" imgH="203200" progId="Equation.DSMT4">
                  <p:embed/>
                  <p:pic>
                    <p:nvPicPr>
                      <p:cNvPr id="11" name="Object 10"/>
                      <p:cNvPicPr/>
                      <p:nvPr/>
                    </p:nvPicPr>
                    <p:blipFill>
                      <a:blip r:embed="rId10"/>
                      <a:stretch>
                        <a:fillRect/>
                      </a:stretch>
                    </p:blipFill>
                    <p:spPr>
                      <a:xfrm>
                        <a:off x="3158997" y="4000227"/>
                        <a:ext cx="2779613" cy="684213"/>
                      </a:xfrm>
                      <a:prstGeom prst="rect">
                        <a:avLst/>
                      </a:prstGeom>
                    </p:spPr>
                  </p:pic>
                </p:oleObj>
              </mc:Fallback>
            </mc:AlternateContent>
          </a:graphicData>
        </a:graphic>
      </p:graphicFrame>
      <p:sp>
        <p:nvSpPr>
          <p:cNvPr id="21" name="TextBox 20"/>
          <p:cNvSpPr txBox="1"/>
          <p:nvPr/>
        </p:nvSpPr>
        <p:spPr>
          <a:xfrm>
            <a:off x="3585228" y="5131567"/>
            <a:ext cx="1396673" cy="369332"/>
          </a:xfrm>
          <a:prstGeom prst="rect">
            <a:avLst/>
          </a:prstGeom>
          <a:noFill/>
        </p:spPr>
        <p:txBody>
          <a:bodyPr wrap="square" rtlCol="0">
            <a:spAutoFit/>
          </a:bodyPr>
          <a:lstStyle/>
          <a:p>
            <a:r>
              <a:rPr lang="en-US" b="1" dirty="0">
                <a:solidFill>
                  <a:srgbClr val="3366FF"/>
                </a:solidFill>
              </a:rPr>
              <a:t>Contact rate</a:t>
            </a:r>
          </a:p>
        </p:txBody>
      </p:sp>
      <p:sp>
        <p:nvSpPr>
          <p:cNvPr id="22" name="TextBox 21"/>
          <p:cNvSpPr txBox="1"/>
          <p:nvPr/>
        </p:nvSpPr>
        <p:spPr>
          <a:xfrm>
            <a:off x="5055525" y="2786838"/>
            <a:ext cx="2072982" cy="646331"/>
          </a:xfrm>
          <a:prstGeom prst="rect">
            <a:avLst/>
          </a:prstGeom>
          <a:noFill/>
        </p:spPr>
        <p:txBody>
          <a:bodyPr wrap="square" rtlCol="0">
            <a:spAutoFit/>
          </a:bodyPr>
          <a:lstStyle/>
          <a:p>
            <a:r>
              <a:rPr lang="en-US" b="1" dirty="0">
                <a:solidFill>
                  <a:srgbClr val="3366FF"/>
                </a:solidFill>
              </a:rPr>
              <a:t>Prob. transmission per contact</a:t>
            </a:r>
          </a:p>
        </p:txBody>
      </p:sp>
      <p:cxnSp>
        <p:nvCxnSpPr>
          <p:cNvPr id="23" name="Straight Arrow Connector 22"/>
          <p:cNvCxnSpPr/>
          <p:nvPr/>
        </p:nvCxnSpPr>
        <p:spPr>
          <a:xfrm>
            <a:off x="5148905" y="3490482"/>
            <a:ext cx="0" cy="565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216482" y="4572396"/>
            <a:ext cx="0" cy="5958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6857" y="1309249"/>
            <a:ext cx="2056580" cy="369332"/>
          </a:xfrm>
          <a:prstGeom prst="rect">
            <a:avLst/>
          </a:prstGeom>
          <a:noFill/>
        </p:spPr>
        <p:txBody>
          <a:bodyPr wrap="square" rtlCol="0">
            <a:spAutoFit/>
          </a:bodyPr>
          <a:lstStyle/>
          <a:p>
            <a:r>
              <a:rPr lang="en-US" b="1" dirty="0">
                <a:solidFill>
                  <a:srgbClr val="3366FF"/>
                </a:solidFill>
              </a:rPr>
              <a:t>Complete network</a:t>
            </a:r>
          </a:p>
        </p:txBody>
      </p:sp>
    </p:spTree>
    <p:extLst>
      <p:ext uri="{BB962C8B-B14F-4D97-AF65-F5344CB8AC3E}">
        <p14:creationId xmlns:p14="http://schemas.microsoft.com/office/powerpoint/2010/main" val="297894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2008" y="834506"/>
            <a:ext cx="4692567" cy="646331"/>
          </a:xfrm>
          <a:prstGeom prst="rect">
            <a:avLst/>
          </a:prstGeom>
          <a:noFill/>
        </p:spPr>
        <p:txBody>
          <a:bodyPr wrap="none" rtlCol="0">
            <a:spAutoFit/>
          </a:bodyPr>
          <a:lstStyle/>
          <a:p>
            <a:r>
              <a:rPr lang="en-US" dirty="0"/>
              <a:t>Legrand et al. 2006 model for </a:t>
            </a:r>
          </a:p>
          <a:p>
            <a:r>
              <a:rPr lang="en-US" dirty="0"/>
              <a:t>Understanding the dynamics of Ebola epidemics</a:t>
            </a:r>
          </a:p>
        </p:txBody>
      </p:sp>
      <p:pic>
        <p:nvPicPr>
          <p:cNvPr id="3" name="Picture 2"/>
          <p:cNvPicPr>
            <a:picLocks noChangeAspect="1"/>
          </p:cNvPicPr>
          <p:nvPr/>
        </p:nvPicPr>
        <p:blipFill>
          <a:blip r:embed="rId3"/>
          <a:stretch>
            <a:fillRect/>
          </a:stretch>
        </p:blipFill>
        <p:spPr>
          <a:xfrm>
            <a:off x="2191621" y="1678027"/>
            <a:ext cx="6077490" cy="5003800"/>
          </a:xfrm>
          <a:prstGeom prst="rect">
            <a:avLst/>
          </a:prstGeom>
        </p:spPr>
      </p:pic>
      <p:pic>
        <p:nvPicPr>
          <p:cNvPr id="6" name="Picture 5"/>
          <p:cNvPicPr>
            <a:picLocks noChangeAspect="1"/>
          </p:cNvPicPr>
          <p:nvPr/>
        </p:nvPicPr>
        <p:blipFill>
          <a:blip r:embed="rId4"/>
          <a:stretch>
            <a:fillRect/>
          </a:stretch>
        </p:blipFill>
        <p:spPr>
          <a:xfrm>
            <a:off x="312199" y="1463831"/>
            <a:ext cx="1756769" cy="5243689"/>
          </a:xfrm>
          <a:prstGeom prst="rect">
            <a:avLst/>
          </a:prstGeom>
        </p:spPr>
      </p:pic>
      <p:sp>
        <p:nvSpPr>
          <p:cNvPr id="8" name="Title 1"/>
          <p:cNvSpPr>
            <a:spLocks noGrp="1"/>
          </p:cNvSpPr>
          <p:nvPr>
            <p:ph type="title"/>
          </p:nvPr>
        </p:nvSpPr>
        <p:spPr>
          <a:xfrm>
            <a:off x="133739" y="1489"/>
            <a:ext cx="8833332" cy="929130"/>
          </a:xfrm>
        </p:spPr>
        <p:txBody>
          <a:bodyPr>
            <a:normAutofit/>
          </a:bodyPr>
          <a:lstStyle/>
          <a:p>
            <a:r>
              <a:rPr lang="en-US" sz="3200" dirty="0">
                <a:solidFill>
                  <a:srgbClr val="0000FF"/>
                </a:solidFill>
              </a:rPr>
              <a:t>Compartmental Ebola Epidemic Model</a:t>
            </a:r>
          </a:p>
        </p:txBody>
      </p:sp>
    </p:spTree>
    <p:extLst>
      <p:ext uri="{BB962C8B-B14F-4D97-AF65-F5344CB8AC3E}">
        <p14:creationId xmlns:p14="http://schemas.microsoft.com/office/powerpoint/2010/main" val="10830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7316" y="1708906"/>
            <a:ext cx="8332376" cy="4803370"/>
          </a:xfrm>
          <a:prstGeom prst="rect">
            <a:avLst/>
          </a:prstGeom>
        </p:spPr>
      </p:pic>
      <p:sp>
        <p:nvSpPr>
          <p:cNvPr id="3" name="Rectangle 2"/>
          <p:cNvSpPr/>
          <p:nvPr/>
        </p:nvSpPr>
        <p:spPr>
          <a:xfrm>
            <a:off x="2502121" y="1110390"/>
            <a:ext cx="4572000" cy="646331"/>
          </a:xfrm>
          <a:prstGeom prst="rect">
            <a:avLst/>
          </a:prstGeom>
        </p:spPr>
        <p:txBody>
          <a:bodyPr>
            <a:spAutoFit/>
          </a:bodyPr>
          <a:lstStyle/>
          <a:p>
            <a:r>
              <a:rPr lang="en-US" b="1" dirty="0"/>
              <a:t>No changes in behavior or increased medical interventions.  </a:t>
            </a:r>
          </a:p>
        </p:txBody>
      </p:sp>
      <p:sp>
        <p:nvSpPr>
          <p:cNvPr id="6" name="Title 1"/>
          <p:cNvSpPr txBox="1">
            <a:spLocks/>
          </p:cNvSpPr>
          <p:nvPr/>
        </p:nvSpPr>
        <p:spPr>
          <a:xfrm>
            <a:off x="162425" y="79603"/>
            <a:ext cx="8833332" cy="92913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0000FF"/>
                </a:solidFill>
              </a:rPr>
              <a:t> SIR based “Worst-case” Scenarios</a:t>
            </a:r>
          </a:p>
        </p:txBody>
      </p:sp>
      <p:sp>
        <p:nvSpPr>
          <p:cNvPr id="2" name="TextBox 1">
            <a:extLst>
              <a:ext uri="{FF2B5EF4-FFF2-40B4-BE49-F238E27FC236}">
                <a16:creationId xmlns:a16="http://schemas.microsoft.com/office/drawing/2014/main" id="{D96D84E9-8849-8C4A-9067-8930C7C249BE}"/>
              </a:ext>
            </a:extLst>
          </p:cNvPr>
          <p:cNvSpPr txBox="1"/>
          <p:nvPr/>
        </p:nvSpPr>
        <p:spPr>
          <a:xfrm>
            <a:off x="3966693" y="1708906"/>
            <a:ext cx="1571222" cy="428987"/>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3751873-3262-F442-8F4B-0ECEDAF9DD5F}"/>
              </a:ext>
            </a:extLst>
          </p:cNvPr>
          <p:cNvSpPr txBox="1"/>
          <p:nvPr/>
        </p:nvSpPr>
        <p:spPr>
          <a:xfrm>
            <a:off x="3161697" y="2469869"/>
            <a:ext cx="1710552" cy="461665"/>
          </a:xfrm>
          <a:prstGeom prst="rect">
            <a:avLst/>
          </a:prstGeom>
          <a:noFill/>
        </p:spPr>
        <p:txBody>
          <a:bodyPr wrap="square" rtlCol="0">
            <a:spAutoFit/>
          </a:bodyPr>
          <a:lstStyle/>
          <a:p>
            <a:r>
              <a:rPr lang="en-US" sz="2400" dirty="0">
                <a:solidFill>
                  <a:srgbClr val="FF0000"/>
                </a:solidFill>
              </a:rPr>
              <a:t>Calibration</a:t>
            </a:r>
          </a:p>
        </p:txBody>
      </p:sp>
      <p:sp>
        <p:nvSpPr>
          <p:cNvPr id="8" name="TextBox 7">
            <a:extLst>
              <a:ext uri="{FF2B5EF4-FFF2-40B4-BE49-F238E27FC236}">
                <a16:creationId xmlns:a16="http://schemas.microsoft.com/office/drawing/2014/main" id="{7413D95A-991A-1C49-A8FD-85F4CF8D8F99}"/>
              </a:ext>
            </a:extLst>
          </p:cNvPr>
          <p:cNvSpPr txBox="1"/>
          <p:nvPr/>
        </p:nvSpPr>
        <p:spPr>
          <a:xfrm>
            <a:off x="6300733" y="2469869"/>
            <a:ext cx="1710552" cy="461665"/>
          </a:xfrm>
          <a:prstGeom prst="rect">
            <a:avLst/>
          </a:prstGeom>
          <a:noFill/>
        </p:spPr>
        <p:txBody>
          <a:bodyPr wrap="square" rtlCol="0">
            <a:spAutoFit/>
          </a:bodyPr>
          <a:lstStyle/>
          <a:p>
            <a:r>
              <a:rPr lang="en-US" sz="2400" dirty="0">
                <a:solidFill>
                  <a:srgbClr val="FF0000"/>
                </a:solidFill>
              </a:rPr>
              <a:t>Forecast</a:t>
            </a:r>
          </a:p>
        </p:txBody>
      </p:sp>
      <p:cxnSp>
        <p:nvCxnSpPr>
          <p:cNvPr id="9" name="Straight Connector 8">
            <a:extLst>
              <a:ext uri="{FF2B5EF4-FFF2-40B4-BE49-F238E27FC236}">
                <a16:creationId xmlns:a16="http://schemas.microsoft.com/office/drawing/2014/main" id="{2E50173F-27E1-7C49-B9D4-7A47E21D258C}"/>
              </a:ext>
            </a:extLst>
          </p:cNvPr>
          <p:cNvCxnSpPr/>
          <p:nvPr/>
        </p:nvCxnSpPr>
        <p:spPr>
          <a:xfrm>
            <a:off x="5469675" y="2137893"/>
            <a:ext cx="0" cy="3949008"/>
          </a:xfrm>
          <a:prstGeom prst="line">
            <a:avLst/>
          </a:prstGeom>
          <a:ln w="12700">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78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9120" y="1462880"/>
            <a:ext cx="7966931" cy="2677656"/>
          </a:xfrm>
          <a:prstGeom prst="rect">
            <a:avLst/>
          </a:prstGeom>
          <a:noFill/>
        </p:spPr>
        <p:txBody>
          <a:bodyPr wrap="square" rtlCol="0">
            <a:spAutoFit/>
          </a:bodyPr>
          <a:lstStyle/>
          <a:p>
            <a:pPr algn="ctr"/>
            <a:r>
              <a:rPr lang="en-US" sz="4200" dirty="0">
                <a:solidFill>
                  <a:srgbClr val="0000FF"/>
                </a:solidFill>
              </a:rPr>
              <a:t>BUT</a:t>
            </a:r>
            <a:r>
              <a:rPr lang="mr-IN" sz="4200" dirty="0">
                <a:solidFill>
                  <a:srgbClr val="0000FF"/>
                </a:solidFill>
              </a:rPr>
              <a:t>…</a:t>
            </a:r>
            <a:r>
              <a:rPr lang="en-US" sz="4200" dirty="0">
                <a:solidFill>
                  <a:srgbClr val="0000FF"/>
                </a:solidFill>
              </a:rPr>
              <a:t>.</a:t>
            </a:r>
            <a:br>
              <a:rPr lang="en-US" sz="4200" dirty="0">
                <a:solidFill>
                  <a:srgbClr val="0000FF"/>
                </a:solidFill>
              </a:rPr>
            </a:br>
            <a:br>
              <a:rPr lang="en-US" sz="4200" dirty="0">
                <a:solidFill>
                  <a:srgbClr val="0000FF"/>
                </a:solidFill>
              </a:rPr>
            </a:br>
            <a:r>
              <a:rPr lang="en-US" sz="4200" dirty="0">
                <a:solidFill>
                  <a:srgbClr val="0000FF"/>
                </a:solidFill>
              </a:rPr>
              <a:t>Outbreak data displays variable epidemic growth scaling</a:t>
            </a:r>
          </a:p>
        </p:txBody>
      </p:sp>
    </p:spTree>
    <p:extLst>
      <p:ext uri="{BB962C8B-B14F-4D97-AF65-F5344CB8AC3E}">
        <p14:creationId xmlns:p14="http://schemas.microsoft.com/office/powerpoint/2010/main" val="226156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3306" y="712272"/>
            <a:ext cx="8925270" cy="6072393"/>
          </a:xfrm>
          <a:prstGeom prst="rect">
            <a:avLst/>
          </a:prstGeom>
        </p:spPr>
      </p:pic>
      <p:sp>
        <p:nvSpPr>
          <p:cNvPr id="5" name="TextBox 4"/>
          <p:cNvSpPr txBox="1"/>
          <p:nvPr/>
        </p:nvSpPr>
        <p:spPr>
          <a:xfrm rot="20814988">
            <a:off x="4078069" y="4103124"/>
            <a:ext cx="3993104" cy="461665"/>
          </a:xfrm>
          <a:prstGeom prst="rect">
            <a:avLst/>
          </a:prstGeom>
          <a:noFill/>
        </p:spPr>
        <p:txBody>
          <a:bodyPr wrap="square" rtlCol="0">
            <a:spAutoFit/>
          </a:bodyPr>
          <a:lstStyle/>
          <a:p>
            <a:r>
              <a:rPr lang="en-US" sz="2400" b="1" dirty="0"/>
              <a:t>Sub-exponential growth</a:t>
            </a:r>
          </a:p>
        </p:txBody>
      </p:sp>
      <p:sp>
        <p:nvSpPr>
          <p:cNvPr id="6" name="TextBox 5"/>
          <p:cNvSpPr txBox="1"/>
          <p:nvPr/>
        </p:nvSpPr>
        <p:spPr>
          <a:xfrm rot="19766256">
            <a:off x="3993787" y="3320283"/>
            <a:ext cx="2896978" cy="461665"/>
          </a:xfrm>
          <a:prstGeom prst="rect">
            <a:avLst/>
          </a:prstGeom>
          <a:noFill/>
        </p:spPr>
        <p:txBody>
          <a:bodyPr wrap="square" rtlCol="0">
            <a:spAutoFit/>
          </a:bodyPr>
          <a:lstStyle/>
          <a:p>
            <a:r>
              <a:rPr lang="en-US" sz="2400" b="1" dirty="0"/>
              <a:t>Exponential growth</a:t>
            </a:r>
          </a:p>
        </p:txBody>
      </p:sp>
      <p:sp>
        <p:nvSpPr>
          <p:cNvPr id="7" name="TextBox 6"/>
          <p:cNvSpPr txBox="1"/>
          <p:nvPr/>
        </p:nvSpPr>
        <p:spPr>
          <a:xfrm>
            <a:off x="388878" y="154066"/>
            <a:ext cx="8379562" cy="523220"/>
          </a:xfrm>
          <a:prstGeom prst="rect">
            <a:avLst/>
          </a:prstGeom>
          <a:noFill/>
        </p:spPr>
        <p:txBody>
          <a:bodyPr wrap="square" rtlCol="0">
            <a:spAutoFit/>
          </a:bodyPr>
          <a:lstStyle/>
          <a:p>
            <a:pPr algn="ctr"/>
            <a:r>
              <a:rPr lang="en-US" sz="2800" b="1" dirty="0">
                <a:solidFill>
                  <a:srgbClr val="0000FF"/>
                </a:solidFill>
              </a:rPr>
              <a:t>Differentiating Exponential vs. Sub-exponential growth</a:t>
            </a:r>
          </a:p>
        </p:txBody>
      </p:sp>
      <p:sp>
        <p:nvSpPr>
          <p:cNvPr id="8" name="TextBox 7"/>
          <p:cNvSpPr txBox="1"/>
          <p:nvPr/>
        </p:nvSpPr>
        <p:spPr>
          <a:xfrm>
            <a:off x="4558900" y="6582034"/>
            <a:ext cx="4526617" cy="307777"/>
          </a:xfrm>
          <a:prstGeom prst="rect">
            <a:avLst/>
          </a:prstGeom>
          <a:noFill/>
        </p:spPr>
        <p:txBody>
          <a:bodyPr wrap="square" rtlCol="0">
            <a:spAutoFit/>
          </a:bodyPr>
          <a:lstStyle/>
          <a:p>
            <a:pPr algn="r"/>
            <a:r>
              <a:rPr lang="fr-FR" sz="1400" dirty="0"/>
              <a:t>Chowell et al. PLOS </a:t>
            </a:r>
            <a:r>
              <a:rPr lang="fr-FR" sz="1400" dirty="0" err="1"/>
              <a:t>Currents</a:t>
            </a:r>
            <a:r>
              <a:rPr lang="fr-FR" sz="1400" dirty="0"/>
              <a:t> </a:t>
            </a:r>
            <a:r>
              <a:rPr lang="fr-FR" sz="1400" dirty="0" err="1"/>
              <a:t>Outbreaks</a:t>
            </a:r>
            <a:r>
              <a:rPr lang="fr-FR" sz="1400" dirty="0"/>
              <a:t>. 2015 Jan 21.</a:t>
            </a:r>
          </a:p>
        </p:txBody>
      </p:sp>
      <p:cxnSp>
        <p:nvCxnSpPr>
          <p:cNvPr id="3" name="Straight Arrow Connector 2"/>
          <p:cNvCxnSpPr/>
          <p:nvPr/>
        </p:nvCxnSpPr>
        <p:spPr>
          <a:xfrm>
            <a:off x="3030562" y="2642933"/>
            <a:ext cx="2438881" cy="7337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74100" y="1718051"/>
            <a:ext cx="2871820" cy="923330"/>
          </a:xfrm>
          <a:prstGeom prst="rect">
            <a:avLst/>
          </a:prstGeom>
          <a:noFill/>
        </p:spPr>
        <p:txBody>
          <a:bodyPr wrap="square" rtlCol="0">
            <a:spAutoFit/>
          </a:bodyPr>
          <a:lstStyle/>
          <a:p>
            <a:r>
              <a:rPr lang="en-US" b="1" dirty="0">
                <a:solidFill>
                  <a:srgbClr val="3366FF"/>
                </a:solidFill>
              </a:rPr>
              <a:t>Common assumption made in epidemic models (homogenous mixing)</a:t>
            </a:r>
          </a:p>
        </p:txBody>
      </p:sp>
    </p:spTree>
    <p:extLst>
      <p:ext uri="{BB962C8B-B14F-4D97-AF65-F5344CB8AC3E}">
        <p14:creationId xmlns:p14="http://schemas.microsoft.com/office/powerpoint/2010/main" val="341981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660" y="1725134"/>
            <a:ext cx="8354232" cy="4532649"/>
          </a:xfrm>
        </p:spPr>
        <p:txBody>
          <a:bodyPr>
            <a:normAutofit/>
          </a:bodyPr>
          <a:lstStyle/>
          <a:p>
            <a:r>
              <a:rPr lang="en-US" sz="2800" dirty="0"/>
              <a:t>Spatially constrained contact network (e.g. high clustering)</a:t>
            </a:r>
            <a:br>
              <a:rPr lang="en-US" sz="2800" dirty="0"/>
            </a:br>
            <a:endParaRPr lang="en-US" sz="2800" dirty="0"/>
          </a:p>
          <a:p>
            <a:r>
              <a:rPr lang="en-US" sz="2800" dirty="0"/>
              <a:t>Control interventions/behavior changes</a:t>
            </a:r>
          </a:p>
          <a:p>
            <a:endParaRPr lang="en-US" sz="2800" dirty="0"/>
          </a:p>
          <a:p>
            <a:r>
              <a:rPr lang="en-US" sz="2800" dirty="0"/>
              <a:t>Heterogeneity in risk of infection (e.g., substantial number of asymptomatic cases?, prior immunity) </a:t>
            </a:r>
          </a:p>
          <a:p>
            <a:endParaRPr lang="en-US" sz="2800" dirty="0"/>
          </a:p>
          <a:p>
            <a:r>
              <a:rPr lang="en-US" sz="2800" dirty="0"/>
              <a:t>Combinations of the above</a:t>
            </a:r>
          </a:p>
        </p:txBody>
      </p:sp>
      <p:sp>
        <p:nvSpPr>
          <p:cNvPr id="4" name="TextBox 3"/>
          <p:cNvSpPr txBox="1"/>
          <p:nvPr/>
        </p:nvSpPr>
        <p:spPr>
          <a:xfrm>
            <a:off x="228472" y="194578"/>
            <a:ext cx="8469690" cy="1077218"/>
          </a:xfrm>
          <a:prstGeom prst="rect">
            <a:avLst/>
          </a:prstGeom>
          <a:noFill/>
        </p:spPr>
        <p:txBody>
          <a:bodyPr wrap="square" rtlCol="0">
            <a:spAutoFit/>
          </a:bodyPr>
          <a:lstStyle/>
          <a:p>
            <a:pPr algn="ctr"/>
            <a:r>
              <a:rPr lang="en-US" sz="3200" dirty="0">
                <a:solidFill>
                  <a:srgbClr val="0000FF"/>
                </a:solidFill>
              </a:rPr>
              <a:t>What mechanisms can give rise to </a:t>
            </a:r>
          </a:p>
          <a:p>
            <a:pPr algn="ctr"/>
            <a:r>
              <a:rPr lang="en-US" sz="3200" dirty="0">
                <a:solidFill>
                  <a:srgbClr val="0000FF"/>
                </a:solidFill>
              </a:rPr>
              <a:t>sub-exponential growth?</a:t>
            </a:r>
          </a:p>
        </p:txBody>
      </p:sp>
      <p:sp>
        <p:nvSpPr>
          <p:cNvPr id="5" name="TextBox 4">
            <a:extLst>
              <a:ext uri="{FF2B5EF4-FFF2-40B4-BE49-F238E27FC236}">
                <a16:creationId xmlns:a16="http://schemas.microsoft.com/office/drawing/2014/main" id="{9441B6B1-154D-F746-92E4-81FB1C7B2161}"/>
              </a:ext>
            </a:extLst>
          </p:cNvPr>
          <p:cNvSpPr txBox="1"/>
          <p:nvPr/>
        </p:nvSpPr>
        <p:spPr>
          <a:xfrm>
            <a:off x="5991367" y="6509982"/>
            <a:ext cx="3080502" cy="307777"/>
          </a:xfrm>
          <a:prstGeom prst="rect">
            <a:avLst/>
          </a:prstGeom>
          <a:noFill/>
        </p:spPr>
        <p:txBody>
          <a:bodyPr wrap="square" rtlCol="0">
            <a:spAutoFit/>
          </a:bodyPr>
          <a:lstStyle/>
          <a:p>
            <a:pPr algn="r"/>
            <a:r>
              <a:rPr lang="fr-FR" sz="1400" dirty="0"/>
              <a:t>Chowell et al.  Phys. Life </a:t>
            </a:r>
            <a:r>
              <a:rPr lang="fr-FR" sz="1400" dirty="0" err="1"/>
              <a:t>Rev</a:t>
            </a:r>
            <a:r>
              <a:rPr lang="fr-FR" sz="1400" dirty="0"/>
              <a:t>. 2016</a:t>
            </a:r>
          </a:p>
        </p:txBody>
      </p:sp>
    </p:spTree>
    <p:extLst>
      <p:ext uri="{BB962C8B-B14F-4D97-AF65-F5344CB8AC3E}">
        <p14:creationId xmlns:p14="http://schemas.microsoft.com/office/powerpoint/2010/main" val="2639531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6382</TotalTime>
  <Words>1462</Words>
  <Application>Microsoft Macintosh PowerPoint</Application>
  <PresentationFormat>On-screen Show (4:3)</PresentationFormat>
  <Paragraphs>208</Paragraphs>
  <Slides>32</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MS PGothic</vt:lpstr>
      <vt:lpstr>MS PGothic</vt:lpstr>
      <vt:lpstr>Arial</vt:lpstr>
      <vt:lpstr>Calibri</vt:lpstr>
      <vt:lpstr>Calibri (Body)</vt:lpstr>
      <vt:lpstr>Helvetica</vt:lpstr>
      <vt:lpstr>Mangal</vt:lpstr>
      <vt:lpstr>Times New Roman</vt:lpstr>
      <vt:lpstr>Office Theme</vt:lpstr>
      <vt:lpstr>Equation</vt:lpstr>
      <vt:lpstr>PowerPoint Presentation</vt:lpstr>
      <vt:lpstr>PowerPoint Presentation</vt:lpstr>
      <vt:lpstr>PowerPoint Presentation</vt:lpstr>
      <vt:lpstr>Basic Susceptible-Infectious-Recovered (SIR) compartmental model</vt:lpstr>
      <vt:lpstr>Compartmental Ebola Epidemic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Reproduction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gchowell</dc:creator>
  <cp:lastModifiedBy>Gerardo Chowell-Puente</cp:lastModifiedBy>
  <cp:revision>351</cp:revision>
  <cp:lastPrinted>2015-01-20T20:12:39Z</cp:lastPrinted>
  <dcterms:created xsi:type="dcterms:W3CDTF">2015-01-18T16:05:57Z</dcterms:created>
  <dcterms:modified xsi:type="dcterms:W3CDTF">2019-04-17T15:27:45Z</dcterms:modified>
</cp:coreProperties>
</file>