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78" r:id="rId3"/>
    <p:sldId id="279" r:id="rId4"/>
    <p:sldId id="280" r:id="rId5"/>
    <p:sldId id="266" r:id="rId6"/>
    <p:sldId id="268" r:id="rId7"/>
    <p:sldId id="281" r:id="rId8"/>
    <p:sldId id="282" r:id="rId9"/>
    <p:sldId id="283" r:id="rId10"/>
    <p:sldId id="284" r:id="rId11"/>
    <p:sldId id="273" r:id="rId12"/>
    <p:sldId id="267" r:id="rId13"/>
    <p:sldId id="271" r:id="rId14"/>
    <p:sldId id="285" r:id="rId15"/>
    <p:sldId id="276" r:id="rId16"/>
    <p:sldId id="277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7">
          <p15:clr>
            <a:srgbClr val="A4A3A4"/>
          </p15:clr>
        </p15:guide>
        <p15:guide id="2" orient="horz" pos="110">
          <p15:clr>
            <a:srgbClr val="A4A3A4"/>
          </p15:clr>
        </p15:guide>
        <p15:guide id="3" pos="2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C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 autoAdjust="0"/>
    <p:restoredTop sz="78313"/>
  </p:normalViewPr>
  <p:slideViewPr>
    <p:cSldViewPr snapToGrid="0">
      <p:cViewPr varScale="1">
        <p:scale>
          <a:sx n="112" d="100"/>
          <a:sy n="112" d="100"/>
        </p:scale>
        <p:origin x="1560" y="184"/>
      </p:cViewPr>
      <p:guideLst>
        <p:guide orient="horz" pos="1617"/>
        <p:guide orient="horz" pos="110"/>
        <p:guide pos="2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7F0950-DD71-48EC-948F-2D6829375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</a:rPr>
              <a:t>Worked in close collaboration with the elimination program in equatorial guinea, </a:t>
            </a:r>
          </a:p>
          <a:p>
            <a:pPr eaLnBrk="1" hangingPunct="1"/>
            <a:r>
              <a:rPr lang="en-US" altLang="en-US" dirty="0">
                <a:latin typeface="Arial" pitchFamily="34" charset="0"/>
              </a:rPr>
              <a:t>using their data to build a simulation model to help them plan for what to do next to interrupt malaria transmission on Bioko Island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07A12EE-3DAA-4326-A5B3-7EB1C5029C3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43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85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3CBF64-5C15-EF49-9B94-17918A8ED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57656"/>
            <a:ext cx="1942147" cy="97107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508131"/>
            <a:ext cx="9151963" cy="64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01496"/>
            <a:ext cx="7772400" cy="61555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38" y="2736530"/>
            <a:ext cx="7789863" cy="323165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2520899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483078" y="4117997"/>
            <a:ext cx="2868422" cy="213943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4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4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1" y="4140684"/>
            <a:ext cx="3075857" cy="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916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7800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0273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60273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76754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76754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076575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984421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 userDrawn="1">
            <p:ph type="sldNum" sz="quarter" idx="18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915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01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937700"/>
            <a:ext cx="2336800" cy="349237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0401" y="937699"/>
            <a:ext cx="5438775" cy="3500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39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603" y="177011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3671393"/>
            <a:ext cx="8229600" cy="48672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03" y="910829"/>
            <a:ext cx="8234362" cy="2660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978253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24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1779413"/>
            <a:ext cx="4120953" cy="2362706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54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368799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481349"/>
            <a:ext cx="8229600" cy="661968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 b="0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Explanatory text</a:t>
            </a:r>
          </a:p>
        </p:txBody>
      </p:sp>
    </p:spTree>
    <p:extLst>
      <p:ext uri="{BB962C8B-B14F-4D97-AF65-F5344CB8AC3E}">
        <p14:creationId xmlns:p14="http://schemas.microsoft.com/office/powerpoint/2010/main" val="834670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4364501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677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796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18965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71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39437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18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13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237078"/>
          </a:xfrm>
        </p:spPr>
        <p:txBody>
          <a:bodyPr/>
          <a:lstStyle>
            <a:lvl1pPr marL="344488" indent="-344488">
              <a:buClr>
                <a:schemeClr val="accent1"/>
              </a:buClr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47700" indent="-285750">
              <a:buSzPct val="90000"/>
              <a:buFont typeface="+mj-lt"/>
              <a:buAutoNum type="alphaLcPeriod"/>
              <a:defRPr sz="1600">
                <a:solidFill>
                  <a:schemeClr val="tx1"/>
                </a:solidFill>
              </a:defRPr>
            </a:lvl2pPr>
            <a:lvl3pPr marL="889000" indent="-198438">
              <a:buSzPct val="90000"/>
              <a:buFont typeface="+mj-lt"/>
              <a:buAutoNum type="romanLcPeriod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34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11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86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3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1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748353"/>
            <a:ext cx="4040188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1371599"/>
            <a:ext cx="4040188" cy="3040040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57260"/>
            <a:ext cx="4041775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80506"/>
            <a:ext cx="4041775" cy="3041369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86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169300"/>
            <a:ext cx="8191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858441"/>
            <a:ext cx="8199438" cy="31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 bwMode="auto">
          <a:xfrm>
            <a:off x="1" y="4908835"/>
            <a:ext cx="9151963" cy="24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2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16" y="4632582"/>
            <a:ext cx="2356834" cy="1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451582" y="4602857"/>
            <a:ext cx="2812318" cy="202816"/>
            <a:chOff x="451582" y="4588285"/>
            <a:chExt cx="3011671" cy="217192"/>
          </a:xfrm>
        </p:grpSpPr>
        <p:pic>
          <p:nvPicPr>
            <p:cNvPr id="16" name="Picture 15" descr="IHME_logo_acr_RGB_sm.png"/>
            <p:cNvPicPr>
              <a:picLocks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1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 userDrawn="1"/>
          </p:nvPicPr>
          <p:blipFill rotWithShape="1">
            <a:blip r:embed="rId21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6" r:id="rId4"/>
    <p:sldLayoutId id="2147483681" r:id="rId5"/>
    <p:sldLayoutId id="2147483682" r:id="rId6"/>
    <p:sldLayoutId id="2147483688" r:id="rId7"/>
    <p:sldLayoutId id="2147483679" r:id="rId8"/>
    <p:sldLayoutId id="2147483680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96" r:id="rId15"/>
    <p:sldLayoutId id="2147483697" r:id="rId16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2000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1600">
          <a:solidFill>
            <a:schemeClr val="tx1"/>
          </a:solidFill>
          <a:latin typeface="+mn-lt"/>
        </a:defRPr>
      </a:lvl2pPr>
      <a:lvl3pPr marL="912813" indent="-2317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400">
          <a:solidFill>
            <a:schemeClr val="tx1"/>
          </a:solidFill>
          <a:latin typeface="+mn-lt"/>
        </a:defRPr>
      </a:lvl3pPr>
      <a:lvl4pPr marL="1258888" indent="-231775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rgbClr val="404040"/>
          </a:solidFill>
          <a:latin typeface="+mn-lt"/>
        </a:defRPr>
      </a:lvl4pPr>
      <a:lvl5pPr marL="1597025" indent="-223838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jpeg"/><Relationship Id="rId10" Type="http://schemas.openxmlformats.org/officeDocument/2006/relationships/image" Target="cid:image001.png@01CD588F.DB6ACE70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78814" y="948557"/>
            <a:ext cx="7772400" cy="1569660"/>
          </a:xfrm>
        </p:spPr>
        <p:txBody>
          <a:bodyPr/>
          <a:lstStyle/>
          <a:p>
            <a:pPr indent="7938" algn="ctr"/>
            <a:r>
              <a:rPr lang="en-US" altLang="en-US" sz="3200" dirty="0"/>
              <a:t>Applied Simulation Modeling for Interrupting Malaria Transmission</a:t>
            </a:r>
            <a:br>
              <a:rPr lang="en-US" altLang="en-US" sz="3200" dirty="0"/>
            </a:br>
            <a:r>
              <a:rPr lang="en-US" altLang="en-US" sz="3200" dirty="0"/>
              <a:t>on Bioko Island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50969" y="2782250"/>
            <a:ext cx="2228089" cy="765622"/>
          </a:xfrm>
        </p:spPr>
        <p:txBody>
          <a:bodyPr/>
          <a:lstStyle/>
          <a:p>
            <a:pPr algn="ctr"/>
            <a:r>
              <a:rPr lang="en-US" altLang="en-US" dirty="0"/>
              <a:t>Daniel T. Citron</a:t>
            </a:r>
          </a:p>
          <a:p>
            <a:pPr algn="ctr"/>
            <a:r>
              <a:rPr lang="en-US" altLang="en-US" dirty="0"/>
              <a:t>April 15, 2019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4923-3C0E-314C-8D1F-2E27124F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Off-Island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82F0-FC28-1848-A9D4-A283F7A64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857250"/>
            <a:ext cx="4476180" cy="3318965"/>
          </a:xfrm>
        </p:spPr>
        <p:txBody>
          <a:bodyPr/>
          <a:lstStyle/>
          <a:p>
            <a:r>
              <a:rPr lang="en-US" dirty="0"/>
              <a:t>Travel Fraction: % cases attributable to off-island transmission</a:t>
            </a:r>
          </a:p>
          <a:p>
            <a:r>
              <a:rPr lang="en-US" dirty="0"/>
              <a:t>Malabo</a:t>
            </a:r>
          </a:p>
          <a:p>
            <a:pPr lvl="1"/>
            <a:r>
              <a:rPr lang="en-US" dirty="0"/>
              <a:t>High travel fraction (white)</a:t>
            </a:r>
          </a:p>
          <a:p>
            <a:pPr lvl="1"/>
            <a:r>
              <a:rPr lang="en-US" dirty="0"/>
              <a:t>Infections not occurring locally</a:t>
            </a:r>
          </a:p>
          <a:p>
            <a:pPr lvl="1"/>
            <a:r>
              <a:rPr lang="en-US" dirty="0"/>
              <a:t>Explains high prevalence and few viable vectors in urban area </a:t>
            </a:r>
          </a:p>
          <a:p>
            <a:r>
              <a:rPr lang="en-US" dirty="0"/>
              <a:t>Malaria cases acquired off-island maintain PR in parts of Bioko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FEC5-EE5A-D945-BE33-6467AA924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8B9C7-51E3-CE4A-840A-74D9B3DC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18" y="649445"/>
            <a:ext cx="4000790" cy="3853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6CB67-CA1A-AA49-98B9-57F69A41AF4C}"/>
              </a:ext>
            </a:extLst>
          </p:cNvPr>
          <p:cNvSpPr txBox="1"/>
          <p:nvPr/>
        </p:nvSpPr>
        <p:spPr>
          <a:xfrm>
            <a:off x="4905795" y="771894"/>
            <a:ext cx="1854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dirty="0"/>
              <a:t>Travel Fraction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C72FE-9D30-2742-BFE3-921854848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13599" r="81475" b="66469"/>
          <a:stretch/>
        </p:blipFill>
        <p:spPr>
          <a:xfrm>
            <a:off x="5114587" y="1181628"/>
            <a:ext cx="798123" cy="13145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1922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63988-195B-D74A-8998-1C97EE4C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Additional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F249-C022-7548-AAEA-53BC33A7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Agent-based simulation model of malaria transmission</a:t>
            </a:r>
          </a:p>
          <a:p>
            <a:pPr lvl="1"/>
            <a:r>
              <a:rPr lang="en-US" dirty="0"/>
              <a:t>Allow individuals to travel, calibrated to travel survey data</a:t>
            </a:r>
          </a:p>
          <a:p>
            <a:pPr lvl="1"/>
            <a:r>
              <a:rPr lang="en-US" dirty="0"/>
              <a:t>Individuals come in contact with mosquitoes, transmit parasites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C8608-8664-7847-9651-4EB6C7005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30BAC6-0F8A-B043-A2E0-3EEDFB6A23AD}"/>
              </a:ext>
            </a:extLst>
          </p:cNvPr>
          <p:cNvSpPr/>
          <p:nvPr/>
        </p:nvSpPr>
        <p:spPr>
          <a:xfrm>
            <a:off x="-9184" y="2050837"/>
            <a:ext cx="9153184" cy="287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974847-0C7E-D04C-A0C5-4E949E1236EA}"/>
              </a:ext>
            </a:extLst>
          </p:cNvPr>
          <p:cNvSpPr txBox="1"/>
          <p:nvPr/>
        </p:nvSpPr>
        <p:spPr>
          <a:xfrm>
            <a:off x="114855" y="2879000"/>
            <a:ext cx="127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Humans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2608BD-231E-2740-BAC2-8D02DA79A743}"/>
              </a:ext>
            </a:extLst>
          </p:cNvPr>
          <p:cNvSpPr txBox="1"/>
          <p:nvPr/>
        </p:nvSpPr>
        <p:spPr>
          <a:xfrm>
            <a:off x="167100" y="3964968"/>
            <a:ext cx="166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Mosquitoes</a:t>
            </a:r>
            <a:endParaRPr lang="en-US" sz="105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2AA4C2-FD3D-D44F-A571-2D811885F8C0}"/>
              </a:ext>
            </a:extLst>
          </p:cNvPr>
          <p:cNvSpPr txBox="1"/>
          <p:nvPr/>
        </p:nvSpPr>
        <p:spPr>
          <a:xfrm>
            <a:off x="1621586" y="3958302"/>
            <a:ext cx="976613" cy="769441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New Adults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56D74A-12E5-6248-8FB4-47BB3C276775}"/>
              </a:ext>
            </a:extLst>
          </p:cNvPr>
          <p:cNvSpPr txBox="1"/>
          <p:nvPr/>
        </p:nvSpPr>
        <p:spPr>
          <a:xfrm>
            <a:off x="3178644" y="3958302"/>
            <a:ext cx="1307830" cy="782265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Infectious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Adults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5589C4-18A0-E144-88D7-233C62CC420B}"/>
              </a:ext>
            </a:extLst>
          </p:cNvPr>
          <p:cNvSpPr txBox="1"/>
          <p:nvPr/>
        </p:nvSpPr>
        <p:spPr>
          <a:xfrm>
            <a:off x="1454553" y="2957050"/>
            <a:ext cx="1161536" cy="430887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Infected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CF574F-7EC9-5546-ABA2-DC33899F7F13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2598199" y="4343023"/>
            <a:ext cx="580445" cy="641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574E1E-1D8B-BC45-81B5-E4A865FF910A}"/>
              </a:ext>
            </a:extLst>
          </p:cNvPr>
          <p:cNvCxnSpPr>
            <a:cxnSpLocks/>
          </p:cNvCxnSpPr>
          <p:nvPr/>
        </p:nvCxnSpPr>
        <p:spPr>
          <a:xfrm>
            <a:off x="1971166" y="3359225"/>
            <a:ext cx="966352" cy="98379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5870FAF-7CB2-BB41-8593-FABDD4CB9133}"/>
              </a:ext>
            </a:extLst>
          </p:cNvPr>
          <p:cNvSpPr txBox="1"/>
          <p:nvPr/>
        </p:nvSpPr>
        <p:spPr>
          <a:xfrm>
            <a:off x="3217951" y="2957050"/>
            <a:ext cx="1477277" cy="430887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Susceptible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643C79-4F16-1C4A-B6B5-0690946468F4}"/>
              </a:ext>
            </a:extLst>
          </p:cNvPr>
          <p:cNvCxnSpPr/>
          <p:nvPr/>
        </p:nvCxnSpPr>
        <p:spPr>
          <a:xfrm flipH="1">
            <a:off x="2616089" y="3246636"/>
            <a:ext cx="601862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3360BE-B2F8-C94E-81B5-1AFA1075909B}"/>
              </a:ext>
            </a:extLst>
          </p:cNvPr>
          <p:cNvCxnSpPr>
            <a:cxnSpLocks/>
          </p:cNvCxnSpPr>
          <p:nvPr/>
        </p:nvCxnSpPr>
        <p:spPr>
          <a:xfrm flipH="1" flipV="1">
            <a:off x="2937518" y="3267239"/>
            <a:ext cx="797299" cy="75919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473657F-F69B-8A4A-87EB-F1BDEBC80AC8}"/>
              </a:ext>
            </a:extLst>
          </p:cNvPr>
          <p:cNvSpPr txBox="1"/>
          <p:nvPr/>
        </p:nvSpPr>
        <p:spPr>
          <a:xfrm>
            <a:off x="6490417" y="4005348"/>
            <a:ext cx="1415953" cy="782265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Infectious 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Adults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C200A6-BF12-4F4F-9834-8090A7066147}"/>
              </a:ext>
            </a:extLst>
          </p:cNvPr>
          <p:cNvSpPr txBox="1"/>
          <p:nvPr/>
        </p:nvSpPr>
        <p:spPr>
          <a:xfrm>
            <a:off x="5779528" y="2957832"/>
            <a:ext cx="1161536" cy="430887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Infected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667828-0A5D-FE4D-9905-CCB7D1EF80BA}"/>
              </a:ext>
            </a:extLst>
          </p:cNvPr>
          <p:cNvSpPr txBox="1"/>
          <p:nvPr/>
        </p:nvSpPr>
        <p:spPr>
          <a:xfrm>
            <a:off x="7329886" y="2957832"/>
            <a:ext cx="1477277" cy="430887"/>
          </a:xfrm>
          <a:prstGeom prst="rect">
            <a:avLst/>
          </a:prstGeom>
          <a:noFill/>
          <a:ln w="603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Susceptible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045D932-ED58-254F-A289-E45EB1BDF91A}"/>
              </a:ext>
            </a:extLst>
          </p:cNvPr>
          <p:cNvCxnSpPr>
            <a:cxnSpLocks/>
          </p:cNvCxnSpPr>
          <p:nvPr/>
        </p:nvCxnSpPr>
        <p:spPr>
          <a:xfrm flipV="1">
            <a:off x="7198394" y="3204676"/>
            <a:ext cx="12067" cy="80672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B99436-75CA-9943-BBB2-704D82BC84CA}"/>
              </a:ext>
            </a:extLst>
          </p:cNvPr>
          <p:cNvCxnSpPr/>
          <p:nvPr/>
        </p:nvCxnSpPr>
        <p:spPr>
          <a:xfrm flipH="1">
            <a:off x="6941064" y="3204676"/>
            <a:ext cx="388822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02AA52C-8D40-E24F-97E2-257B2E68F9F8}"/>
              </a:ext>
            </a:extLst>
          </p:cNvPr>
          <p:cNvSpPr/>
          <p:nvPr/>
        </p:nvSpPr>
        <p:spPr>
          <a:xfrm>
            <a:off x="1207273" y="2589694"/>
            <a:ext cx="3732201" cy="119940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DDB716F-FB3F-A746-9A00-9B543786D9DF}"/>
              </a:ext>
            </a:extLst>
          </p:cNvPr>
          <p:cNvSpPr/>
          <p:nvPr/>
        </p:nvSpPr>
        <p:spPr>
          <a:xfrm>
            <a:off x="5595284" y="2553522"/>
            <a:ext cx="3469204" cy="1264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8AB4E-09B4-984B-AFB1-A841F3B40FEF}"/>
              </a:ext>
            </a:extLst>
          </p:cNvPr>
          <p:cNvSpPr txBox="1"/>
          <p:nvPr/>
        </p:nvSpPr>
        <p:spPr>
          <a:xfrm>
            <a:off x="2225965" y="2097959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400" dirty="0">
                <a:solidFill>
                  <a:srgbClr val="0070C0"/>
                </a:solidFill>
              </a:rPr>
              <a:t>At Home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DF7392-5019-E24D-BB5D-4B28C91D3092}"/>
              </a:ext>
            </a:extLst>
          </p:cNvPr>
          <p:cNvSpPr txBox="1"/>
          <p:nvPr/>
        </p:nvSpPr>
        <p:spPr>
          <a:xfrm>
            <a:off x="5895518" y="2075845"/>
            <a:ext cx="262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400" dirty="0">
                <a:solidFill>
                  <a:schemeClr val="accent2"/>
                </a:solidFill>
              </a:rPr>
              <a:t>Travel (Off Island)</a:t>
            </a:r>
          </a:p>
        </p:txBody>
      </p:sp>
      <p:sp>
        <p:nvSpPr>
          <p:cNvPr id="49" name="Left-Right Arrow 48">
            <a:extLst>
              <a:ext uri="{FF2B5EF4-FFF2-40B4-BE49-F238E27FC236}">
                <a16:creationId xmlns:a16="http://schemas.microsoft.com/office/drawing/2014/main" id="{47CC17CD-491C-1741-AC0A-BFEB2DE99456}"/>
              </a:ext>
            </a:extLst>
          </p:cNvPr>
          <p:cNvSpPr/>
          <p:nvPr/>
        </p:nvSpPr>
        <p:spPr>
          <a:xfrm>
            <a:off x="5005052" y="3051567"/>
            <a:ext cx="534300" cy="306218"/>
          </a:xfrm>
          <a:prstGeom prst="leftRightArrow">
            <a:avLst>
              <a:gd name="adj1" fmla="val 5168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648799-04BF-244B-A193-CD511255E7A5}"/>
              </a:ext>
            </a:extLst>
          </p:cNvPr>
          <p:cNvCxnSpPr/>
          <p:nvPr/>
        </p:nvCxnSpPr>
        <p:spPr>
          <a:xfrm flipV="1">
            <a:off x="2646680" y="3055723"/>
            <a:ext cx="552406" cy="9001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3B50723-D701-9242-8C9B-F4BD98787F72}"/>
              </a:ext>
            </a:extLst>
          </p:cNvPr>
          <p:cNvCxnSpPr/>
          <p:nvPr/>
        </p:nvCxnSpPr>
        <p:spPr>
          <a:xfrm flipV="1">
            <a:off x="6941459" y="3042602"/>
            <a:ext cx="400784" cy="1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104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E698-5498-904C-8BE6-021A11BA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D601-E030-164D-A579-7DE60E4CA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Baseline: what would happen with no additional interventions</a:t>
            </a:r>
          </a:p>
          <a:p>
            <a:r>
              <a:rPr lang="en-US" dirty="0"/>
              <a:t>Red: tracking mean prevalence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645A1-CD0D-8842-A072-E3E8A015F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80AD6-6C7E-694B-AF15-694C6E642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3" y="2084754"/>
            <a:ext cx="3385061" cy="253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E8FB9C-D5A4-CE48-841E-0512E54B0D84}"/>
              </a:ext>
            </a:extLst>
          </p:cNvPr>
          <p:cNvSpPr txBox="1"/>
          <p:nvPr/>
        </p:nvSpPr>
        <p:spPr>
          <a:xfrm>
            <a:off x="1168981" y="1743741"/>
            <a:ext cx="276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b="1" dirty="0"/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4553795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E698-5498-904C-8BE6-021A11BA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D601-E030-164D-A579-7DE60E4CA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vaccine + treatment, as a best-case scenario</a:t>
            </a:r>
          </a:p>
          <a:p>
            <a:r>
              <a:rPr lang="en-US" dirty="0"/>
              <a:t>Malaria returns after a few years – unlikely to eliminate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645A1-CD0D-8842-A072-E3E8A015F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80AD6-6C7E-694B-AF15-694C6E642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3" y="2084754"/>
            <a:ext cx="3385061" cy="2538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CFDD6-0F50-4F41-B9B2-85E0B38F6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8" y="2092166"/>
            <a:ext cx="3375178" cy="2531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E8FB9C-D5A4-CE48-841E-0512E54B0D84}"/>
              </a:ext>
            </a:extLst>
          </p:cNvPr>
          <p:cNvSpPr txBox="1"/>
          <p:nvPr/>
        </p:nvSpPr>
        <p:spPr>
          <a:xfrm>
            <a:off x="1168981" y="1743741"/>
            <a:ext cx="276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b="1" dirty="0"/>
              <a:t>Baseline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2B8E1-6759-5946-A605-4812AE12D6AC}"/>
              </a:ext>
            </a:extLst>
          </p:cNvPr>
          <p:cNvSpPr txBox="1"/>
          <p:nvPr/>
        </p:nvSpPr>
        <p:spPr>
          <a:xfrm>
            <a:off x="5468538" y="1742021"/>
            <a:ext cx="2427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b="1" dirty="0"/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3757291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3C61FF-2036-5F41-88D3-1AD6390CE0D9}"/>
              </a:ext>
            </a:extLst>
          </p:cNvPr>
          <p:cNvSpPr/>
          <p:nvPr/>
        </p:nvSpPr>
        <p:spPr>
          <a:xfrm>
            <a:off x="-9184" y="2050837"/>
            <a:ext cx="9153184" cy="287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4E7AE-1A62-6548-BC7C-5100F838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A2E11-B93C-934B-9983-9EE6F37F2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805070"/>
            <a:ext cx="8229600" cy="3351267"/>
          </a:xfrm>
        </p:spPr>
        <p:txBody>
          <a:bodyPr/>
          <a:lstStyle/>
          <a:p>
            <a:r>
              <a:rPr lang="en-US" dirty="0"/>
              <a:t>Simulated reducing risk of acquiring infections off-island</a:t>
            </a:r>
          </a:p>
          <a:p>
            <a:r>
              <a:rPr lang="en-US" dirty="0"/>
              <a:t>Results robust to varying vaccine coverage and efficacy</a:t>
            </a:r>
          </a:p>
          <a:p>
            <a:r>
              <a:rPr lang="en-US" dirty="0"/>
              <a:t>Addressing risk of returning with malaria may be more effective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39611-D05F-644E-A2AD-413FD690F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E75E1-7A07-D54D-AF94-A3F55E622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8" y="2334449"/>
            <a:ext cx="3383280" cy="2537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3C7A3-BD52-FC4C-9CDB-9EDFB87F85BC}"/>
              </a:ext>
            </a:extLst>
          </p:cNvPr>
          <p:cNvSpPr txBox="1"/>
          <p:nvPr/>
        </p:nvSpPr>
        <p:spPr>
          <a:xfrm>
            <a:off x="1157408" y="1962128"/>
            <a:ext cx="2427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b="1" dirty="0"/>
              <a:t>Vaccination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24E53B-4991-3741-ABF8-334F78F5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97" y="2334450"/>
            <a:ext cx="3383280" cy="2537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38DDE-BE58-264D-BB6C-55B0A5005A05}"/>
              </a:ext>
            </a:extLst>
          </p:cNvPr>
          <p:cNvSpPr txBox="1"/>
          <p:nvPr/>
        </p:nvSpPr>
        <p:spPr>
          <a:xfrm>
            <a:off x="4926000" y="1966645"/>
            <a:ext cx="3740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b="1" dirty="0"/>
              <a:t>Reduced Off-Island Risk</a:t>
            </a:r>
          </a:p>
        </p:txBody>
      </p:sp>
    </p:spTree>
    <p:extLst>
      <p:ext uri="{BB962C8B-B14F-4D97-AF65-F5344CB8AC3E}">
        <p14:creationId xmlns:p14="http://schemas.microsoft.com/office/powerpoint/2010/main" val="3935204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6562-43F5-E347-BE80-00782C57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F3802-8114-5947-B9AF-08F1045FB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Bioko Island malaria transmission reduced in many areas</a:t>
            </a:r>
          </a:p>
          <a:p>
            <a:r>
              <a:rPr lang="en-US" dirty="0"/>
              <a:t>Continued elevated PR maintained by infections acquired off-island</a:t>
            </a:r>
          </a:p>
          <a:p>
            <a:r>
              <a:rPr lang="en-US" dirty="0"/>
              <a:t>Vaccination + Mass Treatment campaign ineffective in long run</a:t>
            </a:r>
          </a:p>
          <a:p>
            <a:r>
              <a:rPr lang="en-US" dirty="0"/>
              <a:t>Reducing off-island infections may be more effective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Augmenting travel model with highly detailed 2018 MIS data</a:t>
            </a:r>
          </a:p>
          <a:p>
            <a:r>
              <a:rPr lang="en-US" dirty="0"/>
              <a:t>Improving transmission model</a:t>
            </a:r>
          </a:p>
          <a:p>
            <a:r>
              <a:rPr lang="en-US" dirty="0"/>
              <a:t>Extending sensitivity analysis to show robustness of results to data inputs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363C2-34CA-B642-993D-5B3F48B54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B5E4CF-D392-FC41-B62C-06B31EF5A0DE}"/>
              </a:ext>
            </a:extLst>
          </p:cNvPr>
          <p:cNvSpPr txBox="1">
            <a:spLocks/>
          </p:cNvSpPr>
          <p:nvPr/>
        </p:nvSpPr>
        <p:spPr bwMode="auto">
          <a:xfrm>
            <a:off x="363538" y="2350023"/>
            <a:ext cx="8191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kern="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6954727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54A3-773B-8A4F-B2A1-DEB2A75D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D9E3-D62A-0F44-A7B4-A09C648C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Forthcoming: CA Guerra et al. </a:t>
            </a:r>
            <a:r>
              <a:rPr lang="en-US" i="1" dirty="0"/>
              <a:t>Nature Communications</a:t>
            </a:r>
          </a:p>
          <a:p>
            <a:endParaRPr lang="en-US" dirty="0"/>
          </a:p>
          <a:p>
            <a:r>
              <a:rPr lang="en-US" dirty="0"/>
              <a:t>Support from BMGF </a:t>
            </a:r>
          </a:p>
          <a:p>
            <a:r>
              <a:rPr lang="en-US" dirty="0"/>
              <a:t>MCDI: Carlos A. Guerra, Guillermo Garcia, Julie </a:t>
            </a:r>
            <a:r>
              <a:rPr lang="en-US" dirty="0" err="1"/>
              <a:t>Niemczura</a:t>
            </a:r>
            <a:r>
              <a:rPr lang="en-US" dirty="0"/>
              <a:t>, Dianna </a:t>
            </a:r>
            <a:r>
              <a:rPr lang="en-US" dirty="0" err="1"/>
              <a:t>Hergott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	Jordan Smith, Megan Perry, Wonder Philip Phiri, </a:t>
            </a:r>
          </a:p>
          <a:p>
            <a:pPr marL="0" indent="0">
              <a:buNone/>
            </a:pPr>
            <a:r>
              <a:rPr lang="en-US" dirty="0"/>
              <a:t>	Jose </a:t>
            </a:r>
            <a:r>
              <a:rPr lang="en-US" dirty="0" err="1"/>
              <a:t>Osá</a:t>
            </a:r>
            <a:r>
              <a:rPr lang="en-US" dirty="0"/>
              <a:t> </a:t>
            </a:r>
            <a:r>
              <a:rPr lang="en-US" dirty="0" err="1"/>
              <a:t>Osá</a:t>
            </a:r>
            <a:r>
              <a:rPr lang="en-US" dirty="0"/>
              <a:t> </a:t>
            </a:r>
            <a:r>
              <a:rPr lang="en-US" dirty="0" err="1"/>
              <a:t>Nfumu</a:t>
            </a:r>
            <a:r>
              <a:rPr lang="en-US" dirty="0"/>
              <a:t>, Jeremias </a:t>
            </a:r>
            <a:r>
              <a:rPr lang="en-US" dirty="0" err="1"/>
              <a:t>Nzamio</a:t>
            </a:r>
            <a:endParaRPr lang="en-US" dirty="0"/>
          </a:p>
          <a:p>
            <a:r>
              <a:rPr lang="en-US" dirty="0"/>
              <a:t>MAP: Su Yun Kang, Katherine E. Battle, Harry S. Gibson</a:t>
            </a:r>
          </a:p>
          <a:p>
            <a:r>
              <a:rPr lang="en-US" dirty="0"/>
              <a:t>IHME: Sean Wu, David Smith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5CB5-1346-E541-B77C-5D4A96935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09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BFC1957-DC54-8A4B-AF44-F3C696A93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54" y="737255"/>
            <a:ext cx="3825879" cy="3825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E6DC9-0E7E-AF41-AC0D-5122D773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Bioko Island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E873-3B09-8A40-9A4A-7E23B1886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Island Population: ~250,000</a:t>
            </a:r>
          </a:p>
          <a:p>
            <a:r>
              <a:rPr lang="en-US" dirty="0"/>
              <a:t>Malabo Population: ~190,000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6D212-6BD2-A149-BF70-42E46FB3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4868" y="4623550"/>
            <a:ext cx="309700" cy="215444"/>
          </a:xfrm>
        </p:spPr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BBA31-C21E-3F4B-BD8F-C488E1E9CD39}"/>
              </a:ext>
            </a:extLst>
          </p:cNvPr>
          <p:cNvSpPr txBox="1"/>
          <p:nvPr/>
        </p:nvSpPr>
        <p:spPr>
          <a:xfrm>
            <a:off x="5646817" y="2258795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/>
              <a:t>Bioko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5EFE7-7DB4-C245-ADE0-0BB0893342EF}"/>
              </a:ext>
            </a:extLst>
          </p:cNvPr>
          <p:cNvSpPr txBox="1"/>
          <p:nvPr/>
        </p:nvSpPr>
        <p:spPr>
          <a:xfrm>
            <a:off x="7455489" y="1918276"/>
            <a:ext cx="10198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Cameroon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39367B-8304-D849-8AD8-301C7628965B}"/>
              </a:ext>
            </a:extLst>
          </p:cNvPr>
          <p:cNvSpPr txBox="1"/>
          <p:nvPr/>
        </p:nvSpPr>
        <p:spPr>
          <a:xfrm>
            <a:off x="7553623" y="4114054"/>
            <a:ext cx="7587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Gabon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8EE04-514E-E148-A055-6A8041D5C36E}"/>
              </a:ext>
            </a:extLst>
          </p:cNvPr>
          <p:cNvSpPr txBox="1"/>
          <p:nvPr/>
        </p:nvSpPr>
        <p:spPr>
          <a:xfrm>
            <a:off x="5735947" y="1040572"/>
            <a:ext cx="7521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Nigeria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7EED6-C6D1-374F-AF86-868945CE3A36}"/>
              </a:ext>
            </a:extLst>
          </p:cNvPr>
          <p:cNvSpPr txBox="1"/>
          <p:nvPr/>
        </p:nvSpPr>
        <p:spPr>
          <a:xfrm>
            <a:off x="7385090" y="3484695"/>
            <a:ext cx="8066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200" dirty="0"/>
              <a:t>Río Muni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69C2E-D8BF-D443-9D85-CA514A1F1AF7}"/>
              </a:ext>
            </a:extLst>
          </p:cNvPr>
          <p:cNvSpPr/>
          <p:nvPr/>
        </p:nvSpPr>
        <p:spPr>
          <a:xfrm>
            <a:off x="5646817" y="2095469"/>
            <a:ext cx="1203862" cy="7491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83B210-4BF0-934E-BE6F-04E4A0B0B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" y="1630361"/>
            <a:ext cx="2898214" cy="28982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7A9CA8-AF84-9A40-BFA8-C4B38F46DF92}"/>
              </a:ext>
            </a:extLst>
          </p:cNvPr>
          <p:cNvSpPr/>
          <p:nvPr/>
        </p:nvSpPr>
        <p:spPr>
          <a:xfrm>
            <a:off x="2257987" y="1754308"/>
            <a:ext cx="988578" cy="520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7B8DB0-7194-4549-A817-4698006DD58A}"/>
              </a:ext>
            </a:extLst>
          </p:cNvPr>
          <p:cNvSpPr txBox="1"/>
          <p:nvPr/>
        </p:nvSpPr>
        <p:spPr>
          <a:xfrm>
            <a:off x="2888215" y="3767224"/>
            <a:ext cx="1479892" cy="659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/>
              <a:t>Bioko Island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dirty="0"/>
              <a:t>Census Map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985E92-6240-374F-B40E-B966E1CD38BD}"/>
              </a:ext>
            </a:extLst>
          </p:cNvPr>
          <p:cNvSpPr txBox="1"/>
          <p:nvPr/>
        </p:nvSpPr>
        <p:spPr>
          <a:xfrm>
            <a:off x="5561219" y="3176918"/>
            <a:ext cx="9316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PR 2-10y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D56418-3530-3C46-B2F5-389BF2561E41}"/>
              </a:ext>
            </a:extLst>
          </p:cNvPr>
          <p:cNvGrpSpPr/>
          <p:nvPr/>
        </p:nvGrpSpPr>
        <p:grpSpPr>
          <a:xfrm>
            <a:off x="5579331" y="3390839"/>
            <a:ext cx="749550" cy="1087473"/>
            <a:chOff x="5579331" y="3390839"/>
            <a:chExt cx="749550" cy="10874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DCCDDB-1A5E-DE4A-BF80-8A32C38F0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331" y="3425090"/>
              <a:ext cx="749550" cy="105322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23FDAF-8FF8-A542-85DE-B82796867174}"/>
                </a:ext>
              </a:extLst>
            </p:cNvPr>
            <p:cNvSpPr txBox="1"/>
            <p:nvPr/>
          </p:nvSpPr>
          <p:spPr>
            <a:xfrm>
              <a:off x="5839390" y="3390839"/>
              <a:ext cx="4185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z="1000" dirty="0">
                  <a:latin typeface="Helvetica" pitchFamily="2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7313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E1FCEF9-9438-BA47-AB7D-E1B867FD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54" y="738047"/>
            <a:ext cx="3825879" cy="3825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6B988-A269-4B43-BA54-762C6BDF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Malaria on Bioko Island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2C12D-FEFE-C549-8006-4714264E5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857250"/>
            <a:ext cx="5096983" cy="3318965"/>
          </a:xfrm>
        </p:spPr>
        <p:txBody>
          <a:bodyPr/>
          <a:lstStyle/>
          <a:p>
            <a:r>
              <a:rPr lang="en-US" dirty="0"/>
              <a:t>PR = Parasite Rate, a measure of prevalence</a:t>
            </a:r>
          </a:p>
          <a:p>
            <a:r>
              <a:rPr lang="en-US" dirty="0"/>
              <a:t>High risk region</a:t>
            </a:r>
          </a:p>
          <a:p>
            <a:r>
              <a:rPr lang="en-US" dirty="0"/>
              <a:t>2004 – Bioko PR ~ 40%</a:t>
            </a:r>
          </a:p>
          <a:p>
            <a:r>
              <a:rPr lang="en-US" dirty="0"/>
              <a:t>15-year control program, including:</a:t>
            </a:r>
          </a:p>
          <a:p>
            <a:pPr lvl="1"/>
            <a:r>
              <a:rPr lang="en-US" dirty="0"/>
              <a:t>Extensive surveillance</a:t>
            </a:r>
          </a:p>
          <a:p>
            <a:pPr lvl="1"/>
            <a:r>
              <a:rPr lang="en-US" dirty="0"/>
              <a:t>Extensive vector control</a:t>
            </a:r>
          </a:p>
          <a:p>
            <a:pPr lvl="1"/>
            <a:r>
              <a:rPr lang="en-US" dirty="0"/>
              <a:t>Freely available treatment</a:t>
            </a:r>
          </a:p>
          <a:p>
            <a:pPr lvl="1"/>
            <a:r>
              <a:rPr lang="en-US" dirty="0"/>
              <a:t>Capacity building</a:t>
            </a:r>
          </a:p>
          <a:p>
            <a:r>
              <a:rPr lang="en-US" dirty="0"/>
              <a:t>Since 2015 </a:t>
            </a:r>
            <a:r>
              <a:rPr lang="mr-IN" dirty="0"/>
              <a:t>–</a:t>
            </a:r>
            <a:r>
              <a:rPr lang="en-US" dirty="0"/>
              <a:t> Bioko PR ~ 10%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840E0-ECF1-A14B-BED4-68799ADE0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55246F-32C9-7947-98FD-3D3479DA3385}"/>
              </a:ext>
            </a:extLst>
          </p:cNvPr>
          <p:cNvSpPr txBox="1"/>
          <p:nvPr/>
        </p:nvSpPr>
        <p:spPr>
          <a:xfrm>
            <a:off x="5646817" y="2258795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/>
              <a:t>Bioko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729FBA-A6AF-1443-9757-957293B7AE30}"/>
              </a:ext>
            </a:extLst>
          </p:cNvPr>
          <p:cNvSpPr txBox="1"/>
          <p:nvPr/>
        </p:nvSpPr>
        <p:spPr>
          <a:xfrm>
            <a:off x="7455489" y="1918276"/>
            <a:ext cx="10198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Cameroon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42E34E-4F19-CA44-8A3C-FE48EF73A659}"/>
              </a:ext>
            </a:extLst>
          </p:cNvPr>
          <p:cNvSpPr txBox="1"/>
          <p:nvPr/>
        </p:nvSpPr>
        <p:spPr>
          <a:xfrm>
            <a:off x="7553623" y="4114054"/>
            <a:ext cx="7587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Gabon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F0E751-D198-3544-BAD8-A77FF4269000}"/>
              </a:ext>
            </a:extLst>
          </p:cNvPr>
          <p:cNvSpPr txBox="1"/>
          <p:nvPr/>
        </p:nvSpPr>
        <p:spPr>
          <a:xfrm>
            <a:off x="5735947" y="1040572"/>
            <a:ext cx="7521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Nigeria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1127C2-D9FB-844B-BDDB-C0AD4DE6C914}"/>
              </a:ext>
            </a:extLst>
          </p:cNvPr>
          <p:cNvSpPr txBox="1"/>
          <p:nvPr/>
        </p:nvSpPr>
        <p:spPr>
          <a:xfrm>
            <a:off x="7385090" y="3484695"/>
            <a:ext cx="8066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200" dirty="0"/>
              <a:t>Río Muni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D193E3-A340-B446-BD0A-30838CC6DEFC}"/>
              </a:ext>
            </a:extLst>
          </p:cNvPr>
          <p:cNvSpPr/>
          <p:nvPr/>
        </p:nvSpPr>
        <p:spPr>
          <a:xfrm>
            <a:off x="5646817" y="2095469"/>
            <a:ext cx="1203862" cy="7491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A35861-1E2E-3D43-AA9A-4EC21FBB402F}"/>
              </a:ext>
            </a:extLst>
          </p:cNvPr>
          <p:cNvSpPr txBox="1"/>
          <p:nvPr/>
        </p:nvSpPr>
        <p:spPr>
          <a:xfrm>
            <a:off x="5561219" y="3176918"/>
            <a:ext cx="9316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PR 2-10y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AEA26E-3005-4B4F-A36B-A18D1F7666AD}"/>
              </a:ext>
            </a:extLst>
          </p:cNvPr>
          <p:cNvGrpSpPr/>
          <p:nvPr/>
        </p:nvGrpSpPr>
        <p:grpSpPr>
          <a:xfrm>
            <a:off x="5579331" y="3390839"/>
            <a:ext cx="749550" cy="1087473"/>
            <a:chOff x="5579331" y="3390839"/>
            <a:chExt cx="749550" cy="10874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32E787B-F6C9-604F-856E-6A05B1CBE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331" y="3425090"/>
              <a:ext cx="749550" cy="105322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C2E75C-FE37-AF4F-B757-6F0286E1A312}"/>
                </a:ext>
              </a:extLst>
            </p:cNvPr>
            <p:cNvSpPr txBox="1"/>
            <p:nvPr/>
          </p:nvSpPr>
          <p:spPr>
            <a:xfrm>
              <a:off x="5839390" y="3390839"/>
              <a:ext cx="4185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z="1000" dirty="0">
                  <a:latin typeface="Helvetica" pitchFamily="2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0982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010A-5492-394B-B355-5104D461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Bioko Island Malaria Elimination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7C037-5B7C-1D4D-BA29-B2765B03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857251"/>
            <a:ext cx="4926426" cy="3541013"/>
          </a:xfrm>
        </p:spPr>
        <p:txBody>
          <a:bodyPr/>
          <a:lstStyle/>
          <a:p>
            <a:r>
              <a:rPr lang="en-US" dirty="0"/>
              <a:t>Program managed by MCDI</a:t>
            </a:r>
          </a:p>
          <a:p>
            <a:r>
              <a:rPr lang="en-US" dirty="0"/>
              <a:t>Collect data in Malaria Indicator Survey:</a:t>
            </a:r>
          </a:p>
          <a:p>
            <a:pPr lvl="1"/>
            <a:r>
              <a:rPr lang="en-US" dirty="0"/>
              <a:t>Annual survey of ~15,000 residents</a:t>
            </a:r>
          </a:p>
          <a:p>
            <a:pPr lvl="1"/>
            <a:r>
              <a:rPr lang="en-US" dirty="0"/>
              <a:t>Parasite Rate</a:t>
            </a:r>
          </a:p>
          <a:p>
            <a:pPr lvl="1"/>
            <a:r>
              <a:rPr lang="en-US" dirty="0"/>
              <a:t>Travel history</a:t>
            </a:r>
          </a:p>
          <a:p>
            <a:r>
              <a:rPr lang="en-US" dirty="0"/>
              <a:t>Close collaboration was crucial for understanding transmission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FDFC1-EBA8-9E4C-83E3-A729A09CA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1BF55-03ED-DE4B-9247-A026AC079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64" y="751199"/>
            <a:ext cx="3088611" cy="8914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732907-0866-6346-B520-F4CD95B8465E}"/>
              </a:ext>
            </a:extLst>
          </p:cNvPr>
          <p:cNvGrpSpPr/>
          <p:nvPr/>
        </p:nvGrpSpPr>
        <p:grpSpPr>
          <a:xfrm>
            <a:off x="5472442" y="1758373"/>
            <a:ext cx="3177782" cy="2807207"/>
            <a:chOff x="1828800" y="1147714"/>
            <a:chExt cx="5408010" cy="5200990"/>
          </a:xfrm>
        </p:grpSpPr>
        <p:pic>
          <p:nvPicPr>
            <p:cNvPr id="7" name="Picture 14" descr="npo0000af">
              <a:extLst>
                <a:ext uri="{FF2B5EF4-FFF2-40B4-BE49-F238E27FC236}">
                  <a16:creationId xmlns:a16="http://schemas.microsoft.com/office/drawing/2014/main" id="{90AA3E94-F47F-4044-B988-E7DACF8F0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070" y="3059640"/>
              <a:ext cx="2267199" cy="2604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npo0000b1">
              <a:extLst>
                <a:ext uri="{FF2B5EF4-FFF2-40B4-BE49-F238E27FC236}">
                  <a16:creationId xmlns:a16="http://schemas.microsoft.com/office/drawing/2014/main" id="{9B9C52C1-EB5F-864F-A246-A8D8A2E41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916" y="3447674"/>
              <a:ext cx="613782" cy="58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npo0000b7">
              <a:extLst>
                <a:ext uri="{FF2B5EF4-FFF2-40B4-BE49-F238E27FC236}">
                  <a16:creationId xmlns:a16="http://schemas.microsoft.com/office/drawing/2014/main" id="{6B6BBB63-33D7-6042-9B87-F2E859DD3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388" y="5757993"/>
              <a:ext cx="921032" cy="59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ject 1033" descr="npo000001">
              <a:extLst>
                <a:ext uri="{FF2B5EF4-FFF2-40B4-BE49-F238E27FC236}">
                  <a16:creationId xmlns:a16="http://schemas.microsoft.com/office/drawing/2014/main" id="{8D54E318-1626-F14C-8DB4-A2DDD6F6D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233" y="4219255"/>
              <a:ext cx="620176" cy="67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31C1B2DD-CF88-5F42-8C0F-58A2022D5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993" y="1147714"/>
              <a:ext cx="1492997" cy="138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4" descr="GEPetrol_color">
              <a:extLst>
                <a:ext uri="{FF2B5EF4-FFF2-40B4-BE49-F238E27FC236}">
                  <a16:creationId xmlns:a16="http://schemas.microsoft.com/office/drawing/2014/main" id="{03C2353B-7EC7-E14C-8B2B-BF07FB0B7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2256" y="5041479"/>
              <a:ext cx="448828" cy="460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id:image001.png@01CD588F.DB6ACE70">
              <a:extLst>
                <a:ext uri="{FF2B5EF4-FFF2-40B4-BE49-F238E27FC236}">
                  <a16:creationId xmlns:a16="http://schemas.microsoft.com/office/drawing/2014/main" id="{733E28A3-C4D3-524D-831B-18688E4CB5EC}"/>
                </a:ext>
              </a:extLst>
            </p:cNvPr>
            <p:cNvPicPr/>
            <p:nvPr/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529914"/>
              <a:ext cx="1427729" cy="844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E710FA-3A2E-3745-9CCC-69286E1EB740}"/>
                </a:ext>
              </a:extLst>
            </p:cNvPr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75625" y="4349952"/>
              <a:ext cx="963930" cy="3886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pic>
          <p:nvPicPr>
            <p:cNvPr id="15" name="Picture 14" descr="LSHTM logoxbigblue.gif">
              <a:extLst>
                <a:ext uri="{FF2B5EF4-FFF2-40B4-BE49-F238E27FC236}">
                  <a16:creationId xmlns:a16="http://schemas.microsoft.com/office/drawing/2014/main" id="{054BCD9C-D621-C249-92C9-426A1E462375}"/>
                </a:ext>
              </a:extLst>
            </p:cNvPr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71001" y="3569733"/>
              <a:ext cx="661670" cy="598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7308A6-1E41-344A-9EA7-2962943B708F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110" y="5629619"/>
              <a:ext cx="1028700" cy="452755"/>
            </a:xfrm>
            <a:prstGeom prst="rect">
              <a:avLst/>
            </a:prstGeom>
          </p:spPr>
        </p:pic>
        <p:pic>
          <p:nvPicPr>
            <p:cNvPr id="17" name="Picture 16" descr="C:\Users\Chris Schwabe\AppData\Local\Microsoft\Windows\Temporary Internet Files\Content.Word\Sanaria logo large.jpg">
              <a:extLst>
                <a:ext uri="{FF2B5EF4-FFF2-40B4-BE49-F238E27FC236}">
                  <a16:creationId xmlns:a16="http://schemas.microsoft.com/office/drawing/2014/main" id="{DF9EE193-62E9-DB43-9C19-96F54F39CE47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113" y="2883498"/>
              <a:ext cx="1448622" cy="545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IHI logo">
              <a:extLst>
                <a:ext uri="{FF2B5EF4-FFF2-40B4-BE49-F238E27FC236}">
                  <a16:creationId xmlns:a16="http://schemas.microsoft.com/office/drawing/2014/main" id="{97FE1B37-290B-1E45-B864-D7729048D4C5}"/>
                </a:ext>
              </a:extLst>
            </p:cNvPr>
            <p:cNvPicPr/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611194" y="5806667"/>
              <a:ext cx="1559886" cy="54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47E20A-EC20-D147-86C9-748BA6790607}"/>
                </a:ext>
              </a:extLst>
            </p:cNvPr>
            <p:cNvGrpSpPr/>
            <p:nvPr/>
          </p:nvGrpSpPr>
          <p:grpSpPr>
            <a:xfrm>
              <a:off x="2981791" y="1635247"/>
              <a:ext cx="1730112" cy="1463605"/>
              <a:chOff x="819506" y="1491366"/>
              <a:chExt cx="2238463" cy="1737961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202D3C8-C91D-8741-87C2-583632AE54E9}"/>
                  </a:ext>
                </a:extLst>
              </p:cNvPr>
              <p:cNvPicPr/>
              <p:nvPr/>
            </p:nvPicPr>
            <p:blipFill>
              <a:blip r:embed="rId16" cstate="print"/>
              <a:srcRect l="79221" t="57380" r="15024" b="33737"/>
              <a:stretch>
                <a:fillRect/>
              </a:stretch>
            </p:blipFill>
            <p:spPr bwMode="auto">
              <a:xfrm>
                <a:off x="936580" y="1491366"/>
                <a:ext cx="971594" cy="101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D24A16-4792-5B4F-8D1E-51BDD18E93D5}"/>
                  </a:ext>
                </a:extLst>
              </p:cNvPr>
              <p:cNvSpPr txBox="1"/>
              <p:nvPr/>
            </p:nvSpPr>
            <p:spPr>
              <a:xfrm>
                <a:off x="819506" y="2484499"/>
                <a:ext cx="2238463" cy="744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latin typeface="Times New Roman" pitchFamily="18" charset="0"/>
                    <a:cs typeface="Times New Roman" pitchFamily="18" charset="0"/>
                  </a:rPr>
                  <a:t>Ministerio de Minas</a:t>
                </a:r>
                <a:br>
                  <a:rPr lang="en-US" sz="8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800" dirty="0">
                    <a:latin typeface="Times New Roman" pitchFamily="18" charset="0"/>
                    <a:cs typeface="Times New Roman" pitchFamily="18" charset="0"/>
                  </a:rPr>
                  <a:t>Industria y Energia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27F135-6E8B-914C-A522-858CFE73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460" y="2326225"/>
              <a:ext cx="1448622" cy="41809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C5E22D-0C98-6E42-8D7B-68FD3F345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110" y="4854098"/>
              <a:ext cx="1744700" cy="501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2163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1233-F678-6D40-BBA6-63A2684C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EB17-8CEE-A14B-A86D-E9CE15C1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7" y="857250"/>
            <a:ext cx="4829563" cy="3586734"/>
          </a:xfrm>
        </p:spPr>
        <p:txBody>
          <a:bodyPr/>
          <a:lstStyle/>
          <a:p>
            <a:r>
              <a:rPr lang="en-US" dirty="0"/>
              <a:t>The conundrum:</a:t>
            </a:r>
          </a:p>
          <a:p>
            <a:pPr lvl="1"/>
            <a:r>
              <a:rPr lang="en-US" dirty="0"/>
              <a:t>No reduction in PR since 2015</a:t>
            </a:r>
          </a:p>
          <a:p>
            <a:pPr lvl="1"/>
            <a:r>
              <a:rPr lang="en-US" dirty="0"/>
              <a:t>Why has progress stalled?</a:t>
            </a:r>
          </a:p>
          <a:p>
            <a:r>
              <a:rPr lang="en-US" dirty="0"/>
              <a:t>What to do next?</a:t>
            </a:r>
          </a:p>
          <a:p>
            <a:pPr lvl="1"/>
            <a:r>
              <a:rPr lang="en-US" dirty="0"/>
              <a:t>Will adding vaccination to the current intervention package halt transmission on Bioko Island?</a:t>
            </a:r>
          </a:p>
          <a:p>
            <a:r>
              <a:rPr lang="en-US" dirty="0"/>
              <a:t>What is the role of off-island transmission?</a:t>
            </a:r>
          </a:p>
          <a:p>
            <a:pPr lvl="1"/>
            <a:r>
              <a:rPr lang="en-US" dirty="0"/>
              <a:t>High risk among travelers from mainland EG</a:t>
            </a:r>
          </a:p>
          <a:p>
            <a:pPr lvl="1"/>
            <a:r>
              <a:rPr lang="en-US" dirty="0"/>
              <a:t>Few vectors in Malabo, yet malaria persists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28B29-91A5-2B47-B646-DCAA1A46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D25B3-5846-6B4E-837E-5352D247D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737" b="-46"/>
          <a:stretch/>
        </p:blipFill>
        <p:spPr>
          <a:xfrm>
            <a:off x="5034324" y="1393527"/>
            <a:ext cx="3897524" cy="264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ACF22-2005-2546-ACCE-EDDEF5FF045B}"/>
              </a:ext>
            </a:extLst>
          </p:cNvPr>
          <p:cNvSpPr txBox="1"/>
          <p:nvPr/>
        </p:nvSpPr>
        <p:spPr>
          <a:xfrm>
            <a:off x="5804984" y="1393527"/>
            <a:ext cx="2554737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b="1" dirty="0"/>
              <a:t>Prevalence (PR)</a:t>
            </a:r>
          </a:p>
          <a:p>
            <a:pPr algn="ctr"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dirty="0"/>
              <a:t>2004-2018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41166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59E0-5A00-3048-ADEF-D5A53140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C6BB-2FF4-4044-8BC5-0EC794F21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with aggregated MIS data, 2015-2017</a:t>
            </a:r>
          </a:p>
          <a:p>
            <a:r>
              <a:rPr lang="en-US" dirty="0"/>
              <a:t>Create geostatistical maps:</a:t>
            </a:r>
          </a:p>
          <a:p>
            <a:pPr lvl="1"/>
            <a:r>
              <a:rPr lang="en-US" dirty="0"/>
              <a:t>PR estimates</a:t>
            </a:r>
          </a:p>
          <a:p>
            <a:pPr lvl="1"/>
            <a:r>
              <a:rPr lang="en-US" dirty="0"/>
              <a:t>Travel behavior</a:t>
            </a:r>
          </a:p>
          <a:p>
            <a:r>
              <a:rPr lang="en-US" dirty="0"/>
              <a:t>Use mechanistic models, calibrated to MIS and geostatistical maps</a:t>
            </a:r>
          </a:p>
          <a:p>
            <a:pPr lvl="1"/>
            <a:r>
              <a:rPr lang="en-US" dirty="0"/>
              <a:t>Geospatially explicit model of transmission</a:t>
            </a:r>
          </a:p>
          <a:p>
            <a:pPr lvl="1"/>
            <a:r>
              <a:rPr lang="en-US" dirty="0"/>
              <a:t>Include human travel between Bioko Island and Mainland EG</a:t>
            </a:r>
          </a:p>
          <a:p>
            <a:r>
              <a:rPr lang="en-US" dirty="0"/>
              <a:t>Analysis:</a:t>
            </a:r>
          </a:p>
          <a:p>
            <a:pPr lvl="1"/>
            <a:r>
              <a:rPr lang="en-US" dirty="0"/>
              <a:t>Assess influence of cases acquired off-island with simple dynamical model</a:t>
            </a:r>
          </a:p>
          <a:p>
            <a:pPr lvl="1"/>
            <a:r>
              <a:rPr lang="en-US" dirty="0"/>
              <a:t>Simulate vaccination deployment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DA248-8246-BF4B-B628-CD17A76C2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56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C887-65DB-1245-8C73-7FDDE312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Malaria 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9738-BA07-0C4C-B907-0E11E52D6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7" y="857250"/>
            <a:ext cx="4458629" cy="3318965"/>
          </a:xfrm>
        </p:spPr>
        <p:txBody>
          <a:bodyPr/>
          <a:lstStyle/>
          <a:p>
            <a:r>
              <a:rPr lang="en-US" dirty="0"/>
              <a:t>Geostatistical prevalence mapping</a:t>
            </a:r>
          </a:p>
          <a:p>
            <a:pPr lvl="1"/>
            <a:r>
              <a:rPr lang="en-US" dirty="0"/>
              <a:t>Census </a:t>
            </a:r>
          </a:p>
          <a:p>
            <a:pPr lvl="1"/>
            <a:r>
              <a:rPr lang="en-US" dirty="0"/>
              <a:t>Survey data</a:t>
            </a:r>
          </a:p>
          <a:p>
            <a:pPr lvl="1"/>
            <a:r>
              <a:rPr lang="en-US" dirty="0"/>
              <a:t>Environmental covariates</a:t>
            </a:r>
          </a:p>
          <a:p>
            <a:r>
              <a:rPr lang="en-US" dirty="0"/>
              <a:t>Estimate prevalence in each map-area</a:t>
            </a:r>
          </a:p>
          <a:p>
            <a:pPr lvl="1"/>
            <a:r>
              <a:rPr lang="en-US" dirty="0"/>
              <a:t>Captures km</a:t>
            </a:r>
            <a:r>
              <a:rPr lang="en-US" baseline="30000" dirty="0"/>
              <a:t>2</a:t>
            </a:r>
            <a:r>
              <a:rPr lang="en-US" dirty="0"/>
              <a:t>-scale variability in PR</a:t>
            </a:r>
          </a:p>
          <a:p>
            <a:pPr lvl="1"/>
            <a:r>
              <a:rPr lang="en-US" dirty="0"/>
              <a:t>Highest PR along northwest coast</a:t>
            </a:r>
          </a:p>
          <a:p>
            <a:pPr lvl="1"/>
            <a:r>
              <a:rPr lang="en-US" dirty="0"/>
              <a:t>~10-14% in Malabo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ED253-6886-F84D-B8B6-FBD969E0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7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C42B9135-9F62-0D4A-AAB9-2E26CC33E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4568" y="622237"/>
            <a:ext cx="3777645" cy="3777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C3AB5A8-8454-E14C-9DC5-0C8A28956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6453" r="61388" b="64633"/>
          <a:stretch/>
        </p:blipFill>
        <p:spPr bwMode="auto">
          <a:xfrm>
            <a:off x="5004507" y="798990"/>
            <a:ext cx="1455928" cy="116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994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BEAC-7F9E-E045-BF55-FFA5F585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Conditioned on Travel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52629-0D22-1049-AE6C-9F10AC17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PR, this time conditioning on recent travel</a:t>
            </a:r>
          </a:p>
          <a:p>
            <a:r>
              <a:rPr lang="en-US" dirty="0"/>
              <a:t>Higher risk of malaria among those who traveled off-island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2019D-DDE2-1A46-80CE-2144FEB07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1B3A7-7D24-B040-965C-5BCE942BD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6" y="1790994"/>
            <a:ext cx="8429122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D60A34-662B-0843-8157-CD4AEB6F86F5}"/>
              </a:ext>
            </a:extLst>
          </p:cNvPr>
          <p:cNvSpPr txBox="1"/>
          <p:nvPr/>
        </p:nvSpPr>
        <p:spPr>
          <a:xfrm>
            <a:off x="961066" y="1739221"/>
            <a:ext cx="119246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dirty="0"/>
              <a:t>Total 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64093-D9C6-FD4A-9BF1-A2FEF7CB478B}"/>
              </a:ext>
            </a:extLst>
          </p:cNvPr>
          <p:cNvSpPr txBox="1"/>
          <p:nvPr/>
        </p:nvSpPr>
        <p:spPr>
          <a:xfrm>
            <a:off x="3888286" y="1740950"/>
            <a:ext cx="13693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dirty="0"/>
              <a:t>PR | travel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E7B8C-E8E7-4B4D-9DA2-04B2059C5BA0}"/>
              </a:ext>
            </a:extLst>
          </p:cNvPr>
          <p:cNvSpPr txBox="1"/>
          <p:nvPr/>
        </p:nvSpPr>
        <p:spPr>
          <a:xfrm>
            <a:off x="6672754" y="1739221"/>
            <a:ext cx="176844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2000" dirty="0"/>
              <a:t>PR | no travel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BA1A57-CC12-054C-8F09-2D9ADFD53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6453" r="61388" b="64633"/>
          <a:stretch/>
        </p:blipFill>
        <p:spPr bwMode="auto">
          <a:xfrm>
            <a:off x="268268" y="2221599"/>
            <a:ext cx="1183042" cy="948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C8E3AD-89EF-2D4A-AAF7-CC874B63CD8F}"/>
              </a:ext>
            </a:extLst>
          </p:cNvPr>
          <p:cNvSpPr/>
          <p:nvPr/>
        </p:nvSpPr>
        <p:spPr>
          <a:xfrm>
            <a:off x="363538" y="1739221"/>
            <a:ext cx="36438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FB0B8A-226A-4241-98B6-848653B954DB}"/>
              </a:ext>
            </a:extLst>
          </p:cNvPr>
          <p:cNvSpPr/>
          <p:nvPr/>
        </p:nvSpPr>
        <p:spPr>
          <a:xfrm>
            <a:off x="3151815" y="1751596"/>
            <a:ext cx="36438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1E3BD-AB61-2947-8E7B-6A6C7E996C4B}"/>
              </a:ext>
            </a:extLst>
          </p:cNvPr>
          <p:cNvSpPr/>
          <p:nvPr/>
        </p:nvSpPr>
        <p:spPr>
          <a:xfrm>
            <a:off x="5940092" y="1708725"/>
            <a:ext cx="36438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93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968791-94BF-7941-AAFA-DC918A7D3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54" y="737255"/>
            <a:ext cx="3825879" cy="38258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914F76-C138-4D4E-A0C7-39D8BAA67C20}"/>
              </a:ext>
            </a:extLst>
          </p:cNvPr>
          <p:cNvSpPr txBox="1"/>
          <p:nvPr/>
        </p:nvSpPr>
        <p:spPr>
          <a:xfrm>
            <a:off x="5646817" y="2258795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800" dirty="0"/>
              <a:t>Bioko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A9522-11CE-064B-B26E-B92A17657D3E}"/>
              </a:ext>
            </a:extLst>
          </p:cNvPr>
          <p:cNvSpPr txBox="1"/>
          <p:nvPr/>
        </p:nvSpPr>
        <p:spPr>
          <a:xfrm>
            <a:off x="7455489" y="1918276"/>
            <a:ext cx="10198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Cameroon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2E6C7-EEC8-9640-8B3A-40FDFBF80159}"/>
              </a:ext>
            </a:extLst>
          </p:cNvPr>
          <p:cNvSpPr txBox="1"/>
          <p:nvPr/>
        </p:nvSpPr>
        <p:spPr>
          <a:xfrm>
            <a:off x="7553623" y="4114054"/>
            <a:ext cx="7587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Gabon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3BA90-2EB4-1047-91C8-7222C520A168}"/>
              </a:ext>
            </a:extLst>
          </p:cNvPr>
          <p:cNvSpPr txBox="1"/>
          <p:nvPr/>
        </p:nvSpPr>
        <p:spPr>
          <a:xfrm>
            <a:off x="5735947" y="1040572"/>
            <a:ext cx="7521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Nigeria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E0F2E-3D71-CE48-B2D7-82C0B42AB4F6}"/>
              </a:ext>
            </a:extLst>
          </p:cNvPr>
          <p:cNvSpPr txBox="1"/>
          <p:nvPr/>
        </p:nvSpPr>
        <p:spPr>
          <a:xfrm>
            <a:off x="7385090" y="3484695"/>
            <a:ext cx="8066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200" dirty="0"/>
              <a:t>Río Muni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95D700-27CD-6743-B669-816458B3A3F8}"/>
              </a:ext>
            </a:extLst>
          </p:cNvPr>
          <p:cNvSpPr/>
          <p:nvPr/>
        </p:nvSpPr>
        <p:spPr>
          <a:xfrm>
            <a:off x="5646817" y="2095469"/>
            <a:ext cx="1203862" cy="7491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56804-C52C-174F-9FD7-5B00386D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Off-Island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0586C-0983-1F4E-8B9D-E9690F18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857250"/>
            <a:ext cx="5033117" cy="3318965"/>
          </a:xfrm>
        </p:spPr>
        <p:txBody>
          <a:bodyPr/>
          <a:lstStyle/>
          <a:p>
            <a:r>
              <a:rPr lang="en-US" dirty="0"/>
              <a:t>Mainland EG has very high transmission risk</a:t>
            </a:r>
          </a:p>
          <a:p>
            <a:r>
              <a:rPr lang="en-US" dirty="0"/>
              <a:t>Frequent off-island travel from Malabo</a:t>
            </a:r>
          </a:p>
          <a:p>
            <a:r>
              <a:rPr lang="en-US" dirty="0"/>
              <a:t>How much of the prevalence seen on the island is attributable to travel?</a:t>
            </a:r>
          </a:p>
          <a:p>
            <a:r>
              <a:rPr lang="en-US" dirty="0"/>
              <a:t>Use simple dynamical model</a:t>
            </a:r>
          </a:p>
          <a:p>
            <a:pPr lvl="1"/>
            <a:r>
              <a:rPr lang="en-US" dirty="0"/>
              <a:t>Ross-Macdonald </a:t>
            </a:r>
          </a:p>
          <a:p>
            <a:pPr lvl="1"/>
            <a:r>
              <a:rPr lang="en-US" dirty="0"/>
              <a:t>Include off-island infections</a:t>
            </a:r>
          </a:p>
          <a:p>
            <a:pPr lvl="1"/>
            <a:r>
              <a:rPr lang="en-US" dirty="0"/>
              <a:t>Calibrate based on PR + travel survey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2EC8C-B6B8-9349-8B57-5E9D1825C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9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BAAB5C-3860-704F-959A-3928C74B5686}"/>
              </a:ext>
            </a:extLst>
          </p:cNvPr>
          <p:cNvCxnSpPr>
            <a:cxnSpLocks/>
          </p:cNvCxnSpPr>
          <p:nvPr/>
        </p:nvCxnSpPr>
        <p:spPr>
          <a:xfrm flipH="1" flipV="1">
            <a:off x="6658726" y="2544415"/>
            <a:ext cx="699623" cy="94028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4AADA63-5620-1E4B-A289-11F5AB0084AB}"/>
              </a:ext>
            </a:extLst>
          </p:cNvPr>
          <p:cNvSpPr txBox="1"/>
          <p:nvPr/>
        </p:nvSpPr>
        <p:spPr>
          <a:xfrm>
            <a:off x="5788943" y="3410679"/>
            <a:ext cx="421183" cy="174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800" dirty="0">
                <a:latin typeface="Helvetica" pitchFamily="2" charset="0"/>
              </a:rPr>
              <a:t>100</a:t>
            </a:r>
            <a:endParaRPr lang="en-US" sz="1000" dirty="0"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CDBE0C-28F3-B143-9404-98207623AFD5}"/>
              </a:ext>
            </a:extLst>
          </p:cNvPr>
          <p:cNvSpPr txBox="1"/>
          <p:nvPr/>
        </p:nvSpPr>
        <p:spPr>
          <a:xfrm>
            <a:off x="5561219" y="3176918"/>
            <a:ext cx="9316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54"/>
              </a:spcBef>
              <a:buClr>
                <a:schemeClr val="accent1"/>
              </a:buClr>
              <a:buSzPct val="110000"/>
            </a:pPr>
            <a:r>
              <a:rPr lang="en-US" sz="1400" dirty="0"/>
              <a:t>PR 2-10y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4C3C13-0820-3D42-B5D1-9C3ED96C83BD}"/>
              </a:ext>
            </a:extLst>
          </p:cNvPr>
          <p:cNvGrpSpPr/>
          <p:nvPr/>
        </p:nvGrpSpPr>
        <p:grpSpPr>
          <a:xfrm>
            <a:off x="5579331" y="3390839"/>
            <a:ext cx="749550" cy="1087473"/>
            <a:chOff x="5579331" y="3390839"/>
            <a:chExt cx="749550" cy="108747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EE7CEDC-D97D-C54E-B8DD-5A747D05C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331" y="3425090"/>
              <a:ext cx="749550" cy="105322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5D9C5E-96C2-FB4E-9450-36993631A9A6}"/>
                </a:ext>
              </a:extLst>
            </p:cNvPr>
            <p:cNvSpPr txBox="1"/>
            <p:nvPr/>
          </p:nvSpPr>
          <p:spPr>
            <a:xfrm>
              <a:off x="5839390" y="3390839"/>
              <a:ext cx="41853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4"/>
                </a:spcBef>
                <a:buClr>
                  <a:schemeClr val="accent1"/>
                </a:buClr>
                <a:buSzPct val="110000"/>
              </a:pPr>
              <a:r>
                <a:rPr lang="en-US" sz="1000" dirty="0">
                  <a:latin typeface="Helvetica" pitchFamily="2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6284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HME ppt template_1109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308600"/>
      </a:accent2>
      <a:accent3>
        <a:srgbClr val="4B3892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HME_PPT_template_16x9_2018.06.01" id="{ABFBF3BE-777D-B54E-89C4-1BF36751CD1C}" vid="{EF030425-06E7-D849-B5C7-E654C4BAFBF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IHME ppt template_1109</Template>
  <TotalTime>3071</TotalTime>
  <Words>682</Words>
  <Application>Microsoft Macintosh PowerPoint</Application>
  <PresentationFormat>On-screen Show (16:9)</PresentationFormat>
  <Paragraphs>173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Helvetica</vt:lpstr>
      <vt:lpstr>Times New Roman</vt:lpstr>
      <vt:lpstr>IHME ppt template_1109</vt:lpstr>
      <vt:lpstr>Applied Simulation Modeling for Interrupting Malaria Transmission on Bioko Island</vt:lpstr>
      <vt:lpstr>Bioko Island</vt:lpstr>
      <vt:lpstr>Malaria on Bioko Island</vt:lpstr>
      <vt:lpstr>Bioko Island Malaria Elimination Program</vt:lpstr>
      <vt:lpstr>Key Questions</vt:lpstr>
      <vt:lpstr>Modeling Methodology</vt:lpstr>
      <vt:lpstr>Mapping Malaria Prevalence</vt:lpstr>
      <vt:lpstr>Prevalence Conditioned on Travel History</vt:lpstr>
      <vt:lpstr>Influence of Off-Island Transmission</vt:lpstr>
      <vt:lpstr>Influence of Off-Island Transmission</vt:lpstr>
      <vt:lpstr>Effect of Additional Interventions</vt:lpstr>
      <vt:lpstr>Simulation Modeling Results</vt:lpstr>
      <vt:lpstr>Simulation Modeling Results</vt:lpstr>
      <vt:lpstr>Simulation Modeling Results</vt:lpstr>
      <vt:lpstr>Conclusion</vt:lpstr>
      <vt:lpstr>Acknowledgments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Simulation Modeling for Interrupting Malaria Transmission on Bioko Island</dc:title>
  <dc:creator>Daniel T Citron</dc:creator>
  <cp:lastModifiedBy>Daniel T Citron</cp:lastModifiedBy>
  <cp:revision>21</cp:revision>
  <dcterms:created xsi:type="dcterms:W3CDTF">2019-04-10T00:34:58Z</dcterms:created>
  <dcterms:modified xsi:type="dcterms:W3CDTF">2019-04-15T04:39:31Z</dcterms:modified>
</cp:coreProperties>
</file>