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charts/chart15.xml" ContentType="application/vnd.openxmlformats-officedocument.drawingml.chart+xml"/>
  <Override PartName="/ppt/theme/themeOverride6.xml" ContentType="application/vnd.openxmlformats-officedocument.themeOverride+xml"/>
  <Override PartName="/ppt/charts/chart16.xml" ContentType="application/vnd.openxmlformats-officedocument.drawingml.chart+xml"/>
  <Override PartName="/ppt/theme/themeOverride7.xml" ContentType="application/vnd.openxmlformats-officedocument.themeOverride+xml"/>
  <Override PartName="/ppt/charts/chart17.xml" ContentType="application/vnd.openxmlformats-officedocument.drawingml.chart+xml"/>
  <Override PartName="/ppt/drawings/drawing7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1017" r:id="rId1"/>
    <p:sldMasterId id="2147491029" r:id="rId2"/>
  </p:sldMasterIdLst>
  <p:notesMasterIdLst>
    <p:notesMasterId r:id="rId38"/>
  </p:notesMasterIdLst>
  <p:handoutMasterIdLst>
    <p:handoutMasterId r:id="rId39"/>
  </p:handoutMasterIdLst>
  <p:sldIdLst>
    <p:sldId id="2554" r:id="rId3"/>
    <p:sldId id="2583" r:id="rId4"/>
    <p:sldId id="2558" r:id="rId5"/>
    <p:sldId id="2639" r:id="rId6"/>
    <p:sldId id="2640" r:id="rId7"/>
    <p:sldId id="2591" r:id="rId8"/>
    <p:sldId id="2560" r:id="rId9"/>
    <p:sldId id="2638" r:id="rId10"/>
    <p:sldId id="2595" r:id="rId11"/>
    <p:sldId id="2592" r:id="rId12"/>
    <p:sldId id="2594" r:id="rId13"/>
    <p:sldId id="2597" r:id="rId14"/>
    <p:sldId id="2598" r:id="rId15"/>
    <p:sldId id="2607" r:id="rId16"/>
    <p:sldId id="2604" r:id="rId17"/>
    <p:sldId id="2620" r:id="rId18"/>
    <p:sldId id="2621" r:id="rId19"/>
    <p:sldId id="2613" r:id="rId20"/>
    <p:sldId id="2614" r:id="rId21"/>
    <p:sldId id="2615" r:id="rId22"/>
    <p:sldId id="2616" r:id="rId23"/>
    <p:sldId id="2623" r:id="rId24"/>
    <p:sldId id="2618" r:id="rId25"/>
    <p:sldId id="2619" r:id="rId26"/>
    <p:sldId id="2650" r:id="rId27"/>
    <p:sldId id="2641" r:id="rId28"/>
    <p:sldId id="2643" r:id="rId29"/>
    <p:sldId id="2651" r:id="rId30"/>
    <p:sldId id="2652" r:id="rId31"/>
    <p:sldId id="2653" r:id="rId32"/>
    <p:sldId id="2654" r:id="rId33"/>
    <p:sldId id="2655" r:id="rId34"/>
    <p:sldId id="2656" r:id="rId35"/>
    <p:sldId id="2657" r:id="rId36"/>
    <p:sldId id="2658" r:id="rId37"/>
  </p:sldIdLst>
  <p:sldSz cx="9144000" cy="6858000" type="letter"/>
  <p:notesSz cx="6797675" cy="99282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66CCFF"/>
    <a:srgbClr val="03554B"/>
    <a:srgbClr val="0099CC"/>
    <a:srgbClr val="663300"/>
    <a:srgbClr val="0000FF"/>
    <a:srgbClr val="9900FF"/>
    <a:srgbClr val="00FFFF"/>
    <a:srgbClr val="FF5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382" autoAdjust="0"/>
    <p:restoredTop sz="98704" autoAdjust="0"/>
  </p:normalViewPr>
  <p:slideViewPr>
    <p:cSldViewPr snapToGrid="0" showGuides="1">
      <p:cViewPr>
        <p:scale>
          <a:sx n="90" d="100"/>
          <a:sy n="90" d="100"/>
        </p:scale>
        <p:origin x="-2160" y="-498"/>
      </p:cViewPr>
      <p:guideLst>
        <p:guide orient="horz" pos="3693"/>
        <p:guide orient="horz" pos="1386"/>
        <p:guide orient="horz" pos="3386"/>
        <p:guide pos="12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1446" y="-90"/>
      </p:cViewPr>
      <p:guideLst>
        <p:guide orient="horz" pos="2976"/>
        <p:guide pos="2141"/>
        <p:guide pos="436"/>
        <p:guide pos="386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6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7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555635820751762E-2"/>
          <c:y val="0.2324823567930418"/>
          <c:w val="0.89959209227286951"/>
          <c:h val="0.73510133951809808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monthly CAAP 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</a:ln>
          </c:spPr>
          <c:cat>
            <c:numRef>
              <c:f>Sheet1!$A$2:$A$177</c:f>
              <c:numCache>
                <c:formatCode>General</c:formatCode>
                <c:ptCount val="176"/>
                <c:pt idx="0">
                  <c:v>11</c:v>
                </c:pt>
                <c:pt idx="1">
                  <c:v>12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  <c:pt idx="24">
                  <c:v>11</c:v>
                </c:pt>
                <c:pt idx="25">
                  <c:v>12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4</c:v>
                </c:pt>
                <c:pt idx="30">
                  <c:v>5</c:v>
                </c:pt>
                <c:pt idx="31">
                  <c:v>6</c:v>
                </c:pt>
                <c:pt idx="32">
                  <c:v>7</c:v>
                </c:pt>
                <c:pt idx="33">
                  <c:v>8</c:v>
                </c:pt>
                <c:pt idx="34">
                  <c:v>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</c:v>
                </c:pt>
                <c:pt idx="39">
                  <c:v>2</c:v>
                </c:pt>
                <c:pt idx="40">
                  <c:v>3</c:v>
                </c:pt>
                <c:pt idx="41">
                  <c:v>4</c:v>
                </c:pt>
                <c:pt idx="42">
                  <c:v>5</c:v>
                </c:pt>
                <c:pt idx="43">
                  <c:v>6</c:v>
                </c:pt>
                <c:pt idx="44">
                  <c:v>7</c:v>
                </c:pt>
                <c:pt idx="45">
                  <c:v>8</c:v>
                </c:pt>
                <c:pt idx="46">
                  <c:v>9</c:v>
                </c:pt>
                <c:pt idx="47">
                  <c:v>10</c:v>
                </c:pt>
                <c:pt idx="48">
                  <c:v>11</c:v>
                </c:pt>
                <c:pt idx="49">
                  <c:v>12</c:v>
                </c:pt>
                <c:pt idx="50">
                  <c:v>1</c:v>
                </c:pt>
                <c:pt idx="51">
                  <c:v>2</c:v>
                </c:pt>
                <c:pt idx="52">
                  <c:v>3</c:v>
                </c:pt>
                <c:pt idx="53">
                  <c:v>4</c:v>
                </c:pt>
                <c:pt idx="54">
                  <c:v>5</c:v>
                </c:pt>
                <c:pt idx="55">
                  <c:v>6</c:v>
                </c:pt>
                <c:pt idx="56">
                  <c:v>7</c:v>
                </c:pt>
                <c:pt idx="57">
                  <c:v>8</c:v>
                </c:pt>
                <c:pt idx="58">
                  <c:v>9</c:v>
                </c:pt>
                <c:pt idx="59">
                  <c:v>10</c:v>
                </c:pt>
                <c:pt idx="60">
                  <c:v>11</c:v>
                </c:pt>
                <c:pt idx="61">
                  <c:v>12</c:v>
                </c:pt>
                <c:pt idx="62">
                  <c:v>1</c:v>
                </c:pt>
                <c:pt idx="63">
                  <c:v>2</c:v>
                </c:pt>
                <c:pt idx="64">
                  <c:v>3</c:v>
                </c:pt>
                <c:pt idx="65">
                  <c:v>4</c:v>
                </c:pt>
                <c:pt idx="66">
                  <c:v>5</c:v>
                </c:pt>
                <c:pt idx="67">
                  <c:v>6</c:v>
                </c:pt>
                <c:pt idx="68">
                  <c:v>7</c:v>
                </c:pt>
                <c:pt idx="69">
                  <c:v>8</c:v>
                </c:pt>
                <c:pt idx="70">
                  <c:v>9</c:v>
                </c:pt>
                <c:pt idx="71">
                  <c:v>10</c:v>
                </c:pt>
                <c:pt idx="72">
                  <c:v>11</c:v>
                </c:pt>
                <c:pt idx="73">
                  <c:v>12</c:v>
                </c:pt>
                <c:pt idx="74">
                  <c:v>1</c:v>
                </c:pt>
                <c:pt idx="75">
                  <c:v>2</c:v>
                </c:pt>
                <c:pt idx="76">
                  <c:v>3</c:v>
                </c:pt>
                <c:pt idx="77">
                  <c:v>4</c:v>
                </c:pt>
                <c:pt idx="78">
                  <c:v>5</c:v>
                </c:pt>
                <c:pt idx="79">
                  <c:v>6</c:v>
                </c:pt>
                <c:pt idx="80">
                  <c:v>7</c:v>
                </c:pt>
                <c:pt idx="81">
                  <c:v>8</c:v>
                </c:pt>
                <c:pt idx="82">
                  <c:v>9</c:v>
                </c:pt>
                <c:pt idx="83">
                  <c:v>10</c:v>
                </c:pt>
                <c:pt idx="84">
                  <c:v>11</c:v>
                </c:pt>
                <c:pt idx="85">
                  <c:v>12</c:v>
                </c:pt>
                <c:pt idx="86">
                  <c:v>1</c:v>
                </c:pt>
                <c:pt idx="87">
                  <c:v>2</c:v>
                </c:pt>
                <c:pt idx="88">
                  <c:v>3</c:v>
                </c:pt>
                <c:pt idx="89">
                  <c:v>4</c:v>
                </c:pt>
                <c:pt idx="90">
                  <c:v>5</c:v>
                </c:pt>
                <c:pt idx="91">
                  <c:v>6</c:v>
                </c:pt>
                <c:pt idx="92">
                  <c:v>7</c:v>
                </c:pt>
                <c:pt idx="93">
                  <c:v>8</c:v>
                </c:pt>
                <c:pt idx="94">
                  <c:v>9</c:v>
                </c:pt>
                <c:pt idx="95">
                  <c:v>10</c:v>
                </c:pt>
                <c:pt idx="96">
                  <c:v>11</c:v>
                </c:pt>
                <c:pt idx="97">
                  <c:v>12</c:v>
                </c:pt>
                <c:pt idx="98">
                  <c:v>1</c:v>
                </c:pt>
                <c:pt idx="99">
                  <c:v>2</c:v>
                </c:pt>
                <c:pt idx="100">
                  <c:v>3</c:v>
                </c:pt>
                <c:pt idx="101">
                  <c:v>4</c:v>
                </c:pt>
                <c:pt idx="102">
                  <c:v>5</c:v>
                </c:pt>
                <c:pt idx="103">
                  <c:v>6</c:v>
                </c:pt>
                <c:pt idx="104">
                  <c:v>7</c:v>
                </c:pt>
                <c:pt idx="105">
                  <c:v>8</c:v>
                </c:pt>
                <c:pt idx="106">
                  <c:v>9</c:v>
                </c:pt>
                <c:pt idx="107">
                  <c:v>10</c:v>
                </c:pt>
                <c:pt idx="108">
                  <c:v>11</c:v>
                </c:pt>
                <c:pt idx="109">
                  <c:v>12</c:v>
                </c:pt>
                <c:pt idx="110">
                  <c:v>1</c:v>
                </c:pt>
                <c:pt idx="111">
                  <c:v>2</c:v>
                </c:pt>
                <c:pt idx="112">
                  <c:v>3</c:v>
                </c:pt>
                <c:pt idx="113">
                  <c:v>4</c:v>
                </c:pt>
                <c:pt idx="114">
                  <c:v>5</c:v>
                </c:pt>
                <c:pt idx="115">
                  <c:v>6</c:v>
                </c:pt>
                <c:pt idx="116">
                  <c:v>7</c:v>
                </c:pt>
                <c:pt idx="117">
                  <c:v>8</c:v>
                </c:pt>
                <c:pt idx="118">
                  <c:v>9</c:v>
                </c:pt>
                <c:pt idx="119">
                  <c:v>10</c:v>
                </c:pt>
                <c:pt idx="120">
                  <c:v>11</c:v>
                </c:pt>
                <c:pt idx="121">
                  <c:v>12</c:v>
                </c:pt>
                <c:pt idx="122">
                  <c:v>1</c:v>
                </c:pt>
                <c:pt idx="123">
                  <c:v>2</c:v>
                </c:pt>
                <c:pt idx="124">
                  <c:v>3</c:v>
                </c:pt>
                <c:pt idx="125">
                  <c:v>4</c:v>
                </c:pt>
                <c:pt idx="126">
                  <c:v>5</c:v>
                </c:pt>
                <c:pt idx="127">
                  <c:v>6</c:v>
                </c:pt>
                <c:pt idx="128">
                  <c:v>7</c:v>
                </c:pt>
                <c:pt idx="129">
                  <c:v>8</c:v>
                </c:pt>
                <c:pt idx="130">
                  <c:v>9</c:v>
                </c:pt>
                <c:pt idx="131">
                  <c:v>10</c:v>
                </c:pt>
                <c:pt idx="132">
                  <c:v>11</c:v>
                </c:pt>
                <c:pt idx="133">
                  <c:v>12</c:v>
                </c:pt>
                <c:pt idx="134">
                  <c:v>1</c:v>
                </c:pt>
                <c:pt idx="135">
                  <c:v>2</c:v>
                </c:pt>
                <c:pt idx="136">
                  <c:v>3</c:v>
                </c:pt>
                <c:pt idx="137">
                  <c:v>4</c:v>
                </c:pt>
                <c:pt idx="138">
                  <c:v>5</c:v>
                </c:pt>
                <c:pt idx="139">
                  <c:v>6</c:v>
                </c:pt>
                <c:pt idx="140">
                  <c:v>7</c:v>
                </c:pt>
                <c:pt idx="141">
                  <c:v>8</c:v>
                </c:pt>
                <c:pt idx="142">
                  <c:v>9</c:v>
                </c:pt>
                <c:pt idx="143">
                  <c:v>10</c:v>
                </c:pt>
                <c:pt idx="144">
                  <c:v>11</c:v>
                </c:pt>
                <c:pt idx="145">
                  <c:v>12</c:v>
                </c:pt>
                <c:pt idx="146">
                  <c:v>1</c:v>
                </c:pt>
                <c:pt idx="147">
                  <c:v>2</c:v>
                </c:pt>
                <c:pt idx="148">
                  <c:v>3</c:v>
                </c:pt>
                <c:pt idx="149">
                  <c:v>4</c:v>
                </c:pt>
                <c:pt idx="150">
                  <c:v>5</c:v>
                </c:pt>
                <c:pt idx="151">
                  <c:v>6</c:v>
                </c:pt>
                <c:pt idx="152">
                  <c:v>7</c:v>
                </c:pt>
                <c:pt idx="153">
                  <c:v>8</c:v>
                </c:pt>
                <c:pt idx="154">
                  <c:v>9</c:v>
                </c:pt>
                <c:pt idx="155">
                  <c:v>10</c:v>
                </c:pt>
                <c:pt idx="156">
                  <c:v>11</c:v>
                </c:pt>
                <c:pt idx="157">
                  <c:v>12</c:v>
                </c:pt>
                <c:pt idx="158">
                  <c:v>1</c:v>
                </c:pt>
                <c:pt idx="159">
                  <c:v>2</c:v>
                </c:pt>
                <c:pt idx="160">
                  <c:v>3</c:v>
                </c:pt>
                <c:pt idx="161">
                  <c:v>4</c:v>
                </c:pt>
                <c:pt idx="162">
                  <c:v>5</c:v>
                </c:pt>
                <c:pt idx="163">
                  <c:v>6</c:v>
                </c:pt>
                <c:pt idx="164">
                  <c:v>7</c:v>
                </c:pt>
                <c:pt idx="165">
                  <c:v>8</c:v>
                </c:pt>
                <c:pt idx="166">
                  <c:v>9</c:v>
                </c:pt>
                <c:pt idx="167">
                  <c:v>10</c:v>
                </c:pt>
                <c:pt idx="168">
                  <c:v>11</c:v>
                </c:pt>
                <c:pt idx="169">
                  <c:v>12</c:v>
                </c:pt>
                <c:pt idx="170">
                  <c:v>1</c:v>
                </c:pt>
                <c:pt idx="171">
                  <c:v>2</c:v>
                </c:pt>
                <c:pt idx="172">
                  <c:v>3</c:v>
                </c:pt>
                <c:pt idx="173">
                  <c:v>4</c:v>
                </c:pt>
                <c:pt idx="174">
                  <c:v>5</c:v>
                </c:pt>
                <c:pt idx="175">
                  <c:v>6</c:v>
                </c:pt>
              </c:numCache>
            </c:numRef>
          </c:cat>
          <c:val>
            <c:numRef>
              <c:f>Sheet1!$B$2:$B$177</c:f>
              <c:numCache>
                <c:formatCode>0.0</c:formatCode>
                <c:ptCount val="176"/>
                <c:pt idx="0">
                  <c:v>0.81077428944642138</c:v>
                </c:pt>
                <c:pt idx="1">
                  <c:v>1.3212618050237976</c:v>
                </c:pt>
                <c:pt idx="2">
                  <c:v>2.4323228683392641</c:v>
                </c:pt>
                <c:pt idx="3">
                  <c:v>1.9818927075356965</c:v>
                </c:pt>
                <c:pt idx="4">
                  <c:v>1.096046724622014</c:v>
                </c:pt>
                <c:pt idx="5">
                  <c:v>0.88584598291368255</c:v>
                </c:pt>
                <c:pt idx="6">
                  <c:v>0.82578862813987364</c:v>
                </c:pt>
                <c:pt idx="7">
                  <c:v>0.87083164422023029</c:v>
                </c:pt>
                <c:pt idx="8">
                  <c:v>0.91808630011221048</c:v>
                </c:pt>
                <c:pt idx="9">
                  <c:v>0.48090234767782458</c:v>
                </c:pt>
                <c:pt idx="10">
                  <c:v>0.58291193657918128</c:v>
                </c:pt>
                <c:pt idx="11">
                  <c:v>0.65577592865157897</c:v>
                </c:pt>
                <c:pt idx="12">
                  <c:v>1.0929598810859649</c:v>
                </c:pt>
                <c:pt idx="13">
                  <c:v>1.9964733827836962</c:v>
                </c:pt>
                <c:pt idx="14">
                  <c:v>2.2879293510732865</c:v>
                </c:pt>
                <c:pt idx="15">
                  <c:v>1.6175806240072281</c:v>
                </c:pt>
                <c:pt idx="16">
                  <c:v>1.6321534224217076</c:v>
                </c:pt>
                <c:pt idx="17">
                  <c:v>1.1512510747438831</c:v>
                </c:pt>
                <c:pt idx="18">
                  <c:v>1.0783870826714854</c:v>
                </c:pt>
                <c:pt idx="19">
                  <c:v>1.1512510747438831</c:v>
                </c:pt>
                <c:pt idx="20">
                  <c:v>0.76791808873720135</c:v>
                </c:pt>
                <c:pt idx="21">
                  <c:v>0.46928327645051193</c:v>
                </c:pt>
                <c:pt idx="22">
                  <c:v>0.75369738339021619</c:v>
                </c:pt>
                <c:pt idx="23">
                  <c:v>1.1092150170648465</c:v>
                </c:pt>
                <c:pt idx="24">
                  <c:v>1.3794084186575655</c:v>
                </c:pt>
                <c:pt idx="25">
                  <c:v>1.6496018202502845</c:v>
                </c:pt>
                <c:pt idx="26">
                  <c:v>2.6023890784982933</c:v>
                </c:pt>
                <c:pt idx="27">
                  <c:v>2.1473265073947667</c:v>
                </c:pt>
                <c:pt idx="28">
                  <c:v>1.294084186575654</c:v>
                </c:pt>
                <c:pt idx="29">
                  <c:v>0.99544937428896463</c:v>
                </c:pt>
                <c:pt idx="30">
                  <c:v>0.99544937428896463</c:v>
                </c:pt>
                <c:pt idx="31">
                  <c:v>0.66837315130830488</c:v>
                </c:pt>
                <c:pt idx="32">
                  <c:v>0.75807561102298093</c:v>
                </c:pt>
                <c:pt idx="33">
                  <c:v>0.28076874482332626</c:v>
                </c:pt>
                <c:pt idx="34">
                  <c:v>0.36499936827032414</c:v>
                </c:pt>
                <c:pt idx="35">
                  <c:v>0.46326842895848835</c:v>
                </c:pt>
                <c:pt idx="36">
                  <c:v>0.94057529515814298</c:v>
                </c:pt>
                <c:pt idx="37">
                  <c:v>1.3055746634284673</c:v>
                </c:pt>
                <c:pt idx="38">
                  <c:v>2.3865343309982729</c:v>
                </c:pt>
                <c:pt idx="39">
                  <c:v>1.9794196510044502</c:v>
                </c:pt>
                <c:pt idx="40">
                  <c:v>1.3617284123931324</c:v>
                </c:pt>
                <c:pt idx="41">
                  <c:v>0.99672904412280827</c:v>
                </c:pt>
                <c:pt idx="42">
                  <c:v>0.70192186205831564</c:v>
                </c:pt>
                <c:pt idx="43">
                  <c:v>0.68788342481714937</c:v>
                </c:pt>
                <c:pt idx="44">
                  <c:v>0.54335711101203743</c:v>
                </c:pt>
                <c:pt idx="45">
                  <c:v>0.45976370931787786</c:v>
                </c:pt>
                <c:pt idx="46">
                  <c:v>0.54335711101203743</c:v>
                </c:pt>
                <c:pt idx="47">
                  <c:v>0.65481497993758364</c:v>
                </c:pt>
                <c:pt idx="48">
                  <c:v>0.76627284886312974</c:v>
                </c:pt>
                <c:pt idx="49">
                  <c:v>0.97525635309852876</c:v>
                </c:pt>
                <c:pt idx="50">
                  <c:v>1.9923094070441374</c:v>
                </c:pt>
                <c:pt idx="51">
                  <c:v>2.3824119482835489</c:v>
                </c:pt>
                <c:pt idx="52">
                  <c:v>2.3963441818992419</c:v>
                </c:pt>
                <c:pt idx="53">
                  <c:v>0.96132411948283547</c:v>
                </c:pt>
                <c:pt idx="54">
                  <c:v>0.86379848417298255</c:v>
                </c:pt>
                <c:pt idx="55">
                  <c:v>0.83593401694159608</c:v>
                </c:pt>
                <c:pt idx="56">
                  <c:v>0.63520557876203965</c:v>
                </c:pt>
                <c:pt idx="57">
                  <c:v>0.53854386025477263</c:v>
                </c:pt>
                <c:pt idx="58">
                  <c:v>0.55235267718438219</c:v>
                </c:pt>
                <c:pt idx="59">
                  <c:v>0.80091138191735423</c:v>
                </c:pt>
                <c:pt idx="60">
                  <c:v>0.78710256498774467</c:v>
                </c:pt>
                <c:pt idx="61">
                  <c:v>0.96661718507266892</c:v>
                </c:pt>
                <c:pt idx="62">
                  <c:v>2.6789104843442542</c:v>
                </c:pt>
                <c:pt idx="63">
                  <c:v>2.80318983671074</c:v>
                </c:pt>
                <c:pt idx="64">
                  <c:v>1.9470431870749474</c:v>
                </c:pt>
                <c:pt idx="65">
                  <c:v>0.66282321262125865</c:v>
                </c:pt>
                <c:pt idx="66">
                  <c:v>0.67663202955086821</c:v>
                </c:pt>
                <c:pt idx="67">
                  <c:v>0.66282321262125865</c:v>
                </c:pt>
                <c:pt idx="68">
                  <c:v>0.85162495535836924</c:v>
                </c:pt>
                <c:pt idx="69">
                  <c:v>0.45328425043268045</c:v>
                </c:pt>
                <c:pt idx="70">
                  <c:v>0.52196368231641987</c:v>
                </c:pt>
                <c:pt idx="71">
                  <c:v>0.6043790005769073</c:v>
                </c:pt>
                <c:pt idx="72">
                  <c:v>0.85162495535836924</c:v>
                </c:pt>
                <c:pt idx="73">
                  <c:v>1.7307216834702344</c:v>
                </c:pt>
                <c:pt idx="74">
                  <c:v>2.0054394110051921</c:v>
                </c:pt>
                <c:pt idx="75">
                  <c:v>2.3900442295541331</c:v>
                </c:pt>
                <c:pt idx="76">
                  <c:v>1.9367599791214527</c:v>
                </c:pt>
                <c:pt idx="77">
                  <c:v>1.0713991373863356</c:v>
                </c:pt>
                <c:pt idx="78">
                  <c:v>1.002719705502596</c:v>
                </c:pt>
                <c:pt idx="79">
                  <c:v>0.85162495535836924</c:v>
                </c:pt>
                <c:pt idx="80">
                  <c:v>0.75163309372181375</c:v>
                </c:pt>
                <c:pt idx="81">
                  <c:v>0.40998168748462566</c:v>
                </c:pt>
                <c:pt idx="82">
                  <c:v>0.36898351873616309</c:v>
                </c:pt>
                <c:pt idx="83">
                  <c:v>0.64230464372591367</c:v>
                </c:pt>
                <c:pt idx="84">
                  <c:v>1.2846092874518273</c:v>
                </c:pt>
                <c:pt idx="85">
                  <c:v>2.5282204061551918</c:v>
                </c:pt>
                <c:pt idx="86">
                  <c:v>1.8859157624292782</c:v>
                </c:pt>
                <c:pt idx="87">
                  <c:v>1.4759340749446523</c:v>
                </c:pt>
                <c:pt idx="88">
                  <c:v>1.3119413999508021</c:v>
                </c:pt>
                <c:pt idx="89">
                  <c:v>1.0796184437095142</c:v>
                </c:pt>
                <c:pt idx="90">
                  <c:v>0.92929182496515161</c:v>
                </c:pt>
                <c:pt idx="91">
                  <c:v>0.75163309372181375</c:v>
                </c:pt>
                <c:pt idx="92">
                  <c:v>0.59188312998560644</c:v>
                </c:pt>
                <c:pt idx="93">
                  <c:v>0.47081612612491425</c:v>
                </c:pt>
                <c:pt idx="94">
                  <c:v>0.68604635521058932</c:v>
                </c:pt>
                <c:pt idx="95">
                  <c:v>0.73985391248200805</c:v>
                </c:pt>
                <c:pt idx="96">
                  <c:v>1.3855445997390334</c:v>
                </c:pt>
                <c:pt idx="97">
                  <c:v>0.99543980952124722</c:v>
                </c:pt>
                <c:pt idx="98">
                  <c:v>1.883264504499657</c:v>
                </c:pt>
                <c:pt idx="99">
                  <c:v>2.932511871292323</c:v>
                </c:pt>
                <c:pt idx="100">
                  <c:v>1.8294569472282383</c:v>
                </c:pt>
                <c:pt idx="101">
                  <c:v>0.79366146975342688</c:v>
                </c:pt>
                <c:pt idx="102">
                  <c:v>0.98198792020339254</c:v>
                </c:pt>
                <c:pt idx="103">
                  <c:v>0.52462368339633303</c:v>
                </c:pt>
                <c:pt idx="104">
                  <c:v>0.54175117764813918</c:v>
                </c:pt>
                <c:pt idx="105">
                  <c:v>0.42283018743269402</c:v>
                </c:pt>
                <c:pt idx="106">
                  <c:v>0.46247051750450907</c:v>
                </c:pt>
                <c:pt idx="107">
                  <c:v>0.594604951077226</c:v>
                </c:pt>
                <c:pt idx="108">
                  <c:v>1.1231426853680937</c:v>
                </c:pt>
                <c:pt idx="109">
                  <c:v>1.8102417399462212</c:v>
                </c:pt>
                <c:pt idx="110">
                  <c:v>3.1315860756733902</c:v>
                </c:pt>
                <c:pt idx="111">
                  <c:v>1.4006249958707988</c:v>
                </c:pt>
                <c:pt idx="112">
                  <c:v>0.77959315807902962</c:v>
                </c:pt>
                <c:pt idx="113">
                  <c:v>0.73995282800721451</c:v>
                </c:pt>
                <c:pt idx="114">
                  <c:v>0.48889740421905253</c:v>
                </c:pt>
                <c:pt idx="115">
                  <c:v>0.54175117764813918</c:v>
                </c:pt>
                <c:pt idx="116">
                  <c:v>0.46725636150067168</c:v>
                </c:pt>
                <c:pt idx="117">
                  <c:v>0.25958686750037313</c:v>
                </c:pt>
                <c:pt idx="118">
                  <c:v>0.46725636150067168</c:v>
                </c:pt>
                <c:pt idx="119">
                  <c:v>0.35044227112550375</c:v>
                </c:pt>
                <c:pt idx="120">
                  <c:v>0.44129767475063436</c:v>
                </c:pt>
                <c:pt idx="121">
                  <c:v>0.67492585550097028</c:v>
                </c:pt>
                <c:pt idx="122">
                  <c:v>1.4796451447521271</c:v>
                </c:pt>
                <c:pt idx="123">
                  <c:v>1.5056038315021643</c:v>
                </c:pt>
                <c:pt idx="124">
                  <c:v>0.94749206637636207</c:v>
                </c:pt>
                <c:pt idx="125">
                  <c:v>0.62300848200089554</c:v>
                </c:pt>
                <c:pt idx="126">
                  <c:v>0.55811176512580229</c:v>
                </c:pt>
                <c:pt idx="127">
                  <c:v>0.38938030125055972</c:v>
                </c:pt>
                <c:pt idx="128">
                  <c:v>0.28036370819235501</c:v>
                </c:pt>
                <c:pt idx="129">
                  <c:v>0.14018185409617751</c:v>
                </c:pt>
                <c:pt idx="130">
                  <c:v>0.34408273278152662</c:v>
                </c:pt>
                <c:pt idx="131">
                  <c:v>0.39505795245286385</c:v>
                </c:pt>
                <c:pt idx="132">
                  <c:v>0.45877697704203541</c:v>
                </c:pt>
                <c:pt idx="133">
                  <c:v>0.82834731965923059</c:v>
                </c:pt>
                <c:pt idx="134">
                  <c:v>1.5547441999757869</c:v>
                </c:pt>
                <c:pt idx="135">
                  <c:v>1.1979176622764258</c:v>
                </c:pt>
                <c:pt idx="136">
                  <c:v>0.57347122130254435</c:v>
                </c:pt>
                <c:pt idx="137">
                  <c:v>0.3568265376993609</c:v>
                </c:pt>
                <c:pt idx="138">
                  <c:v>0.58621502622037858</c:v>
                </c:pt>
                <c:pt idx="139">
                  <c:v>0.38231414753502951</c:v>
                </c:pt>
                <c:pt idx="140">
                  <c:v>0.3385622390249407</c:v>
                </c:pt>
                <c:pt idx="141">
                  <c:v>0.16301144841941592</c:v>
                </c:pt>
                <c:pt idx="142">
                  <c:v>0.26332618590828721</c:v>
                </c:pt>
                <c:pt idx="143">
                  <c:v>0.45141631869992099</c:v>
                </c:pt>
                <c:pt idx="144">
                  <c:v>0.55173105618879226</c:v>
                </c:pt>
                <c:pt idx="145">
                  <c:v>1.0909227701914757</c:v>
                </c:pt>
                <c:pt idx="146">
                  <c:v>1.04076540144704</c:v>
                </c:pt>
                <c:pt idx="147">
                  <c:v>1.0282260592609311</c:v>
                </c:pt>
                <c:pt idx="148">
                  <c:v>0.73982118898042615</c:v>
                </c:pt>
                <c:pt idx="149">
                  <c:v>0.3761802655832675</c:v>
                </c:pt>
                <c:pt idx="150">
                  <c:v>0.2884048702805051</c:v>
                </c:pt>
                <c:pt idx="151">
                  <c:v>0.3761802655832675</c:v>
                </c:pt>
                <c:pt idx="152">
                  <c:v>0.24639493412015448</c:v>
                </c:pt>
                <c:pt idx="153">
                  <c:v>0.12319746706007724</c:v>
                </c:pt>
                <c:pt idx="154">
                  <c:v>0.16015670717810043</c:v>
                </c:pt>
                <c:pt idx="155">
                  <c:v>0.30799366765019309</c:v>
                </c:pt>
                <c:pt idx="156">
                  <c:v>0.67758606883042483</c:v>
                </c:pt>
                <c:pt idx="157">
                  <c:v>1.5892473250749966</c:v>
                </c:pt>
                <c:pt idx="158">
                  <c:v>1.1580561903647262</c:v>
                </c:pt>
                <c:pt idx="159">
                  <c:v>0.56670834847635543</c:v>
                </c:pt>
                <c:pt idx="160">
                  <c:v>0.60366758859437852</c:v>
                </c:pt>
                <c:pt idx="161">
                  <c:v>0.41887138800426266</c:v>
                </c:pt>
                <c:pt idx="162">
                  <c:v>0.45583062812228581</c:v>
                </c:pt>
                <c:pt idx="163">
                  <c:v>0.32031341435620087</c:v>
                </c:pt>
                <c:pt idx="164">
                  <c:v>0.22899291327194715</c:v>
                </c:pt>
                <c:pt idx="165">
                  <c:v>0.21694065467868678</c:v>
                </c:pt>
                <c:pt idx="166">
                  <c:v>0.27720194764498868</c:v>
                </c:pt>
                <c:pt idx="167">
                  <c:v>0.28925420623824905</c:v>
                </c:pt>
                <c:pt idx="168">
                  <c:v>0.75929229137540377</c:v>
                </c:pt>
                <c:pt idx="169">
                  <c:v>1.6873162030564528</c:v>
                </c:pt>
                <c:pt idx="170">
                  <c:v>1.3498529624451623</c:v>
                </c:pt>
                <c:pt idx="171">
                  <c:v>0.90391939449452829</c:v>
                </c:pt>
                <c:pt idx="172">
                  <c:v>0.73518777418888304</c:v>
                </c:pt>
                <c:pt idx="173">
                  <c:v>0.60261292966301883</c:v>
                </c:pt>
                <c:pt idx="174">
                  <c:v>0.39772453357759247</c:v>
                </c:pt>
                <c:pt idx="175">
                  <c:v>0.27720194764498868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monthly non-CAAP 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Sheet1!$A$2:$A$177</c:f>
              <c:numCache>
                <c:formatCode>General</c:formatCode>
                <c:ptCount val="176"/>
                <c:pt idx="0">
                  <c:v>11</c:v>
                </c:pt>
                <c:pt idx="1">
                  <c:v>12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  <c:pt idx="24">
                  <c:v>11</c:v>
                </c:pt>
                <c:pt idx="25">
                  <c:v>12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4</c:v>
                </c:pt>
                <c:pt idx="30">
                  <c:v>5</c:v>
                </c:pt>
                <c:pt idx="31">
                  <c:v>6</c:v>
                </c:pt>
                <c:pt idx="32">
                  <c:v>7</c:v>
                </c:pt>
                <c:pt idx="33">
                  <c:v>8</c:v>
                </c:pt>
                <c:pt idx="34">
                  <c:v>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</c:v>
                </c:pt>
                <c:pt idx="39">
                  <c:v>2</c:v>
                </c:pt>
                <c:pt idx="40">
                  <c:v>3</c:v>
                </c:pt>
                <c:pt idx="41">
                  <c:v>4</c:v>
                </c:pt>
                <c:pt idx="42">
                  <c:v>5</c:v>
                </c:pt>
                <c:pt idx="43">
                  <c:v>6</c:v>
                </c:pt>
                <c:pt idx="44">
                  <c:v>7</c:v>
                </c:pt>
                <c:pt idx="45">
                  <c:v>8</c:v>
                </c:pt>
                <c:pt idx="46">
                  <c:v>9</c:v>
                </c:pt>
                <c:pt idx="47">
                  <c:v>10</c:v>
                </c:pt>
                <c:pt idx="48">
                  <c:v>11</c:v>
                </c:pt>
                <c:pt idx="49">
                  <c:v>12</c:v>
                </c:pt>
                <c:pt idx="50">
                  <c:v>1</c:v>
                </c:pt>
                <c:pt idx="51">
                  <c:v>2</c:v>
                </c:pt>
                <c:pt idx="52">
                  <c:v>3</c:v>
                </c:pt>
                <c:pt idx="53">
                  <c:v>4</c:v>
                </c:pt>
                <c:pt idx="54">
                  <c:v>5</c:v>
                </c:pt>
                <c:pt idx="55">
                  <c:v>6</c:v>
                </c:pt>
                <c:pt idx="56">
                  <c:v>7</c:v>
                </c:pt>
                <c:pt idx="57">
                  <c:v>8</c:v>
                </c:pt>
                <c:pt idx="58">
                  <c:v>9</c:v>
                </c:pt>
                <c:pt idx="59">
                  <c:v>10</c:v>
                </c:pt>
                <c:pt idx="60">
                  <c:v>11</c:v>
                </c:pt>
                <c:pt idx="61">
                  <c:v>12</c:v>
                </c:pt>
                <c:pt idx="62">
                  <c:v>1</c:v>
                </c:pt>
                <c:pt idx="63">
                  <c:v>2</c:v>
                </c:pt>
                <c:pt idx="64">
                  <c:v>3</c:v>
                </c:pt>
                <c:pt idx="65">
                  <c:v>4</c:v>
                </c:pt>
                <c:pt idx="66">
                  <c:v>5</c:v>
                </c:pt>
                <c:pt idx="67">
                  <c:v>6</c:v>
                </c:pt>
                <c:pt idx="68">
                  <c:v>7</c:v>
                </c:pt>
                <c:pt idx="69">
                  <c:v>8</c:v>
                </c:pt>
                <c:pt idx="70">
                  <c:v>9</c:v>
                </c:pt>
                <c:pt idx="71">
                  <c:v>10</c:v>
                </c:pt>
                <c:pt idx="72">
                  <c:v>11</c:v>
                </c:pt>
                <c:pt idx="73">
                  <c:v>12</c:v>
                </c:pt>
                <c:pt idx="74">
                  <c:v>1</c:v>
                </c:pt>
                <c:pt idx="75">
                  <c:v>2</c:v>
                </c:pt>
                <c:pt idx="76">
                  <c:v>3</c:v>
                </c:pt>
                <c:pt idx="77">
                  <c:v>4</c:v>
                </c:pt>
                <c:pt idx="78">
                  <c:v>5</c:v>
                </c:pt>
                <c:pt idx="79">
                  <c:v>6</c:v>
                </c:pt>
                <c:pt idx="80">
                  <c:v>7</c:v>
                </c:pt>
                <c:pt idx="81">
                  <c:v>8</c:v>
                </c:pt>
                <c:pt idx="82">
                  <c:v>9</c:v>
                </c:pt>
                <c:pt idx="83">
                  <c:v>10</c:v>
                </c:pt>
                <c:pt idx="84">
                  <c:v>11</c:v>
                </c:pt>
                <c:pt idx="85">
                  <c:v>12</c:v>
                </c:pt>
                <c:pt idx="86">
                  <c:v>1</c:v>
                </c:pt>
                <c:pt idx="87">
                  <c:v>2</c:v>
                </c:pt>
                <c:pt idx="88">
                  <c:v>3</c:v>
                </c:pt>
                <c:pt idx="89">
                  <c:v>4</c:v>
                </c:pt>
                <c:pt idx="90">
                  <c:v>5</c:v>
                </c:pt>
                <c:pt idx="91">
                  <c:v>6</c:v>
                </c:pt>
                <c:pt idx="92">
                  <c:v>7</c:v>
                </c:pt>
                <c:pt idx="93">
                  <c:v>8</c:v>
                </c:pt>
                <c:pt idx="94">
                  <c:v>9</c:v>
                </c:pt>
                <c:pt idx="95">
                  <c:v>10</c:v>
                </c:pt>
                <c:pt idx="96">
                  <c:v>11</c:v>
                </c:pt>
                <c:pt idx="97">
                  <c:v>12</c:v>
                </c:pt>
                <c:pt idx="98">
                  <c:v>1</c:v>
                </c:pt>
                <c:pt idx="99">
                  <c:v>2</c:v>
                </c:pt>
                <c:pt idx="100">
                  <c:v>3</c:v>
                </c:pt>
                <c:pt idx="101">
                  <c:v>4</c:v>
                </c:pt>
                <c:pt idx="102">
                  <c:v>5</c:v>
                </c:pt>
                <c:pt idx="103">
                  <c:v>6</c:v>
                </c:pt>
                <c:pt idx="104">
                  <c:v>7</c:v>
                </c:pt>
                <c:pt idx="105">
                  <c:v>8</c:v>
                </c:pt>
                <c:pt idx="106">
                  <c:v>9</c:v>
                </c:pt>
                <c:pt idx="107">
                  <c:v>10</c:v>
                </c:pt>
                <c:pt idx="108">
                  <c:v>11</c:v>
                </c:pt>
                <c:pt idx="109">
                  <c:v>12</c:v>
                </c:pt>
                <c:pt idx="110">
                  <c:v>1</c:v>
                </c:pt>
                <c:pt idx="111">
                  <c:v>2</c:v>
                </c:pt>
                <c:pt idx="112">
                  <c:v>3</c:v>
                </c:pt>
                <c:pt idx="113">
                  <c:v>4</c:v>
                </c:pt>
                <c:pt idx="114">
                  <c:v>5</c:v>
                </c:pt>
                <c:pt idx="115">
                  <c:v>6</c:v>
                </c:pt>
                <c:pt idx="116">
                  <c:v>7</c:v>
                </c:pt>
                <c:pt idx="117">
                  <c:v>8</c:v>
                </c:pt>
                <c:pt idx="118">
                  <c:v>9</c:v>
                </c:pt>
                <c:pt idx="119">
                  <c:v>10</c:v>
                </c:pt>
                <c:pt idx="120">
                  <c:v>11</c:v>
                </c:pt>
                <c:pt idx="121">
                  <c:v>12</c:v>
                </c:pt>
                <c:pt idx="122">
                  <c:v>1</c:v>
                </c:pt>
                <c:pt idx="123">
                  <c:v>2</c:v>
                </c:pt>
                <c:pt idx="124">
                  <c:v>3</c:v>
                </c:pt>
                <c:pt idx="125">
                  <c:v>4</c:v>
                </c:pt>
                <c:pt idx="126">
                  <c:v>5</c:v>
                </c:pt>
                <c:pt idx="127">
                  <c:v>6</c:v>
                </c:pt>
                <c:pt idx="128">
                  <c:v>7</c:v>
                </c:pt>
                <c:pt idx="129">
                  <c:v>8</c:v>
                </c:pt>
                <c:pt idx="130">
                  <c:v>9</c:v>
                </c:pt>
                <c:pt idx="131">
                  <c:v>10</c:v>
                </c:pt>
                <c:pt idx="132">
                  <c:v>11</c:v>
                </c:pt>
                <c:pt idx="133">
                  <c:v>12</c:v>
                </c:pt>
                <c:pt idx="134">
                  <c:v>1</c:v>
                </c:pt>
                <c:pt idx="135">
                  <c:v>2</c:v>
                </c:pt>
                <c:pt idx="136">
                  <c:v>3</c:v>
                </c:pt>
                <c:pt idx="137">
                  <c:v>4</c:v>
                </c:pt>
                <c:pt idx="138">
                  <c:v>5</c:v>
                </c:pt>
                <c:pt idx="139">
                  <c:v>6</c:v>
                </c:pt>
                <c:pt idx="140">
                  <c:v>7</c:v>
                </c:pt>
                <c:pt idx="141">
                  <c:v>8</c:v>
                </c:pt>
                <c:pt idx="142">
                  <c:v>9</c:v>
                </c:pt>
                <c:pt idx="143">
                  <c:v>10</c:v>
                </c:pt>
                <c:pt idx="144">
                  <c:v>11</c:v>
                </c:pt>
                <c:pt idx="145">
                  <c:v>12</c:v>
                </c:pt>
                <c:pt idx="146">
                  <c:v>1</c:v>
                </c:pt>
                <c:pt idx="147">
                  <c:v>2</c:v>
                </c:pt>
                <c:pt idx="148">
                  <c:v>3</c:v>
                </c:pt>
                <c:pt idx="149">
                  <c:v>4</c:v>
                </c:pt>
                <c:pt idx="150">
                  <c:v>5</c:v>
                </c:pt>
                <c:pt idx="151">
                  <c:v>6</c:v>
                </c:pt>
                <c:pt idx="152">
                  <c:v>7</c:v>
                </c:pt>
                <c:pt idx="153">
                  <c:v>8</c:v>
                </c:pt>
                <c:pt idx="154">
                  <c:v>9</c:v>
                </c:pt>
                <c:pt idx="155">
                  <c:v>10</c:v>
                </c:pt>
                <c:pt idx="156">
                  <c:v>11</c:v>
                </c:pt>
                <c:pt idx="157">
                  <c:v>12</c:v>
                </c:pt>
                <c:pt idx="158">
                  <c:v>1</c:v>
                </c:pt>
                <c:pt idx="159">
                  <c:v>2</c:v>
                </c:pt>
                <c:pt idx="160">
                  <c:v>3</c:v>
                </c:pt>
                <c:pt idx="161">
                  <c:v>4</c:v>
                </c:pt>
                <c:pt idx="162">
                  <c:v>5</c:v>
                </c:pt>
                <c:pt idx="163">
                  <c:v>6</c:v>
                </c:pt>
                <c:pt idx="164">
                  <c:v>7</c:v>
                </c:pt>
                <c:pt idx="165">
                  <c:v>8</c:v>
                </c:pt>
                <c:pt idx="166">
                  <c:v>9</c:v>
                </c:pt>
                <c:pt idx="167">
                  <c:v>10</c:v>
                </c:pt>
                <c:pt idx="168">
                  <c:v>11</c:v>
                </c:pt>
                <c:pt idx="169">
                  <c:v>12</c:v>
                </c:pt>
                <c:pt idx="170">
                  <c:v>1</c:v>
                </c:pt>
                <c:pt idx="171">
                  <c:v>2</c:v>
                </c:pt>
                <c:pt idx="172">
                  <c:v>3</c:v>
                </c:pt>
                <c:pt idx="173">
                  <c:v>4</c:v>
                </c:pt>
                <c:pt idx="174">
                  <c:v>5</c:v>
                </c:pt>
                <c:pt idx="175">
                  <c:v>6</c:v>
                </c:pt>
              </c:numCache>
            </c:numRef>
          </c:cat>
          <c:val>
            <c:numRef>
              <c:f>Sheet1!$C$2:$C$177</c:f>
              <c:numCache>
                <c:formatCode>0.0</c:formatCode>
                <c:ptCount val="176"/>
                <c:pt idx="0">
                  <c:v>5.9006351065267335</c:v>
                </c:pt>
                <c:pt idx="1">
                  <c:v>7.6122697175802889</c:v>
                </c:pt>
                <c:pt idx="2">
                  <c:v>11.621098148732038</c:v>
                </c:pt>
                <c:pt idx="3">
                  <c:v>8.7083164422023032</c:v>
                </c:pt>
                <c:pt idx="4">
                  <c:v>6.9966818311487469</c:v>
                </c:pt>
                <c:pt idx="5">
                  <c:v>5.1649325105475725</c:v>
                </c:pt>
                <c:pt idx="6">
                  <c:v>5.0147891236130508</c:v>
                </c:pt>
                <c:pt idx="7">
                  <c:v>4.6994880110505539</c:v>
                </c:pt>
                <c:pt idx="8">
                  <c:v>4.6050042989755324</c:v>
                </c:pt>
                <c:pt idx="9">
                  <c:v>4.1386747497121874</c:v>
                </c:pt>
                <c:pt idx="10">
                  <c:v>5.3044986228705495</c:v>
                </c:pt>
                <c:pt idx="11">
                  <c:v>7.7381559580886323</c:v>
                </c:pt>
                <c:pt idx="12">
                  <c:v>7.9567479343058256</c:v>
                </c:pt>
                <c:pt idx="13">
                  <c:v>10.536133253668702</c:v>
                </c:pt>
                <c:pt idx="14">
                  <c:v>8.7291062502732402</c:v>
                </c:pt>
                <c:pt idx="15">
                  <c:v>5.6105273895746199</c:v>
                </c:pt>
                <c:pt idx="16">
                  <c:v>6.0039929467655675</c:v>
                </c:pt>
                <c:pt idx="17">
                  <c:v>5.7271097768904564</c:v>
                </c:pt>
                <c:pt idx="18">
                  <c:v>5.3336442196995089</c:v>
                </c:pt>
                <c:pt idx="19">
                  <c:v>4.6050042989755324</c:v>
                </c:pt>
                <c:pt idx="20">
                  <c:v>4.3799772468714444</c:v>
                </c:pt>
                <c:pt idx="21">
                  <c:v>3.9249146757679179</c:v>
                </c:pt>
                <c:pt idx="22">
                  <c:v>4.8919226393629121</c:v>
                </c:pt>
                <c:pt idx="23">
                  <c:v>6.9965870307167242</c:v>
                </c:pt>
                <c:pt idx="24">
                  <c:v>8.0062571103526743</c:v>
                </c:pt>
                <c:pt idx="25">
                  <c:v>6.7406143344709895</c:v>
                </c:pt>
                <c:pt idx="26">
                  <c:v>10.224687144482367</c:v>
                </c:pt>
                <c:pt idx="27">
                  <c:v>7.9209328782707624</c:v>
                </c:pt>
                <c:pt idx="28">
                  <c:v>6.441979522184301</c:v>
                </c:pt>
                <c:pt idx="29">
                  <c:v>4.9061433447098981</c:v>
                </c:pt>
                <c:pt idx="30">
                  <c:v>5.0767918088737201</c:v>
                </c:pt>
                <c:pt idx="31">
                  <c:v>4.6217292377701931</c:v>
                </c:pt>
                <c:pt idx="32">
                  <c:v>3.7482627433914057</c:v>
                </c:pt>
                <c:pt idx="33">
                  <c:v>2.9340333834037597</c:v>
                </c:pt>
                <c:pt idx="34">
                  <c:v>4.0711467999382309</c:v>
                </c:pt>
                <c:pt idx="35">
                  <c:v>4.6888380385495489</c:v>
                </c:pt>
                <c:pt idx="36">
                  <c:v>4.7449917875142145</c:v>
                </c:pt>
                <c:pt idx="37">
                  <c:v>6.6682576895539984</c:v>
                </c:pt>
                <c:pt idx="38">
                  <c:v>11.27286510465655</c:v>
                </c:pt>
                <c:pt idx="39">
                  <c:v>8.1563320371176289</c:v>
                </c:pt>
                <c:pt idx="40">
                  <c:v>7.636909859194474</c:v>
                </c:pt>
                <c:pt idx="41">
                  <c:v>5.6013364592253589</c:v>
                </c:pt>
                <c:pt idx="42">
                  <c:v>5.0257605323375403</c:v>
                </c:pt>
                <c:pt idx="43">
                  <c:v>4.3659539820027238</c:v>
                </c:pt>
                <c:pt idx="44">
                  <c:v>4.0682122157824345</c:v>
                </c:pt>
                <c:pt idx="45">
                  <c:v>3.8034997770842622</c:v>
                </c:pt>
                <c:pt idx="46">
                  <c:v>4.5697726259473921</c:v>
                </c:pt>
                <c:pt idx="47">
                  <c:v>5.1688586714222025</c:v>
                </c:pt>
                <c:pt idx="48">
                  <c:v>5.3081810075791349</c:v>
                </c:pt>
                <c:pt idx="49">
                  <c:v>6.6317432010699955</c:v>
                </c:pt>
                <c:pt idx="50">
                  <c:v>9.7804279982166733</c:v>
                </c:pt>
                <c:pt idx="51">
                  <c:v>9.334596522514488</c:v>
                </c:pt>
                <c:pt idx="52">
                  <c:v>8.9723584485064638</c:v>
                </c:pt>
                <c:pt idx="53">
                  <c:v>5.5450289790459202</c:v>
                </c:pt>
                <c:pt idx="54">
                  <c:v>4.6115693267944717</c:v>
                </c:pt>
                <c:pt idx="55">
                  <c:v>4.0124832813196614</c:v>
                </c:pt>
                <c:pt idx="56">
                  <c:v>4.0045569095867704</c:v>
                </c:pt>
                <c:pt idx="57">
                  <c:v>3.9631304587979428</c:v>
                </c:pt>
                <c:pt idx="58">
                  <c:v>5.0402181793074883</c:v>
                </c:pt>
                <c:pt idx="59">
                  <c:v>5.9930265474505466</c:v>
                </c:pt>
                <c:pt idx="60">
                  <c:v>6.0482618151689858</c:v>
                </c:pt>
                <c:pt idx="61">
                  <c:v>7.0286878171712637</c:v>
                </c:pt>
                <c:pt idx="62">
                  <c:v>10.536127317292092</c:v>
                </c:pt>
                <c:pt idx="63">
                  <c:v>10.467083232644043</c:v>
                </c:pt>
                <c:pt idx="64">
                  <c:v>7.857216832947838</c:v>
                </c:pt>
                <c:pt idx="65">
                  <c:v>4.1840715296716953</c:v>
                </c:pt>
                <c:pt idx="66">
                  <c:v>4.8607035592225634</c:v>
                </c:pt>
                <c:pt idx="67">
                  <c:v>4.5016743190527153</c:v>
                </c:pt>
                <c:pt idx="68">
                  <c:v>5.1646932776572072</c:v>
                </c:pt>
                <c:pt idx="69">
                  <c:v>4.2031812312848542</c:v>
                </c:pt>
                <c:pt idx="70">
                  <c:v>4.36801186780583</c:v>
                </c:pt>
                <c:pt idx="71">
                  <c:v>5.1234856185269635</c:v>
                </c:pt>
                <c:pt idx="72">
                  <c:v>5.3295239141781821</c:v>
                </c:pt>
                <c:pt idx="73">
                  <c:v>7.8294552347462982</c:v>
                </c:pt>
                <c:pt idx="74">
                  <c:v>9.0382132359001126</c:v>
                </c:pt>
                <c:pt idx="75">
                  <c:v>8.1179088486580024</c:v>
                </c:pt>
                <c:pt idx="76">
                  <c:v>7.1151891431554075</c:v>
                </c:pt>
                <c:pt idx="77">
                  <c:v>4.9861267547594847</c:v>
                </c:pt>
                <c:pt idx="78">
                  <c:v>4.8899755501222497</c:v>
                </c:pt>
                <c:pt idx="79">
                  <c:v>4.0246147083871318</c:v>
                </c:pt>
                <c:pt idx="80">
                  <c:v>4.1408150435947197</c:v>
                </c:pt>
                <c:pt idx="81">
                  <c:v>3.7308333561100939</c:v>
                </c:pt>
                <c:pt idx="82">
                  <c:v>4.3321398310875452</c:v>
                </c:pt>
                <c:pt idx="83">
                  <c:v>4.4824664498319082</c:v>
                </c:pt>
                <c:pt idx="84">
                  <c:v>6.0677289747724608</c:v>
                </c:pt>
                <c:pt idx="85">
                  <c:v>8.3226282559379019</c:v>
                </c:pt>
                <c:pt idx="86">
                  <c:v>6.8193620684942742</c:v>
                </c:pt>
                <c:pt idx="87">
                  <c:v>5.7124115122857848</c:v>
                </c:pt>
                <c:pt idx="88">
                  <c:v>6.01306474977451</c:v>
                </c:pt>
                <c:pt idx="89">
                  <c:v>4.947112362314483</c:v>
                </c:pt>
                <c:pt idx="90">
                  <c:v>5.0427747560608962</c:v>
                </c:pt>
                <c:pt idx="91">
                  <c:v>4.3458058873370327</c:v>
                </c:pt>
                <c:pt idx="92">
                  <c:v>3.7127214517278952</c:v>
                </c:pt>
                <c:pt idx="93">
                  <c:v>3.7799808983171683</c:v>
                </c:pt>
                <c:pt idx="94">
                  <c:v>4.7216131505669967</c:v>
                </c:pt>
                <c:pt idx="95">
                  <c:v>5.9860907464453383</c:v>
                </c:pt>
                <c:pt idx="96">
                  <c:v>6.4030993152988334</c:v>
                </c:pt>
                <c:pt idx="97">
                  <c:v>6.6183295443845092</c:v>
                </c:pt>
                <c:pt idx="98">
                  <c:v>9.1607366254590463</c:v>
                </c:pt>
                <c:pt idx="99">
                  <c:v>8.2998157091163467</c:v>
                </c:pt>
                <c:pt idx="100">
                  <c:v>7.3312796782308078</c:v>
                </c:pt>
                <c:pt idx="101">
                  <c:v>4.7216131505669967</c:v>
                </c:pt>
                <c:pt idx="102">
                  <c:v>5.0848141621490734</c:v>
                </c:pt>
                <c:pt idx="103">
                  <c:v>4.6812574826134332</c:v>
                </c:pt>
                <c:pt idx="104">
                  <c:v>4.0961674407542237</c:v>
                </c:pt>
                <c:pt idx="105">
                  <c:v>3.9772464505387783</c:v>
                </c:pt>
                <c:pt idx="106">
                  <c:v>4.3868631946142003</c:v>
                </c:pt>
                <c:pt idx="107">
                  <c:v>5.721420973698641</c:v>
                </c:pt>
                <c:pt idx="108">
                  <c:v>5.9592629541295317</c:v>
                </c:pt>
                <c:pt idx="109">
                  <c:v>8.0602004479357294</c:v>
                </c:pt>
                <c:pt idx="110">
                  <c:v>11.892099021544519</c:v>
                </c:pt>
                <c:pt idx="111">
                  <c:v>7.3202476199285149</c:v>
                </c:pt>
                <c:pt idx="112">
                  <c:v>4.5718514016160041</c:v>
                </c:pt>
                <c:pt idx="113">
                  <c:v>4.822906825404166</c:v>
                </c:pt>
                <c:pt idx="114">
                  <c:v>4.2679422043987554</c:v>
                </c:pt>
                <c:pt idx="115">
                  <c:v>4.3472228645423847</c:v>
                </c:pt>
                <c:pt idx="116">
                  <c:v>4.6855429583817347</c:v>
                </c:pt>
                <c:pt idx="117">
                  <c:v>3.595278114880168</c:v>
                </c:pt>
                <c:pt idx="118">
                  <c:v>4.0365757896308025</c:v>
                </c:pt>
                <c:pt idx="119">
                  <c:v>5.1527993198824076</c:v>
                </c:pt>
                <c:pt idx="120">
                  <c:v>4.9061917957570529</c:v>
                </c:pt>
                <c:pt idx="121">
                  <c:v>6.1781674465088807</c:v>
                </c:pt>
                <c:pt idx="122">
                  <c:v>8.449552537137146</c:v>
                </c:pt>
                <c:pt idx="123">
                  <c:v>7.372267037010598</c:v>
                </c:pt>
                <c:pt idx="124">
                  <c:v>6.1651881031338629</c:v>
                </c:pt>
                <c:pt idx="125">
                  <c:v>5.3734481572577248</c:v>
                </c:pt>
                <c:pt idx="126">
                  <c:v>4.3999974041313248</c:v>
                </c:pt>
                <c:pt idx="127">
                  <c:v>4.1663692233809897</c:v>
                </c:pt>
                <c:pt idx="128">
                  <c:v>3.7084472310897865</c:v>
                </c:pt>
                <c:pt idx="129">
                  <c:v>2.676199032745207</c:v>
                </c:pt>
                <c:pt idx="130">
                  <c:v>3.8741166950216326</c:v>
                </c:pt>
                <c:pt idx="131">
                  <c:v>4.6005135753381889</c:v>
                </c:pt>
                <c:pt idx="132">
                  <c:v>4.4348441114063428</c:v>
                </c:pt>
                <c:pt idx="133">
                  <c:v>6.6140347523560115</c:v>
                </c:pt>
                <c:pt idx="134">
                  <c:v>10.577358081802483</c:v>
                </c:pt>
                <c:pt idx="135">
                  <c:v>7.3786630474260697</c:v>
                </c:pt>
                <c:pt idx="136">
                  <c:v>5.492579919586591</c:v>
                </c:pt>
                <c:pt idx="137">
                  <c:v>3.3261330835547569</c:v>
                </c:pt>
                <c:pt idx="138">
                  <c:v>3.937835719610804</c:v>
                </c:pt>
                <c:pt idx="139">
                  <c:v>4.6769764048451945</c:v>
                </c:pt>
                <c:pt idx="140">
                  <c:v>3.8746567355076555</c:v>
                </c:pt>
                <c:pt idx="141">
                  <c:v>3.4357797589938435</c:v>
                </c:pt>
                <c:pt idx="142">
                  <c:v>3.6614879183438034</c:v>
                </c:pt>
                <c:pt idx="143">
                  <c:v>4.4263877916964471</c:v>
                </c:pt>
                <c:pt idx="144">
                  <c:v>4.9028827947685869</c:v>
                </c:pt>
                <c:pt idx="145">
                  <c:v>6.6709300430099443</c:v>
                </c:pt>
                <c:pt idx="146">
                  <c:v>7.4609086007348049</c:v>
                </c:pt>
                <c:pt idx="147">
                  <c:v>5.4671531931434876</c:v>
                </c:pt>
                <c:pt idx="148">
                  <c:v>4.9405008213269133</c:v>
                </c:pt>
                <c:pt idx="149">
                  <c:v>3.924814104252091</c:v>
                </c:pt>
                <c:pt idx="150">
                  <c:v>3.5110158121104966</c:v>
                </c:pt>
                <c:pt idx="151">
                  <c:v>3.0721388355966845</c:v>
                </c:pt>
                <c:pt idx="152">
                  <c:v>2.1559556735513516</c:v>
                </c:pt>
                <c:pt idx="153">
                  <c:v>2.3284321274354598</c:v>
                </c:pt>
                <c:pt idx="154">
                  <c:v>2.8828207292058075</c:v>
                </c:pt>
                <c:pt idx="155">
                  <c:v>4.3365508405147191</c:v>
                </c:pt>
                <c:pt idx="156">
                  <c:v>5.0387764027571595</c:v>
                </c:pt>
                <c:pt idx="157">
                  <c:v>8.6731016810294381</c:v>
                </c:pt>
                <c:pt idx="158">
                  <c:v>5.63012424464553</c:v>
                </c:pt>
                <c:pt idx="159">
                  <c:v>3.6343252782722786</c:v>
                </c:pt>
                <c:pt idx="160">
                  <c:v>4.3365508405147191</c:v>
                </c:pt>
                <c:pt idx="161">
                  <c:v>3.5234475579182094</c:v>
                </c:pt>
                <c:pt idx="162">
                  <c:v>3.5850462914482475</c:v>
                </c:pt>
                <c:pt idx="163">
                  <c:v>3.6466450249782865</c:v>
                </c:pt>
                <c:pt idx="164">
                  <c:v>2.9648556139420528</c:v>
                </c:pt>
                <c:pt idx="165">
                  <c:v>2.5671310803644602</c:v>
                </c:pt>
                <c:pt idx="166">
                  <c:v>3.0371691655016151</c:v>
                </c:pt>
                <c:pt idx="167">
                  <c:v>3.6879911295376755</c:v>
                </c:pt>
                <c:pt idx="168">
                  <c:v>4.5316492310659022</c:v>
                </c:pt>
                <c:pt idx="169">
                  <c:v>6.1707563997493127</c:v>
                </c:pt>
                <c:pt idx="170">
                  <c:v>5.3994118497806491</c:v>
                </c:pt>
                <c:pt idx="171">
                  <c:v>4.2303427662343926</c:v>
                </c:pt>
                <c:pt idx="172">
                  <c:v>3.8928795256231017</c:v>
                </c:pt>
                <c:pt idx="173">
                  <c:v>3.6759388709444147</c:v>
                </c:pt>
                <c:pt idx="174">
                  <c:v>3.7482524225039771</c:v>
                </c:pt>
                <c:pt idx="175">
                  <c:v>3.193848527214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049408"/>
        <c:axId val="32051200"/>
      </c:area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Yearly CAAP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Sheet1!$A$2:$A$177</c:f>
              <c:numCache>
                <c:formatCode>General</c:formatCode>
                <c:ptCount val="176"/>
                <c:pt idx="0">
                  <c:v>11</c:v>
                </c:pt>
                <c:pt idx="1">
                  <c:v>12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  <c:pt idx="24">
                  <c:v>11</c:v>
                </c:pt>
                <c:pt idx="25">
                  <c:v>12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4</c:v>
                </c:pt>
                <c:pt idx="30">
                  <c:v>5</c:v>
                </c:pt>
                <c:pt idx="31">
                  <c:v>6</c:v>
                </c:pt>
                <c:pt idx="32">
                  <c:v>7</c:v>
                </c:pt>
                <c:pt idx="33">
                  <c:v>8</c:v>
                </c:pt>
                <c:pt idx="34">
                  <c:v>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</c:v>
                </c:pt>
                <c:pt idx="39">
                  <c:v>2</c:v>
                </c:pt>
                <c:pt idx="40">
                  <c:v>3</c:v>
                </c:pt>
                <c:pt idx="41">
                  <c:v>4</c:v>
                </c:pt>
                <c:pt idx="42">
                  <c:v>5</c:v>
                </c:pt>
                <c:pt idx="43">
                  <c:v>6</c:v>
                </c:pt>
                <c:pt idx="44">
                  <c:v>7</c:v>
                </c:pt>
                <c:pt idx="45">
                  <c:v>8</c:v>
                </c:pt>
                <c:pt idx="46">
                  <c:v>9</c:v>
                </c:pt>
                <c:pt idx="47">
                  <c:v>10</c:v>
                </c:pt>
                <c:pt idx="48">
                  <c:v>11</c:v>
                </c:pt>
                <c:pt idx="49">
                  <c:v>12</c:v>
                </c:pt>
                <c:pt idx="50">
                  <c:v>1</c:v>
                </c:pt>
                <c:pt idx="51">
                  <c:v>2</c:v>
                </c:pt>
                <c:pt idx="52">
                  <c:v>3</c:v>
                </c:pt>
                <c:pt idx="53">
                  <c:v>4</c:v>
                </c:pt>
                <c:pt idx="54">
                  <c:v>5</c:v>
                </c:pt>
                <c:pt idx="55">
                  <c:v>6</c:v>
                </c:pt>
                <c:pt idx="56">
                  <c:v>7</c:v>
                </c:pt>
                <c:pt idx="57">
                  <c:v>8</c:v>
                </c:pt>
                <c:pt idx="58">
                  <c:v>9</c:v>
                </c:pt>
                <c:pt idx="59">
                  <c:v>10</c:v>
                </c:pt>
                <c:pt idx="60">
                  <c:v>11</c:v>
                </c:pt>
                <c:pt idx="61">
                  <c:v>12</c:v>
                </c:pt>
                <c:pt idx="62">
                  <c:v>1</c:v>
                </c:pt>
                <c:pt idx="63">
                  <c:v>2</c:v>
                </c:pt>
                <c:pt idx="64">
                  <c:v>3</c:v>
                </c:pt>
                <c:pt idx="65">
                  <c:v>4</c:v>
                </c:pt>
                <c:pt idx="66">
                  <c:v>5</c:v>
                </c:pt>
                <c:pt idx="67">
                  <c:v>6</c:v>
                </c:pt>
                <c:pt idx="68">
                  <c:v>7</c:v>
                </c:pt>
                <c:pt idx="69">
                  <c:v>8</c:v>
                </c:pt>
                <c:pt idx="70">
                  <c:v>9</c:v>
                </c:pt>
                <c:pt idx="71">
                  <c:v>10</c:v>
                </c:pt>
                <c:pt idx="72">
                  <c:v>11</c:v>
                </c:pt>
                <c:pt idx="73">
                  <c:v>12</c:v>
                </c:pt>
                <c:pt idx="74">
                  <c:v>1</c:v>
                </c:pt>
                <c:pt idx="75">
                  <c:v>2</c:v>
                </c:pt>
                <c:pt idx="76">
                  <c:v>3</c:v>
                </c:pt>
                <c:pt idx="77">
                  <c:v>4</c:v>
                </c:pt>
                <c:pt idx="78">
                  <c:v>5</c:v>
                </c:pt>
                <c:pt idx="79">
                  <c:v>6</c:v>
                </c:pt>
                <c:pt idx="80">
                  <c:v>7</c:v>
                </c:pt>
                <c:pt idx="81">
                  <c:v>8</c:v>
                </c:pt>
                <c:pt idx="82">
                  <c:v>9</c:v>
                </c:pt>
                <c:pt idx="83">
                  <c:v>10</c:v>
                </c:pt>
                <c:pt idx="84">
                  <c:v>11</c:v>
                </c:pt>
                <c:pt idx="85">
                  <c:v>12</c:v>
                </c:pt>
                <c:pt idx="86">
                  <c:v>1</c:v>
                </c:pt>
                <c:pt idx="87">
                  <c:v>2</c:v>
                </c:pt>
                <c:pt idx="88">
                  <c:v>3</c:v>
                </c:pt>
                <c:pt idx="89">
                  <c:v>4</c:v>
                </c:pt>
                <c:pt idx="90">
                  <c:v>5</c:v>
                </c:pt>
                <c:pt idx="91">
                  <c:v>6</c:v>
                </c:pt>
                <c:pt idx="92">
                  <c:v>7</c:v>
                </c:pt>
                <c:pt idx="93">
                  <c:v>8</c:v>
                </c:pt>
                <c:pt idx="94">
                  <c:v>9</c:v>
                </c:pt>
                <c:pt idx="95">
                  <c:v>10</c:v>
                </c:pt>
                <c:pt idx="96">
                  <c:v>11</c:v>
                </c:pt>
                <c:pt idx="97">
                  <c:v>12</c:v>
                </c:pt>
                <c:pt idx="98">
                  <c:v>1</c:v>
                </c:pt>
                <c:pt idx="99">
                  <c:v>2</c:v>
                </c:pt>
                <c:pt idx="100">
                  <c:v>3</c:v>
                </c:pt>
                <c:pt idx="101">
                  <c:v>4</c:v>
                </c:pt>
                <c:pt idx="102">
                  <c:v>5</c:v>
                </c:pt>
                <c:pt idx="103">
                  <c:v>6</c:v>
                </c:pt>
                <c:pt idx="104">
                  <c:v>7</c:v>
                </c:pt>
                <c:pt idx="105">
                  <c:v>8</c:v>
                </c:pt>
                <c:pt idx="106">
                  <c:v>9</c:v>
                </c:pt>
                <c:pt idx="107">
                  <c:v>10</c:v>
                </c:pt>
                <c:pt idx="108">
                  <c:v>11</c:v>
                </c:pt>
                <c:pt idx="109">
                  <c:v>12</c:v>
                </c:pt>
                <c:pt idx="110">
                  <c:v>1</c:v>
                </c:pt>
                <c:pt idx="111">
                  <c:v>2</c:v>
                </c:pt>
                <c:pt idx="112">
                  <c:v>3</c:v>
                </c:pt>
                <c:pt idx="113">
                  <c:v>4</c:v>
                </c:pt>
                <c:pt idx="114">
                  <c:v>5</c:v>
                </c:pt>
                <c:pt idx="115">
                  <c:v>6</c:v>
                </c:pt>
                <c:pt idx="116">
                  <c:v>7</c:v>
                </c:pt>
                <c:pt idx="117">
                  <c:v>8</c:v>
                </c:pt>
                <c:pt idx="118">
                  <c:v>9</c:v>
                </c:pt>
                <c:pt idx="119">
                  <c:v>10</c:v>
                </c:pt>
                <c:pt idx="120">
                  <c:v>11</c:v>
                </c:pt>
                <c:pt idx="121">
                  <c:v>12</c:v>
                </c:pt>
                <c:pt idx="122">
                  <c:v>1</c:v>
                </c:pt>
                <c:pt idx="123">
                  <c:v>2</c:v>
                </c:pt>
                <c:pt idx="124">
                  <c:v>3</c:v>
                </c:pt>
                <c:pt idx="125">
                  <c:v>4</c:v>
                </c:pt>
                <c:pt idx="126">
                  <c:v>5</c:v>
                </c:pt>
                <c:pt idx="127">
                  <c:v>6</c:v>
                </c:pt>
                <c:pt idx="128">
                  <c:v>7</c:v>
                </c:pt>
                <c:pt idx="129">
                  <c:v>8</c:v>
                </c:pt>
                <c:pt idx="130">
                  <c:v>9</c:v>
                </c:pt>
                <c:pt idx="131">
                  <c:v>10</c:v>
                </c:pt>
                <c:pt idx="132">
                  <c:v>11</c:v>
                </c:pt>
                <c:pt idx="133">
                  <c:v>12</c:v>
                </c:pt>
                <c:pt idx="134">
                  <c:v>1</c:v>
                </c:pt>
                <c:pt idx="135">
                  <c:v>2</c:v>
                </c:pt>
                <c:pt idx="136">
                  <c:v>3</c:v>
                </c:pt>
                <c:pt idx="137">
                  <c:v>4</c:v>
                </c:pt>
                <c:pt idx="138">
                  <c:v>5</c:v>
                </c:pt>
                <c:pt idx="139">
                  <c:v>6</c:v>
                </c:pt>
                <c:pt idx="140">
                  <c:v>7</c:v>
                </c:pt>
                <c:pt idx="141">
                  <c:v>8</c:v>
                </c:pt>
                <c:pt idx="142">
                  <c:v>9</c:v>
                </c:pt>
                <c:pt idx="143">
                  <c:v>10</c:v>
                </c:pt>
                <c:pt idx="144">
                  <c:v>11</c:v>
                </c:pt>
                <c:pt idx="145">
                  <c:v>12</c:v>
                </c:pt>
                <c:pt idx="146">
                  <c:v>1</c:v>
                </c:pt>
                <c:pt idx="147">
                  <c:v>2</c:v>
                </c:pt>
                <c:pt idx="148">
                  <c:v>3</c:v>
                </c:pt>
                <c:pt idx="149">
                  <c:v>4</c:v>
                </c:pt>
                <c:pt idx="150">
                  <c:v>5</c:v>
                </c:pt>
                <c:pt idx="151">
                  <c:v>6</c:v>
                </c:pt>
                <c:pt idx="152">
                  <c:v>7</c:v>
                </c:pt>
                <c:pt idx="153">
                  <c:v>8</c:v>
                </c:pt>
                <c:pt idx="154">
                  <c:v>9</c:v>
                </c:pt>
                <c:pt idx="155">
                  <c:v>10</c:v>
                </c:pt>
                <c:pt idx="156">
                  <c:v>11</c:v>
                </c:pt>
                <c:pt idx="157">
                  <c:v>12</c:v>
                </c:pt>
                <c:pt idx="158">
                  <c:v>1</c:v>
                </c:pt>
                <c:pt idx="159">
                  <c:v>2</c:v>
                </c:pt>
                <c:pt idx="160">
                  <c:v>3</c:v>
                </c:pt>
                <c:pt idx="161">
                  <c:v>4</c:v>
                </c:pt>
                <c:pt idx="162">
                  <c:v>5</c:v>
                </c:pt>
                <c:pt idx="163">
                  <c:v>6</c:v>
                </c:pt>
                <c:pt idx="164">
                  <c:v>7</c:v>
                </c:pt>
                <c:pt idx="165">
                  <c:v>8</c:v>
                </c:pt>
                <c:pt idx="166">
                  <c:v>9</c:v>
                </c:pt>
                <c:pt idx="167">
                  <c:v>10</c:v>
                </c:pt>
                <c:pt idx="168">
                  <c:v>11</c:v>
                </c:pt>
                <c:pt idx="169">
                  <c:v>12</c:v>
                </c:pt>
                <c:pt idx="170">
                  <c:v>1</c:v>
                </c:pt>
                <c:pt idx="171">
                  <c:v>2</c:v>
                </c:pt>
                <c:pt idx="172">
                  <c:v>3</c:v>
                </c:pt>
                <c:pt idx="173">
                  <c:v>4</c:v>
                </c:pt>
                <c:pt idx="174">
                  <c:v>5</c:v>
                </c:pt>
                <c:pt idx="175">
                  <c:v>6</c:v>
                </c:pt>
              </c:numCache>
            </c:numRef>
          </c:cat>
          <c:val>
            <c:numRef>
              <c:f>Sheet1!$D$2:$D$177</c:f>
              <c:numCache>
                <c:formatCode>General</c:formatCode>
                <c:ptCount val="176"/>
                <c:pt idx="8" formatCode="0.0">
                  <c:v>14.64566240655193</c:v>
                </c:pt>
                <c:pt idx="9" formatCode="0.0">
                  <c:v>14.64566240655193</c:v>
                </c:pt>
                <c:pt idx="10" formatCode="0.0">
                  <c:v>14.64566240655193</c:v>
                </c:pt>
                <c:pt idx="11" formatCode="0.0">
                  <c:v>14.64566240655193</c:v>
                </c:pt>
                <c:pt idx="12" formatCode="0.0">
                  <c:v>14.64566240655193</c:v>
                </c:pt>
                <c:pt idx="13" formatCode="0.0">
                  <c:v>14.64566240655193</c:v>
                </c:pt>
                <c:pt idx="14" formatCode="0.0">
                  <c:v>14.64566240655193</c:v>
                </c:pt>
                <c:pt idx="15" formatCode="0.0">
                  <c:v>14.64566240655193</c:v>
                </c:pt>
                <c:pt idx="16" formatCode="0.0">
                  <c:v>14.64566240655193</c:v>
                </c:pt>
                <c:pt idx="17" formatCode="0.0">
                  <c:v>14.64566240655193</c:v>
                </c:pt>
                <c:pt idx="18" formatCode="0.0">
                  <c:v>14.64566240655193</c:v>
                </c:pt>
                <c:pt idx="19" formatCode="0.0">
                  <c:v>14.64566240655193</c:v>
                </c:pt>
                <c:pt idx="20" formatCode="0.0">
                  <c:v>14.832195676905574</c:v>
                </c:pt>
                <c:pt idx="21" formatCode="0.0">
                  <c:v>14.832195676905574</c:v>
                </c:pt>
                <c:pt idx="22" formatCode="0.0">
                  <c:v>14.832195676905574</c:v>
                </c:pt>
                <c:pt idx="23" formatCode="0.0">
                  <c:v>14.832195676905574</c:v>
                </c:pt>
                <c:pt idx="24" formatCode="0.0">
                  <c:v>14.832195676905574</c:v>
                </c:pt>
                <c:pt idx="25" formatCode="0.0">
                  <c:v>14.832195676905574</c:v>
                </c:pt>
                <c:pt idx="26" formatCode="0.0">
                  <c:v>14.832195676905574</c:v>
                </c:pt>
                <c:pt idx="27" formatCode="0.0">
                  <c:v>14.832195676905574</c:v>
                </c:pt>
                <c:pt idx="28" formatCode="0.0">
                  <c:v>14.832195676905574</c:v>
                </c:pt>
                <c:pt idx="29" formatCode="0.0">
                  <c:v>14.832195676905574</c:v>
                </c:pt>
                <c:pt idx="30" formatCode="0.0">
                  <c:v>14.832195676905574</c:v>
                </c:pt>
                <c:pt idx="31" formatCode="0.0">
                  <c:v>14.832195676905574</c:v>
                </c:pt>
                <c:pt idx="32" formatCode="0.0">
                  <c:v>12.227478837055859</c:v>
                </c:pt>
                <c:pt idx="33" formatCode="0.0">
                  <c:v>12.227478837055859</c:v>
                </c:pt>
                <c:pt idx="34" formatCode="0.0">
                  <c:v>12.227478837055859</c:v>
                </c:pt>
                <c:pt idx="35" formatCode="0.0">
                  <c:v>12.227478837055859</c:v>
                </c:pt>
                <c:pt idx="36" formatCode="0.0">
                  <c:v>12.227478837055859</c:v>
                </c:pt>
                <c:pt idx="37" formatCode="0.0">
                  <c:v>12.227478837055859</c:v>
                </c:pt>
                <c:pt idx="38" formatCode="0.0">
                  <c:v>12.227478837055859</c:v>
                </c:pt>
                <c:pt idx="39" formatCode="0.0">
                  <c:v>12.227478837055859</c:v>
                </c:pt>
                <c:pt idx="40" formatCode="0.0">
                  <c:v>12.227478837055859</c:v>
                </c:pt>
                <c:pt idx="41" formatCode="0.0">
                  <c:v>12.227478837055859</c:v>
                </c:pt>
                <c:pt idx="42" formatCode="0.0">
                  <c:v>12.227478837055859</c:v>
                </c:pt>
                <c:pt idx="43" formatCode="0.0">
                  <c:v>12.227478837055859</c:v>
                </c:pt>
                <c:pt idx="44" formatCode="0.0">
                  <c:v>13.374944271065537</c:v>
                </c:pt>
                <c:pt idx="45" formatCode="0.0">
                  <c:v>13.374944271065537</c:v>
                </c:pt>
                <c:pt idx="46" formatCode="0.0">
                  <c:v>13.374944271065537</c:v>
                </c:pt>
                <c:pt idx="47" formatCode="0.0">
                  <c:v>13.374944271065537</c:v>
                </c:pt>
                <c:pt idx="48" formatCode="0.0">
                  <c:v>13.374944271065537</c:v>
                </c:pt>
                <c:pt idx="49" formatCode="0.0">
                  <c:v>13.374944271065537</c:v>
                </c:pt>
                <c:pt idx="50" formatCode="0.0">
                  <c:v>13.374944271065537</c:v>
                </c:pt>
                <c:pt idx="51" formatCode="0.0">
                  <c:v>13.374944271065537</c:v>
                </c:pt>
                <c:pt idx="52" formatCode="0.0">
                  <c:v>13.374944271065537</c:v>
                </c:pt>
                <c:pt idx="53" formatCode="0.0">
                  <c:v>13.374944271065537</c:v>
                </c:pt>
                <c:pt idx="54" formatCode="0.0">
                  <c:v>13.374944271065537</c:v>
                </c:pt>
                <c:pt idx="55" formatCode="0.0">
                  <c:v>13.374944271065537</c:v>
                </c:pt>
                <c:pt idx="56" formatCode="0.0">
                  <c:v>13.712155211102289</c:v>
                </c:pt>
                <c:pt idx="57" formatCode="0.0">
                  <c:v>13.712155211102289</c:v>
                </c:pt>
                <c:pt idx="58" formatCode="0.0">
                  <c:v>13.712155211102289</c:v>
                </c:pt>
                <c:pt idx="59" formatCode="0.0">
                  <c:v>13.712155211102289</c:v>
                </c:pt>
                <c:pt idx="60" formatCode="0.0">
                  <c:v>13.712155211102289</c:v>
                </c:pt>
                <c:pt idx="61" formatCode="0.0">
                  <c:v>13.712155211102289</c:v>
                </c:pt>
                <c:pt idx="62" formatCode="0.0">
                  <c:v>13.712155211102289</c:v>
                </c:pt>
                <c:pt idx="63" formatCode="0.0">
                  <c:v>13.712155211102289</c:v>
                </c:pt>
                <c:pt idx="64" formatCode="0.0">
                  <c:v>13.712155211102289</c:v>
                </c:pt>
                <c:pt idx="65" formatCode="0.0">
                  <c:v>13.712155211102289</c:v>
                </c:pt>
                <c:pt idx="66" formatCode="0.0">
                  <c:v>13.712155211102289</c:v>
                </c:pt>
                <c:pt idx="67" formatCode="0.0">
                  <c:v>13.712155211102289</c:v>
                </c:pt>
                <c:pt idx="68" formatCode="0.0">
                  <c:v>14.271585945441059</c:v>
                </c:pt>
                <c:pt idx="69" formatCode="0.0">
                  <c:v>14.271585945441059</c:v>
                </c:pt>
                <c:pt idx="70" formatCode="0.0">
                  <c:v>14.271585945441059</c:v>
                </c:pt>
                <c:pt idx="71" formatCode="0.0">
                  <c:v>14.271585945441059</c:v>
                </c:pt>
                <c:pt idx="72" formatCode="0.0">
                  <c:v>14.271585945441059</c:v>
                </c:pt>
                <c:pt idx="73" formatCode="0.0">
                  <c:v>14.271585945441059</c:v>
                </c:pt>
                <c:pt idx="74" formatCode="0.0">
                  <c:v>14.271585945441059</c:v>
                </c:pt>
                <c:pt idx="75" formatCode="0.0">
                  <c:v>14.271585945441059</c:v>
                </c:pt>
                <c:pt idx="76" formatCode="0.0">
                  <c:v>14.271585945441059</c:v>
                </c:pt>
                <c:pt idx="77" formatCode="0.0">
                  <c:v>14.271585945441059</c:v>
                </c:pt>
                <c:pt idx="78" formatCode="0.0">
                  <c:v>14.271585945441059</c:v>
                </c:pt>
                <c:pt idx="79" formatCode="0.0">
                  <c:v>14.271585945441059</c:v>
                </c:pt>
                <c:pt idx="80" formatCode="0.0">
                  <c:v>13.420067236996747</c:v>
                </c:pt>
                <c:pt idx="81" formatCode="0.0">
                  <c:v>13.420067236996747</c:v>
                </c:pt>
                <c:pt idx="82" formatCode="0.0">
                  <c:v>13.420067236996747</c:v>
                </c:pt>
                <c:pt idx="83" formatCode="0.0">
                  <c:v>13.420067236996747</c:v>
                </c:pt>
                <c:pt idx="84" formatCode="0.0">
                  <c:v>13.420067236996747</c:v>
                </c:pt>
                <c:pt idx="85" formatCode="0.0">
                  <c:v>13.420067236996747</c:v>
                </c:pt>
                <c:pt idx="86" formatCode="0.0">
                  <c:v>13.420067236996747</c:v>
                </c:pt>
                <c:pt idx="87" formatCode="0.0">
                  <c:v>13.420067236996747</c:v>
                </c:pt>
                <c:pt idx="88" formatCode="0.0">
                  <c:v>13.420067236996747</c:v>
                </c:pt>
                <c:pt idx="89" formatCode="0.0">
                  <c:v>13.420067236996747</c:v>
                </c:pt>
                <c:pt idx="90" formatCode="0.0">
                  <c:v>13.420067236996747</c:v>
                </c:pt>
                <c:pt idx="91" formatCode="0.0">
                  <c:v>13.420067236996747</c:v>
                </c:pt>
                <c:pt idx="92" formatCode="0.0">
                  <c:v>13.815090329436769</c:v>
                </c:pt>
                <c:pt idx="93" formatCode="0.0">
                  <c:v>13.815090329436769</c:v>
                </c:pt>
                <c:pt idx="94" formatCode="0.0">
                  <c:v>13.815090329436769</c:v>
                </c:pt>
                <c:pt idx="95" formatCode="0.0">
                  <c:v>13.815090329436769</c:v>
                </c:pt>
                <c:pt idx="96" formatCode="0.0">
                  <c:v>13.815090329436769</c:v>
                </c:pt>
                <c:pt idx="97" formatCode="0.0">
                  <c:v>13.815090329436769</c:v>
                </c:pt>
                <c:pt idx="98" formatCode="0.0">
                  <c:v>13.815090329436769</c:v>
                </c:pt>
                <c:pt idx="99" formatCode="0.0">
                  <c:v>13.815090329436769</c:v>
                </c:pt>
                <c:pt idx="100" formatCode="0.0">
                  <c:v>13.815090329436769</c:v>
                </c:pt>
                <c:pt idx="101" formatCode="0.0">
                  <c:v>13.815090329436769</c:v>
                </c:pt>
                <c:pt idx="102" formatCode="0.0">
                  <c:v>13.815090329436769</c:v>
                </c:pt>
                <c:pt idx="103" formatCode="0.0">
                  <c:v>13.815090329436769</c:v>
                </c:pt>
                <c:pt idx="104" formatCode="0.0">
                  <c:v>12.037446898474508</c:v>
                </c:pt>
                <c:pt idx="105" formatCode="0.0">
                  <c:v>12.037446898474508</c:v>
                </c:pt>
                <c:pt idx="106" formatCode="0.0">
                  <c:v>12.037446898474508</c:v>
                </c:pt>
                <c:pt idx="107" formatCode="0.0">
                  <c:v>12.037446898474508</c:v>
                </c:pt>
                <c:pt idx="108" formatCode="0.0">
                  <c:v>12.037446898474508</c:v>
                </c:pt>
                <c:pt idx="109" formatCode="0.0">
                  <c:v>12.037446898474508</c:v>
                </c:pt>
                <c:pt idx="110" formatCode="0.0">
                  <c:v>12.037446898474508</c:v>
                </c:pt>
                <c:pt idx="111" formatCode="0.0">
                  <c:v>12.037446898474508</c:v>
                </c:pt>
                <c:pt idx="112" formatCode="0.0">
                  <c:v>12.037446898474508</c:v>
                </c:pt>
                <c:pt idx="113" formatCode="0.0">
                  <c:v>12.037446898474508</c:v>
                </c:pt>
                <c:pt idx="114" formatCode="0.0">
                  <c:v>12.037446898474508</c:v>
                </c:pt>
                <c:pt idx="115" formatCode="0.0">
                  <c:v>12.037446898474508</c:v>
                </c:pt>
                <c:pt idx="116" formatCode="0.0">
                  <c:v>8.1640069828867361</c:v>
                </c:pt>
                <c:pt idx="117" formatCode="0.0">
                  <c:v>8.1640069828867361</c:v>
                </c:pt>
                <c:pt idx="118" formatCode="0.0">
                  <c:v>8.1640069828867361</c:v>
                </c:pt>
                <c:pt idx="119" formatCode="0.0">
                  <c:v>8.1640069828867361</c:v>
                </c:pt>
                <c:pt idx="120" formatCode="0.0">
                  <c:v>8.1640069828867361</c:v>
                </c:pt>
                <c:pt idx="121" formatCode="0.0">
                  <c:v>8.1640069828867361</c:v>
                </c:pt>
                <c:pt idx="122" formatCode="0.0">
                  <c:v>8.1640069828867361</c:v>
                </c:pt>
                <c:pt idx="123" formatCode="0.0">
                  <c:v>8.1640069828867361</c:v>
                </c:pt>
                <c:pt idx="124" formatCode="0.0">
                  <c:v>8.1640069828867361</c:v>
                </c:pt>
                <c:pt idx="125" formatCode="0.0">
                  <c:v>8.1640069828867361</c:v>
                </c:pt>
                <c:pt idx="126" formatCode="0.0">
                  <c:v>8.1640069828867361</c:v>
                </c:pt>
                <c:pt idx="127" formatCode="0.0">
                  <c:v>8.1640069828867361</c:v>
                </c:pt>
                <c:pt idx="128" formatCode="0.0">
                  <c:v>7.0982993392337148</c:v>
                </c:pt>
                <c:pt idx="129" formatCode="0.0">
                  <c:v>7.0982993392337148</c:v>
                </c:pt>
                <c:pt idx="130" formatCode="0.0">
                  <c:v>7.0982993392337148</c:v>
                </c:pt>
                <c:pt idx="131" formatCode="0.0">
                  <c:v>7.0982993392337148</c:v>
                </c:pt>
                <c:pt idx="132" formatCode="0.0">
                  <c:v>7.0982993392337148</c:v>
                </c:pt>
                <c:pt idx="133" formatCode="0.0">
                  <c:v>7.0982993392337148</c:v>
                </c:pt>
                <c:pt idx="134" formatCode="0.0">
                  <c:v>7.0982993392337148</c:v>
                </c:pt>
                <c:pt idx="135" formatCode="0.0">
                  <c:v>7.0982993392337148</c:v>
                </c:pt>
                <c:pt idx="136" formatCode="0.0">
                  <c:v>7.0982993392337148</c:v>
                </c:pt>
                <c:pt idx="137" formatCode="0.0">
                  <c:v>7.0982993392337148</c:v>
                </c:pt>
                <c:pt idx="138" formatCode="0.0">
                  <c:v>7.0982993392337148</c:v>
                </c:pt>
                <c:pt idx="139" formatCode="0.0">
                  <c:v>7.0982993392337148</c:v>
                </c:pt>
                <c:pt idx="140" formatCode="0.0">
                  <c:v>6.7085480695682707</c:v>
                </c:pt>
                <c:pt idx="141" formatCode="0.0">
                  <c:v>6.7085480695682707</c:v>
                </c:pt>
                <c:pt idx="142" formatCode="0.0">
                  <c:v>6.7085480695682707</c:v>
                </c:pt>
                <c:pt idx="143" formatCode="0.0">
                  <c:v>6.7085480695682707</c:v>
                </c:pt>
                <c:pt idx="144" formatCode="0.0">
                  <c:v>6.7085480695682707</c:v>
                </c:pt>
                <c:pt idx="145" formatCode="0.0">
                  <c:v>6.7085480695682707</c:v>
                </c:pt>
                <c:pt idx="146" formatCode="0.0">
                  <c:v>6.7085480695682707</c:v>
                </c:pt>
                <c:pt idx="147" formatCode="0.0">
                  <c:v>6.7085480695682707</c:v>
                </c:pt>
                <c:pt idx="148" formatCode="0.0">
                  <c:v>6.7085480695682707</c:v>
                </c:pt>
                <c:pt idx="149" formatCode="0.0">
                  <c:v>6.7085480695682707</c:v>
                </c:pt>
                <c:pt idx="150" formatCode="0.0">
                  <c:v>6.7085480695682707</c:v>
                </c:pt>
                <c:pt idx="151" formatCode="0.0">
                  <c:v>6.7085480695682707</c:v>
                </c:pt>
                <c:pt idx="152" formatCode="0.0">
                  <c:v>6.6280237278321561</c:v>
                </c:pt>
                <c:pt idx="153" formatCode="0.0">
                  <c:v>6.6280237278321561</c:v>
                </c:pt>
                <c:pt idx="154" formatCode="0.0">
                  <c:v>6.6280237278321561</c:v>
                </c:pt>
                <c:pt idx="155" formatCode="0.0">
                  <c:v>6.6280237278321561</c:v>
                </c:pt>
                <c:pt idx="156" formatCode="0.0">
                  <c:v>6.6280237278321561</c:v>
                </c:pt>
                <c:pt idx="157" formatCode="0.0">
                  <c:v>6.6280237278321561</c:v>
                </c:pt>
                <c:pt idx="158" formatCode="0.0">
                  <c:v>6.6280237278321561</c:v>
                </c:pt>
                <c:pt idx="159" formatCode="0.0">
                  <c:v>6.6280237278321561</c:v>
                </c:pt>
                <c:pt idx="160" formatCode="0.0">
                  <c:v>6.6280237278321561</c:v>
                </c:pt>
                <c:pt idx="161" formatCode="0.0">
                  <c:v>6.6280237278321561</c:v>
                </c:pt>
                <c:pt idx="162" formatCode="0.0">
                  <c:v>6.6280237278321561</c:v>
                </c:pt>
                <c:pt idx="163" formatCode="0.0">
                  <c:v>6.6280237278321561</c:v>
                </c:pt>
                <c:pt idx="164" formatCode="0.0">
                  <c:v>7.7254977582799018</c:v>
                </c:pt>
                <c:pt idx="165" formatCode="0.0">
                  <c:v>7.7254977582799018</c:v>
                </c:pt>
                <c:pt idx="166" formatCode="0.0">
                  <c:v>7.7254977582799018</c:v>
                </c:pt>
                <c:pt idx="167" formatCode="0.0">
                  <c:v>7.7254977582799018</c:v>
                </c:pt>
                <c:pt idx="168" formatCode="0.0">
                  <c:v>7.7254977582799018</c:v>
                </c:pt>
                <c:pt idx="169" formatCode="0.0">
                  <c:v>7.7254977582799018</c:v>
                </c:pt>
                <c:pt idx="170" formatCode="0.0">
                  <c:v>7.7254977582799018</c:v>
                </c:pt>
                <c:pt idx="171" formatCode="0.0">
                  <c:v>7.7254977582799018</c:v>
                </c:pt>
                <c:pt idx="172" formatCode="0.0">
                  <c:v>7.7254977582799018</c:v>
                </c:pt>
                <c:pt idx="173" formatCode="0.0">
                  <c:v>7.7254977582799018</c:v>
                </c:pt>
                <c:pt idx="174" formatCode="0.0">
                  <c:v>7.7254977582799018</c:v>
                </c:pt>
                <c:pt idx="175" formatCode="0.0">
                  <c:v>7.7254977582799018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49408"/>
        <c:axId val="32051200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Yearly Total X-Rays 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dPt>
            <c:idx val="116"/>
            <c:bubble3D val="0"/>
            <c:spPr>
              <a:ln>
                <a:solidFill>
                  <a:sysClr val="windowText" lastClr="000000"/>
                </a:solidFill>
              </a:ln>
            </c:spPr>
          </c:dPt>
          <c:dPt>
            <c:idx val="117"/>
            <c:bubble3D val="0"/>
            <c:spPr>
              <a:ln>
                <a:solidFill>
                  <a:sysClr val="windowText" lastClr="000000"/>
                </a:solidFill>
              </a:ln>
            </c:spPr>
          </c:dPt>
          <c:dPt>
            <c:idx val="118"/>
            <c:bubble3D val="0"/>
            <c:spPr>
              <a:ln>
                <a:solidFill>
                  <a:sysClr val="windowText" lastClr="000000"/>
                </a:solidFill>
              </a:ln>
            </c:spPr>
          </c:dPt>
          <c:dPt>
            <c:idx val="119"/>
            <c:bubble3D val="0"/>
            <c:spPr>
              <a:ln>
                <a:solidFill>
                  <a:sysClr val="windowText" lastClr="000000"/>
                </a:solidFill>
              </a:ln>
            </c:spPr>
          </c:dPt>
          <c:dPt>
            <c:idx val="120"/>
            <c:bubble3D val="0"/>
            <c:spPr>
              <a:ln>
                <a:solidFill>
                  <a:sysClr val="windowText" lastClr="000000"/>
                </a:solidFill>
              </a:ln>
            </c:spPr>
          </c:dPt>
          <c:dPt>
            <c:idx val="136"/>
            <c:bubble3D val="0"/>
            <c:spPr>
              <a:ln>
                <a:solidFill>
                  <a:sysClr val="windowText" lastClr="000000"/>
                </a:solidFill>
              </a:ln>
            </c:spPr>
          </c:dPt>
          <c:dPt>
            <c:idx val="137"/>
            <c:bubble3D val="0"/>
            <c:spPr>
              <a:ln>
                <a:solidFill>
                  <a:sysClr val="windowText" lastClr="000000"/>
                </a:solidFill>
              </a:ln>
            </c:spPr>
          </c:dPt>
          <c:dPt>
            <c:idx val="138"/>
            <c:bubble3D val="0"/>
            <c:spPr>
              <a:ln>
                <a:solidFill>
                  <a:sysClr val="windowText" lastClr="000000"/>
                </a:solidFill>
              </a:ln>
            </c:spPr>
          </c:dPt>
          <c:dPt>
            <c:idx val="139"/>
            <c:bubble3D val="0"/>
            <c:spPr>
              <a:ln>
                <a:solidFill>
                  <a:sysClr val="windowText" lastClr="000000"/>
                </a:solidFill>
              </a:ln>
            </c:spPr>
          </c:dPt>
          <c:dPt>
            <c:idx val="140"/>
            <c:bubble3D val="0"/>
            <c:spPr>
              <a:ln>
                <a:solidFill>
                  <a:sysClr val="windowText" lastClr="000000"/>
                </a:solidFill>
              </a:ln>
            </c:spPr>
          </c:dPt>
          <c:cat>
            <c:numRef>
              <c:f>Sheet1!$A$2:$A$177</c:f>
              <c:numCache>
                <c:formatCode>General</c:formatCode>
                <c:ptCount val="176"/>
                <c:pt idx="0">
                  <c:v>11</c:v>
                </c:pt>
                <c:pt idx="1">
                  <c:v>12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  <c:pt idx="24">
                  <c:v>11</c:v>
                </c:pt>
                <c:pt idx="25">
                  <c:v>12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4</c:v>
                </c:pt>
                <c:pt idx="30">
                  <c:v>5</c:v>
                </c:pt>
                <c:pt idx="31">
                  <c:v>6</c:v>
                </c:pt>
                <c:pt idx="32">
                  <c:v>7</c:v>
                </c:pt>
                <c:pt idx="33">
                  <c:v>8</c:v>
                </c:pt>
                <c:pt idx="34">
                  <c:v>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</c:v>
                </c:pt>
                <c:pt idx="39">
                  <c:v>2</c:v>
                </c:pt>
                <c:pt idx="40">
                  <c:v>3</c:v>
                </c:pt>
                <c:pt idx="41">
                  <c:v>4</c:v>
                </c:pt>
                <c:pt idx="42">
                  <c:v>5</c:v>
                </c:pt>
                <c:pt idx="43">
                  <c:v>6</c:v>
                </c:pt>
                <c:pt idx="44">
                  <c:v>7</c:v>
                </c:pt>
                <c:pt idx="45">
                  <c:v>8</c:v>
                </c:pt>
                <c:pt idx="46">
                  <c:v>9</c:v>
                </c:pt>
                <c:pt idx="47">
                  <c:v>10</c:v>
                </c:pt>
                <c:pt idx="48">
                  <c:v>11</c:v>
                </c:pt>
                <c:pt idx="49">
                  <c:v>12</c:v>
                </c:pt>
                <c:pt idx="50">
                  <c:v>1</c:v>
                </c:pt>
                <c:pt idx="51">
                  <c:v>2</c:v>
                </c:pt>
                <c:pt idx="52">
                  <c:v>3</c:v>
                </c:pt>
                <c:pt idx="53">
                  <c:v>4</c:v>
                </c:pt>
                <c:pt idx="54">
                  <c:v>5</c:v>
                </c:pt>
                <c:pt idx="55">
                  <c:v>6</c:v>
                </c:pt>
                <c:pt idx="56">
                  <c:v>7</c:v>
                </c:pt>
                <c:pt idx="57">
                  <c:v>8</c:v>
                </c:pt>
                <c:pt idx="58">
                  <c:v>9</c:v>
                </c:pt>
                <c:pt idx="59">
                  <c:v>10</c:v>
                </c:pt>
                <c:pt idx="60">
                  <c:v>11</c:v>
                </c:pt>
                <c:pt idx="61">
                  <c:v>12</c:v>
                </c:pt>
                <c:pt idx="62">
                  <c:v>1</c:v>
                </c:pt>
                <c:pt idx="63">
                  <c:v>2</c:v>
                </c:pt>
                <c:pt idx="64">
                  <c:v>3</c:v>
                </c:pt>
                <c:pt idx="65">
                  <c:v>4</c:v>
                </c:pt>
                <c:pt idx="66">
                  <c:v>5</c:v>
                </c:pt>
                <c:pt idx="67">
                  <c:v>6</c:v>
                </c:pt>
                <c:pt idx="68">
                  <c:v>7</c:v>
                </c:pt>
                <c:pt idx="69">
                  <c:v>8</c:v>
                </c:pt>
                <c:pt idx="70">
                  <c:v>9</c:v>
                </c:pt>
                <c:pt idx="71">
                  <c:v>10</c:v>
                </c:pt>
                <c:pt idx="72">
                  <c:v>11</c:v>
                </c:pt>
                <c:pt idx="73">
                  <c:v>12</c:v>
                </c:pt>
                <c:pt idx="74">
                  <c:v>1</c:v>
                </c:pt>
                <c:pt idx="75">
                  <c:v>2</c:v>
                </c:pt>
                <c:pt idx="76">
                  <c:v>3</c:v>
                </c:pt>
                <c:pt idx="77">
                  <c:v>4</c:v>
                </c:pt>
                <c:pt idx="78">
                  <c:v>5</c:v>
                </c:pt>
                <c:pt idx="79">
                  <c:v>6</c:v>
                </c:pt>
                <c:pt idx="80">
                  <c:v>7</c:v>
                </c:pt>
                <c:pt idx="81">
                  <c:v>8</c:v>
                </c:pt>
                <c:pt idx="82">
                  <c:v>9</c:v>
                </c:pt>
                <c:pt idx="83">
                  <c:v>10</c:v>
                </c:pt>
                <c:pt idx="84">
                  <c:v>11</c:v>
                </c:pt>
                <c:pt idx="85">
                  <c:v>12</c:v>
                </c:pt>
                <c:pt idx="86">
                  <c:v>1</c:v>
                </c:pt>
                <c:pt idx="87">
                  <c:v>2</c:v>
                </c:pt>
                <c:pt idx="88">
                  <c:v>3</c:v>
                </c:pt>
                <c:pt idx="89">
                  <c:v>4</c:v>
                </c:pt>
                <c:pt idx="90">
                  <c:v>5</c:v>
                </c:pt>
                <c:pt idx="91">
                  <c:v>6</c:v>
                </c:pt>
                <c:pt idx="92">
                  <c:v>7</c:v>
                </c:pt>
                <c:pt idx="93">
                  <c:v>8</c:v>
                </c:pt>
                <c:pt idx="94">
                  <c:v>9</c:v>
                </c:pt>
                <c:pt idx="95">
                  <c:v>10</c:v>
                </c:pt>
                <c:pt idx="96">
                  <c:v>11</c:v>
                </c:pt>
                <c:pt idx="97">
                  <c:v>12</c:v>
                </c:pt>
                <c:pt idx="98">
                  <c:v>1</c:v>
                </c:pt>
                <c:pt idx="99">
                  <c:v>2</c:v>
                </c:pt>
                <c:pt idx="100">
                  <c:v>3</c:v>
                </c:pt>
                <c:pt idx="101">
                  <c:v>4</c:v>
                </c:pt>
                <c:pt idx="102">
                  <c:v>5</c:v>
                </c:pt>
                <c:pt idx="103">
                  <c:v>6</c:v>
                </c:pt>
                <c:pt idx="104">
                  <c:v>7</c:v>
                </c:pt>
                <c:pt idx="105">
                  <c:v>8</c:v>
                </c:pt>
                <c:pt idx="106">
                  <c:v>9</c:v>
                </c:pt>
                <c:pt idx="107">
                  <c:v>10</c:v>
                </c:pt>
                <c:pt idx="108">
                  <c:v>11</c:v>
                </c:pt>
                <c:pt idx="109">
                  <c:v>12</c:v>
                </c:pt>
                <c:pt idx="110">
                  <c:v>1</c:v>
                </c:pt>
                <c:pt idx="111">
                  <c:v>2</c:v>
                </c:pt>
                <c:pt idx="112">
                  <c:v>3</c:v>
                </c:pt>
                <c:pt idx="113">
                  <c:v>4</c:v>
                </c:pt>
                <c:pt idx="114">
                  <c:v>5</c:v>
                </c:pt>
                <c:pt idx="115">
                  <c:v>6</c:v>
                </c:pt>
                <c:pt idx="116">
                  <c:v>7</c:v>
                </c:pt>
                <c:pt idx="117">
                  <c:v>8</c:v>
                </c:pt>
                <c:pt idx="118">
                  <c:v>9</c:v>
                </c:pt>
                <c:pt idx="119">
                  <c:v>10</c:v>
                </c:pt>
                <c:pt idx="120">
                  <c:v>11</c:v>
                </c:pt>
                <c:pt idx="121">
                  <c:v>12</c:v>
                </c:pt>
                <c:pt idx="122">
                  <c:v>1</c:v>
                </c:pt>
                <c:pt idx="123">
                  <c:v>2</c:v>
                </c:pt>
                <c:pt idx="124">
                  <c:v>3</c:v>
                </c:pt>
                <c:pt idx="125">
                  <c:v>4</c:v>
                </c:pt>
                <c:pt idx="126">
                  <c:v>5</c:v>
                </c:pt>
                <c:pt idx="127">
                  <c:v>6</c:v>
                </c:pt>
                <c:pt idx="128">
                  <c:v>7</c:v>
                </c:pt>
                <c:pt idx="129">
                  <c:v>8</c:v>
                </c:pt>
                <c:pt idx="130">
                  <c:v>9</c:v>
                </c:pt>
                <c:pt idx="131">
                  <c:v>10</c:v>
                </c:pt>
                <c:pt idx="132">
                  <c:v>11</c:v>
                </c:pt>
                <c:pt idx="133">
                  <c:v>12</c:v>
                </c:pt>
                <c:pt idx="134">
                  <c:v>1</c:v>
                </c:pt>
                <c:pt idx="135">
                  <c:v>2</c:v>
                </c:pt>
                <c:pt idx="136">
                  <c:v>3</c:v>
                </c:pt>
                <c:pt idx="137">
                  <c:v>4</c:v>
                </c:pt>
                <c:pt idx="138">
                  <c:v>5</c:v>
                </c:pt>
                <c:pt idx="139">
                  <c:v>6</c:v>
                </c:pt>
                <c:pt idx="140">
                  <c:v>7</c:v>
                </c:pt>
                <c:pt idx="141">
                  <c:v>8</c:v>
                </c:pt>
                <c:pt idx="142">
                  <c:v>9</c:v>
                </c:pt>
                <c:pt idx="143">
                  <c:v>10</c:v>
                </c:pt>
                <c:pt idx="144">
                  <c:v>11</c:v>
                </c:pt>
                <c:pt idx="145">
                  <c:v>12</c:v>
                </c:pt>
                <c:pt idx="146">
                  <c:v>1</c:v>
                </c:pt>
                <c:pt idx="147">
                  <c:v>2</c:v>
                </c:pt>
                <c:pt idx="148">
                  <c:v>3</c:v>
                </c:pt>
                <c:pt idx="149">
                  <c:v>4</c:v>
                </c:pt>
                <c:pt idx="150">
                  <c:v>5</c:v>
                </c:pt>
                <c:pt idx="151">
                  <c:v>6</c:v>
                </c:pt>
                <c:pt idx="152">
                  <c:v>7</c:v>
                </c:pt>
                <c:pt idx="153">
                  <c:v>8</c:v>
                </c:pt>
                <c:pt idx="154">
                  <c:v>9</c:v>
                </c:pt>
                <c:pt idx="155">
                  <c:v>10</c:v>
                </c:pt>
                <c:pt idx="156">
                  <c:v>11</c:v>
                </c:pt>
                <c:pt idx="157">
                  <c:v>12</c:v>
                </c:pt>
                <c:pt idx="158">
                  <c:v>1</c:v>
                </c:pt>
                <c:pt idx="159">
                  <c:v>2</c:v>
                </c:pt>
                <c:pt idx="160">
                  <c:v>3</c:v>
                </c:pt>
                <c:pt idx="161">
                  <c:v>4</c:v>
                </c:pt>
                <c:pt idx="162">
                  <c:v>5</c:v>
                </c:pt>
                <c:pt idx="163">
                  <c:v>6</c:v>
                </c:pt>
                <c:pt idx="164">
                  <c:v>7</c:v>
                </c:pt>
                <c:pt idx="165">
                  <c:v>8</c:v>
                </c:pt>
                <c:pt idx="166">
                  <c:v>9</c:v>
                </c:pt>
                <c:pt idx="167">
                  <c:v>10</c:v>
                </c:pt>
                <c:pt idx="168">
                  <c:v>11</c:v>
                </c:pt>
                <c:pt idx="169">
                  <c:v>12</c:v>
                </c:pt>
                <c:pt idx="170">
                  <c:v>1</c:v>
                </c:pt>
                <c:pt idx="171">
                  <c:v>2</c:v>
                </c:pt>
                <c:pt idx="172">
                  <c:v>3</c:v>
                </c:pt>
                <c:pt idx="173">
                  <c:v>4</c:v>
                </c:pt>
                <c:pt idx="174">
                  <c:v>5</c:v>
                </c:pt>
                <c:pt idx="175">
                  <c:v>6</c:v>
                </c:pt>
              </c:numCache>
            </c:numRef>
          </c:cat>
          <c:val>
            <c:numRef>
              <c:f>Sheet1!$E$2:$E$177</c:f>
              <c:numCache>
                <c:formatCode>General</c:formatCode>
                <c:ptCount val="176"/>
                <c:pt idx="8" formatCode="0.0">
                  <c:v>90.934262106352278</c:v>
                </c:pt>
                <c:pt idx="9" formatCode="0.0">
                  <c:v>90.934262106352278</c:v>
                </c:pt>
                <c:pt idx="10" formatCode="0.0">
                  <c:v>90.934262106352278</c:v>
                </c:pt>
                <c:pt idx="11" formatCode="0.0">
                  <c:v>90.934262106352278</c:v>
                </c:pt>
                <c:pt idx="12" formatCode="0.0">
                  <c:v>90.934262106352278</c:v>
                </c:pt>
                <c:pt idx="13" formatCode="0.0">
                  <c:v>90.934262106352278</c:v>
                </c:pt>
                <c:pt idx="14" formatCode="0.0">
                  <c:v>90.934262106352278</c:v>
                </c:pt>
                <c:pt idx="15" formatCode="0.0">
                  <c:v>90.934262106352278</c:v>
                </c:pt>
                <c:pt idx="16" formatCode="0.0">
                  <c:v>90.934262106352278</c:v>
                </c:pt>
                <c:pt idx="17" formatCode="0.0">
                  <c:v>90.934262106352278</c:v>
                </c:pt>
                <c:pt idx="18" formatCode="0.0">
                  <c:v>90.934262106352278</c:v>
                </c:pt>
                <c:pt idx="19" formatCode="0.0">
                  <c:v>90.934262106352278</c:v>
                </c:pt>
                <c:pt idx="20" formatCode="0.0">
                  <c:v>88.964732650739478</c:v>
                </c:pt>
                <c:pt idx="21" formatCode="0.0">
                  <c:v>88.964732650739478</c:v>
                </c:pt>
                <c:pt idx="22" formatCode="0.0">
                  <c:v>88.964732650739478</c:v>
                </c:pt>
                <c:pt idx="23" formatCode="0.0">
                  <c:v>88.964732650739478</c:v>
                </c:pt>
                <c:pt idx="24" formatCode="0.0">
                  <c:v>88.964732650739478</c:v>
                </c:pt>
                <c:pt idx="25" formatCode="0.0">
                  <c:v>88.964732650739478</c:v>
                </c:pt>
                <c:pt idx="26" formatCode="0.0">
                  <c:v>88.964732650739478</c:v>
                </c:pt>
                <c:pt idx="27" formatCode="0.0">
                  <c:v>88.964732650739478</c:v>
                </c:pt>
                <c:pt idx="28" formatCode="0.0">
                  <c:v>88.964732650739478</c:v>
                </c:pt>
                <c:pt idx="29" formatCode="0.0">
                  <c:v>88.964732650739478</c:v>
                </c:pt>
                <c:pt idx="30" formatCode="0.0">
                  <c:v>88.964732650739478</c:v>
                </c:pt>
                <c:pt idx="31" formatCode="0.0">
                  <c:v>88.964732650739478</c:v>
                </c:pt>
                <c:pt idx="32" formatCode="0.0">
                  <c:v>81.142167253941281</c:v>
                </c:pt>
                <c:pt idx="33" formatCode="0.0">
                  <c:v>81.142167253941281</c:v>
                </c:pt>
                <c:pt idx="34" formatCode="0.0">
                  <c:v>81.142167253941281</c:v>
                </c:pt>
                <c:pt idx="35" formatCode="0.0">
                  <c:v>81.142167253941281</c:v>
                </c:pt>
                <c:pt idx="36" formatCode="0.0">
                  <c:v>81.142167253941281</c:v>
                </c:pt>
                <c:pt idx="37" formatCode="0.0">
                  <c:v>81.142167253941281</c:v>
                </c:pt>
                <c:pt idx="38" formatCode="0.0">
                  <c:v>81.142167253941281</c:v>
                </c:pt>
                <c:pt idx="39" formatCode="0.0">
                  <c:v>81.142167253941281</c:v>
                </c:pt>
                <c:pt idx="40" formatCode="0.0">
                  <c:v>81.142167253941281</c:v>
                </c:pt>
                <c:pt idx="41" formatCode="0.0">
                  <c:v>81.142167253941281</c:v>
                </c:pt>
                <c:pt idx="42" formatCode="0.0">
                  <c:v>81.142167253941281</c:v>
                </c:pt>
                <c:pt idx="43" formatCode="0.0">
                  <c:v>81.142167253941281</c:v>
                </c:pt>
                <c:pt idx="44" formatCode="0.0">
                  <c:v>85.181676326348637</c:v>
                </c:pt>
                <c:pt idx="45" formatCode="0.0">
                  <c:v>85.181676326348637</c:v>
                </c:pt>
                <c:pt idx="46" formatCode="0.0">
                  <c:v>85.181676326348637</c:v>
                </c:pt>
                <c:pt idx="47" formatCode="0.0">
                  <c:v>85.181676326348637</c:v>
                </c:pt>
                <c:pt idx="48" formatCode="0.0">
                  <c:v>85.181676326348637</c:v>
                </c:pt>
                <c:pt idx="49" formatCode="0.0">
                  <c:v>85.181676326348637</c:v>
                </c:pt>
                <c:pt idx="50" formatCode="0.0">
                  <c:v>85.181676326348637</c:v>
                </c:pt>
                <c:pt idx="51" formatCode="0.0">
                  <c:v>85.181676326348637</c:v>
                </c:pt>
                <c:pt idx="52" formatCode="0.0">
                  <c:v>85.181676326348637</c:v>
                </c:pt>
                <c:pt idx="53" formatCode="0.0">
                  <c:v>85.181676326348637</c:v>
                </c:pt>
                <c:pt idx="54" formatCode="0.0">
                  <c:v>85.181676326348637</c:v>
                </c:pt>
                <c:pt idx="55" formatCode="0.0">
                  <c:v>85.181676326348637</c:v>
                </c:pt>
                <c:pt idx="56" formatCode="0.0">
                  <c:v>88.196913729416238</c:v>
                </c:pt>
                <c:pt idx="57" formatCode="0.0">
                  <c:v>88.196913729416238</c:v>
                </c:pt>
                <c:pt idx="58" formatCode="0.0">
                  <c:v>88.196913729416238</c:v>
                </c:pt>
                <c:pt idx="59" formatCode="0.0">
                  <c:v>88.196913729416238</c:v>
                </c:pt>
                <c:pt idx="60" formatCode="0.0">
                  <c:v>88.196913729416238</c:v>
                </c:pt>
                <c:pt idx="61" formatCode="0.0">
                  <c:v>88.196913729416238</c:v>
                </c:pt>
                <c:pt idx="62" formatCode="0.0">
                  <c:v>88.196913729416238</c:v>
                </c:pt>
                <c:pt idx="63" formatCode="0.0">
                  <c:v>88.196913729416238</c:v>
                </c:pt>
                <c:pt idx="64" formatCode="0.0">
                  <c:v>88.196913729416238</c:v>
                </c:pt>
                <c:pt idx="65" formatCode="0.0">
                  <c:v>88.196913729416238</c:v>
                </c:pt>
                <c:pt idx="66" formatCode="0.0">
                  <c:v>88.196913729416238</c:v>
                </c:pt>
                <c:pt idx="67" formatCode="0.0">
                  <c:v>88.196913729416238</c:v>
                </c:pt>
                <c:pt idx="68" formatCode="0.0">
                  <c:v>84.461965330622775</c:v>
                </c:pt>
                <c:pt idx="69" formatCode="0.0">
                  <c:v>84.461965330622775</c:v>
                </c:pt>
                <c:pt idx="70" formatCode="0.0">
                  <c:v>84.461965330622775</c:v>
                </c:pt>
                <c:pt idx="71" formatCode="0.0">
                  <c:v>84.461965330622775</c:v>
                </c:pt>
                <c:pt idx="72" formatCode="0.0">
                  <c:v>84.461965330622775</c:v>
                </c:pt>
                <c:pt idx="73" formatCode="0.0">
                  <c:v>84.461965330622775</c:v>
                </c:pt>
                <c:pt idx="74" formatCode="0.0">
                  <c:v>84.461965330622775</c:v>
                </c:pt>
                <c:pt idx="75" formatCode="0.0">
                  <c:v>84.461965330622775</c:v>
                </c:pt>
                <c:pt idx="76" formatCode="0.0">
                  <c:v>84.461965330622775</c:v>
                </c:pt>
                <c:pt idx="77" formatCode="0.0">
                  <c:v>84.461965330622775</c:v>
                </c:pt>
                <c:pt idx="78" formatCode="0.0">
                  <c:v>84.461965330622775</c:v>
                </c:pt>
                <c:pt idx="79" formatCode="0.0">
                  <c:v>84.461965330622775</c:v>
                </c:pt>
                <c:pt idx="80" formatCode="0.0">
                  <c:v>77.377210484598351</c:v>
                </c:pt>
                <c:pt idx="81" formatCode="0.0">
                  <c:v>77.377210484598351</c:v>
                </c:pt>
                <c:pt idx="82" formatCode="0.0">
                  <c:v>77.377210484598351</c:v>
                </c:pt>
                <c:pt idx="83" formatCode="0.0">
                  <c:v>77.377210484598351</c:v>
                </c:pt>
                <c:pt idx="84" formatCode="0.0">
                  <c:v>77.377210484598351</c:v>
                </c:pt>
                <c:pt idx="85" formatCode="0.0">
                  <c:v>77.377210484598351</c:v>
                </c:pt>
                <c:pt idx="86" formatCode="0.0">
                  <c:v>77.377210484598351</c:v>
                </c:pt>
                <c:pt idx="87" formatCode="0.0">
                  <c:v>77.377210484598351</c:v>
                </c:pt>
                <c:pt idx="88" formatCode="0.0">
                  <c:v>77.377210484598351</c:v>
                </c:pt>
                <c:pt idx="89" formatCode="0.0">
                  <c:v>77.377210484598351</c:v>
                </c:pt>
                <c:pt idx="90" formatCode="0.0">
                  <c:v>77.377210484598351</c:v>
                </c:pt>
                <c:pt idx="91" formatCode="0.0">
                  <c:v>77.377210484598351</c:v>
                </c:pt>
                <c:pt idx="92" formatCode="0.0">
                  <c:v>84.316442244313208</c:v>
                </c:pt>
                <c:pt idx="93" formatCode="0.0">
                  <c:v>84.316442244313208</c:v>
                </c:pt>
                <c:pt idx="94" formatCode="0.0">
                  <c:v>84.316442244313208</c:v>
                </c:pt>
                <c:pt idx="95" formatCode="0.0">
                  <c:v>84.316442244313208</c:v>
                </c:pt>
                <c:pt idx="96" formatCode="0.0">
                  <c:v>84.316442244313208</c:v>
                </c:pt>
                <c:pt idx="97" formatCode="0.0">
                  <c:v>84.316442244313208</c:v>
                </c:pt>
                <c:pt idx="98" formatCode="0.0">
                  <c:v>84.316442244313208</c:v>
                </c:pt>
                <c:pt idx="99" formatCode="0.0">
                  <c:v>84.316442244313208</c:v>
                </c:pt>
                <c:pt idx="100" formatCode="0.0">
                  <c:v>84.316442244313208</c:v>
                </c:pt>
                <c:pt idx="101" formatCode="0.0">
                  <c:v>84.316442244313208</c:v>
                </c:pt>
                <c:pt idx="102" formatCode="0.0">
                  <c:v>84.316442244313208</c:v>
                </c:pt>
                <c:pt idx="103" formatCode="0.0">
                  <c:v>84.316442244313208</c:v>
                </c:pt>
                <c:pt idx="104" formatCode="0.0">
                  <c:v>81.460878297579967</c:v>
                </c:pt>
                <c:pt idx="105" formatCode="0.0">
                  <c:v>81.460878297579967</c:v>
                </c:pt>
                <c:pt idx="106" formatCode="0.0">
                  <c:v>81.460878297579967</c:v>
                </c:pt>
                <c:pt idx="107" formatCode="0.0">
                  <c:v>81.460878297579967</c:v>
                </c:pt>
                <c:pt idx="108" formatCode="0.0">
                  <c:v>81.460878297579967</c:v>
                </c:pt>
                <c:pt idx="109" formatCode="0.0">
                  <c:v>81.460878297579967</c:v>
                </c:pt>
                <c:pt idx="110" formatCode="0.0">
                  <c:v>81.460878297579967</c:v>
                </c:pt>
                <c:pt idx="111" formatCode="0.0">
                  <c:v>81.460878297579967</c:v>
                </c:pt>
                <c:pt idx="112" formatCode="0.0">
                  <c:v>81.460878297579967</c:v>
                </c:pt>
                <c:pt idx="113" formatCode="0.0">
                  <c:v>81.460878297579967</c:v>
                </c:pt>
                <c:pt idx="114" formatCode="0.0">
                  <c:v>81.460878297579967</c:v>
                </c:pt>
                <c:pt idx="115" formatCode="0.0">
                  <c:v>81.460878297579967</c:v>
                </c:pt>
                <c:pt idx="116" formatCode="0.0">
                  <c:v>72.645384869979424</c:v>
                </c:pt>
                <c:pt idx="117" formatCode="0.0">
                  <c:v>72.645384869979424</c:v>
                </c:pt>
                <c:pt idx="118" formatCode="0.0">
                  <c:v>72.645384869979424</c:v>
                </c:pt>
                <c:pt idx="119" formatCode="0.0">
                  <c:v>72.645384869979424</c:v>
                </c:pt>
                <c:pt idx="120" formatCode="0.0">
                  <c:v>72.645384869979424</c:v>
                </c:pt>
                <c:pt idx="121" formatCode="0.0">
                  <c:v>72.645384869979424</c:v>
                </c:pt>
                <c:pt idx="122" formatCode="0.0">
                  <c:v>72.645384869979424</c:v>
                </c:pt>
                <c:pt idx="123" formatCode="0.0">
                  <c:v>72.645384869979424</c:v>
                </c:pt>
                <c:pt idx="124" formatCode="0.0">
                  <c:v>72.645384869979424</c:v>
                </c:pt>
                <c:pt idx="125" formatCode="0.0">
                  <c:v>72.645384869979424</c:v>
                </c:pt>
                <c:pt idx="126" formatCode="0.0">
                  <c:v>72.645384869979424</c:v>
                </c:pt>
                <c:pt idx="127" formatCode="0.0">
                  <c:v>72.645384869979424</c:v>
                </c:pt>
                <c:pt idx="128" formatCode="0.0">
                  <c:v>68.396000994016788</c:v>
                </c:pt>
                <c:pt idx="129" formatCode="0.0">
                  <c:v>68.396000994016788</c:v>
                </c:pt>
                <c:pt idx="130" formatCode="0.0">
                  <c:v>68.396000994016788</c:v>
                </c:pt>
                <c:pt idx="131" formatCode="0.0">
                  <c:v>68.396000994016788</c:v>
                </c:pt>
                <c:pt idx="132" formatCode="0.0">
                  <c:v>68.396000994016788</c:v>
                </c:pt>
                <c:pt idx="133" formatCode="0.0">
                  <c:v>68.396000994016788</c:v>
                </c:pt>
                <c:pt idx="134" formatCode="0.0">
                  <c:v>68.396000994016788</c:v>
                </c:pt>
                <c:pt idx="135" formatCode="0.0">
                  <c:v>68.396000994016788</c:v>
                </c:pt>
                <c:pt idx="136" formatCode="0.0">
                  <c:v>68.396000994016788</c:v>
                </c:pt>
                <c:pt idx="137" formatCode="0.0">
                  <c:v>68.396000994016788</c:v>
                </c:pt>
                <c:pt idx="138" formatCode="0.0">
                  <c:v>68.396000994016788</c:v>
                </c:pt>
                <c:pt idx="139" formatCode="0.0">
                  <c:v>68.396000994016788</c:v>
                </c:pt>
                <c:pt idx="140" formatCode="0.0">
                  <c:v>62.057204479053034</c:v>
                </c:pt>
                <c:pt idx="141" formatCode="0.0">
                  <c:v>62.057204479053034</c:v>
                </c:pt>
                <c:pt idx="142" formatCode="0.0">
                  <c:v>62.057204479053034</c:v>
                </c:pt>
                <c:pt idx="143" formatCode="0.0">
                  <c:v>62.057204479053034</c:v>
                </c:pt>
                <c:pt idx="144" formatCode="0.0">
                  <c:v>62.057204479053034</c:v>
                </c:pt>
                <c:pt idx="145" formatCode="0.0">
                  <c:v>62.057204479053034</c:v>
                </c:pt>
                <c:pt idx="146" formatCode="0.0">
                  <c:v>62.057204479053034</c:v>
                </c:pt>
                <c:pt idx="147" formatCode="0.0">
                  <c:v>62.057204479053034</c:v>
                </c:pt>
                <c:pt idx="148" formatCode="0.0">
                  <c:v>62.057204479053034</c:v>
                </c:pt>
                <c:pt idx="149" formatCode="0.0">
                  <c:v>62.057204479053034</c:v>
                </c:pt>
                <c:pt idx="150" formatCode="0.0">
                  <c:v>62.057204479053034</c:v>
                </c:pt>
                <c:pt idx="151" formatCode="0.0">
                  <c:v>62.057204479053034</c:v>
                </c:pt>
                <c:pt idx="152" formatCode="0.0">
                  <c:v>56.399800420103361</c:v>
                </c:pt>
                <c:pt idx="153" formatCode="0.0">
                  <c:v>56.399800420103361</c:v>
                </c:pt>
                <c:pt idx="154" formatCode="0.0">
                  <c:v>56.399800420103361</c:v>
                </c:pt>
                <c:pt idx="155" formatCode="0.0">
                  <c:v>56.399800420103361</c:v>
                </c:pt>
                <c:pt idx="156" formatCode="0.0">
                  <c:v>56.399800420103361</c:v>
                </c:pt>
                <c:pt idx="157" formatCode="0.0">
                  <c:v>56.399800420103361</c:v>
                </c:pt>
                <c:pt idx="158" formatCode="0.0">
                  <c:v>56.399800420103361</c:v>
                </c:pt>
                <c:pt idx="159" formatCode="0.0">
                  <c:v>56.399800420103361</c:v>
                </c:pt>
                <c:pt idx="160" formatCode="0.0">
                  <c:v>56.399800420103361</c:v>
                </c:pt>
                <c:pt idx="161" formatCode="0.0">
                  <c:v>56.399800420103361</c:v>
                </c:pt>
                <c:pt idx="162" formatCode="0.0">
                  <c:v>56.399800420103361</c:v>
                </c:pt>
                <c:pt idx="163" formatCode="0.0">
                  <c:v>56.399800420103361</c:v>
                </c:pt>
                <c:pt idx="164" formatCode="0.0">
                  <c:v>54.825724340741452</c:v>
                </c:pt>
                <c:pt idx="165" formatCode="0.0">
                  <c:v>54.825724340741452</c:v>
                </c:pt>
                <c:pt idx="166" formatCode="0.0">
                  <c:v>54.825724340741452</c:v>
                </c:pt>
                <c:pt idx="167" formatCode="0.0">
                  <c:v>54.825724340741452</c:v>
                </c:pt>
                <c:pt idx="168" formatCode="0.0">
                  <c:v>54.825724340741452</c:v>
                </c:pt>
                <c:pt idx="169" formatCode="0.0">
                  <c:v>54.825724340741452</c:v>
                </c:pt>
                <c:pt idx="170" formatCode="0.0">
                  <c:v>54.825724340741452</c:v>
                </c:pt>
                <c:pt idx="171" formatCode="0.0">
                  <c:v>54.825724340741452</c:v>
                </c:pt>
                <c:pt idx="172" formatCode="0.0">
                  <c:v>54.825724340741452</c:v>
                </c:pt>
                <c:pt idx="173" formatCode="0.0">
                  <c:v>54.825724340741452</c:v>
                </c:pt>
                <c:pt idx="174" formatCode="0.0">
                  <c:v>54.825724340741452</c:v>
                </c:pt>
                <c:pt idx="175" formatCode="0.0">
                  <c:v>54.825724340741452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54272"/>
        <c:axId val="32052736"/>
      </c:lineChart>
      <c:catAx>
        <c:axId val="3204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32051200"/>
        <c:crosses val="autoZero"/>
        <c:auto val="1"/>
        <c:lblAlgn val="ctr"/>
        <c:lblOffset val="100"/>
        <c:noMultiLvlLbl val="0"/>
      </c:catAx>
      <c:valAx>
        <c:axId val="32051200"/>
        <c:scaling>
          <c:orientation val="minMax"/>
          <c:max val="18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en-US"/>
          </a:p>
        </c:txPr>
        <c:crossAx val="32049408"/>
        <c:crosses val="autoZero"/>
        <c:crossBetween val="between"/>
      </c:valAx>
      <c:valAx>
        <c:axId val="32052736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2054272"/>
        <c:crosses val="max"/>
        <c:crossBetween val="between"/>
      </c:valAx>
      <c:catAx>
        <c:axId val="32054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052736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3.001480892870043E-2"/>
          <c:y val="5.0348159664904295E-2"/>
          <c:w val="0.94149943413036674"/>
          <c:h val="9.343514752963572E-2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Jews 24-59m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dPt>
            <c:idx val="2"/>
            <c:bubble3D val="0"/>
          </c:dPt>
          <c:cat>
            <c:strRef>
              <c:f>Sheet1!$A$2:$A$9</c:f>
              <c:strCache>
                <c:ptCount val="8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1.32</c:v>
                </c:pt>
                <c:pt idx="3">
                  <c:v>1.08</c:v>
                </c:pt>
                <c:pt idx="4">
                  <c:v>0.74</c:v>
                </c:pt>
                <c:pt idx="5">
                  <c:v>0.57999999999999996</c:v>
                </c:pt>
                <c:pt idx="6">
                  <c:v>0.69</c:v>
                </c:pt>
                <c:pt idx="7">
                  <c:v>0.61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Bedouin 24-59m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</c:v>
                </c:pt>
                <c:pt idx="1">
                  <c:v>1.1599999999999999</c:v>
                </c:pt>
                <c:pt idx="2">
                  <c:v>1.19</c:v>
                </c:pt>
                <c:pt idx="3">
                  <c:v>1.08</c:v>
                </c:pt>
                <c:pt idx="4">
                  <c:v>0.7</c:v>
                </c:pt>
                <c:pt idx="5">
                  <c:v>0.69</c:v>
                </c:pt>
                <c:pt idx="6">
                  <c:v>0.57999999999999996</c:v>
                </c:pt>
                <c:pt idx="7">
                  <c:v>0.62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24-59m</c:v>
                </c:pt>
              </c:strCache>
            </c:strRef>
          </c:tx>
          <c:spPr>
            <a:ln w="381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</c:v>
                </c:pt>
                <c:pt idx="1">
                  <c:v>1.1000000000000001</c:v>
                </c:pt>
                <c:pt idx="2">
                  <c:v>1.23</c:v>
                </c:pt>
                <c:pt idx="3">
                  <c:v>1.07</c:v>
                </c:pt>
                <c:pt idx="4">
                  <c:v>0.71</c:v>
                </c:pt>
                <c:pt idx="5">
                  <c:v>0.66</c:v>
                </c:pt>
                <c:pt idx="6">
                  <c:v>0.61</c:v>
                </c:pt>
                <c:pt idx="7">
                  <c:v>0.61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B24-59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Pt>
            <c:idx val="1"/>
            <c:marker>
              <c:symbol val="dash"/>
              <c:size val="10"/>
              <c:spPr>
                <a:solidFill>
                  <a:srgbClr val="00B050"/>
                </a:solidFill>
                <a:ln>
                  <a:noFill/>
                </a:ln>
              </c:spPr>
            </c:marker>
            <c:bubble3D val="0"/>
          </c:dPt>
          <c:dPt>
            <c:idx val="2"/>
            <c:marker>
              <c:symbol val="dash"/>
              <c:size val="10"/>
              <c:spPr>
                <a:solidFill>
                  <a:srgbClr val="00B050"/>
                </a:solidFill>
                <a:ln>
                  <a:noFill/>
                </a:ln>
              </c:spPr>
            </c:marker>
            <c:bubble3D val="0"/>
          </c:dPt>
          <c:cat>
            <c:strRef>
              <c:f>Sheet1!$A$2:$A$9</c:f>
              <c:strCache>
                <c:ptCount val="8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2">
                  <c:v>1.08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Upper B24-59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Pt>
            <c:idx val="1"/>
            <c:marker>
              <c:symbol val="dash"/>
              <c:size val="10"/>
              <c:spPr>
                <a:solidFill>
                  <a:srgbClr val="00B050"/>
                </a:solidFill>
                <a:ln>
                  <a:noFill/>
                </a:ln>
              </c:spPr>
            </c:marker>
            <c:bubble3D val="0"/>
          </c:dPt>
          <c:dPt>
            <c:idx val="2"/>
            <c:marker>
              <c:symbol val="dash"/>
              <c:size val="10"/>
              <c:spPr>
                <a:solidFill>
                  <a:srgbClr val="00B050"/>
                </a:solidFill>
                <a:ln>
                  <a:noFill/>
                </a:ln>
              </c:spPr>
            </c:marker>
            <c:bubble3D val="0"/>
          </c:dPt>
          <c:cat>
            <c:strRef>
              <c:f>Sheet1!$A$2:$A$9</c:f>
              <c:strCache>
                <c:ptCount val="8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2">
                  <c:v>1.32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Lower J24-59</c:v>
                </c:pt>
              </c:strCache>
            </c:strRef>
          </c:tx>
          <c:marker>
            <c:symbol val="none"/>
          </c:marker>
          <c:dPt>
            <c:idx val="2"/>
            <c:marker>
              <c:symbol val="dash"/>
              <c:size val="10"/>
              <c:spPr>
                <a:solidFill>
                  <a:srgbClr val="7030A0"/>
                </a:solidFill>
                <a:ln>
                  <a:noFill/>
                </a:ln>
              </c:spPr>
            </c:marker>
            <c:bubble3D val="0"/>
          </c:dPt>
          <c:cat>
            <c:strRef>
              <c:f>Sheet1!$A$2:$A$9</c:f>
              <c:strCache>
                <c:ptCount val="8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2">
                  <c:v>1.1399999999999999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Upper J24-59</c:v>
                </c:pt>
              </c:strCache>
            </c:strRef>
          </c:tx>
          <c:marker>
            <c:symbol val="none"/>
          </c:marker>
          <c:dPt>
            <c:idx val="2"/>
            <c:marker>
              <c:symbol val="dash"/>
              <c:size val="10"/>
              <c:spPr>
                <a:solidFill>
                  <a:srgbClr val="7030A0"/>
                </a:solidFill>
                <a:ln>
                  <a:noFill/>
                </a:ln>
              </c:spPr>
            </c:marker>
            <c:bubble3D val="0"/>
          </c:dPt>
          <c:cat>
            <c:strRef>
              <c:f>Sheet1!$A$2:$A$9</c:f>
              <c:strCache>
                <c:ptCount val="8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  <c:pt idx="2">
                  <c:v>1.52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Lower T24-59</c:v>
                </c:pt>
              </c:strCache>
            </c:strRef>
          </c:tx>
          <c:marker>
            <c:symbol val="none"/>
          </c:marker>
          <c:dPt>
            <c:idx val="2"/>
            <c:marker>
              <c:symbol val="dash"/>
              <c:size val="10"/>
              <c:spPr>
                <a:solidFill>
                  <a:schemeClr val="bg1">
                    <a:lumMod val="50000"/>
                  </a:schemeClr>
                </a:solidFill>
                <a:ln>
                  <a:noFill/>
                </a:ln>
              </c:spPr>
            </c:marker>
            <c:bubble3D val="0"/>
          </c:dPt>
          <c:cat>
            <c:strRef>
              <c:f>Sheet1!$A$2:$A$9</c:f>
              <c:strCache>
                <c:ptCount val="8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  <c:pt idx="2">
                  <c:v>1.1299999999999999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Upper T24-59</c:v>
                </c:pt>
              </c:strCache>
            </c:strRef>
          </c:tx>
          <c:marker>
            <c:symbol val="none"/>
          </c:marker>
          <c:dPt>
            <c:idx val="2"/>
            <c:marker>
              <c:symbol val="dash"/>
              <c:size val="10"/>
              <c:spPr>
                <a:solidFill>
                  <a:schemeClr val="bg1">
                    <a:lumMod val="50000"/>
                  </a:schemeClr>
                </a:solidFill>
                <a:ln>
                  <a:noFill/>
                </a:ln>
              </c:spPr>
            </c:marker>
            <c:bubble3D val="0"/>
          </c:dPt>
          <c:cat>
            <c:strRef>
              <c:f>Sheet1!$A$2:$A$9</c:f>
              <c:strCache>
                <c:ptCount val="8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</c:strCache>
            </c:strRef>
          </c:cat>
          <c:val>
            <c:numRef>
              <c:f>Sheet1!$J$2:$J$9</c:f>
              <c:numCache>
                <c:formatCode>General</c:formatCode>
                <c:ptCount val="8"/>
                <c:pt idx="2">
                  <c:v>1.33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73504"/>
        <c:axId val="42787584"/>
      </c:lineChart>
      <c:catAx>
        <c:axId val="42773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42787584"/>
        <c:crosses val="autoZero"/>
        <c:auto val="1"/>
        <c:lblAlgn val="ctr"/>
        <c:lblOffset val="100"/>
        <c:noMultiLvlLbl val="0"/>
      </c:catAx>
      <c:valAx>
        <c:axId val="42787584"/>
        <c:scaling>
          <c:orientation val="minMax"/>
          <c:max val="1.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427735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Jews 24-59m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dPt>
            <c:idx val="2"/>
            <c:bubble3D val="0"/>
          </c:dPt>
          <c:cat>
            <c:strRef>
              <c:f>Sheet1!$A$2:$A$9</c:f>
              <c:strCache>
                <c:ptCount val="8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0.77</c:v>
                </c:pt>
                <c:pt idx="2">
                  <c:v>0.66</c:v>
                </c:pt>
                <c:pt idx="3">
                  <c:v>0.62</c:v>
                </c:pt>
                <c:pt idx="4">
                  <c:v>0.47</c:v>
                </c:pt>
                <c:pt idx="5">
                  <c:v>0.32</c:v>
                </c:pt>
                <c:pt idx="6">
                  <c:v>0.28000000000000003</c:v>
                </c:pt>
                <c:pt idx="7">
                  <c:v>0.3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Bedouin 24-59m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</c:v>
                </c:pt>
                <c:pt idx="1">
                  <c:v>0.95</c:v>
                </c:pt>
                <c:pt idx="2">
                  <c:v>0.84</c:v>
                </c:pt>
                <c:pt idx="3">
                  <c:v>0.62</c:v>
                </c:pt>
                <c:pt idx="4">
                  <c:v>0.41</c:v>
                </c:pt>
                <c:pt idx="5">
                  <c:v>0.36</c:v>
                </c:pt>
                <c:pt idx="6">
                  <c:v>0.39</c:v>
                </c:pt>
                <c:pt idx="7">
                  <c:v>0.33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24-59m</c:v>
                </c:pt>
              </c:strCache>
            </c:strRef>
          </c:tx>
          <c:spPr>
            <a:ln w="381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</c:v>
                </c:pt>
                <c:pt idx="1">
                  <c:v>0.85</c:v>
                </c:pt>
                <c:pt idx="2">
                  <c:v>0.74</c:v>
                </c:pt>
                <c:pt idx="3">
                  <c:v>0.62</c:v>
                </c:pt>
                <c:pt idx="4">
                  <c:v>0.44</c:v>
                </c:pt>
                <c:pt idx="5">
                  <c:v>0.34</c:v>
                </c:pt>
                <c:pt idx="6">
                  <c:v>0.33</c:v>
                </c:pt>
                <c:pt idx="7">
                  <c:v>0.32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 B24-59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Pt>
            <c:idx val="1"/>
            <c:marker>
              <c:symbol val="dash"/>
              <c:size val="10"/>
              <c:spPr>
                <a:solidFill>
                  <a:srgbClr val="00B050"/>
                </a:solidFill>
                <a:ln>
                  <a:noFill/>
                </a:ln>
              </c:spPr>
            </c:marker>
            <c:bubble3D val="0"/>
          </c:dPt>
          <c:dPt>
            <c:idx val="2"/>
            <c:marker>
              <c:symbol val="dash"/>
              <c:size val="10"/>
              <c:spPr>
                <a:solidFill>
                  <a:srgbClr val="00B050"/>
                </a:solidFill>
                <a:ln>
                  <a:noFill/>
                </a:ln>
              </c:spPr>
            </c:marker>
            <c:bubble3D val="0"/>
          </c:dPt>
          <c:cat>
            <c:strRef>
              <c:f>Sheet1!$A$2:$A$9</c:f>
              <c:strCache>
                <c:ptCount val="8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Upper B24-59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Pt>
            <c:idx val="1"/>
            <c:marker>
              <c:symbol val="dash"/>
              <c:size val="10"/>
              <c:spPr>
                <a:solidFill>
                  <a:srgbClr val="00B050"/>
                </a:solidFill>
                <a:ln>
                  <a:noFill/>
                </a:ln>
              </c:spPr>
            </c:marker>
            <c:bubble3D val="0"/>
          </c:dPt>
          <c:dPt>
            <c:idx val="2"/>
            <c:marker>
              <c:symbol val="dash"/>
              <c:size val="10"/>
              <c:spPr>
                <a:solidFill>
                  <a:srgbClr val="00B050"/>
                </a:solidFill>
                <a:ln>
                  <a:noFill/>
                </a:ln>
              </c:spPr>
            </c:marker>
            <c:bubble3D val="0"/>
          </c:dPt>
          <c:cat>
            <c:strRef>
              <c:f>Sheet1!$A$2:$A$9</c:f>
              <c:strCache>
                <c:ptCount val="8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Lower J24-59</c:v>
                </c:pt>
              </c:strCache>
            </c:strRef>
          </c:tx>
          <c:marker>
            <c:symbol val="none"/>
          </c:marker>
          <c:dPt>
            <c:idx val="2"/>
            <c:marker>
              <c:symbol val="dash"/>
              <c:size val="10"/>
              <c:spPr>
                <a:solidFill>
                  <a:srgbClr val="7030A0"/>
                </a:solidFill>
                <a:ln>
                  <a:noFill/>
                </a:ln>
              </c:spPr>
            </c:marker>
            <c:bubble3D val="0"/>
          </c:dPt>
          <c:cat>
            <c:strRef>
              <c:f>Sheet1!$A$2:$A$9</c:f>
              <c:strCache>
                <c:ptCount val="8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Upper J24-59</c:v>
                </c:pt>
              </c:strCache>
            </c:strRef>
          </c:tx>
          <c:marker>
            <c:symbol val="none"/>
          </c:marker>
          <c:dPt>
            <c:idx val="2"/>
            <c:marker>
              <c:symbol val="dash"/>
              <c:size val="10"/>
              <c:spPr>
                <a:solidFill>
                  <a:srgbClr val="7030A0"/>
                </a:solidFill>
                <a:ln>
                  <a:noFill/>
                </a:ln>
              </c:spPr>
            </c:marker>
            <c:bubble3D val="0"/>
          </c:dPt>
          <c:cat>
            <c:strRef>
              <c:f>Sheet1!$A$2:$A$9</c:f>
              <c:strCache>
                <c:ptCount val="8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Lower T24-59</c:v>
                </c:pt>
              </c:strCache>
            </c:strRef>
          </c:tx>
          <c:marker>
            <c:symbol val="none"/>
          </c:marker>
          <c:dPt>
            <c:idx val="2"/>
            <c:marker>
              <c:symbol val="dash"/>
              <c:size val="10"/>
              <c:spPr>
                <a:solidFill>
                  <a:schemeClr val="bg1">
                    <a:lumMod val="50000"/>
                  </a:schemeClr>
                </a:solidFill>
                <a:ln>
                  <a:noFill/>
                </a:ln>
              </c:spPr>
            </c:marker>
            <c:bubble3D val="0"/>
          </c:dPt>
          <c:cat>
            <c:strRef>
              <c:f>Sheet1!$A$2:$A$9</c:f>
              <c:strCache>
                <c:ptCount val="8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Upper T24-59</c:v>
                </c:pt>
              </c:strCache>
            </c:strRef>
          </c:tx>
          <c:marker>
            <c:symbol val="none"/>
          </c:marker>
          <c:dPt>
            <c:idx val="2"/>
            <c:marker>
              <c:symbol val="dash"/>
              <c:size val="10"/>
              <c:spPr>
                <a:solidFill>
                  <a:schemeClr val="bg1">
                    <a:lumMod val="50000"/>
                  </a:schemeClr>
                </a:solidFill>
                <a:ln>
                  <a:noFill/>
                </a:ln>
              </c:spPr>
            </c:marker>
            <c:bubble3D val="0"/>
          </c:dPt>
          <c:cat>
            <c:strRef>
              <c:f>Sheet1!$A$2:$A$9</c:f>
              <c:strCache>
                <c:ptCount val="8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</c:strCache>
            </c:strRef>
          </c:cat>
          <c:val>
            <c:numRef>
              <c:f>Sheet1!$J$2:$J$9</c:f>
              <c:numCache>
                <c:formatCode>General</c:formatCode>
                <c:ptCount val="8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23520"/>
        <c:axId val="42925056"/>
      </c:lineChart>
      <c:catAx>
        <c:axId val="42923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42925056"/>
        <c:crosses val="autoZero"/>
        <c:auto val="1"/>
        <c:lblAlgn val="ctr"/>
        <c:lblOffset val="100"/>
        <c:noMultiLvlLbl val="0"/>
      </c:catAx>
      <c:valAx>
        <c:axId val="42925056"/>
        <c:scaling>
          <c:orientation val="minMax"/>
          <c:max val="1.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429235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52288385826772E-2"/>
          <c:y val="0.14070711486791862"/>
          <c:w val="0.88945063447159933"/>
          <c:h val="0.729986544661260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Lower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6D5B03"/>
              </a:solidFill>
              <a:ln w="9525">
                <a:solidFill>
                  <a:srgbClr val="6D5B03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1">
                  <c:v>1.02</c:v>
                </c:pt>
                <c:pt idx="2">
                  <c:v>1.03</c:v>
                </c:pt>
                <c:pt idx="8">
                  <c:v>0.62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CAAP hospitlaized</c:v>
                </c:pt>
              </c:strCache>
            </c:strRef>
          </c:tx>
          <c:spPr>
            <a:ln w="38100" cap="rnd">
              <a:solidFill>
                <a:srgbClr val="6D5B0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1.1299999999999999</c:v>
                </c:pt>
                <c:pt idx="2">
                  <c:v>1.1399999999999999</c:v>
                </c:pt>
                <c:pt idx="3">
                  <c:v>1.05</c:v>
                </c:pt>
                <c:pt idx="4">
                  <c:v>0.65</c:v>
                </c:pt>
                <c:pt idx="5">
                  <c:v>0.62</c:v>
                </c:pt>
                <c:pt idx="6">
                  <c:v>0.57999999999999996</c:v>
                </c:pt>
                <c:pt idx="7">
                  <c:v>0.63</c:v>
                </c:pt>
                <c:pt idx="8">
                  <c:v>0.7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6D5B03"/>
              </a:solidFill>
              <a:ln w="9525">
                <a:solidFill>
                  <a:srgbClr val="6D5B03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1">
                  <c:v>1.25</c:v>
                </c:pt>
                <c:pt idx="2">
                  <c:v>1.26</c:v>
                </c:pt>
                <c:pt idx="8">
                  <c:v>0.78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47D8"/>
              </a:solidFill>
              <a:ln w="9525">
                <a:solidFill>
                  <a:srgbClr val="FF47D8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8">
                  <c:v>0.35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CAAP non-hospitalized</c:v>
                </c:pt>
              </c:strCache>
            </c:strRef>
          </c:tx>
          <c:spPr>
            <a:ln w="38100" cap="rnd">
              <a:solidFill>
                <a:srgbClr val="FF47D8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1</c:v>
                </c:pt>
                <c:pt idx="1">
                  <c:v>0.8</c:v>
                </c:pt>
                <c:pt idx="2">
                  <c:v>0.59</c:v>
                </c:pt>
                <c:pt idx="3">
                  <c:v>0.54</c:v>
                </c:pt>
                <c:pt idx="4">
                  <c:v>0.37</c:v>
                </c:pt>
                <c:pt idx="5">
                  <c:v>0.28000000000000003</c:v>
                </c:pt>
                <c:pt idx="6">
                  <c:v>0.27</c:v>
                </c:pt>
                <c:pt idx="7">
                  <c:v>0.31</c:v>
                </c:pt>
                <c:pt idx="8">
                  <c:v>0.43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Upper2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47D8"/>
              </a:solidFill>
              <a:ln w="9525">
                <a:solidFill>
                  <a:srgbClr val="FF47D8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8">
                  <c:v>0.52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943680"/>
        <c:axId val="69945600"/>
      </c:lineChart>
      <c:catAx>
        <c:axId val="6994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45600"/>
        <c:crosses val="autoZero"/>
        <c:auto val="1"/>
        <c:lblAlgn val="ctr"/>
        <c:lblOffset val="100"/>
        <c:noMultiLvlLbl val="0"/>
      </c:catAx>
      <c:valAx>
        <c:axId val="69945600"/>
        <c:scaling>
          <c:orientation val="minMax"/>
          <c:max val="1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43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1806928599060412"/>
          <c:y val="6.3281246107206812E-2"/>
          <c:w val="0.75554568433856051"/>
          <c:h val="7.72798918996129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52288385826772E-2"/>
          <c:y val="0.14070711486791862"/>
          <c:w val="0.88945063447159933"/>
          <c:h val="0.729986544661260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Lower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1">
                  <c:v>1.48</c:v>
                </c:pt>
                <c:pt idx="2">
                  <c:v>1.67</c:v>
                </c:pt>
                <c:pt idx="3">
                  <c:v>1.43</c:v>
                </c:pt>
                <c:pt idx="8">
                  <c:v>0.81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CAAP - hospitlaized</c:v>
                </c:pt>
              </c:strCache>
            </c:strRef>
          </c:tx>
          <c:spPr>
            <a:ln w="381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1.27</c:v>
                </c:pt>
                <c:pt idx="2">
                  <c:v>1.44</c:v>
                </c:pt>
                <c:pt idx="3">
                  <c:v>1.23</c:v>
                </c:pt>
                <c:pt idx="4">
                  <c:v>0.91</c:v>
                </c:pt>
                <c:pt idx="5">
                  <c:v>0.7</c:v>
                </c:pt>
                <c:pt idx="6">
                  <c:v>0.67</c:v>
                </c:pt>
                <c:pt idx="7">
                  <c:v>0.68</c:v>
                </c:pt>
                <c:pt idx="8">
                  <c:v>0.67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1">
                  <c:v>1.0900000000000001</c:v>
                </c:pt>
                <c:pt idx="2">
                  <c:v>1.25</c:v>
                </c:pt>
                <c:pt idx="3">
                  <c:v>1.06</c:v>
                </c:pt>
                <c:pt idx="8">
                  <c:v>0.56000000000000005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2">
                  <c:v>0.8</c:v>
                </c:pt>
                <c:pt idx="8">
                  <c:v>0.45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CAAP non-hospitalized</c:v>
                </c:pt>
              </c:strCache>
            </c:strRef>
          </c:tx>
          <c:spPr>
            <a:ln w="38100" cap="rnd">
              <a:solidFill>
                <a:schemeClr val="accent6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1</c:v>
                </c:pt>
                <c:pt idx="1">
                  <c:v>0.9</c:v>
                </c:pt>
                <c:pt idx="2">
                  <c:v>0.67</c:v>
                </c:pt>
                <c:pt idx="3">
                  <c:v>0.6</c:v>
                </c:pt>
                <c:pt idx="4">
                  <c:v>0.41</c:v>
                </c:pt>
                <c:pt idx="5">
                  <c:v>0.28999999999999998</c:v>
                </c:pt>
                <c:pt idx="6">
                  <c:v>0.28999999999999998</c:v>
                </c:pt>
                <c:pt idx="7">
                  <c:v>0.28999999999999998</c:v>
                </c:pt>
                <c:pt idx="8">
                  <c:v>0.36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Upper2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2">
                  <c:v>0.56000000000000005</c:v>
                </c:pt>
                <c:pt idx="8">
                  <c:v>0.28999999999999998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713472"/>
        <c:axId val="90732032"/>
      </c:lineChart>
      <c:catAx>
        <c:axId val="9071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732032"/>
        <c:crosses val="autoZero"/>
        <c:auto val="1"/>
        <c:lblAlgn val="ctr"/>
        <c:lblOffset val="100"/>
        <c:noMultiLvlLbl val="0"/>
      </c:catAx>
      <c:valAx>
        <c:axId val="9073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7134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452997367661424"/>
          <c:y val="6.3281246107206812E-2"/>
          <c:w val="0.76261811591847972"/>
          <c:h val="7.8812003025836422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788074117168556"/>
          <c:y val="0.1807300638106378"/>
          <c:w val="0.85615729561917908"/>
          <c:h val="0.676889627484755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&lt;10,000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jul02-jun03</c:v>
                </c:pt>
                <c:pt idx="1">
                  <c:v>jul03-jun04</c:v>
                </c:pt>
                <c:pt idx="2">
                  <c:v>jul04-jun05</c:v>
                </c:pt>
                <c:pt idx="3">
                  <c:v>jul05-jun06</c:v>
                </c:pt>
                <c:pt idx="4">
                  <c:v>jul06-jun07</c:v>
                </c:pt>
                <c:pt idx="5">
                  <c:v>jul07-jun08</c:v>
                </c:pt>
                <c:pt idx="6">
                  <c:v>jul08-jun09</c:v>
                </c:pt>
                <c:pt idx="7">
                  <c:v>jul09-jun10</c:v>
                </c:pt>
                <c:pt idx="8">
                  <c:v>jul10-jun11</c:v>
                </c:pt>
                <c:pt idx="9">
                  <c:v>jul11-jun12</c:v>
                </c:pt>
                <c:pt idx="10">
                  <c:v>jul12-jun13</c:v>
                </c:pt>
                <c:pt idx="11">
                  <c:v>jul13-jun14</c:v>
                </c:pt>
                <c:pt idx="12">
                  <c:v>jul14-jun15</c:v>
                </c:pt>
                <c:pt idx="13">
                  <c:v>jul15-jun16</c:v>
                </c:pt>
              </c:strCache>
            </c:strRef>
          </c:cat>
          <c:val>
            <c:numRef>
              <c:f>Sheet1!$B$2:$B$15</c:f>
              <c:numCache>
                <c:formatCode>0.0</c:formatCode>
                <c:ptCount val="14"/>
                <c:pt idx="0">
                  <c:v>1.4718526398624328</c:v>
                </c:pt>
                <c:pt idx="1">
                  <c:v>1.6353811149032991</c:v>
                </c:pt>
                <c:pt idx="2">
                  <c:v>1.5582665337694608</c:v>
                </c:pt>
                <c:pt idx="3">
                  <c:v>1.9365804725813642</c:v>
                </c:pt>
                <c:pt idx="4">
                  <c:v>1.4775434114682227</c:v>
                </c:pt>
                <c:pt idx="5">
                  <c:v>1.7719293426004779</c:v>
                </c:pt>
                <c:pt idx="6">
                  <c:v>1.7902533686828657</c:v>
                </c:pt>
                <c:pt idx="7">
                  <c:v>1.9101682831353664</c:v>
                </c:pt>
                <c:pt idx="8">
                  <c:v>1.8427963117748103</c:v>
                </c:pt>
                <c:pt idx="9">
                  <c:v>1.0014701067592813</c:v>
                </c:pt>
                <c:pt idx="10">
                  <c:v>1.0894269238715979</c:v>
                </c:pt>
                <c:pt idx="11">
                  <c:v>0.7708732280622328</c:v>
                </c:pt>
                <c:pt idx="12">
                  <c:v>0.77564706865073207</c:v>
                </c:pt>
                <c:pt idx="13">
                  <c:v>1.0917215915333631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10,000-15,000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jul02-jun03</c:v>
                </c:pt>
                <c:pt idx="1">
                  <c:v>jul03-jun04</c:v>
                </c:pt>
                <c:pt idx="2">
                  <c:v>jul04-jun05</c:v>
                </c:pt>
                <c:pt idx="3">
                  <c:v>jul05-jun06</c:v>
                </c:pt>
                <c:pt idx="4">
                  <c:v>jul06-jun07</c:v>
                </c:pt>
                <c:pt idx="5">
                  <c:v>jul07-jun08</c:v>
                </c:pt>
                <c:pt idx="6">
                  <c:v>jul08-jun09</c:v>
                </c:pt>
                <c:pt idx="7">
                  <c:v>jul09-jun10</c:v>
                </c:pt>
                <c:pt idx="8">
                  <c:v>jul10-jun11</c:v>
                </c:pt>
                <c:pt idx="9">
                  <c:v>jul11-jun12</c:v>
                </c:pt>
                <c:pt idx="10">
                  <c:v>jul12-jun13</c:v>
                </c:pt>
                <c:pt idx="11">
                  <c:v>jul13-jun14</c:v>
                </c:pt>
                <c:pt idx="12">
                  <c:v>jul14-jun15</c:v>
                </c:pt>
                <c:pt idx="13">
                  <c:v>jul15-jun16</c:v>
                </c:pt>
              </c:strCache>
            </c:strRef>
          </c:cat>
          <c:val>
            <c:numRef>
              <c:f>Sheet1!$C$2:$C$15</c:f>
              <c:numCache>
                <c:formatCode>0.0</c:formatCode>
                <c:ptCount val="14"/>
                <c:pt idx="0">
                  <c:v>2.1713469637574505</c:v>
                </c:pt>
                <c:pt idx="1">
                  <c:v>2.943686006825939</c:v>
                </c:pt>
                <c:pt idx="2">
                  <c:v>1.965381213763284</c:v>
                </c:pt>
                <c:pt idx="3">
                  <c:v>2.3266830138207757</c:v>
                </c:pt>
                <c:pt idx="4">
                  <c:v>2.8722339213587875</c:v>
                </c:pt>
                <c:pt idx="5">
                  <c:v>2.6098184115820993</c:v>
                </c:pt>
                <c:pt idx="6">
                  <c:v>2.3368956186623664</c:v>
                </c:pt>
                <c:pt idx="7">
                  <c:v>2.5424070810745367</c:v>
                </c:pt>
                <c:pt idx="8">
                  <c:v>2.0270759429522913</c:v>
                </c:pt>
                <c:pt idx="9">
                  <c:v>1.4123296377374479</c:v>
                </c:pt>
                <c:pt idx="10">
                  <c:v>1.5527464202307832</c:v>
                </c:pt>
                <c:pt idx="11">
                  <c:v>1.2480804644817103</c:v>
                </c:pt>
                <c:pt idx="12">
                  <c:v>1.4558298826982972</c:v>
                </c:pt>
                <c:pt idx="13">
                  <c:v>1.5330558519404671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15,000-20,000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jul02-jun03</c:v>
                </c:pt>
                <c:pt idx="1">
                  <c:v>jul03-jun04</c:v>
                </c:pt>
                <c:pt idx="2">
                  <c:v>jul04-jun05</c:v>
                </c:pt>
                <c:pt idx="3">
                  <c:v>jul05-jun06</c:v>
                </c:pt>
                <c:pt idx="4">
                  <c:v>jul06-jun07</c:v>
                </c:pt>
                <c:pt idx="5">
                  <c:v>jul07-jun08</c:v>
                </c:pt>
                <c:pt idx="6">
                  <c:v>jul08-jun09</c:v>
                </c:pt>
                <c:pt idx="7">
                  <c:v>jul09-jun10</c:v>
                </c:pt>
                <c:pt idx="8">
                  <c:v>jul10-jun11</c:v>
                </c:pt>
                <c:pt idx="9">
                  <c:v>jul11-jun12</c:v>
                </c:pt>
                <c:pt idx="10">
                  <c:v>jul12-jun13</c:v>
                </c:pt>
                <c:pt idx="11">
                  <c:v>jul13-jun14</c:v>
                </c:pt>
                <c:pt idx="12">
                  <c:v>jul14-jun15</c:v>
                </c:pt>
                <c:pt idx="13">
                  <c:v>jul15-jun16</c:v>
                </c:pt>
              </c:strCache>
            </c:strRef>
          </c:cat>
          <c:val>
            <c:numRef>
              <c:f>Sheet1!$D$2:$D$15</c:f>
              <c:numCache>
                <c:formatCode>0.0</c:formatCode>
                <c:ptCount val="14"/>
                <c:pt idx="0">
                  <c:v>1.5447166319348304</c:v>
                </c:pt>
                <c:pt idx="1">
                  <c:v>1.6638225255972696</c:v>
                </c:pt>
                <c:pt idx="2">
                  <c:v>1.4599974730812966</c:v>
                </c:pt>
                <c:pt idx="3">
                  <c:v>1.5882746321890324</c:v>
                </c:pt>
                <c:pt idx="4">
                  <c:v>1.5880139469050989</c:v>
                </c:pt>
                <c:pt idx="5">
                  <c:v>1.6070987060795034</c:v>
                </c:pt>
                <c:pt idx="6">
                  <c:v>1.7355891436849153</c:v>
                </c:pt>
                <c:pt idx="7">
                  <c:v>2.0446871763139134</c:v>
                </c:pt>
                <c:pt idx="8">
                  <c:v>1.908610465766768</c:v>
                </c:pt>
                <c:pt idx="9">
                  <c:v>1.1940605119052969</c:v>
                </c:pt>
                <c:pt idx="10">
                  <c:v>0.92663899271837069</c:v>
                </c:pt>
                <c:pt idx="11">
                  <c:v>1.2236082985114805</c:v>
                </c:pt>
                <c:pt idx="12">
                  <c:v>0.94270951420627436</c:v>
                </c:pt>
                <c:pt idx="13">
                  <c:v>1.0917215915333631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&gt;=20,000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jul02-jun03</c:v>
                </c:pt>
                <c:pt idx="1">
                  <c:v>jul03-jun04</c:v>
                </c:pt>
                <c:pt idx="2">
                  <c:v>jul04-jun05</c:v>
                </c:pt>
                <c:pt idx="3">
                  <c:v>jul05-jun06</c:v>
                </c:pt>
                <c:pt idx="4">
                  <c:v>jul06-jun07</c:v>
                </c:pt>
                <c:pt idx="5">
                  <c:v>jul07-jun08</c:v>
                </c:pt>
                <c:pt idx="6">
                  <c:v>jul08-jun09</c:v>
                </c:pt>
                <c:pt idx="7">
                  <c:v>jul09-jun10</c:v>
                </c:pt>
                <c:pt idx="8">
                  <c:v>jul10-jun11</c:v>
                </c:pt>
                <c:pt idx="9">
                  <c:v>jul11-jun12</c:v>
                </c:pt>
                <c:pt idx="10">
                  <c:v>jul12-jun13</c:v>
                </c:pt>
                <c:pt idx="11">
                  <c:v>jul13-jun14</c:v>
                </c:pt>
                <c:pt idx="12">
                  <c:v>jul14-jun15</c:v>
                </c:pt>
                <c:pt idx="13">
                  <c:v>jul15-jun16</c:v>
                </c:pt>
              </c:strCache>
            </c:strRef>
          </c:cat>
          <c:val>
            <c:numRef>
              <c:f>Sheet1!$E$2:$E$15</c:f>
              <c:numCache>
                <c:formatCode>0.0</c:formatCode>
                <c:ptCount val="14"/>
                <c:pt idx="0">
                  <c:v>2.2879293510732865</c:v>
                </c:pt>
                <c:pt idx="1">
                  <c:v>2.3748577929465302</c:v>
                </c:pt>
                <c:pt idx="2">
                  <c:v>2.0636502744514478</c:v>
                </c:pt>
                <c:pt idx="3">
                  <c:v>2.4938698172090947</c:v>
                </c:pt>
                <c:pt idx="4">
                  <c:v>2.4303517796112817</c:v>
                </c:pt>
                <c:pt idx="5">
                  <c:v>2.2938930249168981</c:v>
                </c:pt>
                <c:pt idx="6">
                  <c:v>2.9518681498893047</c:v>
                </c:pt>
                <c:pt idx="7">
                  <c:v>3.3495204401458185</c:v>
                </c:pt>
                <c:pt idx="8">
                  <c:v>2.856334283250956</c:v>
                </c:pt>
                <c:pt idx="9">
                  <c:v>2.1056550962631042</c:v>
                </c:pt>
                <c:pt idx="10">
                  <c:v>1.6278793115322727</c:v>
                </c:pt>
                <c:pt idx="11">
                  <c:v>1.566218622094695</c:v>
                </c:pt>
                <c:pt idx="12">
                  <c:v>1.5870932327776519</c:v>
                </c:pt>
                <c:pt idx="13">
                  <c:v>1.5562839709092622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395456"/>
        <c:axId val="143397248"/>
      </c:lineChart>
      <c:catAx>
        <c:axId val="14339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143397248"/>
        <c:crosses val="autoZero"/>
        <c:auto val="1"/>
        <c:lblAlgn val="ctr"/>
        <c:lblOffset val="100"/>
        <c:noMultiLvlLbl val="0"/>
      </c:catAx>
      <c:valAx>
        <c:axId val="143397248"/>
        <c:scaling>
          <c:orientation val="minMax"/>
        </c:scaling>
        <c:delete val="0"/>
        <c:axPos val="l"/>
        <c:majorGridlines>
          <c:spPr>
            <a:ln>
              <a:solidFill>
                <a:srgbClr val="000000">
                  <a:lumMod val="50000"/>
                  <a:lumOff val="50000"/>
                </a:srgbClr>
              </a:solidFill>
              <a:prstDash val="dash"/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43395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&lt;10,000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jul02-jun03</c:v>
                </c:pt>
                <c:pt idx="1">
                  <c:v>jul03-jun04</c:v>
                </c:pt>
                <c:pt idx="2">
                  <c:v>jul04-jun05</c:v>
                </c:pt>
                <c:pt idx="3">
                  <c:v>jul05-jun06</c:v>
                </c:pt>
                <c:pt idx="4">
                  <c:v>jul06-jun07</c:v>
                </c:pt>
                <c:pt idx="5">
                  <c:v>jul07-jun08</c:v>
                </c:pt>
                <c:pt idx="6">
                  <c:v>jul08-jun09</c:v>
                </c:pt>
                <c:pt idx="7">
                  <c:v>jul09-jun10</c:v>
                </c:pt>
                <c:pt idx="8">
                  <c:v>jul10-jun11</c:v>
                </c:pt>
                <c:pt idx="9">
                  <c:v>jul11-jun12</c:v>
                </c:pt>
                <c:pt idx="10">
                  <c:v>jul12-jun13</c:v>
                </c:pt>
                <c:pt idx="11">
                  <c:v>jul13-jun14</c:v>
                </c:pt>
                <c:pt idx="12">
                  <c:v>jul14-jun15</c:v>
                </c:pt>
                <c:pt idx="13">
                  <c:v>jul15-jun16</c:v>
                </c:pt>
              </c:strCache>
            </c:strRef>
          </c:cat>
          <c:val>
            <c:numRef>
              <c:f>Sheet1!$B$2:$B$15</c:f>
              <c:numCache>
                <c:formatCode>0.0</c:formatCode>
                <c:ptCount val="14"/>
                <c:pt idx="0">
                  <c:v>1.9673277859547367</c:v>
                </c:pt>
                <c:pt idx="1">
                  <c:v>2.033560864618885</c:v>
                </c:pt>
                <c:pt idx="2">
                  <c:v>1.9232659020397849</c:v>
                </c:pt>
                <c:pt idx="3">
                  <c:v>2.3266830138207757</c:v>
                </c:pt>
                <c:pt idx="4">
                  <c:v>1.8918079193565092</c:v>
                </c:pt>
                <c:pt idx="5">
                  <c:v>2.2114777066564102</c:v>
                </c:pt>
                <c:pt idx="6">
                  <c:v>2.0499084374231287</c:v>
                </c:pt>
                <c:pt idx="7">
                  <c:v>2.3540806306245714</c:v>
                </c:pt>
                <c:pt idx="8">
                  <c:v>2.0928900969442488</c:v>
                </c:pt>
                <c:pt idx="9">
                  <c:v>1.1298637101899582</c:v>
                </c:pt>
                <c:pt idx="10">
                  <c:v>1.2146484093740804</c:v>
                </c:pt>
                <c:pt idx="11">
                  <c:v>0.86876189194315123</c:v>
                </c:pt>
                <c:pt idx="12">
                  <c:v>0.96657557785706616</c:v>
                </c:pt>
                <c:pt idx="13">
                  <c:v>1.3240027812213127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10,000-15,000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jul02-jun03</c:v>
                </c:pt>
                <c:pt idx="1">
                  <c:v>jul03-jun04</c:v>
                </c:pt>
                <c:pt idx="2">
                  <c:v>jul04-jun05</c:v>
                </c:pt>
                <c:pt idx="3">
                  <c:v>jul05-jun06</c:v>
                </c:pt>
                <c:pt idx="4">
                  <c:v>jul06-jun07</c:v>
                </c:pt>
                <c:pt idx="5">
                  <c:v>jul07-jun08</c:v>
                </c:pt>
                <c:pt idx="6">
                  <c:v>jul08-jun09</c:v>
                </c:pt>
                <c:pt idx="7">
                  <c:v>jul09-jun10</c:v>
                </c:pt>
                <c:pt idx="8">
                  <c:v>jul10-jun11</c:v>
                </c:pt>
                <c:pt idx="9">
                  <c:v>jul11-jun12</c:v>
                </c:pt>
                <c:pt idx="10">
                  <c:v>jul12-jun13</c:v>
                </c:pt>
                <c:pt idx="11">
                  <c:v>jul13-jun14</c:v>
                </c:pt>
                <c:pt idx="12">
                  <c:v>jul14-jun15</c:v>
                </c:pt>
                <c:pt idx="13">
                  <c:v>jul15-jun16</c:v>
                </c:pt>
              </c:strCache>
            </c:strRef>
          </c:cat>
          <c:val>
            <c:numRef>
              <c:f>Sheet1!$C$2:$C$15</c:f>
              <c:numCache>
                <c:formatCode>0.0</c:formatCode>
                <c:ptCount val="14"/>
                <c:pt idx="0">
                  <c:v>3.3080252400868542</c:v>
                </c:pt>
                <c:pt idx="1">
                  <c:v>4.1240045506257115</c:v>
                </c:pt>
                <c:pt idx="2">
                  <c:v>2.7234568247862647</c:v>
                </c:pt>
                <c:pt idx="3">
                  <c:v>3.1904814979937584</c:v>
                </c:pt>
                <c:pt idx="4">
                  <c:v>3.700762937135361</c:v>
                </c:pt>
                <c:pt idx="5">
                  <c:v>3.5301227988242081</c:v>
                </c:pt>
                <c:pt idx="6">
                  <c:v>2.9655342061387922</c:v>
                </c:pt>
                <c:pt idx="7">
                  <c:v>3.1477421003779984</c:v>
                </c:pt>
                <c:pt idx="8">
                  <c:v>2.6325661596783005</c:v>
                </c:pt>
                <c:pt idx="9">
                  <c:v>1.8231891687156145</c:v>
                </c:pt>
                <c:pt idx="10">
                  <c:v>1.8282336883362447</c:v>
                </c:pt>
                <c:pt idx="11">
                  <c:v>1.4560938752286618</c:v>
                </c:pt>
                <c:pt idx="12">
                  <c:v>1.6825574873808187</c:v>
                </c:pt>
                <c:pt idx="13">
                  <c:v>1.9163198149255842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15,000-20,000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jul02-jun03</c:v>
                </c:pt>
                <c:pt idx="1">
                  <c:v>jul03-jun04</c:v>
                </c:pt>
                <c:pt idx="2">
                  <c:v>jul04-jun05</c:v>
                </c:pt>
                <c:pt idx="3">
                  <c:v>jul05-jun06</c:v>
                </c:pt>
                <c:pt idx="4">
                  <c:v>jul06-jun07</c:v>
                </c:pt>
                <c:pt idx="5">
                  <c:v>jul07-jun08</c:v>
                </c:pt>
                <c:pt idx="6">
                  <c:v>jul08-jun09</c:v>
                </c:pt>
                <c:pt idx="7">
                  <c:v>jul09-jun10</c:v>
                </c:pt>
                <c:pt idx="8">
                  <c:v>jul10-jun11</c:v>
                </c:pt>
                <c:pt idx="9">
                  <c:v>jul11-jun12</c:v>
                </c:pt>
                <c:pt idx="10">
                  <c:v>jul12-jun13</c:v>
                </c:pt>
                <c:pt idx="11">
                  <c:v>jul13-jun14</c:v>
                </c:pt>
                <c:pt idx="12">
                  <c:v>jul14-jun15</c:v>
                </c:pt>
                <c:pt idx="13">
                  <c:v>jul15-jun16</c:v>
                </c:pt>
              </c:strCache>
            </c:strRef>
          </c:cat>
          <c:val>
            <c:numRef>
              <c:f>Sheet1!$D$2:$D$15</c:f>
              <c:numCache>
                <c:formatCode>0.0</c:formatCode>
                <c:ptCount val="14"/>
                <c:pt idx="0">
                  <c:v>3.0894332638696609</c:v>
                </c:pt>
                <c:pt idx="1">
                  <c:v>3.1143344709897609</c:v>
                </c:pt>
                <c:pt idx="2">
                  <c:v>2.7515336992685975</c:v>
                </c:pt>
                <c:pt idx="3">
                  <c:v>2.8979045920641999</c:v>
                </c:pt>
                <c:pt idx="4">
                  <c:v>2.9412780060068355</c:v>
                </c:pt>
                <c:pt idx="5">
                  <c:v>2.939479684624049</c:v>
                </c:pt>
                <c:pt idx="6">
                  <c:v>2.9108699811408427</c:v>
                </c:pt>
                <c:pt idx="7">
                  <c:v>3.0670307644708701</c:v>
                </c:pt>
                <c:pt idx="8">
                  <c:v>2.698380313670258</c:v>
                </c:pt>
                <c:pt idx="9">
                  <c:v>1.8488678894017501</c:v>
                </c:pt>
                <c:pt idx="10">
                  <c:v>1.5026578260297903</c:v>
                </c:pt>
                <c:pt idx="11">
                  <c:v>1.8476485307523356</c:v>
                </c:pt>
                <c:pt idx="12">
                  <c:v>1.36036562809513</c:v>
                </c:pt>
                <c:pt idx="13">
                  <c:v>1.6375823873000446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≥20,000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jul02-jun03</c:v>
                </c:pt>
                <c:pt idx="1">
                  <c:v>jul03-jun04</c:v>
                </c:pt>
                <c:pt idx="2">
                  <c:v>jul04-jun05</c:v>
                </c:pt>
                <c:pt idx="3">
                  <c:v>jul05-jun06</c:v>
                </c:pt>
                <c:pt idx="4">
                  <c:v>jul06-jun07</c:v>
                </c:pt>
                <c:pt idx="5">
                  <c:v>jul07-jun08</c:v>
                </c:pt>
                <c:pt idx="6">
                  <c:v>jul08-jun09</c:v>
                </c:pt>
                <c:pt idx="7">
                  <c:v>jul09-jun10</c:v>
                </c:pt>
                <c:pt idx="8">
                  <c:v>jul10-jun11</c:v>
                </c:pt>
                <c:pt idx="9">
                  <c:v>jul11-jun12</c:v>
                </c:pt>
                <c:pt idx="10">
                  <c:v>jul12-jun13</c:v>
                </c:pt>
                <c:pt idx="11">
                  <c:v>jul13-jun14</c:v>
                </c:pt>
                <c:pt idx="12">
                  <c:v>jul14-jun15</c:v>
                </c:pt>
                <c:pt idx="13">
                  <c:v>jul15-jun16</c:v>
                </c:pt>
              </c:strCache>
            </c:strRef>
          </c:cat>
          <c:val>
            <c:numRef>
              <c:f>Sheet1!$E$2:$E$15</c:f>
              <c:numCache>
                <c:formatCode>0.0</c:formatCode>
                <c:ptCount val="14"/>
                <c:pt idx="0">
                  <c:v>6.2663033182261989</c:v>
                </c:pt>
                <c:pt idx="1">
                  <c:v>5.5602957906712174</c:v>
                </c:pt>
                <c:pt idx="2">
                  <c:v>4.8292224109612114</c:v>
                </c:pt>
                <c:pt idx="3">
                  <c:v>4.9598751671868033</c:v>
                </c:pt>
                <c:pt idx="4">
                  <c:v>5.1783063486035834</c:v>
                </c:pt>
                <c:pt idx="5">
                  <c:v>5.5767698689596443</c:v>
                </c:pt>
                <c:pt idx="6">
                  <c:v>5.480088556044497</c:v>
                </c:pt>
                <c:pt idx="7">
                  <c:v>5.2462368339633301</c:v>
                </c:pt>
                <c:pt idx="8">
                  <c:v>4.5411766254450683</c:v>
                </c:pt>
                <c:pt idx="9">
                  <c:v>3.2740368874822656</c:v>
                </c:pt>
                <c:pt idx="10">
                  <c:v>2.441818967298409</c:v>
                </c:pt>
                <c:pt idx="11">
                  <c:v>2.3738000991122723</c:v>
                </c:pt>
                <c:pt idx="12">
                  <c:v>2.3985393969045714</c:v>
                </c:pt>
                <c:pt idx="13">
                  <c:v>2.5667071460518431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427456"/>
        <c:axId val="143428992"/>
      </c:lineChart>
      <c:catAx>
        <c:axId val="14342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143428992"/>
        <c:crosses val="autoZero"/>
        <c:auto val="1"/>
        <c:lblAlgn val="ctr"/>
        <c:lblOffset val="100"/>
        <c:noMultiLvlLbl val="0"/>
      </c:catAx>
      <c:valAx>
        <c:axId val="143428992"/>
        <c:scaling>
          <c:orientation val="minMax"/>
        </c:scaling>
        <c:delete val="0"/>
        <c:axPos val="l"/>
        <c:majorGridlines>
          <c:spPr>
            <a:ln>
              <a:solidFill>
                <a:srgbClr val="000000">
                  <a:lumMod val="50000"/>
                  <a:lumOff val="50000"/>
                </a:srgbClr>
              </a:solidFill>
              <a:prstDash val="dash"/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434274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3698238713297953E-2"/>
          <c:y val="1.7124038036938034E-2"/>
          <c:w val="0.84971863689486338"/>
          <c:h val="0.1265407982453479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764076052549431E-2"/>
          <c:y val="3.3637261285609281E-2"/>
          <c:w val="0.93679679545341821"/>
          <c:h val="0.8215925778935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Hospitalized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&lt; 12 months</c:v>
                </c:pt>
                <c:pt idx="1">
                  <c:v>Sat.&lt;92%</c:v>
                </c:pt>
                <c:pt idx="2">
                  <c:v>Rhinorrhea</c:v>
                </c:pt>
                <c:pt idx="3">
                  <c:v>Resp. Virus (+)</c:v>
                </c:pt>
                <c:pt idx="5">
                  <c:v>&gt;39.5C</c:v>
                </c:pt>
                <c:pt idx="6">
                  <c:v>WBC&gt;20,000cells/µL</c:v>
                </c:pt>
                <c:pt idx="7">
                  <c:v>ANC&gt;10,000 cells/µL</c:v>
                </c:pt>
                <c:pt idx="8">
                  <c:v>CRP&gt;100mg/L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 formatCode="General">
                  <c:v>46.4</c:v>
                </c:pt>
                <c:pt idx="1">
                  <c:v>42.6</c:v>
                </c:pt>
                <c:pt idx="2">
                  <c:v>72.2</c:v>
                </c:pt>
                <c:pt idx="3" formatCode="General">
                  <c:v>50.6</c:v>
                </c:pt>
                <c:pt idx="5">
                  <c:v>33.1</c:v>
                </c:pt>
                <c:pt idx="6">
                  <c:v>23.8</c:v>
                </c:pt>
                <c:pt idx="7">
                  <c:v>40</c:v>
                </c:pt>
                <c:pt idx="8" formatCode="General">
                  <c:v>40.299999999999997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Ambulatory Emergency Department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&lt; 12 months</c:v>
                </c:pt>
                <c:pt idx="1">
                  <c:v>Sat.&lt;92%</c:v>
                </c:pt>
                <c:pt idx="2">
                  <c:v>Rhinorrhea</c:v>
                </c:pt>
                <c:pt idx="3">
                  <c:v>Resp. Virus (+)</c:v>
                </c:pt>
                <c:pt idx="5">
                  <c:v>&gt;39.5C</c:v>
                </c:pt>
                <c:pt idx="6">
                  <c:v>WBC&gt;20,000cells/µL</c:v>
                </c:pt>
                <c:pt idx="7">
                  <c:v>ANC&gt;10,000 cells/µL</c:v>
                </c:pt>
                <c:pt idx="8">
                  <c:v>CRP&gt;100mg/L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20.100000000000001</c:v>
                </c:pt>
                <c:pt idx="1">
                  <c:v>1.5</c:v>
                </c:pt>
                <c:pt idx="2">
                  <c:v>68.5</c:v>
                </c:pt>
                <c:pt idx="3">
                  <c:v>8.6999999999999993</c:v>
                </c:pt>
                <c:pt idx="5">
                  <c:v>55</c:v>
                </c:pt>
                <c:pt idx="6">
                  <c:v>49.1</c:v>
                </c:pt>
                <c:pt idx="7">
                  <c:v>69.900000000000006</c:v>
                </c:pt>
                <c:pt idx="8">
                  <c:v>54.3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180160"/>
        <c:axId val="143181696"/>
      </c:barChart>
      <c:catAx>
        <c:axId val="14318016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43181696"/>
        <c:crosses val="autoZero"/>
        <c:auto val="1"/>
        <c:lblAlgn val="ctr"/>
        <c:lblOffset val="100"/>
        <c:noMultiLvlLbl val="0"/>
      </c:catAx>
      <c:valAx>
        <c:axId val="14318169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431801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="1">
                <a:latin typeface="+mj-lt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>
                <a:latin typeface="+mj-lt"/>
              </a:defRPr>
            </a:pPr>
            <a:endParaRPr lang="en-US"/>
          </a:p>
        </c:txPr>
      </c:legendEntry>
      <c:layout>
        <c:manualLayout>
          <c:xMode val="edge"/>
          <c:yMode val="edge"/>
          <c:x val="0.19129089195741664"/>
          <c:y val="5.233938411681608E-2"/>
          <c:w val="0.73678127452496334"/>
          <c:h val="5.2656014639394275E-2"/>
        </c:manualLayout>
      </c:layout>
      <c:overlay val="0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8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High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&lt;12m</c:v>
                </c:pt>
                <c:pt idx="1">
                  <c:v>Sat&lt;92%</c:v>
                </c:pt>
                <c:pt idx="2">
                  <c:v>Rhinorrhea</c:v>
                </c:pt>
                <c:pt idx="3">
                  <c:v>Resp. Virus (+)</c:v>
                </c:pt>
                <c:pt idx="6">
                  <c:v>Temp. &gt;39.5C</c:v>
                </c:pt>
                <c:pt idx="7">
                  <c:v>WBC&gt;20K cells/µL</c:v>
                </c:pt>
                <c:pt idx="8">
                  <c:v>ANC ≥ 10,000
cell/μL
</c:v>
                </c:pt>
                <c:pt idx="9">
                  <c:v>CRP&gt;100  mg/L</c:v>
                </c:pt>
                <c:pt idx="10">
                  <c:v>Pleural fluid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1.46</c:v>
                </c:pt>
                <c:pt idx="1">
                  <c:v>1.3049999999999999</c:v>
                </c:pt>
                <c:pt idx="2">
                  <c:v>2.1680000000000001</c:v>
                </c:pt>
                <c:pt idx="3">
                  <c:v>2.1080000000000001</c:v>
                </c:pt>
                <c:pt idx="6">
                  <c:v>1.399</c:v>
                </c:pt>
                <c:pt idx="7">
                  <c:v>1.5429999999999999</c:v>
                </c:pt>
                <c:pt idx="8">
                  <c:v>1.31</c:v>
                </c:pt>
                <c:pt idx="9">
                  <c:v>1.74</c:v>
                </c:pt>
                <c:pt idx="10">
                  <c:v>0.70499999999999996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&lt;12m</c:v>
                </c:pt>
                <c:pt idx="1">
                  <c:v>Sat&lt;92%</c:v>
                </c:pt>
                <c:pt idx="2">
                  <c:v>Rhinorrhea</c:v>
                </c:pt>
                <c:pt idx="3">
                  <c:v>Resp. Virus (+)</c:v>
                </c:pt>
                <c:pt idx="6">
                  <c:v>Temp. &gt;39.5C</c:v>
                </c:pt>
                <c:pt idx="7">
                  <c:v>WBC&gt;20K cells/µL</c:v>
                </c:pt>
                <c:pt idx="8">
                  <c:v>ANC ≥ 10,000
cell/μL
</c:v>
                </c:pt>
                <c:pt idx="9">
                  <c:v>CRP&gt;100  mg/L</c:v>
                </c:pt>
                <c:pt idx="10">
                  <c:v>Pleural fluid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1.06</c:v>
                </c:pt>
                <c:pt idx="1">
                  <c:v>0.93100000000000005</c:v>
                </c:pt>
                <c:pt idx="2">
                  <c:v>1.371</c:v>
                </c:pt>
                <c:pt idx="3">
                  <c:v>1.2789999999999999</c:v>
                </c:pt>
                <c:pt idx="6">
                  <c:v>0.995</c:v>
                </c:pt>
                <c:pt idx="7">
                  <c:v>1.048</c:v>
                </c:pt>
                <c:pt idx="8">
                  <c:v>0.85099999999999998</c:v>
                </c:pt>
                <c:pt idx="9">
                  <c:v>0.66</c:v>
                </c:pt>
                <c:pt idx="10">
                  <c:v>0.129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Close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cat>
            <c:strRef>
              <c:f>Sheet1!$A$2:$A$12</c:f>
              <c:strCache>
                <c:ptCount val="11"/>
                <c:pt idx="0">
                  <c:v>&lt;12m</c:v>
                </c:pt>
                <c:pt idx="1">
                  <c:v>Sat&lt;92%</c:v>
                </c:pt>
                <c:pt idx="2">
                  <c:v>Rhinorrhea</c:v>
                </c:pt>
                <c:pt idx="3">
                  <c:v>Resp. Virus (+)</c:v>
                </c:pt>
                <c:pt idx="6">
                  <c:v>Temp. &gt;39.5C</c:v>
                </c:pt>
                <c:pt idx="7">
                  <c:v>WBC&gt;20K cells/µL</c:v>
                </c:pt>
                <c:pt idx="8">
                  <c:v>ANC ≥ 10,000
cell/μL
</c:v>
                </c:pt>
                <c:pt idx="9">
                  <c:v>CRP&gt;100  mg/L</c:v>
                </c:pt>
                <c:pt idx="10">
                  <c:v>Pleural fluid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1.25</c:v>
                </c:pt>
                <c:pt idx="1">
                  <c:v>1.1020000000000001</c:v>
                </c:pt>
                <c:pt idx="2">
                  <c:v>1.724</c:v>
                </c:pt>
                <c:pt idx="3">
                  <c:v>1.6419999999999999</c:v>
                </c:pt>
                <c:pt idx="6">
                  <c:v>1.18</c:v>
                </c:pt>
                <c:pt idx="7">
                  <c:v>1.272</c:v>
                </c:pt>
                <c:pt idx="8">
                  <c:v>1.1100000000000001</c:v>
                </c:pt>
                <c:pt idx="9">
                  <c:v>1.0900000000000001</c:v>
                </c:pt>
                <c:pt idx="10">
                  <c:v>0.30199999999999999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8575"/>
          </c:spPr>
        </c:hiLowLines>
        <c:axId val="144062720"/>
        <c:axId val="144068608"/>
      </c:stockChart>
      <c:catAx>
        <c:axId val="1440627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4068608"/>
        <c:crosses val="autoZero"/>
        <c:auto val="1"/>
        <c:lblAlgn val="ctr"/>
        <c:lblOffset val="100"/>
        <c:noMultiLvlLbl val="0"/>
      </c:catAx>
      <c:valAx>
        <c:axId val="144068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4406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914729087701114E-2"/>
          <c:y val="0.13526013338371101"/>
          <c:w val="0.89240274059031754"/>
          <c:h val="0.808213686328609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December through April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Sheet1!$B$2:$B$16</c:f>
              <c:numCache>
                <c:formatCode>0.0</c:formatCode>
                <c:ptCount val="15"/>
                <c:pt idx="0">
                  <c:v>7.6</c:v>
                </c:pt>
                <c:pt idx="1">
                  <c:v>8.6</c:v>
                </c:pt>
                <c:pt idx="2">
                  <c:v>8.6</c:v>
                </c:pt>
                <c:pt idx="3">
                  <c:v>8</c:v>
                </c:pt>
                <c:pt idx="4">
                  <c:v>8.6999999999999993</c:v>
                </c:pt>
                <c:pt idx="5">
                  <c:v>9</c:v>
                </c:pt>
                <c:pt idx="6">
                  <c:v>9.1999999999999993</c:v>
                </c:pt>
                <c:pt idx="7">
                  <c:v>8.3000000000000007</c:v>
                </c:pt>
                <c:pt idx="8">
                  <c:v>8.4</c:v>
                </c:pt>
                <c:pt idx="9">
                  <c:v>7.8</c:v>
                </c:pt>
                <c:pt idx="10">
                  <c:v>5.0999999999999996</c:v>
                </c:pt>
                <c:pt idx="11">
                  <c:v>4.4000000000000004</c:v>
                </c:pt>
                <c:pt idx="12">
                  <c:v>4.2</c:v>
                </c:pt>
                <c:pt idx="13">
                  <c:v>4.0999999999999996</c:v>
                </c:pt>
                <c:pt idx="14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June through October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Sheet1!$C$2:$C$16</c:f>
              <c:numCache>
                <c:formatCode>0.0</c:formatCode>
                <c:ptCount val="15"/>
                <c:pt idx="0">
                  <c:v>3.5</c:v>
                </c:pt>
                <c:pt idx="1">
                  <c:v>4.3</c:v>
                </c:pt>
                <c:pt idx="2">
                  <c:v>2.6</c:v>
                </c:pt>
                <c:pt idx="3">
                  <c:v>2.9</c:v>
                </c:pt>
                <c:pt idx="4">
                  <c:v>3.4</c:v>
                </c:pt>
                <c:pt idx="5">
                  <c:v>3.1</c:v>
                </c:pt>
                <c:pt idx="6">
                  <c:v>3</c:v>
                </c:pt>
                <c:pt idx="7">
                  <c:v>3.3</c:v>
                </c:pt>
                <c:pt idx="8">
                  <c:v>2.5</c:v>
                </c:pt>
                <c:pt idx="9">
                  <c:v>2.1</c:v>
                </c:pt>
                <c:pt idx="10">
                  <c:v>1.5</c:v>
                </c:pt>
                <c:pt idx="11">
                  <c:v>1.5</c:v>
                </c:pt>
                <c:pt idx="12">
                  <c:v>1.2</c:v>
                </c:pt>
                <c:pt idx="13">
                  <c:v>1.3</c:v>
                </c:pt>
                <c:pt idx="14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281088"/>
        <c:axId val="132388352"/>
      </c:lineChart>
      <c:catAx>
        <c:axId val="13228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132388352"/>
        <c:crosses val="autoZero"/>
        <c:auto val="1"/>
        <c:lblAlgn val="ctr"/>
        <c:lblOffset val="100"/>
        <c:noMultiLvlLbl val="0"/>
      </c:catAx>
      <c:valAx>
        <c:axId val="1323883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132281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2855830491762211E-2"/>
          <c:y val="1.6738864920435473E-2"/>
          <c:w val="0.96673855801957154"/>
          <c:h val="8.6184066006484664E-2"/>
        </c:manualLayout>
      </c:layout>
      <c:overlay val="0"/>
      <c:spPr>
        <a:ln>
          <a:noFill/>
        </a:ln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169485758724601E-2"/>
          <c:y val="8.9388711308510477E-2"/>
          <c:w val="0.92893239039564501"/>
          <c:h val="0.81355768926966487"/>
        </c:manualLayout>
      </c:layout>
      <c:areaChart>
        <c:grouping val="standar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Alveolar pneumonia</c:v>
                </c:pt>
              </c:strCache>
            </c:strRef>
          </c:tx>
          <c:spPr>
            <a:ln w="31740">
              <a:solidFill>
                <a:srgbClr val="0000FF"/>
              </a:solidFill>
            </a:ln>
          </c:spPr>
          <c:cat>
            <c:strRef>
              <c:f>Sheet1!$B$1:$FY$1</c:f>
              <c:strCache>
                <c:ptCount val="180"/>
                <c:pt idx="0">
                  <c:v>7/02</c:v>
                </c:pt>
                <c:pt idx="1">
                  <c:v>8/02</c:v>
                </c:pt>
                <c:pt idx="2">
                  <c:v>9/02</c:v>
                </c:pt>
                <c:pt idx="3">
                  <c:v>10/02</c:v>
                </c:pt>
                <c:pt idx="4">
                  <c:v>11/02</c:v>
                </c:pt>
                <c:pt idx="5">
                  <c:v>12/02</c:v>
                </c:pt>
                <c:pt idx="6">
                  <c:v>1/03</c:v>
                </c:pt>
                <c:pt idx="7">
                  <c:v>2/03</c:v>
                </c:pt>
                <c:pt idx="8">
                  <c:v>3/03</c:v>
                </c:pt>
                <c:pt idx="9">
                  <c:v>4/03</c:v>
                </c:pt>
                <c:pt idx="10">
                  <c:v>5/03</c:v>
                </c:pt>
                <c:pt idx="11">
                  <c:v>6/03</c:v>
                </c:pt>
                <c:pt idx="12">
                  <c:v>7/03</c:v>
                </c:pt>
                <c:pt idx="13">
                  <c:v>8/03</c:v>
                </c:pt>
                <c:pt idx="14">
                  <c:v>9/03</c:v>
                </c:pt>
                <c:pt idx="15">
                  <c:v>10/03</c:v>
                </c:pt>
                <c:pt idx="16">
                  <c:v>11/03</c:v>
                </c:pt>
                <c:pt idx="17">
                  <c:v>12/03</c:v>
                </c:pt>
                <c:pt idx="18">
                  <c:v>1/04</c:v>
                </c:pt>
                <c:pt idx="19">
                  <c:v>2/04</c:v>
                </c:pt>
                <c:pt idx="20">
                  <c:v>3/04</c:v>
                </c:pt>
                <c:pt idx="21">
                  <c:v>4/04</c:v>
                </c:pt>
                <c:pt idx="22">
                  <c:v>5/04</c:v>
                </c:pt>
                <c:pt idx="23">
                  <c:v>6/04</c:v>
                </c:pt>
                <c:pt idx="24">
                  <c:v>7/04</c:v>
                </c:pt>
                <c:pt idx="25">
                  <c:v>8/04</c:v>
                </c:pt>
                <c:pt idx="26">
                  <c:v>9/04</c:v>
                </c:pt>
                <c:pt idx="27">
                  <c:v>10/04</c:v>
                </c:pt>
                <c:pt idx="28">
                  <c:v>11/04</c:v>
                </c:pt>
                <c:pt idx="29">
                  <c:v>12/04</c:v>
                </c:pt>
                <c:pt idx="30">
                  <c:v>1/05</c:v>
                </c:pt>
                <c:pt idx="31">
                  <c:v>2/05</c:v>
                </c:pt>
                <c:pt idx="32">
                  <c:v>3/05</c:v>
                </c:pt>
                <c:pt idx="33">
                  <c:v>4/05</c:v>
                </c:pt>
                <c:pt idx="34">
                  <c:v>5/05</c:v>
                </c:pt>
                <c:pt idx="35">
                  <c:v>6/05</c:v>
                </c:pt>
                <c:pt idx="36">
                  <c:v>7/05</c:v>
                </c:pt>
                <c:pt idx="37">
                  <c:v>8/05</c:v>
                </c:pt>
                <c:pt idx="38">
                  <c:v>9/05</c:v>
                </c:pt>
                <c:pt idx="39">
                  <c:v>10/05</c:v>
                </c:pt>
                <c:pt idx="40">
                  <c:v>11/05</c:v>
                </c:pt>
                <c:pt idx="41">
                  <c:v>12/05</c:v>
                </c:pt>
                <c:pt idx="42">
                  <c:v>1/06</c:v>
                </c:pt>
                <c:pt idx="43">
                  <c:v>2/06</c:v>
                </c:pt>
                <c:pt idx="44">
                  <c:v>3/06</c:v>
                </c:pt>
                <c:pt idx="45">
                  <c:v>4/06</c:v>
                </c:pt>
                <c:pt idx="46">
                  <c:v>5/06</c:v>
                </c:pt>
                <c:pt idx="47">
                  <c:v>6/06</c:v>
                </c:pt>
                <c:pt idx="48">
                  <c:v>7/06</c:v>
                </c:pt>
                <c:pt idx="49">
                  <c:v>8/06</c:v>
                </c:pt>
                <c:pt idx="50">
                  <c:v>9/06</c:v>
                </c:pt>
                <c:pt idx="51">
                  <c:v>10/06</c:v>
                </c:pt>
                <c:pt idx="52">
                  <c:v>11/06</c:v>
                </c:pt>
                <c:pt idx="53">
                  <c:v>12/06</c:v>
                </c:pt>
                <c:pt idx="54">
                  <c:v>1/07</c:v>
                </c:pt>
                <c:pt idx="55">
                  <c:v>2/07</c:v>
                </c:pt>
                <c:pt idx="56">
                  <c:v>3/07</c:v>
                </c:pt>
                <c:pt idx="57">
                  <c:v>4/07</c:v>
                </c:pt>
                <c:pt idx="58">
                  <c:v>5/07</c:v>
                </c:pt>
                <c:pt idx="59">
                  <c:v>6/07</c:v>
                </c:pt>
                <c:pt idx="60">
                  <c:v>7/07</c:v>
                </c:pt>
                <c:pt idx="61">
                  <c:v>8/07</c:v>
                </c:pt>
                <c:pt idx="62">
                  <c:v>9/07</c:v>
                </c:pt>
                <c:pt idx="63">
                  <c:v>10/07</c:v>
                </c:pt>
                <c:pt idx="64">
                  <c:v>11/07</c:v>
                </c:pt>
                <c:pt idx="65">
                  <c:v>12/07</c:v>
                </c:pt>
                <c:pt idx="66">
                  <c:v>1/08</c:v>
                </c:pt>
                <c:pt idx="67">
                  <c:v>2/08</c:v>
                </c:pt>
                <c:pt idx="68">
                  <c:v>3/08</c:v>
                </c:pt>
                <c:pt idx="69">
                  <c:v>4/08</c:v>
                </c:pt>
                <c:pt idx="70">
                  <c:v>5/08</c:v>
                </c:pt>
                <c:pt idx="71">
                  <c:v>6/08</c:v>
                </c:pt>
                <c:pt idx="72">
                  <c:v>7/08</c:v>
                </c:pt>
                <c:pt idx="73">
                  <c:v>8/08</c:v>
                </c:pt>
                <c:pt idx="74">
                  <c:v>9/08</c:v>
                </c:pt>
                <c:pt idx="75">
                  <c:v>10/08</c:v>
                </c:pt>
                <c:pt idx="76">
                  <c:v>11/08</c:v>
                </c:pt>
                <c:pt idx="77">
                  <c:v>12/08</c:v>
                </c:pt>
                <c:pt idx="78">
                  <c:v>1/09</c:v>
                </c:pt>
                <c:pt idx="79">
                  <c:v>2/09</c:v>
                </c:pt>
                <c:pt idx="80">
                  <c:v>3/09</c:v>
                </c:pt>
                <c:pt idx="81">
                  <c:v>4/09</c:v>
                </c:pt>
                <c:pt idx="82">
                  <c:v>5/09</c:v>
                </c:pt>
                <c:pt idx="83">
                  <c:v>6/09</c:v>
                </c:pt>
                <c:pt idx="84">
                  <c:v>7/09</c:v>
                </c:pt>
                <c:pt idx="85">
                  <c:v>8/09</c:v>
                </c:pt>
                <c:pt idx="86">
                  <c:v>9/09</c:v>
                </c:pt>
                <c:pt idx="87">
                  <c:v>10/09</c:v>
                </c:pt>
                <c:pt idx="88">
                  <c:v>11/09</c:v>
                </c:pt>
                <c:pt idx="89">
                  <c:v>12/09</c:v>
                </c:pt>
                <c:pt idx="90">
                  <c:v>1/10</c:v>
                </c:pt>
                <c:pt idx="91">
                  <c:v>2/10</c:v>
                </c:pt>
                <c:pt idx="92">
                  <c:v>3/10</c:v>
                </c:pt>
                <c:pt idx="93">
                  <c:v>4/10</c:v>
                </c:pt>
                <c:pt idx="94">
                  <c:v>5/10</c:v>
                </c:pt>
                <c:pt idx="95">
                  <c:v>6/10</c:v>
                </c:pt>
                <c:pt idx="96">
                  <c:v>7/10</c:v>
                </c:pt>
                <c:pt idx="97">
                  <c:v>8/10</c:v>
                </c:pt>
                <c:pt idx="98">
                  <c:v>9/10</c:v>
                </c:pt>
                <c:pt idx="99">
                  <c:v>10/10</c:v>
                </c:pt>
                <c:pt idx="100">
                  <c:v>11/10</c:v>
                </c:pt>
                <c:pt idx="101">
                  <c:v>12/10</c:v>
                </c:pt>
                <c:pt idx="102">
                  <c:v>1/11</c:v>
                </c:pt>
                <c:pt idx="103">
                  <c:v>2/11</c:v>
                </c:pt>
                <c:pt idx="104">
                  <c:v>3/11</c:v>
                </c:pt>
                <c:pt idx="105">
                  <c:v>4/11</c:v>
                </c:pt>
                <c:pt idx="106">
                  <c:v>5/11</c:v>
                </c:pt>
                <c:pt idx="107">
                  <c:v>6/11</c:v>
                </c:pt>
                <c:pt idx="108">
                  <c:v>7/11</c:v>
                </c:pt>
                <c:pt idx="109">
                  <c:v>8/11</c:v>
                </c:pt>
                <c:pt idx="110">
                  <c:v>9/11</c:v>
                </c:pt>
                <c:pt idx="111">
                  <c:v>10/11</c:v>
                </c:pt>
                <c:pt idx="112">
                  <c:v>11/11</c:v>
                </c:pt>
                <c:pt idx="113">
                  <c:v>12/11</c:v>
                </c:pt>
                <c:pt idx="114">
                  <c:v>1/12</c:v>
                </c:pt>
                <c:pt idx="115">
                  <c:v>2/12</c:v>
                </c:pt>
                <c:pt idx="116">
                  <c:v>3/12</c:v>
                </c:pt>
                <c:pt idx="117">
                  <c:v>4/12</c:v>
                </c:pt>
                <c:pt idx="118">
                  <c:v>5/12</c:v>
                </c:pt>
                <c:pt idx="119">
                  <c:v>6/12</c:v>
                </c:pt>
                <c:pt idx="120">
                  <c:v>7/12</c:v>
                </c:pt>
                <c:pt idx="121">
                  <c:v>8/12</c:v>
                </c:pt>
                <c:pt idx="122">
                  <c:v>9/12</c:v>
                </c:pt>
                <c:pt idx="123">
                  <c:v>10/12</c:v>
                </c:pt>
                <c:pt idx="124">
                  <c:v>11/12</c:v>
                </c:pt>
                <c:pt idx="125">
                  <c:v>12/12</c:v>
                </c:pt>
                <c:pt idx="126">
                  <c:v>1/13</c:v>
                </c:pt>
                <c:pt idx="127">
                  <c:v>2/13</c:v>
                </c:pt>
                <c:pt idx="128">
                  <c:v>3/13</c:v>
                </c:pt>
                <c:pt idx="129">
                  <c:v>4/13</c:v>
                </c:pt>
                <c:pt idx="130">
                  <c:v>5/13</c:v>
                </c:pt>
                <c:pt idx="131">
                  <c:v>6/13</c:v>
                </c:pt>
                <c:pt idx="132">
                  <c:v>7/13</c:v>
                </c:pt>
                <c:pt idx="133">
                  <c:v>8/13</c:v>
                </c:pt>
                <c:pt idx="134">
                  <c:v>9/13</c:v>
                </c:pt>
                <c:pt idx="135">
                  <c:v>10/13</c:v>
                </c:pt>
                <c:pt idx="136">
                  <c:v>11/13</c:v>
                </c:pt>
                <c:pt idx="137">
                  <c:v>12/13</c:v>
                </c:pt>
                <c:pt idx="138">
                  <c:v>1/14</c:v>
                </c:pt>
                <c:pt idx="139">
                  <c:v>2/14</c:v>
                </c:pt>
                <c:pt idx="140">
                  <c:v>3/14</c:v>
                </c:pt>
                <c:pt idx="141">
                  <c:v>4/14</c:v>
                </c:pt>
                <c:pt idx="142">
                  <c:v>5/14</c:v>
                </c:pt>
                <c:pt idx="143">
                  <c:v>6/14</c:v>
                </c:pt>
                <c:pt idx="144">
                  <c:v>7/14</c:v>
                </c:pt>
                <c:pt idx="145">
                  <c:v>8/14</c:v>
                </c:pt>
                <c:pt idx="146">
                  <c:v>9/14</c:v>
                </c:pt>
                <c:pt idx="147">
                  <c:v>10/14</c:v>
                </c:pt>
                <c:pt idx="148">
                  <c:v>11/14</c:v>
                </c:pt>
                <c:pt idx="149">
                  <c:v>12/14</c:v>
                </c:pt>
                <c:pt idx="150">
                  <c:v>1/15</c:v>
                </c:pt>
                <c:pt idx="151">
                  <c:v>2/15</c:v>
                </c:pt>
                <c:pt idx="152">
                  <c:v>3/15</c:v>
                </c:pt>
                <c:pt idx="153">
                  <c:v>4/15</c:v>
                </c:pt>
                <c:pt idx="154">
                  <c:v>5/15</c:v>
                </c:pt>
                <c:pt idx="155">
                  <c:v>6/15</c:v>
                </c:pt>
                <c:pt idx="156">
                  <c:v>7/15</c:v>
                </c:pt>
                <c:pt idx="157">
                  <c:v>8/15</c:v>
                </c:pt>
                <c:pt idx="158">
                  <c:v>9/15</c:v>
                </c:pt>
                <c:pt idx="159">
                  <c:v>10/15</c:v>
                </c:pt>
                <c:pt idx="160">
                  <c:v>11/15</c:v>
                </c:pt>
                <c:pt idx="161">
                  <c:v>12/15</c:v>
                </c:pt>
                <c:pt idx="162">
                  <c:v>1/16</c:v>
                </c:pt>
                <c:pt idx="163">
                  <c:v>2/16</c:v>
                </c:pt>
                <c:pt idx="164">
                  <c:v>3/16</c:v>
                </c:pt>
                <c:pt idx="165">
                  <c:v>4/16</c:v>
                </c:pt>
                <c:pt idx="166">
                  <c:v>5/16</c:v>
                </c:pt>
                <c:pt idx="167">
                  <c:v>6/16</c:v>
                </c:pt>
                <c:pt idx="168">
                  <c:v>7/16</c:v>
                </c:pt>
                <c:pt idx="169">
                  <c:v>8/16</c:v>
                </c:pt>
                <c:pt idx="170">
                  <c:v>9/16</c:v>
                </c:pt>
                <c:pt idx="171">
                  <c:v>10/16</c:v>
                </c:pt>
                <c:pt idx="172">
                  <c:v>11/16</c:v>
                </c:pt>
                <c:pt idx="173">
                  <c:v>12/16</c:v>
                </c:pt>
                <c:pt idx="174">
                  <c:v>1/17</c:v>
                </c:pt>
                <c:pt idx="175">
                  <c:v>2/17</c:v>
                </c:pt>
                <c:pt idx="176">
                  <c:v>3/17</c:v>
                </c:pt>
                <c:pt idx="177">
                  <c:v>4/17</c:v>
                </c:pt>
                <c:pt idx="178">
                  <c:v>5/17</c:v>
                </c:pt>
                <c:pt idx="179">
                  <c:v>6/17</c:v>
                </c:pt>
              </c:strCache>
            </c:strRef>
          </c:cat>
          <c:val>
            <c:numRef>
              <c:f>Sheet1!$B$2:$FY$2</c:f>
              <c:numCache>
                <c:formatCode>0.0</c:formatCode>
                <c:ptCount val="180"/>
                <c:pt idx="0">
                  <c:v>0.9317459143681136</c:v>
                </c:pt>
                <c:pt idx="1">
                  <c:v>0.48805738371663093</c:v>
                </c:pt>
                <c:pt idx="2">
                  <c:v>0.59158470753531023</c:v>
                </c:pt>
                <c:pt idx="3">
                  <c:v>0.68032241366560675</c:v>
                </c:pt>
                <c:pt idx="4">
                  <c:v>1.1092213266287065</c:v>
                </c:pt>
                <c:pt idx="5">
                  <c:v>2.0261776233084374</c:v>
                </c:pt>
                <c:pt idx="6">
                  <c:v>2.254872391457337</c:v>
                </c:pt>
                <c:pt idx="7">
                  <c:v>1.5942091430048688</c:v>
                </c:pt>
                <c:pt idx="8">
                  <c:v>1.6229336320680197</c:v>
                </c:pt>
                <c:pt idx="9">
                  <c:v>1.1346173179944561</c:v>
                </c:pt>
                <c:pt idx="10">
                  <c:v>1.0628060953365792</c:v>
                </c:pt>
                <c:pt idx="11">
                  <c:v>1.1346173179944561</c:v>
                </c:pt>
                <c:pt idx="12">
                  <c:v>0.77556120470507128</c:v>
                </c:pt>
                <c:pt idx="13">
                  <c:v>0.47395406954198799</c:v>
                </c:pt>
                <c:pt idx="14">
                  <c:v>0.76119896017349586</c:v>
                </c:pt>
                <c:pt idx="15">
                  <c:v>1.1202550734628809</c:v>
                </c:pt>
                <c:pt idx="16">
                  <c:v>1.3931377195628132</c:v>
                </c:pt>
                <c:pt idx="17">
                  <c:v>1.6660203656627457</c:v>
                </c:pt>
                <c:pt idx="18">
                  <c:v>2.5769929449537408</c:v>
                </c:pt>
                <c:pt idx="19">
                  <c:v>2.1404531564643094</c:v>
                </c:pt>
                <c:pt idx="20">
                  <c:v>1.2955374368073451</c:v>
                </c:pt>
                <c:pt idx="21">
                  <c:v>0.98573500626645827</c:v>
                </c:pt>
                <c:pt idx="22">
                  <c:v>0.9716530776055089</c:v>
                </c:pt>
                <c:pt idx="23">
                  <c:v>0.67593257572557131</c:v>
                </c:pt>
                <c:pt idx="24">
                  <c:v>0.76042414769126787</c:v>
                </c:pt>
                <c:pt idx="25">
                  <c:v>0.28163857321898805</c:v>
                </c:pt>
                <c:pt idx="26">
                  <c:v>0.36613014518468445</c:v>
                </c:pt>
                <c:pt idx="27">
                  <c:v>0.47878557447227971</c:v>
                </c:pt>
                <c:pt idx="28">
                  <c:v>0.94348922028361004</c:v>
                </c:pt>
                <c:pt idx="29">
                  <c:v>1.3096193654682944</c:v>
                </c:pt>
                <c:pt idx="30">
                  <c:v>2.3791863182791486</c:v>
                </c:pt>
                <c:pt idx="31">
                  <c:v>1.9873203364449361</c:v>
                </c:pt>
                <c:pt idx="32">
                  <c:v>1.3575357227828082</c:v>
                </c:pt>
                <c:pt idx="33">
                  <c:v>0.99366016822246805</c:v>
                </c:pt>
                <c:pt idx="34">
                  <c:v>0.6997606818468084</c:v>
                </c:pt>
                <c:pt idx="35">
                  <c:v>0.68576546820987216</c:v>
                </c:pt>
                <c:pt idx="36">
                  <c:v>0.54581333184051051</c:v>
                </c:pt>
                <c:pt idx="37">
                  <c:v>0.46184205001889356</c:v>
                </c:pt>
                <c:pt idx="38">
                  <c:v>0.54581333184051051</c:v>
                </c:pt>
                <c:pt idx="39">
                  <c:v>0.67177025457293615</c:v>
                </c:pt>
                <c:pt idx="40">
                  <c:v>0.76973675003148923</c:v>
                </c:pt>
                <c:pt idx="41">
                  <c:v>0.99366016822246805</c:v>
                </c:pt>
                <c:pt idx="42">
                  <c:v>1.9972537760579203</c:v>
                </c:pt>
                <c:pt idx="43">
                  <c:v>2.3856086769580718</c:v>
                </c:pt>
                <c:pt idx="44">
                  <c:v>2.3856086769580718</c:v>
                </c:pt>
                <c:pt idx="45">
                  <c:v>0.95701743436108677</c:v>
                </c:pt>
                <c:pt idx="46">
                  <c:v>0.85992870913604902</c:v>
                </c:pt>
                <c:pt idx="47">
                  <c:v>0.83218907335746684</c:v>
                </c:pt>
                <c:pt idx="48">
                  <c:v>0.63801162290739122</c:v>
                </c:pt>
                <c:pt idx="49">
                  <c:v>0.54092289768235347</c:v>
                </c:pt>
                <c:pt idx="50">
                  <c:v>0.55479271557164445</c:v>
                </c:pt>
                <c:pt idx="51">
                  <c:v>0.80444943757888465</c:v>
                </c:pt>
                <c:pt idx="52">
                  <c:v>0.79057961968959345</c:v>
                </c:pt>
                <c:pt idx="53">
                  <c:v>0.97088725225037797</c:v>
                </c:pt>
                <c:pt idx="54">
                  <c:v>2.6671799384073913</c:v>
                </c:pt>
                <c:pt idx="55">
                  <c:v>2.7909150901891775</c:v>
                </c:pt>
                <c:pt idx="56">
                  <c:v>1.9385173779146501</c:v>
                </c:pt>
                <c:pt idx="57">
                  <c:v>0.65992080950285958</c:v>
                </c:pt>
                <c:pt idx="58">
                  <c:v>0.67366915970083585</c:v>
                </c:pt>
                <c:pt idx="59">
                  <c:v>0.67366915970083585</c:v>
                </c:pt>
                <c:pt idx="60">
                  <c:v>0.86614606247250336</c:v>
                </c:pt>
                <c:pt idx="61">
                  <c:v>0.45369555653321597</c:v>
                </c:pt>
                <c:pt idx="62">
                  <c:v>0.52243730752309725</c:v>
                </c:pt>
                <c:pt idx="63">
                  <c:v>0.60492740871095474</c:v>
                </c:pt>
                <c:pt idx="64">
                  <c:v>0.8523977122745271</c:v>
                </c:pt>
                <c:pt idx="65">
                  <c:v>1.7460404751429828</c:v>
                </c:pt>
                <c:pt idx="66">
                  <c:v>2.0036229895152879</c:v>
                </c:pt>
                <c:pt idx="67">
                  <c:v>2.4153263435252788</c:v>
                </c:pt>
                <c:pt idx="68">
                  <c:v>1.9487292089806225</c:v>
                </c:pt>
                <c:pt idx="69">
                  <c:v>1.0704287204259759</c:v>
                </c:pt>
                <c:pt idx="70">
                  <c:v>0.98808804962397767</c:v>
                </c:pt>
                <c:pt idx="71">
                  <c:v>0.86457704342098041</c:v>
                </c:pt>
                <c:pt idx="72">
                  <c:v>0.75478948235164955</c:v>
                </c:pt>
                <c:pt idx="73">
                  <c:v>0.4117033540099907</c:v>
                </c:pt>
                <c:pt idx="74">
                  <c:v>0.37053301860899163</c:v>
                </c:pt>
                <c:pt idx="75">
                  <c:v>0.6450019212823187</c:v>
                </c:pt>
                <c:pt idx="76">
                  <c:v>1.2900038425646374</c:v>
                </c:pt>
                <c:pt idx="77">
                  <c:v>2.5662842399956083</c:v>
                </c:pt>
                <c:pt idx="78">
                  <c:v>1.8780620577027765</c:v>
                </c:pt>
                <c:pt idx="79">
                  <c:v>1.4561785519869352</c:v>
                </c:pt>
                <c:pt idx="80">
                  <c:v>1.3064779531845401</c:v>
                </c:pt>
                <c:pt idx="81">
                  <c:v>1.0751224823081109</c:v>
                </c:pt>
                <c:pt idx="82">
                  <c:v>0.93903102885138823</c:v>
                </c:pt>
                <c:pt idx="83">
                  <c:v>0.74850299401197606</c:v>
                </c:pt>
                <c:pt idx="84">
                  <c:v>0.58519324986390853</c:v>
                </c:pt>
                <c:pt idx="85">
                  <c:v>0.47632008709853024</c:v>
                </c:pt>
                <c:pt idx="86">
                  <c:v>0.69406641262928692</c:v>
                </c:pt>
                <c:pt idx="87">
                  <c:v>0.74850299401197606</c:v>
                </c:pt>
                <c:pt idx="88">
                  <c:v>1.4153511159499184</c:v>
                </c:pt>
                <c:pt idx="89">
                  <c:v>1.0206859009254219</c:v>
                </c:pt>
                <c:pt idx="90">
                  <c:v>1.8617516423309131</c:v>
                </c:pt>
                <c:pt idx="91">
                  <c:v>2.8990132716295647</c:v>
                </c:pt>
                <c:pt idx="92">
                  <c:v>1.8085587382643156</c:v>
                </c:pt>
                <c:pt idx="93">
                  <c:v>0.78459533498231337</c:v>
                </c:pt>
                <c:pt idx="94">
                  <c:v>0.97077049921540459</c:v>
                </c:pt>
                <c:pt idx="95">
                  <c:v>0.51863081464932581</c:v>
                </c:pt>
                <c:pt idx="96">
                  <c:v>0.54522726668262456</c:v>
                </c:pt>
                <c:pt idx="97">
                  <c:v>0.41224500651613072</c:v>
                </c:pt>
                <c:pt idx="98">
                  <c:v>0.46543791058272826</c:v>
                </c:pt>
                <c:pt idx="99">
                  <c:v>0.59842017074922205</c:v>
                </c:pt>
                <c:pt idx="100">
                  <c:v>1.1170509853985477</c:v>
                </c:pt>
                <c:pt idx="101">
                  <c:v>1.8351551902976142</c:v>
                </c:pt>
                <c:pt idx="102">
                  <c:v>3.0881490650856733</c:v>
                </c:pt>
                <c:pt idx="103">
                  <c:v>1.3681673073164375</c:v>
                </c:pt>
                <c:pt idx="104">
                  <c:v>0.7687797250635221</c:v>
                </c:pt>
                <c:pt idx="105">
                  <c:v>0.72968923056876667</c:v>
                </c:pt>
                <c:pt idx="106">
                  <c:v>0.49514626360023456</c:v>
                </c:pt>
                <c:pt idx="107">
                  <c:v>0.53423675809498994</c:v>
                </c:pt>
                <c:pt idx="108">
                  <c:v>0.46908593393706427</c:v>
                </c:pt>
                <c:pt idx="109">
                  <c:v>0.26060329663170234</c:v>
                </c:pt>
                <c:pt idx="110">
                  <c:v>0.46908593393706427</c:v>
                </c:pt>
                <c:pt idx="111">
                  <c:v>0.35181445045279819</c:v>
                </c:pt>
                <c:pt idx="112">
                  <c:v>0.44302560427389404</c:v>
                </c:pt>
                <c:pt idx="113">
                  <c:v>0.6775685712424262</c:v>
                </c:pt>
                <c:pt idx="114">
                  <c:v>1.4425632070457823</c:v>
                </c:pt>
                <c:pt idx="115">
                  <c:v>1.4678713334851821</c:v>
                </c:pt>
                <c:pt idx="116">
                  <c:v>0.92374661503808875</c:v>
                </c:pt>
                <c:pt idx="117">
                  <c:v>0.60739503454559252</c:v>
                </c:pt>
                <c:pt idx="118">
                  <c:v>0.54412471844709343</c:v>
                </c:pt>
                <c:pt idx="119">
                  <c:v>0.37962189659099538</c:v>
                </c:pt>
                <c:pt idx="120">
                  <c:v>0.27838939083339659</c:v>
                </c:pt>
                <c:pt idx="121">
                  <c:v>0.13919469541669829</c:v>
                </c:pt>
                <c:pt idx="122">
                  <c:v>0.34165970693189585</c:v>
                </c:pt>
                <c:pt idx="123">
                  <c:v>0.39227595981069519</c:v>
                </c:pt>
                <c:pt idx="124">
                  <c:v>0.46820033912889431</c:v>
                </c:pt>
                <c:pt idx="125">
                  <c:v>0.82251410928048996</c:v>
                </c:pt>
                <c:pt idx="126">
                  <c:v>1.5119406129555961</c:v>
                </c:pt>
                <c:pt idx="127">
                  <c:v>1.1649378493264428</c:v>
                </c:pt>
                <c:pt idx="128">
                  <c:v>0.55768301297542477</c:v>
                </c:pt>
                <c:pt idx="129">
                  <c:v>0.34700276362915317</c:v>
                </c:pt>
                <c:pt idx="130">
                  <c:v>0.5700759688193231</c:v>
                </c:pt>
                <c:pt idx="131">
                  <c:v>0.35939571947305154</c:v>
                </c:pt>
                <c:pt idx="132">
                  <c:v>0.33460980778525484</c:v>
                </c:pt>
                <c:pt idx="133">
                  <c:v>0.16110842597067829</c:v>
                </c:pt>
                <c:pt idx="134">
                  <c:v>0.26025207272186485</c:v>
                </c:pt>
                <c:pt idx="135">
                  <c:v>0.43375345453644149</c:v>
                </c:pt>
                <c:pt idx="136">
                  <c:v>0.54529005713152645</c:v>
                </c:pt>
                <c:pt idx="137">
                  <c:v>1.0905801142630529</c:v>
                </c:pt>
                <c:pt idx="138">
                  <c:v>1.0028999516674724</c:v>
                </c:pt>
                <c:pt idx="139">
                  <c:v>1.0028999516674724</c:v>
                </c:pt>
                <c:pt idx="140">
                  <c:v>0.71290478492025133</c:v>
                </c:pt>
                <c:pt idx="141">
                  <c:v>0.37457709038182696</c:v>
                </c:pt>
                <c:pt idx="142">
                  <c:v>0.27791203479942</c:v>
                </c:pt>
                <c:pt idx="143">
                  <c:v>0.3624939584340261</c:v>
                </c:pt>
                <c:pt idx="144">
                  <c:v>0.24166263895601739</c:v>
                </c:pt>
                <c:pt idx="145">
                  <c:v>0.12083131947800869</c:v>
                </c:pt>
                <c:pt idx="146">
                  <c:v>0.1570807153214113</c:v>
                </c:pt>
                <c:pt idx="147">
                  <c:v>0.32624456259062351</c:v>
                </c:pt>
                <c:pt idx="148">
                  <c:v>0.66457225712904788</c:v>
                </c:pt>
                <c:pt idx="149">
                  <c:v>1.5587240212663123</c:v>
                </c:pt>
                <c:pt idx="150">
                  <c:v>1.1079418212677683</c:v>
                </c:pt>
                <c:pt idx="151">
                  <c:v>0.53039768039414437</c:v>
                </c:pt>
                <c:pt idx="152">
                  <c:v>0.57754414087362393</c:v>
                </c:pt>
                <c:pt idx="153">
                  <c:v>0.40074491407557578</c:v>
                </c:pt>
                <c:pt idx="154">
                  <c:v>0.4361047594351854</c:v>
                </c:pt>
                <c:pt idx="155">
                  <c:v>0.30645199311661681</c:v>
                </c:pt>
                <c:pt idx="156">
                  <c:v>0.22394568727752764</c:v>
                </c:pt>
                <c:pt idx="157">
                  <c:v>0.21215907215765775</c:v>
                </c:pt>
                <c:pt idx="158">
                  <c:v>0.27109214775700718</c:v>
                </c:pt>
                <c:pt idx="159">
                  <c:v>0.28287876287687702</c:v>
                </c:pt>
                <c:pt idx="160">
                  <c:v>0.74255675255180209</c:v>
                </c:pt>
                <c:pt idx="161">
                  <c:v>1.6501261167817827</c:v>
                </c:pt>
                <c:pt idx="162">
                  <c:v>1.2820061369890827</c:v>
                </c:pt>
                <c:pt idx="163">
                  <c:v>0.85848625244804644</c:v>
                </c:pt>
                <c:pt idx="164">
                  <c:v>0.69823548532441104</c:v>
                </c:pt>
                <c:pt idx="165">
                  <c:v>0.57232416829869759</c:v>
                </c:pt>
                <c:pt idx="166">
                  <c:v>0.37773395107714036</c:v>
                </c:pt>
                <c:pt idx="167">
                  <c:v>0.26326911741740089</c:v>
                </c:pt>
                <c:pt idx="168">
                  <c:v>0.2</c:v>
                </c:pt>
                <c:pt idx="169">
                  <c:v>0.2</c:v>
                </c:pt>
                <c:pt idx="170">
                  <c:v>0.2</c:v>
                </c:pt>
                <c:pt idx="171">
                  <c:v>0.3</c:v>
                </c:pt>
                <c:pt idx="172">
                  <c:v>0.5</c:v>
                </c:pt>
                <c:pt idx="173">
                  <c:v>0.8</c:v>
                </c:pt>
                <c:pt idx="174">
                  <c:v>1.5</c:v>
                </c:pt>
                <c:pt idx="175">
                  <c:v>1.6</c:v>
                </c:pt>
                <c:pt idx="176">
                  <c:v>-1</c:v>
                </c:pt>
                <c:pt idx="177">
                  <c:v>-1</c:v>
                </c:pt>
                <c:pt idx="178">
                  <c:v>-1</c:v>
                </c:pt>
                <c:pt idx="179">
                  <c:v>-1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343168"/>
        <c:axId val="32344704"/>
      </c:areaChart>
      <c:lineChart>
        <c:grouping val="standard"/>
        <c:varyColors val="1"/>
        <c:ser>
          <c:idx val="1"/>
          <c:order val="1"/>
          <c:tx>
            <c:strRef>
              <c:f>Sheet1!$A$3</c:f>
              <c:strCache>
                <c:ptCount val="1"/>
                <c:pt idx="0">
                  <c:v>Yearly incidence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144"/>
            <c:bubble3D val="0"/>
          </c:dPt>
          <c:dPt>
            <c:idx val="156"/>
            <c:bubble3D val="0"/>
          </c:dPt>
          <c:dPt>
            <c:idx val="168"/>
            <c:bubble3D val="0"/>
            <c:spPr>
              <a:ln>
                <a:noFill/>
              </a:ln>
            </c:spPr>
          </c:dPt>
          <c:cat>
            <c:strRef>
              <c:f>Sheet1!$B$1:$FY$1</c:f>
              <c:strCache>
                <c:ptCount val="180"/>
                <c:pt idx="0">
                  <c:v>7/02</c:v>
                </c:pt>
                <c:pt idx="1">
                  <c:v>8/02</c:v>
                </c:pt>
                <c:pt idx="2">
                  <c:v>9/02</c:v>
                </c:pt>
                <c:pt idx="3">
                  <c:v>10/02</c:v>
                </c:pt>
                <c:pt idx="4">
                  <c:v>11/02</c:v>
                </c:pt>
                <c:pt idx="5">
                  <c:v>12/02</c:v>
                </c:pt>
                <c:pt idx="6">
                  <c:v>1/03</c:v>
                </c:pt>
                <c:pt idx="7">
                  <c:v>2/03</c:v>
                </c:pt>
                <c:pt idx="8">
                  <c:v>3/03</c:v>
                </c:pt>
                <c:pt idx="9">
                  <c:v>4/03</c:v>
                </c:pt>
                <c:pt idx="10">
                  <c:v>5/03</c:v>
                </c:pt>
                <c:pt idx="11">
                  <c:v>6/03</c:v>
                </c:pt>
                <c:pt idx="12">
                  <c:v>7/03</c:v>
                </c:pt>
                <c:pt idx="13">
                  <c:v>8/03</c:v>
                </c:pt>
                <c:pt idx="14">
                  <c:v>9/03</c:v>
                </c:pt>
                <c:pt idx="15">
                  <c:v>10/03</c:v>
                </c:pt>
                <c:pt idx="16">
                  <c:v>11/03</c:v>
                </c:pt>
                <c:pt idx="17">
                  <c:v>12/03</c:v>
                </c:pt>
                <c:pt idx="18">
                  <c:v>1/04</c:v>
                </c:pt>
                <c:pt idx="19">
                  <c:v>2/04</c:v>
                </c:pt>
                <c:pt idx="20">
                  <c:v>3/04</c:v>
                </c:pt>
                <c:pt idx="21">
                  <c:v>4/04</c:v>
                </c:pt>
                <c:pt idx="22">
                  <c:v>5/04</c:v>
                </c:pt>
                <c:pt idx="23">
                  <c:v>6/04</c:v>
                </c:pt>
                <c:pt idx="24">
                  <c:v>7/04</c:v>
                </c:pt>
                <c:pt idx="25">
                  <c:v>8/04</c:v>
                </c:pt>
                <c:pt idx="26">
                  <c:v>9/04</c:v>
                </c:pt>
                <c:pt idx="27">
                  <c:v>10/04</c:v>
                </c:pt>
                <c:pt idx="28">
                  <c:v>11/04</c:v>
                </c:pt>
                <c:pt idx="29">
                  <c:v>12/04</c:v>
                </c:pt>
                <c:pt idx="30">
                  <c:v>1/05</c:v>
                </c:pt>
                <c:pt idx="31">
                  <c:v>2/05</c:v>
                </c:pt>
                <c:pt idx="32">
                  <c:v>3/05</c:v>
                </c:pt>
                <c:pt idx="33">
                  <c:v>4/05</c:v>
                </c:pt>
                <c:pt idx="34">
                  <c:v>5/05</c:v>
                </c:pt>
                <c:pt idx="35">
                  <c:v>6/05</c:v>
                </c:pt>
                <c:pt idx="36">
                  <c:v>7/05</c:v>
                </c:pt>
                <c:pt idx="37">
                  <c:v>8/05</c:v>
                </c:pt>
                <c:pt idx="38">
                  <c:v>9/05</c:v>
                </c:pt>
                <c:pt idx="39">
                  <c:v>10/05</c:v>
                </c:pt>
                <c:pt idx="40">
                  <c:v>11/05</c:v>
                </c:pt>
                <c:pt idx="41">
                  <c:v>12/05</c:v>
                </c:pt>
                <c:pt idx="42">
                  <c:v>1/06</c:v>
                </c:pt>
                <c:pt idx="43">
                  <c:v>2/06</c:v>
                </c:pt>
                <c:pt idx="44">
                  <c:v>3/06</c:v>
                </c:pt>
                <c:pt idx="45">
                  <c:v>4/06</c:v>
                </c:pt>
                <c:pt idx="46">
                  <c:v>5/06</c:v>
                </c:pt>
                <c:pt idx="47">
                  <c:v>6/06</c:v>
                </c:pt>
                <c:pt idx="48">
                  <c:v>7/06</c:v>
                </c:pt>
                <c:pt idx="49">
                  <c:v>8/06</c:v>
                </c:pt>
                <c:pt idx="50">
                  <c:v>9/06</c:v>
                </c:pt>
                <c:pt idx="51">
                  <c:v>10/06</c:v>
                </c:pt>
                <c:pt idx="52">
                  <c:v>11/06</c:v>
                </c:pt>
                <c:pt idx="53">
                  <c:v>12/06</c:v>
                </c:pt>
                <c:pt idx="54">
                  <c:v>1/07</c:v>
                </c:pt>
                <c:pt idx="55">
                  <c:v>2/07</c:v>
                </c:pt>
                <c:pt idx="56">
                  <c:v>3/07</c:v>
                </c:pt>
                <c:pt idx="57">
                  <c:v>4/07</c:v>
                </c:pt>
                <c:pt idx="58">
                  <c:v>5/07</c:v>
                </c:pt>
                <c:pt idx="59">
                  <c:v>6/07</c:v>
                </c:pt>
                <c:pt idx="60">
                  <c:v>7/07</c:v>
                </c:pt>
                <c:pt idx="61">
                  <c:v>8/07</c:v>
                </c:pt>
                <c:pt idx="62">
                  <c:v>9/07</c:v>
                </c:pt>
                <c:pt idx="63">
                  <c:v>10/07</c:v>
                </c:pt>
                <c:pt idx="64">
                  <c:v>11/07</c:v>
                </c:pt>
                <c:pt idx="65">
                  <c:v>12/07</c:v>
                </c:pt>
                <c:pt idx="66">
                  <c:v>1/08</c:v>
                </c:pt>
                <c:pt idx="67">
                  <c:v>2/08</c:v>
                </c:pt>
                <c:pt idx="68">
                  <c:v>3/08</c:v>
                </c:pt>
                <c:pt idx="69">
                  <c:v>4/08</c:v>
                </c:pt>
                <c:pt idx="70">
                  <c:v>5/08</c:v>
                </c:pt>
                <c:pt idx="71">
                  <c:v>6/08</c:v>
                </c:pt>
                <c:pt idx="72">
                  <c:v>7/08</c:v>
                </c:pt>
                <c:pt idx="73">
                  <c:v>8/08</c:v>
                </c:pt>
                <c:pt idx="74">
                  <c:v>9/08</c:v>
                </c:pt>
                <c:pt idx="75">
                  <c:v>10/08</c:v>
                </c:pt>
                <c:pt idx="76">
                  <c:v>11/08</c:v>
                </c:pt>
                <c:pt idx="77">
                  <c:v>12/08</c:v>
                </c:pt>
                <c:pt idx="78">
                  <c:v>1/09</c:v>
                </c:pt>
                <c:pt idx="79">
                  <c:v>2/09</c:v>
                </c:pt>
                <c:pt idx="80">
                  <c:v>3/09</c:v>
                </c:pt>
                <c:pt idx="81">
                  <c:v>4/09</c:v>
                </c:pt>
                <c:pt idx="82">
                  <c:v>5/09</c:v>
                </c:pt>
                <c:pt idx="83">
                  <c:v>6/09</c:v>
                </c:pt>
                <c:pt idx="84">
                  <c:v>7/09</c:v>
                </c:pt>
                <c:pt idx="85">
                  <c:v>8/09</c:v>
                </c:pt>
                <c:pt idx="86">
                  <c:v>9/09</c:v>
                </c:pt>
                <c:pt idx="87">
                  <c:v>10/09</c:v>
                </c:pt>
                <c:pt idx="88">
                  <c:v>11/09</c:v>
                </c:pt>
                <c:pt idx="89">
                  <c:v>12/09</c:v>
                </c:pt>
                <c:pt idx="90">
                  <c:v>1/10</c:v>
                </c:pt>
                <c:pt idx="91">
                  <c:v>2/10</c:v>
                </c:pt>
                <c:pt idx="92">
                  <c:v>3/10</c:v>
                </c:pt>
                <c:pt idx="93">
                  <c:v>4/10</c:v>
                </c:pt>
                <c:pt idx="94">
                  <c:v>5/10</c:v>
                </c:pt>
                <c:pt idx="95">
                  <c:v>6/10</c:v>
                </c:pt>
                <c:pt idx="96">
                  <c:v>7/10</c:v>
                </c:pt>
                <c:pt idx="97">
                  <c:v>8/10</c:v>
                </c:pt>
                <c:pt idx="98">
                  <c:v>9/10</c:v>
                </c:pt>
                <c:pt idx="99">
                  <c:v>10/10</c:v>
                </c:pt>
                <c:pt idx="100">
                  <c:v>11/10</c:v>
                </c:pt>
                <c:pt idx="101">
                  <c:v>12/10</c:v>
                </c:pt>
                <c:pt idx="102">
                  <c:v>1/11</c:v>
                </c:pt>
                <c:pt idx="103">
                  <c:v>2/11</c:v>
                </c:pt>
                <c:pt idx="104">
                  <c:v>3/11</c:v>
                </c:pt>
                <c:pt idx="105">
                  <c:v>4/11</c:v>
                </c:pt>
                <c:pt idx="106">
                  <c:v>5/11</c:v>
                </c:pt>
                <c:pt idx="107">
                  <c:v>6/11</c:v>
                </c:pt>
                <c:pt idx="108">
                  <c:v>7/11</c:v>
                </c:pt>
                <c:pt idx="109">
                  <c:v>8/11</c:v>
                </c:pt>
                <c:pt idx="110">
                  <c:v>9/11</c:v>
                </c:pt>
                <c:pt idx="111">
                  <c:v>10/11</c:v>
                </c:pt>
                <c:pt idx="112">
                  <c:v>11/11</c:v>
                </c:pt>
                <c:pt idx="113">
                  <c:v>12/11</c:v>
                </c:pt>
                <c:pt idx="114">
                  <c:v>1/12</c:v>
                </c:pt>
                <c:pt idx="115">
                  <c:v>2/12</c:v>
                </c:pt>
                <c:pt idx="116">
                  <c:v>3/12</c:v>
                </c:pt>
                <c:pt idx="117">
                  <c:v>4/12</c:v>
                </c:pt>
                <c:pt idx="118">
                  <c:v>5/12</c:v>
                </c:pt>
                <c:pt idx="119">
                  <c:v>6/12</c:v>
                </c:pt>
                <c:pt idx="120">
                  <c:v>7/12</c:v>
                </c:pt>
                <c:pt idx="121">
                  <c:v>8/12</c:v>
                </c:pt>
                <c:pt idx="122">
                  <c:v>9/12</c:v>
                </c:pt>
                <c:pt idx="123">
                  <c:v>10/12</c:v>
                </c:pt>
                <c:pt idx="124">
                  <c:v>11/12</c:v>
                </c:pt>
                <c:pt idx="125">
                  <c:v>12/12</c:v>
                </c:pt>
                <c:pt idx="126">
                  <c:v>1/13</c:v>
                </c:pt>
                <c:pt idx="127">
                  <c:v>2/13</c:v>
                </c:pt>
                <c:pt idx="128">
                  <c:v>3/13</c:v>
                </c:pt>
                <c:pt idx="129">
                  <c:v>4/13</c:v>
                </c:pt>
                <c:pt idx="130">
                  <c:v>5/13</c:v>
                </c:pt>
                <c:pt idx="131">
                  <c:v>6/13</c:v>
                </c:pt>
                <c:pt idx="132">
                  <c:v>7/13</c:v>
                </c:pt>
                <c:pt idx="133">
                  <c:v>8/13</c:v>
                </c:pt>
                <c:pt idx="134">
                  <c:v>9/13</c:v>
                </c:pt>
                <c:pt idx="135">
                  <c:v>10/13</c:v>
                </c:pt>
                <c:pt idx="136">
                  <c:v>11/13</c:v>
                </c:pt>
                <c:pt idx="137">
                  <c:v>12/13</c:v>
                </c:pt>
                <c:pt idx="138">
                  <c:v>1/14</c:v>
                </c:pt>
                <c:pt idx="139">
                  <c:v>2/14</c:v>
                </c:pt>
                <c:pt idx="140">
                  <c:v>3/14</c:v>
                </c:pt>
                <c:pt idx="141">
                  <c:v>4/14</c:v>
                </c:pt>
                <c:pt idx="142">
                  <c:v>5/14</c:v>
                </c:pt>
                <c:pt idx="143">
                  <c:v>6/14</c:v>
                </c:pt>
                <c:pt idx="144">
                  <c:v>7/14</c:v>
                </c:pt>
                <c:pt idx="145">
                  <c:v>8/14</c:v>
                </c:pt>
                <c:pt idx="146">
                  <c:v>9/14</c:v>
                </c:pt>
                <c:pt idx="147">
                  <c:v>10/14</c:v>
                </c:pt>
                <c:pt idx="148">
                  <c:v>11/14</c:v>
                </c:pt>
                <c:pt idx="149">
                  <c:v>12/14</c:v>
                </c:pt>
                <c:pt idx="150">
                  <c:v>1/15</c:v>
                </c:pt>
                <c:pt idx="151">
                  <c:v>2/15</c:v>
                </c:pt>
                <c:pt idx="152">
                  <c:v>3/15</c:v>
                </c:pt>
                <c:pt idx="153">
                  <c:v>4/15</c:v>
                </c:pt>
                <c:pt idx="154">
                  <c:v>5/15</c:v>
                </c:pt>
                <c:pt idx="155">
                  <c:v>6/15</c:v>
                </c:pt>
                <c:pt idx="156">
                  <c:v>7/15</c:v>
                </c:pt>
                <c:pt idx="157">
                  <c:v>8/15</c:v>
                </c:pt>
                <c:pt idx="158">
                  <c:v>9/15</c:v>
                </c:pt>
                <c:pt idx="159">
                  <c:v>10/15</c:v>
                </c:pt>
                <c:pt idx="160">
                  <c:v>11/15</c:v>
                </c:pt>
                <c:pt idx="161">
                  <c:v>12/15</c:v>
                </c:pt>
                <c:pt idx="162">
                  <c:v>1/16</c:v>
                </c:pt>
                <c:pt idx="163">
                  <c:v>2/16</c:v>
                </c:pt>
                <c:pt idx="164">
                  <c:v>3/16</c:v>
                </c:pt>
                <c:pt idx="165">
                  <c:v>4/16</c:v>
                </c:pt>
                <c:pt idx="166">
                  <c:v>5/16</c:v>
                </c:pt>
                <c:pt idx="167">
                  <c:v>6/16</c:v>
                </c:pt>
                <c:pt idx="168">
                  <c:v>7/16</c:v>
                </c:pt>
                <c:pt idx="169">
                  <c:v>8/16</c:v>
                </c:pt>
                <c:pt idx="170">
                  <c:v>9/16</c:v>
                </c:pt>
                <c:pt idx="171">
                  <c:v>10/16</c:v>
                </c:pt>
                <c:pt idx="172">
                  <c:v>11/16</c:v>
                </c:pt>
                <c:pt idx="173">
                  <c:v>12/16</c:v>
                </c:pt>
                <c:pt idx="174">
                  <c:v>1/17</c:v>
                </c:pt>
                <c:pt idx="175">
                  <c:v>2/17</c:v>
                </c:pt>
                <c:pt idx="176">
                  <c:v>3/17</c:v>
                </c:pt>
                <c:pt idx="177">
                  <c:v>4/17</c:v>
                </c:pt>
                <c:pt idx="178">
                  <c:v>5/17</c:v>
                </c:pt>
                <c:pt idx="179">
                  <c:v>6/17</c:v>
                </c:pt>
              </c:strCache>
            </c:strRef>
          </c:cat>
          <c:val>
            <c:numRef>
              <c:f>Sheet1!$B$3:$FY$3</c:f>
              <c:numCache>
                <c:formatCode>General</c:formatCode>
                <c:ptCount val="180"/>
                <c:pt idx="0">
                  <c:v>14.6</c:v>
                </c:pt>
                <c:pt idx="1">
                  <c:v>14.6</c:v>
                </c:pt>
                <c:pt idx="2">
                  <c:v>14.6</c:v>
                </c:pt>
                <c:pt idx="3">
                  <c:v>14.6</c:v>
                </c:pt>
                <c:pt idx="4">
                  <c:v>14.6</c:v>
                </c:pt>
                <c:pt idx="5">
                  <c:v>14.6</c:v>
                </c:pt>
                <c:pt idx="6">
                  <c:v>14.6</c:v>
                </c:pt>
                <c:pt idx="7">
                  <c:v>14.6</c:v>
                </c:pt>
                <c:pt idx="8">
                  <c:v>14.6</c:v>
                </c:pt>
                <c:pt idx="9">
                  <c:v>14.6</c:v>
                </c:pt>
                <c:pt idx="10">
                  <c:v>14.6</c:v>
                </c:pt>
                <c:pt idx="11">
                  <c:v>14.6</c:v>
                </c:pt>
                <c:pt idx="12" formatCode="0.0">
                  <c:v>14.8</c:v>
                </c:pt>
                <c:pt idx="13" formatCode="0.0">
                  <c:v>14.8</c:v>
                </c:pt>
                <c:pt idx="14" formatCode="0.0">
                  <c:v>14.8</c:v>
                </c:pt>
                <c:pt idx="15" formatCode="0.0">
                  <c:v>14.8</c:v>
                </c:pt>
                <c:pt idx="16" formatCode="0.0">
                  <c:v>14.8</c:v>
                </c:pt>
                <c:pt idx="17" formatCode="0.0">
                  <c:v>14.8</c:v>
                </c:pt>
                <c:pt idx="18" formatCode="0.0">
                  <c:v>14.8</c:v>
                </c:pt>
                <c:pt idx="19" formatCode="0.0">
                  <c:v>14.8</c:v>
                </c:pt>
                <c:pt idx="20" formatCode="0.0">
                  <c:v>14.8</c:v>
                </c:pt>
                <c:pt idx="21" formatCode="0.0">
                  <c:v>14.8</c:v>
                </c:pt>
                <c:pt idx="22" formatCode="0.0">
                  <c:v>14.8</c:v>
                </c:pt>
                <c:pt idx="23" formatCode="0.0">
                  <c:v>14.8</c:v>
                </c:pt>
                <c:pt idx="24" formatCode="0.0">
                  <c:v>12.2</c:v>
                </c:pt>
                <c:pt idx="25" formatCode="0.0">
                  <c:v>12.2</c:v>
                </c:pt>
                <c:pt idx="26" formatCode="0.0">
                  <c:v>12.2</c:v>
                </c:pt>
                <c:pt idx="27" formatCode="0.0">
                  <c:v>12.2</c:v>
                </c:pt>
                <c:pt idx="28" formatCode="0.0">
                  <c:v>12.2</c:v>
                </c:pt>
                <c:pt idx="29" formatCode="0.0">
                  <c:v>12.2</c:v>
                </c:pt>
                <c:pt idx="30" formatCode="0.0">
                  <c:v>12.2</c:v>
                </c:pt>
                <c:pt idx="31" formatCode="0.0">
                  <c:v>12.2</c:v>
                </c:pt>
                <c:pt idx="32" formatCode="0.0">
                  <c:v>12.2</c:v>
                </c:pt>
                <c:pt idx="33" formatCode="0.0">
                  <c:v>12.2</c:v>
                </c:pt>
                <c:pt idx="34" formatCode="0.0">
                  <c:v>12.2</c:v>
                </c:pt>
                <c:pt idx="35" formatCode="0.0">
                  <c:v>12.2</c:v>
                </c:pt>
                <c:pt idx="36" formatCode="0.0">
                  <c:v>13.4</c:v>
                </c:pt>
                <c:pt idx="37" formatCode="0.0">
                  <c:v>13.4</c:v>
                </c:pt>
                <c:pt idx="38" formatCode="0.0">
                  <c:v>13.4</c:v>
                </c:pt>
                <c:pt idx="39" formatCode="0.0">
                  <c:v>13.4</c:v>
                </c:pt>
                <c:pt idx="40" formatCode="0.0">
                  <c:v>13.4</c:v>
                </c:pt>
                <c:pt idx="41" formatCode="0.0">
                  <c:v>13.4</c:v>
                </c:pt>
                <c:pt idx="42" formatCode="0.0">
                  <c:v>13.4</c:v>
                </c:pt>
                <c:pt idx="43" formatCode="0.0">
                  <c:v>13.4</c:v>
                </c:pt>
                <c:pt idx="44" formatCode="0.0">
                  <c:v>13.4</c:v>
                </c:pt>
                <c:pt idx="45" formatCode="0.0">
                  <c:v>13.4</c:v>
                </c:pt>
                <c:pt idx="46" formatCode="0.0">
                  <c:v>13.4</c:v>
                </c:pt>
                <c:pt idx="47" formatCode="0.0">
                  <c:v>13.4</c:v>
                </c:pt>
                <c:pt idx="48" formatCode="0.0">
                  <c:v>13.7</c:v>
                </c:pt>
                <c:pt idx="49" formatCode="0.0">
                  <c:v>13.7</c:v>
                </c:pt>
                <c:pt idx="50" formatCode="0.0">
                  <c:v>13.7</c:v>
                </c:pt>
                <c:pt idx="51" formatCode="0.0">
                  <c:v>13.7</c:v>
                </c:pt>
                <c:pt idx="52" formatCode="0.0">
                  <c:v>13.7</c:v>
                </c:pt>
                <c:pt idx="53" formatCode="0.0">
                  <c:v>13.7</c:v>
                </c:pt>
                <c:pt idx="54" formatCode="0.0">
                  <c:v>13.7</c:v>
                </c:pt>
                <c:pt idx="55" formatCode="0.0">
                  <c:v>13.7</c:v>
                </c:pt>
                <c:pt idx="56" formatCode="0.0">
                  <c:v>13.7</c:v>
                </c:pt>
                <c:pt idx="57" formatCode="0.0">
                  <c:v>13.7</c:v>
                </c:pt>
                <c:pt idx="58" formatCode="0.0">
                  <c:v>13.7</c:v>
                </c:pt>
                <c:pt idx="59" formatCode="0.0">
                  <c:v>13.7</c:v>
                </c:pt>
                <c:pt idx="60" formatCode="0.0">
                  <c:v>14.3</c:v>
                </c:pt>
                <c:pt idx="61" formatCode="0.0">
                  <c:v>14.3</c:v>
                </c:pt>
                <c:pt idx="62" formatCode="0.0">
                  <c:v>14.3</c:v>
                </c:pt>
                <c:pt idx="63" formatCode="0.0">
                  <c:v>14.3</c:v>
                </c:pt>
                <c:pt idx="64" formatCode="0.0">
                  <c:v>14.3</c:v>
                </c:pt>
                <c:pt idx="65" formatCode="0.0">
                  <c:v>14.3</c:v>
                </c:pt>
                <c:pt idx="66" formatCode="0.0">
                  <c:v>14.3</c:v>
                </c:pt>
                <c:pt idx="67" formatCode="0.0">
                  <c:v>14.3</c:v>
                </c:pt>
                <c:pt idx="68" formatCode="0.0">
                  <c:v>14.3</c:v>
                </c:pt>
                <c:pt idx="69" formatCode="0.0">
                  <c:v>14.3</c:v>
                </c:pt>
                <c:pt idx="70" formatCode="0.0">
                  <c:v>14.3</c:v>
                </c:pt>
                <c:pt idx="71" formatCode="0.0">
                  <c:v>14.3</c:v>
                </c:pt>
                <c:pt idx="72" formatCode="0.0">
                  <c:v>13.4</c:v>
                </c:pt>
                <c:pt idx="73" formatCode="0.0">
                  <c:v>13.4</c:v>
                </c:pt>
                <c:pt idx="74" formatCode="0.0">
                  <c:v>13.4</c:v>
                </c:pt>
                <c:pt idx="75" formatCode="0.0">
                  <c:v>13.4</c:v>
                </c:pt>
                <c:pt idx="76" formatCode="0.0">
                  <c:v>13.4</c:v>
                </c:pt>
                <c:pt idx="77" formatCode="0.0">
                  <c:v>13.4</c:v>
                </c:pt>
                <c:pt idx="78" formatCode="0.0">
                  <c:v>13.4</c:v>
                </c:pt>
                <c:pt idx="79" formatCode="0.0">
                  <c:v>13.4</c:v>
                </c:pt>
                <c:pt idx="80" formatCode="0.0">
                  <c:v>13.4</c:v>
                </c:pt>
                <c:pt idx="81" formatCode="0.0">
                  <c:v>13.4</c:v>
                </c:pt>
                <c:pt idx="82" formatCode="0.0">
                  <c:v>13.4</c:v>
                </c:pt>
                <c:pt idx="83" formatCode="0.0">
                  <c:v>13.4</c:v>
                </c:pt>
                <c:pt idx="84" formatCode="0.0">
                  <c:v>13.8</c:v>
                </c:pt>
                <c:pt idx="85" formatCode="0.0">
                  <c:v>13.8</c:v>
                </c:pt>
                <c:pt idx="86" formatCode="0.0">
                  <c:v>13.8</c:v>
                </c:pt>
                <c:pt idx="87" formatCode="0.0">
                  <c:v>13.8</c:v>
                </c:pt>
                <c:pt idx="88" formatCode="0.0">
                  <c:v>13.8</c:v>
                </c:pt>
                <c:pt idx="89" formatCode="0.0">
                  <c:v>13.8</c:v>
                </c:pt>
                <c:pt idx="90" formatCode="0.0">
                  <c:v>13.8</c:v>
                </c:pt>
                <c:pt idx="91" formatCode="0.0">
                  <c:v>13.8</c:v>
                </c:pt>
                <c:pt idx="92" formatCode="0.0">
                  <c:v>13.8</c:v>
                </c:pt>
                <c:pt idx="93" formatCode="0.0">
                  <c:v>13.8</c:v>
                </c:pt>
                <c:pt idx="94" formatCode="0.0">
                  <c:v>13.8</c:v>
                </c:pt>
                <c:pt idx="95" formatCode="0.0">
                  <c:v>13.8</c:v>
                </c:pt>
                <c:pt idx="96" formatCode="0.0">
                  <c:v>12</c:v>
                </c:pt>
                <c:pt idx="97" formatCode="0.0">
                  <c:v>12</c:v>
                </c:pt>
                <c:pt idx="98" formatCode="0.0">
                  <c:v>12</c:v>
                </c:pt>
                <c:pt idx="99" formatCode="0.0">
                  <c:v>12</c:v>
                </c:pt>
                <c:pt idx="100" formatCode="0.0">
                  <c:v>12</c:v>
                </c:pt>
                <c:pt idx="101" formatCode="0.0">
                  <c:v>12</c:v>
                </c:pt>
                <c:pt idx="102" formatCode="0.0">
                  <c:v>12</c:v>
                </c:pt>
                <c:pt idx="103" formatCode="0.0">
                  <c:v>12</c:v>
                </c:pt>
                <c:pt idx="104" formatCode="0.0">
                  <c:v>12</c:v>
                </c:pt>
                <c:pt idx="105" formatCode="0.0">
                  <c:v>12</c:v>
                </c:pt>
                <c:pt idx="106" formatCode="0.0">
                  <c:v>12</c:v>
                </c:pt>
                <c:pt idx="107" formatCode="0.0">
                  <c:v>12</c:v>
                </c:pt>
                <c:pt idx="108" formatCode="0.0">
                  <c:v>8</c:v>
                </c:pt>
                <c:pt idx="109" formatCode="0.0">
                  <c:v>8</c:v>
                </c:pt>
                <c:pt idx="110" formatCode="0.0">
                  <c:v>8</c:v>
                </c:pt>
                <c:pt idx="111" formatCode="0.0">
                  <c:v>8</c:v>
                </c:pt>
                <c:pt idx="112" formatCode="0.0">
                  <c:v>8</c:v>
                </c:pt>
                <c:pt idx="113" formatCode="0.0">
                  <c:v>8</c:v>
                </c:pt>
                <c:pt idx="114" formatCode="0.0">
                  <c:v>8</c:v>
                </c:pt>
                <c:pt idx="115" formatCode="0.0">
                  <c:v>8</c:v>
                </c:pt>
                <c:pt idx="116" formatCode="0.0">
                  <c:v>8</c:v>
                </c:pt>
                <c:pt idx="117" formatCode="0.0">
                  <c:v>8</c:v>
                </c:pt>
                <c:pt idx="118" formatCode="0.0">
                  <c:v>8</c:v>
                </c:pt>
                <c:pt idx="119" formatCode="0.0">
                  <c:v>8</c:v>
                </c:pt>
                <c:pt idx="120" formatCode="0.0">
                  <c:v>7</c:v>
                </c:pt>
                <c:pt idx="121" formatCode="0.0">
                  <c:v>7</c:v>
                </c:pt>
                <c:pt idx="122" formatCode="0.0">
                  <c:v>7</c:v>
                </c:pt>
                <c:pt idx="123" formatCode="0.0">
                  <c:v>7</c:v>
                </c:pt>
                <c:pt idx="124" formatCode="0.0">
                  <c:v>7</c:v>
                </c:pt>
                <c:pt idx="125" formatCode="0.0">
                  <c:v>7</c:v>
                </c:pt>
                <c:pt idx="126" formatCode="0.0">
                  <c:v>7</c:v>
                </c:pt>
                <c:pt idx="127" formatCode="0.0">
                  <c:v>7</c:v>
                </c:pt>
                <c:pt idx="128" formatCode="0.0">
                  <c:v>7</c:v>
                </c:pt>
                <c:pt idx="129" formatCode="0.0">
                  <c:v>7</c:v>
                </c:pt>
                <c:pt idx="130" formatCode="0.0">
                  <c:v>7</c:v>
                </c:pt>
                <c:pt idx="131" formatCode="0.0">
                  <c:v>7</c:v>
                </c:pt>
                <c:pt idx="132" formatCode="0.0">
                  <c:v>6.6</c:v>
                </c:pt>
                <c:pt idx="133" formatCode="0.0">
                  <c:v>6.6</c:v>
                </c:pt>
                <c:pt idx="134" formatCode="0.0">
                  <c:v>6.6</c:v>
                </c:pt>
                <c:pt idx="135" formatCode="0.0">
                  <c:v>6.6</c:v>
                </c:pt>
                <c:pt idx="136" formatCode="0.0">
                  <c:v>6.6</c:v>
                </c:pt>
                <c:pt idx="137" formatCode="0.0">
                  <c:v>6.6</c:v>
                </c:pt>
                <c:pt idx="138" formatCode="0.0">
                  <c:v>6.6</c:v>
                </c:pt>
                <c:pt idx="139" formatCode="0.0">
                  <c:v>6.6</c:v>
                </c:pt>
                <c:pt idx="140" formatCode="0.0">
                  <c:v>6.6</c:v>
                </c:pt>
                <c:pt idx="141" formatCode="0.0">
                  <c:v>6.6</c:v>
                </c:pt>
                <c:pt idx="142" formatCode="0.0">
                  <c:v>6.6</c:v>
                </c:pt>
                <c:pt idx="143" formatCode="0.0">
                  <c:v>6.6</c:v>
                </c:pt>
                <c:pt idx="144" formatCode="0.0">
                  <c:v>6.4</c:v>
                </c:pt>
                <c:pt idx="145" formatCode="0.0">
                  <c:v>6.4</c:v>
                </c:pt>
                <c:pt idx="146" formatCode="0.0">
                  <c:v>6.4</c:v>
                </c:pt>
                <c:pt idx="147" formatCode="0.0">
                  <c:v>6.4</c:v>
                </c:pt>
                <c:pt idx="148" formatCode="0.0">
                  <c:v>6.4</c:v>
                </c:pt>
                <c:pt idx="149" formatCode="0.0">
                  <c:v>6.4</c:v>
                </c:pt>
                <c:pt idx="150" formatCode="0.0">
                  <c:v>6.4</c:v>
                </c:pt>
                <c:pt idx="151" formatCode="0.0">
                  <c:v>6.4</c:v>
                </c:pt>
                <c:pt idx="152" formatCode="0.0">
                  <c:v>6.4</c:v>
                </c:pt>
                <c:pt idx="153" formatCode="0.0">
                  <c:v>6.4</c:v>
                </c:pt>
                <c:pt idx="154" formatCode="0.0">
                  <c:v>6.4</c:v>
                </c:pt>
                <c:pt idx="155" formatCode="0.0">
                  <c:v>6.4</c:v>
                </c:pt>
                <c:pt idx="156" formatCode="0.0">
                  <c:v>7.4</c:v>
                </c:pt>
                <c:pt idx="157" formatCode="0.0">
                  <c:v>7.4</c:v>
                </c:pt>
                <c:pt idx="158" formatCode="0.0">
                  <c:v>7.4</c:v>
                </c:pt>
                <c:pt idx="159" formatCode="0.0">
                  <c:v>7.4</c:v>
                </c:pt>
                <c:pt idx="160" formatCode="0.0">
                  <c:v>7.4</c:v>
                </c:pt>
                <c:pt idx="161" formatCode="0.0">
                  <c:v>7.4</c:v>
                </c:pt>
                <c:pt idx="162" formatCode="0.0">
                  <c:v>7.4</c:v>
                </c:pt>
                <c:pt idx="163" formatCode="0.0">
                  <c:v>7.4</c:v>
                </c:pt>
                <c:pt idx="164" formatCode="0.0">
                  <c:v>7.4</c:v>
                </c:pt>
                <c:pt idx="165" formatCode="0.0">
                  <c:v>7.4</c:v>
                </c:pt>
                <c:pt idx="166" formatCode="0.0">
                  <c:v>7.4</c:v>
                </c:pt>
                <c:pt idx="167" formatCode="0.0">
                  <c:v>7.4</c:v>
                </c:pt>
                <c:pt idx="168" formatCode="0.0">
                  <c:v>-1</c:v>
                </c:pt>
                <c:pt idx="169" formatCode="0.0">
                  <c:v>-1</c:v>
                </c:pt>
                <c:pt idx="170" formatCode="0.0">
                  <c:v>-1</c:v>
                </c:pt>
                <c:pt idx="171" formatCode="0.0">
                  <c:v>-1</c:v>
                </c:pt>
                <c:pt idx="172" formatCode="0.0">
                  <c:v>-1</c:v>
                </c:pt>
                <c:pt idx="173" formatCode="0.0">
                  <c:v>-1</c:v>
                </c:pt>
                <c:pt idx="174" formatCode="0.0">
                  <c:v>-1</c:v>
                </c:pt>
                <c:pt idx="175" formatCode="0.0">
                  <c:v>-1</c:v>
                </c:pt>
                <c:pt idx="176" formatCode="0.0">
                  <c:v>-1</c:v>
                </c:pt>
                <c:pt idx="177" formatCode="0.0">
                  <c:v>-1</c:v>
                </c:pt>
                <c:pt idx="178" formatCode="0.0">
                  <c:v>-1</c:v>
                </c:pt>
                <c:pt idx="179" formatCode="0.0">
                  <c:v>-1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56224"/>
        <c:axId val="32354688"/>
      </c:lineChart>
      <c:catAx>
        <c:axId val="32343168"/>
        <c:scaling>
          <c:orientation val="minMax"/>
        </c:scaling>
        <c:delete val="0"/>
        <c:axPos val="b"/>
        <c:numFmt formatCode="General" sourceLinked="1"/>
        <c:majorTickMark val="out"/>
        <c:minorTickMark val="cross"/>
        <c:tickLblPos val="nextTo"/>
        <c:txPr>
          <a:bodyPr/>
          <a:lstStyle/>
          <a:p>
            <a:pPr>
              <a:defRPr lang="en-US" sz="500">
                <a:solidFill>
                  <a:schemeClr val="tx1"/>
                </a:solidFill>
              </a:defRPr>
            </a:pPr>
            <a:endParaRPr lang="en-US"/>
          </a:p>
        </c:txPr>
        <c:crossAx val="32344704"/>
        <c:crossesAt val="0"/>
        <c:auto val="1"/>
        <c:lblAlgn val="ctr"/>
        <c:lblOffset val="100"/>
        <c:noMultiLvlLbl val="1"/>
      </c:catAx>
      <c:valAx>
        <c:axId val="32344704"/>
        <c:scaling>
          <c:orientation val="minMax"/>
          <c:max val="4.5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.0" sourceLinked="1"/>
        <c:majorTickMark val="out"/>
        <c:minorTickMark val="out"/>
        <c:tickLblPos val="nextTo"/>
        <c:txPr>
          <a:bodyPr/>
          <a:lstStyle/>
          <a:p>
            <a:pPr>
              <a:defRPr lang="en-US" sz="1000" b="1">
                <a:solidFill>
                  <a:schemeClr val="tx1"/>
                </a:solidFill>
              </a:defRPr>
            </a:pPr>
            <a:endParaRPr lang="en-US"/>
          </a:p>
        </c:txPr>
        <c:crossAx val="32343168"/>
        <c:crosses val="autoZero"/>
        <c:crossBetween val="between"/>
      </c:valAx>
      <c:valAx>
        <c:axId val="32354688"/>
        <c:scaling>
          <c:orientation val="minMax"/>
          <c:max val="16"/>
          <c:min val="0"/>
        </c:scaling>
        <c:delete val="0"/>
        <c:axPos val="r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32356224"/>
        <c:crosses val="max"/>
        <c:crossBetween val="between"/>
      </c:valAx>
      <c:catAx>
        <c:axId val="32356224"/>
        <c:scaling>
          <c:orientation val="minMax"/>
        </c:scaling>
        <c:delete val="1"/>
        <c:axPos val="b"/>
        <c:majorTickMark val="out"/>
        <c:minorTickMark val="none"/>
        <c:tickLblPos val="nextTo"/>
        <c:crossAx val="3235468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1"/>
  </c:chart>
  <c:txPr>
    <a:bodyPr/>
    <a:lstStyle/>
    <a:p>
      <a:pPr>
        <a:defRPr sz="1799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933996190368642"/>
          <c:y val="0.49144839439754023"/>
          <c:w val="0.41689156153393059"/>
          <c:h val="0.444793937681785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66CCFF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explosion val="14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explosion val="21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PCV7 type SP</c:v>
                </c:pt>
                <c:pt idx="1">
                  <c:v>Additional PCV10/PCV13 type SP</c:v>
                </c:pt>
                <c:pt idx="2">
                  <c:v>Non-PCV type SP</c:v>
                </c:pt>
                <c:pt idx="3">
                  <c:v>Non-PCV bacteria</c:v>
                </c:pt>
                <c:pt idx="4">
                  <c:v>Pure viral disease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4.5</c:v>
                </c:pt>
                <c:pt idx="1">
                  <c:v>3.8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"/>
          <c:y val="0.1099188910722981"/>
          <c:w val="0.98315766410442229"/>
          <c:h val="0.34011787399328819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9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668581685461046E-2"/>
          <c:y val="1.5819403839912552E-2"/>
          <c:w val="0.87064044877983493"/>
          <c:h val="0.89591451272487255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PCV7 serotypes + 6A</c:v>
                </c:pt>
              </c:strCache>
            </c:strRef>
          </c:tx>
          <c:spPr>
            <a:solidFill>
              <a:srgbClr val="0000FF"/>
            </a:solidFill>
            <a:ln w="9525">
              <a:solidFill>
                <a:schemeClr val="tx1"/>
              </a:solidFill>
            </a:ln>
          </c:spPr>
          <c:cat>
            <c:strRef>
              <c:f>Sheet1!$A$2:$A$13</c:f>
              <c:strCache>
                <c:ptCount val="12"/>
                <c:pt idx="0">
                  <c:v>Jul04 - Jun05</c:v>
                </c:pt>
                <c:pt idx="1">
                  <c:v>Jul05 - Jun06</c:v>
                </c:pt>
                <c:pt idx="2">
                  <c:v>Jul06 - Jun07</c:v>
                </c:pt>
                <c:pt idx="3">
                  <c:v>Jul07 - Jun08</c:v>
                </c:pt>
                <c:pt idx="4">
                  <c:v>Jul08 - Jun09</c:v>
                </c:pt>
                <c:pt idx="5">
                  <c:v>Jul09 - Jun10</c:v>
                </c:pt>
                <c:pt idx="6">
                  <c:v>Jul10 - Jun11</c:v>
                </c:pt>
                <c:pt idx="7">
                  <c:v>Jul11 - Jun12</c:v>
                </c:pt>
                <c:pt idx="8">
                  <c:v>Jul12 - Jun13</c:v>
                </c:pt>
                <c:pt idx="9">
                  <c:v>Jul13 - Jun14</c:v>
                </c:pt>
                <c:pt idx="10">
                  <c:v>Jul14 - Jun15</c:v>
                </c:pt>
                <c:pt idx="11">
                  <c:v>Jul15 - Jun16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16.252355989025823</c:v>
                </c:pt>
                <c:pt idx="1">
                  <c:v>19.198048791328453</c:v>
                </c:pt>
                <c:pt idx="2">
                  <c:v>13.906799200308537</c:v>
                </c:pt>
                <c:pt idx="3">
                  <c:v>18.535597723805068</c:v>
                </c:pt>
                <c:pt idx="4">
                  <c:v>14.431242110547052</c:v>
                </c:pt>
                <c:pt idx="5">
                  <c:v>4.4960788195953381</c:v>
                </c:pt>
                <c:pt idx="6">
                  <c:v>1.6744336623538303</c:v>
                </c:pt>
                <c:pt idx="7">
                  <c:v>0.93066299962851684</c:v>
                </c:pt>
                <c:pt idx="8">
                  <c:v>0.91467700347962388</c:v>
                </c:pt>
                <c:pt idx="9">
                  <c:v>0.60783048660395933</c:v>
                </c:pt>
                <c:pt idx="10">
                  <c:v>0.72259556326324159</c:v>
                </c:pt>
                <c:pt idx="11">
                  <c:v>0.11446270633333601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Additional PCv13 serotypes</c:v>
                </c:pt>
              </c:strCache>
            </c:strRef>
          </c:tx>
          <c:spPr>
            <a:solidFill>
              <a:srgbClr val="3366FF"/>
            </a:solidFill>
            <a:ln w="9525">
              <a:solidFill>
                <a:schemeClr val="tx1"/>
              </a:solidFill>
            </a:ln>
          </c:spPr>
          <c:cat>
            <c:strRef>
              <c:f>Sheet1!$A$2:$A$13</c:f>
              <c:strCache>
                <c:ptCount val="12"/>
                <c:pt idx="0">
                  <c:v>Jul04 - Jun05</c:v>
                </c:pt>
                <c:pt idx="1">
                  <c:v>Jul05 - Jun06</c:v>
                </c:pt>
                <c:pt idx="2">
                  <c:v>Jul06 - Jun07</c:v>
                </c:pt>
                <c:pt idx="3">
                  <c:v>Jul07 - Jun08</c:v>
                </c:pt>
                <c:pt idx="4">
                  <c:v>Jul08 - Jun09</c:v>
                </c:pt>
                <c:pt idx="5">
                  <c:v>Jul09 - Jun10</c:v>
                </c:pt>
                <c:pt idx="6">
                  <c:v>Jul10 - Jun11</c:v>
                </c:pt>
                <c:pt idx="7">
                  <c:v>Jul11 - Jun12</c:v>
                </c:pt>
                <c:pt idx="8">
                  <c:v>Jul12 - Jun13</c:v>
                </c:pt>
                <c:pt idx="9">
                  <c:v>Jul13 - Jun14</c:v>
                </c:pt>
                <c:pt idx="10">
                  <c:v>Jul14 - Jun15</c:v>
                </c:pt>
                <c:pt idx="11">
                  <c:v>Jul15 - Jun16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9.345363092851418</c:v>
                </c:pt>
                <c:pt idx="1">
                  <c:v>12.663503545547647</c:v>
                </c:pt>
                <c:pt idx="2">
                  <c:v>8.735008528183295</c:v>
                </c:pt>
                <c:pt idx="3">
                  <c:v>7.5745158302293962</c:v>
                </c:pt>
                <c:pt idx="4">
                  <c:v>9.3044823558052645</c:v>
                </c:pt>
                <c:pt idx="5">
                  <c:v>5.640393397935342</c:v>
                </c:pt>
                <c:pt idx="6">
                  <c:v>7.3460356364768131</c:v>
                </c:pt>
                <c:pt idx="7">
                  <c:v>3.6392312254381212</c:v>
                </c:pt>
                <c:pt idx="8">
                  <c:v>1.8004694700072597</c:v>
                </c:pt>
                <c:pt idx="9">
                  <c:v>1.3073449013548848</c:v>
                </c:pt>
                <c:pt idx="10">
                  <c:v>0.48358318464540023</c:v>
                </c:pt>
                <c:pt idx="11">
                  <c:v>0.36484987643750855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Non-PCV13 serotypes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</a:ln>
          </c:spPr>
          <c:cat>
            <c:strRef>
              <c:f>Sheet1!$A$2:$A$13</c:f>
              <c:strCache>
                <c:ptCount val="12"/>
                <c:pt idx="0">
                  <c:v>Jul04 - Jun05</c:v>
                </c:pt>
                <c:pt idx="1">
                  <c:v>Jul05 - Jun06</c:v>
                </c:pt>
                <c:pt idx="2">
                  <c:v>Jul06 - Jun07</c:v>
                </c:pt>
                <c:pt idx="3">
                  <c:v>Jul07 - Jun08</c:v>
                </c:pt>
                <c:pt idx="4">
                  <c:v>Jul08 - Jun09</c:v>
                </c:pt>
                <c:pt idx="5">
                  <c:v>Jul09 - Jun10</c:v>
                </c:pt>
                <c:pt idx="6">
                  <c:v>Jul10 - Jun11</c:v>
                </c:pt>
                <c:pt idx="7">
                  <c:v>Jul11 - Jun12</c:v>
                </c:pt>
                <c:pt idx="8">
                  <c:v>Jul12 - Jun13</c:v>
                </c:pt>
                <c:pt idx="9">
                  <c:v>Jul13 - Jun14</c:v>
                </c:pt>
                <c:pt idx="10">
                  <c:v>Jul14 - Jun15</c:v>
                </c:pt>
                <c:pt idx="11">
                  <c:v>Jul15 - Jun16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4.507497470411499</c:v>
                </c:pt>
                <c:pt idx="1">
                  <c:v>2.9983239902735876</c:v>
                </c:pt>
                <c:pt idx="2">
                  <c:v>3.5540273790775645</c:v>
                </c:pt>
                <c:pt idx="3">
                  <c:v>2.770005747303526</c:v>
                </c:pt>
                <c:pt idx="4">
                  <c:v>2.4517296053959665</c:v>
                </c:pt>
                <c:pt idx="5">
                  <c:v>4.5289723287571286</c:v>
                </c:pt>
                <c:pt idx="6">
                  <c:v>4.8825919256591526</c:v>
                </c:pt>
                <c:pt idx="7">
                  <c:v>6.6137031654273031</c:v>
                </c:pt>
                <c:pt idx="8">
                  <c:v>6.2621676111910256</c:v>
                </c:pt>
                <c:pt idx="9">
                  <c:v>9.2566810418010803</c:v>
                </c:pt>
                <c:pt idx="10">
                  <c:v>7.1981634955838292</c:v>
                </c:pt>
                <c:pt idx="11">
                  <c:v>7.7620022732293483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24384"/>
        <c:axId val="34226176"/>
      </c:areaChart>
      <c:catAx>
        <c:axId val="34224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en-US"/>
          </a:p>
        </c:txPr>
        <c:crossAx val="34226176"/>
        <c:crosses val="autoZero"/>
        <c:auto val="1"/>
        <c:lblAlgn val="ctr"/>
        <c:lblOffset val="100"/>
        <c:noMultiLvlLbl val="0"/>
      </c:catAx>
      <c:valAx>
        <c:axId val="342261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42243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52288385826772E-2"/>
          <c:y val="0.14070711486791862"/>
          <c:w val="0.88945063447159933"/>
          <c:h val="0.72998654466126078"/>
        </c:manualLayout>
      </c:layout>
      <c:lineChart>
        <c:grouping val="standard"/>
        <c:varyColors val="0"/>
        <c:ser>
          <c:idx val="7"/>
          <c:order val="0"/>
          <c:tx>
            <c:strRef>
              <c:f>Sheet1!$I$1</c:f>
              <c:strCache>
                <c:ptCount val="1"/>
                <c:pt idx="0">
                  <c:v> 2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Sheet1!$I$2:$I$10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</c:ser>
        <c:ser>
          <c:idx val="9"/>
          <c:order val="1"/>
          <c:tx>
            <c:strRef>
              <c:f>Sheet1!$K$1</c:f>
              <c:strCache>
                <c:ptCount val="1"/>
                <c:pt idx="0">
                  <c:v>Lower4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0064"/>
              </a:solidFill>
              <a:ln w="9525">
                <a:solidFill>
                  <a:srgbClr val="000064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Sheet1!$K$2:$K$10</c:f>
              <c:numCache>
                <c:formatCode>General</c:formatCode>
                <c:ptCount val="9"/>
                <c:pt idx="8">
                  <c:v>0.25</c:v>
                </c:pt>
              </c:numCache>
            </c:numRef>
          </c:val>
          <c:smooth val="0"/>
        </c:ser>
        <c:ser>
          <c:idx val="10"/>
          <c:order val="2"/>
          <c:tx>
            <c:strRef>
              <c:f>Sheet1!$L$1</c:f>
              <c:strCache>
                <c:ptCount val="1"/>
                <c:pt idx="0">
                  <c:v>Bacteremic pneumonia</c:v>
                </c:pt>
              </c:strCache>
            </c:strRef>
          </c:tx>
          <c:spPr>
            <a:ln w="38100" cap="rnd">
              <a:solidFill>
                <a:srgbClr val="00006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Sheet1!$L$2:$L$10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0.74</c:v>
                </c:pt>
                <c:pt idx="3">
                  <c:v>0.73</c:v>
                </c:pt>
                <c:pt idx="4">
                  <c:v>0.36</c:v>
                </c:pt>
                <c:pt idx="5">
                  <c:v>0.41</c:v>
                </c:pt>
                <c:pt idx="6">
                  <c:v>0.34</c:v>
                </c:pt>
                <c:pt idx="7">
                  <c:v>0.35</c:v>
                </c:pt>
                <c:pt idx="8">
                  <c:v>0.36</c:v>
                </c:pt>
              </c:numCache>
            </c:numRef>
          </c:val>
          <c:smooth val="0"/>
        </c:ser>
        <c:ser>
          <c:idx val="11"/>
          <c:order val="3"/>
          <c:tx>
            <c:strRef>
              <c:f>Sheet1!$M$1</c:f>
              <c:strCache>
                <c:ptCount val="1"/>
                <c:pt idx="0">
                  <c:v>Upper4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0064"/>
              </a:solidFill>
              <a:ln w="9525">
                <a:solidFill>
                  <a:srgbClr val="000064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Sheet1!$M$2:$M$10</c:f>
              <c:numCache>
                <c:formatCode>General</c:formatCode>
                <c:ptCount val="9"/>
                <c:pt idx="8">
                  <c:v>0.52</c:v>
                </c:pt>
              </c:numCache>
            </c:numRef>
          </c:val>
          <c:smooth val="0"/>
        </c:ser>
        <c:ser>
          <c:idx val="12"/>
          <c:order val="4"/>
          <c:tx>
            <c:strRef>
              <c:f>Sheet1!$N$1</c:f>
              <c:strCache>
                <c:ptCount val="1"/>
                <c:pt idx="0">
                  <c:v>Lower5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Sheet1!$N$2:$N$10</c:f>
              <c:numCache>
                <c:formatCode>General</c:formatCode>
                <c:ptCount val="9"/>
                <c:pt idx="8">
                  <c:v>0.25</c:v>
                </c:pt>
              </c:numCache>
            </c:numRef>
          </c:val>
          <c:smooth val="0"/>
        </c:ser>
        <c:ser>
          <c:idx val="13"/>
          <c:order val="5"/>
          <c:tx>
            <c:strRef>
              <c:f>Sheet1!$O$1</c:f>
              <c:strCache>
                <c:ptCount val="1"/>
                <c:pt idx="0">
                  <c:v>Non pneumonia IPD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Sheet1!$O$2:$O$10</c:f>
              <c:numCache>
                <c:formatCode>General</c:formatCode>
                <c:ptCount val="9"/>
                <c:pt idx="0">
                  <c:v>1</c:v>
                </c:pt>
                <c:pt idx="1">
                  <c:v>0.86</c:v>
                </c:pt>
                <c:pt idx="2">
                  <c:v>0.5</c:v>
                </c:pt>
                <c:pt idx="3">
                  <c:v>0.45</c:v>
                </c:pt>
                <c:pt idx="4">
                  <c:v>0.43</c:v>
                </c:pt>
                <c:pt idx="5">
                  <c:v>0.25</c:v>
                </c:pt>
                <c:pt idx="6">
                  <c:v>0.42</c:v>
                </c:pt>
                <c:pt idx="7">
                  <c:v>0.36</c:v>
                </c:pt>
                <c:pt idx="8">
                  <c:v>0.31</c:v>
                </c:pt>
              </c:numCache>
            </c:numRef>
          </c:val>
          <c:smooth val="0"/>
        </c:ser>
        <c:ser>
          <c:idx val="14"/>
          <c:order val="6"/>
          <c:tx>
            <c:strRef>
              <c:f>Sheet1!$P$1</c:f>
              <c:strCache>
                <c:ptCount val="1"/>
                <c:pt idx="0">
                  <c:v>Upper5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Sheet1!$P$2:$P$10</c:f>
              <c:numCache>
                <c:formatCode>General</c:formatCode>
                <c:ptCount val="9"/>
                <c:pt idx="8">
                  <c:v>0.39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829632"/>
        <c:axId val="141831552"/>
      </c:lineChart>
      <c:catAx>
        <c:axId val="14182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31552"/>
        <c:crosses val="autoZero"/>
        <c:auto val="1"/>
        <c:lblAlgn val="ctr"/>
        <c:lblOffset val="100"/>
        <c:noMultiLvlLbl val="0"/>
      </c:catAx>
      <c:valAx>
        <c:axId val="141831552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296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6"/>
        <c:delete val="1"/>
      </c:legendEntry>
      <c:layout>
        <c:manualLayout>
          <c:xMode val="edge"/>
          <c:yMode val="edge"/>
          <c:x val="6.3910198448124652E-3"/>
          <c:y val="5.156249682809444E-2"/>
          <c:w val="0.95948033774987618"/>
          <c:h val="7.9623641755435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52288385826772E-2"/>
          <c:y val="0.14070711486791862"/>
          <c:w val="0.88945063447159933"/>
          <c:h val="0.72998654466126078"/>
        </c:manualLayout>
      </c:layout>
      <c:lineChart>
        <c:grouping val="standard"/>
        <c:varyColors val="0"/>
        <c:ser>
          <c:idx val="6"/>
          <c:order val="0"/>
          <c:tx>
            <c:strRef>
              <c:f>Sheet1!$H$1</c:f>
              <c:strCache>
                <c:ptCount val="1"/>
                <c:pt idx="0">
                  <c:v>Lower3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Sheet1!$H$2:$H$10</c:f>
              <c:numCache>
                <c:formatCode>General</c:formatCode>
                <c:ptCount val="9"/>
                <c:pt idx="8">
                  <c:v>0.55000000000000004</c:v>
                </c:pt>
              </c:numCache>
            </c:numRef>
          </c:val>
          <c:smooth val="0"/>
        </c:ser>
        <c:ser>
          <c:idx val="7"/>
          <c:order val="1"/>
          <c:tx>
            <c:strRef>
              <c:f>Sheet1!$I$1</c:f>
              <c:strCache>
                <c:ptCount val="1"/>
                <c:pt idx="0">
                  <c:v>All CAAP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Sheet1!$I$2:$I$10</c:f>
              <c:numCache>
                <c:formatCode>General</c:formatCode>
                <c:ptCount val="9"/>
                <c:pt idx="0">
                  <c:v>1</c:v>
                </c:pt>
                <c:pt idx="1">
                  <c:v>1.01</c:v>
                </c:pt>
                <c:pt idx="2">
                  <c:v>0.95</c:v>
                </c:pt>
                <c:pt idx="3">
                  <c:v>0.87</c:v>
                </c:pt>
                <c:pt idx="4">
                  <c:v>0.55000000000000004</c:v>
                </c:pt>
                <c:pt idx="5">
                  <c:v>0.5</c:v>
                </c:pt>
                <c:pt idx="6">
                  <c:v>0.47</c:v>
                </c:pt>
                <c:pt idx="7">
                  <c:v>0.51</c:v>
                </c:pt>
                <c:pt idx="8">
                  <c:v>0.6</c:v>
                </c:pt>
              </c:numCache>
            </c:numRef>
          </c:val>
          <c:smooth val="0"/>
        </c:ser>
        <c:ser>
          <c:idx val="8"/>
          <c:order val="2"/>
          <c:tx>
            <c:strRef>
              <c:f>Sheet1!$J$1</c:f>
              <c:strCache>
                <c:ptCount val="1"/>
                <c:pt idx="0">
                  <c:v>Upper3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Sheet1!$J$2:$J$10</c:f>
              <c:numCache>
                <c:formatCode>General</c:formatCode>
                <c:ptCount val="9"/>
                <c:pt idx="8">
                  <c:v>0.66</c:v>
                </c:pt>
              </c:numCache>
            </c:numRef>
          </c:val>
          <c:smooth val="0"/>
        </c:ser>
        <c:ser>
          <c:idx val="9"/>
          <c:order val="3"/>
          <c:tx>
            <c:strRef>
              <c:f>Sheet1!$K$1</c:f>
              <c:strCache>
                <c:ptCount val="1"/>
                <c:pt idx="0">
                  <c:v>Lower4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0064"/>
              </a:solidFill>
              <a:ln w="9525">
                <a:solidFill>
                  <a:srgbClr val="000064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Sheet1!$K$2:$K$10</c:f>
              <c:numCache>
                <c:formatCode>General</c:formatCode>
                <c:ptCount val="9"/>
                <c:pt idx="8">
                  <c:v>0.25</c:v>
                </c:pt>
              </c:numCache>
            </c:numRef>
          </c:val>
          <c:smooth val="0"/>
        </c:ser>
        <c:ser>
          <c:idx val="10"/>
          <c:order val="4"/>
          <c:tx>
            <c:strRef>
              <c:f>Sheet1!$L$1</c:f>
              <c:strCache>
                <c:ptCount val="1"/>
                <c:pt idx="0">
                  <c:v>Bacteremic pneumonia</c:v>
                </c:pt>
              </c:strCache>
            </c:strRef>
          </c:tx>
          <c:spPr>
            <a:ln w="38100" cap="rnd">
              <a:solidFill>
                <a:srgbClr val="00006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Sheet1!$L$2:$L$10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0.74</c:v>
                </c:pt>
                <c:pt idx="3">
                  <c:v>0.73</c:v>
                </c:pt>
                <c:pt idx="4">
                  <c:v>0.36</c:v>
                </c:pt>
                <c:pt idx="5">
                  <c:v>0.41</c:v>
                </c:pt>
                <c:pt idx="6">
                  <c:v>0.34</c:v>
                </c:pt>
                <c:pt idx="7">
                  <c:v>0.35</c:v>
                </c:pt>
                <c:pt idx="8">
                  <c:v>0.36</c:v>
                </c:pt>
              </c:numCache>
            </c:numRef>
          </c:val>
          <c:smooth val="0"/>
        </c:ser>
        <c:ser>
          <c:idx val="11"/>
          <c:order val="5"/>
          <c:tx>
            <c:strRef>
              <c:f>Sheet1!$M$1</c:f>
              <c:strCache>
                <c:ptCount val="1"/>
                <c:pt idx="0">
                  <c:v>Upper4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0064"/>
              </a:solidFill>
              <a:ln w="9525">
                <a:solidFill>
                  <a:srgbClr val="000064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Sheet1!$M$2:$M$10</c:f>
              <c:numCache>
                <c:formatCode>General</c:formatCode>
                <c:ptCount val="9"/>
                <c:pt idx="8">
                  <c:v>0.52</c:v>
                </c:pt>
              </c:numCache>
            </c:numRef>
          </c:val>
          <c:smooth val="0"/>
        </c:ser>
        <c:ser>
          <c:idx val="12"/>
          <c:order val="6"/>
          <c:tx>
            <c:strRef>
              <c:f>Sheet1!$N$1</c:f>
              <c:strCache>
                <c:ptCount val="1"/>
                <c:pt idx="0">
                  <c:v>Lower5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Sheet1!$N$2:$N$10</c:f>
              <c:numCache>
                <c:formatCode>General</c:formatCode>
                <c:ptCount val="9"/>
                <c:pt idx="8">
                  <c:v>0.25</c:v>
                </c:pt>
              </c:numCache>
            </c:numRef>
          </c:val>
          <c:smooth val="0"/>
        </c:ser>
        <c:ser>
          <c:idx val="13"/>
          <c:order val="7"/>
          <c:tx>
            <c:strRef>
              <c:f>Sheet1!$O$1</c:f>
              <c:strCache>
                <c:ptCount val="1"/>
                <c:pt idx="0">
                  <c:v>Non pneumonia IPD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Sheet1!$O$2:$O$10</c:f>
              <c:numCache>
                <c:formatCode>General</c:formatCode>
                <c:ptCount val="9"/>
                <c:pt idx="0">
                  <c:v>1</c:v>
                </c:pt>
                <c:pt idx="1">
                  <c:v>0.86</c:v>
                </c:pt>
                <c:pt idx="2">
                  <c:v>0.5</c:v>
                </c:pt>
                <c:pt idx="3">
                  <c:v>0.45</c:v>
                </c:pt>
                <c:pt idx="4">
                  <c:v>0.43</c:v>
                </c:pt>
                <c:pt idx="5">
                  <c:v>0.25</c:v>
                </c:pt>
                <c:pt idx="6">
                  <c:v>0.42</c:v>
                </c:pt>
                <c:pt idx="7">
                  <c:v>0.36</c:v>
                </c:pt>
                <c:pt idx="8">
                  <c:v>0.31</c:v>
                </c:pt>
              </c:numCache>
            </c:numRef>
          </c:val>
          <c:smooth val="0"/>
        </c:ser>
        <c:ser>
          <c:idx val="14"/>
          <c:order val="8"/>
          <c:tx>
            <c:strRef>
              <c:f>Sheet1!$P$1</c:f>
              <c:strCache>
                <c:ptCount val="1"/>
                <c:pt idx="0">
                  <c:v>Upper5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Sheet1!$P$2:$P$10</c:f>
              <c:numCache>
                <c:formatCode>General</c:formatCode>
                <c:ptCount val="9"/>
                <c:pt idx="8">
                  <c:v>0.39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337472"/>
        <c:axId val="133339392"/>
      </c:lineChart>
      <c:catAx>
        <c:axId val="13333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339392"/>
        <c:crosses val="autoZero"/>
        <c:auto val="1"/>
        <c:lblAlgn val="ctr"/>
        <c:lblOffset val="100"/>
        <c:noMultiLvlLbl val="0"/>
      </c:catAx>
      <c:valAx>
        <c:axId val="133339392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3374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ayout>
        <c:manualLayout>
          <c:xMode val="edge"/>
          <c:yMode val="edge"/>
          <c:x val="6.3910198448124652E-3"/>
          <c:y val="1.4062499134934847E-2"/>
          <c:w val="0.95948033774987618"/>
          <c:h val="0.11712363944859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52288385826772E-2"/>
          <c:y val="0.14070711486791862"/>
          <c:w val="0.88945063447159933"/>
          <c:h val="0.72998654466126078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CAAP hospitlaized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1.1299999999999999</c:v>
                </c:pt>
                <c:pt idx="2">
                  <c:v>1.1399999999999999</c:v>
                </c:pt>
                <c:pt idx="3">
                  <c:v>1.05</c:v>
                </c:pt>
                <c:pt idx="4">
                  <c:v>0.65</c:v>
                </c:pt>
                <c:pt idx="5">
                  <c:v>0.62</c:v>
                </c:pt>
                <c:pt idx="6">
                  <c:v>0.57999999999999996</c:v>
                </c:pt>
                <c:pt idx="7">
                  <c:v>0.63</c:v>
                </c:pt>
                <c:pt idx="8">
                  <c:v>0.7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CAAP non-hospitalized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1</c:v>
                </c:pt>
                <c:pt idx="1">
                  <c:v>0.8</c:v>
                </c:pt>
                <c:pt idx="2">
                  <c:v>0.59</c:v>
                </c:pt>
                <c:pt idx="3">
                  <c:v>0.54</c:v>
                </c:pt>
                <c:pt idx="4">
                  <c:v>0.37</c:v>
                </c:pt>
                <c:pt idx="5">
                  <c:v>0.28000000000000003</c:v>
                </c:pt>
                <c:pt idx="6">
                  <c:v>0.27</c:v>
                </c:pt>
                <c:pt idx="7">
                  <c:v>0.31</c:v>
                </c:pt>
                <c:pt idx="8">
                  <c:v>0.43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Sheet1!$G$1</c:f>
              <c:strCache>
                <c:ptCount val="1"/>
                <c:pt idx="0">
                  <c:v>Upper2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47D8"/>
              </a:solidFill>
              <a:ln w="9525">
                <a:solidFill>
                  <a:srgbClr val="FF47D8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8">
                  <c:v>0.52</c:v>
                </c:pt>
              </c:numCache>
            </c:numRef>
          </c:val>
          <c:smooth val="0"/>
        </c:ser>
        <c:ser>
          <c:idx val="9"/>
          <c:order val="3"/>
          <c:tx>
            <c:strRef>
              <c:f>Sheet1!$K$1</c:f>
              <c:strCache>
                <c:ptCount val="1"/>
                <c:pt idx="0">
                  <c:v>Lower4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0064"/>
              </a:solidFill>
              <a:ln w="9525">
                <a:solidFill>
                  <a:srgbClr val="000064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Sheet1!$K$2:$K$10</c:f>
              <c:numCache>
                <c:formatCode>General</c:formatCode>
                <c:ptCount val="9"/>
                <c:pt idx="8">
                  <c:v>0.25</c:v>
                </c:pt>
              </c:numCache>
            </c:numRef>
          </c:val>
          <c:smooth val="0"/>
        </c:ser>
        <c:ser>
          <c:idx val="10"/>
          <c:order val="4"/>
          <c:tx>
            <c:strRef>
              <c:f>Sheet1!$L$1</c:f>
              <c:strCache>
                <c:ptCount val="1"/>
                <c:pt idx="0">
                  <c:v>Bacteremic pneumonia</c:v>
                </c:pt>
              </c:strCache>
            </c:strRef>
          </c:tx>
          <c:spPr>
            <a:ln w="38100" cap="rnd">
              <a:solidFill>
                <a:srgbClr val="00006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Sheet1!$L$2:$L$10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0.74</c:v>
                </c:pt>
                <c:pt idx="3">
                  <c:v>0.73</c:v>
                </c:pt>
                <c:pt idx="4">
                  <c:v>0.36</c:v>
                </c:pt>
                <c:pt idx="5">
                  <c:v>0.41</c:v>
                </c:pt>
                <c:pt idx="6">
                  <c:v>0.34</c:v>
                </c:pt>
                <c:pt idx="7">
                  <c:v>0.35</c:v>
                </c:pt>
                <c:pt idx="8">
                  <c:v>0.36</c:v>
                </c:pt>
              </c:numCache>
            </c:numRef>
          </c:val>
          <c:smooth val="0"/>
        </c:ser>
        <c:ser>
          <c:idx val="11"/>
          <c:order val="5"/>
          <c:tx>
            <c:strRef>
              <c:f>Sheet1!$M$1</c:f>
              <c:strCache>
                <c:ptCount val="1"/>
                <c:pt idx="0">
                  <c:v>Upper4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0064"/>
              </a:solidFill>
              <a:ln w="9525">
                <a:solidFill>
                  <a:srgbClr val="000064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Sheet1!$M$2:$M$10</c:f>
              <c:numCache>
                <c:formatCode>General</c:formatCode>
                <c:ptCount val="9"/>
                <c:pt idx="8">
                  <c:v>0.52</c:v>
                </c:pt>
              </c:numCache>
            </c:numRef>
          </c:val>
          <c:smooth val="0"/>
        </c:ser>
        <c:ser>
          <c:idx val="12"/>
          <c:order val="6"/>
          <c:tx>
            <c:strRef>
              <c:f>Sheet1!$N$1</c:f>
              <c:strCache>
                <c:ptCount val="1"/>
                <c:pt idx="0">
                  <c:v>Lower5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Sheet1!$N$2:$N$10</c:f>
              <c:numCache>
                <c:formatCode>General</c:formatCode>
                <c:ptCount val="9"/>
                <c:pt idx="8">
                  <c:v>0.25</c:v>
                </c:pt>
              </c:numCache>
            </c:numRef>
          </c:val>
          <c:smooth val="0"/>
        </c:ser>
        <c:ser>
          <c:idx val="13"/>
          <c:order val="7"/>
          <c:tx>
            <c:strRef>
              <c:f>Sheet1!$O$1</c:f>
              <c:strCache>
                <c:ptCount val="1"/>
                <c:pt idx="0">
                  <c:v>Non pneumonia IPD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Sheet1!$O$2:$O$10</c:f>
              <c:numCache>
                <c:formatCode>General</c:formatCode>
                <c:ptCount val="9"/>
                <c:pt idx="0">
                  <c:v>1</c:v>
                </c:pt>
                <c:pt idx="1">
                  <c:v>0.86</c:v>
                </c:pt>
                <c:pt idx="2">
                  <c:v>0.5</c:v>
                </c:pt>
                <c:pt idx="3">
                  <c:v>0.45</c:v>
                </c:pt>
                <c:pt idx="4">
                  <c:v>0.43</c:v>
                </c:pt>
                <c:pt idx="5">
                  <c:v>0.25</c:v>
                </c:pt>
                <c:pt idx="6">
                  <c:v>0.42</c:v>
                </c:pt>
                <c:pt idx="7">
                  <c:v>0.36</c:v>
                </c:pt>
                <c:pt idx="8">
                  <c:v>0.31</c:v>
                </c:pt>
              </c:numCache>
            </c:numRef>
          </c:val>
          <c:smooth val="0"/>
        </c:ser>
        <c:ser>
          <c:idx val="14"/>
          <c:order val="8"/>
          <c:tx>
            <c:strRef>
              <c:f>Sheet1!$P$1</c:f>
              <c:strCache>
                <c:ptCount val="1"/>
                <c:pt idx="0">
                  <c:v>Upper5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Sheet1!$P$2:$P$10</c:f>
              <c:numCache>
                <c:formatCode>General</c:formatCode>
                <c:ptCount val="9"/>
                <c:pt idx="8">
                  <c:v>0.39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79392"/>
        <c:axId val="42781312"/>
      </c:lineChart>
      <c:catAx>
        <c:axId val="4277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81312"/>
        <c:crosses val="autoZero"/>
        <c:auto val="1"/>
        <c:lblAlgn val="ctr"/>
        <c:lblOffset val="100"/>
        <c:noMultiLvlLbl val="0"/>
      </c:catAx>
      <c:valAx>
        <c:axId val="42781312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79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11806928599060412"/>
          <c:y val="7.265624553049671E-2"/>
          <c:w val="0.75554568433856051"/>
          <c:h val="6.79048924763230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52288385826772E-2"/>
          <c:y val="0.14070711486791862"/>
          <c:w val="0.88945063447159933"/>
          <c:h val="0.72998654466126078"/>
        </c:manualLayout>
      </c:layout>
      <c:lineChart>
        <c:grouping val="standar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Lower2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47D8"/>
              </a:solidFill>
              <a:ln w="9525">
                <a:solidFill>
                  <a:srgbClr val="FF47D8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8">
                  <c:v>0.35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CAAP non-hospitalized</c:v>
                </c:pt>
              </c:strCache>
            </c:strRef>
          </c:tx>
          <c:spPr>
            <a:ln w="38100" cap="rnd">
              <a:solidFill>
                <a:srgbClr val="FF47D8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1</c:v>
                </c:pt>
                <c:pt idx="1">
                  <c:v>0.8</c:v>
                </c:pt>
                <c:pt idx="2">
                  <c:v>0.59</c:v>
                </c:pt>
                <c:pt idx="3">
                  <c:v>0.54</c:v>
                </c:pt>
                <c:pt idx="4">
                  <c:v>0.37</c:v>
                </c:pt>
                <c:pt idx="5">
                  <c:v>0.28000000000000003</c:v>
                </c:pt>
                <c:pt idx="6">
                  <c:v>0.27</c:v>
                </c:pt>
                <c:pt idx="7">
                  <c:v>0.31</c:v>
                </c:pt>
                <c:pt idx="8">
                  <c:v>0.43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Sheet1!$G$1</c:f>
              <c:strCache>
                <c:ptCount val="1"/>
                <c:pt idx="0">
                  <c:v>Upper2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47D8"/>
              </a:solidFill>
              <a:ln w="9525">
                <a:solidFill>
                  <a:srgbClr val="FF47D8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8">
                  <c:v>0.52</c:v>
                </c:pt>
              </c:numCache>
            </c:numRef>
          </c:val>
          <c:smooth val="0"/>
        </c:ser>
        <c:ser>
          <c:idx val="9"/>
          <c:order val="3"/>
          <c:tx>
            <c:strRef>
              <c:f>Sheet1!$K$1</c:f>
              <c:strCache>
                <c:ptCount val="1"/>
                <c:pt idx="0">
                  <c:v>Lower4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0064"/>
              </a:solidFill>
              <a:ln w="9525">
                <a:solidFill>
                  <a:srgbClr val="000064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Sheet1!$K$2:$K$10</c:f>
              <c:numCache>
                <c:formatCode>General</c:formatCode>
                <c:ptCount val="9"/>
                <c:pt idx="8">
                  <c:v>0.25</c:v>
                </c:pt>
              </c:numCache>
            </c:numRef>
          </c:val>
          <c:smooth val="0"/>
        </c:ser>
        <c:ser>
          <c:idx val="10"/>
          <c:order val="4"/>
          <c:tx>
            <c:strRef>
              <c:f>Sheet1!$L$1</c:f>
              <c:strCache>
                <c:ptCount val="1"/>
                <c:pt idx="0">
                  <c:v>Bacteremic pneumonia</c:v>
                </c:pt>
              </c:strCache>
            </c:strRef>
          </c:tx>
          <c:spPr>
            <a:ln w="38100" cap="rnd">
              <a:solidFill>
                <a:srgbClr val="00006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Sheet1!$L$2:$L$10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0.74</c:v>
                </c:pt>
                <c:pt idx="3">
                  <c:v>0.73</c:v>
                </c:pt>
                <c:pt idx="4">
                  <c:v>0.36</c:v>
                </c:pt>
                <c:pt idx="5">
                  <c:v>0.41</c:v>
                </c:pt>
                <c:pt idx="6">
                  <c:v>0.34</c:v>
                </c:pt>
                <c:pt idx="7">
                  <c:v>0.35</c:v>
                </c:pt>
                <c:pt idx="8">
                  <c:v>0.36</c:v>
                </c:pt>
              </c:numCache>
            </c:numRef>
          </c:val>
          <c:smooth val="0"/>
        </c:ser>
        <c:ser>
          <c:idx val="11"/>
          <c:order val="5"/>
          <c:tx>
            <c:strRef>
              <c:f>Sheet1!$M$1</c:f>
              <c:strCache>
                <c:ptCount val="1"/>
                <c:pt idx="0">
                  <c:v>Upper4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0064"/>
              </a:solidFill>
              <a:ln w="9525">
                <a:solidFill>
                  <a:srgbClr val="000064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Sheet1!$M$2:$M$10</c:f>
              <c:numCache>
                <c:formatCode>General</c:formatCode>
                <c:ptCount val="9"/>
                <c:pt idx="8">
                  <c:v>0.52</c:v>
                </c:pt>
              </c:numCache>
            </c:numRef>
          </c:val>
          <c:smooth val="0"/>
        </c:ser>
        <c:ser>
          <c:idx val="12"/>
          <c:order val="6"/>
          <c:tx>
            <c:strRef>
              <c:f>Sheet1!$N$1</c:f>
              <c:strCache>
                <c:ptCount val="1"/>
                <c:pt idx="0">
                  <c:v>Lower5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Sheet1!$N$2:$N$10</c:f>
              <c:numCache>
                <c:formatCode>General</c:formatCode>
                <c:ptCount val="9"/>
                <c:pt idx="8">
                  <c:v>0.25</c:v>
                </c:pt>
              </c:numCache>
            </c:numRef>
          </c:val>
          <c:smooth val="0"/>
        </c:ser>
        <c:ser>
          <c:idx val="13"/>
          <c:order val="7"/>
          <c:tx>
            <c:strRef>
              <c:f>Sheet1!$O$1</c:f>
              <c:strCache>
                <c:ptCount val="1"/>
                <c:pt idx="0">
                  <c:v>Non pneumonia IPD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Sheet1!$O$2:$O$10</c:f>
              <c:numCache>
                <c:formatCode>General</c:formatCode>
                <c:ptCount val="9"/>
                <c:pt idx="0">
                  <c:v>1</c:v>
                </c:pt>
                <c:pt idx="1">
                  <c:v>0.86</c:v>
                </c:pt>
                <c:pt idx="2">
                  <c:v>0.5</c:v>
                </c:pt>
                <c:pt idx="3">
                  <c:v>0.45</c:v>
                </c:pt>
                <c:pt idx="4">
                  <c:v>0.43</c:v>
                </c:pt>
                <c:pt idx="5">
                  <c:v>0.25</c:v>
                </c:pt>
                <c:pt idx="6">
                  <c:v>0.42</c:v>
                </c:pt>
                <c:pt idx="7">
                  <c:v>0.36</c:v>
                </c:pt>
                <c:pt idx="8">
                  <c:v>0.31</c:v>
                </c:pt>
              </c:numCache>
            </c:numRef>
          </c:val>
          <c:smooth val="0"/>
        </c:ser>
        <c:ser>
          <c:idx val="14"/>
          <c:order val="8"/>
          <c:tx>
            <c:strRef>
              <c:f>Sheet1!$P$1</c:f>
              <c:strCache>
                <c:ptCount val="1"/>
                <c:pt idx="0">
                  <c:v>Upper5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Sheet1!$P$2:$P$10</c:f>
              <c:numCache>
                <c:formatCode>General</c:formatCode>
                <c:ptCount val="9"/>
                <c:pt idx="8">
                  <c:v>0.39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71808"/>
        <c:axId val="42473728"/>
      </c:lineChart>
      <c:catAx>
        <c:axId val="4247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73728"/>
        <c:crosses val="autoZero"/>
        <c:auto val="1"/>
        <c:lblAlgn val="ctr"/>
        <c:lblOffset val="100"/>
        <c:noMultiLvlLbl val="0"/>
      </c:catAx>
      <c:valAx>
        <c:axId val="42473728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71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11806928599060412"/>
          <c:y val="3.9843747548982067E-2"/>
          <c:w val="0.75554568433856051"/>
          <c:h val="0.10071739045783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52288385826772E-2"/>
          <c:y val="0.14070711486791862"/>
          <c:w val="0.88945063447159933"/>
          <c:h val="0.729986544661260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Lower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6D5B03"/>
              </a:solidFill>
              <a:ln w="9525">
                <a:solidFill>
                  <a:srgbClr val="6D5B03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1">
                  <c:v>1.02</c:v>
                </c:pt>
                <c:pt idx="2">
                  <c:v>1.03</c:v>
                </c:pt>
                <c:pt idx="8">
                  <c:v>0.62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CAAP hospitlaized</c:v>
                </c:pt>
              </c:strCache>
            </c:strRef>
          </c:tx>
          <c:spPr>
            <a:ln w="38100" cap="rnd">
              <a:solidFill>
                <a:srgbClr val="6D5B0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1.1299999999999999</c:v>
                </c:pt>
                <c:pt idx="2">
                  <c:v>1.1399999999999999</c:v>
                </c:pt>
                <c:pt idx="3">
                  <c:v>1.05</c:v>
                </c:pt>
                <c:pt idx="4">
                  <c:v>0.65</c:v>
                </c:pt>
                <c:pt idx="5">
                  <c:v>0.62</c:v>
                </c:pt>
                <c:pt idx="6">
                  <c:v>0.57999999999999996</c:v>
                </c:pt>
                <c:pt idx="7">
                  <c:v>0.63</c:v>
                </c:pt>
                <c:pt idx="8">
                  <c:v>0.7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6D5B03"/>
              </a:solidFill>
              <a:ln w="9525">
                <a:solidFill>
                  <a:srgbClr val="6D5B03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1">
                  <c:v>1.25</c:v>
                </c:pt>
                <c:pt idx="2">
                  <c:v>1.26</c:v>
                </c:pt>
                <c:pt idx="8">
                  <c:v>0.78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Lower2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47D8"/>
              </a:solidFill>
              <a:ln w="9525">
                <a:solidFill>
                  <a:srgbClr val="FF47D8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8">
                  <c:v>0.35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CAAP non-hospitalized</c:v>
                </c:pt>
              </c:strCache>
            </c:strRef>
          </c:tx>
          <c:spPr>
            <a:ln w="38100" cap="rnd">
              <a:solidFill>
                <a:srgbClr val="FF47D8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1</c:v>
                </c:pt>
                <c:pt idx="1">
                  <c:v>0.8</c:v>
                </c:pt>
                <c:pt idx="2">
                  <c:v>0.59</c:v>
                </c:pt>
                <c:pt idx="3">
                  <c:v>0.54</c:v>
                </c:pt>
                <c:pt idx="4">
                  <c:v>0.37</c:v>
                </c:pt>
                <c:pt idx="5">
                  <c:v>0.28000000000000003</c:v>
                </c:pt>
                <c:pt idx="6">
                  <c:v>0.27</c:v>
                </c:pt>
                <c:pt idx="7">
                  <c:v>0.31</c:v>
                </c:pt>
                <c:pt idx="8">
                  <c:v>0.43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Upper2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47D8"/>
              </a:solidFill>
              <a:ln w="9525">
                <a:solidFill>
                  <a:srgbClr val="FF47D8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8">
                  <c:v>0.52</c:v>
                </c:pt>
              </c:numCache>
            </c:numRef>
          </c:val>
          <c:smooth val="0"/>
        </c:ser>
        <c:ser>
          <c:idx val="9"/>
          <c:order val="6"/>
          <c:tx>
            <c:strRef>
              <c:f>Sheet1!$K$1</c:f>
              <c:strCache>
                <c:ptCount val="1"/>
                <c:pt idx="0">
                  <c:v>Lower4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0064"/>
              </a:solidFill>
              <a:ln w="9525">
                <a:solidFill>
                  <a:srgbClr val="000064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Sheet1!$K$2:$K$10</c:f>
              <c:numCache>
                <c:formatCode>General</c:formatCode>
                <c:ptCount val="9"/>
                <c:pt idx="8">
                  <c:v>0.25</c:v>
                </c:pt>
              </c:numCache>
            </c:numRef>
          </c:val>
          <c:smooth val="0"/>
        </c:ser>
        <c:ser>
          <c:idx val="10"/>
          <c:order val="7"/>
          <c:tx>
            <c:strRef>
              <c:f>Sheet1!$L$1</c:f>
              <c:strCache>
                <c:ptCount val="1"/>
                <c:pt idx="0">
                  <c:v>Bacteremic pneumonia</c:v>
                </c:pt>
              </c:strCache>
            </c:strRef>
          </c:tx>
          <c:spPr>
            <a:ln w="38100" cap="rnd">
              <a:solidFill>
                <a:srgbClr val="00006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Sheet1!$L$2:$L$10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0.74</c:v>
                </c:pt>
                <c:pt idx="3">
                  <c:v>0.73</c:v>
                </c:pt>
                <c:pt idx="4">
                  <c:v>0.36</c:v>
                </c:pt>
                <c:pt idx="5">
                  <c:v>0.41</c:v>
                </c:pt>
                <c:pt idx="6">
                  <c:v>0.34</c:v>
                </c:pt>
                <c:pt idx="7">
                  <c:v>0.35</c:v>
                </c:pt>
                <c:pt idx="8">
                  <c:v>0.36</c:v>
                </c:pt>
              </c:numCache>
            </c:numRef>
          </c:val>
          <c:smooth val="0"/>
        </c:ser>
        <c:ser>
          <c:idx val="11"/>
          <c:order val="8"/>
          <c:tx>
            <c:strRef>
              <c:f>Sheet1!$M$1</c:f>
              <c:strCache>
                <c:ptCount val="1"/>
                <c:pt idx="0">
                  <c:v>Upper4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0064"/>
              </a:solidFill>
              <a:ln w="9525">
                <a:solidFill>
                  <a:srgbClr val="000064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Sheet1!$M$2:$M$10</c:f>
              <c:numCache>
                <c:formatCode>General</c:formatCode>
                <c:ptCount val="9"/>
                <c:pt idx="8">
                  <c:v>0.52</c:v>
                </c:pt>
              </c:numCache>
            </c:numRef>
          </c:val>
          <c:smooth val="0"/>
        </c:ser>
        <c:ser>
          <c:idx val="12"/>
          <c:order val="9"/>
          <c:tx>
            <c:strRef>
              <c:f>Sheet1!$N$1</c:f>
              <c:strCache>
                <c:ptCount val="1"/>
                <c:pt idx="0">
                  <c:v>Lower5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Sheet1!$N$2:$N$10</c:f>
              <c:numCache>
                <c:formatCode>General</c:formatCode>
                <c:ptCount val="9"/>
                <c:pt idx="8">
                  <c:v>0.25</c:v>
                </c:pt>
              </c:numCache>
            </c:numRef>
          </c:val>
          <c:smooth val="0"/>
        </c:ser>
        <c:ser>
          <c:idx val="13"/>
          <c:order val="10"/>
          <c:tx>
            <c:strRef>
              <c:f>Sheet1!$O$1</c:f>
              <c:strCache>
                <c:ptCount val="1"/>
                <c:pt idx="0">
                  <c:v>Non pneumonia IPD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Sheet1!$O$2:$O$10</c:f>
              <c:numCache>
                <c:formatCode>General</c:formatCode>
                <c:ptCount val="9"/>
                <c:pt idx="0">
                  <c:v>1</c:v>
                </c:pt>
                <c:pt idx="1">
                  <c:v>0.86</c:v>
                </c:pt>
                <c:pt idx="2">
                  <c:v>0.5</c:v>
                </c:pt>
                <c:pt idx="3">
                  <c:v>0.45</c:v>
                </c:pt>
                <c:pt idx="4">
                  <c:v>0.43</c:v>
                </c:pt>
                <c:pt idx="5">
                  <c:v>0.25</c:v>
                </c:pt>
                <c:pt idx="6">
                  <c:v>0.42</c:v>
                </c:pt>
                <c:pt idx="7">
                  <c:v>0.36</c:v>
                </c:pt>
                <c:pt idx="8">
                  <c:v>0.31</c:v>
                </c:pt>
              </c:numCache>
            </c:numRef>
          </c:val>
          <c:smooth val="0"/>
        </c:ser>
        <c:ser>
          <c:idx val="14"/>
          <c:order val="11"/>
          <c:tx>
            <c:strRef>
              <c:f>Sheet1!$P$1</c:f>
              <c:strCache>
                <c:ptCount val="1"/>
                <c:pt idx="0">
                  <c:v>Upper5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2004-08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</c:strCache>
            </c:strRef>
          </c:cat>
          <c:val>
            <c:numRef>
              <c:f>Sheet1!$P$2:$P$10</c:f>
              <c:numCache>
                <c:formatCode>General</c:formatCode>
                <c:ptCount val="9"/>
                <c:pt idx="8">
                  <c:v>0.39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51168"/>
        <c:axId val="42557440"/>
      </c:lineChart>
      <c:catAx>
        <c:axId val="4255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57440"/>
        <c:crosses val="autoZero"/>
        <c:auto val="1"/>
        <c:lblAlgn val="ctr"/>
        <c:lblOffset val="100"/>
        <c:noMultiLvlLbl val="0"/>
      </c:catAx>
      <c:valAx>
        <c:axId val="42557440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51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11806928599060412"/>
          <c:y val="1.4062499134934847E-2"/>
          <c:w val="0.75554568433856051"/>
          <c:h val="0.12649863887188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0.38684</cdr:x>
      <cdr:y>0.12608</cdr:y>
    </cdr:from>
    <cdr:to>
      <cdr:x>0.41205</cdr:x>
      <cdr:y>0.19178</cdr:y>
    </cdr:to>
    <cdr:sp macro="" textlink="">
      <cdr:nvSpPr>
        <cdr:cNvPr id="2" name="Down Arrow 1"/>
        <cdr:cNvSpPr/>
      </cdr:nvSpPr>
      <cdr:spPr>
        <a:xfrm xmlns:a="http://schemas.openxmlformats.org/drawingml/2006/main">
          <a:off x="2647413" y="622118"/>
          <a:ext cx="172528" cy="324184"/>
        </a:xfrm>
        <a:prstGeom xmlns:a="http://schemas.openxmlformats.org/drawingml/2006/main" prst="downArrow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0.58126</cdr:x>
      <cdr:y>0.38459</cdr:y>
    </cdr:from>
    <cdr:to>
      <cdr:x>0.60648</cdr:x>
      <cdr:y>0.4503</cdr:y>
    </cdr:to>
    <cdr:sp macro="" textlink="">
      <cdr:nvSpPr>
        <cdr:cNvPr id="3" name="Down Arrow 2"/>
        <cdr:cNvSpPr/>
      </cdr:nvSpPr>
      <cdr:spPr>
        <a:xfrm xmlns:a="http://schemas.openxmlformats.org/drawingml/2006/main">
          <a:off x="3977905" y="1897676"/>
          <a:ext cx="172596" cy="324233"/>
        </a:xfrm>
        <a:prstGeom xmlns:a="http://schemas.openxmlformats.org/drawingml/2006/main" prst="downArrow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0.46252</cdr:x>
      <cdr:y>0.22303</cdr:y>
    </cdr:from>
    <cdr:to>
      <cdr:x>0.48773</cdr:x>
      <cdr:y>0.28874</cdr:y>
    </cdr:to>
    <cdr:sp macro="" textlink="">
      <cdr:nvSpPr>
        <cdr:cNvPr id="4" name="Down Arrow 3"/>
        <cdr:cNvSpPr/>
      </cdr:nvSpPr>
      <cdr:spPr>
        <a:xfrm xmlns:a="http://schemas.openxmlformats.org/drawingml/2006/main">
          <a:off x="3165329" y="1100480"/>
          <a:ext cx="172528" cy="324233"/>
        </a:xfrm>
        <a:prstGeom xmlns:a="http://schemas.openxmlformats.org/drawingml/2006/main" prst="downArrow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0.15042</cdr:x>
      <cdr:y>0.34765</cdr:y>
    </cdr:from>
    <cdr:to>
      <cdr:x>0.98811</cdr:x>
      <cdr:y>0.34765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393432" y="1883790"/>
          <a:ext cx="2191016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0.15042</cdr:x>
      <cdr:y>0.34765</cdr:y>
    </cdr:from>
    <cdr:to>
      <cdr:x>0.98811</cdr:x>
      <cdr:y>0.34765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393432" y="1883790"/>
          <a:ext cx="2191016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0.15042</cdr:x>
      <cdr:y>0.34765</cdr:y>
    </cdr:from>
    <cdr:to>
      <cdr:x>0.98811</cdr:x>
      <cdr:y>0.34765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393432" y="1883790"/>
          <a:ext cx="2191016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0.13063</cdr:x>
      <cdr:y>0.46217</cdr:y>
    </cdr:from>
    <cdr:to>
      <cdr:x>0.96832</cdr:x>
      <cdr:y>0.46217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341671" y="2504356"/>
          <a:ext cx="2191016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0.14464</cdr:x>
      <cdr:y>0.46217</cdr:y>
    </cdr:from>
    <cdr:to>
      <cdr:x>0.98232</cdr:x>
      <cdr:y>0.46217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378321" y="2504356"/>
          <a:ext cx="219099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0.04856</cdr:x>
      <cdr:y>0.58764</cdr:y>
    </cdr:from>
    <cdr:to>
      <cdr:x>0.9806</cdr:x>
      <cdr:y>0.58955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399624" y="2659640"/>
          <a:ext cx="7670299" cy="862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90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086" cy="49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3" tIns="45747" rIns="91493" bIns="45747" numCol="1" anchor="t" anchorCtr="0" compatLnSpc="1">
            <a:prstTxWarp prst="textNoShape">
              <a:avLst/>
            </a:prstTxWarp>
          </a:bodyPr>
          <a:lstStyle>
            <a:lvl1pPr algn="l" defTabSz="912959">
              <a:defRPr sz="13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4086" cy="49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3" tIns="45747" rIns="91493" bIns="45747" numCol="1" anchor="t" anchorCtr="0" compatLnSpc="1">
            <a:prstTxWarp prst="textNoShape">
              <a:avLst/>
            </a:prstTxWarp>
          </a:bodyPr>
          <a:lstStyle>
            <a:lvl1pPr algn="r" defTabSz="912959">
              <a:defRPr sz="13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79"/>
            <a:ext cx="2944086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3" tIns="45747" rIns="91493" bIns="45747" numCol="1" anchor="b" anchorCtr="0" compatLnSpc="1">
            <a:prstTxWarp prst="textNoShape">
              <a:avLst/>
            </a:prstTxWarp>
          </a:bodyPr>
          <a:lstStyle>
            <a:lvl1pPr algn="l" defTabSz="912959">
              <a:defRPr sz="13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29779"/>
            <a:ext cx="2944086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3" tIns="45747" rIns="91493" bIns="45747" numCol="1" anchor="b" anchorCtr="0" compatLnSpc="1">
            <a:prstTxWarp prst="textNoShape">
              <a:avLst/>
            </a:prstTxWarp>
          </a:bodyPr>
          <a:lstStyle>
            <a:lvl1pPr algn="r" defTabSz="912959">
              <a:defRPr sz="13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5C9D56F-AFB2-4059-910A-0E582AE9E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199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086" cy="49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3" tIns="45747" rIns="91493" bIns="45747" numCol="1" anchor="t" anchorCtr="0" compatLnSpc="1">
            <a:prstTxWarp prst="textNoShape">
              <a:avLst/>
            </a:prstTxWarp>
          </a:bodyPr>
          <a:lstStyle>
            <a:lvl1pPr algn="l" defTabSz="912959">
              <a:defRPr sz="13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4086" cy="49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3" tIns="45747" rIns="91493" bIns="45747" numCol="1" anchor="t" anchorCtr="0" compatLnSpc="1">
            <a:prstTxWarp prst="textNoShape">
              <a:avLst/>
            </a:prstTxWarp>
          </a:bodyPr>
          <a:lstStyle>
            <a:lvl1pPr algn="r" defTabSz="912959">
              <a:defRPr sz="13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585"/>
            <a:ext cx="5438140" cy="44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3" tIns="45747" rIns="91493" bIns="45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79"/>
            <a:ext cx="2944086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3" tIns="45747" rIns="91493" bIns="45747" numCol="1" anchor="b" anchorCtr="0" compatLnSpc="1">
            <a:prstTxWarp prst="textNoShape">
              <a:avLst/>
            </a:prstTxWarp>
          </a:bodyPr>
          <a:lstStyle>
            <a:lvl1pPr algn="l" defTabSz="912959">
              <a:defRPr sz="13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29779"/>
            <a:ext cx="2944086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3" tIns="45747" rIns="91493" bIns="45747" numCol="1" anchor="b" anchorCtr="0" compatLnSpc="1">
            <a:prstTxWarp prst="textNoShape">
              <a:avLst/>
            </a:prstTxWarp>
          </a:bodyPr>
          <a:lstStyle>
            <a:lvl1pPr algn="r" defTabSz="912959">
              <a:defRPr sz="13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7482A40-F822-46F7-89A3-D54C6917F1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865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66688" indent="-166688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–"/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1081088" indent="-166688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7913" y="862013"/>
            <a:ext cx="4643437" cy="3484562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8281"/>
            <a:ext cx="4984962" cy="41842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0" indent="0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204" y="4717200"/>
            <a:ext cx="5441287" cy="446705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204" y="4717200"/>
            <a:ext cx="5441287" cy="446705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204" y="4717200"/>
            <a:ext cx="5441287" cy="446705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A4CD3-E887-4D1C-8067-E95DE50DF66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2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82A40-F822-46F7-89A3-D54C6917F11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5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07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0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17B35FE-FD82-4DF7-94FB-7E34DC16092F}" type="slidenum">
              <a:rPr lang="he-IL" sz="1200">
                <a:solidFill>
                  <a:prstClr val="black"/>
                </a:solidFill>
              </a:rPr>
              <a:pPr eaLnBrk="1" hangingPunct="1"/>
              <a:t>23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204" y="4717200"/>
            <a:ext cx="5441287" cy="446705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204" y="4717200"/>
            <a:ext cx="5441287" cy="446705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204" y="4717200"/>
            <a:ext cx="5441287" cy="446705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204" y="4717200"/>
            <a:ext cx="5441287" cy="446705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204" y="4717200"/>
            <a:ext cx="5441287" cy="446705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5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5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4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4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04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14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397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1" y="1397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56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94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48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8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62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43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520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75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60575" cy="5648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29325" cy="5648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11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42301" cy="564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50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9901" y="13970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88968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9901" y="13970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267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91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4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9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63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41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91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0039" name="Rectangle 7"/>
          <p:cNvSpPr>
            <a:spLocks noChangeArrowheads="1"/>
          </p:cNvSpPr>
          <p:nvPr/>
        </p:nvSpPr>
        <p:spPr bwMode="auto">
          <a:xfrm>
            <a:off x="2012950" y="3003550"/>
            <a:ext cx="18415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endParaRPr lang="en-GB" sz="28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cs typeface="Arial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7945438" y="9028"/>
            <a:ext cx="1149350" cy="19749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 algn="l" eaLnBrk="0" hangingPunct="0"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700" dirty="0" smtClean="0">
                <a:solidFill>
                  <a:srgbClr val="000000"/>
                </a:solidFill>
                <a:latin typeface="Helvetica" charset="0"/>
              </a:rPr>
              <a:t>Dagan/Pnc/2017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186995" y="7746"/>
            <a:ext cx="30194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700" dirty="0" smtClean="0">
                <a:solidFill>
                  <a:srgbClr val="000000"/>
                </a:solidFill>
                <a:latin typeface="Arial" pitchFamily="34" charset="0"/>
              </a:rPr>
              <a:t>Slides prepared by Ron Dagan MD</a:t>
            </a:r>
          </a:p>
        </p:txBody>
      </p:sp>
      <p:pic>
        <p:nvPicPr>
          <p:cNvPr id="10" name="Picture 10" descr="Logo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4288"/>
            <a:ext cx="216140" cy="2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01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18" r:id="rId1"/>
    <p:sldLayoutId id="2147491019" r:id="rId2"/>
    <p:sldLayoutId id="2147491020" r:id="rId3"/>
    <p:sldLayoutId id="2147491021" r:id="rId4"/>
    <p:sldLayoutId id="2147491022" r:id="rId5"/>
    <p:sldLayoutId id="2147491023" r:id="rId6"/>
    <p:sldLayoutId id="2147491024" r:id="rId7"/>
    <p:sldLayoutId id="2147491025" r:id="rId8"/>
    <p:sldLayoutId id="2147491026" r:id="rId9"/>
    <p:sldLayoutId id="2147491027" r:id="rId10"/>
    <p:sldLayoutId id="214749102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28004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280049"/>
          </a:solidFill>
          <a:latin typeface="Arial Black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280049"/>
          </a:solidFill>
          <a:latin typeface="Arial Black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280049"/>
          </a:solidFill>
          <a:latin typeface="Arial Black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280049"/>
          </a:solidFill>
          <a:latin typeface="Arial Black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280049"/>
          </a:solidFill>
          <a:latin typeface="Arial Black" pitchFamily="34" charset="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280049"/>
          </a:solidFill>
          <a:latin typeface="Arial Black" pitchFamily="34" charset="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280049"/>
          </a:solidFill>
          <a:latin typeface="Arial Black" pitchFamily="34" charset="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280049"/>
          </a:solidFill>
          <a:latin typeface="Arial Black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Arial" pitchFamily="34" charset="0"/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397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0039" name="Rectangle 7"/>
          <p:cNvSpPr>
            <a:spLocks noChangeArrowheads="1"/>
          </p:cNvSpPr>
          <p:nvPr/>
        </p:nvSpPr>
        <p:spPr bwMode="auto">
          <a:xfrm>
            <a:off x="2012950" y="3003550"/>
            <a:ext cx="18415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endParaRPr lang="en-GB" sz="28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cs typeface="Arial"/>
            </a:endParaRPr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84138" y="448454"/>
            <a:ext cx="8990012" cy="400050"/>
          </a:xfrm>
          <a:custGeom>
            <a:avLst/>
            <a:gdLst>
              <a:gd name="T0" fmla="*/ 2147483647 w 7815"/>
              <a:gd name="T1" fmla="*/ 2147483647 h 189"/>
              <a:gd name="T2" fmla="*/ 2147483647 w 7815"/>
              <a:gd name="T3" fmla="*/ 2147483647 h 189"/>
              <a:gd name="T4" fmla="*/ 2147483647 w 7815"/>
              <a:gd name="T5" fmla="*/ 2147483647 h 189"/>
              <a:gd name="T6" fmla="*/ 2147483647 w 7815"/>
              <a:gd name="T7" fmla="*/ 0 h 1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15" h="189">
                <a:moveTo>
                  <a:pt x="1011" y="24"/>
                </a:moveTo>
                <a:cubicBezTo>
                  <a:pt x="505" y="85"/>
                  <a:pt x="0" y="147"/>
                  <a:pt x="971" y="168"/>
                </a:cubicBezTo>
                <a:cubicBezTo>
                  <a:pt x="1942" y="189"/>
                  <a:pt x="5855" y="180"/>
                  <a:pt x="6835" y="152"/>
                </a:cubicBezTo>
                <a:cubicBezTo>
                  <a:pt x="7815" y="124"/>
                  <a:pt x="7333" y="62"/>
                  <a:pt x="6851" y="0"/>
                </a:cubicBezTo>
              </a:path>
            </a:pathLst>
          </a:custGeom>
          <a:noFill/>
          <a:ln w="152400" cap="flat" cmpd="sng">
            <a:pattFill prst="lgConfetti">
              <a:fgClr>
                <a:srgbClr val="000099"/>
              </a:fgClr>
              <a:bgClr>
                <a:srgbClr val="DDDDDD"/>
              </a:bgClr>
            </a:patt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7945438" y="9028"/>
            <a:ext cx="1149350" cy="19749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 algn="l" eaLnBrk="0" hangingPunct="0"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700" dirty="0" smtClean="0">
                <a:solidFill>
                  <a:srgbClr val="000000"/>
                </a:solidFill>
                <a:latin typeface="Helvetica" charset="0"/>
              </a:rPr>
              <a:t>Dagan/Pnc/2017</a:t>
            </a:r>
          </a:p>
        </p:txBody>
      </p:sp>
      <p:sp>
        <p:nvSpPr>
          <p:cNvPr id="16" name="Text Box 9"/>
          <p:cNvSpPr txBox="1">
            <a:spLocks noChangeArrowheads="1"/>
          </p:cNvSpPr>
          <p:nvPr userDrawn="1"/>
        </p:nvSpPr>
        <p:spPr bwMode="auto">
          <a:xfrm>
            <a:off x="186995" y="7746"/>
            <a:ext cx="30194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700" dirty="0" smtClean="0">
                <a:solidFill>
                  <a:srgbClr val="000000"/>
                </a:solidFill>
                <a:latin typeface="Arial" pitchFamily="34" charset="0"/>
              </a:rPr>
              <a:t>Slides prepared by Ron Dagan MD</a:t>
            </a:r>
          </a:p>
        </p:txBody>
      </p:sp>
      <p:pic>
        <p:nvPicPr>
          <p:cNvPr id="17" name="Picture 10" descr="Logo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4288"/>
            <a:ext cx="216140" cy="2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09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30" r:id="rId1"/>
    <p:sldLayoutId id="2147491031" r:id="rId2"/>
    <p:sldLayoutId id="2147491032" r:id="rId3"/>
    <p:sldLayoutId id="2147491033" r:id="rId4"/>
    <p:sldLayoutId id="2147491034" r:id="rId5"/>
    <p:sldLayoutId id="2147491035" r:id="rId6"/>
    <p:sldLayoutId id="2147491036" r:id="rId7"/>
    <p:sldLayoutId id="2147491037" r:id="rId8"/>
    <p:sldLayoutId id="2147491038" r:id="rId9"/>
    <p:sldLayoutId id="2147491039" r:id="rId10"/>
    <p:sldLayoutId id="2147491040" r:id="rId11"/>
    <p:sldLayoutId id="2147491041" r:id="rId12"/>
    <p:sldLayoutId id="2147491042" r:id="rId13"/>
    <p:sldLayoutId id="2147491043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8004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80049"/>
          </a:solidFill>
          <a:latin typeface="Arial Black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80049"/>
          </a:solidFill>
          <a:latin typeface="Arial Black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80049"/>
          </a:solidFill>
          <a:latin typeface="Arial Black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280049"/>
          </a:solidFill>
          <a:latin typeface="Arial Black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 i="1">
          <a:solidFill>
            <a:srgbClr val="280049"/>
          </a:solidFill>
          <a:latin typeface="Arial Black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 i="1">
          <a:solidFill>
            <a:srgbClr val="280049"/>
          </a:solidFill>
          <a:latin typeface="Arial Black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 i="1">
          <a:solidFill>
            <a:srgbClr val="280049"/>
          </a:solidFill>
          <a:latin typeface="Arial Black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 i="1">
          <a:solidFill>
            <a:srgbClr val="280049"/>
          </a:solidFill>
          <a:latin typeface="Arial Black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1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0"/>
        </a:spcAft>
        <a:buClr>
          <a:srgbClr val="FF0000"/>
        </a:buClr>
        <a:buSzPct val="110000"/>
        <a:buFont typeface="Arial" pitchFamily="34" charset="0"/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SzPct val="110000"/>
        <a:buChar char="•"/>
        <a:defRPr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10000"/>
        </a:spcBef>
        <a:spcAft>
          <a:spcPct val="0"/>
        </a:spcAft>
        <a:buClr>
          <a:srgbClr val="FF0000"/>
        </a:buClr>
        <a:buSzPct val="11000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10000"/>
        </a:spcBef>
        <a:spcAft>
          <a:spcPct val="0"/>
        </a:spcAft>
        <a:buClr>
          <a:srgbClr val="FF0000"/>
        </a:buClr>
        <a:buSzPct val="11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10000"/>
        </a:spcBef>
        <a:spcAft>
          <a:spcPct val="0"/>
        </a:spcAft>
        <a:buClr>
          <a:srgbClr val="FF0000"/>
        </a:buClr>
        <a:buSzPct val="11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10000"/>
        </a:spcBef>
        <a:spcAft>
          <a:spcPct val="0"/>
        </a:spcAft>
        <a:buClr>
          <a:srgbClr val="FF0000"/>
        </a:buClr>
        <a:buSzPct val="11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10000"/>
        </a:spcBef>
        <a:spcAft>
          <a:spcPct val="0"/>
        </a:spcAft>
        <a:buClr>
          <a:srgbClr val="FF0000"/>
        </a:buClr>
        <a:buSzPct val="11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10000"/>
        </a:spcBef>
        <a:spcAft>
          <a:spcPct val="0"/>
        </a:spcAft>
        <a:buClr>
          <a:srgbClr val="FF0000"/>
        </a:buClr>
        <a:buSzPct val="11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il/url?sa=i&amp;rct=j&amp;q=&amp;esrc=s&amp;frm=1&amp;source=images&amp;cd=&amp;cad=rja&amp;uact=8&amp;ved=0CAcQjRw&amp;url=http://www.european-biotechnology-news.com/news/news/2013-03/vaccine-targets-four-viruses.html&amp;ei=CzvzVJe9H8zdPe7NgOgC&amp;bvm=bv.87269000,d.d24&amp;psig=AFQjCNE9X74F_Ger63BEZ0YrKG9pn2AYkw&amp;ust=1425312812422647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69913" y="3505200"/>
            <a:ext cx="7993062" cy="2667000"/>
          </a:xfrm>
        </p:spPr>
        <p:txBody>
          <a:bodyPr lIns="90478" tIns="44445" rIns="90478" bIns="44445"/>
          <a:lstStyle/>
          <a:p>
            <a:pPr marL="406400" indent="-406400" algn="ctr" defTabSz="1084263" eaLnBrk="1" hangingPunct="1">
              <a:buFontTx/>
              <a:buNone/>
            </a:pPr>
            <a:r>
              <a:rPr lang="en-US" sz="4100" dirty="0" smtClean="0"/>
              <a:t>Ron Dagan</a:t>
            </a:r>
            <a:endParaRPr lang="en-US" sz="2300" dirty="0" smtClean="0"/>
          </a:p>
          <a:p>
            <a:pPr marL="406400" indent="-406400" algn="ctr" defTabSz="1084263" eaLnBrk="1" hangingPunct="1">
              <a:buFontTx/>
              <a:buNone/>
            </a:pPr>
            <a:r>
              <a:rPr lang="en-US" sz="2300" dirty="0" smtClean="0"/>
              <a:t>The Pediatric Infectious Disease Unit</a:t>
            </a:r>
          </a:p>
          <a:p>
            <a:pPr marL="406400" indent="-406400" algn="ctr" defTabSz="1084263" eaLnBrk="1" hangingPunct="1">
              <a:buFontTx/>
              <a:buNone/>
            </a:pPr>
            <a:r>
              <a:rPr lang="en-US" sz="2300" dirty="0" smtClean="0"/>
              <a:t>Soroka University Medical Center</a:t>
            </a:r>
          </a:p>
          <a:p>
            <a:pPr marL="406400" indent="-406400" algn="ctr" defTabSz="1084263" eaLnBrk="1" hangingPunct="1">
              <a:buFontTx/>
              <a:buNone/>
            </a:pPr>
            <a:r>
              <a:rPr lang="en-US" sz="2300" dirty="0" smtClean="0"/>
              <a:t>Ben-Gurion University</a:t>
            </a:r>
          </a:p>
          <a:p>
            <a:pPr marL="406400" indent="-406400" algn="ctr" defTabSz="1084263" eaLnBrk="1" hangingPunct="1">
              <a:buFontTx/>
              <a:buNone/>
            </a:pPr>
            <a:r>
              <a:rPr lang="en-US" sz="2300" dirty="0" smtClean="0"/>
              <a:t> Beer-Sheva, Israel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374650" y="781050"/>
            <a:ext cx="8272463" cy="1739900"/>
          </a:xfrm>
        </p:spPr>
        <p:txBody>
          <a:bodyPr lIns="91431" tIns="45715" rIns="91431" bIns="45715"/>
          <a:lstStyle/>
          <a:p>
            <a:pPr algn="ctr" eaLnBrk="1" hangingPunct="1"/>
            <a:r>
              <a:rPr lang="en-US" sz="3200" dirty="0" smtClean="0"/>
              <a:t>PCV impact on Pneumonia – the Vaccine Probe Approach: </a:t>
            </a:r>
            <a:br>
              <a:rPr lang="en-US" sz="3200" dirty="0" smtClean="0"/>
            </a:br>
            <a:r>
              <a:rPr lang="en-US" sz="2000" dirty="0" smtClean="0">
                <a:solidFill>
                  <a:srgbClr val="0070C0"/>
                </a:solidFill>
              </a:rPr>
              <a:t>The Case of Alveolar Pneumonia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377825" y="5699125"/>
            <a:ext cx="923925" cy="919163"/>
            <a:chOff x="268" y="3405"/>
            <a:chExt cx="793" cy="740"/>
          </a:xfrm>
        </p:grpSpPr>
        <p:grpSp>
          <p:nvGrpSpPr>
            <p:cNvPr id="11271" name="Group 5"/>
            <p:cNvGrpSpPr>
              <a:grpSpLocks/>
            </p:cNvGrpSpPr>
            <p:nvPr/>
          </p:nvGrpSpPr>
          <p:grpSpPr bwMode="auto">
            <a:xfrm>
              <a:off x="268" y="3423"/>
              <a:ext cx="320" cy="570"/>
              <a:chOff x="5280" y="-56"/>
              <a:chExt cx="417" cy="625"/>
            </a:xfrm>
          </p:grpSpPr>
          <p:sp>
            <p:nvSpPr>
              <p:cNvPr id="559110" name="Freeform 6"/>
              <p:cNvSpPr>
                <a:spLocks/>
              </p:cNvSpPr>
              <p:nvPr/>
            </p:nvSpPr>
            <p:spPr bwMode="auto">
              <a:xfrm>
                <a:off x="5552" y="352"/>
                <a:ext cx="147" cy="217"/>
              </a:xfrm>
              <a:custGeom>
                <a:avLst/>
                <a:gdLst/>
                <a:ahLst/>
                <a:cxnLst>
                  <a:cxn ang="0">
                    <a:pos x="88" y="160"/>
                  </a:cxn>
                  <a:cxn ang="0">
                    <a:pos x="128" y="208"/>
                  </a:cxn>
                  <a:cxn ang="0">
                    <a:pos x="144" y="216"/>
                  </a:cxn>
                  <a:cxn ang="0">
                    <a:pos x="40" y="216"/>
                  </a:cxn>
                  <a:cxn ang="0">
                    <a:pos x="16" y="192"/>
                  </a:cxn>
                  <a:cxn ang="0">
                    <a:pos x="0" y="136"/>
                  </a:cxn>
                  <a:cxn ang="0">
                    <a:pos x="0" y="96"/>
                  </a:cxn>
                  <a:cxn ang="0">
                    <a:pos x="16" y="56"/>
                  </a:cxn>
                  <a:cxn ang="0">
                    <a:pos x="32" y="24"/>
                  </a:cxn>
                  <a:cxn ang="0">
                    <a:pos x="64" y="0"/>
                  </a:cxn>
                  <a:cxn ang="0">
                    <a:pos x="112" y="40"/>
                  </a:cxn>
                  <a:cxn ang="0">
                    <a:pos x="80" y="88"/>
                  </a:cxn>
                  <a:cxn ang="0">
                    <a:pos x="72" y="128"/>
                  </a:cxn>
                  <a:cxn ang="0">
                    <a:pos x="88" y="160"/>
                  </a:cxn>
                </a:cxnLst>
                <a:rect l="0" t="0" r="r" b="b"/>
                <a:pathLst>
                  <a:path w="145" h="217">
                    <a:moveTo>
                      <a:pt x="88" y="160"/>
                    </a:moveTo>
                    <a:lnTo>
                      <a:pt x="128" y="208"/>
                    </a:lnTo>
                    <a:lnTo>
                      <a:pt x="144" y="216"/>
                    </a:lnTo>
                    <a:lnTo>
                      <a:pt x="40" y="216"/>
                    </a:lnTo>
                    <a:lnTo>
                      <a:pt x="16" y="192"/>
                    </a:lnTo>
                    <a:lnTo>
                      <a:pt x="0" y="136"/>
                    </a:lnTo>
                    <a:lnTo>
                      <a:pt x="0" y="96"/>
                    </a:lnTo>
                    <a:lnTo>
                      <a:pt x="16" y="56"/>
                    </a:lnTo>
                    <a:lnTo>
                      <a:pt x="32" y="24"/>
                    </a:lnTo>
                    <a:lnTo>
                      <a:pt x="64" y="0"/>
                    </a:lnTo>
                    <a:lnTo>
                      <a:pt x="112" y="40"/>
                    </a:lnTo>
                    <a:lnTo>
                      <a:pt x="80" y="88"/>
                    </a:lnTo>
                    <a:lnTo>
                      <a:pt x="72" y="128"/>
                    </a:lnTo>
                    <a:lnTo>
                      <a:pt x="88" y="160"/>
                    </a:lnTo>
                  </a:path>
                </a:pathLst>
              </a:custGeom>
              <a:solidFill>
                <a:srgbClr val="FF8A21"/>
              </a:solidFill>
              <a:ln w="12700" cap="rnd" cmpd="sng">
                <a:solidFill>
                  <a:srgbClr val="FF8A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11" name="Freeform 7"/>
              <p:cNvSpPr>
                <a:spLocks/>
              </p:cNvSpPr>
              <p:nvPr/>
            </p:nvSpPr>
            <p:spPr bwMode="auto">
              <a:xfrm>
                <a:off x="5280" y="343"/>
                <a:ext cx="162" cy="226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152" y="64"/>
                  </a:cxn>
                  <a:cxn ang="0">
                    <a:pos x="160" y="152"/>
                  </a:cxn>
                  <a:cxn ang="0">
                    <a:pos x="136" y="224"/>
                  </a:cxn>
                  <a:cxn ang="0">
                    <a:pos x="0" y="224"/>
                  </a:cxn>
                  <a:cxn ang="0">
                    <a:pos x="40" y="208"/>
                  </a:cxn>
                  <a:cxn ang="0">
                    <a:pos x="64" y="176"/>
                  </a:cxn>
                  <a:cxn ang="0">
                    <a:pos x="88" y="128"/>
                  </a:cxn>
                  <a:cxn ang="0">
                    <a:pos x="88" y="40"/>
                  </a:cxn>
                  <a:cxn ang="0">
                    <a:pos x="72" y="0"/>
                  </a:cxn>
                </a:cxnLst>
                <a:rect l="0" t="0" r="r" b="b"/>
                <a:pathLst>
                  <a:path w="161" h="225">
                    <a:moveTo>
                      <a:pt x="72" y="0"/>
                    </a:moveTo>
                    <a:lnTo>
                      <a:pt x="152" y="64"/>
                    </a:lnTo>
                    <a:lnTo>
                      <a:pt x="160" y="152"/>
                    </a:lnTo>
                    <a:lnTo>
                      <a:pt x="136" y="224"/>
                    </a:lnTo>
                    <a:lnTo>
                      <a:pt x="0" y="224"/>
                    </a:lnTo>
                    <a:lnTo>
                      <a:pt x="40" y="208"/>
                    </a:lnTo>
                    <a:lnTo>
                      <a:pt x="64" y="176"/>
                    </a:lnTo>
                    <a:lnTo>
                      <a:pt x="88" y="128"/>
                    </a:lnTo>
                    <a:lnTo>
                      <a:pt x="88" y="40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FF8A21"/>
              </a:solidFill>
              <a:ln w="12700" cap="rnd" cmpd="sng">
                <a:solidFill>
                  <a:srgbClr val="FF8A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12" name="Freeform 8"/>
              <p:cNvSpPr>
                <a:spLocks/>
              </p:cNvSpPr>
              <p:nvPr/>
            </p:nvSpPr>
            <p:spPr bwMode="auto">
              <a:xfrm>
                <a:off x="5312" y="-56"/>
                <a:ext cx="369" cy="625"/>
              </a:xfrm>
              <a:custGeom>
                <a:avLst/>
                <a:gdLst/>
                <a:ahLst/>
                <a:cxnLst>
                  <a:cxn ang="0">
                    <a:pos x="152" y="24"/>
                  </a:cxn>
                  <a:cxn ang="0">
                    <a:pos x="144" y="0"/>
                  </a:cxn>
                  <a:cxn ang="0">
                    <a:pos x="256" y="72"/>
                  </a:cxn>
                  <a:cxn ang="0">
                    <a:pos x="296" y="112"/>
                  </a:cxn>
                  <a:cxn ang="0">
                    <a:pos x="328" y="160"/>
                  </a:cxn>
                  <a:cxn ang="0">
                    <a:pos x="352" y="208"/>
                  </a:cxn>
                  <a:cxn ang="0">
                    <a:pos x="368" y="256"/>
                  </a:cxn>
                  <a:cxn ang="0">
                    <a:pos x="360" y="304"/>
                  </a:cxn>
                  <a:cxn ang="0">
                    <a:pos x="344" y="336"/>
                  </a:cxn>
                  <a:cxn ang="0">
                    <a:pos x="296" y="384"/>
                  </a:cxn>
                  <a:cxn ang="0">
                    <a:pos x="240" y="432"/>
                  </a:cxn>
                  <a:cxn ang="0">
                    <a:pos x="224" y="456"/>
                  </a:cxn>
                  <a:cxn ang="0">
                    <a:pos x="216" y="488"/>
                  </a:cxn>
                  <a:cxn ang="0">
                    <a:pos x="224" y="592"/>
                  </a:cxn>
                  <a:cxn ang="0">
                    <a:pos x="232" y="616"/>
                  </a:cxn>
                  <a:cxn ang="0">
                    <a:pos x="248" y="624"/>
                  </a:cxn>
                  <a:cxn ang="0">
                    <a:pos x="136" y="624"/>
                  </a:cxn>
                  <a:cxn ang="0">
                    <a:pos x="152" y="472"/>
                  </a:cxn>
                  <a:cxn ang="0">
                    <a:pos x="160" y="440"/>
                  </a:cxn>
                  <a:cxn ang="0">
                    <a:pos x="176" y="408"/>
                  </a:cxn>
                  <a:cxn ang="0">
                    <a:pos x="240" y="344"/>
                  </a:cxn>
                  <a:cxn ang="0">
                    <a:pos x="272" y="304"/>
                  </a:cxn>
                  <a:cxn ang="0">
                    <a:pos x="288" y="256"/>
                  </a:cxn>
                  <a:cxn ang="0">
                    <a:pos x="272" y="200"/>
                  </a:cxn>
                  <a:cxn ang="0">
                    <a:pos x="240" y="136"/>
                  </a:cxn>
                  <a:cxn ang="0">
                    <a:pos x="176" y="56"/>
                  </a:cxn>
                  <a:cxn ang="0">
                    <a:pos x="184" y="104"/>
                  </a:cxn>
                  <a:cxn ang="0">
                    <a:pos x="176" y="136"/>
                  </a:cxn>
                  <a:cxn ang="0">
                    <a:pos x="160" y="160"/>
                  </a:cxn>
                  <a:cxn ang="0">
                    <a:pos x="104" y="224"/>
                  </a:cxn>
                  <a:cxn ang="0">
                    <a:pos x="88" y="264"/>
                  </a:cxn>
                  <a:cxn ang="0">
                    <a:pos x="96" y="304"/>
                  </a:cxn>
                  <a:cxn ang="0">
                    <a:pos x="136" y="344"/>
                  </a:cxn>
                  <a:cxn ang="0">
                    <a:pos x="168" y="360"/>
                  </a:cxn>
                  <a:cxn ang="0">
                    <a:pos x="136" y="440"/>
                  </a:cxn>
                  <a:cxn ang="0">
                    <a:pos x="64" y="392"/>
                  </a:cxn>
                  <a:cxn ang="0">
                    <a:pos x="24" y="352"/>
                  </a:cxn>
                  <a:cxn ang="0">
                    <a:pos x="0" y="304"/>
                  </a:cxn>
                  <a:cxn ang="0">
                    <a:pos x="16" y="248"/>
                  </a:cxn>
                  <a:cxn ang="0">
                    <a:pos x="40" y="200"/>
                  </a:cxn>
                  <a:cxn ang="0">
                    <a:pos x="104" y="144"/>
                  </a:cxn>
                  <a:cxn ang="0">
                    <a:pos x="136" y="88"/>
                  </a:cxn>
                  <a:cxn ang="0">
                    <a:pos x="152" y="56"/>
                  </a:cxn>
                  <a:cxn ang="0">
                    <a:pos x="152" y="24"/>
                  </a:cxn>
                </a:cxnLst>
                <a:rect l="0" t="0" r="r" b="b"/>
                <a:pathLst>
                  <a:path w="369" h="625">
                    <a:moveTo>
                      <a:pt x="152" y="24"/>
                    </a:moveTo>
                    <a:lnTo>
                      <a:pt x="144" y="0"/>
                    </a:lnTo>
                    <a:lnTo>
                      <a:pt x="256" y="72"/>
                    </a:lnTo>
                    <a:lnTo>
                      <a:pt x="296" y="112"/>
                    </a:lnTo>
                    <a:lnTo>
                      <a:pt x="328" y="160"/>
                    </a:lnTo>
                    <a:lnTo>
                      <a:pt x="352" y="208"/>
                    </a:lnTo>
                    <a:lnTo>
                      <a:pt x="368" y="256"/>
                    </a:lnTo>
                    <a:lnTo>
                      <a:pt x="360" y="304"/>
                    </a:lnTo>
                    <a:lnTo>
                      <a:pt x="344" y="336"/>
                    </a:lnTo>
                    <a:lnTo>
                      <a:pt x="296" y="384"/>
                    </a:lnTo>
                    <a:lnTo>
                      <a:pt x="240" y="432"/>
                    </a:lnTo>
                    <a:lnTo>
                      <a:pt x="224" y="456"/>
                    </a:lnTo>
                    <a:lnTo>
                      <a:pt x="216" y="488"/>
                    </a:lnTo>
                    <a:lnTo>
                      <a:pt x="224" y="592"/>
                    </a:lnTo>
                    <a:lnTo>
                      <a:pt x="232" y="616"/>
                    </a:lnTo>
                    <a:lnTo>
                      <a:pt x="248" y="624"/>
                    </a:lnTo>
                    <a:lnTo>
                      <a:pt x="136" y="624"/>
                    </a:lnTo>
                    <a:lnTo>
                      <a:pt x="152" y="472"/>
                    </a:lnTo>
                    <a:lnTo>
                      <a:pt x="160" y="440"/>
                    </a:lnTo>
                    <a:lnTo>
                      <a:pt x="176" y="408"/>
                    </a:lnTo>
                    <a:lnTo>
                      <a:pt x="240" y="344"/>
                    </a:lnTo>
                    <a:lnTo>
                      <a:pt x="272" y="304"/>
                    </a:lnTo>
                    <a:lnTo>
                      <a:pt x="288" y="256"/>
                    </a:lnTo>
                    <a:lnTo>
                      <a:pt x="272" y="200"/>
                    </a:lnTo>
                    <a:lnTo>
                      <a:pt x="240" y="136"/>
                    </a:lnTo>
                    <a:lnTo>
                      <a:pt x="176" y="56"/>
                    </a:lnTo>
                    <a:lnTo>
                      <a:pt x="184" y="104"/>
                    </a:lnTo>
                    <a:lnTo>
                      <a:pt x="176" y="136"/>
                    </a:lnTo>
                    <a:lnTo>
                      <a:pt x="160" y="160"/>
                    </a:lnTo>
                    <a:lnTo>
                      <a:pt x="104" y="224"/>
                    </a:lnTo>
                    <a:lnTo>
                      <a:pt x="88" y="264"/>
                    </a:lnTo>
                    <a:lnTo>
                      <a:pt x="96" y="304"/>
                    </a:lnTo>
                    <a:lnTo>
                      <a:pt x="136" y="344"/>
                    </a:lnTo>
                    <a:lnTo>
                      <a:pt x="168" y="360"/>
                    </a:lnTo>
                    <a:lnTo>
                      <a:pt x="136" y="440"/>
                    </a:lnTo>
                    <a:lnTo>
                      <a:pt x="64" y="392"/>
                    </a:lnTo>
                    <a:lnTo>
                      <a:pt x="24" y="352"/>
                    </a:lnTo>
                    <a:lnTo>
                      <a:pt x="0" y="304"/>
                    </a:lnTo>
                    <a:lnTo>
                      <a:pt x="16" y="248"/>
                    </a:lnTo>
                    <a:lnTo>
                      <a:pt x="40" y="200"/>
                    </a:lnTo>
                    <a:lnTo>
                      <a:pt x="104" y="144"/>
                    </a:lnTo>
                    <a:lnTo>
                      <a:pt x="136" y="88"/>
                    </a:lnTo>
                    <a:lnTo>
                      <a:pt x="152" y="56"/>
                    </a:lnTo>
                    <a:lnTo>
                      <a:pt x="152" y="24"/>
                    </a:lnTo>
                  </a:path>
                </a:pathLst>
              </a:custGeom>
              <a:solidFill>
                <a:srgbClr val="FF8A21"/>
              </a:solidFill>
              <a:ln w="12700" cap="rnd" cmpd="sng">
                <a:solidFill>
                  <a:srgbClr val="FF8A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grpSp>
          <p:nvGrpSpPr>
            <p:cNvPr id="11272" name="Group 9"/>
            <p:cNvGrpSpPr>
              <a:grpSpLocks/>
            </p:cNvGrpSpPr>
            <p:nvPr/>
          </p:nvGrpSpPr>
          <p:grpSpPr bwMode="auto">
            <a:xfrm>
              <a:off x="571" y="3631"/>
              <a:ext cx="490" cy="514"/>
              <a:chOff x="20160" y="3232"/>
              <a:chExt cx="960" cy="739"/>
            </a:xfrm>
          </p:grpSpPr>
          <p:sp>
            <p:nvSpPr>
              <p:cNvPr id="559114" name="Freeform 10"/>
              <p:cNvSpPr>
                <a:spLocks/>
              </p:cNvSpPr>
              <p:nvPr/>
            </p:nvSpPr>
            <p:spPr bwMode="auto">
              <a:xfrm>
                <a:off x="20159" y="3232"/>
                <a:ext cx="961" cy="739"/>
              </a:xfrm>
              <a:custGeom>
                <a:avLst/>
                <a:gdLst/>
                <a:ahLst/>
                <a:cxnLst>
                  <a:cxn ang="0">
                    <a:pos x="74" y="17"/>
                  </a:cxn>
                  <a:cxn ang="0">
                    <a:pos x="84" y="9"/>
                  </a:cxn>
                  <a:cxn ang="0">
                    <a:pos x="96" y="4"/>
                  </a:cxn>
                  <a:cxn ang="0">
                    <a:pos x="109" y="1"/>
                  </a:cxn>
                  <a:cxn ang="0">
                    <a:pos x="122" y="0"/>
                  </a:cxn>
                  <a:cxn ang="0">
                    <a:pos x="135" y="1"/>
                  </a:cxn>
                  <a:cxn ang="0">
                    <a:pos x="148" y="4"/>
                  </a:cxn>
                  <a:cxn ang="0">
                    <a:pos x="160" y="9"/>
                  </a:cxn>
                  <a:cxn ang="0">
                    <a:pos x="170" y="17"/>
                  </a:cxn>
                  <a:cxn ang="0">
                    <a:pos x="222" y="64"/>
                  </a:cxn>
                  <a:cxn ang="0">
                    <a:pos x="230" y="74"/>
                  </a:cxn>
                  <a:cxn ang="0">
                    <a:pos x="235" y="85"/>
                  </a:cxn>
                  <a:cxn ang="0">
                    <a:pos x="237" y="91"/>
                  </a:cxn>
                  <a:cxn ang="0">
                    <a:pos x="238" y="102"/>
                  </a:cxn>
                  <a:cxn ang="0">
                    <a:pos x="237" y="114"/>
                  </a:cxn>
                  <a:cxn ang="0">
                    <a:pos x="233" y="125"/>
                  </a:cxn>
                  <a:cxn ang="0">
                    <a:pos x="227" y="136"/>
                  </a:cxn>
                  <a:cxn ang="0">
                    <a:pos x="218" y="145"/>
                  </a:cxn>
                  <a:cxn ang="0">
                    <a:pos x="159" y="197"/>
                  </a:cxn>
                  <a:cxn ang="0">
                    <a:pos x="147" y="204"/>
                  </a:cxn>
                  <a:cxn ang="0">
                    <a:pos x="135" y="208"/>
                  </a:cxn>
                  <a:cxn ang="0">
                    <a:pos x="122" y="210"/>
                  </a:cxn>
                  <a:cxn ang="0">
                    <a:pos x="109" y="210"/>
                  </a:cxn>
                  <a:cxn ang="0">
                    <a:pos x="96" y="208"/>
                  </a:cxn>
                  <a:cxn ang="0">
                    <a:pos x="84" y="204"/>
                  </a:cxn>
                  <a:cxn ang="0">
                    <a:pos x="73" y="197"/>
                  </a:cxn>
                  <a:cxn ang="0">
                    <a:pos x="20" y="151"/>
                  </a:cxn>
                  <a:cxn ang="0">
                    <a:pos x="11" y="141"/>
                  </a:cxn>
                  <a:cxn ang="0">
                    <a:pos x="5" y="131"/>
                  </a:cxn>
                  <a:cxn ang="0">
                    <a:pos x="2" y="122"/>
                  </a:cxn>
                  <a:cxn ang="0">
                    <a:pos x="0" y="114"/>
                  </a:cxn>
                  <a:cxn ang="0">
                    <a:pos x="0" y="102"/>
                  </a:cxn>
                  <a:cxn ang="0">
                    <a:pos x="3" y="91"/>
                  </a:cxn>
                  <a:cxn ang="0">
                    <a:pos x="8" y="80"/>
                  </a:cxn>
                  <a:cxn ang="0">
                    <a:pos x="15" y="70"/>
                  </a:cxn>
                </a:cxnLst>
                <a:rect l="0" t="0" r="r" b="b"/>
                <a:pathLst>
                  <a:path w="238" h="211">
                    <a:moveTo>
                      <a:pt x="20" y="65"/>
                    </a:moveTo>
                    <a:lnTo>
                      <a:pt x="74" y="17"/>
                    </a:lnTo>
                    <a:lnTo>
                      <a:pt x="79" y="13"/>
                    </a:lnTo>
                    <a:lnTo>
                      <a:pt x="84" y="9"/>
                    </a:lnTo>
                    <a:lnTo>
                      <a:pt x="90" y="6"/>
                    </a:lnTo>
                    <a:lnTo>
                      <a:pt x="96" y="4"/>
                    </a:lnTo>
                    <a:lnTo>
                      <a:pt x="103" y="2"/>
                    </a:lnTo>
                    <a:lnTo>
                      <a:pt x="109" y="1"/>
                    </a:lnTo>
                    <a:lnTo>
                      <a:pt x="115" y="0"/>
                    </a:lnTo>
                    <a:lnTo>
                      <a:pt x="122" y="0"/>
                    </a:lnTo>
                    <a:lnTo>
                      <a:pt x="128" y="0"/>
                    </a:lnTo>
                    <a:lnTo>
                      <a:pt x="135" y="1"/>
                    </a:lnTo>
                    <a:lnTo>
                      <a:pt x="141" y="2"/>
                    </a:lnTo>
                    <a:lnTo>
                      <a:pt x="148" y="4"/>
                    </a:lnTo>
                    <a:lnTo>
                      <a:pt x="154" y="6"/>
                    </a:lnTo>
                    <a:lnTo>
                      <a:pt x="160" y="9"/>
                    </a:lnTo>
                    <a:lnTo>
                      <a:pt x="165" y="13"/>
                    </a:lnTo>
                    <a:lnTo>
                      <a:pt x="170" y="17"/>
                    </a:lnTo>
                    <a:lnTo>
                      <a:pt x="218" y="59"/>
                    </a:lnTo>
                    <a:lnTo>
                      <a:pt x="222" y="64"/>
                    </a:lnTo>
                    <a:lnTo>
                      <a:pt x="227" y="69"/>
                    </a:lnTo>
                    <a:lnTo>
                      <a:pt x="230" y="74"/>
                    </a:lnTo>
                    <a:lnTo>
                      <a:pt x="233" y="80"/>
                    </a:lnTo>
                    <a:lnTo>
                      <a:pt x="235" y="85"/>
                    </a:lnTo>
                    <a:lnTo>
                      <a:pt x="236" y="88"/>
                    </a:lnTo>
                    <a:lnTo>
                      <a:pt x="237" y="91"/>
                    </a:lnTo>
                    <a:lnTo>
                      <a:pt x="237" y="97"/>
                    </a:lnTo>
                    <a:lnTo>
                      <a:pt x="238" y="102"/>
                    </a:lnTo>
                    <a:lnTo>
                      <a:pt x="237" y="108"/>
                    </a:lnTo>
                    <a:lnTo>
                      <a:pt x="237" y="114"/>
                    </a:lnTo>
                    <a:lnTo>
                      <a:pt x="235" y="120"/>
                    </a:lnTo>
                    <a:lnTo>
                      <a:pt x="233" y="125"/>
                    </a:lnTo>
                    <a:lnTo>
                      <a:pt x="230" y="131"/>
                    </a:lnTo>
                    <a:lnTo>
                      <a:pt x="227" y="136"/>
                    </a:lnTo>
                    <a:lnTo>
                      <a:pt x="222" y="141"/>
                    </a:lnTo>
                    <a:lnTo>
                      <a:pt x="218" y="145"/>
                    </a:lnTo>
                    <a:lnTo>
                      <a:pt x="164" y="193"/>
                    </a:lnTo>
                    <a:lnTo>
                      <a:pt x="159" y="197"/>
                    </a:lnTo>
                    <a:lnTo>
                      <a:pt x="153" y="201"/>
                    </a:lnTo>
                    <a:lnTo>
                      <a:pt x="147" y="204"/>
                    </a:lnTo>
                    <a:lnTo>
                      <a:pt x="141" y="206"/>
                    </a:lnTo>
                    <a:lnTo>
                      <a:pt x="135" y="208"/>
                    </a:lnTo>
                    <a:lnTo>
                      <a:pt x="129" y="210"/>
                    </a:lnTo>
                    <a:lnTo>
                      <a:pt x="122" y="210"/>
                    </a:lnTo>
                    <a:lnTo>
                      <a:pt x="116" y="211"/>
                    </a:lnTo>
                    <a:lnTo>
                      <a:pt x="109" y="210"/>
                    </a:lnTo>
                    <a:lnTo>
                      <a:pt x="103" y="210"/>
                    </a:lnTo>
                    <a:lnTo>
                      <a:pt x="96" y="208"/>
                    </a:lnTo>
                    <a:lnTo>
                      <a:pt x="90" y="206"/>
                    </a:lnTo>
                    <a:lnTo>
                      <a:pt x="84" y="204"/>
                    </a:lnTo>
                    <a:lnTo>
                      <a:pt x="78" y="201"/>
                    </a:lnTo>
                    <a:lnTo>
                      <a:pt x="73" y="197"/>
                    </a:lnTo>
                    <a:lnTo>
                      <a:pt x="67" y="193"/>
                    </a:lnTo>
                    <a:lnTo>
                      <a:pt x="20" y="151"/>
                    </a:lnTo>
                    <a:lnTo>
                      <a:pt x="15" y="146"/>
                    </a:lnTo>
                    <a:lnTo>
                      <a:pt x="11" y="141"/>
                    </a:lnTo>
                    <a:lnTo>
                      <a:pt x="8" y="136"/>
                    </a:lnTo>
                    <a:lnTo>
                      <a:pt x="5" y="131"/>
                    </a:lnTo>
                    <a:lnTo>
                      <a:pt x="3" y="125"/>
                    </a:lnTo>
                    <a:lnTo>
                      <a:pt x="2" y="122"/>
                    </a:lnTo>
                    <a:lnTo>
                      <a:pt x="1" y="119"/>
                    </a:lnTo>
                    <a:lnTo>
                      <a:pt x="0" y="114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1" y="96"/>
                    </a:lnTo>
                    <a:lnTo>
                      <a:pt x="3" y="91"/>
                    </a:lnTo>
                    <a:lnTo>
                      <a:pt x="5" y="85"/>
                    </a:lnTo>
                    <a:lnTo>
                      <a:pt x="8" y="80"/>
                    </a:lnTo>
                    <a:lnTo>
                      <a:pt x="11" y="74"/>
                    </a:lnTo>
                    <a:lnTo>
                      <a:pt x="15" y="70"/>
                    </a:lnTo>
                    <a:lnTo>
                      <a:pt x="20" y="65"/>
                    </a:lnTo>
                    <a:close/>
                  </a:path>
                </a:pathLst>
              </a:custGeom>
              <a:solidFill>
                <a:srgbClr val="009900"/>
              </a:solidFill>
              <a:ln w="19050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15" name="Freeform 11"/>
              <p:cNvSpPr>
                <a:spLocks/>
              </p:cNvSpPr>
              <p:nvPr/>
            </p:nvSpPr>
            <p:spPr bwMode="auto">
              <a:xfrm>
                <a:off x="20159" y="3232"/>
                <a:ext cx="961" cy="739"/>
              </a:xfrm>
              <a:custGeom>
                <a:avLst/>
                <a:gdLst/>
                <a:ahLst/>
                <a:cxnLst>
                  <a:cxn ang="0">
                    <a:pos x="74" y="17"/>
                  </a:cxn>
                  <a:cxn ang="0">
                    <a:pos x="84" y="9"/>
                  </a:cxn>
                  <a:cxn ang="0">
                    <a:pos x="96" y="4"/>
                  </a:cxn>
                  <a:cxn ang="0">
                    <a:pos x="109" y="1"/>
                  </a:cxn>
                  <a:cxn ang="0">
                    <a:pos x="122" y="0"/>
                  </a:cxn>
                  <a:cxn ang="0">
                    <a:pos x="135" y="1"/>
                  </a:cxn>
                  <a:cxn ang="0">
                    <a:pos x="148" y="4"/>
                  </a:cxn>
                  <a:cxn ang="0">
                    <a:pos x="160" y="9"/>
                  </a:cxn>
                  <a:cxn ang="0">
                    <a:pos x="170" y="17"/>
                  </a:cxn>
                  <a:cxn ang="0">
                    <a:pos x="222" y="64"/>
                  </a:cxn>
                  <a:cxn ang="0">
                    <a:pos x="230" y="74"/>
                  </a:cxn>
                  <a:cxn ang="0">
                    <a:pos x="235" y="85"/>
                  </a:cxn>
                  <a:cxn ang="0">
                    <a:pos x="237" y="91"/>
                  </a:cxn>
                  <a:cxn ang="0">
                    <a:pos x="238" y="102"/>
                  </a:cxn>
                  <a:cxn ang="0">
                    <a:pos x="237" y="114"/>
                  </a:cxn>
                  <a:cxn ang="0">
                    <a:pos x="233" y="125"/>
                  </a:cxn>
                  <a:cxn ang="0">
                    <a:pos x="227" y="136"/>
                  </a:cxn>
                  <a:cxn ang="0">
                    <a:pos x="218" y="145"/>
                  </a:cxn>
                  <a:cxn ang="0">
                    <a:pos x="159" y="197"/>
                  </a:cxn>
                  <a:cxn ang="0">
                    <a:pos x="147" y="204"/>
                  </a:cxn>
                  <a:cxn ang="0">
                    <a:pos x="135" y="208"/>
                  </a:cxn>
                  <a:cxn ang="0">
                    <a:pos x="122" y="210"/>
                  </a:cxn>
                  <a:cxn ang="0">
                    <a:pos x="109" y="210"/>
                  </a:cxn>
                  <a:cxn ang="0">
                    <a:pos x="96" y="208"/>
                  </a:cxn>
                  <a:cxn ang="0">
                    <a:pos x="84" y="204"/>
                  </a:cxn>
                  <a:cxn ang="0">
                    <a:pos x="73" y="197"/>
                  </a:cxn>
                  <a:cxn ang="0">
                    <a:pos x="20" y="151"/>
                  </a:cxn>
                  <a:cxn ang="0">
                    <a:pos x="11" y="141"/>
                  </a:cxn>
                  <a:cxn ang="0">
                    <a:pos x="5" y="131"/>
                  </a:cxn>
                  <a:cxn ang="0">
                    <a:pos x="2" y="122"/>
                  </a:cxn>
                  <a:cxn ang="0">
                    <a:pos x="0" y="114"/>
                  </a:cxn>
                  <a:cxn ang="0">
                    <a:pos x="0" y="102"/>
                  </a:cxn>
                  <a:cxn ang="0">
                    <a:pos x="3" y="91"/>
                  </a:cxn>
                  <a:cxn ang="0">
                    <a:pos x="8" y="80"/>
                  </a:cxn>
                  <a:cxn ang="0">
                    <a:pos x="15" y="70"/>
                  </a:cxn>
                </a:cxnLst>
                <a:rect l="0" t="0" r="r" b="b"/>
                <a:pathLst>
                  <a:path w="238" h="211">
                    <a:moveTo>
                      <a:pt x="20" y="65"/>
                    </a:moveTo>
                    <a:lnTo>
                      <a:pt x="74" y="17"/>
                    </a:lnTo>
                    <a:lnTo>
                      <a:pt x="79" y="13"/>
                    </a:lnTo>
                    <a:lnTo>
                      <a:pt x="84" y="9"/>
                    </a:lnTo>
                    <a:lnTo>
                      <a:pt x="90" y="6"/>
                    </a:lnTo>
                    <a:lnTo>
                      <a:pt x="96" y="4"/>
                    </a:lnTo>
                    <a:lnTo>
                      <a:pt x="103" y="2"/>
                    </a:lnTo>
                    <a:lnTo>
                      <a:pt x="109" y="1"/>
                    </a:lnTo>
                    <a:lnTo>
                      <a:pt x="115" y="0"/>
                    </a:lnTo>
                    <a:lnTo>
                      <a:pt x="122" y="0"/>
                    </a:lnTo>
                    <a:lnTo>
                      <a:pt x="128" y="0"/>
                    </a:lnTo>
                    <a:lnTo>
                      <a:pt x="135" y="1"/>
                    </a:lnTo>
                    <a:lnTo>
                      <a:pt x="141" y="2"/>
                    </a:lnTo>
                    <a:lnTo>
                      <a:pt x="148" y="4"/>
                    </a:lnTo>
                    <a:lnTo>
                      <a:pt x="154" y="6"/>
                    </a:lnTo>
                    <a:lnTo>
                      <a:pt x="160" y="9"/>
                    </a:lnTo>
                    <a:lnTo>
                      <a:pt x="165" y="13"/>
                    </a:lnTo>
                    <a:lnTo>
                      <a:pt x="170" y="17"/>
                    </a:lnTo>
                    <a:lnTo>
                      <a:pt x="218" y="59"/>
                    </a:lnTo>
                    <a:lnTo>
                      <a:pt x="222" y="64"/>
                    </a:lnTo>
                    <a:lnTo>
                      <a:pt x="227" y="69"/>
                    </a:lnTo>
                    <a:lnTo>
                      <a:pt x="230" y="74"/>
                    </a:lnTo>
                    <a:lnTo>
                      <a:pt x="233" y="80"/>
                    </a:lnTo>
                    <a:lnTo>
                      <a:pt x="235" y="85"/>
                    </a:lnTo>
                    <a:lnTo>
                      <a:pt x="236" y="88"/>
                    </a:lnTo>
                    <a:lnTo>
                      <a:pt x="237" y="91"/>
                    </a:lnTo>
                    <a:lnTo>
                      <a:pt x="237" y="97"/>
                    </a:lnTo>
                    <a:lnTo>
                      <a:pt x="238" y="102"/>
                    </a:lnTo>
                    <a:lnTo>
                      <a:pt x="237" y="108"/>
                    </a:lnTo>
                    <a:lnTo>
                      <a:pt x="237" y="114"/>
                    </a:lnTo>
                    <a:lnTo>
                      <a:pt x="235" y="120"/>
                    </a:lnTo>
                    <a:lnTo>
                      <a:pt x="233" y="125"/>
                    </a:lnTo>
                    <a:lnTo>
                      <a:pt x="230" y="131"/>
                    </a:lnTo>
                    <a:lnTo>
                      <a:pt x="227" y="136"/>
                    </a:lnTo>
                    <a:lnTo>
                      <a:pt x="222" y="141"/>
                    </a:lnTo>
                    <a:lnTo>
                      <a:pt x="218" y="145"/>
                    </a:lnTo>
                    <a:lnTo>
                      <a:pt x="164" y="193"/>
                    </a:lnTo>
                    <a:lnTo>
                      <a:pt x="159" y="197"/>
                    </a:lnTo>
                    <a:lnTo>
                      <a:pt x="153" y="201"/>
                    </a:lnTo>
                    <a:lnTo>
                      <a:pt x="147" y="204"/>
                    </a:lnTo>
                    <a:lnTo>
                      <a:pt x="141" y="206"/>
                    </a:lnTo>
                    <a:lnTo>
                      <a:pt x="135" y="208"/>
                    </a:lnTo>
                    <a:lnTo>
                      <a:pt x="129" y="210"/>
                    </a:lnTo>
                    <a:lnTo>
                      <a:pt x="122" y="210"/>
                    </a:lnTo>
                    <a:lnTo>
                      <a:pt x="116" y="211"/>
                    </a:lnTo>
                    <a:lnTo>
                      <a:pt x="109" y="210"/>
                    </a:lnTo>
                    <a:lnTo>
                      <a:pt x="103" y="210"/>
                    </a:lnTo>
                    <a:lnTo>
                      <a:pt x="96" y="208"/>
                    </a:lnTo>
                    <a:lnTo>
                      <a:pt x="90" y="206"/>
                    </a:lnTo>
                    <a:lnTo>
                      <a:pt x="84" y="204"/>
                    </a:lnTo>
                    <a:lnTo>
                      <a:pt x="78" y="201"/>
                    </a:lnTo>
                    <a:lnTo>
                      <a:pt x="73" y="197"/>
                    </a:lnTo>
                    <a:lnTo>
                      <a:pt x="67" y="193"/>
                    </a:lnTo>
                    <a:lnTo>
                      <a:pt x="20" y="151"/>
                    </a:lnTo>
                    <a:lnTo>
                      <a:pt x="15" y="146"/>
                    </a:lnTo>
                    <a:lnTo>
                      <a:pt x="11" y="141"/>
                    </a:lnTo>
                    <a:lnTo>
                      <a:pt x="8" y="136"/>
                    </a:lnTo>
                    <a:lnTo>
                      <a:pt x="5" y="131"/>
                    </a:lnTo>
                    <a:lnTo>
                      <a:pt x="3" y="125"/>
                    </a:lnTo>
                    <a:lnTo>
                      <a:pt x="2" y="122"/>
                    </a:lnTo>
                    <a:lnTo>
                      <a:pt x="1" y="119"/>
                    </a:lnTo>
                    <a:lnTo>
                      <a:pt x="0" y="114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1" y="96"/>
                    </a:lnTo>
                    <a:lnTo>
                      <a:pt x="3" y="91"/>
                    </a:lnTo>
                    <a:lnTo>
                      <a:pt x="5" y="85"/>
                    </a:lnTo>
                    <a:lnTo>
                      <a:pt x="8" y="80"/>
                    </a:lnTo>
                    <a:lnTo>
                      <a:pt x="11" y="74"/>
                    </a:lnTo>
                    <a:lnTo>
                      <a:pt x="15" y="70"/>
                    </a:lnTo>
                    <a:lnTo>
                      <a:pt x="20" y="65"/>
                    </a:lnTo>
                  </a:path>
                </a:pathLst>
              </a:custGeom>
              <a:no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16" name="Freeform 12"/>
              <p:cNvSpPr>
                <a:spLocks/>
              </p:cNvSpPr>
              <p:nvPr/>
            </p:nvSpPr>
            <p:spPr bwMode="auto">
              <a:xfrm>
                <a:off x="20263" y="3309"/>
                <a:ext cx="787" cy="599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2" y="1"/>
                  </a:cxn>
                  <a:cxn ang="0">
                    <a:pos x="127" y="0"/>
                  </a:cxn>
                  <a:cxn ang="0">
                    <a:pos x="110" y="0"/>
                  </a:cxn>
                  <a:cxn ang="0">
                    <a:pos x="93" y="4"/>
                  </a:cxn>
                  <a:cxn ang="0">
                    <a:pos x="82" y="10"/>
                  </a:cxn>
                  <a:cxn ang="0">
                    <a:pos x="76" y="15"/>
                  </a:cxn>
                  <a:cxn ang="0">
                    <a:pos x="71" y="23"/>
                  </a:cxn>
                  <a:cxn ang="0">
                    <a:pos x="67" y="32"/>
                  </a:cxn>
                  <a:cxn ang="0">
                    <a:pos x="65" y="43"/>
                  </a:cxn>
                  <a:cxn ang="0">
                    <a:pos x="65" y="72"/>
                  </a:cxn>
                  <a:cxn ang="0">
                    <a:pos x="64" y="92"/>
                  </a:cxn>
                  <a:cxn ang="0">
                    <a:pos x="62" y="109"/>
                  </a:cxn>
                  <a:cxn ang="0">
                    <a:pos x="57" y="122"/>
                  </a:cxn>
                  <a:cxn ang="0">
                    <a:pos x="49" y="131"/>
                  </a:cxn>
                  <a:cxn ang="0">
                    <a:pos x="38" y="138"/>
                  </a:cxn>
                  <a:cxn ang="0">
                    <a:pos x="22" y="141"/>
                  </a:cxn>
                  <a:cxn ang="0">
                    <a:pos x="1" y="141"/>
                  </a:cxn>
                  <a:cxn ang="0">
                    <a:pos x="1" y="142"/>
                  </a:cxn>
                  <a:cxn ang="0">
                    <a:pos x="19" y="155"/>
                  </a:cxn>
                  <a:cxn ang="0">
                    <a:pos x="44" y="170"/>
                  </a:cxn>
                  <a:cxn ang="0">
                    <a:pos x="60" y="171"/>
                  </a:cxn>
                  <a:cxn ang="0">
                    <a:pos x="74" y="169"/>
                  </a:cxn>
                  <a:cxn ang="0">
                    <a:pos x="90" y="164"/>
                  </a:cxn>
                  <a:cxn ang="0">
                    <a:pos x="101" y="155"/>
                  </a:cxn>
                  <a:cxn ang="0">
                    <a:pos x="107" y="148"/>
                  </a:cxn>
                  <a:cxn ang="0">
                    <a:pos x="113" y="138"/>
                  </a:cxn>
                  <a:cxn ang="0">
                    <a:pos x="117" y="126"/>
                  </a:cxn>
                  <a:cxn ang="0">
                    <a:pos x="120" y="112"/>
                  </a:cxn>
                  <a:cxn ang="0">
                    <a:pos x="121" y="95"/>
                  </a:cxn>
                  <a:cxn ang="0">
                    <a:pos x="121" y="78"/>
                  </a:cxn>
                  <a:cxn ang="0">
                    <a:pos x="122" y="64"/>
                  </a:cxn>
                  <a:cxn ang="0">
                    <a:pos x="127" y="49"/>
                  </a:cxn>
                  <a:cxn ang="0">
                    <a:pos x="131" y="41"/>
                  </a:cxn>
                  <a:cxn ang="0">
                    <a:pos x="137" y="35"/>
                  </a:cxn>
                  <a:cxn ang="0">
                    <a:pos x="143" y="31"/>
                  </a:cxn>
                  <a:cxn ang="0">
                    <a:pos x="150" y="29"/>
                  </a:cxn>
                  <a:cxn ang="0">
                    <a:pos x="164" y="27"/>
                  </a:cxn>
                  <a:cxn ang="0">
                    <a:pos x="183" y="29"/>
                  </a:cxn>
                  <a:cxn ang="0">
                    <a:pos x="195" y="33"/>
                  </a:cxn>
                </a:cxnLst>
                <a:rect l="0" t="0" r="r" b="b"/>
                <a:pathLst>
                  <a:path w="195" h="171">
                    <a:moveTo>
                      <a:pt x="195" y="33"/>
                    </a:moveTo>
                    <a:lnTo>
                      <a:pt x="156" y="4"/>
                    </a:lnTo>
                    <a:lnTo>
                      <a:pt x="152" y="3"/>
                    </a:lnTo>
                    <a:lnTo>
                      <a:pt x="142" y="1"/>
                    </a:lnTo>
                    <a:lnTo>
                      <a:pt x="135" y="0"/>
                    </a:lnTo>
                    <a:lnTo>
                      <a:pt x="127" y="0"/>
                    </a:lnTo>
                    <a:lnTo>
                      <a:pt x="119" y="0"/>
                    </a:lnTo>
                    <a:lnTo>
                      <a:pt x="110" y="0"/>
                    </a:lnTo>
                    <a:lnTo>
                      <a:pt x="102" y="2"/>
                    </a:lnTo>
                    <a:lnTo>
                      <a:pt x="93" y="4"/>
                    </a:lnTo>
                    <a:lnTo>
                      <a:pt x="86" y="7"/>
                    </a:lnTo>
                    <a:lnTo>
                      <a:pt x="82" y="10"/>
                    </a:lnTo>
                    <a:lnTo>
                      <a:pt x="79" y="12"/>
                    </a:lnTo>
                    <a:lnTo>
                      <a:pt x="76" y="15"/>
                    </a:lnTo>
                    <a:lnTo>
                      <a:pt x="73" y="19"/>
                    </a:lnTo>
                    <a:lnTo>
                      <a:pt x="71" y="23"/>
                    </a:lnTo>
                    <a:lnTo>
                      <a:pt x="69" y="27"/>
                    </a:lnTo>
                    <a:lnTo>
                      <a:pt x="67" y="32"/>
                    </a:lnTo>
                    <a:lnTo>
                      <a:pt x="66" y="37"/>
                    </a:lnTo>
                    <a:lnTo>
                      <a:pt x="65" y="43"/>
                    </a:lnTo>
                    <a:lnTo>
                      <a:pt x="65" y="49"/>
                    </a:lnTo>
                    <a:lnTo>
                      <a:pt x="65" y="72"/>
                    </a:lnTo>
                    <a:lnTo>
                      <a:pt x="65" y="83"/>
                    </a:lnTo>
                    <a:lnTo>
                      <a:pt x="64" y="92"/>
                    </a:lnTo>
                    <a:lnTo>
                      <a:pt x="63" y="101"/>
                    </a:lnTo>
                    <a:lnTo>
                      <a:pt x="62" y="109"/>
                    </a:lnTo>
                    <a:lnTo>
                      <a:pt x="60" y="116"/>
                    </a:lnTo>
                    <a:lnTo>
                      <a:pt x="57" y="122"/>
                    </a:lnTo>
                    <a:lnTo>
                      <a:pt x="54" y="127"/>
                    </a:lnTo>
                    <a:lnTo>
                      <a:pt x="49" y="131"/>
                    </a:lnTo>
                    <a:lnTo>
                      <a:pt x="44" y="135"/>
                    </a:lnTo>
                    <a:lnTo>
                      <a:pt x="38" y="138"/>
                    </a:lnTo>
                    <a:lnTo>
                      <a:pt x="31" y="140"/>
                    </a:lnTo>
                    <a:lnTo>
                      <a:pt x="22" y="141"/>
                    </a:lnTo>
                    <a:lnTo>
                      <a:pt x="12" y="142"/>
                    </a:lnTo>
                    <a:lnTo>
                      <a:pt x="1" y="141"/>
                    </a:lnTo>
                    <a:lnTo>
                      <a:pt x="0" y="142"/>
                    </a:lnTo>
                    <a:lnTo>
                      <a:pt x="1" y="142"/>
                    </a:lnTo>
                    <a:lnTo>
                      <a:pt x="5" y="146"/>
                    </a:lnTo>
                    <a:lnTo>
                      <a:pt x="19" y="155"/>
                    </a:lnTo>
                    <a:lnTo>
                      <a:pt x="40" y="169"/>
                    </a:lnTo>
                    <a:lnTo>
                      <a:pt x="44" y="170"/>
                    </a:lnTo>
                    <a:lnTo>
                      <a:pt x="53" y="171"/>
                    </a:lnTo>
                    <a:lnTo>
                      <a:pt x="60" y="171"/>
                    </a:lnTo>
                    <a:lnTo>
                      <a:pt x="67" y="171"/>
                    </a:lnTo>
                    <a:lnTo>
                      <a:pt x="74" y="169"/>
                    </a:lnTo>
                    <a:lnTo>
                      <a:pt x="82" y="167"/>
                    </a:lnTo>
                    <a:lnTo>
                      <a:pt x="90" y="164"/>
                    </a:lnTo>
                    <a:lnTo>
                      <a:pt x="97" y="158"/>
                    </a:lnTo>
                    <a:lnTo>
                      <a:pt x="101" y="155"/>
                    </a:lnTo>
                    <a:lnTo>
                      <a:pt x="104" y="152"/>
                    </a:lnTo>
                    <a:lnTo>
                      <a:pt x="107" y="148"/>
                    </a:lnTo>
                    <a:lnTo>
                      <a:pt x="110" y="143"/>
                    </a:lnTo>
                    <a:lnTo>
                      <a:pt x="113" y="138"/>
                    </a:lnTo>
                    <a:lnTo>
                      <a:pt x="115" y="132"/>
                    </a:lnTo>
                    <a:lnTo>
                      <a:pt x="117" y="126"/>
                    </a:lnTo>
                    <a:lnTo>
                      <a:pt x="119" y="119"/>
                    </a:lnTo>
                    <a:lnTo>
                      <a:pt x="120" y="112"/>
                    </a:lnTo>
                    <a:lnTo>
                      <a:pt x="121" y="104"/>
                    </a:lnTo>
                    <a:lnTo>
                      <a:pt x="121" y="95"/>
                    </a:lnTo>
                    <a:lnTo>
                      <a:pt x="121" y="85"/>
                    </a:lnTo>
                    <a:lnTo>
                      <a:pt x="121" y="78"/>
                    </a:lnTo>
                    <a:lnTo>
                      <a:pt x="121" y="71"/>
                    </a:lnTo>
                    <a:lnTo>
                      <a:pt x="122" y="64"/>
                    </a:lnTo>
                    <a:lnTo>
                      <a:pt x="123" y="59"/>
                    </a:lnTo>
                    <a:lnTo>
                      <a:pt x="127" y="49"/>
                    </a:lnTo>
                    <a:lnTo>
                      <a:pt x="129" y="45"/>
                    </a:lnTo>
                    <a:lnTo>
                      <a:pt x="131" y="41"/>
                    </a:lnTo>
                    <a:lnTo>
                      <a:pt x="134" y="38"/>
                    </a:lnTo>
                    <a:lnTo>
                      <a:pt x="137" y="35"/>
                    </a:lnTo>
                    <a:lnTo>
                      <a:pt x="140" y="33"/>
                    </a:lnTo>
                    <a:lnTo>
                      <a:pt x="143" y="31"/>
                    </a:lnTo>
                    <a:lnTo>
                      <a:pt x="146" y="30"/>
                    </a:lnTo>
                    <a:lnTo>
                      <a:pt x="150" y="29"/>
                    </a:lnTo>
                    <a:lnTo>
                      <a:pt x="157" y="27"/>
                    </a:lnTo>
                    <a:lnTo>
                      <a:pt x="164" y="27"/>
                    </a:lnTo>
                    <a:lnTo>
                      <a:pt x="171" y="27"/>
                    </a:lnTo>
                    <a:lnTo>
                      <a:pt x="183" y="29"/>
                    </a:lnTo>
                    <a:lnTo>
                      <a:pt x="192" y="32"/>
                    </a:lnTo>
                    <a:lnTo>
                      <a:pt x="195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17" name="Freeform 13"/>
              <p:cNvSpPr>
                <a:spLocks/>
              </p:cNvSpPr>
              <p:nvPr/>
            </p:nvSpPr>
            <p:spPr bwMode="auto">
              <a:xfrm>
                <a:off x="20263" y="3309"/>
                <a:ext cx="787" cy="599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2" y="1"/>
                  </a:cxn>
                  <a:cxn ang="0">
                    <a:pos x="127" y="0"/>
                  </a:cxn>
                  <a:cxn ang="0">
                    <a:pos x="110" y="0"/>
                  </a:cxn>
                  <a:cxn ang="0">
                    <a:pos x="93" y="4"/>
                  </a:cxn>
                  <a:cxn ang="0">
                    <a:pos x="82" y="10"/>
                  </a:cxn>
                  <a:cxn ang="0">
                    <a:pos x="76" y="15"/>
                  </a:cxn>
                  <a:cxn ang="0">
                    <a:pos x="71" y="23"/>
                  </a:cxn>
                  <a:cxn ang="0">
                    <a:pos x="67" y="32"/>
                  </a:cxn>
                  <a:cxn ang="0">
                    <a:pos x="65" y="43"/>
                  </a:cxn>
                  <a:cxn ang="0">
                    <a:pos x="65" y="72"/>
                  </a:cxn>
                  <a:cxn ang="0">
                    <a:pos x="64" y="92"/>
                  </a:cxn>
                  <a:cxn ang="0">
                    <a:pos x="62" y="109"/>
                  </a:cxn>
                  <a:cxn ang="0">
                    <a:pos x="57" y="122"/>
                  </a:cxn>
                  <a:cxn ang="0">
                    <a:pos x="49" y="131"/>
                  </a:cxn>
                  <a:cxn ang="0">
                    <a:pos x="38" y="138"/>
                  </a:cxn>
                  <a:cxn ang="0">
                    <a:pos x="22" y="141"/>
                  </a:cxn>
                  <a:cxn ang="0">
                    <a:pos x="1" y="141"/>
                  </a:cxn>
                  <a:cxn ang="0">
                    <a:pos x="1" y="142"/>
                  </a:cxn>
                  <a:cxn ang="0">
                    <a:pos x="19" y="155"/>
                  </a:cxn>
                  <a:cxn ang="0">
                    <a:pos x="44" y="170"/>
                  </a:cxn>
                  <a:cxn ang="0">
                    <a:pos x="60" y="171"/>
                  </a:cxn>
                  <a:cxn ang="0">
                    <a:pos x="74" y="169"/>
                  </a:cxn>
                  <a:cxn ang="0">
                    <a:pos x="90" y="164"/>
                  </a:cxn>
                  <a:cxn ang="0">
                    <a:pos x="101" y="155"/>
                  </a:cxn>
                  <a:cxn ang="0">
                    <a:pos x="107" y="148"/>
                  </a:cxn>
                  <a:cxn ang="0">
                    <a:pos x="113" y="138"/>
                  </a:cxn>
                  <a:cxn ang="0">
                    <a:pos x="117" y="126"/>
                  </a:cxn>
                  <a:cxn ang="0">
                    <a:pos x="120" y="112"/>
                  </a:cxn>
                  <a:cxn ang="0">
                    <a:pos x="121" y="95"/>
                  </a:cxn>
                  <a:cxn ang="0">
                    <a:pos x="121" y="78"/>
                  </a:cxn>
                  <a:cxn ang="0">
                    <a:pos x="122" y="64"/>
                  </a:cxn>
                  <a:cxn ang="0">
                    <a:pos x="127" y="49"/>
                  </a:cxn>
                  <a:cxn ang="0">
                    <a:pos x="131" y="41"/>
                  </a:cxn>
                  <a:cxn ang="0">
                    <a:pos x="137" y="35"/>
                  </a:cxn>
                  <a:cxn ang="0">
                    <a:pos x="143" y="31"/>
                  </a:cxn>
                  <a:cxn ang="0">
                    <a:pos x="150" y="29"/>
                  </a:cxn>
                  <a:cxn ang="0">
                    <a:pos x="164" y="27"/>
                  </a:cxn>
                  <a:cxn ang="0">
                    <a:pos x="183" y="29"/>
                  </a:cxn>
                  <a:cxn ang="0">
                    <a:pos x="195" y="33"/>
                  </a:cxn>
                </a:cxnLst>
                <a:rect l="0" t="0" r="r" b="b"/>
                <a:pathLst>
                  <a:path w="195" h="171">
                    <a:moveTo>
                      <a:pt x="195" y="33"/>
                    </a:moveTo>
                    <a:lnTo>
                      <a:pt x="156" y="4"/>
                    </a:lnTo>
                    <a:lnTo>
                      <a:pt x="152" y="3"/>
                    </a:lnTo>
                    <a:lnTo>
                      <a:pt x="142" y="1"/>
                    </a:lnTo>
                    <a:lnTo>
                      <a:pt x="135" y="0"/>
                    </a:lnTo>
                    <a:lnTo>
                      <a:pt x="127" y="0"/>
                    </a:lnTo>
                    <a:lnTo>
                      <a:pt x="119" y="0"/>
                    </a:lnTo>
                    <a:lnTo>
                      <a:pt x="110" y="0"/>
                    </a:lnTo>
                    <a:lnTo>
                      <a:pt x="102" y="2"/>
                    </a:lnTo>
                    <a:lnTo>
                      <a:pt x="93" y="4"/>
                    </a:lnTo>
                    <a:lnTo>
                      <a:pt x="86" y="7"/>
                    </a:lnTo>
                    <a:lnTo>
                      <a:pt x="82" y="10"/>
                    </a:lnTo>
                    <a:lnTo>
                      <a:pt x="79" y="12"/>
                    </a:lnTo>
                    <a:lnTo>
                      <a:pt x="76" y="15"/>
                    </a:lnTo>
                    <a:lnTo>
                      <a:pt x="73" y="19"/>
                    </a:lnTo>
                    <a:lnTo>
                      <a:pt x="71" y="23"/>
                    </a:lnTo>
                    <a:lnTo>
                      <a:pt x="69" y="27"/>
                    </a:lnTo>
                    <a:lnTo>
                      <a:pt x="67" y="32"/>
                    </a:lnTo>
                    <a:lnTo>
                      <a:pt x="66" y="37"/>
                    </a:lnTo>
                    <a:lnTo>
                      <a:pt x="65" y="43"/>
                    </a:lnTo>
                    <a:lnTo>
                      <a:pt x="65" y="49"/>
                    </a:lnTo>
                    <a:lnTo>
                      <a:pt x="65" y="72"/>
                    </a:lnTo>
                    <a:lnTo>
                      <a:pt x="65" y="83"/>
                    </a:lnTo>
                    <a:lnTo>
                      <a:pt x="64" y="92"/>
                    </a:lnTo>
                    <a:lnTo>
                      <a:pt x="63" y="101"/>
                    </a:lnTo>
                    <a:lnTo>
                      <a:pt x="62" y="109"/>
                    </a:lnTo>
                    <a:lnTo>
                      <a:pt x="60" y="116"/>
                    </a:lnTo>
                    <a:lnTo>
                      <a:pt x="57" y="122"/>
                    </a:lnTo>
                    <a:lnTo>
                      <a:pt x="54" y="127"/>
                    </a:lnTo>
                    <a:lnTo>
                      <a:pt x="49" y="131"/>
                    </a:lnTo>
                    <a:lnTo>
                      <a:pt x="44" y="135"/>
                    </a:lnTo>
                    <a:lnTo>
                      <a:pt x="38" y="138"/>
                    </a:lnTo>
                    <a:lnTo>
                      <a:pt x="31" y="140"/>
                    </a:lnTo>
                    <a:lnTo>
                      <a:pt x="22" y="141"/>
                    </a:lnTo>
                    <a:lnTo>
                      <a:pt x="12" y="142"/>
                    </a:lnTo>
                    <a:lnTo>
                      <a:pt x="1" y="141"/>
                    </a:lnTo>
                    <a:lnTo>
                      <a:pt x="0" y="142"/>
                    </a:lnTo>
                    <a:lnTo>
                      <a:pt x="1" y="142"/>
                    </a:lnTo>
                    <a:lnTo>
                      <a:pt x="5" y="146"/>
                    </a:lnTo>
                    <a:lnTo>
                      <a:pt x="19" y="155"/>
                    </a:lnTo>
                    <a:lnTo>
                      <a:pt x="40" y="169"/>
                    </a:lnTo>
                    <a:lnTo>
                      <a:pt x="44" y="170"/>
                    </a:lnTo>
                    <a:lnTo>
                      <a:pt x="53" y="171"/>
                    </a:lnTo>
                    <a:lnTo>
                      <a:pt x="60" y="171"/>
                    </a:lnTo>
                    <a:lnTo>
                      <a:pt x="67" y="171"/>
                    </a:lnTo>
                    <a:lnTo>
                      <a:pt x="74" y="169"/>
                    </a:lnTo>
                    <a:lnTo>
                      <a:pt x="82" y="167"/>
                    </a:lnTo>
                    <a:lnTo>
                      <a:pt x="90" y="164"/>
                    </a:lnTo>
                    <a:lnTo>
                      <a:pt x="97" y="158"/>
                    </a:lnTo>
                    <a:lnTo>
                      <a:pt x="101" y="155"/>
                    </a:lnTo>
                    <a:lnTo>
                      <a:pt x="104" y="152"/>
                    </a:lnTo>
                    <a:lnTo>
                      <a:pt x="107" y="148"/>
                    </a:lnTo>
                    <a:lnTo>
                      <a:pt x="110" y="143"/>
                    </a:lnTo>
                    <a:lnTo>
                      <a:pt x="113" y="138"/>
                    </a:lnTo>
                    <a:lnTo>
                      <a:pt x="115" y="132"/>
                    </a:lnTo>
                    <a:lnTo>
                      <a:pt x="117" y="126"/>
                    </a:lnTo>
                    <a:lnTo>
                      <a:pt x="119" y="119"/>
                    </a:lnTo>
                    <a:lnTo>
                      <a:pt x="120" y="112"/>
                    </a:lnTo>
                    <a:lnTo>
                      <a:pt x="121" y="104"/>
                    </a:lnTo>
                    <a:lnTo>
                      <a:pt x="121" y="95"/>
                    </a:lnTo>
                    <a:lnTo>
                      <a:pt x="121" y="85"/>
                    </a:lnTo>
                    <a:lnTo>
                      <a:pt x="121" y="78"/>
                    </a:lnTo>
                    <a:lnTo>
                      <a:pt x="121" y="71"/>
                    </a:lnTo>
                    <a:lnTo>
                      <a:pt x="122" y="64"/>
                    </a:lnTo>
                    <a:lnTo>
                      <a:pt x="123" y="59"/>
                    </a:lnTo>
                    <a:lnTo>
                      <a:pt x="127" y="49"/>
                    </a:lnTo>
                    <a:lnTo>
                      <a:pt x="129" y="45"/>
                    </a:lnTo>
                    <a:lnTo>
                      <a:pt x="131" y="41"/>
                    </a:lnTo>
                    <a:lnTo>
                      <a:pt x="134" y="38"/>
                    </a:lnTo>
                    <a:lnTo>
                      <a:pt x="137" y="35"/>
                    </a:lnTo>
                    <a:lnTo>
                      <a:pt x="140" y="33"/>
                    </a:lnTo>
                    <a:lnTo>
                      <a:pt x="143" y="31"/>
                    </a:lnTo>
                    <a:lnTo>
                      <a:pt x="146" y="30"/>
                    </a:lnTo>
                    <a:lnTo>
                      <a:pt x="150" y="29"/>
                    </a:lnTo>
                    <a:lnTo>
                      <a:pt x="157" y="27"/>
                    </a:lnTo>
                    <a:lnTo>
                      <a:pt x="164" y="27"/>
                    </a:lnTo>
                    <a:lnTo>
                      <a:pt x="171" y="27"/>
                    </a:lnTo>
                    <a:lnTo>
                      <a:pt x="183" y="29"/>
                    </a:lnTo>
                    <a:lnTo>
                      <a:pt x="192" y="32"/>
                    </a:lnTo>
                    <a:lnTo>
                      <a:pt x="195" y="33"/>
                    </a:lnTo>
                  </a:path>
                </a:pathLst>
              </a:custGeom>
              <a:noFill/>
              <a:ln w="4763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18" name="Freeform 14"/>
              <p:cNvSpPr>
                <a:spLocks/>
              </p:cNvSpPr>
              <p:nvPr/>
            </p:nvSpPr>
            <p:spPr bwMode="auto">
              <a:xfrm>
                <a:off x="20639" y="3352"/>
                <a:ext cx="323" cy="136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76" y="7"/>
                  </a:cxn>
                  <a:cxn ang="0">
                    <a:pos x="67" y="4"/>
                  </a:cxn>
                  <a:cxn ang="0">
                    <a:pos x="54" y="1"/>
                  </a:cxn>
                  <a:cxn ang="0">
                    <a:pos x="47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2" y="2"/>
                  </a:cxn>
                  <a:cxn ang="0">
                    <a:pos x="18" y="4"/>
                  </a:cxn>
                  <a:cxn ang="0">
                    <a:pos x="15" y="5"/>
                  </a:cxn>
                  <a:cxn ang="0">
                    <a:pos x="12" y="7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9"/>
                  </a:cxn>
                  <a:cxn ang="0">
                    <a:pos x="2" y="23"/>
                  </a:cxn>
                  <a:cxn ang="0">
                    <a:pos x="0" y="28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3" y="32"/>
                  </a:cxn>
                  <a:cxn ang="0">
                    <a:pos x="6" y="27"/>
                  </a:cxn>
                  <a:cxn ang="0">
                    <a:pos x="10" y="22"/>
                  </a:cxn>
                  <a:cxn ang="0">
                    <a:pos x="15" y="17"/>
                  </a:cxn>
                  <a:cxn ang="0">
                    <a:pos x="20" y="13"/>
                  </a:cxn>
                  <a:cxn ang="0">
                    <a:pos x="27" y="9"/>
                  </a:cxn>
                  <a:cxn ang="0">
                    <a:pos x="31" y="8"/>
                  </a:cxn>
                  <a:cxn ang="0">
                    <a:pos x="35" y="7"/>
                  </a:cxn>
                  <a:cxn ang="0">
                    <a:pos x="44" y="6"/>
                  </a:cxn>
                  <a:cxn ang="0">
                    <a:pos x="53" y="5"/>
                  </a:cxn>
                  <a:cxn ang="0">
                    <a:pos x="61" y="6"/>
                  </a:cxn>
                  <a:cxn ang="0">
                    <a:pos x="69" y="6"/>
                  </a:cxn>
                  <a:cxn ang="0">
                    <a:pos x="74" y="7"/>
                  </a:cxn>
                  <a:cxn ang="0">
                    <a:pos x="80" y="8"/>
                  </a:cxn>
                </a:cxnLst>
                <a:rect l="0" t="0" r="r" b="b"/>
                <a:pathLst>
                  <a:path w="80" h="39">
                    <a:moveTo>
                      <a:pt x="80" y="8"/>
                    </a:moveTo>
                    <a:lnTo>
                      <a:pt x="76" y="7"/>
                    </a:lnTo>
                    <a:lnTo>
                      <a:pt x="67" y="4"/>
                    </a:lnTo>
                    <a:lnTo>
                      <a:pt x="54" y="1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2" y="2"/>
                    </a:lnTo>
                    <a:lnTo>
                      <a:pt x="18" y="4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9" y="10"/>
                    </a:lnTo>
                    <a:lnTo>
                      <a:pt x="7" y="12"/>
                    </a:lnTo>
                    <a:lnTo>
                      <a:pt x="3" y="19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3" y="32"/>
                    </a:lnTo>
                    <a:lnTo>
                      <a:pt x="6" y="27"/>
                    </a:lnTo>
                    <a:lnTo>
                      <a:pt x="10" y="22"/>
                    </a:lnTo>
                    <a:lnTo>
                      <a:pt x="15" y="17"/>
                    </a:lnTo>
                    <a:lnTo>
                      <a:pt x="20" y="13"/>
                    </a:lnTo>
                    <a:lnTo>
                      <a:pt x="27" y="9"/>
                    </a:lnTo>
                    <a:lnTo>
                      <a:pt x="31" y="8"/>
                    </a:lnTo>
                    <a:lnTo>
                      <a:pt x="35" y="7"/>
                    </a:lnTo>
                    <a:lnTo>
                      <a:pt x="44" y="6"/>
                    </a:lnTo>
                    <a:lnTo>
                      <a:pt x="53" y="5"/>
                    </a:lnTo>
                    <a:lnTo>
                      <a:pt x="61" y="6"/>
                    </a:lnTo>
                    <a:lnTo>
                      <a:pt x="69" y="6"/>
                    </a:lnTo>
                    <a:lnTo>
                      <a:pt x="74" y="7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19" name="Freeform 15"/>
              <p:cNvSpPr>
                <a:spLocks/>
              </p:cNvSpPr>
              <p:nvPr/>
            </p:nvSpPr>
            <p:spPr bwMode="auto">
              <a:xfrm>
                <a:off x="20639" y="3352"/>
                <a:ext cx="323" cy="136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76" y="7"/>
                  </a:cxn>
                  <a:cxn ang="0">
                    <a:pos x="67" y="4"/>
                  </a:cxn>
                  <a:cxn ang="0">
                    <a:pos x="54" y="1"/>
                  </a:cxn>
                  <a:cxn ang="0">
                    <a:pos x="47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2" y="2"/>
                  </a:cxn>
                  <a:cxn ang="0">
                    <a:pos x="18" y="4"/>
                  </a:cxn>
                  <a:cxn ang="0">
                    <a:pos x="15" y="5"/>
                  </a:cxn>
                  <a:cxn ang="0">
                    <a:pos x="12" y="7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9"/>
                  </a:cxn>
                  <a:cxn ang="0">
                    <a:pos x="2" y="23"/>
                  </a:cxn>
                  <a:cxn ang="0">
                    <a:pos x="0" y="28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3" y="32"/>
                  </a:cxn>
                  <a:cxn ang="0">
                    <a:pos x="6" y="27"/>
                  </a:cxn>
                  <a:cxn ang="0">
                    <a:pos x="10" y="22"/>
                  </a:cxn>
                  <a:cxn ang="0">
                    <a:pos x="15" y="17"/>
                  </a:cxn>
                  <a:cxn ang="0">
                    <a:pos x="20" y="13"/>
                  </a:cxn>
                  <a:cxn ang="0">
                    <a:pos x="27" y="9"/>
                  </a:cxn>
                  <a:cxn ang="0">
                    <a:pos x="31" y="8"/>
                  </a:cxn>
                  <a:cxn ang="0">
                    <a:pos x="35" y="7"/>
                  </a:cxn>
                  <a:cxn ang="0">
                    <a:pos x="44" y="6"/>
                  </a:cxn>
                  <a:cxn ang="0">
                    <a:pos x="53" y="5"/>
                  </a:cxn>
                  <a:cxn ang="0">
                    <a:pos x="61" y="6"/>
                  </a:cxn>
                  <a:cxn ang="0">
                    <a:pos x="69" y="6"/>
                  </a:cxn>
                  <a:cxn ang="0">
                    <a:pos x="74" y="7"/>
                  </a:cxn>
                  <a:cxn ang="0">
                    <a:pos x="80" y="8"/>
                  </a:cxn>
                </a:cxnLst>
                <a:rect l="0" t="0" r="r" b="b"/>
                <a:pathLst>
                  <a:path w="80" h="39">
                    <a:moveTo>
                      <a:pt x="80" y="8"/>
                    </a:moveTo>
                    <a:lnTo>
                      <a:pt x="76" y="7"/>
                    </a:lnTo>
                    <a:lnTo>
                      <a:pt x="67" y="4"/>
                    </a:lnTo>
                    <a:lnTo>
                      <a:pt x="54" y="1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2" y="2"/>
                    </a:lnTo>
                    <a:lnTo>
                      <a:pt x="18" y="4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9" y="10"/>
                    </a:lnTo>
                    <a:lnTo>
                      <a:pt x="7" y="12"/>
                    </a:lnTo>
                    <a:lnTo>
                      <a:pt x="3" y="19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3" y="32"/>
                    </a:lnTo>
                    <a:lnTo>
                      <a:pt x="6" y="27"/>
                    </a:lnTo>
                    <a:lnTo>
                      <a:pt x="10" y="22"/>
                    </a:lnTo>
                    <a:lnTo>
                      <a:pt x="15" y="17"/>
                    </a:lnTo>
                    <a:lnTo>
                      <a:pt x="20" y="13"/>
                    </a:lnTo>
                    <a:lnTo>
                      <a:pt x="27" y="9"/>
                    </a:lnTo>
                    <a:lnTo>
                      <a:pt x="31" y="8"/>
                    </a:lnTo>
                    <a:lnTo>
                      <a:pt x="35" y="7"/>
                    </a:lnTo>
                    <a:lnTo>
                      <a:pt x="44" y="6"/>
                    </a:lnTo>
                    <a:lnTo>
                      <a:pt x="53" y="5"/>
                    </a:lnTo>
                    <a:lnTo>
                      <a:pt x="61" y="6"/>
                    </a:lnTo>
                    <a:lnTo>
                      <a:pt x="69" y="6"/>
                    </a:lnTo>
                    <a:lnTo>
                      <a:pt x="74" y="7"/>
                    </a:lnTo>
                    <a:lnTo>
                      <a:pt x="80" y="8"/>
                    </a:lnTo>
                  </a:path>
                </a:pathLst>
              </a:custGeom>
              <a:solidFill>
                <a:schemeClr val="accent2"/>
              </a:solidFill>
              <a:ln w="4763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20" name="Freeform 16"/>
              <p:cNvSpPr>
                <a:spLocks/>
              </p:cNvSpPr>
              <p:nvPr/>
            </p:nvSpPr>
            <p:spPr bwMode="auto">
              <a:xfrm>
                <a:off x="20327" y="3728"/>
                <a:ext cx="326" cy="138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3" y="32"/>
                  </a:cxn>
                  <a:cxn ang="0">
                    <a:pos x="12" y="35"/>
                  </a:cxn>
                  <a:cxn ang="0">
                    <a:pos x="25" y="38"/>
                  </a:cxn>
                  <a:cxn ang="0">
                    <a:pos x="32" y="39"/>
                  </a:cxn>
                  <a:cxn ang="0">
                    <a:pos x="40" y="39"/>
                  </a:cxn>
                  <a:cxn ang="0">
                    <a:pos x="47" y="39"/>
                  </a:cxn>
                  <a:cxn ang="0">
                    <a:pos x="54" y="37"/>
                  </a:cxn>
                  <a:cxn ang="0">
                    <a:pos x="58" y="36"/>
                  </a:cxn>
                  <a:cxn ang="0">
                    <a:pos x="61" y="35"/>
                  </a:cxn>
                  <a:cxn ang="0">
                    <a:pos x="64" y="34"/>
                  </a:cxn>
                  <a:cxn ang="0">
                    <a:pos x="67" y="32"/>
                  </a:cxn>
                  <a:cxn ang="0">
                    <a:pos x="70" y="29"/>
                  </a:cxn>
                  <a:cxn ang="0">
                    <a:pos x="72" y="26"/>
                  </a:cxn>
                  <a:cxn ang="0">
                    <a:pos x="76" y="20"/>
                  </a:cxn>
                  <a:cxn ang="0">
                    <a:pos x="78" y="15"/>
                  </a:cxn>
                  <a:cxn ang="0">
                    <a:pos x="79" y="11"/>
                  </a:cxn>
                  <a:cxn ang="0">
                    <a:pos x="80" y="6"/>
                  </a:cxn>
                  <a:cxn ang="0">
                    <a:pos x="80" y="0"/>
                  </a:cxn>
                  <a:cxn ang="0">
                    <a:pos x="78" y="3"/>
                  </a:cxn>
                  <a:cxn ang="0">
                    <a:pos x="76" y="7"/>
                  </a:cxn>
                  <a:cxn ang="0">
                    <a:pos x="74" y="12"/>
                  </a:cxn>
                  <a:cxn ang="0">
                    <a:pos x="70" y="17"/>
                  </a:cxn>
                  <a:cxn ang="0">
                    <a:pos x="65" y="22"/>
                  </a:cxn>
                  <a:cxn ang="0">
                    <a:pos x="59" y="26"/>
                  </a:cxn>
                  <a:cxn ang="0">
                    <a:pos x="52" y="30"/>
                  </a:cxn>
                  <a:cxn ang="0">
                    <a:pos x="48" y="31"/>
                  </a:cxn>
                  <a:cxn ang="0">
                    <a:pos x="44" y="32"/>
                  </a:cxn>
                  <a:cxn ang="0">
                    <a:pos x="35" y="33"/>
                  </a:cxn>
                  <a:cxn ang="0">
                    <a:pos x="27" y="33"/>
                  </a:cxn>
                  <a:cxn ang="0">
                    <a:pos x="18" y="33"/>
                  </a:cxn>
                  <a:cxn ang="0">
                    <a:pos x="11" y="32"/>
                  </a:cxn>
                  <a:cxn ang="0">
                    <a:pos x="5" y="31"/>
                  </a:cxn>
                  <a:cxn ang="0">
                    <a:pos x="0" y="31"/>
                  </a:cxn>
                </a:cxnLst>
                <a:rect l="0" t="0" r="r" b="b"/>
                <a:pathLst>
                  <a:path w="80" h="39">
                    <a:moveTo>
                      <a:pt x="0" y="31"/>
                    </a:moveTo>
                    <a:lnTo>
                      <a:pt x="3" y="32"/>
                    </a:lnTo>
                    <a:lnTo>
                      <a:pt x="12" y="35"/>
                    </a:lnTo>
                    <a:lnTo>
                      <a:pt x="25" y="38"/>
                    </a:lnTo>
                    <a:lnTo>
                      <a:pt x="32" y="39"/>
                    </a:lnTo>
                    <a:lnTo>
                      <a:pt x="40" y="39"/>
                    </a:lnTo>
                    <a:lnTo>
                      <a:pt x="47" y="39"/>
                    </a:lnTo>
                    <a:lnTo>
                      <a:pt x="54" y="37"/>
                    </a:lnTo>
                    <a:lnTo>
                      <a:pt x="58" y="36"/>
                    </a:lnTo>
                    <a:lnTo>
                      <a:pt x="61" y="35"/>
                    </a:lnTo>
                    <a:lnTo>
                      <a:pt x="64" y="34"/>
                    </a:lnTo>
                    <a:lnTo>
                      <a:pt x="67" y="32"/>
                    </a:lnTo>
                    <a:lnTo>
                      <a:pt x="70" y="29"/>
                    </a:lnTo>
                    <a:lnTo>
                      <a:pt x="72" y="26"/>
                    </a:lnTo>
                    <a:lnTo>
                      <a:pt x="76" y="20"/>
                    </a:lnTo>
                    <a:lnTo>
                      <a:pt x="78" y="15"/>
                    </a:lnTo>
                    <a:lnTo>
                      <a:pt x="79" y="11"/>
                    </a:lnTo>
                    <a:lnTo>
                      <a:pt x="80" y="6"/>
                    </a:lnTo>
                    <a:lnTo>
                      <a:pt x="80" y="0"/>
                    </a:lnTo>
                    <a:lnTo>
                      <a:pt x="78" y="3"/>
                    </a:lnTo>
                    <a:lnTo>
                      <a:pt x="76" y="7"/>
                    </a:lnTo>
                    <a:lnTo>
                      <a:pt x="74" y="12"/>
                    </a:lnTo>
                    <a:lnTo>
                      <a:pt x="70" y="17"/>
                    </a:lnTo>
                    <a:lnTo>
                      <a:pt x="65" y="22"/>
                    </a:lnTo>
                    <a:lnTo>
                      <a:pt x="59" y="26"/>
                    </a:lnTo>
                    <a:lnTo>
                      <a:pt x="52" y="30"/>
                    </a:lnTo>
                    <a:lnTo>
                      <a:pt x="48" y="31"/>
                    </a:lnTo>
                    <a:lnTo>
                      <a:pt x="44" y="32"/>
                    </a:lnTo>
                    <a:lnTo>
                      <a:pt x="35" y="33"/>
                    </a:lnTo>
                    <a:lnTo>
                      <a:pt x="27" y="33"/>
                    </a:lnTo>
                    <a:lnTo>
                      <a:pt x="18" y="33"/>
                    </a:lnTo>
                    <a:lnTo>
                      <a:pt x="11" y="32"/>
                    </a:lnTo>
                    <a:lnTo>
                      <a:pt x="5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21" name="Freeform 17"/>
              <p:cNvSpPr>
                <a:spLocks/>
              </p:cNvSpPr>
              <p:nvPr/>
            </p:nvSpPr>
            <p:spPr bwMode="auto">
              <a:xfrm>
                <a:off x="20327" y="3728"/>
                <a:ext cx="326" cy="138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3" y="32"/>
                  </a:cxn>
                  <a:cxn ang="0">
                    <a:pos x="12" y="35"/>
                  </a:cxn>
                  <a:cxn ang="0">
                    <a:pos x="25" y="38"/>
                  </a:cxn>
                  <a:cxn ang="0">
                    <a:pos x="32" y="39"/>
                  </a:cxn>
                  <a:cxn ang="0">
                    <a:pos x="40" y="39"/>
                  </a:cxn>
                  <a:cxn ang="0">
                    <a:pos x="47" y="39"/>
                  </a:cxn>
                  <a:cxn ang="0">
                    <a:pos x="54" y="37"/>
                  </a:cxn>
                  <a:cxn ang="0">
                    <a:pos x="58" y="36"/>
                  </a:cxn>
                  <a:cxn ang="0">
                    <a:pos x="61" y="35"/>
                  </a:cxn>
                  <a:cxn ang="0">
                    <a:pos x="64" y="34"/>
                  </a:cxn>
                  <a:cxn ang="0">
                    <a:pos x="67" y="32"/>
                  </a:cxn>
                  <a:cxn ang="0">
                    <a:pos x="70" y="29"/>
                  </a:cxn>
                  <a:cxn ang="0">
                    <a:pos x="72" y="26"/>
                  </a:cxn>
                  <a:cxn ang="0">
                    <a:pos x="76" y="20"/>
                  </a:cxn>
                  <a:cxn ang="0">
                    <a:pos x="78" y="15"/>
                  </a:cxn>
                  <a:cxn ang="0">
                    <a:pos x="79" y="11"/>
                  </a:cxn>
                  <a:cxn ang="0">
                    <a:pos x="80" y="6"/>
                  </a:cxn>
                  <a:cxn ang="0">
                    <a:pos x="80" y="0"/>
                  </a:cxn>
                  <a:cxn ang="0">
                    <a:pos x="78" y="3"/>
                  </a:cxn>
                  <a:cxn ang="0">
                    <a:pos x="76" y="7"/>
                  </a:cxn>
                  <a:cxn ang="0">
                    <a:pos x="74" y="12"/>
                  </a:cxn>
                  <a:cxn ang="0">
                    <a:pos x="70" y="17"/>
                  </a:cxn>
                  <a:cxn ang="0">
                    <a:pos x="65" y="22"/>
                  </a:cxn>
                  <a:cxn ang="0">
                    <a:pos x="59" y="26"/>
                  </a:cxn>
                  <a:cxn ang="0">
                    <a:pos x="52" y="30"/>
                  </a:cxn>
                  <a:cxn ang="0">
                    <a:pos x="48" y="31"/>
                  </a:cxn>
                  <a:cxn ang="0">
                    <a:pos x="44" y="32"/>
                  </a:cxn>
                  <a:cxn ang="0">
                    <a:pos x="35" y="33"/>
                  </a:cxn>
                  <a:cxn ang="0">
                    <a:pos x="27" y="33"/>
                  </a:cxn>
                  <a:cxn ang="0">
                    <a:pos x="18" y="33"/>
                  </a:cxn>
                  <a:cxn ang="0">
                    <a:pos x="11" y="32"/>
                  </a:cxn>
                  <a:cxn ang="0">
                    <a:pos x="5" y="31"/>
                  </a:cxn>
                  <a:cxn ang="0">
                    <a:pos x="0" y="31"/>
                  </a:cxn>
                </a:cxnLst>
                <a:rect l="0" t="0" r="r" b="b"/>
                <a:pathLst>
                  <a:path w="80" h="39">
                    <a:moveTo>
                      <a:pt x="0" y="31"/>
                    </a:moveTo>
                    <a:lnTo>
                      <a:pt x="3" y="32"/>
                    </a:lnTo>
                    <a:lnTo>
                      <a:pt x="12" y="35"/>
                    </a:lnTo>
                    <a:lnTo>
                      <a:pt x="25" y="38"/>
                    </a:lnTo>
                    <a:lnTo>
                      <a:pt x="32" y="39"/>
                    </a:lnTo>
                    <a:lnTo>
                      <a:pt x="40" y="39"/>
                    </a:lnTo>
                    <a:lnTo>
                      <a:pt x="47" y="39"/>
                    </a:lnTo>
                    <a:lnTo>
                      <a:pt x="54" y="37"/>
                    </a:lnTo>
                    <a:lnTo>
                      <a:pt x="58" y="36"/>
                    </a:lnTo>
                    <a:lnTo>
                      <a:pt x="61" y="35"/>
                    </a:lnTo>
                    <a:lnTo>
                      <a:pt x="64" y="34"/>
                    </a:lnTo>
                    <a:lnTo>
                      <a:pt x="67" y="32"/>
                    </a:lnTo>
                    <a:lnTo>
                      <a:pt x="70" y="29"/>
                    </a:lnTo>
                    <a:lnTo>
                      <a:pt x="72" y="26"/>
                    </a:lnTo>
                    <a:lnTo>
                      <a:pt x="76" y="20"/>
                    </a:lnTo>
                    <a:lnTo>
                      <a:pt x="78" y="15"/>
                    </a:lnTo>
                    <a:lnTo>
                      <a:pt x="79" y="11"/>
                    </a:lnTo>
                    <a:lnTo>
                      <a:pt x="80" y="6"/>
                    </a:lnTo>
                    <a:lnTo>
                      <a:pt x="80" y="0"/>
                    </a:lnTo>
                    <a:lnTo>
                      <a:pt x="78" y="3"/>
                    </a:lnTo>
                    <a:lnTo>
                      <a:pt x="76" y="7"/>
                    </a:lnTo>
                    <a:lnTo>
                      <a:pt x="74" y="12"/>
                    </a:lnTo>
                    <a:lnTo>
                      <a:pt x="70" y="17"/>
                    </a:lnTo>
                    <a:lnTo>
                      <a:pt x="65" y="22"/>
                    </a:lnTo>
                    <a:lnTo>
                      <a:pt x="59" y="26"/>
                    </a:lnTo>
                    <a:lnTo>
                      <a:pt x="52" y="30"/>
                    </a:lnTo>
                    <a:lnTo>
                      <a:pt x="48" y="31"/>
                    </a:lnTo>
                    <a:lnTo>
                      <a:pt x="44" y="32"/>
                    </a:lnTo>
                    <a:lnTo>
                      <a:pt x="35" y="33"/>
                    </a:lnTo>
                    <a:lnTo>
                      <a:pt x="27" y="33"/>
                    </a:lnTo>
                    <a:lnTo>
                      <a:pt x="18" y="33"/>
                    </a:lnTo>
                    <a:lnTo>
                      <a:pt x="11" y="32"/>
                    </a:lnTo>
                    <a:lnTo>
                      <a:pt x="5" y="31"/>
                    </a:lnTo>
                    <a:lnTo>
                      <a:pt x="0" y="31"/>
                    </a:lnTo>
                  </a:path>
                </a:pathLst>
              </a:custGeom>
              <a:solidFill>
                <a:schemeClr val="accent2"/>
              </a:solidFill>
              <a:ln w="4763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grpSp>
          <p:nvGrpSpPr>
            <p:cNvPr id="11273" name="Group 18"/>
            <p:cNvGrpSpPr>
              <a:grpSpLocks/>
            </p:cNvGrpSpPr>
            <p:nvPr/>
          </p:nvGrpSpPr>
          <p:grpSpPr bwMode="auto">
            <a:xfrm>
              <a:off x="604" y="3405"/>
              <a:ext cx="398" cy="191"/>
              <a:chOff x="414" y="2688"/>
              <a:chExt cx="1614" cy="832"/>
            </a:xfrm>
          </p:grpSpPr>
          <p:sp>
            <p:nvSpPr>
              <p:cNvPr id="559123" name="Freeform 19"/>
              <p:cNvSpPr>
                <a:spLocks/>
              </p:cNvSpPr>
              <p:nvPr/>
            </p:nvSpPr>
            <p:spPr bwMode="auto">
              <a:xfrm>
                <a:off x="1461" y="2861"/>
                <a:ext cx="475" cy="200"/>
              </a:xfrm>
              <a:custGeom>
                <a:avLst/>
                <a:gdLst/>
                <a:ahLst/>
                <a:cxnLst>
                  <a:cxn ang="0">
                    <a:pos x="256" y="0"/>
                  </a:cxn>
                  <a:cxn ang="0">
                    <a:pos x="266" y="5"/>
                  </a:cxn>
                  <a:cxn ang="0">
                    <a:pos x="281" y="17"/>
                  </a:cxn>
                  <a:cxn ang="0">
                    <a:pos x="298" y="35"/>
                  </a:cxn>
                  <a:cxn ang="0">
                    <a:pos x="332" y="75"/>
                  </a:cxn>
                  <a:cxn ang="0">
                    <a:pos x="358" y="105"/>
                  </a:cxn>
                  <a:cxn ang="0">
                    <a:pos x="364" y="110"/>
                  </a:cxn>
                  <a:cxn ang="0">
                    <a:pos x="468" y="110"/>
                  </a:cxn>
                  <a:cxn ang="0">
                    <a:pos x="471" y="114"/>
                  </a:cxn>
                  <a:cxn ang="0">
                    <a:pos x="472" y="119"/>
                  </a:cxn>
                  <a:cxn ang="0">
                    <a:pos x="469" y="135"/>
                  </a:cxn>
                  <a:cxn ang="0">
                    <a:pos x="462" y="161"/>
                  </a:cxn>
                  <a:cxn ang="0">
                    <a:pos x="452" y="193"/>
                  </a:cxn>
                  <a:cxn ang="0">
                    <a:pos x="322" y="197"/>
                  </a:cxn>
                  <a:cxn ang="0">
                    <a:pos x="315" y="193"/>
                  </a:cxn>
                  <a:cxn ang="0">
                    <a:pos x="305" y="185"/>
                  </a:cxn>
                  <a:cxn ang="0">
                    <a:pos x="295" y="173"/>
                  </a:cxn>
                  <a:cxn ang="0">
                    <a:pos x="272" y="146"/>
                  </a:cxn>
                  <a:cxn ang="0">
                    <a:pos x="257" y="129"/>
                  </a:cxn>
                  <a:cxn ang="0">
                    <a:pos x="249" y="123"/>
                  </a:cxn>
                  <a:cxn ang="0">
                    <a:pos x="243" y="123"/>
                  </a:cxn>
                  <a:cxn ang="0">
                    <a:pos x="234" y="129"/>
                  </a:cxn>
                  <a:cxn ang="0">
                    <a:pos x="212" y="146"/>
                  </a:cxn>
                  <a:cxn ang="0">
                    <a:pos x="180" y="173"/>
                  </a:cxn>
                  <a:cxn ang="0">
                    <a:pos x="153" y="193"/>
                  </a:cxn>
                  <a:cxn ang="0">
                    <a:pos x="147" y="196"/>
                  </a:cxn>
                  <a:cxn ang="0">
                    <a:pos x="2" y="195"/>
                  </a:cxn>
                  <a:cxn ang="0">
                    <a:pos x="1" y="192"/>
                  </a:cxn>
                  <a:cxn ang="0">
                    <a:pos x="1" y="185"/>
                  </a:cxn>
                  <a:cxn ang="0">
                    <a:pos x="4" y="170"/>
                  </a:cxn>
                  <a:cxn ang="0">
                    <a:pos x="11" y="145"/>
                  </a:cxn>
                  <a:cxn ang="0">
                    <a:pos x="21" y="114"/>
                  </a:cxn>
                  <a:cxn ang="0">
                    <a:pos x="103" y="110"/>
                  </a:cxn>
                  <a:cxn ang="0">
                    <a:pos x="114" y="105"/>
                  </a:cxn>
                  <a:cxn ang="0">
                    <a:pos x="130" y="93"/>
                  </a:cxn>
                  <a:cxn ang="0">
                    <a:pos x="173" y="55"/>
                  </a:cxn>
                  <a:cxn ang="0">
                    <a:pos x="219" y="17"/>
                  </a:cxn>
                  <a:cxn ang="0">
                    <a:pos x="238" y="5"/>
                  </a:cxn>
                  <a:cxn ang="0">
                    <a:pos x="246" y="1"/>
                  </a:cxn>
                  <a:cxn ang="0">
                    <a:pos x="253" y="0"/>
                  </a:cxn>
                </a:cxnLst>
                <a:rect l="0" t="0" r="r" b="b"/>
                <a:pathLst>
                  <a:path w="472" h="197">
                    <a:moveTo>
                      <a:pt x="253" y="0"/>
                    </a:moveTo>
                    <a:lnTo>
                      <a:pt x="256" y="0"/>
                    </a:lnTo>
                    <a:lnTo>
                      <a:pt x="259" y="1"/>
                    </a:lnTo>
                    <a:lnTo>
                      <a:pt x="266" y="5"/>
                    </a:lnTo>
                    <a:lnTo>
                      <a:pt x="273" y="10"/>
                    </a:lnTo>
                    <a:lnTo>
                      <a:pt x="281" y="17"/>
                    </a:lnTo>
                    <a:lnTo>
                      <a:pt x="289" y="26"/>
                    </a:lnTo>
                    <a:lnTo>
                      <a:pt x="298" y="35"/>
                    </a:lnTo>
                    <a:lnTo>
                      <a:pt x="316" y="55"/>
                    </a:lnTo>
                    <a:lnTo>
                      <a:pt x="332" y="75"/>
                    </a:lnTo>
                    <a:lnTo>
                      <a:pt x="347" y="93"/>
                    </a:lnTo>
                    <a:lnTo>
                      <a:pt x="358" y="105"/>
                    </a:lnTo>
                    <a:lnTo>
                      <a:pt x="363" y="109"/>
                    </a:lnTo>
                    <a:lnTo>
                      <a:pt x="364" y="110"/>
                    </a:lnTo>
                    <a:lnTo>
                      <a:pt x="365" y="110"/>
                    </a:lnTo>
                    <a:lnTo>
                      <a:pt x="468" y="110"/>
                    </a:lnTo>
                    <a:lnTo>
                      <a:pt x="469" y="112"/>
                    </a:lnTo>
                    <a:lnTo>
                      <a:pt x="471" y="114"/>
                    </a:lnTo>
                    <a:lnTo>
                      <a:pt x="472" y="116"/>
                    </a:lnTo>
                    <a:lnTo>
                      <a:pt x="472" y="119"/>
                    </a:lnTo>
                    <a:lnTo>
                      <a:pt x="471" y="125"/>
                    </a:lnTo>
                    <a:lnTo>
                      <a:pt x="469" y="135"/>
                    </a:lnTo>
                    <a:lnTo>
                      <a:pt x="466" y="148"/>
                    </a:lnTo>
                    <a:lnTo>
                      <a:pt x="462" y="161"/>
                    </a:lnTo>
                    <a:lnTo>
                      <a:pt x="455" y="185"/>
                    </a:lnTo>
                    <a:lnTo>
                      <a:pt x="452" y="193"/>
                    </a:lnTo>
                    <a:lnTo>
                      <a:pt x="450" y="197"/>
                    </a:lnTo>
                    <a:lnTo>
                      <a:pt x="322" y="197"/>
                    </a:lnTo>
                    <a:lnTo>
                      <a:pt x="319" y="196"/>
                    </a:lnTo>
                    <a:lnTo>
                      <a:pt x="315" y="193"/>
                    </a:lnTo>
                    <a:lnTo>
                      <a:pt x="310" y="190"/>
                    </a:lnTo>
                    <a:lnTo>
                      <a:pt x="305" y="185"/>
                    </a:lnTo>
                    <a:lnTo>
                      <a:pt x="300" y="179"/>
                    </a:lnTo>
                    <a:lnTo>
                      <a:pt x="295" y="173"/>
                    </a:lnTo>
                    <a:lnTo>
                      <a:pt x="283" y="159"/>
                    </a:lnTo>
                    <a:lnTo>
                      <a:pt x="272" y="146"/>
                    </a:lnTo>
                    <a:lnTo>
                      <a:pt x="262" y="134"/>
                    </a:lnTo>
                    <a:lnTo>
                      <a:pt x="257" y="129"/>
                    </a:lnTo>
                    <a:lnTo>
                      <a:pt x="253" y="125"/>
                    </a:lnTo>
                    <a:lnTo>
                      <a:pt x="249" y="123"/>
                    </a:lnTo>
                    <a:lnTo>
                      <a:pt x="246" y="122"/>
                    </a:lnTo>
                    <a:lnTo>
                      <a:pt x="243" y="123"/>
                    </a:lnTo>
                    <a:lnTo>
                      <a:pt x="239" y="125"/>
                    </a:lnTo>
                    <a:lnTo>
                      <a:pt x="234" y="129"/>
                    </a:lnTo>
                    <a:lnTo>
                      <a:pt x="227" y="134"/>
                    </a:lnTo>
                    <a:lnTo>
                      <a:pt x="212" y="146"/>
                    </a:lnTo>
                    <a:lnTo>
                      <a:pt x="196" y="159"/>
                    </a:lnTo>
                    <a:lnTo>
                      <a:pt x="180" y="173"/>
                    </a:lnTo>
                    <a:lnTo>
                      <a:pt x="165" y="185"/>
                    </a:lnTo>
                    <a:lnTo>
                      <a:pt x="153" y="193"/>
                    </a:lnTo>
                    <a:lnTo>
                      <a:pt x="149" y="196"/>
                    </a:lnTo>
                    <a:lnTo>
                      <a:pt x="147" y="196"/>
                    </a:lnTo>
                    <a:lnTo>
                      <a:pt x="3" y="196"/>
                    </a:lnTo>
                    <a:lnTo>
                      <a:pt x="2" y="195"/>
                    </a:lnTo>
                    <a:lnTo>
                      <a:pt x="1" y="193"/>
                    </a:lnTo>
                    <a:lnTo>
                      <a:pt x="1" y="192"/>
                    </a:lnTo>
                    <a:lnTo>
                      <a:pt x="0" y="189"/>
                    </a:lnTo>
                    <a:lnTo>
                      <a:pt x="1" y="185"/>
                    </a:lnTo>
                    <a:lnTo>
                      <a:pt x="1" y="181"/>
                    </a:lnTo>
                    <a:lnTo>
                      <a:pt x="4" y="170"/>
                    </a:lnTo>
                    <a:lnTo>
                      <a:pt x="7" y="158"/>
                    </a:lnTo>
                    <a:lnTo>
                      <a:pt x="11" y="145"/>
                    </a:lnTo>
                    <a:lnTo>
                      <a:pt x="18" y="121"/>
                    </a:lnTo>
                    <a:lnTo>
                      <a:pt x="21" y="114"/>
                    </a:lnTo>
                    <a:lnTo>
                      <a:pt x="23" y="110"/>
                    </a:lnTo>
                    <a:lnTo>
                      <a:pt x="103" y="110"/>
                    </a:lnTo>
                    <a:lnTo>
                      <a:pt x="108" y="109"/>
                    </a:lnTo>
                    <a:lnTo>
                      <a:pt x="114" y="105"/>
                    </a:lnTo>
                    <a:lnTo>
                      <a:pt x="121" y="100"/>
                    </a:lnTo>
                    <a:lnTo>
                      <a:pt x="130" y="93"/>
                    </a:lnTo>
                    <a:lnTo>
                      <a:pt x="150" y="75"/>
                    </a:lnTo>
                    <a:lnTo>
                      <a:pt x="173" y="55"/>
                    </a:lnTo>
                    <a:lnTo>
                      <a:pt x="196" y="35"/>
                    </a:lnTo>
                    <a:lnTo>
                      <a:pt x="219" y="17"/>
                    </a:lnTo>
                    <a:lnTo>
                      <a:pt x="229" y="10"/>
                    </a:lnTo>
                    <a:lnTo>
                      <a:pt x="238" y="5"/>
                    </a:lnTo>
                    <a:lnTo>
                      <a:pt x="242" y="3"/>
                    </a:lnTo>
                    <a:lnTo>
                      <a:pt x="246" y="1"/>
                    </a:lnTo>
                    <a:lnTo>
                      <a:pt x="250" y="0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0083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24" name="Freeform 20"/>
              <p:cNvSpPr>
                <a:spLocks/>
              </p:cNvSpPr>
              <p:nvPr/>
            </p:nvSpPr>
            <p:spPr bwMode="auto">
              <a:xfrm>
                <a:off x="466" y="2972"/>
                <a:ext cx="177" cy="256"/>
              </a:xfrm>
              <a:custGeom>
                <a:avLst/>
                <a:gdLst/>
                <a:ahLst/>
                <a:cxnLst>
                  <a:cxn ang="0">
                    <a:pos x="172" y="0"/>
                  </a:cxn>
                  <a:cxn ang="0">
                    <a:pos x="111" y="61"/>
                  </a:cxn>
                  <a:cxn ang="0">
                    <a:pos x="104" y="62"/>
                  </a:cxn>
                  <a:cxn ang="0">
                    <a:pos x="97" y="65"/>
                  </a:cxn>
                  <a:cxn ang="0">
                    <a:pos x="88" y="72"/>
                  </a:cxn>
                  <a:cxn ang="0">
                    <a:pos x="81" y="82"/>
                  </a:cxn>
                  <a:cxn ang="0">
                    <a:pos x="73" y="99"/>
                  </a:cxn>
                  <a:cxn ang="0">
                    <a:pos x="66" y="126"/>
                  </a:cxn>
                  <a:cxn ang="0">
                    <a:pos x="61" y="156"/>
                  </a:cxn>
                  <a:cxn ang="0">
                    <a:pos x="61" y="171"/>
                  </a:cxn>
                  <a:cxn ang="0">
                    <a:pos x="62" y="181"/>
                  </a:cxn>
                  <a:cxn ang="0">
                    <a:pos x="65" y="188"/>
                  </a:cxn>
                  <a:cxn ang="0">
                    <a:pos x="69" y="192"/>
                  </a:cxn>
                  <a:cxn ang="0">
                    <a:pos x="73" y="194"/>
                  </a:cxn>
                  <a:cxn ang="0">
                    <a:pos x="131" y="194"/>
                  </a:cxn>
                  <a:cxn ang="0">
                    <a:pos x="125" y="228"/>
                  </a:cxn>
                  <a:cxn ang="0">
                    <a:pos x="40" y="257"/>
                  </a:cxn>
                  <a:cxn ang="0">
                    <a:pos x="28" y="254"/>
                  </a:cxn>
                  <a:cxn ang="0">
                    <a:pos x="19" y="248"/>
                  </a:cxn>
                  <a:cxn ang="0">
                    <a:pos x="12" y="238"/>
                  </a:cxn>
                  <a:cxn ang="0">
                    <a:pos x="6" y="227"/>
                  </a:cxn>
                  <a:cxn ang="0">
                    <a:pos x="3" y="215"/>
                  </a:cxn>
                  <a:cxn ang="0">
                    <a:pos x="1" y="204"/>
                  </a:cxn>
                  <a:cxn ang="0">
                    <a:pos x="0" y="188"/>
                  </a:cxn>
                  <a:cxn ang="0">
                    <a:pos x="1" y="172"/>
                  </a:cxn>
                  <a:cxn ang="0">
                    <a:pos x="4" y="146"/>
                  </a:cxn>
                  <a:cxn ang="0">
                    <a:pos x="11" y="116"/>
                  </a:cxn>
                  <a:cxn ang="0">
                    <a:pos x="18" y="91"/>
                  </a:cxn>
                  <a:cxn ang="0">
                    <a:pos x="23" y="75"/>
                  </a:cxn>
                  <a:cxn ang="0">
                    <a:pos x="33" y="52"/>
                  </a:cxn>
                  <a:cxn ang="0">
                    <a:pos x="45" y="32"/>
                  </a:cxn>
                  <a:cxn ang="0">
                    <a:pos x="54" y="20"/>
                  </a:cxn>
                  <a:cxn ang="0">
                    <a:pos x="65" y="11"/>
                  </a:cxn>
                  <a:cxn ang="0">
                    <a:pos x="76" y="4"/>
                  </a:cxn>
                  <a:cxn ang="0">
                    <a:pos x="89" y="1"/>
                  </a:cxn>
                </a:cxnLst>
                <a:rect l="0" t="0" r="r" b="b"/>
                <a:pathLst>
                  <a:path w="172" h="257">
                    <a:moveTo>
                      <a:pt x="95" y="0"/>
                    </a:moveTo>
                    <a:lnTo>
                      <a:pt x="172" y="0"/>
                    </a:lnTo>
                    <a:lnTo>
                      <a:pt x="160" y="61"/>
                    </a:lnTo>
                    <a:lnTo>
                      <a:pt x="111" y="61"/>
                    </a:lnTo>
                    <a:lnTo>
                      <a:pt x="107" y="61"/>
                    </a:lnTo>
                    <a:lnTo>
                      <a:pt x="104" y="62"/>
                    </a:lnTo>
                    <a:lnTo>
                      <a:pt x="100" y="63"/>
                    </a:lnTo>
                    <a:lnTo>
                      <a:pt x="97" y="65"/>
                    </a:lnTo>
                    <a:lnTo>
                      <a:pt x="91" y="69"/>
                    </a:lnTo>
                    <a:lnTo>
                      <a:pt x="88" y="72"/>
                    </a:lnTo>
                    <a:lnTo>
                      <a:pt x="86" y="75"/>
                    </a:lnTo>
                    <a:lnTo>
                      <a:pt x="81" y="82"/>
                    </a:lnTo>
                    <a:lnTo>
                      <a:pt x="77" y="90"/>
                    </a:lnTo>
                    <a:lnTo>
                      <a:pt x="73" y="99"/>
                    </a:lnTo>
                    <a:lnTo>
                      <a:pt x="70" y="108"/>
                    </a:lnTo>
                    <a:lnTo>
                      <a:pt x="66" y="126"/>
                    </a:lnTo>
                    <a:lnTo>
                      <a:pt x="63" y="143"/>
                    </a:lnTo>
                    <a:lnTo>
                      <a:pt x="61" y="156"/>
                    </a:lnTo>
                    <a:lnTo>
                      <a:pt x="61" y="165"/>
                    </a:lnTo>
                    <a:lnTo>
                      <a:pt x="61" y="171"/>
                    </a:lnTo>
                    <a:lnTo>
                      <a:pt x="61" y="176"/>
                    </a:lnTo>
                    <a:lnTo>
                      <a:pt x="62" y="181"/>
                    </a:lnTo>
                    <a:lnTo>
                      <a:pt x="64" y="186"/>
                    </a:lnTo>
                    <a:lnTo>
                      <a:pt x="65" y="188"/>
                    </a:lnTo>
                    <a:lnTo>
                      <a:pt x="67" y="190"/>
                    </a:lnTo>
                    <a:lnTo>
                      <a:pt x="69" y="192"/>
                    </a:lnTo>
                    <a:lnTo>
                      <a:pt x="71" y="193"/>
                    </a:lnTo>
                    <a:lnTo>
                      <a:pt x="73" y="194"/>
                    </a:lnTo>
                    <a:lnTo>
                      <a:pt x="76" y="194"/>
                    </a:lnTo>
                    <a:lnTo>
                      <a:pt x="131" y="194"/>
                    </a:lnTo>
                    <a:lnTo>
                      <a:pt x="128" y="212"/>
                    </a:lnTo>
                    <a:lnTo>
                      <a:pt x="125" y="228"/>
                    </a:lnTo>
                    <a:lnTo>
                      <a:pt x="119" y="257"/>
                    </a:lnTo>
                    <a:lnTo>
                      <a:pt x="40" y="257"/>
                    </a:lnTo>
                    <a:lnTo>
                      <a:pt x="34" y="256"/>
                    </a:lnTo>
                    <a:lnTo>
                      <a:pt x="28" y="254"/>
                    </a:lnTo>
                    <a:lnTo>
                      <a:pt x="23" y="251"/>
                    </a:lnTo>
                    <a:lnTo>
                      <a:pt x="19" y="248"/>
                    </a:lnTo>
                    <a:lnTo>
                      <a:pt x="15" y="243"/>
                    </a:lnTo>
                    <a:lnTo>
                      <a:pt x="12" y="238"/>
                    </a:lnTo>
                    <a:lnTo>
                      <a:pt x="9" y="233"/>
                    </a:lnTo>
                    <a:lnTo>
                      <a:pt x="6" y="227"/>
                    </a:lnTo>
                    <a:lnTo>
                      <a:pt x="5" y="221"/>
                    </a:lnTo>
                    <a:lnTo>
                      <a:pt x="3" y="215"/>
                    </a:lnTo>
                    <a:lnTo>
                      <a:pt x="2" y="209"/>
                    </a:lnTo>
                    <a:lnTo>
                      <a:pt x="1" y="204"/>
                    </a:lnTo>
                    <a:lnTo>
                      <a:pt x="0" y="194"/>
                    </a:lnTo>
                    <a:lnTo>
                      <a:pt x="0" y="188"/>
                    </a:lnTo>
                    <a:lnTo>
                      <a:pt x="0" y="181"/>
                    </a:lnTo>
                    <a:lnTo>
                      <a:pt x="1" y="172"/>
                    </a:lnTo>
                    <a:lnTo>
                      <a:pt x="2" y="160"/>
                    </a:lnTo>
                    <a:lnTo>
                      <a:pt x="4" y="146"/>
                    </a:lnTo>
                    <a:lnTo>
                      <a:pt x="7" y="131"/>
                    </a:lnTo>
                    <a:lnTo>
                      <a:pt x="11" y="116"/>
                    </a:lnTo>
                    <a:lnTo>
                      <a:pt x="15" y="100"/>
                    </a:lnTo>
                    <a:lnTo>
                      <a:pt x="18" y="91"/>
                    </a:lnTo>
                    <a:lnTo>
                      <a:pt x="20" y="83"/>
                    </a:lnTo>
                    <a:lnTo>
                      <a:pt x="23" y="75"/>
                    </a:lnTo>
                    <a:lnTo>
                      <a:pt x="26" y="67"/>
                    </a:lnTo>
                    <a:lnTo>
                      <a:pt x="33" y="52"/>
                    </a:lnTo>
                    <a:lnTo>
                      <a:pt x="41" y="38"/>
                    </a:lnTo>
                    <a:lnTo>
                      <a:pt x="45" y="32"/>
                    </a:lnTo>
                    <a:lnTo>
                      <a:pt x="50" y="26"/>
                    </a:lnTo>
                    <a:lnTo>
                      <a:pt x="54" y="20"/>
                    </a:lnTo>
                    <a:lnTo>
                      <a:pt x="60" y="15"/>
                    </a:lnTo>
                    <a:lnTo>
                      <a:pt x="65" y="11"/>
                    </a:lnTo>
                    <a:lnTo>
                      <a:pt x="70" y="7"/>
                    </a:lnTo>
                    <a:lnTo>
                      <a:pt x="76" y="4"/>
                    </a:lnTo>
                    <a:lnTo>
                      <a:pt x="82" y="2"/>
                    </a:lnTo>
                    <a:lnTo>
                      <a:pt x="89" y="1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25" name="Freeform 21"/>
              <p:cNvSpPr>
                <a:spLocks/>
              </p:cNvSpPr>
              <p:nvPr/>
            </p:nvSpPr>
            <p:spPr bwMode="auto">
              <a:xfrm>
                <a:off x="621" y="2972"/>
                <a:ext cx="138" cy="25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104" y="0"/>
                  </a:cxn>
                  <a:cxn ang="0">
                    <a:pos x="65" y="187"/>
                  </a:cxn>
                  <a:cxn ang="0">
                    <a:pos x="66" y="191"/>
                  </a:cxn>
                  <a:cxn ang="0">
                    <a:pos x="68" y="194"/>
                  </a:cxn>
                  <a:cxn ang="0">
                    <a:pos x="131" y="194"/>
                  </a:cxn>
                  <a:cxn ang="0">
                    <a:pos x="117" y="257"/>
                  </a:cxn>
                  <a:cxn ang="0">
                    <a:pos x="29" y="257"/>
                  </a:cxn>
                  <a:cxn ang="0">
                    <a:pos x="26" y="256"/>
                  </a:cxn>
                  <a:cxn ang="0">
                    <a:pos x="23" y="255"/>
                  </a:cxn>
                  <a:cxn ang="0">
                    <a:pos x="18" y="252"/>
                  </a:cxn>
                  <a:cxn ang="0">
                    <a:pos x="15" y="250"/>
                  </a:cxn>
                  <a:cxn ang="0">
                    <a:pos x="13" y="247"/>
                  </a:cxn>
                  <a:cxn ang="0">
                    <a:pos x="9" y="242"/>
                  </a:cxn>
                  <a:cxn ang="0">
                    <a:pos x="5" y="236"/>
                  </a:cxn>
                  <a:cxn ang="0">
                    <a:pos x="2" y="230"/>
                  </a:cxn>
                  <a:cxn ang="0">
                    <a:pos x="1" y="225"/>
                  </a:cxn>
                  <a:cxn ang="0">
                    <a:pos x="0" y="221"/>
                  </a:cxn>
                  <a:cxn ang="0">
                    <a:pos x="47" y="0"/>
                  </a:cxn>
                </a:cxnLst>
                <a:rect l="0" t="0" r="r" b="b"/>
                <a:pathLst>
                  <a:path w="131" h="257">
                    <a:moveTo>
                      <a:pt x="47" y="0"/>
                    </a:moveTo>
                    <a:lnTo>
                      <a:pt x="104" y="0"/>
                    </a:lnTo>
                    <a:lnTo>
                      <a:pt x="65" y="187"/>
                    </a:lnTo>
                    <a:lnTo>
                      <a:pt x="66" y="191"/>
                    </a:lnTo>
                    <a:lnTo>
                      <a:pt x="68" y="194"/>
                    </a:lnTo>
                    <a:lnTo>
                      <a:pt x="131" y="194"/>
                    </a:lnTo>
                    <a:lnTo>
                      <a:pt x="117" y="257"/>
                    </a:lnTo>
                    <a:lnTo>
                      <a:pt x="29" y="257"/>
                    </a:lnTo>
                    <a:lnTo>
                      <a:pt x="26" y="256"/>
                    </a:lnTo>
                    <a:lnTo>
                      <a:pt x="23" y="255"/>
                    </a:lnTo>
                    <a:lnTo>
                      <a:pt x="18" y="252"/>
                    </a:lnTo>
                    <a:lnTo>
                      <a:pt x="15" y="250"/>
                    </a:lnTo>
                    <a:lnTo>
                      <a:pt x="13" y="247"/>
                    </a:lnTo>
                    <a:lnTo>
                      <a:pt x="9" y="242"/>
                    </a:lnTo>
                    <a:lnTo>
                      <a:pt x="5" y="236"/>
                    </a:lnTo>
                    <a:lnTo>
                      <a:pt x="2" y="230"/>
                    </a:lnTo>
                    <a:lnTo>
                      <a:pt x="1" y="225"/>
                    </a:lnTo>
                    <a:lnTo>
                      <a:pt x="0" y="22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26" name="Freeform 22"/>
              <p:cNvSpPr>
                <a:spLocks/>
              </p:cNvSpPr>
              <p:nvPr/>
            </p:nvSpPr>
            <p:spPr bwMode="auto">
              <a:xfrm>
                <a:off x="974" y="2972"/>
                <a:ext cx="133" cy="25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04" y="0"/>
                  </a:cxn>
                  <a:cxn ang="0">
                    <a:pos x="63" y="189"/>
                  </a:cxn>
                  <a:cxn ang="0">
                    <a:pos x="64" y="190"/>
                  </a:cxn>
                  <a:cxn ang="0">
                    <a:pos x="64" y="192"/>
                  </a:cxn>
                  <a:cxn ang="0">
                    <a:pos x="64" y="194"/>
                  </a:cxn>
                  <a:cxn ang="0">
                    <a:pos x="129" y="194"/>
                  </a:cxn>
                  <a:cxn ang="0">
                    <a:pos x="126" y="212"/>
                  </a:cxn>
                  <a:cxn ang="0">
                    <a:pos x="124" y="228"/>
                  </a:cxn>
                  <a:cxn ang="0">
                    <a:pos x="117" y="257"/>
                  </a:cxn>
                  <a:cxn ang="0">
                    <a:pos x="29" y="257"/>
                  </a:cxn>
                  <a:cxn ang="0">
                    <a:pos x="26" y="256"/>
                  </a:cxn>
                  <a:cxn ang="0">
                    <a:pos x="23" y="256"/>
                  </a:cxn>
                  <a:cxn ang="0">
                    <a:pos x="20" y="255"/>
                  </a:cxn>
                  <a:cxn ang="0">
                    <a:pos x="18" y="253"/>
                  </a:cxn>
                  <a:cxn ang="0">
                    <a:pos x="15" y="251"/>
                  </a:cxn>
                  <a:cxn ang="0">
                    <a:pos x="13" y="249"/>
                  </a:cxn>
                  <a:cxn ang="0">
                    <a:pos x="9" y="244"/>
                  </a:cxn>
                  <a:cxn ang="0">
                    <a:pos x="5" y="238"/>
                  </a:cxn>
                  <a:cxn ang="0">
                    <a:pos x="2" y="232"/>
                  </a:cxn>
                  <a:cxn ang="0">
                    <a:pos x="0" y="226"/>
                  </a:cxn>
                  <a:cxn ang="0">
                    <a:pos x="0" y="220"/>
                  </a:cxn>
                  <a:cxn ang="0">
                    <a:pos x="45" y="0"/>
                  </a:cxn>
                </a:cxnLst>
                <a:rect l="0" t="0" r="r" b="b"/>
                <a:pathLst>
                  <a:path w="129" h="257">
                    <a:moveTo>
                      <a:pt x="45" y="0"/>
                    </a:moveTo>
                    <a:lnTo>
                      <a:pt x="104" y="0"/>
                    </a:lnTo>
                    <a:lnTo>
                      <a:pt x="63" y="189"/>
                    </a:lnTo>
                    <a:lnTo>
                      <a:pt x="64" y="190"/>
                    </a:lnTo>
                    <a:lnTo>
                      <a:pt x="64" y="192"/>
                    </a:lnTo>
                    <a:lnTo>
                      <a:pt x="64" y="194"/>
                    </a:lnTo>
                    <a:lnTo>
                      <a:pt x="129" y="194"/>
                    </a:lnTo>
                    <a:lnTo>
                      <a:pt x="126" y="212"/>
                    </a:lnTo>
                    <a:lnTo>
                      <a:pt x="124" y="228"/>
                    </a:lnTo>
                    <a:lnTo>
                      <a:pt x="117" y="257"/>
                    </a:lnTo>
                    <a:lnTo>
                      <a:pt x="29" y="257"/>
                    </a:lnTo>
                    <a:lnTo>
                      <a:pt x="26" y="256"/>
                    </a:lnTo>
                    <a:lnTo>
                      <a:pt x="23" y="256"/>
                    </a:lnTo>
                    <a:lnTo>
                      <a:pt x="20" y="255"/>
                    </a:lnTo>
                    <a:lnTo>
                      <a:pt x="18" y="253"/>
                    </a:lnTo>
                    <a:lnTo>
                      <a:pt x="15" y="251"/>
                    </a:lnTo>
                    <a:lnTo>
                      <a:pt x="13" y="249"/>
                    </a:lnTo>
                    <a:lnTo>
                      <a:pt x="9" y="244"/>
                    </a:lnTo>
                    <a:lnTo>
                      <a:pt x="5" y="238"/>
                    </a:lnTo>
                    <a:lnTo>
                      <a:pt x="2" y="232"/>
                    </a:lnTo>
                    <a:lnTo>
                      <a:pt x="0" y="226"/>
                    </a:lnTo>
                    <a:lnTo>
                      <a:pt x="0" y="22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27" name="Freeform 23"/>
              <p:cNvSpPr>
                <a:spLocks/>
              </p:cNvSpPr>
              <p:nvPr/>
            </p:nvSpPr>
            <p:spPr bwMode="auto">
              <a:xfrm>
                <a:off x="1118" y="2972"/>
                <a:ext cx="116" cy="256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13" y="0"/>
                  </a:cxn>
                  <a:cxn ang="0">
                    <a:pos x="59" y="256"/>
                  </a:cxn>
                  <a:cxn ang="0">
                    <a:pos x="0" y="256"/>
                  </a:cxn>
                  <a:cxn ang="0">
                    <a:pos x="56" y="0"/>
                  </a:cxn>
                </a:cxnLst>
                <a:rect l="0" t="0" r="r" b="b"/>
                <a:pathLst>
                  <a:path w="113" h="256">
                    <a:moveTo>
                      <a:pt x="56" y="0"/>
                    </a:moveTo>
                    <a:lnTo>
                      <a:pt x="113" y="0"/>
                    </a:lnTo>
                    <a:lnTo>
                      <a:pt x="59" y="256"/>
                    </a:lnTo>
                    <a:lnTo>
                      <a:pt x="0" y="25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28" name="Freeform 24"/>
              <p:cNvSpPr>
                <a:spLocks/>
              </p:cNvSpPr>
              <p:nvPr/>
            </p:nvSpPr>
            <p:spPr bwMode="auto">
              <a:xfrm>
                <a:off x="1245" y="2972"/>
                <a:ext cx="160" cy="25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1" y="0"/>
                  </a:cxn>
                  <a:cxn ang="0">
                    <a:pos x="149" y="61"/>
                  </a:cxn>
                  <a:cxn ang="0">
                    <a:pos x="138" y="62"/>
                  </a:cxn>
                  <a:cxn ang="0">
                    <a:pos x="127" y="63"/>
                  </a:cxn>
                  <a:cxn ang="0">
                    <a:pos x="106" y="63"/>
                  </a:cxn>
                  <a:cxn ang="0">
                    <a:pos x="95" y="110"/>
                  </a:cxn>
                  <a:cxn ang="0">
                    <a:pos x="85" y="159"/>
                  </a:cxn>
                  <a:cxn ang="0">
                    <a:pos x="75" y="208"/>
                  </a:cxn>
                  <a:cxn ang="0">
                    <a:pos x="65" y="256"/>
                  </a:cxn>
                  <a:cxn ang="0">
                    <a:pos x="6" y="256"/>
                  </a:cxn>
                  <a:cxn ang="0">
                    <a:pos x="46" y="61"/>
                  </a:cxn>
                  <a:cxn ang="0">
                    <a:pos x="35" y="62"/>
                  </a:cxn>
                  <a:cxn ang="0">
                    <a:pos x="24" y="62"/>
                  </a:cxn>
                  <a:cxn ang="0">
                    <a:pos x="0" y="61"/>
                  </a:cxn>
                  <a:cxn ang="0">
                    <a:pos x="3" y="45"/>
                  </a:cxn>
                  <a:cxn ang="0">
                    <a:pos x="6" y="30"/>
                  </a:cxn>
                  <a:cxn ang="0">
                    <a:pos x="10" y="15"/>
                  </a:cxn>
                  <a:cxn ang="0">
                    <a:pos x="14" y="0"/>
                  </a:cxn>
                </a:cxnLst>
                <a:rect l="0" t="0" r="r" b="b"/>
                <a:pathLst>
                  <a:path w="161" h="256">
                    <a:moveTo>
                      <a:pt x="14" y="0"/>
                    </a:moveTo>
                    <a:lnTo>
                      <a:pt x="161" y="0"/>
                    </a:lnTo>
                    <a:lnTo>
                      <a:pt x="149" y="61"/>
                    </a:lnTo>
                    <a:lnTo>
                      <a:pt x="138" y="62"/>
                    </a:lnTo>
                    <a:lnTo>
                      <a:pt x="127" y="63"/>
                    </a:lnTo>
                    <a:lnTo>
                      <a:pt x="106" y="63"/>
                    </a:lnTo>
                    <a:lnTo>
                      <a:pt x="95" y="110"/>
                    </a:lnTo>
                    <a:lnTo>
                      <a:pt x="85" y="159"/>
                    </a:lnTo>
                    <a:lnTo>
                      <a:pt x="75" y="208"/>
                    </a:lnTo>
                    <a:lnTo>
                      <a:pt x="65" y="256"/>
                    </a:lnTo>
                    <a:lnTo>
                      <a:pt x="6" y="256"/>
                    </a:lnTo>
                    <a:lnTo>
                      <a:pt x="46" y="61"/>
                    </a:lnTo>
                    <a:lnTo>
                      <a:pt x="35" y="62"/>
                    </a:lnTo>
                    <a:lnTo>
                      <a:pt x="24" y="62"/>
                    </a:lnTo>
                    <a:lnTo>
                      <a:pt x="0" y="61"/>
                    </a:lnTo>
                    <a:lnTo>
                      <a:pt x="3" y="45"/>
                    </a:lnTo>
                    <a:lnTo>
                      <a:pt x="6" y="30"/>
                    </a:lnTo>
                    <a:lnTo>
                      <a:pt x="10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29" name="Freeform 25"/>
              <p:cNvSpPr>
                <a:spLocks/>
              </p:cNvSpPr>
              <p:nvPr/>
            </p:nvSpPr>
            <p:spPr bwMode="auto">
              <a:xfrm>
                <a:off x="1427" y="3139"/>
                <a:ext cx="470" cy="195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50" y="2"/>
                  </a:cxn>
                  <a:cxn ang="0">
                    <a:pos x="158" y="7"/>
                  </a:cxn>
                  <a:cxn ang="0">
                    <a:pos x="170" y="18"/>
                  </a:cxn>
                  <a:cxn ang="0">
                    <a:pos x="188" y="39"/>
                  </a:cxn>
                  <a:cxn ang="0">
                    <a:pos x="210" y="65"/>
                  </a:cxn>
                  <a:cxn ang="0">
                    <a:pos x="219" y="74"/>
                  </a:cxn>
                  <a:cxn ang="0">
                    <a:pos x="226" y="77"/>
                  </a:cxn>
                  <a:cxn ang="0">
                    <a:pos x="232" y="74"/>
                  </a:cxn>
                  <a:cxn ang="0">
                    <a:pos x="275" y="39"/>
                  </a:cxn>
                  <a:cxn ang="0">
                    <a:pos x="308" y="12"/>
                  </a:cxn>
                  <a:cxn ang="0">
                    <a:pos x="326" y="1"/>
                  </a:cxn>
                  <a:cxn ang="0">
                    <a:pos x="463" y="0"/>
                  </a:cxn>
                  <a:cxn ang="0">
                    <a:pos x="467" y="3"/>
                  </a:cxn>
                  <a:cxn ang="0">
                    <a:pos x="469" y="7"/>
                  </a:cxn>
                  <a:cxn ang="0">
                    <a:pos x="469" y="15"/>
                  </a:cxn>
                  <a:cxn ang="0">
                    <a:pos x="465" y="37"/>
                  </a:cxn>
                  <a:cxn ang="0">
                    <a:pos x="458" y="65"/>
                  </a:cxn>
                  <a:cxn ang="0">
                    <a:pos x="454" y="77"/>
                  </a:cxn>
                  <a:cxn ang="0">
                    <a:pos x="449" y="86"/>
                  </a:cxn>
                  <a:cxn ang="0">
                    <a:pos x="445" y="89"/>
                  </a:cxn>
                  <a:cxn ang="0">
                    <a:pos x="362" y="90"/>
                  </a:cxn>
                  <a:cxn ang="0">
                    <a:pos x="342" y="106"/>
                  </a:cxn>
                  <a:cxn ang="0">
                    <a:pos x="274" y="163"/>
                  </a:cxn>
                  <a:cxn ang="0">
                    <a:pos x="251" y="180"/>
                  </a:cxn>
                  <a:cxn ang="0">
                    <a:pos x="232" y="192"/>
                  </a:cxn>
                  <a:cxn ang="0">
                    <a:pos x="221" y="197"/>
                  </a:cxn>
                  <a:cxn ang="0">
                    <a:pos x="215" y="197"/>
                  </a:cxn>
                  <a:cxn ang="0">
                    <a:pos x="205" y="193"/>
                  </a:cxn>
                  <a:cxn ang="0">
                    <a:pos x="189" y="182"/>
                  </a:cxn>
                  <a:cxn ang="0">
                    <a:pos x="173" y="167"/>
                  </a:cxn>
                  <a:cxn ang="0">
                    <a:pos x="141" y="130"/>
                  </a:cxn>
                  <a:cxn ang="0">
                    <a:pos x="116" y="98"/>
                  </a:cxn>
                  <a:cxn ang="0">
                    <a:pos x="6" y="89"/>
                  </a:cxn>
                  <a:cxn ang="0">
                    <a:pos x="1" y="83"/>
                  </a:cxn>
                  <a:cxn ang="0">
                    <a:pos x="0" y="80"/>
                  </a:cxn>
                  <a:cxn ang="0">
                    <a:pos x="1" y="72"/>
                  </a:cxn>
                  <a:cxn ang="0">
                    <a:pos x="5" y="50"/>
                  </a:cxn>
                  <a:cxn ang="0">
                    <a:pos x="13" y="23"/>
                  </a:cxn>
                  <a:cxn ang="0">
                    <a:pos x="17" y="11"/>
                  </a:cxn>
                  <a:cxn ang="0">
                    <a:pos x="23" y="3"/>
                  </a:cxn>
                  <a:cxn ang="0">
                    <a:pos x="29" y="0"/>
                  </a:cxn>
                </a:cxnLst>
                <a:rect l="0" t="0" r="r" b="b"/>
                <a:pathLst>
                  <a:path w="470" h="197">
                    <a:moveTo>
                      <a:pt x="29" y="0"/>
                    </a:moveTo>
                    <a:lnTo>
                      <a:pt x="142" y="0"/>
                    </a:lnTo>
                    <a:lnTo>
                      <a:pt x="147" y="1"/>
                    </a:lnTo>
                    <a:lnTo>
                      <a:pt x="150" y="2"/>
                    </a:lnTo>
                    <a:lnTo>
                      <a:pt x="152" y="4"/>
                    </a:lnTo>
                    <a:lnTo>
                      <a:pt x="158" y="7"/>
                    </a:lnTo>
                    <a:lnTo>
                      <a:pt x="164" y="12"/>
                    </a:lnTo>
                    <a:lnTo>
                      <a:pt x="170" y="18"/>
                    </a:lnTo>
                    <a:lnTo>
                      <a:pt x="176" y="25"/>
                    </a:lnTo>
                    <a:lnTo>
                      <a:pt x="188" y="39"/>
                    </a:lnTo>
                    <a:lnTo>
                      <a:pt x="200" y="53"/>
                    </a:lnTo>
                    <a:lnTo>
                      <a:pt x="210" y="65"/>
                    </a:lnTo>
                    <a:lnTo>
                      <a:pt x="215" y="70"/>
                    </a:lnTo>
                    <a:lnTo>
                      <a:pt x="219" y="74"/>
                    </a:lnTo>
                    <a:lnTo>
                      <a:pt x="223" y="76"/>
                    </a:lnTo>
                    <a:lnTo>
                      <a:pt x="226" y="77"/>
                    </a:lnTo>
                    <a:lnTo>
                      <a:pt x="228" y="76"/>
                    </a:lnTo>
                    <a:lnTo>
                      <a:pt x="232" y="74"/>
                    </a:lnTo>
                    <a:lnTo>
                      <a:pt x="243" y="65"/>
                    </a:lnTo>
                    <a:lnTo>
                      <a:pt x="275" y="39"/>
                    </a:lnTo>
                    <a:lnTo>
                      <a:pt x="292" y="25"/>
                    </a:lnTo>
                    <a:lnTo>
                      <a:pt x="308" y="12"/>
                    </a:lnTo>
                    <a:lnTo>
                      <a:pt x="321" y="4"/>
                    </a:lnTo>
                    <a:lnTo>
                      <a:pt x="326" y="1"/>
                    </a:lnTo>
                    <a:lnTo>
                      <a:pt x="329" y="0"/>
                    </a:lnTo>
                    <a:lnTo>
                      <a:pt x="463" y="0"/>
                    </a:lnTo>
                    <a:lnTo>
                      <a:pt x="466" y="2"/>
                    </a:lnTo>
                    <a:lnTo>
                      <a:pt x="467" y="3"/>
                    </a:lnTo>
                    <a:lnTo>
                      <a:pt x="468" y="4"/>
                    </a:lnTo>
                    <a:lnTo>
                      <a:pt x="469" y="7"/>
                    </a:lnTo>
                    <a:lnTo>
                      <a:pt x="470" y="10"/>
                    </a:lnTo>
                    <a:lnTo>
                      <a:pt x="469" y="15"/>
                    </a:lnTo>
                    <a:lnTo>
                      <a:pt x="467" y="24"/>
                    </a:lnTo>
                    <a:lnTo>
                      <a:pt x="465" y="37"/>
                    </a:lnTo>
                    <a:lnTo>
                      <a:pt x="462" y="51"/>
                    </a:lnTo>
                    <a:lnTo>
                      <a:pt x="458" y="65"/>
                    </a:lnTo>
                    <a:lnTo>
                      <a:pt x="456" y="71"/>
                    </a:lnTo>
                    <a:lnTo>
                      <a:pt x="454" y="77"/>
                    </a:lnTo>
                    <a:lnTo>
                      <a:pt x="451" y="82"/>
                    </a:lnTo>
                    <a:lnTo>
                      <a:pt x="449" y="86"/>
                    </a:lnTo>
                    <a:lnTo>
                      <a:pt x="447" y="88"/>
                    </a:lnTo>
                    <a:lnTo>
                      <a:pt x="445" y="89"/>
                    </a:lnTo>
                    <a:lnTo>
                      <a:pt x="365" y="89"/>
                    </a:lnTo>
                    <a:lnTo>
                      <a:pt x="362" y="90"/>
                    </a:lnTo>
                    <a:lnTo>
                      <a:pt x="357" y="93"/>
                    </a:lnTo>
                    <a:lnTo>
                      <a:pt x="342" y="106"/>
                    </a:lnTo>
                    <a:lnTo>
                      <a:pt x="299" y="143"/>
                    </a:lnTo>
                    <a:lnTo>
                      <a:pt x="274" y="163"/>
                    </a:lnTo>
                    <a:lnTo>
                      <a:pt x="263" y="172"/>
                    </a:lnTo>
                    <a:lnTo>
                      <a:pt x="251" y="180"/>
                    </a:lnTo>
                    <a:lnTo>
                      <a:pt x="241" y="187"/>
                    </a:lnTo>
                    <a:lnTo>
                      <a:pt x="232" y="192"/>
                    </a:lnTo>
                    <a:lnTo>
                      <a:pt x="224" y="196"/>
                    </a:lnTo>
                    <a:lnTo>
                      <a:pt x="221" y="197"/>
                    </a:lnTo>
                    <a:lnTo>
                      <a:pt x="218" y="197"/>
                    </a:lnTo>
                    <a:lnTo>
                      <a:pt x="215" y="197"/>
                    </a:lnTo>
                    <a:lnTo>
                      <a:pt x="212" y="196"/>
                    </a:lnTo>
                    <a:lnTo>
                      <a:pt x="205" y="193"/>
                    </a:lnTo>
                    <a:lnTo>
                      <a:pt x="197" y="188"/>
                    </a:lnTo>
                    <a:lnTo>
                      <a:pt x="189" y="182"/>
                    </a:lnTo>
                    <a:lnTo>
                      <a:pt x="181" y="175"/>
                    </a:lnTo>
                    <a:lnTo>
                      <a:pt x="173" y="167"/>
                    </a:lnTo>
                    <a:lnTo>
                      <a:pt x="157" y="149"/>
                    </a:lnTo>
                    <a:lnTo>
                      <a:pt x="141" y="130"/>
                    </a:lnTo>
                    <a:lnTo>
                      <a:pt x="127" y="112"/>
                    </a:lnTo>
                    <a:lnTo>
                      <a:pt x="116" y="98"/>
                    </a:lnTo>
                    <a:lnTo>
                      <a:pt x="109" y="89"/>
                    </a:lnTo>
                    <a:lnTo>
                      <a:pt x="6" y="89"/>
                    </a:lnTo>
                    <a:lnTo>
                      <a:pt x="3" y="85"/>
                    </a:lnTo>
                    <a:lnTo>
                      <a:pt x="1" y="83"/>
                    </a:lnTo>
                    <a:lnTo>
                      <a:pt x="1" y="81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1" y="72"/>
                    </a:lnTo>
                    <a:lnTo>
                      <a:pt x="2" y="62"/>
                    </a:lnTo>
                    <a:lnTo>
                      <a:pt x="5" y="50"/>
                    </a:lnTo>
                    <a:lnTo>
                      <a:pt x="8" y="36"/>
                    </a:lnTo>
                    <a:lnTo>
                      <a:pt x="13" y="23"/>
                    </a:lnTo>
                    <a:lnTo>
                      <a:pt x="15" y="17"/>
                    </a:lnTo>
                    <a:lnTo>
                      <a:pt x="17" y="11"/>
                    </a:lnTo>
                    <a:lnTo>
                      <a:pt x="20" y="7"/>
                    </a:lnTo>
                    <a:lnTo>
                      <a:pt x="23" y="3"/>
                    </a:lnTo>
                    <a:lnTo>
                      <a:pt x="2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30" name="Freeform 26"/>
              <p:cNvSpPr>
                <a:spLocks/>
              </p:cNvSpPr>
              <p:nvPr/>
            </p:nvSpPr>
            <p:spPr bwMode="auto">
              <a:xfrm>
                <a:off x="864" y="3261"/>
                <a:ext cx="61" cy="72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51" y="5"/>
                  </a:cxn>
                  <a:cxn ang="0">
                    <a:pos x="56" y="11"/>
                  </a:cxn>
                  <a:cxn ang="0">
                    <a:pos x="57" y="15"/>
                  </a:cxn>
                  <a:cxn ang="0">
                    <a:pos x="39" y="23"/>
                  </a:cxn>
                  <a:cxn ang="0">
                    <a:pos x="38" y="20"/>
                  </a:cxn>
                  <a:cxn ang="0">
                    <a:pos x="29" y="18"/>
                  </a:cxn>
                  <a:cxn ang="0">
                    <a:pos x="28" y="25"/>
                  </a:cxn>
                  <a:cxn ang="0">
                    <a:pos x="41" y="31"/>
                  </a:cxn>
                  <a:cxn ang="0">
                    <a:pos x="49" y="35"/>
                  </a:cxn>
                  <a:cxn ang="0">
                    <a:pos x="52" y="39"/>
                  </a:cxn>
                  <a:cxn ang="0">
                    <a:pos x="53" y="44"/>
                  </a:cxn>
                  <a:cxn ang="0">
                    <a:pos x="52" y="52"/>
                  </a:cxn>
                  <a:cxn ang="0">
                    <a:pos x="50" y="58"/>
                  </a:cxn>
                  <a:cxn ang="0">
                    <a:pos x="43" y="66"/>
                  </a:cxn>
                  <a:cxn ang="0">
                    <a:pos x="33" y="71"/>
                  </a:cxn>
                  <a:cxn ang="0">
                    <a:pos x="22" y="73"/>
                  </a:cxn>
                  <a:cxn ang="0">
                    <a:pos x="14" y="72"/>
                  </a:cxn>
                  <a:cxn ang="0">
                    <a:pos x="6" y="69"/>
                  </a:cxn>
                  <a:cxn ang="0">
                    <a:pos x="3" y="67"/>
                  </a:cxn>
                  <a:cxn ang="0">
                    <a:pos x="1" y="64"/>
                  </a:cxn>
                  <a:cxn ang="0">
                    <a:pos x="0" y="60"/>
                  </a:cxn>
                  <a:cxn ang="0">
                    <a:pos x="19" y="48"/>
                  </a:cxn>
                  <a:cxn ang="0">
                    <a:pos x="31" y="57"/>
                  </a:cxn>
                  <a:cxn ang="0">
                    <a:pos x="32" y="56"/>
                  </a:cxn>
                  <a:cxn ang="0">
                    <a:pos x="33" y="51"/>
                  </a:cxn>
                  <a:cxn ang="0">
                    <a:pos x="32" y="48"/>
                  </a:cxn>
                  <a:cxn ang="0">
                    <a:pos x="29" y="46"/>
                  </a:cxn>
                  <a:cxn ang="0">
                    <a:pos x="20" y="42"/>
                  </a:cxn>
                  <a:cxn ang="0">
                    <a:pos x="13" y="38"/>
                  </a:cxn>
                  <a:cxn ang="0">
                    <a:pos x="10" y="35"/>
                  </a:cxn>
                  <a:cxn ang="0">
                    <a:pos x="8" y="30"/>
                  </a:cxn>
                  <a:cxn ang="0">
                    <a:pos x="8" y="22"/>
                  </a:cxn>
                  <a:cxn ang="0">
                    <a:pos x="11" y="15"/>
                  </a:cxn>
                  <a:cxn ang="0">
                    <a:pos x="16" y="9"/>
                  </a:cxn>
                  <a:cxn ang="0">
                    <a:pos x="25" y="2"/>
                  </a:cxn>
                  <a:cxn ang="0">
                    <a:pos x="33" y="0"/>
                  </a:cxn>
                </a:cxnLst>
                <a:rect l="0" t="0" r="r" b="b"/>
                <a:pathLst>
                  <a:path w="57" h="73">
                    <a:moveTo>
                      <a:pt x="36" y="0"/>
                    </a:moveTo>
                    <a:lnTo>
                      <a:pt x="41" y="1"/>
                    </a:lnTo>
                    <a:lnTo>
                      <a:pt x="48" y="3"/>
                    </a:lnTo>
                    <a:lnTo>
                      <a:pt x="51" y="5"/>
                    </a:lnTo>
                    <a:lnTo>
                      <a:pt x="54" y="8"/>
                    </a:lnTo>
                    <a:lnTo>
                      <a:pt x="56" y="11"/>
                    </a:lnTo>
                    <a:lnTo>
                      <a:pt x="56" y="13"/>
                    </a:lnTo>
                    <a:lnTo>
                      <a:pt x="57" y="15"/>
                    </a:lnTo>
                    <a:lnTo>
                      <a:pt x="57" y="23"/>
                    </a:lnTo>
                    <a:lnTo>
                      <a:pt x="39" y="23"/>
                    </a:lnTo>
                    <a:lnTo>
                      <a:pt x="39" y="22"/>
                    </a:lnTo>
                    <a:lnTo>
                      <a:pt x="38" y="20"/>
                    </a:lnTo>
                    <a:lnTo>
                      <a:pt x="36" y="18"/>
                    </a:lnTo>
                    <a:lnTo>
                      <a:pt x="29" y="18"/>
                    </a:lnTo>
                    <a:lnTo>
                      <a:pt x="25" y="21"/>
                    </a:lnTo>
                    <a:lnTo>
                      <a:pt x="28" y="25"/>
                    </a:lnTo>
                    <a:lnTo>
                      <a:pt x="32" y="27"/>
                    </a:lnTo>
                    <a:lnTo>
                      <a:pt x="41" y="31"/>
                    </a:lnTo>
                    <a:lnTo>
                      <a:pt x="46" y="32"/>
                    </a:lnTo>
                    <a:lnTo>
                      <a:pt x="49" y="35"/>
                    </a:lnTo>
                    <a:lnTo>
                      <a:pt x="51" y="37"/>
                    </a:lnTo>
                    <a:lnTo>
                      <a:pt x="52" y="39"/>
                    </a:lnTo>
                    <a:lnTo>
                      <a:pt x="53" y="41"/>
                    </a:lnTo>
                    <a:lnTo>
                      <a:pt x="53" y="44"/>
                    </a:lnTo>
                    <a:lnTo>
                      <a:pt x="53" y="48"/>
                    </a:lnTo>
                    <a:lnTo>
                      <a:pt x="52" y="52"/>
                    </a:lnTo>
                    <a:lnTo>
                      <a:pt x="51" y="55"/>
                    </a:lnTo>
                    <a:lnTo>
                      <a:pt x="50" y="58"/>
                    </a:lnTo>
                    <a:lnTo>
                      <a:pt x="47" y="63"/>
                    </a:lnTo>
                    <a:lnTo>
                      <a:pt x="43" y="66"/>
                    </a:lnTo>
                    <a:lnTo>
                      <a:pt x="38" y="69"/>
                    </a:lnTo>
                    <a:lnTo>
                      <a:pt x="33" y="71"/>
                    </a:lnTo>
                    <a:lnTo>
                      <a:pt x="27" y="72"/>
                    </a:lnTo>
                    <a:lnTo>
                      <a:pt x="22" y="73"/>
                    </a:lnTo>
                    <a:lnTo>
                      <a:pt x="18" y="72"/>
                    </a:lnTo>
                    <a:lnTo>
                      <a:pt x="14" y="72"/>
                    </a:lnTo>
                    <a:lnTo>
                      <a:pt x="10" y="71"/>
                    </a:lnTo>
                    <a:lnTo>
                      <a:pt x="6" y="69"/>
                    </a:lnTo>
                    <a:lnTo>
                      <a:pt x="4" y="68"/>
                    </a:lnTo>
                    <a:lnTo>
                      <a:pt x="3" y="67"/>
                    </a:lnTo>
                    <a:lnTo>
                      <a:pt x="2" y="66"/>
                    </a:lnTo>
                    <a:lnTo>
                      <a:pt x="1" y="64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48"/>
                    </a:lnTo>
                    <a:lnTo>
                      <a:pt x="19" y="48"/>
                    </a:lnTo>
                    <a:lnTo>
                      <a:pt x="19" y="57"/>
                    </a:lnTo>
                    <a:lnTo>
                      <a:pt x="31" y="57"/>
                    </a:lnTo>
                    <a:lnTo>
                      <a:pt x="32" y="57"/>
                    </a:lnTo>
                    <a:lnTo>
                      <a:pt x="32" y="56"/>
                    </a:lnTo>
                    <a:lnTo>
                      <a:pt x="33" y="54"/>
                    </a:lnTo>
                    <a:lnTo>
                      <a:pt x="33" y="51"/>
                    </a:lnTo>
                    <a:lnTo>
                      <a:pt x="33" y="50"/>
                    </a:lnTo>
                    <a:lnTo>
                      <a:pt x="32" y="48"/>
                    </a:lnTo>
                    <a:lnTo>
                      <a:pt x="31" y="47"/>
                    </a:lnTo>
                    <a:lnTo>
                      <a:pt x="29" y="46"/>
                    </a:lnTo>
                    <a:lnTo>
                      <a:pt x="25" y="44"/>
                    </a:lnTo>
                    <a:lnTo>
                      <a:pt x="20" y="42"/>
                    </a:lnTo>
                    <a:lnTo>
                      <a:pt x="16" y="39"/>
                    </a:lnTo>
                    <a:lnTo>
                      <a:pt x="13" y="38"/>
                    </a:lnTo>
                    <a:lnTo>
                      <a:pt x="12" y="37"/>
                    </a:lnTo>
                    <a:lnTo>
                      <a:pt x="10" y="35"/>
                    </a:lnTo>
                    <a:lnTo>
                      <a:pt x="9" y="33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2"/>
                    </a:lnTo>
                    <a:lnTo>
                      <a:pt x="10" y="17"/>
                    </a:lnTo>
                    <a:lnTo>
                      <a:pt x="11" y="15"/>
                    </a:lnTo>
                    <a:lnTo>
                      <a:pt x="12" y="13"/>
                    </a:lnTo>
                    <a:lnTo>
                      <a:pt x="16" y="9"/>
                    </a:lnTo>
                    <a:lnTo>
                      <a:pt x="20" y="5"/>
                    </a:lnTo>
                    <a:lnTo>
                      <a:pt x="25" y="2"/>
                    </a:lnTo>
                    <a:lnTo>
                      <a:pt x="30" y="1"/>
                    </a:lnTo>
                    <a:lnTo>
                      <a:pt x="33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31" name="Freeform 27"/>
              <p:cNvSpPr>
                <a:spLocks/>
              </p:cNvSpPr>
              <p:nvPr/>
            </p:nvSpPr>
            <p:spPr bwMode="auto">
              <a:xfrm>
                <a:off x="1162" y="3261"/>
                <a:ext cx="61" cy="72"/>
              </a:xfrm>
              <a:custGeom>
                <a:avLst/>
                <a:gdLst/>
                <a:ahLst/>
                <a:cxnLst>
                  <a:cxn ang="0">
                    <a:pos x="43" y="1"/>
                  </a:cxn>
                  <a:cxn ang="0">
                    <a:pos x="51" y="5"/>
                  </a:cxn>
                  <a:cxn ang="0">
                    <a:pos x="57" y="12"/>
                  </a:cxn>
                  <a:cxn ang="0">
                    <a:pos x="59" y="19"/>
                  </a:cxn>
                  <a:cxn ang="0">
                    <a:pos x="59" y="25"/>
                  </a:cxn>
                  <a:cxn ang="0">
                    <a:pos x="58" y="28"/>
                  </a:cxn>
                  <a:cxn ang="0">
                    <a:pos x="40" y="29"/>
                  </a:cxn>
                  <a:cxn ang="0">
                    <a:pos x="38" y="22"/>
                  </a:cxn>
                  <a:cxn ang="0">
                    <a:pos x="34" y="20"/>
                  </a:cxn>
                  <a:cxn ang="0">
                    <a:pos x="30" y="20"/>
                  </a:cxn>
                  <a:cxn ang="0">
                    <a:pos x="26" y="22"/>
                  </a:cxn>
                  <a:cxn ang="0">
                    <a:pos x="22" y="27"/>
                  </a:cxn>
                  <a:cxn ang="0">
                    <a:pos x="18" y="39"/>
                  </a:cxn>
                  <a:cxn ang="0">
                    <a:pos x="18" y="48"/>
                  </a:cxn>
                  <a:cxn ang="0">
                    <a:pos x="19" y="52"/>
                  </a:cxn>
                  <a:cxn ang="0">
                    <a:pos x="21" y="54"/>
                  </a:cxn>
                  <a:cxn ang="0">
                    <a:pos x="25" y="55"/>
                  </a:cxn>
                  <a:cxn ang="0">
                    <a:pos x="30" y="53"/>
                  </a:cxn>
                  <a:cxn ang="0">
                    <a:pos x="41" y="45"/>
                  </a:cxn>
                  <a:cxn ang="0">
                    <a:pos x="46" y="43"/>
                  </a:cxn>
                  <a:cxn ang="0">
                    <a:pos x="52" y="44"/>
                  </a:cxn>
                  <a:cxn ang="0">
                    <a:pos x="55" y="45"/>
                  </a:cxn>
                  <a:cxn ang="0">
                    <a:pos x="53" y="52"/>
                  </a:cxn>
                  <a:cxn ang="0">
                    <a:pos x="48" y="60"/>
                  </a:cxn>
                  <a:cxn ang="0">
                    <a:pos x="42" y="66"/>
                  </a:cxn>
                  <a:cxn ang="0">
                    <a:pos x="31" y="71"/>
                  </a:cxn>
                  <a:cxn ang="0">
                    <a:pos x="21" y="73"/>
                  </a:cxn>
                  <a:cxn ang="0">
                    <a:pos x="10" y="71"/>
                  </a:cxn>
                  <a:cxn ang="0">
                    <a:pos x="3" y="64"/>
                  </a:cxn>
                  <a:cxn ang="0">
                    <a:pos x="0" y="56"/>
                  </a:cxn>
                  <a:cxn ang="0">
                    <a:pos x="0" y="40"/>
                  </a:cxn>
                  <a:cxn ang="0">
                    <a:pos x="5" y="24"/>
                  </a:cxn>
                  <a:cxn ang="0">
                    <a:pos x="9" y="16"/>
                  </a:cxn>
                  <a:cxn ang="0">
                    <a:pos x="14" y="10"/>
                  </a:cxn>
                  <a:cxn ang="0">
                    <a:pos x="21" y="5"/>
                  </a:cxn>
                  <a:cxn ang="0">
                    <a:pos x="28" y="1"/>
                  </a:cxn>
                  <a:cxn ang="0">
                    <a:pos x="38" y="0"/>
                  </a:cxn>
                </a:cxnLst>
                <a:rect l="0" t="0" r="r" b="b"/>
                <a:pathLst>
                  <a:path w="60" h="73">
                    <a:moveTo>
                      <a:pt x="38" y="0"/>
                    </a:moveTo>
                    <a:lnTo>
                      <a:pt x="43" y="1"/>
                    </a:lnTo>
                    <a:lnTo>
                      <a:pt x="48" y="3"/>
                    </a:lnTo>
                    <a:lnTo>
                      <a:pt x="51" y="5"/>
                    </a:lnTo>
                    <a:lnTo>
                      <a:pt x="54" y="8"/>
                    </a:lnTo>
                    <a:lnTo>
                      <a:pt x="57" y="12"/>
                    </a:lnTo>
                    <a:lnTo>
                      <a:pt x="58" y="16"/>
                    </a:lnTo>
                    <a:lnTo>
                      <a:pt x="59" y="19"/>
                    </a:lnTo>
                    <a:lnTo>
                      <a:pt x="60" y="23"/>
                    </a:lnTo>
                    <a:lnTo>
                      <a:pt x="59" y="25"/>
                    </a:lnTo>
                    <a:lnTo>
                      <a:pt x="59" y="27"/>
                    </a:lnTo>
                    <a:lnTo>
                      <a:pt x="58" y="28"/>
                    </a:lnTo>
                    <a:lnTo>
                      <a:pt x="57" y="29"/>
                    </a:lnTo>
                    <a:lnTo>
                      <a:pt x="40" y="29"/>
                    </a:lnTo>
                    <a:lnTo>
                      <a:pt x="38" y="23"/>
                    </a:lnTo>
                    <a:lnTo>
                      <a:pt x="38" y="22"/>
                    </a:lnTo>
                    <a:lnTo>
                      <a:pt x="37" y="21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0" y="20"/>
                    </a:lnTo>
                    <a:lnTo>
                      <a:pt x="28" y="21"/>
                    </a:lnTo>
                    <a:lnTo>
                      <a:pt x="26" y="22"/>
                    </a:lnTo>
                    <a:lnTo>
                      <a:pt x="25" y="23"/>
                    </a:lnTo>
                    <a:lnTo>
                      <a:pt x="22" y="27"/>
                    </a:lnTo>
                    <a:lnTo>
                      <a:pt x="20" y="31"/>
                    </a:lnTo>
                    <a:lnTo>
                      <a:pt x="18" y="39"/>
                    </a:lnTo>
                    <a:lnTo>
                      <a:pt x="17" y="44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9" y="52"/>
                    </a:lnTo>
                    <a:lnTo>
                      <a:pt x="20" y="53"/>
                    </a:lnTo>
                    <a:lnTo>
                      <a:pt x="21" y="54"/>
                    </a:lnTo>
                    <a:lnTo>
                      <a:pt x="23" y="55"/>
                    </a:lnTo>
                    <a:lnTo>
                      <a:pt x="25" y="55"/>
                    </a:lnTo>
                    <a:lnTo>
                      <a:pt x="28" y="55"/>
                    </a:lnTo>
                    <a:lnTo>
                      <a:pt x="30" y="53"/>
                    </a:lnTo>
                    <a:lnTo>
                      <a:pt x="35" y="49"/>
                    </a:lnTo>
                    <a:lnTo>
                      <a:pt x="41" y="45"/>
                    </a:lnTo>
                    <a:lnTo>
                      <a:pt x="43" y="44"/>
                    </a:lnTo>
                    <a:lnTo>
                      <a:pt x="46" y="43"/>
                    </a:lnTo>
                    <a:lnTo>
                      <a:pt x="49" y="43"/>
                    </a:lnTo>
                    <a:lnTo>
                      <a:pt x="52" y="44"/>
                    </a:lnTo>
                    <a:lnTo>
                      <a:pt x="54" y="45"/>
                    </a:lnTo>
                    <a:lnTo>
                      <a:pt x="55" y="45"/>
                    </a:lnTo>
                    <a:lnTo>
                      <a:pt x="56" y="46"/>
                    </a:lnTo>
                    <a:lnTo>
                      <a:pt x="53" y="52"/>
                    </a:lnTo>
                    <a:lnTo>
                      <a:pt x="50" y="58"/>
                    </a:lnTo>
                    <a:lnTo>
                      <a:pt x="48" y="60"/>
                    </a:lnTo>
                    <a:lnTo>
                      <a:pt x="46" y="63"/>
                    </a:lnTo>
                    <a:lnTo>
                      <a:pt x="42" y="66"/>
                    </a:lnTo>
                    <a:lnTo>
                      <a:pt x="37" y="69"/>
                    </a:lnTo>
                    <a:lnTo>
                      <a:pt x="31" y="71"/>
                    </a:lnTo>
                    <a:lnTo>
                      <a:pt x="26" y="72"/>
                    </a:lnTo>
                    <a:lnTo>
                      <a:pt x="21" y="73"/>
                    </a:lnTo>
                    <a:lnTo>
                      <a:pt x="15" y="72"/>
                    </a:lnTo>
                    <a:lnTo>
                      <a:pt x="10" y="71"/>
                    </a:lnTo>
                    <a:lnTo>
                      <a:pt x="6" y="68"/>
                    </a:lnTo>
                    <a:lnTo>
                      <a:pt x="3" y="64"/>
                    </a:lnTo>
                    <a:lnTo>
                      <a:pt x="1" y="61"/>
                    </a:lnTo>
                    <a:lnTo>
                      <a:pt x="0" y="56"/>
                    </a:lnTo>
                    <a:lnTo>
                      <a:pt x="0" y="47"/>
                    </a:lnTo>
                    <a:lnTo>
                      <a:pt x="0" y="40"/>
                    </a:lnTo>
                    <a:lnTo>
                      <a:pt x="2" y="32"/>
                    </a:lnTo>
                    <a:lnTo>
                      <a:pt x="5" y="24"/>
                    </a:lnTo>
                    <a:lnTo>
                      <a:pt x="7" y="20"/>
                    </a:lnTo>
                    <a:lnTo>
                      <a:pt x="9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7" y="7"/>
                    </a:lnTo>
                    <a:lnTo>
                      <a:pt x="21" y="5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2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32" name="Freeform 28"/>
              <p:cNvSpPr>
                <a:spLocks/>
              </p:cNvSpPr>
              <p:nvPr/>
            </p:nvSpPr>
            <p:spPr bwMode="auto">
              <a:xfrm>
                <a:off x="1289" y="3261"/>
                <a:ext cx="61" cy="72"/>
              </a:xfrm>
              <a:custGeom>
                <a:avLst/>
                <a:gdLst/>
                <a:ahLst/>
                <a:cxnLst>
                  <a:cxn ang="0">
                    <a:pos x="42" y="1"/>
                  </a:cxn>
                  <a:cxn ang="0">
                    <a:pos x="52" y="5"/>
                  </a:cxn>
                  <a:cxn ang="0">
                    <a:pos x="57" y="10"/>
                  </a:cxn>
                  <a:cxn ang="0">
                    <a:pos x="57" y="13"/>
                  </a:cxn>
                  <a:cxn ang="0">
                    <a:pos x="40" y="23"/>
                  </a:cxn>
                  <a:cxn ang="0">
                    <a:pos x="39" y="19"/>
                  </a:cxn>
                  <a:cxn ang="0">
                    <a:pos x="29" y="18"/>
                  </a:cxn>
                  <a:cxn ang="0">
                    <a:pos x="28" y="18"/>
                  </a:cxn>
                  <a:cxn ang="0">
                    <a:pos x="28" y="22"/>
                  </a:cxn>
                  <a:cxn ang="0">
                    <a:pos x="32" y="25"/>
                  </a:cxn>
                  <a:cxn ang="0">
                    <a:pos x="45" y="32"/>
                  </a:cxn>
                  <a:cxn ang="0">
                    <a:pos x="49" y="35"/>
                  </a:cxn>
                  <a:cxn ang="0">
                    <a:pos x="52" y="39"/>
                  </a:cxn>
                  <a:cxn ang="0">
                    <a:pos x="53" y="45"/>
                  </a:cxn>
                  <a:cxn ang="0">
                    <a:pos x="53" y="52"/>
                  </a:cxn>
                  <a:cxn ang="0">
                    <a:pos x="50" y="58"/>
                  </a:cxn>
                  <a:cxn ang="0">
                    <a:pos x="45" y="65"/>
                  </a:cxn>
                  <a:cxn ang="0">
                    <a:pos x="38" y="69"/>
                  </a:cxn>
                  <a:cxn ang="0">
                    <a:pos x="28" y="72"/>
                  </a:cxn>
                  <a:cxn ang="0">
                    <a:pos x="18" y="73"/>
                  </a:cxn>
                  <a:cxn ang="0">
                    <a:pos x="10" y="70"/>
                  </a:cxn>
                  <a:cxn ang="0">
                    <a:pos x="4" y="66"/>
                  </a:cxn>
                  <a:cxn ang="0">
                    <a:pos x="1" y="59"/>
                  </a:cxn>
                  <a:cxn ang="0">
                    <a:pos x="1" y="51"/>
                  </a:cxn>
                  <a:cxn ang="0">
                    <a:pos x="2" y="49"/>
                  </a:cxn>
                  <a:cxn ang="0">
                    <a:pos x="20" y="48"/>
                  </a:cxn>
                  <a:cxn ang="0">
                    <a:pos x="23" y="56"/>
                  </a:cxn>
                  <a:cxn ang="0">
                    <a:pos x="27" y="57"/>
                  </a:cxn>
                  <a:cxn ang="0">
                    <a:pos x="32" y="56"/>
                  </a:cxn>
                  <a:cxn ang="0">
                    <a:pos x="36" y="52"/>
                  </a:cxn>
                  <a:cxn ang="0">
                    <a:pos x="31" y="47"/>
                  </a:cxn>
                  <a:cxn ang="0">
                    <a:pos x="22" y="42"/>
                  </a:cxn>
                  <a:cxn ang="0">
                    <a:pos x="14" y="39"/>
                  </a:cxn>
                  <a:cxn ang="0">
                    <a:pos x="10" y="35"/>
                  </a:cxn>
                  <a:cxn ang="0">
                    <a:pos x="8" y="30"/>
                  </a:cxn>
                  <a:cxn ang="0">
                    <a:pos x="9" y="22"/>
                  </a:cxn>
                  <a:cxn ang="0">
                    <a:pos x="11" y="17"/>
                  </a:cxn>
                  <a:cxn ang="0">
                    <a:pos x="18" y="9"/>
                  </a:cxn>
                  <a:cxn ang="0">
                    <a:pos x="28" y="2"/>
                  </a:cxn>
                  <a:cxn ang="0">
                    <a:pos x="35" y="0"/>
                  </a:cxn>
                </a:cxnLst>
                <a:rect l="0" t="0" r="r" b="b"/>
                <a:pathLst>
                  <a:path w="57" h="73">
                    <a:moveTo>
                      <a:pt x="38" y="0"/>
                    </a:moveTo>
                    <a:lnTo>
                      <a:pt x="42" y="1"/>
                    </a:lnTo>
                    <a:lnTo>
                      <a:pt x="49" y="3"/>
                    </a:lnTo>
                    <a:lnTo>
                      <a:pt x="52" y="5"/>
                    </a:lnTo>
                    <a:lnTo>
                      <a:pt x="55" y="7"/>
                    </a:lnTo>
                    <a:lnTo>
                      <a:pt x="57" y="10"/>
                    </a:lnTo>
                    <a:lnTo>
                      <a:pt x="57" y="11"/>
                    </a:lnTo>
                    <a:lnTo>
                      <a:pt x="57" y="13"/>
                    </a:lnTo>
                    <a:lnTo>
                      <a:pt x="57" y="23"/>
                    </a:lnTo>
                    <a:lnTo>
                      <a:pt x="40" y="23"/>
                    </a:lnTo>
                    <a:lnTo>
                      <a:pt x="40" y="20"/>
                    </a:lnTo>
                    <a:lnTo>
                      <a:pt x="39" y="19"/>
                    </a:lnTo>
                    <a:lnTo>
                      <a:pt x="38" y="18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28" y="18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9" y="23"/>
                    </a:lnTo>
                    <a:lnTo>
                      <a:pt x="32" y="25"/>
                    </a:lnTo>
                    <a:lnTo>
                      <a:pt x="41" y="29"/>
                    </a:lnTo>
                    <a:lnTo>
                      <a:pt x="45" y="32"/>
                    </a:lnTo>
                    <a:lnTo>
                      <a:pt x="47" y="33"/>
                    </a:lnTo>
                    <a:lnTo>
                      <a:pt x="49" y="35"/>
                    </a:lnTo>
                    <a:lnTo>
                      <a:pt x="51" y="37"/>
                    </a:lnTo>
                    <a:lnTo>
                      <a:pt x="52" y="39"/>
                    </a:lnTo>
                    <a:lnTo>
                      <a:pt x="53" y="42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53" y="52"/>
                    </a:lnTo>
                    <a:lnTo>
                      <a:pt x="52" y="55"/>
                    </a:lnTo>
                    <a:lnTo>
                      <a:pt x="50" y="58"/>
                    </a:lnTo>
                    <a:lnTo>
                      <a:pt x="47" y="63"/>
                    </a:lnTo>
                    <a:lnTo>
                      <a:pt x="45" y="65"/>
                    </a:lnTo>
                    <a:lnTo>
                      <a:pt x="43" y="66"/>
                    </a:lnTo>
                    <a:lnTo>
                      <a:pt x="38" y="69"/>
                    </a:lnTo>
                    <a:lnTo>
                      <a:pt x="33" y="71"/>
                    </a:lnTo>
                    <a:lnTo>
                      <a:pt x="28" y="72"/>
                    </a:lnTo>
                    <a:lnTo>
                      <a:pt x="23" y="73"/>
                    </a:lnTo>
                    <a:lnTo>
                      <a:pt x="18" y="73"/>
                    </a:lnTo>
                    <a:lnTo>
                      <a:pt x="14" y="72"/>
                    </a:lnTo>
                    <a:lnTo>
                      <a:pt x="10" y="70"/>
                    </a:lnTo>
                    <a:lnTo>
                      <a:pt x="7" y="68"/>
                    </a:lnTo>
                    <a:lnTo>
                      <a:pt x="4" y="66"/>
                    </a:lnTo>
                    <a:lnTo>
                      <a:pt x="2" y="63"/>
                    </a:lnTo>
                    <a:lnTo>
                      <a:pt x="1" y="59"/>
                    </a:lnTo>
                    <a:lnTo>
                      <a:pt x="0" y="54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2" y="49"/>
                    </a:lnTo>
                    <a:lnTo>
                      <a:pt x="3" y="48"/>
                    </a:lnTo>
                    <a:lnTo>
                      <a:pt x="20" y="48"/>
                    </a:lnTo>
                    <a:lnTo>
                      <a:pt x="21" y="53"/>
                    </a:lnTo>
                    <a:lnTo>
                      <a:pt x="23" y="56"/>
                    </a:lnTo>
                    <a:lnTo>
                      <a:pt x="25" y="57"/>
                    </a:lnTo>
                    <a:lnTo>
                      <a:pt x="27" y="57"/>
                    </a:lnTo>
                    <a:lnTo>
                      <a:pt x="30" y="57"/>
                    </a:lnTo>
                    <a:lnTo>
                      <a:pt x="32" y="56"/>
                    </a:lnTo>
                    <a:lnTo>
                      <a:pt x="33" y="54"/>
                    </a:lnTo>
                    <a:lnTo>
                      <a:pt x="36" y="52"/>
                    </a:lnTo>
                    <a:lnTo>
                      <a:pt x="33" y="50"/>
                    </a:lnTo>
                    <a:lnTo>
                      <a:pt x="31" y="47"/>
                    </a:lnTo>
                    <a:lnTo>
                      <a:pt x="26" y="44"/>
                    </a:lnTo>
                    <a:lnTo>
                      <a:pt x="22" y="42"/>
                    </a:lnTo>
                    <a:lnTo>
                      <a:pt x="17" y="40"/>
                    </a:lnTo>
                    <a:lnTo>
                      <a:pt x="14" y="39"/>
                    </a:lnTo>
                    <a:lnTo>
                      <a:pt x="11" y="36"/>
                    </a:lnTo>
                    <a:lnTo>
                      <a:pt x="10" y="35"/>
                    </a:lnTo>
                    <a:lnTo>
                      <a:pt x="9" y="33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1" y="17"/>
                    </a:lnTo>
                    <a:lnTo>
                      <a:pt x="14" y="13"/>
                    </a:lnTo>
                    <a:lnTo>
                      <a:pt x="18" y="9"/>
                    </a:lnTo>
                    <a:lnTo>
                      <a:pt x="23" y="5"/>
                    </a:lnTo>
                    <a:lnTo>
                      <a:pt x="28" y="2"/>
                    </a:lnTo>
                    <a:lnTo>
                      <a:pt x="33" y="1"/>
                    </a:lnTo>
                    <a:lnTo>
                      <a:pt x="35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33" name="Freeform 29"/>
              <p:cNvSpPr>
                <a:spLocks/>
              </p:cNvSpPr>
              <p:nvPr/>
            </p:nvSpPr>
            <p:spPr bwMode="auto">
              <a:xfrm>
                <a:off x="444" y="3261"/>
                <a:ext cx="72" cy="7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1" y="0"/>
                  </a:cxn>
                  <a:cxn ang="0">
                    <a:pos x="30" y="8"/>
                  </a:cxn>
                  <a:cxn ang="0">
                    <a:pos x="29" y="13"/>
                  </a:cxn>
                  <a:cxn ang="0">
                    <a:pos x="29" y="18"/>
                  </a:cxn>
                  <a:cxn ang="0">
                    <a:pos x="27" y="22"/>
                  </a:cxn>
                  <a:cxn ang="0">
                    <a:pos x="29" y="23"/>
                  </a:cxn>
                  <a:cxn ang="0">
                    <a:pos x="30" y="24"/>
                  </a:cxn>
                  <a:cxn ang="0">
                    <a:pos x="35" y="24"/>
                  </a:cxn>
                  <a:cxn ang="0">
                    <a:pos x="39" y="23"/>
                  </a:cxn>
                  <a:cxn ang="0">
                    <a:pos x="42" y="23"/>
                  </a:cxn>
                  <a:cxn ang="0">
                    <a:pos x="44" y="21"/>
                  </a:cxn>
                  <a:cxn ang="0">
                    <a:pos x="45" y="19"/>
                  </a:cxn>
                  <a:cxn ang="0">
                    <a:pos x="46" y="12"/>
                  </a:cxn>
                  <a:cxn ang="0">
                    <a:pos x="47" y="0"/>
                  </a:cxn>
                  <a:cxn ang="0">
                    <a:pos x="67" y="0"/>
                  </a:cxn>
                  <a:cxn ang="0">
                    <a:pos x="51" y="71"/>
                  </a:cxn>
                  <a:cxn ang="0">
                    <a:pos x="34" y="71"/>
                  </a:cxn>
                  <a:cxn ang="0">
                    <a:pos x="36" y="57"/>
                  </a:cxn>
                  <a:cxn ang="0">
                    <a:pos x="39" y="45"/>
                  </a:cxn>
                  <a:cxn ang="0">
                    <a:pos x="38" y="44"/>
                  </a:cxn>
                  <a:cxn ang="0">
                    <a:pos x="37" y="43"/>
                  </a:cxn>
                  <a:cxn ang="0">
                    <a:pos x="31" y="43"/>
                  </a:cxn>
                  <a:cxn ang="0">
                    <a:pos x="26" y="44"/>
                  </a:cxn>
                  <a:cxn ang="0">
                    <a:pos x="23" y="46"/>
                  </a:cxn>
                  <a:cxn ang="0">
                    <a:pos x="22" y="47"/>
                  </a:cxn>
                  <a:cxn ang="0">
                    <a:pos x="22" y="48"/>
                  </a:cxn>
                  <a:cxn ang="0">
                    <a:pos x="21" y="52"/>
                  </a:cxn>
                  <a:cxn ang="0">
                    <a:pos x="21" y="60"/>
                  </a:cxn>
                  <a:cxn ang="0">
                    <a:pos x="20" y="63"/>
                  </a:cxn>
                  <a:cxn ang="0">
                    <a:pos x="20" y="65"/>
                  </a:cxn>
                  <a:cxn ang="0">
                    <a:pos x="19" y="68"/>
                  </a:cxn>
                  <a:cxn ang="0">
                    <a:pos x="17" y="71"/>
                  </a:cxn>
                  <a:cxn ang="0">
                    <a:pos x="0" y="71"/>
                  </a:cxn>
                  <a:cxn ang="0">
                    <a:pos x="14" y="0"/>
                  </a:cxn>
                </a:cxnLst>
                <a:rect l="0" t="0" r="r" b="b"/>
                <a:pathLst>
                  <a:path w="67" h="71">
                    <a:moveTo>
                      <a:pt x="14" y="0"/>
                    </a:moveTo>
                    <a:lnTo>
                      <a:pt x="31" y="0"/>
                    </a:lnTo>
                    <a:lnTo>
                      <a:pt x="30" y="8"/>
                    </a:lnTo>
                    <a:lnTo>
                      <a:pt x="29" y="13"/>
                    </a:lnTo>
                    <a:lnTo>
                      <a:pt x="29" y="18"/>
                    </a:lnTo>
                    <a:lnTo>
                      <a:pt x="27" y="22"/>
                    </a:lnTo>
                    <a:lnTo>
                      <a:pt x="29" y="23"/>
                    </a:lnTo>
                    <a:lnTo>
                      <a:pt x="30" y="24"/>
                    </a:lnTo>
                    <a:lnTo>
                      <a:pt x="35" y="24"/>
                    </a:lnTo>
                    <a:lnTo>
                      <a:pt x="39" y="23"/>
                    </a:lnTo>
                    <a:lnTo>
                      <a:pt x="42" y="23"/>
                    </a:lnTo>
                    <a:lnTo>
                      <a:pt x="44" y="21"/>
                    </a:lnTo>
                    <a:lnTo>
                      <a:pt x="45" y="19"/>
                    </a:lnTo>
                    <a:lnTo>
                      <a:pt x="46" y="12"/>
                    </a:lnTo>
                    <a:lnTo>
                      <a:pt x="47" y="0"/>
                    </a:lnTo>
                    <a:lnTo>
                      <a:pt x="67" y="0"/>
                    </a:lnTo>
                    <a:lnTo>
                      <a:pt x="51" y="71"/>
                    </a:lnTo>
                    <a:lnTo>
                      <a:pt x="34" y="71"/>
                    </a:lnTo>
                    <a:lnTo>
                      <a:pt x="36" y="57"/>
                    </a:lnTo>
                    <a:lnTo>
                      <a:pt x="39" y="45"/>
                    </a:lnTo>
                    <a:lnTo>
                      <a:pt x="38" y="44"/>
                    </a:lnTo>
                    <a:lnTo>
                      <a:pt x="37" y="43"/>
                    </a:lnTo>
                    <a:lnTo>
                      <a:pt x="31" y="43"/>
                    </a:lnTo>
                    <a:lnTo>
                      <a:pt x="26" y="44"/>
                    </a:lnTo>
                    <a:lnTo>
                      <a:pt x="23" y="46"/>
                    </a:lnTo>
                    <a:lnTo>
                      <a:pt x="22" y="47"/>
                    </a:lnTo>
                    <a:lnTo>
                      <a:pt x="22" y="48"/>
                    </a:lnTo>
                    <a:lnTo>
                      <a:pt x="21" y="52"/>
                    </a:lnTo>
                    <a:lnTo>
                      <a:pt x="21" y="60"/>
                    </a:lnTo>
                    <a:lnTo>
                      <a:pt x="20" y="63"/>
                    </a:lnTo>
                    <a:lnTo>
                      <a:pt x="20" y="65"/>
                    </a:lnTo>
                    <a:lnTo>
                      <a:pt x="19" y="68"/>
                    </a:lnTo>
                    <a:lnTo>
                      <a:pt x="17" y="71"/>
                    </a:lnTo>
                    <a:lnTo>
                      <a:pt x="0" y="7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34" name="Freeform 30"/>
              <p:cNvSpPr>
                <a:spLocks/>
              </p:cNvSpPr>
              <p:nvPr/>
            </p:nvSpPr>
            <p:spPr bwMode="auto">
              <a:xfrm>
                <a:off x="516" y="3261"/>
                <a:ext cx="61" cy="7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62" y="0"/>
                  </a:cxn>
                  <a:cxn ang="0">
                    <a:pos x="61" y="5"/>
                  </a:cxn>
                  <a:cxn ang="0">
                    <a:pos x="61" y="10"/>
                  </a:cxn>
                  <a:cxn ang="0">
                    <a:pos x="60" y="15"/>
                  </a:cxn>
                  <a:cxn ang="0">
                    <a:pos x="58" y="20"/>
                  </a:cxn>
                  <a:cxn ang="0">
                    <a:pos x="31" y="20"/>
                  </a:cxn>
                  <a:cxn ang="0">
                    <a:pos x="29" y="22"/>
                  </a:cxn>
                  <a:cxn ang="0">
                    <a:pos x="28" y="23"/>
                  </a:cxn>
                  <a:cxn ang="0">
                    <a:pos x="27" y="24"/>
                  </a:cxn>
                  <a:cxn ang="0">
                    <a:pos x="33" y="25"/>
                  </a:cxn>
                  <a:cxn ang="0">
                    <a:pos x="40" y="26"/>
                  </a:cxn>
                  <a:cxn ang="0">
                    <a:pos x="47" y="27"/>
                  </a:cxn>
                  <a:cxn ang="0">
                    <a:pos x="55" y="28"/>
                  </a:cxn>
                  <a:cxn ang="0">
                    <a:pos x="55" y="32"/>
                  </a:cxn>
                  <a:cxn ang="0">
                    <a:pos x="54" y="35"/>
                  </a:cxn>
                  <a:cxn ang="0">
                    <a:pos x="54" y="38"/>
                  </a:cxn>
                  <a:cxn ang="0">
                    <a:pos x="52" y="40"/>
                  </a:cxn>
                  <a:cxn ang="0">
                    <a:pos x="51" y="42"/>
                  </a:cxn>
                  <a:cxn ang="0">
                    <a:pos x="49" y="43"/>
                  </a:cxn>
                  <a:cxn ang="0">
                    <a:pos x="44" y="44"/>
                  </a:cxn>
                  <a:cxn ang="0">
                    <a:pos x="34" y="44"/>
                  </a:cxn>
                  <a:cxn ang="0">
                    <a:pos x="28" y="44"/>
                  </a:cxn>
                  <a:cxn ang="0">
                    <a:pos x="23" y="45"/>
                  </a:cxn>
                  <a:cxn ang="0">
                    <a:pos x="23" y="51"/>
                  </a:cxn>
                  <a:cxn ang="0">
                    <a:pos x="53" y="51"/>
                  </a:cxn>
                  <a:cxn ang="0">
                    <a:pos x="52" y="56"/>
                  </a:cxn>
                  <a:cxn ang="0">
                    <a:pos x="51" y="61"/>
                  </a:cxn>
                  <a:cxn ang="0">
                    <a:pos x="50" y="66"/>
                  </a:cxn>
                  <a:cxn ang="0">
                    <a:pos x="48" y="71"/>
                  </a:cxn>
                  <a:cxn ang="0">
                    <a:pos x="0" y="68"/>
                  </a:cxn>
                  <a:cxn ang="0">
                    <a:pos x="8" y="34"/>
                  </a:cxn>
                  <a:cxn ang="0">
                    <a:pos x="12" y="17"/>
                  </a:cxn>
                  <a:cxn ang="0">
                    <a:pos x="16" y="0"/>
                  </a:cxn>
                </a:cxnLst>
                <a:rect l="0" t="0" r="r" b="b"/>
                <a:pathLst>
                  <a:path w="62" h="71">
                    <a:moveTo>
                      <a:pt x="16" y="0"/>
                    </a:moveTo>
                    <a:lnTo>
                      <a:pt x="62" y="0"/>
                    </a:lnTo>
                    <a:lnTo>
                      <a:pt x="61" y="5"/>
                    </a:lnTo>
                    <a:lnTo>
                      <a:pt x="61" y="10"/>
                    </a:lnTo>
                    <a:lnTo>
                      <a:pt x="60" y="15"/>
                    </a:lnTo>
                    <a:lnTo>
                      <a:pt x="58" y="20"/>
                    </a:lnTo>
                    <a:lnTo>
                      <a:pt x="31" y="20"/>
                    </a:lnTo>
                    <a:lnTo>
                      <a:pt x="29" y="22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33" y="25"/>
                    </a:lnTo>
                    <a:lnTo>
                      <a:pt x="40" y="26"/>
                    </a:lnTo>
                    <a:lnTo>
                      <a:pt x="47" y="27"/>
                    </a:lnTo>
                    <a:lnTo>
                      <a:pt x="55" y="28"/>
                    </a:lnTo>
                    <a:lnTo>
                      <a:pt x="55" y="32"/>
                    </a:lnTo>
                    <a:lnTo>
                      <a:pt x="54" y="35"/>
                    </a:lnTo>
                    <a:lnTo>
                      <a:pt x="54" y="38"/>
                    </a:lnTo>
                    <a:lnTo>
                      <a:pt x="52" y="40"/>
                    </a:lnTo>
                    <a:lnTo>
                      <a:pt x="51" y="42"/>
                    </a:lnTo>
                    <a:lnTo>
                      <a:pt x="49" y="43"/>
                    </a:lnTo>
                    <a:lnTo>
                      <a:pt x="44" y="44"/>
                    </a:lnTo>
                    <a:lnTo>
                      <a:pt x="34" y="44"/>
                    </a:lnTo>
                    <a:lnTo>
                      <a:pt x="28" y="44"/>
                    </a:lnTo>
                    <a:lnTo>
                      <a:pt x="23" y="45"/>
                    </a:lnTo>
                    <a:lnTo>
                      <a:pt x="23" y="51"/>
                    </a:lnTo>
                    <a:lnTo>
                      <a:pt x="53" y="51"/>
                    </a:lnTo>
                    <a:lnTo>
                      <a:pt x="52" y="56"/>
                    </a:lnTo>
                    <a:lnTo>
                      <a:pt x="51" y="61"/>
                    </a:lnTo>
                    <a:lnTo>
                      <a:pt x="50" y="66"/>
                    </a:lnTo>
                    <a:lnTo>
                      <a:pt x="48" y="71"/>
                    </a:lnTo>
                    <a:lnTo>
                      <a:pt x="0" y="68"/>
                    </a:lnTo>
                    <a:lnTo>
                      <a:pt x="8" y="34"/>
                    </a:lnTo>
                    <a:lnTo>
                      <a:pt x="12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35" name="Freeform 31"/>
              <p:cNvSpPr>
                <a:spLocks/>
              </p:cNvSpPr>
              <p:nvPr/>
            </p:nvSpPr>
            <p:spPr bwMode="auto">
              <a:xfrm>
                <a:off x="648" y="3261"/>
                <a:ext cx="44" cy="7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1" y="0"/>
                  </a:cxn>
                  <a:cxn ang="0">
                    <a:pos x="28" y="14"/>
                  </a:cxn>
                  <a:cxn ang="0">
                    <a:pos x="26" y="26"/>
                  </a:cxn>
                  <a:cxn ang="0">
                    <a:pos x="21" y="51"/>
                  </a:cxn>
                  <a:cxn ang="0">
                    <a:pos x="32" y="51"/>
                  </a:cxn>
                  <a:cxn ang="0">
                    <a:pos x="44" y="50"/>
                  </a:cxn>
                  <a:cxn ang="0">
                    <a:pos x="44" y="57"/>
                  </a:cxn>
                  <a:cxn ang="0">
                    <a:pos x="44" y="62"/>
                  </a:cxn>
                  <a:cxn ang="0">
                    <a:pos x="42" y="71"/>
                  </a:cxn>
                  <a:cxn ang="0">
                    <a:pos x="0" y="71"/>
                  </a:cxn>
                  <a:cxn ang="0">
                    <a:pos x="3" y="50"/>
                  </a:cxn>
                  <a:cxn ang="0">
                    <a:pos x="6" y="32"/>
                  </a:cxn>
                  <a:cxn ang="0">
                    <a:pos x="14" y="0"/>
                  </a:cxn>
                </a:cxnLst>
                <a:rect l="0" t="0" r="r" b="b"/>
                <a:pathLst>
                  <a:path w="44" h="71">
                    <a:moveTo>
                      <a:pt x="14" y="0"/>
                    </a:moveTo>
                    <a:lnTo>
                      <a:pt x="31" y="0"/>
                    </a:lnTo>
                    <a:lnTo>
                      <a:pt x="28" y="14"/>
                    </a:lnTo>
                    <a:lnTo>
                      <a:pt x="26" y="26"/>
                    </a:lnTo>
                    <a:lnTo>
                      <a:pt x="21" y="51"/>
                    </a:lnTo>
                    <a:lnTo>
                      <a:pt x="32" y="51"/>
                    </a:lnTo>
                    <a:lnTo>
                      <a:pt x="44" y="50"/>
                    </a:lnTo>
                    <a:lnTo>
                      <a:pt x="44" y="57"/>
                    </a:lnTo>
                    <a:lnTo>
                      <a:pt x="44" y="62"/>
                    </a:lnTo>
                    <a:lnTo>
                      <a:pt x="42" y="71"/>
                    </a:lnTo>
                    <a:lnTo>
                      <a:pt x="0" y="71"/>
                    </a:lnTo>
                    <a:lnTo>
                      <a:pt x="3" y="50"/>
                    </a:lnTo>
                    <a:lnTo>
                      <a:pt x="6" y="3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36" name="Freeform 32"/>
              <p:cNvSpPr>
                <a:spLocks/>
              </p:cNvSpPr>
              <p:nvPr/>
            </p:nvSpPr>
            <p:spPr bwMode="auto">
              <a:xfrm>
                <a:off x="704" y="3261"/>
                <a:ext cx="55" cy="72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1" y="5"/>
                  </a:cxn>
                  <a:cxn ang="0">
                    <a:pos x="50" y="10"/>
                  </a:cxn>
                  <a:cxn ang="0">
                    <a:pos x="48" y="20"/>
                  </a:cxn>
                  <a:cxn ang="0">
                    <a:pos x="43" y="19"/>
                  </a:cxn>
                  <a:cxn ang="0">
                    <a:pos x="39" y="19"/>
                  </a:cxn>
                  <a:cxn ang="0">
                    <a:pos x="36" y="20"/>
                  </a:cxn>
                  <a:cxn ang="0">
                    <a:pos x="33" y="22"/>
                  </a:cxn>
                  <a:cxn ang="0">
                    <a:pos x="31" y="24"/>
                  </a:cxn>
                  <a:cxn ang="0">
                    <a:pos x="30" y="27"/>
                  </a:cxn>
                  <a:cxn ang="0">
                    <a:pos x="28" y="31"/>
                  </a:cxn>
                  <a:cxn ang="0">
                    <a:pos x="28" y="35"/>
                  </a:cxn>
                  <a:cxn ang="0">
                    <a:pos x="27" y="44"/>
                  </a:cxn>
                  <a:cxn ang="0">
                    <a:pos x="26" y="53"/>
                  </a:cxn>
                  <a:cxn ang="0">
                    <a:pos x="25" y="62"/>
                  </a:cxn>
                  <a:cxn ang="0">
                    <a:pos x="24" y="67"/>
                  </a:cxn>
                  <a:cxn ang="0">
                    <a:pos x="23" y="71"/>
                  </a:cxn>
                  <a:cxn ang="0">
                    <a:pos x="4" y="71"/>
                  </a:cxn>
                  <a:cxn ang="0">
                    <a:pos x="6" y="59"/>
                  </a:cxn>
                  <a:cxn ang="0">
                    <a:pos x="8" y="47"/>
                  </a:cxn>
                  <a:cxn ang="0">
                    <a:pos x="13" y="21"/>
                  </a:cxn>
                  <a:cxn ang="0">
                    <a:pos x="12" y="21"/>
                  </a:cxn>
                  <a:cxn ang="0">
                    <a:pos x="10" y="20"/>
                  </a:cxn>
                  <a:cxn ang="0">
                    <a:pos x="7" y="20"/>
                  </a:cxn>
                  <a:cxn ang="0">
                    <a:pos x="0" y="19"/>
                  </a:cxn>
                  <a:cxn ang="0">
                    <a:pos x="0" y="14"/>
                  </a:cxn>
                  <a:cxn ang="0">
                    <a:pos x="1" y="9"/>
                  </a:cxn>
                  <a:cxn ang="0">
                    <a:pos x="2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71">
                    <a:moveTo>
                      <a:pt x="52" y="0"/>
                    </a:moveTo>
                    <a:lnTo>
                      <a:pt x="51" y="5"/>
                    </a:lnTo>
                    <a:lnTo>
                      <a:pt x="50" y="10"/>
                    </a:lnTo>
                    <a:lnTo>
                      <a:pt x="48" y="20"/>
                    </a:lnTo>
                    <a:lnTo>
                      <a:pt x="43" y="19"/>
                    </a:lnTo>
                    <a:lnTo>
                      <a:pt x="39" y="19"/>
                    </a:lnTo>
                    <a:lnTo>
                      <a:pt x="36" y="20"/>
                    </a:lnTo>
                    <a:lnTo>
                      <a:pt x="33" y="22"/>
                    </a:lnTo>
                    <a:lnTo>
                      <a:pt x="31" y="24"/>
                    </a:lnTo>
                    <a:lnTo>
                      <a:pt x="30" y="27"/>
                    </a:lnTo>
                    <a:lnTo>
                      <a:pt x="28" y="31"/>
                    </a:lnTo>
                    <a:lnTo>
                      <a:pt x="28" y="35"/>
                    </a:lnTo>
                    <a:lnTo>
                      <a:pt x="27" y="44"/>
                    </a:lnTo>
                    <a:lnTo>
                      <a:pt x="26" y="53"/>
                    </a:lnTo>
                    <a:lnTo>
                      <a:pt x="25" y="62"/>
                    </a:lnTo>
                    <a:lnTo>
                      <a:pt x="24" y="67"/>
                    </a:lnTo>
                    <a:lnTo>
                      <a:pt x="23" y="71"/>
                    </a:lnTo>
                    <a:lnTo>
                      <a:pt x="4" y="71"/>
                    </a:lnTo>
                    <a:lnTo>
                      <a:pt x="6" y="59"/>
                    </a:lnTo>
                    <a:lnTo>
                      <a:pt x="8" y="47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37" name="Freeform 33"/>
              <p:cNvSpPr>
                <a:spLocks/>
              </p:cNvSpPr>
              <p:nvPr/>
            </p:nvSpPr>
            <p:spPr bwMode="auto">
              <a:xfrm>
                <a:off x="759" y="3261"/>
                <a:ext cx="66" cy="7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3" y="0"/>
                  </a:cxn>
                  <a:cxn ang="0">
                    <a:pos x="32" y="4"/>
                  </a:cxn>
                  <a:cxn ang="0">
                    <a:pos x="31" y="9"/>
                  </a:cxn>
                  <a:cxn ang="0">
                    <a:pos x="29" y="22"/>
                  </a:cxn>
                  <a:cxn ang="0">
                    <a:pos x="31" y="24"/>
                  </a:cxn>
                  <a:cxn ang="0">
                    <a:pos x="36" y="24"/>
                  </a:cxn>
                  <a:cxn ang="0">
                    <a:pos x="40" y="23"/>
                  </a:cxn>
                  <a:cxn ang="0">
                    <a:pos x="42" y="22"/>
                  </a:cxn>
                  <a:cxn ang="0">
                    <a:pos x="43" y="21"/>
                  </a:cxn>
                  <a:cxn ang="0">
                    <a:pos x="45" y="19"/>
                  </a:cxn>
                  <a:cxn ang="0">
                    <a:pos x="46" y="16"/>
                  </a:cxn>
                  <a:cxn ang="0">
                    <a:pos x="47" y="8"/>
                  </a:cxn>
                  <a:cxn ang="0">
                    <a:pos x="48" y="4"/>
                  </a:cxn>
                  <a:cxn ang="0">
                    <a:pos x="49" y="0"/>
                  </a:cxn>
                  <a:cxn ang="0">
                    <a:pos x="66" y="0"/>
                  </a:cxn>
                  <a:cxn ang="0">
                    <a:pos x="63" y="17"/>
                  </a:cxn>
                  <a:cxn ang="0">
                    <a:pos x="59" y="35"/>
                  </a:cxn>
                  <a:cxn ang="0">
                    <a:pos x="50" y="71"/>
                  </a:cxn>
                  <a:cxn ang="0">
                    <a:pos x="37" y="71"/>
                  </a:cxn>
                  <a:cxn ang="0">
                    <a:pos x="37" y="45"/>
                  </a:cxn>
                  <a:cxn ang="0">
                    <a:pos x="21" y="43"/>
                  </a:cxn>
                  <a:cxn ang="0">
                    <a:pos x="22" y="49"/>
                  </a:cxn>
                  <a:cxn ang="0">
                    <a:pos x="22" y="55"/>
                  </a:cxn>
                  <a:cxn ang="0">
                    <a:pos x="21" y="71"/>
                  </a:cxn>
                  <a:cxn ang="0">
                    <a:pos x="0" y="71"/>
                  </a:cxn>
                  <a:cxn ang="0">
                    <a:pos x="3" y="53"/>
                  </a:cxn>
                  <a:cxn ang="0">
                    <a:pos x="7" y="36"/>
                  </a:cxn>
                  <a:cxn ang="0">
                    <a:pos x="16" y="0"/>
                  </a:cxn>
                </a:cxnLst>
                <a:rect l="0" t="0" r="r" b="b"/>
                <a:pathLst>
                  <a:path w="66" h="71">
                    <a:moveTo>
                      <a:pt x="16" y="0"/>
                    </a:moveTo>
                    <a:lnTo>
                      <a:pt x="33" y="0"/>
                    </a:lnTo>
                    <a:lnTo>
                      <a:pt x="32" y="4"/>
                    </a:lnTo>
                    <a:lnTo>
                      <a:pt x="31" y="9"/>
                    </a:lnTo>
                    <a:lnTo>
                      <a:pt x="29" y="22"/>
                    </a:lnTo>
                    <a:lnTo>
                      <a:pt x="31" y="24"/>
                    </a:lnTo>
                    <a:lnTo>
                      <a:pt x="36" y="24"/>
                    </a:lnTo>
                    <a:lnTo>
                      <a:pt x="40" y="23"/>
                    </a:lnTo>
                    <a:lnTo>
                      <a:pt x="42" y="22"/>
                    </a:lnTo>
                    <a:lnTo>
                      <a:pt x="43" y="21"/>
                    </a:lnTo>
                    <a:lnTo>
                      <a:pt x="45" y="19"/>
                    </a:lnTo>
                    <a:lnTo>
                      <a:pt x="46" y="16"/>
                    </a:lnTo>
                    <a:lnTo>
                      <a:pt x="47" y="8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66" y="0"/>
                    </a:lnTo>
                    <a:lnTo>
                      <a:pt x="63" y="17"/>
                    </a:lnTo>
                    <a:lnTo>
                      <a:pt x="59" y="35"/>
                    </a:lnTo>
                    <a:lnTo>
                      <a:pt x="50" y="71"/>
                    </a:lnTo>
                    <a:lnTo>
                      <a:pt x="37" y="71"/>
                    </a:lnTo>
                    <a:lnTo>
                      <a:pt x="37" y="45"/>
                    </a:lnTo>
                    <a:lnTo>
                      <a:pt x="21" y="43"/>
                    </a:lnTo>
                    <a:lnTo>
                      <a:pt x="22" y="49"/>
                    </a:lnTo>
                    <a:lnTo>
                      <a:pt x="22" y="55"/>
                    </a:lnTo>
                    <a:lnTo>
                      <a:pt x="21" y="71"/>
                    </a:lnTo>
                    <a:lnTo>
                      <a:pt x="0" y="71"/>
                    </a:lnTo>
                    <a:lnTo>
                      <a:pt x="3" y="53"/>
                    </a:lnTo>
                    <a:lnTo>
                      <a:pt x="7" y="3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38" name="Freeform 34"/>
              <p:cNvSpPr>
                <a:spLocks/>
              </p:cNvSpPr>
              <p:nvPr/>
            </p:nvSpPr>
            <p:spPr bwMode="auto">
              <a:xfrm>
                <a:off x="930" y="3261"/>
                <a:ext cx="55" cy="7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0" y="0"/>
                  </a:cxn>
                  <a:cxn ang="0">
                    <a:pos x="59" y="6"/>
                  </a:cxn>
                  <a:cxn ang="0">
                    <a:pos x="59" y="11"/>
                  </a:cxn>
                  <a:cxn ang="0">
                    <a:pos x="58" y="20"/>
                  </a:cxn>
                  <a:cxn ang="0">
                    <a:pos x="27" y="20"/>
                  </a:cxn>
                  <a:cxn ang="0">
                    <a:pos x="27" y="26"/>
                  </a:cxn>
                  <a:cxn ang="0">
                    <a:pos x="52" y="26"/>
                  </a:cxn>
                  <a:cxn ang="0">
                    <a:pos x="52" y="30"/>
                  </a:cxn>
                  <a:cxn ang="0">
                    <a:pos x="52" y="34"/>
                  </a:cxn>
                  <a:cxn ang="0">
                    <a:pos x="50" y="43"/>
                  </a:cxn>
                  <a:cxn ang="0">
                    <a:pos x="23" y="43"/>
                  </a:cxn>
                  <a:cxn ang="0">
                    <a:pos x="23" y="44"/>
                  </a:cxn>
                  <a:cxn ang="0">
                    <a:pos x="22" y="46"/>
                  </a:cxn>
                  <a:cxn ang="0">
                    <a:pos x="21" y="50"/>
                  </a:cxn>
                  <a:cxn ang="0">
                    <a:pos x="28" y="50"/>
                  </a:cxn>
                  <a:cxn ang="0">
                    <a:pos x="35" y="51"/>
                  </a:cxn>
                  <a:cxn ang="0">
                    <a:pos x="43" y="50"/>
                  </a:cxn>
                  <a:cxn ang="0">
                    <a:pos x="50" y="50"/>
                  </a:cxn>
                  <a:cxn ang="0">
                    <a:pos x="49" y="62"/>
                  </a:cxn>
                  <a:cxn ang="0">
                    <a:pos x="48" y="67"/>
                  </a:cxn>
                  <a:cxn ang="0">
                    <a:pos x="47" y="69"/>
                  </a:cxn>
                  <a:cxn ang="0">
                    <a:pos x="46" y="71"/>
                  </a:cxn>
                  <a:cxn ang="0">
                    <a:pos x="0" y="71"/>
                  </a:cxn>
                  <a:cxn ang="0">
                    <a:pos x="3" y="52"/>
                  </a:cxn>
                  <a:cxn ang="0">
                    <a:pos x="7" y="34"/>
                  </a:cxn>
                  <a:cxn ang="0">
                    <a:pos x="14" y="0"/>
                  </a:cxn>
                </a:cxnLst>
                <a:rect l="0" t="0" r="r" b="b"/>
                <a:pathLst>
                  <a:path w="60" h="71">
                    <a:moveTo>
                      <a:pt x="14" y="0"/>
                    </a:moveTo>
                    <a:lnTo>
                      <a:pt x="60" y="0"/>
                    </a:lnTo>
                    <a:lnTo>
                      <a:pt x="59" y="6"/>
                    </a:lnTo>
                    <a:lnTo>
                      <a:pt x="59" y="11"/>
                    </a:lnTo>
                    <a:lnTo>
                      <a:pt x="58" y="20"/>
                    </a:lnTo>
                    <a:lnTo>
                      <a:pt x="27" y="20"/>
                    </a:lnTo>
                    <a:lnTo>
                      <a:pt x="27" y="26"/>
                    </a:lnTo>
                    <a:lnTo>
                      <a:pt x="52" y="26"/>
                    </a:lnTo>
                    <a:lnTo>
                      <a:pt x="52" y="30"/>
                    </a:lnTo>
                    <a:lnTo>
                      <a:pt x="52" y="34"/>
                    </a:lnTo>
                    <a:lnTo>
                      <a:pt x="50" y="43"/>
                    </a:lnTo>
                    <a:lnTo>
                      <a:pt x="23" y="43"/>
                    </a:lnTo>
                    <a:lnTo>
                      <a:pt x="23" y="44"/>
                    </a:lnTo>
                    <a:lnTo>
                      <a:pt x="22" y="46"/>
                    </a:lnTo>
                    <a:lnTo>
                      <a:pt x="21" y="50"/>
                    </a:lnTo>
                    <a:lnTo>
                      <a:pt x="28" y="50"/>
                    </a:lnTo>
                    <a:lnTo>
                      <a:pt x="35" y="51"/>
                    </a:lnTo>
                    <a:lnTo>
                      <a:pt x="43" y="50"/>
                    </a:lnTo>
                    <a:lnTo>
                      <a:pt x="50" y="50"/>
                    </a:lnTo>
                    <a:lnTo>
                      <a:pt x="49" y="62"/>
                    </a:lnTo>
                    <a:lnTo>
                      <a:pt x="48" y="67"/>
                    </a:lnTo>
                    <a:lnTo>
                      <a:pt x="47" y="69"/>
                    </a:lnTo>
                    <a:lnTo>
                      <a:pt x="46" y="71"/>
                    </a:lnTo>
                    <a:lnTo>
                      <a:pt x="0" y="71"/>
                    </a:lnTo>
                    <a:lnTo>
                      <a:pt x="3" y="52"/>
                    </a:lnTo>
                    <a:lnTo>
                      <a:pt x="7" y="3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39" name="Freeform 35"/>
              <p:cNvSpPr>
                <a:spLocks/>
              </p:cNvSpPr>
              <p:nvPr/>
            </p:nvSpPr>
            <p:spPr bwMode="auto">
              <a:xfrm>
                <a:off x="1068" y="3261"/>
                <a:ext cx="55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18" y="41"/>
                  </a:cxn>
                  <a:cxn ang="0">
                    <a:pos x="26" y="21"/>
                  </a:cxn>
                  <a:cxn ang="0">
                    <a:pos x="35" y="0"/>
                  </a:cxn>
                  <a:cxn ang="0">
                    <a:pos x="54" y="0"/>
                  </a:cxn>
                  <a:cxn ang="0">
                    <a:pos x="20" y="71"/>
                  </a:cxn>
                  <a:cxn ang="0">
                    <a:pos x="0" y="71"/>
                  </a:cxn>
                  <a:cxn ang="0">
                    <a:pos x="0" y="0"/>
                  </a:cxn>
                </a:cxnLst>
                <a:rect l="0" t="0" r="r" b="b"/>
                <a:pathLst>
                  <a:path w="54" h="71">
                    <a:moveTo>
                      <a:pt x="0" y="0"/>
                    </a:moveTo>
                    <a:lnTo>
                      <a:pt x="18" y="0"/>
                    </a:lnTo>
                    <a:lnTo>
                      <a:pt x="18" y="41"/>
                    </a:lnTo>
                    <a:lnTo>
                      <a:pt x="26" y="21"/>
                    </a:lnTo>
                    <a:lnTo>
                      <a:pt x="35" y="0"/>
                    </a:lnTo>
                    <a:lnTo>
                      <a:pt x="54" y="0"/>
                    </a:lnTo>
                    <a:lnTo>
                      <a:pt x="20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40" name="Freeform 36"/>
              <p:cNvSpPr>
                <a:spLocks/>
              </p:cNvSpPr>
              <p:nvPr/>
            </p:nvSpPr>
            <p:spPr bwMode="auto">
              <a:xfrm>
                <a:off x="1118" y="3261"/>
                <a:ext cx="33" cy="7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3" y="0"/>
                  </a:cxn>
                  <a:cxn ang="0">
                    <a:pos x="30" y="17"/>
                  </a:cxn>
                  <a:cxn ang="0">
                    <a:pos x="27" y="35"/>
                  </a:cxn>
                  <a:cxn ang="0">
                    <a:pos x="20" y="71"/>
                  </a:cxn>
                  <a:cxn ang="0">
                    <a:pos x="11" y="70"/>
                  </a:cxn>
                  <a:cxn ang="0">
                    <a:pos x="4" y="70"/>
                  </a:cxn>
                  <a:cxn ang="0">
                    <a:pos x="2" y="69"/>
                  </a:cxn>
                  <a:cxn ang="0">
                    <a:pos x="0" y="68"/>
                  </a:cxn>
                  <a:cxn ang="0">
                    <a:pos x="4" y="51"/>
                  </a:cxn>
                  <a:cxn ang="0">
                    <a:pos x="8" y="34"/>
                  </a:cxn>
                  <a:cxn ang="0">
                    <a:pos x="12" y="17"/>
                  </a:cxn>
                  <a:cxn ang="0">
                    <a:pos x="16" y="0"/>
                  </a:cxn>
                </a:cxnLst>
                <a:rect l="0" t="0" r="r" b="b"/>
                <a:pathLst>
                  <a:path w="33" h="71">
                    <a:moveTo>
                      <a:pt x="16" y="0"/>
                    </a:moveTo>
                    <a:lnTo>
                      <a:pt x="33" y="0"/>
                    </a:lnTo>
                    <a:lnTo>
                      <a:pt x="30" y="17"/>
                    </a:lnTo>
                    <a:lnTo>
                      <a:pt x="27" y="35"/>
                    </a:lnTo>
                    <a:lnTo>
                      <a:pt x="20" y="71"/>
                    </a:lnTo>
                    <a:lnTo>
                      <a:pt x="11" y="70"/>
                    </a:lnTo>
                    <a:lnTo>
                      <a:pt x="4" y="70"/>
                    </a:lnTo>
                    <a:lnTo>
                      <a:pt x="2" y="69"/>
                    </a:lnTo>
                    <a:lnTo>
                      <a:pt x="0" y="68"/>
                    </a:lnTo>
                    <a:lnTo>
                      <a:pt x="4" y="51"/>
                    </a:lnTo>
                    <a:lnTo>
                      <a:pt x="8" y="34"/>
                    </a:lnTo>
                    <a:lnTo>
                      <a:pt x="12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41" name="Freeform 37"/>
              <p:cNvSpPr>
                <a:spLocks/>
              </p:cNvSpPr>
              <p:nvPr/>
            </p:nvSpPr>
            <p:spPr bwMode="auto">
              <a:xfrm>
                <a:off x="1228" y="3261"/>
                <a:ext cx="61" cy="7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2" y="0"/>
                  </a:cxn>
                  <a:cxn ang="0">
                    <a:pos x="62" y="5"/>
                  </a:cxn>
                  <a:cxn ang="0">
                    <a:pos x="62" y="9"/>
                  </a:cxn>
                  <a:cxn ang="0">
                    <a:pos x="61" y="12"/>
                  </a:cxn>
                  <a:cxn ang="0">
                    <a:pos x="60" y="15"/>
                  </a:cxn>
                  <a:cxn ang="0">
                    <a:pos x="58" y="16"/>
                  </a:cxn>
                  <a:cxn ang="0">
                    <a:pos x="56" y="17"/>
                  </a:cxn>
                  <a:cxn ang="0">
                    <a:pos x="51" y="18"/>
                  </a:cxn>
                  <a:cxn ang="0">
                    <a:pos x="45" y="19"/>
                  </a:cxn>
                  <a:cxn ang="0">
                    <a:pos x="38" y="19"/>
                  </a:cxn>
                  <a:cxn ang="0">
                    <a:pos x="35" y="20"/>
                  </a:cxn>
                  <a:cxn ang="0">
                    <a:pos x="32" y="21"/>
                  </a:cxn>
                  <a:cxn ang="0">
                    <a:pos x="29" y="23"/>
                  </a:cxn>
                  <a:cxn ang="0">
                    <a:pos x="27" y="26"/>
                  </a:cxn>
                  <a:cxn ang="0">
                    <a:pos x="52" y="26"/>
                  </a:cxn>
                  <a:cxn ang="0">
                    <a:pos x="52" y="32"/>
                  </a:cxn>
                  <a:cxn ang="0">
                    <a:pos x="51" y="36"/>
                  </a:cxn>
                  <a:cxn ang="0">
                    <a:pos x="50" y="43"/>
                  </a:cxn>
                  <a:cxn ang="0">
                    <a:pos x="23" y="43"/>
                  </a:cxn>
                  <a:cxn ang="0">
                    <a:pos x="23" y="47"/>
                  </a:cxn>
                  <a:cxn ang="0">
                    <a:pos x="22" y="49"/>
                  </a:cxn>
                  <a:cxn ang="0">
                    <a:pos x="21" y="50"/>
                  </a:cxn>
                  <a:cxn ang="0">
                    <a:pos x="28" y="51"/>
                  </a:cxn>
                  <a:cxn ang="0">
                    <a:pos x="35" y="51"/>
                  </a:cxn>
                  <a:cxn ang="0">
                    <a:pos x="42" y="50"/>
                  </a:cxn>
                  <a:cxn ang="0">
                    <a:pos x="50" y="49"/>
                  </a:cxn>
                  <a:cxn ang="0">
                    <a:pos x="50" y="56"/>
                  </a:cxn>
                  <a:cxn ang="0">
                    <a:pos x="49" y="61"/>
                  </a:cxn>
                  <a:cxn ang="0">
                    <a:pos x="48" y="71"/>
                  </a:cxn>
                  <a:cxn ang="0">
                    <a:pos x="0" y="71"/>
                  </a:cxn>
                  <a:cxn ang="0">
                    <a:pos x="14" y="0"/>
                  </a:cxn>
                </a:cxnLst>
                <a:rect l="0" t="0" r="r" b="b"/>
                <a:pathLst>
                  <a:path w="62" h="71">
                    <a:moveTo>
                      <a:pt x="14" y="0"/>
                    </a:moveTo>
                    <a:lnTo>
                      <a:pt x="62" y="0"/>
                    </a:lnTo>
                    <a:lnTo>
                      <a:pt x="62" y="5"/>
                    </a:lnTo>
                    <a:lnTo>
                      <a:pt x="62" y="9"/>
                    </a:lnTo>
                    <a:lnTo>
                      <a:pt x="61" y="12"/>
                    </a:lnTo>
                    <a:lnTo>
                      <a:pt x="60" y="15"/>
                    </a:lnTo>
                    <a:lnTo>
                      <a:pt x="58" y="16"/>
                    </a:lnTo>
                    <a:lnTo>
                      <a:pt x="56" y="17"/>
                    </a:lnTo>
                    <a:lnTo>
                      <a:pt x="51" y="18"/>
                    </a:lnTo>
                    <a:lnTo>
                      <a:pt x="45" y="19"/>
                    </a:lnTo>
                    <a:lnTo>
                      <a:pt x="38" y="19"/>
                    </a:lnTo>
                    <a:lnTo>
                      <a:pt x="35" y="20"/>
                    </a:lnTo>
                    <a:lnTo>
                      <a:pt x="32" y="21"/>
                    </a:lnTo>
                    <a:lnTo>
                      <a:pt x="29" y="23"/>
                    </a:lnTo>
                    <a:lnTo>
                      <a:pt x="27" y="26"/>
                    </a:lnTo>
                    <a:lnTo>
                      <a:pt x="52" y="26"/>
                    </a:lnTo>
                    <a:lnTo>
                      <a:pt x="52" y="32"/>
                    </a:lnTo>
                    <a:lnTo>
                      <a:pt x="51" y="36"/>
                    </a:lnTo>
                    <a:lnTo>
                      <a:pt x="50" y="43"/>
                    </a:lnTo>
                    <a:lnTo>
                      <a:pt x="23" y="43"/>
                    </a:lnTo>
                    <a:lnTo>
                      <a:pt x="23" y="47"/>
                    </a:lnTo>
                    <a:lnTo>
                      <a:pt x="22" y="49"/>
                    </a:lnTo>
                    <a:lnTo>
                      <a:pt x="21" y="50"/>
                    </a:lnTo>
                    <a:lnTo>
                      <a:pt x="28" y="51"/>
                    </a:lnTo>
                    <a:lnTo>
                      <a:pt x="35" y="51"/>
                    </a:lnTo>
                    <a:lnTo>
                      <a:pt x="42" y="50"/>
                    </a:lnTo>
                    <a:lnTo>
                      <a:pt x="50" y="49"/>
                    </a:lnTo>
                    <a:lnTo>
                      <a:pt x="50" y="56"/>
                    </a:lnTo>
                    <a:lnTo>
                      <a:pt x="49" y="61"/>
                    </a:lnTo>
                    <a:lnTo>
                      <a:pt x="48" y="71"/>
                    </a:lnTo>
                    <a:lnTo>
                      <a:pt x="0" y="7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42" name="Freeform 38"/>
              <p:cNvSpPr>
                <a:spLocks noEditPoints="1"/>
              </p:cNvSpPr>
              <p:nvPr/>
            </p:nvSpPr>
            <p:spPr bwMode="auto">
              <a:xfrm>
                <a:off x="576" y="2961"/>
                <a:ext cx="481" cy="373"/>
              </a:xfrm>
              <a:custGeom>
                <a:avLst/>
                <a:gdLst/>
                <a:ahLst/>
                <a:cxnLst>
                  <a:cxn ang="0">
                    <a:pos x="29" y="351"/>
                  </a:cxn>
                  <a:cxn ang="0">
                    <a:pos x="445" y="324"/>
                  </a:cxn>
                  <a:cxn ang="0">
                    <a:pos x="445" y="335"/>
                  </a:cxn>
                  <a:cxn ang="0">
                    <a:pos x="468" y="306"/>
                  </a:cxn>
                  <a:cxn ang="0">
                    <a:pos x="477" y="311"/>
                  </a:cxn>
                  <a:cxn ang="0">
                    <a:pos x="479" y="319"/>
                  </a:cxn>
                  <a:cxn ang="0">
                    <a:pos x="479" y="327"/>
                  </a:cxn>
                  <a:cxn ang="0">
                    <a:pos x="474" y="337"/>
                  </a:cxn>
                  <a:cxn ang="0">
                    <a:pos x="470" y="347"/>
                  </a:cxn>
                  <a:cxn ang="0">
                    <a:pos x="472" y="358"/>
                  </a:cxn>
                  <a:cxn ang="0">
                    <a:pos x="469" y="377"/>
                  </a:cxn>
                  <a:cxn ang="0">
                    <a:pos x="453" y="368"/>
                  </a:cxn>
                  <a:cxn ang="0">
                    <a:pos x="454" y="358"/>
                  </a:cxn>
                  <a:cxn ang="0">
                    <a:pos x="451" y="354"/>
                  </a:cxn>
                  <a:cxn ang="0">
                    <a:pos x="443" y="352"/>
                  </a:cxn>
                  <a:cxn ang="0">
                    <a:pos x="438" y="354"/>
                  </a:cxn>
                  <a:cxn ang="0">
                    <a:pos x="434" y="370"/>
                  </a:cxn>
                  <a:cxn ang="0">
                    <a:pos x="431" y="306"/>
                  </a:cxn>
                  <a:cxn ang="0">
                    <a:pos x="58" y="377"/>
                  </a:cxn>
                  <a:cxn ang="0">
                    <a:pos x="36" y="368"/>
                  </a:cxn>
                  <a:cxn ang="0">
                    <a:pos x="30" y="367"/>
                  </a:cxn>
                  <a:cxn ang="0">
                    <a:pos x="23" y="367"/>
                  </a:cxn>
                  <a:cxn ang="0">
                    <a:pos x="17" y="377"/>
                  </a:cxn>
                  <a:cxn ang="0">
                    <a:pos x="323" y="67"/>
                  </a:cxn>
                  <a:cxn ang="0">
                    <a:pos x="334" y="72"/>
                  </a:cxn>
                  <a:cxn ang="0">
                    <a:pos x="330" y="131"/>
                  </a:cxn>
                  <a:cxn ang="0">
                    <a:pos x="331" y="149"/>
                  </a:cxn>
                  <a:cxn ang="0">
                    <a:pos x="287" y="138"/>
                  </a:cxn>
                  <a:cxn ang="0">
                    <a:pos x="301" y="100"/>
                  </a:cxn>
                  <a:cxn ang="0">
                    <a:pos x="310" y="80"/>
                  </a:cxn>
                  <a:cxn ang="0">
                    <a:pos x="320" y="68"/>
                  </a:cxn>
                  <a:cxn ang="0">
                    <a:pos x="333" y="0"/>
                  </a:cxn>
                  <a:cxn ang="0">
                    <a:pos x="347" y="2"/>
                  </a:cxn>
                  <a:cxn ang="0">
                    <a:pos x="361" y="7"/>
                  </a:cxn>
                  <a:cxn ang="0">
                    <a:pos x="375" y="17"/>
                  </a:cxn>
                  <a:cxn ang="0">
                    <a:pos x="385" y="29"/>
                  </a:cxn>
                  <a:cxn ang="0">
                    <a:pos x="392" y="44"/>
                  </a:cxn>
                  <a:cxn ang="0">
                    <a:pos x="379" y="268"/>
                  </a:cxn>
                  <a:cxn ang="0">
                    <a:pos x="324" y="246"/>
                  </a:cxn>
                  <a:cxn ang="0">
                    <a:pos x="251" y="239"/>
                  </a:cxn>
                  <a:cxn ang="0">
                    <a:pos x="184" y="263"/>
                  </a:cxn>
                  <a:cxn ang="0">
                    <a:pos x="194" y="241"/>
                  </a:cxn>
                  <a:cxn ang="0">
                    <a:pos x="219" y="159"/>
                  </a:cxn>
                  <a:cxn ang="0">
                    <a:pos x="242" y="91"/>
                  </a:cxn>
                  <a:cxn ang="0">
                    <a:pos x="262" y="51"/>
                  </a:cxn>
                  <a:cxn ang="0">
                    <a:pos x="279" y="27"/>
                  </a:cxn>
                  <a:cxn ang="0">
                    <a:pos x="300" y="10"/>
                  </a:cxn>
                  <a:cxn ang="0">
                    <a:pos x="316" y="3"/>
                  </a:cxn>
                  <a:cxn ang="0">
                    <a:pos x="328" y="1"/>
                  </a:cxn>
                </a:cxnLst>
                <a:rect l="0" t="0" r="r" b="b"/>
                <a:pathLst>
                  <a:path w="479" h="377">
                    <a:moveTo>
                      <a:pt x="38" y="334"/>
                    </a:moveTo>
                    <a:lnTo>
                      <a:pt x="38" y="351"/>
                    </a:lnTo>
                    <a:lnTo>
                      <a:pt x="29" y="351"/>
                    </a:lnTo>
                    <a:lnTo>
                      <a:pt x="33" y="343"/>
                    </a:lnTo>
                    <a:lnTo>
                      <a:pt x="38" y="334"/>
                    </a:lnTo>
                    <a:close/>
                    <a:moveTo>
                      <a:pt x="445" y="324"/>
                    </a:moveTo>
                    <a:lnTo>
                      <a:pt x="459" y="324"/>
                    </a:lnTo>
                    <a:lnTo>
                      <a:pt x="459" y="335"/>
                    </a:lnTo>
                    <a:lnTo>
                      <a:pt x="445" y="335"/>
                    </a:lnTo>
                    <a:lnTo>
                      <a:pt x="445" y="324"/>
                    </a:lnTo>
                    <a:close/>
                    <a:moveTo>
                      <a:pt x="431" y="306"/>
                    </a:moveTo>
                    <a:lnTo>
                      <a:pt x="468" y="306"/>
                    </a:lnTo>
                    <a:lnTo>
                      <a:pt x="472" y="307"/>
                    </a:lnTo>
                    <a:lnTo>
                      <a:pt x="475" y="308"/>
                    </a:lnTo>
                    <a:lnTo>
                      <a:pt x="477" y="311"/>
                    </a:lnTo>
                    <a:lnTo>
                      <a:pt x="478" y="314"/>
                    </a:lnTo>
                    <a:lnTo>
                      <a:pt x="479" y="317"/>
                    </a:lnTo>
                    <a:lnTo>
                      <a:pt x="479" y="319"/>
                    </a:lnTo>
                    <a:lnTo>
                      <a:pt x="479" y="322"/>
                    </a:lnTo>
                    <a:lnTo>
                      <a:pt x="479" y="325"/>
                    </a:lnTo>
                    <a:lnTo>
                      <a:pt x="479" y="327"/>
                    </a:lnTo>
                    <a:lnTo>
                      <a:pt x="478" y="330"/>
                    </a:lnTo>
                    <a:lnTo>
                      <a:pt x="477" y="332"/>
                    </a:lnTo>
                    <a:lnTo>
                      <a:pt x="474" y="337"/>
                    </a:lnTo>
                    <a:lnTo>
                      <a:pt x="468" y="344"/>
                    </a:lnTo>
                    <a:lnTo>
                      <a:pt x="469" y="346"/>
                    </a:lnTo>
                    <a:lnTo>
                      <a:pt x="470" y="347"/>
                    </a:lnTo>
                    <a:lnTo>
                      <a:pt x="471" y="351"/>
                    </a:lnTo>
                    <a:lnTo>
                      <a:pt x="471" y="354"/>
                    </a:lnTo>
                    <a:lnTo>
                      <a:pt x="472" y="358"/>
                    </a:lnTo>
                    <a:lnTo>
                      <a:pt x="471" y="362"/>
                    </a:lnTo>
                    <a:lnTo>
                      <a:pt x="471" y="367"/>
                    </a:lnTo>
                    <a:lnTo>
                      <a:pt x="469" y="377"/>
                    </a:lnTo>
                    <a:lnTo>
                      <a:pt x="452" y="377"/>
                    </a:lnTo>
                    <a:lnTo>
                      <a:pt x="452" y="373"/>
                    </a:lnTo>
                    <a:lnTo>
                      <a:pt x="453" y="368"/>
                    </a:lnTo>
                    <a:lnTo>
                      <a:pt x="454" y="364"/>
                    </a:lnTo>
                    <a:lnTo>
                      <a:pt x="454" y="360"/>
                    </a:lnTo>
                    <a:lnTo>
                      <a:pt x="454" y="358"/>
                    </a:lnTo>
                    <a:lnTo>
                      <a:pt x="453" y="357"/>
                    </a:lnTo>
                    <a:lnTo>
                      <a:pt x="452" y="355"/>
                    </a:lnTo>
                    <a:lnTo>
                      <a:pt x="451" y="354"/>
                    </a:lnTo>
                    <a:lnTo>
                      <a:pt x="448" y="352"/>
                    </a:lnTo>
                    <a:lnTo>
                      <a:pt x="445" y="351"/>
                    </a:lnTo>
                    <a:lnTo>
                      <a:pt x="443" y="352"/>
                    </a:lnTo>
                    <a:lnTo>
                      <a:pt x="441" y="352"/>
                    </a:lnTo>
                    <a:lnTo>
                      <a:pt x="439" y="353"/>
                    </a:lnTo>
                    <a:lnTo>
                      <a:pt x="438" y="354"/>
                    </a:lnTo>
                    <a:lnTo>
                      <a:pt x="436" y="358"/>
                    </a:lnTo>
                    <a:lnTo>
                      <a:pt x="435" y="362"/>
                    </a:lnTo>
                    <a:lnTo>
                      <a:pt x="434" y="370"/>
                    </a:lnTo>
                    <a:lnTo>
                      <a:pt x="434" y="377"/>
                    </a:lnTo>
                    <a:lnTo>
                      <a:pt x="417" y="377"/>
                    </a:lnTo>
                    <a:lnTo>
                      <a:pt x="431" y="306"/>
                    </a:lnTo>
                    <a:close/>
                    <a:moveTo>
                      <a:pt x="36" y="306"/>
                    </a:moveTo>
                    <a:lnTo>
                      <a:pt x="52" y="306"/>
                    </a:lnTo>
                    <a:lnTo>
                      <a:pt x="58" y="377"/>
                    </a:lnTo>
                    <a:lnTo>
                      <a:pt x="42" y="377"/>
                    </a:lnTo>
                    <a:lnTo>
                      <a:pt x="38" y="371"/>
                    </a:lnTo>
                    <a:lnTo>
                      <a:pt x="36" y="368"/>
                    </a:lnTo>
                    <a:lnTo>
                      <a:pt x="35" y="368"/>
                    </a:lnTo>
                    <a:lnTo>
                      <a:pt x="34" y="367"/>
                    </a:lnTo>
                    <a:lnTo>
                      <a:pt x="30" y="367"/>
                    </a:lnTo>
                    <a:lnTo>
                      <a:pt x="26" y="367"/>
                    </a:lnTo>
                    <a:lnTo>
                      <a:pt x="24" y="367"/>
                    </a:lnTo>
                    <a:lnTo>
                      <a:pt x="23" y="367"/>
                    </a:lnTo>
                    <a:lnTo>
                      <a:pt x="21" y="368"/>
                    </a:lnTo>
                    <a:lnTo>
                      <a:pt x="20" y="370"/>
                    </a:lnTo>
                    <a:lnTo>
                      <a:pt x="17" y="377"/>
                    </a:lnTo>
                    <a:lnTo>
                      <a:pt x="0" y="377"/>
                    </a:lnTo>
                    <a:lnTo>
                      <a:pt x="36" y="306"/>
                    </a:lnTo>
                    <a:close/>
                    <a:moveTo>
                      <a:pt x="323" y="67"/>
                    </a:moveTo>
                    <a:lnTo>
                      <a:pt x="326" y="68"/>
                    </a:lnTo>
                    <a:lnTo>
                      <a:pt x="329" y="69"/>
                    </a:lnTo>
                    <a:lnTo>
                      <a:pt x="334" y="72"/>
                    </a:lnTo>
                    <a:lnTo>
                      <a:pt x="333" y="94"/>
                    </a:lnTo>
                    <a:lnTo>
                      <a:pt x="332" y="111"/>
                    </a:lnTo>
                    <a:lnTo>
                      <a:pt x="330" y="131"/>
                    </a:lnTo>
                    <a:lnTo>
                      <a:pt x="330" y="137"/>
                    </a:lnTo>
                    <a:lnTo>
                      <a:pt x="330" y="143"/>
                    </a:lnTo>
                    <a:lnTo>
                      <a:pt x="331" y="149"/>
                    </a:lnTo>
                    <a:lnTo>
                      <a:pt x="333" y="157"/>
                    </a:lnTo>
                    <a:lnTo>
                      <a:pt x="281" y="157"/>
                    </a:lnTo>
                    <a:lnTo>
                      <a:pt x="287" y="138"/>
                    </a:lnTo>
                    <a:lnTo>
                      <a:pt x="292" y="123"/>
                    </a:lnTo>
                    <a:lnTo>
                      <a:pt x="298" y="108"/>
                    </a:lnTo>
                    <a:lnTo>
                      <a:pt x="301" y="100"/>
                    </a:lnTo>
                    <a:lnTo>
                      <a:pt x="304" y="92"/>
                    </a:lnTo>
                    <a:lnTo>
                      <a:pt x="307" y="86"/>
                    </a:lnTo>
                    <a:lnTo>
                      <a:pt x="310" y="80"/>
                    </a:lnTo>
                    <a:lnTo>
                      <a:pt x="314" y="74"/>
                    </a:lnTo>
                    <a:lnTo>
                      <a:pt x="317" y="71"/>
                    </a:lnTo>
                    <a:lnTo>
                      <a:pt x="320" y="68"/>
                    </a:lnTo>
                    <a:lnTo>
                      <a:pt x="322" y="67"/>
                    </a:lnTo>
                    <a:lnTo>
                      <a:pt x="323" y="67"/>
                    </a:lnTo>
                    <a:close/>
                    <a:moveTo>
                      <a:pt x="333" y="0"/>
                    </a:moveTo>
                    <a:lnTo>
                      <a:pt x="339" y="1"/>
                    </a:lnTo>
                    <a:lnTo>
                      <a:pt x="345" y="1"/>
                    </a:lnTo>
                    <a:lnTo>
                      <a:pt x="347" y="2"/>
                    </a:lnTo>
                    <a:lnTo>
                      <a:pt x="350" y="3"/>
                    </a:lnTo>
                    <a:lnTo>
                      <a:pt x="356" y="5"/>
                    </a:lnTo>
                    <a:lnTo>
                      <a:pt x="361" y="7"/>
                    </a:lnTo>
                    <a:lnTo>
                      <a:pt x="366" y="10"/>
                    </a:lnTo>
                    <a:lnTo>
                      <a:pt x="370" y="13"/>
                    </a:lnTo>
                    <a:lnTo>
                      <a:pt x="375" y="17"/>
                    </a:lnTo>
                    <a:lnTo>
                      <a:pt x="379" y="21"/>
                    </a:lnTo>
                    <a:lnTo>
                      <a:pt x="382" y="25"/>
                    </a:lnTo>
                    <a:lnTo>
                      <a:pt x="385" y="29"/>
                    </a:lnTo>
                    <a:lnTo>
                      <a:pt x="388" y="34"/>
                    </a:lnTo>
                    <a:lnTo>
                      <a:pt x="390" y="39"/>
                    </a:lnTo>
                    <a:lnTo>
                      <a:pt x="392" y="44"/>
                    </a:lnTo>
                    <a:lnTo>
                      <a:pt x="393" y="50"/>
                    </a:lnTo>
                    <a:lnTo>
                      <a:pt x="393" y="55"/>
                    </a:lnTo>
                    <a:lnTo>
                      <a:pt x="379" y="268"/>
                    </a:lnTo>
                    <a:lnTo>
                      <a:pt x="325" y="268"/>
                    </a:lnTo>
                    <a:lnTo>
                      <a:pt x="324" y="258"/>
                    </a:lnTo>
                    <a:lnTo>
                      <a:pt x="324" y="246"/>
                    </a:lnTo>
                    <a:lnTo>
                      <a:pt x="325" y="210"/>
                    </a:lnTo>
                    <a:lnTo>
                      <a:pt x="263" y="210"/>
                    </a:lnTo>
                    <a:lnTo>
                      <a:pt x="251" y="239"/>
                    </a:lnTo>
                    <a:lnTo>
                      <a:pt x="239" y="268"/>
                    </a:lnTo>
                    <a:lnTo>
                      <a:pt x="181" y="268"/>
                    </a:lnTo>
                    <a:lnTo>
                      <a:pt x="184" y="263"/>
                    </a:lnTo>
                    <a:lnTo>
                      <a:pt x="187" y="256"/>
                    </a:lnTo>
                    <a:lnTo>
                      <a:pt x="190" y="249"/>
                    </a:lnTo>
                    <a:lnTo>
                      <a:pt x="194" y="241"/>
                    </a:lnTo>
                    <a:lnTo>
                      <a:pt x="200" y="224"/>
                    </a:lnTo>
                    <a:lnTo>
                      <a:pt x="206" y="204"/>
                    </a:lnTo>
                    <a:lnTo>
                      <a:pt x="219" y="159"/>
                    </a:lnTo>
                    <a:lnTo>
                      <a:pt x="226" y="136"/>
                    </a:lnTo>
                    <a:lnTo>
                      <a:pt x="234" y="114"/>
                    </a:lnTo>
                    <a:lnTo>
                      <a:pt x="242" y="91"/>
                    </a:lnTo>
                    <a:lnTo>
                      <a:pt x="251" y="71"/>
                    </a:lnTo>
                    <a:lnTo>
                      <a:pt x="256" y="61"/>
                    </a:lnTo>
                    <a:lnTo>
                      <a:pt x="262" y="51"/>
                    </a:lnTo>
                    <a:lnTo>
                      <a:pt x="267" y="43"/>
                    </a:lnTo>
                    <a:lnTo>
                      <a:pt x="273" y="34"/>
                    </a:lnTo>
                    <a:lnTo>
                      <a:pt x="279" y="27"/>
                    </a:lnTo>
                    <a:lnTo>
                      <a:pt x="286" y="20"/>
                    </a:lnTo>
                    <a:lnTo>
                      <a:pt x="293" y="15"/>
                    </a:lnTo>
                    <a:lnTo>
                      <a:pt x="300" y="10"/>
                    </a:lnTo>
                    <a:lnTo>
                      <a:pt x="307" y="6"/>
                    </a:lnTo>
                    <a:lnTo>
                      <a:pt x="311" y="4"/>
                    </a:lnTo>
                    <a:lnTo>
                      <a:pt x="316" y="3"/>
                    </a:lnTo>
                    <a:lnTo>
                      <a:pt x="320" y="2"/>
                    </a:lnTo>
                    <a:lnTo>
                      <a:pt x="324" y="1"/>
                    </a:lnTo>
                    <a:lnTo>
                      <a:pt x="328" y="1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43" name="Freeform 39"/>
              <p:cNvSpPr>
                <a:spLocks/>
              </p:cNvSpPr>
              <p:nvPr/>
            </p:nvSpPr>
            <p:spPr bwMode="auto">
              <a:xfrm>
                <a:off x="466" y="2972"/>
                <a:ext cx="177" cy="256"/>
              </a:xfrm>
              <a:custGeom>
                <a:avLst/>
                <a:gdLst/>
                <a:ahLst/>
                <a:cxnLst>
                  <a:cxn ang="0">
                    <a:pos x="172" y="0"/>
                  </a:cxn>
                  <a:cxn ang="0">
                    <a:pos x="111" y="61"/>
                  </a:cxn>
                  <a:cxn ang="0">
                    <a:pos x="104" y="62"/>
                  </a:cxn>
                  <a:cxn ang="0">
                    <a:pos x="97" y="65"/>
                  </a:cxn>
                  <a:cxn ang="0">
                    <a:pos x="88" y="72"/>
                  </a:cxn>
                  <a:cxn ang="0">
                    <a:pos x="81" y="82"/>
                  </a:cxn>
                  <a:cxn ang="0">
                    <a:pos x="73" y="99"/>
                  </a:cxn>
                  <a:cxn ang="0">
                    <a:pos x="66" y="126"/>
                  </a:cxn>
                  <a:cxn ang="0">
                    <a:pos x="61" y="156"/>
                  </a:cxn>
                  <a:cxn ang="0">
                    <a:pos x="61" y="171"/>
                  </a:cxn>
                  <a:cxn ang="0">
                    <a:pos x="62" y="181"/>
                  </a:cxn>
                  <a:cxn ang="0">
                    <a:pos x="65" y="188"/>
                  </a:cxn>
                  <a:cxn ang="0">
                    <a:pos x="69" y="192"/>
                  </a:cxn>
                  <a:cxn ang="0">
                    <a:pos x="73" y="194"/>
                  </a:cxn>
                  <a:cxn ang="0">
                    <a:pos x="131" y="194"/>
                  </a:cxn>
                  <a:cxn ang="0">
                    <a:pos x="125" y="228"/>
                  </a:cxn>
                  <a:cxn ang="0">
                    <a:pos x="40" y="257"/>
                  </a:cxn>
                  <a:cxn ang="0">
                    <a:pos x="28" y="254"/>
                  </a:cxn>
                  <a:cxn ang="0">
                    <a:pos x="19" y="248"/>
                  </a:cxn>
                  <a:cxn ang="0">
                    <a:pos x="12" y="238"/>
                  </a:cxn>
                  <a:cxn ang="0">
                    <a:pos x="6" y="227"/>
                  </a:cxn>
                  <a:cxn ang="0">
                    <a:pos x="3" y="215"/>
                  </a:cxn>
                  <a:cxn ang="0">
                    <a:pos x="1" y="204"/>
                  </a:cxn>
                  <a:cxn ang="0">
                    <a:pos x="0" y="188"/>
                  </a:cxn>
                  <a:cxn ang="0">
                    <a:pos x="1" y="172"/>
                  </a:cxn>
                  <a:cxn ang="0">
                    <a:pos x="4" y="146"/>
                  </a:cxn>
                  <a:cxn ang="0">
                    <a:pos x="11" y="116"/>
                  </a:cxn>
                  <a:cxn ang="0">
                    <a:pos x="18" y="91"/>
                  </a:cxn>
                  <a:cxn ang="0">
                    <a:pos x="23" y="75"/>
                  </a:cxn>
                  <a:cxn ang="0">
                    <a:pos x="33" y="52"/>
                  </a:cxn>
                  <a:cxn ang="0">
                    <a:pos x="45" y="32"/>
                  </a:cxn>
                  <a:cxn ang="0">
                    <a:pos x="54" y="20"/>
                  </a:cxn>
                  <a:cxn ang="0">
                    <a:pos x="65" y="11"/>
                  </a:cxn>
                  <a:cxn ang="0">
                    <a:pos x="76" y="4"/>
                  </a:cxn>
                  <a:cxn ang="0">
                    <a:pos x="89" y="1"/>
                  </a:cxn>
                </a:cxnLst>
                <a:rect l="0" t="0" r="r" b="b"/>
                <a:pathLst>
                  <a:path w="172" h="257">
                    <a:moveTo>
                      <a:pt x="95" y="0"/>
                    </a:moveTo>
                    <a:lnTo>
                      <a:pt x="172" y="0"/>
                    </a:lnTo>
                    <a:lnTo>
                      <a:pt x="160" y="61"/>
                    </a:lnTo>
                    <a:lnTo>
                      <a:pt x="111" y="61"/>
                    </a:lnTo>
                    <a:lnTo>
                      <a:pt x="107" y="61"/>
                    </a:lnTo>
                    <a:lnTo>
                      <a:pt x="104" y="62"/>
                    </a:lnTo>
                    <a:lnTo>
                      <a:pt x="100" y="63"/>
                    </a:lnTo>
                    <a:lnTo>
                      <a:pt x="97" y="65"/>
                    </a:lnTo>
                    <a:lnTo>
                      <a:pt x="91" y="69"/>
                    </a:lnTo>
                    <a:lnTo>
                      <a:pt x="88" y="72"/>
                    </a:lnTo>
                    <a:lnTo>
                      <a:pt x="86" y="75"/>
                    </a:lnTo>
                    <a:lnTo>
                      <a:pt x="81" y="82"/>
                    </a:lnTo>
                    <a:lnTo>
                      <a:pt x="77" y="90"/>
                    </a:lnTo>
                    <a:lnTo>
                      <a:pt x="73" y="99"/>
                    </a:lnTo>
                    <a:lnTo>
                      <a:pt x="70" y="108"/>
                    </a:lnTo>
                    <a:lnTo>
                      <a:pt x="66" y="126"/>
                    </a:lnTo>
                    <a:lnTo>
                      <a:pt x="63" y="143"/>
                    </a:lnTo>
                    <a:lnTo>
                      <a:pt x="61" y="156"/>
                    </a:lnTo>
                    <a:lnTo>
                      <a:pt x="61" y="165"/>
                    </a:lnTo>
                    <a:lnTo>
                      <a:pt x="61" y="171"/>
                    </a:lnTo>
                    <a:lnTo>
                      <a:pt x="61" y="176"/>
                    </a:lnTo>
                    <a:lnTo>
                      <a:pt x="62" y="181"/>
                    </a:lnTo>
                    <a:lnTo>
                      <a:pt x="64" y="186"/>
                    </a:lnTo>
                    <a:lnTo>
                      <a:pt x="65" y="188"/>
                    </a:lnTo>
                    <a:lnTo>
                      <a:pt x="67" y="190"/>
                    </a:lnTo>
                    <a:lnTo>
                      <a:pt x="69" y="192"/>
                    </a:lnTo>
                    <a:lnTo>
                      <a:pt x="71" y="193"/>
                    </a:lnTo>
                    <a:lnTo>
                      <a:pt x="73" y="194"/>
                    </a:lnTo>
                    <a:lnTo>
                      <a:pt x="76" y="194"/>
                    </a:lnTo>
                    <a:lnTo>
                      <a:pt x="131" y="194"/>
                    </a:lnTo>
                    <a:lnTo>
                      <a:pt x="128" y="212"/>
                    </a:lnTo>
                    <a:lnTo>
                      <a:pt x="125" y="228"/>
                    </a:lnTo>
                    <a:lnTo>
                      <a:pt x="119" y="257"/>
                    </a:lnTo>
                    <a:lnTo>
                      <a:pt x="40" y="257"/>
                    </a:lnTo>
                    <a:lnTo>
                      <a:pt x="34" y="256"/>
                    </a:lnTo>
                    <a:lnTo>
                      <a:pt x="28" y="254"/>
                    </a:lnTo>
                    <a:lnTo>
                      <a:pt x="23" y="251"/>
                    </a:lnTo>
                    <a:lnTo>
                      <a:pt x="19" y="248"/>
                    </a:lnTo>
                    <a:lnTo>
                      <a:pt x="15" y="243"/>
                    </a:lnTo>
                    <a:lnTo>
                      <a:pt x="12" y="238"/>
                    </a:lnTo>
                    <a:lnTo>
                      <a:pt x="9" y="233"/>
                    </a:lnTo>
                    <a:lnTo>
                      <a:pt x="6" y="227"/>
                    </a:lnTo>
                    <a:lnTo>
                      <a:pt x="5" y="221"/>
                    </a:lnTo>
                    <a:lnTo>
                      <a:pt x="3" y="215"/>
                    </a:lnTo>
                    <a:lnTo>
                      <a:pt x="2" y="209"/>
                    </a:lnTo>
                    <a:lnTo>
                      <a:pt x="1" y="204"/>
                    </a:lnTo>
                    <a:lnTo>
                      <a:pt x="0" y="194"/>
                    </a:lnTo>
                    <a:lnTo>
                      <a:pt x="0" y="188"/>
                    </a:lnTo>
                    <a:lnTo>
                      <a:pt x="0" y="181"/>
                    </a:lnTo>
                    <a:lnTo>
                      <a:pt x="1" y="172"/>
                    </a:lnTo>
                    <a:lnTo>
                      <a:pt x="2" y="160"/>
                    </a:lnTo>
                    <a:lnTo>
                      <a:pt x="4" y="146"/>
                    </a:lnTo>
                    <a:lnTo>
                      <a:pt x="7" y="131"/>
                    </a:lnTo>
                    <a:lnTo>
                      <a:pt x="11" y="116"/>
                    </a:lnTo>
                    <a:lnTo>
                      <a:pt x="15" y="100"/>
                    </a:lnTo>
                    <a:lnTo>
                      <a:pt x="18" y="91"/>
                    </a:lnTo>
                    <a:lnTo>
                      <a:pt x="20" y="83"/>
                    </a:lnTo>
                    <a:lnTo>
                      <a:pt x="23" y="75"/>
                    </a:lnTo>
                    <a:lnTo>
                      <a:pt x="26" y="67"/>
                    </a:lnTo>
                    <a:lnTo>
                      <a:pt x="33" y="52"/>
                    </a:lnTo>
                    <a:lnTo>
                      <a:pt x="41" y="38"/>
                    </a:lnTo>
                    <a:lnTo>
                      <a:pt x="45" y="32"/>
                    </a:lnTo>
                    <a:lnTo>
                      <a:pt x="50" y="26"/>
                    </a:lnTo>
                    <a:lnTo>
                      <a:pt x="54" y="20"/>
                    </a:lnTo>
                    <a:lnTo>
                      <a:pt x="60" y="15"/>
                    </a:lnTo>
                    <a:lnTo>
                      <a:pt x="65" y="11"/>
                    </a:lnTo>
                    <a:lnTo>
                      <a:pt x="70" y="7"/>
                    </a:lnTo>
                    <a:lnTo>
                      <a:pt x="76" y="4"/>
                    </a:lnTo>
                    <a:lnTo>
                      <a:pt x="82" y="2"/>
                    </a:lnTo>
                    <a:lnTo>
                      <a:pt x="89" y="1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44" name="Freeform 40"/>
              <p:cNvSpPr>
                <a:spLocks/>
              </p:cNvSpPr>
              <p:nvPr/>
            </p:nvSpPr>
            <p:spPr bwMode="auto">
              <a:xfrm>
                <a:off x="621" y="2972"/>
                <a:ext cx="138" cy="25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104" y="0"/>
                  </a:cxn>
                  <a:cxn ang="0">
                    <a:pos x="65" y="187"/>
                  </a:cxn>
                  <a:cxn ang="0">
                    <a:pos x="66" y="191"/>
                  </a:cxn>
                  <a:cxn ang="0">
                    <a:pos x="68" y="194"/>
                  </a:cxn>
                  <a:cxn ang="0">
                    <a:pos x="131" y="194"/>
                  </a:cxn>
                  <a:cxn ang="0">
                    <a:pos x="117" y="257"/>
                  </a:cxn>
                  <a:cxn ang="0">
                    <a:pos x="29" y="257"/>
                  </a:cxn>
                  <a:cxn ang="0">
                    <a:pos x="26" y="256"/>
                  </a:cxn>
                  <a:cxn ang="0">
                    <a:pos x="23" y="255"/>
                  </a:cxn>
                  <a:cxn ang="0">
                    <a:pos x="18" y="252"/>
                  </a:cxn>
                  <a:cxn ang="0">
                    <a:pos x="15" y="250"/>
                  </a:cxn>
                  <a:cxn ang="0">
                    <a:pos x="13" y="247"/>
                  </a:cxn>
                  <a:cxn ang="0">
                    <a:pos x="9" y="242"/>
                  </a:cxn>
                  <a:cxn ang="0">
                    <a:pos x="5" y="236"/>
                  </a:cxn>
                  <a:cxn ang="0">
                    <a:pos x="2" y="230"/>
                  </a:cxn>
                  <a:cxn ang="0">
                    <a:pos x="1" y="225"/>
                  </a:cxn>
                  <a:cxn ang="0">
                    <a:pos x="0" y="221"/>
                  </a:cxn>
                  <a:cxn ang="0">
                    <a:pos x="47" y="0"/>
                  </a:cxn>
                </a:cxnLst>
                <a:rect l="0" t="0" r="r" b="b"/>
                <a:pathLst>
                  <a:path w="131" h="257">
                    <a:moveTo>
                      <a:pt x="47" y="0"/>
                    </a:moveTo>
                    <a:lnTo>
                      <a:pt x="104" y="0"/>
                    </a:lnTo>
                    <a:lnTo>
                      <a:pt x="65" y="187"/>
                    </a:lnTo>
                    <a:lnTo>
                      <a:pt x="66" y="191"/>
                    </a:lnTo>
                    <a:lnTo>
                      <a:pt x="68" y="194"/>
                    </a:lnTo>
                    <a:lnTo>
                      <a:pt x="131" y="194"/>
                    </a:lnTo>
                    <a:lnTo>
                      <a:pt x="117" y="257"/>
                    </a:lnTo>
                    <a:lnTo>
                      <a:pt x="29" y="257"/>
                    </a:lnTo>
                    <a:lnTo>
                      <a:pt x="26" y="256"/>
                    </a:lnTo>
                    <a:lnTo>
                      <a:pt x="23" y="255"/>
                    </a:lnTo>
                    <a:lnTo>
                      <a:pt x="18" y="252"/>
                    </a:lnTo>
                    <a:lnTo>
                      <a:pt x="15" y="250"/>
                    </a:lnTo>
                    <a:lnTo>
                      <a:pt x="13" y="247"/>
                    </a:lnTo>
                    <a:lnTo>
                      <a:pt x="9" y="242"/>
                    </a:lnTo>
                    <a:lnTo>
                      <a:pt x="5" y="236"/>
                    </a:lnTo>
                    <a:lnTo>
                      <a:pt x="2" y="230"/>
                    </a:lnTo>
                    <a:lnTo>
                      <a:pt x="1" y="225"/>
                    </a:lnTo>
                    <a:lnTo>
                      <a:pt x="0" y="22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45" name="Freeform 41"/>
              <p:cNvSpPr>
                <a:spLocks/>
              </p:cNvSpPr>
              <p:nvPr/>
            </p:nvSpPr>
            <p:spPr bwMode="auto">
              <a:xfrm>
                <a:off x="974" y="2972"/>
                <a:ext cx="133" cy="25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04" y="0"/>
                  </a:cxn>
                  <a:cxn ang="0">
                    <a:pos x="63" y="189"/>
                  </a:cxn>
                  <a:cxn ang="0">
                    <a:pos x="64" y="190"/>
                  </a:cxn>
                  <a:cxn ang="0">
                    <a:pos x="64" y="192"/>
                  </a:cxn>
                  <a:cxn ang="0">
                    <a:pos x="64" y="194"/>
                  </a:cxn>
                  <a:cxn ang="0">
                    <a:pos x="129" y="194"/>
                  </a:cxn>
                  <a:cxn ang="0">
                    <a:pos x="126" y="212"/>
                  </a:cxn>
                  <a:cxn ang="0">
                    <a:pos x="124" y="228"/>
                  </a:cxn>
                  <a:cxn ang="0">
                    <a:pos x="117" y="257"/>
                  </a:cxn>
                  <a:cxn ang="0">
                    <a:pos x="29" y="257"/>
                  </a:cxn>
                  <a:cxn ang="0">
                    <a:pos x="26" y="256"/>
                  </a:cxn>
                  <a:cxn ang="0">
                    <a:pos x="23" y="256"/>
                  </a:cxn>
                  <a:cxn ang="0">
                    <a:pos x="20" y="255"/>
                  </a:cxn>
                  <a:cxn ang="0">
                    <a:pos x="18" y="253"/>
                  </a:cxn>
                  <a:cxn ang="0">
                    <a:pos x="15" y="251"/>
                  </a:cxn>
                  <a:cxn ang="0">
                    <a:pos x="13" y="249"/>
                  </a:cxn>
                  <a:cxn ang="0">
                    <a:pos x="9" y="244"/>
                  </a:cxn>
                  <a:cxn ang="0">
                    <a:pos x="5" y="238"/>
                  </a:cxn>
                  <a:cxn ang="0">
                    <a:pos x="2" y="232"/>
                  </a:cxn>
                  <a:cxn ang="0">
                    <a:pos x="0" y="226"/>
                  </a:cxn>
                  <a:cxn ang="0">
                    <a:pos x="0" y="220"/>
                  </a:cxn>
                  <a:cxn ang="0">
                    <a:pos x="45" y="0"/>
                  </a:cxn>
                </a:cxnLst>
                <a:rect l="0" t="0" r="r" b="b"/>
                <a:pathLst>
                  <a:path w="129" h="257">
                    <a:moveTo>
                      <a:pt x="45" y="0"/>
                    </a:moveTo>
                    <a:lnTo>
                      <a:pt x="104" y="0"/>
                    </a:lnTo>
                    <a:lnTo>
                      <a:pt x="63" y="189"/>
                    </a:lnTo>
                    <a:lnTo>
                      <a:pt x="64" y="190"/>
                    </a:lnTo>
                    <a:lnTo>
                      <a:pt x="64" y="192"/>
                    </a:lnTo>
                    <a:lnTo>
                      <a:pt x="64" y="194"/>
                    </a:lnTo>
                    <a:lnTo>
                      <a:pt x="129" y="194"/>
                    </a:lnTo>
                    <a:lnTo>
                      <a:pt x="126" y="212"/>
                    </a:lnTo>
                    <a:lnTo>
                      <a:pt x="124" y="228"/>
                    </a:lnTo>
                    <a:lnTo>
                      <a:pt x="117" y="257"/>
                    </a:lnTo>
                    <a:lnTo>
                      <a:pt x="29" y="257"/>
                    </a:lnTo>
                    <a:lnTo>
                      <a:pt x="26" y="256"/>
                    </a:lnTo>
                    <a:lnTo>
                      <a:pt x="23" y="256"/>
                    </a:lnTo>
                    <a:lnTo>
                      <a:pt x="20" y="255"/>
                    </a:lnTo>
                    <a:lnTo>
                      <a:pt x="18" y="253"/>
                    </a:lnTo>
                    <a:lnTo>
                      <a:pt x="15" y="251"/>
                    </a:lnTo>
                    <a:lnTo>
                      <a:pt x="13" y="249"/>
                    </a:lnTo>
                    <a:lnTo>
                      <a:pt x="9" y="244"/>
                    </a:lnTo>
                    <a:lnTo>
                      <a:pt x="5" y="238"/>
                    </a:lnTo>
                    <a:lnTo>
                      <a:pt x="2" y="232"/>
                    </a:lnTo>
                    <a:lnTo>
                      <a:pt x="0" y="226"/>
                    </a:lnTo>
                    <a:lnTo>
                      <a:pt x="0" y="22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46" name="Freeform 42"/>
              <p:cNvSpPr>
                <a:spLocks/>
              </p:cNvSpPr>
              <p:nvPr/>
            </p:nvSpPr>
            <p:spPr bwMode="auto">
              <a:xfrm>
                <a:off x="1118" y="2972"/>
                <a:ext cx="116" cy="256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13" y="0"/>
                  </a:cxn>
                  <a:cxn ang="0">
                    <a:pos x="59" y="256"/>
                  </a:cxn>
                  <a:cxn ang="0">
                    <a:pos x="0" y="256"/>
                  </a:cxn>
                  <a:cxn ang="0">
                    <a:pos x="56" y="0"/>
                  </a:cxn>
                </a:cxnLst>
                <a:rect l="0" t="0" r="r" b="b"/>
                <a:pathLst>
                  <a:path w="113" h="256">
                    <a:moveTo>
                      <a:pt x="56" y="0"/>
                    </a:moveTo>
                    <a:lnTo>
                      <a:pt x="113" y="0"/>
                    </a:lnTo>
                    <a:lnTo>
                      <a:pt x="59" y="256"/>
                    </a:lnTo>
                    <a:lnTo>
                      <a:pt x="0" y="25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47" name="Freeform 43"/>
              <p:cNvSpPr>
                <a:spLocks/>
              </p:cNvSpPr>
              <p:nvPr/>
            </p:nvSpPr>
            <p:spPr bwMode="auto">
              <a:xfrm>
                <a:off x="1245" y="2972"/>
                <a:ext cx="160" cy="25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1" y="0"/>
                  </a:cxn>
                  <a:cxn ang="0">
                    <a:pos x="149" y="61"/>
                  </a:cxn>
                  <a:cxn ang="0">
                    <a:pos x="138" y="62"/>
                  </a:cxn>
                  <a:cxn ang="0">
                    <a:pos x="127" y="63"/>
                  </a:cxn>
                  <a:cxn ang="0">
                    <a:pos x="106" y="63"/>
                  </a:cxn>
                  <a:cxn ang="0">
                    <a:pos x="95" y="110"/>
                  </a:cxn>
                  <a:cxn ang="0">
                    <a:pos x="85" y="159"/>
                  </a:cxn>
                  <a:cxn ang="0">
                    <a:pos x="75" y="208"/>
                  </a:cxn>
                  <a:cxn ang="0">
                    <a:pos x="65" y="256"/>
                  </a:cxn>
                  <a:cxn ang="0">
                    <a:pos x="6" y="256"/>
                  </a:cxn>
                  <a:cxn ang="0">
                    <a:pos x="46" y="61"/>
                  </a:cxn>
                  <a:cxn ang="0">
                    <a:pos x="35" y="62"/>
                  </a:cxn>
                  <a:cxn ang="0">
                    <a:pos x="24" y="62"/>
                  </a:cxn>
                  <a:cxn ang="0">
                    <a:pos x="0" y="61"/>
                  </a:cxn>
                  <a:cxn ang="0">
                    <a:pos x="3" y="45"/>
                  </a:cxn>
                  <a:cxn ang="0">
                    <a:pos x="6" y="30"/>
                  </a:cxn>
                  <a:cxn ang="0">
                    <a:pos x="10" y="15"/>
                  </a:cxn>
                  <a:cxn ang="0">
                    <a:pos x="14" y="0"/>
                  </a:cxn>
                </a:cxnLst>
                <a:rect l="0" t="0" r="r" b="b"/>
                <a:pathLst>
                  <a:path w="161" h="256">
                    <a:moveTo>
                      <a:pt x="14" y="0"/>
                    </a:moveTo>
                    <a:lnTo>
                      <a:pt x="161" y="0"/>
                    </a:lnTo>
                    <a:lnTo>
                      <a:pt x="149" y="61"/>
                    </a:lnTo>
                    <a:lnTo>
                      <a:pt x="138" y="62"/>
                    </a:lnTo>
                    <a:lnTo>
                      <a:pt x="127" y="63"/>
                    </a:lnTo>
                    <a:lnTo>
                      <a:pt x="106" y="63"/>
                    </a:lnTo>
                    <a:lnTo>
                      <a:pt x="95" y="110"/>
                    </a:lnTo>
                    <a:lnTo>
                      <a:pt x="85" y="159"/>
                    </a:lnTo>
                    <a:lnTo>
                      <a:pt x="75" y="208"/>
                    </a:lnTo>
                    <a:lnTo>
                      <a:pt x="65" y="256"/>
                    </a:lnTo>
                    <a:lnTo>
                      <a:pt x="6" y="256"/>
                    </a:lnTo>
                    <a:lnTo>
                      <a:pt x="46" y="61"/>
                    </a:lnTo>
                    <a:lnTo>
                      <a:pt x="35" y="62"/>
                    </a:lnTo>
                    <a:lnTo>
                      <a:pt x="24" y="62"/>
                    </a:lnTo>
                    <a:lnTo>
                      <a:pt x="0" y="61"/>
                    </a:lnTo>
                    <a:lnTo>
                      <a:pt x="3" y="45"/>
                    </a:lnTo>
                    <a:lnTo>
                      <a:pt x="6" y="30"/>
                    </a:lnTo>
                    <a:lnTo>
                      <a:pt x="10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48" name="Freeform 44"/>
              <p:cNvSpPr>
                <a:spLocks/>
              </p:cNvSpPr>
              <p:nvPr/>
            </p:nvSpPr>
            <p:spPr bwMode="auto">
              <a:xfrm>
                <a:off x="864" y="3261"/>
                <a:ext cx="61" cy="72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51" y="5"/>
                  </a:cxn>
                  <a:cxn ang="0">
                    <a:pos x="56" y="11"/>
                  </a:cxn>
                  <a:cxn ang="0">
                    <a:pos x="57" y="15"/>
                  </a:cxn>
                  <a:cxn ang="0">
                    <a:pos x="39" y="23"/>
                  </a:cxn>
                  <a:cxn ang="0">
                    <a:pos x="38" y="20"/>
                  </a:cxn>
                  <a:cxn ang="0">
                    <a:pos x="29" y="18"/>
                  </a:cxn>
                  <a:cxn ang="0">
                    <a:pos x="28" y="25"/>
                  </a:cxn>
                  <a:cxn ang="0">
                    <a:pos x="41" y="31"/>
                  </a:cxn>
                  <a:cxn ang="0">
                    <a:pos x="49" y="35"/>
                  </a:cxn>
                  <a:cxn ang="0">
                    <a:pos x="52" y="39"/>
                  </a:cxn>
                  <a:cxn ang="0">
                    <a:pos x="53" y="44"/>
                  </a:cxn>
                  <a:cxn ang="0">
                    <a:pos x="52" y="52"/>
                  </a:cxn>
                  <a:cxn ang="0">
                    <a:pos x="50" y="58"/>
                  </a:cxn>
                  <a:cxn ang="0">
                    <a:pos x="43" y="66"/>
                  </a:cxn>
                  <a:cxn ang="0">
                    <a:pos x="33" y="71"/>
                  </a:cxn>
                  <a:cxn ang="0">
                    <a:pos x="22" y="73"/>
                  </a:cxn>
                  <a:cxn ang="0">
                    <a:pos x="14" y="72"/>
                  </a:cxn>
                  <a:cxn ang="0">
                    <a:pos x="6" y="69"/>
                  </a:cxn>
                  <a:cxn ang="0">
                    <a:pos x="3" y="67"/>
                  </a:cxn>
                  <a:cxn ang="0">
                    <a:pos x="1" y="64"/>
                  </a:cxn>
                  <a:cxn ang="0">
                    <a:pos x="0" y="60"/>
                  </a:cxn>
                  <a:cxn ang="0">
                    <a:pos x="19" y="48"/>
                  </a:cxn>
                  <a:cxn ang="0">
                    <a:pos x="31" y="57"/>
                  </a:cxn>
                  <a:cxn ang="0">
                    <a:pos x="32" y="56"/>
                  </a:cxn>
                  <a:cxn ang="0">
                    <a:pos x="33" y="51"/>
                  </a:cxn>
                  <a:cxn ang="0">
                    <a:pos x="32" y="48"/>
                  </a:cxn>
                  <a:cxn ang="0">
                    <a:pos x="29" y="46"/>
                  </a:cxn>
                  <a:cxn ang="0">
                    <a:pos x="20" y="42"/>
                  </a:cxn>
                  <a:cxn ang="0">
                    <a:pos x="13" y="38"/>
                  </a:cxn>
                  <a:cxn ang="0">
                    <a:pos x="10" y="35"/>
                  </a:cxn>
                  <a:cxn ang="0">
                    <a:pos x="8" y="30"/>
                  </a:cxn>
                  <a:cxn ang="0">
                    <a:pos x="8" y="22"/>
                  </a:cxn>
                  <a:cxn ang="0">
                    <a:pos x="11" y="15"/>
                  </a:cxn>
                  <a:cxn ang="0">
                    <a:pos x="16" y="9"/>
                  </a:cxn>
                  <a:cxn ang="0">
                    <a:pos x="25" y="2"/>
                  </a:cxn>
                  <a:cxn ang="0">
                    <a:pos x="33" y="0"/>
                  </a:cxn>
                </a:cxnLst>
                <a:rect l="0" t="0" r="r" b="b"/>
                <a:pathLst>
                  <a:path w="57" h="73">
                    <a:moveTo>
                      <a:pt x="36" y="0"/>
                    </a:moveTo>
                    <a:lnTo>
                      <a:pt x="41" y="1"/>
                    </a:lnTo>
                    <a:lnTo>
                      <a:pt x="48" y="3"/>
                    </a:lnTo>
                    <a:lnTo>
                      <a:pt x="51" y="5"/>
                    </a:lnTo>
                    <a:lnTo>
                      <a:pt x="54" y="8"/>
                    </a:lnTo>
                    <a:lnTo>
                      <a:pt x="56" y="11"/>
                    </a:lnTo>
                    <a:lnTo>
                      <a:pt x="56" y="13"/>
                    </a:lnTo>
                    <a:lnTo>
                      <a:pt x="57" y="15"/>
                    </a:lnTo>
                    <a:lnTo>
                      <a:pt x="57" y="23"/>
                    </a:lnTo>
                    <a:lnTo>
                      <a:pt x="39" y="23"/>
                    </a:lnTo>
                    <a:lnTo>
                      <a:pt x="39" y="22"/>
                    </a:lnTo>
                    <a:lnTo>
                      <a:pt x="38" y="20"/>
                    </a:lnTo>
                    <a:lnTo>
                      <a:pt x="36" y="18"/>
                    </a:lnTo>
                    <a:lnTo>
                      <a:pt x="29" y="18"/>
                    </a:lnTo>
                    <a:lnTo>
                      <a:pt x="25" y="21"/>
                    </a:lnTo>
                    <a:lnTo>
                      <a:pt x="28" y="25"/>
                    </a:lnTo>
                    <a:lnTo>
                      <a:pt x="32" y="27"/>
                    </a:lnTo>
                    <a:lnTo>
                      <a:pt x="41" y="31"/>
                    </a:lnTo>
                    <a:lnTo>
                      <a:pt x="46" y="32"/>
                    </a:lnTo>
                    <a:lnTo>
                      <a:pt x="49" y="35"/>
                    </a:lnTo>
                    <a:lnTo>
                      <a:pt x="51" y="37"/>
                    </a:lnTo>
                    <a:lnTo>
                      <a:pt x="52" y="39"/>
                    </a:lnTo>
                    <a:lnTo>
                      <a:pt x="53" y="41"/>
                    </a:lnTo>
                    <a:lnTo>
                      <a:pt x="53" y="44"/>
                    </a:lnTo>
                    <a:lnTo>
                      <a:pt x="53" y="48"/>
                    </a:lnTo>
                    <a:lnTo>
                      <a:pt x="52" y="52"/>
                    </a:lnTo>
                    <a:lnTo>
                      <a:pt x="51" y="55"/>
                    </a:lnTo>
                    <a:lnTo>
                      <a:pt x="50" y="58"/>
                    </a:lnTo>
                    <a:lnTo>
                      <a:pt x="47" y="63"/>
                    </a:lnTo>
                    <a:lnTo>
                      <a:pt x="43" y="66"/>
                    </a:lnTo>
                    <a:lnTo>
                      <a:pt x="38" y="69"/>
                    </a:lnTo>
                    <a:lnTo>
                      <a:pt x="33" y="71"/>
                    </a:lnTo>
                    <a:lnTo>
                      <a:pt x="27" y="72"/>
                    </a:lnTo>
                    <a:lnTo>
                      <a:pt x="22" y="73"/>
                    </a:lnTo>
                    <a:lnTo>
                      <a:pt x="18" y="72"/>
                    </a:lnTo>
                    <a:lnTo>
                      <a:pt x="14" y="72"/>
                    </a:lnTo>
                    <a:lnTo>
                      <a:pt x="10" y="71"/>
                    </a:lnTo>
                    <a:lnTo>
                      <a:pt x="6" y="69"/>
                    </a:lnTo>
                    <a:lnTo>
                      <a:pt x="4" y="68"/>
                    </a:lnTo>
                    <a:lnTo>
                      <a:pt x="3" y="67"/>
                    </a:lnTo>
                    <a:lnTo>
                      <a:pt x="2" y="66"/>
                    </a:lnTo>
                    <a:lnTo>
                      <a:pt x="1" y="64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48"/>
                    </a:lnTo>
                    <a:lnTo>
                      <a:pt x="19" y="48"/>
                    </a:lnTo>
                    <a:lnTo>
                      <a:pt x="19" y="57"/>
                    </a:lnTo>
                    <a:lnTo>
                      <a:pt x="31" y="57"/>
                    </a:lnTo>
                    <a:lnTo>
                      <a:pt x="32" y="57"/>
                    </a:lnTo>
                    <a:lnTo>
                      <a:pt x="32" y="56"/>
                    </a:lnTo>
                    <a:lnTo>
                      <a:pt x="33" y="54"/>
                    </a:lnTo>
                    <a:lnTo>
                      <a:pt x="33" y="51"/>
                    </a:lnTo>
                    <a:lnTo>
                      <a:pt x="33" y="50"/>
                    </a:lnTo>
                    <a:lnTo>
                      <a:pt x="32" y="48"/>
                    </a:lnTo>
                    <a:lnTo>
                      <a:pt x="31" y="47"/>
                    </a:lnTo>
                    <a:lnTo>
                      <a:pt x="29" y="46"/>
                    </a:lnTo>
                    <a:lnTo>
                      <a:pt x="25" y="44"/>
                    </a:lnTo>
                    <a:lnTo>
                      <a:pt x="20" y="42"/>
                    </a:lnTo>
                    <a:lnTo>
                      <a:pt x="16" y="39"/>
                    </a:lnTo>
                    <a:lnTo>
                      <a:pt x="13" y="38"/>
                    </a:lnTo>
                    <a:lnTo>
                      <a:pt x="12" y="37"/>
                    </a:lnTo>
                    <a:lnTo>
                      <a:pt x="10" y="35"/>
                    </a:lnTo>
                    <a:lnTo>
                      <a:pt x="9" y="33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2"/>
                    </a:lnTo>
                    <a:lnTo>
                      <a:pt x="10" y="17"/>
                    </a:lnTo>
                    <a:lnTo>
                      <a:pt x="11" y="15"/>
                    </a:lnTo>
                    <a:lnTo>
                      <a:pt x="12" y="13"/>
                    </a:lnTo>
                    <a:lnTo>
                      <a:pt x="16" y="9"/>
                    </a:lnTo>
                    <a:lnTo>
                      <a:pt x="20" y="5"/>
                    </a:lnTo>
                    <a:lnTo>
                      <a:pt x="25" y="2"/>
                    </a:lnTo>
                    <a:lnTo>
                      <a:pt x="30" y="1"/>
                    </a:lnTo>
                    <a:lnTo>
                      <a:pt x="33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49" name="Freeform 45"/>
              <p:cNvSpPr>
                <a:spLocks/>
              </p:cNvSpPr>
              <p:nvPr/>
            </p:nvSpPr>
            <p:spPr bwMode="auto">
              <a:xfrm>
                <a:off x="1162" y="3261"/>
                <a:ext cx="61" cy="72"/>
              </a:xfrm>
              <a:custGeom>
                <a:avLst/>
                <a:gdLst/>
                <a:ahLst/>
                <a:cxnLst>
                  <a:cxn ang="0">
                    <a:pos x="43" y="1"/>
                  </a:cxn>
                  <a:cxn ang="0">
                    <a:pos x="51" y="5"/>
                  </a:cxn>
                  <a:cxn ang="0">
                    <a:pos x="57" y="12"/>
                  </a:cxn>
                  <a:cxn ang="0">
                    <a:pos x="59" y="19"/>
                  </a:cxn>
                  <a:cxn ang="0">
                    <a:pos x="59" y="25"/>
                  </a:cxn>
                  <a:cxn ang="0">
                    <a:pos x="58" y="28"/>
                  </a:cxn>
                  <a:cxn ang="0">
                    <a:pos x="40" y="29"/>
                  </a:cxn>
                  <a:cxn ang="0">
                    <a:pos x="38" y="22"/>
                  </a:cxn>
                  <a:cxn ang="0">
                    <a:pos x="34" y="20"/>
                  </a:cxn>
                  <a:cxn ang="0">
                    <a:pos x="30" y="20"/>
                  </a:cxn>
                  <a:cxn ang="0">
                    <a:pos x="26" y="22"/>
                  </a:cxn>
                  <a:cxn ang="0">
                    <a:pos x="22" y="27"/>
                  </a:cxn>
                  <a:cxn ang="0">
                    <a:pos x="18" y="39"/>
                  </a:cxn>
                  <a:cxn ang="0">
                    <a:pos x="18" y="48"/>
                  </a:cxn>
                  <a:cxn ang="0">
                    <a:pos x="19" y="52"/>
                  </a:cxn>
                  <a:cxn ang="0">
                    <a:pos x="21" y="54"/>
                  </a:cxn>
                  <a:cxn ang="0">
                    <a:pos x="25" y="55"/>
                  </a:cxn>
                  <a:cxn ang="0">
                    <a:pos x="30" y="53"/>
                  </a:cxn>
                  <a:cxn ang="0">
                    <a:pos x="41" y="45"/>
                  </a:cxn>
                  <a:cxn ang="0">
                    <a:pos x="46" y="43"/>
                  </a:cxn>
                  <a:cxn ang="0">
                    <a:pos x="52" y="44"/>
                  </a:cxn>
                  <a:cxn ang="0">
                    <a:pos x="55" y="45"/>
                  </a:cxn>
                  <a:cxn ang="0">
                    <a:pos x="53" y="52"/>
                  </a:cxn>
                  <a:cxn ang="0">
                    <a:pos x="48" y="60"/>
                  </a:cxn>
                  <a:cxn ang="0">
                    <a:pos x="42" y="66"/>
                  </a:cxn>
                  <a:cxn ang="0">
                    <a:pos x="31" y="71"/>
                  </a:cxn>
                  <a:cxn ang="0">
                    <a:pos x="21" y="73"/>
                  </a:cxn>
                  <a:cxn ang="0">
                    <a:pos x="10" y="71"/>
                  </a:cxn>
                  <a:cxn ang="0">
                    <a:pos x="3" y="64"/>
                  </a:cxn>
                  <a:cxn ang="0">
                    <a:pos x="0" y="56"/>
                  </a:cxn>
                  <a:cxn ang="0">
                    <a:pos x="0" y="40"/>
                  </a:cxn>
                  <a:cxn ang="0">
                    <a:pos x="5" y="24"/>
                  </a:cxn>
                  <a:cxn ang="0">
                    <a:pos x="9" y="16"/>
                  </a:cxn>
                  <a:cxn ang="0">
                    <a:pos x="14" y="10"/>
                  </a:cxn>
                  <a:cxn ang="0">
                    <a:pos x="21" y="5"/>
                  </a:cxn>
                  <a:cxn ang="0">
                    <a:pos x="28" y="1"/>
                  </a:cxn>
                  <a:cxn ang="0">
                    <a:pos x="38" y="0"/>
                  </a:cxn>
                </a:cxnLst>
                <a:rect l="0" t="0" r="r" b="b"/>
                <a:pathLst>
                  <a:path w="60" h="73">
                    <a:moveTo>
                      <a:pt x="38" y="0"/>
                    </a:moveTo>
                    <a:lnTo>
                      <a:pt x="43" y="1"/>
                    </a:lnTo>
                    <a:lnTo>
                      <a:pt x="48" y="3"/>
                    </a:lnTo>
                    <a:lnTo>
                      <a:pt x="51" y="5"/>
                    </a:lnTo>
                    <a:lnTo>
                      <a:pt x="54" y="8"/>
                    </a:lnTo>
                    <a:lnTo>
                      <a:pt x="57" y="12"/>
                    </a:lnTo>
                    <a:lnTo>
                      <a:pt x="58" y="16"/>
                    </a:lnTo>
                    <a:lnTo>
                      <a:pt x="59" y="19"/>
                    </a:lnTo>
                    <a:lnTo>
                      <a:pt x="60" y="23"/>
                    </a:lnTo>
                    <a:lnTo>
                      <a:pt x="59" y="25"/>
                    </a:lnTo>
                    <a:lnTo>
                      <a:pt x="59" y="27"/>
                    </a:lnTo>
                    <a:lnTo>
                      <a:pt x="58" y="28"/>
                    </a:lnTo>
                    <a:lnTo>
                      <a:pt x="57" y="29"/>
                    </a:lnTo>
                    <a:lnTo>
                      <a:pt x="40" y="29"/>
                    </a:lnTo>
                    <a:lnTo>
                      <a:pt x="38" y="23"/>
                    </a:lnTo>
                    <a:lnTo>
                      <a:pt x="38" y="22"/>
                    </a:lnTo>
                    <a:lnTo>
                      <a:pt x="37" y="21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0" y="20"/>
                    </a:lnTo>
                    <a:lnTo>
                      <a:pt x="28" y="21"/>
                    </a:lnTo>
                    <a:lnTo>
                      <a:pt x="26" y="22"/>
                    </a:lnTo>
                    <a:lnTo>
                      <a:pt x="25" y="23"/>
                    </a:lnTo>
                    <a:lnTo>
                      <a:pt x="22" y="27"/>
                    </a:lnTo>
                    <a:lnTo>
                      <a:pt x="20" y="31"/>
                    </a:lnTo>
                    <a:lnTo>
                      <a:pt x="18" y="39"/>
                    </a:lnTo>
                    <a:lnTo>
                      <a:pt x="17" y="44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9" y="52"/>
                    </a:lnTo>
                    <a:lnTo>
                      <a:pt x="20" y="53"/>
                    </a:lnTo>
                    <a:lnTo>
                      <a:pt x="21" y="54"/>
                    </a:lnTo>
                    <a:lnTo>
                      <a:pt x="23" y="55"/>
                    </a:lnTo>
                    <a:lnTo>
                      <a:pt x="25" y="55"/>
                    </a:lnTo>
                    <a:lnTo>
                      <a:pt x="28" y="55"/>
                    </a:lnTo>
                    <a:lnTo>
                      <a:pt x="30" y="53"/>
                    </a:lnTo>
                    <a:lnTo>
                      <a:pt x="35" y="49"/>
                    </a:lnTo>
                    <a:lnTo>
                      <a:pt x="41" y="45"/>
                    </a:lnTo>
                    <a:lnTo>
                      <a:pt x="43" y="44"/>
                    </a:lnTo>
                    <a:lnTo>
                      <a:pt x="46" y="43"/>
                    </a:lnTo>
                    <a:lnTo>
                      <a:pt x="49" y="43"/>
                    </a:lnTo>
                    <a:lnTo>
                      <a:pt x="52" y="44"/>
                    </a:lnTo>
                    <a:lnTo>
                      <a:pt x="54" y="45"/>
                    </a:lnTo>
                    <a:lnTo>
                      <a:pt x="55" y="45"/>
                    </a:lnTo>
                    <a:lnTo>
                      <a:pt x="56" y="46"/>
                    </a:lnTo>
                    <a:lnTo>
                      <a:pt x="53" y="52"/>
                    </a:lnTo>
                    <a:lnTo>
                      <a:pt x="50" y="58"/>
                    </a:lnTo>
                    <a:lnTo>
                      <a:pt x="48" y="60"/>
                    </a:lnTo>
                    <a:lnTo>
                      <a:pt x="46" y="63"/>
                    </a:lnTo>
                    <a:lnTo>
                      <a:pt x="42" y="66"/>
                    </a:lnTo>
                    <a:lnTo>
                      <a:pt x="37" y="69"/>
                    </a:lnTo>
                    <a:lnTo>
                      <a:pt x="31" y="71"/>
                    </a:lnTo>
                    <a:lnTo>
                      <a:pt x="26" y="72"/>
                    </a:lnTo>
                    <a:lnTo>
                      <a:pt x="21" y="73"/>
                    </a:lnTo>
                    <a:lnTo>
                      <a:pt x="15" y="72"/>
                    </a:lnTo>
                    <a:lnTo>
                      <a:pt x="10" y="71"/>
                    </a:lnTo>
                    <a:lnTo>
                      <a:pt x="6" y="68"/>
                    </a:lnTo>
                    <a:lnTo>
                      <a:pt x="3" y="64"/>
                    </a:lnTo>
                    <a:lnTo>
                      <a:pt x="1" y="61"/>
                    </a:lnTo>
                    <a:lnTo>
                      <a:pt x="0" y="56"/>
                    </a:lnTo>
                    <a:lnTo>
                      <a:pt x="0" y="47"/>
                    </a:lnTo>
                    <a:lnTo>
                      <a:pt x="0" y="40"/>
                    </a:lnTo>
                    <a:lnTo>
                      <a:pt x="2" y="32"/>
                    </a:lnTo>
                    <a:lnTo>
                      <a:pt x="5" y="24"/>
                    </a:lnTo>
                    <a:lnTo>
                      <a:pt x="7" y="20"/>
                    </a:lnTo>
                    <a:lnTo>
                      <a:pt x="9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7" y="7"/>
                    </a:lnTo>
                    <a:lnTo>
                      <a:pt x="21" y="5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2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50" name="Freeform 46"/>
              <p:cNvSpPr>
                <a:spLocks/>
              </p:cNvSpPr>
              <p:nvPr/>
            </p:nvSpPr>
            <p:spPr bwMode="auto">
              <a:xfrm>
                <a:off x="1289" y="3261"/>
                <a:ext cx="61" cy="72"/>
              </a:xfrm>
              <a:custGeom>
                <a:avLst/>
                <a:gdLst/>
                <a:ahLst/>
                <a:cxnLst>
                  <a:cxn ang="0">
                    <a:pos x="42" y="1"/>
                  </a:cxn>
                  <a:cxn ang="0">
                    <a:pos x="52" y="5"/>
                  </a:cxn>
                  <a:cxn ang="0">
                    <a:pos x="57" y="10"/>
                  </a:cxn>
                  <a:cxn ang="0">
                    <a:pos x="57" y="13"/>
                  </a:cxn>
                  <a:cxn ang="0">
                    <a:pos x="40" y="23"/>
                  </a:cxn>
                  <a:cxn ang="0">
                    <a:pos x="39" y="19"/>
                  </a:cxn>
                  <a:cxn ang="0">
                    <a:pos x="29" y="18"/>
                  </a:cxn>
                  <a:cxn ang="0">
                    <a:pos x="28" y="18"/>
                  </a:cxn>
                  <a:cxn ang="0">
                    <a:pos x="28" y="22"/>
                  </a:cxn>
                  <a:cxn ang="0">
                    <a:pos x="32" y="25"/>
                  </a:cxn>
                  <a:cxn ang="0">
                    <a:pos x="45" y="32"/>
                  </a:cxn>
                  <a:cxn ang="0">
                    <a:pos x="49" y="35"/>
                  </a:cxn>
                  <a:cxn ang="0">
                    <a:pos x="52" y="39"/>
                  </a:cxn>
                  <a:cxn ang="0">
                    <a:pos x="53" y="45"/>
                  </a:cxn>
                  <a:cxn ang="0">
                    <a:pos x="53" y="52"/>
                  </a:cxn>
                  <a:cxn ang="0">
                    <a:pos x="50" y="58"/>
                  </a:cxn>
                  <a:cxn ang="0">
                    <a:pos x="45" y="65"/>
                  </a:cxn>
                  <a:cxn ang="0">
                    <a:pos x="38" y="69"/>
                  </a:cxn>
                  <a:cxn ang="0">
                    <a:pos x="28" y="72"/>
                  </a:cxn>
                  <a:cxn ang="0">
                    <a:pos x="18" y="73"/>
                  </a:cxn>
                  <a:cxn ang="0">
                    <a:pos x="10" y="70"/>
                  </a:cxn>
                  <a:cxn ang="0">
                    <a:pos x="4" y="66"/>
                  </a:cxn>
                  <a:cxn ang="0">
                    <a:pos x="1" y="59"/>
                  </a:cxn>
                  <a:cxn ang="0">
                    <a:pos x="1" y="51"/>
                  </a:cxn>
                  <a:cxn ang="0">
                    <a:pos x="2" y="49"/>
                  </a:cxn>
                  <a:cxn ang="0">
                    <a:pos x="20" y="48"/>
                  </a:cxn>
                  <a:cxn ang="0">
                    <a:pos x="23" y="56"/>
                  </a:cxn>
                  <a:cxn ang="0">
                    <a:pos x="27" y="57"/>
                  </a:cxn>
                  <a:cxn ang="0">
                    <a:pos x="32" y="56"/>
                  </a:cxn>
                  <a:cxn ang="0">
                    <a:pos x="36" y="52"/>
                  </a:cxn>
                  <a:cxn ang="0">
                    <a:pos x="31" y="47"/>
                  </a:cxn>
                  <a:cxn ang="0">
                    <a:pos x="22" y="42"/>
                  </a:cxn>
                  <a:cxn ang="0">
                    <a:pos x="14" y="39"/>
                  </a:cxn>
                  <a:cxn ang="0">
                    <a:pos x="10" y="35"/>
                  </a:cxn>
                  <a:cxn ang="0">
                    <a:pos x="8" y="30"/>
                  </a:cxn>
                  <a:cxn ang="0">
                    <a:pos x="9" y="22"/>
                  </a:cxn>
                  <a:cxn ang="0">
                    <a:pos x="11" y="17"/>
                  </a:cxn>
                  <a:cxn ang="0">
                    <a:pos x="18" y="9"/>
                  </a:cxn>
                  <a:cxn ang="0">
                    <a:pos x="28" y="2"/>
                  </a:cxn>
                  <a:cxn ang="0">
                    <a:pos x="35" y="0"/>
                  </a:cxn>
                </a:cxnLst>
                <a:rect l="0" t="0" r="r" b="b"/>
                <a:pathLst>
                  <a:path w="57" h="73">
                    <a:moveTo>
                      <a:pt x="38" y="0"/>
                    </a:moveTo>
                    <a:lnTo>
                      <a:pt x="42" y="1"/>
                    </a:lnTo>
                    <a:lnTo>
                      <a:pt x="49" y="3"/>
                    </a:lnTo>
                    <a:lnTo>
                      <a:pt x="52" y="5"/>
                    </a:lnTo>
                    <a:lnTo>
                      <a:pt x="55" y="7"/>
                    </a:lnTo>
                    <a:lnTo>
                      <a:pt x="57" y="10"/>
                    </a:lnTo>
                    <a:lnTo>
                      <a:pt x="57" y="11"/>
                    </a:lnTo>
                    <a:lnTo>
                      <a:pt x="57" y="13"/>
                    </a:lnTo>
                    <a:lnTo>
                      <a:pt x="57" y="23"/>
                    </a:lnTo>
                    <a:lnTo>
                      <a:pt x="40" y="23"/>
                    </a:lnTo>
                    <a:lnTo>
                      <a:pt x="40" y="20"/>
                    </a:lnTo>
                    <a:lnTo>
                      <a:pt x="39" y="19"/>
                    </a:lnTo>
                    <a:lnTo>
                      <a:pt x="38" y="18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28" y="18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9" y="23"/>
                    </a:lnTo>
                    <a:lnTo>
                      <a:pt x="32" y="25"/>
                    </a:lnTo>
                    <a:lnTo>
                      <a:pt x="41" y="29"/>
                    </a:lnTo>
                    <a:lnTo>
                      <a:pt x="45" y="32"/>
                    </a:lnTo>
                    <a:lnTo>
                      <a:pt x="47" y="33"/>
                    </a:lnTo>
                    <a:lnTo>
                      <a:pt x="49" y="35"/>
                    </a:lnTo>
                    <a:lnTo>
                      <a:pt x="51" y="37"/>
                    </a:lnTo>
                    <a:lnTo>
                      <a:pt x="52" y="39"/>
                    </a:lnTo>
                    <a:lnTo>
                      <a:pt x="53" y="42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53" y="52"/>
                    </a:lnTo>
                    <a:lnTo>
                      <a:pt x="52" y="55"/>
                    </a:lnTo>
                    <a:lnTo>
                      <a:pt x="50" y="58"/>
                    </a:lnTo>
                    <a:lnTo>
                      <a:pt x="47" y="63"/>
                    </a:lnTo>
                    <a:lnTo>
                      <a:pt x="45" y="65"/>
                    </a:lnTo>
                    <a:lnTo>
                      <a:pt x="43" y="66"/>
                    </a:lnTo>
                    <a:lnTo>
                      <a:pt x="38" y="69"/>
                    </a:lnTo>
                    <a:lnTo>
                      <a:pt x="33" y="71"/>
                    </a:lnTo>
                    <a:lnTo>
                      <a:pt x="28" y="72"/>
                    </a:lnTo>
                    <a:lnTo>
                      <a:pt x="23" y="73"/>
                    </a:lnTo>
                    <a:lnTo>
                      <a:pt x="18" y="73"/>
                    </a:lnTo>
                    <a:lnTo>
                      <a:pt x="14" y="72"/>
                    </a:lnTo>
                    <a:lnTo>
                      <a:pt x="10" y="70"/>
                    </a:lnTo>
                    <a:lnTo>
                      <a:pt x="7" y="68"/>
                    </a:lnTo>
                    <a:lnTo>
                      <a:pt x="4" y="66"/>
                    </a:lnTo>
                    <a:lnTo>
                      <a:pt x="2" y="63"/>
                    </a:lnTo>
                    <a:lnTo>
                      <a:pt x="1" y="59"/>
                    </a:lnTo>
                    <a:lnTo>
                      <a:pt x="0" y="54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2" y="49"/>
                    </a:lnTo>
                    <a:lnTo>
                      <a:pt x="3" y="48"/>
                    </a:lnTo>
                    <a:lnTo>
                      <a:pt x="20" y="48"/>
                    </a:lnTo>
                    <a:lnTo>
                      <a:pt x="21" y="53"/>
                    </a:lnTo>
                    <a:lnTo>
                      <a:pt x="23" y="56"/>
                    </a:lnTo>
                    <a:lnTo>
                      <a:pt x="25" y="57"/>
                    </a:lnTo>
                    <a:lnTo>
                      <a:pt x="27" y="57"/>
                    </a:lnTo>
                    <a:lnTo>
                      <a:pt x="30" y="57"/>
                    </a:lnTo>
                    <a:lnTo>
                      <a:pt x="32" y="56"/>
                    </a:lnTo>
                    <a:lnTo>
                      <a:pt x="33" y="54"/>
                    </a:lnTo>
                    <a:lnTo>
                      <a:pt x="36" y="52"/>
                    </a:lnTo>
                    <a:lnTo>
                      <a:pt x="33" y="50"/>
                    </a:lnTo>
                    <a:lnTo>
                      <a:pt x="31" y="47"/>
                    </a:lnTo>
                    <a:lnTo>
                      <a:pt x="26" y="44"/>
                    </a:lnTo>
                    <a:lnTo>
                      <a:pt x="22" y="42"/>
                    </a:lnTo>
                    <a:lnTo>
                      <a:pt x="17" y="40"/>
                    </a:lnTo>
                    <a:lnTo>
                      <a:pt x="14" y="39"/>
                    </a:lnTo>
                    <a:lnTo>
                      <a:pt x="11" y="36"/>
                    </a:lnTo>
                    <a:lnTo>
                      <a:pt x="10" y="35"/>
                    </a:lnTo>
                    <a:lnTo>
                      <a:pt x="9" y="33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1" y="17"/>
                    </a:lnTo>
                    <a:lnTo>
                      <a:pt x="14" y="13"/>
                    </a:lnTo>
                    <a:lnTo>
                      <a:pt x="18" y="9"/>
                    </a:lnTo>
                    <a:lnTo>
                      <a:pt x="23" y="5"/>
                    </a:lnTo>
                    <a:lnTo>
                      <a:pt x="28" y="2"/>
                    </a:lnTo>
                    <a:lnTo>
                      <a:pt x="33" y="1"/>
                    </a:lnTo>
                    <a:lnTo>
                      <a:pt x="35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51" name="Freeform 47"/>
              <p:cNvSpPr>
                <a:spLocks/>
              </p:cNvSpPr>
              <p:nvPr/>
            </p:nvSpPr>
            <p:spPr bwMode="auto">
              <a:xfrm>
                <a:off x="444" y="3261"/>
                <a:ext cx="72" cy="7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1" y="0"/>
                  </a:cxn>
                  <a:cxn ang="0">
                    <a:pos x="30" y="8"/>
                  </a:cxn>
                  <a:cxn ang="0">
                    <a:pos x="29" y="13"/>
                  </a:cxn>
                  <a:cxn ang="0">
                    <a:pos x="29" y="18"/>
                  </a:cxn>
                  <a:cxn ang="0">
                    <a:pos x="27" y="22"/>
                  </a:cxn>
                  <a:cxn ang="0">
                    <a:pos x="29" y="23"/>
                  </a:cxn>
                  <a:cxn ang="0">
                    <a:pos x="30" y="24"/>
                  </a:cxn>
                  <a:cxn ang="0">
                    <a:pos x="35" y="24"/>
                  </a:cxn>
                  <a:cxn ang="0">
                    <a:pos x="39" y="23"/>
                  </a:cxn>
                  <a:cxn ang="0">
                    <a:pos x="42" y="23"/>
                  </a:cxn>
                  <a:cxn ang="0">
                    <a:pos x="44" y="21"/>
                  </a:cxn>
                  <a:cxn ang="0">
                    <a:pos x="45" y="19"/>
                  </a:cxn>
                  <a:cxn ang="0">
                    <a:pos x="46" y="12"/>
                  </a:cxn>
                  <a:cxn ang="0">
                    <a:pos x="47" y="0"/>
                  </a:cxn>
                  <a:cxn ang="0">
                    <a:pos x="67" y="0"/>
                  </a:cxn>
                  <a:cxn ang="0">
                    <a:pos x="51" y="71"/>
                  </a:cxn>
                  <a:cxn ang="0">
                    <a:pos x="34" y="71"/>
                  </a:cxn>
                  <a:cxn ang="0">
                    <a:pos x="36" y="57"/>
                  </a:cxn>
                  <a:cxn ang="0">
                    <a:pos x="39" y="45"/>
                  </a:cxn>
                  <a:cxn ang="0">
                    <a:pos x="38" y="44"/>
                  </a:cxn>
                  <a:cxn ang="0">
                    <a:pos x="37" y="43"/>
                  </a:cxn>
                  <a:cxn ang="0">
                    <a:pos x="31" y="43"/>
                  </a:cxn>
                  <a:cxn ang="0">
                    <a:pos x="26" y="44"/>
                  </a:cxn>
                  <a:cxn ang="0">
                    <a:pos x="23" y="46"/>
                  </a:cxn>
                  <a:cxn ang="0">
                    <a:pos x="22" y="47"/>
                  </a:cxn>
                  <a:cxn ang="0">
                    <a:pos x="22" y="48"/>
                  </a:cxn>
                  <a:cxn ang="0">
                    <a:pos x="21" y="52"/>
                  </a:cxn>
                  <a:cxn ang="0">
                    <a:pos x="21" y="60"/>
                  </a:cxn>
                  <a:cxn ang="0">
                    <a:pos x="20" y="63"/>
                  </a:cxn>
                  <a:cxn ang="0">
                    <a:pos x="20" y="65"/>
                  </a:cxn>
                  <a:cxn ang="0">
                    <a:pos x="19" y="68"/>
                  </a:cxn>
                  <a:cxn ang="0">
                    <a:pos x="17" y="71"/>
                  </a:cxn>
                  <a:cxn ang="0">
                    <a:pos x="0" y="71"/>
                  </a:cxn>
                  <a:cxn ang="0">
                    <a:pos x="14" y="0"/>
                  </a:cxn>
                </a:cxnLst>
                <a:rect l="0" t="0" r="r" b="b"/>
                <a:pathLst>
                  <a:path w="67" h="71">
                    <a:moveTo>
                      <a:pt x="14" y="0"/>
                    </a:moveTo>
                    <a:lnTo>
                      <a:pt x="31" y="0"/>
                    </a:lnTo>
                    <a:lnTo>
                      <a:pt x="30" y="8"/>
                    </a:lnTo>
                    <a:lnTo>
                      <a:pt x="29" y="13"/>
                    </a:lnTo>
                    <a:lnTo>
                      <a:pt x="29" y="18"/>
                    </a:lnTo>
                    <a:lnTo>
                      <a:pt x="27" y="22"/>
                    </a:lnTo>
                    <a:lnTo>
                      <a:pt x="29" y="23"/>
                    </a:lnTo>
                    <a:lnTo>
                      <a:pt x="30" y="24"/>
                    </a:lnTo>
                    <a:lnTo>
                      <a:pt x="35" y="24"/>
                    </a:lnTo>
                    <a:lnTo>
                      <a:pt x="39" y="23"/>
                    </a:lnTo>
                    <a:lnTo>
                      <a:pt x="42" y="23"/>
                    </a:lnTo>
                    <a:lnTo>
                      <a:pt x="44" y="21"/>
                    </a:lnTo>
                    <a:lnTo>
                      <a:pt x="45" y="19"/>
                    </a:lnTo>
                    <a:lnTo>
                      <a:pt x="46" y="12"/>
                    </a:lnTo>
                    <a:lnTo>
                      <a:pt x="47" y="0"/>
                    </a:lnTo>
                    <a:lnTo>
                      <a:pt x="67" y="0"/>
                    </a:lnTo>
                    <a:lnTo>
                      <a:pt x="51" y="71"/>
                    </a:lnTo>
                    <a:lnTo>
                      <a:pt x="34" y="71"/>
                    </a:lnTo>
                    <a:lnTo>
                      <a:pt x="36" y="57"/>
                    </a:lnTo>
                    <a:lnTo>
                      <a:pt x="39" y="45"/>
                    </a:lnTo>
                    <a:lnTo>
                      <a:pt x="38" y="44"/>
                    </a:lnTo>
                    <a:lnTo>
                      <a:pt x="37" y="43"/>
                    </a:lnTo>
                    <a:lnTo>
                      <a:pt x="31" y="43"/>
                    </a:lnTo>
                    <a:lnTo>
                      <a:pt x="26" y="44"/>
                    </a:lnTo>
                    <a:lnTo>
                      <a:pt x="23" y="46"/>
                    </a:lnTo>
                    <a:lnTo>
                      <a:pt x="22" y="47"/>
                    </a:lnTo>
                    <a:lnTo>
                      <a:pt x="22" y="48"/>
                    </a:lnTo>
                    <a:lnTo>
                      <a:pt x="21" y="52"/>
                    </a:lnTo>
                    <a:lnTo>
                      <a:pt x="21" y="60"/>
                    </a:lnTo>
                    <a:lnTo>
                      <a:pt x="20" y="63"/>
                    </a:lnTo>
                    <a:lnTo>
                      <a:pt x="20" y="65"/>
                    </a:lnTo>
                    <a:lnTo>
                      <a:pt x="19" y="68"/>
                    </a:lnTo>
                    <a:lnTo>
                      <a:pt x="17" y="71"/>
                    </a:lnTo>
                    <a:lnTo>
                      <a:pt x="0" y="7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52" name="Freeform 48"/>
              <p:cNvSpPr>
                <a:spLocks/>
              </p:cNvSpPr>
              <p:nvPr/>
            </p:nvSpPr>
            <p:spPr bwMode="auto">
              <a:xfrm>
                <a:off x="516" y="3261"/>
                <a:ext cx="61" cy="7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62" y="0"/>
                  </a:cxn>
                  <a:cxn ang="0">
                    <a:pos x="61" y="5"/>
                  </a:cxn>
                  <a:cxn ang="0">
                    <a:pos x="61" y="10"/>
                  </a:cxn>
                  <a:cxn ang="0">
                    <a:pos x="60" y="15"/>
                  </a:cxn>
                  <a:cxn ang="0">
                    <a:pos x="58" y="20"/>
                  </a:cxn>
                  <a:cxn ang="0">
                    <a:pos x="31" y="20"/>
                  </a:cxn>
                  <a:cxn ang="0">
                    <a:pos x="29" y="22"/>
                  </a:cxn>
                  <a:cxn ang="0">
                    <a:pos x="28" y="23"/>
                  </a:cxn>
                  <a:cxn ang="0">
                    <a:pos x="27" y="24"/>
                  </a:cxn>
                  <a:cxn ang="0">
                    <a:pos x="33" y="25"/>
                  </a:cxn>
                  <a:cxn ang="0">
                    <a:pos x="40" y="26"/>
                  </a:cxn>
                  <a:cxn ang="0">
                    <a:pos x="47" y="27"/>
                  </a:cxn>
                  <a:cxn ang="0">
                    <a:pos x="55" y="28"/>
                  </a:cxn>
                  <a:cxn ang="0">
                    <a:pos x="55" y="32"/>
                  </a:cxn>
                  <a:cxn ang="0">
                    <a:pos x="54" y="35"/>
                  </a:cxn>
                  <a:cxn ang="0">
                    <a:pos x="54" y="38"/>
                  </a:cxn>
                  <a:cxn ang="0">
                    <a:pos x="52" y="40"/>
                  </a:cxn>
                  <a:cxn ang="0">
                    <a:pos x="51" y="42"/>
                  </a:cxn>
                  <a:cxn ang="0">
                    <a:pos x="49" y="43"/>
                  </a:cxn>
                  <a:cxn ang="0">
                    <a:pos x="44" y="44"/>
                  </a:cxn>
                  <a:cxn ang="0">
                    <a:pos x="34" y="44"/>
                  </a:cxn>
                  <a:cxn ang="0">
                    <a:pos x="28" y="44"/>
                  </a:cxn>
                  <a:cxn ang="0">
                    <a:pos x="23" y="45"/>
                  </a:cxn>
                  <a:cxn ang="0">
                    <a:pos x="23" y="51"/>
                  </a:cxn>
                  <a:cxn ang="0">
                    <a:pos x="53" y="51"/>
                  </a:cxn>
                  <a:cxn ang="0">
                    <a:pos x="52" y="56"/>
                  </a:cxn>
                  <a:cxn ang="0">
                    <a:pos x="51" y="61"/>
                  </a:cxn>
                  <a:cxn ang="0">
                    <a:pos x="50" y="66"/>
                  </a:cxn>
                  <a:cxn ang="0">
                    <a:pos x="48" y="71"/>
                  </a:cxn>
                  <a:cxn ang="0">
                    <a:pos x="0" y="68"/>
                  </a:cxn>
                  <a:cxn ang="0">
                    <a:pos x="8" y="34"/>
                  </a:cxn>
                  <a:cxn ang="0">
                    <a:pos x="12" y="17"/>
                  </a:cxn>
                  <a:cxn ang="0">
                    <a:pos x="16" y="0"/>
                  </a:cxn>
                </a:cxnLst>
                <a:rect l="0" t="0" r="r" b="b"/>
                <a:pathLst>
                  <a:path w="62" h="71">
                    <a:moveTo>
                      <a:pt x="16" y="0"/>
                    </a:moveTo>
                    <a:lnTo>
                      <a:pt x="62" y="0"/>
                    </a:lnTo>
                    <a:lnTo>
                      <a:pt x="61" y="5"/>
                    </a:lnTo>
                    <a:lnTo>
                      <a:pt x="61" y="10"/>
                    </a:lnTo>
                    <a:lnTo>
                      <a:pt x="60" y="15"/>
                    </a:lnTo>
                    <a:lnTo>
                      <a:pt x="58" y="20"/>
                    </a:lnTo>
                    <a:lnTo>
                      <a:pt x="31" y="20"/>
                    </a:lnTo>
                    <a:lnTo>
                      <a:pt x="29" y="22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33" y="25"/>
                    </a:lnTo>
                    <a:lnTo>
                      <a:pt x="40" y="26"/>
                    </a:lnTo>
                    <a:lnTo>
                      <a:pt x="47" y="27"/>
                    </a:lnTo>
                    <a:lnTo>
                      <a:pt x="55" y="28"/>
                    </a:lnTo>
                    <a:lnTo>
                      <a:pt x="55" y="32"/>
                    </a:lnTo>
                    <a:lnTo>
                      <a:pt x="54" y="35"/>
                    </a:lnTo>
                    <a:lnTo>
                      <a:pt x="54" y="38"/>
                    </a:lnTo>
                    <a:lnTo>
                      <a:pt x="52" y="40"/>
                    </a:lnTo>
                    <a:lnTo>
                      <a:pt x="51" y="42"/>
                    </a:lnTo>
                    <a:lnTo>
                      <a:pt x="49" y="43"/>
                    </a:lnTo>
                    <a:lnTo>
                      <a:pt x="44" y="44"/>
                    </a:lnTo>
                    <a:lnTo>
                      <a:pt x="34" y="44"/>
                    </a:lnTo>
                    <a:lnTo>
                      <a:pt x="28" y="44"/>
                    </a:lnTo>
                    <a:lnTo>
                      <a:pt x="23" y="45"/>
                    </a:lnTo>
                    <a:lnTo>
                      <a:pt x="23" y="51"/>
                    </a:lnTo>
                    <a:lnTo>
                      <a:pt x="53" y="51"/>
                    </a:lnTo>
                    <a:lnTo>
                      <a:pt x="52" y="56"/>
                    </a:lnTo>
                    <a:lnTo>
                      <a:pt x="51" y="61"/>
                    </a:lnTo>
                    <a:lnTo>
                      <a:pt x="50" y="66"/>
                    </a:lnTo>
                    <a:lnTo>
                      <a:pt x="48" y="71"/>
                    </a:lnTo>
                    <a:lnTo>
                      <a:pt x="0" y="68"/>
                    </a:lnTo>
                    <a:lnTo>
                      <a:pt x="8" y="34"/>
                    </a:lnTo>
                    <a:lnTo>
                      <a:pt x="12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53" name="Freeform 49"/>
              <p:cNvSpPr>
                <a:spLocks/>
              </p:cNvSpPr>
              <p:nvPr/>
            </p:nvSpPr>
            <p:spPr bwMode="auto">
              <a:xfrm>
                <a:off x="648" y="3261"/>
                <a:ext cx="44" cy="7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1" y="0"/>
                  </a:cxn>
                  <a:cxn ang="0">
                    <a:pos x="28" y="14"/>
                  </a:cxn>
                  <a:cxn ang="0">
                    <a:pos x="26" y="26"/>
                  </a:cxn>
                  <a:cxn ang="0">
                    <a:pos x="21" y="51"/>
                  </a:cxn>
                  <a:cxn ang="0">
                    <a:pos x="32" y="51"/>
                  </a:cxn>
                  <a:cxn ang="0">
                    <a:pos x="44" y="50"/>
                  </a:cxn>
                  <a:cxn ang="0">
                    <a:pos x="44" y="57"/>
                  </a:cxn>
                  <a:cxn ang="0">
                    <a:pos x="44" y="62"/>
                  </a:cxn>
                  <a:cxn ang="0">
                    <a:pos x="42" y="71"/>
                  </a:cxn>
                  <a:cxn ang="0">
                    <a:pos x="0" y="71"/>
                  </a:cxn>
                  <a:cxn ang="0">
                    <a:pos x="3" y="50"/>
                  </a:cxn>
                  <a:cxn ang="0">
                    <a:pos x="6" y="32"/>
                  </a:cxn>
                  <a:cxn ang="0">
                    <a:pos x="14" y="0"/>
                  </a:cxn>
                </a:cxnLst>
                <a:rect l="0" t="0" r="r" b="b"/>
                <a:pathLst>
                  <a:path w="44" h="71">
                    <a:moveTo>
                      <a:pt x="14" y="0"/>
                    </a:moveTo>
                    <a:lnTo>
                      <a:pt x="31" y="0"/>
                    </a:lnTo>
                    <a:lnTo>
                      <a:pt x="28" y="14"/>
                    </a:lnTo>
                    <a:lnTo>
                      <a:pt x="26" y="26"/>
                    </a:lnTo>
                    <a:lnTo>
                      <a:pt x="21" y="51"/>
                    </a:lnTo>
                    <a:lnTo>
                      <a:pt x="32" y="51"/>
                    </a:lnTo>
                    <a:lnTo>
                      <a:pt x="44" y="50"/>
                    </a:lnTo>
                    <a:lnTo>
                      <a:pt x="44" y="57"/>
                    </a:lnTo>
                    <a:lnTo>
                      <a:pt x="44" y="62"/>
                    </a:lnTo>
                    <a:lnTo>
                      <a:pt x="42" y="71"/>
                    </a:lnTo>
                    <a:lnTo>
                      <a:pt x="0" y="71"/>
                    </a:lnTo>
                    <a:lnTo>
                      <a:pt x="3" y="50"/>
                    </a:lnTo>
                    <a:lnTo>
                      <a:pt x="6" y="3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54" name="Freeform 50"/>
              <p:cNvSpPr>
                <a:spLocks/>
              </p:cNvSpPr>
              <p:nvPr/>
            </p:nvSpPr>
            <p:spPr bwMode="auto">
              <a:xfrm>
                <a:off x="704" y="3261"/>
                <a:ext cx="55" cy="72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1" y="5"/>
                  </a:cxn>
                  <a:cxn ang="0">
                    <a:pos x="50" y="10"/>
                  </a:cxn>
                  <a:cxn ang="0">
                    <a:pos x="48" y="20"/>
                  </a:cxn>
                  <a:cxn ang="0">
                    <a:pos x="43" y="19"/>
                  </a:cxn>
                  <a:cxn ang="0">
                    <a:pos x="39" y="19"/>
                  </a:cxn>
                  <a:cxn ang="0">
                    <a:pos x="36" y="20"/>
                  </a:cxn>
                  <a:cxn ang="0">
                    <a:pos x="33" y="22"/>
                  </a:cxn>
                  <a:cxn ang="0">
                    <a:pos x="31" y="24"/>
                  </a:cxn>
                  <a:cxn ang="0">
                    <a:pos x="30" y="27"/>
                  </a:cxn>
                  <a:cxn ang="0">
                    <a:pos x="28" y="31"/>
                  </a:cxn>
                  <a:cxn ang="0">
                    <a:pos x="28" y="35"/>
                  </a:cxn>
                  <a:cxn ang="0">
                    <a:pos x="27" y="44"/>
                  </a:cxn>
                  <a:cxn ang="0">
                    <a:pos x="26" y="53"/>
                  </a:cxn>
                  <a:cxn ang="0">
                    <a:pos x="25" y="62"/>
                  </a:cxn>
                  <a:cxn ang="0">
                    <a:pos x="24" y="67"/>
                  </a:cxn>
                  <a:cxn ang="0">
                    <a:pos x="23" y="71"/>
                  </a:cxn>
                  <a:cxn ang="0">
                    <a:pos x="4" y="71"/>
                  </a:cxn>
                  <a:cxn ang="0">
                    <a:pos x="6" y="59"/>
                  </a:cxn>
                  <a:cxn ang="0">
                    <a:pos x="8" y="47"/>
                  </a:cxn>
                  <a:cxn ang="0">
                    <a:pos x="13" y="21"/>
                  </a:cxn>
                  <a:cxn ang="0">
                    <a:pos x="12" y="21"/>
                  </a:cxn>
                  <a:cxn ang="0">
                    <a:pos x="10" y="20"/>
                  </a:cxn>
                  <a:cxn ang="0">
                    <a:pos x="7" y="20"/>
                  </a:cxn>
                  <a:cxn ang="0">
                    <a:pos x="0" y="19"/>
                  </a:cxn>
                  <a:cxn ang="0">
                    <a:pos x="0" y="14"/>
                  </a:cxn>
                  <a:cxn ang="0">
                    <a:pos x="1" y="9"/>
                  </a:cxn>
                  <a:cxn ang="0">
                    <a:pos x="2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71">
                    <a:moveTo>
                      <a:pt x="52" y="0"/>
                    </a:moveTo>
                    <a:lnTo>
                      <a:pt x="51" y="5"/>
                    </a:lnTo>
                    <a:lnTo>
                      <a:pt x="50" y="10"/>
                    </a:lnTo>
                    <a:lnTo>
                      <a:pt x="48" y="20"/>
                    </a:lnTo>
                    <a:lnTo>
                      <a:pt x="43" y="19"/>
                    </a:lnTo>
                    <a:lnTo>
                      <a:pt x="39" y="19"/>
                    </a:lnTo>
                    <a:lnTo>
                      <a:pt x="36" y="20"/>
                    </a:lnTo>
                    <a:lnTo>
                      <a:pt x="33" y="22"/>
                    </a:lnTo>
                    <a:lnTo>
                      <a:pt x="31" y="24"/>
                    </a:lnTo>
                    <a:lnTo>
                      <a:pt x="30" y="27"/>
                    </a:lnTo>
                    <a:lnTo>
                      <a:pt x="28" y="31"/>
                    </a:lnTo>
                    <a:lnTo>
                      <a:pt x="28" y="35"/>
                    </a:lnTo>
                    <a:lnTo>
                      <a:pt x="27" y="44"/>
                    </a:lnTo>
                    <a:lnTo>
                      <a:pt x="26" y="53"/>
                    </a:lnTo>
                    <a:lnTo>
                      <a:pt x="25" y="62"/>
                    </a:lnTo>
                    <a:lnTo>
                      <a:pt x="24" y="67"/>
                    </a:lnTo>
                    <a:lnTo>
                      <a:pt x="23" y="71"/>
                    </a:lnTo>
                    <a:lnTo>
                      <a:pt x="4" y="71"/>
                    </a:lnTo>
                    <a:lnTo>
                      <a:pt x="6" y="59"/>
                    </a:lnTo>
                    <a:lnTo>
                      <a:pt x="8" y="47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55" name="Freeform 51"/>
              <p:cNvSpPr>
                <a:spLocks/>
              </p:cNvSpPr>
              <p:nvPr/>
            </p:nvSpPr>
            <p:spPr bwMode="auto">
              <a:xfrm>
                <a:off x="759" y="3261"/>
                <a:ext cx="66" cy="7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3" y="0"/>
                  </a:cxn>
                  <a:cxn ang="0">
                    <a:pos x="32" y="4"/>
                  </a:cxn>
                  <a:cxn ang="0">
                    <a:pos x="31" y="9"/>
                  </a:cxn>
                  <a:cxn ang="0">
                    <a:pos x="29" y="22"/>
                  </a:cxn>
                  <a:cxn ang="0">
                    <a:pos x="31" y="24"/>
                  </a:cxn>
                  <a:cxn ang="0">
                    <a:pos x="36" y="24"/>
                  </a:cxn>
                  <a:cxn ang="0">
                    <a:pos x="40" y="23"/>
                  </a:cxn>
                  <a:cxn ang="0">
                    <a:pos x="42" y="22"/>
                  </a:cxn>
                  <a:cxn ang="0">
                    <a:pos x="43" y="21"/>
                  </a:cxn>
                  <a:cxn ang="0">
                    <a:pos x="45" y="19"/>
                  </a:cxn>
                  <a:cxn ang="0">
                    <a:pos x="46" y="16"/>
                  </a:cxn>
                  <a:cxn ang="0">
                    <a:pos x="47" y="8"/>
                  </a:cxn>
                  <a:cxn ang="0">
                    <a:pos x="48" y="4"/>
                  </a:cxn>
                  <a:cxn ang="0">
                    <a:pos x="49" y="0"/>
                  </a:cxn>
                  <a:cxn ang="0">
                    <a:pos x="66" y="0"/>
                  </a:cxn>
                  <a:cxn ang="0">
                    <a:pos x="63" y="17"/>
                  </a:cxn>
                  <a:cxn ang="0">
                    <a:pos x="59" y="35"/>
                  </a:cxn>
                  <a:cxn ang="0">
                    <a:pos x="50" y="71"/>
                  </a:cxn>
                  <a:cxn ang="0">
                    <a:pos x="37" y="71"/>
                  </a:cxn>
                  <a:cxn ang="0">
                    <a:pos x="37" y="45"/>
                  </a:cxn>
                  <a:cxn ang="0">
                    <a:pos x="21" y="43"/>
                  </a:cxn>
                  <a:cxn ang="0">
                    <a:pos x="22" y="49"/>
                  </a:cxn>
                  <a:cxn ang="0">
                    <a:pos x="22" y="55"/>
                  </a:cxn>
                  <a:cxn ang="0">
                    <a:pos x="21" y="71"/>
                  </a:cxn>
                  <a:cxn ang="0">
                    <a:pos x="0" y="71"/>
                  </a:cxn>
                  <a:cxn ang="0">
                    <a:pos x="3" y="53"/>
                  </a:cxn>
                  <a:cxn ang="0">
                    <a:pos x="7" y="36"/>
                  </a:cxn>
                  <a:cxn ang="0">
                    <a:pos x="16" y="0"/>
                  </a:cxn>
                </a:cxnLst>
                <a:rect l="0" t="0" r="r" b="b"/>
                <a:pathLst>
                  <a:path w="66" h="71">
                    <a:moveTo>
                      <a:pt x="16" y="0"/>
                    </a:moveTo>
                    <a:lnTo>
                      <a:pt x="33" y="0"/>
                    </a:lnTo>
                    <a:lnTo>
                      <a:pt x="32" y="4"/>
                    </a:lnTo>
                    <a:lnTo>
                      <a:pt x="31" y="9"/>
                    </a:lnTo>
                    <a:lnTo>
                      <a:pt x="29" y="22"/>
                    </a:lnTo>
                    <a:lnTo>
                      <a:pt x="31" y="24"/>
                    </a:lnTo>
                    <a:lnTo>
                      <a:pt x="36" y="24"/>
                    </a:lnTo>
                    <a:lnTo>
                      <a:pt x="40" y="23"/>
                    </a:lnTo>
                    <a:lnTo>
                      <a:pt x="42" y="22"/>
                    </a:lnTo>
                    <a:lnTo>
                      <a:pt x="43" y="21"/>
                    </a:lnTo>
                    <a:lnTo>
                      <a:pt x="45" y="19"/>
                    </a:lnTo>
                    <a:lnTo>
                      <a:pt x="46" y="16"/>
                    </a:lnTo>
                    <a:lnTo>
                      <a:pt x="47" y="8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66" y="0"/>
                    </a:lnTo>
                    <a:lnTo>
                      <a:pt x="63" y="17"/>
                    </a:lnTo>
                    <a:lnTo>
                      <a:pt x="59" y="35"/>
                    </a:lnTo>
                    <a:lnTo>
                      <a:pt x="50" y="71"/>
                    </a:lnTo>
                    <a:lnTo>
                      <a:pt x="37" y="71"/>
                    </a:lnTo>
                    <a:lnTo>
                      <a:pt x="37" y="45"/>
                    </a:lnTo>
                    <a:lnTo>
                      <a:pt x="21" y="43"/>
                    </a:lnTo>
                    <a:lnTo>
                      <a:pt x="22" y="49"/>
                    </a:lnTo>
                    <a:lnTo>
                      <a:pt x="22" y="55"/>
                    </a:lnTo>
                    <a:lnTo>
                      <a:pt x="21" y="71"/>
                    </a:lnTo>
                    <a:lnTo>
                      <a:pt x="0" y="71"/>
                    </a:lnTo>
                    <a:lnTo>
                      <a:pt x="3" y="53"/>
                    </a:lnTo>
                    <a:lnTo>
                      <a:pt x="7" y="3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56" name="Freeform 52"/>
              <p:cNvSpPr>
                <a:spLocks/>
              </p:cNvSpPr>
              <p:nvPr/>
            </p:nvSpPr>
            <p:spPr bwMode="auto">
              <a:xfrm>
                <a:off x="930" y="3261"/>
                <a:ext cx="55" cy="7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0" y="0"/>
                  </a:cxn>
                  <a:cxn ang="0">
                    <a:pos x="59" y="6"/>
                  </a:cxn>
                  <a:cxn ang="0">
                    <a:pos x="59" y="11"/>
                  </a:cxn>
                  <a:cxn ang="0">
                    <a:pos x="58" y="20"/>
                  </a:cxn>
                  <a:cxn ang="0">
                    <a:pos x="27" y="20"/>
                  </a:cxn>
                  <a:cxn ang="0">
                    <a:pos x="27" y="26"/>
                  </a:cxn>
                  <a:cxn ang="0">
                    <a:pos x="52" y="26"/>
                  </a:cxn>
                  <a:cxn ang="0">
                    <a:pos x="52" y="30"/>
                  </a:cxn>
                  <a:cxn ang="0">
                    <a:pos x="52" y="34"/>
                  </a:cxn>
                  <a:cxn ang="0">
                    <a:pos x="50" y="43"/>
                  </a:cxn>
                  <a:cxn ang="0">
                    <a:pos x="23" y="43"/>
                  </a:cxn>
                  <a:cxn ang="0">
                    <a:pos x="23" y="44"/>
                  </a:cxn>
                  <a:cxn ang="0">
                    <a:pos x="22" y="46"/>
                  </a:cxn>
                  <a:cxn ang="0">
                    <a:pos x="21" y="50"/>
                  </a:cxn>
                  <a:cxn ang="0">
                    <a:pos x="28" y="50"/>
                  </a:cxn>
                  <a:cxn ang="0">
                    <a:pos x="35" y="51"/>
                  </a:cxn>
                  <a:cxn ang="0">
                    <a:pos x="43" y="50"/>
                  </a:cxn>
                  <a:cxn ang="0">
                    <a:pos x="50" y="50"/>
                  </a:cxn>
                  <a:cxn ang="0">
                    <a:pos x="49" y="62"/>
                  </a:cxn>
                  <a:cxn ang="0">
                    <a:pos x="48" y="67"/>
                  </a:cxn>
                  <a:cxn ang="0">
                    <a:pos x="47" y="69"/>
                  </a:cxn>
                  <a:cxn ang="0">
                    <a:pos x="46" y="71"/>
                  </a:cxn>
                  <a:cxn ang="0">
                    <a:pos x="0" y="71"/>
                  </a:cxn>
                  <a:cxn ang="0">
                    <a:pos x="3" y="52"/>
                  </a:cxn>
                  <a:cxn ang="0">
                    <a:pos x="7" y="34"/>
                  </a:cxn>
                  <a:cxn ang="0">
                    <a:pos x="14" y="0"/>
                  </a:cxn>
                </a:cxnLst>
                <a:rect l="0" t="0" r="r" b="b"/>
                <a:pathLst>
                  <a:path w="60" h="71">
                    <a:moveTo>
                      <a:pt x="14" y="0"/>
                    </a:moveTo>
                    <a:lnTo>
                      <a:pt x="60" y="0"/>
                    </a:lnTo>
                    <a:lnTo>
                      <a:pt x="59" y="6"/>
                    </a:lnTo>
                    <a:lnTo>
                      <a:pt x="59" y="11"/>
                    </a:lnTo>
                    <a:lnTo>
                      <a:pt x="58" y="20"/>
                    </a:lnTo>
                    <a:lnTo>
                      <a:pt x="27" y="20"/>
                    </a:lnTo>
                    <a:lnTo>
                      <a:pt x="27" y="26"/>
                    </a:lnTo>
                    <a:lnTo>
                      <a:pt x="52" y="26"/>
                    </a:lnTo>
                    <a:lnTo>
                      <a:pt x="52" y="30"/>
                    </a:lnTo>
                    <a:lnTo>
                      <a:pt x="52" y="34"/>
                    </a:lnTo>
                    <a:lnTo>
                      <a:pt x="50" y="43"/>
                    </a:lnTo>
                    <a:lnTo>
                      <a:pt x="23" y="43"/>
                    </a:lnTo>
                    <a:lnTo>
                      <a:pt x="23" y="44"/>
                    </a:lnTo>
                    <a:lnTo>
                      <a:pt x="22" y="46"/>
                    </a:lnTo>
                    <a:lnTo>
                      <a:pt x="21" y="50"/>
                    </a:lnTo>
                    <a:lnTo>
                      <a:pt x="28" y="50"/>
                    </a:lnTo>
                    <a:lnTo>
                      <a:pt x="35" y="51"/>
                    </a:lnTo>
                    <a:lnTo>
                      <a:pt x="43" y="50"/>
                    </a:lnTo>
                    <a:lnTo>
                      <a:pt x="50" y="50"/>
                    </a:lnTo>
                    <a:lnTo>
                      <a:pt x="49" y="62"/>
                    </a:lnTo>
                    <a:lnTo>
                      <a:pt x="48" y="67"/>
                    </a:lnTo>
                    <a:lnTo>
                      <a:pt x="47" y="69"/>
                    </a:lnTo>
                    <a:lnTo>
                      <a:pt x="46" y="71"/>
                    </a:lnTo>
                    <a:lnTo>
                      <a:pt x="0" y="71"/>
                    </a:lnTo>
                    <a:lnTo>
                      <a:pt x="3" y="52"/>
                    </a:lnTo>
                    <a:lnTo>
                      <a:pt x="7" y="3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57" name="Freeform 53"/>
              <p:cNvSpPr>
                <a:spLocks/>
              </p:cNvSpPr>
              <p:nvPr/>
            </p:nvSpPr>
            <p:spPr bwMode="auto">
              <a:xfrm>
                <a:off x="1068" y="3261"/>
                <a:ext cx="55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18" y="41"/>
                  </a:cxn>
                  <a:cxn ang="0">
                    <a:pos x="26" y="21"/>
                  </a:cxn>
                  <a:cxn ang="0">
                    <a:pos x="35" y="0"/>
                  </a:cxn>
                  <a:cxn ang="0">
                    <a:pos x="54" y="0"/>
                  </a:cxn>
                  <a:cxn ang="0">
                    <a:pos x="20" y="71"/>
                  </a:cxn>
                  <a:cxn ang="0">
                    <a:pos x="0" y="71"/>
                  </a:cxn>
                  <a:cxn ang="0">
                    <a:pos x="0" y="0"/>
                  </a:cxn>
                </a:cxnLst>
                <a:rect l="0" t="0" r="r" b="b"/>
                <a:pathLst>
                  <a:path w="54" h="71">
                    <a:moveTo>
                      <a:pt x="0" y="0"/>
                    </a:moveTo>
                    <a:lnTo>
                      <a:pt x="18" y="0"/>
                    </a:lnTo>
                    <a:lnTo>
                      <a:pt x="18" y="41"/>
                    </a:lnTo>
                    <a:lnTo>
                      <a:pt x="26" y="21"/>
                    </a:lnTo>
                    <a:lnTo>
                      <a:pt x="35" y="0"/>
                    </a:lnTo>
                    <a:lnTo>
                      <a:pt x="54" y="0"/>
                    </a:lnTo>
                    <a:lnTo>
                      <a:pt x="20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58" name="Freeform 54"/>
              <p:cNvSpPr>
                <a:spLocks/>
              </p:cNvSpPr>
              <p:nvPr/>
            </p:nvSpPr>
            <p:spPr bwMode="auto">
              <a:xfrm>
                <a:off x="1118" y="3261"/>
                <a:ext cx="33" cy="7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3" y="0"/>
                  </a:cxn>
                  <a:cxn ang="0">
                    <a:pos x="30" y="17"/>
                  </a:cxn>
                  <a:cxn ang="0">
                    <a:pos x="27" y="35"/>
                  </a:cxn>
                  <a:cxn ang="0">
                    <a:pos x="20" y="71"/>
                  </a:cxn>
                  <a:cxn ang="0">
                    <a:pos x="11" y="70"/>
                  </a:cxn>
                  <a:cxn ang="0">
                    <a:pos x="4" y="70"/>
                  </a:cxn>
                  <a:cxn ang="0">
                    <a:pos x="2" y="69"/>
                  </a:cxn>
                  <a:cxn ang="0">
                    <a:pos x="0" y="68"/>
                  </a:cxn>
                  <a:cxn ang="0">
                    <a:pos x="4" y="51"/>
                  </a:cxn>
                  <a:cxn ang="0">
                    <a:pos x="8" y="34"/>
                  </a:cxn>
                  <a:cxn ang="0">
                    <a:pos x="12" y="17"/>
                  </a:cxn>
                  <a:cxn ang="0">
                    <a:pos x="16" y="0"/>
                  </a:cxn>
                </a:cxnLst>
                <a:rect l="0" t="0" r="r" b="b"/>
                <a:pathLst>
                  <a:path w="33" h="71">
                    <a:moveTo>
                      <a:pt x="16" y="0"/>
                    </a:moveTo>
                    <a:lnTo>
                      <a:pt x="33" y="0"/>
                    </a:lnTo>
                    <a:lnTo>
                      <a:pt x="30" y="17"/>
                    </a:lnTo>
                    <a:lnTo>
                      <a:pt x="27" y="35"/>
                    </a:lnTo>
                    <a:lnTo>
                      <a:pt x="20" y="71"/>
                    </a:lnTo>
                    <a:lnTo>
                      <a:pt x="11" y="70"/>
                    </a:lnTo>
                    <a:lnTo>
                      <a:pt x="4" y="70"/>
                    </a:lnTo>
                    <a:lnTo>
                      <a:pt x="2" y="69"/>
                    </a:lnTo>
                    <a:lnTo>
                      <a:pt x="0" y="68"/>
                    </a:lnTo>
                    <a:lnTo>
                      <a:pt x="4" y="51"/>
                    </a:lnTo>
                    <a:lnTo>
                      <a:pt x="8" y="34"/>
                    </a:lnTo>
                    <a:lnTo>
                      <a:pt x="12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59" name="Freeform 55"/>
              <p:cNvSpPr>
                <a:spLocks/>
              </p:cNvSpPr>
              <p:nvPr/>
            </p:nvSpPr>
            <p:spPr bwMode="auto">
              <a:xfrm>
                <a:off x="1228" y="3261"/>
                <a:ext cx="61" cy="7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2" y="0"/>
                  </a:cxn>
                  <a:cxn ang="0">
                    <a:pos x="62" y="5"/>
                  </a:cxn>
                  <a:cxn ang="0">
                    <a:pos x="62" y="9"/>
                  </a:cxn>
                  <a:cxn ang="0">
                    <a:pos x="61" y="12"/>
                  </a:cxn>
                  <a:cxn ang="0">
                    <a:pos x="60" y="15"/>
                  </a:cxn>
                  <a:cxn ang="0">
                    <a:pos x="58" y="16"/>
                  </a:cxn>
                  <a:cxn ang="0">
                    <a:pos x="56" y="17"/>
                  </a:cxn>
                  <a:cxn ang="0">
                    <a:pos x="51" y="18"/>
                  </a:cxn>
                  <a:cxn ang="0">
                    <a:pos x="45" y="19"/>
                  </a:cxn>
                  <a:cxn ang="0">
                    <a:pos x="38" y="19"/>
                  </a:cxn>
                  <a:cxn ang="0">
                    <a:pos x="35" y="20"/>
                  </a:cxn>
                  <a:cxn ang="0">
                    <a:pos x="32" y="21"/>
                  </a:cxn>
                  <a:cxn ang="0">
                    <a:pos x="29" y="23"/>
                  </a:cxn>
                  <a:cxn ang="0">
                    <a:pos x="27" y="26"/>
                  </a:cxn>
                  <a:cxn ang="0">
                    <a:pos x="52" y="26"/>
                  </a:cxn>
                  <a:cxn ang="0">
                    <a:pos x="52" y="32"/>
                  </a:cxn>
                  <a:cxn ang="0">
                    <a:pos x="51" y="36"/>
                  </a:cxn>
                  <a:cxn ang="0">
                    <a:pos x="50" y="43"/>
                  </a:cxn>
                  <a:cxn ang="0">
                    <a:pos x="23" y="43"/>
                  </a:cxn>
                  <a:cxn ang="0">
                    <a:pos x="23" y="47"/>
                  </a:cxn>
                  <a:cxn ang="0">
                    <a:pos x="22" y="49"/>
                  </a:cxn>
                  <a:cxn ang="0">
                    <a:pos x="21" y="50"/>
                  </a:cxn>
                  <a:cxn ang="0">
                    <a:pos x="28" y="51"/>
                  </a:cxn>
                  <a:cxn ang="0">
                    <a:pos x="35" y="51"/>
                  </a:cxn>
                  <a:cxn ang="0">
                    <a:pos x="42" y="50"/>
                  </a:cxn>
                  <a:cxn ang="0">
                    <a:pos x="50" y="49"/>
                  </a:cxn>
                  <a:cxn ang="0">
                    <a:pos x="50" y="56"/>
                  </a:cxn>
                  <a:cxn ang="0">
                    <a:pos x="49" y="61"/>
                  </a:cxn>
                  <a:cxn ang="0">
                    <a:pos x="48" y="71"/>
                  </a:cxn>
                  <a:cxn ang="0">
                    <a:pos x="0" y="71"/>
                  </a:cxn>
                  <a:cxn ang="0">
                    <a:pos x="14" y="0"/>
                  </a:cxn>
                </a:cxnLst>
                <a:rect l="0" t="0" r="r" b="b"/>
                <a:pathLst>
                  <a:path w="62" h="71">
                    <a:moveTo>
                      <a:pt x="14" y="0"/>
                    </a:moveTo>
                    <a:lnTo>
                      <a:pt x="62" y="0"/>
                    </a:lnTo>
                    <a:lnTo>
                      <a:pt x="62" y="5"/>
                    </a:lnTo>
                    <a:lnTo>
                      <a:pt x="62" y="9"/>
                    </a:lnTo>
                    <a:lnTo>
                      <a:pt x="61" y="12"/>
                    </a:lnTo>
                    <a:lnTo>
                      <a:pt x="60" y="15"/>
                    </a:lnTo>
                    <a:lnTo>
                      <a:pt x="58" y="16"/>
                    </a:lnTo>
                    <a:lnTo>
                      <a:pt x="56" y="17"/>
                    </a:lnTo>
                    <a:lnTo>
                      <a:pt x="51" y="18"/>
                    </a:lnTo>
                    <a:lnTo>
                      <a:pt x="45" y="19"/>
                    </a:lnTo>
                    <a:lnTo>
                      <a:pt x="38" y="19"/>
                    </a:lnTo>
                    <a:lnTo>
                      <a:pt x="35" y="20"/>
                    </a:lnTo>
                    <a:lnTo>
                      <a:pt x="32" y="21"/>
                    </a:lnTo>
                    <a:lnTo>
                      <a:pt x="29" y="23"/>
                    </a:lnTo>
                    <a:lnTo>
                      <a:pt x="27" y="26"/>
                    </a:lnTo>
                    <a:lnTo>
                      <a:pt x="52" y="26"/>
                    </a:lnTo>
                    <a:lnTo>
                      <a:pt x="52" y="32"/>
                    </a:lnTo>
                    <a:lnTo>
                      <a:pt x="51" y="36"/>
                    </a:lnTo>
                    <a:lnTo>
                      <a:pt x="50" y="43"/>
                    </a:lnTo>
                    <a:lnTo>
                      <a:pt x="23" y="43"/>
                    </a:lnTo>
                    <a:lnTo>
                      <a:pt x="23" y="47"/>
                    </a:lnTo>
                    <a:lnTo>
                      <a:pt x="22" y="49"/>
                    </a:lnTo>
                    <a:lnTo>
                      <a:pt x="21" y="50"/>
                    </a:lnTo>
                    <a:lnTo>
                      <a:pt x="28" y="51"/>
                    </a:lnTo>
                    <a:lnTo>
                      <a:pt x="35" y="51"/>
                    </a:lnTo>
                    <a:lnTo>
                      <a:pt x="42" y="50"/>
                    </a:lnTo>
                    <a:lnTo>
                      <a:pt x="50" y="49"/>
                    </a:lnTo>
                    <a:lnTo>
                      <a:pt x="50" y="56"/>
                    </a:lnTo>
                    <a:lnTo>
                      <a:pt x="49" y="61"/>
                    </a:lnTo>
                    <a:lnTo>
                      <a:pt x="48" y="71"/>
                    </a:lnTo>
                    <a:lnTo>
                      <a:pt x="0" y="7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60" name="Freeform 56"/>
              <p:cNvSpPr>
                <a:spLocks noEditPoints="1"/>
              </p:cNvSpPr>
              <p:nvPr/>
            </p:nvSpPr>
            <p:spPr bwMode="auto">
              <a:xfrm>
                <a:off x="576" y="2961"/>
                <a:ext cx="481" cy="373"/>
              </a:xfrm>
              <a:custGeom>
                <a:avLst/>
                <a:gdLst/>
                <a:ahLst/>
                <a:cxnLst>
                  <a:cxn ang="0">
                    <a:pos x="29" y="351"/>
                  </a:cxn>
                  <a:cxn ang="0">
                    <a:pos x="445" y="324"/>
                  </a:cxn>
                  <a:cxn ang="0">
                    <a:pos x="445" y="335"/>
                  </a:cxn>
                  <a:cxn ang="0">
                    <a:pos x="468" y="306"/>
                  </a:cxn>
                  <a:cxn ang="0">
                    <a:pos x="477" y="311"/>
                  </a:cxn>
                  <a:cxn ang="0">
                    <a:pos x="479" y="319"/>
                  </a:cxn>
                  <a:cxn ang="0">
                    <a:pos x="479" y="327"/>
                  </a:cxn>
                  <a:cxn ang="0">
                    <a:pos x="474" y="337"/>
                  </a:cxn>
                  <a:cxn ang="0">
                    <a:pos x="470" y="347"/>
                  </a:cxn>
                  <a:cxn ang="0">
                    <a:pos x="472" y="358"/>
                  </a:cxn>
                  <a:cxn ang="0">
                    <a:pos x="469" y="377"/>
                  </a:cxn>
                  <a:cxn ang="0">
                    <a:pos x="453" y="368"/>
                  </a:cxn>
                  <a:cxn ang="0">
                    <a:pos x="454" y="358"/>
                  </a:cxn>
                  <a:cxn ang="0">
                    <a:pos x="451" y="354"/>
                  </a:cxn>
                  <a:cxn ang="0">
                    <a:pos x="443" y="352"/>
                  </a:cxn>
                  <a:cxn ang="0">
                    <a:pos x="438" y="354"/>
                  </a:cxn>
                  <a:cxn ang="0">
                    <a:pos x="434" y="370"/>
                  </a:cxn>
                  <a:cxn ang="0">
                    <a:pos x="431" y="306"/>
                  </a:cxn>
                  <a:cxn ang="0">
                    <a:pos x="58" y="377"/>
                  </a:cxn>
                  <a:cxn ang="0">
                    <a:pos x="36" y="368"/>
                  </a:cxn>
                  <a:cxn ang="0">
                    <a:pos x="30" y="367"/>
                  </a:cxn>
                  <a:cxn ang="0">
                    <a:pos x="23" y="367"/>
                  </a:cxn>
                  <a:cxn ang="0">
                    <a:pos x="17" y="377"/>
                  </a:cxn>
                  <a:cxn ang="0">
                    <a:pos x="323" y="67"/>
                  </a:cxn>
                  <a:cxn ang="0">
                    <a:pos x="334" y="72"/>
                  </a:cxn>
                  <a:cxn ang="0">
                    <a:pos x="330" y="131"/>
                  </a:cxn>
                  <a:cxn ang="0">
                    <a:pos x="331" y="149"/>
                  </a:cxn>
                  <a:cxn ang="0">
                    <a:pos x="287" y="138"/>
                  </a:cxn>
                  <a:cxn ang="0">
                    <a:pos x="301" y="100"/>
                  </a:cxn>
                  <a:cxn ang="0">
                    <a:pos x="310" y="80"/>
                  </a:cxn>
                  <a:cxn ang="0">
                    <a:pos x="320" y="68"/>
                  </a:cxn>
                  <a:cxn ang="0">
                    <a:pos x="333" y="0"/>
                  </a:cxn>
                  <a:cxn ang="0">
                    <a:pos x="347" y="2"/>
                  </a:cxn>
                  <a:cxn ang="0">
                    <a:pos x="361" y="7"/>
                  </a:cxn>
                  <a:cxn ang="0">
                    <a:pos x="375" y="17"/>
                  </a:cxn>
                  <a:cxn ang="0">
                    <a:pos x="385" y="29"/>
                  </a:cxn>
                  <a:cxn ang="0">
                    <a:pos x="392" y="44"/>
                  </a:cxn>
                  <a:cxn ang="0">
                    <a:pos x="379" y="268"/>
                  </a:cxn>
                  <a:cxn ang="0">
                    <a:pos x="324" y="246"/>
                  </a:cxn>
                  <a:cxn ang="0">
                    <a:pos x="251" y="239"/>
                  </a:cxn>
                  <a:cxn ang="0">
                    <a:pos x="184" y="263"/>
                  </a:cxn>
                  <a:cxn ang="0">
                    <a:pos x="194" y="241"/>
                  </a:cxn>
                  <a:cxn ang="0">
                    <a:pos x="219" y="159"/>
                  </a:cxn>
                  <a:cxn ang="0">
                    <a:pos x="242" y="91"/>
                  </a:cxn>
                  <a:cxn ang="0">
                    <a:pos x="262" y="51"/>
                  </a:cxn>
                  <a:cxn ang="0">
                    <a:pos x="279" y="27"/>
                  </a:cxn>
                  <a:cxn ang="0">
                    <a:pos x="300" y="10"/>
                  </a:cxn>
                  <a:cxn ang="0">
                    <a:pos x="316" y="3"/>
                  </a:cxn>
                  <a:cxn ang="0">
                    <a:pos x="328" y="1"/>
                  </a:cxn>
                </a:cxnLst>
                <a:rect l="0" t="0" r="r" b="b"/>
                <a:pathLst>
                  <a:path w="479" h="377">
                    <a:moveTo>
                      <a:pt x="38" y="334"/>
                    </a:moveTo>
                    <a:lnTo>
                      <a:pt x="38" y="351"/>
                    </a:lnTo>
                    <a:lnTo>
                      <a:pt x="29" y="351"/>
                    </a:lnTo>
                    <a:lnTo>
                      <a:pt x="33" y="343"/>
                    </a:lnTo>
                    <a:lnTo>
                      <a:pt x="38" y="334"/>
                    </a:lnTo>
                    <a:close/>
                    <a:moveTo>
                      <a:pt x="445" y="324"/>
                    </a:moveTo>
                    <a:lnTo>
                      <a:pt x="459" y="324"/>
                    </a:lnTo>
                    <a:lnTo>
                      <a:pt x="459" y="335"/>
                    </a:lnTo>
                    <a:lnTo>
                      <a:pt x="445" y="335"/>
                    </a:lnTo>
                    <a:lnTo>
                      <a:pt x="445" y="324"/>
                    </a:lnTo>
                    <a:close/>
                    <a:moveTo>
                      <a:pt x="431" y="306"/>
                    </a:moveTo>
                    <a:lnTo>
                      <a:pt x="468" y="306"/>
                    </a:lnTo>
                    <a:lnTo>
                      <a:pt x="472" y="307"/>
                    </a:lnTo>
                    <a:lnTo>
                      <a:pt x="475" y="308"/>
                    </a:lnTo>
                    <a:lnTo>
                      <a:pt x="477" y="311"/>
                    </a:lnTo>
                    <a:lnTo>
                      <a:pt x="478" y="314"/>
                    </a:lnTo>
                    <a:lnTo>
                      <a:pt x="479" y="317"/>
                    </a:lnTo>
                    <a:lnTo>
                      <a:pt x="479" y="319"/>
                    </a:lnTo>
                    <a:lnTo>
                      <a:pt x="479" y="322"/>
                    </a:lnTo>
                    <a:lnTo>
                      <a:pt x="479" y="325"/>
                    </a:lnTo>
                    <a:lnTo>
                      <a:pt x="479" y="327"/>
                    </a:lnTo>
                    <a:lnTo>
                      <a:pt x="478" y="330"/>
                    </a:lnTo>
                    <a:lnTo>
                      <a:pt x="477" y="332"/>
                    </a:lnTo>
                    <a:lnTo>
                      <a:pt x="474" y="337"/>
                    </a:lnTo>
                    <a:lnTo>
                      <a:pt x="468" y="344"/>
                    </a:lnTo>
                    <a:lnTo>
                      <a:pt x="469" y="346"/>
                    </a:lnTo>
                    <a:lnTo>
                      <a:pt x="470" y="347"/>
                    </a:lnTo>
                    <a:lnTo>
                      <a:pt x="471" y="351"/>
                    </a:lnTo>
                    <a:lnTo>
                      <a:pt x="471" y="354"/>
                    </a:lnTo>
                    <a:lnTo>
                      <a:pt x="472" y="358"/>
                    </a:lnTo>
                    <a:lnTo>
                      <a:pt x="471" y="362"/>
                    </a:lnTo>
                    <a:lnTo>
                      <a:pt x="471" y="367"/>
                    </a:lnTo>
                    <a:lnTo>
                      <a:pt x="469" y="377"/>
                    </a:lnTo>
                    <a:lnTo>
                      <a:pt x="452" y="377"/>
                    </a:lnTo>
                    <a:lnTo>
                      <a:pt x="452" y="373"/>
                    </a:lnTo>
                    <a:lnTo>
                      <a:pt x="453" y="368"/>
                    </a:lnTo>
                    <a:lnTo>
                      <a:pt x="454" y="364"/>
                    </a:lnTo>
                    <a:lnTo>
                      <a:pt x="454" y="360"/>
                    </a:lnTo>
                    <a:lnTo>
                      <a:pt x="454" y="358"/>
                    </a:lnTo>
                    <a:lnTo>
                      <a:pt x="453" y="357"/>
                    </a:lnTo>
                    <a:lnTo>
                      <a:pt x="452" y="355"/>
                    </a:lnTo>
                    <a:lnTo>
                      <a:pt x="451" y="354"/>
                    </a:lnTo>
                    <a:lnTo>
                      <a:pt x="448" y="352"/>
                    </a:lnTo>
                    <a:lnTo>
                      <a:pt x="445" y="351"/>
                    </a:lnTo>
                    <a:lnTo>
                      <a:pt x="443" y="352"/>
                    </a:lnTo>
                    <a:lnTo>
                      <a:pt x="441" y="352"/>
                    </a:lnTo>
                    <a:lnTo>
                      <a:pt x="439" y="353"/>
                    </a:lnTo>
                    <a:lnTo>
                      <a:pt x="438" y="354"/>
                    </a:lnTo>
                    <a:lnTo>
                      <a:pt x="436" y="358"/>
                    </a:lnTo>
                    <a:lnTo>
                      <a:pt x="435" y="362"/>
                    </a:lnTo>
                    <a:lnTo>
                      <a:pt x="434" y="370"/>
                    </a:lnTo>
                    <a:lnTo>
                      <a:pt x="434" y="377"/>
                    </a:lnTo>
                    <a:lnTo>
                      <a:pt x="417" y="377"/>
                    </a:lnTo>
                    <a:lnTo>
                      <a:pt x="431" y="306"/>
                    </a:lnTo>
                    <a:close/>
                    <a:moveTo>
                      <a:pt x="36" y="306"/>
                    </a:moveTo>
                    <a:lnTo>
                      <a:pt x="52" y="306"/>
                    </a:lnTo>
                    <a:lnTo>
                      <a:pt x="58" y="377"/>
                    </a:lnTo>
                    <a:lnTo>
                      <a:pt x="42" y="377"/>
                    </a:lnTo>
                    <a:lnTo>
                      <a:pt x="38" y="371"/>
                    </a:lnTo>
                    <a:lnTo>
                      <a:pt x="36" y="368"/>
                    </a:lnTo>
                    <a:lnTo>
                      <a:pt x="35" y="368"/>
                    </a:lnTo>
                    <a:lnTo>
                      <a:pt x="34" y="367"/>
                    </a:lnTo>
                    <a:lnTo>
                      <a:pt x="30" y="367"/>
                    </a:lnTo>
                    <a:lnTo>
                      <a:pt x="26" y="367"/>
                    </a:lnTo>
                    <a:lnTo>
                      <a:pt x="24" y="367"/>
                    </a:lnTo>
                    <a:lnTo>
                      <a:pt x="23" y="367"/>
                    </a:lnTo>
                    <a:lnTo>
                      <a:pt x="21" y="368"/>
                    </a:lnTo>
                    <a:lnTo>
                      <a:pt x="20" y="370"/>
                    </a:lnTo>
                    <a:lnTo>
                      <a:pt x="17" y="377"/>
                    </a:lnTo>
                    <a:lnTo>
                      <a:pt x="0" y="377"/>
                    </a:lnTo>
                    <a:lnTo>
                      <a:pt x="36" y="306"/>
                    </a:lnTo>
                    <a:close/>
                    <a:moveTo>
                      <a:pt x="323" y="67"/>
                    </a:moveTo>
                    <a:lnTo>
                      <a:pt x="326" y="68"/>
                    </a:lnTo>
                    <a:lnTo>
                      <a:pt x="329" y="69"/>
                    </a:lnTo>
                    <a:lnTo>
                      <a:pt x="334" y="72"/>
                    </a:lnTo>
                    <a:lnTo>
                      <a:pt x="333" y="94"/>
                    </a:lnTo>
                    <a:lnTo>
                      <a:pt x="332" y="111"/>
                    </a:lnTo>
                    <a:lnTo>
                      <a:pt x="330" y="131"/>
                    </a:lnTo>
                    <a:lnTo>
                      <a:pt x="330" y="137"/>
                    </a:lnTo>
                    <a:lnTo>
                      <a:pt x="330" y="143"/>
                    </a:lnTo>
                    <a:lnTo>
                      <a:pt x="331" y="149"/>
                    </a:lnTo>
                    <a:lnTo>
                      <a:pt x="333" y="157"/>
                    </a:lnTo>
                    <a:lnTo>
                      <a:pt x="281" y="157"/>
                    </a:lnTo>
                    <a:lnTo>
                      <a:pt x="287" y="138"/>
                    </a:lnTo>
                    <a:lnTo>
                      <a:pt x="292" y="123"/>
                    </a:lnTo>
                    <a:lnTo>
                      <a:pt x="298" y="108"/>
                    </a:lnTo>
                    <a:lnTo>
                      <a:pt x="301" y="100"/>
                    </a:lnTo>
                    <a:lnTo>
                      <a:pt x="304" y="92"/>
                    </a:lnTo>
                    <a:lnTo>
                      <a:pt x="307" y="86"/>
                    </a:lnTo>
                    <a:lnTo>
                      <a:pt x="310" y="80"/>
                    </a:lnTo>
                    <a:lnTo>
                      <a:pt x="314" y="74"/>
                    </a:lnTo>
                    <a:lnTo>
                      <a:pt x="317" y="71"/>
                    </a:lnTo>
                    <a:lnTo>
                      <a:pt x="320" y="68"/>
                    </a:lnTo>
                    <a:lnTo>
                      <a:pt x="322" y="67"/>
                    </a:lnTo>
                    <a:lnTo>
                      <a:pt x="323" y="67"/>
                    </a:lnTo>
                    <a:close/>
                    <a:moveTo>
                      <a:pt x="333" y="0"/>
                    </a:moveTo>
                    <a:lnTo>
                      <a:pt x="339" y="1"/>
                    </a:lnTo>
                    <a:lnTo>
                      <a:pt x="345" y="1"/>
                    </a:lnTo>
                    <a:lnTo>
                      <a:pt x="347" y="2"/>
                    </a:lnTo>
                    <a:lnTo>
                      <a:pt x="350" y="3"/>
                    </a:lnTo>
                    <a:lnTo>
                      <a:pt x="356" y="5"/>
                    </a:lnTo>
                    <a:lnTo>
                      <a:pt x="361" y="7"/>
                    </a:lnTo>
                    <a:lnTo>
                      <a:pt x="366" y="10"/>
                    </a:lnTo>
                    <a:lnTo>
                      <a:pt x="370" y="13"/>
                    </a:lnTo>
                    <a:lnTo>
                      <a:pt x="375" y="17"/>
                    </a:lnTo>
                    <a:lnTo>
                      <a:pt x="379" y="21"/>
                    </a:lnTo>
                    <a:lnTo>
                      <a:pt x="382" y="25"/>
                    </a:lnTo>
                    <a:lnTo>
                      <a:pt x="385" y="29"/>
                    </a:lnTo>
                    <a:lnTo>
                      <a:pt x="388" y="34"/>
                    </a:lnTo>
                    <a:lnTo>
                      <a:pt x="390" y="39"/>
                    </a:lnTo>
                    <a:lnTo>
                      <a:pt x="392" y="44"/>
                    </a:lnTo>
                    <a:lnTo>
                      <a:pt x="393" y="50"/>
                    </a:lnTo>
                    <a:lnTo>
                      <a:pt x="393" y="55"/>
                    </a:lnTo>
                    <a:lnTo>
                      <a:pt x="379" y="268"/>
                    </a:lnTo>
                    <a:lnTo>
                      <a:pt x="325" y="268"/>
                    </a:lnTo>
                    <a:lnTo>
                      <a:pt x="324" y="258"/>
                    </a:lnTo>
                    <a:lnTo>
                      <a:pt x="324" y="246"/>
                    </a:lnTo>
                    <a:lnTo>
                      <a:pt x="325" y="210"/>
                    </a:lnTo>
                    <a:lnTo>
                      <a:pt x="263" y="210"/>
                    </a:lnTo>
                    <a:lnTo>
                      <a:pt x="251" y="239"/>
                    </a:lnTo>
                    <a:lnTo>
                      <a:pt x="239" y="268"/>
                    </a:lnTo>
                    <a:lnTo>
                      <a:pt x="181" y="268"/>
                    </a:lnTo>
                    <a:lnTo>
                      <a:pt x="184" y="263"/>
                    </a:lnTo>
                    <a:lnTo>
                      <a:pt x="187" y="256"/>
                    </a:lnTo>
                    <a:lnTo>
                      <a:pt x="190" y="249"/>
                    </a:lnTo>
                    <a:lnTo>
                      <a:pt x="194" y="241"/>
                    </a:lnTo>
                    <a:lnTo>
                      <a:pt x="200" y="224"/>
                    </a:lnTo>
                    <a:lnTo>
                      <a:pt x="206" y="204"/>
                    </a:lnTo>
                    <a:lnTo>
                      <a:pt x="219" y="159"/>
                    </a:lnTo>
                    <a:lnTo>
                      <a:pt x="226" y="136"/>
                    </a:lnTo>
                    <a:lnTo>
                      <a:pt x="234" y="114"/>
                    </a:lnTo>
                    <a:lnTo>
                      <a:pt x="242" y="91"/>
                    </a:lnTo>
                    <a:lnTo>
                      <a:pt x="251" y="71"/>
                    </a:lnTo>
                    <a:lnTo>
                      <a:pt x="256" y="61"/>
                    </a:lnTo>
                    <a:lnTo>
                      <a:pt x="262" y="51"/>
                    </a:lnTo>
                    <a:lnTo>
                      <a:pt x="267" y="43"/>
                    </a:lnTo>
                    <a:lnTo>
                      <a:pt x="273" y="34"/>
                    </a:lnTo>
                    <a:lnTo>
                      <a:pt x="279" y="27"/>
                    </a:lnTo>
                    <a:lnTo>
                      <a:pt x="286" y="20"/>
                    </a:lnTo>
                    <a:lnTo>
                      <a:pt x="293" y="15"/>
                    </a:lnTo>
                    <a:lnTo>
                      <a:pt x="300" y="10"/>
                    </a:lnTo>
                    <a:lnTo>
                      <a:pt x="307" y="6"/>
                    </a:lnTo>
                    <a:lnTo>
                      <a:pt x="311" y="4"/>
                    </a:lnTo>
                    <a:lnTo>
                      <a:pt x="316" y="3"/>
                    </a:lnTo>
                    <a:lnTo>
                      <a:pt x="320" y="2"/>
                    </a:lnTo>
                    <a:lnTo>
                      <a:pt x="324" y="1"/>
                    </a:lnTo>
                    <a:lnTo>
                      <a:pt x="328" y="1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61" name="Freeform 57"/>
              <p:cNvSpPr>
                <a:spLocks/>
              </p:cNvSpPr>
              <p:nvPr/>
            </p:nvSpPr>
            <p:spPr bwMode="auto">
              <a:xfrm>
                <a:off x="466" y="2972"/>
                <a:ext cx="177" cy="256"/>
              </a:xfrm>
              <a:custGeom>
                <a:avLst/>
                <a:gdLst/>
                <a:ahLst/>
                <a:cxnLst>
                  <a:cxn ang="0">
                    <a:pos x="172" y="0"/>
                  </a:cxn>
                  <a:cxn ang="0">
                    <a:pos x="111" y="61"/>
                  </a:cxn>
                  <a:cxn ang="0">
                    <a:pos x="104" y="62"/>
                  </a:cxn>
                  <a:cxn ang="0">
                    <a:pos x="97" y="65"/>
                  </a:cxn>
                  <a:cxn ang="0">
                    <a:pos x="88" y="72"/>
                  </a:cxn>
                  <a:cxn ang="0">
                    <a:pos x="81" y="82"/>
                  </a:cxn>
                  <a:cxn ang="0">
                    <a:pos x="73" y="99"/>
                  </a:cxn>
                  <a:cxn ang="0">
                    <a:pos x="66" y="126"/>
                  </a:cxn>
                  <a:cxn ang="0">
                    <a:pos x="61" y="156"/>
                  </a:cxn>
                  <a:cxn ang="0">
                    <a:pos x="61" y="171"/>
                  </a:cxn>
                  <a:cxn ang="0">
                    <a:pos x="62" y="181"/>
                  </a:cxn>
                  <a:cxn ang="0">
                    <a:pos x="65" y="188"/>
                  </a:cxn>
                  <a:cxn ang="0">
                    <a:pos x="69" y="192"/>
                  </a:cxn>
                  <a:cxn ang="0">
                    <a:pos x="73" y="194"/>
                  </a:cxn>
                  <a:cxn ang="0">
                    <a:pos x="131" y="194"/>
                  </a:cxn>
                  <a:cxn ang="0">
                    <a:pos x="125" y="228"/>
                  </a:cxn>
                  <a:cxn ang="0">
                    <a:pos x="40" y="257"/>
                  </a:cxn>
                  <a:cxn ang="0">
                    <a:pos x="28" y="254"/>
                  </a:cxn>
                  <a:cxn ang="0">
                    <a:pos x="19" y="248"/>
                  </a:cxn>
                  <a:cxn ang="0">
                    <a:pos x="12" y="238"/>
                  </a:cxn>
                  <a:cxn ang="0">
                    <a:pos x="6" y="227"/>
                  </a:cxn>
                  <a:cxn ang="0">
                    <a:pos x="3" y="215"/>
                  </a:cxn>
                  <a:cxn ang="0">
                    <a:pos x="1" y="204"/>
                  </a:cxn>
                  <a:cxn ang="0">
                    <a:pos x="0" y="188"/>
                  </a:cxn>
                  <a:cxn ang="0">
                    <a:pos x="1" y="172"/>
                  </a:cxn>
                  <a:cxn ang="0">
                    <a:pos x="4" y="146"/>
                  </a:cxn>
                  <a:cxn ang="0">
                    <a:pos x="11" y="116"/>
                  </a:cxn>
                  <a:cxn ang="0">
                    <a:pos x="18" y="91"/>
                  </a:cxn>
                  <a:cxn ang="0">
                    <a:pos x="23" y="75"/>
                  </a:cxn>
                  <a:cxn ang="0">
                    <a:pos x="33" y="52"/>
                  </a:cxn>
                  <a:cxn ang="0">
                    <a:pos x="45" y="32"/>
                  </a:cxn>
                  <a:cxn ang="0">
                    <a:pos x="54" y="20"/>
                  </a:cxn>
                  <a:cxn ang="0">
                    <a:pos x="65" y="11"/>
                  </a:cxn>
                  <a:cxn ang="0">
                    <a:pos x="76" y="4"/>
                  </a:cxn>
                  <a:cxn ang="0">
                    <a:pos x="89" y="1"/>
                  </a:cxn>
                </a:cxnLst>
                <a:rect l="0" t="0" r="r" b="b"/>
                <a:pathLst>
                  <a:path w="172" h="257">
                    <a:moveTo>
                      <a:pt x="95" y="0"/>
                    </a:moveTo>
                    <a:lnTo>
                      <a:pt x="172" y="0"/>
                    </a:lnTo>
                    <a:lnTo>
                      <a:pt x="160" y="61"/>
                    </a:lnTo>
                    <a:lnTo>
                      <a:pt x="111" y="61"/>
                    </a:lnTo>
                    <a:lnTo>
                      <a:pt x="107" y="61"/>
                    </a:lnTo>
                    <a:lnTo>
                      <a:pt x="104" y="62"/>
                    </a:lnTo>
                    <a:lnTo>
                      <a:pt x="100" y="63"/>
                    </a:lnTo>
                    <a:lnTo>
                      <a:pt x="97" y="65"/>
                    </a:lnTo>
                    <a:lnTo>
                      <a:pt x="91" y="69"/>
                    </a:lnTo>
                    <a:lnTo>
                      <a:pt x="88" y="72"/>
                    </a:lnTo>
                    <a:lnTo>
                      <a:pt x="86" y="75"/>
                    </a:lnTo>
                    <a:lnTo>
                      <a:pt x="81" y="82"/>
                    </a:lnTo>
                    <a:lnTo>
                      <a:pt x="77" y="90"/>
                    </a:lnTo>
                    <a:lnTo>
                      <a:pt x="73" y="99"/>
                    </a:lnTo>
                    <a:lnTo>
                      <a:pt x="70" y="108"/>
                    </a:lnTo>
                    <a:lnTo>
                      <a:pt x="66" y="126"/>
                    </a:lnTo>
                    <a:lnTo>
                      <a:pt x="63" y="143"/>
                    </a:lnTo>
                    <a:lnTo>
                      <a:pt x="61" y="156"/>
                    </a:lnTo>
                    <a:lnTo>
                      <a:pt x="61" y="165"/>
                    </a:lnTo>
                    <a:lnTo>
                      <a:pt x="61" y="171"/>
                    </a:lnTo>
                    <a:lnTo>
                      <a:pt x="61" y="176"/>
                    </a:lnTo>
                    <a:lnTo>
                      <a:pt x="62" y="181"/>
                    </a:lnTo>
                    <a:lnTo>
                      <a:pt x="64" y="186"/>
                    </a:lnTo>
                    <a:lnTo>
                      <a:pt x="65" y="188"/>
                    </a:lnTo>
                    <a:lnTo>
                      <a:pt x="67" y="190"/>
                    </a:lnTo>
                    <a:lnTo>
                      <a:pt x="69" y="192"/>
                    </a:lnTo>
                    <a:lnTo>
                      <a:pt x="71" y="193"/>
                    </a:lnTo>
                    <a:lnTo>
                      <a:pt x="73" y="194"/>
                    </a:lnTo>
                    <a:lnTo>
                      <a:pt x="76" y="194"/>
                    </a:lnTo>
                    <a:lnTo>
                      <a:pt x="131" y="194"/>
                    </a:lnTo>
                    <a:lnTo>
                      <a:pt x="128" y="212"/>
                    </a:lnTo>
                    <a:lnTo>
                      <a:pt x="125" y="228"/>
                    </a:lnTo>
                    <a:lnTo>
                      <a:pt x="119" y="257"/>
                    </a:lnTo>
                    <a:lnTo>
                      <a:pt x="40" y="257"/>
                    </a:lnTo>
                    <a:lnTo>
                      <a:pt x="34" y="256"/>
                    </a:lnTo>
                    <a:lnTo>
                      <a:pt x="28" y="254"/>
                    </a:lnTo>
                    <a:lnTo>
                      <a:pt x="23" y="251"/>
                    </a:lnTo>
                    <a:lnTo>
                      <a:pt x="19" y="248"/>
                    </a:lnTo>
                    <a:lnTo>
                      <a:pt x="15" y="243"/>
                    </a:lnTo>
                    <a:lnTo>
                      <a:pt x="12" y="238"/>
                    </a:lnTo>
                    <a:lnTo>
                      <a:pt x="9" y="233"/>
                    </a:lnTo>
                    <a:lnTo>
                      <a:pt x="6" y="227"/>
                    </a:lnTo>
                    <a:lnTo>
                      <a:pt x="5" y="221"/>
                    </a:lnTo>
                    <a:lnTo>
                      <a:pt x="3" y="215"/>
                    </a:lnTo>
                    <a:lnTo>
                      <a:pt x="2" y="209"/>
                    </a:lnTo>
                    <a:lnTo>
                      <a:pt x="1" y="204"/>
                    </a:lnTo>
                    <a:lnTo>
                      <a:pt x="0" y="194"/>
                    </a:lnTo>
                    <a:lnTo>
                      <a:pt x="0" y="188"/>
                    </a:lnTo>
                    <a:lnTo>
                      <a:pt x="0" y="181"/>
                    </a:lnTo>
                    <a:lnTo>
                      <a:pt x="1" y="172"/>
                    </a:lnTo>
                    <a:lnTo>
                      <a:pt x="2" y="160"/>
                    </a:lnTo>
                    <a:lnTo>
                      <a:pt x="4" y="146"/>
                    </a:lnTo>
                    <a:lnTo>
                      <a:pt x="7" y="131"/>
                    </a:lnTo>
                    <a:lnTo>
                      <a:pt x="11" y="116"/>
                    </a:lnTo>
                    <a:lnTo>
                      <a:pt x="15" y="100"/>
                    </a:lnTo>
                    <a:lnTo>
                      <a:pt x="18" y="91"/>
                    </a:lnTo>
                    <a:lnTo>
                      <a:pt x="20" y="83"/>
                    </a:lnTo>
                    <a:lnTo>
                      <a:pt x="23" y="75"/>
                    </a:lnTo>
                    <a:lnTo>
                      <a:pt x="26" y="67"/>
                    </a:lnTo>
                    <a:lnTo>
                      <a:pt x="33" y="52"/>
                    </a:lnTo>
                    <a:lnTo>
                      <a:pt x="41" y="38"/>
                    </a:lnTo>
                    <a:lnTo>
                      <a:pt x="45" y="32"/>
                    </a:lnTo>
                    <a:lnTo>
                      <a:pt x="50" y="26"/>
                    </a:lnTo>
                    <a:lnTo>
                      <a:pt x="54" y="20"/>
                    </a:lnTo>
                    <a:lnTo>
                      <a:pt x="60" y="15"/>
                    </a:lnTo>
                    <a:lnTo>
                      <a:pt x="65" y="11"/>
                    </a:lnTo>
                    <a:lnTo>
                      <a:pt x="70" y="7"/>
                    </a:lnTo>
                    <a:lnTo>
                      <a:pt x="76" y="4"/>
                    </a:lnTo>
                    <a:lnTo>
                      <a:pt x="82" y="2"/>
                    </a:lnTo>
                    <a:lnTo>
                      <a:pt x="89" y="1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62" name="Freeform 58"/>
              <p:cNvSpPr>
                <a:spLocks/>
              </p:cNvSpPr>
              <p:nvPr/>
            </p:nvSpPr>
            <p:spPr bwMode="auto">
              <a:xfrm>
                <a:off x="621" y="2972"/>
                <a:ext cx="138" cy="25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104" y="0"/>
                  </a:cxn>
                  <a:cxn ang="0">
                    <a:pos x="65" y="187"/>
                  </a:cxn>
                  <a:cxn ang="0">
                    <a:pos x="66" y="191"/>
                  </a:cxn>
                  <a:cxn ang="0">
                    <a:pos x="68" y="194"/>
                  </a:cxn>
                  <a:cxn ang="0">
                    <a:pos x="131" y="194"/>
                  </a:cxn>
                  <a:cxn ang="0">
                    <a:pos x="117" y="257"/>
                  </a:cxn>
                  <a:cxn ang="0">
                    <a:pos x="29" y="257"/>
                  </a:cxn>
                  <a:cxn ang="0">
                    <a:pos x="26" y="256"/>
                  </a:cxn>
                  <a:cxn ang="0">
                    <a:pos x="23" y="255"/>
                  </a:cxn>
                  <a:cxn ang="0">
                    <a:pos x="18" y="252"/>
                  </a:cxn>
                  <a:cxn ang="0">
                    <a:pos x="15" y="250"/>
                  </a:cxn>
                  <a:cxn ang="0">
                    <a:pos x="13" y="247"/>
                  </a:cxn>
                  <a:cxn ang="0">
                    <a:pos x="9" y="242"/>
                  </a:cxn>
                  <a:cxn ang="0">
                    <a:pos x="5" y="236"/>
                  </a:cxn>
                  <a:cxn ang="0">
                    <a:pos x="2" y="230"/>
                  </a:cxn>
                  <a:cxn ang="0">
                    <a:pos x="1" y="225"/>
                  </a:cxn>
                  <a:cxn ang="0">
                    <a:pos x="0" y="221"/>
                  </a:cxn>
                  <a:cxn ang="0">
                    <a:pos x="47" y="0"/>
                  </a:cxn>
                </a:cxnLst>
                <a:rect l="0" t="0" r="r" b="b"/>
                <a:pathLst>
                  <a:path w="131" h="257">
                    <a:moveTo>
                      <a:pt x="47" y="0"/>
                    </a:moveTo>
                    <a:lnTo>
                      <a:pt x="104" y="0"/>
                    </a:lnTo>
                    <a:lnTo>
                      <a:pt x="65" y="187"/>
                    </a:lnTo>
                    <a:lnTo>
                      <a:pt x="66" y="191"/>
                    </a:lnTo>
                    <a:lnTo>
                      <a:pt x="68" y="194"/>
                    </a:lnTo>
                    <a:lnTo>
                      <a:pt x="131" y="194"/>
                    </a:lnTo>
                    <a:lnTo>
                      <a:pt x="117" y="257"/>
                    </a:lnTo>
                    <a:lnTo>
                      <a:pt x="29" y="257"/>
                    </a:lnTo>
                    <a:lnTo>
                      <a:pt x="26" y="256"/>
                    </a:lnTo>
                    <a:lnTo>
                      <a:pt x="23" y="255"/>
                    </a:lnTo>
                    <a:lnTo>
                      <a:pt x="18" y="252"/>
                    </a:lnTo>
                    <a:lnTo>
                      <a:pt x="15" y="250"/>
                    </a:lnTo>
                    <a:lnTo>
                      <a:pt x="13" y="247"/>
                    </a:lnTo>
                    <a:lnTo>
                      <a:pt x="9" y="242"/>
                    </a:lnTo>
                    <a:lnTo>
                      <a:pt x="5" y="236"/>
                    </a:lnTo>
                    <a:lnTo>
                      <a:pt x="2" y="230"/>
                    </a:lnTo>
                    <a:lnTo>
                      <a:pt x="1" y="225"/>
                    </a:lnTo>
                    <a:lnTo>
                      <a:pt x="0" y="22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63" name="Freeform 59"/>
              <p:cNvSpPr>
                <a:spLocks/>
              </p:cNvSpPr>
              <p:nvPr/>
            </p:nvSpPr>
            <p:spPr bwMode="auto">
              <a:xfrm>
                <a:off x="974" y="2972"/>
                <a:ext cx="133" cy="25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04" y="0"/>
                  </a:cxn>
                  <a:cxn ang="0">
                    <a:pos x="63" y="189"/>
                  </a:cxn>
                  <a:cxn ang="0">
                    <a:pos x="64" y="190"/>
                  </a:cxn>
                  <a:cxn ang="0">
                    <a:pos x="64" y="192"/>
                  </a:cxn>
                  <a:cxn ang="0">
                    <a:pos x="64" y="194"/>
                  </a:cxn>
                  <a:cxn ang="0">
                    <a:pos x="129" y="194"/>
                  </a:cxn>
                  <a:cxn ang="0">
                    <a:pos x="126" y="212"/>
                  </a:cxn>
                  <a:cxn ang="0">
                    <a:pos x="124" y="228"/>
                  </a:cxn>
                  <a:cxn ang="0">
                    <a:pos x="117" y="257"/>
                  </a:cxn>
                  <a:cxn ang="0">
                    <a:pos x="29" y="257"/>
                  </a:cxn>
                  <a:cxn ang="0">
                    <a:pos x="26" y="256"/>
                  </a:cxn>
                  <a:cxn ang="0">
                    <a:pos x="23" y="256"/>
                  </a:cxn>
                  <a:cxn ang="0">
                    <a:pos x="20" y="255"/>
                  </a:cxn>
                  <a:cxn ang="0">
                    <a:pos x="18" y="253"/>
                  </a:cxn>
                  <a:cxn ang="0">
                    <a:pos x="15" y="251"/>
                  </a:cxn>
                  <a:cxn ang="0">
                    <a:pos x="13" y="249"/>
                  </a:cxn>
                  <a:cxn ang="0">
                    <a:pos x="9" y="244"/>
                  </a:cxn>
                  <a:cxn ang="0">
                    <a:pos x="5" y="238"/>
                  </a:cxn>
                  <a:cxn ang="0">
                    <a:pos x="2" y="232"/>
                  </a:cxn>
                  <a:cxn ang="0">
                    <a:pos x="0" y="226"/>
                  </a:cxn>
                  <a:cxn ang="0">
                    <a:pos x="0" y="220"/>
                  </a:cxn>
                  <a:cxn ang="0">
                    <a:pos x="45" y="0"/>
                  </a:cxn>
                </a:cxnLst>
                <a:rect l="0" t="0" r="r" b="b"/>
                <a:pathLst>
                  <a:path w="129" h="257">
                    <a:moveTo>
                      <a:pt x="45" y="0"/>
                    </a:moveTo>
                    <a:lnTo>
                      <a:pt x="104" y="0"/>
                    </a:lnTo>
                    <a:lnTo>
                      <a:pt x="63" y="189"/>
                    </a:lnTo>
                    <a:lnTo>
                      <a:pt x="64" y="190"/>
                    </a:lnTo>
                    <a:lnTo>
                      <a:pt x="64" y="192"/>
                    </a:lnTo>
                    <a:lnTo>
                      <a:pt x="64" y="194"/>
                    </a:lnTo>
                    <a:lnTo>
                      <a:pt x="129" y="194"/>
                    </a:lnTo>
                    <a:lnTo>
                      <a:pt x="126" y="212"/>
                    </a:lnTo>
                    <a:lnTo>
                      <a:pt x="124" y="228"/>
                    </a:lnTo>
                    <a:lnTo>
                      <a:pt x="117" y="257"/>
                    </a:lnTo>
                    <a:lnTo>
                      <a:pt x="29" y="257"/>
                    </a:lnTo>
                    <a:lnTo>
                      <a:pt x="26" y="256"/>
                    </a:lnTo>
                    <a:lnTo>
                      <a:pt x="23" y="256"/>
                    </a:lnTo>
                    <a:lnTo>
                      <a:pt x="20" y="255"/>
                    </a:lnTo>
                    <a:lnTo>
                      <a:pt x="18" y="253"/>
                    </a:lnTo>
                    <a:lnTo>
                      <a:pt x="15" y="251"/>
                    </a:lnTo>
                    <a:lnTo>
                      <a:pt x="13" y="249"/>
                    </a:lnTo>
                    <a:lnTo>
                      <a:pt x="9" y="244"/>
                    </a:lnTo>
                    <a:lnTo>
                      <a:pt x="5" y="238"/>
                    </a:lnTo>
                    <a:lnTo>
                      <a:pt x="2" y="232"/>
                    </a:lnTo>
                    <a:lnTo>
                      <a:pt x="0" y="226"/>
                    </a:lnTo>
                    <a:lnTo>
                      <a:pt x="0" y="22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64" name="Freeform 60"/>
              <p:cNvSpPr>
                <a:spLocks/>
              </p:cNvSpPr>
              <p:nvPr/>
            </p:nvSpPr>
            <p:spPr bwMode="auto">
              <a:xfrm>
                <a:off x="1118" y="2972"/>
                <a:ext cx="116" cy="256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13" y="0"/>
                  </a:cxn>
                  <a:cxn ang="0">
                    <a:pos x="59" y="256"/>
                  </a:cxn>
                  <a:cxn ang="0">
                    <a:pos x="0" y="256"/>
                  </a:cxn>
                  <a:cxn ang="0">
                    <a:pos x="56" y="0"/>
                  </a:cxn>
                </a:cxnLst>
                <a:rect l="0" t="0" r="r" b="b"/>
                <a:pathLst>
                  <a:path w="113" h="256">
                    <a:moveTo>
                      <a:pt x="56" y="0"/>
                    </a:moveTo>
                    <a:lnTo>
                      <a:pt x="113" y="0"/>
                    </a:lnTo>
                    <a:lnTo>
                      <a:pt x="59" y="256"/>
                    </a:lnTo>
                    <a:lnTo>
                      <a:pt x="0" y="25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65" name="Freeform 61"/>
              <p:cNvSpPr>
                <a:spLocks/>
              </p:cNvSpPr>
              <p:nvPr/>
            </p:nvSpPr>
            <p:spPr bwMode="auto">
              <a:xfrm>
                <a:off x="1245" y="2972"/>
                <a:ext cx="160" cy="25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1" y="0"/>
                  </a:cxn>
                  <a:cxn ang="0">
                    <a:pos x="149" y="61"/>
                  </a:cxn>
                  <a:cxn ang="0">
                    <a:pos x="138" y="62"/>
                  </a:cxn>
                  <a:cxn ang="0">
                    <a:pos x="127" y="63"/>
                  </a:cxn>
                  <a:cxn ang="0">
                    <a:pos x="106" y="63"/>
                  </a:cxn>
                  <a:cxn ang="0">
                    <a:pos x="95" y="110"/>
                  </a:cxn>
                  <a:cxn ang="0">
                    <a:pos x="85" y="159"/>
                  </a:cxn>
                  <a:cxn ang="0">
                    <a:pos x="75" y="208"/>
                  </a:cxn>
                  <a:cxn ang="0">
                    <a:pos x="65" y="256"/>
                  </a:cxn>
                  <a:cxn ang="0">
                    <a:pos x="6" y="256"/>
                  </a:cxn>
                  <a:cxn ang="0">
                    <a:pos x="46" y="61"/>
                  </a:cxn>
                  <a:cxn ang="0">
                    <a:pos x="35" y="62"/>
                  </a:cxn>
                  <a:cxn ang="0">
                    <a:pos x="24" y="62"/>
                  </a:cxn>
                  <a:cxn ang="0">
                    <a:pos x="0" y="61"/>
                  </a:cxn>
                  <a:cxn ang="0">
                    <a:pos x="3" y="45"/>
                  </a:cxn>
                  <a:cxn ang="0">
                    <a:pos x="6" y="30"/>
                  </a:cxn>
                  <a:cxn ang="0">
                    <a:pos x="10" y="15"/>
                  </a:cxn>
                  <a:cxn ang="0">
                    <a:pos x="14" y="0"/>
                  </a:cxn>
                </a:cxnLst>
                <a:rect l="0" t="0" r="r" b="b"/>
                <a:pathLst>
                  <a:path w="161" h="256">
                    <a:moveTo>
                      <a:pt x="14" y="0"/>
                    </a:moveTo>
                    <a:lnTo>
                      <a:pt x="161" y="0"/>
                    </a:lnTo>
                    <a:lnTo>
                      <a:pt x="149" y="61"/>
                    </a:lnTo>
                    <a:lnTo>
                      <a:pt x="138" y="62"/>
                    </a:lnTo>
                    <a:lnTo>
                      <a:pt x="127" y="63"/>
                    </a:lnTo>
                    <a:lnTo>
                      <a:pt x="106" y="63"/>
                    </a:lnTo>
                    <a:lnTo>
                      <a:pt x="95" y="110"/>
                    </a:lnTo>
                    <a:lnTo>
                      <a:pt x="85" y="159"/>
                    </a:lnTo>
                    <a:lnTo>
                      <a:pt x="75" y="208"/>
                    </a:lnTo>
                    <a:lnTo>
                      <a:pt x="65" y="256"/>
                    </a:lnTo>
                    <a:lnTo>
                      <a:pt x="6" y="256"/>
                    </a:lnTo>
                    <a:lnTo>
                      <a:pt x="46" y="61"/>
                    </a:lnTo>
                    <a:lnTo>
                      <a:pt x="35" y="62"/>
                    </a:lnTo>
                    <a:lnTo>
                      <a:pt x="24" y="62"/>
                    </a:lnTo>
                    <a:lnTo>
                      <a:pt x="0" y="61"/>
                    </a:lnTo>
                    <a:lnTo>
                      <a:pt x="3" y="45"/>
                    </a:lnTo>
                    <a:lnTo>
                      <a:pt x="6" y="30"/>
                    </a:lnTo>
                    <a:lnTo>
                      <a:pt x="10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66" name="Freeform 62"/>
              <p:cNvSpPr>
                <a:spLocks/>
              </p:cNvSpPr>
              <p:nvPr/>
            </p:nvSpPr>
            <p:spPr bwMode="auto">
              <a:xfrm>
                <a:off x="864" y="3261"/>
                <a:ext cx="61" cy="72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51" y="5"/>
                  </a:cxn>
                  <a:cxn ang="0">
                    <a:pos x="56" y="11"/>
                  </a:cxn>
                  <a:cxn ang="0">
                    <a:pos x="57" y="15"/>
                  </a:cxn>
                  <a:cxn ang="0">
                    <a:pos x="39" y="23"/>
                  </a:cxn>
                  <a:cxn ang="0">
                    <a:pos x="38" y="20"/>
                  </a:cxn>
                  <a:cxn ang="0">
                    <a:pos x="29" y="18"/>
                  </a:cxn>
                  <a:cxn ang="0">
                    <a:pos x="28" y="25"/>
                  </a:cxn>
                  <a:cxn ang="0">
                    <a:pos x="41" y="31"/>
                  </a:cxn>
                  <a:cxn ang="0">
                    <a:pos x="49" y="35"/>
                  </a:cxn>
                  <a:cxn ang="0">
                    <a:pos x="52" y="39"/>
                  </a:cxn>
                  <a:cxn ang="0">
                    <a:pos x="53" y="44"/>
                  </a:cxn>
                  <a:cxn ang="0">
                    <a:pos x="52" y="52"/>
                  </a:cxn>
                  <a:cxn ang="0">
                    <a:pos x="50" y="58"/>
                  </a:cxn>
                  <a:cxn ang="0">
                    <a:pos x="43" y="66"/>
                  </a:cxn>
                  <a:cxn ang="0">
                    <a:pos x="33" y="71"/>
                  </a:cxn>
                  <a:cxn ang="0">
                    <a:pos x="22" y="73"/>
                  </a:cxn>
                  <a:cxn ang="0">
                    <a:pos x="14" y="72"/>
                  </a:cxn>
                  <a:cxn ang="0">
                    <a:pos x="6" y="69"/>
                  </a:cxn>
                  <a:cxn ang="0">
                    <a:pos x="3" y="67"/>
                  </a:cxn>
                  <a:cxn ang="0">
                    <a:pos x="1" y="64"/>
                  </a:cxn>
                  <a:cxn ang="0">
                    <a:pos x="0" y="60"/>
                  </a:cxn>
                  <a:cxn ang="0">
                    <a:pos x="19" y="48"/>
                  </a:cxn>
                  <a:cxn ang="0">
                    <a:pos x="31" y="57"/>
                  </a:cxn>
                  <a:cxn ang="0">
                    <a:pos x="32" y="56"/>
                  </a:cxn>
                  <a:cxn ang="0">
                    <a:pos x="33" y="51"/>
                  </a:cxn>
                  <a:cxn ang="0">
                    <a:pos x="32" y="48"/>
                  </a:cxn>
                  <a:cxn ang="0">
                    <a:pos x="29" y="46"/>
                  </a:cxn>
                  <a:cxn ang="0">
                    <a:pos x="20" y="42"/>
                  </a:cxn>
                  <a:cxn ang="0">
                    <a:pos x="13" y="38"/>
                  </a:cxn>
                  <a:cxn ang="0">
                    <a:pos x="10" y="35"/>
                  </a:cxn>
                  <a:cxn ang="0">
                    <a:pos x="8" y="30"/>
                  </a:cxn>
                  <a:cxn ang="0">
                    <a:pos x="8" y="22"/>
                  </a:cxn>
                  <a:cxn ang="0">
                    <a:pos x="11" y="15"/>
                  </a:cxn>
                  <a:cxn ang="0">
                    <a:pos x="16" y="9"/>
                  </a:cxn>
                  <a:cxn ang="0">
                    <a:pos x="25" y="2"/>
                  </a:cxn>
                  <a:cxn ang="0">
                    <a:pos x="33" y="0"/>
                  </a:cxn>
                </a:cxnLst>
                <a:rect l="0" t="0" r="r" b="b"/>
                <a:pathLst>
                  <a:path w="57" h="73">
                    <a:moveTo>
                      <a:pt x="36" y="0"/>
                    </a:moveTo>
                    <a:lnTo>
                      <a:pt x="41" y="1"/>
                    </a:lnTo>
                    <a:lnTo>
                      <a:pt x="48" y="3"/>
                    </a:lnTo>
                    <a:lnTo>
                      <a:pt x="51" y="5"/>
                    </a:lnTo>
                    <a:lnTo>
                      <a:pt x="54" y="8"/>
                    </a:lnTo>
                    <a:lnTo>
                      <a:pt x="56" y="11"/>
                    </a:lnTo>
                    <a:lnTo>
                      <a:pt x="56" y="13"/>
                    </a:lnTo>
                    <a:lnTo>
                      <a:pt x="57" y="15"/>
                    </a:lnTo>
                    <a:lnTo>
                      <a:pt x="57" y="23"/>
                    </a:lnTo>
                    <a:lnTo>
                      <a:pt x="39" y="23"/>
                    </a:lnTo>
                    <a:lnTo>
                      <a:pt x="39" y="22"/>
                    </a:lnTo>
                    <a:lnTo>
                      <a:pt x="38" y="20"/>
                    </a:lnTo>
                    <a:lnTo>
                      <a:pt x="36" y="18"/>
                    </a:lnTo>
                    <a:lnTo>
                      <a:pt x="29" y="18"/>
                    </a:lnTo>
                    <a:lnTo>
                      <a:pt x="25" y="21"/>
                    </a:lnTo>
                    <a:lnTo>
                      <a:pt x="28" y="25"/>
                    </a:lnTo>
                    <a:lnTo>
                      <a:pt x="32" y="27"/>
                    </a:lnTo>
                    <a:lnTo>
                      <a:pt x="41" y="31"/>
                    </a:lnTo>
                    <a:lnTo>
                      <a:pt x="46" y="32"/>
                    </a:lnTo>
                    <a:lnTo>
                      <a:pt x="49" y="35"/>
                    </a:lnTo>
                    <a:lnTo>
                      <a:pt x="51" y="37"/>
                    </a:lnTo>
                    <a:lnTo>
                      <a:pt x="52" y="39"/>
                    </a:lnTo>
                    <a:lnTo>
                      <a:pt x="53" y="41"/>
                    </a:lnTo>
                    <a:lnTo>
                      <a:pt x="53" y="44"/>
                    </a:lnTo>
                    <a:lnTo>
                      <a:pt x="53" y="48"/>
                    </a:lnTo>
                    <a:lnTo>
                      <a:pt x="52" y="52"/>
                    </a:lnTo>
                    <a:lnTo>
                      <a:pt x="51" y="55"/>
                    </a:lnTo>
                    <a:lnTo>
                      <a:pt x="50" y="58"/>
                    </a:lnTo>
                    <a:lnTo>
                      <a:pt x="47" y="63"/>
                    </a:lnTo>
                    <a:lnTo>
                      <a:pt x="43" y="66"/>
                    </a:lnTo>
                    <a:lnTo>
                      <a:pt x="38" y="69"/>
                    </a:lnTo>
                    <a:lnTo>
                      <a:pt x="33" y="71"/>
                    </a:lnTo>
                    <a:lnTo>
                      <a:pt x="27" y="72"/>
                    </a:lnTo>
                    <a:lnTo>
                      <a:pt x="22" y="73"/>
                    </a:lnTo>
                    <a:lnTo>
                      <a:pt x="18" y="72"/>
                    </a:lnTo>
                    <a:lnTo>
                      <a:pt x="14" y="72"/>
                    </a:lnTo>
                    <a:lnTo>
                      <a:pt x="10" y="71"/>
                    </a:lnTo>
                    <a:lnTo>
                      <a:pt x="6" y="69"/>
                    </a:lnTo>
                    <a:lnTo>
                      <a:pt x="4" y="68"/>
                    </a:lnTo>
                    <a:lnTo>
                      <a:pt x="3" y="67"/>
                    </a:lnTo>
                    <a:lnTo>
                      <a:pt x="2" y="66"/>
                    </a:lnTo>
                    <a:lnTo>
                      <a:pt x="1" y="64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48"/>
                    </a:lnTo>
                    <a:lnTo>
                      <a:pt x="19" y="48"/>
                    </a:lnTo>
                    <a:lnTo>
                      <a:pt x="19" y="57"/>
                    </a:lnTo>
                    <a:lnTo>
                      <a:pt x="31" y="57"/>
                    </a:lnTo>
                    <a:lnTo>
                      <a:pt x="32" y="57"/>
                    </a:lnTo>
                    <a:lnTo>
                      <a:pt x="32" y="56"/>
                    </a:lnTo>
                    <a:lnTo>
                      <a:pt x="33" y="54"/>
                    </a:lnTo>
                    <a:lnTo>
                      <a:pt x="33" y="51"/>
                    </a:lnTo>
                    <a:lnTo>
                      <a:pt x="33" y="50"/>
                    </a:lnTo>
                    <a:lnTo>
                      <a:pt x="32" y="48"/>
                    </a:lnTo>
                    <a:lnTo>
                      <a:pt x="31" y="47"/>
                    </a:lnTo>
                    <a:lnTo>
                      <a:pt x="29" y="46"/>
                    </a:lnTo>
                    <a:lnTo>
                      <a:pt x="25" y="44"/>
                    </a:lnTo>
                    <a:lnTo>
                      <a:pt x="20" y="42"/>
                    </a:lnTo>
                    <a:lnTo>
                      <a:pt x="16" y="39"/>
                    </a:lnTo>
                    <a:lnTo>
                      <a:pt x="13" y="38"/>
                    </a:lnTo>
                    <a:lnTo>
                      <a:pt x="12" y="37"/>
                    </a:lnTo>
                    <a:lnTo>
                      <a:pt x="10" y="35"/>
                    </a:lnTo>
                    <a:lnTo>
                      <a:pt x="9" y="33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2"/>
                    </a:lnTo>
                    <a:lnTo>
                      <a:pt x="10" y="17"/>
                    </a:lnTo>
                    <a:lnTo>
                      <a:pt x="11" y="15"/>
                    </a:lnTo>
                    <a:lnTo>
                      <a:pt x="12" y="13"/>
                    </a:lnTo>
                    <a:lnTo>
                      <a:pt x="16" y="9"/>
                    </a:lnTo>
                    <a:lnTo>
                      <a:pt x="20" y="5"/>
                    </a:lnTo>
                    <a:lnTo>
                      <a:pt x="25" y="2"/>
                    </a:lnTo>
                    <a:lnTo>
                      <a:pt x="30" y="1"/>
                    </a:lnTo>
                    <a:lnTo>
                      <a:pt x="33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67" name="Freeform 63"/>
              <p:cNvSpPr>
                <a:spLocks/>
              </p:cNvSpPr>
              <p:nvPr/>
            </p:nvSpPr>
            <p:spPr bwMode="auto">
              <a:xfrm>
                <a:off x="1162" y="3261"/>
                <a:ext cx="61" cy="72"/>
              </a:xfrm>
              <a:custGeom>
                <a:avLst/>
                <a:gdLst/>
                <a:ahLst/>
                <a:cxnLst>
                  <a:cxn ang="0">
                    <a:pos x="43" y="1"/>
                  </a:cxn>
                  <a:cxn ang="0">
                    <a:pos x="51" y="5"/>
                  </a:cxn>
                  <a:cxn ang="0">
                    <a:pos x="57" y="12"/>
                  </a:cxn>
                  <a:cxn ang="0">
                    <a:pos x="59" y="19"/>
                  </a:cxn>
                  <a:cxn ang="0">
                    <a:pos x="59" y="25"/>
                  </a:cxn>
                  <a:cxn ang="0">
                    <a:pos x="58" y="28"/>
                  </a:cxn>
                  <a:cxn ang="0">
                    <a:pos x="40" y="29"/>
                  </a:cxn>
                  <a:cxn ang="0">
                    <a:pos x="38" y="22"/>
                  </a:cxn>
                  <a:cxn ang="0">
                    <a:pos x="34" y="20"/>
                  </a:cxn>
                  <a:cxn ang="0">
                    <a:pos x="30" y="20"/>
                  </a:cxn>
                  <a:cxn ang="0">
                    <a:pos x="26" y="22"/>
                  </a:cxn>
                  <a:cxn ang="0">
                    <a:pos x="22" y="27"/>
                  </a:cxn>
                  <a:cxn ang="0">
                    <a:pos x="18" y="39"/>
                  </a:cxn>
                  <a:cxn ang="0">
                    <a:pos x="18" y="48"/>
                  </a:cxn>
                  <a:cxn ang="0">
                    <a:pos x="19" y="52"/>
                  </a:cxn>
                  <a:cxn ang="0">
                    <a:pos x="21" y="54"/>
                  </a:cxn>
                  <a:cxn ang="0">
                    <a:pos x="25" y="55"/>
                  </a:cxn>
                  <a:cxn ang="0">
                    <a:pos x="30" y="53"/>
                  </a:cxn>
                  <a:cxn ang="0">
                    <a:pos x="41" y="45"/>
                  </a:cxn>
                  <a:cxn ang="0">
                    <a:pos x="46" y="43"/>
                  </a:cxn>
                  <a:cxn ang="0">
                    <a:pos x="52" y="44"/>
                  </a:cxn>
                  <a:cxn ang="0">
                    <a:pos x="55" y="45"/>
                  </a:cxn>
                  <a:cxn ang="0">
                    <a:pos x="53" y="52"/>
                  </a:cxn>
                  <a:cxn ang="0">
                    <a:pos x="48" y="60"/>
                  </a:cxn>
                  <a:cxn ang="0">
                    <a:pos x="42" y="66"/>
                  </a:cxn>
                  <a:cxn ang="0">
                    <a:pos x="31" y="71"/>
                  </a:cxn>
                  <a:cxn ang="0">
                    <a:pos x="21" y="73"/>
                  </a:cxn>
                  <a:cxn ang="0">
                    <a:pos x="10" y="71"/>
                  </a:cxn>
                  <a:cxn ang="0">
                    <a:pos x="3" y="64"/>
                  </a:cxn>
                  <a:cxn ang="0">
                    <a:pos x="0" y="56"/>
                  </a:cxn>
                  <a:cxn ang="0">
                    <a:pos x="0" y="40"/>
                  </a:cxn>
                  <a:cxn ang="0">
                    <a:pos x="5" y="24"/>
                  </a:cxn>
                  <a:cxn ang="0">
                    <a:pos x="9" y="16"/>
                  </a:cxn>
                  <a:cxn ang="0">
                    <a:pos x="14" y="10"/>
                  </a:cxn>
                  <a:cxn ang="0">
                    <a:pos x="21" y="5"/>
                  </a:cxn>
                  <a:cxn ang="0">
                    <a:pos x="28" y="1"/>
                  </a:cxn>
                  <a:cxn ang="0">
                    <a:pos x="38" y="0"/>
                  </a:cxn>
                </a:cxnLst>
                <a:rect l="0" t="0" r="r" b="b"/>
                <a:pathLst>
                  <a:path w="60" h="73">
                    <a:moveTo>
                      <a:pt x="38" y="0"/>
                    </a:moveTo>
                    <a:lnTo>
                      <a:pt x="43" y="1"/>
                    </a:lnTo>
                    <a:lnTo>
                      <a:pt x="48" y="3"/>
                    </a:lnTo>
                    <a:lnTo>
                      <a:pt x="51" y="5"/>
                    </a:lnTo>
                    <a:lnTo>
                      <a:pt x="54" y="8"/>
                    </a:lnTo>
                    <a:lnTo>
                      <a:pt x="57" y="12"/>
                    </a:lnTo>
                    <a:lnTo>
                      <a:pt x="58" y="16"/>
                    </a:lnTo>
                    <a:lnTo>
                      <a:pt x="59" y="19"/>
                    </a:lnTo>
                    <a:lnTo>
                      <a:pt x="60" y="23"/>
                    </a:lnTo>
                    <a:lnTo>
                      <a:pt x="59" y="25"/>
                    </a:lnTo>
                    <a:lnTo>
                      <a:pt x="59" y="27"/>
                    </a:lnTo>
                    <a:lnTo>
                      <a:pt x="58" y="28"/>
                    </a:lnTo>
                    <a:lnTo>
                      <a:pt x="57" y="29"/>
                    </a:lnTo>
                    <a:lnTo>
                      <a:pt x="40" y="29"/>
                    </a:lnTo>
                    <a:lnTo>
                      <a:pt x="38" y="23"/>
                    </a:lnTo>
                    <a:lnTo>
                      <a:pt x="38" y="22"/>
                    </a:lnTo>
                    <a:lnTo>
                      <a:pt x="37" y="21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0" y="20"/>
                    </a:lnTo>
                    <a:lnTo>
                      <a:pt x="28" y="21"/>
                    </a:lnTo>
                    <a:lnTo>
                      <a:pt x="26" y="22"/>
                    </a:lnTo>
                    <a:lnTo>
                      <a:pt x="25" y="23"/>
                    </a:lnTo>
                    <a:lnTo>
                      <a:pt x="22" y="27"/>
                    </a:lnTo>
                    <a:lnTo>
                      <a:pt x="20" y="31"/>
                    </a:lnTo>
                    <a:lnTo>
                      <a:pt x="18" y="39"/>
                    </a:lnTo>
                    <a:lnTo>
                      <a:pt x="17" y="44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9" y="52"/>
                    </a:lnTo>
                    <a:lnTo>
                      <a:pt x="20" y="53"/>
                    </a:lnTo>
                    <a:lnTo>
                      <a:pt x="21" y="54"/>
                    </a:lnTo>
                    <a:lnTo>
                      <a:pt x="23" y="55"/>
                    </a:lnTo>
                    <a:lnTo>
                      <a:pt x="25" y="55"/>
                    </a:lnTo>
                    <a:lnTo>
                      <a:pt x="28" y="55"/>
                    </a:lnTo>
                    <a:lnTo>
                      <a:pt x="30" y="53"/>
                    </a:lnTo>
                    <a:lnTo>
                      <a:pt x="35" y="49"/>
                    </a:lnTo>
                    <a:lnTo>
                      <a:pt x="41" y="45"/>
                    </a:lnTo>
                    <a:lnTo>
                      <a:pt x="43" y="44"/>
                    </a:lnTo>
                    <a:lnTo>
                      <a:pt x="46" y="43"/>
                    </a:lnTo>
                    <a:lnTo>
                      <a:pt x="49" y="43"/>
                    </a:lnTo>
                    <a:lnTo>
                      <a:pt x="52" y="44"/>
                    </a:lnTo>
                    <a:lnTo>
                      <a:pt x="54" y="45"/>
                    </a:lnTo>
                    <a:lnTo>
                      <a:pt x="55" y="45"/>
                    </a:lnTo>
                    <a:lnTo>
                      <a:pt x="56" y="46"/>
                    </a:lnTo>
                    <a:lnTo>
                      <a:pt x="53" y="52"/>
                    </a:lnTo>
                    <a:lnTo>
                      <a:pt x="50" y="58"/>
                    </a:lnTo>
                    <a:lnTo>
                      <a:pt x="48" y="60"/>
                    </a:lnTo>
                    <a:lnTo>
                      <a:pt x="46" y="63"/>
                    </a:lnTo>
                    <a:lnTo>
                      <a:pt x="42" y="66"/>
                    </a:lnTo>
                    <a:lnTo>
                      <a:pt x="37" y="69"/>
                    </a:lnTo>
                    <a:lnTo>
                      <a:pt x="31" y="71"/>
                    </a:lnTo>
                    <a:lnTo>
                      <a:pt x="26" y="72"/>
                    </a:lnTo>
                    <a:lnTo>
                      <a:pt x="21" y="73"/>
                    </a:lnTo>
                    <a:lnTo>
                      <a:pt x="15" y="72"/>
                    </a:lnTo>
                    <a:lnTo>
                      <a:pt x="10" y="71"/>
                    </a:lnTo>
                    <a:lnTo>
                      <a:pt x="6" y="68"/>
                    </a:lnTo>
                    <a:lnTo>
                      <a:pt x="3" y="64"/>
                    </a:lnTo>
                    <a:lnTo>
                      <a:pt x="1" y="61"/>
                    </a:lnTo>
                    <a:lnTo>
                      <a:pt x="0" y="56"/>
                    </a:lnTo>
                    <a:lnTo>
                      <a:pt x="0" y="47"/>
                    </a:lnTo>
                    <a:lnTo>
                      <a:pt x="0" y="40"/>
                    </a:lnTo>
                    <a:lnTo>
                      <a:pt x="2" y="32"/>
                    </a:lnTo>
                    <a:lnTo>
                      <a:pt x="5" y="24"/>
                    </a:lnTo>
                    <a:lnTo>
                      <a:pt x="7" y="20"/>
                    </a:lnTo>
                    <a:lnTo>
                      <a:pt x="9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7" y="7"/>
                    </a:lnTo>
                    <a:lnTo>
                      <a:pt x="21" y="5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2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68" name="Freeform 64"/>
              <p:cNvSpPr>
                <a:spLocks/>
              </p:cNvSpPr>
              <p:nvPr/>
            </p:nvSpPr>
            <p:spPr bwMode="auto">
              <a:xfrm>
                <a:off x="1289" y="3261"/>
                <a:ext cx="61" cy="72"/>
              </a:xfrm>
              <a:custGeom>
                <a:avLst/>
                <a:gdLst/>
                <a:ahLst/>
                <a:cxnLst>
                  <a:cxn ang="0">
                    <a:pos x="42" y="1"/>
                  </a:cxn>
                  <a:cxn ang="0">
                    <a:pos x="52" y="5"/>
                  </a:cxn>
                  <a:cxn ang="0">
                    <a:pos x="57" y="10"/>
                  </a:cxn>
                  <a:cxn ang="0">
                    <a:pos x="57" y="13"/>
                  </a:cxn>
                  <a:cxn ang="0">
                    <a:pos x="40" y="23"/>
                  </a:cxn>
                  <a:cxn ang="0">
                    <a:pos x="39" y="19"/>
                  </a:cxn>
                  <a:cxn ang="0">
                    <a:pos x="29" y="18"/>
                  </a:cxn>
                  <a:cxn ang="0">
                    <a:pos x="28" y="18"/>
                  </a:cxn>
                  <a:cxn ang="0">
                    <a:pos x="28" y="22"/>
                  </a:cxn>
                  <a:cxn ang="0">
                    <a:pos x="32" y="25"/>
                  </a:cxn>
                  <a:cxn ang="0">
                    <a:pos x="45" y="32"/>
                  </a:cxn>
                  <a:cxn ang="0">
                    <a:pos x="49" y="35"/>
                  </a:cxn>
                  <a:cxn ang="0">
                    <a:pos x="52" y="39"/>
                  </a:cxn>
                  <a:cxn ang="0">
                    <a:pos x="53" y="45"/>
                  </a:cxn>
                  <a:cxn ang="0">
                    <a:pos x="53" y="52"/>
                  </a:cxn>
                  <a:cxn ang="0">
                    <a:pos x="50" y="58"/>
                  </a:cxn>
                  <a:cxn ang="0">
                    <a:pos x="45" y="65"/>
                  </a:cxn>
                  <a:cxn ang="0">
                    <a:pos x="38" y="69"/>
                  </a:cxn>
                  <a:cxn ang="0">
                    <a:pos x="28" y="72"/>
                  </a:cxn>
                  <a:cxn ang="0">
                    <a:pos x="18" y="73"/>
                  </a:cxn>
                  <a:cxn ang="0">
                    <a:pos x="10" y="70"/>
                  </a:cxn>
                  <a:cxn ang="0">
                    <a:pos x="4" y="66"/>
                  </a:cxn>
                  <a:cxn ang="0">
                    <a:pos x="1" y="59"/>
                  </a:cxn>
                  <a:cxn ang="0">
                    <a:pos x="1" y="51"/>
                  </a:cxn>
                  <a:cxn ang="0">
                    <a:pos x="2" y="49"/>
                  </a:cxn>
                  <a:cxn ang="0">
                    <a:pos x="20" y="48"/>
                  </a:cxn>
                  <a:cxn ang="0">
                    <a:pos x="23" y="56"/>
                  </a:cxn>
                  <a:cxn ang="0">
                    <a:pos x="27" y="57"/>
                  </a:cxn>
                  <a:cxn ang="0">
                    <a:pos x="32" y="56"/>
                  </a:cxn>
                  <a:cxn ang="0">
                    <a:pos x="36" y="52"/>
                  </a:cxn>
                  <a:cxn ang="0">
                    <a:pos x="31" y="47"/>
                  </a:cxn>
                  <a:cxn ang="0">
                    <a:pos x="22" y="42"/>
                  </a:cxn>
                  <a:cxn ang="0">
                    <a:pos x="14" y="39"/>
                  </a:cxn>
                  <a:cxn ang="0">
                    <a:pos x="10" y="35"/>
                  </a:cxn>
                  <a:cxn ang="0">
                    <a:pos x="8" y="30"/>
                  </a:cxn>
                  <a:cxn ang="0">
                    <a:pos x="9" y="22"/>
                  </a:cxn>
                  <a:cxn ang="0">
                    <a:pos x="11" y="17"/>
                  </a:cxn>
                  <a:cxn ang="0">
                    <a:pos x="18" y="9"/>
                  </a:cxn>
                  <a:cxn ang="0">
                    <a:pos x="28" y="2"/>
                  </a:cxn>
                  <a:cxn ang="0">
                    <a:pos x="35" y="0"/>
                  </a:cxn>
                </a:cxnLst>
                <a:rect l="0" t="0" r="r" b="b"/>
                <a:pathLst>
                  <a:path w="57" h="73">
                    <a:moveTo>
                      <a:pt x="38" y="0"/>
                    </a:moveTo>
                    <a:lnTo>
                      <a:pt x="42" y="1"/>
                    </a:lnTo>
                    <a:lnTo>
                      <a:pt x="49" y="3"/>
                    </a:lnTo>
                    <a:lnTo>
                      <a:pt x="52" y="5"/>
                    </a:lnTo>
                    <a:lnTo>
                      <a:pt x="55" y="7"/>
                    </a:lnTo>
                    <a:lnTo>
                      <a:pt x="57" y="10"/>
                    </a:lnTo>
                    <a:lnTo>
                      <a:pt x="57" y="11"/>
                    </a:lnTo>
                    <a:lnTo>
                      <a:pt x="57" y="13"/>
                    </a:lnTo>
                    <a:lnTo>
                      <a:pt x="57" y="23"/>
                    </a:lnTo>
                    <a:lnTo>
                      <a:pt x="40" y="23"/>
                    </a:lnTo>
                    <a:lnTo>
                      <a:pt x="40" y="20"/>
                    </a:lnTo>
                    <a:lnTo>
                      <a:pt x="39" y="19"/>
                    </a:lnTo>
                    <a:lnTo>
                      <a:pt x="38" y="18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28" y="18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9" y="23"/>
                    </a:lnTo>
                    <a:lnTo>
                      <a:pt x="32" y="25"/>
                    </a:lnTo>
                    <a:lnTo>
                      <a:pt x="41" y="29"/>
                    </a:lnTo>
                    <a:lnTo>
                      <a:pt x="45" y="32"/>
                    </a:lnTo>
                    <a:lnTo>
                      <a:pt x="47" y="33"/>
                    </a:lnTo>
                    <a:lnTo>
                      <a:pt x="49" y="35"/>
                    </a:lnTo>
                    <a:lnTo>
                      <a:pt x="51" y="37"/>
                    </a:lnTo>
                    <a:lnTo>
                      <a:pt x="52" y="39"/>
                    </a:lnTo>
                    <a:lnTo>
                      <a:pt x="53" y="42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53" y="52"/>
                    </a:lnTo>
                    <a:lnTo>
                      <a:pt x="52" y="55"/>
                    </a:lnTo>
                    <a:lnTo>
                      <a:pt x="50" y="58"/>
                    </a:lnTo>
                    <a:lnTo>
                      <a:pt x="47" y="63"/>
                    </a:lnTo>
                    <a:lnTo>
                      <a:pt x="45" y="65"/>
                    </a:lnTo>
                    <a:lnTo>
                      <a:pt x="43" y="66"/>
                    </a:lnTo>
                    <a:lnTo>
                      <a:pt x="38" y="69"/>
                    </a:lnTo>
                    <a:lnTo>
                      <a:pt x="33" y="71"/>
                    </a:lnTo>
                    <a:lnTo>
                      <a:pt x="28" y="72"/>
                    </a:lnTo>
                    <a:lnTo>
                      <a:pt x="23" y="73"/>
                    </a:lnTo>
                    <a:lnTo>
                      <a:pt x="18" y="73"/>
                    </a:lnTo>
                    <a:lnTo>
                      <a:pt x="14" y="72"/>
                    </a:lnTo>
                    <a:lnTo>
                      <a:pt x="10" y="70"/>
                    </a:lnTo>
                    <a:lnTo>
                      <a:pt x="7" y="68"/>
                    </a:lnTo>
                    <a:lnTo>
                      <a:pt x="4" y="66"/>
                    </a:lnTo>
                    <a:lnTo>
                      <a:pt x="2" y="63"/>
                    </a:lnTo>
                    <a:lnTo>
                      <a:pt x="1" y="59"/>
                    </a:lnTo>
                    <a:lnTo>
                      <a:pt x="0" y="54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2" y="49"/>
                    </a:lnTo>
                    <a:lnTo>
                      <a:pt x="3" y="48"/>
                    </a:lnTo>
                    <a:lnTo>
                      <a:pt x="20" y="48"/>
                    </a:lnTo>
                    <a:lnTo>
                      <a:pt x="21" y="53"/>
                    </a:lnTo>
                    <a:lnTo>
                      <a:pt x="23" y="56"/>
                    </a:lnTo>
                    <a:lnTo>
                      <a:pt x="25" y="57"/>
                    </a:lnTo>
                    <a:lnTo>
                      <a:pt x="27" y="57"/>
                    </a:lnTo>
                    <a:lnTo>
                      <a:pt x="30" y="57"/>
                    </a:lnTo>
                    <a:lnTo>
                      <a:pt x="32" y="56"/>
                    </a:lnTo>
                    <a:lnTo>
                      <a:pt x="33" y="54"/>
                    </a:lnTo>
                    <a:lnTo>
                      <a:pt x="36" y="52"/>
                    </a:lnTo>
                    <a:lnTo>
                      <a:pt x="33" y="50"/>
                    </a:lnTo>
                    <a:lnTo>
                      <a:pt x="31" y="47"/>
                    </a:lnTo>
                    <a:lnTo>
                      <a:pt x="26" y="44"/>
                    </a:lnTo>
                    <a:lnTo>
                      <a:pt x="22" y="42"/>
                    </a:lnTo>
                    <a:lnTo>
                      <a:pt x="17" y="40"/>
                    </a:lnTo>
                    <a:lnTo>
                      <a:pt x="14" y="39"/>
                    </a:lnTo>
                    <a:lnTo>
                      <a:pt x="11" y="36"/>
                    </a:lnTo>
                    <a:lnTo>
                      <a:pt x="10" y="35"/>
                    </a:lnTo>
                    <a:lnTo>
                      <a:pt x="9" y="33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1" y="17"/>
                    </a:lnTo>
                    <a:lnTo>
                      <a:pt x="14" y="13"/>
                    </a:lnTo>
                    <a:lnTo>
                      <a:pt x="18" y="9"/>
                    </a:lnTo>
                    <a:lnTo>
                      <a:pt x="23" y="5"/>
                    </a:lnTo>
                    <a:lnTo>
                      <a:pt x="28" y="2"/>
                    </a:lnTo>
                    <a:lnTo>
                      <a:pt x="33" y="1"/>
                    </a:lnTo>
                    <a:lnTo>
                      <a:pt x="35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69" name="Freeform 65"/>
              <p:cNvSpPr>
                <a:spLocks/>
              </p:cNvSpPr>
              <p:nvPr/>
            </p:nvSpPr>
            <p:spPr bwMode="auto">
              <a:xfrm>
                <a:off x="444" y="3261"/>
                <a:ext cx="72" cy="7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1" y="0"/>
                  </a:cxn>
                  <a:cxn ang="0">
                    <a:pos x="30" y="8"/>
                  </a:cxn>
                  <a:cxn ang="0">
                    <a:pos x="29" y="13"/>
                  </a:cxn>
                  <a:cxn ang="0">
                    <a:pos x="29" y="18"/>
                  </a:cxn>
                  <a:cxn ang="0">
                    <a:pos x="27" y="22"/>
                  </a:cxn>
                  <a:cxn ang="0">
                    <a:pos x="29" y="23"/>
                  </a:cxn>
                  <a:cxn ang="0">
                    <a:pos x="30" y="24"/>
                  </a:cxn>
                  <a:cxn ang="0">
                    <a:pos x="35" y="24"/>
                  </a:cxn>
                  <a:cxn ang="0">
                    <a:pos x="39" y="23"/>
                  </a:cxn>
                  <a:cxn ang="0">
                    <a:pos x="42" y="23"/>
                  </a:cxn>
                  <a:cxn ang="0">
                    <a:pos x="44" y="21"/>
                  </a:cxn>
                  <a:cxn ang="0">
                    <a:pos x="45" y="19"/>
                  </a:cxn>
                  <a:cxn ang="0">
                    <a:pos x="46" y="12"/>
                  </a:cxn>
                  <a:cxn ang="0">
                    <a:pos x="47" y="0"/>
                  </a:cxn>
                  <a:cxn ang="0">
                    <a:pos x="67" y="0"/>
                  </a:cxn>
                  <a:cxn ang="0">
                    <a:pos x="51" y="71"/>
                  </a:cxn>
                  <a:cxn ang="0">
                    <a:pos x="34" y="71"/>
                  </a:cxn>
                  <a:cxn ang="0">
                    <a:pos x="36" y="57"/>
                  </a:cxn>
                  <a:cxn ang="0">
                    <a:pos x="39" y="45"/>
                  </a:cxn>
                  <a:cxn ang="0">
                    <a:pos x="38" y="44"/>
                  </a:cxn>
                  <a:cxn ang="0">
                    <a:pos x="37" y="43"/>
                  </a:cxn>
                  <a:cxn ang="0">
                    <a:pos x="31" y="43"/>
                  </a:cxn>
                  <a:cxn ang="0">
                    <a:pos x="26" y="44"/>
                  </a:cxn>
                  <a:cxn ang="0">
                    <a:pos x="23" y="46"/>
                  </a:cxn>
                  <a:cxn ang="0">
                    <a:pos x="22" y="47"/>
                  </a:cxn>
                  <a:cxn ang="0">
                    <a:pos x="22" y="48"/>
                  </a:cxn>
                  <a:cxn ang="0">
                    <a:pos x="21" y="52"/>
                  </a:cxn>
                  <a:cxn ang="0">
                    <a:pos x="21" y="60"/>
                  </a:cxn>
                  <a:cxn ang="0">
                    <a:pos x="20" y="63"/>
                  </a:cxn>
                  <a:cxn ang="0">
                    <a:pos x="20" y="65"/>
                  </a:cxn>
                  <a:cxn ang="0">
                    <a:pos x="19" y="68"/>
                  </a:cxn>
                  <a:cxn ang="0">
                    <a:pos x="17" y="71"/>
                  </a:cxn>
                  <a:cxn ang="0">
                    <a:pos x="0" y="71"/>
                  </a:cxn>
                  <a:cxn ang="0">
                    <a:pos x="14" y="0"/>
                  </a:cxn>
                </a:cxnLst>
                <a:rect l="0" t="0" r="r" b="b"/>
                <a:pathLst>
                  <a:path w="67" h="71">
                    <a:moveTo>
                      <a:pt x="14" y="0"/>
                    </a:moveTo>
                    <a:lnTo>
                      <a:pt x="31" y="0"/>
                    </a:lnTo>
                    <a:lnTo>
                      <a:pt x="30" y="8"/>
                    </a:lnTo>
                    <a:lnTo>
                      <a:pt x="29" y="13"/>
                    </a:lnTo>
                    <a:lnTo>
                      <a:pt x="29" y="18"/>
                    </a:lnTo>
                    <a:lnTo>
                      <a:pt x="27" y="22"/>
                    </a:lnTo>
                    <a:lnTo>
                      <a:pt x="29" y="23"/>
                    </a:lnTo>
                    <a:lnTo>
                      <a:pt x="30" y="24"/>
                    </a:lnTo>
                    <a:lnTo>
                      <a:pt x="35" y="24"/>
                    </a:lnTo>
                    <a:lnTo>
                      <a:pt x="39" y="23"/>
                    </a:lnTo>
                    <a:lnTo>
                      <a:pt x="42" y="23"/>
                    </a:lnTo>
                    <a:lnTo>
                      <a:pt x="44" y="21"/>
                    </a:lnTo>
                    <a:lnTo>
                      <a:pt x="45" y="19"/>
                    </a:lnTo>
                    <a:lnTo>
                      <a:pt x="46" y="12"/>
                    </a:lnTo>
                    <a:lnTo>
                      <a:pt x="47" y="0"/>
                    </a:lnTo>
                    <a:lnTo>
                      <a:pt x="67" y="0"/>
                    </a:lnTo>
                    <a:lnTo>
                      <a:pt x="51" y="71"/>
                    </a:lnTo>
                    <a:lnTo>
                      <a:pt x="34" y="71"/>
                    </a:lnTo>
                    <a:lnTo>
                      <a:pt x="36" y="57"/>
                    </a:lnTo>
                    <a:lnTo>
                      <a:pt x="39" y="45"/>
                    </a:lnTo>
                    <a:lnTo>
                      <a:pt x="38" y="44"/>
                    </a:lnTo>
                    <a:lnTo>
                      <a:pt x="37" y="43"/>
                    </a:lnTo>
                    <a:lnTo>
                      <a:pt x="31" y="43"/>
                    </a:lnTo>
                    <a:lnTo>
                      <a:pt x="26" y="44"/>
                    </a:lnTo>
                    <a:lnTo>
                      <a:pt x="23" y="46"/>
                    </a:lnTo>
                    <a:lnTo>
                      <a:pt x="22" y="47"/>
                    </a:lnTo>
                    <a:lnTo>
                      <a:pt x="22" y="48"/>
                    </a:lnTo>
                    <a:lnTo>
                      <a:pt x="21" y="52"/>
                    </a:lnTo>
                    <a:lnTo>
                      <a:pt x="21" y="60"/>
                    </a:lnTo>
                    <a:lnTo>
                      <a:pt x="20" y="63"/>
                    </a:lnTo>
                    <a:lnTo>
                      <a:pt x="20" y="65"/>
                    </a:lnTo>
                    <a:lnTo>
                      <a:pt x="19" y="68"/>
                    </a:lnTo>
                    <a:lnTo>
                      <a:pt x="17" y="71"/>
                    </a:lnTo>
                    <a:lnTo>
                      <a:pt x="0" y="7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70" name="Freeform 66"/>
              <p:cNvSpPr>
                <a:spLocks/>
              </p:cNvSpPr>
              <p:nvPr/>
            </p:nvSpPr>
            <p:spPr bwMode="auto">
              <a:xfrm>
                <a:off x="516" y="3261"/>
                <a:ext cx="61" cy="7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62" y="0"/>
                  </a:cxn>
                  <a:cxn ang="0">
                    <a:pos x="61" y="5"/>
                  </a:cxn>
                  <a:cxn ang="0">
                    <a:pos x="61" y="10"/>
                  </a:cxn>
                  <a:cxn ang="0">
                    <a:pos x="60" y="15"/>
                  </a:cxn>
                  <a:cxn ang="0">
                    <a:pos x="58" y="20"/>
                  </a:cxn>
                  <a:cxn ang="0">
                    <a:pos x="31" y="20"/>
                  </a:cxn>
                  <a:cxn ang="0">
                    <a:pos x="29" y="22"/>
                  </a:cxn>
                  <a:cxn ang="0">
                    <a:pos x="28" y="23"/>
                  </a:cxn>
                  <a:cxn ang="0">
                    <a:pos x="27" y="24"/>
                  </a:cxn>
                  <a:cxn ang="0">
                    <a:pos x="33" y="25"/>
                  </a:cxn>
                  <a:cxn ang="0">
                    <a:pos x="40" y="26"/>
                  </a:cxn>
                  <a:cxn ang="0">
                    <a:pos x="47" y="27"/>
                  </a:cxn>
                  <a:cxn ang="0">
                    <a:pos x="55" y="28"/>
                  </a:cxn>
                  <a:cxn ang="0">
                    <a:pos x="55" y="32"/>
                  </a:cxn>
                  <a:cxn ang="0">
                    <a:pos x="54" y="35"/>
                  </a:cxn>
                  <a:cxn ang="0">
                    <a:pos x="54" y="38"/>
                  </a:cxn>
                  <a:cxn ang="0">
                    <a:pos x="52" y="40"/>
                  </a:cxn>
                  <a:cxn ang="0">
                    <a:pos x="51" y="42"/>
                  </a:cxn>
                  <a:cxn ang="0">
                    <a:pos x="49" y="43"/>
                  </a:cxn>
                  <a:cxn ang="0">
                    <a:pos x="44" y="44"/>
                  </a:cxn>
                  <a:cxn ang="0">
                    <a:pos x="34" y="44"/>
                  </a:cxn>
                  <a:cxn ang="0">
                    <a:pos x="28" y="44"/>
                  </a:cxn>
                  <a:cxn ang="0">
                    <a:pos x="23" y="45"/>
                  </a:cxn>
                  <a:cxn ang="0">
                    <a:pos x="23" y="51"/>
                  </a:cxn>
                  <a:cxn ang="0">
                    <a:pos x="53" y="51"/>
                  </a:cxn>
                  <a:cxn ang="0">
                    <a:pos x="52" y="56"/>
                  </a:cxn>
                  <a:cxn ang="0">
                    <a:pos x="51" y="61"/>
                  </a:cxn>
                  <a:cxn ang="0">
                    <a:pos x="50" y="66"/>
                  </a:cxn>
                  <a:cxn ang="0">
                    <a:pos x="48" y="71"/>
                  </a:cxn>
                  <a:cxn ang="0">
                    <a:pos x="0" y="68"/>
                  </a:cxn>
                  <a:cxn ang="0">
                    <a:pos x="8" y="34"/>
                  </a:cxn>
                  <a:cxn ang="0">
                    <a:pos x="12" y="17"/>
                  </a:cxn>
                  <a:cxn ang="0">
                    <a:pos x="16" y="0"/>
                  </a:cxn>
                </a:cxnLst>
                <a:rect l="0" t="0" r="r" b="b"/>
                <a:pathLst>
                  <a:path w="62" h="71">
                    <a:moveTo>
                      <a:pt x="16" y="0"/>
                    </a:moveTo>
                    <a:lnTo>
                      <a:pt x="62" y="0"/>
                    </a:lnTo>
                    <a:lnTo>
                      <a:pt x="61" y="5"/>
                    </a:lnTo>
                    <a:lnTo>
                      <a:pt x="61" y="10"/>
                    </a:lnTo>
                    <a:lnTo>
                      <a:pt x="60" y="15"/>
                    </a:lnTo>
                    <a:lnTo>
                      <a:pt x="58" y="20"/>
                    </a:lnTo>
                    <a:lnTo>
                      <a:pt x="31" y="20"/>
                    </a:lnTo>
                    <a:lnTo>
                      <a:pt x="29" y="22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33" y="25"/>
                    </a:lnTo>
                    <a:lnTo>
                      <a:pt x="40" y="26"/>
                    </a:lnTo>
                    <a:lnTo>
                      <a:pt x="47" y="27"/>
                    </a:lnTo>
                    <a:lnTo>
                      <a:pt x="55" y="28"/>
                    </a:lnTo>
                    <a:lnTo>
                      <a:pt x="55" y="32"/>
                    </a:lnTo>
                    <a:lnTo>
                      <a:pt x="54" y="35"/>
                    </a:lnTo>
                    <a:lnTo>
                      <a:pt x="54" y="38"/>
                    </a:lnTo>
                    <a:lnTo>
                      <a:pt x="52" y="40"/>
                    </a:lnTo>
                    <a:lnTo>
                      <a:pt x="51" y="42"/>
                    </a:lnTo>
                    <a:lnTo>
                      <a:pt x="49" y="43"/>
                    </a:lnTo>
                    <a:lnTo>
                      <a:pt x="44" y="44"/>
                    </a:lnTo>
                    <a:lnTo>
                      <a:pt x="34" y="44"/>
                    </a:lnTo>
                    <a:lnTo>
                      <a:pt x="28" y="44"/>
                    </a:lnTo>
                    <a:lnTo>
                      <a:pt x="23" y="45"/>
                    </a:lnTo>
                    <a:lnTo>
                      <a:pt x="23" y="51"/>
                    </a:lnTo>
                    <a:lnTo>
                      <a:pt x="53" y="51"/>
                    </a:lnTo>
                    <a:lnTo>
                      <a:pt x="52" y="56"/>
                    </a:lnTo>
                    <a:lnTo>
                      <a:pt x="51" y="61"/>
                    </a:lnTo>
                    <a:lnTo>
                      <a:pt x="50" y="66"/>
                    </a:lnTo>
                    <a:lnTo>
                      <a:pt x="48" y="71"/>
                    </a:lnTo>
                    <a:lnTo>
                      <a:pt x="0" y="68"/>
                    </a:lnTo>
                    <a:lnTo>
                      <a:pt x="8" y="34"/>
                    </a:lnTo>
                    <a:lnTo>
                      <a:pt x="12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71" name="Freeform 67"/>
              <p:cNvSpPr>
                <a:spLocks/>
              </p:cNvSpPr>
              <p:nvPr/>
            </p:nvSpPr>
            <p:spPr bwMode="auto">
              <a:xfrm>
                <a:off x="648" y="3261"/>
                <a:ext cx="44" cy="7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1" y="0"/>
                  </a:cxn>
                  <a:cxn ang="0">
                    <a:pos x="28" y="14"/>
                  </a:cxn>
                  <a:cxn ang="0">
                    <a:pos x="26" y="26"/>
                  </a:cxn>
                  <a:cxn ang="0">
                    <a:pos x="21" y="51"/>
                  </a:cxn>
                  <a:cxn ang="0">
                    <a:pos x="32" y="51"/>
                  </a:cxn>
                  <a:cxn ang="0">
                    <a:pos x="44" y="50"/>
                  </a:cxn>
                  <a:cxn ang="0">
                    <a:pos x="44" y="57"/>
                  </a:cxn>
                  <a:cxn ang="0">
                    <a:pos x="44" y="62"/>
                  </a:cxn>
                  <a:cxn ang="0">
                    <a:pos x="42" y="71"/>
                  </a:cxn>
                  <a:cxn ang="0">
                    <a:pos x="0" y="71"/>
                  </a:cxn>
                  <a:cxn ang="0">
                    <a:pos x="3" y="50"/>
                  </a:cxn>
                  <a:cxn ang="0">
                    <a:pos x="6" y="32"/>
                  </a:cxn>
                  <a:cxn ang="0">
                    <a:pos x="14" y="0"/>
                  </a:cxn>
                </a:cxnLst>
                <a:rect l="0" t="0" r="r" b="b"/>
                <a:pathLst>
                  <a:path w="44" h="71">
                    <a:moveTo>
                      <a:pt x="14" y="0"/>
                    </a:moveTo>
                    <a:lnTo>
                      <a:pt x="31" y="0"/>
                    </a:lnTo>
                    <a:lnTo>
                      <a:pt x="28" y="14"/>
                    </a:lnTo>
                    <a:lnTo>
                      <a:pt x="26" y="26"/>
                    </a:lnTo>
                    <a:lnTo>
                      <a:pt x="21" y="51"/>
                    </a:lnTo>
                    <a:lnTo>
                      <a:pt x="32" y="51"/>
                    </a:lnTo>
                    <a:lnTo>
                      <a:pt x="44" y="50"/>
                    </a:lnTo>
                    <a:lnTo>
                      <a:pt x="44" y="57"/>
                    </a:lnTo>
                    <a:lnTo>
                      <a:pt x="44" y="62"/>
                    </a:lnTo>
                    <a:lnTo>
                      <a:pt x="42" y="71"/>
                    </a:lnTo>
                    <a:lnTo>
                      <a:pt x="0" y="71"/>
                    </a:lnTo>
                    <a:lnTo>
                      <a:pt x="3" y="50"/>
                    </a:lnTo>
                    <a:lnTo>
                      <a:pt x="6" y="3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72" name="Freeform 68"/>
              <p:cNvSpPr>
                <a:spLocks/>
              </p:cNvSpPr>
              <p:nvPr/>
            </p:nvSpPr>
            <p:spPr bwMode="auto">
              <a:xfrm>
                <a:off x="704" y="3261"/>
                <a:ext cx="55" cy="72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1" y="5"/>
                  </a:cxn>
                  <a:cxn ang="0">
                    <a:pos x="50" y="10"/>
                  </a:cxn>
                  <a:cxn ang="0">
                    <a:pos x="48" y="20"/>
                  </a:cxn>
                  <a:cxn ang="0">
                    <a:pos x="43" y="19"/>
                  </a:cxn>
                  <a:cxn ang="0">
                    <a:pos x="39" y="19"/>
                  </a:cxn>
                  <a:cxn ang="0">
                    <a:pos x="36" y="20"/>
                  </a:cxn>
                  <a:cxn ang="0">
                    <a:pos x="33" y="22"/>
                  </a:cxn>
                  <a:cxn ang="0">
                    <a:pos x="31" y="24"/>
                  </a:cxn>
                  <a:cxn ang="0">
                    <a:pos x="30" y="27"/>
                  </a:cxn>
                  <a:cxn ang="0">
                    <a:pos x="28" y="31"/>
                  </a:cxn>
                  <a:cxn ang="0">
                    <a:pos x="28" y="35"/>
                  </a:cxn>
                  <a:cxn ang="0">
                    <a:pos x="27" y="44"/>
                  </a:cxn>
                  <a:cxn ang="0">
                    <a:pos x="26" y="53"/>
                  </a:cxn>
                  <a:cxn ang="0">
                    <a:pos x="25" y="62"/>
                  </a:cxn>
                  <a:cxn ang="0">
                    <a:pos x="24" y="67"/>
                  </a:cxn>
                  <a:cxn ang="0">
                    <a:pos x="23" y="71"/>
                  </a:cxn>
                  <a:cxn ang="0">
                    <a:pos x="4" y="71"/>
                  </a:cxn>
                  <a:cxn ang="0">
                    <a:pos x="6" y="59"/>
                  </a:cxn>
                  <a:cxn ang="0">
                    <a:pos x="8" y="47"/>
                  </a:cxn>
                  <a:cxn ang="0">
                    <a:pos x="13" y="21"/>
                  </a:cxn>
                  <a:cxn ang="0">
                    <a:pos x="12" y="21"/>
                  </a:cxn>
                  <a:cxn ang="0">
                    <a:pos x="10" y="20"/>
                  </a:cxn>
                  <a:cxn ang="0">
                    <a:pos x="7" y="20"/>
                  </a:cxn>
                  <a:cxn ang="0">
                    <a:pos x="0" y="19"/>
                  </a:cxn>
                  <a:cxn ang="0">
                    <a:pos x="0" y="14"/>
                  </a:cxn>
                  <a:cxn ang="0">
                    <a:pos x="1" y="9"/>
                  </a:cxn>
                  <a:cxn ang="0">
                    <a:pos x="2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71">
                    <a:moveTo>
                      <a:pt x="52" y="0"/>
                    </a:moveTo>
                    <a:lnTo>
                      <a:pt x="51" y="5"/>
                    </a:lnTo>
                    <a:lnTo>
                      <a:pt x="50" y="10"/>
                    </a:lnTo>
                    <a:lnTo>
                      <a:pt x="48" y="20"/>
                    </a:lnTo>
                    <a:lnTo>
                      <a:pt x="43" y="19"/>
                    </a:lnTo>
                    <a:lnTo>
                      <a:pt x="39" y="19"/>
                    </a:lnTo>
                    <a:lnTo>
                      <a:pt x="36" y="20"/>
                    </a:lnTo>
                    <a:lnTo>
                      <a:pt x="33" y="22"/>
                    </a:lnTo>
                    <a:lnTo>
                      <a:pt x="31" y="24"/>
                    </a:lnTo>
                    <a:lnTo>
                      <a:pt x="30" y="27"/>
                    </a:lnTo>
                    <a:lnTo>
                      <a:pt x="28" y="31"/>
                    </a:lnTo>
                    <a:lnTo>
                      <a:pt x="28" y="35"/>
                    </a:lnTo>
                    <a:lnTo>
                      <a:pt x="27" y="44"/>
                    </a:lnTo>
                    <a:lnTo>
                      <a:pt x="26" y="53"/>
                    </a:lnTo>
                    <a:lnTo>
                      <a:pt x="25" y="62"/>
                    </a:lnTo>
                    <a:lnTo>
                      <a:pt x="24" y="67"/>
                    </a:lnTo>
                    <a:lnTo>
                      <a:pt x="23" y="71"/>
                    </a:lnTo>
                    <a:lnTo>
                      <a:pt x="4" y="71"/>
                    </a:lnTo>
                    <a:lnTo>
                      <a:pt x="6" y="59"/>
                    </a:lnTo>
                    <a:lnTo>
                      <a:pt x="8" y="47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73" name="Freeform 69"/>
              <p:cNvSpPr>
                <a:spLocks/>
              </p:cNvSpPr>
              <p:nvPr/>
            </p:nvSpPr>
            <p:spPr bwMode="auto">
              <a:xfrm>
                <a:off x="759" y="3261"/>
                <a:ext cx="66" cy="7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3" y="0"/>
                  </a:cxn>
                  <a:cxn ang="0">
                    <a:pos x="32" y="4"/>
                  </a:cxn>
                  <a:cxn ang="0">
                    <a:pos x="31" y="9"/>
                  </a:cxn>
                  <a:cxn ang="0">
                    <a:pos x="29" y="22"/>
                  </a:cxn>
                  <a:cxn ang="0">
                    <a:pos x="31" y="24"/>
                  </a:cxn>
                  <a:cxn ang="0">
                    <a:pos x="36" y="24"/>
                  </a:cxn>
                  <a:cxn ang="0">
                    <a:pos x="40" y="23"/>
                  </a:cxn>
                  <a:cxn ang="0">
                    <a:pos x="42" y="22"/>
                  </a:cxn>
                  <a:cxn ang="0">
                    <a:pos x="43" y="21"/>
                  </a:cxn>
                  <a:cxn ang="0">
                    <a:pos x="45" y="19"/>
                  </a:cxn>
                  <a:cxn ang="0">
                    <a:pos x="46" y="16"/>
                  </a:cxn>
                  <a:cxn ang="0">
                    <a:pos x="47" y="8"/>
                  </a:cxn>
                  <a:cxn ang="0">
                    <a:pos x="48" y="4"/>
                  </a:cxn>
                  <a:cxn ang="0">
                    <a:pos x="49" y="0"/>
                  </a:cxn>
                  <a:cxn ang="0">
                    <a:pos x="66" y="0"/>
                  </a:cxn>
                  <a:cxn ang="0">
                    <a:pos x="63" y="17"/>
                  </a:cxn>
                  <a:cxn ang="0">
                    <a:pos x="59" y="35"/>
                  </a:cxn>
                  <a:cxn ang="0">
                    <a:pos x="50" y="71"/>
                  </a:cxn>
                  <a:cxn ang="0">
                    <a:pos x="37" y="71"/>
                  </a:cxn>
                  <a:cxn ang="0">
                    <a:pos x="37" y="45"/>
                  </a:cxn>
                  <a:cxn ang="0">
                    <a:pos x="21" y="43"/>
                  </a:cxn>
                  <a:cxn ang="0">
                    <a:pos x="22" y="49"/>
                  </a:cxn>
                  <a:cxn ang="0">
                    <a:pos x="22" y="55"/>
                  </a:cxn>
                  <a:cxn ang="0">
                    <a:pos x="21" y="71"/>
                  </a:cxn>
                  <a:cxn ang="0">
                    <a:pos x="0" y="71"/>
                  </a:cxn>
                  <a:cxn ang="0">
                    <a:pos x="3" y="53"/>
                  </a:cxn>
                  <a:cxn ang="0">
                    <a:pos x="7" y="36"/>
                  </a:cxn>
                  <a:cxn ang="0">
                    <a:pos x="16" y="0"/>
                  </a:cxn>
                </a:cxnLst>
                <a:rect l="0" t="0" r="r" b="b"/>
                <a:pathLst>
                  <a:path w="66" h="71">
                    <a:moveTo>
                      <a:pt x="16" y="0"/>
                    </a:moveTo>
                    <a:lnTo>
                      <a:pt x="33" y="0"/>
                    </a:lnTo>
                    <a:lnTo>
                      <a:pt x="32" y="4"/>
                    </a:lnTo>
                    <a:lnTo>
                      <a:pt x="31" y="9"/>
                    </a:lnTo>
                    <a:lnTo>
                      <a:pt x="29" y="22"/>
                    </a:lnTo>
                    <a:lnTo>
                      <a:pt x="31" y="24"/>
                    </a:lnTo>
                    <a:lnTo>
                      <a:pt x="36" y="24"/>
                    </a:lnTo>
                    <a:lnTo>
                      <a:pt x="40" y="23"/>
                    </a:lnTo>
                    <a:lnTo>
                      <a:pt x="42" y="22"/>
                    </a:lnTo>
                    <a:lnTo>
                      <a:pt x="43" y="21"/>
                    </a:lnTo>
                    <a:lnTo>
                      <a:pt x="45" y="19"/>
                    </a:lnTo>
                    <a:lnTo>
                      <a:pt x="46" y="16"/>
                    </a:lnTo>
                    <a:lnTo>
                      <a:pt x="47" y="8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66" y="0"/>
                    </a:lnTo>
                    <a:lnTo>
                      <a:pt x="63" y="17"/>
                    </a:lnTo>
                    <a:lnTo>
                      <a:pt x="59" y="35"/>
                    </a:lnTo>
                    <a:lnTo>
                      <a:pt x="50" y="71"/>
                    </a:lnTo>
                    <a:lnTo>
                      <a:pt x="37" y="71"/>
                    </a:lnTo>
                    <a:lnTo>
                      <a:pt x="37" y="45"/>
                    </a:lnTo>
                    <a:lnTo>
                      <a:pt x="21" y="43"/>
                    </a:lnTo>
                    <a:lnTo>
                      <a:pt x="22" y="49"/>
                    </a:lnTo>
                    <a:lnTo>
                      <a:pt x="22" y="55"/>
                    </a:lnTo>
                    <a:lnTo>
                      <a:pt x="21" y="71"/>
                    </a:lnTo>
                    <a:lnTo>
                      <a:pt x="0" y="71"/>
                    </a:lnTo>
                    <a:lnTo>
                      <a:pt x="3" y="53"/>
                    </a:lnTo>
                    <a:lnTo>
                      <a:pt x="7" y="3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74" name="Freeform 70"/>
              <p:cNvSpPr>
                <a:spLocks/>
              </p:cNvSpPr>
              <p:nvPr/>
            </p:nvSpPr>
            <p:spPr bwMode="auto">
              <a:xfrm>
                <a:off x="930" y="3261"/>
                <a:ext cx="55" cy="7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0" y="0"/>
                  </a:cxn>
                  <a:cxn ang="0">
                    <a:pos x="59" y="6"/>
                  </a:cxn>
                  <a:cxn ang="0">
                    <a:pos x="59" y="11"/>
                  </a:cxn>
                  <a:cxn ang="0">
                    <a:pos x="58" y="20"/>
                  </a:cxn>
                  <a:cxn ang="0">
                    <a:pos x="27" y="20"/>
                  </a:cxn>
                  <a:cxn ang="0">
                    <a:pos x="27" y="26"/>
                  </a:cxn>
                  <a:cxn ang="0">
                    <a:pos x="52" y="26"/>
                  </a:cxn>
                  <a:cxn ang="0">
                    <a:pos x="52" y="30"/>
                  </a:cxn>
                  <a:cxn ang="0">
                    <a:pos x="52" y="34"/>
                  </a:cxn>
                  <a:cxn ang="0">
                    <a:pos x="50" y="43"/>
                  </a:cxn>
                  <a:cxn ang="0">
                    <a:pos x="23" y="43"/>
                  </a:cxn>
                  <a:cxn ang="0">
                    <a:pos x="23" y="44"/>
                  </a:cxn>
                  <a:cxn ang="0">
                    <a:pos x="22" y="46"/>
                  </a:cxn>
                  <a:cxn ang="0">
                    <a:pos x="21" y="50"/>
                  </a:cxn>
                  <a:cxn ang="0">
                    <a:pos x="28" y="50"/>
                  </a:cxn>
                  <a:cxn ang="0">
                    <a:pos x="35" y="51"/>
                  </a:cxn>
                  <a:cxn ang="0">
                    <a:pos x="43" y="50"/>
                  </a:cxn>
                  <a:cxn ang="0">
                    <a:pos x="50" y="50"/>
                  </a:cxn>
                  <a:cxn ang="0">
                    <a:pos x="49" y="62"/>
                  </a:cxn>
                  <a:cxn ang="0">
                    <a:pos x="48" y="67"/>
                  </a:cxn>
                  <a:cxn ang="0">
                    <a:pos x="47" y="69"/>
                  </a:cxn>
                  <a:cxn ang="0">
                    <a:pos x="46" y="71"/>
                  </a:cxn>
                  <a:cxn ang="0">
                    <a:pos x="0" y="71"/>
                  </a:cxn>
                  <a:cxn ang="0">
                    <a:pos x="3" y="52"/>
                  </a:cxn>
                  <a:cxn ang="0">
                    <a:pos x="7" y="34"/>
                  </a:cxn>
                  <a:cxn ang="0">
                    <a:pos x="14" y="0"/>
                  </a:cxn>
                </a:cxnLst>
                <a:rect l="0" t="0" r="r" b="b"/>
                <a:pathLst>
                  <a:path w="60" h="71">
                    <a:moveTo>
                      <a:pt x="14" y="0"/>
                    </a:moveTo>
                    <a:lnTo>
                      <a:pt x="60" y="0"/>
                    </a:lnTo>
                    <a:lnTo>
                      <a:pt x="59" y="6"/>
                    </a:lnTo>
                    <a:lnTo>
                      <a:pt x="59" y="11"/>
                    </a:lnTo>
                    <a:lnTo>
                      <a:pt x="58" y="20"/>
                    </a:lnTo>
                    <a:lnTo>
                      <a:pt x="27" y="20"/>
                    </a:lnTo>
                    <a:lnTo>
                      <a:pt x="27" y="26"/>
                    </a:lnTo>
                    <a:lnTo>
                      <a:pt x="52" y="26"/>
                    </a:lnTo>
                    <a:lnTo>
                      <a:pt x="52" y="30"/>
                    </a:lnTo>
                    <a:lnTo>
                      <a:pt x="52" y="34"/>
                    </a:lnTo>
                    <a:lnTo>
                      <a:pt x="50" y="43"/>
                    </a:lnTo>
                    <a:lnTo>
                      <a:pt x="23" y="43"/>
                    </a:lnTo>
                    <a:lnTo>
                      <a:pt x="23" y="44"/>
                    </a:lnTo>
                    <a:lnTo>
                      <a:pt x="22" y="46"/>
                    </a:lnTo>
                    <a:lnTo>
                      <a:pt x="21" y="50"/>
                    </a:lnTo>
                    <a:lnTo>
                      <a:pt x="28" y="50"/>
                    </a:lnTo>
                    <a:lnTo>
                      <a:pt x="35" y="51"/>
                    </a:lnTo>
                    <a:lnTo>
                      <a:pt x="43" y="50"/>
                    </a:lnTo>
                    <a:lnTo>
                      <a:pt x="50" y="50"/>
                    </a:lnTo>
                    <a:lnTo>
                      <a:pt x="49" y="62"/>
                    </a:lnTo>
                    <a:lnTo>
                      <a:pt x="48" y="67"/>
                    </a:lnTo>
                    <a:lnTo>
                      <a:pt x="47" y="69"/>
                    </a:lnTo>
                    <a:lnTo>
                      <a:pt x="46" y="71"/>
                    </a:lnTo>
                    <a:lnTo>
                      <a:pt x="0" y="71"/>
                    </a:lnTo>
                    <a:lnTo>
                      <a:pt x="3" y="52"/>
                    </a:lnTo>
                    <a:lnTo>
                      <a:pt x="7" y="3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75" name="Freeform 71"/>
              <p:cNvSpPr>
                <a:spLocks/>
              </p:cNvSpPr>
              <p:nvPr/>
            </p:nvSpPr>
            <p:spPr bwMode="auto">
              <a:xfrm>
                <a:off x="1068" y="3261"/>
                <a:ext cx="55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18" y="41"/>
                  </a:cxn>
                  <a:cxn ang="0">
                    <a:pos x="26" y="21"/>
                  </a:cxn>
                  <a:cxn ang="0">
                    <a:pos x="35" y="0"/>
                  </a:cxn>
                  <a:cxn ang="0">
                    <a:pos x="54" y="0"/>
                  </a:cxn>
                  <a:cxn ang="0">
                    <a:pos x="20" y="71"/>
                  </a:cxn>
                  <a:cxn ang="0">
                    <a:pos x="0" y="71"/>
                  </a:cxn>
                  <a:cxn ang="0">
                    <a:pos x="0" y="0"/>
                  </a:cxn>
                </a:cxnLst>
                <a:rect l="0" t="0" r="r" b="b"/>
                <a:pathLst>
                  <a:path w="54" h="71">
                    <a:moveTo>
                      <a:pt x="0" y="0"/>
                    </a:moveTo>
                    <a:lnTo>
                      <a:pt x="18" y="0"/>
                    </a:lnTo>
                    <a:lnTo>
                      <a:pt x="18" y="41"/>
                    </a:lnTo>
                    <a:lnTo>
                      <a:pt x="26" y="21"/>
                    </a:lnTo>
                    <a:lnTo>
                      <a:pt x="35" y="0"/>
                    </a:lnTo>
                    <a:lnTo>
                      <a:pt x="54" y="0"/>
                    </a:lnTo>
                    <a:lnTo>
                      <a:pt x="20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76" name="Freeform 72"/>
              <p:cNvSpPr>
                <a:spLocks/>
              </p:cNvSpPr>
              <p:nvPr/>
            </p:nvSpPr>
            <p:spPr bwMode="auto">
              <a:xfrm>
                <a:off x="1118" y="3261"/>
                <a:ext cx="33" cy="7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3" y="0"/>
                  </a:cxn>
                  <a:cxn ang="0">
                    <a:pos x="30" y="17"/>
                  </a:cxn>
                  <a:cxn ang="0">
                    <a:pos x="27" y="35"/>
                  </a:cxn>
                  <a:cxn ang="0">
                    <a:pos x="20" y="71"/>
                  </a:cxn>
                  <a:cxn ang="0">
                    <a:pos x="11" y="70"/>
                  </a:cxn>
                  <a:cxn ang="0">
                    <a:pos x="4" y="70"/>
                  </a:cxn>
                  <a:cxn ang="0">
                    <a:pos x="2" y="69"/>
                  </a:cxn>
                  <a:cxn ang="0">
                    <a:pos x="0" y="68"/>
                  </a:cxn>
                  <a:cxn ang="0">
                    <a:pos x="4" y="51"/>
                  </a:cxn>
                  <a:cxn ang="0">
                    <a:pos x="8" y="34"/>
                  </a:cxn>
                  <a:cxn ang="0">
                    <a:pos x="12" y="17"/>
                  </a:cxn>
                  <a:cxn ang="0">
                    <a:pos x="16" y="0"/>
                  </a:cxn>
                </a:cxnLst>
                <a:rect l="0" t="0" r="r" b="b"/>
                <a:pathLst>
                  <a:path w="33" h="71">
                    <a:moveTo>
                      <a:pt x="16" y="0"/>
                    </a:moveTo>
                    <a:lnTo>
                      <a:pt x="33" y="0"/>
                    </a:lnTo>
                    <a:lnTo>
                      <a:pt x="30" y="17"/>
                    </a:lnTo>
                    <a:lnTo>
                      <a:pt x="27" y="35"/>
                    </a:lnTo>
                    <a:lnTo>
                      <a:pt x="20" y="71"/>
                    </a:lnTo>
                    <a:lnTo>
                      <a:pt x="11" y="70"/>
                    </a:lnTo>
                    <a:lnTo>
                      <a:pt x="4" y="70"/>
                    </a:lnTo>
                    <a:lnTo>
                      <a:pt x="2" y="69"/>
                    </a:lnTo>
                    <a:lnTo>
                      <a:pt x="0" y="68"/>
                    </a:lnTo>
                    <a:lnTo>
                      <a:pt x="4" y="51"/>
                    </a:lnTo>
                    <a:lnTo>
                      <a:pt x="8" y="34"/>
                    </a:lnTo>
                    <a:lnTo>
                      <a:pt x="12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77" name="Freeform 73"/>
              <p:cNvSpPr>
                <a:spLocks/>
              </p:cNvSpPr>
              <p:nvPr/>
            </p:nvSpPr>
            <p:spPr bwMode="auto">
              <a:xfrm>
                <a:off x="1228" y="3261"/>
                <a:ext cx="61" cy="7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2" y="0"/>
                  </a:cxn>
                  <a:cxn ang="0">
                    <a:pos x="62" y="5"/>
                  </a:cxn>
                  <a:cxn ang="0">
                    <a:pos x="62" y="9"/>
                  </a:cxn>
                  <a:cxn ang="0">
                    <a:pos x="61" y="12"/>
                  </a:cxn>
                  <a:cxn ang="0">
                    <a:pos x="60" y="15"/>
                  </a:cxn>
                  <a:cxn ang="0">
                    <a:pos x="58" y="16"/>
                  </a:cxn>
                  <a:cxn ang="0">
                    <a:pos x="56" y="17"/>
                  </a:cxn>
                  <a:cxn ang="0">
                    <a:pos x="51" y="18"/>
                  </a:cxn>
                  <a:cxn ang="0">
                    <a:pos x="45" y="19"/>
                  </a:cxn>
                  <a:cxn ang="0">
                    <a:pos x="38" y="19"/>
                  </a:cxn>
                  <a:cxn ang="0">
                    <a:pos x="35" y="20"/>
                  </a:cxn>
                  <a:cxn ang="0">
                    <a:pos x="32" y="21"/>
                  </a:cxn>
                  <a:cxn ang="0">
                    <a:pos x="29" y="23"/>
                  </a:cxn>
                  <a:cxn ang="0">
                    <a:pos x="27" y="26"/>
                  </a:cxn>
                  <a:cxn ang="0">
                    <a:pos x="52" y="26"/>
                  </a:cxn>
                  <a:cxn ang="0">
                    <a:pos x="52" y="32"/>
                  </a:cxn>
                  <a:cxn ang="0">
                    <a:pos x="51" y="36"/>
                  </a:cxn>
                  <a:cxn ang="0">
                    <a:pos x="50" y="43"/>
                  </a:cxn>
                  <a:cxn ang="0">
                    <a:pos x="23" y="43"/>
                  </a:cxn>
                  <a:cxn ang="0">
                    <a:pos x="23" y="47"/>
                  </a:cxn>
                  <a:cxn ang="0">
                    <a:pos x="22" y="49"/>
                  </a:cxn>
                  <a:cxn ang="0">
                    <a:pos x="21" y="50"/>
                  </a:cxn>
                  <a:cxn ang="0">
                    <a:pos x="28" y="51"/>
                  </a:cxn>
                  <a:cxn ang="0">
                    <a:pos x="35" y="51"/>
                  </a:cxn>
                  <a:cxn ang="0">
                    <a:pos x="42" y="50"/>
                  </a:cxn>
                  <a:cxn ang="0">
                    <a:pos x="50" y="49"/>
                  </a:cxn>
                  <a:cxn ang="0">
                    <a:pos x="50" y="56"/>
                  </a:cxn>
                  <a:cxn ang="0">
                    <a:pos x="49" y="61"/>
                  </a:cxn>
                  <a:cxn ang="0">
                    <a:pos x="48" y="71"/>
                  </a:cxn>
                  <a:cxn ang="0">
                    <a:pos x="0" y="71"/>
                  </a:cxn>
                  <a:cxn ang="0">
                    <a:pos x="14" y="0"/>
                  </a:cxn>
                </a:cxnLst>
                <a:rect l="0" t="0" r="r" b="b"/>
                <a:pathLst>
                  <a:path w="62" h="71">
                    <a:moveTo>
                      <a:pt x="14" y="0"/>
                    </a:moveTo>
                    <a:lnTo>
                      <a:pt x="62" y="0"/>
                    </a:lnTo>
                    <a:lnTo>
                      <a:pt x="62" y="5"/>
                    </a:lnTo>
                    <a:lnTo>
                      <a:pt x="62" y="9"/>
                    </a:lnTo>
                    <a:lnTo>
                      <a:pt x="61" y="12"/>
                    </a:lnTo>
                    <a:lnTo>
                      <a:pt x="60" y="15"/>
                    </a:lnTo>
                    <a:lnTo>
                      <a:pt x="58" y="16"/>
                    </a:lnTo>
                    <a:lnTo>
                      <a:pt x="56" y="17"/>
                    </a:lnTo>
                    <a:lnTo>
                      <a:pt x="51" y="18"/>
                    </a:lnTo>
                    <a:lnTo>
                      <a:pt x="45" y="19"/>
                    </a:lnTo>
                    <a:lnTo>
                      <a:pt x="38" y="19"/>
                    </a:lnTo>
                    <a:lnTo>
                      <a:pt x="35" y="20"/>
                    </a:lnTo>
                    <a:lnTo>
                      <a:pt x="32" y="21"/>
                    </a:lnTo>
                    <a:lnTo>
                      <a:pt x="29" y="23"/>
                    </a:lnTo>
                    <a:lnTo>
                      <a:pt x="27" y="26"/>
                    </a:lnTo>
                    <a:lnTo>
                      <a:pt x="52" y="26"/>
                    </a:lnTo>
                    <a:lnTo>
                      <a:pt x="52" y="32"/>
                    </a:lnTo>
                    <a:lnTo>
                      <a:pt x="51" y="36"/>
                    </a:lnTo>
                    <a:lnTo>
                      <a:pt x="50" y="43"/>
                    </a:lnTo>
                    <a:lnTo>
                      <a:pt x="23" y="43"/>
                    </a:lnTo>
                    <a:lnTo>
                      <a:pt x="23" y="47"/>
                    </a:lnTo>
                    <a:lnTo>
                      <a:pt x="22" y="49"/>
                    </a:lnTo>
                    <a:lnTo>
                      <a:pt x="21" y="50"/>
                    </a:lnTo>
                    <a:lnTo>
                      <a:pt x="28" y="51"/>
                    </a:lnTo>
                    <a:lnTo>
                      <a:pt x="35" y="51"/>
                    </a:lnTo>
                    <a:lnTo>
                      <a:pt x="42" y="50"/>
                    </a:lnTo>
                    <a:lnTo>
                      <a:pt x="50" y="49"/>
                    </a:lnTo>
                    <a:lnTo>
                      <a:pt x="50" y="56"/>
                    </a:lnTo>
                    <a:lnTo>
                      <a:pt x="49" y="61"/>
                    </a:lnTo>
                    <a:lnTo>
                      <a:pt x="48" y="71"/>
                    </a:lnTo>
                    <a:lnTo>
                      <a:pt x="0" y="7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78" name="Freeform 74"/>
              <p:cNvSpPr>
                <a:spLocks noEditPoints="1"/>
              </p:cNvSpPr>
              <p:nvPr/>
            </p:nvSpPr>
            <p:spPr bwMode="auto">
              <a:xfrm>
                <a:off x="576" y="2961"/>
                <a:ext cx="481" cy="373"/>
              </a:xfrm>
              <a:custGeom>
                <a:avLst/>
                <a:gdLst/>
                <a:ahLst/>
                <a:cxnLst>
                  <a:cxn ang="0">
                    <a:pos x="29" y="351"/>
                  </a:cxn>
                  <a:cxn ang="0">
                    <a:pos x="445" y="324"/>
                  </a:cxn>
                  <a:cxn ang="0">
                    <a:pos x="445" y="335"/>
                  </a:cxn>
                  <a:cxn ang="0">
                    <a:pos x="468" y="306"/>
                  </a:cxn>
                  <a:cxn ang="0">
                    <a:pos x="477" y="311"/>
                  </a:cxn>
                  <a:cxn ang="0">
                    <a:pos x="479" y="319"/>
                  </a:cxn>
                  <a:cxn ang="0">
                    <a:pos x="479" y="327"/>
                  </a:cxn>
                  <a:cxn ang="0">
                    <a:pos x="474" y="337"/>
                  </a:cxn>
                  <a:cxn ang="0">
                    <a:pos x="470" y="347"/>
                  </a:cxn>
                  <a:cxn ang="0">
                    <a:pos x="472" y="358"/>
                  </a:cxn>
                  <a:cxn ang="0">
                    <a:pos x="469" y="377"/>
                  </a:cxn>
                  <a:cxn ang="0">
                    <a:pos x="453" y="368"/>
                  </a:cxn>
                  <a:cxn ang="0">
                    <a:pos x="454" y="358"/>
                  </a:cxn>
                  <a:cxn ang="0">
                    <a:pos x="451" y="354"/>
                  </a:cxn>
                  <a:cxn ang="0">
                    <a:pos x="443" y="352"/>
                  </a:cxn>
                  <a:cxn ang="0">
                    <a:pos x="438" y="354"/>
                  </a:cxn>
                  <a:cxn ang="0">
                    <a:pos x="434" y="370"/>
                  </a:cxn>
                  <a:cxn ang="0">
                    <a:pos x="431" y="306"/>
                  </a:cxn>
                  <a:cxn ang="0">
                    <a:pos x="58" y="377"/>
                  </a:cxn>
                  <a:cxn ang="0">
                    <a:pos x="36" y="368"/>
                  </a:cxn>
                  <a:cxn ang="0">
                    <a:pos x="30" y="367"/>
                  </a:cxn>
                  <a:cxn ang="0">
                    <a:pos x="23" y="367"/>
                  </a:cxn>
                  <a:cxn ang="0">
                    <a:pos x="17" y="377"/>
                  </a:cxn>
                  <a:cxn ang="0">
                    <a:pos x="323" y="67"/>
                  </a:cxn>
                  <a:cxn ang="0">
                    <a:pos x="334" y="72"/>
                  </a:cxn>
                  <a:cxn ang="0">
                    <a:pos x="330" y="131"/>
                  </a:cxn>
                  <a:cxn ang="0">
                    <a:pos x="331" y="149"/>
                  </a:cxn>
                  <a:cxn ang="0">
                    <a:pos x="287" y="138"/>
                  </a:cxn>
                  <a:cxn ang="0">
                    <a:pos x="301" y="100"/>
                  </a:cxn>
                  <a:cxn ang="0">
                    <a:pos x="310" y="80"/>
                  </a:cxn>
                  <a:cxn ang="0">
                    <a:pos x="320" y="68"/>
                  </a:cxn>
                  <a:cxn ang="0">
                    <a:pos x="333" y="0"/>
                  </a:cxn>
                  <a:cxn ang="0">
                    <a:pos x="347" y="2"/>
                  </a:cxn>
                  <a:cxn ang="0">
                    <a:pos x="361" y="7"/>
                  </a:cxn>
                  <a:cxn ang="0">
                    <a:pos x="375" y="17"/>
                  </a:cxn>
                  <a:cxn ang="0">
                    <a:pos x="385" y="29"/>
                  </a:cxn>
                  <a:cxn ang="0">
                    <a:pos x="392" y="44"/>
                  </a:cxn>
                  <a:cxn ang="0">
                    <a:pos x="379" y="268"/>
                  </a:cxn>
                  <a:cxn ang="0">
                    <a:pos x="324" y="246"/>
                  </a:cxn>
                  <a:cxn ang="0">
                    <a:pos x="251" y="239"/>
                  </a:cxn>
                  <a:cxn ang="0">
                    <a:pos x="184" y="263"/>
                  </a:cxn>
                  <a:cxn ang="0">
                    <a:pos x="194" y="241"/>
                  </a:cxn>
                  <a:cxn ang="0">
                    <a:pos x="219" y="159"/>
                  </a:cxn>
                  <a:cxn ang="0">
                    <a:pos x="242" y="91"/>
                  </a:cxn>
                  <a:cxn ang="0">
                    <a:pos x="262" y="51"/>
                  </a:cxn>
                  <a:cxn ang="0">
                    <a:pos x="279" y="27"/>
                  </a:cxn>
                  <a:cxn ang="0">
                    <a:pos x="300" y="10"/>
                  </a:cxn>
                  <a:cxn ang="0">
                    <a:pos x="316" y="3"/>
                  </a:cxn>
                  <a:cxn ang="0">
                    <a:pos x="328" y="1"/>
                  </a:cxn>
                </a:cxnLst>
                <a:rect l="0" t="0" r="r" b="b"/>
                <a:pathLst>
                  <a:path w="479" h="377">
                    <a:moveTo>
                      <a:pt x="38" y="334"/>
                    </a:moveTo>
                    <a:lnTo>
                      <a:pt x="38" y="351"/>
                    </a:lnTo>
                    <a:lnTo>
                      <a:pt x="29" y="351"/>
                    </a:lnTo>
                    <a:lnTo>
                      <a:pt x="33" y="343"/>
                    </a:lnTo>
                    <a:lnTo>
                      <a:pt x="38" y="334"/>
                    </a:lnTo>
                    <a:close/>
                    <a:moveTo>
                      <a:pt x="445" y="324"/>
                    </a:moveTo>
                    <a:lnTo>
                      <a:pt x="459" y="324"/>
                    </a:lnTo>
                    <a:lnTo>
                      <a:pt x="459" y="335"/>
                    </a:lnTo>
                    <a:lnTo>
                      <a:pt x="445" y="335"/>
                    </a:lnTo>
                    <a:lnTo>
                      <a:pt x="445" y="324"/>
                    </a:lnTo>
                    <a:close/>
                    <a:moveTo>
                      <a:pt x="431" y="306"/>
                    </a:moveTo>
                    <a:lnTo>
                      <a:pt x="468" y="306"/>
                    </a:lnTo>
                    <a:lnTo>
                      <a:pt x="472" y="307"/>
                    </a:lnTo>
                    <a:lnTo>
                      <a:pt x="475" y="308"/>
                    </a:lnTo>
                    <a:lnTo>
                      <a:pt x="477" y="311"/>
                    </a:lnTo>
                    <a:lnTo>
                      <a:pt x="478" y="314"/>
                    </a:lnTo>
                    <a:lnTo>
                      <a:pt x="479" y="317"/>
                    </a:lnTo>
                    <a:lnTo>
                      <a:pt x="479" y="319"/>
                    </a:lnTo>
                    <a:lnTo>
                      <a:pt x="479" y="322"/>
                    </a:lnTo>
                    <a:lnTo>
                      <a:pt x="479" y="325"/>
                    </a:lnTo>
                    <a:lnTo>
                      <a:pt x="479" y="327"/>
                    </a:lnTo>
                    <a:lnTo>
                      <a:pt x="478" y="330"/>
                    </a:lnTo>
                    <a:lnTo>
                      <a:pt x="477" y="332"/>
                    </a:lnTo>
                    <a:lnTo>
                      <a:pt x="474" y="337"/>
                    </a:lnTo>
                    <a:lnTo>
                      <a:pt x="468" y="344"/>
                    </a:lnTo>
                    <a:lnTo>
                      <a:pt x="469" y="346"/>
                    </a:lnTo>
                    <a:lnTo>
                      <a:pt x="470" y="347"/>
                    </a:lnTo>
                    <a:lnTo>
                      <a:pt x="471" y="351"/>
                    </a:lnTo>
                    <a:lnTo>
                      <a:pt x="471" y="354"/>
                    </a:lnTo>
                    <a:lnTo>
                      <a:pt x="472" y="358"/>
                    </a:lnTo>
                    <a:lnTo>
                      <a:pt x="471" y="362"/>
                    </a:lnTo>
                    <a:lnTo>
                      <a:pt x="471" y="367"/>
                    </a:lnTo>
                    <a:lnTo>
                      <a:pt x="469" y="377"/>
                    </a:lnTo>
                    <a:lnTo>
                      <a:pt x="452" y="377"/>
                    </a:lnTo>
                    <a:lnTo>
                      <a:pt x="452" y="373"/>
                    </a:lnTo>
                    <a:lnTo>
                      <a:pt x="453" y="368"/>
                    </a:lnTo>
                    <a:lnTo>
                      <a:pt x="454" y="364"/>
                    </a:lnTo>
                    <a:lnTo>
                      <a:pt x="454" y="360"/>
                    </a:lnTo>
                    <a:lnTo>
                      <a:pt x="454" y="358"/>
                    </a:lnTo>
                    <a:lnTo>
                      <a:pt x="453" y="357"/>
                    </a:lnTo>
                    <a:lnTo>
                      <a:pt x="452" y="355"/>
                    </a:lnTo>
                    <a:lnTo>
                      <a:pt x="451" y="354"/>
                    </a:lnTo>
                    <a:lnTo>
                      <a:pt x="448" y="352"/>
                    </a:lnTo>
                    <a:lnTo>
                      <a:pt x="445" y="351"/>
                    </a:lnTo>
                    <a:lnTo>
                      <a:pt x="443" y="352"/>
                    </a:lnTo>
                    <a:lnTo>
                      <a:pt x="441" y="352"/>
                    </a:lnTo>
                    <a:lnTo>
                      <a:pt x="439" y="353"/>
                    </a:lnTo>
                    <a:lnTo>
                      <a:pt x="438" y="354"/>
                    </a:lnTo>
                    <a:lnTo>
                      <a:pt x="436" y="358"/>
                    </a:lnTo>
                    <a:lnTo>
                      <a:pt x="435" y="362"/>
                    </a:lnTo>
                    <a:lnTo>
                      <a:pt x="434" y="370"/>
                    </a:lnTo>
                    <a:lnTo>
                      <a:pt x="434" y="377"/>
                    </a:lnTo>
                    <a:lnTo>
                      <a:pt x="417" y="377"/>
                    </a:lnTo>
                    <a:lnTo>
                      <a:pt x="431" y="306"/>
                    </a:lnTo>
                    <a:close/>
                    <a:moveTo>
                      <a:pt x="36" y="306"/>
                    </a:moveTo>
                    <a:lnTo>
                      <a:pt x="52" y="306"/>
                    </a:lnTo>
                    <a:lnTo>
                      <a:pt x="58" y="377"/>
                    </a:lnTo>
                    <a:lnTo>
                      <a:pt x="42" y="377"/>
                    </a:lnTo>
                    <a:lnTo>
                      <a:pt x="38" y="371"/>
                    </a:lnTo>
                    <a:lnTo>
                      <a:pt x="36" y="368"/>
                    </a:lnTo>
                    <a:lnTo>
                      <a:pt x="35" y="368"/>
                    </a:lnTo>
                    <a:lnTo>
                      <a:pt x="34" y="367"/>
                    </a:lnTo>
                    <a:lnTo>
                      <a:pt x="30" y="367"/>
                    </a:lnTo>
                    <a:lnTo>
                      <a:pt x="26" y="367"/>
                    </a:lnTo>
                    <a:lnTo>
                      <a:pt x="24" y="367"/>
                    </a:lnTo>
                    <a:lnTo>
                      <a:pt x="23" y="367"/>
                    </a:lnTo>
                    <a:lnTo>
                      <a:pt x="21" y="368"/>
                    </a:lnTo>
                    <a:lnTo>
                      <a:pt x="20" y="370"/>
                    </a:lnTo>
                    <a:lnTo>
                      <a:pt x="17" y="377"/>
                    </a:lnTo>
                    <a:lnTo>
                      <a:pt x="0" y="377"/>
                    </a:lnTo>
                    <a:lnTo>
                      <a:pt x="36" y="306"/>
                    </a:lnTo>
                    <a:close/>
                    <a:moveTo>
                      <a:pt x="323" y="67"/>
                    </a:moveTo>
                    <a:lnTo>
                      <a:pt x="326" y="68"/>
                    </a:lnTo>
                    <a:lnTo>
                      <a:pt x="329" y="69"/>
                    </a:lnTo>
                    <a:lnTo>
                      <a:pt x="334" y="72"/>
                    </a:lnTo>
                    <a:lnTo>
                      <a:pt x="333" y="94"/>
                    </a:lnTo>
                    <a:lnTo>
                      <a:pt x="332" y="111"/>
                    </a:lnTo>
                    <a:lnTo>
                      <a:pt x="330" y="131"/>
                    </a:lnTo>
                    <a:lnTo>
                      <a:pt x="330" y="137"/>
                    </a:lnTo>
                    <a:lnTo>
                      <a:pt x="330" y="143"/>
                    </a:lnTo>
                    <a:lnTo>
                      <a:pt x="331" y="149"/>
                    </a:lnTo>
                    <a:lnTo>
                      <a:pt x="333" y="157"/>
                    </a:lnTo>
                    <a:lnTo>
                      <a:pt x="281" y="157"/>
                    </a:lnTo>
                    <a:lnTo>
                      <a:pt x="287" y="138"/>
                    </a:lnTo>
                    <a:lnTo>
                      <a:pt x="292" y="123"/>
                    </a:lnTo>
                    <a:lnTo>
                      <a:pt x="298" y="108"/>
                    </a:lnTo>
                    <a:lnTo>
                      <a:pt x="301" y="100"/>
                    </a:lnTo>
                    <a:lnTo>
                      <a:pt x="304" y="92"/>
                    </a:lnTo>
                    <a:lnTo>
                      <a:pt x="307" y="86"/>
                    </a:lnTo>
                    <a:lnTo>
                      <a:pt x="310" y="80"/>
                    </a:lnTo>
                    <a:lnTo>
                      <a:pt x="314" y="74"/>
                    </a:lnTo>
                    <a:lnTo>
                      <a:pt x="317" y="71"/>
                    </a:lnTo>
                    <a:lnTo>
                      <a:pt x="320" y="68"/>
                    </a:lnTo>
                    <a:lnTo>
                      <a:pt x="322" y="67"/>
                    </a:lnTo>
                    <a:lnTo>
                      <a:pt x="323" y="67"/>
                    </a:lnTo>
                    <a:close/>
                    <a:moveTo>
                      <a:pt x="333" y="0"/>
                    </a:moveTo>
                    <a:lnTo>
                      <a:pt x="339" y="1"/>
                    </a:lnTo>
                    <a:lnTo>
                      <a:pt x="345" y="1"/>
                    </a:lnTo>
                    <a:lnTo>
                      <a:pt x="347" y="2"/>
                    </a:lnTo>
                    <a:lnTo>
                      <a:pt x="350" y="3"/>
                    </a:lnTo>
                    <a:lnTo>
                      <a:pt x="356" y="5"/>
                    </a:lnTo>
                    <a:lnTo>
                      <a:pt x="361" y="7"/>
                    </a:lnTo>
                    <a:lnTo>
                      <a:pt x="366" y="10"/>
                    </a:lnTo>
                    <a:lnTo>
                      <a:pt x="370" y="13"/>
                    </a:lnTo>
                    <a:lnTo>
                      <a:pt x="375" y="17"/>
                    </a:lnTo>
                    <a:lnTo>
                      <a:pt x="379" y="21"/>
                    </a:lnTo>
                    <a:lnTo>
                      <a:pt x="382" y="25"/>
                    </a:lnTo>
                    <a:lnTo>
                      <a:pt x="385" y="29"/>
                    </a:lnTo>
                    <a:lnTo>
                      <a:pt x="388" y="34"/>
                    </a:lnTo>
                    <a:lnTo>
                      <a:pt x="390" y="39"/>
                    </a:lnTo>
                    <a:lnTo>
                      <a:pt x="392" y="44"/>
                    </a:lnTo>
                    <a:lnTo>
                      <a:pt x="393" y="50"/>
                    </a:lnTo>
                    <a:lnTo>
                      <a:pt x="393" y="55"/>
                    </a:lnTo>
                    <a:lnTo>
                      <a:pt x="379" y="268"/>
                    </a:lnTo>
                    <a:lnTo>
                      <a:pt x="325" y="268"/>
                    </a:lnTo>
                    <a:lnTo>
                      <a:pt x="324" y="258"/>
                    </a:lnTo>
                    <a:lnTo>
                      <a:pt x="324" y="246"/>
                    </a:lnTo>
                    <a:lnTo>
                      <a:pt x="325" y="210"/>
                    </a:lnTo>
                    <a:lnTo>
                      <a:pt x="263" y="210"/>
                    </a:lnTo>
                    <a:lnTo>
                      <a:pt x="251" y="239"/>
                    </a:lnTo>
                    <a:lnTo>
                      <a:pt x="239" y="268"/>
                    </a:lnTo>
                    <a:lnTo>
                      <a:pt x="181" y="268"/>
                    </a:lnTo>
                    <a:lnTo>
                      <a:pt x="184" y="263"/>
                    </a:lnTo>
                    <a:lnTo>
                      <a:pt x="187" y="256"/>
                    </a:lnTo>
                    <a:lnTo>
                      <a:pt x="190" y="249"/>
                    </a:lnTo>
                    <a:lnTo>
                      <a:pt x="194" y="241"/>
                    </a:lnTo>
                    <a:lnTo>
                      <a:pt x="200" y="224"/>
                    </a:lnTo>
                    <a:lnTo>
                      <a:pt x="206" y="204"/>
                    </a:lnTo>
                    <a:lnTo>
                      <a:pt x="219" y="159"/>
                    </a:lnTo>
                    <a:lnTo>
                      <a:pt x="226" y="136"/>
                    </a:lnTo>
                    <a:lnTo>
                      <a:pt x="234" y="114"/>
                    </a:lnTo>
                    <a:lnTo>
                      <a:pt x="242" y="91"/>
                    </a:lnTo>
                    <a:lnTo>
                      <a:pt x="251" y="71"/>
                    </a:lnTo>
                    <a:lnTo>
                      <a:pt x="256" y="61"/>
                    </a:lnTo>
                    <a:lnTo>
                      <a:pt x="262" y="51"/>
                    </a:lnTo>
                    <a:lnTo>
                      <a:pt x="267" y="43"/>
                    </a:lnTo>
                    <a:lnTo>
                      <a:pt x="273" y="34"/>
                    </a:lnTo>
                    <a:lnTo>
                      <a:pt x="279" y="27"/>
                    </a:lnTo>
                    <a:lnTo>
                      <a:pt x="286" y="20"/>
                    </a:lnTo>
                    <a:lnTo>
                      <a:pt x="293" y="15"/>
                    </a:lnTo>
                    <a:lnTo>
                      <a:pt x="300" y="10"/>
                    </a:lnTo>
                    <a:lnTo>
                      <a:pt x="307" y="6"/>
                    </a:lnTo>
                    <a:lnTo>
                      <a:pt x="311" y="4"/>
                    </a:lnTo>
                    <a:lnTo>
                      <a:pt x="316" y="3"/>
                    </a:lnTo>
                    <a:lnTo>
                      <a:pt x="320" y="2"/>
                    </a:lnTo>
                    <a:lnTo>
                      <a:pt x="324" y="1"/>
                    </a:lnTo>
                    <a:lnTo>
                      <a:pt x="328" y="1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79" name="Freeform 75"/>
              <p:cNvSpPr>
                <a:spLocks/>
              </p:cNvSpPr>
              <p:nvPr/>
            </p:nvSpPr>
            <p:spPr bwMode="auto">
              <a:xfrm>
                <a:off x="471" y="2972"/>
                <a:ext cx="171" cy="256"/>
              </a:xfrm>
              <a:custGeom>
                <a:avLst/>
                <a:gdLst/>
                <a:ahLst/>
                <a:cxnLst>
                  <a:cxn ang="0">
                    <a:pos x="170" y="0"/>
                  </a:cxn>
                  <a:cxn ang="0">
                    <a:pos x="105" y="61"/>
                  </a:cxn>
                  <a:cxn ang="0">
                    <a:pos x="98" y="62"/>
                  </a:cxn>
                  <a:cxn ang="0">
                    <a:pos x="90" y="67"/>
                  </a:cxn>
                  <a:cxn ang="0">
                    <a:pos x="84" y="73"/>
                  </a:cxn>
                  <a:cxn ang="0">
                    <a:pos x="78" y="83"/>
                  </a:cxn>
                  <a:cxn ang="0">
                    <a:pos x="71" y="101"/>
                  </a:cxn>
                  <a:cxn ang="0">
                    <a:pos x="63" y="128"/>
                  </a:cxn>
                  <a:cxn ang="0">
                    <a:pos x="59" y="158"/>
                  </a:cxn>
                  <a:cxn ang="0">
                    <a:pos x="59" y="169"/>
                  </a:cxn>
                  <a:cxn ang="0">
                    <a:pos x="61" y="179"/>
                  </a:cxn>
                  <a:cxn ang="0">
                    <a:pos x="65" y="189"/>
                  </a:cxn>
                  <a:cxn ang="0">
                    <a:pos x="72" y="195"/>
                  </a:cxn>
                  <a:cxn ang="0">
                    <a:pos x="77" y="196"/>
                  </a:cxn>
                  <a:cxn ang="0">
                    <a:pos x="117" y="257"/>
                  </a:cxn>
                  <a:cxn ang="0">
                    <a:pos x="35" y="256"/>
                  </a:cxn>
                  <a:cxn ang="0">
                    <a:pos x="23" y="251"/>
                  </a:cxn>
                  <a:cxn ang="0">
                    <a:pos x="18" y="248"/>
                  </a:cxn>
                  <a:cxn ang="0">
                    <a:pos x="14" y="243"/>
                  </a:cxn>
                  <a:cxn ang="0">
                    <a:pos x="8" y="233"/>
                  </a:cxn>
                  <a:cxn ang="0">
                    <a:pos x="3" y="221"/>
                  </a:cxn>
                  <a:cxn ang="0">
                    <a:pos x="0" y="203"/>
                  </a:cxn>
                  <a:cxn ang="0">
                    <a:pos x="0" y="186"/>
                  </a:cxn>
                  <a:cxn ang="0">
                    <a:pos x="1" y="169"/>
                  </a:cxn>
                  <a:cxn ang="0">
                    <a:pos x="6" y="129"/>
                  </a:cxn>
                  <a:cxn ang="0">
                    <a:pos x="14" y="97"/>
                  </a:cxn>
                  <a:cxn ang="0">
                    <a:pos x="25" y="66"/>
                  </a:cxn>
                  <a:cxn ang="0">
                    <a:pos x="36" y="44"/>
                  </a:cxn>
                  <a:cxn ang="0">
                    <a:pos x="44" y="31"/>
                  </a:cxn>
                  <a:cxn ang="0">
                    <a:pos x="54" y="20"/>
                  </a:cxn>
                  <a:cxn ang="0">
                    <a:pos x="65" y="11"/>
                  </a:cxn>
                  <a:cxn ang="0">
                    <a:pos x="77" y="4"/>
                  </a:cxn>
                  <a:cxn ang="0">
                    <a:pos x="90" y="1"/>
                  </a:cxn>
                </a:cxnLst>
                <a:rect l="0" t="0" r="r" b="b"/>
                <a:pathLst>
                  <a:path w="170" h="257">
                    <a:moveTo>
                      <a:pt x="97" y="0"/>
                    </a:moveTo>
                    <a:lnTo>
                      <a:pt x="170" y="0"/>
                    </a:lnTo>
                    <a:lnTo>
                      <a:pt x="158" y="61"/>
                    </a:lnTo>
                    <a:lnTo>
                      <a:pt x="105" y="61"/>
                    </a:lnTo>
                    <a:lnTo>
                      <a:pt x="102" y="61"/>
                    </a:lnTo>
                    <a:lnTo>
                      <a:pt x="98" y="62"/>
                    </a:lnTo>
                    <a:lnTo>
                      <a:pt x="92" y="65"/>
                    </a:lnTo>
                    <a:lnTo>
                      <a:pt x="90" y="67"/>
                    </a:lnTo>
                    <a:lnTo>
                      <a:pt x="87" y="70"/>
                    </a:lnTo>
                    <a:lnTo>
                      <a:pt x="84" y="73"/>
                    </a:lnTo>
                    <a:lnTo>
                      <a:pt x="82" y="76"/>
                    </a:lnTo>
                    <a:lnTo>
                      <a:pt x="78" y="83"/>
                    </a:lnTo>
                    <a:lnTo>
                      <a:pt x="74" y="92"/>
                    </a:lnTo>
                    <a:lnTo>
                      <a:pt x="71" y="101"/>
                    </a:lnTo>
                    <a:lnTo>
                      <a:pt x="68" y="110"/>
                    </a:lnTo>
                    <a:lnTo>
                      <a:pt x="63" y="128"/>
                    </a:lnTo>
                    <a:lnTo>
                      <a:pt x="61" y="145"/>
                    </a:lnTo>
                    <a:lnTo>
                      <a:pt x="59" y="158"/>
                    </a:lnTo>
                    <a:lnTo>
                      <a:pt x="59" y="164"/>
                    </a:lnTo>
                    <a:lnTo>
                      <a:pt x="59" y="169"/>
                    </a:lnTo>
                    <a:lnTo>
                      <a:pt x="59" y="174"/>
                    </a:lnTo>
                    <a:lnTo>
                      <a:pt x="61" y="179"/>
                    </a:lnTo>
                    <a:lnTo>
                      <a:pt x="63" y="184"/>
                    </a:lnTo>
                    <a:lnTo>
                      <a:pt x="65" y="189"/>
                    </a:lnTo>
                    <a:lnTo>
                      <a:pt x="68" y="193"/>
                    </a:lnTo>
                    <a:lnTo>
                      <a:pt x="72" y="195"/>
                    </a:lnTo>
                    <a:lnTo>
                      <a:pt x="75" y="196"/>
                    </a:lnTo>
                    <a:lnTo>
                      <a:pt x="77" y="196"/>
                    </a:lnTo>
                    <a:lnTo>
                      <a:pt x="129" y="196"/>
                    </a:lnTo>
                    <a:lnTo>
                      <a:pt x="117" y="257"/>
                    </a:lnTo>
                    <a:lnTo>
                      <a:pt x="42" y="257"/>
                    </a:lnTo>
                    <a:lnTo>
                      <a:pt x="35" y="256"/>
                    </a:lnTo>
                    <a:lnTo>
                      <a:pt x="28" y="254"/>
                    </a:lnTo>
                    <a:lnTo>
                      <a:pt x="23" y="251"/>
                    </a:lnTo>
                    <a:lnTo>
                      <a:pt x="20" y="250"/>
                    </a:lnTo>
                    <a:lnTo>
                      <a:pt x="18" y="248"/>
                    </a:lnTo>
                    <a:lnTo>
                      <a:pt x="16" y="246"/>
                    </a:lnTo>
                    <a:lnTo>
                      <a:pt x="14" y="243"/>
                    </a:lnTo>
                    <a:lnTo>
                      <a:pt x="10" y="238"/>
                    </a:lnTo>
                    <a:lnTo>
                      <a:pt x="8" y="233"/>
                    </a:lnTo>
                    <a:lnTo>
                      <a:pt x="5" y="227"/>
                    </a:lnTo>
                    <a:lnTo>
                      <a:pt x="3" y="221"/>
                    </a:lnTo>
                    <a:lnTo>
                      <a:pt x="2" y="215"/>
                    </a:lnTo>
                    <a:lnTo>
                      <a:pt x="0" y="203"/>
                    </a:lnTo>
                    <a:lnTo>
                      <a:pt x="0" y="193"/>
                    </a:lnTo>
                    <a:lnTo>
                      <a:pt x="0" y="186"/>
                    </a:lnTo>
                    <a:lnTo>
                      <a:pt x="0" y="179"/>
                    </a:lnTo>
                    <a:lnTo>
                      <a:pt x="1" y="169"/>
                    </a:lnTo>
                    <a:lnTo>
                      <a:pt x="4" y="143"/>
                    </a:lnTo>
                    <a:lnTo>
                      <a:pt x="6" y="129"/>
                    </a:lnTo>
                    <a:lnTo>
                      <a:pt x="10" y="113"/>
                    </a:lnTo>
                    <a:lnTo>
                      <a:pt x="14" y="97"/>
                    </a:lnTo>
                    <a:lnTo>
                      <a:pt x="19" y="81"/>
                    </a:lnTo>
                    <a:lnTo>
                      <a:pt x="25" y="66"/>
                    </a:lnTo>
                    <a:lnTo>
                      <a:pt x="32" y="51"/>
                    </a:lnTo>
                    <a:lnTo>
                      <a:pt x="36" y="44"/>
                    </a:lnTo>
                    <a:lnTo>
                      <a:pt x="40" y="37"/>
                    </a:lnTo>
                    <a:lnTo>
                      <a:pt x="44" y="31"/>
                    </a:lnTo>
                    <a:lnTo>
                      <a:pt x="49" y="25"/>
                    </a:lnTo>
                    <a:lnTo>
                      <a:pt x="54" y="20"/>
                    </a:lnTo>
                    <a:lnTo>
                      <a:pt x="59" y="15"/>
                    </a:lnTo>
                    <a:lnTo>
                      <a:pt x="65" y="11"/>
                    </a:lnTo>
                    <a:lnTo>
                      <a:pt x="70" y="7"/>
                    </a:lnTo>
                    <a:lnTo>
                      <a:pt x="77" y="4"/>
                    </a:lnTo>
                    <a:lnTo>
                      <a:pt x="83" y="2"/>
                    </a:lnTo>
                    <a:lnTo>
                      <a:pt x="90" y="1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80" name="Freeform 76"/>
              <p:cNvSpPr>
                <a:spLocks/>
              </p:cNvSpPr>
              <p:nvPr/>
            </p:nvSpPr>
            <p:spPr bwMode="auto">
              <a:xfrm>
                <a:off x="621" y="2972"/>
                <a:ext cx="127" cy="25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02" y="0"/>
                  </a:cxn>
                  <a:cxn ang="0">
                    <a:pos x="63" y="187"/>
                  </a:cxn>
                  <a:cxn ang="0">
                    <a:pos x="63" y="189"/>
                  </a:cxn>
                  <a:cxn ang="0">
                    <a:pos x="64" y="192"/>
                  </a:cxn>
                  <a:cxn ang="0">
                    <a:pos x="65" y="194"/>
                  </a:cxn>
                  <a:cxn ang="0">
                    <a:pos x="66" y="195"/>
                  </a:cxn>
                  <a:cxn ang="0">
                    <a:pos x="68" y="196"/>
                  </a:cxn>
                  <a:cxn ang="0">
                    <a:pos x="127" y="196"/>
                  </a:cxn>
                  <a:cxn ang="0">
                    <a:pos x="125" y="213"/>
                  </a:cxn>
                  <a:cxn ang="0">
                    <a:pos x="122" y="229"/>
                  </a:cxn>
                  <a:cxn ang="0">
                    <a:pos x="116" y="257"/>
                  </a:cxn>
                  <a:cxn ang="0">
                    <a:pos x="31" y="257"/>
                  </a:cxn>
                  <a:cxn ang="0">
                    <a:pos x="25" y="256"/>
                  </a:cxn>
                  <a:cxn ang="0">
                    <a:pos x="20" y="254"/>
                  </a:cxn>
                  <a:cxn ang="0">
                    <a:pos x="15" y="251"/>
                  </a:cxn>
                  <a:cxn ang="0">
                    <a:pos x="12" y="248"/>
                  </a:cxn>
                  <a:cxn ang="0">
                    <a:pos x="10" y="246"/>
                  </a:cxn>
                  <a:cxn ang="0">
                    <a:pos x="5" y="241"/>
                  </a:cxn>
                  <a:cxn ang="0">
                    <a:pos x="3" y="238"/>
                  </a:cxn>
                  <a:cxn ang="0">
                    <a:pos x="2" y="235"/>
                  </a:cxn>
                  <a:cxn ang="0">
                    <a:pos x="0" y="228"/>
                  </a:cxn>
                  <a:cxn ang="0">
                    <a:pos x="0" y="224"/>
                  </a:cxn>
                  <a:cxn ang="0">
                    <a:pos x="0" y="220"/>
                  </a:cxn>
                  <a:cxn ang="0">
                    <a:pos x="45" y="0"/>
                  </a:cxn>
                </a:cxnLst>
                <a:rect l="0" t="0" r="r" b="b"/>
                <a:pathLst>
                  <a:path w="127" h="257">
                    <a:moveTo>
                      <a:pt x="45" y="0"/>
                    </a:moveTo>
                    <a:lnTo>
                      <a:pt x="102" y="0"/>
                    </a:lnTo>
                    <a:lnTo>
                      <a:pt x="63" y="187"/>
                    </a:lnTo>
                    <a:lnTo>
                      <a:pt x="63" y="189"/>
                    </a:lnTo>
                    <a:lnTo>
                      <a:pt x="64" y="192"/>
                    </a:lnTo>
                    <a:lnTo>
                      <a:pt x="65" y="194"/>
                    </a:lnTo>
                    <a:lnTo>
                      <a:pt x="66" y="195"/>
                    </a:lnTo>
                    <a:lnTo>
                      <a:pt x="68" y="196"/>
                    </a:lnTo>
                    <a:lnTo>
                      <a:pt x="127" y="196"/>
                    </a:lnTo>
                    <a:lnTo>
                      <a:pt x="125" y="213"/>
                    </a:lnTo>
                    <a:lnTo>
                      <a:pt x="122" y="229"/>
                    </a:lnTo>
                    <a:lnTo>
                      <a:pt x="116" y="257"/>
                    </a:lnTo>
                    <a:lnTo>
                      <a:pt x="31" y="257"/>
                    </a:lnTo>
                    <a:lnTo>
                      <a:pt x="25" y="256"/>
                    </a:lnTo>
                    <a:lnTo>
                      <a:pt x="20" y="254"/>
                    </a:lnTo>
                    <a:lnTo>
                      <a:pt x="15" y="251"/>
                    </a:lnTo>
                    <a:lnTo>
                      <a:pt x="12" y="248"/>
                    </a:lnTo>
                    <a:lnTo>
                      <a:pt x="10" y="246"/>
                    </a:lnTo>
                    <a:lnTo>
                      <a:pt x="5" y="241"/>
                    </a:lnTo>
                    <a:lnTo>
                      <a:pt x="3" y="238"/>
                    </a:lnTo>
                    <a:lnTo>
                      <a:pt x="2" y="235"/>
                    </a:lnTo>
                    <a:lnTo>
                      <a:pt x="0" y="228"/>
                    </a:lnTo>
                    <a:lnTo>
                      <a:pt x="0" y="224"/>
                    </a:lnTo>
                    <a:lnTo>
                      <a:pt x="0" y="22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81" name="Freeform 77"/>
              <p:cNvSpPr>
                <a:spLocks/>
              </p:cNvSpPr>
              <p:nvPr/>
            </p:nvSpPr>
            <p:spPr bwMode="auto">
              <a:xfrm>
                <a:off x="974" y="2972"/>
                <a:ext cx="133" cy="25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02" y="0"/>
                  </a:cxn>
                  <a:cxn ang="0">
                    <a:pos x="63" y="188"/>
                  </a:cxn>
                  <a:cxn ang="0">
                    <a:pos x="63" y="190"/>
                  </a:cxn>
                  <a:cxn ang="0">
                    <a:pos x="65" y="192"/>
                  </a:cxn>
                  <a:cxn ang="0">
                    <a:pos x="68" y="196"/>
                  </a:cxn>
                  <a:cxn ang="0">
                    <a:pos x="129" y="196"/>
                  </a:cxn>
                  <a:cxn ang="0">
                    <a:pos x="117" y="257"/>
                  </a:cxn>
                  <a:cxn ang="0">
                    <a:pos x="30" y="257"/>
                  </a:cxn>
                  <a:cxn ang="0">
                    <a:pos x="25" y="256"/>
                  </a:cxn>
                  <a:cxn ang="0">
                    <a:pos x="20" y="253"/>
                  </a:cxn>
                  <a:cxn ang="0">
                    <a:pos x="14" y="250"/>
                  </a:cxn>
                  <a:cxn ang="0">
                    <a:pos x="9" y="245"/>
                  </a:cxn>
                  <a:cxn ang="0">
                    <a:pos x="5" y="239"/>
                  </a:cxn>
                  <a:cxn ang="0">
                    <a:pos x="3" y="236"/>
                  </a:cxn>
                  <a:cxn ang="0">
                    <a:pos x="2" y="233"/>
                  </a:cxn>
                  <a:cxn ang="0">
                    <a:pos x="0" y="227"/>
                  </a:cxn>
                  <a:cxn ang="0">
                    <a:pos x="0" y="223"/>
                  </a:cxn>
                  <a:cxn ang="0">
                    <a:pos x="0" y="220"/>
                  </a:cxn>
                  <a:cxn ang="0">
                    <a:pos x="45" y="0"/>
                  </a:cxn>
                </a:cxnLst>
                <a:rect l="0" t="0" r="r" b="b"/>
                <a:pathLst>
                  <a:path w="129" h="257">
                    <a:moveTo>
                      <a:pt x="45" y="0"/>
                    </a:moveTo>
                    <a:lnTo>
                      <a:pt x="102" y="0"/>
                    </a:lnTo>
                    <a:lnTo>
                      <a:pt x="63" y="188"/>
                    </a:lnTo>
                    <a:lnTo>
                      <a:pt x="63" y="190"/>
                    </a:lnTo>
                    <a:lnTo>
                      <a:pt x="65" y="192"/>
                    </a:lnTo>
                    <a:lnTo>
                      <a:pt x="68" y="196"/>
                    </a:lnTo>
                    <a:lnTo>
                      <a:pt x="129" y="196"/>
                    </a:lnTo>
                    <a:lnTo>
                      <a:pt x="117" y="257"/>
                    </a:lnTo>
                    <a:lnTo>
                      <a:pt x="30" y="257"/>
                    </a:lnTo>
                    <a:lnTo>
                      <a:pt x="25" y="256"/>
                    </a:lnTo>
                    <a:lnTo>
                      <a:pt x="20" y="253"/>
                    </a:lnTo>
                    <a:lnTo>
                      <a:pt x="14" y="250"/>
                    </a:lnTo>
                    <a:lnTo>
                      <a:pt x="9" y="245"/>
                    </a:lnTo>
                    <a:lnTo>
                      <a:pt x="5" y="239"/>
                    </a:lnTo>
                    <a:lnTo>
                      <a:pt x="3" y="236"/>
                    </a:lnTo>
                    <a:lnTo>
                      <a:pt x="2" y="233"/>
                    </a:lnTo>
                    <a:lnTo>
                      <a:pt x="0" y="227"/>
                    </a:lnTo>
                    <a:lnTo>
                      <a:pt x="0" y="223"/>
                    </a:lnTo>
                    <a:lnTo>
                      <a:pt x="0" y="22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82" name="Freeform 78"/>
              <p:cNvSpPr>
                <a:spLocks/>
              </p:cNvSpPr>
              <p:nvPr/>
            </p:nvSpPr>
            <p:spPr bwMode="auto">
              <a:xfrm>
                <a:off x="1123" y="2972"/>
                <a:ext cx="111" cy="25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11" y="0"/>
                  </a:cxn>
                  <a:cxn ang="0">
                    <a:pos x="57" y="256"/>
                  </a:cxn>
                  <a:cxn ang="0">
                    <a:pos x="0" y="256"/>
                  </a:cxn>
                  <a:cxn ang="0">
                    <a:pos x="54" y="0"/>
                  </a:cxn>
                </a:cxnLst>
                <a:rect l="0" t="0" r="r" b="b"/>
                <a:pathLst>
                  <a:path w="111" h="256">
                    <a:moveTo>
                      <a:pt x="54" y="0"/>
                    </a:moveTo>
                    <a:lnTo>
                      <a:pt x="111" y="0"/>
                    </a:lnTo>
                    <a:lnTo>
                      <a:pt x="57" y="256"/>
                    </a:lnTo>
                    <a:lnTo>
                      <a:pt x="0" y="25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83" name="Freeform 79"/>
              <p:cNvSpPr>
                <a:spLocks/>
              </p:cNvSpPr>
              <p:nvPr/>
            </p:nvSpPr>
            <p:spPr bwMode="auto">
              <a:xfrm>
                <a:off x="1245" y="2972"/>
                <a:ext cx="160" cy="25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1" y="0"/>
                  </a:cxn>
                  <a:cxn ang="0">
                    <a:pos x="149" y="61"/>
                  </a:cxn>
                  <a:cxn ang="0">
                    <a:pos x="106" y="61"/>
                  </a:cxn>
                  <a:cxn ang="0">
                    <a:pos x="65" y="256"/>
                  </a:cxn>
                  <a:cxn ang="0">
                    <a:pos x="6" y="256"/>
                  </a:cxn>
                  <a:cxn ang="0">
                    <a:pos x="47" y="61"/>
                  </a:cxn>
                  <a:cxn ang="0">
                    <a:pos x="0" y="61"/>
                  </a:cxn>
                  <a:cxn ang="0">
                    <a:pos x="8" y="30"/>
                  </a:cxn>
                  <a:cxn ang="0">
                    <a:pos x="14" y="0"/>
                  </a:cxn>
                </a:cxnLst>
                <a:rect l="0" t="0" r="r" b="b"/>
                <a:pathLst>
                  <a:path w="161" h="256">
                    <a:moveTo>
                      <a:pt x="14" y="0"/>
                    </a:moveTo>
                    <a:lnTo>
                      <a:pt x="161" y="0"/>
                    </a:lnTo>
                    <a:lnTo>
                      <a:pt x="149" y="61"/>
                    </a:lnTo>
                    <a:lnTo>
                      <a:pt x="106" y="61"/>
                    </a:lnTo>
                    <a:lnTo>
                      <a:pt x="65" y="256"/>
                    </a:lnTo>
                    <a:lnTo>
                      <a:pt x="6" y="256"/>
                    </a:lnTo>
                    <a:lnTo>
                      <a:pt x="47" y="61"/>
                    </a:lnTo>
                    <a:lnTo>
                      <a:pt x="0" y="61"/>
                    </a:lnTo>
                    <a:lnTo>
                      <a:pt x="8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84" name="Freeform 80"/>
              <p:cNvSpPr>
                <a:spLocks/>
              </p:cNvSpPr>
              <p:nvPr/>
            </p:nvSpPr>
            <p:spPr bwMode="auto">
              <a:xfrm>
                <a:off x="444" y="3261"/>
                <a:ext cx="66" cy="7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7" y="0"/>
                  </a:cxn>
                  <a:cxn ang="0">
                    <a:pos x="29" y="7"/>
                  </a:cxn>
                  <a:cxn ang="0">
                    <a:pos x="30" y="9"/>
                  </a:cxn>
                  <a:cxn ang="0">
                    <a:pos x="30" y="12"/>
                  </a:cxn>
                  <a:cxn ang="0">
                    <a:pos x="29" y="17"/>
                  </a:cxn>
                  <a:cxn ang="0">
                    <a:pos x="27" y="24"/>
                  </a:cxn>
                  <a:cxn ang="0">
                    <a:pos x="29" y="25"/>
                  </a:cxn>
                  <a:cxn ang="0">
                    <a:pos x="30" y="26"/>
                  </a:cxn>
                  <a:cxn ang="0">
                    <a:pos x="35" y="26"/>
                  </a:cxn>
                  <a:cxn ang="0">
                    <a:pos x="40" y="25"/>
                  </a:cxn>
                  <a:cxn ang="0">
                    <a:pos x="41" y="24"/>
                  </a:cxn>
                  <a:cxn ang="0">
                    <a:pos x="43" y="23"/>
                  </a:cxn>
                  <a:cxn ang="0">
                    <a:pos x="44" y="21"/>
                  </a:cxn>
                  <a:cxn ang="0">
                    <a:pos x="45" y="19"/>
                  </a:cxn>
                  <a:cxn ang="0">
                    <a:pos x="45" y="18"/>
                  </a:cxn>
                  <a:cxn ang="0">
                    <a:pos x="46" y="10"/>
                  </a:cxn>
                  <a:cxn ang="0">
                    <a:pos x="46" y="5"/>
                  </a:cxn>
                  <a:cxn ang="0">
                    <a:pos x="48" y="0"/>
                  </a:cxn>
                  <a:cxn ang="0">
                    <a:pos x="65" y="0"/>
                  </a:cxn>
                  <a:cxn ang="0">
                    <a:pos x="61" y="19"/>
                  </a:cxn>
                  <a:cxn ang="0">
                    <a:pos x="58" y="37"/>
                  </a:cxn>
                  <a:cxn ang="0">
                    <a:pos x="51" y="69"/>
                  </a:cxn>
                  <a:cxn ang="0">
                    <a:pos x="34" y="69"/>
                  </a:cxn>
                  <a:cxn ang="0">
                    <a:pos x="36" y="57"/>
                  </a:cxn>
                  <a:cxn ang="0">
                    <a:pos x="39" y="43"/>
                  </a:cxn>
                  <a:cxn ang="0">
                    <a:pos x="38" y="42"/>
                  </a:cxn>
                  <a:cxn ang="0">
                    <a:pos x="37" y="41"/>
                  </a:cxn>
                  <a:cxn ang="0">
                    <a:pos x="31" y="41"/>
                  </a:cxn>
                  <a:cxn ang="0">
                    <a:pos x="26" y="42"/>
                  </a:cxn>
                  <a:cxn ang="0">
                    <a:pos x="24" y="43"/>
                  </a:cxn>
                  <a:cxn ang="0">
                    <a:pos x="23" y="44"/>
                  </a:cxn>
                  <a:cxn ang="0">
                    <a:pos x="22" y="45"/>
                  </a:cxn>
                  <a:cxn ang="0">
                    <a:pos x="22" y="46"/>
                  </a:cxn>
                  <a:cxn ang="0">
                    <a:pos x="21" y="49"/>
                  </a:cxn>
                  <a:cxn ang="0">
                    <a:pos x="21" y="58"/>
                  </a:cxn>
                  <a:cxn ang="0">
                    <a:pos x="20" y="61"/>
                  </a:cxn>
                  <a:cxn ang="0">
                    <a:pos x="20" y="63"/>
                  </a:cxn>
                  <a:cxn ang="0">
                    <a:pos x="17" y="69"/>
                  </a:cxn>
                  <a:cxn ang="0">
                    <a:pos x="0" y="69"/>
                  </a:cxn>
                  <a:cxn ang="0">
                    <a:pos x="4" y="52"/>
                  </a:cxn>
                  <a:cxn ang="0">
                    <a:pos x="8" y="34"/>
                  </a:cxn>
                  <a:cxn ang="0">
                    <a:pos x="14" y="0"/>
                  </a:cxn>
                </a:cxnLst>
                <a:rect l="0" t="0" r="r" b="b"/>
                <a:pathLst>
                  <a:path w="65" h="69">
                    <a:moveTo>
                      <a:pt x="14" y="0"/>
                    </a:moveTo>
                    <a:lnTo>
                      <a:pt x="27" y="0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0" y="12"/>
                    </a:lnTo>
                    <a:lnTo>
                      <a:pt x="29" y="17"/>
                    </a:lnTo>
                    <a:lnTo>
                      <a:pt x="27" y="24"/>
                    </a:lnTo>
                    <a:lnTo>
                      <a:pt x="29" y="25"/>
                    </a:lnTo>
                    <a:lnTo>
                      <a:pt x="30" y="26"/>
                    </a:lnTo>
                    <a:lnTo>
                      <a:pt x="35" y="26"/>
                    </a:lnTo>
                    <a:lnTo>
                      <a:pt x="40" y="25"/>
                    </a:lnTo>
                    <a:lnTo>
                      <a:pt x="41" y="24"/>
                    </a:lnTo>
                    <a:lnTo>
                      <a:pt x="43" y="23"/>
                    </a:lnTo>
                    <a:lnTo>
                      <a:pt x="44" y="21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6" y="10"/>
                    </a:lnTo>
                    <a:lnTo>
                      <a:pt x="46" y="5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1" y="19"/>
                    </a:lnTo>
                    <a:lnTo>
                      <a:pt x="58" y="37"/>
                    </a:lnTo>
                    <a:lnTo>
                      <a:pt x="51" y="69"/>
                    </a:lnTo>
                    <a:lnTo>
                      <a:pt x="34" y="69"/>
                    </a:lnTo>
                    <a:lnTo>
                      <a:pt x="36" y="57"/>
                    </a:lnTo>
                    <a:lnTo>
                      <a:pt x="39" y="43"/>
                    </a:lnTo>
                    <a:lnTo>
                      <a:pt x="38" y="42"/>
                    </a:lnTo>
                    <a:lnTo>
                      <a:pt x="37" y="41"/>
                    </a:lnTo>
                    <a:lnTo>
                      <a:pt x="31" y="41"/>
                    </a:lnTo>
                    <a:lnTo>
                      <a:pt x="26" y="42"/>
                    </a:lnTo>
                    <a:lnTo>
                      <a:pt x="24" y="43"/>
                    </a:lnTo>
                    <a:lnTo>
                      <a:pt x="23" y="44"/>
                    </a:lnTo>
                    <a:lnTo>
                      <a:pt x="22" y="45"/>
                    </a:lnTo>
                    <a:lnTo>
                      <a:pt x="22" y="46"/>
                    </a:lnTo>
                    <a:lnTo>
                      <a:pt x="21" y="49"/>
                    </a:lnTo>
                    <a:lnTo>
                      <a:pt x="21" y="58"/>
                    </a:lnTo>
                    <a:lnTo>
                      <a:pt x="20" y="61"/>
                    </a:lnTo>
                    <a:lnTo>
                      <a:pt x="20" y="63"/>
                    </a:lnTo>
                    <a:lnTo>
                      <a:pt x="17" y="69"/>
                    </a:lnTo>
                    <a:lnTo>
                      <a:pt x="0" y="69"/>
                    </a:lnTo>
                    <a:lnTo>
                      <a:pt x="4" y="52"/>
                    </a:lnTo>
                    <a:lnTo>
                      <a:pt x="8" y="3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85" name="Freeform 81"/>
              <p:cNvSpPr>
                <a:spLocks/>
              </p:cNvSpPr>
              <p:nvPr/>
            </p:nvSpPr>
            <p:spPr bwMode="auto">
              <a:xfrm>
                <a:off x="516" y="3261"/>
                <a:ext cx="61" cy="7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1" y="0"/>
                  </a:cxn>
                  <a:cxn ang="0">
                    <a:pos x="59" y="4"/>
                  </a:cxn>
                  <a:cxn ang="0">
                    <a:pos x="59" y="8"/>
                  </a:cxn>
                  <a:cxn ang="0">
                    <a:pos x="58" y="13"/>
                  </a:cxn>
                  <a:cxn ang="0">
                    <a:pos x="56" y="18"/>
                  </a:cxn>
                  <a:cxn ang="0">
                    <a:pos x="27" y="18"/>
                  </a:cxn>
                  <a:cxn ang="0">
                    <a:pos x="27" y="19"/>
                  </a:cxn>
                  <a:cxn ang="0">
                    <a:pos x="26" y="21"/>
                  </a:cxn>
                  <a:cxn ang="0">
                    <a:pos x="25" y="26"/>
                  </a:cxn>
                  <a:cxn ang="0">
                    <a:pos x="31" y="27"/>
                  </a:cxn>
                  <a:cxn ang="0">
                    <a:pos x="37" y="27"/>
                  </a:cxn>
                  <a:cxn ang="0">
                    <a:pos x="44" y="27"/>
                  </a:cxn>
                  <a:cxn ang="0">
                    <a:pos x="50" y="26"/>
                  </a:cxn>
                  <a:cxn ang="0">
                    <a:pos x="50" y="33"/>
                  </a:cxn>
                  <a:cxn ang="0">
                    <a:pos x="50" y="37"/>
                  </a:cxn>
                  <a:cxn ang="0">
                    <a:pos x="49" y="43"/>
                  </a:cxn>
                  <a:cxn ang="0">
                    <a:pos x="21" y="43"/>
                  </a:cxn>
                  <a:cxn ang="0">
                    <a:pos x="21" y="47"/>
                  </a:cxn>
                  <a:cxn ang="0">
                    <a:pos x="20" y="49"/>
                  </a:cxn>
                  <a:cxn ang="0">
                    <a:pos x="19" y="50"/>
                  </a:cxn>
                  <a:cxn ang="0">
                    <a:pos x="27" y="51"/>
                  </a:cxn>
                  <a:cxn ang="0">
                    <a:pos x="34" y="51"/>
                  </a:cxn>
                  <a:cxn ang="0">
                    <a:pos x="51" y="52"/>
                  </a:cxn>
                  <a:cxn ang="0">
                    <a:pos x="50" y="55"/>
                  </a:cxn>
                  <a:cxn ang="0">
                    <a:pos x="49" y="60"/>
                  </a:cxn>
                  <a:cxn ang="0">
                    <a:pos x="48" y="64"/>
                  </a:cxn>
                  <a:cxn ang="0">
                    <a:pos x="46" y="69"/>
                  </a:cxn>
                  <a:cxn ang="0">
                    <a:pos x="0" y="69"/>
                  </a:cxn>
                  <a:cxn ang="0">
                    <a:pos x="3" y="50"/>
                  </a:cxn>
                  <a:cxn ang="0">
                    <a:pos x="7" y="32"/>
                  </a:cxn>
                  <a:cxn ang="0">
                    <a:pos x="14" y="0"/>
                  </a:cxn>
                </a:cxnLst>
                <a:rect l="0" t="0" r="r" b="b"/>
                <a:pathLst>
                  <a:path w="61" h="69">
                    <a:moveTo>
                      <a:pt x="14" y="0"/>
                    </a:moveTo>
                    <a:lnTo>
                      <a:pt x="61" y="0"/>
                    </a:lnTo>
                    <a:lnTo>
                      <a:pt x="59" y="4"/>
                    </a:lnTo>
                    <a:lnTo>
                      <a:pt x="59" y="8"/>
                    </a:lnTo>
                    <a:lnTo>
                      <a:pt x="58" y="13"/>
                    </a:lnTo>
                    <a:lnTo>
                      <a:pt x="56" y="18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6" y="21"/>
                    </a:lnTo>
                    <a:lnTo>
                      <a:pt x="25" y="26"/>
                    </a:lnTo>
                    <a:lnTo>
                      <a:pt x="31" y="27"/>
                    </a:lnTo>
                    <a:lnTo>
                      <a:pt x="37" y="27"/>
                    </a:lnTo>
                    <a:lnTo>
                      <a:pt x="44" y="27"/>
                    </a:lnTo>
                    <a:lnTo>
                      <a:pt x="50" y="26"/>
                    </a:lnTo>
                    <a:lnTo>
                      <a:pt x="50" y="33"/>
                    </a:lnTo>
                    <a:lnTo>
                      <a:pt x="50" y="37"/>
                    </a:lnTo>
                    <a:lnTo>
                      <a:pt x="49" y="43"/>
                    </a:lnTo>
                    <a:lnTo>
                      <a:pt x="21" y="43"/>
                    </a:lnTo>
                    <a:lnTo>
                      <a:pt x="21" y="47"/>
                    </a:lnTo>
                    <a:lnTo>
                      <a:pt x="20" y="49"/>
                    </a:lnTo>
                    <a:lnTo>
                      <a:pt x="19" y="50"/>
                    </a:lnTo>
                    <a:lnTo>
                      <a:pt x="27" y="51"/>
                    </a:lnTo>
                    <a:lnTo>
                      <a:pt x="34" y="51"/>
                    </a:lnTo>
                    <a:lnTo>
                      <a:pt x="51" y="52"/>
                    </a:lnTo>
                    <a:lnTo>
                      <a:pt x="50" y="55"/>
                    </a:lnTo>
                    <a:lnTo>
                      <a:pt x="49" y="60"/>
                    </a:lnTo>
                    <a:lnTo>
                      <a:pt x="48" y="64"/>
                    </a:lnTo>
                    <a:lnTo>
                      <a:pt x="46" y="69"/>
                    </a:lnTo>
                    <a:lnTo>
                      <a:pt x="0" y="69"/>
                    </a:lnTo>
                    <a:lnTo>
                      <a:pt x="3" y="50"/>
                    </a:lnTo>
                    <a:lnTo>
                      <a:pt x="7" y="3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86" name="Freeform 82"/>
              <p:cNvSpPr>
                <a:spLocks/>
              </p:cNvSpPr>
              <p:nvPr/>
            </p:nvSpPr>
            <p:spPr bwMode="auto">
              <a:xfrm>
                <a:off x="648" y="3261"/>
                <a:ext cx="44" cy="7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1" y="0"/>
                  </a:cxn>
                  <a:cxn ang="0">
                    <a:pos x="28" y="12"/>
                  </a:cxn>
                  <a:cxn ang="0">
                    <a:pos x="26" y="24"/>
                  </a:cxn>
                  <a:cxn ang="0">
                    <a:pos x="21" y="51"/>
                  </a:cxn>
                  <a:cxn ang="0">
                    <a:pos x="32" y="51"/>
                  </a:cxn>
                  <a:cxn ang="0">
                    <a:pos x="44" y="50"/>
                  </a:cxn>
                  <a:cxn ang="0">
                    <a:pos x="44" y="56"/>
                  </a:cxn>
                  <a:cxn ang="0">
                    <a:pos x="44" y="60"/>
                  </a:cxn>
                  <a:cxn ang="0">
                    <a:pos x="42" y="69"/>
                  </a:cxn>
                  <a:cxn ang="0">
                    <a:pos x="0" y="69"/>
                  </a:cxn>
                  <a:cxn ang="0">
                    <a:pos x="14" y="0"/>
                  </a:cxn>
                </a:cxnLst>
                <a:rect l="0" t="0" r="r" b="b"/>
                <a:pathLst>
                  <a:path w="44" h="69">
                    <a:moveTo>
                      <a:pt x="14" y="0"/>
                    </a:moveTo>
                    <a:lnTo>
                      <a:pt x="31" y="0"/>
                    </a:lnTo>
                    <a:lnTo>
                      <a:pt x="28" y="12"/>
                    </a:lnTo>
                    <a:lnTo>
                      <a:pt x="26" y="24"/>
                    </a:lnTo>
                    <a:lnTo>
                      <a:pt x="21" y="51"/>
                    </a:lnTo>
                    <a:lnTo>
                      <a:pt x="32" y="51"/>
                    </a:lnTo>
                    <a:lnTo>
                      <a:pt x="44" y="50"/>
                    </a:lnTo>
                    <a:lnTo>
                      <a:pt x="44" y="56"/>
                    </a:lnTo>
                    <a:lnTo>
                      <a:pt x="44" y="60"/>
                    </a:lnTo>
                    <a:lnTo>
                      <a:pt x="42" y="69"/>
                    </a:lnTo>
                    <a:lnTo>
                      <a:pt x="0" y="6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87" name="Freeform 83"/>
              <p:cNvSpPr>
                <a:spLocks/>
              </p:cNvSpPr>
              <p:nvPr/>
            </p:nvSpPr>
            <p:spPr bwMode="auto">
              <a:xfrm>
                <a:off x="704" y="3261"/>
                <a:ext cx="55" cy="7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2" y="0"/>
                  </a:cxn>
                  <a:cxn ang="0">
                    <a:pos x="51" y="4"/>
                  </a:cxn>
                  <a:cxn ang="0">
                    <a:pos x="50" y="8"/>
                  </a:cxn>
                  <a:cxn ang="0">
                    <a:pos x="50" y="13"/>
                  </a:cxn>
                  <a:cxn ang="0">
                    <a:pos x="48" y="18"/>
                  </a:cxn>
                  <a:cxn ang="0">
                    <a:pos x="43" y="17"/>
                  </a:cxn>
                  <a:cxn ang="0">
                    <a:pos x="39" y="17"/>
                  </a:cxn>
                  <a:cxn ang="0">
                    <a:pos x="36" y="18"/>
                  </a:cxn>
                  <a:cxn ang="0">
                    <a:pos x="33" y="20"/>
                  </a:cxn>
                  <a:cxn ang="0">
                    <a:pos x="31" y="22"/>
                  </a:cxn>
                  <a:cxn ang="0">
                    <a:pos x="30" y="25"/>
                  </a:cxn>
                  <a:cxn ang="0">
                    <a:pos x="28" y="29"/>
                  </a:cxn>
                  <a:cxn ang="0">
                    <a:pos x="28" y="33"/>
                  </a:cxn>
                  <a:cxn ang="0">
                    <a:pos x="27" y="42"/>
                  </a:cxn>
                  <a:cxn ang="0">
                    <a:pos x="26" y="51"/>
                  </a:cxn>
                  <a:cxn ang="0">
                    <a:pos x="25" y="60"/>
                  </a:cxn>
                  <a:cxn ang="0">
                    <a:pos x="24" y="65"/>
                  </a:cxn>
                  <a:cxn ang="0">
                    <a:pos x="23" y="69"/>
                  </a:cxn>
                  <a:cxn ang="0">
                    <a:pos x="6" y="69"/>
                  </a:cxn>
                  <a:cxn ang="0">
                    <a:pos x="10" y="41"/>
                  </a:cxn>
                  <a:cxn ang="0">
                    <a:pos x="13" y="30"/>
                  </a:cxn>
                  <a:cxn ang="0">
                    <a:pos x="15" y="19"/>
                  </a:cxn>
                  <a:cxn ang="0">
                    <a:pos x="14" y="19"/>
                  </a:cxn>
                  <a:cxn ang="0">
                    <a:pos x="12" y="18"/>
                  </a:cxn>
                  <a:cxn ang="0">
                    <a:pos x="9" y="18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1" y="10"/>
                  </a:cxn>
                  <a:cxn ang="0">
                    <a:pos x="4" y="0"/>
                  </a:cxn>
                </a:cxnLst>
                <a:rect l="0" t="0" r="r" b="b"/>
                <a:pathLst>
                  <a:path w="52" h="69">
                    <a:moveTo>
                      <a:pt x="4" y="0"/>
                    </a:moveTo>
                    <a:lnTo>
                      <a:pt x="52" y="0"/>
                    </a:lnTo>
                    <a:lnTo>
                      <a:pt x="51" y="4"/>
                    </a:lnTo>
                    <a:lnTo>
                      <a:pt x="50" y="8"/>
                    </a:lnTo>
                    <a:lnTo>
                      <a:pt x="50" y="13"/>
                    </a:lnTo>
                    <a:lnTo>
                      <a:pt x="48" y="18"/>
                    </a:lnTo>
                    <a:lnTo>
                      <a:pt x="43" y="17"/>
                    </a:lnTo>
                    <a:lnTo>
                      <a:pt x="39" y="17"/>
                    </a:lnTo>
                    <a:lnTo>
                      <a:pt x="36" y="18"/>
                    </a:lnTo>
                    <a:lnTo>
                      <a:pt x="33" y="20"/>
                    </a:lnTo>
                    <a:lnTo>
                      <a:pt x="31" y="22"/>
                    </a:lnTo>
                    <a:lnTo>
                      <a:pt x="30" y="25"/>
                    </a:lnTo>
                    <a:lnTo>
                      <a:pt x="28" y="29"/>
                    </a:lnTo>
                    <a:lnTo>
                      <a:pt x="28" y="33"/>
                    </a:lnTo>
                    <a:lnTo>
                      <a:pt x="27" y="42"/>
                    </a:lnTo>
                    <a:lnTo>
                      <a:pt x="26" y="51"/>
                    </a:lnTo>
                    <a:lnTo>
                      <a:pt x="25" y="60"/>
                    </a:lnTo>
                    <a:lnTo>
                      <a:pt x="24" y="65"/>
                    </a:lnTo>
                    <a:lnTo>
                      <a:pt x="23" y="69"/>
                    </a:lnTo>
                    <a:lnTo>
                      <a:pt x="6" y="69"/>
                    </a:lnTo>
                    <a:lnTo>
                      <a:pt x="10" y="41"/>
                    </a:lnTo>
                    <a:lnTo>
                      <a:pt x="13" y="30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9" y="18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88" name="Freeform 84"/>
              <p:cNvSpPr>
                <a:spLocks/>
              </p:cNvSpPr>
              <p:nvPr/>
            </p:nvSpPr>
            <p:spPr bwMode="auto">
              <a:xfrm>
                <a:off x="759" y="3261"/>
                <a:ext cx="66" cy="7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1" y="0"/>
                  </a:cxn>
                  <a:cxn ang="0">
                    <a:pos x="28" y="13"/>
                  </a:cxn>
                  <a:cxn ang="0">
                    <a:pos x="25" y="24"/>
                  </a:cxn>
                  <a:cxn ang="0">
                    <a:pos x="26" y="25"/>
                  </a:cxn>
                  <a:cxn ang="0">
                    <a:pos x="28" y="26"/>
                  </a:cxn>
                  <a:cxn ang="0">
                    <a:pos x="33" y="26"/>
                  </a:cxn>
                  <a:cxn ang="0">
                    <a:pos x="38" y="25"/>
                  </a:cxn>
                  <a:cxn ang="0">
                    <a:pos x="40" y="24"/>
                  </a:cxn>
                  <a:cxn ang="0">
                    <a:pos x="41" y="23"/>
                  </a:cxn>
                  <a:cxn ang="0">
                    <a:pos x="42" y="22"/>
                  </a:cxn>
                  <a:cxn ang="0">
                    <a:pos x="43" y="21"/>
                  </a:cxn>
                  <a:cxn ang="0">
                    <a:pos x="44" y="18"/>
                  </a:cxn>
                  <a:cxn ang="0">
                    <a:pos x="45" y="10"/>
                  </a:cxn>
                  <a:cxn ang="0">
                    <a:pos x="46" y="5"/>
                  </a:cxn>
                  <a:cxn ang="0">
                    <a:pos x="47" y="0"/>
                  </a:cxn>
                  <a:cxn ang="0">
                    <a:pos x="64" y="0"/>
                  </a:cxn>
                  <a:cxn ang="0">
                    <a:pos x="61" y="17"/>
                  </a:cxn>
                  <a:cxn ang="0">
                    <a:pos x="57" y="35"/>
                  </a:cxn>
                  <a:cxn ang="0">
                    <a:pos x="50" y="69"/>
                  </a:cxn>
                  <a:cxn ang="0">
                    <a:pos x="35" y="69"/>
                  </a:cxn>
                  <a:cxn ang="0">
                    <a:pos x="35" y="41"/>
                  </a:cxn>
                  <a:cxn ang="0">
                    <a:pos x="19" y="41"/>
                  </a:cxn>
                  <a:cxn ang="0">
                    <a:pos x="19" y="44"/>
                  </a:cxn>
                  <a:cxn ang="0">
                    <a:pos x="20" y="47"/>
                  </a:cxn>
                  <a:cxn ang="0">
                    <a:pos x="19" y="53"/>
                  </a:cxn>
                  <a:cxn ang="0">
                    <a:pos x="18" y="61"/>
                  </a:cxn>
                  <a:cxn ang="0">
                    <a:pos x="19" y="65"/>
                  </a:cxn>
                  <a:cxn ang="0">
                    <a:pos x="19" y="69"/>
                  </a:cxn>
                  <a:cxn ang="0">
                    <a:pos x="0" y="69"/>
                  </a:cxn>
                  <a:cxn ang="0">
                    <a:pos x="3" y="50"/>
                  </a:cxn>
                  <a:cxn ang="0">
                    <a:pos x="6" y="32"/>
                  </a:cxn>
                  <a:cxn ang="0">
                    <a:pos x="14" y="0"/>
                  </a:cxn>
                </a:cxnLst>
                <a:rect l="0" t="0" r="r" b="b"/>
                <a:pathLst>
                  <a:path w="64" h="69">
                    <a:moveTo>
                      <a:pt x="14" y="0"/>
                    </a:moveTo>
                    <a:lnTo>
                      <a:pt x="31" y="0"/>
                    </a:lnTo>
                    <a:lnTo>
                      <a:pt x="28" y="13"/>
                    </a:lnTo>
                    <a:lnTo>
                      <a:pt x="25" y="24"/>
                    </a:lnTo>
                    <a:lnTo>
                      <a:pt x="26" y="25"/>
                    </a:lnTo>
                    <a:lnTo>
                      <a:pt x="28" y="26"/>
                    </a:lnTo>
                    <a:lnTo>
                      <a:pt x="33" y="26"/>
                    </a:lnTo>
                    <a:lnTo>
                      <a:pt x="38" y="25"/>
                    </a:lnTo>
                    <a:lnTo>
                      <a:pt x="40" y="24"/>
                    </a:lnTo>
                    <a:lnTo>
                      <a:pt x="41" y="23"/>
                    </a:lnTo>
                    <a:lnTo>
                      <a:pt x="42" y="22"/>
                    </a:lnTo>
                    <a:lnTo>
                      <a:pt x="43" y="21"/>
                    </a:lnTo>
                    <a:lnTo>
                      <a:pt x="44" y="18"/>
                    </a:lnTo>
                    <a:lnTo>
                      <a:pt x="45" y="10"/>
                    </a:lnTo>
                    <a:lnTo>
                      <a:pt x="46" y="5"/>
                    </a:lnTo>
                    <a:lnTo>
                      <a:pt x="47" y="0"/>
                    </a:lnTo>
                    <a:lnTo>
                      <a:pt x="64" y="0"/>
                    </a:lnTo>
                    <a:lnTo>
                      <a:pt x="61" y="17"/>
                    </a:lnTo>
                    <a:lnTo>
                      <a:pt x="57" y="35"/>
                    </a:lnTo>
                    <a:lnTo>
                      <a:pt x="50" y="69"/>
                    </a:lnTo>
                    <a:lnTo>
                      <a:pt x="35" y="69"/>
                    </a:lnTo>
                    <a:lnTo>
                      <a:pt x="35" y="41"/>
                    </a:lnTo>
                    <a:lnTo>
                      <a:pt x="19" y="41"/>
                    </a:lnTo>
                    <a:lnTo>
                      <a:pt x="19" y="44"/>
                    </a:lnTo>
                    <a:lnTo>
                      <a:pt x="20" y="47"/>
                    </a:lnTo>
                    <a:lnTo>
                      <a:pt x="19" y="53"/>
                    </a:lnTo>
                    <a:lnTo>
                      <a:pt x="18" y="61"/>
                    </a:lnTo>
                    <a:lnTo>
                      <a:pt x="19" y="65"/>
                    </a:lnTo>
                    <a:lnTo>
                      <a:pt x="19" y="69"/>
                    </a:lnTo>
                    <a:lnTo>
                      <a:pt x="0" y="69"/>
                    </a:lnTo>
                    <a:lnTo>
                      <a:pt x="3" y="50"/>
                    </a:lnTo>
                    <a:lnTo>
                      <a:pt x="6" y="3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89" name="Freeform 85"/>
              <p:cNvSpPr>
                <a:spLocks/>
              </p:cNvSpPr>
              <p:nvPr/>
            </p:nvSpPr>
            <p:spPr bwMode="auto">
              <a:xfrm>
                <a:off x="864" y="3261"/>
                <a:ext cx="55" cy="7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8" y="2"/>
                  </a:cxn>
                  <a:cxn ang="0">
                    <a:pos x="52" y="6"/>
                  </a:cxn>
                  <a:cxn ang="0">
                    <a:pos x="55" y="21"/>
                  </a:cxn>
                  <a:cxn ang="0">
                    <a:pos x="39" y="18"/>
                  </a:cxn>
                  <a:cxn ang="0">
                    <a:pos x="36" y="15"/>
                  </a:cxn>
                  <a:cxn ang="0">
                    <a:pos x="32" y="14"/>
                  </a:cxn>
                  <a:cxn ang="0">
                    <a:pos x="28" y="15"/>
                  </a:cxn>
                  <a:cxn ang="0">
                    <a:pos x="25" y="19"/>
                  </a:cxn>
                  <a:cxn ang="0">
                    <a:pos x="31" y="24"/>
                  </a:cxn>
                  <a:cxn ang="0">
                    <a:pos x="40" y="29"/>
                  </a:cxn>
                  <a:cxn ang="0">
                    <a:pos x="48" y="32"/>
                  </a:cxn>
                  <a:cxn ang="0">
                    <a:pos x="50" y="34"/>
                  </a:cxn>
                  <a:cxn ang="0">
                    <a:pos x="53" y="40"/>
                  </a:cxn>
                  <a:cxn ang="0">
                    <a:pos x="53" y="47"/>
                  </a:cxn>
                  <a:cxn ang="0">
                    <a:pos x="51" y="52"/>
                  </a:cxn>
                  <a:cxn ang="0">
                    <a:pos x="47" y="60"/>
                  </a:cxn>
                  <a:cxn ang="0">
                    <a:pos x="40" y="65"/>
                  </a:cxn>
                  <a:cxn ang="0">
                    <a:pos x="33" y="69"/>
                  </a:cxn>
                  <a:cxn ang="0">
                    <a:pos x="22" y="71"/>
                  </a:cxn>
                  <a:cxn ang="0">
                    <a:pos x="16" y="70"/>
                  </a:cxn>
                  <a:cxn ang="0">
                    <a:pos x="10" y="68"/>
                  </a:cxn>
                  <a:cxn ang="0">
                    <a:pos x="4" y="64"/>
                  </a:cxn>
                  <a:cxn ang="0">
                    <a:pos x="0" y="56"/>
                  </a:cxn>
                  <a:cxn ang="0">
                    <a:pos x="2" y="48"/>
                  </a:cxn>
                  <a:cxn ang="0">
                    <a:pos x="10" y="47"/>
                  </a:cxn>
                  <a:cxn ang="0">
                    <a:pos x="15" y="48"/>
                  </a:cxn>
                  <a:cxn ang="0">
                    <a:pos x="19" y="51"/>
                  </a:cxn>
                  <a:cxn ang="0">
                    <a:pos x="23" y="55"/>
                  </a:cxn>
                  <a:cxn ang="0">
                    <a:pos x="29" y="55"/>
                  </a:cxn>
                  <a:cxn ang="0">
                    <a:pos x="33" y="51"/>
                  </a:cxn>
                  <a:cxn ang="0">
                    <a:pos x="32" y="46"/>
                  </a:cxn>
                  <a:cxn ang="0">
                    <a:pos x="19" y="41"/>
                  </a:cxn>
                  <a:cxn ang="0">
                    <a:pos x="11" y="35"/>
                  </a:cxn>
                  <a:cxn ang="0">
                    <a:pos x="8" y="29"/>
                  </a:cxn>
                  <a:cxn ang="0">
                    <a:pos x="8" y="22"/>
                  </a:cxn>
                  <a:cxn ang="0">
                    <a:pos x="11" y="15"/>
                  </a:cxn>
                  <a:cxn ang="0">
                    <a:pos x="16" y="8"/>
                  </a:cxn>
                  <a:cxn ang="0">
                    <a:pos x="25" y="2"/>
                  </a:cxn>
                  <a:cxn ang="0">
                    <a:pos x="33" y="0"/>
                  </a:cxn>
                </a:cxnLst>
                <a:rect l="0" t="0" r="r" b="b"/>
                <a:pathLst>
                  <a:path w="55" h="71">
                    <a:moveTo>
                      <a:pt x="36" y="0"/>
                    </a:moveTo>
                    <a:lnTo>
                      <a:pt x="41" y="0"/>
                    </a:lnTo>
                    <a:lnTo>
                      <a:pt x="45" y="1"/>
                    </a:lnTo>
                    <a:lnTo>
                      <a:pt x="48" y="2"/>
                    </a:lnTo>
                    <a:lnTo>
                      <a:pt x="50" y="3"/>
                    </a:lnTo>
                    <a:lnTo>
                      <a:pt x="52" y="6"/>
                    </a:lnTo>
                    <a:lnTo>
                      <a:pt x="55" y="9"/>
                    </a:lnTo>
                    <a:lnTo>
                      <a:pt x="55" y="21"/>
                    </a:lnTo>
                    <a:lnTo>
                      <a:pt x="39" y="21"/>
                    </a:lnTo>
                    <a:lnTo>
                      <a:pt x="39" y="18"/>
                    </a:lnTo>
                    <a:lnTo>
                      <a:pt x="37" y="16"/>
                    </a:lnTo>
                    <a:lnTo>
                      <a:pt x="36" y="15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8" y="22"/>
                    </a:lnTo>
                    <a:lnTo>
                      <a:pt x="31" y="24"/>
                    </a:lnTo>
                    <a:lnTo>
                      <a:pt x="36" y="27"/>
                    </a:lnTo>
                    <a:lnTo>
                      <a:pt x="40" y="29"/>
                    </a:lnTo>
                    <a:lnTo>
                      <a:pt x="44" y="30"/>
                    </a:lnTo>
                    <a:lnTo>
                      <a:pt x="48" y="32"/>
                    </a:lnTo>
                    <a:lnTo>
                      <a:pt x="49" y="33"/>
                    </a:lnTo>
                    <a:lnTo>
                      <a:pt x="50" y="34"/>
                    </a:lnTo>
                    <a:lnTo>
                      <a:pt x="52" y="38"/>
                    </a:lnTo>
                    <a:lnTo>
                      <a:pt x="53" y="40"/>
                    </a:lnTo>
                    <a:lnTo>
                      <a:pt x="53" y="43"/>
                    </a:lnTo>
                    <a:lnTo>
                      <a:pt x="53" y="47"/>
                    </a:lnTo>
                    <a:lnTo>
                      <a:pt x="52" y="50"/>
                    </a:lnTo>
                    <a:lnTo>
                      <a:pt x="51" y="52"/>
                    </a:lnTo>
                    <a:lnTo>
                      <a:pt x="50" y="55"/>
                    </a:lnTo>
                    <a:lnTo>
                      <a:pt x="47" y="60"/>
                    </a:lnTo>
                    <a:lnTo>
                      <a:pt x="43" y="64"/>
                    </a:lnTo>
                    <a:lnTo>
                      <a:pt x="40" y="65"/>
                    </a:lnTo>
                    <a:lnTo>
                      <a:pt x="38" y="67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2" y="71"/>
                    </a:lnTo>
                    <a:lnTo>
                      <a:pt x="19" y="71"/>
                    </a:lnTo>
                    <a:lnTo>
                      <a:pt x="16" y="70"/>
                    </a:lnTo>
                    <a:lnTo>
                      <a:pt x="13" y="70"/>
                    </a:lnTo>
                    <a:lnTo>
                      <a:pt x="10" y="68"/>
                    </a:lnTo>
                    <a:lnTo>
                      <a:pt x="7" y="67"/>
                    </a:lnTo>
                    <a:lnTo>
                      <a:pt x="4" y="64"/>
                    </a:lnTo>
                    <a:lnTo>
                      <a:pt x="2" y="61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10" y="47"/>
                    </a:lnTo>
                    <a:lnTo>
                      <a:pt x="13" y="48"/>
                    </a:lnTo>
                    <a:lnTo>
                      <a:pt x="15" y="48"/>
                    </a:lnTo>
                    <a:lnTo>
                      <a:pt x="17" y="50"/>
                    </a:lnTo>
                    <a:lnTo>
                      <a:pt x="19" y="51"/>
                    </a:lnTo>
                    <a:lnTo>
                      <a:pt x="21" y="54"/>
                    </a:lnTo>
                    <a:lnTo>
                      <a:pt x="23" y="55"/>
                    </a:lnTo>
                    <a:lnTo>
                      <a:pt x="25" y="55"/>
                    </a:lnTo>
                    <a:lnTo>
                      <a:pt x="29" y="55"/>
                    </a:lnTo>
                    <a:lnTo>
                      <a:pt x="31" y="53"/>
                    </a:lnTo>
                    <a:lnTo>
                      <a:pt x="33" y="51"/>
                    </a:lnTo>
                    <a:lnTo>
                      <a:pt x="35" y="48"/>
                    </a:lnTo>
                    <a:lnTo>
                      <a:pt x="32" y="46"/>
                    </a:lnTo>
                    <a:lnTo>
                      <a:pt x="28" y="45"/>
                    </a:lnTo>
                    <a:lnTo>
                      <a:pt x="19" y="41"/>
                    </a:lnTo>
                    <a:lnTo>
                      <a:pt x="14" y="38"/>
                    </a:lnTo>
                    <a:lnTo>
                      <a:pt x="11" y="35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8" y="22"/>
                    </a:lnTo>
                    <a:lnTo>
                      <a:pt x="10" y="17"/>
                    </a:lnTo>
                    <a:lnTo>
                      <a:pt x="11" y="15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0" y="5"/>
                    </a:lnTo>
                    <a:lnTo>
                      <a:pt x="25" y="2"/>
                    </a:lnTo>
                    <a:lnTo>
                      <a:pt x="30" y="1"/>
                    </a:lnTo>
                    <a:lnTo>
                      <a:pt x="33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90" name="Freeform 86"/>
              <p:cNvSpPr>
                <a:spLocks/>
              </p:cNvSpPr>
              <p:nvPr/>
            </p:nvSpPr>
            <p:spPr bwMode="auto">
              <a:xfrm>
                <a:off x="930" y="3261"/>
                <a:ext cx="55" cy="7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0" y="0"/>
                  </a:cxn>
                  <a:cxn ang="0">
                    <a:pos x="60" y="4"/>
                  </a:cxn>
                  <a:cxn ang="0">
                    <a:pos x="59" y="8"/>
                  </a:cxn>
                  <a:cxn ang="0">
                    <a:pos x="58" y="17"/>
                  </a:cxn>
                  <a:cxn ang="0">
                    <a:pos x="27" y="17"/>
                  </a:cxn>
                  <a:cxn ang="0">
                    <a:pos x="27" y="21"/>
                  </a:cxn>
                  <a:cxn ang="0">
                    <a:pos x="26" y="24"/>
                  </a:cxn>
                  <a:cxn ang="0">
                    <a:pos x="25" y="28"/>
                  </a:cxn>
                  <a:cxn ang="0">
                    <a:pos x="52" y="28"/>
                  </a:cxn>
                  <a:cxn ang="0">
                    <a:pos x="53" y="32"/>
                  </a:cxn>
                  <a:cxn ang="0">
                    <a:pos x="52" y="35"/>
                  </a:cxn>
                  <a:cxn ang="0">
                    <a:pos x="51" y="38"/>
                  </a:cxn>
                  <a:cxn ang="0">
                    <a:pos x="50" y="40"/>
                  </a:cxn>
                  <a:cxn ang="0">
                    <a:pos x="49" y="42"/>
                  </a:cxn>
                  <a:cxn ang="0">
                    <a:pos x="47" y="43"/>
                  </a:cxn>
                  <a:cxn ang="0">
                    <a:pos x="42" y="44"/>
                  </a:cxn>
                  <a:cxn ang="0">
                    <a:pos x="31" y="44"/>
                  </a:cxn>
                  <a:cxn ang="0">
                    <a:pos x="26" y="44"/>
                  </a:cxn>
                  <a:cxn ang="0">
                    <a:pos x="21" y="45"/>
                  </a:cxn>
                  <a:cxn ang="0">
                    <a:pos x="21" y="51"/>
                  </a:cxn>
                  <a:cxn ang="0">
                    <a:pos x="50" y="51"/>
                  </a:cxn>
                  <a:cxn ang="0">
                    <a:pos x="50" y="55"/>
                  </a:cxn>
                  <a:cxn ang="0">
                    <a:pos x="49" y="59"/>
                  </a:cxn>
                  <a:cxn ang="0">
                    <a:pos x="46" y="69"/>
                  </a:cxn>
                  <a:cxn ang="0">
                    <a:pos x="0" y="69"/>
                  </a:cxn>
                  <a:cxn ang="0">
                    <a:pos x="14" y="0"/>
                  </a:cxn>
                </a:cxnLst>
                <a:rect l="0" t="0" r="r" b="b"/>
                <a:pathLst>
                  <a:path w="60" h="69">
                    <a:moveTo>
                      <a:pt x="14" y="0"/>
                    </a:moveTo>
                    <a:lnTo>
                      <a:pt x="60" y="0"/>
                    </a:lnTo>
                    <a:lnTo>
                      <a:pt x="60" y="4"/>
                    </a:lnTo>
                    <a:lnTo>
                      <a:pt x="59" y="8"/>
                    </a:lnTo>
                    <a:lnTo>
                      <a:pt x="58" y="17"/>
                    </a:lnTo>
                    <a:lnTo>
                      <a:pt x="27" y="17"/>
                    </a:lnTo>
                    <a:lnTo>
                      <a:pt x="27" y="21"/>
                    </a:lnTo>
                    <a:lnTo>
                      <a:pt x="26" y="24"/>
                    </a:lnTo>
                    <a:lnTo>
                      <a:pt x="25" y="28"/>
                    </a:lnTo>
                    <a:lnTo>
                      <a:pt x="52" y="28"/>
                    </a:lnTo>
                    <a:lnTo>
                      <a:pt x="53" y="32"/>
                    </a:lnTo>
                    <a:lnTo>
                      <a:pt x="52" y="35"/>
                    </a:lnTo>
                    <a:lnTo>
                      <a:pt x="51" y="38"/>
                    </a:lnTo>
                    <a:lnTo>
                      <a:pt x="50" y="40"/>
                    </a:lnTo>
                    <a:lnTo>
                      <a:pt x="49" y="42"/>
                    </a:lnTo>
                    <a:lnTo>
                      <a:pt x="47" y="43"/>
                    </a:lnTo>
                    <a:lnTo>
                      <a:pt x="42" y="44"/>
                    </a:lnTo>
                    <a:lnTo>
                      <a:pt x="31" y="44"/>
                    </a:lnTo>
                    <a:lnTo>
                      <a:pt x="26" y="44"/>
                    </a:lnTo>
                    <a:lnTo>
                      <a:pt x="21" y="45"/>
                    </a:lnTo>
                    <a:lnTo>
                      <a:pt x="21" y="51"/>
                    </a:lnTo>
                    <a:lnTo>
                      <a:pt x="50" y="51"/>
                    </a:lnTo>
                    <a:lnTo>
                      <a:pt x="50" y="55"/>
                    </a:lnTo>
                    <a:lnTo>
                      <a:pt x="49" y="59"/>
                    </a:lnTo>
                    <a:lnTo>
                      <a:pt x="46" y="69"/>
                    </a:lnTo>
                    <a:lnTo>
                      <a:pt x="0" y="6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91" name="Freeform 87"/>
              <p:cNvSpPr>
                <a:spLocks/>
              </p:cNvSpPr>
              <p:nvPr/>
            </p:nvSpPr>
            <p:spPr bwMode="auto">
              <a:xfrm>
                <a:off x="1068" y="3261"/>
                <a:ext cx="55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18" y="41"/>
                  </a:cxn>
                  <a:cxn ang="0">
                    <a:pos x="26" y="21"/>
                  </a:cxn>
                  <a:cxn ang="0">
                    <a:pos x="35" y="0"/>
                  </a:cxn>
                  <a:cxn ang="0">
                    <a:pos x="52" y="0"/>
                  </a:cxn>
                  <a:cxn ang="0">
                    <a:pos x="22" y="69"/>
                  </a:cxn>
                  <a:cxn ang="0">
                    <a:pos x="0" y="69"/>
                  </a:cxn>
                  <a:cxn ang="0">
                    <a:pos x="0" y="0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lnTo>
                      <a:pt x="18" y="0"/>
                    </a:lnTo>
                    <a:lnTo>
                      <a:pt x="18" y="41"/>
                    </a:lnTo>
                    <a:lnTo>
                      <a:pt x="26" y="21"/>
                    </a:lnTo>
                    <a:lnTo>
                      <a:pt x="35" y="0"/>
                    </a:lnTo>
                    <a:lnTo>
                      <a:pt x="52" y="0"/>
                    </a:lnTo>
                    <a:lnTo>
                      <a:pt x="22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92" name="Freeform 88"/>
              <p:cNvSpPr>
                <a:spLocks/>
              </p:cNvSpPr>
              <p:nvPr/>
            </p:nvSpPr>
            <p:spPr bwMode="auto">
              <a:xfrm>
                <a:off x="1123" y="3261"/>
                <a:ext cx="33" cy="7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2" y="0"/>
                  </a:cxn>
                  <a:cxn ang="0">
                    <a:pos x="24" y="34"/>
                  </a:cxn>
                  <a:cxn ang="0">
                    <a:pos x="18" y="69"/>
                  </a:cxn>
                  <a:cxn ang="0">
                    <a:pos x="0" y="69"/>
                  </a:cxn>
                  <a:cxn ang="0">
                    <a:pos x="14" y="0"/>
                  </a:cxn>
                </a:cxnLst>
                <a:rect l="0" t="0" r="r" b="b"/>
                <a:pathLst>
                  <a:path w="32" h="69">
                    <a:moveTo>
                      <a:pt x="14" y="0"/>
                    </a:moveTo>
                    <a:lnTo>
                      <a:pt x="32" y="0"/>
                    </a:lnTo>
                    <a:lnTo>
                      <a:pt x="24" y="34"/>
                    </a:lnTo>
                    <a:lnTo>
                      <a:pt x="18" y="69"/>
                    </a:lnTo>
                    <a:lnTo>
                      <a:pt x="0" y="6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93" name="Freeform 89"/>
              <p:cNvSpPr>
                <a:spLocks/>
              </p:cNvSpPr>
              <p:nvPr/>
            </p:nvSpPr>
            <p:spPr bwMode="auto">
              <a:xfrm>
                <a:off x="1162" y="3261"/>
                <a:ext cx="55" cy="7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2" y="3"/>
                  </a:cxn>
                  <a:cxn ang="0">
                    <a:pos x="57" y="8"/>
                  </a:cxn>
                  <a:cxn ang="0">
                    <a:pos x="57" y="11"/>
                  </a:cxn>
                  <a:cxn ang="0">
                    <a:pos x="42" y="25"/>
                  </a:cxn>
                  <a:cxn ang="0">
                    <a:pos x="39" y="19"/>
                  </a:cxn>
                  <a:cxn ang="0">
                    <a:pos x="35" y="17"/>
                  </a:cxn>
                  <a:cxn ang="0">
                    <a:pos x="32" y="16"/>
                  </a:cxn>
                  <a:cxn ang="0">
                    <a:pos x="27" y="17"/>
                  </a:cxn>
                  <a:cxn ang="0">
                    <a:pos x="24" y="20"/>
                  </a:cxn>
                  <a:cxn ang="0">
                    <a:pos x="21" y="24"/>
                  </a:cxn>
                  <a:cxn ang="0">
                    <a:pos x="18" y="33"/>
                  </a:cxn>
                  <a:cxn ang="0">
                    <a:pos x="17" y="41"/>
                  </a:cxn>
                  <a:cxn ang="0">
                    <a:pos x="18" y="50"/>
                  </a:cxn>
                  <a:cxn ang="0">
                    <a:pos x="20" y="53"/>
                  </a:cxn>
                  <a:cxn ang="0">
                    <a:pos x="25" y="53"/>
                  </a:cxn>
                  <a:cxn ang="0">
                    <a:pos x="30" y="53"/>
                  </a:cxn>
                  <a:cxn ang="0">
                    <a:pos x="33" y="51"/>
                  </a:cxn>
                  <a:cxn ang="0">
                    <a:pos x="35" y="47"/>
                  </a:cxn>
                  <a:cxn ang="0">
                    <a:pos x="53" y="44"/>
                  </a:cxn>
                  <a:cxn ang="0">
                    <a:pos x="52" y="50"/>
                  </a:cxn>
                  <a:cxn ang="0">
                    <a:pos x="48" y="58"/>
                  </a:cxn>
                  <a:cxn ang="0">
                    <a:pos x="44" y="62"/>
                  </a:cxn>
                  <a:cxn ang="0">
                    <a:pos x="37" y="67"/>
                  </a:cxn>
                  <a:cxn ang="0">
                    <a:pos x="26" y="70"/>
                  </a:cxn>
                  <a:cxn ang="0">
                    <a:pos x="16" y="70"/>
                  </a:cxn>
                  <a:cxn ang="0">
                    <a:pos x="7" y="66"/>
                  </a:cxn>
                  <a:cxn ang="0">
                    <a:pos x="4" y="62"/>
                  </a:cxn>
                  <a:cxn ang="0">
                    <a:pos x="0" y="54"/>
                  </a:cxn>
                  <a:cxn ang="0">
                    <a:pos x="0" y="45"/>
                  </a:cxn>
                  <a:cxn ang="0">
                    <a:pos x="2" y="29"/>
                  </a:cxn>
                  <a:cxn ang="0">
                    <a:pos x="10" y="14"/>
                  </a:cxn>
                  <a:cxn ang="0">
                    <a:pos x="15" y="9"/>
                  </a:cxn>
                  <a:cxn ang="0">
                    <a:pos x="22" y="4"/>
                  </a:cxn>
                  <a:cxn ang="0">
                    <a:pos x="29" y="1"/>
                  </a:cxn>
                  <a:cxn ang="0">
                    <a:pos x="38" y="0"/>
                  </a:cxn>
                </a:cxnLst>
                <a:rect l="0" t="0" r="r" b="b"/>
                <a:pathLst>
                  <a:path w="57" h="71">
                    <a:moveTo>
                      <a:pt x="38" y="0"/>
                    </a:moveTo>
                    <a:lnTo>
                      <a:pt x="43" y="0"/>
                    </a:lnTo>
                    <a:lnTo>
                      <a:pt x="49" y="2"/>
                    </a:lnTo>
                    <a:lnTo>
                      <a:pt x="52" y="3"/>
                    </a:lnTo>
                    <a:lnTo>
                      <a:pt x="55" y="5"/>
                    </a:lnTo>
                    <a:lnTo>
                      <a:pt x="57" y="8"/>
                    </a:lnTo>
                    <a:lnTo>
                      <a:pt x="57" y="9"/>
                    </a:lnTo>
                    <a:lnTo>
                      <a:pt x="57" y="11"/>
                    </a:lnTo>
                    <a:lnTo>
                      <a:pt x="57" y="25"/>
                    </a:lnTo>
                    <a:lnTo>
                      <a:pt x="42" y="25"/>
                    </a:lnTo>
                    <a:lnTo>
                      <a:pt x="41" y="22"/>
                    </a:lnTo>
                    <a:lnTo>
                      <a:pt x="39" y="19"/>
                    </a:lnTo>
                    <a:lnTo>
                      <a:pt x="37" y="18"/>
                    </a:lnTo>
                    <a:lnTo>
                      <a:pt x="35" y="17"/>
                    </a:lnTo>
                    <a:lnTo>
                      <a:pt x="34" y="16"/>
                    </a:lnTo>
                    <a:lnTo>
                      <a:pt x="32" y="16"/>
                    </a:lnTo>
                    <a:lnTo>
                      <a:pt x="29" y="16"/>
                    </a:lnTo>
                    <a:lnTo>
                      <a:pt x="27" y="17"/>
                    </a:lnTo>
                    <a:lnTo>
                      <a:pt x="25" y="18"/>
                    </a:lnTo>
                    <a:lnTo>
                      <a:pt x="24" y="20"/>
                    </a:lnTo>
                    <a:lnTo>
                      <a:pt x="22" y="22"/>
                    </a:lnTo>
                    <a:lnTo>
                      <a:pt x="21" y="24"/>
                    </a:lnTo>
                    <a:lnTo>
                      <a:pt x="19" y="28"/>
                    </a:lnTo>
                    <a:lnTo>
                      <a:pt x="18" y="33"/>
                    </a:lnTo>
                    <a:lnTo>
                      <a:pt x="18" y="37"/>
                    </a:lnTo>
                    <a:lnTo>
                      <a:pt x="17" y="41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9" y="52"/>
                    </a:lnTo>
                    <a:lnTo>
                      <a:pt x="20" y="53"/>
                    </a:lnTo>
                    <a:lnTo>
                      <a:pt x="22" y="53"/>
                    </a:lnTo>
                    <a:lnTo>
                      <a:pt x="25" y="53"/>
                    </a:lnTo>
                    <a:lnTo>
                      <a:pt x="29" y="53"/>
                    </a:lnTo>
                    <a:lnTo>
                      <a:pt x="30" y="53"/>
                    </a:lnTo>
                    <a:lnTo>
                      <a:pt x="32" y="52"/>
                    </a:lnTo>
                    <a:lnTo>
                      <a:pt x="33" y="51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5" y="44"/>
                    </a:lnTo>
                    <a:lnTo>
                      <a:pt x="53" y="44"/>
                    </a:lnTo>
                    <a:lnTo>
                      <a:pt x="53" y="47"/>
                    </a:lnTo>
                    <a:lnTo>
                      <a:pt x="52" y="50"/>
                    </a:lnTo>
                    <a:lnTo>
                      <a:pt x="50" y="56"/>
                    </a:lnTo>
                    <a:lnTo>
                      <a:pt x="48" y="58"/>
                    </a:lnTo>
                    <a:lnTo>
                      <a:pt x="46" y="60"/>
                    </a:lnTo>
                    <a:lnTo>
                      <a:pt x="44" y="62"/>
                    </a:lnTo>
                    <a:lnTo>
                      <a:pt x="42" y="64"/>
                    </a:lnTo>
                    <a:lnTo>
                      <a:pt x="37" y="67"/>
                    </a:lnTo>
                    <a:lnTo>
                      <a:pt x="31" y="69"/>
                    </a:lnTo>
                    <a:lnTo>
                      <a:pt x="26" y="70"/>
                    </a:lnTo>
                    <a:lnTo>
                      <a:pt x="22" y="71"/>
                    </a:lnTo>
                    <a:lnTo>
                      <a:pt x="16" y="70"/>
                    </a:lnTo>
                    <a:lnTo>
                      <a:pt x="11" y="69"/>
                    </a:lnTo>
                    <a:lnTo>
                      <a:pt x="7" y="66"/>
                    </a:lnTo>
                    <a:lnTo>
                      <a:pt x="5" y="64"/>
                    </a:lnTo>
                    <a:lnTo>
                      <a:pt x="4" y="62"/>
                    </a:lnTo>
                    <a:lnTo>
                      <a:pt x="2" y="59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2" y="29"/>
                    </a:lnTo>
                    <a:lnTo>
                      <a:pt x="5" y="21"/>
                    </a:lnTo>
                    <a:lnTo>
                      <a:pt x="10" y="14"/>
                    </a:lnTo>
                    <a:lnTo>
                      <a:pt x="12" y="11"/>
                    </a:lnTo>
                    <a:lnTo>
                      <a:pt x="15" y="9"/>
                    </a:lnTo>
                    <a:lnTo>
                      <a:pt x="18" y="6"/>
                    </a:lnTo>
                    <a:lnTo>
                      <a:pt x="22" y="4"/>
                    </a:lnTo>
                    <a:lnTo>
                      <a:pt x="25" y="2"/>
                    </a:lnTo>
                    <a:lnTo>
                      <a:pt x="29" y="1"/>
                    </a:lnTo>
                    <a:lnTo>
                      <a:pt x="33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94" name="Freeform 90"/>
              <p:cNvSpPr>
                <a:spLocks/>
              </p:cNvSpPr>
              <p:nvPr/>
            </p:nvSpPr>
            <p:spPr bwMode="auto">
              <a:xfrm>
                <a:off x="1228" y="3261"/>
                <a:ext cx="61" cy="7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60" y="0"/>
                  </a:cxn>
                  <a:cxn ang="0">
                    <a:pos x="60" y="6"/>
                  </a:cxn>
                  <a:cxn ang="0">
                    <a:pos x="59" y="10"/>
                  </a:cxn>
                  <a:cxn ang="0">
                    <a:pos x="58" y="18"/>
                  </a:cxn>
                  <a:cxn ang="0">
                    <a:pos x="27" y="18"/>
                  </a:cxn>
                  <a:cxn ang="0">
                    <a:pos x="27" y="28"/>
                  </a:cxn>
                  <a:cxn ang="0">
                    <a:pos x="52" y="28"/>
                  </a:cxn>
                  <a:cxn ang="0">
                    <a:pos x="52" y="31"/>
                  </a:cxn>
                  <a:cxn ang="0">
                    <a:pos x="51" y="35"/>
                  </a:cxn>
                  <a:cxn ang="0">
                    <a:pos x="50" y="43"/>
                  </a:cxn>
                  <a:cxn ang="0">
                    <a:pos x="23" y="43"/>
                  </a:cxn>
                  <a:cxn ang="0">
                    <a:pos x="23" y="44"/>
                  </a:cxn>
                  <a:cxn ang="0">
                    <a:pos x="22" y="46"/>
                  </a:cxn>
                  <a:cxn ang="0">
                    <a:pos x="21" y="50"/>
                  </a:cxn>
                  <a:cxn ang="0">
                    <a:pos x="28" y="50"/>
                  </a:cxn>
                  <a:cxn ang="0">
                    <a:pos x="35" y="51"/>
                  </a:cxn>
                  <a:cxn ang="0">
                    <a:pos x="42" y="50"/>
                  </a:cxn>
                  <a:cxn ang="0">
                    <a:pos x="50" y="49"/>
                  </a:cxn>
                  <a:cxn ang="0">
                    <a:pos x="50" y="55"/>
                  </a:cxn>
                  <a:cxn ang="0">
                    <a:pos x="49" y="60"/>
                  </a:cxn>
                  <a:cxn ang="0">
                    <a:pos x="48" y="69"/>
                  </a:cxn>
                  <a:cxn ang="0">
                    <a:pos x="0" y="69"/>
                  </a:cxn>
                  <a:cxn ang="0">
                    <a:pos x="7" y="34"/>
                  </a:cxn>
                  <a:cxn ang="0">
                    <a:pos x="11" y="17"/>
                  </a:cxn>
                  <a:cxn ang="0">
                    <a:pos x="16" y="0"/>
                  </a:cxn>
                </a:cxnLst>
                <a:rect l="0" t="0" r="r" b="b"/>
                <a:pathLst>
                  <a:path w="60" h="69">
                    <a:moveTo>
                      <a:pt x="16" y="0"/>
                    </a:moveTo>
                    <a:lnTo>
                      <a:pt x="60" y="0"/>
                    </a:lnTo>
                    <a:lnTo>
                      <a:pt x="60" y="6"/>
                    </a:lnTo>
                    <a:lnTo>
                      <a:pt x="59" y="10"/>
                    </a:lnTo>
                    <a:lnTo>
                      <a:pt x="58" y="18"/>
                    </a:lnTo>
                    <a:lnTo>
                      <a:pt x="27" y="18"/>
                    </a:lnTo>
                    <a:lnTo>
                      <a:pt x="27" y="28"/>
                    </a:lnTo>
                    <a:lnTo>
                      <a:pt x="52" y="28"/>
                    </a:lnTo>
                    <a:lnTo>
                      <a:pt x="52" y="31"/>
                    </a:lnTo>
                    <a:lnTo>
                      <a:pt x="51" y="35"/>
                    </a:lnTo>
                    <a:lnTo>
                      <a:pt x="50" y="43"/>
                    </a:lnTo>
                    <a:lnTo>
                      <a:pt x="23" y="43"/>
                    </a:lnTo>
                    <a:lnTo>
                      <a:pt x="23" y="44"/>
                    </a:lnTo>
                    <a:lnTo>
                      <a:pt x="22" y="46"/>
                    </a:lnTo>
                    <a:lnTo>
                      <a:pt x="21" y="50"/>
                    </a:lnTo>
                    <a:lnTo>
                      <a:pt x="28" y="50"/>
                    </a:lnTo>
                    <a:lnTo>
                      <a:pt x="35" y="51"/>
                    </a:lnTo>
                    <a:lnTo>
                      <a:pt x="42" y="50"/>
                    </a:lnTo>
                    <a:lnTo>
                      <a:pt x="50" y="49"/>
                    </a:lnTo>
                    <a:lnTo>
                      <a:pt x="50" y="55"/>
                    </a:lnTo>
                    <a:lnTo>
                      <a:pt x="49" y="60"/>
                    </a:lnTo>
                    <a:lnTo>
                      <a:pt x="48" y="69"/>
                    </a:lnTo>
                    <a:lnTo>
                      <a:pt x="0" y="69"/>
                    </a:lnTo>
                    <a:lnTo>
                      <a:pt x="7" y="34"/>
                    </a:lnTo>
                    <a:lnTo>
                      <a:pt x="11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95" name="Freeform 91"/>
              <p:cNvSpPr>
                <a:spLocks/>
              </p:cNvSpPr>
              <p:nvPr/>
            </p:nvSpPr>
            <p:spPr bwMode="auto">
              <a:xfrm>
                <a:off x="1295" y="3261"/>
                <a:ext cx="55" cy="7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6" y="1"/>
                  </a:cxn>
                  <a:cxn ang="0">
                    <a:pos x="51" y="4"/>
                  </a:cxn>
                  <a:cxn ang="0">
                    <a:pos x="55" y="11"/>
                  </a:cxn>
                  <a:cxn ang="0">
                    <a:pos x="38" y="21"/>
                  </a:cxn>
                  <a:cxn ang="0">
                    <a:pos x="36" y="16"/>
                  </a:cxn>
                  <a:cxn ang="0">
                    <a:pos x="34" y="14"/>
                  </a:cxn>
                  <a:cxn ang="0">
                    <a:pos x="30" y="14"/>
                  </a:cxn>
                  <a:cxn ang="0">
                    <a:pos x="27" y="16"/>
                  </a:cxn>
                  <a:cxn ang="0">
                    <a:pos x="26" y="17"/>
                  </a:cxn>
                  <a:cxn ang="0">
                    <a:pos x="26" y="22"/>
                  </a:cxn>
                  <a:cxn ang="0">
                    <a:pos x="28" y="25"/>
                  </a:cxn>
                  <a:cxn ang="0">
                    <a:pos x="34" y="27"/>
                  </a:cxn>
                  <a:cxn ang="0">
                    <a:pos x="43" y="30"/>
                  </a:cxn>
                  <a:cxn ang="0">
                    <a:pos x="47" y="32"/>
                  </a:cxn>
                  <a:cxn ang="0">
                    <a:pos x="50" y="37"/>
                  </a:cxn>
                  <a:cxn ang="0">
                    <a:pos x="51" y="43"/>
                  </a:cxn>
                  <a:cxn ang="0">
                    <a:pos x="51" y="50"/>
                  </a:cxn>
                  <a:cxn ang="0">
                    <a:pos x="48" y="56"/>
                  </a:cxn>
                  <a:cxn ang="0">
                    <a:pos x="43" y="63"/>
                  </a:cxn>
                  <a:cxn ang="0">
                    <a:pos x="36" y="67"/>
                  </a:cxn>
                  <a:cxn ang="0">
                    <a:pos x="26" y="70"/>
                  </a:cxn>
                  <a:cxn ang="0">
                    <a:pos x="16" y="71"/>
                  </a:cxn>
                  <a:cxn ang="0">
                    <a:pos x="9" y="69"/>
                  </a:cxn>
                  <a:cxn ang="0">
                    <a:pos x="4" y="64"/>
                  </a:cxn>
                  <a:cxn ang="0">
                    <a:pos x="0" y="47"/>
                  </a:cxn>
                  <a:cxn ang="0">
                    <a:pos x="19" y="51"/>
                  </a:cxn>
                  <a:cxn ang="0">
                    <a:pos x="22" y="55"/>
                  </a:cxn>
                  <a:cxn ang="0">
                    <a:pos x="24" y="55"/>
                  </a:cxn>
                  <a:cxn ang="0">
                    <a:pos x="29" y="54"/>
                  </a:cxn>
                  <a:cxn ang="0">
                    <a:pos x="34" y="50"/>
                  </a:cxn>
                  <a:cxn ang="0">
                    <a:pos x="29" y="45"/>
                  </a:cxn>
                  <a:cxn ang="0">
                    <a:pos x="20" y="40"/>
                  </a:cxn>
                  <a:cxn ang="0">
                    <a:pos x="13" y="37"/>
                  </a:cxn>
                  <a:cxn ang="0">
                    <a:pos x="10" y="35"/>
                  </a:cxn>
                  <a:cxn ang="0">
                    <a:pos x="8" y="29"/>
                  </a:cxn>
                  <a:cxn ang="0">
                    <a:pos x="9" y="20"/>
                  </a:cxn>
                  <a:cxn ang="0">
                    <a:pos x="13" y="10"/>
                  </a:cxn>
                  <a:cxn ang="0">
                    <a:pos x="21" y="4"/>
                  </a:cxn>
                  <a:cxn ang="0">
                    <a:pos x="30" y="0"/>
                  </a:cxn>
                </a:cxnLst>
                <a:rect l="0" t="0" r="r" b="b"/>
                <a:pathLst>
                  <a:path w="55" h="71">
                    <a:moveTo>
                      <a:pt x="36" y="0"/>
                    </a:moveTo>
                    <a:lnTo>
                      <a:pt x="41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53" y="7"/>
                    </a:lnTo>
                    <a:lnTo>
                      <a:pt x="55" y="11"/>
                    </a:lnTo>
                    <a:lnTo>
                      <a:pt x="55" y="21"/>
                    </a:lnTo>
                    <a:lnTo>
                      <a:pt x="38" y="21"/>
                    </a:lnTo>
                    <a:lnTo>
                      <a:pt x="37" y="17"/>
                    </a:lnTo>
                    <a:lnTo>
                      <a:pt x="36" y="16"/>
                    </a:lnTo>
                    <a:lnTo>
                      <a:pt x="36" y="15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0" y="14"/>
                    </a:lnTo>
                    <a:lnTo>
                      <a:pt x="28" y="15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6" y="20"/>
                    </a:lnTo>
                    <a:lnTo>
                      <a:pt x="26" y="22"/>
                    </a:lnTo>
                    <a:lnTo>
                      <a:pt x="27" y="23"/>
                    </a:lnTo>
                    <a:lnTo>
                      <a:pt x="28" y="25"/>
                    </a:lnTo>
                    <a:lnTo>
                      <a:pt x="30" y="26"/>
                    </a:lnTo>
                    <a:lnTo>
                      <a:pt x="34" y="27"/>
                    </a:lnTo>
                    <a:lnTo>
                      <a:pt x="39" y="28"/>
                    </a:lnTo>
                    <a:lnTo>
                      <a:pt x="43" y="30"/>
                    </a:lnTo>
                    <a:lnTo>
                      <a:pt x="45" y="31"/>
                    </a:lnTo>
                    <a:lnTo>
                      <a:pt x="47" y="32"/>
                    </a:lnTo>
                    <a:lnTo>
                      <a:pt x="49" y="34"/>
                    </a:lnTo>
                    <a:lnTo>
                      <a:pt x="50" y="37"/>
                    </a:lnTo>
                    <a:lnTo>
                      <a:pt x="51" y="40"/>
                    </a:lnTo>
                    <a:lnTo>
                      <a:pt x="51" y="43"/>
                    </a:lnTo>
                    <a:lnTo>
                      <a:pt x="51" y="47"/>
                    </a:lnTo>
                    <a:lnTo>
                      <a:pt x="51" y="50"/>
                    </a:lnTo>
                    <a:lnTo>
                      <a:pt x="50" y="53"/>
                    </a:lnTo>
                    <a:lnTo>
                      <a:pt x="48" y="56"/>
                    </a:lnTo>
                    <a:lnTo>
                      <a:pt x="45" y="61"/>
                    </a:lnTo>
                    <a:lnTo>
                      <a:pt x="43" y="63"/>
                    </a:lnTo>
                    <a:lnTo>
                      <a:pt x="41" y="64"/>
                    </a:lnTo>
                    <a:lnTo>
                      <a:pt x="36" y="67"/>
                    </a:lnTo>
                    <a:lnTo>
                      <a:pt x="31" y="69"/>
                    </a:lnTo>
                    <a:lnTo>
                      <a:pt x="26" y="70"/>
                    </a:lnTo>
                    <a:lnTo>
                      <a:pt x="21" y="71"/>
                    </a:lnTo>
                    <a:lnTo>
                      <a:pt x="16" y="71"/>
                    </a:lnTo>
                    <a:lnTo>
                      <a:pt x="12" y="70"/>
                    </a:lnTo>
                    <a:lnTo>
                      <a:pt x="9" y="69"/>
                    </a:lnTo>
                    <a:lnTo>
                      <a:pt x="7" y="67"/>
                    </a:lnTo>
                    <a:lnTo>
                      <a:pt x="4" y="64"/>
                    </a:lnTo>
                    <a:lnTo>
                      <a:pt x="0" y="60"/>
                    </a:lnTo>
                    <a:lnTo>
                      <a:pt x="0" y="47"/>
                    </a:lnTo>
                    <a:lnTo>
                      <a:pt x="18" y="47"/>
                    </a:lnTo>
                    <a:lnTo>
                      <a:pt x="19" y="51"/>
                    </a:lnTo>
                    <a:lnTo>
                      <a:pt x="20" y="53"/>
                    </a:lnTo>
                    <a:lnTo>
                      <a:pt x="22" y="55"/>
                    </a:lnTo>
                    <a:lnTo>
                      <a:pt x="23" y="55"/>
                    </a:lnTo>
                    <a:lnTo>
                      <a:pt x="24" y="55"/>
                    </a:lnTo>
                    <a:lnTo>
                      <a:pt x="27" y="55"/>
                    </a:lnTo>
                    <a:lnTo>
                      <a:pt x="29" y="54"/>
                    </a:lnTo>
                    <a:lnTo>
                      <a:pt x="31" y="52"/>
                    </a:lnTo>
                    <a:lnTo>
                      <a:pt x="34" y="50"/>
                    </a:lnTo>
                    <a:lnTo>
                      <a:pt x="31" y="47"/>
                    </a:lnTo>
                    <a:lnTo>
                      <a:pt x="29" y="45"/>
                    </a:lnTo>
                    <a:lnTo>
                      <a:pt x="25" y="42"/>
                    </a:lnTo>
                    <a:lnTo>
                      <a:pt x="20" y="40"/>
                    </a:lnTo>
                    <a:lnTo>
                      <a:pt x="16" y="39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0" y="35"/>
                    </a:lnTo>
                    <a:lnTo>
                      <a:pt x="9" y="31"/>
                    </a:lnTo>
                    <a:lnTo>
                      <a:pt x="8" y="29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0" y="15"/>
                    </a:lnTo>
                    <a:lnTo>
                      <a:pt x="13" y="10"/>
                    </a:lnTo>
                    <a:lnTo>
                      <a:pt x="16" y="7"/>
                    </a:lnTo>
                    <a:lnTo>
                      <a:pt x="21" y="4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96" name="Freeform 92"/>
              <p:cNvSpPr>
                <a:spLocks noEditPoints="1"/>
              </p:cNvSpPr>
              <p:nvPr/>
            </p:nvSpPr>
            <p:spPr bwMode="auto">
              <a:xfrm>
                <a:off x="576" y="2961"/>
                <a:ext cx="481" cy="373"/>
              </a:xfrm>
              <a:custGeom>
                <a:avLst/>
                <a:gdLst/>
                <a:ahLst/>
                <a:cxnLst>
                  <a:cxn ang="0">
                    <a:pos x="29" y="349"/>
                  </a:cxn>
                  <a:cxn ang="0">
                    <a:pos x="38" y="330"/>
                  </a:cxn>
                  <a:cxn ang="0">
                    <a:pos x="460" y="331"/>
                  </a:cxn>
                  <a:cxn ang="0">
                    <a:pos x="442" y="335"/>
                  </a:cxn>
                  <a:cxn ang="0">
                    <a:pos x="444" y="322"/>
                  </a:cxn>
                  <a:cxn ang="0">
                    <a:pos x="470" y="305"/>
                  </a:cxn>
                  <a:cxn ang="0">
                    <a:pos x="474" y="308"/>
                  </a:cxn>
                  <a:cxn ang="0">
                    <a:pos x="479" y="320"/>
                  </a:cxn>
                  <a:cxn ang="0">
                    <a:pos x="473" y="331"/>
                  </a:cxn>
                  <a:cxn ang="0">
                    <a:pos x="468" y="342"/>
                  </a:cxn>
                  <a:cxn ang="0">
                    <a:pos x="471" y="352"/>
                  </a:cxn>
                  <a:cxn ang="0">
                    <a:pos x="471" y="363"/>
                  </a:cxn>
                  <a:cxn ang="0">
                    <a:pos x="452" y="369"/>
                  </a:cxn>
                  <a:cxn ang="0">
                    <a:pos x="454" y="359"/>
                  </a:cxn>
                  <a:cxn ang="0">
                    <a:pos x="451" y="349"/>
                  </a:cxn>
                  <a:cxn ang="0">
                    <a:pos x="437" y="360"/>
                  </a:cxn>
                  <a:cxn ang="0">
                    <a:pos x="421" y="355"/>
                  </a:cxn>
                  <a:cxn ang="0">
                    <a:pos x="36" y="304"/>
                  </a:cxn>
                  <a:cxn ang="0">
                    <a:pos x="41" y="373"/>
                  </a:cxn>
                  <a:cxn ang="0">
                    <a:pos x="21" y="365"/>
                  </a:cxn>
                  <a:cxn ang="0">
                    <a:pos x="0" y="373"/>
                  </a:cxn>
                  <a:cxn ang="0">
                    <a:pos x="326" y="66"/>
                  </a:cxn>
                  <a:cxn ang="0">
                    <a:pos x="333" y="70"/>
                  </a:cxn>
                  <a:cxn ang="0">
                    <a:pos x="334" y="109"/>
                  </a:cxn>
                  <a:cxn ang="0">
                    <a:pos x="287" y="136"/>
                  </a:cxn>
                  <a:cxn ang="0">
                    <a:pos x="300" y="98"/>
                  </a:cxn>
                  <a:cxn ang="0">
                    <a:pos x="309" y="78"/>
                  </a:cxn>
                  <a:cxn ang="0">
                    <a:pos x="318" y="67"/>
                  </a:cxn>
                  <a:cxn ang="0">
                    <a:pos x="323" y="65"/>
                  </a:cxn>
                  <a:cxn ang="0">
                    <a:pos x="347" y="1"/>
                  </a:cxn>
                  <a:cxn ang="0">
                    <a:pos x="364" y="7"/>
                  </a:cxn>
                  <a:cxn ang="0">
                    <a:pos x="377" y="17"/>
                  </a:cxn>
                  <a:cxn ang="0">
                    <a:pos x="385" y="30"/>
                  </a:cxn>
                  <a:cxn ang="0">
                    <a:pos x="390" y="47"/>
                  </a:cxn>
                  <a:cxn ang="0">
                    <a:pos x="379" y="266"/>
                  </a:cxn>
                  <a:cxn ang="0">
                    <a:pos x="326" y="223"/>
                  </a:cxn>
                  <a:cxn ang="0">
                    <a:pos x="327" y="207"/>
                  </a:cxn>
                  <a:cxn ang="0">
                    <a:pos x="263" y="206"/>
                  </a:cxn>
                  <a:cxn ang="0">
                    <a:pos x="181" y="266"/>
                  </a:cxn>
                  <a:cxn ang="0">
                    <a:pos x="233" y="123"/>
                  </a:cxn>
                  <a:cxn ang="0">
                    <a:pos x="252" y="70"/>
                  </a:cxn>
                  <a:cxn ang="0">
                    <a:pos x="265" y="41"/>
                  </a:cxn>
                  <a:cxn ang="0">
                    <a:pos x="277" y="25"/>
                  </a:cxn>
                  <a:cxn ang="0">
                    <a:pos x="291" y="12"/>
                  </a:cxn>
                  <a:cxn ang="0">
                    <a:pos x="305" y="5"/>
                  </a:cxn>
                  <a:cxn ang="0">
                    <a:pos x="321" y="1"/>
                  </a:cxn>
                </a:cxnLst>
                <a:rect l="0" t="0" r="r" b="b"/>
                <a:pathLst>
                  <a:path w="479" h="373">
                    <a:moveTo>
                      <a:pt x="38" y="330"/>
                    </a:moveTo>
                    <a:lnTo>
                      <a:pt x="38" y="349"/>
                    </a:lnTo>
                    <a:lnTo>
                      <a:pt x="29" y="349"/>
                    </a:lnTo>
                    <a:lnTo>
                      <a:pt x="31" y="344"/>
                    </a:lnTo>
                    <a:lnTo>
                      <a:pt x="33" y="339"/>
                    </a:lnTo>
                    <a:lnTo>
                      <a:pt x="38" y="330"/>
                    </a:lnTo>
                    <a:close/>
                    <a:moveTo>
                      <a:pt x="444" y="322"/>
                    </a:moveTo>
                    <a:lnTo>
                      <a:pt x="460" y="322"/>
                    </a:lnTo>
                    <a:lnTo>
                      <a:pt x="460" y="331"/>
                    </a:lnTo>
                    <a:lnTo>
                      <a:pt x="456" y="333"/>
                    </a:lnTo>
                    <a:lnTo>
                      <a:pt x="453" y="335"/>
                    </a:lnTo>
                    <a:lnTo>
                      <a:pt x="442" y="335"/>
                    </a:lnTo>
                    <a:lnTo>
                      <a:pt x="442" y="332"/>
                    </a:lnTo>
                    <a:lnTo>
                      <a:pt x="443" y="329"/>
                    </a:lnTo>
                    <a:lnTo>
                      <a:pt x="444" y="322"/>
                    </a:lnTo>
                    <a:close/>
                    <a:moveTo>
                      <a:pt x="431" y="304"/>
                    </a:moveTo>
                    <a:lnTo>
                      <a:pt x="466" y="304"/>
                    </a:lnTo>
                    <a:lnTo>
                      <a:pt x="470" y="305"/>
                    </a:lnTo>
                    <a:lnTo>
                      <a:pt x="471" y="305"/>
                    </a:lnTo>
                    <a:lnTo>
                      <a:pt x="472" y="306"/>
                    </a:lnTo>
                    <a:lnTo>
                      <a:pt x="474" y="308"/>
                    </a:lnTo>
                    <a:lnTo>
                      <a:pt x="476" y="311"/>
                    </a:lnTo>
                    <a:lnTo>
                      <a:pt x="479" y="316"/>
                    </a:lnTo>
                    <a:lnTo>
                      <a:pt x="479" y="320"/>
                    </a:lnTo>
                    <a:lnTo>
                      <a:pt x="479" y="322"/>
                    </a:lnTo>
                    <a:lnTo>
                      <a:pt x="478" y="325"/>
                    </a:lnTo>
                    <a:lnTo>
                      <a:pt x="473" y="331"/>
                    </a:lnTo>
                    <a:lnTo>
                      <a:pt x="469" y="337"/>
                    </a:lnTo>
                    <a:lnTo>
                      <a:pt x="468" y="340"/>
                    </a:lnTo>
                    <a:lnTo>
                      <a:pt x="468" y="342"/>
                    </a:lnTo>
                    <a:lnTo>
                      <a:pt x="468" y="346"/>
                    </a:lnTo>
                    <a:lnTo>
                      <a:pt x="470" y="349"/>
                    </a:lnTo>
                    <a:lnTo>
                      <a:pt x="471" y="352"/>
                    </a:lnTo>
                    <a:lnTo>
                      <a:pt x="472" y="355"/>
                    </a:lnTo>
                    <a:lnTo>
                      <a:pt x="471" y="359"/>
                    </a:lnTo>
                    <a:lnTo>
                      <a:pt x="471" y="363"/>
                    </a:lnTo>
                    <a:lnTo>
                      <a:pt x="469" y="373"/>
                    </a:lnTo>
                    <a:lnTo>
                      <a:pt x="452" y="373"/>
                    </a:lnTo>
                    <a:lnTo>
                      <a:pt x="452" y="369"/>
                    </a:lnTo>
                    <a:lnTo>
                      <a:pt x="453" y="366"/>
                    </a:lnTo>
                    <a:lnTo>
                      <a:pt x="454" y="363"/>
                    </a:lnTo>
                    <a:lnTo>
                      <a:pt x="454" y="359"/>
                    </a:lnTo>
                    <a:lnTo>
                      <a:pt x="454" y="354"/>
                    </a:lnTo>
                    <a:lnTo>
                      <a:pt x="453" y="352"/>
                    </a:lnTo>
                    <a:lnTo>
                      <a:pt x="451" y="349"/>
                    </a:lnTo>
                    <a:lnTo>
                      <a:pt x="436" y="349"/>
                    </a:lnTo>
                    <a:lnTo>
                      <a:pt x="437" y="354"/>
                    </a:lnTo>
                    <a:lnTo>
                      <a:pt x="437" y="360"/>
                    </a:lnTo>
                    <a:lnTo>
                      <a:pt x="436" y="373"/>
                    </a:lnTo>
                    <a:lnTo>
                      <a:pt x="417" y="373"/>
                    </a:lnTo>
                    <a:lnTo>
                      <a:pt x="421" y="355"/>
                    </a:lnTo>
                    <a:lnTo>
                      <a:pt x="424" y="338"/>
                    </a:lnTo>
                    <a:lnTo>
                      <a:pt x="431" y="304"/>
                    </a:lnTo>
                    <a:close/>
                    <a:moveTo>
                      <a:pt x="36" y="304"/>
                    </a:moveTo>
                    <a:lnTo>
                      <a:pt x="52" y="304"/>
                    </a:lnTo>
                    <a:lnTo>
                      <a:pt x="58" y="373"/>
                    </a:lnTo>
                    <a:lnTo>
                      <a:pt x="41" y="373"/>
                    </a:lnTo>
                    <a:lnTo>
                      <a:pt x="41" y="363"/>
                    </a:lnTo>
                    <a:lnTo>
                      <a:pt x="23" y="363"/>
                    </a:lnTo>
                    <a:lnTo>
                      <a:pt x="21" y="365"/>
                    </a:lnTo>
                    <a:lnTo>
                      <a:pt x="20" y="367"/>
                    </a:lnTo>
                    <a:lnTo>
                      <a:pt x="17" y="373"/>
                    </a:lnTo>
                    <a:lnTo>
                      <a:pt x="0" y="373"/>
                    </a:lnTo>
                    <a:lnTo>
                      <a:pt x="36" y="304"/>
                    </a:lnTo>
                    <a:close/>
                    <a:moveTo>
                      <a:pt x="323" y="65"/>
                    </a:moveTo>
                    <a:lnTo>
                      <a:pt x="326" y="66"/>
                    </a:lnTo>
                    <a:lnTo>
                      <a:pt x="329" y="66"/>
                    </a:lnTo>
                    <a:lnTo>
                      <a:pt x="331" y="68"/>
                    </a:lnTo>
                    <a:lnTo>
                      <a:pt x="333" y="70"/>
                    </a:lnTo>
                    <a:lnTo>
                      <a:pt x="335" y="74"/>
                    </a:lnTo>
                    <a:lnTo>
                      <a:pt x="336" y="78"/>
                    </a:lnTo>
                    <a:lnTo>
                      <a:pt x="334" y="109"/>
                    </a:lnTo>
                    <a:lnTo>
                      <a:pt x="330" y="155"/>
                    </a:lnTo>
                    <a:lnTo>
                      <a:pt x="281" y="155"/>
                    </a:lnTo>
                    <a:lnTo>
                      <a:pt x="287" y="136"/>
                    </a:lnTo>
                    <a:lnTo>
                      <a:pt x="291" y="121"/>
                    </a:lnTo>
                    <a:lnTo>
                      <a:pt x="297" y="106"/>
                    </a:lnTo>
                    <a:lnTo>
                      <a:pt x="300" y="98"/>
                    </a:lnTo>
                    <a:lnTo>
                      <a:pt x="303" y="90"/>
                    </a:lnTo>
                    <a:lnTo>
                      <a:pt x="306" y="84"/>
                    </a:lnTo>
                    <a:lnTo>
                      <a:pt x="309" y="78"/>
                    </a:lnTo>
                    <a:lnTo>
                      <a:pt x="313" y="72"/>
                    </a:lnTo>
                    <a:lnTo>
                      <a:pt x="316" y="69"/>
                    </a:lnTo>
                    <a:lnTo>
                      <a:pt x="318" y="67"/>
                    </a:lnTo>
                    <a:lnTo>
                      <a:pt x="320" y="66"/>
                    </a:lnTo>
                    <a:lnTo>
                      <a:pt x="321" y="65"/>
                    </a:lnTo>
                    <a:lnTo>
                      <a:pt x="323" y="65"/>
                    </a:lnTo>
                    <a:close/>
                    <a:moveTo>
                      <a:pt x="333" y="0"/>
                    </a:moveTo>
                    <a:lnTo>
                      <a:pt x="340" y="1"/>
                    </a:lnTo>
                    <a:lnTo>
                      <a:pt x="347" y="1"/>
                    </a:lnTo>
                    <a:lnTo>
                      <a:pt x="353" y="3"/>
                    </a:lnTo>
                    <a:lnTo>
                      <a:pt x="359" y="5"/>
                    </a:lnTo>
                    <a:lnTo>
                      <a:pt x="364" y="7"/>
                    </a:lnTo>
                    <a:lnTo>
                      <a:pt x="369" y="10"/>
                    </a:lnTo>
                    <a:lnTo>
                      <a:pt x="373" y="13"/>
                    </a:lnTo>
                    <a:lnTo>
                      <a:pt x="377" y="17"/>
                    </a:lnTo>
                    <a:lnTo>
                      <a:pt x="380" y="21"/>
                    </a:lnTo>
                    <a:lnTo>
                      <a:pt x="383" y="25"/>
                    </a:lnTo>
                    <a:lnTo>
                      <a:pt x="385" y="30"/>
                    </a:lnTo>
                    <a:lnTo>
                      <a:pt x="387" y="35"/>
                    </a:lnTo>
                    <a:lnTo>
                      <a:pt x="389" y="41"/>
                    </a:lnTo>
                    <a:lnTo>
                      <a:pt x="390" y="47"/>
                    </a:lnTo>
                    <a:lnTo>
                      <a:pt x="391" y="54"/>
                    </a:lnTo>
                    <a:lnTo>
                      <a:pt x="391" y="60"/>
                    </a:lnTo>
                    <a:lnTo>
                      <a:pt x="379" y="266"/>
                    </a:lnTo>
                    <a:lnTo>
                      <a:pt x="328" y="266"/>
                    </a:lnTo>
                    <a:lnTo>
                      <a:pt x="326" y="236"/>
                    </a:lnTo>
                    <a:lnTo>
                      <a:pt x="326" y="223"/>
                    </a:lnTo>
                    <a:lnTo>
                      <a:pt x="326" y="217"/>
                    </a:lnTo>
                    <a:lnTo>
                      <a:pt x="328" y="207"/>
                    </a:lnTo>
                    <a:lnTo>
                      <a:pt x="327" y="207"/>
                    </a:lnTo>
                    <a:lnTo>
                      <a:pt x="326" y="206"/>
                    </a:lnTo>
                    <a:lnTo>
                      <a:pt x="317" y="206"/>
                    </a:lnTo>
                    <a:lnTo>
                      <a:pt x="263" y="206"/>
                    </a:lnTo>
                    <a:lnTo>
                      <a:pt x="251" y="236"/>
                    </a:lnTo>
                    <a:lnTo>
                      <a:pt x="239" y="266"/>
                    </a:lnTo>
                    <a:lnTo>
                      <a:pt x="181" y="266"/>
                    </a:lnTo>
                    <a:lnTo>
                      <a:pt x="207" y="195"/>
                    </a:lnTo>
                    <a:lnTo>
                      <a:pt x="220" y="158"/>
                    </a:lnTo>
                    <a:lnTo>
                      <a:pt x="233" y="123"/>
                    </a:lnTo>
                    <a:lnTo>
                      <a:pt x="240" y="102"/>
                    </a:lnTo>
                    <a:lnTo>
                      <a:pt x="248" y="81"/>
                    </a:lnTo>
                    <a:lnTo>
                      <a:pt x="252" y="70"/>
                    </a:lnTo>
                    <a:lnTo>
                      <a:pt x="256" y="60"/>
                    </a:lnTo>
                    <a:lnTo>
                      <a:pt x="260" y="51"/>
                    </a:lnTo>
                    <a:lnTo>
                      <a:pt x="265" y="41"/>
                    </a:lnTo>
                    <a:lnTo>
                      <a:pt x="271" y="33"/>
                    </a:lnTo>
                    <a:lnTo>
                      <a:pt x="274" y="29"/>
                    </a:lnTo>
                    <a:lnTo>
                      <a:pt x="277" y="25"/>
                    </a:lnTo>
                    <a:lnTo>
                      <a:pt x="284" y="18"/>
                    </a:lnTo>
                    <a:lnTo>
                      <a:pt x="287" y="15"/>
                    </a:lnTo>
                    <a:lnTo>
                      <a:pt x="291" y="12"/>
                    </a:lnTo>
                    <a:lnTo>
                      <a:pt x="296" y="9"/>
                    </a:lnTo>
                    <a:lnTo>
                      <a:pt x="300" y="7"/>
                    </a:lnTo>
                    <a:lnTo>
                      <a:pt x="305" y="5"/>
                    </a:lnTo>
                    <a:lnTo>
                      <a:pt x="310" y="3"/>
                    </a:lnTo>
                    <a:lnTo>
                      <a:pt x="315" y="2"/>
                    </a:lnTo>
                    <a:lnTo>
                      <a:pt x="321" y="1"/>
                    </a:lnTo>
                    <a:lnTo>
                      <a:pt x="327" y="1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97" name="Freeform 93"/>
              <p:cNvSpPr>
                <a:spLocks/>
              </p:cNvSpPr>
              <p:nvPr/>
            </p:nvSpPr>
            <p:spPr bwMode="auto">
              <a:xfrm>
                <a:off x="958" y="3278"/>
                <a:ext cx="28" cy="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2" y="1"/>
                  </a:cxn>
                  <a:cxn ang="0">
                    <a:pos x="15" y="2"/>
                  </a:cxn>
                  <a:cxn ang="0">
                    <a:pos x="8" y="2"/>
                  </a:cxn>
                  <a:cxn ang="0">
                    <a:pos x="0" y="2"/>
                  </a:cxn>
                  <a:cxn ang="0">
                    <a:pos x="15" y="1"/>
                  </a:cxn>
                  <a:cxn ang="0">
                    <a:pos x="30" y="0"/>
                  </a:cxn>
                </a:cxnLst>
                <a:rect l="0" t="0" r="r" b="b"/>
                <a:pathLst>
                  <a:path w="30" h="2">
                    <a:moveTo>
                      <a:pt x="30" y="0"/>
                    </a:moveTo>
                    <a:lnTo>
                      <a:pt x="22" y="1"/>
                    </a:lnTo>
                    <a:lnTo>
                      <a:pt x="15" y="2"/>
                    </a:lnTo>
                    <a:lnTo>
                      <a:pt x="8" y="2"/>
                    </a:lnTo>
                    <a:lnTo>
                      <a:pt x="0" y="2"/>
                    </a:lnTo>
                    <a:lnTo>
                      <a:pt x="15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98" name="Freeform 94"/>
              <p:cNvSpPr>
                <a:spLocks/>
              </p:cNvSpPr>
              <p:nvPr/>
            </p:nvSpPr>
            <p:spPr bwMode="auto">
              <a:xfrm>
                <a:off x="704" y="3284"/>
                <a:ext cx="22" cy="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7" y="2"/>
                  </a:cxn>
                  <a:cxn ang="0">
                    <a:pos x="0" y="1"/>
                  </a:cxn>
                </a:cxnLst>
                <a:rect l="0" t="0" r="r" b="b"/>
                <a:pathLst>
                  <a:path w="14" h="3">
                    <a:moveTo>
                      <a:pt x="0" y="1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4" y="3"/>
                    </a:lnTo>
                    <a:lnTo>
                      <a:pt x="7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199" name="Freeform 95"/>
              <p:cNvSpPr>
                <a:spLocks/>
              </p:cNvSpPr>
              <p:nvPr/>
            </p:nvSpPr>
            <p:spPr bwMode="auto">
              <a:xfrm>
                <a:off x="1201" y="3306"/>
                <a:ext cx="17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5" y="2"/>
                  </a:cxn>
                  <a:cxn ang="0">
                    <a:pos x="8" y="1"/>
                  </a:cxn>
                  <a:cxn ang="0">
                    <a:pos x="0" y="0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5" y="2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200" name="Freeform 96"/>
              <p:cNvSpPr>
                <a:spLocks/>
              </p:cNvSpPr>
              <p:nvPr/>
            </p:nvSpPr>
            <p:spPr bwMode="auto">
              <a:xfrm>
                <a:off x="615" y="3334"/>
                <a:ext cx="17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"/>
                  </a:cxn>
                  <a:cxn ang="0">
                    <a:pos x="18" y="2"/>
                  </a:cxn>
                  <a:cxn ang="0">
                    <a:pos x="13" y="2"/>
                  </a:cxn>
                  <a:cxn ang="0">
                    <a:pos x="9" y="2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8" h="2">
                    <a:moveTo>
                      <a:pt x="0" y="0"/>
                    </a:moveTo>
                    <a:lnTo>
                      <a:pt x="9" y="1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9" y="2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201" name="Freeform 97"/>
              <p:cNvSpPr>
                <a:spLocks/>
              </p:cNvSpPr>
              <p:nvPr/>
            </p:nvSpPr>
            <p:spPr bwMode="auto">
              <a:xfrm>
                <a:off x="1123" y="3334"/>
                <a:ext cx="1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lnTo>
                      <a:pt x="7" y="1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202" name="Freeform 98"/>
              <p:cNvSpPr>
                <a:spLocks/>
              </p:cNvSpPr>
              <p:nvPr/>
            </p:nvSpPr>
            <p:spPr bwMode="auto">
              <a:xfrm>
                <a:off x="1206" y="3289"/>
                <a:ext cx="1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15" y="2"/>
                  </a:cxn>
                  <a:cxn ang="0">
                    <a:pos x="11" y="2"/>
                  </a:cxn>
                  <a:cxn ang="0">
                    <a:pos x="7" y="2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lnTo>
                      <a:pt x="6" y="1"/>
                    </a:lnTo>
                    <a:lnTo>
                      <a:pt x="15" y="2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203" name="Freeform 99"/>
              <p:cNvSpPr>
                <a:spLocks/>
              </p:cNvSpPr>
              <p:nvPr/>
            </p:nvSpPr>
            <p:spPr bwMode="auto">
              <a:xfrm>
                <a:off x="869" y="3312"/>
                <a:ext cx="17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7" y="1"/>
                  </a:cxn>
                  <a:cxn ang="0">
                    <a:pos x="17" y="3"/>
                  </a:cxn>
                  <a:cxn ang="0">
                    <a:pos x="17" y="5"/>
                  </a:cxn>
                  <a:cxn ang="0">
                    <a:pos x="14" y="4"/>
                  </a:cxn>
                  <a:cxn ang="0">
                    <a:pos x="12" y="3"/>
                  </a:cxn>
                  <a:cxn ang="0">
                    <a:pos x="8" y="2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17" h="5">
                    <a:moveTo>
                      <a:pt x="0" y="0"/>
                    </a:moveTo>
                    <a:lnTo>
                      <a:pt x="13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8" y="2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204" name="Freeform 100"/>
              <p:cNvSpPr>
                <a:spLocks noChangeAspect="1"/>
              </p:cNvSpPr>
              <p:nvPr/>
            </p:nvSpPr>
            <p:spPr bwMode="auto">
              <a:xfrm>
                <a:off x="902" y="2688"/>
                <a:ext cx="1127" cy="161"/>
              </a:xfrm>
              <a:custGeom>
                <a:avLst/>
                <a:gdLst/>
                <a:ahLst/>
                <a:cxnLst>
                  <a:cxn ang="0">
                    <a:pos x="67" y="334"/>
                  </a:cxn>
                  <a:cxn ang="0">
                    <a:pos x="152" y="307"/>
                  </a:cxn>
                  <a:cxn ang="0">
                    <a:pos x="255" y="277"/>
                  </a:cxn>
                  <a:cxn ang="0">
                    <a:pos x="343" y="255"/>
                  </a:cxn>
                  <a:cxn ang="0">
                    <a:pos x="407" y="240"/>
                  </a:cxn>
                  <a:cxn ang="0">
                    <a:pos x="510" y="217"/>
                  </a:cxn>
                  <a:cxn ang="0">
                    <a:pos x="659" y="188"/>
                  </a:cxn>
                  <a:cxn ang="0">
                    <a:pos x="822" y="163"/>
                  </a:cxn>
                  <a:cxn ang="0">
                    <a:pos x="907" y="151"/>
                  </a:cxn>
                  <a:cxn ang="0">
                    <a:pos x="1041" y="137"/>
                  </a:cxn>
                  <a:cxn ang="0">
                    <a:pos x="1135" y="130"/>
                  </a:cxn>
                  <a:cxn ang="0">
                    <a:pos x="1230" y="123"/>
                  </a:cxn>
                  <a:cxn ang="0">
                    <a:pos x="1327" y="119"/>
                  </a:cxn>
                  <a:cxn ang="0">
                    <a:pos x="1428" y="117"/>
                  </a:cxn>
                  <a:cxn ang="0">
                    <a:pos x="1530" y="117"/>
                  </a:cxn>
                  <a:cxn ang="0">
                    <a:pos x="1634" y="119"/>
                  </a:cxn>
                  <a:cxn ang="0">
                    <a:pos x="1740" y="125"/>
                  </a:cxn>
                  <a:cxn ang="0">
                    <a:pos x="1848" y="132"/>
                  </a:cxn>
                  <a:cxn ang="0">
                    <a:pos x="1958" y="143"/>
                  </a:cxn>
                  <a:cxn ang="0">
                    <a:pos x="2067" y="157"/>
                  </a:cxn>
                  <a:cxn ang="0">
                    <a:pos x="2180" y="174"/>
                  </a:cxn>
                  <a:cxn ang="0">
                    <a:pos x="2293" y="195"/>
                  </a:cxn>
                  <a:cxn ang="0">
                    <a:pos x="2407" y="220"/>
                  </a:cxn>
                  <a:cxn ang="0">
                    <a:pos x="2523" y="249"/>
                  </a:cxn>
                  <a:cxn ang="0">
                    <a:pos x="2638" y="281"/>
                  </a:cxn>
                  <a:cxn ang="0">
                    <a:pos x="2736" y="118"/>
                  </a:cxn>
                  <a:cxn ang="0">
                    <a:pos x="2602" y="91"/>
                  </a:cxn>
                  <a:cxn ang="0">
                    <a:pos x="2471" y="68"/>
                  </a:cxn>
                  <a:cxn ang="0">
                    <a:pos x="2343" y="48"/>
                  </a:cxn>
                  <a:cxn ang="0">
                    <a:pos x="2218" y="32"/>
                  </a:cxn>
                  <a:cxn ang="0">
                    <a:pos x="2096" y="20"/>
                  </a:cxn>
                  <a:cxn ang="0">
                    <a:pos x="1978" y="11"/>
                  </a:cxn>
                  <a:cxn ang="0">
                    <a:pos x="1862" y="5"/>
                  </a:cxn>
                  <a:cxn ang="0">
                    <a:pos x="1749" y="1"/>
                  </a:cxn>
                  <a:cxn ang="0">
                    <a:pos x="1586" y="1"/>
                  </a:cxn>
                  <a:cxn ang="0">
                    <a:pos x="1481" y="4"/>
                  </a:cxn>
                  <a:cxn ang="0">
                    <a:pos x="1379" y="9"/>
                  </a:cxn>
                  <a:cxn ang="0">
                    <a:pos x="1280" y="16"/>
                  </a:cxn>
                  <a:cxn ang="0">
                    <a:pos x="1138" y="31"/>
                  </a:cxn>
                  <a:cxn ang="0">
                    <a:pos x="1003" y="50"/>
                  </a:cxn>
                  <a:cxn ang="0">
                    <a:pos x="917" y="63"/>
                  </a:cxn>
                  <a:cxn ang="0">
                    <a:pos x="794" y="86"/>
                  </a:cxn>
                  <a:cxn ang="0">
                    <a:pos x="641" y="122"/>
                  </a:cxn>
                  <a:cxn ang="0">
                    <a:pos x="569" y="140"/>
                  </a:cxn>
                  <a:cxn ang="0">
                    <a:pos x="436" y="178"/>
                  </a:cxn>
                  <a:cxn ang="0">
                    <a:pos x="316" y="217"/>
                  </a:cxn>
                  <a:cxn ang="0">
                    <a:pos x="210" y="255"/>
                  </a:cxn>
                  <a:cxn ang="0">
                    <a:pos x="117" y="291"/>
                  </a:cxn>
                  <a:cxn ang="0">
                    <a:pos x="37" y="324"/>
                  </a:cxn>
                  <a:cxn ang="0">
                    <a:pos x="0" y="355"/>
                  </a:cxn>
                </a:cxnLst>
                <a:rect l="0" t="0" r="r" b="b"/>
                <a:pathLst>
                  <a:path w="2736" h="355">
                    <a:moveTo>
                      <a:pt x="0" y="355"/>
                    </a:moveTo>
                    <a:lnTo>
                      <a:pt x="67" y="334"/>
                    </a:lnTo>
                    <a:lnTo>
                      <a:pt x="107" y="321"/>
                    </a:lnTo>
                    <a:lnTo>
                      <a:pt x="152" y="307"/>
                    </a:lnTo>
                    <a:lnTo>
                      <a:pt x="202" y="292"/>
                    </a:lnTo>
                    <a:lnTo>
                      <a:pt x="255" y="277"/>
                    </a:lnTo>
                    <a:lnTo>
                      <a:pt x="314" y="263"/>
                    </a:lnTo>
                    <a:lnTo>
                      <a:pt x="343" y="255"/>
                    </a:lnTo>
                    <a:lnTo>
                      <a:pt x="375" y="248"/>
                    </a:lnTo>
                    <a:lnTo>
                      <a:pt x="407" y="240"/>
                    </a:lnTo>
                    <a:lnTo>
                      <a:pt x="441" y="232"/>
                    </a:lnTo>
                    <a:lnTo>
                      <a:pt x="510" y="217"/>
                    </a:lnTo>
                    <a:lnTo>
                      <a:pt x="582" y="203"/>
                    </a:lnTo>
                    <a:lnTo>
                      <a:pt x="659" y="188"/>
                    </a:lnTo>
                    <a:lnTo>
                      <a:pt x="739" y="175"/>
                    </a:lnTo>
                    <a:lnTo>
                      <a:pt x="822" y="163"/>
                    </a:lnTo>
                    <a:lnTo>
                      <a:pt x="864" y="157"/>
                    </a:lnTo>
                    <a:lnTo>
                      <a:pt x="907" y="151"/>
                    </a:lnTo>
                    <a:lnTo>
                      <a:pt x="997" y="141"/>
                    </a:lnTo>
                    <a:lnTo>
                      <a:pt x="1041" y="137"/>
                    </a:lnTo>
                    <a:lnTo>
                      <a:pt x="1088" y="133"/>
                    </a:lnTo>
                    <a:lnTo>
                      <a:pt x="1135" y="130"/>
                    </a:lnTo>
                    <a:lnTo>
                      <a:pt x="1182" y="126"/>
                    </a:lnTo>
                    <a:lnTo>
                      <a:pt x="1230" y="123"/>
                    </a:lnTo>
                    <a:lnTo>
                      <a:pt x="1278" y="121"/>
                    </a:lnTo>
                    <a:lnTo>
                      <a:pt x="1327" y="119"/>
                    </a:lnTo>
                    <a:lnTo>
                      <a:pt x="1378" y="117"/>
                    </a:lnTo>
                    <a:lnTo>
                      <a:pt x="1428" y="117"/>
                    </a:lnTo>
                    <a:lnTo>
                      <a:pt x="1478" y="117"/>
                    </a:lnTo>
                    <a:lnTo>
                      <a:pt x="1530" y="117"/>
                    </a:lnTo>
                    <a:lnTo>
                      <a:pt x="1581" y="118"/>
                    </a:lnTo>
                    <a:lnTo>
                      <a:pt x="1634" y="119"/>
                    </a:lnTo>
                    <a:lnTo>
                      <a:pt x="1686" y="122"/>
                    </a:lnTo>
                    <a:lnTo>
                      <a:pt x="1740" y="125"/>
                    </a:lnTo>
                    <a:lnTo>
                      <a:pt x="1794" y="129"/>
                    </a:lnTo>
                    <a:lnTo>
                      <a:pt x="1848" y="132"/>
                    </a:lnTo>
                    <a:lnTo>
                      <a:pt x="1903" y="138"/>
                    </a:lnTo>
                    <a:lnTo>
                      <a:pt x="1958" y="143"/>
                    </a:lnTo>
                    <a:lnTo>
                      <a:pt x="2013" y="150"/>
                    </a:lnTo>
                    <a:lnTo>
                      <a:pt x="2067" y="157"/>
                    </a:lnTo>
                    <a:lnTo>
                      <a:pt x="2124" y="165"/>
                    </a:lnTo>
                    <a:lnTo>
                      <a:pt x="2180" y="174"/>
                    </a:lnTo>
                    <a:lnTo>
                      <a:pt x="2237" y="185"/>
                    </a:lnTo>
                    <a:lnTo>
                      <a:pt x="2293" y="195"/>
                    </a:lnTo>
                    <a:lnTo>
                      <a:pt x="2350" y="208"/>
                    </a:lnTo>
                    <a:lnTo>
                      <a:pt x="2407" y="220"/>
                    </a:lnTo>
                    <a:lnTo>
                      <a:pt x="2466" y="234"/>
                    </a:lnTo>
                    <a:lnTo>
                      <a:pt x="2523" y="249"/>
                    </a:lnTo>
                    <a:lnTo>
                      <a:pt x="2581" y="264"/>
                    </a:lnTo>
                    <a:lnTo>
                      <a:pt x="2638" y="281"/>
                    </a:lnTo>
                    <a:lnTo>
                      <a:pt x="2697" y="298"/>
                    </a:lnTo>
                    <a:lnTo>
                      <a:pt x="2736" y="118"/>
                    </a:lnTo>
                    <a:lnTo>
                      <a:pt x="2668" y="104"/>
                    </a:lnTo>
                    <a:lnTo>
                      <a:pt x="2602" y="91"/>
                    </a:lnTo>
                    <a:lnTo>
                      <a:pt x="2535" y="79"/>
                    </a:lnTo>
                    <a:lnTo>
                      <a:pt x="2471" y="68"/>
                    </a:lnTo>
                    <a:lnTo>
                      <a:pt x="2406" y="58"/>
                    </a:lnTo>
                    <a:lnTo>
                      <a:pt x="2343" y="48"/>
                    </a:lnTo>
                    <a:lnTo>
                      <a:pt x="2280" y="40"/>
                    </a:lnTo>
                    <a:lnTo>
                      <a:pt x="2218" y="32"/>
                    </a:lnTo>
                    <a:lnTo>
                      <a:pt x="2157" y="27"/>
                    </a:lnTo>
                    <a:lnTo>
                      <a:pt x="2096" y="20"/>
                    </a:lnTo>
                    <a:lnTo>
                      <a:pt x="2037" y="15"/>
                    </a:lnTo>
                    <a:lnTo>
                      <a:pt x="1978" y="11"/>
                    </a:lnTo>
                    <a:lnTo>
                      <a:pt x="1920" y="7"/>
                    </a:lnTo>
                    <a:lnTo>
                      <a:pt x="1862" y="5"/>
                    </a:lnTo>
                    <a:lnTo>
                      <a:pt x="1805" y="3"/>
                    </a:lnTo>
                    <a:lnTo>
                      <a:pt x="1749" y="1"/>
                    </a:lnTo>
                    <a:lnTo>
                      <a:pt x="1640" y="0"/>
                    </a:lnTo>
                    <a:lnTo>
                      <a:pt x="1586" y="1"/>
                    </a:lnTo>
                    <a:lnTo>
                      <a:pt x="1533" y="3"/>
                    </a:lnTo>
                    <a:lnTo>
                      <a:pt x="1481" y="4"/>
                    </a:lnTo>
                    <a:lnTo>
                      <a:pt x="1430" y="6"/>
                    </a:lnTo>
                    <a:lnTo>
                      <a:pt x="1379" y="9"/>
                    </a:lnTo>
                    <a:lnTo>
                      <a:pt x="1330" y="13"/>
                    </a:lnTo>
                    <a:lnTo>
                      <a:pt x="1280" y="16"/>
                    </a:lnTo>
                    <a:lnTo>
                      <a:pt x="1232" y="21"/>
                    </a:lnTo>
                    <a:lnTo>
                      <a:pt x="1138" y="31"/>
                    </a:lnTo>
                    <a:lnTo>
                      <a:pt x="1047" y="43"/>
                    </a:lnTo>
                    <a:lnTo>
                      <a:pt x="1003" y="50"/>
                    </a:lnTo>
                    <a:lnTo>
                      <a:pt x="960" y="56"/>
                    </a:lnTo>
                    <a:lnTo>
                      <a:pt x="917" y="63"/>
                    </a:lnTo>
                    <a:lnTo>
                      <a:pt x="875" y="71"/>
                    </a:lnTo>
                    <a:lnTo>
                      <a:pt x="794" y="86"/>
                    </a:lnTo>
                    <a:lnTo>
                      <a:pt x="715" y="103"/>
                    </a:lnTo>
                    <a:lnTo>
                      <a:pt x="641" y="122"/>
                    </a:lnTo>
                    <a:lnTo>
                      <a:pt x="604" y="131"/>
                    </a:lnTo>
                    <a:lnTo>
                      <a:pt x="569" y="140"/>
                    </a:lnTo>
                    <a:lnTo>
                      <a:pt x="501" y="158"/>
                    </a:lnTo>
                    <a:lnTo>
                      <a:pt x="436" y="178"/>
                    </a:lnTo>
                    <a:lnTo>
                      <a:pt x="374" y="197"/>
                    </a:lnTo>
                    <a:lnTo>
                      <a:pt x="316" y="217"/>
                    </a:lnTo>
                    <a:lnTo>
                      <a:pt x="261" y="236"/>
                    </a:lnTo>
                    <a:lnTo>
                      <a:pt x="210" y="255"/>
                    </a:lnTo>
                    <a:lnTo>
                      <a:pt x="161" y="273"/>
                    </a:lnTo>
                    <a:lnTo>
                      <a:pt x="117" y="291"/>
                    </a:lnTo>
                    <a:lnTo>
                      <a:pt x="76" y="308"/>
                    </a:lnTo>
                    <a:lnTo>
                      <a:pt x="37" y="324"/>
                    </a:lnTo>
                    <a:lnTo>
                      <a:pt x="2" y="339"/>
                    </a:lnTo>
                    <a:lnTo>
                      <a:pt x="0" y="355"/>
                    </a:lnTo>
                    <a:close/>
                  </a:path>
                </a:pathLst>
              </a:custGeom>
              <a:solidFill>
                <a:srgbClr val="0083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  <p:sp>
            <p:nvSpPr>
              <p:cNvPr id="559205" name="Freeform 101"/>
              <p:cNvSpPr>
                <a:spLocks noChangeAspect="1"/>
              </p:cNvSpPr>
              <p:nvPr/>
            </p:nvSpPr>
            <p:spPr bwMode="auto">
              <a:xfrm>
                <a:off x="416" y="3362"/>
                <a:ext cx="1127" cy="156"/>
              </a:xfrm>
              <a:custGeom>
                <a:avLst/>
                <a:gdLst/>
                <a:ahLst/>
                <a:cxnLst>
                  <a:cxn ang="0">
                    <a:pos x="2669" y="23"/>
                  </a:cxn>
                  <a:cxn ang="0">
                    <a:pos x="2583" y="49"/>
                  </a:cxn>
                  <a:cxn ang="0">
                    <a:pos x="2480" y="78"/>
                  </a:cxn>
                  <a:cxn ang="0">
                    <a:pos x="2392" y="101"/>
                  </a:cxn>
                  <a:cxn ang="0">
                    <a:pos x="2328" y="116"/>
                  </a:cxn>
                  <a:cxn ang="0">
                    <a:pos x="2225" y="139"/>
                  </a:cxn>
                  <a:cxn ang="0">
                    <a:pos x="2076" y="167"/>
                  </a:cxn>
                  <a:cxn ang="0">
                    <a:pos x="1914" y="192"/>
                  </a:cxn>
                  <a:cxn ang="0">
                    <a:pos x="1828" y="204"/>
                  </a:cxn>
                  <a:cxn ang="0">
                    <a:pos x="1693" y="219"/>
                  </a:cxn>
                  <a:cxn ang="0">
                    <a:pos x="1601" y="227"/>
                  </a:cxn>
                  <a:cxn ang="0">
                    <a:pos x="1506" y="232"/>
                  </a:cxn>
                  <a:cxn ang="0">
                    <a:pos x="1407" y="237"/>
                  </a:cxn>
                  <a:cxn ang="0">
                    <a:pos x="1308" y="238"/>
                  </a:cxn>
                  <a:cxn ang="0">
                    <a:pos x="1206" y="238"/>
                  </a:cxn>
                  <a:cxn ang="0">
                    <a:pos x="1102" y="236"/>
                  </a:cxn>
                  <a:cxn ang="0">
                    <a:pos x="995" y="231"/>
                  </a:cxn>
                  <a:cxn ang="0">
                    <a:pos x="888" y="223"/>
                  </a:cxn>
                  <a:cxn ang="0">
                    <a:pos x="778" y="212"/>
                  </a:cxn>
                  <a:cxn ang="0">
                    <a:pos x="667" y="198"/>
                  </a:cxn>
                  <a:cxn ang="0">
                    <a:pos x="555" y="181"/>
                  </a:cxn>
                  <a:cxn ang="0">
                    <a:pos x="442" y="160"/>
                  </a:cxn>
                  <a:cxn ang="0">
                    <a:pos x="328" y="135"/>
                  </a:cxn>
                  <a:cxn ang="0">
                    <a:pos x="213" y="108"/>
                  </a:cxn>
                  <a:cxn ang="0">
                    <a:pos x="97" y="74"/>
                  </a:cxn>
                  <a:cxn ang="0">
                    <a:pos x="0" y="237"/>
                  </a:cxn>
                  <a:cxn ang="0">
                    <a:pos x="134" y="265"/>
                  </a:cxn>
                  <a:cxn ang="0">
                    <a:pos x="264" y="287"/>
                  </a:cxn>
                  <a:cxn ang="0">
                    <a:pos x="392" y="307"/>
                  </a:cxn>
                  <a:cxn ang="0">
                    <a:pos x="517" y="323"/>
                  </a:cxn>
                  <a:cxn ang="0">
                    <a:pos x="638" y="336"/>
                  </a:cxn>
                  <a:cxn ang="0">
                    <a:pos x="757" y="345"/>
                  </a:cxn>
                  <a:cxn ang="0">
                    <a:pos x="873" y="350"/>
                  </a:cxn>
                  <a:cxn ang="0">
                    <a:pos x="986" y="354"/>
                  </a:cxn>
                  <a:cxn ang="0">
                    <a:pos x="1150" y="355"/>
                  </a:cxn>
                  <a:cxn ang="0">
                    <a:pos x="1254" y="352"/>
                  </a:cxn>
                  <a:cxn ang="0">
                    <a:pos x="1357" y="346"/>
                  </a:cxn>
                  <a:cxn ang="0">
                    <a:pos x="1455" y="339"/>
                  </a:cxn>
                  <a:cxn ang="0">
                    <a:pos x="1597" y="324"/>
                  </a:cxn>
                  <a:cxn ang="0">
                    <a:pos x="1732" y="306"/>
                  </a:cxn>
                  <a:cxn ang="0">
                    <a:pos x="1819" y="292"/>
                  </a:cxn>
                  <a:cxn ang="0">
                    <a:pos x="1941" y="269"/>
                  </a:cxn>
                  <a:cxn ang="0">
                    <a:pos x="2095" y="235"/>
                  </a:cxn>
                  <a:cxn ang="0">
                    <a:pos x="2166" y="216"/>
                  </a:cxn>
                  <a:cxn ang="0">
                    <a:pos x="2300" y="178"/>
                  </a:cxn>
                  <a:cxn ang="0">
                    <a:pos x="2420" y="139"/>
                  </a:cxn>
                  <a:cxn ang="0">
                    <a:pos x="2526" y="101"/>
                  </a:cxn>
                  <a:cxn ang="0">
                    <a:pos x="2619" y="64"/>
                  </a:cxn>
                  <a:cxn ang="0">
                    <a:pos x="2698" y="31"/>
                  </a:cxn>
                  <a:cxn ang="0">
                    <a:pos x="2735" y="0"/>
                  </a:cxn>
                </a:cxnLst>
                <a:rect l="0" t="0" r="r" b="b"/>
                <a:pathLst>
                  <a:path w="2735" h="355">
                    <a:moveTo>
                      <a:pt x="2735" y="0"/>
                    </a:moveTo>
                    <a:lnTo>
                      <a:pt x="2669" y="23"/>
                    </a:lnTo>
                    <a:lnTo>
                      <a:pt x="2628" y="36"/>
                    </a:lnTo>
                    <a:lnTo>
                      <a:pt x="2583" y="49"/>
                    </a:lnTo>
                    <a:lnTo>
                      <a:pt x="2534" y="63"/>
                    </a:lnTo>
                    <a:lnTo>
                      <a:pt x="2480" y="78"/>
                    </a:lnTo>
                    <a:lnTo>
                      <a:pt x="2422" y="93"/>
                    </a:lnTo>
                    <a:lnTo>
                      <a:pt x="2392" y="101"/>
                    </a:lnTo>
                    <a:lnTo>
                      <a:pt x="2360" y="108"/>
                    </a:lnTo>
                    <a:lnTo>
                      <a:pt x="2328" y="116"/>
                    </a:lnTo>
                    <a:lnTo>
                      <a:pt x="2295" y="124"/>
                    </a:lnTo>
                    <a:lnTo>
                      <a:pt x="2225" y="139"/>
                    </a:lnTo>
                    <a:lnTo>
                      <a:pt x="2153" y="153"/>
                    </a:lnTo>
                    <a:lnTo>
                      <a:pt x="2076" y="167"/>
                    </a:lnTo>
                    <a:lnTo>
                      <a:pt x="1996" y="181"/>
                    </a:lnTo>
                    <a:lnTo>
                      <a:pt x="1914" y="192"/>
                    </a:lnTo>
                    <a:lnTo>
                      <a:pt x="1872" y="198"/>
                    </a:lnTo>
                    <a:lnTo>
                      <a:pt x="1828" y="204"/>
                    </a:lnTo>
                    <a:lnTo>
                      <a:pt x="1739" y="214"/>
                    </a:lnTo>
                    <a:lnTo>
                      <a:pt x="1693" y="219"/>
                    </a:lnTo>
                    <a:lnTo>
                      <a:pt x="1647" y="222"/>
                    </a:lnTo>
                    <a:lnTo>
                      <a:pt x="1601" y="227"/>
                    </a:lnTo>
                    <a:lnTo>
                      <a:pt x="1554" y="230"/>
                    </a:lnTo>
                    <a:lnTo>
                      <a:pt x="1506" y="232"/>
                    </a:lnTo>
                    <a:lnTo>
                      <a:pt x="1456" y="235"/>
                    </a:lnTo>
                    <a:lnTo>
                      <a:pt x="1407" y="237"/>
                    </a:lnTo>
                    <a:lnTo>
                      <a:pt x="1358" y="238"/>
                    </a:lnTo>
                    <a:lnTo>
                      <a:pt x="1308" y="238"/>
                    </a:lnTo>
                    <a:lnTo>
                      <a:pt x="1257" y="239"/>
                    </a:lnTo>
                    <a:lnTo>
                      <a:pt x="1206" y="238"/>
                    </a:lnTo>
                    <a:lnTo>
                      <a:pt x="1153" y="238"/>
                    </a:lnTo>
                    <a:lnTo>
                      <a:pt x="1102" y="236"/>
                    </a:lnTo>
                    <a:lnTo>
                      <a:pt x="1049" y="234"/>
                    </a:lnTo>
                    <a:lnTo>
                      <a:pt x="995" y="231"/>
                    </a:lnTo>
                    <a:lnTo>
                      <a:pt x="942" y="227"/>
                    </a:lnTo>
                    <a:lnTo>
                      <a:pt x="888" y="223"/>
                    </a:lnTo>
                    <a:lnTo>
                      <a:pt x="833" y="218"/>
                    </a:lnTo>
                    <a:lnTo>
                      <a:pt x="778" y="212"/>
                    </a:lnTo>
                    <a:lnTo>
                      <a:pt x="723" y="205"/>
                    </a:lnTo>
                    <a:lnTo>
                      <a:pt x="667" y="198"/>
                    </a:lnTo>
                    <a:lnTo>
                      <a:pt x="612" y="190"/>
                    </a:lnTo>
                    <a:lnTo>
                      <a:pt x="555" y="181"/>
                    </a:lnTo>
                    <a:lnTo>
                      <a:pt x="499" y="171"/>
                    </a:lnTo>
                    <a:lnTo>
                      <a:pt x="442" y="160"/>
                    </a:lnTo>
                    <a:lnTo>
                      <a:pt x="386" y="148"/>
                    </a:lnTo>
                    <a:lnTo>
                      <a:pt x="328" y="135"/>
                    </a:lnTo>
                    <a:lnTo>
                      <a:pt x="270" y="121"/>
                    </a:lnTo>
                    <a:lnTo>
                      <a:pt x="213" y="108"/>
                    </a:lnTo>
                    <a:lnTo>
                      <a:pt x="154" y="92"/>
                    </a:lnTo>
                    <a:lnTo>
                      <a:pt x="97" y="74"/>
                    </a:lnTo>
                    <a:lnTo>
                      <a:pt x="39" y="57"/>
                    </a:lnTo>
                    <a:lnTo>
                      <a:pt x="0" y="237"/>
                    </a:lnTo>
                    <a:lnTo>
                      <a:pt x="67" y="252"/>
                    </a:lnTo>
                    <a:lnTo>
                      <a:pt x="134" y="265"/>
                    </a:lnTo>
                    <a:lnTo>
                      <a:pt x="199" y="276"/>
                    </a:lnTo>
                    <a:lnTo>
                      <a:pt x="264" y="287"/>
                    </a:lnTo>
                    <a:lnTo>
                      <a:pt x="328" y="298"/>
                    </a:lnTo>
                    <a:lnTo>
                      <a:pt x="392" y="307"/>
                    </a:lnTo>
                    <a:lnTo>
                      <a:pt x="455" y="315"/>
                    </a:lnTo>
                    <a:lnTo>
                      <a:pt x="517" y="323"/>
                    </a:lnTo>
                    <a:lnTo>
                      <a:pt x="579" y="330"/>
                    </a:lnTo>
                    <a:lnTo>
                      <a:pt x="638" y="336"/>
                    </a:lnTo>
                    <a:lnTo>
                      <a:pt x="699" y="340"/>
                    </a:lnTo>
                    <a:lnTo>
                      <a:pt x="757" y="345"/>
                    </a:lnTo>
                    <a:lnTo>
                      <a:pt x="816" y="348"/>
                    </a:lnTo>
                    <a:lnTo>
                      <a:pt x="873" y="350"/>
                    </a:lnTo>
                    <a:lnTo>
                      <a:pt x="930" y="353"/>
                    </a:lnTo>
                    <a:lnTo>
                      <a:pt x="986" y="354"/>
                    </a:lnTo>
                    <a:lnTo>
                      <a:pt x="1096" y="355"/>
                    </a:lnTo>
                    <a:lnTo>
                      <a:pt x="1150" y="355"/>
                    </a:lnTo>
                    <a:lnTo>
                      <a:pt x="1202" y="354"/>
                    </a:lnTo>
                    <a:lnTo>
                      <a:pt x="1254" y="352"/>
                    </a:lnTo>
                    <a:lnTo>
                      <a:pt x="1305" y="349"/>
                    </a:lnTo>
                    <a:lnTo>
                      <a:pt x="1357" y="346"/>
                    </a:lnTo>
                    <a:lnTo>
                      <a:pt x="1406" y="344"/>
                    </a:lnTo>
                    <a:lnTo>
                      <a:pt x="1455" y="339"/>
                    </a:lnTo>
                    <a:lnTo>
                      <a:pt x="1503" y="334"/>
                    </a:lnTo>
                    <a:lnTo>
                      <a:pt x="1597" y="324"/>
                    </a:lnTo>
                    <a:lnTo>
                      <a:pt x="1689" y="313"/>
                    </a:lnTo>
                    <a:lnTo>
                      <a:pt x="1732" y="306"/>
                    </a:lnTo>
                    <a:lnTo>
                      <a:pt x="1776" y="299"/>
                    </a:lnTo>
                    <a:lnTo>
                      <a:pt x="1819" y="292"/>
                    </a:lnTo>
                    <a:lnTo>
                      <a:pt x="1860" y="285"/>
                    </a:lnTo>
                    <a:lnTo>
                      <a:pt x="1941" y="269"/>
                    </a:lnTo>
                    <a:lnTo>
                      <a:pt x="2019" y="252"/>
                    </a:lnTo>
                    <a:lnTo>
                      <a:pt x="2095" y="235"/>
                    </a:lnTo>
                    <a:lnTo>
                      <a:pt x="2131" y="226"/>
                    </a:lnTo>
                    <a:lnTo>
                      <a:pt x="2166" y="216"/>
                    </a:lnTo>
                    <a:lnTo>
                      <a:pt x="2234" y="197"/>
                    </a:lnTo>
                    <a:lnTo>
                      <a:pt x="2300" y="178"/>
                    </a:lnTo>
                    <a:lnTo>
                      <a:pt x="2361" y="158"/>
                    </a:lnTo>
                    <a:lnTo>
                      <a:pt x="2420" y="139"/>
                    </a:lnTo>
                    <a:lnTo>
                      <a:pt x="2475" y="119"/>
                    </a:lnTo>
                    <a:lnTo>
                      <a:pt x="2526" y="101"/>
                    </a:lnTo>
                    <a:lnTo>
                      <a:pt x="2574" y="82"/>
                    </a:lnTo>
                    <a:lnTo>
                      <a:pt x="2619" y="64"/>
                    </a:lnTo>
                    <a:lnTo>
                      <a:pt x="2660" y="47"/>
                    </a:lnTo>
                    <a:lnTo>
                      <a:pt x="2698" y="31"/>
                    </a:lnTo>
                    <a:lnTo>
                      <a:pt x="2733" y="17"/>
                    </a:lnTo>
                    <a:lnTo>
                      <a:pt x="2735" y="0"/>
                    </a:lnTo>
                    <a:close/>
                  </a:path>
                </a:pathLst>
              </a:custGeom>
              <a:solidFill>
                <a:srgbClr val="1490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GB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</p:grpSp>
      <p:pic>
        <p:nvPicPr>
          <p:cNvPr id="11269" name="Picture 102" descr="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5699125"/>
            <a:ext cx="973137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Freeform 103"/>
          <p:cNvSpPr>
            <a:spLocks/>
          </p:cNvSpPr>
          <p:nvPr/>
        </p:nvSpPr>
        <p:spPr bwMode="auto">
          <a:xfrm>
            <a:off x="76200" y="2592388"/>
            <a:ext cx="8990013" cy="400050"/>
          </a:xfrm>
          <a:custGeom>
            <a:avLst/>
            <a:gdLst>
              <a:gd name="T0" fmla="*/ 2147483647 w 7815"/>
              <a:gd name="T1" fmla="*/ 2147483647 h 189"/>
              <a:gd name="T2" fmla="*/ 2147483647 w 7815"/>
              <a:gd name="T3" fmla="*/ 2147483647 h 189"/>
              <a:gd name="T4" fmla="*/ 2147483647 w 7815"/>
              <a:gd name="T5" fmla="*/ 2147483647 h 189"/>
              <a:gd name="T6" fmla="*/ 2147483647 w 7815"/>
              <a:gd name="T7" fmla="*/ 0 h 1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15" h="189">
                <a:moveTo>
                  <a:pt x="1011" y="24"/>
                </a:moveTo>
                <a:cubicBezTo>
                  <a:pt x="505" y="85"/>
                  <a:pt x="0" y="147"/>
                  <a:pt x="971" y="168"/>
                </a:cubicBezTo>
                <a:cubicBezTo>
                  <a:pt x="1942" y="189"/>
                  <a:pt x="5855" y="180"/>
                  <a:pt x="6835" y="152"/>
                </a:cubicBezTo>
                <a:cubicBezTo>
                  <a:pt x="7815" y="124"/>
                  <a:pt x="7333" y="62"/>
                  <a:pt x="6851" y="0"/>
                </a:cubicBezTo>
              </a:path>
            </a:pathLst>
          </a:custGeom>
          <a:noFill/>
          <a:ln w="152400" cap="flat" cmpd="sng">
            <a:pattFill prst="lgConfetti">
              <a:fgClr>
                <a:srgbClr val="000099"/>
              </a:fgClr>
              <a:bgClr>
                <a:srgbClr val="DDDDDD"/>
              </a:bgClr>
            </a:patt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10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06554" y="1149164"/>
            <a:ext cx="3283075" cy="5418667"/>
            <a:chOff x="2506554" y="1149164"/>
            <a:chExt cx="3283075" cy="5418667"/>
          </a:xfrm>
        </p:grpSpPr>
        <p:graphicFrame>
          <p:nvGraphicFramePr>
            <p:cNvPr id="18" name="Chart 17"/>
            <p:cNvGraphicFramePr/>
            <p:nvPr>
              <p:extLst>
                <p:ext uri="{D42A27DB-BD31-4B8C-83A1-F6EECF244321}">
                  <p14:modId xmlns:p14="http://schemas.microsoft.com/office/powerpoint/2010/main" val="3354240126"/>
                </p:ext>
              </p:extLst>
            </p:nvPr>
          </p:nvGraphicFramePr>
          <p:xfrm>
            <a:off x="2972127" y="1149164"/>
            <a:ext cx="2615545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3" name="Straight Connector 2"/>
            <p:cNvCxnSpPr/>
            <p:nvPr/>
          </p:nvCxnSpPr>
          <p:spPr>
            <a:xfrm>
              <a:off x="3319461" y="3032954"/>
              <a:ext cx="219099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428538" y="3997950"/>
              <a:ext cx="0" cy="31389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28538" y="4388475"/>
              <a:ext cx="0" cy="762008"/>
            </a:xfrm>
            <a:prstGeom prst="line">
              <a:avLst/>
            </a:prstGeom>
            <a:ln w="19050">
              <a:solidFill>
                <a:srgbClr val="0000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14371" y="4769479"/>
              <a:ext cx="0" cy="38100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1"/>
            <p:cNvSpPr txBox="1"/>
            <p:nvPr/>
          </p:nvSpPr>
          <p:spPr>
            <a:xfrm rot="16200000">
              <a:off x="561944" y="3481525"/>
              <a:ext cx="4196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</a:rPr>
                <a:t>Incidence rate ratio  </a:t>
              </a:r>
              <a:r>
                <a:rPr lang="en-US" sz="1400" b="1" i="1" dirty="0" smtClean="0">
                  <a:solidFill>
                    <a:srgbClr val="000000"/>
                  </a:solidFill>
                </a:rPr>
                <a:t>vs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. Pre-PCV era (95% CI)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96947" y="3758474"/>
              <a:ext cx="12926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00" dirty="0" smtClean="0">
                  <a:solidFill>
                    <a:srgbClr val="FF0000"/>
                  </a:solidFill>
                </a:rPr>
                <a:t>0.60 (0.55 – 0.66)</a:t>
              </a:r>
              <a:endParaRPr lang="en-US" sz="900" dirty="0">
                <a:solidFill>
                  <a:srgbClr val="FF0000"/>
                </a:solidFill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3471395" y="3039304"/>
              <a:ext cx="798932" cy="2816003"/>
              <a:chOff x="1164635" y="2908496"/>
              <a:chExt cx="798932" cy="2816003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1268413" y="2914846"/>
                <a:ext cx="0" cy="280965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530197" y="2908496"/>
                <a:ext cx="0" cy="280965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866747" y="2914846"/>
                <a:ext cx="0" cy="280965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 rot="16200000">
                <a:off x="707559" y="5044523"/>
                <a:ext cx="1114208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700" dirty="0" smtClean="0">
                    <a:latin typeface="+mj-lt"/>
                  </a:rPr>
                  <a:t>PCV7 subsidized</a:t>
                </a:r>
                <a:endParaRPr lang="en-US" sz="700" dirty="0">
                  <a:latin typeface="+mj-lt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rot="16200000">
                <a:off x="1091856" y="5166164"/>
                <a:ext cx="870928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700" dirty="0" smtClean="0">
                    <a:latin typeface="+mj-lt"/>
                  </a:rPr>
                  <a:t>PCV7 in NIP</a:t>
                </a:r>
                <a:endParaRPr lang="en-US" sz="700" dirty="0">
                  <a:latin typeface="+mj-lt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 rot="16200000">
                <a:off x="1424493" y="5162581"/>
                <a:ext cx="878093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700" dirty="0" smtClean="0">
                    <a:latin typeface="+mj-lt"/>
                  </a:rPr>
                  <a:t>PCV13 in NIP</a:t>
                </a:r>
                <a:endParaRPr lang="en-US" sz="700" dirty="0">
                  <a:latin typeface="+mj-lt"/>
                </a:endParaRPr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209550" y="190500"/>
            <a:ext cx="8629764" cy="47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400" i="1">
                <a:solidFill>
                  <a:srgbClr val="280049"/>
                </a:solidFill>
                <a:latin typeface="Arial Black"/>
                <a:cs typeface="Arial"/>
              </a:defRPr>
            </a:lvl1pPr>
          </a:lstStyle>
          <a:p>
            <a:r>
              <a:rPr lang="en-US" sz="1200" dirty="0" smtClean="0"/>
              <a:t>Incidence </a:t>
            </a:r>
            <a:r>
              <a:rPr lang="en-US" sz="1200" dirty="0"/>
              <a:t>Rate Ratios (IRRs) </a:t>
            </a:r>
            <a:r>
              <a:rPr lang="en-US" sz="1200" dirty="0" smtClean="0"/>
              <a:t>of Bacteremic </a:t>
            </a:r>
            <a:r>
              <a:rPr lang="en-US" sz="1200" dirty="0"/>
              <a:t>Pneumonia, Non-pneumonia </a:t>
            </a:r>
            <a:r>
              <a:rPr lang="en-US" sz="1200" dirty="0" smtClean="0"/>
              <a:t>IPD and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Hospital Visits with </a:t>
            </a:r>
            <a:r>
              <a:rPr lang="en-US" sz="1200" dirty="0" smtClean="0"/>
              <a:t>CAAP in </a:t>
            </a:r>
            <a:r>
              <a:rPr lang="en-US" sz="1200" dirty="0"/>
              <a:t>Children </a:t>
            </a:r>
            <a:r>
              <a:rPr lang="en-US" sz="1200" dirty="0" smtClean="0"/>
              <a:t>&lt;5 </a:t>
            </a:r>
            <a:r>
              <a:rPr lang="en-US" sz="1200" dirty="0"/>
              <a:t>Years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3452119" y="1871326"/>
            <a:ext cx="2501006" cy="845102"/>
            <a:chOff x="2648905" y="653910"/>
            <a:chExt cx="2501006" cy="845102"/>
          </a:xfrm>
        </p:grpSpPr>
        <p:sp>
          <p:nvSpPr>
            <p:cNvPr id="76" name="TextBox 75"/>
            <p:cNvSpPr txBox="1"/>
            <p:nvPr/>
          </p:nvSpPr>
          <p:spPr>
            <a:xfrm>
              <a:off x="3368082" y="1041705"/>
              <a:ext cx="1781829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PCV13 Gradually </a:t>
              </a:r>
              <a:r>
                <a:rPr lang="en-US" sz="900" dirty="0">
                  <a:solidFill>
                    <a:prstClr val="black"/>
                  </a:solidFill>
                  <a:latin typeface="Calibri"/>
                  <a:cs typeface="+mn-cs"/>
                </a:rPr>
                <a:t>replaced PCV7</a:t>
              </a:r>
              <a:endParaRPr lang="he-IL" sz="9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78" name="Down Arrow 77"/>
            <p:cNvSpPr/>
            <p:nvPr/>
          </p:nvSpPr>
          <p:spPr>
            <a:xfrm>
              <a:off x="2698231" y="809469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>
              <a:off x="3339750" y="1191714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black"/>
                </a:solidFill>
              </a:endParaRPr>
            </a:p>
          </p:txBody>
        </p:sp>
        <p:sp>
          <p:nvSpPr>
            <p:cNvPr id="80" name="Down Arrow 79"/>
            <p:cNvSpPr/>
            <p:nvPr/>
          </p:nvSpPr>
          <p:spPr>
            <a:xfrm>
              <a:off x="3004682" y="956111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648905" y="653910"/>
              <a:ext cx="1236306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PCV7 Subsidized</a:t>
              </a:r>
              <a:endParaRPr lang="he-IL" sz="9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074274" y="826476"/>
              <a:ext cx="1188294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prstClr val="black"/>
                  </a:solidFill>
                  <a:latin typeface="Calibri"/>
                  <a:cs typeface="+mn-cs"/>
                </a:rPr>
                <a:t>PCV7 </a:t>
              </a: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implemented</a:t>
              </a:r>
              <a:endParaRPr lang="he-IL" sz="8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82338" y="5610357"/>
            <a:ext cx="1290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0070C0"/>
                </a:solidFill>
              </a:rPr>
              <a:t>0.31 (0.25 – 0.39)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82338" y="5423453"/>
            <a:ext cx="1290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solidFill>
                  <a:srgbClr val="000064"/>
                </a:solidFill>
              </a:rPr>
              <a:t>0.36 (0.25 – </a:t>
            </a:r>
            <a:r>
              <a:rPr lang="en-US" sz="900" dirty="0" smtClean="0">
                <a:solidFill>
                  <a:srgbClr val="000064"/>
                </a:solidFill>
              </a:rPr>
              <a:t>0.52)</a:t>
            </a:r>
            <a:endParaRPr lang="en-US" sz="900" dirty="0">
              <a:solidFill>
                <a:srgbClr val="0000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72959" y="1147746"/>
            <a:ext cx="2900195" cy="5418667"/>
            <a:chOff x="2972959" y="1018356"/>
            <a:chExt cx="2900195" cy="5418667"/>
          </a:xfrm>
        </p:grpSpPr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2824236367"/>
                </p:ext>
              </p:extLst>
            </p:nvPr>
          </p:nvGraphicFramePr>
          <p:xfrm>
            <a:off x="2972959" y="1018356"/>
            <a:ext cx="2615545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>
              <a:off x="5433798" y="4257667"/>
              <a:ext cx="0" cy="762008"/>
            </a:xfrm>
            <a:prstGeom prst="line">
              <a:avLst/>
            </a:prstGeom>
            <a:ln w="19050">
              <a:solidFill>
                <a:srgbClr val="0000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414840" y="4636460"/>
              <a:ext cx="0" cy="38100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582338" y="5294063"/>
              <a:ext cx="12908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00" dirty="0">
                  <a:solidFill>
                    <a:srgbClr val="000064"/>
                  </a:solidFill>
                </a:rPr>
                <a:t>0.36 (0.25 – </a:t>
              </a:r>
              <a:r>
                <a:rPr lang="en-US" sz="900" dirty="0" smtClean="0">
                  <a:solidFill>
                    <a:srgbClr val="000064"/>
                  </a:solidFill>
                </a:rPr>
                <a:t>0.52)</a:t>
              </a:r>
              <a:endParaRPr lang="en-US" sz="900" dirty="0">
                <a:solidFill>
                  <a:srgbClr val="00006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82338" y="5480967"/>
              <a:ext cx="12908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00" dirty="0" smtClean="0">
                  <a:solidFill>
                    <a:srgbClr val="0070C0"/>
                  </a:solidFill>
                </a:rPr>
                <a:t>0.31 (0.25 – 0.39)</a:t>
              </a:r>
              <a:endParaRPr lang="en-US" sz="900" dirty="0">
                <a:solidFill>
                  <a:srgbClr val="0070C0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478886" y="2914846"/>
              <a:ext cx="798932" cy="2816003"/>
              <a:chOff x="1164635" y="2908496"/>
              <a:chExt cx="798932" cy="2816003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1268413" y="2914846"/>
                <a:ext cx="0" cy="280965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530197" y="2908496"/>
                <a:ext cx="0" cy="280965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866747" y="2914846"/>
                <a:ext cx="0" cy="280965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 rot="16200000">
                <a:off x="707559" y="5044523"/>
                <a:ext cx="1114208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700" dirty="0" smtClean="0">
                    <a:latin typeface="+mj-lt"/>
                  </a:rPr>
                  <a:t>PCV7 subsidized</a:t>
                </a:r>
                <a:endParaRPr lang="en-US" sz="700" dirty="0">
                  <a:latin typeface="+mj-lt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 rot="16200000">
                <a:off x="1091856" y="5166164"/>
                <a:ext cx="870928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700" dirty="0" smtClean="0">
                    <a:latin typeface="+mj-lt"/>
                  </a:rPr>
                  <a:t>PCV7 in NIP</a:t>
                </a:r>
                <a:endParaRPr lang="en-US" sz="700" dirty="0">
                  <a:latin typeface="+mj-lt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16200000">
                <a:off x="1424493" y="5162581"/>
                <a:ext cx="878093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700" dirty="0" smtClean="0">
                    <a:latin typeface="+mj-lt"/>
                  </a:rPr>
                  <a:t>PCV13 in NIP</a:t>
                </a:r>
                <a:endParaRPr lang="en-US" sz="700" dirty="0">
                  <a:latin typeface="+mj-lt"/>
                </a:endParaRPr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209550" y="190500"/>
            <a:ext cx="8629764" cy="47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400" i="1">
                <a:solidFill>
                  <a:srgbClr val="280049"/>
                </a:solidFill>
                <a:latin typeface="Arial Black"/>
                <a:cs typeface="Arial"/>
              </a:defRPr>
            </a:lvl1pPr>
          </a:lstStyle>
          <a:p>
            <a:r>
              <a:rPr lang="en-US" sz="1200" dirty="0" smtClean="0"/>
              <a:t>Incidence </a:t>
            </a:r>
            <a:r>
              <a:rPr lang="en-US" sz="1200" dirty="0"/>
              <a:t>Rate Ratios (IRRs) </a:t>
            </a:r>
            <a:r>
              <a:rPr lang="en-US" sz="1200" dirty="0" smtClean="0"/>
              <a:t>of Bacteremic </a:t>
            </a:r>
            <a:r>
              <a:rPr lang="en-US" sz="1200" dirty="0"/>
              <a:t>Pneumonia, Non-pneumonia </a:t>
            </a:r>
            <a:r>
              <a:rPr lang="en-US" sz="1200" dirty="0" smtClean="0"/>
              <a:t>IPD, </a:t>
            </a:r>
          </a:p>
          <a:p>
            <a:r>
              <a:rPr lang="en-US" sz="1200" dirty="0" smtClean="0"/>
              <a:t>Hospitalization </a:t>
            </a:r>
            <a:r>
              <a:rPr lang="en-US" sz="1200" dirty="0"/>
              <a:t>with </a:t>
            </a:r>
            <a:r>
              <a:rPr lang="en-US" sz="1200" dirty="0" smtClean="0"/>
              <a:t>CAAP and </a:t>
            </a:r>
            <a:r>
              <a:rPr lang="en-US" sz="1200" dirty="0"/>
              <a:t>Ambulatory Visits with </a:t>
            </a:r>
            <a:r>
              <a:rPr lang="en-US" sz="1200" dirty="0" smtClean="0"/>
              <a:t>CAAP</a:t>
            </a:r>
          </a:p>
          <a:p>
            <a:r>
              <a:rPr lang="en-US" sz="1200" dirty="0" smtClean="0"/>
              <a:t>in </a:t>
            </a:r>
            <a:r>
              <a:rPr lang="en-US" sz="1200" dirty="0"/>
              <a:t>Children </a:t>
            </a:r>
            <a:r>
              <a:rPr lang="en-US" sz="1200" dirty="0" smtClean="0"/>
              <a:t>&lt;5 </a:t>
            </a:r>
            <a:r>
              <a:rPr lang="en-US" sz="1200" dirty="0"/>
              <a:t>Years</a:t>
            </a:r>
          </a:p>
        </p:txBody>
      </p:sp>
      <p:sp>
        <p:nvSpPr>
          <p:cNvPr id="76" name="TextBox 11"/>
          <p:cNvSpPr txBox="1"/>
          <p:nvPr/>
        </p:nvSpPr>
        <p:spPr>
          <a:xfrm rot="16200000">
            <a:off x="561944" y="3481525"/>
            <a:ext cx="4196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Incidence rate ratio  </a:t>
            </a:r>
            <a:r>
              <a:rPr lang="en-US" sz="1400" b="1" i="1" dirty="0" smtClean="0">
                <a:solidFill>
                  <a:srgbClr val="000000"/>
                </a:solidFill>
              </a:rPr>
              <a:t>vs</a:t>
            </a:r>
            <a:r>
              <a:rPr lang="en-US" sz="1400" b="1" dirty="0" smtClean="0">
                <a:solidFill>
                  <a:srgbClr val="000000"/>
                </a:solidFill>
              </a:rPr>
              <a:t>. Pre-PCV era (95% CI)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404494" y="1880851"/>
            <a:ext cx="2501006" cy="845102"/>
            <a:chOff x="2648905" y="653910"/>
            <a:chExt cx="2501006" cy="845102"/>
          </a:xfrm>
        </p:grpSpPr>
        <p:sp>
          <p:nvSpPr>
            <p:cNvPr id="86" name="TextBox 85"/>
            <p:cNvSpPr txBox="1"/>
            <p:nvPr/>
          </p:nvSpPr>
          <p:spPr>
            <a:xfrm>
              <a:off x="3368082" y="1041705"/>
              <a:ext cx="1781829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PCV13 Gradually </a:t>
              </a:r>
              <a:r>
                <a:rPr lang="en-US" sz="900" dirty="0">
                  <a:solidFill>
                    <a:prstClr val="black"/>
                  </a:solidFill>
                  <a:latin typeface="Calibri"/>
                  <a:cs typeface="+mn-cs"/>
                </a:rPr>
                <a:t>replaced PCV7</a:t>
              </a:r>
              <a:endParaRPr lang="he-IL" sz="9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87" name="Down Arrow 86"/>
            <p:cNvSpPr/>
            <p:nvPr/>
          </p:nvSpPr>
          <p:spPr>
            <a:xfrm>
              <a:off x="2698231" y="809469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88" name="Down Arrow 87"/>
            <p:cNvSpPr/>
            <p:nvPr/>
          </p:nvSpPr>
          <p:spPr>
            <a:xfrm>
              <a:off x="3339750" y="1191714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black"/>
                </a:solidFill>
              </a:endParaRPr>
            </a:p>
          </p:txBody>
        </p:sp>
        <p:sp>
          <p:nvSpPr>
            <p:cNvPr id="89" name="Down Arrow 88"/>
            <p:cNvSpPr/>
            <p:nvPr/>
          </p:nvSpPr>
          <p:spPr>
            <a:xfrm>
              <a:off x="3004682" y="956111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648905" y="653910"/>
              <a:ext cx="1236306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PCV7 Subsidized</a:t>
              </a:r>
              <a:endParaRPr lang="he-IL" sz="9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074274" y="826476"/>
              <a:ext cx="1188294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prstClr val="black"/>
                  </a:solidFill>
                  <a:latin typeface="Calibri"/>
                  <a:cs typeface="+mn-cs"/>
                </a:rPr>
                <a:t>PCV7 </a:t>
              </a: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implemented</a:t>
              </a:r>
              <a:endParaRPr lang="he-IL" sz="8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5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72959" y="1147746"/>
            <a:ext cx="2900195" cy="5418667"/>
            <a:chOff x="2972959" y="1018356"/>
            <a:chExt cx="2900195" cy="5418667"/>
          </a:xfrm>
        </p:grpSpPr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3567163603"/>
                </p:ext>
              </p:extLst>
            </p:nvPr>
          </p:nvGraphicFramePr>
          <p:xfrm>
            <a:off x="2972959" y="1018356"/>
            <a:ext cx="2615545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>
              <a:off x="5430396" y="4257667"/>
              <a:ext cx="0" cy="762008"/>
            </a:xfrm>
            <a:prstGeom prst="line">
              <a:avLst/>
            </a:prstGeom>
            <a:ln w="19050">
              <a:solidFill>
                <a:srgbClr val="0000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408042" y="4633061"/>
              <a:ext cx="0" cy="38100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449911" y="4252057"/>
              <a:ext cx="0" cy="480717"/>
            </a:xfrm>
            <a:prstGeom prst="line">
              <a:avLst/>
            </a:prstGeom>
            <a:ln w="19050">
              <a:solidFill>
                <a:srgbClr val="FF47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582338" y="5107159"/>
              <a:ext cx="12908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00" dirty="0" smtClean="0">
                  <a:solidFill>
                    <a:srgbClr val="FF47D8"/>
                  </a:solidFill>
                </a:rPr>
                <a:t>0.43 (0.35 – 0.52)</a:t>
              </a:r>
              <a:endParaRPr lang="en-US" sz="900" dirty="0">
                <a:solidFill>
                  <a:srgbClr val="FF47D8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82338" y="5294063"/>
              <a:ext cx="12908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00" dirty="0">
                  <a:solidFill>
                    <a:srgbClr val="000064"/>
                  </a:solidFill>
                </a:rPr>
                <a:t>0.36 (0.25 – </a:t>
              </a:r>
              <a:r>
                <a:rPr lang="en-US" sz="900" dirty="0" smtClean="0">
                  <a:solidFill>
                    <a:srgbClr val="000064"/>
                  </a:solidFill>
                </a:rPr>
                <a:t>0.52)</a:t>
              </a:r>
              <a:endParaRPr lang="en-US" sz="900" dirty="0">
                <a:solidFill>
                  <a:srgbClr val="00006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82338" y="5480967"/>
              <a:ext cx="12908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00" dirty="0" smtClean="0">
                  <a:solidFill>
                    <a:srgbClr val="0070C0"/>
                  </a:solidFill>
                </a:rPr>
                <a:t>0.31 (0.25 – 0.39)</a:t>
              </a:r>
              <a:endParaRPr lang="en-US" sz="900" dirty="0">
                <a:solidFill>
                  <a:srgbClr val="0070C0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478886" y="2914846"/>
              <a:ext cx="798932" cy="2816003"/>
              <a:chOff x="1164635" y="2908496"/>
              <a:chExt cx="798932" cy="2816003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1268413" y="2914846"/>
                <a:ext cx="0" cy="280965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530197" y="2908496"/>
                <a:ext cx="0" cy="280965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866747" y="2914846"/>
                <a:ext cx="0" cy="280965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 rot="16200000">
                <a:off x="707559" y="5044523"/>
                <a:ext cx="1114208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700" dirty="0" smtClean="0">
                    <a:latin typeface="+mj-lt"/>
                  </a:rPr>
                  <a:t>PCV7 subsidized</a:t>
                </a:r>
                <a:endParaRPr lang="en-US" sz="700" dirty="0">
                  <a:latin typeface="+mj-lt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 rot="16200000">
                <a:off x="1091856" y="5166164"/>
                <a:ext cx="870928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700" dirty="0" smtClean="0">
                    <a:latin typeface="+mj-lt"/>
                  </a:rPr>
                  <a:t>PCV7 in NIP</a:t>
                </a:r>
                <a:endParaRPr lang="en-US" sz="700" dirty="0">
                  <a:latin typeface="+mj-lt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16200000">
                <a:off x="1424493" y="5162581"/>
                <a:ext cx="878093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700" dirty="0" smtClean="0">
                    <a:latin typeface="+mj-lt"/>
                  </a:rPr>
                  <a:t>PCV13 in NIP</a:t>
                </a:r>
                <a:endParaRPr lang="en-US" sz="700" dirty="0">
                  <a:latin typeface="+mj-lt"/>
                </a:endParaRPr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209550" y="190500"/>
            <a:ext cx="8629764" cy="47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400" i="1">
                <a:solidFill>
                  <a:srgbClr val="280049"/>
                </a:solidFill>
                <a:latin typeface="Arial Black"/>
                <a:cs typeface="Arial"/>
              </a:defRPr>
            </a:lvl1pPr>
          </a:lstStyle>
          <a:p>
            <a:r>
              <a:rPr lang="en-US" sz="1200" dirty="0" smtClean="0"/>
              <a:t>Incidence </a:t>
            </a:r>
            <a:r>
              <a:rPr lang="en-US" sz="1200" dirty="0"/>
              <a:t>Rate Ratios (IRRs) </a:t>
            </a:r>
            <a:r>
              <a:rPr lang="en-US" sz="1200" dirty="0" smtClean="0"/>
              <a:t>of Bacteremic </a:t>
            </a:r>
            <a:r>
              <a:rPr lang="en-US" sz="1200" dirty="0"/>
              <a:t>Pneumonia, Non-pneumonia </a:t>
            </a:r>
            <a:r>
              <a:rPr lang="en-US" sz="1200" dirty="0" smtClean="0"/>
              <a:t>IPD, </a:t>
            </a:r>
          </a:p>
          <a:p>
            <a:r>
              <a:rPr lang="en-US" sz="1200" dirty="0" smtClean="0"/>
              <a:t>Hospitalization </a:t>
            </a:r>
            <a:r>
              <a:rPr lang="en-US" sz="1200" dirty="0"/>
              <a:t>with </a:t>
            </a:r>
            <a:r>
              <a:rPr lang="en-US" sz="1200" dirty="0" smtClean="0"/>
              <a:t>CAAP and </a:t>
            </a:r>
            <a:r>
              <a:rPr lang="en-US" sz="1200" dirty="0"/>
              <a:t>Ambulatory Visits with </a:t>
            </a:r>
            <a:r>
              <a:rPr lang="en-US" sz="1200" dirty="0" smtClean="0"/>
              <a:t>CAAP</a:t>
            </a:r>
          </a:p>
          <a:p>
            <a:r>
              <a:rPr lang="en-US" sz="1200" dirty="0" smtClean="0"/>
              <a:t>in </a:t>
            </a:r>
            <a:r>
              <a:rPr lang="en-US" sz="1200" dirty="0"/>
              <a:t>Children </a:t>
            </a:r>
            <a:r>
              <a:rPr lang="en-US" sz="1200" dirty="0" smtClean="0"/>
              <a:t>&lt;5 </a:t>
            </a:r>
            <a:r>
              <a:rPr lang="en-US" sz="1200" dirty="0"/>
              <a:t>Years</a:t>
            </a:r>
          </a:p>
        </p:txBody>
      </p:sp>
      <p:sp>
        <p:nvSpPr>
          <p:cNvPr id="76" name="TextBox 11"/>
          <p:cNvSpPr txBox="1"/>
          <p:nvPr/>
        </p:nvSpPr>
        <p:spPr>
          <a:xfrm rot="16200000">
            <a:off x="561944" y="3481525"/>
            <a:ext cx="4196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Incidence rate ratio  </a:t>
            </a:r>
            <a:r>
              <a:rPr lang="en-US" sz="1400" b="1" i="1" dirty="0" smtClean="0">
                <a:solidFill>
                  <a:srgbClr val="000000"/>
                </a:solidFill>
              </a:rPr>
              <a:t>vs</a:t>
            </a:r>
            <a:r>
              <a:rPr lang="en-US" sz="1400" b="1" dirty="0" smtClean="0">
                <a:solidFill>
                  <a:srgbClr val="000000"/>
                </a:solidFill>
              </a:rPr>
              <a:t>. Pre-PCV era (95% CI)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04494" y="1880851"/>
            <a:ext cx="2501006" cy="845102"/>
            <a:chOff x="2648905" y="653910"/>
            <a:chExt cx="2501006" cy="845102"/>
          </a:xfrm>
        </p:grpSpPr>
        <p:sp>
          <p:nvSpPr>
            <p:cNvPr id="38" name="TextBox 37"/>
            <p:cNvSpPr txBox="1"/>
            <p:nvPr/>
          </p:nvSpPr>
          <p:spPr>
            <a:xfrm>
              <a:off x="3368082" y="1041705"/>
              <a:ext cx="1781829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PCV13 Gradually </a:t>
              </a:r>
              <a:r>
                <a:rPr lang="en-US" sz="900" dirty="0">
                  <a:solidFill>
                    <a:prstClr val="black"/>
                  </a:solidFill>
                  <a:latin typeface="Calibri"/>
                  <a:cs typeface="+mn-cs"/>
                </a:rPr>
                <a:t>replaced PCV7</a:t>
              </a:r>
              <a:endParaRPr lang="he-IL" sz="9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2698231" y="809469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3339750" y="1191714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black"/>
                </a:solidFill>
              </a:endParaRPr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3004682" y="956111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48905" y="653910"/>
              <a:ext cx="1236306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PCV7 Subsidized</a:t>
              </a:r>
              <a:endParaRPr lang="he-IL" sz="9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74274" y="826476"/>
              <a:ext cx="1188294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prstClr val="black"/>
                  </a:solidFill>
                  <a:latin typeface="Calibri"/>
                  <a:cs typeface="+mn-cs"/>
                </a:rPr>
                <a:t>PCV7 </a:t>
              </a: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implemented</a:t>
              </a:r>
              <a:endParaRPr lang="he-IL" sz="8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3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72959" y="1147746"/>
            <a:ext cx="2900195" cy="5418667"/>
            <a:chOff x="2972959" y="1018356"/>
            <a:chExt cx="2900195" cy="5418667"/>
          </a:xfrm>
        </p:grpSpPr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4073998747"/>
                </p:ext>
              </p:extLst>
            </p:nvPr>
          </p:nvGraphicFramePr>
          <p:xfrm>
            <a:off x="2972959" y="1018356"/>
            <a:ext cx="2615545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22" name="Straight Connector 21"/>
            <p:cNvCxnSpPr/>
            <p:nvPr/>
          </p:nvCxnSpPr>
          <p:spPr>
            <a:xfrm>
              <a:off x="5429490" y="3522712"/>
              <a:ext cx="0" cy="465339"/>
            </a:xfrm>
            <a:prstGeom prst="line">
              <a:avLst/>
            </a:prstGeom>
            <a:ln w="19050">
              <a:solidFill>
                <a:srgbClr val="6D5B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430396" y="4257667"/>
              <a:ext cx="0" cy="762008"/>
            </a:xfrm>
            <a:prstGeom prst="line">
              <a:avLst/>
            </a:prstGeom>
            <a:ln w="19050">
              <a:solidFill>
                <a:srgbClr val="0000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408042" y="4633061"/>
              <a:ext cx="0" cy="38100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449911" y="4252057"/>
              <a:ext cx="0" cy="480717"/>
            </a:xfrm>
            <a:prstGeom prst="line">
              <a:avLst/>
            </a:prstGeom>
            <a:ln w="19050">
              <a:solidFill>
                <a:srgbClr val="FF47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494396" y="3224802"/>
              <a:ext cx="12908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00" dirty="0" smtClean="0">
                  <a:solidFill>
                    <a:srgbClr val="6D5B03"/>
                  </a:solidFill>
                </a:rPr>
                <a:t>0.70 (0.62 – 0.78)</a:t>
              </a:r>
              <a:endParaRPr lang="en-US" sz="900" dirty="0">
                <a:solidFill>
                  <a:srgbClr val="6D5B03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82338" y="5107159"/>
              <a:ext cx="12908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00" dirty="0" smtClean="0">
                  <a:solidFill>
                    <a:srgbClr val="FF47D8"/>
                  </a:solidFill>
                </a:rPr>
                <a:t>0.43 (0.35 – 0.52)</a:t>
              </a:r>
              <a:endParaRPr lang="en-US" sz="900" dirty="0">
                <a:solidFill>
                  <a:srgbClr val="FF47D8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82338" y="5294063"/>
              <a:ext cx="12908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00" dirty="0">
                  <a:solidFill>
                    <a:srgbClr val="000064"/>
                  </a:solidFill>
                </a:rPr>
                <a:t>0.36 (0.25 – 0.52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82338" y="5480967"/>
              <a:ext cx="12908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00" dirty="0" smtClean="0">
                  <a:solidFill>
                    <a:srgbClr val="0070C0"/>
                  </a:solidFill>
                </a:rPr>
                <a:t>0.31 (0.25 – 0.39)</a:t>
              </a:r>
              <a:endParaRPr lang="en-US" sz="900" dirty="0">
                <a:solidFill>
                  <a:srgbClr val="0070C0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574625" y="2220831"/>
              <a:ext cx="0" cy="617371"/>
            </a:xfrm>
            <a:prstGeom prst="line">
              <a:avLst/>
            </a:prstGeom>
            <a:ln w="19050">
              <a:solidFill>
                <a:srgbClr val="6D5B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833902" y="2189235"/>
              <a:ext cx="0" cy="617371"/>
            </a:xfrm>
            <a:prstGeom prst="line">
              <a:avLst/>
            </a:prstGeom>
            <a:ln w="19050">
              <a:solidFill>
                <a:srgbClr val="6D5B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3478886" y="2914846"/>
              <a:ext cx="798932" cy="2816003"/>
              <a:chOff x="1164635" y="2908496"/>
              <a:chExt cx="798932" cy="2816003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1268413" y="2914846"/>
                <a:ext cx="0" cy="280965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530197" y="2908496"/>
                <a:ext cx="0" cy="280965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866747" y="2914846"/>
                <a:ext cx="0" cy="280965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 rot="16200000">
                <a:off x="707559" y="5044523"/>
                <a:ext cx="1114208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700" dirty="0" smtClean="0">
                    <a:latin typeface="+mj-lt"/>
                  </a:rPr>
                  <a:t>PCV7 subsidized</a:t>
                </a:r>
                <a:endParaRPr lang="en-US" sz="700" dirty="0">
                  <a:latin typeface="+mj-lt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 rot="16200000">
                <a:off x="1091856" y="5166164"/>
                <a:ext cx="870928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700" dirty="0" smtClean="0">
                    <a:latin typeface="+mj-lt"/>
                  </a:rPr>
                  <a:t>PCV7 in NIP</a:t>
                </a:r>
                <a:endParaRPr lang="en-US" sz="700" dirty="0">
                  <a:latin typeface="+mj-lt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16200000">
                <a:off x="1424493" y="5162581"/>
                <a:ext cx="878093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700" dirty="0" smtClean="0">
                    <a:latin typeface="+mj-lt"/>
                  </a:rPr>
                  <a:t>PCV13 in NIP</a:t>
                </a:r>
                <a:endParaRPr lang="en-US" sz="700" dirty="0">
                  <a:latin typeface="+mj-lt"/>
                </a:endParaRPr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209550" y="190500"/>
            <a:ext cx="8629764" cy="47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400" i="1">
                <a:solidFill>
                  <a:srgbClr val="280049"/>
                </a:solidFill>
                <a:latin typeface="Arial Black"/>
                <a:cs typeface="Arial"/>
              </a:defRPr>
            </a:lvl1pPr>
          </a:lstStyle>
          <a:p>
            <a:r>
              <a:rPr lang="en-US" sz="1200" dirty="0" smtClean="0"/>
              <a:t>Incidence </a:t>
            </a:r>
            <a:r>
              <a:rPr lang="en-US" sz="1200" dirty="0"/>
              <a:t>Rate Ratios (IRRs) </a:t>
            </a:r>
            <a:r>
              <a:rPr lang="en-US" sz="1200" dirty="0" smtClean="0"/>
              <a:t>of Bacteremic </a:t>
            </a:r>
            <a:r>
              <a:rPr lang="en-US" sz="1200" dirty="0"/>
              <a:t>Pneumonia, Non-pneumonia </a:t>
            </a:r>
            <a:r>
              <a:rPr lang="en-US" sz="1200" dirty="0" smtClean="0"/>
              <a:t>IPD, </a:t>
            </a:r>
          </a:p>
          <a:p>
            <a:r>
              <a:rPr lang="en-US" sz="1200" dirty="0" smtClean="0"/>
              <a:t>Hospitalization </a:t>
            </a:r>
            <a:r>
              <a:rPr lang="en-US" sz="1200" dirty="0"/>
              <a:t>with </a:t>
            </a:r>
            <a:r>
              <a:rPr lang="en-US" sz="1200" dirty="0" smtClean="0"/>
              <a:t>CAAP and </a:t>
            </a:r>
            <a:r>
              <a:rPr lang="en-US" sz="1200" dirty="0"/>
              <a:t>Ambulatory Visits with </a:t>
            </a:r>
            <a:r>
              <a:rPr lang="en-US" sz="1200" dirty="0" smtClean="0"/>
              <a:t>CAAP</a:t>
            </a:r>
          </a:p>
          <a:p>
            <a:r>
              <a:rPr lang="en-US" sz="1200" dirty="0" smtClean="0"/>
              <a:t>in </a:t>
            </a:r>
            <a:r>
              <a:rPr lang="en-US" sz="1200" dirty="0"/>
              <a:t>Children </a:t>
            </a:r>
            <a:r>
              <a:rPr lang="en-US" sz="1200" dirty="0" smtClean="0"/>
              <a:t>&lt;5 </a:t>
            </a:r>
            <a:r>
              <a:rPr lang="en-US" sz="1200" dirty="0"/>
              <a:t>Years</a:t>
            </a:r>
          </a:p>
        </p:txBody>
      </p:sp>
      <p:sp>
        <p:nvSpPr>
          <p:cNvPr id="76" name="TextBox 11"/>
          <p:cNvSpPr txBox="1"/>
          <p:nvPr/>
        </p:nvSpPr>
        <p:spPr>
          <a:xfrm rot="16200000">
            <a:off x="561944" y="3481525"/>
            <a:ext cx="4196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Incidence rate ratio  </a:t>
            </a:r>
            <a:r>
              <a:rPr lang="en-US" sz="1400" b="1" i="1" dirty="0" smtClean="0">
                <a:solidFill>
                  <a:srgbClr val="000000"/>
                </a:solidFill>
              </a:rPr>
              <a:t>vs</a:t>
            </a:r>
            <a:r>
              <a:rPr lang="en-US" sz="1400" b="1" dirty="0" smtClean="0">
                <a:solidFill>
                  <a:srgbClr val="000000"/>
                </a:solidFill>
              </a:rPr>
              <a:t>. Pre-PCV era (95% CI)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04494" y="1880851"/>
            <a:ext cx="2501006" cy="845102"/>
            <a:chOff x="2648905" y="653910"/>
            <a:chExt cx="2501006" cy="845102"/>
          </a:xfrm>
        </p:grpSpPr>
        <p:sp>
          <p:nvSpPr>
            <p:cNvPr id="27" name="TextBox 26"/>
            <p:cNvSpPr txBox="1"/>
            <p:nvPr/>
          </p:nvSpPr>
          <p:spPr>
            <a:xfrm>
              <a:off x="3368082" y="1041705"/>
              <a:ext cx="1781829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PCV13 Gradually </a:t>
              </a:r>
              <a:r>
                <a:rPr lang="en-US" sz="900" dirty="0">
                  <a:solidFill>
                    <a:prstClr val="black"/>
                  </a:solidFill>
                  <a:latin typeface="Calibri"/>
                  <a:cs typeface="+mn-cs"/>
                </a:rPr>
                <a:t>replaced PCV7</a:t>
              </a:r>
              <a:endParaRPr lang="he-IL" sz="9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2698231" y="809469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3339750" y="1191714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black"/>
                </a:solidFill>
              </a:endParaRPr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3004682" y="956111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48905" y="653910"/>
              <a:ext cx="1236306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PCV7 Subsidized</a:t>
              </a:r>
              <a:endParaRPr lang="he-IL" sz="9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74274" y="826476"/>
              <a:ext cx="1188294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prstClr val="black"/>
                  </a:solidFill>
                  <a:latin typeface="Calibri"/>
                  <a:cs typeface="+mn-cs"/>
                </a:rPr>
                <a:t>PCV7 </a:t>
              </a: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implemented</a:t>
              </a:r>
              <a:endParaRPr lang="he-IL" sz="8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0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Chart 51"/>
          <p:cNvGraphicFramePr/>
          <p:nvPr>
            <p:extLst>
              <p:ext uri="{D42A27DB-BD31-4B8C-83A1-F6EECF244321}">
                <p14:modId xmlns:p14="http://schemas.microsoft.com/office/powerpoint/2010/main" val="1010833197"/>
              </p:ext>
            </p:extLst>
          </p:nvPr>
        </p:nvGraphicFramePr>
        <p:xfrm>
          <a:off x="5171374" y="1292198"/>
          <a:ext cx="2743200" cy="528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0" name="Straight Connector 79"/>
          <p:cNvCxnSpPr/>
          <p:nvPr/>
        </p:nvCxnSpPr>
        <p:spPr>
          <a:xfrm>
            <a:off x="5580334" y="3481961"/>
            <a:ext cx="2126379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Group 160"/>
          <p:cNvGrpSpPr/>
          <p:nvPr/>
        </p:nvGrpSpPr>
        <p:grpSpPr>
          <a:xfrm>
            <a:off x="5493146" y="1415367"/>
            <a:ext cx="2088362" cy="1077039"/>
            <a:chOff x="2672724" y="472497"/>
            <a:chExt cx="2088362" cy="1077039"/>
          </a:xfrm>
        </p:grpSpPr>
        <p:sp>
          <p:nvSpPr>
            <p:cNvPr id="162" name="Down Arrow 161"/>
            <p:cNvSpPr/>
            <p:nvPr/>
          </p:nvSpPr>
          <p:spPr>
            <a:xfrm>
              <a:off x="2698231" y="809469"/>
              <a:ext cx="129919" cy="30729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163" name="Down Arrow 162"/>
            <p:cNvSpPr/>
            <p:nvPr/>
          </p:nvSpPr>
          <p:spPr>
            <a:xfrm>
              <a:off x="3444525" y="1191714"/>
              <a:ext cx="129919" cy="30729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black"/>
                </a:solidFill>
              </a:endParaRPr>
            </a:p>
          </p:txBody>
        </p:sp>
        <p:sp>
          <p:nvSpPr>
            <p:cNvPr id="164" name="Down Arrow 163"/>
            <p:cNvSpPr/>
            <p:nvPr/>
          </p:nvSpPr>
          <p:spPr>
            <a:xfrm>
              <a:off x="3004682" y="956111"/>
              <a:ext cx="129919" cy="30729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2672724" y="472497"/>
              <a:ext cx="70453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/>
                  <a:cs typeface="+mn-cs"/>
                </a:rPr>
                <a:t>PCV7</a:t>
              </a:r>
            </a:p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/>
                  <a:cs typeface="+mn-cs"/>
                </a:rPr>
                <a:t>Subsidized</a:t>
              </a:r>
              <a:endParaRPr lang="he-IL" sz="9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3074274" y="769326"/>
              <a:ext cx="843381" cy="3539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Calibri"/>
                  <a:cs typeface="+mn-cs"/>
                </a:rPr>
                <a:t>PCV7</a:t>
              </a:r>
            </a:p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/>
                  <a:cs typeface="+mn-cs"/>
                </a:rPr>
                <a:t>implemented</a:t>
              </a:r>
              <a:endParaRPr lang="he-IL" sz="8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3491908" y="1041705"/>
              <a:ext cx="1269178" cy="5078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/>
                  <a:cs typeface="+mn-cs"/>
                </a:rPr>
                <a:t>PCV13</a:t>
              </a:r>
            </a:p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/>
                  <a:cs typeface="+mn-cs"/>
                </a:rPr>
                <a:t>Gradually replaced PCV7</a:t>
              </a:r>
              <a:endParaRPr lang="he-IL" sz="9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34524" y="6569810"/>
            <a:ext cx="2245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1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cs typeface="+mn-cs"/>
              </a:rPr>
              <a:t>Each study year from July - June</a:t>
            </a:r>
            <a:endParaRPr lang="en-US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694892" y="991808"/>
            <a:ext cx="5265634" cy="307777"/>
            <a:chOff x="2315422" y="6483325"/>
            <a:chExt cx="5265634" cy="307777"/>
          </a:xfrm>
        </p:grpSpPr>
        <p:grpSp>
          <p:nvGrpSpPr>
            <p:cNvPr id="49" name="Group 48"/>
            <p:cNvGrpSpPr/>
            <p:nvPr/>
          </p:nvGrpSpPr>
          <p:grpSpPr>
            <a:xfrm>
              <a:off x="2315422" y="6483325"/>
              <a:ext cx="1820544" cy="307777"/>
              <a:chOff x="1573628" y="6522538"/>
              <a:chExt cx="1820544" cy="307777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2069450" y="6522538"/>
                <a:ext cx="13247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  <a:cs typeface="+mn-cs"/>
                  </a:rPr>
                  <a:t>Jewish </a:t>
                </a:r>
                <a:r>
                  <a:rPr lang="en-US" sz="140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children</a:t>
                </a:r>
                <a:endParaRPr lang="en-US" sz="14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573628" y="6676426"/>
                <a:ext cx="502920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4396742" y="6483325"/>
              <a:ext cx="1955102" cy="307777"/>
              <a:chOff x="2056684" y="6341865"/>
              <a:chExt cx="1955102" cy="307777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2561132" y="6341865"/>
                <a:ext cx="14506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  <a:cs typeface="+mn-cs"/>
                  </a:rPr>
                  <a:t>Bedouin </a:t>
                </a:r>
                <a:r>
                  <a:rPr lang="en-US" sz="140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children</a:t>
                </a:r>
                <a:endParaRPr lang="en-US" sz="14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2056684" y="6495753"/>
                <a:ext cx="50292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6589661" y="6483325"/>
              <a:ext cx="991395" cy="307777"/>
              <a:chOff x="2531114" y="6341865"/>
              <a:chExt cx="991395" cy="307777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2975180" y="6341865"/>
                <a:ext cx="5473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Total</a:t>
                </a:r>
                <a:endParaRPr lang="en-US" sz="140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2531114" y="6495753"/>
                <a:ext cx="50292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3417558075"/>
              </p:ext>
            </p:extLst>
          </p:nvPr>
        </p:nvGraphicFramePr>
        <p:xfrm>
          <a:off x="1562858" y="1304203"/>
          <a:ext cx="2743200" cy="528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1971818" y="3493966"/>
            <a:ext cx="2126379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884630" y="1427372"/>
            <a:ext cx="2088362" cy="1077039"/>
            <a:chOff x="2672724" y="472497"/>
            <a:chExt cx="2088362" cy="1077039"/>
          </a:xfrm>
        </p:grpSpPr>
        <p:sp>
          <p:nvSpPr>
            <p:cNvPr id="33" name="Down Arrow 32"/>
            <p:cNvSpPr/>
            <p:nvPr/>
          </p:nvSpPr>
          <p:spPr>
            <a:xfrm>
              <a:off x="2698231" y="809469"/>
              <a:ext cx="129919" cy="30729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3444525" y="1191714"/>
              <a:ext cx="129919" cy="30729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black"/>
                </a:solidFill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3004682" y="956111"/>
              <a:ext cx="129919" cy="30729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72724" y="472497"/>
              <a:ext cx="70453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/>
                  <a:cs typeface="+mn-cs"/>
                </a:rPr>
                <a:t>PCV7</a:t>
              </a:r>
            </a:p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/>
                  <a:cs typeface="+mn-cs"/>
                </a:rPr>
                <a:t>Subsidized</a:t>
              </a:r>
              <a:endParaRPr lang="he-IL" sz="9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74274" y="769326"/>
              <a:ext cx="843381" cy="3539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Calibri"/>
                  <a:cs typeface="+mn-cs"/>
                </a:rPr>
                <a:t>PCV7</a:t>
              </a:r>
            </a:p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/>
                  <a:cs typeface="+mn-cs"/>
                </a:rPr>
                <a:t>implemented</a:t>
              </a:r>
              <a:endParaRPr lang="he-IL" sz="8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91908" y="1041705"/>
              <a:ext cx="1269178" cy="5078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/>
                  <a:cs typeface="+mn-cs"/>
                </a:rPr>
                <a:t>PCV13</a:t>
              </a:r>
            </a:p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/>
                  <a:cs typeface="+mn-cs"/>
                </a:rPr>
                <a:t>Gradually replaced PCV7</a:t>
              </a:r>
              <a:endParaRPr lang="he-IL" sz="9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39" name="TextBox 11"/>
          <p:cNvSpPr txBox="1"/>
          <p:nvPr/>
        </p:nvSpPr>
        <p:spPr>
          <a:xfrm rot="16200000">
            <a:off x="-876046" y="3668812"/>
            <a:ext cx="4196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Incidence rate ratio  </a:t>
            </a:r>
            <a:r>
              <a:rPr lang="en-US" sz="1400" b="1" i="1" dirty="0" smtClean="0">
                <a:solidFill>
                  <a:srgbClr val="000000"/>
                </a:solidFill>
              </a:rPr>
              <a:t>vs</a:t>
            </a:r>
            <a:r>
              <a:rPr lang="en-US" sz="1400" b="1" dirty="0" smtClean="0">
                <a:solidFill>
                  <a:srgbClr val="000000"/>
                </a:solidFill>
              </a:rPr>
              <a:t>. Pre-PCV era (95% CI)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671804" y="6610684"/>
            <a:ext cx="84721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r>
              <a:rPr lang="en-US" sz="1000" dirty="0" smtClean="0">
                <a:solidFill>
                  <a:srgbClr val="000000"/>
                </a:solidFill>
              </a:rPr>
              <a:t>Givon-Lavi et al, </a:t>
            </a:r>
            <a:r>
              <a:rPr lang="en-US" sz="1000" i="1" dirty="0" smtClean="0">
                <a:solidFill>
                  <a:srgbClr val="000000"/>
                </a:solidFill>
              </a:rPr>
              <a:t>10</a:t>
            </a:r>
            <a:r>
              <a:rPr lang="en-US" sz="1000" i="1" baseline="30000" dirty="0" smtClean="0">
                <a:solidFill>
                  <a:srgbClr val="000000"/>
                </a:solidFill>
              </a:rPr>
              <a:t>th</a:t>
            </a:r>
            <a:r>
              <a:rPr lang="en-US" sz="1000" i="1" dirty="0" smtClean="0">
                <a:solidFill>
                  <a:srgbClr val="000000"/>
                </a:solidFill>
              </a:rPr>
              <a:t> ISPPD, </a:t>
            </a:r>
            <a:r>
              <a:rPr lang="en-US" sz="1000" dirty="0" smtClean="0">
                <a:solidFill>
                  <a:srgbClr val="000000"/>
                </a:solidFill>
              </a:rPr>
              <a:t>Glasgow, June 2016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9550" y="190500"/>
            <a:ext cx="8629764" cy="47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400" i="1">
                <a:solidFill>
                  <a:srgbClr val="280049"/>
                </a:solidFill>
                <a:latin typeface="Arial Black"/>
                <a:cs typeface="Arial"/>
              </a:defRPr>
            </a:lvl1pPr>
          </a:lstStyle>
          <a:p>
            <a:r>
              <a:rPr lang="en-US" sz="1200" dirty="0" smtClean="0"/>
              <a:t>Incidence </a:t>
            </a:r>
            <a:r>
              <a:rPr lang="en-US" sz="1200" dirty="0"/>
              <a:t>Rate Ratios (IRRs) </a:t>
            </a:r>
            <a:r>
              <a:rPr lang="en-US" sz="1200" dirty="0" smtClean="0"/>
              <a:t>of</a:t>
            </a:r>
            <a:r>
              <a:rPr lang="en-US" sz="1200" dirty="0"/>
              <a:t> </a:t>
            </a:r>
            <a:r>
              <a:rPr lang="en-US" sz="1200" dirty="0" smtClean="0"/>
              <a:t>Hospitalization </a:t>
            </a:r>
            <a:r>
              <a:rPr lang="en-US" sz="1200" dirty="0"/>
              <a:t>with </a:t>
            </a:r>
            <a:r>
              <a:rPr lang="en-US" sz="1200" dirty="0" smtClean="0"/>
              <a:t>CAAP and </a:t>
            </a:r>
          </a:p>
          <a:p>
            <a:r>
              <a:rPr lang="en-US" sz="1200" dirty="0" smtClean="0"/>
              <a:t>Ambulatory </a:t>
            </a:r>
            <a:r>
              <a:rPr lang="en-US" sz="1200" dirty="0"/>
              <a:t>Visits with </a:t>
            </a:r>
            <a:r>
              <a:rPr lang="en-US" sz="1200" dirty="0" smtClean="0"/>
              <a:t>CAAP in </a:t>
            </a:r>
            <a:r>
              <a:rPr lang="en-US" sz="1200" dirty="0"/>
              <a:t>Children </a:t>
            </a:r>
            <a:r>
              <a:rPr lang="en-US" sz="1200" dirty="0" smtClean="0"/>
              <a:t>&lt;5 Years:</a:t>
            </a:r>
          </a:p>
          <a:p>
            <a:r>
              <a:rPr lang="en-US" sz="1200" dirty="0" smtClean="0"/>
              <a:t>Comparison between Jewish and Bedouin Children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6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141856" y="3044236"/>
            <a:ext cx="798932" cy="2816003"/>
            <a:chOff x="1164635" y="2908496"/>
            <a:chExt cx="798932" cy="281600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1530197" y="2908496"/>
              <a:ext cx="0" cy="280965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268413" y="2914846"/>
              <a:ext cx="0" cy="280965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66747" y="2914846"/>
              <a:ext cx="0" cy="280965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16200000">
              <a:off x="707559" y="5044523"/>
              <a:ext cx="1114208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dirty="0" smtClean="0">
                  <a:latin typeface="+mj-lt"/>
                </a:rPr>
                <a:t>PCV7 subsidized</a:t>
              </a:r>
              <a:endParaRPr lang="en-US" sz="700" dirty="0">
                <a:latin typeface="+mj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091856" y="5166164"/>
              <a:ext cx="870928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dirty="0" smtClean="0">
                  <a:latin typeface="+mj-lt"/>
                </a:rPr>
                <a:t>PCV7 in NIP</a:t>
              </a:r>
              <a:endParaRPr lang="en-US" sz="700" dirty="0"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1424493" y="5162581"/>
              <a:ext cx="87809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dirty="0" smtClean="0">
                  <a:latin typeface="+mj-lt"/>
                </a:rPr>
                <a:t>PCV13 in NIP</a:t>
              </a:r>
              <a:endParaRPr lang="en-US" sz="700" dirty="0">
                <a:latin typeface="+mj-lt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8036" y="983327"/>
            <a:ext cx="210260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Blood counts were tested in </a:t>
            </a:r>
            <a:r>
              <a:rPr lang="en-US" sz="1050" dirty="0"/>
              <a:t>92.6% of all episodes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2396028477"/>
              </p:ext>
            </p:extLst>
          </p:nvPr>
        </p:nvGraphicFramePr>
        <p:xfrm>
          <a:off x="1635929" y="1147746"/>
          <a:ext cx="261554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4092882" y="4156874"/>
            <a:ext cx="0" cy="319607"/>
          </a:xfrm>
          <a:prstGeom prst="line">
            <a:avLst/>
          </a:prstGeom>
          <a:ln w="19050">
            <a:solidFill>
              <a:srgbClr val="6D5B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91367" y="4723186"/>
            <a:ext cx="0" cy="344914"/>
          </a:xfrm>
          <a:prstGeom prst="line">
            <a:avLst/>
          </a:prstGeom>
          <a:ln w="19050">
            <a:solidFill>
              <a:srgbClr val="FF47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62475" y="3719307"/>
            <a:ext cx="1290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6D5B03"/>
                </a:solidFill>
              </a:rPr>
              <a:t>0.70 (0.62 – 0.78)</a:t>
            </a:r>
            <a:endParaRPr lang="en-US" sz="900" dirty="0">
              <a:solidFill>
                <a:srgbClr val="6D5B0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45308" y="5305557"/>
            <a:ext cx="1290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FF47D8"/>
                </a:solidFill>
              </a:rPr>
              <a:t>0.43 (0.35 – 0.52)</a:t>
            </a:r>
            <a:endParaRPr lang="en-US" sz="900" dirty="0">
              <a:solidFill>
                <a:srgbClr val="FF47D8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234414" y="3128786"/>
            <a:ext cx="0" cy="506627"/>
          </a:xfrm>
          <a:prstGeom prst="line">
            <a:avLst/>
          </a:prstGeom>
          <a:ln w="19050">
            <a:solidFill>
              <a:srgbClr val="6D5B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488816" y="3107197"/>
            <a:ext cx="0" cy="477827"/>
          </a:xfrm>
          <a:prstGeom prst="line">
            <a:avLst/>
          </a:prstGeom>
          <a:ln w="19050">
            <a:solidFill>
              <a:srgbClr val="6D5B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1"/>
          <p:cNvSpPr txBox="1"/>
          <p:nvPr/>
        </p:nvSpPr>
        <p:spPr>
          <a:xfrm rot="16200000">
            <a:off x="-809122" y="3593284"/>
            <a:ext cx="4196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Incidence rate ratio  </a:t>
            </a:r>
            <a:r>
              <a:rPr lang="en-US" sz="1400" b="1" i="1" dirty="0" smtClean="0">
                <a:solidFill>
                  <a:srgbClr val="000000"/>
                </a:solidFill>
              </a:rPr>
              <a:t>vs</a:t>
            </a:r>
            <a:r>
              <a:rPr lang="en-US" sz="1400" b="1" dirty="0" smtClean="0">
                <a:solidFill>
                  <a:srgbClr val="000000"/>
                </a:solidFill>
              </a:rPr>
              <a:t>. Pre-PCV era (95% CI)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120843" y="1880748"/>
            <a:ext cx="2501006" cy="845102"/>
            <a:chOff x="2648905" y="653910"/>
            <a:chExt cx="2501006" cy="845102"/>
          </a:xfrm>
        </p:grpSpPr>
        <p:sp>
          <p:nvSpPr>
            <p:cNvPr id="54" name="TextBox 53"/>
            <p:cNvSpPr txBox="1"/>
            <p:nvPr/>
          </p:nvSpPr>
          <p:spPr>
            <a:xfrm>
              <a:off x="3368082" y="1041705"/>
              <a:ext cx="1781829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PCV13 Gradually </a:t>
              </a:r>
              <a:r>
                <a:rPr lang="en-US" sz="900" dirty="0">
                  <a:solidFill>
                    <a:prstClr val="black"/>
                  </a:solidFill>
                  <a:latin typeface="Calibri"/>
                  <a:cs typeface="+mn-cs"/>
                </a:rPr>
                <a:t>replaced PCV7</a:t>
              </a:r>
              <a:endParaRPr lang="he-IL" sz="9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5" name="Down Arrow 54"/>
            <p:cNvSpPr/>
            <p:nvPr/>
          </p:nvSpPr>
          <p:spPr>
            <a:xfrm>
              <a:off x="2698231" y="809469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56" name="Down Arrow 55"/>
            <p:cNvSpPr/>
            <p:nvPr/>
          </p:nvSpPr>
          <p:spPr>
            <a:xfrm>
              <a:off x="3339750" y="1191714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black"/>
                </a:solidFill>
              </a:endParaRPr>
            </a:p>
          </p:txBody>
        </p:sp>
        <p:sp>
          <p:nvSpPr>
            <p:cNvPr id="57" name="Down Arrow 56"/>
            <p:cNvSpPr/>
            <p:nvPr/>
          </p:nvSpPr>
          <p:spPr>
            <a:xfrm>
              <a:off x="3004682" y="956111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48905" y="653910"/>
              <a:ext cx="1236306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PCV7 Subsidized</a:t>
              </a:r>
              <a:endParaRPr lang="he-IL" sz="9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74274" y="826476"/>
              <a:ext cx="1188294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prstClr val="black"/>
                  </a:solidFill>
                  <a:latin typeface="Calibri"/>
                  <a:cs typeface="+mn-cs"/>
                </a:rPr>
                <a:t>PCV7 </a:t>
              </a: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implemented</a:t>
              </a:r>
              <a:endParaRPr lang="he-IL" sz="8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37980" y="1059527"/>
            <a:ext cx="3002801" cy="5505803"/>
            <a:chOff x="5037980" y="1059527"/>
            <a:chExt cx="3002801" cy="5505803"/>
          </a:xfrm>
        </p:grpSpPr>
        <p:grpSp>
          <p:nvGrpSpPr>
            <p:cNvPr id="2" name="Group 1"/>
            <p:cNvGrpSpPr/>
            <p:nvPr/>
          </p:nvGrpSpPr>
          <p:grpSpPr>
            <a:xfrm>
              <a:off x="5037980" y="1059527"/>
              <a:ext cx="2809461" cy="5505803"/>
              <a:chOff x="2975131" y="1059527"/>
              <a:chExt cx="2809461" cy="5505803"/>
            </a:xfrm>
          </p:grpSpPr>
          <p:graphicFrame>
            <p:nvGraphicFramePr>
              <p:cNvPr id="41" name="Chart 40"/>
              <p:cNvGraphicFramePr/>
              <p:nvPr>
                <p:extLst>
                  <p:ext uri="{D42A27DB-BD31-4B8C-83A1-F6EECF244321}">
                    <p14:modId xmlns:p14="http://schemas.microsoft.com/office/powerpoint/2010/main" val="1969902607"/>
                  </p:ext>
                </p:extLst>
              </p:nvPr>
            </p:nvGraphicFramePr>
            <p:xfrm>
              <a:off x="2975131" y="1146663"/>
              <a:ext cx="2615545" cy="541866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9" name="TextBox 28"/>
              <p:cNvSpPr txBox="1"/>
              <p:nvPr/>
            </p:nvSpPr>
            <p:spPr>
              <a:xfrm>
                <a:off x="3189605" y="1059527"/>
                <a:ext cx="20842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/>
                  <a:t>CAAP with </a:t>
                </a:r>
                <a:r>
                  <a:rPr lang="en-US" sz="1050" dirty="0"/>
                  <a:t> </a:t>
                </a:r>
                <a:r>
                  <a:rPr lang="en-US" sz="1050" dirty="0" smtClean="0"/>
                  <a:t>≥20,000</a:t>
                </a:r>
              </a:p>
              <a:p>
                <a:r>
                  <a:rPr lang="en-US" sz="1050" dirty="0"/>
                  <a:t>w</a:t>
                </a:r>
                <a:r>
                  <a:rPr lang="en-US" sz="1050" dirty="0" smtClean="0"/>
                  <a:t>hite blood cells per mm</a:t>
                </a:r>
                <a:r>
                  <a:rPr lang="en-US" sz="1050" baseline="30000" dirty="0" smtClean="0"/>
                  <a:t>3</a:t>
                </a:r>
                <a:endParaRPr lang="en-US" sz="1050" baseline="300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457734" y="3802138"/>
                <a:ext cx="132685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0.68 (0.59-0.78)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457735" y="5451231"/>
                <a:ext cx="132685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900" dirty="0">
                    <a:solidFill>
                      <a:schemeClr val="accent6">
                        <a:lumMod val="50000"/>
                      </a:schemeClr>
                    </a:solidFill>
                  </a:rPr>
                  <a:t>0.32 (0.27-0.38)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3835655" y="2184149"/>
                <a:ext cx="0" cy="928658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575305" y="2619877"/>
                <a:ext cx="0" cy="840954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02355" y="2738365"/>
                <a:ext cx="0" cy="780842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835655" y="4116358"/>
                <a:ext cx="0" cy="504364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427196" y="4078007"/>
                <a:ext cx="0" cy="542715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429765" y="4861081"/>
                <a:ext cx="0" cy="374385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Group 66"/>
              <p:cNvGrpSpPr/>
              <p:nvPr/>
            </p:nvGrpSpPr>
            <p:grpSpPr>
              <a:xfrm>
                <a:off x="3475016" y="3651019"/>
                <a:ext cx="798932" cy="2214487"/>
                <a:chOff x="1164635" y="3510012"/>
                <a:chExt cx="798932" cy="2214487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268413" y="3510012"/>
                  <a:ext cx="0" cy="22144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530197" y="3510012"/>
                  <a:ext cx="0" cy="22081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1866747" y="3510012"/>
                  <a:ext cx="0" cy="22144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/>
                <p:cNvSpPr txBox="1"/>
                <p:nvPr/>
              </p:nvSpPr>
              <p:spPr>
                <a:xfrm rot="16200000">
                  <a:off x="707559" y="5044523"/>
                  <a:ext cx="1114208" cy="20005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700" dirty="0" smtClean="0">
                      <a:latin typeface="+mj-lt"/>
                    </a:rPr>
                    <a:t>PCV7 subsidized</a:t>
                  </a:r>
                  <a:endParaRPr lang="en-US" sz="700" dirty="0">
                    <a:latin typeface="+mj-lt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 rot="16200000">
                  <a:off x="1091856" y="5166164"/>
                  <a:ext cx="870928" cy="20005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700" dirty="0" smtClean="0">
                      <a:latin typeface="+mj-lt"/>
                    </a:rPr>
                    <a:t>PCV7 in NIP</a:t>
                  </a:r>
                  <a:endParaRPr lang="en-US" sz="700" dirty="0">
                    <a:latin typeface="+mj-lt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 rot="16200000">
                  <a:off x="1424493" y="5162581"/>
                  <a:ext cx="878093" cy="20005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700" dirty="0" smtClean="0">
                      <a:latin typeface="+mj-lt"/>
                    </a:rPr>
                    <a:t>PCV13 in NIP</a:t>
                  </a:r>
                  <a:endParaRPr lang="en-US" sz="700" dirty="0">
                    <a:latin typeface="+mj-lt"/>
                  </a:endParaRPr>
                </a:p>
              </p:txBody>
            </p:sp>
          </p:grpSp>
        </p:grpSp>
        <p:grpSp>
          <p:nvGrpSpPr>
            <p:cNvPr id="60" name="Group 59"/>
            <p:cNvGrpSpPr/>
            <p:nvPr/>
          </p:nvGrpSpPr>
          <p:grpSpPr>
            <a:xfrm>
              <a:off x="5539775" y="1942622"/>
              <a:ext cx="2501006" cy="845102"/>
              <a:chOff x="2648905" y="653910"/>
              <a:chExt cx="2501006" cy="845102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368082" y="1041705"/>
                <a:ext cx="1781829" cy="230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PCV13 Gradually </a:t>
                </a:r>
                <a:r>
                  <a:rPr lang="en-US" sz="900" dirty="0">
                    <a:solidFill>
                      <a:prstClr val="black"/>
                    </a:solidFill>
                    <a:latin typeface="Calibri"/>
                    <a:cs typeface="+mn-cs"/>
                  </a:rPr>
                  <a:t>replaced PCV7</a:t>
                </a:r>
                <a:endParaRPr lang="he-IL" sz="90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62" name="Down Arrow 61"/>
              <p:cNvSpPr/>
              <p:nvPr/>
            </p:nvSpPr>
            <p:spPr>
              <a:xfrm>
                <a:off x="2698231" y="809469"/>
                <a:ext cx="129919" cy="307298"/>
              </a:xfrm>
              <a:prstGeom prst="downArrow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he-IL" sz="18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Down Arrow 62"/>
              <p:cNvSpPr/>
              <p:nvPr/>
            </p:nvSpPr>
            <p:spPr>
              <a:xfrm>
                <a:off x="3339750" y="1191714"/>
                <a:ext cx="129919" cy="307298"/>
              </a:xfrm>
              <a:prstGeom prst="downArrow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he-IL" sz="1800" b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Down Arrow 63"/>
              <p:cNvSpPr/>
              <p:nvPr/>
            </p:nvSpPr>
            <p:spPr>
              <a:xfrm>
                <a:off x="3004682" y="956111"/>
                <a:ext cx="129919" cy="307298"/>
              </a:xfrm>
              <a:prstGeom prst="downArrow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he-IL" sz="18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648905" y="653910"/>
                <a:ext cx="1236306" cy="230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PCV7 Subsidized</a:t>
                </a:r>
                <a:endParaRPr lang="he-IL" sz="90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074274" y="826476"/>
                <a:ext cx="1188294" cy="230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PCV7 </a:t>
                </a:r>
                <a:r>
                  <a:rPr lang="en-US" sz="90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implemented</a:t>
                </a:r>
                <a:endParaRPr lang="he-IL" sz="80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209550" y="190500"/>
            <a:ext cx="8629764" cy="47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400" i="1">
                <a:solidFill>
                  <a:srgbClr val="280049"/>
                </a:solidFill>
                <a:latin typeface="Arial Black"/>
                <a:cs typeface="Arial"/>
              </a:defRPr>
            </a:lvl1pPr>
          </a:lstStyle>
          <a:p>
            <a:r>
              <a:rPr lang="en-US" sz="1200" dirty="0" smtClean="0"/>
              <a:t>Incidence </a:t>
            </a:r>
            <a:r>
              <a:rPr lang="en-US" sz="1200" dirty="0"/>
              <a:t>Rate Ratios (IRRs) </a:t>
            </a:r>
            <a:r>
              <a:rPr lang="en-US" sz="1200" dirty="0" smtClean="0"/>
              <a:t>of Hospitalization </a:t>
            </a:r>
            <a:r>
              <a:rPr lang="en-US" sz="1200" dirty="0"/>
              <a:t>with </a:t>
            </a:r>
            <a:r>
              <a:rPr lang="en-US" sz="1200" dirty="0" smtClean="0"/>
              <a:t>CAAP and </a:t>
            </a:r>
          </a:p>
          <a:p>
            <a:r>
              <a:rPr lang="en-US" sz="1200" dirty="0" smtClean="0"/>
              <a:t>Ambulatory </a:t>
            </a:r>
            <a:r>
              <a:rPr lang="en-US" sz="1200" dirty="0"/>
              <a:t>Visits with </a:t>
            </a:r>
            <a:r>
              <a:rPr lang="en-US" sz="1200" dirty="0" smtClean="0"/>
              <a:t>CAAP in </a:t>
            </a:r>
            <a:r>
              <a:rPr lang="en-US" sz="1200" dirty="0"/>
              <a:t>Children </a:t>
            </a:r>
            <a:r>
              <a:rPr lang="en-US" sz="1200" dirty="0" smtClean="0"/>
              <a:t>&lt;5 Years: </a:t>
            </a:r>
          </a:p>
          <a:p>
            <a:r>
              <a:rPr lang="en-US" sz="1200" dirty="0" smtClean="0"/>
              <a:t>Overall Episodes vs. Episodes with &gt;20,000 WBC/mm</a:t>
            </a:r>
            <a:r>
              <a:rPr lang="en-US" sz="1200" baseline="30000" dirty="0" smtClean="0"/>
              <a:t>3</a:t>
            </a:r>
            <a:endParaRPr 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151138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011822"/>
              </p:ext>
            </p:extLst>
          </p:nvPr>
        </p:nvGraphicFramePr>
        <p:xfrm>
          <a:off x="4981632" y="1161538"/>
          <a:ext cx="3884660" cy="4449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93863681"/>
              </p:ext>
            </p:extLst>
          </p:nvPr>
        </p:nvGraphicFramePr>
        <p:xfrm>
          <a:off x="691346" y="1174628"/>
          <a:ext cx="3884660" cy="4449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/>
          <p:cNvSpPr txBox="1"/>
          <p:nvPr/>
        </p:nvSpPr>
        <p:spPr>
          <a:xfrm rot="16200000">
            <a:off x="-1184585" y="3232593"/>
            <a:ext cx="3373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+mn-lt"/>
              </a:rPr>
              <a:t>Incidence per 1,000 population at risk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66026" y="5522978"/>
            <a:ext cx="72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+mn-lt"/>
              </a:rPr>
              <a:t>Year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550" y="190500"/>
            <a:ext cx="8629764" cy="47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400" i="1">
                <a:solidFill>
                  <a:srgbClr val="280049"/>
                </a:solidFill>
                <a:latin typeface="Arial Black"/>
                <a:cs typeface="Arial"/>
              </a:defRPr>
            </a:lvl1pPr>
          </a:lstStyle>
          <a:p>
            <a:r>
              <a:rPr lang="en-US" sz="1200" dirty="0" smtClean="0"/>
              <a:t>Incidence </a:t>
            </a:r>
            <a:r>
              <a:rPr lang="en-US" sz="1200" dirty="0"/>
              <a:t>Rate Ratios (IRRs) </a:t>
            </a:r>
            <a:r>
              <a:rPr lang="en-US" sz="1200" dirty="0" smtClean="0"/>
              <a:t>of Hospitalization </a:t>
            </a:r>
            <a:r>
              <a:rPr lang="en-US" sz="1200" dirty="0"/>
              <a:t>with </a:t>
            </a:r>
            <a:r>
              <a:rPr lang="en-US" sz="1200" dirty="0" smtClean="0"/>
              <a:t>CAAP and </a:t>
            </a:r>
          </a:p>
          <a:p>
            <a:r>
              <a:rPr lang="en-US" sz="1200" dirty="0" smtClean="0"/>
              <a:t>Ambulatory </a:t>
            </a:r>
            <a:r>
              <a:rPr lang="en-US" sz="1200" dirty="0"/>
              <a:t>Visits with </a:t>
            </a:r>
            <a:r>
              <a:rPr lang="en-US" sz="1200" dirty="0" smtClean="0"/>
              <a:t>CAAP in </a:t>
            </a:r>
            <a:r>
              <a:rPr lang="en-US" sz="1200" dirty="0"/>
              <a:t>Children </a:t>
            </a:r>
            <a:r>
              <a:rPr lang="en-US" sz="1200" dirty="0" smtClean="0"/>
              <a:t>&lt;5 Years by Admission WBC Count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64449" y="1890783"/>
            <a:ext cx="2428314" cy="1047100"/>
            <a:chOff x="2564449" y="2128908"/>
            <a:chExt cx="2428314" cy="1047100"/>
          </a:xfrm>
        </p:grpSpPr>
        <p:sp>
          <p:nvSpPr>
            <p:cNvPr id="10" name="TextBox 9"/>
            <p:cNvSpPr txBox="1"/>
            <p:nvPr/>
          </p:nvSpPr>
          <p:spPr>
            <a:xfrm>
              <a:off x="3210934" y="2718701"/>
              <a:ext cx="1781829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PCV13 Gradually </a:t>
              </a:r>
              <a:r>
                <a:rPr lang="en-US" sz="900" dirty="0">
                  <a:solidFill>
                    <a:prstClr val="black"/>
                  </a:solidFill>
                  <a:latin typeface="Calibri"/>
                  <a:cs typeface="+mn-cs"/>
                </a:rPr>
                <a:t>replaced PCV7</a:t>
              </a:r>
              <a:endParaRPr lang="he-IL" sz="9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2613775" y="2284467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3182602" y="2868710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black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2814896" y="2565052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64449" y="2128908"/>
              <a:ext cx="1236306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PCV7 Subsidized</a:t>
              </a:r>
              <a:endParaRPr lang="he-IL" sz="9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84488" y="2435417"/>
              <a:ext cx="1188294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prstClr val="black"/>
                  </a:solidFill>
                  <a:latin typeface="Calibri"/>
                  <a:cs typeface="+mn-cs"/>
                </a:rPr>
                <a:t>PCV7 </a:t>
              </a: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implemented</a:t>
              </a:r>
              <a:endParaRPr lang="he-IL" sz="8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93524" y="1664308"/>
            <a:ext cx="2428314" cy="932800"/>
            <a:chOff x="2564449" y="2128908"/>
            <a:chExt cx="2428314" cy="932800"/>
          </a:xfrm>
        </p:grpSpPr>
        <p:sp>
          <p:nvSpPr>
            <p:cNvPr id="18" name="TextBox 17"/>
            <p:cNvSpPr txBox="1"/>
            <p:nvPr/>
          </p:nvSpPr>
          <p:spPr>
            <a:xfrm>
              <a:off x="3210934" y="2604401"/>
              <a:ext cx="1781829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PCV13 Gradually </a:t>
              </a:r>
              <a:r>
                <a:rPr lang="en-US" sz="900" dirty="0">
                  <a:solidFill>
                    <a:prstClr val="black"/>
                  </a:solidFill>
                  <a:latin typeface="Calibri"/>
                  <a:cs typeface="+mn-cs"/>
                </a:rPr>
                <a:t>replaced PCV7</a:t>
              </a:r>
              <a:endParaRPr lang="he-IL" sz="9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2613775" y="2284467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3182602" y="2754410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black"/>
                </a:solidFill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2814896" y="2517427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64449" y="2128908"/>
              <a:ext cx="1236306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PCV7 Subsidized</a:t>
              </a:r>
              <a:endParaRPr lang="he-IL" sz="9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84488" y="2387792"/>
              <a:ext cx="1188294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prstClr val="black"/>
                  </a:solidFill>
                  <a:latin typeface="Calibri"/>
                  <a:cs typeface="+mn-cs"/>
                </a:rPr>
                <a:t>PCV7 </a:t>
              </a: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implemented</a:t>
              </a:r>
              <a:endParaRPr lang="he-IL" sz="8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69377" y="4633547"/>
            <a:ext cx="2078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Ambulatory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9526" y="4633547"/>
            <a:ext cx="2078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Hospitalized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5" y="588922"/>
            <a:ext cx="2780098" cy="575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81512" y="1323628"/>
            <a:ext cx="2501006" cy="845102"/>
            <a:chOff x="2648905" y="653910"/>
            <a:chExt cx="2501006" cy="845102"/>
          </a:xfrm>
        </p:grpSpPr>
        <p:sp>
          <p:nvSpPr>
            <p:cNvPr id="4" name="TextBox 3"/>
            <p:cNvSpPr txBox="1"/>
            <p:nvPr/>
          </p:nvSpPr>
          <p:spPr>
            <a:xfrm>
              <a:off x="3368082" y="1041705"/>
              <a:ext cx="1781829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PCV13 Gradually </a:t>
              </a:r>
              <a:r>
                <a:rPr lang="en-US" sz="900" dirty="0">
                  <a:solidFill>
                    <a:prstClr val="black"/>
                  </a:solidFill>
                  <a:latin typeface="Calibri"/>
                  <a:cs typeface="+mn-cs"/>
                </a:rPr>
                <a:t>replaced PCV7</a:t>
              </a:r>
              <a:endParaRPr lang="he-IL" sz="9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2698231" y="809469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3339750" y="1191714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black"/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2978306" y="956111"/>
              <a:ext cx="129919" cy="307298"/>
            </a:xfrm>
            <a:prstGeom prst="down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he-IL" sz="1800" b="0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8905" y="653910"/>
              <a:ext cx="1236306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PCV7 Subsidized</a:t>
              </a:r>
              <a:endParaRPr lang="he-IL" sz="9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7898" y="826476"/>
              <a:ext cx="1188294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prstClr val="black"/>
                  </a:solidFill>
                  <a:latin typeface="Calibri"/>
                  <a:cs typeface="+mn-cs"/>
                </a:rPr>
                <a:t>PCV7 </a:t>
              </a:r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+mn-cs"/>
                </a:rPr>
                <a:t>implemented</a:t>
              </a:r>
              <a:endParaRPr lang="he-IL" sz="80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73062" y="1090246"/>
            <a:ext cx="464233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Potential speculations/explanations</a:t>
            </a:r>
          </a:p>
          <a:p>
            <a:pPr marL="176213" indent="-176213" algn="l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Differences in VT-serotype distribution</a:t>
            </a:r>
          </a:p>
          <a:p>
            <a:pPr marL="176213" indent="-176213" algn="l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Higher proportion of viral infections in hospitalized children</a:t>
            </a:r>
          </a:p>
          <a:p>
            <a:pPr marL="176213" indent="-176213" algn="l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Higher proportion on non-pneumococcal bacterial pathogens 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3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285858"/>
              </p:ext>
            </p:extLst>
          </p:nvPr>
        </p:nvGraphicFramePr>
        <p:xfrm>
          <a:off x="253669" y="1169541"/>
          <a:ext cx="8569075" cy="5296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68383" y="219434"/>
            <a:ext cx="82902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r>
              <a:rPr lang="en-US" sz="1200" i="1" dirty="0" smtClean="0">
                <a:solidFill>
                  <a:srgbClr val="280049"/>
                </a:solidFill>
                <a:ea typeface="SimSun" pitchFamily="2" charset="-122"/>
              </a:rPr>
              <a:t>Radiologically-diagnosed Community-acquired Alveolar </a:t>
            </a:r>
            <a:r>
              <a:rPr lang="en-US" sz="1200" i="1" dirty="0">
                <a:solidFill>
                  <a:srgbClr val="280049"/>
                </a:solidFill>
                <a:ea typeface="SimSun" pitchFamily="2" charset="-122"/>
              </a:rPr>
              <a:t>Pneumonia </a:t>
            </a:r>
            <a:r>
              <a:rPr lang="en-US" sz="1200" i="1" dirty="0" smtClean="0">
                <a:solidFill>
                  <a:srgbClr val="280049"/>
                </a:solidFill>
                <a:ea typeface="SimSun" pitchFamily="2" charset="-122"/>
              </a:rPr>
              <a:t>in </a:t>
            </a:r>
            <a:r>
              <a:rPr lang="en-US" sz="1200" i="1" dirty="0">
                <a:solidFill>
                  <a:srgbClr val="280049"/>
                </a:solidFill>
                <a:ea typeface="SimSun" pitchFamily="2" charset="-122"/>
              </a:rPr>
              <a:t>Children &lt;5 </a:t>
            </a:r>
            <a:r>
              <a:rPr lang="en-US" sz="1200" i="1" dirty="0" smtClean="0">
                <a:solidFill>
                  <a:srgbClr val="280049"/>
                </a:solidFill>
                <a:ea typeface="SimSun" pitchFamily="2" charset="-122"/>
              </a:rPr>
              <a:t>Years:</a:t>
            </a:r>
          </a:p>
          <a:p>
            <a:r>
              <a:rPr lang="en-US" sz="1200" i="1" dirty="0" smtClean="0">
                <a:solidFill>
                  <a:srgbClr val="280049"/>
                </a:solidFill>
                <a:ea typeface="SimSun" pitchFamily="2" charset="-122"/>
              </a:rPr>
              <a:t>Comparison of </a:t>
            </a:r>
            <a:r>
              <a:rPr lang="en-US" sz="1200" i="1" dirty="0">
                <a:solidFill>
                  <a:srgbClr val="280049"/>
                </a:solidFill>
                <a:ea typeface="SimSun" pitchFamily="2" charset="-122"/>
              </a:rPr>
              <a:t>Hospitalized </a:t>
            </a:r>
            <a:r>
              <a:rPr lang="en-US" sz="1200" i="1" dirty="0" smtClean="0">
                <a:solidFill>
                  <a:srgbClr val="280049"/>
                </a:solidFill>
                <a:ea typeface="SimSun" pitchFamily="2" charset="-122"/>
              </a:rPr>
              <a:t> Vs</a:t>
            </a:r>
            <a:r>
              <a:rPr lang="en-US" sz="1200" i="1" dirty="0">
                <a:solidFill>
                  <a:srgbClr val="280049"/>
                </a:solidFill>
                <a:ea typeface="SimSun" pitchFamily="2" charset="-122"/>
              </a:rPr>
              <a:t>. Ambulatory Emergency </a:t>
            </a:r>
            <a:r>
              <a:rPr lang="en-US" sz="1200" i="1" dirty="0" smtClean="0">
                <a:solidFill>
                  <a:srgbClr val="280049"/>
                </a:solidFill>
                <a:ea typeface="SimSun" pitchFamily="2" charset="-122"/>
              </a:rPr>
              <a:t>Department Patients </a:t>
            </a:r>
            <a:endParaRPr lang="he-IL" sz="1200" i="1" dirty="0">
              <a:solidFill>
                <a:srgbClr val="280049"/>
              </a:solidFill>
              <a:ea typeface="SimSun" pitchFamily="2" charset="-122"/>
            </a:endParaRPr>
          </a:p>
          <a:p>
            <a:r>
              <a:rPr lang="en-US" sz="1200" i="1" dirty="0" smtClean="0">
                <a:solidFill>
                  <a:srgbClr val="280049"/>
                </a:solidFill>
                <a:ea typeface="SimSun" pitchFamily="2" charset="-122"/>
              </a:rPr>
              <a:t>in the Pre-PCV Period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3065" y="5963154"/>
            <a:ext cx="58060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Age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&lt;12m</a:t>
            </a:r>
            <a:endParaRPr lang="he-IL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1018" y="5963154"/>
            <a:ext cx="68800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US" sz="12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Sat.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&lt;92%</a:t>
            </a:r>
            <a:endParaRPr lang="he-IL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6658" y="5963154"/>
            <a:ext cx="683199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&gt;39.5C</a:t>
            </a:r>
            <a:endParaRPr lang="he-IL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4147" y="5963154"/>
            <a:ext cx="1005403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Rhinorrhea</a:t>
            </a:r>
            <a:endParaRPr lang="he-IL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0298" y="5963154"/>
            <a:ext cx="7809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WBC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&gt;20K/µL</a:t>
            </a:r>
            <a:endParaRPr lang="he-IL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9543" y="5963154"/>
            <a:ext cx="9412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CRP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&gt;100 mg/L</a:t>
            </a:r>
            <a:endParaRPr lang="he-IL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7328" y="5963154"/>
            <a:ext cx="80227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Resp.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Virus (+)</a:t>
            </a:r>
            <a:endParaRPr lang="he-IL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1913570" y="3467873"/>
            <a:ext cx="42611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Arial Black"/>
              </a:rPr>
              <a:t>% of </a:t>
            </a:r>
            <a:r>
              <a:rPr lang="en-US" sz="1100" dirty="0">
                <a:solidFill>
                  <a:srgbClr val="000000"/>
                </a:solidFill>
                <a:latin typeface="Arial Black"/>
              </a:rPr>
              <a:t>all </a:t>
            </a:r>
            <a:r>
              <a:rPr lang="en-US" sz="1100" dirty="0" smtClean="0">
                <a:solidFill>
                  <a:srgbClr val="000000"/>
                </a:solidFill>
                <a:latin typeface="Arial Black"/>
              </a:rPr>
              <a:t>the patients  from whom data were available</a:t>
            </a:r>
            <a:endParaRPr lang="he-IL" sz="1100" dirty="0"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5823" y="3283656"/>
            <a:ext cx="814647" cy="4154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PRR: 2.31</a:t>
            </a:r>
          </a:p>
          <a:p>
            <a:r>
              <a:rPr lang="en-US" sz="1050" dirty="0" smtClean="0">
                <a:solidFill>
                  <a:srgbClr val="000000"/>
                </a:solidFill>
              </a:rPr>
              <a:t>P&lt;0.001</a:t>
            </a:r>
            <a:endParaRPr lang="he-IL" sz="105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27705" y="3283656"/>
            <a:ext cx="814647" cy="4154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PRR: </a:t>
            </a:r>
            <a:r>
              <a:rPr lang="en-US" sz="1050" dirty="0" smtClean="0">
                <a:solidFill>
                  <a:srgbClr val="000000"/>
                </a:solidFill>
              </a:rPr>
              <a:t>28.5</a:t>
            </a:r>
            <a:endParaRPr lang="en-US" sz="1050" dirty="0">
              <a:solidFill>
                <a:srgbClr val="000000"/>
              </a:solidFill>
            </a:endParaRPr>
          </a:p>
          <a:p>
            <a:r>
              <a:rPr lang="en-US" sz="1050" dirty="0" smtClean="0">
                <a:solidFill>
                  <a:srgbClr val="000000"/>
                </a:solidFill>
              </a:rPr>
              <a:t>P&lt;0.001</a:t>
            </a:r>
            <a:endParaRPr lang="he-IL" sz="105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01050" y="2158941"/>
            <a:ext cx="814647" cy="4154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PRR: </a:t>
            </a:r>
            <a:r>
              <a:rPr lang="en-US" sz="1050" dirty="0" smtClean="0">
                <a:solidFill>
                  <a:srgbClr val="000000"/>
                </a:solidFill>
              </a:rPr>
              <a:t>1.05</a:t>
            </a:r>
            <a:endParaRPr lang="en-US" sz="1050" dirty="0">
              <a:solidFill>
                <a:srgbClr val="000000"/>
              </a:solidFill>
            </a:endParaRPr>
          </a:p>
          <a:p>
            <a:r>
              <a:rPr lang="en-US" sz="1050" dirty="0" smtClean="0">
                <a:solidFill>
                  <a:srgbClr val="000000"/>
                </a:solidFill>
              </a:rPr>
              <a:t>P=0.027</a:t>
            </a:r>
            <a:endParaRPr lang="he-IL" sz="105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7524" y="2972651"/>
            <a:ext cx="814647" cy="4154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PRR: </a:t>
            </a:r>
            <a:r>
              <a:rPr lang="en-US" sz="1050" dirty="0" smtClean="0">
                <a:solidFill>
                  <a:srgbClr val="000000"/>
                </a:solidFill>
              </a:rPr>
              <a:t>5.82</a:t>
            </a:r>
            <a:endParaRPr lang="en-US" sz="1050" dirty="0">
              <a:solidFill>
                <a:srgbClr val="000000"/>
              </a:solidFill>
            </a:endParaRPr>
          </a:p>
          <a:p>
            <a:r>
              <a:rPr lang="en-US" sz="1050" dirty="0">
                <a:solidFill>
                  <a:srgbClr val="000000"/>
                </a:solidFill>
              </a:rPr>
              <a:t>P&lt;0.001</a:t>
            </a:r>
            <a:endParaRPr lang="he-IL" sz="105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2343" y="1862613"/>
            <a:ext cx="110363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“Viral”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94672" y="1873832"/>
            <a:ext cx="172354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“Bacterial”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8107" y="5963154"/>
            <a:ext cx="7809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ANC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&gt;10K/µL</a:t>
            </a:r>
            <a:endParaRPr lang="he-IL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751542" y="1777051"/>
            <a:ext cx="0" cy="394355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678816" y="6620485"/>
            <a:ext cx="84721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r>
              <a:rPr lang="en-US" sz="1000" dirty="0" smtClean="0">
                <a:solidFill>
                  <a:srgbClr val="000000"/>
                </a:solidFill>
              </a:rPr>
              <a:t>Greenberg et al, </a:t>
            </a:r>
            <a:r>
              <a:rPr lang="en-US" sz="1000" i="1" dirty="0" smtClean="0">
                <a:solidFill>
                  <a:srgbClr val="000000"/>
                </a:solidFill>
              </a:rPr>
              <a:t>34</a:t>
            </a:r>
            <a:r>
              <a:rPr lang="en-US" sz="1000" i="1" baseline="30000" dirty="0" smtClean="0">
                <a:solidFill>
                  <a:srgbClr val="000000"/>
                </a:solidFill>
              </a:rPr>
              <a:t>th</a:t>
            </a:r>
            <a:r>
              <a:rPr lang="en-US" sz="1000" i="1" dirty="0" smtClean="0">
                <a:solidFill>
                  <a:srgbClr val="000000"/>
                </a:solidFill>
              </a:rPr>
              <a:t> ESPID meeting</a:t>
            </a:r>
            <a:r>
              <a:rPr lang="en-US" sz="1000" dirty="0" smtClean="0">
                <a:solidFill>
                  <a:srgbClr val="000000"/>
                </a:solidFill>
              </a:rPr>
              <a:t>, Brighton, UK May 2016, abstr </a:t>
            </a:r>
            <a:r>
              <a:rPr lang="en-US" sz="1000" dirty="0">
                <a:solidFill>
                  <a:srgbClr val="000000"/>
                </a:solidFill>
              </a:rPr>
              <a:t>#OPS07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568729"/>
            <a:ext cx="3105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PRR = Prevalence rate ratio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52290" y="2887954"/>
            <a:ext cx="814647" cy="4154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PRR: 0.60</a:t>
            </a:r>
          </a:p>
          <a:p>
            <a:r>
              <a:rPr lang="en-US" sz="1050" dirty="0" smtClean="0">
                <a:solidFill>
                  <a:srgbClr val="000000"/>
                </a:solidFill>
              </a:rPr>
              <a:t>P&lt;0.001</a:t>
            </a:r>
            <a:endParaRPr lang="he-IL" sz="105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54172" y="3103604"/>
            <a:ext cx="814647" cy="4154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PRR: </a:t>
            </a:r>
            <a:r>
              <a:rPr lang="en-US" sz="1050" dirty="0" smtClean="0">
                <a:solidFill>
                  <a:srgbClr val="000000"/>
                </a:solidFill>
              </a:rPr>
              <a:t>0.32</a:t>
            </a:r>
            <a:endParaRPr lang="en-US" sz="1050" dirty="0">
              <a:solidFill>
                <a:srgbClr val="000000"/>
              </a:solidFill>
            </a:endParaRPr>
          </a:p>
          <a:p>
            <a:r>
              <a:rPr lang="en-US" sz="1050" dirty="0" smtClean="0">
                <a:solidFill>
                  <a:srgbClr val="000000"/>
                </a:solidFill>
              </a:rPr>
              <a:t>P&lt;0.001</a:t>
            </a:r>
            <a:endParaRPr lang="he-IL" sz="105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7517" y="2254921"/>
            <a:ext cx="814647" cy="4154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PRR: </a:t>
            </a:r>
            <a:r>
              <a:rPr lang="en-US" sz="1050" dirty="0" smtClean="0">
                <a:solidFill>
                  <a:srgbClr val="000000"/>
                </a:solidFill>
              </a:rPr>
              <a:t>0.57</a:t>
            </a:r>
            <a:endParaRPr lang="en-US" sz="1050" dirty="0">
              <a:solidFill>
                <a:srgbClr val="000000"/>
              </a:solidFill>
            </a:endParaRPr>
          </a:p>
          <a:p>
            <a:r>
              <a:rPr lang="en-US" sz="1050" dirty="0" smtClean="0">
                <a:solidFill>
                  <a:srgbClr val="000000"/>
                </a:solidFill>
              </a:rPr>
              <a:t>P=0.027</a:t>
            </a:r>
            <a:endParaRPr lang="he-IL" sz="1050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23991" y="2930615"/>
            <a:ext cx="814647" cy="4154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PRR: </a:t>
            </a:r>
            <a:r>
              <a:rPr lang="en-US" sz="1050" dirty="0" smtClean="0">
                <a:solidFill>
                  <a:srgbClr val="000000"/>
                </a:solidFill>
              </a:rPr>
              <a:t>0.74</a:t>
            </a:r>
            <a:endParaRPr lang="en-US" sz="1050" dirty="0">
              <a:solidFill>
                <a:srgbClr val="000000"/>
              </a:solidFill>
            </a:endParaRPr>
          </a:p>
          <a:p>
            <a:r>
              <a:rPr lang="en-US" sz="1050" dirty="0">
                <a:solidFill>
                  <a:srgbClr val="000000"/>
                </a:solidFill>
              </a:rPr>
              <a:t>P&lt;0.001</a:t>
            </a:r>
            <a:endParaRPr lang="he-IL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188995"/>
              </p:ext>
            </p:extLst>
          </p:nvPr>
        </p:nvGraphicFramePr>
        <p:xfrm>
          <a:off x="715992" y="14174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68384" y="156720"/>
            <a:ext cx="82902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r>
              <a:rPr lang="en-US" sz="1200" i="1" dirty="0">
                <a:solidFill>
                  <a:srgbClr val="280049"/>
                </a:solidFill>
                <a:ea typeface="SimSun" pitchFamily="2" charset="-122"/>
              </a:rPr>
              <a:t>Odds </a:t>
            </a:r>
            <a:r>
              <a:rPr lang="en-US" sz="1200" i="1" dirty="0" smtClean="0">
                <a:solidFill>
                  <a:srgbClr val="280049"/>
                </a:solidFill>
                <a:ea typeface="SimSun" pitchFamily="2" charset="-122"/>
              </a:rPr>
              <a:t>Ratios </a:t>
            </a:r>
            <a:r>
              <a:rPr lang="en-US" sz="1200" i="1" dirty="0">
                <a:solidFill>
                  <a:srgbClr val="280049"/>
                </a:solidFill>
                <a:ea typeface="SimSun" pitchFamily="2" charset="-122"/>
              </a:rPr>
              <a:t>of </a:t>
            </a:r>
            <a:r>
              <a:rPr lang="en-US" sz="1200" i="1" dirty="0" smtClean="0">
                <a:solidFill>
                  <a:srgbClr val="280049"/>
                </a:solidFill>
                <a:ea typeface="SimSun" pitchFamily="2" charset="-122"/>
              </a:rPr>
              <a:t>Clinical </a:t>
            </a:r>
            <a:r>
              <a:rPr lang="en-US" sz="1200" i="1" dirty="0">
                <a:solidFill>
                  <a:srgbClr val="280049"/>
                </a:solidFill>
                <a:ea typeface="SimSun" pitchFamily="2" charset="-122"/>
              </a:rPr>
              <a:t>and </a:t>
            </a:r>
            <a:r>
              <a:rPr lang="en-US" sz="1200" i="1" dirty="0" smtClean="0">
                <a:solidFill>
                  <a:srgbClr val="280049"/>
                </a:solidFill>
                <a:ea typeface="SimSun" pitchFamily="2" charset="-122"/>
              </a:rPr>
              <a:t>Laboratory Variable </a:t>
            </a:r>
            <a:r>
              <a:rPr lang="en-US" sz="1200" i="1" dirty="0">
                <a:solidFill>
                  <a:srgbClr val="280049"/>
                </a:solidFill>
                <a:ea typeface="SimSun" pitchFamily="2" charset="-122"/>
              </a:rPr>
              <a:t>in </a:t>
            </a:r>
            <a:r>
              <a:rPr lang="en-US" sz="1200" i="1" dirty="0" smtClean="0">
                <a:solidFill>
                  <a:srgbClr val="280049"/>
                </a:solidFill>
                <a:ea typeface="SimSun" pitchFamily="2" charset="-122"/>
              </a:rPr>
              <a:t>Hospitalized Children </a:t>
            </a:r>
            <a:r>
              <a:rPr lang="en-US" sz="1200" i="1" dirty="0">
                <a:solidFill>
                  <a:srgbClr val="280049"/>
                </a:solidFill>
                <a:ea typeface="SimSun" pitchFamily="2" charset="-122"/>
              </a:rPr>
              <a:t>&lt;5 years </a:t>
            </a:r>
            <a:r>
              <a:rPr lang="en-US" sz="1200" i="1" dirty="0" smtClean="0">
                <a:solidFill>
                  <a:srgbClr val="280049"/>
                </a:solidFill>
                <a:ea typeface="SimSun" pitchFamily="2" charset="-122"/>
              </a:rPr>
              <a:t>with Radiologically diagnosed Community-acquired Alveolar Pneumonia:</a:t>
            </a:r>
            <a:endParaRPr lang="en-US" sz="1200" i="1" dirty="0">
              <a:solidFill>
                <a:srgbClr val="280049"/>
              </a:solidFill>
              <a:ea typeface="SimSun" pitchFamily="2" charset="-122"/>
            </a:endParaRPr>
          </a:p>
          <a:p>
            <a:r>
              <a:rPr lang="en-US" sz="1200" i="1" dirty="0">
                <a:solidFill>
                  <a:srgbClr val="280049"/>
                </a:solidFill>
                <a:ea typeface="SimSun" pitchFamily="2" charset="-122"/>
              </a:rPr>
              <a:t>PCV13 vs. Pre-PCV P</a:t>
            </a:r>
            <a:r>
              <a:rPr lang="en-US" sz="1200" i="1" dirty="0" smtClean="0">
                <a:solidFill>
                  <a:srgbClr val="280049"/>
                </a:solidFill>
                <a:ea typeface="SimSun" pitchFamily="2" charset="-122"/>
              </a:rPr>
              <a:t>eriods</a:t>
            </a:r>
            <a:endParaRPr lang="he-IL" sz="1200" i="1" dirty="0">
              <a:solidFill>
                <a:srgbClr val="280049"/>
              </a:solidFill>
              <a:ea typeface="SimSun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3918" y="5861773"/>
            <a:ext cx="729687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WBC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&gt;20K/µL</a:t>
            </a:r>
            <a:endParaRPr lang="he-IL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9501" y="5861773"/>
            <a:ext cx="877164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CRP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&gt;100 mg/L</a:t>
            </a:r>
            <a:endParaRPr lang="he-IL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9067" y="5861773"/>
            <a:ext cx="729687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ANC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&gt;10K/µL</a:t>
            </a:r>
            <a:endParaRPr lang="he-IL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1693" y="5861773"/>
            <a:ext cx="654346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Pleural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fluid</a:t>
            </a:r>
            <a:endParaRPr lang="he-IL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-1180964" y="3324623"/>
            <a:ext cx="2995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SimSun" pitchFamily="2" charset="-122"/>
                <a:cs typeface="Times New Roman" pitchFamily="18" charset="0"/>
              </a:rPr>
              <a:t>Odds ratios </a:t>
            </a:r>
            <a:r>
              <a:rPr lang="en-US" dirty="0" smtClean="0">
                <a:solidFill>
                  <a:srgbClr val="000000"/>
                </a:solidFill>
                <a:ea typeface="SimSun" pitchFamily="2" charset="-122"/>
                <a:cs typeface="Times New Roman" pitchFamily="18" charset="0"/>
              </a:rPr>
              <a:t> (95% Cis)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4714" y="6560103"/>
            <a:ext cx="405067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00" dirty="0" smtClean="0">
                <a:solidFill>
                  <a:srgbClr val="000000"/>
                </a:solidFill>
              </a:rPr>
              <a:t>All variables were controlled for age, ethnicity and season, except the age variable which was controlled for ethnicity and season only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54160" y="1672120"/>
            <a:ext cx="110363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“Viral”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5661" y="1672120"/>
            <a:ext cx="172354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“Bacterial”</a:t>
            </a:r>
            <a:endParaRPr lang="he-IL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00563" y="1561381"/>
            <a:ext cx="0" cy="251891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671804" y="6620485"/>
            <a:ext cx="84721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r>
              <a:rPr lang="en-US" sz="1000" dirty="0" smtClean="0">
                <a:solidFill>
                  <a:srgbClr val="000000"/>
                </a:solidFill>
              </a:rPr>
              <a:t>Greenberg et al, </a:t>
            </a:r>
            <a:r>
              <a:rPr lang="en-US" sz="1000" i="1" dirty="0" smtClean="0">
                <a:solidFill>
                  <a:srgbClr val="000000"/>
                </a:solidFill>
              </a:rPr>
              <a:t>34</a:t>
            </a:r>
            <a:r>
              <a:rPr lang="en-US" sz="1000" i="1" baseline="30000" dirty="0" smtClean="0">
                <a:solidFill>
                  <a:srgbClr val="000000"/>
                </a:solidFill>
              </a:rPr>
              <a:t>th</a:t>
            </a:r>
            <a:r>
              <a:rPr lang="en-US" sz="1000" i="1" dirty="0" smtClean="0">
                <a:solidFill>
                  <a:srgbClr val="000000"/>
                </a:solidFill>
              </a:rPr>
              <a:t> ESPID meeting</a:t>
            </a:r>
            <a:r>
              <a:rPr lang="en-US" sz="1000" dirty="0" smtClean="0">
                <a:solidFill>
                  <a:srgbClr val="000000"/>
                </a:solidFill>
              </a:rPr>
              <a:t>, Brighton, UK May 2016, abstr </a:t>
            </a:r>
            <a:r>
              <a:rPr lang="en-US" sz="1000" dirty="0">
                <a:solidFill>
                  <a:srgbClr val="000000"/>
                </a:solidFill>
              </a:rPr>
              <a:t>#OPS07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73759" y="5846384"/>
            <a:ext cx="58060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Age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&lt;12m</a:t>
            </a:r>
            <a:endParaRPr lang="he-IL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44054" y="5846384"/>
            <a:ext cx="68800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US" sz="12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Sat.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&lt;92%</a:t>
            </a:r>
            <a:endParaRPr lang="he-IL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10719" y="5938717"/>
            <a:ext cx="683199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&gt;39.5C</a:t>
            </a:r>
            <a:endParaRPr lang="he-IL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57795" y="5938717"/>
            <a:ext cx="1005403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Rhinorrhea</a:t>
            </a:r>
            <a:endParaRPr lang="he-IL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63198" y="5846384"/>
            <a:ext cx="80227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Resp.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Virus (+)</a:t>
            </a:r>
            <a:endParaRPr lang="he-IL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43272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r>
              <a:rPr lang="en-US" sz="2000" dirty="0" smtClean="0"/>
              <a:t>Alveolar Pneumonia</a:t>
            </a:r>
            <a:endParaRPr lang="en-US" sz="20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98" y="1217569"/>
            <a:ext cx="2732338" cy="263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"/>
          <a:stretch/>
        </p:blipFill>
        <p:spPr bwMode="auto">
          <a:xfrm>
            <a:off x="6346887" y="1217569"/>
            <a:ext cx="2629180" cy="263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0" y="1217569"/>
            <a:ext cx="2912201" cy="263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442" y="4003452"/>
            <a:ext cx="8664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D</a:t>
            </a:r>
            <a:r>
              <a:rPr lang="en-US" sz="1600" dirty="0" smtClean="0">
                <a:latin typeface="+mn-lt"/>
              </a:rPr>
              <a:t>ense </a:t>
            </a:r>
            <a:r>
              <a:rPr lang="en-US" sz="1600" dirty="0">
                <a:latin typeface="+mn-lt"/>
              </a:rPr>
              <a:t>opacity that may be </a:t>
            </a:r>
            <a:r>
              <a:rPr lang="en-US" sz="1600" dirty="0" smtClean="0">
                <a:latin typeface="+mn-lt"/>
              </a:rPr>
              <a:t>a fluffy </a:t>
            </a:r>
            <a:r>
              <a:rPr lang="en-US" sz="1600" dirty="0">
                <a:latin typeface="+mn-lt"/>
              </a:rPr>
              <a:t>consolidation of a portion, whole of a lobe or of the </a:t>
            </a:r>
            <a:r>
              <a:rPr lang="en-US" sz="1600" dirty="0" smtClean="0">
                <a:latin typeface="+mn-lt"/>
              </a:rPr>
              <a:t>entire lung</a:t>
            </a:r>
            <a:r>
              <a:rPr lang="en-US" sz="1600" dirty="0">
                <a:latin typeface="+mn-lt"/>
              </a:rPr>
              <a:t>, often containing air bronchogram and sometimes </a:t>
            </a:r>
            <a:r>
              <a:rPr lang="en-US" sz="1600" dirty="0" smtClean="0">
                <a:latin typeface="+mn-lt"/>
              </a:rPr>
              <a:t>associated with </a:t>
            </a:r>
            <a:r>
              <a:rPr lang="en-US" sz="1600" dirty="0">
                <a:latin typeface="+mn-lt"/>
              </a:rPr>
              <a:t>pleural effusion </a:t>
            </a:r>
            <a:endParaRPr lang="en-US" sz="1600" dirty="0" smtClean="0">
              <a:latin typeface="+mn-lt"/>
            </a:endParaRPr>
          </a:p>
          <a:p>
            <a:pPr algn="l"/>
            <a:r>
              <a:rPr lang="en-US" sz="1200" dirty="0" smtClean="0">
                <a:latin typeface="+mn-lt"/>
              </a:rPr>
              <a:t>Atelectasis of an entire lobe that produces a dense opacity and positive silhouette sign with the mediastinal border was considered also as an end –point p consolidation</a:t>
            </a:r>
          </a:p>
          <a:p>
            <a:pPr algn="l"/>
            <a:endParaRPr lang="en-US" sz="1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442" y="6627936"/>
            <a:ext cx="8977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000000"/>
                </a:solidFill>
                <a:latin typeface="Arial"/>
              </a:rPr>
              <a:t>Cherian </a:t>
            </a:r>
            <a:r>
              <a:rPr lang="en-US" sz="800" dirty="0" smtClean="0">
                <a:solidFill>
                  <a:srgbClr val="000000"/>
                </a:solidFill>
                <a:latin typeface="Arial"/>
              </a:rPr>
              <a:t>et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al. Standardized </a:t>
            </a:r>
            <a:r>
              <a:rPr lang="en-US" sz="800" dirty="0" smtClean="0">
                <a:solidFill>
                  <a:srgbClr val="000000"/>
                </a:solidFill>
                <a:latin typeface="Arial"/>
              </a:rPr>
              <a:t>Interpretation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of </a:t>
            </a:r>
            <a:r>
              <a:rPr lang="en-US" sz="800" dirty="0" smtClean="0">
                <a:solidFill>
                  <a:srgbClr val="000000"/>
                </a:solidFill>
                <a:latin typeface="Arial"/>
              </a:rPr>
              <a:t>Pediatric Chest Radiographs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for the D</a:t>
            </a:r>
            <a:r>
              <a:rPr lang="en-US" sz="800" dirty="0" smtClean="0">
                <a:solidFill>
                  <a:srgbClr val="000000"/>
                </a:solidFill>
                <a:latin typeface="Arial"/>
              </a:rPr>
              <a:t>iagnosis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of </a:t>
            </a:r>
            <a:r>
              <a:rPr lang="en-US" sz="800" dirty="0" smtClean="0">
                <a:solidFill>
                  <a:srgbClr val="000000"/>
                </a:solidFill>
                <a:latin typeface="Arial"/>
              </a:rPr>
              <a:t>Pneumonia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in </a:t>
            </a:r>
            <a:r>
              <a:rPr lang="en-US" sz="800" dirty="0" smtClean="0">
                <a:solidFill>
                  <a:srgbClr val="000000"/>
                </a:solidFill>
                <a:latin typeface="Arial"/>
              </a:rPr>
              <a:t>Epidemiological Studies, 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Bull World Health </a:t>
            </a:r>
            <a:r>
              <a:rPr lang="en-US" sz="800" i="1" dirty="0" smtClean="0">
                <a:solidFill>
                  <a:srgbClr val="000000"/>
                </a:solidFill>
                <a:latin typeface="Arial"/>
              </a:rPr>
              <a:t>Organ</a:t>
            </a:r>
            <a:r>
              <a:rPr lang="en-US" sz="800" dirty="0" smtClean="0">
                <a:solidFill>
                  <a:srgbClr val="000000"/>
                </a:solidFill>
                <a:latin typeface="Arial"/>
              </a:rPr>
              <a:t>; 83:353–9, 2005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97" y="5555774"/>
            <a:ext cx="84196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1" dirty="0" smtClean="0">
                <a:solidFill>
                  <a:srgbClr val="000000"/>
                </a:solidFill>
                <a:latin typeface="Arial"/>
              </a:rPr>
              <a:t>The presence of significan alveolar consolidation is considered by most authorities to be the most specific radiographic predictor of bacterial pneumonia</a:t>
            </a:r>
          </a:p>
          <a:p>
            <a:pPr algn="l"/>
            <a:r>
              <a:rPr lang="en-US" sz="1400" i="1" dirty="0" smtClean="0">
                <a:solidFill>
                  <a:srgbClr val="000000"/>
                </a:solidFill>
                <a:latin typeface="Arial"/>
              </a:rPr>
              <a:t>13/20 readers had a Kappa of &gt;0.6 compared to reference readers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72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cmoffice.kenes.com/cmAbstractSubmission/Content/cmabstsms/ESPID16/abstracts/00158/17273/Images/captured%E2%80%99e%CC%81cran2016-01-11a%CC%80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" t="1505" r="1727" b="46401"/>
          <a:stretch/>
        </p:blipFill>
        <p:spPr bwMode="auto">
          <a:xfrm>
            <a:off x="544284" y="1109495"/>
            <a:ext cx="5303521" cy="304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45125"/>
            <a:ext cx="8229600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r>
              <a:rPr lang="en-US" sz="1400" kern="0" dirty="0" smtClean="0"/>
              <a:t>Impact Of PCV13 On Community Acquired Pneumonia </a:t>
            </a:r>
          </a:p>
          <a:p>
            <a:r>
              <a:rPr lang="en-US" sz="1400" kern="0" dirty="0" smtClean="0"/>
              <a:t>By C-reactive Protein (CRP) and Procalcitonin In Children,</a:t>
            </a:r>
          </a:p>
          <a:p>
            <a:r>
              <a:rPr lang="en-US" sz="1400" kern="0" dirty="0" smtClean="0"/>
              <a:t>France</a:t>
            </a:r>
            <a:endParaRPr lang="en-US" sz="1400" kern="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44131" y="6611779"/>
            <a:ext cx="439987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rgbClr val="000000"/>
                </a:solidFill>
              </a:rPr>
              <a:t>Levy et </a:t>
            </a:r>
            <a:r>
              <a:rPr lang="en-US" sz="1000" dirty="0">
                <a:solidFill>
                  <a:srgbClr val="000000"/>
                </a:solidFill>
              </a:rPr>
              <a:t>al, </a:t>
            </a:r>
            <a:r>
              <a:rPr lang="en-US" sz="1000" i="1" dirty="0" smtClean="0">
                <a:solidFill>
                  <a:srgbClr val="000000"/>
                </a:solidFill>
              </a:rPr>
              <a:t>ESPID 2016,</a:t>
            </a:r>
            <a:r>
              <a:rPr lang="en-US" sz="1000" dirty="0" smtClean="0">
                <a:solidFill>
                  <a:srgbClr val="000000"/>
                </a:solidFill>
              </a:rPr>
              <a:t> 2016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5" name="Picture 2" descr="https://cmoffice.kenes.com/cmAbstractSubmission/Content/cmabstsms/ESPID16/abstracts/00158/17273/Images/captured%E2%80%99e%CC%81cran2016-01-11a%CC%80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 t="58251" r="7718"/>
          <a:stretch/>
        </p:blipFill>
        <p:spPr bwMode="auto">
          <a:xfrm>
            <a:off x="3596640" y="4153989"/>
            <a:ext cx="4972594" cy="247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8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5"/>
          <a:stretch/>
        </p:blipFill>
        <p:spPr bwMode="auto">
          <a:xfrm>
            <a:off x="4542767" y="3571336"/>
            <a:ext cx="4486055" cy="284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5"/>
          <a:stretch/>
        </p:blipFill>
        <p:spPr bwMode="auto">
          <a:xfrm>
            <a:off x="77638" y="1120585"/>
            <a:ext cx="5167223" cy="253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1967" y="155805"/>
            <a:ext cx="772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Arial Black"/>
              </a:rPr>
              <a:t>Seasonality of </a:t>
            </a:r>
            <a:r>
              <a:rPr lang="en-US" sz="1400" i="1" dirty="0" smtClean="0">
                <a:solidFill>
                  <a:srgbClr val="000000"/>
                </a:solidFill>
                <a:latin typeface="Arial Black"/>
              </a:rPr>
              <a:t>Bacteremic Pneumococcal Pneumonia</a:t>
            </a:r>
            <a:r>
              <a:rPr lang="en-US" sz="1400" i="1" dirty="0">
                <a:solidFill>
                  <a:srgbClr val="000000"/>
                </a:solidFill>
                <a:latin typeface="Arial Black"/>
              </a:rPr>
              <a:t>, </a:t>
            </a:r>
            <a:r>
              <a:rPr lang="en-US" sz="1400" i="1" dirty="0" smtClean="0">
                <a:solidFill>
                  <a:srgbClr val="000000"/>
                </a:solidFill>
                <a:latin typeface="Arial Black"/>
              </a:rPr>
              <a:t>Non-pneumonia IPD, RSV, Influenza</a:t>
            </a:r>
            <a:r>
              <a:rPr lang="en-US" sz="1400" i="1" dirty="0">
                <a:solidFill>
                  <a:srgbClr val="000000"/>
                </a:solidFill>
                <a:latin typeface="Arial Black"/>
              </a:rPr>
              <a:t>, and </a:t>
            </a:r>
            <a:r>
              <a:rPr lang="en-US" sz="1400" i="1" dirty="0" smtClean="0">
                <a:solidFill>
                  <a:srgbClr val="000000"/>
                </a:solidFill>
                <a:latin typeface="Arial Black"/>
              </a:rPr>
              <a:t>Community-acquired Alveolar Pneumonia </a:t>
            </a:r>
            <a:r>
              <a:rPr lang="en-US" sz="1400" i="1" dirty="0">
                <a:solidFill>
                  <a:srgbClr val="000000"/>
                </a:solidFill>
                <a:latin typeface="Arial Black"/>
              </a:rPr>
              <a:t>(CAP) </a:t>
            </a:r>
            <a:endParaRPr lang="en-US" sz="1400" i="1" dirty="0" smtClean="0">
              <a:solidFill>
                <a:srgbClr val="000000"/>
              </a:solidFill>
              <a:latin typeface="Arial Black"/>
            </a:endParaRPr>
          </a:p>
          <a:p>
            <a:r>
              <a:rPr lang="en-US" sz="1400" i="1" dirty="0" smtClean="0">
                <a:solidFill>
                  <a:srgbClr val="000000"/>
                </a:solidFill>
                <a:latin typeface="Arial Black"/>
              </a:rPr>
              <a:t>in </a:t>
            </a:r>
            <a:r>
              <a:rPr lang="en-US" sz="1400" i="1" dirty="0">
                <a:solidFill>
                  <a:srgbClr val="000000"/>
                </a:solidFill>
                <a:latin typeface="Arial Black"/>
              </a:rPr>
              <a:t>Israeli </a:t>
            </a:r>
            <a:r>
              <a:rPr lang="en-US" sz="1400" i="1" dirty="0" smtClean="0">
                <a:solidFill>
                  <a:srgbClr val="000000"/>
                </a:solidFill>
                <a:latin typeface="Arial Black"/>
              </a:rPr>
              <a:t>Children </a:t>
            </a:r>
            <a:r>
              <a:rPr lang="en-US" sz="1400" i="1" dirty="0">
                <a:solidFill>
                  <a:srgbClr val="000000"/>
                </a:solidFill>
                <a:latin typeface="Arial Black"/>
              </a:rPr>
              <a:t>&lt;5 </a:t>
            </a:r>
            <a:r>
              <a:rPr lang="en-US" sz="1400" i="1" dirty="0" smtClean="0">
                <a:solidFill>
                  <a:srgbClr val="000000"/>
                </a:solidFill>
                <a:latin typeface="Arial Black"/>
              </a:rPr>
              <a:t>Years, </a:t>
            </a:r>
            <a:r>
              <a:rPr lang="en-US" sz="1400" i="1" dirty="0" smtClean="0">
                <a:solidFill>
                  <a:srgbClr val="FF0000"/>
                </a:solidFill>
                <a:latin typeface="Arial Black"/>
              </a:rPr>
              <a:t>Before PCV Introduction</a:t>
            </a:r>
            <a:endParaRPr lang="en-US" sz="1400" i="1" dirty="0"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33546" y="6598387"/>
            <a:ext cx="45104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r>
              <a:rPr lang="en-US" sz="1000" dirty="0" smtClean="0">
                <a:solidFill>
                  <a:srgbClr val="000000"/>
                </a:solidFill>
              </a:rPr>
              <a:t>Ben-Shimol et al, </a:t>
            </a:r>
            <a:r>
              <a:rPr lang="en-US" sz="1000" i="1" dirty="0" smtClean="0">
                <a:solidFill>
                  <a:srgbClr val="000000"/>
                </a:solidFill>
              </a:rPr>
              <a:t>Clin Infect Dis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smtClean="0">
                <a:solidFill>
                  <a:srgbClr val="000000"/>
                </a:solidFill>
              </a:rPr>
              <a:t>60:1384–7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smtClean="0">
                <a:solidFill>
                  <a:srgbClr val="000000"/>
                </a:solidFill>
              </a:rPr>
              <a:t>2015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36" y="6060479"/>
            <a:ext cx="243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Arial Black"/>
              </a:rPr>
              <a:t>Tissue damage</a:t>
            </a:r>
            <a:endParaRPr lang="en-US" sz="1800" dirty="0"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6660" y="4668628"/>
            <a:ext cx="2458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 Black"/>
              </a:rPr>
              <a:t>predisposes tissue to bacterial infections</a:t>
            </a:r>
            <a:endParaRPr lang="en-US" sz="1600" dirty="0"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10" name="Right Arrow 9"/>
          <p:cNvSpPr/>
          <p:nvPr/>
        </p:nvSpPr>
        <p:spPr>
          <a:xfrm rot="7880548">
            <a:off x="5649890" y="5213025"/>
            <a:ext cx="2298884" cy="413565"/>
          </a:xfrm>
          <a:prstGeom prst="rightArrow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9932706">
            <a:off x="5029720" y="3915567"/>
            <a:ext cx="1520570" cy="413565"/>
          </a:xfrm>
          <a:prstGeom prst="rightArrow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354785" y="5219153"/>
            <a:ext cx="2114218" cy="720620"/>
            <a:chOff x="1354785" y="4188659"/>
            <a:chExt cx="2114218" cy="720620"/>
          </a:xfrm>
        </p:grpSpPr>
        <p:sp>
          <p:nvSpPr>
            <p:cNvPr id="9" name="Right Arrow 8"/>
            <p:cNvSpPr/>
            <p:nvPr/>
          </p:nvSpPr>
          <p:spPr>
            <a:xfrm rot="2133516">
              <a:off x="1354785" y="4188659"/>
              <a:ext cx="2114218" cy="413565"/>
            </a:xfrm>
            <a:prstGeom prst="rightArrow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40312" y="4447614"/>
              <a:ext cx="396262" cy="461665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400" spc="50" dirty="0" smtClean="0">
                  <a:ln w="1143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</a:rPr>
                <a:t>1</a:t>
              </a:r>
              <a:endParaRPr lang="en-US" sz="2400" spc="50" dirty="0">
                <a:ln w="1143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27028" y="3611806"/>
            <a:ext cx="1520570" cy="790297"/>
            <a:chOff x="3027028" y="2581312"/>
            <a:chExt cx="1520570" cy="790297"/>
          </a:xfrm>
        </p:grpSpPr>
        <p:sp>
          <p:nvSpPr>
            <p:cNvPr id="11" name="Right Arrow 10"/>
            <p:cNvSpPr/>
            <p:nvPr/>
          </p:nvSpPr>
          <p:spPr>
            <a:xfrm rot="2133516">
              <a:off x="3027028" y="2958044"/>
              <a:ext cx="1520570" cy="413565"/>
            </a:xfrm>
            <a:prstGeom prst="rightArrow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65372" y="2581312"/>
              <a:ext cx="396262" cy="461665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400" spc="50" dirty="0" smtClean="0">
                  <a:ln w="1143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</a:rPr>
                <a:t>2</a:t>
              </a:r>
              <a:endParaRPr lang="en-US" sz="2400" spc="50" dirty="0">
                <a:ln w="1143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7168" name="Group 7167"/>
          <p:cNvGrpSpPr/>
          <p:nvPr/>
        </p:nvGrpSpPr>
        <p:grpSpPr>
          <a:xfrm>
            <a:off x="1940312" y="1721870"/>
            <a:ext cx="5497551" cy="1092819"/>
            <a:chOff x="1940312" y="691376"/>
            <a:chExt cx="5497551" cy="1092819"/>
          </a:xfrm>
        </p:grpSpPr>
        <p:sp>
          <p:nvSpPr>
            <p:cNvPr id="8" name="Curved Down Arrow 7"/>
            <p:cNvSpPr/>
            <p:nvPr/>
          </p:nvSpPr>
          <p:spPr>
            <a:xfrm>
              <a:off x="1940312" y="691376"/>
              <a:ext cx="5497551" cy="1092819"/>
            </a:xfrm>
            <a:prstGeom prst="curvedDownArrow">
              <a:avLst/>
            </a:prstGeom>
            <a:solidFill>
              <a:srgbClr val="99CCFF">
                <a:alpha val="30000"/>
              </a:srgb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53664" y="1211184"/>
              <a:ext cx="167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 Black"/>
                  <a:sym typeface="Symbol"/>
                </a:rPr>
                <a:t> Virulence of </a:t>
              </a:r>
              <a:r>
                <a:rPr lang="en-US" sz="1400" i="1" dirty="0" smtClean="0">
                  <a:solidFill>
                    <a:srgbClr val="FF0000"/>
                  </a:solidFill>
                  <a:latin typeface="Arial Black"/>
                  <a:sym typeface="Symbol"/>
                </a:rPr>
                <a:t>S. pneumoniae</a:t>
              </a:r>
              <a:endParaRPr lang="en-US" sz="1400" i="1" dirty="0">
                <a:solidFill>
                  <a:srgbClr val="FF0000"/>
                </a:solidFill>
                <a:latin typeface="Arial Black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25033" y="784275"/>
              <a:ext cx="396262" cy="461665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400" spc="50" dirty="0" smtClean="0">
                  <a:ln w="1143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</a:rPr>
                <a:t>3</a:t>
              </a:r>
              <a:endParaRPr lang="en-US" sz="2400" spc="50" dirty="0">
                <a:ln w="1143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5507" y="2895465"/>
            <a:ext cx="2603047" cy="1464658"/>
            <a:chOff x="445507" y="1864971"/>
            <a:chExt cx="2603047" cy="1464658"/>
          </a:xfrm>
        </p:grpSpPr>
        <p:pic>
          <p:nvPicPr>
            <p:cNvPr id="7170" name="Picture 2" descr="http://www.european-biotechnology-news.com/fileadmin/dateien_ebsin/Pictures_News_2013/2013_08_21_Fotolia_45043270_L_RSV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07" y="1864971"/>
              <a:ext cx="2603047" cy="146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90111" y="1926933"/>
              <a:ext cx="986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 Black"/>
                </a:rPr>
                <a:t>RSV</a:t>
              </a:r>
              <a:endParaRPr lang="en-US" dirty="0">
                <a:solidFill>
                  <a:srgbClr val="000000"/>
                </a:solidFill>
                <a:latin typeface="Arial Black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12141" y="2895465"/>
            <a:ext cx="2252015" cy="1472471"/>
            <a:chOff x="6512141" y="1864971"/>
            <a:chExt cx="2252015" cy="1472471"/>
          </a:xfrm>
        </p:grpSpPr>
        <p:pic>
          <p:nvPicPr>
            <p:cNvPr id="6" name="Picture 10" descr="http://graphics8.nytimes.com/images/2008/10/14/science/vaccine_12_650.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141" y="1864971"/>
              <a:ext cx="2252015" cy="1472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6559015" y="1895635"/>
              <a:ext cx="14141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</a:rPr>
                <a:t>S. pneumoniae</a:t>
              </a:r>
              <a:endParaRPr lang="en-US" sz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81967" y="155805"/>
            <a:ext cx="772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00"/>
                </a:solidFill>
                <a:latin typeface="Arial Black"/>
              </a:rPr>
              <a:t>How do RSV and S. pneumoniae interact </a:t>
            </a:r>
          </a:p>
          <a:p>
            <a:r>
              <a:rPr lang="en-US" sz="1800" i="1" dirty="0" smtClean="0">
                <a:solidFill>
                  <a:srgbClr val="000000"/>
                </a:solidFill>
                <a:latin typeface="Arial Black"/>
              </a:rPr>
              <a:t>to cause respiratory disease?</a:t>
            </a:r>
            <a:endParaRPr lang="en-US" sz="1800" i="1" dirty="0">
              <a:solidFill>
                <a:srgbClr val="000000"/>
              </a:solidFill>
              <a:latin typeface="Arial Black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920451" y="2814689"/>
            <a:ext cx="1586803" cy="1586803"/>
            <a:chOff x="514468" y="1459617"/>
            <a:chExt cx="1586803" cy="1586803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7" name="Straight Connector 6"/>
            <p:cNvCxnSpPr/>
            <p:nvPr/>
          </p:nvCxnSpPr>
          <p:spPr>
            <a:xfrm>
              <a:off x="514468" y="1563305"/>
              <a:ext cx="1586803" cy="1379428"/>
            </a:xfrm>
            <a:prstGeom prst="line">
              <a:avLst/>
            </a:prstGeom>
            <a:ln w="228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>
              <a:off x="514468" y="1563305"/>
              <a:ext cx="1586803" cy="1379428"/>
            </a:xfrm>
            <a:prstGeom prst="line">
              <a:avLst/>
            </a:prstGeom>
            <a:ln w="228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 rot="1581574">
            <a:off x="1489812" y="2819076"/>
            <a:ext cx="5847211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RSV (and maybe other viruses) Increase </a:t>
            </a:r>
            <a:r>
              <a:rPr lang="en-US" dirty="0" err="1" smtClean="0"/>
              <a:t>susceptiblity</a:t>
            </a:r>
            <a:r>
              <a:rPr lang="en-US" dirty="0" smtClean="0"/>
              <a:t> to pneumococci with lower invasive potential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0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" y="1034181"/>
            <a:ext cx="8682037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3988" y="6172402"/>
            <a:ext cx="696023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b="1" dirty="0" smtClean="0">
                <a:latin typeface="+mn-lt"/>
              </a:rPr>
              <a:t>n=376</a:t>
            </a:r>
            <a:endParaRPr lang="he-IL" sz="14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17030" y="3273244"/>
            <a:ext cx="696023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b="1" dirty="0" smtClean="0">
                <a:latin typeface="+mn-lt"/>
              </a:rPr>
              <a:t>n=250</a:t>
            </a:r>
            <a:endParaRPr lang="he-IL" sz="1400" b="1" dirty="0">
              <a:latin typeface="+mn-lt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3812567" y="2781300"/>
            <a:ext cx="149836" cy="148736"/>
          </a:xfrm>
          <a:prstGeom prst="diamond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4853885" y="3387932"/>
            <a:ext cx="149836" cy="148736"/>
          </a:xfrm>
          <a:prstGeom prst="diamond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5226987" y="3621256"/>
            <a:ext cx="149836" cy="148736"/>
          </a:xfrm>
          <a:prstGeom prst="diamond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5679217" y="3854580"/>
            <a:ext cx="149836" cy="148736"/>
          </a:xfrm>
          <a:prstGeom prst="diamond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5829053" y="3941251"/>
            <a:ext cx="149836" cy="148736"/>
          </a:xfrm>
          <a:prstGeom prst="diamond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5899878" y="4024724"/>
            <a:ext cx="149836" cy="148736"/>
          </a:xfrm>
          <a:prstGeom prst="diamond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/>
        </p:nvSpPr>
        <p:spPr>
          <a:xfrm>
            <a:off x="6014663" y="4055445"/>
            <a:ext cx="149836" cy="148736"/>
          </a:xfrm>
          <a:prstGeom prst="diamond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6463556" y="4314766"/>
            <a:ext cx="149836" cy="148736"/>
          </a:xfrm>
          <a:prstGeom prst="diamond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/>
          <p:cNvSpPr/>
          <p:nvPr/>
        </p:nvSpPr>
        <p:spPr>
          <a:xfrm>
            <a:off x="7439987" y="4899403"/>
            <a:ext cx="149836" cy="148736"/>
          </a:xfrm>
          <a:prstGeom prst="diamond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7570205" y="4973771"/>
            <a:ext cx="149836" cy="148736"/>
          </a:xfrm>
          <a:prstGeom prst="diamond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8500523" y="5531717"/>
            <a:ext cx="149836" cy="148736"/>
          </a:xfrm>
          <a:prstGeom prst="diamond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8616465" y="5493139"/>
            <a:ext cx="149836" cy="148736"/>
          </a:xfrm>
          <a:prstGeom prst="diamond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6089581" y="4064178"/>
            <a:ext cx="149836" cy="148736"/>
          </a:xfrm>
          <a:prstGeom prst="diamond">
            <a:avLst/>
          </a:prstGeom>
          <a:solidFill>
            <a:srgbClr val="0033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/>
          <p:cNvSpPr/>
          <p:nvPr/>
        </p:nvSpPr>
        <p:spPr>
          <a:xfrm>
            <a:off x="4246929" y="3038054"/>
            <a:ext cx="149836" cy="148736"/>
          </a:xfrm>
          <a:prstGeom prst="diamond">
            <a:avLst/>
          </a:prstGeom>
          <a:solidFill>
            <a:srgbClr val="0033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/>
          <p:cNvSpPr/>
          <p:nvPr/>
        </p:nvSpPr>
        <p:spPr>
          <a:xfrm>
            <a:off x="3896277" y="2840960"/>
            <a:ext cx="149836" cy="148736"/>
          </a:xfrm>
          <a:prstGeom prst="diamond">
            <a:avLst/>
          </a:prstGeom>
          <a:solidFill>
            <a:srgbClr val="0033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amond 21"/>
          <p:cNvSpPr/>
          <p:nvPr/>
        </p:nvSpPr>
        <p:spPr>
          <a:xfrm>
            <a:off x="2516925" y="2051539"/>
            <a:ext cx="149836" cy="148736"/>
          </a:xfrm>
          <a:prstGeom prst="diamond">
            <a:avLst/>
          </a:prstGeom>
          <a:solidFill>
            <a:srgbClr val="0033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22"/>
          <p:cNvSpPr/>
          <p:nvPr/>
        </p:nvSpPr>
        <p:spPr>
          <a:xfrm>
            <a:off x="1032069" y="1156614"/>
            <a:ext cx="149836" cy="148736"/>
          </a:xfrm>
          <a:prstGeom prst="diamond">
            <a:avLst/>
          </a:prstGeom>
          <a:solidFill>
            <a:srgbClr val="0033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/>
          <p:cNvSpPr/>
          <p:nvPr/>
        </p:nvSpPr>
        <p:spPr>
          <a:xfrm>
            <a:off x="5529381" y="3786926"/>
            <a:ext cx="149836" cy="148736"/>
          </a:xfrm>
          <a:prstGeom prst="diamond">
            <a:avLst/>
          </a:prstGeom>
          <a:solidFill>
            <a:srgbClr val="0033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81967" y="155805"/>
            <a:ext cx="772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Arial Black"/>
              </a:rPr>
              <a:t>Relative Distribution of Carried Serotypes During RSV(+) CAAP </a:t>
            </a:r>
          </a:p>
          <a:p>
            <a:r>
              <a:rPr lang="en-US" sz="1400" i="1" dirty="0" smtClean="0">
                <a:solidFill>
                  <a:srgbClr val="000000"/>
                </a:solidFill>
                <a:latin typeface="Arial Black"/>
              </a:rPr>
              <a:t>and No-virus CAAP in Children &lt;5 Yrs </a:t>
            </a:r>
            <a:endParaRPr lang="en-US" sz="1400" i="1" dirty="0"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633546" y="6598387"/>
            <a:ext cx="45104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r>
              <a:rPr lang="en-US" sz="1000" dirty="0" smtClean="0">
                <a:solidFill>
                  <a:srgbClr val="000000"/>
                </a:solidFill>
              </a:rPr>
              <a:t>Greenberg et al, </a:t>
            </a:r>
            <a:r>
              <a:rPr lang="en-US" sz="1000" i="1" dirty="0" smtClean="0">
                <a:solidFill>
                  <a:srgbClr val="000000"/>
                </a:solidFill>
              </a:rPr>
              <a:t>J Infect Dis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smtClean="0">
                <a:solidFill>
                  <a:srgbClr val="000000"/>
                </a:solidFill>
              </a:rPr>
              <a:t>2017 (in press)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47036"/>
              </p:ext>
            </p:extLst>
          </p:nvPr>
        </p:nvGraphicFramePr>
        <p:xfrm>
          <a:off x="384664" y="1305846"/>
          <a:ext cx="7700597" cy="1458977"/>
        </p:xfrm>
        <a:graphic>
          <a:graphicData uri="http://schemas.openxmlformats.org/drawingml/2006/table">
            <a:tbl>
              <a:tblPr firstRow="1" firstCol="1" lastRow="1">
                <a:tableStyleId>{5C22544A-7EE6-4342-B048-85BDC9FD1C3A}</a:tableStyleId>
              </a:tblPr>
              <a:tblGrid>
                <a:gridCol w="2363664"/>
                <a:gridCol w="1365852"/>
                <a:gridCol w="1281517"/>
                <a:gridCol w="803786"/>
                <a:gridCol w="858131"/>
                <a:gridCol w="1027647"/>
              </a:tblGrid>
              <a:tr h="479362">
                <a:tc>
                  <a:txBody>
                    <a:bodyPr/>
                    <a:lstStyle/>
                    <a:p>
                      <a:pPr marL="87313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Serotype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71035" algn="l"/>
                        </a:tabLst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(%)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+mn-cs"/>
                        </a:rPr>
                        <a:t> in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RSV(+) CAAP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71035" algn="l"/>
                        </a:tabLst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(% ) in non-virus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CAAP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 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 CI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9362">
                <a:tc>
                  <a:txBody>
                    <a:bodyPr/>
                    <a:lstStyle/>
                    <a:p>
                      <a:pPr marL="87313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1, 4, 5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400" b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7F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(1.2)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 (8.2)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.005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0.179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0.053-0.603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362">
                <a:tc>
                  <a:txBody>
                    <a:bodyPr/>
                    <a:lstStyle/>
                    <a:p>
                      <a:pPr marL="87313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15B/C, 17F, 33F,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35B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(6.8)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(2.4)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.054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2.387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0.984-5.792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89088" y="3221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4470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4470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4470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4470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4470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70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70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70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70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04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63688" y="3221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4470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4470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4470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4470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4470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70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70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70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70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04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45125"/>
            <a:ext cx="8229600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280049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r>
              <a:rPr lang="en-US" sz="1400" kern="0" dirty="0"/>
              <a:t>Most </a:t>
            </a:r>
            <a:r>
              <a:rPr lang="en-US" sz="1400" kern="0" dirty="0" smtClean="0"/>
              <a:t>Commonly </a:t>
            </a:r>
            <a:r>
              <a:rPr lang="en-US" sz="1400" kern="0" dirty="0"/>
              <a:t>C</a:t>
            </a:r>
            <a:r>
              <a:rPr lang="en-US" sz="1400" kern="0" dirty="0" smtClean="0"/>
              <a:t>arried “Invasive</a:t>
            </a:r>
            <a:r>
              <a:rPr lang="en-US" sz="1400" kern="0" dirty="0"/>
              <a:t>” </a:t>
            </a:r>
            <a:r>
              <a:rPr lang="en-US" sz="1400" kern="0" dirty="0" smtClean="0"/>
              <a:t>Serotypes </a:t>
            </a:r>
            <a:r>
              <a:rPr lang="en-US" sz="1400" kern="0" dirty="0"/>
              <a:t>(1, 4, 5, 7F) </a:t>
            </a:r>
            <a:endParaRPr lang="en-US" sz="1400" kern="0" dirty="0" smtClean="0"/>
          </a:p>
          <a:p>
            <a:r>
              <a:rPr lang="en-US" sz="1400" kern="0" dirty="0" smtClean="0"/>
              <a:t>vs</a:t>
            </a:r>
            <a:r>
              <a:rPr lang="en-US" sz="1400" kern="0" dirty="0"/>
              <a:t>. </a:t>
            </a:r>
            <a:r>
              <a:rPr lang="en-US" sz="1400" kern="0" dirty="0" smtClean="0"/>
              <a:t>“Non-invasive</a:t>
            </a:r>
            <a:r>
              <a:rPr lang="en-US" sz="1400" kern="0" dirty="0"/>
              <a:t>” </a:t>
            </a:r>
            <a:r>
              <a:rPr lang="en-US" sz="1400" kern="0" dirty="0" smtClean="0"/>
              <a:t>Serotypes </a:t>
            </a:r>
            <a:r>
              <a:rPr lang="en-US" sz="1400" kern="0" dirty="0"/>
              <a:t>(15B/C, 17F, 33F, 35B)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564882"/>
            <a:ext cx="4867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+mn-lt"/>
              </a:rPr>
              <a:t>*</a:t>
            </a:r>
            <a:r>
              <a:rPr lang="en-US" sz="1200" dirty="0">
                <a:latin typeface="+mn-lt"/>
              </a:rPr>
              <a:t>P and ORs adjusted for age, ethnicity and hospitalization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085303"/>
              </p:ext>
            </p:extLst>
          </p:nvPr>
        </p:nvGraphicFramePr>
        <p:xfrm>
          <a:off x="384664" y="2975816"/>
          <a:ext cx="7700597" cy="1458977"/>
        </p:xfrm>
        <a:graphic>
          <a:graphicData uri="http://schemas.openxmlformats.org/drawingml/2006/table">
            <a:tbl>
              <a:tblPr firstRow="1" firstCol="1" lastRow="1">
                <a:tableStyleId>{5C22544A-7EE6-4342-B048-85BDC9FD1C3A}</a:tableStyleId>
              </a:tblPr>
              <a:tblGrid>
                <a:gridCol w="2363664"/>
                <a:gridCol w="1365852"/>
                <a:gridCol w="1281517"/>
                <a:gridCol w="803786"/>
                <a:gridCol w="858131"/>
                <a:gridCol w="1027647"/>
              </a:tblGrid>
              <a:tr h="479362"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Serotype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(%)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RSV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CAAP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(%)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other- virus(+) CAAP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71035" algn="l"/>
                        </a:tabLst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95% CI</a:t>
                      </a:r>
                    </a:p>
                  </a:txBody>
                  <a:tcPr marL="9525" marR="9525" marT="9525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9362"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4, 5, 7F n (%)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(1.2)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(3.9) </a:t>
                      </a:r>
                    </a:p>
                  </a:txBody>
                  <a:tcPr marL="9525" marR="9525" marT="952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.202</a:t>
                      </a:r>
                    </a:p>
                  </a:txBody>
                  <a:tcPr marL="9525" marR="9525" marT="952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0.374</a:t>
                      </a:r>
                    </a:p>
                  </a:txBody>
                  <a:tcPr marL="9525" marR="9525" marT="952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0.082-1.697</a:t>
                      </a:r>
                    </a:p>
                  </a:txBody>
                  <a:tcPr marL="9525" marR="9525" marT="9525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362"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15B/C, 17F, 33F, 35B  n (%)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(6.8)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(3.1)</a:t>
                      </a:r>
                    </a:p>
                  </a:txBody>
                  <a:tcPr marL="9525" marR="9525" marT="952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.343</a:t>
                      </a:r>
                    </a:p>
                  </a:txBody>
                  <a:tcPr marL="9525" marR="9525" marT="952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1.729</a:t>
                      </a:r>
                    </a:p>
                  </a:txBody>
                  <a:tcPr marL="9525" marR="9525" marT="952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0.557-5.369</a:t>
                      </a:r>
                    </a:p>
                  </a:txBody>
                  <a:tcPr marL="9525" marR="9525" marT="9525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264138"/>
              </p:ext>
            </p:extLst>
          </p:nvPr>
        </p:nvGraphicFramePr>
        <p:xfrm>
          <a:off x="384664" y="4645786"/>
          <a:ext cx="7700597" cy="1458977"/>
        </p:xfrm>
        <a:graphic>
          <a:graphicData uri="http://schemas.openxmlformats.org/drawingml/2006/table">
            <a:tbl>
              <a:tblPr firstRow="1" firstCol="1" lastRow="1">
                <a:tableStyleId>{5C22544A-7EE6-4342-B048-85BDC9FD1C3A}</a:tableStyleId>
              </a:tblPr>
              <a:tblGrid>
                <a:gridCol w="2363664"/>
                <a:gridCol w="1365852"/>
                <a:gridCol w="1281517"/>
                <a:gridCol w="803786"/>
                <a:gridCol w="858131"/>
                <a:gridCol w="1027647"/>
              </a:tblGrid>
              <a:tr h="479362"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Serotype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(%)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other- virus(+) CAAP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71035" algn="l"/>
                        </a:tabLst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(%)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non-virus CAAP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value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95% CI</a:t>
                      </a:r>
                    </a:p>
                  </a:txBody>
                  <a:tcPr marL="9525" marR="9525" marT="9525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9362"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4, 5, 7F n (%)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(3.9)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(8.2)</a:t>
                      </a:r>
                    </a:p>
                  </a:txBody>
                  <a:tcPr marL="9525" marR="9525" marT="952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.145</a:t>
                      </a:r>
                    </a:p>
                  </a:txBody>
                  <a:tcPr marL="9525" marR="9525" marT="952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0.484</a:t>
                      </a:r>
                    </a:p>
                  </a:txBody>
                  <a:tcPr marL="9525" marR="9525" marT="952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0.183-1.283</a:t>
                      </a:r>
                    </a:p>
                  </a:txBody>
                  <a:tcPr marL="9525" marR="9525" marT="9525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362"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15B/C, 17F, 33F, 35B  n (%)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(3.1)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(2.4)</a:t>
                      </a:r>
                    </a:p>
                  </a:txBody>
                  <a:tcPr marL="9525" marR="9525" marT="952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.661</a:t>
                      </a:r>
                    </a:p>
                  </a:txBody>
                  <a:tcPr marL="9525" marR="9525" marT="952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1.313</a:t>
                      </a:r>
                    </a:p>
                  </a:txBody>
                  <a:tcPr marL="9525" marR="9525" marT="952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1035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0.390-4.418</a:t>
                      </a:r>
                    </a:p>
                  </a:txBody>
                  <a:tcPr marL="9525" marR="9525" marT="9525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633546" y="6598387"/>
            <a:ext cx="45104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r>
              <a:rPr lang="en-US" sz="1000" dirty="0" smtClean="0">
                <a:solidFill>
                  <a:srgbClr val="000000"/>
                </a:solidFill>
              </a:rPr>
              <a:t>Greenberg et al, </a:t>
            </a:r>
            <a:r>
              <a:rPr lang="en-US" sz="1000" i="1" dirty="0" smtClean="0">
                <a:solidFill>
                  <a:srgbClr val="000000"/>
                </a:solidFill>
              </a:rPr>
              <a:t>J Infect Dis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smtClean="0">
                <a:solidFill>
                  <a:srgbClr val="000000"/>
                </a:solidFill>
              </a:rPr>
              <a:t>2017 (in press)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3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2833933"/>
              </p:ext>
            </p:extLst>
          </p:nvPr>
        </p:nvGraphicFramePr>
        <p:xfrm>
          <a:off x="1600506" y="1231239"/>
          <a:ext cx="5046504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354890" y="3552781"/>
            <a:ext cx="3382464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/>
              <a:t>Incidence per 1,000 children</a:t>
            </a:r>
            <a:endParaRPr lang="he-IL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278747" y="5949280"/>
            <a:ext cx="58650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Year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2010946" y="112850"/>
            <a:ext cx="51221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defPPr>
              <a:defRPr lang="en-US"/>
            </a:defPPr>
            <a:lvl1pPr>
              <a:defRPr i="1">
                <a:solidFill>
                  <a:srgbClr val="280049"/>
                </a:solidFill>
                <a:latin typeface="Arial Black"/>
                <a:cs typeface="Arial"/>
              </a:defRPr>
            </a:lvl1pPr>
          </a:lstStyle>
          <a:p>
            <a:r>
              <a:rPr lang="en-US" sz="1600" dirty="0"/>
              <a:t>Alveolar Pneumonia incidence </a:t>
            </a:r>
          </a:p>
          <a:p>
            <a:r>
              <a:rPr lang="en-US" sz="1600" dirty="0"/>
              <a:t>per 1,000 Children &lt; 5 years of Age</a:t>
            </a:r>
            <a:endParaRPr lang="he-IL" sz="16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659948" y="2269251"/>
            <a:ext cx="0" cy="324577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76013" y="2269251"/>
            <a:ext cx="0" cy="324577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43016" y="2092644"/>
            <a:ext cx="5011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PCV7</a:t>
            </a:r>
            <a:endParaRPr lang="en-US" sz="700" dirty="0"/>
          </a:p>
        </p:txBody>
      </p:sp>
      <p:sp>
        <p:nvSpPr>
          <p:cNvPr id="13" name="TextBox 12"/>
          <p:cNvSpPr txBox="1"/>
          <p:nvPr/>
        </p:nvSpPr>
        <p:spPr>
          <a:xfrm>
            <a:off x="4318504" y="2092644"/>
            <a:ext cx="657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PCV13</a:t>
            </a:r>
            <a:endParaRPr lang="en-US" sz="700" dirty="0"/>
          </a:p>
        </p:txBody>
      </p:sp>
      <p:sp>
        <p:nvSpPr>
          <p:cNvPr id="15" name="TextBox 14"/>
          <p:cNvSpPr txBox="1"/>
          <p:nvPr/>
        </p:nvSpPr>
        <p:spPr>
          <a:xfrm>
            <a:off x="6297453" y="2510281"/>
            <a:ext cx="193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IRR 2014-2016 </a:t>
            </a:r>
          </a:p>
          <a:p>
            <a:r>
              <a:rPr lang="en-US" sz="1400" i="1" dirty="0" smtClean="0"/>
              <a:t>Vs.</a:t>
            </a:r>
            <a:r>
              <a:rPr lang="en-US" sz="1400" dirty="0" smtClean="0"/>
              <a:t> 2002-2008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87850" y="3510403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0.53 (</a:t>
            </a:r>
            <a:r>
              <a:rPr lang="en-US" sz="1400" b="1" dirty="0" smtClean="0">
                <a:solidFill>
                  <a:srgbClr val="FF0000"/>
                </a:solidFill>
              </a:rPr>
              <a:t>0.50 </a:t>
            </a:r>
            <a:r>
              <a:rPr lang="en-US" sz="1400" b="1" dirty="0">
                <a:solidFill>
                  <a:srgbClr val="FF0000"/>
                </a:solidFill>
              </a:rPr>
              <a:t>- 0.58)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7850" y="4925287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0.38 (0.33 - 0.44)</a:t>
            </a:r>
          </a:p>
        </p:txBody>
      </p:sp>
    </p:spTree>
    <p:extLst>
      <p:ext uri="{BB962C8B-B14F-4D97-AF65-F5344CB8AC3E}">
        <p14:creationId xmlns:p14="http://schemas.microsoft.com/office/powerpoint/2010/main" val="23127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playbuzz.com/image/upload/c_crop,h_446,w_600,x_0,y_0/f_auto,fl_lossy,q_auto/c_limit,w_640/v1488458726/yjtgobohkz3pmfdpblw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5" y="228586"/>
            <a:ext cx="7911793" cy="58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0419" y="6260178"/>
            <a:ext cx="5521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Please – do not move yet!!!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431989">
            <a:off x="1419096" y="2938302"/>
            <a:ext cx="64442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need to create the right models!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50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04205" y="234208"/>
            <a:ext cx="3216599" cy="2391006"/>
            <a:chOff x="5804205" y="234208"/>
            <a:chExt cx="3216599" cy="2391006"/>
          </a:xfrm>
        </p:grpSpPr>
        <p:pic>
          <p:nvPicPr>
            <p:cNvPr id="1026" name="Picture 2" descr="https://img.playbuzz.com/image/upload/c_crop,h_446,w_600,x_0,y_0/f_auto,fl_lossy,q_auto/c_limit,w_640/v1488458726/yjtgobohkz3pmfdpblw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4205" y="234208"/>
              <a:ext cx="3216599" cy="239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431989">
              <a:off x="6242957" y="1285141"/>
              <a:ext cx="233909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We need to create the right models!</a:t>
              </a:r>
              <a:endParaRPr lang="en-US" sz="1200" dirty="0"/>
            </a:p>
          </p:txBody>
        </p:sp>
      </p:grp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8763" y="2813208"/>
            <a:ext cx="8472282" cy="36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180975" indent="-180975" algn="l">
              <a:spcBef>
                <a:spcPts val="12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Childhood alveolar CAP is mostly pneumococcal</a:t>
            </a:r>
          </a:p>
          <a:p>
            <a:pPr marL="180975" indent="-180975" algn="l">
              <a:spcBef>
                <a:spcPts val="12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This is true for both hospitalized and ambulatory patients</a:t>
            </a:r>
          </a:p>
          <a:p>
            <a:pPr marL="180975" indent="-180975" algn="l">
              <a:spcBef>
                <a:spcPts val="12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Among childhood CAP, PCV13 serotypes (mainly 1, 5, 19A) are more prevalent than in non-pneumonia IPD</a:t>
            </a:r>
          </a:p>
          <a:p>
            <a:pPr marL="180975" indent="-180975" algn="l">
              <a:spcBef>
                <a:spcPts val="12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PCV13 serotypes are more important in hospitalized than in ambulatory childhood CAP episodes</a:t>
            </a:r>
          </a:p>
          <a:p>
            <a:pPr marL="180975" indent="-180975" algn="l">
              <a:spcBef>
                <a:spcPts val="12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Hospitalized CAP children represent frequently co-infections with viruses, increasing their susceptibility to non-PCV13 serotypes; </a:t>
            </a:r>
            <a:r>
              <a:rPr lang="en-US" smtClean="0">
                <a:latin typeface="Arial"/>
                <a:cs typeface="Arial"/>
              </a:rPr>
              <a:t>this results </a:t>
            </a:r>
            <a:r>
              <a:rPr lang="en-US" dirty="0" smtClean="0">
                <a:latin typeface="Arial"/>
                <a:cs typeface="Arial"/>
              </a:rPr>
              <a:t>in lower impact of PCV13 on hospitalization vs ambulatory visits with CAP</a:t>
            </a:r>
          </a:p>
          <a:p>
            <a:pPr marL="180975" indent="-180975" algn="l">
              <a:spcBef>
                <a:spcPts val="1200"/>
              </a:spcBef>
              <a:buClr>
                <a:srgbClr val="FF0000"/>
              </a:buClr>
              <a:buFont typeface="Arial" pitchFamily="34" charset="0"/>
              <a:buChar char="•"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239" y="648929"/>
            <a:ext cx="57009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6000" dirty="0" smtClean="0"/>
              <a:t>Speculations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453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2" name="Rectangle 3"/>
          <p:cNvSpPr>
            <a:spLocks noChangeArrowheads="1"/>
          </p:cNvSpPr>
          <p:nvPr/>
        </p:nvSpPr>
        <p:spPr bwMode="auto">
          <a:xfrm>
            <a:off x="252413" y="1098917"/>
            <a:ext cx="8686800" cy="540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180975" indent="-180975" algn="l">
              <a:spcBef>
                <a:spcPts val="4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Influenza A virus (IAV) and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S.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pneumoniae are major causes of respiratory tract infections, particularly during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coinfection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80975" indent="-180975" algn="l">
              <a:spcBef>
                <a:spcPts val="4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 The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synergism between these two pathogens is characterized by a complex network of dysregulated immune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responses, some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of which last until recovery following IAV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infection</a:t>
            </a:r>
          </a:p>
          <a:p>
            <a:pPr marL="180975" indent="-180975" algn="l">
              <a:spcBef>
                <a:spcPts val="4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Despite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the high serotype diversity of </a:t>
            </a:r>
            <a:r>
              <a:rPr lang="en-US" sz="1300" i="1" dirty="0">
                <a:solidFill>
                  <a:srgbClr val="000000"/>
                </a:solidFill>
                <a:latin typeface="Arial"/>
                <a:cs typeface="Arial"/>
              </a:rPr>
              <a:t>S. pneumoniae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and the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serotype replacement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observed since the introduction of conjugate vaccines, little is known about pneumococcal strain dependency in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the enhanced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susceptibility to severe secondary </a:t>
            </a:r>
            <a:r>
              <a:rPr lang="en-US" sz="1300" i="1" dirty="0">
                <a:solidFill>
                  <a:srgbClr val="000000"/>
                </a:solidFill>
                <a:latin typeface="Arial"/>
                <a:cs typeface="Arial"/>
              </a:rPr>
              <a:t>S. pneumoniae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 infection following IAV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infection</a:t>
            </a:r>
          </a:p>
          <a:p>
            <a:pPr marL="180975" indent="-180975" algn="l">
              <a:spcBef>
                <a:spcPts val="4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Thus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, we studied how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pre-infection with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IAV alters host susceptibility to different </a:t>
            </a:r>
            <a:r>
              <a:rPr lang="en-US" sz="1300" i="1" dirty="0">
                <a:solidFill>
                  <a:srgbClr val="000000"/>
                </a:solidFill>
                <a:latin typeface="Arial"/>
                <a:cs typeface="Arial"/>
              </a:rPr>
              <a:t>S. pneumoniae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strains with various degrees of invasiveness using a highly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invasive serotype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4 strain, an invasive serotype 7F strain, and a carrier serotype 19F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strain</a:t>
            </a:r>
          </a:p>
          <a:p>
            <a:pPr marL="180975" indent="-180975" algn="l">
              <a:spcBef>
                <a:spcPts val="4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murine model of pneumococcal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coinfection during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the acute phase of IAV infection showed a significantly increased degree of pneumonia and mortality for all tested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pneumococcal strains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at otherwise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sub-lethal doses </a:t>
            </a:r>
          </a:p>
          <a:p>
            <a:pPr marL="180975" indent="-180975" algn="l">
              <a:spcBef>
                <a:spcPts val="4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incidence and kinetics of systemic dissemination, however, remained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bacterial strain dependent</a:t>
            </a:r>
          </a:p>
          <a:p>
            <a:pPr marL="180975" indent="-180975" algn="l">
              <a:spcBef>
                <a:spcPts val="4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Furthermore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, we observed strain-specific alterations in the pulmonary levels of alveolar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macrophages, neutrophils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, and inflammatory mediators ultimately affecting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immunopathology</a:t>
            </a:r>
          </a:p>
          <a:p>
            <a:pPr marL="180975" indent="-180975" algn="l">
              <a:spcBef>
                <a:spcPts val="4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During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the recovery phase following IAV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infection, bacterial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growth in the lungs and systemic dissemination were enhanced in a strain-dependent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manner</a:t>
            </a:r>
          </a:p>
          <a:p>
            <a:pPr marL="180975" indent="-180975" algn="l">
              <a:spcBef>
                <a:spcPts val="4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Altogether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this study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shows that acute IAV infection predisposes the host to lethal </a:t>
            </a:r>
            <a:r>
              <a:rPr lang="en-US" sz="1300" i="1" dirty="0">
                <a:solidFill>
                  <a:srgbClr val="000000"/>
                </a:solidFill>
                <a:latin typeface="Arial"/>
                <a:cs typeface="Arial"/>
              </a:rPr>
              <a:t>S. pneumoniae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infection irrespective of the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pneumococcal serotype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, while the long-lasting synergism between IAV and </a:t>
            </a:r>
            <a:r>
              <a:rPr lang="en-US" sz="1300" i="1" dirty="0">
                <a:solidFill>
                  <a:srgbClr val="000000"/>
                </a:solidFill>
                <a:latin typeface="Arial"/>
                <a:cs typeface="Arial"/>
              </a:rPr>
              <a:t>S. pneumoniae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is bacterial strain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dependent</a:t>
            </a:r>
          </a:p>
          <a:p>
            <a:pPr marL="180975" indent="-180975" algn="l">
              <a:spcBef>
                <a:spcPts val="4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These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results hold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implications for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developing tailored therapeutic treatment regimens for dual infections during future IAV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outbreaks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8763" y="175805"/>
            <a:ext cx="8680450" cy="57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Influenza A Virus Infection Predisposes Hosts to Secondary Infection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with Different Streptococcus pneumoniae Serotypes with Similar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Outcome but Serotype-Specific Manifestation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47636" y="6610684"/>
            <a:ext cx="66963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r>
              <a:rPr lang="en-US" sz="1000" dirty="0">
                <a:solidFill>
                  <a:srgbClr val="000000"/>
                </a:solidFill>
              </a:rPr>
              <a:t>Sharma-Chawla </a:t>
            </a:r>
            <a:r>
              <a:rPr lang="en-US" sz="1000" dirty="0" smtClean="0">
                <a:solidFill>
                  <a:srgbClr val="000000"/>
                </a:solidFill>
              </a:rPr>
              <a:t>et al, </a:t>
            </a:r>
            <a:r>
              <a:rPr lang="en-US" sz="1000" i="1" dirty="0" smtClean="0">
                <a:solidFill>
                  <a:srgbClr val="000000"/>
                </a:solidFill>
              </a:rPr>
              <a:t>Infect Immunity,</a:t>
            </a:r>
            <a:r>
              <a:rPr lang="en-US" sz="1000" dirty="0">
                <a:solidFill>
                  <a:srgbClr val="000000"/>
                </a:solidFill>
              </a:rPr>
              <a:t> 84:3445–3457., </a:t>
            </a:r>
            <a:r>
              <a:rPr lang="en-US" sz="1000" dirty="0" smtClean="0">
                <a:solidFill>
                  <a:srgbClr val="000000"/>
                </a:solidFill>
              </a:rPr>
              <a:t>2016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53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8763" y="175805"/>
            <a:ext cx="8680450" cy="57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Persisting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Unresolved Pneumonia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following IAV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Infection</a:t>
            </a:r>
            <a:endParaRPr lang="en-US" sz="1200" b="0" i="1" dirty="0">
              <a:solidFill>
                <a:srgbClr val="280049"/>
              </a:solidFill>
              <a:ea typeface="SimSun" pitchFamily="2" charset="-122"/>
              <a:cs typeface="Arial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47636" y="6610684"/>
            <a:ext cx="66963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r>
              <a:rPr lang="en-US" sz="1000" dirty="0">
                <a:solidFill>
                  <a:srgbClr val="000000"/>
                </a:solidFill>
              </a:rPr>
              <a:t>Sharma-Chawla </a:t>
            </a:r>
            <a:r>
              <a:rPr lang="en-US" sz="1000" dirty="0" smtClean="0">
                <a:solidFill>
                  <a:srgbClr val="000000"/>
                </a:solidFill>
              </a:rPr>
              <a:t>et al, </a:t>
            </a:r>
            <a:r>
              <a:rPr lang="en-US" sz="1000" i="1" dirty="0" smtClean="0">
                <a:solidFill>
                  <a:srgbClr val="000000"/>
                </a:solidFill>
              </a:rPr>
              <a:t>Infect Immunity,</a:t>
            </a:r>
            <a:r>
              <a:rPr lang="en-US" sz="1000" dirty="0">
                <a:solidFill>
                  <a:srgbClr val="000000"/>
                </a:solidFill>
              </a:rPr>
              <a:t> 84:3445–3457., </a:t>
            </a:r>
            <a:r>
              <a:rPr lang="en-US" sz="1000" dirty="0" smtClean="0">
                <a:solidFill>
                  <a:srgbClr val="000000"/>
                </a:solidFill>
              </a:rPr>
              <a:t>2016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686"/>
            <a:ext cx="5066280" cy="540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0347" y="2958860"/>
            <a:ext cx="529886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900" b="0" dirty="0">
                <a:latin typeface="+mn-lt"/>
              </a:rPr>
              <a:t>Wild-type (WT) C57BL/6J mice were intranasally infected with 0.31 TCID</a:t>
            </a:r>
            <a:r>
              <a:rPr lang="en-US" sz="900" b="0" baseline="-25000" dirty="0">
                <a:latin typeface="+mn-lt"/>
              </a:rPr>
              <a:t>50</a:t>
            </a:r>
            <a:r>
              <a:rPr lang="en-US" sz="900" b="0" dirty="0">
                <a:latin typeface="+mn-lt"/>
              </a:rPr>
              <a:t> of the A/PR8/34</a:t>
            </a:r>
          </a:p>
          <a:p>
            <a:pPr algn="l">
              <a:spcBef>
                <a:spcPts val="600"/>
              </a:spcBef>
            </a:pPr>
            <a:r>
              <a:rPr lang="en-US" sz="900" b="0" dirty="0">
                <a:latin typeface="+mn-lt"/>
              </a:rPr>
              <a:t>H1N1 strain of IAV or treated with PBS as control on day 0</a:t>
            </a:r>
            <a:r>
              <a:rPr lang="en-US" sz="900" b="0" dirty="0" smtClean="0">
                <a:latin typeface="+mn-lt"/>
              </a:rPr>
              <a:t>.</a:t>
            </a:r>
          </a:p>
          <a:p>
            <a:pPr algn="l">
              <a:spcBef>
                <a:spcPts val="600"/>
              </a:spcBef>
            </a:pPr>
            <a:r>
              <a:rPr lang="en-US" sz="900" b="0" dirty="0">
                <a:latin typeface="+mn-lt"/>
              </a:rPr>
              <a:t>(a) Changes in body weight are represented as percentages relative to the starting weight. Data are</a:t>
            </a:r>
          </a:p>
          <a:p>
            <a:pPr algn="l">
              <a:spcBef>
                <a:spcPts val="600"/>
              </a:spcBef>
            </a:pPr>
            <a:r>
              <a:rPr lang="en-US" sz="900" b="0" dirty="0">
                <a:latin typeface="+mn-lt"/>
              </a:rPr>
              <a:t>shown as means  standard errors of the means (SEM</a:t>
            </a:r>
            <a:r>
              <a:rPr lang="en-US" sz="900" b="0" dirty="0" smtClean="0">
                <a:latin typeface="+mn-lt"/>
              </a:rPr>
              <a:t>)</a:t>
            </a:r>
          </a:p>
          <a:p>
            <a:pPr algn="l">
              <a:spcBef>
                <a:spcPts val="600"/>
              </a:spcBef>
            </a:pPr>
            <a:r>
              <a:rPr lang="en-US" sz="900" b="0" dirty="0" smtClean="0">
                <a:latin typeface="+mn-lt"/>
              </a:rPr>
              <a:t>(</a:t>
            </a:r>
            <a:r>
              <a:rPr lang="en-US" sz="900" b="0" dirty="0">
                <a:latin typeface="+mn-lt"/>
              </a:rPr>
              <a:t>b) Absolute quantification of viral nucleoprotein (NP) copy numbers in the lungs of PBS-treated </a:t>
            </a:r>
            <a:r>
              <a:rPr lang="en-US" sz="900" b="0" dirty="0" smtClean="0">
                <a:latin typeface="+mn-lt"/>
              </a:rPr>
              <a:t>and IAV-infected </a:t>
            </a:r>
            <a:r>
              <a:rPr lang="en-US" sz="900" b="0" dirty="0">
                <a:latin typeface="+mn-lt"/>
              </a:rPr>
              <a:t>mice at the indicated number of days following IAV infection. Lines indicate the </a:t>
            </a:r>
            <a:r>
              <a:rPr lang="en-US" sz="900" b="0" dirty="0" smtClean="0">
                <a:latin typeface="+mn-lt"/>
              </a:rPr>
              <a:t>medians </a:t>
            </a:r>
            <a:r>
              <a:rPr lang="en-US" sz="900" b="0" dirty="0">
                <a:latin typeface="+mn-lt"/>
              </a:rPr>
              <a:t>*, P  0.05; **, P  0.01; ***, P  0.001. </a:t>
            </a:r>
            <a:r>
              <a:rPr lang="en-US" sz="900" b="0" dirty="0" smtClean="0">
                <a:latin typeface="+mn-lt"/>
              </a:rPr>
              <a:t>Data are </a:t>
            </a:r>
            <a:r>
              <a:rPr lang="en-US" sz="900" b="0" dirty="0">
                <a:latin typeface="+mn-lt"/>
              </a:rPr>
              <a:t>compiled from at least two independent experiments with 3 to 5 mice in each </a:t>
            </a:r>
            <a:r>
              <a:rPr lang="en-US" sz="900" b="0" dirty="0" smtClean="0">
                <a:latin typeface="+mn-lt"/>
              </a:rPr>
              <a:t>group</a:t>
            </a:r>
            <a:endParaRPr lang="en-US" sz="900" b="0" dirty="0">
              <a:latin typeface="+mn-lt"/>
            </a:endParaRPr>
          </a:p>
          <a:p>
            <a:pPr algn="l">
              <a:spcBef>
                <a:spcPts val="600"/>
              </a:spcBef>
            </a:pPr>
            <a:r>
              <a:rPr lang="en-US" sz="900" b="0" dirty="0" smtClean="0">
                <a:latin typeface="+mn-lt"/>
              </a:rPr>
              <a:t>(c</a:t>
            </a:r>
            <a:r>
              <a:rPr lang="en-US" sz="900" b="0" dirty="0">
                <a:latin typeface="+mn-lt"/>
              </a:rPr>
              <a:t>) Representative example (1 of 3) of histopathological changes in </a:t>
            </a:r>
            <a:r>
              <a:rPr lang="en-US" sz="900" b="0" dirty="0" smtClean="0">
                <a:latin typeface="+mn-lt"/>
              </a:rPr>
              <a:t>the lungs </a:t>
            </a:r>
            <a:r>
              <a:rPr lang="en-US" sz="900" b="0" dirty="0">
                <a:latin typeface="+mn-lt"/>
              </a:rPr>
              <a:t>of IAV-infected or PBS-treated mice at 7, 14, and 21 days </a:t>
            </a:r>
            <a:r>
              <a:rPr lang="en-US" sz="900" b="0" dirty="0" smtClean="0">
                <a:latin typeface="+mn-lt"/>
              </a:rPr>
              <a:t>post-infection </a:t>
            </a:r>
            <a:r>
              <a:rPr lang="en-US" sz="900" b="0" dirty="0">
                <a:latin typeface="+mn-lt"/>
              </a:rPr>
              <a:t>analyzed following H&amp;E staining. Lungs of PBS-treated mice were unchanged. </a:t>
            </a:r>
            <a:endParaRPr lang="en-US" sz="900" b="0" dirty="0" smtClean="0">
              <a:latin typeface="+mn-lt"/>
            </a:endParaRPr>
          </a:p>
          <a:p>
            <a:pPr lvl="1" algn="l">
              <a:spcBef>
                <a:spcPts val="600"/>
              </a:spcBef>
            </a:pPr>
            <a:r>
              <a:rPr lang="en-US" sz="900" b="0" dirty="0" smtClean="0">
                <a:latin typeface="+mn-lt"/>
              </a:rPr>
              <a:t>For day </a:t>
            </a:r>
            <a:r>
              <a:rPr lang="en-US" sz="900" b="0" dirty="0">
                <a:latin typeface="+mn-lt"/>
              </a:rPr>
              <a:t>7 after IAV infection, the arrowheads indicate an attenuation of the bronchial epithelium, and the neutrophils and macrophages within the alveoli are </a:t>
            </a:r>
            <a:r>
              <a:rPr lang="en-US" sz="900" b="0" dirty="0" smtClean="0">
                <a:latin typeface="+mn-lt"/>
              </a:rPr>
              <a:t>circled; </a:t>
            </a:r>
          </a:p>
          <a:p>
            <a:pPr lvl="1" algn="l">
              <a:spcBef>
                <a:spcPts val="600"/>
              </a:spcBef>
            </a:pPr>
            <a:r>
              <a:rPr lang="en-US" sz="900" b="0" dirty="0" smtClean="0">
                <a:latin typeface="+mn-lt"/>
              </a:rPr>
              <a:t>for </a:t>
            </a:r>
            <a:r>
              <a:rPr lang="en-US" sz="900" b="0" dirty="0">
                <a:latin typeface="+mn-lt"/>
              </a:rPr>
              <a:t>day 14 after IAV infection, the arrowheads indicate type II hyperplasia and the neutrophils and macrophages in the bronchi (indicating bronchitis) are </a:t>
            </a:r>
            <a:r>
              <a:rPr lang="en-US" sz="900" b="0" dirty="0" smtClean="0">
                <a:latin typeface="+mn-lt"/>
              </a:rPr>
              <a:t>circled; </a:t>
            </a:r>
          </a:p>
          <a:p>
            <a:pPr lvl="1" algn="l">
              <a:spcBef>
                <a:spcPts val="600"/>
              </a:spcBef>
            </a:pPr>
            <a:r>
              <a:rPr lang="en-US" sz="900" b="0" dirty="0" smtClean="0">
                <a:latin typeface="+mn-lt"/>
              </a:rPr>
              <a:t>for </a:t>
            </a:r>
            <a:r>
              <a:rPr lang="en-US" sz="900" b="0" dirty="0">
                <a:latin typeface="+mn-lt"/>
              </a:rPr>
              <a:t>day 21 after IAV infection, the arrowheads indicate type II </a:t>
            </a:r>
            <a:r>
              <a:rPr lang="en-US" sz="900" b="0" dirty="0" err="1">
                <a:latin typeface="+mn-lt"/>
              </a:rPr>
              <a:t>pneumocyte</a:t>
            </a:r>
            <a:r>
              <a:rPr lang="en-US" sz="900" b="0" dirty="0">
                <a:latin typeface="+mn-lt"/>
              </a:rPr>
              <a:t> hyperplasia with increased numbers of lymphocytes in the surrounding </a:t>
            </a:r>
            <a:r>
              <a:rPr lang="en-US" sz="900" b="0" dirty="0" err="1" smtClean="0">
                <a:latin typeface="+mn-lt"/>
              </a:rPr>
              <a:t>interstitium</a:t>
            </a:r>
            <a:r>
              <a:rPr lang="en-US" sz="900" b="0" dirty="0" smtClean="0">
                <a:latin typeface="+mn-lt"/>
              </a:rPr>
              <a:t> (circled)</a:t>
            </a:r>
            <a:endParaRPr lang="en-US" sz="900" b="0" dirty="0">
              <a:latin typeface="+mn-lt"/>
            </a:endParaRPr>
          </a:p>
          <a:p>
            <a:pPr algn="l">
              <a:spcBef>
                <a:spcPts val="600"/>
              </a:spcBef>
            </a:pPr>
            <a:endParaRPr lang="en-US" sz="9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5025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Oval 3"/>
          <p:cNvSpPr>
            <a:spLocks noChangeArrowheads="1"/>
          </p:cNvSpPr>
          <p:nvPr/>
        </p:nvSpPr>
        <p:spPr bwMode="auto">
          <a:xfrm>
            <a:off x="57150" y="1343026"/>
            <a:ext cx="5503863" cy="51816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FFFF">
                <a:alpha val="38823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l" eaLnBrk="0" hangingPunct="0"/>
            <a:endParaRPr lang="en-GB" sz="3200" b="0" dirty="0">
              <a:solidFill>
                <a:srgbClr val="000056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3550" y="1601788"/>
            <a:ext cx="8054975" cy="4833937"/>
            <a:chOff x="463552" y="1535113"/>
            <a:chExt cx="8054974" cy="4833788"/>
          </a:xfrm>
        </p:grpSpPr>
        <p:sp>
          <p:nvSpPr>
            <p:cNvPr id="36" name="Oval 4"/>
            <p:cNvSpPr>
              <a:spLocks noChangeArrowheads="1"/>
            </p:cNvSpPr>
            <p:nvPr/>
          </p:nvSpPr>
          <p:spPr bwMode="auto">
            <a:xfrm>
              <a:off x="463552" y="1535113"/>
              <a:ext cx="4960937" cy="48337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bg1">
                  <a:alpha val="38823"/>
                </a:schemeClr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l" eaLnBrk="0" hangingPunct="0">
                <a:defRPr/>
              </a:pPr>
              <a:endParaRPr lang="en-GB" sz="3200" b="0" dirty="0">
                <a:ln>
                  <a:solidFill>
                    <a:srgbClr val="FFFFFF"/>
                  </a:solidFill>
                </a:ln>
                <a:solidFill>
                  <a:srgbClr val="000056"/>
                </a:solidFill>
              </a:endParaRPr>
            </a:p>
          </p:txBody>
        </p:sp>
        <p:grpSp>
          <p:nvGrpSpPr>
            <p:cNvPr id="21535" name="Group 6"/>
            <p:cNvGrpSpPr>
              <a:grpSpLocks/>
            </p:cNvGrpSpPr>
            <p:nvPr/>
          </p:nvGrpSpPr>
          <p:grpSpPr bwMode="auto">
            <a:xfrm>
              <a:off x="3732213" y="1658938"/>
              <a:ext cx="4786313" cy="276225"/>
              <a:chOff x="2450" y="965"/>
              <a:chExt cx="3015" cy="174"/>
            </a:xfrm>
          </p:grpSpPr>
          <p:sp>
            <p:nvSpPr>
              <p:cNvPr id="21536" name="Text Box 8"/>
              <p:cNvSpPr txBox="1">
                <a:spLocks noChangeArrowheads="1"/>
              </p:cNvSpPr>
              <p:nvPr/>
            </p:nvSpPr>
            <p:spPr bwMode="auto">
              <a:xfrm>
                <a:off x="3874" y="965"/>
                <a:ext cx="1591" cy="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 Black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 Black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 Black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 Black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 Black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 Black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 Black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 Black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 Black" pitchFamily="34" charset="0"/>
                    <a:cs typeface="Arial" pitchFamily="34" charset="0"/>
                  </a:defRPr>
                </a:lvl9pPr>
              </a:lstStyle>
              <a:p>
                <a:pPr algn="l"/>
                <a:r>
                  <a:rPr lang="en-US" sz="1800" dirty="0">
                    <a:solidFill>
                      <a:srgbClr val="000056"/>
                    </a:solidFill>
                    <a:latin typeface="Arial" pitchFamily="34" charset="0"/>
                  </a:rPr>
                  <a:t>Any severe pneumonia</a:t>
                </a:r>
              </a:p>
            </p:txBody>
          </p:sp>
          <p:sp>
            <p:nvSpPr>
              <p:cNvPr id="21537" name="Line 15"/>
              <p:cNvSpPr>
                <a:spLocks noChangeShapeType="1"/>
              </p:cNvSpPr>
              <p:nvPr/>
            </p:nvSpPr>
            <p:spPr bwMode="auto">
              <a:xfrm flipH="1">
                <a:off x="2450" y="1074"/>
                <a:ext cx="135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5421313" y="6675438"/>
            <a:ext cx="36449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r"/>
            <a:r>
              <a:rPr lang="en-US" sz="1000" dirty="0">
                <a:solidFill>
                  <a:srgbClr val="000000"/>
                </a:solidFill>
                <a:latin typeface="Arial" pitchFamily="34" charset="0"/>
              </a:rPr>
              <a:t>Modified from a slide prepared by Dr Thomas Cherian, WHO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615353" y="1981994"/>
            <a:ext cx="6298406" cy="3903662"/>
            <a:chOff x="1624013" y="1941513"/>
            <a:chExt cx="6298444" cy="3903662"/>
          </a:xfrm>
        </p:grpSpPr>
        <p:sp>
          <p:nvSpPr>
            <p:cNvPr id="21530" name="Text Box 9"/>
            <p:cNvSpPr txBox="1">
              <a:spLocks noChangeArrowheads="1"/>
            </p:cNvSpPr>
            <p:nvPr/>
          </p:nvSpPr>
          <p:spPr bwMode="auto">
            <a:xfrm>
              <a:off x="5707863" y="2095376"/>
              <a:ext cx="2214594" cy="6860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0056"/>
                  </a:solidFill>
                  <a:latin typeface="Arial" pitchFamily="34" charset="0"/>
                </a:rPr>
                <a:t>Any Chest X-ray</a:t>
              </a:r>
            </a:p>
            <a:p>
              <a:pPr algn="l"/>
              <a:r>
                <a:rPr lang="en-US" sz="1800" dirty="0">
                  <a:solidFill>
                    <a:srgbClr val="000056"/>
                  </a:solidFill>
                  <a:latin typeface="Arial" pitchFamily="34" charset="0"/>
                </a:rPr>
                <a:t>abnormality</a:t>
              </a:r>
            </a:p>
          </p:txBody>
        </p:sp>
        <p:grpSp>
          <p:nvGrpSpPr>
            <p:cNvPr id="21531" name="Group 12"/>
            <p:cNvGrpSpPr>
              <a:grpSpLocks/>
            </p:cNvGrpSpPr>
            <p:nvPr/>
          </p:nvGrpSpPr>
          <p:grpSpPr bwMode="auto">
            <a:xfrm>
              <a:off x="1624013" y="1941513"/>
              <a:ext cx="3994150" cy="3903662"/>
              <a:chOff x="1122" y="1143"/>
              <a:chExt cx="2516" cy="2459"/>
            </a:xfrm>
          </p:grpSpPr>
          <p:sp>
            <p:nvSpPr>
              <p:cNvPr id="21532" name="Oval 4"/>
              <p:cNvSpPr>
                <a:spLocks noChangeArrowheads="1"/>
              </p:cNvSpPr>
              <p:nvPr/>
            </p:nvSpPr>
            <p:spPr bwMode="auto">
              <a:xfrm>
                <a:off x="1122" y="1143"/>
                <a:ext cx="2516" cy="2459"/>
              </a:xfrm>
              <a:prstGeom prst="ellipse">
                <a:avLst/>
              </a:prstGeom>
              <a:solidFill>
                <a:srgbClr val="FF9900"/>
              </a:solidFill>
              <a:ln w="25400">
                <a:solidFill>
                  <a:srgbClr val="FFFFFF">
                    <a:alpha val="38823"/>
                  </a:srgbClr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l" eaLnBrk="0" hangingPunct="0"/>
                <a:endParaRPr lang="en-GB" sz="3200" b="0" dirty="0">
                  <a:solidFill>
                    <a:srgbClr val="000056"/>
                  </a:solidFill>
                </a:endParaRPr>
              </a:p>
            </p:txBody>
          </p:sp>
          <p:sp>
            <p:nvSpPr>
              <p:cNvPr id="21533" name="Line 16"/>
              <p:cNvSpPr>
                <a:spLocks noChangeShapeType="1"/>
              </p:cNvSpPr>
              <p:nvPr/>
            </p:nvSpPr>
            <p:spPr bwMode="auto">
              <a:xfrm flipH="1">
                <a:off x="3021" y="1456"/>
                <a:ext cx="56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47167" name="Text Box 31"/>
          <p:cNvSpPr txBox="1">
            <a:spLocks noChangeArrowheads="1"/>
          </p:cNvSpPr>
          <p:nvPr/>
        </p:nvSpPr>
        <p:spPr bwMode="auto">
          <a:xfrm>
            <a:off x="1531938" y="4003675"/>
            <a:ext cx="914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6231233" y="3603349"/>
            <a:ext cx="2769099" cy="6969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l"/>
            <a:r>
              <a:rPr lang="en-US" sz="1800" dirty="0">
                <a:solidFill>
                  <a:srgbClr val="000056"/>
                </a:solidFill>
                <a:latin typeface="Arial" pitchFamily="34" charset="0"/>
              </a:rPr>
              <a:t>Lobar consolidation/</a:t>
            </a:r>
          </a:p>
          <a:p>
            <a:pPr algn="l"/>
            <a:r>
              <a:rPr lang="en-US" sz="1800" dirty="0">
                <a:solidFill>
                  <a:srgbClr val="000056"/>
                </a:solidFill>
                <a:latin typeface="Arial" pitchFamily="34" charset="0"/>
              </a:rPr>
              <a:t>pleural effusion</a:t>
            </a: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2783031" y="2813573"/>
            <a:ext cx="2827192" cy="28535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rgbClr val="FFFFFF">
                <a:alpha val="38823"/>
              </a:srgb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l" eaLnBrk="0" hangingPunct="0"/>
            <a:endParaRPr lang="en-GB" sz="2800" b="0" dirty="0">
              <a:solidFill>
                <a:srgbClr val="000056"/>
              </a:solidFill>
            </a:endParaRPr>
          </a:p>
        </p:txBody>
      </p:sp>
      <p:sp>
        <p:nvSpPr>
          <p:cNvPr id="13324" name="Rectangle 2"/>
          <p:cNvSpPr>
            <a:spLocks noChangeArrowheads="1"/>
          </p:cNvSpPr>
          <p:nvPr/>
        </p:nvSpPr>
        <p:spPr bwMode="auto">
          <a:xfrm>
            <a:off x="463550" y="194290"/>
            <a:ext cx="8362950" cy="44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/>
          <a:p>
            <a:pPr>
              <a:defRPr/>
            </a:pPr>
            <a:r>
              <a:rPr lang="en-US" i="1" dirty="0">
                <a:solidFill>
                  <a:srgbClr val="280049"/>
                </a:solidFill>
                <a:latin typeface="Arial Black"/>
                <a:cs typeface="Arial"/>
              </a:rPr>
              <a:t>Defining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"/>
              </a:rPr>
              <a:t>Pneumococcal </a:t>
            </a:r>
            <a:r>
              <a:rPr lang="en-US" i="1" dirty="0">
                <a:solidFill>
                  <a:srgbClr val="280049"/>
                </a:solidFill>
                <a:latin typeface="Arial Black"/>
                <a:cs typeface="Arial"/>
              </a:rPr>
              <a:t>Pneumonia</a:t>
            </a:r>
          </a:p>
        </p:txBody>
      </p:sp>
      <p:grpSp>
        <p:nvGrpSpPr>
          <p:cNvPr id="21510" name="Group 23"/>
          <p:cNvGrpSpPr>
            <a:grpSpLocks/>
          </p:cNvGrpSpPr>
          <p:nvPr/>
        </p:nvGrpSpPr>
        <p:grpSpPr bwMode="auto">
          <a:xfrm>
            <a:off x="3280567" y="2913063"/>
            <a:ext cx="5208592" cy="2444749"/>
            <a:chOff x="2071" y="1720"/>
            <a:chExt cx="3281" cy="1540"/>
          </a:xfrm>
        </p:grpSpPr>
        <p:sp>
          <p:nvSpPr>
            <p:cNvPr id="21527" name="Text Box 10"/>
            <p:cNvSpPr txBox="1">
              <a:spLocks noChangeArrowheads="1"/>
            </p:cNvSpPr>
            <p:nvPr/>
          </p:nvSpPr>
          <p:spPr bwMode="auto">
            <a:xfrm>
              <a:off x="3657" y="1720"/>
              <a:ext cx="1695" cy="3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l"/>
              <a:r>
                <a:rPr lang="en-US" sz="1600" dirty="0">
                  <a:solidFill>
                    <a:srgbClr val="000056"/>
                  </a:solidFill>
                  <a:latin typeface="Arial" pitchFamily="34" charset="0"/>
                </a:rPr>
                <a:t>Lobar </a:t>
              </a:r>
              <a:r>
                <a:rPr lang="en-US" sz="1600" dirty="0" smtClean="0">
                  <a:solidFill>
                    <a:srgbClr val="000056"/>
                  </a:solidFill>
                  <a:latin typeface="Arial" pitchFamily="34" charset="0"/>
                </a:rPr>
                <a:t>consolidation/pleural</a:t>
              </a:r>
            </a:p>
            <a:p>
              <a:pPr algn="l"/>
              <a:r>
                <a:rPr lang="en-US" sz="1600" dirty="0" smtClean="0">
                  <a:solidFill>
                    <a:srgbClr val="000056"/>
                  </a:solidFill>
                  <a:latin typeface="Arial" pitchFamily="34" charset="0"/>
                </a:rPr>
                <a:t>effusion or CRP &gt;40 mg/L</a:t>
              </a:r>
              <a:endParaRPr lang="en-US" sz="1600" dirty="0">
                <a:solidFill>
                  <a:srgbClr val="000056"/>
                </a:solidFill>
                <a:latin typeface="Arial" pitchFamily="34" charset="0"/>
              </a:endParaRPr>
            </a:p>
          </p:txBody>
        </p:sp>
        <p:sp>
          <p:nvSpPr>
            <p:cNvPr id="21528" name="Oval 5"/>
            <p:cNvSpPr>
              <a:spLocks noChangeArrowheads="1"/>
            </p:cNvSpPr>
            <p:nvPr/>
          </p:nvSpPr>
          <p:spPr bwMode="auto">
            <a:xfrm>
              <a:off x="2071" y="1831"/>
              <a:ext cx="1460" cy="1429"/>
            </a:xfrm>
            <a:prstGeom prst="ellipse">
              <a:avLst/>
            </a:prstGeom>
            <a:solidFill>
              <a:srgbClr val="0099FF"/>
            </a:solidFill>
            <a:ln w="25400">
              <a:solidFill>
                <a:srgbClr val="FFFFFF">
                  <a:alpha val="38823"/>
                </a:srgbClr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l" eaLnBrk="0" hangingPunct="0"/>
              <a:endParaRPr lang="en-GB" sz="2800" b="0" dirty="0">
                <a:solidFill>
                  <a:srgbClr val="000056"/>
                </a:solidFill>
              </a:endParaRPr>
            </a:p>
          </p:txBody>
        </p:sp>
        <p:sp>
          <p:nvSpPr>
            <p:cNvPr id="21529" name="Line 17"/>
            <p:cNvSpPr>
              <a:spLocks noChangeShapeType="1"/>
            </p:cNvSpPr>
            <p:nvPr/>
          </p:nvSpPr>
          <p:spPr bwMode="auto">
            <a:xfrm flipH="1">
              <a:off x="2971" y="1805"/>
              <a:ext cx="56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511" name="Group 21"/>
          <p:cNvGrpSpPr>
            <a:grpSpLocks/>
          </p:cNvGrpSpPr>
          <p:nvPr/>
        </p:nvGrpSpPr>
        <p:grpSpPr bwMode="auto">
          <a:xfrm>
            <a:off x="4196627" y="3811588"/>
            <a:ext cx="3633788" cy="1325563"/>
            <a:chOff x="2669" y="2356"/>
            <a:chExt cx="2289" cy="835"/>
          </a:xfrm>
        </p:grpSpPr>
        <p:sp>
          <p:nvSpPr>
            <p:cNvPr id="21524" name="Text Box 11"/>
            <p:cNvSpPr txBox="1">
              <a:spLocks noChangeArrowheads="1"/>
            </p:cNvSpPr>
            <p:nvPr/>
          </p:nvSpPr>
          <p:spPr bwMode="auto">
            <a:xfrm>
              <a:off x="3851" y="2733"/>
              <a:ext cx="1107" cy="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0056"/>
                  </a:solidFill>
                  <a:latin typeface="Arial" pitchFamily="34" charset="0"/>
                </a:rPr>
                <a:t>Culture-positive</a:t>
              </a:r>
            </a:p>
          </p:txBody>
        </p:sp>
        <p:sp>
          <p:nvSpPr>
            <p:cNvPr id="21525" name="Oval 6"/>
            <p:cNvSpPr>
              <a:spLocks noChangeArrowheads="1"/>
            </p:cNvSpPr>
            <p:nvPr/>
          </p:nvSpPr>
          <p:spPr bwMode="auto">
            <a:xfrm>
              <a:off x="2669" y="2356"/>
              <a:ext cx="867" cy="835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FF">
                  <a:alpha val="38823"/>
                </a:srgbClr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l" eaLnBrk="0" hangingPunct="0"/>
              <a:endParaRPr lang="en-GB" sz="3200" b="0" dirty="0">
                <a:solidFill>
                  <a:srgbClr val="000056"/>
                </a:solidFill>
              </a:endParaRPr>
            </a:p>
          </p:txBody>
        </p:sp>
        <p:sp>
          <p:nvSpPr>
            <p:cNvPr id="21526" name="Line 18"/>
            <p:cNvSpPr>
              <a:spLocks noChangeShapeType="1"/>
            </p:cNvSpPr>
            <p:nvPr/>
          </p:nvSpPr>
          <p:spPr bwMode="auto">
            <a:xfrm flipH="1">
              <a:off x="3236" y="2838"/>
              <a:ext cx="56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Line 17"/>
          <p:cNvSpPr>
            <a:spLocks noChangeShapeType="1"/>
          </p:cNvSpPr>
          <p:nvPr/>
        </p:nvSpPr>
        <p:spPr bwMode="auto">
          <a:xfrm flipH="1">
            <a:off x="5343800" y="3857168"/>
            <a:ext cx="64901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47161" name="Group 25"/>
          <p:cNvGrpSpPr>
            <a:grpSpLocks/>
          </p:cNvGrpSpPr>
          <p:nvPr/>
        </p:nvGrpSpPr>
        <p:grpSpPr bwMode="auto">
          <a:xfrm>
            <a:off x="555625" y="3190875"/>
            <a:ext cx="8404225" cy="3060700"/>
            <a:chOff x="393" y="1888"/>
            <a:chExt cx="5294" cy="1928"/>
          </a:xfrm>
        </p:grpSpPr>
        <p:grpSp>
          <p:nvGrpSpPr>
            <p:cNvPr id="21517" name="Group 26"/>
            <p:cNvGrpSpPr>
              <a:grpSpLocks/>
            </p:cNvGrpSpPr>
            <p:nvPr/>
          </p:nvGrpSpPr>
          <p:grpSpPr bwMode="auto">
            <a:xfrm>
              <a:off x="393" y="1888"/>
              <a:ext cx="5294" cy="1928"/>
              <a:chOff x="393" y="1888"/>
              <a:chExt cx="5294" cy="1928"/>
            </a:xfrm>
          </p:grpSpPr>
          <p:sp>
            <p:nvSpPr>
              <p:cNvPr id="21519" name="Rectangle 20"/>
              <p:cNvSpPr>
                <a:spLocks noChangeArrowheads="1"/>
              </p:cNvSpPr>
              <p:nvPr/>
            </p:nvSpPr>
            <p:spPr bwMode="auto">
              <a:xfrm>
                <a:off x="3486" y="3470"/>
                <a:ext cx="2201" cy="346"/>
              </a:xfrm>
              <a:prstGeom prst="rect">
                <a:avLst/>
              </a:prstGeom>
              <a:solidFill>
                <a:srgbClr val="FDE0DB"/>
              </a:solidFill>
              <a:ln w="28575" algn="ctr">
                <a:noFill/>
                <a:prstDash val="sys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l" eaLnBrk="0" hangingPunct="0"/>
                <a:endParaRPr lang="en-GB" sz="3200" b="0" dirty="0">
                  <a:solidFill>
                    <a:srgbClr val="000056"/>
                  </a:solidFill>
                </a:endParaRPr>
              </a:p>
            </p:txBody>
          </p:sp>
          <p:sp>
            <p:nvSpPr>
              <p:cNvPr id="21520" name="Oval 7"/>
              <p:cNvSpPr>
                <a:spLocks noChangeArrowheads="1"/>
              </p:cNvSpPr>
              <p:nvPr/>
            </p:nvSpPr>
            <p:spPr bwMode="auto">
              <a:xfrm>
                <a:off x="393" y="1888"/>
                <a:ext cx="3101" cy="1721"/>
              </a:xfrm>
              <a:prstGeom prst="ellipse">
                <a:avLst/>
              </a:prstGeom>
              <a:solidFill>
                <a:srgbClr val="FFFFFF">
                  <a:alpha val="49019"/>
                </a:srgbClr>
              </a:solidFill>
              <a:ln w="57150">
                <a:solidFill>
                  <a:srgbClr val="FF0000"/>
                </a:solidFill>
                <a:prstDash val="sysDash"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l" eaLnBrk="0" hangingPunct="0"/>
                <a:endParaRPr lang="en-GB" sz="3200" b="0" dirty="0">
                  <a:solidFill>
                    <a:srgbClr val="000056"/>
                  </a:solidFill>
                </a:endParaRPr>
              </a:p>
            </p:txBody>
          </p:sp>
          <p:sp>
            <p:nvSpPr>
              <p:cNvPr id="21521" name="Line 19"/>
              <p:cNvSpPr>
                <a:spLocks noChangeShapeType="1"/>
              </p:cNvSpPr>
              <p:nvPr/>
            </p:nvSpPr>
            <p:spPr bwMode="auto">
              <a:xfrm flipH="1" flipV="1">
                <a:off x="1796" y="3019"/>
                <a:ext cx="1686" cy="64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18" name="Text Box 12"/>
            <p:cNvSpPr txBox="1">
              <a:spLocks noChangeArrowheads="1"/>
            </p:cNvSpPr>
            <p:nvPr/>
          </p:nvSpPr>
          <p:spPr bwMode="auto">
            <a:xfrm>
              <a:off x="3516" y="3538"/>
              <a:ext cx="2048" cy="194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l"/>
              <a:r>
                <a:rPr lang="en-US" dirty="0">
                  <a:solidFill>
                    <a:srgbClr val="000056"/>
                  </a:solidFill>
                  <a:latin typeface="Arial" pitchFamily="34" charset="0"/>
                </a:rPr>
                <a:t>Pneumococcal pneumonia</a:t>
              </a:r>
            </a:p>
          </p:txBody>
        </p:sp>
      </p:grpSp>
      <p:sp>
        <p:nvSpPr>
          <p:cNvPr id="37" name="Line 15"/>
          <p:cNvSpPr>
            <a:spLocks noChangeShapeType="1"/>
          </p:cNvSpPr>
          <p:nvPr/>
        </p:nvSpPr>
        <p:spPr bwMode="auto">
          <a:xfrm flipH="1">
            <a:off x="2995617" y="1441451"/>
            <a:ext cx="144304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551370" y="1276351"/>
            <a:ext cx="3836994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l"/>
            <a:r>
              <a:rPr lang="en-US" sz="1800" dirty="0">
                <a:solidFill>
                  <a:srgbClr val="000056"/>
                </a:solidFill>
                <a:latin typeface="Arial" pitchFamily="34" charset="0"/>
              </a:rPr>
              <a:t>Clinical </a:t>
            </a:r>
            <a:r>
              <a:rPr lang="en-US" sz="1800" dirty="0" smtClean="0">
                <a:solidFill>
                  <a:srgbClr val="000056"/>
                </a:solidFill>
                <a:latin typeface="Arial" pitchFamily="34" charset="0"/>
              </a:rPr>
              <a:t>diagnosis </a:t>
            </a:r>
            <a:endParaRPr lang="en-US" sz="1200" dirty="0" smtClean="0">
              <a:solidFill>
                <a:srgbClr val="000056"/>
              </a:solidFill>
              <a:latin typeface="Arial" pitchFamily="34" charset="0"/>
            </a:endParaRPr>
          </a:p>
          <a:p>
            <a:pPr algn="l"/>
            <a:r>
              <a:rPr lang="en-US" sz="1200" dirty="0" smtClean="0">
                <a:solidFill>
                  <a:srgbClr val="000056"/>
                </a:solidFill>
                <a:latin typeface="Arial" pitchFamily="34" charset="0"/>
              </a:rPr>
              <a:t>(WHO fast breathing? Febrile? Other clinical signs?)</a:t>
            </a:r>
            <a:endParaRPr lang="en-US" sz="1200" dirty="0">
              <a:solidFill>
                <a:srgbClr val="000056"/>
              </a:solidFill>
              <a:latin typeface="Arial" pitchFamily="34" charset="0"/>
            </a:endParaRPr>
          </a:p>
        </p:txBody>
      </p:sp>
      <p:grpSp>
        <p:nvGrpSpPr>
          <p:cNvPr id="39" name="Group 32"/>
          <p:cNvGrpSpPr>
            <a:grpSpLocks/>
          </p:cNvGrpSpPr>
          <p:nvPr/>
        </p:nvGrpSpPr>
        <p:grpSpPr bwMode="auto">
          <a:xfrm>
            <a:off x="8635365" y="927100"/>
            <a:ext cx="374650" cy="4335780"/>
            <a:chOff x="5390" y="499"/>
            <a:chExt cx="236" cy="2759"/>
          </a:xfrm>
        </p:grpSpPr>
        <p:sp>
          <p:nvSpPr>
            <p:cNvPr id="40" name="Line 33"/>
            <p:cNvSpPr>
              <a:spLocks noChangeShapeType="1"/>
            </p:cNvSpPr>
            <p:nvPr/>
          </p:nvSpPr>
          <p:spPr bwMode="auto">
            <a:xfrm>
              <a:off x="5390" y="684"/>
              <a:ext cx="0" cy="239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1" name="Text Box 34"/>
            <p:cNvSpPr txBox="1">
              <a:spLocks noChangeArrowheads="1"/>
            </p:cNvSpPr>
            <p:nvPr/>
          </p:nvSpPr>
          <p:spPr bwMode="auto">
            <a:xfrm rot="16200000">
              <a:off x="4140" y="1772"/>
              <a:ext cx="275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</a:rPr>
                <a:t>Specificity for being bacterial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3280568" y="3095775"/>
            <a:ext cx="2280446" cy="2279500"/>
          </a:xfrm>
          <a:prstGeom prst="ellipse">
            <a:avLst/>
          </a:prstGeom>
          <a:solidFill>
            <a:schemeClr val="accent1">
              <a:alpha val="33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4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4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67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8763" y="175805"/>
            <a:ext cx="8680450" cy="57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Enhanced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Susceptibility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to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2</a:t>
            </a:r>
            <a:r>
              <a:rPr lang="en-US" sz="1200" b="0" i="1" baseline="30000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ary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S. pneumoniae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Infection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During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the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Acute Phase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of IAV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Infection</a:t>
            </a:r>
            <a:endParaRPr lang="en-US" sz="1200" b="0" i="1" dirty="0">
              <a:solidFill>
                <a:srgbClr val="280049"/>
              </a:solidFill>
              <a:ea typeface="SimSun" pitchFamily="2" charset="-122"/>
              <a:cs typeface="Arial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47636" y="6610684"/>
            <a:ext cx="66963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r>
              <a:rPr lang="en-US" sz="1000" dirty="0">
                <a:solidFill>
                  <a:srgbClr val="000000"/>
                </a:solidFill>
              </a:rPr>
              <a:t>Sharma-Chawla </a:t>
            </a:r>
            <a:r>
              <a:rPr lang="en-US" sz="1000" dirty="0" smtClean="0">
                <a:solidFill>
                  <a:srgbClr val="000000"/>
                </a:solidFill>
              </a:rPr>
              <a:t>et al, </a:t>
            </a:r>
            <a:r>
              <a:rPr lang="en-US" sz="1000" i="1" dirty="0" smtClean="0">
                <a:solidFill>
                  <a:srgbClr val="000000"/>
                </a:solidFill>
              </a:rPr>
              <a:t>Infect Immunity,</a:t>
            </a:r>
            <a:r>
              <a:rPr lang="en-US" sz="1000" dirty="0">
                <a:solidFill>
                  <a:srgbClr val="000000"/>
                </a:solidFill>
              </a:rPr>
              <a:t> 84:3445–3457., </a:t>
            </a:r>
            <a:r>
              <a:rPr lang="en-US" sz="1000" dirty="0" smtClean="0">
                <a:solidFill>
                  <a:srgbClr val="000000"/>
                </a:solidFill>
              </a:rPr>
              <a:t>2016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6171" y="1233577"/>
            <a:ext cx="460012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000" b="0" dirty="0">
                <a:latin typeface="+mn-lt"/>
              </a:rPr>
              <a:t>Groups of 5 or 6 WT C57BL/6J mice </a:t>
            </a:r>
            <a:r>
              <a:rPr lang="en-US" sz="1000" b="0" dirty="0" smtClean="0">
                <a:latin typeface="+mn-lt"/>
              </a:rPr>
              <a:t>were </a:t>
            </a:r>
            <a:r>
              <a:rPr lang="en-US" sz="1000" b="0" dirty="0" err="1" smtClean="0">
                <a:latin typeface="+mn-lt"/>
              </a:rPr>
              <a:t>oro-pharyngeally</a:t>
            </a:r>
            <a:r>
              <a:rPr lang="en-US" sz="1000" b="0" dirty="0" smtClean="0">
                <a:latin typeface="+mn-lt"/>
              </a:rPr>
              <a:t> </a:t>
            </a:r>
            <a:r>
              <a:rPr lang="en-US" sz="1000" b="0" dirty="0">
                <a:latin typeface="+mn-lt"/>
              </a:rPr>
              <a:t>infected with </a:t>
            </a:r>
            <a:r>
              <a:rPr lang="en-US" sz="1000" b="0" dirty="0" smtClean="0">
                <a:latin typeface="+mn-lt"/>
              </a:rPr>
              <a:t>1x10</a:t>
            </a:r>
            <a:r>
              <a:rPr lang="en-US" sz="1000" b="0" baseline="30000" dirty="0" smtClean="0">
                <a:latin typeface="+mn-lt"/>
              </a:rPr>
              <a:t>6</a:t>
            </a:r>
            <a:r>
              <a:rPr lang="en-US" sz="1000" b="0" dirty="0" smtClean="0">
                <a:latin typeface="+mn-lt"/>
              </a:rPr>
              <a:t> </a:t>
            </a:r>
            <a:r>
              <a:rPr lang="en-US" sz="1000" b="0" dirty="0">
                <a:latin typeface="+mn-lt"/>
              </a:rPr>
              <a:t>CFU of </a:t>
            </a:r>
            <a:r>
              <a:rPr lang="en-US" sz="1000" b="0" i="1" dirty="0">
                <a:latin typeface="+mn-lt"/>
              </a:rPr>
              <a:t>S. pneumoniae </a:t>
            </a:r>
            <a:r>
              <a:rPr lang="en-US" sz="1000" b="0" dirty="0">
                <a:latin typeface="+mn-lt"/>
              </a:rPr>
              <a:t>strain T4, 19F, or </a:t>
            </a:r>
            <a:r>
              <a:rPr lang="en-US" sz="1000" b="0" dirty="0" smtClean="0">
                <a:latin typeface="+mn-lt"/>
              </a:rPr>
              <a:t>7F</a:t>
            </a:r>
            <a:endParaRPr lang="en-US" sz="1000" b="0" dirty="0">
              <a:latin typeface="+mn-lt"/>
            </a:endParaRPr>
          </a:p>
          <a:p>
            <a:pPr marL="228600" indent="-228600" algn="l">
              <a:spcBef>
                <a:spcPts val="600"/>
              </a:spcBef>
              <a:buAutoNum type="alphaLcParenBoth"/>
            </a:pPr>
            <a:r>
              <a:rPr lang="en-US" sz="1000" b="0" dirty="0" smtClean="0">
                <a:latin typeface="+mn-lt"/>
              </a:rPr>
              <a:t>Incidence </a:t>
            </a:r>
            <a:r>
              <a:rPr lang="en-US" sz="1000" b="0" dirty="0">
                <a:latin typeface="+mn-lt"/>
              </a:rPr>
              <a:t>of colonization, pneumonia, and bacteremia at 18 </a:t>
            </a:r>
            <a:r>
              <a:rPr lang="en-US" sz="1000" b="0" dirty="0" err="1">
                <a:latin typeface="+mn-lt"/>
              </a:rPr>
              <a:t>hpi</a:t>
            </a:r>
            <a:r>
              <a:rPr lang="en-US" sz="1000" b="0" dirty="0">
                <a:latin typeface="+mn-lt"/>
              </a:rPr>
              <a:t> with </a:t>
            </a:r>
            <a:r>
              <a:rPr lang="en-US" sz="1000" b="0" i="1" dirty="0" smtClean="0">
                <a:latin typeface="+mn-lt"/>
              </a:rPr>
              <a:t>S. pneumoniae </a:t>
            </a:r>
            <a:r>
              <a:rPr lang="en-US" sz="1000" b="0" dirty="0">
                <a:latin typeface="+mn-lt"/>
              </a:rPr>
              <a:t>strain T4, 19F, or 7F according to the bacterial burden detected in the nasopharynx, </a:t>
            </a:r>
            <a:r>
              <a:rPr lang="en-US" sz="1000" b="0" dirty="0" smtClean="0">
                <a:latin typeface="+mn-lt"/>
              </a:rPr>
              <a:t>post-lavage </a:t>
            </a:r>
            <a:r>
              <a:rPr lang="en-US" sz="1000" b="0" dirty="0">
                <a:latin typeface="+mn-lt"/>
              </a:rPr>
              <a:t>lung, and blood for all bacterial </a:t>
            </a:r>
            <a:r>
              <a:rPr lang="en-US" sz="1000" b="0" dirty="0" smtClean="0">
                <a:latin typeface="+mn-lt"/>
              </a:rPr>
              <a:t>mono-infections performed </a:t>
            </a:r>
            <a:r>
              <a:rPr lang="en-US" sz="1000" b="0" dirty="0">
                <a:latin typeface="+mn-lt"/>
              </a:rPr>
              <a:t>in the </a:t>
            </a:r>
            <a:r>
              <a:rPr lang="en-US" sz="1000" b="0" dirty="0" smtClean="0">
                <a:latin typeface="+mn-lt"/>
              </a:rPr>
              <a:t>study </a:t>
            </a:r>
            <a:r>
              <a:rPr lang="en-US" sz="1000" b="0" dirty="0">
                <a:latin typeface="+mn-lt"/>
              </a:rPr>
              <a:t>Data are shown as </a:t>
            </a:r>
            <a:r>
              <a:rPr lang="en-US" sz="1000" b="0" dirty="0" err="1" smtClean="0">
                <a:latin typeface="+mn-lt"/>
              </a:rPr>
              <a:t>means±SEM</a:t>
            </a:r>
            <a:endParaRPr lang="en-US" sz="1000" b="0" dirty="0">
              <a:latin typeface="+mn-lt"/>
            </a:endParaRPr>
          </a:p>
          <a:p>
            <a:pPr marL="228600" indent="-228600" algn="l">
              <a:spcBef>
                <a:spcPts val="600"/>
              </a:spcBef>
              <a:buAutoNum type="alphaLcParenBoth"/>
            </a:pPr>
            <a:r>
              <a:rPr lang="en-US" sz="1000" b="0" dirty="0" smtClean="0">
                <a:latin typeface="+mn-lt"/>
              </a:rPr>
              <a:t>Schematic </a:t>
            </a:r>
            <a:r>
              <a:rPr lang="en-US" sz="1000" b="0" dirty="0">
                <a:latin typeface="+mn-lt"/>
              </a:rPr>
              <a:t>diagram for coinfections with </a:t>
            </a:r>
            <a:r>
              <a:rPr lang="en-US" sz="1000" b="0" i="1" dirty="0">
                <a:latin typeface="+mn-lt"/>
              </a:rPr>
              <a:t>S. pneumoniae </a:t>
            </a:r>
            <a:r>
              <a:rPr lang="en-US" sz="1000" b="0" dirty="0">
                <a:latin typeface="+mn-lt"/>
              </a:rPr>
              <a:t>strain T4, 19F, or 7F following </a:t>
            </a:r>
            <a:r>
              <a:rPr lang="en-US" sz="1000" b="0" dirty="0" smtClean="0">
                <a:latin typeface="+mn-lt"/>
              </a:rPr>
              <a:t>IAV infection</a:t>
            </a:r>
            <a:r>
              <a:rPr lang="en-US" sz="1000" b="0" dirty="0">
                <a:latin typeface="+mn-lt"/>
              </a:rPr>
              <a:t>. Mice were infected with 1x106 CFU of </a:t>
            </a:r>
            <a:r>
              <a:rPr lang="en-US" sz="1000" b="0" i="1" dirty="0">
                <a:latin typeface="+mn-lt"/>
              </a:rPr>
              <a:t>S. pneumoniae </a:t>
            </a:r>
            <a:r>
              <a:rPr lang="en-US" sz="1000" b="0" dirty="0">
                <a:latin typeface="+mn-lt"/>
              </a:rPr>
              <a:t>strain T4, 19F, or 7F on day 7 </a:t>
            </a:r>
            <a:r>
              <a:rPr lang="en-US" sz="1000" b="0" dirty="0" smtClean="0">
                <a:latin typeface="+mn-lt"/>
              </a:rPr>
              <a:t>post-infection </a:t>
            </a:r>
            <a:r>
              <a:rPr lang="en-US" sz="1000" b="0" dirty="0">
                <a:latin typeface="+mn-lt"/>
              </a:rPr>
              <a:t>with 0.31 TCID50 of IAV or PBS </a:t>
            </a:r>
            <a:r>
              <a:rPr lang="en-US" sz="1000" b="0" dirty="0" smtClean="0">
                <a:latin typeface="+mn-lt"/>
              </a:rPr>
              <a:t>treatment</a:t>
            </a:r>
            <a:endParaRPr lang="en-US" sz="1000" b="0" dirty="0">
              <a:latin typeface="+mn-lt"/>
            </a:endParaRPr>
          </a:p>
          <a:p>
            <a:pPr algn="l">
              <a:spcBef>
                <a:spcPts val="600"/>
              </a:spcBef>
            </a:pPr>
            <a:r>
              <a:rPr lang="en-US" sz="1000" b="0" dirty="0" smtClean="0">
                <a:latin typeface="+mn-lt"/>
              </a:rPr>
              <a:t>(c to e</a:t>
            </a:r>
            <a:r>
              <a:rPr lang="en-US" sz="1000" b="0" dirty="0">
                <a:latin typeface="+mn-lt"/>
              </a:rPr>
              <a:t>) Bacterial burden in the BALF (c), </a:t>
            </a:r>
            <a:r>
              <a:rPr lang="en-US" sz="1000" b="0" dirty="0" err="1">
                <a:latin typeface="+mn-lt"/>
              </a:rPr>
              <a:t>postlavage</a:t>
            </a:r>
            <a:r>
              <a:rPr lang="en-US" sz="1000" b="0" dirty="0">
                <a:latin typeface="+mn-lt"/>
              </a:rPr>
              <a:t> lung (d), and blood (e) at 18 h after secondary infection with T4, 19F, or 7F. Lines indicate the medians. </a:t>
            </a:r>
            <a:r>
              <a:rPr lang="en-US" sz="1000" b="0" dirty="0" smtClean="0">
                <a:latin typeface="+mn-lt"/>
              </a:rPr>
              <a:t>Statistical analysis </a:t>
            </a:r>
            <a:r>
              <a:rPr lang="en-US" sz="1000" b="0" dirty="0">
                <a:latin typeface="+mn-lt"/>
              </a:rPr>
              <a:t>was performed using one-way ANOVA with Bonferroni’s multiple-comparison test with asterisks indicating significant differences: *, P0.05; **, </a:t>
            </a:r>
            <a:r>
              <a:rPr lang="en-US" sz="1000" b="0" dirty="0" smtClean="0">
                <a:latin typeface="+mn-lt"/>
              </a:rPr>
              <a:t>P 0.01</a:t>
            </a:r>
            <a:r>
              <a:rPr lang="en-US" sz="1000" b="0" dirty="0">
                <a:latin typeface="+mn-lt"/>
              </a:rPr>
              <a:t>; ***, P  0.001. </a:t>
            </a:r>
            <a:endParaRPr lang="en-US" sz="1000" b="0" dirty="0" smtClean="0">
              <a:latin typeface="+mn-lt"/>
            </a:endParaRPr>
          </a:p>
          <a:p>
            <a:pPr algn="l">
              <a:spcBef>
                <a:spcPts val="600"/>
              </a:spcBef>
            </a:pPr>
            <a:r>
              <a:rPr lang="en-US" sz="1000" b="0" dirty="0" smtClean="0">
                <a:latin typeface="+mn-lt"/>
              </a:rPr>
              <a:t>(</a:t>
            </a:r>
            <a:r>
              <a:rPr lang="en-US" sz="1000" b="0" dirty="0">
                <a:latin typeface="+mn-lt"/>
              </a:rPr>
              <a:t>f) Survival rates of mice infected with </a:t>
            </a:r>
            <a:r>
              <a:rPr lang="en-US" sz="1000" b="0" i="1" dirty="0">
                <a:latin typeface="+mn-lt"/>
              </a:rPr>
              <a:t>S. pneumoniae </a:t>
            </a:r>
            <a:r>
              <a:rPr lang="en-US" sz="1000" b="0" dirty="0">
                <a:latin typeface="+mn-lt"/>
              </a:rPr>
              <a:t>T4, 19F, or 7F on day 7 following IAV infection or PBS treatment. Asterisks </a:t>
            </a:r>
            <a:r>
              <a:rPr lang="en-US" sz="1000" b="0" dirty="0" smtClean="0">
                <a:latin typeface="+mn-lt"/>
              </a:rPr>
              <a:t>indicate significant </a:t>
            </a:r>
            <a:r>
              <a:rPr lang="en-US" sz="1000" b="0" dirty="0">
                <a:latin typeface="+mn-lt"/>
              </a:rPr>
              <a:t>differences assessed by the log rank test on the Kaplan-Meier survival data for the </a:t>
            </a:r>
            <a:r>
              <a:rPr lang="en-US" sz="1000" b="0" dirty="0" smtClean="0">
                <a:latin typeface="+mn-lt"/>
              </a:rPr>
              <a:t>co-infected </a:t>
            </a:r>
            <a:r>
              <a:rPr lang="en-US" sz="1000" b="0" dirty="0">
                <a:latin typeface="+mn-lt"/>
              </a:rPr>
              <a:t>groups compared to the </a:t>
            </a:r>
            <a:r>
              <a:rPr lang="en-US" sz="1000" b="0" i="1" dirty="0">
                <a:latin typeface="+mn-lt"/>
              </a:rPr>
              <a:t>S. pneumoniae</a:t>
            </a:r>
            <a:r>
              <a:rPr lang="en-US" sz="1000" b="0" dirty="0">
                <a:latin typeface="+mn-lt"/>
              </a:rPr>
              <a:t>-only groups: </a:t>
            </a:r>
            <a:r>
              <a:rPr lang="en-US" sz="1000" b="0" dirty="0" smtClean="0">
                <a:latin typeface="+mn-lt"/>
              </a:rPr>
              <a:t>*, P0.05</a:t>
            </a:r>
            <a:r>
              <a:rPr lang="en-US" sz="1000" b="0" dirty="0">
                <a:latin typeface="+mn-lt"/>
              </a:rPr>
              <a:t>; **, P0.01. (g) Incidence of colonization, pneumonia, and bacteremia in the </a:t>
            </a:r>
            <a:r>
              <a:rPr lang="en-US" sz="1000" b="0" dirty="0" smtClean="0">
                <a:latin typeface="+mn-lt"/>
              </a:rPr>
              <a:t>co-infected </a:t>
            </a:r>
            <a:r>
              <a:rPr lang="en-US" sz="1000" b="0" dirty="0">
                <a:latin typeface="+mn-lt"/>
              </a:rPr>
              <a:t>and single-S. pneumoniae-infected mice with lethal </a:t>
            </a:r>
            <a:r>
              <a:rPr lang="en-US" sz="1000" b="0" dirty="0" smtClean="0">
                <a:latin typeface="+mn-lt"/>
              </a:rPr>
              <a:t>infection according </a:t>
            </a:r>
            <a:r>
              <a:rPr lang="en-US" sz="1000" b="0" dirty="0">
                <a:latin typeface="+mn-lt"/>
              </a:rPr>
              <a:t>to the bacterial burden detected in the nasopharynx, whole lung, and blood, respectively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70"/>
          <a:stretch/>
        </p:blipFill>
        <p:spPr bwMode="auto">
          <a:xfrm>
            <a:off x="30048" y="1140570"/>
            <a:ext cx="4395308" cy="51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323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8763" y="175805"/>
            <a:ext cx="8680450" cy="57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Strain-specific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Alterations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in the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Course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of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2</a:t>
            </a:r>
            <a:r>
              <a:rPr lang="en-US" sz="1200" b="0" i="1" baseline="30000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ary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 Pneumococcal Disease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during Recovery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from IAV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Infection</a:t>
            </a:r>
            <a:endParaRPr lang="en-US" sz="1200" b="0" i="1" dirty="0">
              <a:solidFill>
                <a:srgbClr val="280049"/>
              </a:solidFill>
              <a:ea typeface="SimSun" pitchFamily="2" charset="-122"/>
              <a:cs typeface="Arial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47636" y="6610684"/>
            <a:ext cx="66963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r>
              <a:rPr lang="en-US" sz="1000" dirty="0">
                <a:solidFill>
                  <a:srgbClr val="000000"/>
                </a:solidFill>
              </a:rPr>
              <a:t>Sharma-Chawla </a:t>
            </a:r>
            <a:r>
              <a:rPr lang="en-US" sz="1000" dirty="0" smtClean="0">
                <a:solidFill>
                  <a:srgbClr val="000000"/>
                </a:solidFill>
              </a:rPr>
              <a:t>et al, </a:t>
            </a:r>
            <a:r>
              <a:rPr lang="en-US" sz="1000" i="1" dirty="0" smtClean="0">
                <a:solidFill>
                  <a:srgbClr val="000000"/>
                </a:solidFill>
              </a:rPr>
              <a:t>Infect Immunity,</a:t>
            </a:r>
            <a:r>
              <a:rPr lang="en-US" sz="1000" dirty="0">
                <a:solidFill>
                  <a:srgbClr val="000000"/>
                </a:solidFill>
              </a:rPr>
              <a:t> 84:3445–3457., </a:t>
            </a:r>
            <a:r>
              <a:rPr lang="en-US" sz="1000" dirty="0" smtClean="0">
                <a:solidFill>
                  <a:srgbClr val="000000"/>
                </a:solidFill>
              </a:rPr>
              <a:t>2016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299" y="5375275"/>
            <a:ext cx="83609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050" b="0" dirty="0">
                <a:latin typeface="+mn-lt"/>
              </a:rPr>
              <a:t>Mice were infected with 1 </a:t>
            </a:r>
            <a:r>
              <a:rPr lang="en-US" sz="1050" b="0" dirty="0" smtClean="0">
                <a:latin typeface="+mn-lt"/>
              </a:rPr>
              <a:t>x10</a:t>
            </a:r>
            <a:r>
              <a:rPr lang="en-US" sz="1050" b="0" baseline="30000" dirty="0" smtClean="0">
                <a:latin typeface="+mn-lt"/>
              </a:rPr>
              <a:t>6 </a:t>
            </a:r>
            <a:r>
              <a:rPr lang="en-US" sz="1050" b="0" dirty="0" smtClean="0">
                <a:latin typeface="+mn-lt"/>
              </a:rPr>
              <a:t>CFU </a:t>
            </a:r>
            <a:r>
              <a:rPr lang="en-US" sz="1050" b="0" dirty="0">
                <a:latin typeface="+mn-lt"/>
              </a:rPr>
              <a:t>of S. pneumoniae strain T4, 19F, or 7F on day 14 </a:t>
            </a:r>
            <a:r>
              <a:rPr lang="en-US" sz="1050" b="0" dirty="0" smtClean="0">
                <a:latin typeface="+mn-lt"/>
              </a:rPr>
              <a:t>post-infection </a:t>
            </a:r>
            <a:r>
              <a:rPr lang="en-US" sz="1050" b="0" dirty="0">
                <a:latin typeface="+mn-lt"/>
              </a:rPr>
              <a:t>with 0.31 TCID50 of IAV or PBS treatment. (a to c) Bacterial burden in the BALF (a</a:t>
            </a:r>
            <a:r>
              <a:rPr lang="en-US" sz="1050" b="0" dirty="0" smtClean="0">
                <a:latin typeface="+mn-lt"/>
              </a:rPr>
              <a:t>), post-lavage </a:t>
            </a:r>
            <a:r>
              <a:rPr lang="en-US" sz="1050" b="0" dirty="0">
                <a:latin typeface="+mn-lt"/>
              </a:rPr>
              <a:t>lung (b), and blood (c) at 18 h following secondary infection with T4, 19F, or 7F. Lines indicate the medians. Statistical analysis was </a:t>
            </a:r>
            <a:r>
              <a:rPr lang="en-US" sz="1050" b="0" dirty="0" smtClean="0">
                <a:latin typeface="+mn-lt"/>
              </a:rPr>
              <a:t>performed using </a:t>
            </a:r>
            <a:r>
              <a:rPr lang="en-US" sz="1050" b="0" dirty="0">
                <a:latin typeface="+mn-lt"/>
              </a:rPr>
              <a:t>one-way ANOVA with Bonferroni’s multiple-comparison test, with asterisks indicative of significant differences between the </a:t>
            </a:r>
            <a:r>
              <a:rPr lang="en-US" sz="1050" b="0" dirty="0" smtClean="0">
                <a:latin typeface="+mn-lt"/>
              </a:rPr>
              <a:t>co-infected </a:t>
            </a:r>
            <a:r>
              <a:rPr lang="en-US" sz="1050" b="0" dirty="0">
                <a:latin typeface="+mn-lt"/>
              </a:rPr>
              <a:t>and </a:t>
            </a:r>
            <a:r>
              <a:rPr lang="en-US" sz="1050" b="0" i="1" dirty="0" smtClean="0">
                <a:latin typeface="+mn-lt"/>
              </a:rPr>
              <a:t>S. pneumoniae</a:t>
            </a:r>
            <a:r>
              <a:rPr lang="en-US" sz="1050" b="0" dirty="0" smtClean="0">
                <a:latin typeface="+mn-lt"/>
              </a:rPr>
              <a:t>-only </a:t>
            </a:r>
            <a:r>
              <a:rPr lang="en-US" sz="1050" b="0" dirty="0">
                <a:latin typeface="+mn-lt"/>
              </a:rPr>
              <a:t>groups: *, P  0.05; **, P  0.01; ***, P  </a:t>
            </a:r>
            <a:r>
              <a:rPr lang="en-US" sz="1050" b="0" dirty="0" smtClean="0">
                <a:latin typeface="+mn-lt"/>
              </a:rPr>
              <a:t>0.001</a:t>
            </a:r>
            <a:endParaRPr lang="en-US" sz="1050" b="0" dirty="0">
              <a:latin typeface="+mn-lt"/>
            </a:endParaRPr>
          </a:p>
          <a:p>
            <a:pPr algn="l">
              <a:spcBef>
                <a:spcPts val="600"/>
              </a:spcBef>
            </a:pPr>
            <a:r>
              <a:rPr lang="en-US" sz="1050" b="0" dirty="0" smtClean="0">
                <a:latin typeface="+mn-lt"/>
              </a:rPr>
              <a:t>(d</a:t>
            </a:r>
            <a:r>
              <a:rPr lang="en-US" sz="1050" b="0" dirty="0">
                <a:latin typeface="+mn-lt"/>
              </a:rPr>
              <a:t>) Survival rates of mice </a:t>
            </a:r>
            <a:r>
              <a:rPr lang="en-US" sz="1050" b="0" dirty="0" smtClean="0">
                <a:latin typeface="+mn-lt"/>
              </a:rPr>
              <a:t>co-infected </a:t>
            </a:r>
            <a:r>
              <a:rPr lang="en-US" sz="1050" b="0" dirty="0">
                <a:latin typeface="+mn-lt"/>
              </a:rPr>
              <a:t>on day 14 following IAV infection or infected </a:t>
            </a:r>
            <a:r>
              <a:rPr lang="en-US" sz="1050" b="0" dirty="0" smtClean="0">
                <a:latin typeface="+mn-lt"/>
              </a:rPr>
              <a:t>with </a:t>
            </a:r>
            <a:r>
              <a:rPr lang="en-US" sz="1050" b="0" i="1" dirty="0" smtClean="0">
                <a:latin typeface="+mn-lt"/>
              </a:rPr>
              <a:t>S</a:t>
            </a:r>
            <a:r>
              <a:rPr lang="en-US" sz="1050" b="0" i="1" dirty="0">
                <a:latin typeface="+mn-lt"/>
              </a:rPr>
              <a:t>. pneumoniae </a:t>
            </a:r>
            <a:r>
              <a:rPr lang="en-US" sz="1050" b="0" dirty="0">
                <a:latin typeface="+mn-lt"/>
              </a:rPr>
              <a:t>only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71" y="1209538"/>
            <a:ext cx="6793029" cy="41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945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8763" y="175805"/>
            <a:ext cx="8680450" cy="57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Strain-dependent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Changes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in the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Innate Immune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cell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Composition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of the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Lungs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of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Mice Co-infected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during the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Acute Phase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of IAV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Infection</a:t>
            </a:r>
            <a:endParaRPr lang="en-US" sz="1200" b="0" i="1" dirty="0">
              <a:solidFill>
                <a:srgbClr val="280049"/>
              </a:solidFill>
              <a:ea typeface="SimSun" pitchFamily="2" charset="-122"/>
              <a:cs typeface="Arial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47636" y="6610684"/>
            <a:ext cx="66963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r>
              <a:rPr lang="en-US" sz="1000" dirty="0">
                <a:solidFill>
                  <a:srgbClr val="000000"/>
                </a:solidFill>
              </a:rPr>
              <a:t>Sharma-Chawla </a:t>
            </a:r>
            <a:r>
              <a:rPr lang="en-US" sz="1000" dirty="0" smtClean="0">
                <a:solidFill>
                  <a:srgbClr val="000000"/>
                </a:solidFill>
              </a:rPr>
              <a:t>et al, </a:t>
            </a:r>
            <a:r>
              <a:rPr lang="en-US" sz="1000" i="1" dirty="0" smtClean="0">
                <a:solidFill>
                  <a:srgbClr val="000000"/>
                </a:solidFill>
              </a:rPr>
              <a:t>Infect Immunity,</a:t>
            </a:r>
            <a:r>
              <a:rPr lang="en-US" sz="1000" dirty="0">
                <a:solidFill>
                  <a:srgbClr val="000000"/>
                </a:solidFill>
              </a:rPr>
              <a:t> 84:3445–3457., </a:t>
            </a:r>
            <a:r>
              <a:rPr lang="en-US" sz="1000" dirty="0" smtClean="0">
                <a:solidFill>
                  <a:srgbClr val="000000"/>
                </a:solidFill>
              </a:rPr>
              <a:t>2016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531" y="4807189"/>
            <a:ext cx="83609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000" b="0" dirty="0" smtClean="0">
                <a:latin typeface="+mn-lt"/>
              </a:rPr>
              <a:t>Mice were </a:t>
            </a:r>
            <a:r>
              <a:rPr lang="en-US" sz="1000" b="0" dirty="0">
                <a:latin typeface="+mn-lt"/>
              </a:rPr>
              <a:t>infected with </a:t>
            </a:r>
            <a:r>
              <a:rPr lang="en-US" sz="1000" b="0" dirty="0" smtClean="0">
                <a:latin typeface="+mn-lt"/>
              </a:rPr>
              <a:t>1x10</a:t>
            </a:r>
            <a:r>
              <a:rPr lang="en-US" sz="1000" b="0" baseline="30000" dirty="0" smtClean="0">
                <a:latin typeface="+mn-lt"/>
              </a:rPr>
              <a:t>6</a:t>
            </a:r>
            <a:r>
              <a:rPr lang="en-US" sz="1000" b="0" dirty="0" smtClean="0">
                <a:latin typeface="+mn-lt"/>
              </a:rPr>
              <a:t> </a:t>
            </a:r>
            <a:r>
              <a:rPr lang="en-US" sz="1000" b="0" dirty="0">
                <a:latin typeface="+mn-lt"/>
              </a:rPr>
              <a:t>CFU of S. pneumoniae strain T4, 19F, or 7F or treated with PBS on day 7 </a:t>
            </a:r>
            <a:r>
              <a:rPr lang="en-US" sz="1000" b="0" dirty="0" smtClean="0">
                <a:latin typeface="+mn-lt"/>
              </a:rPr>
              <a:t>post-infection </a:t>
            </a:r>
            <a:r>
              <a:rPr lang="en-US" sz="1000" b="0" dirty="0">
                <a:latin typeface="+mn-lt"/>
              </a:rPr>
              <a:t>with 0.31 TCID</a:t>
            </a:r>
            <a:r>
              <a:rPr lang="en-US" sz="1000" b="0" baseline="-25000" dirty="0">
                <a:latin typeface="+mn-lt"/>
              </a:rPr>
              <a:t>50</a:t>
            </a:r>
            <a:r>
              <a:rPr lang="en-US" sz="1000" b="0" dirty="0">
                <a:latin typeface="+mn-lt"/>
              </a:rPr>
              <a:t> of IAV or only </a:t>
            </a:r>
            <a:r>
              <a:rPr lang="en-US" sz="1000" b="0" dirty="0" smtClean="0">
                <a:latin typeface="+mn-lt"/>
              </a:rPr>
              <a:t>PBS treatment</a:t>
            </a:r>
          </a:p>
          <a:p>
            <a:pPr algn="l">
              <a:spcBef>
                <a:spcPts val="600"/>
              </a:spcBef>
            </a:pPr>
            <a:r>
              <a:rPr lang="en-US" sz="1000" b="0" dirty="0" smtClean="0">
                <a:latin typeface="+mn-lt"/>
              </a:rPr>
              <a:t>Absolute </a:t>
            </a:r>
            <a:r>
              <a:rPr lang="en-US" sz="1000" b="0" dirty="0">
                <a:latin typeface="+mn-lt"/>
              </a:rPr>
              <a:t>numbers of alveolar macrophages (# AM) (a), infiltrating mononuclear phagocytes (# IMP) (b), and </a:t>
            </a:r>
            <a:r>
              <a:rPr lang="en-US" sz="1000" b="0" dirty="0" err="1">
                <a:latin typeface="+mn-lt"/>
              </a:rPr>
              <a:t>polymorphonuclear</a:t>
            </a:r>
            <a:r>
              <a:rPr lang="en-US" sz="1000" b="0" dirty="0">
                <a:latin typeface="+mn-lt"/>
              </a:rPr>
              <a:t> cells (#</a:t>
            </a:r>
          </a:p>
          <a:p>
            <a:pPr algn="l">
              <a:spcBef>
                <a:spcPts val="600"/>
              </a:spcBef>
            </a:pPr>
            <a:r>
              <a:rPr lang="en-US" sz="1000" b="0" dirty="0">
                <a:latin typeface="+mn-lt"/>
              </a:rPr>
              <a:t>PMN) (c) in </a:t>
            </a:r>
            <a:r>
              <a:rPr lang="en-US" sz="1000" b="0" dirty="0" err="1" smtClean="0">
                <a:latin typeface="+mn-lt"/>
              </a:rPr>
              <a:t>postl-avage</a:t>
            </a:r>
            <a:r>
              <a:rPr lang="en-US" sz="1000" b="0" dirty="0" smtClean="0">
                <a:latin typeface="+mn-lt"/>
              </a:rPr>
              <a:t> </a:t>
            </a:r>
            <a:r>
              <a:rPr lang="en-US" sz="1000" b="0" dirty="0">
                <a:latin typeface="+mn-lt"/>
              </a:rPr>
              <a:t>lungs at 18 h after </a:t>
            </a:r>
            <a:r>
              <a:rPr lang="en-US" sz="1000" b="0" dirty="0" smtClean="0">
                <a:latin typeface="+mn-lt"/>
              </a:rPr>
              <a:t>coinfection</a:t>
            </a:r>
          </a:p>
          <a:p>
            <a:pPr algn="l">
              <a:spcBef>
                <a:spcPts val="600"/>
              </a:spcBef>
            </a:pPr>
            <a:r>
              <a:rPr lang="en-US" sz="1000" b="0" dirty="0" smtClean="0">
                <a:latin typeface="+mn-lt"/>
              </a:rPr>
              <a:t>Absolute </a:t>
            </a:r>
            <a:r>
              <a:rPr lang="en-US" sz="1000" b="0" dirty="0">
                <a:latin typeface="+mn-lt"/>
              </a:rPr>
              <a:t>numbers of alveolar macrophages (# AM) (d), infiltrating mononuclear phagocytes </a:t>
            </a:r>
            <a:r>
              <a:rPr lang="en-US" sz="1000" b="0" dirty="0" smtClean="0">
                <a:latin typeface="+mn-lt"/>
              </a:rPr>
              <a:t>(# MP</a:t>
            </a:r>
            <a:r>
              <a:rPr lang="en-US" sz="1000" b="0" dirty="0">
                <a:latin typeface="+mn-lt"/>
              </a:rPr>
              <a:t>) (e), and </a:t>
            </a:r>
            <a:r>
              <a:rPr lang="en-US" sz="1000" b="0" dirty="0" err="1">
                <a:latin typeface="+mn-lt"/>
              </a:rPr>
              <a:t>polymorphonuclear</a:t>
            </a:r>
            <a:r>
              <a:rPr lang="en-US" sz="1000" b="0" dirty="0">
                <a:latin typeface="+mn-lt"/>
              </a:rPr>
              <a:t> cells (# PMN) (f) in BALF 18 h after </a:t>
            </a:r>
            <a:r>
              <a:rPr lang="en-US" sz="1000" b="0" dirty="0" smtClean="0">
                <a:latin typeface="+mn-lt"/>
              </a:rPr>
              <a:t>coinfection</a:t>
            </a:r>
          </a:p>
          <a:p>
            <a:pPr algn="l">
              <a:spcBef>
                <a:spcPts val="600"/>
              </a:spcBef>
            </a:pPr>
            <a:r>
              <a:rPr lang="en-US" sz="1000" b="0" dirty="0" smtClean="0">
                <a:latin typeface="+mn-lt"/>
              </a:rPr>
              <a:t>Data </a:t>
            </a:r>
            <a:r>
              <a:rPr lang="en-US" sz="1000" b="0" dirty="0">
                <a:latin typeface="+mn-lt"/>
              </a:rPr>
              <a:t>are shown as Tukey box plots with lines indicating the </a:t>
            </a:r>
            <a:r>
              <a:rPr lang="en-US" sz="1000" b="0" dirty="0" smtClean="0">
                <a:latin typeface="+mn-lt"/>
              </a:rPr>
              <a:t>medians</a:t>
            </a:r>
          </a:p>
          <a:p>
            <a:pPr algn="l">
              <a:spcBef>
                <a:spcPts val="600"/>
              </a:spcBef>
            </a:pPr>
            <a:r>
              <a:rPr lang="en-US" sz="1000" b="0" dirty="0" smtClean="0">
                <a:latin typeface="+mn-lt"/>
              </a:rPr>
              <a:t>Data </a:t>
            </a:r>
            <a:r>
              <a:rPr lang="en-US" sz="1000" b="0" dirty="0">
                <a:latin typeface="+mn-lt"/>
              </a:rPr>
              <a:t>are compiled from </a:t>
            </a:r>
            <a:r>
              <a:rPr lang="en-US" sz="1000" b="0" dirty="0" smtClean="0">
                <a:latin typeface="+mn-lt"/>
              </a:rPr>
              <a:t>&gt;5 </a:t>
            </a:r>
            <a:r>
              <a:rPr lang="en-US" sz="1000" b="0" dirty="0">
                <a:latin typeface="+mn-lt"/>
              </a:rPr>
              <a:t>samples from at least two independent experiments with 2 or 3 WT C57BL/6J mice per </a:t>
            </a:r>
            <a:r>
              <a:rPr lang="en-US" sz="1000" b="0" dirty="0" smtClean="0">
                <a:latin typeface="+mn-lt"/>
              </a:rPr>
              <a:t>group</a:t>
            </a:r>
          </a:p>
          <a:p>
            <a:pPr algn="l">
              <a:spcBef>
                <a:spcPts val="600"/>
              </a:spcBef>
            </a:pPr>
            <a:r>
              <a:rPr lang="en-US" sz="1000" b="0" dirty="0" smtClean="0">
                <a:latin typeface="+mn-lt"/>
              </a:rPr>
              <a:t>Statistical </a:t>
            </a:r>
            <a:r>
              <a:rPr lang="en-US" sz="1000" b="0" dirty="0">
                <a:latin typeface="+mn-lt"/>
              </a:rPr>
              <a:t>analysis </a:t>
            </a:r>
            <a:r>
              <a:rPr lang="en-US" sz="1000" b="0" dirty="0" smtClean="0">
                <a:latin typeface="+mn-lt"/>
              </a:rPr>
              <a:t>was performed </a:t>
            </a:r>
            <a:r>
              <a:rPr lang="en-US" sz="1000" b="0" dirty="0">
                <a:latin typeface="+mn-lt"/>
              </a:rPr>
              <a:t>using one-way ANOVA with Bonferroni’s multiple-comparison test, with asterisks indicating significant differences: *, P  0.05; **, P  0.01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58" y="1148155"/>
            <a:ext cx="6562912" cy="362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010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8763" y="175805"/>
            <a:ext cx="8680450" cy="57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Histopathological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Changes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in the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Lung Tissue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of S.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pneumoniae-mono-infected Mice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and M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ice co-infected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during the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Acute Phase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of IAV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Infection</a:t>
            </a:r>
            <a:endParaRPr lang="en-US" sz="1200" b="0" i="1" dirty="0">
              <a:solidFill>
                <a:srgbClr val="280049"/>
              </a:solidFill>
              <a:ea typeface="SimSun" pitchFamily="2" charset="-122"/>
              <a:cs typeface="Arial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47636" y="6610684"/>
            <a:ext cx="66963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r>
              <a:rPr lang="en-US" sz="1000" dirty="0">
                <a:solidFill>
                  <a:srgbClr val="000000"/>
                </a:solidFill>
              </a:rPr>
              <a:t>Sharma-Chawla </a:t>
            </a:r>
            <a:r>
              <a:rPr lang="en-US" sz="1000" dirty="0" smtClean="0">
                <a:solidFill>
                  <a:srgbClr val="000000"/>
                </a:solidFill>
              </a:rPr>
              <a:t>et al, </a:t>
            </a:r>
            <a:r>
              <a:rPr lang="en-US" sz="1000" i="1" dirty="0" smtClean="0">
                <a:solidFill>
                  <a:srgbClr val="000000"/>
                </a:solidFill>
              </a:rPr>
              <a:t>Infect Immunity,</a:t>
            </a:r>
            <a:r>
              <a:rPr lang="en-US" sz="1000" dirty="0">
                <a:solidFill>
                  <a:srgbClr val="000000"/>
                </a:solidFill>
              </a:rPr>
              <a:t> 84:3445–3457., </a:t>
            </a:r>
            <a:r>
              <a:rPr lang="en-US" sz="1000" dirty="0" smtClean="0">
                <a:solidFill>
                  <a:srgbClr val="000000"/>
                </a:solidFill>
              </a:rPr>
              <a:t>2016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263" y="4987096"/>
            <a:ext cx="8360914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050" b="0" dirty="0">
                <a:latin typeface="+mn-lt"/>
              </a:rPr>
              <a:t>Mice </a:t>
            </a:r>
            <a:r>
              <a:rPr lang="en-US" sz="1050" b="0" dirty="0" smtClean="0">
                <a:latin typeface="+mn-lt"/>
              </a:rPr>
              <a:t>were infected </a:t>
            </a:r>
            <a:r>
              <a:rPr lang="en-US" sz="1050" b="0" dirty="0">
                <a:latin typeface="+mn-lt"/>
              </a:rPr>
              <a:t>with </a:t>
            </a:r>
            <a:r>
              <a:rPr lang="en-US" sz="1050" b="0" dirty="0" smtClean="0">
                <a:latin typeface="+mn-lt"/>
              </a:rPr>
              <a:t>1x10</a:t>
            </a:r>
            <a:r>
              <a:rPr lang="en-US" sz="1050" b="0" baseline="30000" dirty="0" smtClean="0">
                <a:latin typeface="+mn-lt"/>
              </a:rPr>
              <a:t>6</a:t>
            </a:r>
            <a:r>
              <a:rPr lang="en-US" sz="1050" b="0" dirty="0" smtClean="0">
                <a:latin typeface="+mn-lt"/>
              </a:rPr>
              <a:t> </a:t>
            </a:r>
            <a:r>
              <a:rPr lang="en-US" sz="1050" b="0" dirty="0">
                <a:latin typeface="+mn-lt"/>
              </a:rPr>
              <a:t>CFU of S. pneumoniae strain T4, 19F, or 7F on day 7 </a:t>
            </a:r>
            <a:r>
              <a:rPr lang="en-US" sz="1050" b="0" dirty="0" smtClean="0">
                <a:latin typeface="+mn-lt"/>
              </a:rPr>
              <a:t>post-infection </a:t>
            </a:r>
            <a:r>
              <a:rPr lang="en-US" sz="1050" b="0" dirty="0">
                <a:latin typeface="+mn-lt"/>
              </a:rPr>
              <a:t>with 0.31 TCID</a:t>
            </a:r>
            <a:r>
              <a:rPr lang="en-US" sz="1050" b="0" baseline="-25000" dirty="0">
                <a:latin typeface="+mn-lt"/>
              </a:rPr>
              <a:t>50</a:t>
            </a:r>
            <a:r>
              <a:rPr lang="en-US" sz="1050" b="0" dirty="0">
                <a:latin typeface="+mn-lt"/>
              </a:rPr>
              <a:t> of IAV or PBS treatment. </a:t>
            </a:r>
            <a:endParaRPr lang="en-US" sz="1050" b="0" dirty="0" smtClean="0">
              <a:latin typeface="+mn-lt"/>
            </a:endParaRPr>
          </a:p>
          <a:p>
            <a:pPr marL="228600" indent="-228600" algn="l">
              <a:spcBef>
                <a:spcPts val="600"/>
              </a:spcBef>
              <a:buAutoNum type="alphaLcParenBoth"/>
            </a:pPr>
            <a:r>
              <a:rPr lang="en-US" sz="1050" b="0" dirty="0" smtClean="0">
                <a:latin typeface="+mn-lt"/>
              </a:rPr>
              <a:t>Representative example (1 </a:t>
            </a:r>
            <a:r>
              <a:rPr lang="en-US" sz="1050" b="0" dirty="0">
                <a:latin typeface="+mn-lt"/>
              </a:rPr>
              <a:t>of 3 to 7 results) of the histopathological changes examined by H&amp;E staining of the lungs of </a:t>
            </a:r>
            <a:r>
              <a:rPr lang="en-US" sz="1050" b="0" dirty="0" smtClean="0">
                <a:latin typeface="+mn-lt"/>
              </a:rPr>
              <a:t>co-infected </a:t>
            </a:r>
            <a:r>
              <a:rPr lang="en-US" sz="1050" b="0" dirty="0">
                <a:latin typeface="+mn-lt"/>
              </a:rPr>
              <a:t>and</a:t>
            </a:r>
            <a:r>
              <a:rPr lang="en-US" sz="1050" b="0" i="1" dirty="0">
                <a:latin typeface="+mn-lt"/>
              </a:rPr>
              <a:t> S. </a:t>
            </a:r>
            <a:r>
              <a:rPr lang="en-US" sz="1050" b="0" i="1" dirty="0" smtClean="0">
                <a:latin typeface="+mn-lt"/>
              </a:rPr>
              <a:t>pneumonia</a:t>
            </a:r>
            <a:r>
              <a:rPr lang="en-US" sz="1050" b="0" dirty="0" smtClean="0">
                <a:latin typeface="+mn-lt"/>
              </a:rPr>
              <a:t>e-mono-infected mice </a:t>
            </a:r>
            <a:r>
              <a:rPr lang="en-US" sz="1050" b="0" dirty="0">
                <a:latin typeface="+mn-lt"/>
              </a:rPr>
              <a:t>at 18 </a:t>
            </a:r>
            <a:r>
              <a:rPr lang="en-US" sz="1050" b="0" dirty="0" smtClean="0">
                <a:latin typeface="+mn-lt"/>
              </a:rPr>
              <a:t>h post-infection </a:t>
            </a:r>
            <a:r>
              <a:rPr lang="en-US" sz="1050" b="0" dirty="0">
                <a:latin typeface="+mn-lt"/>
              </a:rPr>
              <a:t>with T4, 19F, or 7F. Arrowheads indicate selected regions of bronchopneumonia. </a:t>
            </a:r>
            <a:endParaRPr lang="en-US" sz="1050" b="0" dirty="0" smtClean="0">
              <a:latin typeface="+mn-lt"/>
            </a:endParaRPr>
          </a:p>
          <a:p>
            <a:pPr marL="228600" indent="-228600" algn="l">
              <a:spcBef>
                <a:spcPts val="600"/>
              </a:spcBef>
              <a:buAutoNum type="alphaLcParenBoth"/>
            </a:pPr>
            <a:r>
              <a:rPr lang="en-US" sz="1050" b="0" dirty="0" smtClean="0">
                <a:latin typeface="+mn-lt"/>
              </a:rPr>
              <a:t>Histopathological </a:t>
            </a:r>
            <a:r>
              <a:rPr lang="en-US" sz="1050" b="0" dirty="0">
                <a:latin typeface="+mn-lt"/>
              </a:rPr>
              <a:t>scores for inflammation observed in </a:t>
            </a:r>
            <a:r>
              <a:rPr lang="en-US" sz="1050" b="0" dirty="0" smtClean="0">
                <a:latin typeface="+mn-lt"/>
              </a:rPr>
              <a:t>the lungs </a:t>
            </a:r>
            <a:r>
              <a:rPr lang="en-US" sz="1050" b="0" dirty="0">
                <a:latin typeface="+mn-lt"/>
              </a:rPr>
              <a:t>of </a:t>
            </a:r>
            <a:r>
              <a:rPr lang="en-US" sz="1050" b="0" dirty="0" smtClean="0">
                <a:latin typeface="+mn-lt"/>
              </a:rPr>
              <a:t>co-infected </a:t>
            </a:r>
            <a:r>
              <a:rPr lang="en-US" sz="1050" b="0" dirty="0">
                <a:latin typeface="+mn-lt"/>
              </a:rPr>
              <a:t>and </a:t>
            </a:r>
            <a:r>
              <a:rPr lang="en-US" sz="1050" b="0" i="1" dirty="0">
                <a:latin typeface="+mn-lt"/>
              </a:rPr>
              <a:t>S. </a:t>
            </a:r>
            <a:r>
              <a:rPr lang="en-US" sz="1050" b="0" i="1" dirty="0" smtClean="0">
                <a:latin typeface="+mn-lt"/>
              </a:rPr>
              <a:t>pneumonia</a:t>
            </a:r>
            <a:r>
              <a:rPr lang="en-US" sz="1050" b="0" dirty="0" smtClean="0">
                <a:latin typeface="+mn-lt"/>
              </a:rPr>
              <a:t>e-mono-infected </a:t>
            </a:r>
            <a:r>
              <a:rPr lang="en-US" sz="1050" b="0" dirty="0">
                <a:latin typeface="+mn-lt"/>
              </a:rPr>
              <a:t>mice. Acute inflammation was characterized as perivascular and interstitial immune cell infiltration. </a:t>
            </a:r>
            <a:endParaRPr lang="en-US" sz="1050" b="0" dirty="0" smtClean="0">
              <a:latin typeface="+mn-lt"/>
            </a:endParaRPr>
          </a:p>
          <a:p>
            <a:pPr marL="228600" indent="-228600" algn="l">
              <a:spcBef>
                <a:spcPts val="600"/>
              </a:spcBef>
              <a:buAutoNum type="alphaLcParenBoth"/>
            </a:pPr>
            <a:r>
              <a:rPr lang="en-US" sz="1050" b="0" dirty="0" smtClean="0">
                <a:latin typeface="+mn-lt"/>
              </a:rPr>
              <a:t>Percentage </a:t>
            </a:r>
            <a:r>
              <a:rPr lang="en-US" sz="1050" b="0" dirty="0">
                <a:latin typeface="+mn-lt"/>
              </a:rPr>
              <a:t>of the lung affected by bronchopneumonia in the </a:t>
            </a:r>
            <a:r>
              <a:rPr lang="en-US" sz="1050" b="0" dirty="0" smtClean="0">
                <a:latin typeface="+mn-lt"/>
              </a:rPr>
              <a:t>co-infected </a:t>
            </a:r>
            <a:r>
              <a:rPr lang="en-US" sz="1050" b="0" dirty="0">
                <a:latin typeface="+mn-lt"/>
              </a:rPr>
              <a:t>and </a:t>
            </a:r>
            <a:r>
              <a:rPr lang="en-US" sz="1050" b="0" i="1" dirty="0">
                <a:latin typeface="+mn-lt"/>
              </a:rPr>
              <a:t>S. </a:t>
            </a:r>
            <a:r>
              <a:rPr lang="en-US" sz="1050" b="0" i="1" dirty="0" smtClean="0">
                <a:latin typeface="+mn-lt"/>
              </a:rPr>
              <a:t>pneumoniae</a:t>
            </a:r>
            <a:r>
              <a:rPr lang="en-US" sz="1050" b="0" dirty="0" smtClean="0">
                <a:latin typeface="+mn-lt"/>
              </a:rPr>
              <a:t>-mono-infected </a:t>
            </a:r>
            <a:r>
              <a:rPr lang="en-US" sz="1050" b="0" dirty="0">
                <a:latin typeface="+mn-lt"/>
              </a:rPr>
              <a:t>mice. Histological analysis was performed twice </a:t>
            </a:r>
            <a:r>
              <a:rPr lang="en-US" sz="1050" b="0" dirty="0" smtClean="0">
                <a:latin typeface="+mn-lt"/>
              </a:rPr>
              <a:t>with 2 </a:t>
            </a:r>
            <a:r>
              <a:rPr lang="en-US" sz="1050" b="0" dirty="0">
                <a:latin typeface="+mn-lt"/>
              </a:rPr>
              <a:t>to 4 mice per group. Lines indicate the medians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204686"/>
            <a:ext cx="4937351" cy="367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347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8763" y="175805"/>
            <a:ext cx="8680450" cy="57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Inflammatory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Cell Profiles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in the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Lungs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of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Mice Mono-infected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with S. pneumoniae </a:t>
            </a:r>
            <a:endParaRPr lang="en-US" sz="1200" b="0" i="1" dirty="0" smtClean="0">
              <a:solidFill>
                <a:srgbClr val="280049"/>
              </a:solidFill>
              <a:ea typeface="SimSun" pitchFamily="2" charset="-122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or Co-infected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during the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Recovery Phase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of IAV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Infection</a:t>
            </a:r>
            <a:endParaRPr lang="en-US" sz="1200" b="0" i="1" dirty="0">
              <a:solidFill>
                <a:srgbClr val="280049"/>
              </a:solidFill>
              <a:ea typeface="SimSun" pitchFamily="2" charset="-122"/>
              <a:cs typeface="Arial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47636" y="6610684"/>
            <a:ext cx="66963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r>
              <a:rPr lang="en-US" sz="1000" dirty="0">
                <a:solidFill>
                  <a:srgbClr val="000000"/>
                </a:solidFill>
              </a:rPr>
              <a:t>Sharma-Chawla </a:t>
            </a:r>
            <a:r>
              <a:rPr lang="en-US" sz="1000" dirty="0" smtClean="0">
                <a:solidFill>
                  <a:srgbClr val="000000"/>
                </a:solidFill>
              </a:rPr>
              <a:t>et al, </a:t>
            </a:r>
            <a:r>
              <a:rPr lang="en-US" sz="1000" i="1" dirty="0" smtClean="0">
                <a:solidFill>
                  <a:srgbClr val="000000"/>
                </a:solidFill>
              </a:rPr>
              <a:t>Infect Immunity,</a:t>
            </a:r>
            <a:r>
              <a:rPr lang="en-US" sz="1000" dirty="0">
                <a:solidFill>
                  <a:srgbClr val="000000"/>
                </a:solidFill>
              </a:rPr>
              <a:t> 84:3445–3457., </a:t>
            </a:r>
            <a:r>
              <a:rPr lang="en-US" sz="1000" dirty="0" smtClean="0">
                <a:solidFill>
                  <a:srgbClr val="000000"/>
                </a:solidFill>
              </a:rPr>
              <a:t>2016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263" y="4987096"/>
            <a:ext cx="836091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050" b="0" dirty="0">
                <a:latin typeface="+mn-lt"/>
              </a:rPr>
              <a:t>(a to </a:t>
            </a:r>
            <a:r>
              <a:rPr lang="en-US" sz="1050" b="0" dirty="0" smtClean="0">
                <a:latin typeface="+mn-lt"/>
              </a:rPr>
              <a:t>c) Mice </a:t>
            </a:r>
            <a:r>
              <a:rPr lang="en-US" sz="1050" b="0" dirty="0">
                <a:latin typeface="+mn-lt"/>
              </a:rPr>
              <a:t>were infected with </a:t>
            </a:r>
            <a:r>
              <a:rPr lang="en-US" sz="1050" b="0" dirty="0" smtClean="0">
                <a:latin typeface="+mn-lt"/>
              </a:rPr>
              <a:t>1x10</a:t>
            </a:r>
            <a:r>
              <a:rPr lang="en-US" sz="1050" b="0" baseline="30000" dirty="0" smtClean="0">
                <a:latin typeface="+mn-lt"/>
              </a:rPr>
              <a:t>6</a:t>
            </a:r>
            <a:r>
              <a:rPr lang="en-US" sz="1050" b="0" dirty="0" smtClean="0">
                <a:latin typeface="+mn-lt"/>
              </a:rPr>
              <a:t> </a:t>
            </a:r>
            <a:r>
              <a:rPr lang="en-US" sz="1050" b="0" dirty="0">
                <a:latin typeface="+mn-lt"/>
              </a:rPr>
              <a:t>CFU of S. pneumoniae strain T4, 19F, or 7F or treated with PBS on day 14 </a:t>
            </a:r>
            <a:r>
              <a:rPr lang="en-US" sz="1050" b="0" dirty="0" smtClean="0">
                <a:latin typeface="+mn-lt"/>
              </a:rPr>
              <a:t>post-infection </a:t>
            </a:r>
            <a:r>
              <a:rPr lang="en-US" sz="1050" b="0" dirty="0">
                <a:latin typeface="+mn-lt"/>
              </a:rPr>
              <a:t>with 0.31 TCID</a:t>
            </a:r>
            <a:r>
              <a:rPr lang="en-US" sz="1050" b="0" baseline="-25000" dirty="0">
                <a:latin typeface="+mn-lt"/>
              </a:rPr>
              <a:t>50</a:t>
            </a:r>
            <a:r>
              <a:rPr lang="en-US" sz="1050" b="0" dirty="0">
                <a:latin typeface="+mn-lt"/>
              </a:rPr>
              <a:t> of IAV or </a:t>
            </a:r>
            <a:r>
              <a:rPr lang="en-US" sz="1050" b="0" dirty="0" smtClean="0">
                <a:latin typeface="+mn-lt"/>
              </a:rPr>
              <a:t>PBS treatment</a:t>
            </a:r>
            <a:r>
              <a:rPr lang="en-US" sz="1050" b="0" dirty="0">
                <a:latin typeface="+mn-lt"/>
              </a:rPr>
              <a:t>. Absolute numbers of alveolar macrophages (# AMs) (a), infiltrating mononuclear phagocytes (# IMP) (b), and </a:t>
            </a:r>
            <a:r>
              <a:rPr lang="en-US" sz="1050" b="0" dirty="0" err="1">
                <a:latin typeface="+mn-lt"/>
              </a:rPr>
              <a:t>polymorphonuclear</a:t>
            </a:r>
            <a:r>
              <a:rPr lang="en-US" sz="1050" b="0" dirty="0">
                <a:latin typeface="+mn-lt"/>
              </a:rPr>
              <a:t> cells </a:t>
            </a:r>
            <a:r>
              <a:rPr lang="en-US" sz="1050" b="0" dirty="0" smtClean="0">
                <a:latin typeface="+mn-lt"/>
              </a:rPr>
              <a:t>(# PMNs</a:t>
            </a:r>
            <a:r>
              <a:rPr lang="en-US" sz="1050" b="0" dirty="0">
                <a:latin typeface="+mn-lt"/>
              </a:rPr>
              <a:t>) (c) in </a:t>
            </a:r>
            <a:r>
              <a:rPr lang="en-US" sz="1050" b="0" dirty="0" smtClean="0">
                <a:latin typeface="+mn-lt"/>
              </a:rPr>
              <a:t>post-l-</a:t>
            </a:r>
            <a:r>
              <a:rPr lang="en-US" sz="1050" b="0" dirty="0" err="1" smtClean="0">
                <a:latin typeface="+mn-lt"/>
              </a:rPr>
              <a:t>avage</a:t>
            </a:r>
            <a:r>
              <a:rPr lang="en-US" sz="1050" b="0" dirty="0" smtClean="0">
                <a:latin typeface="+mn-lt"/>
              </a:rPr>
              <a:t> </a:t>
            </a:r>
            <a:r>
              <a:rPr lang="en-US" sz="1050" b="0" dirty="0">
                <a:latin typeface="+mn-lt"/>
              </a:rPr>
              <a:t>lungs 18 h after the bacterial infection or PBS </a:t>
            </a:r>
            <a:r>
              <a:rPr lang="en-US" sz="1050" b="0" dirty="0" smtClean="0">
                <a:latin typeface="+mn-lt"/>
              </a:rPr>
              <a:t>treatment</a:t>
            </a:r>
            <a:endParaRPr lang="en-US" sz="1050" b="0" dirty="0">
              <a:latin typeface="+mn-lt"/>
            </a:endParaRPr>
          </a:p>
          <a:p>
            <a:pPr algn="l">
              <a:spcBef>
                <a:spcPts val="600"/>
              </a:spcBef>
            </a:pPr>
            <a:r>
              <a:rPr lang="en-US" sz="1050" b="0" dirty="0" smtClean="0">
                <a:latin typeface="+mn-lt"/>
              </a:rPr>
              <a:t>(d </a:t>
            </a:r>
            <a:r>
              <a:rPr lang="en-US" sz="1050" b="0" dirty="0">
                <a:latin typeface="+mn-lt"/>
              </a:rPr>
              <a:t>to f) Mice were infected with </a:t>
            </a:r>
            <a:r>
              <a:rPr lang="en-US" sz="1050" b="0" dirty="0" smtClean="0">
                <a:latin typeface="+mn-lt"/>
              </a:rPr>
              <a:t>1x10</a:t>
            </a:r>
            <a:r>
              <a:rPr lang="en-US" sz="1050" b="0" baseline="30000" dirty="0" smtClean="0">
                <a:latin typeface="+mn-lt"/>
              </a:rPr>
              <a:t>6</a:t>
            </a:r>
            <a:r>
              <a:rPr lang="en-US" sz="1050" b="0" dirty="0" smtClean="0">
                <a:latin typeface="+mn-lt"/>
              </a:rPr>
              <a:t> </a:t>
            </a:r>
            <a:r>
              <a:rPr lang="en-US" sz="1050" b="0" dirty="0">
                <a:latin typeface="+mn-lt"/>
              </a:rPr>
              <a:t>CFU of S. pneumoniae strain </a:t>
            </a:r>
            <a:r>
              <a:rPr lang="en-US" sz="1050" b="0" dirty="0" smtClean="0">
                <a:latin typeface="+mn-lt"/>
              </a:rPr>
              <a:t>T4, 19F</a:t>
            </a:r>
            <a:r>
              <a:rPr lang="en-US" sz="1050" b="0" dirty="0">
                <a:latin typeface="+mn-lt"/>
              </a:rPr>
              <a:t>, or 7F or treated with PBS on day 21 </a:t>
            </a:r>
            <a:r>
              <a:rPr lang="en-US" sz="1050" b="0" dirty="0" smtClean="0">
                <a:latin typeface="+mn-lt"/>
              </a:rPr>
              <a:t>post-infection </a:t>
            </a:r>
            <a:r>
              <a:rPr lang="en-US" sz="1050" b="0" dirty="0">
                <a:latin typeface="+mn-lt"/>
              </a:rPr>
              <a:t>with 0.31 TCID50 of IAV or PBS treatment. Absolute numbers of alveolar macrophages (# AMs</a:t>
            </a:r>
            <a:r>
              <a:rPr lang="en-US" sz="1050" b="0" dirty="0" smtClean="0">
                <a:latin typeface="+mn-lt"/>
              </a:rPr>
              <a:t>) (</a:t>
            </a:r>
            <a:r>
              <a:rPr lang="en-US" sz="1050" b="0" dirty="0">
                <a:latin typeface="+mn-lt"/>
              </a:rPr>
              <a:t>d), infiltrating cells (# IMP) (e), and </a:t>
            </a:r>
            <a:r>
              <a:rPr lang="en-US" sz="1050" b="0" dirty="0" err="1">
                <a:latin typeface="+mn-lt"/>
              </a:rPr>
              <a:t>polymorphonuclear</a:t>
            </a:r>
            <a:r>
              <a:rPr lang="en-US" sz="1050" b="0" dirty="0">
                <a:latin typeface="+mn-lt"/>
              </a:rPr>
              <a:t> cells (# PMNs) (f) in </a:t>
            </a:r>
            <a:r>
              <a:rPr lang="en-US" sz="1050" b="0" dirty="0" smtClean="0">
                <a:latin typeface="+mn-lt"/>
              </a:rPr>
              <a:t>pos-</a:t>
            </a:r>
            <a:r>
              <a:rPr lang="en-US" sz="1050" b="0" dirty="0" err="1" smtClean="0">
                <a:latin typeface="+mn-lt"/>
              </a:rPr>
              <a:t>tlavage</a:t>
            </a:r>
            <a:r>
              <a:rPr lang="en-US" sz="1050" b="0" dirty="0" smtClean="0">
                <a:latin typeface="+mn-lt"/>
              </a:rPr>
              <a:t> </a:t>
            </a:r>
            <a:r>
              <a:rPr lang="en-US" sz="1050" b="0" dirty="0">
                <a:latin typeface="+mn-lt"/>
              </a:rPr>
              <a:t>lungs 18 h after the bacterial infection or PBS treatment. All </a:t>
            </a:r>
            <a:r>
              <a:rPr lang="en-US" sz="1050" b="0" dirty="0" smtClean="0">
                <a:latin typeface="+mn-lt"/>
              </a:rPr>
              <a:t>data are </a:t>
            </a:r>
            <a:r>
              <a:rPr lang="en-US" sz="1050" b="0" dirty="0">
                <a:latin typeface="+mn-lt"/>
              </a:rPr>
              <a:t>shown as Tukey box plots with lines indicating the </a:t>
            </a:r>
            <a:r>
              <a:rPr lang="en-US" sz="1050" b="0" dirty="0" smtClean="0">
                <a:latin typeface="+mn-lt"/>
              </a:rPr>
              <a:t>medians</a:t>
            </a:r>
          </a:p>
          <a:p>
            <a:pPr algn="l">
              <a:spcBef>
                <a:spcPts val="600"/>
              </a:spcBef>
            </a:pPr>
            <a:r>
              <a:rPr lang="en-US" sz="1050" b="0" dirty="0" smtClean="0">
                <a:latin typeface="+mn-lt"/>
              </a:rPr>
              <a:t>Data </a:t>
            </a:r>
            <a:r>
              <a:rPr lang="en-US" sz="1050" b="0" dirty="0">
                <a:latin typeface="+mn-lt"/>
              </a:rPr>
              <a:t>are compiled from at least two independent experiments with 3 to 4 WT mice </a:t>
            </a:r>
            <a:r>
              <a:rPr lang="en-US" sz="1050" b="0" dirty="0" smtClean="0">
                <a:latin typeface="+mn-lt"/>
              </a:rPr>
              <a:t>per group</a:t>
            </a:r>
            <a:endParaRPr lang="en-US" sz="1050" b="0" dirty="0">
              <a:latin typeface="+mn-lt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0" y="1135975"/>
            <a:ext cx="6621008" cy="385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575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8763" y="175805"/>
            <a:ext cx="8680450" cy="57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Proinflammatory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Cytokine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and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Chemokine Profiles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in the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Lungs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of S.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pneumoniae-mono-infected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or Co-infected Mice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during the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Acute Phase </a:t>
            </a:r>
            <a:r>
              <a:rPr lang="en-US" sz="1200" b="0" i="1" dirty="0">
                <a:solidFill>
                  <a:srgbClr val="280049"/>
                </a:solidFill>
                <a:ea typeface="SimSun" pitchFamily="2" charset="-122"/>
                <a:cs typeface="Arial"/>
              </a:rPr>
              <a:t>of </a:t>
            </a:r>
            <a:r>
              <a:rPr lang="en-US" sz="1200" b="0" i="1" dirty="0" smtClean="0">
                <a:solidFill>
                  <a:srgbClr val="280049"/>
                </a:solidFill>
                <a:ea typeface="SimSun" pitchFamily="2" charset="-122"/>
                <a:cs typeface="Arial"/>
              </a:rPr>
              <a:t>IAV Infection</a:t>
            </a:r>
            <a:endParaRPr lang="en-US" sz="1200" b="0" i="1" dirty="0">
              <a:solidFill>
                <a:srgbClr val="280049"/>
              </a:solidFill>
              <a:ea typeface="SimSun" pitchFamily="2" charset="-122"/>
              <a:cs typeface="Arial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47636" y="6610684"/>
            <a:ext cx="66963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r>
              <a:rPr lang="en-US" sz="1000" dirty="0">
                <a:solidFill>
                  <a:srgbClr val="000000"/>
                </a:solidFill>
              </a:rPr>
              <a:t>Sharma-Chawla </a:t>
            </a:r>
            <a:r>
              <a:rPr lang="en-US" sz="1000" dirty="0" smtClean="0">
                <a:solidFill>
                  <a:srgbClr val="000000"/>
                </a:solidFill>
              </a:rPr>
              <a:t>et al, </a:t>
            </a:r>
            <a:r>
              <a:rPr lang="en-US" sz="1000" i="1" dirty="0" smtClean="0">
                <a:solidFill>
                  <a:srgbClr val="000000"/>
                </a:solidFill>
              </a:rPr>
              <a:t>Infect Immunity,</a:t>
            </a:r>
            <a:r>
              <a:rPr lang="en-US" sz="1000" dirty="0">
                <a:solidFill>
                  <a:srgbClr val="000000"/>
                </a:solidFill>
              </a:rPr>
              <a:t> 84:3445–3457., </a:t>
            </a:r>
            <a:r>
              <a:rPr lang="en-US" sz="1000" dirty="0" smtClean="0">
                <a:solidFill>
                  <a:srgbClr val="000000"/>
                </a:solidFill>
              </a:rPr>
              <a:t>2016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5267" y="1330616"/>
            <a:ext cx="4551623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100" b="0" dirty="0">
                <a:latin typeface="+mn-lt"/>
              </a:rPr>
              <a:t>Mice were infected </a:t>
            </a:r>
            <a:r>
              <a:rPr lang="en-US" sz="1100" b="0" dirty="0" smtClean="0">
                <a:latin typeface="+mn-lt"/>
              </a:rPr>
              <a:t>with  1x10</a:t>
            </a:r>
            <a:r>
              <a:rPr lang="en-US" sz="1100" b="0" baseline="30000" dirty="0" smtClean="0">
                <a:latin typeface="+mn-lt"/>
              </a:rPr>
              <a:t>6</a:t>
            </a:r>
            <a:r>
              <a:rPr lang="en-US" sz="1100" b="0" dirty="0" smtClean="0">
                <a:latin typeface="+mn-lt"/>
              </a:rPr>
              <a:t> </a:t>
            </a:r>
            <a:r>
              <a:rPr lang="en-US" sz="1100" b="0" dirty="0">
                <a:latin typeface="+mn-lt"/>
              </a:rPr>
              <a:t>CFU of </a:t>
            </a:r>
            <a:r>
              <a:rPr lang="en-US" sz="1100" b="0" i="1" dirty="0">
                <a:latin typeface="+mn-lt"/>
              </a:rPr>
              <a:t>S. pneumoniae </a:t>
            </a:r>
            <a:r>
              <a:rPr lang="en-US" sz="1100" b="0" dirty="0">
                <a:latin typeface="+mn-lt"/>
              </a:rPr>
              <a:t>strain T4, 19F, or 7F or treated with PBS on day 7 </a:t>
            </a:r>
            <a:r>
              <a:rPr lang="en-US" sz="1100" b="0" dirty="0" smtClean="0">
                <a:latin typeface="+mn-lt"/>
              </a:rPr>
              <a:t>post-infection </a:t>
            </a:r>
            <a:r>
              <a:rPr lang="en-US" sz="1100" b="0" dirty="0">
                <a:latin typeface="+mn-lt"/>
              </a:rPr>
              <a:t>with 0.31 TCID</a:t>
            </a:r>
            <a:r>
              <a:rPr lang="en-US" sz="1100" b="0" baseline="-25000" dirty="0">
                <a:latin typeface="+mn-lt"/>
              </a:rPr>
              <a:t>50</a:t>
            </a:r>
            <a:r>
              <a:rPr lang="en-US" sz="1100" b="0" dirty="0">
                <a:latin typeface="+mn-lt"/>
              </a:rPr>
              <a:t> of IAV or </a:t>
            </a:r>
            <a:r>
              <a:rPr lang="en-US" sz="1100" b="0" dirty="0" smtClean="0">
                <a:latin typeface="+mn-lt"/>
              </a:rPr>
              <a:t>PBS treatment</a:t>
            </a:r>
            <a:r>
              <a:rPr lang="en-US" sz="1100" b="0" dirty="0">
                <a:latin typeface="+mn-lt"/>
              </a:rPr>
              <a:t>. </a:t>
            </a:r>
            <a:endParaRPr lang="en-US" sz="1100" b="0" dirty="0" smtClean="0">
              <a:latin typeface="+mn-lt"/>
            </a:endParaRPr>
          </a:p>
          <a:p>
            <a:pPr algn="l">
              <a:spcBef>
                <a:spcPts val="600"/>
              </a:spcBef>
            </a:pPr>
            <a:r>
              <a:rPr lang="en-US" sz="1100" b="0" dirty="0" smtClean="0">
                <a:latin typeface="+mn-lt"/>
              </a:rPr>
              <a:t>Protein </a:t>
            </a:r>
            <a:r>
              <a:rPr lang="en-US" sz="1100" b="0" dirty="0">
                <a:latin typeface="+mn-lt"/>
              </a:rPr>
              <a:t>concentrations of IL-6 (a) and TNF-	 (b) in the homogenates of </a:t>
            </a:r>
            <a:r>
              <a:rPr lang="en-US" sz="1100" b="0" dirty="0" smtClean="0">
                <a:latin typeface="+mn-lt"/>
              </a:rPr>
              <a:t>post-lavage </a:t>
            </a:r>
            <a:r>
              <a:rPr lang="en-US" sz="1100" b="0" dirty="0">
                <a:latin typeface="+mn-lt"/>
              </a:rPr>
              <a:t>lungs at 18 h after the secondary bacterial infection or </a:t>
            </a:r>
            <a:r>
              <a:rPr lang="en-US" sz="1100" b="0" dirty="0" smtClean="0">
                <a:latin typeface="+mn-lt"/>
              </a:rPr>
              <a:t>PBS treatment</a:t>
            </a:r>
            <a:r>
              <a:rPr lang="en-US" sz="1100" b="0" dirty="0">
                <a:latin typeface="+mn-lt"/>
              </a:rPr>
              <a:t>. Data are shown as means </a:t>
            </a:r>
            <a:r>
              <a:rPr lang="en-US" sz="1100" b="0" dirty="0" smtClean="0">
                <a:latin typeface="+mn-lt"/>
              </a:rPr>
              <a:t>± SEM </a:t>
            </a:r>
            <a:r>
              <a:rPr lang="en-US" sz="1100" b="0" dirty="0">
                <a:latin typeface="+mn-lt"/>
              </a:rPr>
              <a:t>of the number of mice/group indicated in parentheses and are compiled from two independent </a:t>
            </a:r>
            <a:r>
              <a:rPr lang="en-US" sz="1100" b="0" dirty="0" smtClean="0">
                <a:latin typeface="+mn-lt"/>
              </a:rPr>
              <a:t>infection experiments </a:t>
            </a:r>
            <a:r>
              <a:rPr lang="en-US" sz="1100" b="0" dirty="0">
                <a:latin typeface="+mn-lt"/>
              </a:rPr>
              <a:t>with 1 to 4 mice per group. </a:t>
            </a:r>
            <a:endParaRPr lang="en-US" sz="1100" b="0" dirty="0" smtClean="0">
              <a:latin typeface="+mn-lt"/>
            </a:endParaRPr>
          </a:p>
          <a:p>
            <a:pPr algn="l">
              <a:spcBef>
                <a:spcPts val="600"/>
              </a:spcBef>
            </a:pPr>
            <a:r>
              <a:rPr lang="en-US" sz="1100" b="0" dirty="0" smtClean="0">
                <a:latin typeface="+mn-lt"/>
              </a:rPr>
              <a:t>Protein </a:t>
            </a:r>
            <a:r>
              <a:rPr lang="en-US" sz="1100" b="0" dirty="0">
                <a:latin typeface="+mn-lt"/>
              </a:rPr>
              <a:t>concentrations of KC (c), LIX (d), MCP-1 (e), and MIP-1 (f) in the homogenates of </a:t>
            </a:r>
            <a:r>
              <a:rPr lang="en-US" sz="1100" b="0" dirty="0" smtClean="0">
                <a:latin typeface="+mn-lt"/>
              </a:rPr>
              <a:t>post-lavage </a:t>
            </a:r>
            <a:r>
              <a:rPr lang="en-US" sz="1100" b="0" dirty="0">
                <a:latin typeface="+mn-lt"/>
              </a:rPr>
              <a:t>lungs at 18 </a:t>
            </a:r>
            <a:r>
              <a:rPr lang="en-US" sz="1100" b="0" dirty="0" smtClean="0">
                <a:latin typeface="+mn-lt"/>
              </a:rPr>
              <a:t>h after </a:t>
            </a:r>
            <a:r>
              <a:rPr lang="en-US" sz="1100" b="0" dirty="0">
                <a:latin typeface="+mn-lt"/>
              </a:rPr>
              <a:t>the secondary bacterial infection or PBS treatment. Data are shown as </a:t>
            </a:r>
            <a:r>
              <a:rPr lang="en-US" sz="1100" b="0" dirty="0" smtClean="0">
                <a:latin typeface="+mn-lt"/>
              </a:rPr>
              <a:t>means ± SEM of </a:t>
            </a:r>
            <a:r>
              <a:rPr lang="en-US" sz="1100" b="0" dirty="0">
                <a:latin typeface="+mn-lt"/>
              </a:rPr>
              <a:t>the number of mice/group indicated in parentheses and are </a:t>
            </a:r>
            <a:r>
              <a:rPr lang="en-US" sz="1100" b="0" dirty="0" smtClean="0">
                <a:latin typeface="+mn-lt"/>
              </a:rPr>
              <a:t>compiled from </a:t>
            </a:r>
            <a:r>
              <a:rPr lang="en-US" sz="1100" b="0" dirty="0">
                <a:latin typeface="+mn-lt"/>
              </a:rPr>
              <a:t>two independent infections with 2 to 5 mice per group. </a:t>
            </a:r>
            <a:endParaRPr lang="en-US" sz="1100" b="0" dirty="0" smtClean="0">
              <a:latin typeface="+mn-lt"/>
            </a:endParaRPr>
          </a:p>
          <a:p>
            <a:pPr algn="l">
              <a:spcBef>
                <a:spcPts val="600"/>
              </a:spcBef>
            </a:pPr>
            <a:r>
              <a:rPr lang="en-US" sz="1100" b="0" dirty="0" smtClean="0">
                <a:latin typeface="+mn-lt"/>
              </a:rPr>
              <a:t>Statistical </a:t>
            </a:r>
            <a:r>
              <a:rPr lang="en-US" sz="1100" b="0" dirty="0">
                <a:latin typeface="+mn-lt"/>
              </a:rPr>
              <a:t>analysis was performed using one-way ANOVA with Bonferroni’s multiple </a:t>
            </a:r>
            <a:r>
              <a:rPr lang="en-US" sz="1100" b="0" dirty="0" smtClean="0">
                <a:latin typeface="+mn-lt"/>
              </a:rPr>
              <a:t>comparison posttest</a:t>
            </a:r>
            <a:r>
              <a:rPr lang="en-US" sz="1100" b="0" dirty="0">
                <a:latin typeface="+mn-lt"/>
              </a:rPr>
              <a:t>. Asterisks indicate significant differences: *, P  0.05; **, P  0.01; ***, P  0.001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986972"/>
            <a:ext cx="3809291" cy="520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675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92064001"/>
              </p:ext>
            </p:extLst>
          </p:nvPr>
        </p:nvGraphicFramePr>
        <p:xfrm>
          <a:off x="457200" y="750506"/>
          <a:ext cx="8305800" cy="525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403648" y="197630"/>
            <a:ext cx="6264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Arial"/>
              </a:rPr>
              <a:t>Monthly Hospital X-Rays in 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Arial"/>
              </a:rPr>
              <a:t>Children &lt; 5 years</a:t>
            </a:r>
            <a:endParaRPr lang="en-US" sz="1800" dirty="0" smtClean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671804" y="6610684"/>
            <a:ext cx="84721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r>
              <a:rPr lang="en-US" sz="1000" dirty="0" smtClean="0">
                <a:solidFill>
                  <a:srgbClr val="000000"/>
                </a:solidFill>
              </a:rPr>
              <a:t>Greenberg et al, </a:t>
            </a:r>
            <a:r>
              <a:rPr lang="en-US" sz="1000" i="1" dirty="0" smtClean="0">
                <a:solidFill>
                  <a:srgbClr val="000000"/>
                </a:solidFill>
              </a:rPr>
              <a:t>Vaccine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smtClean="0">
                <a:solidFill>
                  <a:srgbClr val="000000"/>
                </a:solidFill>
              </a:rPr>
              <a:t>33:4623–4629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smtClean="0">
                <a:solidFill>
                  <a:srgbClr val="000000"/>
                </a:solidFill>
              </a:rPr>
              <a:t>2015 (updated)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6586675"/>
            <a:ext cx="4693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>
                <a:solidFill>
                  <a:srgbClr val="000000"/>
                </a:solidFill>
                <a:latin typeface="+mn-lt"/>
              </a:rPr>
              <a:t>Each study year is July through June</a:t>
            </a:r>
            <a:endParaRPr lang="en-US" sz="105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28628" y="1493566"/>
            <a:ext cx="8919181" cy="5083567"/>
            <a:chOff x="128628" y="1493566"/>
            <a:chExt cx="8919181" cy="5083567"/>
          </a:xfrm>
        </p:grpSpPr>
        <p:grpSp>
          <p:nvGrpSpPr>
            <p:cNvPr id="36" name="Group 35"/>
            <p:cNvGrpSpPr/>
            <p:nvPr/>
          </p:nvGrpSpPr>
          <p:grpSpPr>
            <a:xfrm>
              <a:off x="128628" y="1493566"/>
              <a:ext cx="8919181" cy="5083567"/>
              <a:chOff x="128628" y="1493566"/>
              <a:chExt cx="8919181" cy="5083567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4234853" y="2056300"/>
                <a:ext cx="0" cy="3807556"/>
              </a:xfrm>
              <a:prstGeom prst="line">
                <a:avLst/>
              </a:prstGeom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4327066" y="1499683"/>
                <a:ext cx="2902071" cy="9464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rgbClr val="0033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1180217" y="2027845"/>
                <a:ext cx="0" cy="3805123"/>
              </a:xfrm>
              <a:prstGeom prst="lin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683716" y="2026630"/>
                <a:ext cx="0" cy="3806338"/>
              </a:xfrm>
              <a:prstGeom prst="lin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218655" y="2056300"/>
                <a:ext cx="0" cy="3806338"/>
              </a:xfrm>
              <a:prstGeom prst="line">
                <a:avLst/>
              </a:prstGeom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713539" y="2025415"/>
                <a:ext cx="0" cy="3807553"/>
              </a:xfrm>
              <a:prstGeom prst="line">
                <a:avLst/>
              </a:prstGeom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213654" y="2025412"/>
                <a:ext cx="0" cy="3807556"/>
              </a:xfrm>
              <a:prstGeom prst="line">
                <a:avLst/>
              </a:prstGeom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754973" y="2027845"/>
                <a:ext cx="0" cy="3805123"/>
              </a:xfrm>
              <a:prstGeom prst="line">
                <a:avLst/>
              </a:prstGeom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267964" y="2027845"/>
                <a:ext cx="0" cy="3805123"/>
              </a:xfrm>
              <a:prstGeom prst="line">
                <a:avLst/>
              </a:prstGeom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781391" y="2027845"/>
                <a:ext cx="0" cy="3805123"/>
              </a:xfrm>
              <a:prstGeom prst="line">
                <a:avLst/>
              </a:prstGeom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291723" y="2027845"/>
                <a:ext cx="0" cy="3805123"/>
              </a:xfrm>
              <a:prstGeom prst="line">
                <a:avLst/>
              </a:prstGeom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807888" y="2036471"/>
                <a:ext cx="0" cy="3805123"/>
              </a:xfrm>
              <a:prstGeom prst="line">
                <a:avLst/>
              </a:prstGeom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318583" y="2027845"/>
                <a:ext cx="0" cy="3805123"/>
              </a:xfrm>
              <a:prstGeom prst="line">
                <a:avLst/>
              </a:prstGeom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819694" y="2027845"/>
                <a:ext cx="0" cy="3805123"/>
              </a:xfrm>
              <a:prstGeom prst="line">
                <a:avLst/>
              </a:prstGeom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17686" y="6018629"/>
                <a:ext cx="5164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prstClr val="black"/>
                    </a:solidFill>
                    <a:latin typeface="Calibri"/>
                    <a:cs typeface="Arial"/>
                  </a:rPr>
                  <a:t>01-02</a:t>
                </a:r>
                <a:endParaRPr lang="en-US" sz="110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163907" y="6018629"/>
                <a:ext cx="5164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prstClr val="black"/>
                    </a:solidFill>
                    <a:latin typeface="Calibri"/>
                    <a:cs typeface="Arial"/>
                  </a:rPr>
                  <a:t>02-03</a:t>
                </a:r>
                <a:endParaRPr lang="en-US" sz="110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653485" y="6018629"/>
                <a:ext cx="5164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prstClr val="black"/>
                    </a:solidFill>
                    <a:latin typeface="Calibri"/>
                    <a:cs typeface="Arial"/>
                  </a:rPr>
                  <a:t>03-04</a:t>
                </a:r>
                <a:endParaRPr lang="en-US" sz="110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65433" y="6018629"/>
                <a:ext cx="5164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prstClr val="black"/>
                    </a:solidFill>
                    <a:latin typeface="Calibri"/>
                    <a:cs typeface="Arial"/>
                  </a:rPr>
                  <a:t>04-05</a:t>
                </a:r>
                <a:endParaRPr lang="en-US" sz="110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691364" y="6018629"/>
                <a:ext cx="5164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prstClr val="black"/>
                    </a:solidFill>
                    <a:latin typeface="Calibri"/>
                    <a:cs typeface="Arial"/>
                  </a:rPr>
                  <a:t>05-06</a:t>
                </a:r>
                <a:endParaRPr lang="en-US" sz="110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188098" y="6018629"/>
                <a:ext cx="5164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prstClr val="black"/>
                    </a:solidFill>
                    <a:latin typeface="Calibri"/>
                    <a:cs typeface="Arial"/>
                  </a:rPr>
                  <a:t>06-07</a:t>
                </a:r>
                <a:endParaRPr lang="en-US" sz="110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00102" y="6018629"/>
                <a:ext cx="5164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prstClr val="black"/>
                    </a:solidFill>
                    <a:latin typeface="Calibri"/>
                    <a:cs typeface="Arial"/>
                  </a:rPr>
                  <a:t>07-08</a:t>
                </a:r>
                <a:endParaRPr lang="en-US" sz="110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08837" y="6018629"/>
                <a:ext cx="5164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prstClr val="black"/>
                    </a:solidFill>
                    <a:latin typeface="Calibri"/>
                    <a:cs typeface="Arial"/>
                  </a:rPr>
                  <a:t>08-09</a:t>
                </a:r>
                <a:endParaRPr lang="en-US" sz="110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736865" y="6018629"/>
                <a:ext cx="5164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prstClr val="black"/>
                    </a:solidFill>
                    <a:latin typeface="Calibri"/>
                    <a:cs typeface="Arial"/>
                  </a:rPr>
                  <a:t>09-10</a:t>
                </a:r>
                <a:endParaRPr lang="en-US" sz="110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244486" y="6018629"/>
                <a:ext cx="5164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prstClr val="black"/>
                    </a:solidFill>
                    <a:latin typeface="Calibri"/>
                    <a:cs typeface="Arial"/>
                  </a:rPr>
                  <a:t>10-11</a:t>
                </a:r>
                <a:endParaRPr lang="en-US" sz="110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703643" y="6018629"/>
                <a:ext cx="5164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prstClr val="black"/>
                    </a:solidFill>
                    <a:latin typeface="Calibri"/>
                    <a:cs typeface="Arial"/>
                  </a:rPr>
                  <a:t>11-12</a:t>
                </a:r>
                <a:endParaRPr lang="en-US" sz="110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238175" y="6018629"/>
                <a:ext cx="5164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prstClr val="black"/>
                    </a:solidFill>
                    <a:latin typeface="Calibri"/>
                    <a:cs typeface="Arial"/>
                  </a:rPr>
                  <a:t>12-13</a:t>
                </a:r>
                <a:endParaRPr lang="en-US" sz="110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764406" y="6018629"/>
                <a:ext cx="5164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prstClr val="black"/>
                    </a:solidFill>
                    <a:latin typeface="Calibri"/>
                    <a:cs typeface="Arial"/>
                  </a:rPr>
                  <a:t>13-14</a:t>
                </a:r>
                <a:endParaRPr lang="en-US" sz="110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250900" y="6018629"/>
                <a:ext cx="5164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prstClr val="black"/>
                    </a:solidFill>
                    <a:latin typeface="Calibri"/>
                    <a:cs typeface="Arial"/>
                  </a:rPr>
                  <a:t>14-15</a:t>
                </a:r>
                <a:endParaRPr lang="en-US" sz="110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780807" y="6018629"/>
                <a:ext cx="5164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prstClr val="black"/>
                    </a:solidFill>
                    <a:latin typeface="Calibri"/>
                    <a:cs typeface="Arial"/>
                  </a:rPr>
                  <a:t>15-16</a:t>
                </a:r>
                <a:endParaRPr lang="en-US" sz="110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16200000">
                <a:off x="-1089013" y="3706349"/>
                <a:ext cx="27430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srgbClr val="FF0000"/>
                    </a:solidFill>
                    <a:latin typeface="+mj-lt"/>
                  </a:rPr>
                  <a:t>Incidence CAAP per 1,000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188355" y="6238579"/>
                <a:ext cx="15214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cs typeface="Arial"/>
                  </a:rPr>
                  <a:t>Month, Year</a:t>
                </a:r>
                <a:endParaRPr lang="en-US" sz="16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278177" y="2239000"/>
                <a:ext cx="97206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0" dirty="0" smtClean="0">
                    <a:solidFill>
                      <a:prstClr val="black"/>
                    </a:solidFill>
                    <a:cs typeface="Arial"/>
                  </a:rPr>
                  <a:t>86.4 ± 3.6</a:t>
                </a:r>
                <a:endParaRPr lang="en-US" sz="1050" b="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387335" y="3126405"/>
                <a:ext cx="10319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 smtClean="0">
                    <a:solidFill>
                      <a:prstClr val="black"/>
                    </a:solidFill>
                    <a:cs typeface="Arial"/>
                  </a:rPr>
                  <a:t>55.6 ± 1.1</a:t>
                </a:r>
                <a:endParaRPr lang="en-US" sz="1050" baseline="300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6200000">
                <a:off x="6839929" y="3706349"/>
                <a:ext cx="41079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latin typeface="+mj-lt"/>
                  </a:rPr>
                  <a:t>Yearly Total X-Rays Incidence per 1,000</a:t>
                </a:r>
                <a:endParaRPr lang="en-US" sz="1400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36933" y="2706084"/>
                <a:ext cx="105770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 smtClean="0">
                    <a:solidFill>
                      <a:srgbClr val="FF0000"/>
                    </a:solidFill>
                  </a:rPr>
                  <a:t>13.8 </a:t>
                </a:r>
                <a:r>
                  <a:rPr lang="en-US" sz="1050" dirty="0">
                    <a:solidFill>
                      <a:srgbClr val="FF0000"/>
                    </a:solidFill>
                  </a:rPr>
                  <a:t>± </a:t>
                </a:r>
                <a:r>
                  <a:rPr lang="en-US" sz="1050" dirty="0" smtClean="0">
                    <a:solidFill>
                      <a:srgbClr val="FF0000"/>
                    </a:solidFill>
                  </a:rPr>
                  <a:t>0.9</a:t>
                </a:r>
                <a:endParaRPr lang="en-US" sz="1050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476115" y="3860238"/>
                <a:ext cx="105770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 smtClean="0">
                    <a:solidFill>
                      <a:srgbClr val="FF0000"/>
                    </a:solidFill>
                  </a:rPr>
                  <a:t>7.2 </a:t>
                </a:r>
                <a:r>
                  <a:rPr lang="en-US" sz="1050" dirty="0">
                    <a:solidFill>
                      <a:srgbClr val="FF0000"/>
                    </a:solidFill>
                  </a:rPr>
                  <a:t>± </a:t>
                </a:r>
                <a:r>
                  <a:rPr lang="en-US" sz="1050" dirty="0" smtClean="0">
                    <a:solidFill>
                      <a:srgbClr val="FF0000"/>
                    </a:solidFill>
                  </a:rPr>
                  <a:t>0.8</a:t>
                </a:r>
                <a:endParaRPr lang="en-US" sz="1050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Right Brace 18"/>
              <p:cNvSpPr/>
              <p:nvPr/>
            </p:nvSpPr>
            <p:spPr>
              <a:xfrm rot="16200000" flipV="1">
                <a:off x="2585421" y="524938"/>
                <a:ext cx="235232" cy="3024000"/>
              </a:xfrm>
              <a:prstGeom prst="rightBrace">
                <a:avLst/>
              </a:prstGeom>
              <a:ln w="57150">
                <a:solidFill>
                  <a:srgbClr val="00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ight Brace 48"/>
              <p:cNvSpPr/>
              <p:nvPr/>
            </p:nvSpPr>
            <p:spPr>
              <a:xfrm rot="16200000" flipV="1">
                <a:off x="7650859" y="1532939"/>
                <a:ext cx="235232" cy="1008000"/>
              </a:xfrm>
              <a:prstGeom prst="rightBrace">
                <a:avLst/>
              </a:prstGeom>
              <a:ln w="57150">
                <a:solidFill>
                  <a:srgbClr val="00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327067" y="1493566"/>
                <a:ext cx="3205093" cy="969496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600"/>
                  </a:spcBef>
                  <a:spcAft>
                    <a:spcPts val="0"/>
                  </a:spcAft>
                  <a:tabLst>
                    <a:tab pos="896938" algn="l"/>
                  </a:tabLst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IRR 2014-16 </a:t>
                </a:r>
                <a:r>
                  <a:rPr lang="en-US" sz="1400" i="1" dirty="0" smtClean="0">
                    <a:solidFill>
                      <a:srgbClr val="000000"/>
                    </a:solidFill>
                  </a:rPr>
                  <a:t>vs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 2002-08</a:t>
                </a:r>
              </a:p>
              <a:p>
                <a:pPr algn="l" fontAlgn="auto">
                  <a:spcBef>
                    <a:spcPts val="600"/>
                  </a:spcBef>
                  <a:spcAft>
                    <a:spcPts val="0"/>
                  </a:spcAft>
                  <a:tabLst>
                    <a:tab pos="801688" algn="l"/>
                  </a:tabLst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All </a:t>
                </a:r>
                <a:r>
                  <a:rPr lang="en-US" sz="1100" dirty="0">
                    <a:solidFill>
                      <a:srgbClr val="000000"/>
                    </a:solidFill>
                  </a:rPr>
                  <a:t>X-rays: 	</a:t>
                </a:r>
                <a:r>
                  <a:rPr lang="en-US" sz="1100" dirty="0" smtClean="0">
                    <a:solidFill>
                      <a:srgbClr val="000000"/>
                    </a:solidFill>
                  </a:rPr>
                  <a:t>0.643 </a:t>
                </a:r>
                <a:r>
                  <a:rPr lang="en-US" sz="1100" dirty="0">
                    <a:solidFill>
                      <a:srgbClr val="000000"/>
                    </a:solidFill>
                  </a:rPr>
                  <a:t>(</a:t>
                </a:r>
                <a:r>
                  <a:rPr lang="en-US" sz="1100" dirty="0" smtClean="0">
                    <a:solidFill>
                      <a:srgbClr val="000000"/>
                    </a:solidFill>
                  </a:rPr>
                  <a:t>0.629, 0.658)</a:t>
                </a:r>
              </a:p>
              <a:p>
                <a:pPr algn="l" fontAlgn="auto">
                  <a:spcBef>
                    <a:spcPts val="300"/>
                  </a:spcBef>
                  <a:spcAft>
                    <a:spcPts val="0"/>
                  </a:spcAft>
                  <a:tabLst>
                    <a:tab pos="801688" algn="l"/>
                  </a:tabLst>
                </a:pPr>
                <a:r>
                  <a:rPr lang="en-US" sz="1100" dirty="0">
                    <a:solidFill>
                      <a:srgbClr val="FF0000"/>
                    </a:solidFill>
                  </a:rPr>
                  <a:t>CAAP: 	</a:t>
                </a:r>
                <a:r>
                  <a:rPr lang="en-US" sz="1100" dirty="0" smtClean="0">
                    <a:solidFill>
                      <a:srgbClr val="FF0000"/>
                    </a:solidFill>
                  </a:rPr>
                  <a:t>	0.519 </a:t>
                </a:r>
                <a:r>
                  <a:rPr lang="en-US" sz="1100" dirty="0">
                    <a:solidFill>
                      <a:srgbClr val="FF0000"/>
                    </a:solidFill>
                  </a:rPr>
                  <a:t>(</a:t>
                </a:r>
                <a:r>
                  <a:rPr lang="en-US" sz="1100" dirty="0" smtClean="0">
                    <a:solidFill>
                      <a:srgbClr val="FF0000"/>
                    </a:solidFill>
                  </a:rPr>
                  <a:t>0.488, 0.552)</a:t>
                </a:r>
                <a:endParaRPr lang="en-US" sz="1100" dirty="0">
                  <a:solidFill>
                    <a:srgbClr val="FF0000"/>
                  </a:solidFill>
                </a:endParaRPr>
              </a:p>
              <a:p>
                <a:pPr algn="l" fontAlgn="auto">
                  <a:spcBef>
                    <a:spcPts val="300"/>
                  </a:spcBef>
                  <a:spcAft>
                    <a:spcPts val="0"/>
                  </a:spcAft>
                  <a:tabLst>
                    <a:tab pos="801688" algn="l"/>
                  </a:tabLst>
                </a:pPr>
                <a:r>
                  <a:rPr lang="it-IT" sz="1100" dirty="0">
                    <a:solidFill>
                      <a:srgbClr val="0070C0"/>
                    </a:solidFill>
                  </a:rPr>
                  <a:t>Non CAAP: 	</a:t>
                </a:r>
                <a:r>
                  <a:rPr lang="it-IT" sz="1100" dirty="0" smtClean="0">
                    <a:solidFill>
                      <a:srgbClr val="0070C0"/>
                    </a:solidFill>
                  </a:rPr>
                  <a:t>0.667 </a:t>
                </a:r>
                <a:r>
                  <a:rPr lang="it-IT" sz="1100" dirty="0">
                    <a:solidFill>
                      <a:srgbClr val="0070C0"/>
                    </a:solidFill>
                  </a:rPr>
                  <a:t>(</a:t>
                </a:r>
                <a:r>
                  <a:rPr lang="it-IT" sz="1100" dirty="0" smtClean="0">
                    <a:solidFill>
                      <a:srgbClr val="0070C0"/>
                    </a:solidFill>
                  </a:rPr>
                  <a:t>0.651, 0.683)</a:t>
                </a:r>
                <a:endParaRPr lang="it-IT" sz="11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3754224" y="2025415"/>
                <a:ext cx="0" cy="3807556"/>
              </a:xfrm>
              <a:prstGeom prst="line">
                <a:avLst/>
              </a:prstGeom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252542" y="2025415"/>
                <a:ext cx="0" cy="3805123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5451556" y="2446096"/>
                <a:ext cx="0" cy="3384442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 rot="16200000">
              <a:off x="3847448" y="4662282"/>
              <a:ext cx="81308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PCV7</a:t>
              </a:r>
              <a:endParaRPr lang="en-US" sz="1000" dirty="0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5089257" y="4662282"/>
              <a:ext cx="81308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PCV13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58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958073"/>
              </p:ext>
            </p:extLst>
          </p:nvPr>
        </p:nvGraphicFramePr>
        <p:xfrm>
          <a:off x="438536" y="188013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8" name="Straight Connector 77"/>
          <p:cNvCxnSpPr/>
          <p:nvPr/>
        </p:nvCxnSpPr>
        <p:spPr>
          <a:xfrm flipV="1">
            <a:off x="7815669" y="2350538"/>
            <a:ext cx="0" cy="3644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457200" y="231508"/>
            <a:ext cx="8229600" cy="527619"/>
          </a:xfrm>
        </p:spPr>
        <p:txBody>
          <a:bodyPr/>
          <a:lstStyle/>
          <a:p>
            <a:r>
              <a:rPr lang="en-US" sz="1400" dirty="0"/>
              <a:t>Monthly Hospital Visits for Alveolar Pneumonia, </a:t>
            </a:r>
            <a:r>
              <a:rPr lang="en-US" sz="1400" dirty="0">
                <a:solidFill>
                  <a:srgbClr val="FF0000"/>
                </a:solidFill>
              </a:rPr>
              <a:t>Children </a:t>
            </a:r>
            <a:r>
              <a:rPr lang="en-US" sz="1400" dirty="0" smtClean="0">
                <a:solidFill>
                  <a:srgbClr val="FF0000"/>
                </a:solidFill>
              </a:rPr>
              <a:t>&lt;5Years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Southern </a:t>
            </a:r>
            <a:r>
              <a:rPr lang="en-US" sz="1400" dirty="0"/>
              <a:t>Israel, Since July 2002</a:t>
            </a: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12057" y="6271584"/>
            <a:ext cx="3000375" cy="40011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Y</a:t>
            </a:r>
            <a:r>
              <a:rPr lang="en-US" dirty="0" smtClean="0">
                <a:solidFill>
                  <a:srgbClr val="0000FF"/>
                </a:solidFill>
              </a:rPr>
              <a:t>ear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-1500224" y="4107561"/>
            <a:ext cx="3428569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FF"/>
                </a:solidFill>
              </a:rPr>
              <a:t>Monthly </a:t>
            </a:r>
            <a:r>
              <a:rPr lang="en-US" sz="1100" dirty="0" smtClean="0">
                <a:solidFill>
                  <a:srgbClr val="0000FF"/>
                </a:solidFill>
              </a:rPr>
              <a:t>incidences per 1,000 population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4789" y="1199977"/>
            <a:ext cx="8094661" cy="25391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A prospective population-based study to document hospital use for alveolar pneumonia in </a:t>
            </a:r>
            <a:r>
              <a:rPr lang="en-US" sz="1050" dirty="0" smtClean="0">
                <a:solidFill>
                  <a:srgbClr val="000000"/>
                </a:solidFill>
              </a:rPr>
              <a:t>young </a:t>
            </a:r>
            <a:r>
              <a:rPr lang="en-US" sz="1050" dirty="0">
                <a:solidFill>
                  <a:srgbClr val="000000"/>
                </a:solidFill>
              </a:rPr>
              <a:t>children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1263759" y="2331165"/>
            <a:ext cx="0" cy="3644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773467" y="2331165"/>
            <a:ext cx="0" cy="3644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266557" y="2331165"/>
            <a:ext cx="0" cy="3644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771605" y="2331165"/>
            <a:ext cx="0" cy="3644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276024" y="2331165"/>
            <a:ext cx="0" cy="3644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780444" y="2331165"/>
            <a:ext cx="0" cy="3644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285229" y="2331165"/>
            <a:ext cx="0" cy="3644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287730" y="2320875"/>
            <a:ext cx="0" cy="3644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4785929" y="2331165"/>
            <a:ext cx="0" cy="3644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794858" y="2330157"/>
            <a:ext cx="0" cy="3644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301986" y="2331488"/>
            <a:ext cx="0" cy="3644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796684" y="2331488"/>
            <a:ext cx="0" cy="3644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9"/>
          <p:cNvSpPr txBox="1">
            <a:spLocks noChangeArrowheads="1"/>
          </p:cNvSpPr>
          <p:nvPr/>
        </p:nvSpPr>
        <p:spPr bwMode="auto">
          <a:xfrm>
            <a:off x="5504376" y="5719271"/>
            <a:ext cx="10081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n=557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Box 9"/>
          <p:cNvSpPr txBox="1">
            <a:spLocks noChangeArrowheads="1"/>
          </p:cNvSpPr>
          <p:nvPr/>
        </p:nvSpPr>
        <p:spPr bwMode="auto">
          <a:xfrm>
            <a:off x="3990295" y="5719271"/>
            <a:ext cx="10081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n=1028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TextBox 12"/>
          <p:cNvSpPr txBox="1">
            <a:spLocks noChangeArrowheads="1"/>
          </p:cNvSpPr>
          <p:nvPr/>
        </p:nvSpPr>
        <p:spPr bwMode="auto">
          <a:xfrm>
            <a:off x="2061288" y="5719271"/>
            <a:ext cx="93610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n=964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TextBox 13"/>
          <p:cNvSpPr txBox="1">
            <a:spLocks noChangeArrowheads="1"/>
          </p:cNvSpPr>
          <p:nvPr/>
        </p:nvSpPr>
        <p:spPr bwMode="auto">
          <a:xfrm>
            <a:off x="2575663" y="5719271"/>
            <a:ext cx="93610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n=994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TextBox 14"/>
          <p:cNvSpPr txBox="1">
            <a:spLocks noChangeArrowheads="1"/>
          </p:cNvSpPr>
          <p:nvPr/>
        </p:nvSpPr>
        <p:spPr bwMode="auto">
          <a:xfrm>
            <a:off x="3037374" y="5719271"/>
            <a:ext cx="10081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n=1044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Box 15"/>
          <p:cNvSpPr txBox="1">
            <a:spLocks noChangeArrowheads="1"/>
          </p:cNvSpPr>
          <p:nvPr/>
        </p:nvSpPr>
        <p:spPr bwMode="auto">
          <a:xfrm>
            <a:off x="3503641" y="5719271"/>
            <a:ext cx="10081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n=984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9"/>
          <p:cNvSpPr txBox="1">
            <a:spLocks noChangeArrowheads="1"/>
          </p:cNvSpPr>
          <p:nvPr/>
        </p:nvSpPr>
        <p:spPr bwMode="auto">
          <a:xfrm>
            <a:off x="4503410" y="5719271"/>
            <a:ext cx="10081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n=910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11"/>
          <p:cNvSpPr txBox="1">
            <a:spLocks noChangeArrowheads="1"/>
          </p:cNvSpPr>
          <p:nvPr/>
        </p:nvSpPr>
        <p:spPr bwMode="auto">
          <a:xfrm>
            <a:off x="1531156" y="5719271"/>
            <a:ext cx="10081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n=873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9"/>
          <p:cNvSpPr txBox="1">
            <a:spLocks noChangeArrowheads="1"/>
          </p:cNvSpPr>
          <p:nvPr/>
        </p:nvSpPr>
        <p:spPr bwMode="auto">
          <a:xfrm>
            <a:off x="5000266" y="5719271"/>
            <a:ext cx="10081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n=629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Box 9"/>
          <p:cNvSpPr txBox="1">
            <a:spLocks noChangeArrowheads="1"/>
          </p:cNvSpPr>
          <p:nvPr/>
        </p:nvSpPr>
        <p:spPr bwMode="auto">
          <a:xfrm>
            <a:off x="6005127" y="5699529"/>
            <a:ext cx="10081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n=537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Box 9"/>
          <p:cNvSpPr txBox="1">
            <a:spLocks noChangeArrowheads="1"/>
          </p:cNvSpPr>
          <p:nvPr/>
        </p:nvSpPr>
        <p:spPr bwMode="auto">
          <a:xfrm>
            <a:off x="6521780" y="5700860"/>
            <a:ext cx="10081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n=540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Box 11"/>
          <p:cNvSpPr txBox="1">
            <a:spLocks noChangeArrowheads="1"/>
          </p:cNvSpPr>
          <p:nvPr/>
        </p:nvSpPr>
        <p:spPr bwMode="auto">
          <a:xfrm>
            <a:off x="516090" y="5720602"/>
            <a:ext cx="10081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n=1007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11"/>
          <p:cNvSpPr txBox="1">
            <a:spLocks noChangeArrowheads="1"/>
          </p:cNvSpPr>
          <p:nvPr/>
        </p:nvSpPr>
        <p:spPr bwMode="auto">
          <a:xfrm>
            <a:off x="1013693" y="5721933"/>
            <a:ext cx="10081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n=1045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Box 11"/>
          <p:cNvSpPr txBox="1">
            <a:spLocks noChangeArrowheads="1"/>
          </p:cNvSpPr>
          <p:nvPr/>
        </p:nvSpPr>
        <p:spPr bwMode="auto">
          <a:xfrm>
            <a:off x="598650" y="2321344"/>
            <a:ext cx="792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0000"/>
                </a:solidFill>
              </a:rPr>
              <a:t>14.6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2" name="TextBox 11"/>
          <p:cNvSpPr txBox="1">
            <a:spLocks noChangeArrowheads="1"/>
          </p:cNvSpPr>
          <p:nvPr/>
        </p:nvSpPr>
        <p:spPr bwMode="auto">
          <a:xfrm>
            <a:off x="1121680" y="2284251"/>
            <a:ext cx="792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0000"/>
                </a:solidFill>
              </a:rPr>
              <a:t>14.8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3" name="TextBox 11"/>
          <p:cNvSpPr txBox="1">
            <a:spLocks noChangeArrowheads="1"/>
          </p:cNvSpPr>
          <p:nvPr/>
        </p:nvSpPr>
        <p:spPr bwMode="auto">
          <a:xfrm>
            <a:off x="1617709" y="2878840"/>
            <a:ext cx="792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0000"/>
                </a:solidFill>
              </a:rPr>
              <a:t>12.2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4" name="TextBox 11"/>
          <p:cNvSpPr txBox="1">
            <a:spLocks noChangeArrowheads="1"/>
          </p:cNvSpPr>
          <p:nvPr/>
        </p:nvSpPr>
        <p:spPr bwMode="auto">
          <a:xfrm>
            <a:off x="2116886" y="2600555"/>
            <a:ext cx="792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0000"/>
                </a:solidFill>
              </a:rPr>
              <a:t>13.4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5" name="TextBox 11"/>
          <p:cNvSpPr txBox="1">
            <a:spLocks noChangeArrowheads="1"/>
          </p:cNvSpPr>
          <p:nvPr/>
        </p:nvSpPr>
        <p:spPr bwMode="auto">
          <a:xfrm>
            <a:off x="2627486" y="2544331"/>
            <a:ext cx="792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0000"/>
                </a:solidFill>
              </a:rPr>
              <a:t>13.7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6" name="TextBox 11"/>
          <p:cNvSpPr txBox="1">
            <a:spLocks noChangeArrowheads="1"/>
          </p:cNvSpPr>
          <p:nvPr/>
        </p:nvSpPr>
        <p:spPr bwMode="auto">
          <a:xfrm>
            <a:off x="3141234" y="2385635"/>
            <a:ext cx="792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0000"/>
                </a:solidFill>
              </a:rPr>
              <a:t>14.3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7" name="TextBox 11"/>
          <p:cNvSpPr txBox="1">
            <a:spLocks noChangeArrowheads="1"/>
          </p:cNvSpPr>
          <p:nvPr/>
        </p:nvSpPr>
        <p:spPr bwMode="auto">
          <a:xfrm>
            <a:off x="3618456" y="2597002"/>
            <a:ext cx="792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0000"/>
                </a:solidFill>
              </a:rPr>
              <a:t>13.4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8" name="TextBox 11"/>
          <p:cNvSpPr txBox="1">
            <a:spLocks noChangeArrowheads="1"/>
          </p:cNvSpPr>
          <p:nvPr/>
        </p:nvSpPr>
        <p:spPr bwMode="auto">
          <a:xfrm>
            <a:off x="4103467" y="2501833"/>
            <a:ext cx="792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0000"/>
                </a:solidFill>
              </a:rPr>
              <a:t>13.8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9" name="TextBox 11"/>
          <p:cNvSpPr txBox="1">
            <a:spLocks noChangeArrowheads="1"/>
          </p:cNvSpPr>
          <p:nvPr/>
        </p:nvSpPr>
        <p:spPr bwMode="auto">
          <a:xfrm>
            <a:off x="4590133" y="2922993"/>
            <a:ext cx="792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0000"/>
                </a:solidFill>
              </a:rPr>
              <a:t>12.0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0" name="TextBox 11"/>
          <p:cNvSpPr txBox="1">
            <a:spLocks noChangeArrowheads="1"/>
          </p:cNvSpPr>
          <p:nvPr/>
        </p:nvSpPr>
        <p:spPr bwMode="auto">
          <a:xfrm>
            <a:off x="5130882" y="3813586"/>
            <a:ext cx="792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0000"/>
                </a:solidFill>
              </a:rPr>
              <a:t>8.0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1" name="TextBox 11"/>
          <p:cNvSpPr txBox="1">
            <a:spLocks noChangeArrowheads="1"/>
          </p:cNvSpPr>
          <p:nvPr/>
        </p:nvSpPr>
        <p:spPr bwMode="auto">
          <a:xfrm>
            <a:off x="5603382" y="4029756"/>
            <a:ext cx="792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0000"/>
                </a:solidFill>
              </a:rPr>
              <a:t>7.0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2" name="TextBox 11"/>
          <p:cNvSpPr txBox="1">
            <a:spLocks noChangeArrowheads="1"/>
          </p:cNvSpPr>
          <p:nvPr/>
        </p:nvSpPr>
        <p:spPr bwMode="auto">
          <a:xfrm>
            <a:off x="6118704" y="4160363"/>
            <a:ext cx="792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0000"/>
                </a:solidFill>
              </a:rPr>
              <a:t>6.6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065070" y="6138104"/>
            <a:ext cx="863168" cy="261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09-10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600399" y="6146126"/>
            <a:ext cx="8631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04-05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085054" y="6138104"/>
            <a:ext cx="863168" cy="261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05-06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626859" y="6138104"/>
            <a:ext cx="861420" cy="261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06-07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113155" y="6138104"/>
            <a:ext cx="863168" cy="261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07-08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594662" y="6138104"/>
            <a:ext cx="863168" cy="261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08-09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560824" y="6138104"/>
            <a:ext cx="863168" cy="261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10-11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077202" y="6138104"/>
            <a:ext cx="863168" cy="2619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050" b="1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11-12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5566662" y="6138104"/>
            <a:ext cx="863168" cy="2619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050" b="1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12-13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6123070" y="6138104"/>
            <a:ext cx="784225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050" b="1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13-14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1107032" y="6146126"/>
            <a:ext cx="8631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03-04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96189" y="6146126"/>
            <a:ext cx="8631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02-03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652396" y="6138104"/>
            <a:ext cx="784225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050" b="1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14-15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rot="5400000">
            <a:off x="7171030" y="4017086"/>
            <a:ext cx="3428569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rgbClr val="FF0000"/>
                </a:solidFill>
                <a:latin typeface="Arial Black"/>
              </a:rPr>
              <a:t>Annual incidence  per 1,000 population</a:t>
            </a:r>
            <a:endParaRPr lang="en-US" sz="1100" dirty="0">
              <a:solidFill>
                <a:srgbClr val="FF0000"/>
              </a:solidFill>
              <a:latin typeface="Arial Black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3155914" y="1575206"/>
            <a:ext cx="1239125" cy="751975"/>
            <a:chOff x="2328384" y="1848350"/>
            <a:chExt cx="1239125" cy="751975"/>
          </a:xfrm>
        </p:grpSpPr>
        <p:sp>
          <p:nvSpPr>
            <p:cNvPr id="148" name="Down Arrow 147"/>
            <p:cNvSpPr/>
            <p:nvPr/>
          </p:nvSpPr>
          <p:spPr>
            <a:xfrm>
              <a:off x="2885529" y="2290763"/>
              <a:ext cx="131763" cy="309562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9" name="TextBox 3"/>
            <p:cNvSpPr txBox="1">
              <a:spLocks noChangeArrowheads="1"/>
            </p:cNvSpPr>
            <p:nvPr/>
          </p:nvSpPr>
          <p:spPr bwMode="auto">
            <a:xfrm>
              <a:off x="2328384" y="1848350"/>
              <a:ext cx="12391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900" dirty="0">
                  <a:solidFill>
                    <a:srgbClr val="000000"/>
                  </a:solidFill>
                  <a:latin typeface="Arial Black" pitchFamily="34" charset="0"/>
                </a:rPr>
                <a:t>PCV7 </a:t>
              </a:r>
            </a:p>
            <a:p>
              <a:r>
                <a:rPr lang="en-US" sz="900" dirty="0" smtClean="0">
                  <a:solidFill>
                    <a:srgbClr val="000000"/>
                  </a:solidFill>
                  <a:latin typeface="Arial Black" pitchFamily="34" charset="0"/>
                </a:rPr>
                <a:t>Private market</a:t>
              </a:r>
              <a:endParaRPr lang="en-US" sz="9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711823" y="1842013"/>
            <a:ext cx="1146175" cy="732725"/>
            <a:chOff x="3156090" y="1867600"/>
            <a:chExt cx="1146175" cy="732725"/>
          </a:xfrm>
        </p:grpSpPr>
        <p:sp>
          <p:nvSpPr>
            <p:cNvPr id="151" name="Down Arrow 150"/>
            <p:cNvSpPr/>
            <p:nvPr/>
          </p:nvSpPr>
          <p:spPr>
            <a:xfrm>
              <a:off x="3646062" y="2290763"/>
              <a:ext cx="131762" cy="309562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2" name="TextBox 30"/>
            <p:cNvSpPr txBox="1">
              <a:spLocks noChangeArrowheads="1"/>
            </p:cNvSpPr>
            <p:nvPr/>
          </p:nvSpPr>
          <p:spPr bwMode="auto">
            <a:xfrm>
              <a:off x="3156090" y="1867600"/>
              <a:ext cx="11461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900" dirty="0">
                  <a:solidFill>
                    <a:srgbClr val="000000"/>
                  </a:solidFill>
                  <a:latin typeface="Arial Black" pitchFamily="34" charset="0"/>
                </a:rPr>
                <a:t>PCV7 </a:t>
              </a:r>
            </a:p>
            <a:p>
              <a:r>
                <a:rPr lang="en-US" sz="900" dirty="0">
                  <a:solidFill>
                    <a:srgbClr val="000000"/>
                  </a:solidFill>
                  <a:latin typeface="Arial Black" pitchFamily="34" charset="0"/>
                </a:rPr>
                <a:t>NIP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4403949" y="1928638"/>
            <a:ext cx="1144587" cy="848225"/>
            <a:chOff x="4017212" y="1800225"/>
            <a:chExt cx="1144587" cy="848225"/>
          </a:xfrm>
        </p:grpSpPr>
        <p:sp>
          <p:nvSpPr>
            <p:cNvPr id="154" name="Down Arrow 153"/>
            <p:cNvSpPr/>
            <p:nvPr/>
          </p:nvSpPr>
          <p:spPr>
            <a:xfrm>
              <a:off x="4504374" y="2338888"/>
              <a:ext cx="131763" cy="309562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5" name="TextBox 31"/>
            <p:cNvSpPr txBox="1">
              <a:spLocks noChangeArrowheads="1"/>
            </p:cNvSpPr>
            <p:nvPr/>
          </p:nvSpPr>
          <p:spPr bwMode="auto">
            <a:xfrm>
              <a:off x="4017212" y="1800225"/>
              <a:ext cx="1144587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900" dirty="0">
                  <a:solidFill>
                    <a:srgbClr val="000000"/>
                  </a:solidFill>
                  <a:latin typeface="Arial Black" pitchFamily="34" charset="0"/>
                </a:rPr>
                <a:t>PCV7 </a:t>
              </a:r>
            </a:p>
            <a:p>
              <a:r>
                <a:rPr lang="en-US" sz="900" dirty="0">
                  <a:solidFill>
                    <a:srgbClr val="000000"/>
                  </a:solidFill>
                  <a:latin typeface="Arial Black" pitchFamily="34" charset="0"/>
                  <a:sym typeface="Wingdings" pitchFamily="2" charset="2"/>
                </a:rPr>
                <a:t></a:t>
              </a:r>
            </a:p>
            <a:p>
              <a:r>
                <a:rPr lang="en-US" sz="900" dirty="0">
                  <a:solidFill>
                    <a:srgbClr val="000000"/>
                  </a:solidFill>
                  <a:latin typeface="Arial Black" pitchFamily="34" charset="0"/>
                  <a:sym typeface="Wingdings" pitchFamily="2" charset="2"/>
                </a:rPr>
                <a:t>PCV13</a:t>
              </a:r>
              <a:endParaRPr lang="en-US" sz="9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flipV="1">
            <a:off x="7315174" y="2341013"/>
            <a:ext cx="0" cy="3644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11"/>
          <p:cNvSpPr txBox="1">
            <a:spLocks noChangeArrowheads="1"/>
          </p:cNvSpPr>
          <p:nvPr/>
        </p:nvSpPr>
        <p:spPr bwMode="auto">
          <a:xfrm>
            <a:off x="6601160" y="4207988"/>
            <a:ext cx="792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0000"/>
                </a:solidFill>
              </a:rPr>
              <a:t>6.4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5" name="TextBox 9"/>
          <p:cNvSpPr txBox="1">
            <a:spLocks noChangeArrowheads="1"/>
          </p:cNvSpPr>
          <p:nvPr/>
        </p:nvSpPr>
        <p:spPr bwMode="auto">
          <a:xfrm>
            <a:off x="7017080" y="5700860"/>
            <a:ext cx="10081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n=645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109596" y="6138104"/>
            <a:ext cx="784225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050" b="1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15-16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623946" y="6138104"/>
            <a:ext cx="784225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050" b="1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16-17</a:t>
            </a:r>
            <a:endParaRPr lang="en-US" dirty="0"/>
          </a:p>
        </p:txBody>
      </p:sp>
      <p:sp>
        <p:nvSpPr>
          <p:cNvPr id="80" name="TextBox 11"/>
          <p:cNvSpPr txBox="1">
            <a:spLocks noChangeArrowheads="1"/>
          </p:cNvSpPr>
          <p:nvPr/>
        </p:nvSpPr>
        <p:spPr bwMode="auto">
          <a:xfrm>
            <a:off x="7133848" y="3969089"/>
            <a:ext cx="792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0000"/>
                </a:solidFill>
              </a:rPr>
              <a:t>7.4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6457426" y="3284533"/>
            <a:ext cx="1694538" cy="763480"/>
            <a:chOff x="6471017" y="3126557"/>
            <a:chExt cx="1694538" cy="823974"/>
          </a:xfrm>
        </p:grpSpPr>
        <p:sp>
          <p:nvSpPr>
            <p:cNvPr id="82" name="Right Brace 81"/>
            <p:cNvSpPr/>
            <p:nvPr/>
          </p:nvSpPr>
          <p:spPr>
            <a:xfrm rot="16200000">
              <a:off x="7111699" y="3248531"/>
              <a:ext cx="396000" cy="1008000"/>
            </a:xfrm>
            <a:prstGeom prst="rightBrac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471017" y="3126557"/>
              <a:ext cx="1694538" cy="4650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00FF"/>
                  </a:solidFill>
                </a:rPr>
                <a:t>IRR</a:t>
              </a:r>
              <a:r>
                <a:rPr lang="en-US" sz="1100" dirty="0">
                  <a:solidFill>
                    <a:srgbClr val="0000FF"/>
                  </a:solidFill>
                </a:rPr>
                <a:t> </a:t>
              </a:r>
              <a:r>
                <a:rPr lang="en-US" sz="1100" dirty="0" smtClean="0">
                  <a:solidFill>
                    <a:srgbClr val="0000FF"/>
                  </a:solidFill>
                </a:rPr>
                <a:t>Vs. 2002-2008</a:t>
              </a:r>
            </a:p>
            <a:p>
              <a:r>
                <a:rPr lang="en-US" sz="1100" dirty="0" smtClean="0">
                  <a:solidFill>
                    <a:srgbClr val="0000FF"/>
                  </a:solidFill>
                </a:rPr>
                <a:t>0.501 (0.470; 0.533) </a:t>
              </a:r>
              <a:endParaRPr lang="en-US" sz="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0" y="6586675"/>
            <a:ext cx="4693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>
                <a:solidFill>
                  <a:srgbClr val="000000"/>
                </a:solidFill>
                <a:latin typeface="Arial"/>
              </a:rPr>
              <a:t>Each study year is July through June</a:t>
            </a:r>
            <a:endParaRPr lang="en-US" sz="1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 Box 3"/>
          <p:cNvSpPr txBox="1">
            <a:spLocks noChangeArrowheads="1"/>
          </p:cNvSpPr>
          <p:nvPr/>
        </p:nvSpPr>
        <p:spPr bwMode="auto">
          <a:xfrm>
            <a:off x="671804" y="6610684"/>
            <a:ext cx="84721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r>
              <a:rPr lang="en-US" sz="1000" dirty="0" smtClean="0">
                <a:solidFill>
                  <a:srgbClr val="000000"/>
                </a:solidFill>
              </a:rPr>
              <a:t>Greenberg et al, </a:t>
            </a:r>
            <a:r>
              <a:rPr lang="en-US" sz="1000" i="1" dirty="0" smtClean="0">
                <a:solidFill>
                  <a:srgbClr val="000000"/>
                </a:solidFill>
              </a:rPr>
              <a:t>Vaccine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smtClean="0">
                <a:solidFill>
                  <a:srgbClr val="000000"/>
                </a:solidFill>
              </a:rPr>
              <a:t>33:4623–4629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smtClean="0">
                <a:solidFill>
                  <a:srgbClr val="000000"/>
                </a:solidFill>
              </a:rPr>
              <a:t>2015 (updated)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0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65"/>
          <a:stretch/>
        </p:blipFill>
        <p:spPr bwMode="auto">
          <a:xfrm>
            <a:off x="4544024" y="1367781"/>
            <a:ext cx="2322410" cy="235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1174161" y="3492207"/>
            <a:ext cx="3241648" cy="1883068"/>
            <a:chOff x="1174161" y="3492207"/>
            <a:chExt cx="3241648" cy="1883068"/>
          </a:xfrm>
        </p:grpSpPr>
        <p:grpSp>
          <p:nvGrpSpPr>
            <p:cNvPr id="21" name="Group 20"/>
            <p:cNvGrpSpPr/>
            <p:nvPr/>
          </p:nvGrpSpPr>
          <p:grpSpPr>
            <a:xfrm>
              <a:off x="1174161" y="4264555"/>
              <a:ext cx="2044460" cy="1110720"/>
              <a:chOff x="455346" y="4541303"/>
              <a:chExt cx="2372264" cy="111072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5346" y="4541303"/>
                <a:ext cx="23722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FF0000"/>
                    </a:solidFill>
                  </a:rPr>
                  <a:t>Extent of Vaccine-type carriage rate reduction</a:t>
                </a:r>
                <a:endParaRPr lang="en-US" sz="105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Right Arrow 18"/>
              <p:cNvSpPr/>
              <p:nvPr/>
            </p:nvSpPr>
            <p:spPr>
              <a:xfrm rot="5400000">
                <a:off x="1516764" y="4976232"/>
                <a:ext cx="307075" cy="33060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55346" y="5313469"/>
                <a:ext cx="23722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000000"/>
                    </a:solidFill>
                  </a:rPr>
                  <a:t>Reduced opportunity to </a:t>
                </a:r>
              </a:p>
              <a:p>
                <a:r>
                  <a:rPr lang="en-US" sz="800" dirty="0" smtClean="0">
                    <a:solidFill>
                      <a:srgbClr val="000000"/>
                    </a:solidFill>
                  </a:rPr>
                  <a:t>encounter Vaccine-type SP</a:t>
                </a:r>
                <a:endParaRPr lang="en-US" sz="8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flipV="1">
              <a:off x="3118517" y="3492207"/>
              <a:ext cx="1297292" cy="135058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043545" y="3660641"/>
            <a:ext cx="2500479" cy="2887090"/>
            <a:chOff x="1786637" y="3660641"/>
            <a:chExt cx="2500479" cy="2887090"/>
          </a:xfrm>
        </p:grpSpPr>
        <p:grpSp>
          <p:nvGrpSpPr>
            <p:cNvPr id="23" name="Group 22"/>
            <p:cNvGrpSpPr/>
            <p:nvPr/>
          </p:nvGrpSpPr>
          <p:grpSpPr>
            <a:xfrm>
              <a:off x="1786637" y="5391032"/>
              <a:ext cx="2372264" cy="1156699"/>
              <a:chOff x="1273508" y="4775821"/>
              <a:chExt cx="2372264" cy="115669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428776" y="4775821"/>
                <a:ext cx="206937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FF0000"/>
                    </a:solidFill>
                  </a:rPr>
                  <a:t>Extent of replacement</a:t>
                </a:r>
              </a:p>
              <a:p>
                <a:r>
                  <a:rPr lang="en-US" sz="1050" dirty="0" smtClean="0">
                    <a:solidFill>
                      <a:srgbClr val="FF0000"/>
                    </a:solidFill>
                  </a:rPr>
                  <a:t>disease 	</a:t>
                </a:r>
                <a:endParaRPr lang="en-US" sz="105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Right Arrow 24"/>
              <p:cNvSpPr/>
              <p:nvPr/>
            </p:nvSpPr>
            <p:spPr>
              <a:xfrm rot="5400000">
                <a:off x="2306103" y="5239572"/>
                <a:ext cx="307075" cy="2729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273508" y="5593966"/>
                <a:ext cx="23722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000000"/>
                    </a:solidFill>
                  </a:rPr>
                  <a:t>Compensatory increase in Non-vaccine type SP or other bacteria disease</a:t>
                </a:r>
                <a:endParaRPr lang="en-US" sz="8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31" name="Straight Arrow Connector 30"/>
            <p:cNvCxnSpPr>
              <a:stCxn id="24" idx="0"/>
            </p:cNvCxnSpPr>
            <p:nvPr/>
          </p:nvCxnSpPr>
          <p:spPr>
            <a:xfrm flipV="1">
              <a:off x="2976591" y="3660641"/>
              <a:ext cx="1310525" cy="1730391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985424" y="3884214"/>
            <a:ext cx="2372264" cy="2332644"/>
            <a:chOff x="3985424" y="3884214"/>
            <a:chExt cx="2372264" cy="2332644"/>
          </a:xfrm>
        </p:grpSpPr>
        <p:sp>
          <p:nvSpPr>
            <p:cNvPr id="41" name="TextBox 40"/>
            <p:cNvSpPr txBox="1"/>
            <p:nvPr/>
          </p:nvSpPr>
          <p:spPr>
            <a:xfrm>
              <a:off x="3985424" y="5801360"/>
              <a:ext cx="237226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FF0000"/>
                  </a:solidFill>
                </a:rPr>
                <a:t>Vaccination coverage</a:t>
              </a:r>
            </a:p>
            <a:p>
              <a:r>
                <a:rPr lang="en-US" sz="1050" dirty="0" smtClean="0">
                  <a:solidFill>
                    <a:srgbClr val="000000"/>
                  </a:solidFill>
                </a:rPr>
                <a:t>(high? Low?)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 flipV="1">
              <a:off x="4717213" y="3884214"/>
              <a:ext cx="617474" cy="1917146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334687" y="3943350"/>
            <a:ext cx="3628158" cy="2219297"/>
            <a:chOff x="5334687" y="3943350"/>
            <a:chExt cx="3628158" cy="2219297"/>
          </a:xfrm>
        </p:grpSpPr>
        <p:sp>
          <p:nvSpPr>
            <p:cNvPr id="48" name="TextBox 47"/>
            <p:cNvSpPr txBox="1"/>
            <p:nvPr/>
          </p:nvSpPr>
          <p:spPr>
            <a:xfrm>
              <a:off x="6205265" y="5747149"/>
              <a:ext cx="275758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FF0000"/>
                  </a:solidFill>
                </a:rPr>
                <a:t>Time since start of the program</a:t>
              </a:r>
            </a:p>
            <a:p>
              <a:r>
                <a:rPr lang="en-US" sz="1050" dirty="0" smtClean="0">
                  <a:solidFill>
                    <a:srgbClr val="000000"/>
                  </a:solidFill>
                </a:rPr>
                <a:t>(did it reach stable steady-state?)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49" name="Straight Arrow Connector 48"/>
            <p:cNvCxnSpPr>
              <a:stCxn id="48" idx="0"/>
            </p:cNvCxnSpPr>
            <p:nvPr/>
          </p:nvCxnSpPr>
          <p:spPr>
            <a:xfrm flipH="1" flipV="1">
              <a:off x="5334687" y="3943350"/>
              <a:ext cx="2249368" cy="1803799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548885" y="1035654"/>
            <a:ext cx="2087592" cy="1153166"/>
            <a:chOff x="6409444" y="1158713"/>
            <a:chExt cx="2087592" cy="1153166"/>
          </a:xfrm>
        </p:grpSpPr>
        <p:grpSp>
          <p:nvGrpSpPr>
            <p:cNvPr id="36" name="Group 35"/>
            <p:cNvGrpSpPr/>
            <p:nvPr/>
          </p:nvGrpSpPr>
          <p:grpSpPr>
            <a:xfrm>
              <a:off x="7138358" y="1449238"/>
              <a:ext cx="1271639" cy="862641"/>
              <a:chOff x="7056408" y="1449238"/>
              <a:chExt cx="1271639" cy="862641"/>
            </a:xfrm>
          </p:grpSpPr>
          <p:sp>
            <p:nvSpPr>
              <p:cNvPr id="34" name="Down Arrow 33"/>
              <p:cNvSpPr/>
              <p:nvPr/>
            </p:nvSpPr>
            <p:spPr>
              <a:xfrm>
                <a:off x="7056408" y="1449238"/>
                <a:ext cx="612475" cy="862641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220310" y="1457866"/>
                <a:ext cx="1107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?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409444" y="1158713"/>
              <a:ext cx="2087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Overall reduction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3" name="Rectangle 66"/>
          <p:cNvSpPr>
            <a:spLocks noChangeArrowheads="1"/>
          </p:cNvSpPr>
          <p:nvPr/>
        </p:nvSpPr>
        <p:spPr bwMode="auto">
          <a:xfrm>
            <a:off x="107950" y="123830"/>
            <a:ext cx="887214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1600" i="1" dirty="0" smtClean="0">
                <a:solidFill>
                  <a:srgbClr val="280049"/>
                </a:solidFill>
                <a:latin typeface="Arial Black"/>
                <a:cs typeface="Arial"/>
              </a:rPr>
              <a:t>What Does Potentially Determines Impact of PCVs </a:t>
            </a:r>
          </a:p>
          <a:p>
            <a:r>
              <a:rPr lang="en-US" altLang="en-US" sz="1600" i="1" dirty="0" smtClean="0">
                <a:solidFill>
                  <a:srgbClr val="280049"/>
                </a:solidFill>
                <a:latin typeface="Arial Black"/>
                <a:cs typeface="Arial"/>
              </a:rPr>
              <a:t>on Pneumonia in Young Children?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12150" y="1103467"/>
            <a:ext cx="4156034" cy="2256391"/>
            <a:chOff x="112150" y="1103467"/>
            <a:chExt cx="4156034" cy="2256391"/>
          </a:xfrm>
        </p:grpSpPr>
        <p:sp>
          <p:nvSpPr>
            <p:cNvPr id="11" name="TextBox 10"/>
            <p:cNvSpPr txBox="1"/>
            <p:nvPr/>
          </p:nvSpPr>
          <p:spPr>
            <a:xfrm>
              <a:off x="112150" y="1103467"/>
              <a:ext cx="237226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FF0000"/>
                  </a:solidFill>
                </a:rPr>
                <a:t>Proportion of Vaccine-type serotypes before vaccination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9562" y="1589964"/>
              <a:ext cx="2060812" cy="27977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1029039822"/>
                </p:ext>
              </p:extLst>
            </p:nvPr>
          </p:nvGraphicFramePr>
          <p:xfrm>
            <a:off x="215656" y="1371598"/>
            <a:ext cx="2113471" cy="19882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3" name="Straight Arrow Connector 12"/>
            <p:cNvCxnSpPr/>
            <p:nvPr/>
          </p:nvCxnSpPr>
          <p:spPr>
            <a:xfrm flipH="1" flipV="1">
              <a:off x="1946697" y="2491005"/>
              <a:ext cx="249694" cy="17993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40" idx="1"/>
            </p:cNvCxnSpPr>
            <p:nvPr/>
          </p:nvCxnSpPr>
          <p:spPr>
            <a:xfrm flipH="1">
              <a:off x="1963943" y="3082881"/>
              <a:ext cx="378196" cy="2807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363691" y="1869743"/>
              <a:ext cx="1904493" cy="1328772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196391" y="2511584"/>
              <a:ext cx="7763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</a:rPr>
                <a:t>PCV7 serotypes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42139" y="2913604"/>
              <a:ext cx="7763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</a:rPr>
                <a:t>PCV713</a:t>
              </a:r>
            </a:p>
            <a:p>
              <a:r>
                <a:rPr lang="en-US" sz="800" dirty="0" smtClean="0">
                  <a:solidFill>
                    <a:srgbClr val="000000"/>
                  </a:solidFill>
                </a:rPr>
                <a:t>serotypes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72334" y="3302745"/>
            <a:ext cx="4204663" cy="838829"/>
            <a:chOff x="172334" y="3302745"/>
            <a:chExt cx="4204663" cy="838829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1733909" y="3302745"/>
              <a:ext cx="2643088" cy="581469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72334" y="3726076"/>
              <a:ext cx="156157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FF0000"/>
                  </a:solidFill>
                </a:rPr>
                <a:t>Efficacy against </a:t>
              </a:r>
            </a:p>
            <a:p>
              <a:r>
                <a:rPr lang="en-US" sz="1050" dirty="0" smtClean="0">
                  <a:solidFill>
                    <a:srgbClr val="FF0000"/>
                  </a:solidFill>
                </a:rPr>
                <a:t>Vaccine-type SP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205265" y="3884214"/>
            <a:ext cx="2938735" cy="849371"/>
            <a:chOff x="4099022" y="3938425"/>
            <a:chExt cx="2938735" cy="849371"/>
          </a:xfrm>
        </p:grpSpPr>
        <p:sp>
          <p:nvSpPr>
            <p:cNvPr id="55" name="TextBox 54"/>
            <p:cNvSpPr txBox="1"/>
            <p:nvPr/>
          </p:nvSpPr>
          <p:spPr>
            <a:xfrm>
              <a:off x="4665493" y="4372298"/>
              <a:ext cx="237226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FF0000"/>
                  </a:solidFill>
                </a:rPr>
                <a:t>Which PCV?</a:t>
              </a:r>
            </a:p>
            <a:p>
              <a:r>
                <a:rPr lang="en-US" sz="1050" dirty="0" smtClean="0">
                  <a:solidFill>
                    <a:srgbClr val="000000"/>
                  </a:solidFill>
                </a:rPr>
                <a:t>PCV7, PCV10, PCV13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 flipV="1">
              <a:off x="4099022" y="3938425"/>
              <a:ext cx="1515378" cy="380341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17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4994" name="Picture 2" descr="syringePr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33" y="1485900"/>
            <a:ext cx="4415809" cy="336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4995" name="Text Box 3"/>
          <p:cNvSpPr txBox="1">
            <a:spLocks noChangeArrowheads="1"/>
          </p:cNvSpPr>
          <p:nvPr/>
        </p:nvSpPr>
        <p:spPr bwMode="auto">
          <a:xfrm>
            <a:off x="331787" y="255092"/>
            <a:ext cx="8470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000000"/>
                </a:solidFill>
                <a:latin typeface="Arial Black" pitchFamily="34" charset="0"/>
              </a:rPr>
              <a:t>The Vaccine Probe Concept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46075" y="5308600"/>
            <a:ext cx="8442325" cy="1187450"/>
          </a:xfrm>
          <a:prstGeom prst="rect">
            <a:avLst/>
          </a:prstGeom>
          <a:solidFill>
            <a:srgbClr val="FDF3C3"/>
          </a:solidFill>
          <a:ln w="28575" algn="ctr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FF3300"/>
                </a:solidFill>
                <a:latin typeface="Arial" charset="0"/>
                <a:cs typeface="Arial" charset="0"/>
              </a:rPr>
              <a:t>Vaccine probe studies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Trying to understand pathogenesis, epidemiology, and disease burden through unexpected or unpredictable responses to vaccine</a:t>
            </a:r>
          </a:p>
        </p:txBody>
      </p:sp>
    </p:spTree>
    <p:extLst>
      <p:ext uri="{BB962C8B-B14F-4D97-AF65-F5344CB8AC3E}">
        <p14:creationId xmlns:p14="http://schemas.microsoft.com/office/powerpoint/2010/main" val="334126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857583501"/>
              </p:ext>
            </p:extLst>
          </p:nvPr>
        </p:nvGraphicFramePr>
        <p:xfrm>
          <a:off x="376702" y="1500996"/>
          <a:ext cx="6843623" cy="493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75994" y="2983174"/>
            <a:ext cx="131984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  <a:latin typeface="Arial"/>
              </a:rPr>
              <a:t>PCV13 gradually replaces PCV7</a:t>
            </a:r>
            <a:endParaRPr lang="en-US" sz="1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4415" y="1656266"/>
            <a:ext cx="144923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  <a:latin typeface="Arial"/>
              </a:rPr>
              <a:t>PCV7 in private market and HMOs</a:t>
            </a:r>
            <a:endParaRPr lang="en-US" sz="1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888" y="2185978"/>
            <a:ext cx="986287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  <a:latin typeface="Arial"/>
              </a:rPr>
              <a:t>PCV7 in NIP</a:t>
            </a:r>
          </a:p>
          <a:p>
            <a:r>
              <a:rPr lang="en-US" sz="1050" dirty="0" smtClean="0">
                <a:solidFill>
                  <a:srgbClr val="000000"/>
                </a:solidFill>
                <a:latin typeface="Arial"/>
              </a:rPr>
              <a:t>+ Catch up</a:t>
            </a:r>
            <a:endParaRPr lang="en-US" sz="1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107950" y="132456"/>
            <a:ext cx="887214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1800" i="1" dirty="0" smtClean="0">
                <a:solidFill>
                  <a:srgbClr val="280049"/>
                </a:solidFill>
                <a:latin typeface="Arial Black"/>
                <a:cs typeface="Arial"/>
              </a:rPr>
              <a:t>Impact of PCV7/PCV13 on IPD in Children </a:t>
            </a:r>
          </a:p>
          <a:p>
            <a:r>
              <a:rPr lang="en-US" altLang="en-US" sz="1800" i="1" dirty="0" smtClean="0">
                <a:solidFill>
                  <a:srgbClr val="002060"/>
                </a:solidFill>
                <a:latin typeface="Arial Black"/>
                <a:cs typeface="Arial"/>
              </a:rPr>
              <a:t>&lt;5 Yrs </a:t>
            </a:r>
            <a:r>
              <a:rPr lang="en-US" altLang="en-US" sz="1800" i="1" dirty="0" smtClean="0">
                <a:solidFill>
                  <a:srgbClr val="280049"/>
                </a:solidFill>
                <a:latin typeface="Arial Black"/>
                <a:cs typeface="Arial"/>
              </a:rPr>
              <a:t>Old in Israel </a:t>
            </a:r>
            <a:endParaRPr lang="en-US" altLang="en-US" sz="1800" i="1" dirty="0">
              <a:solidFill>
                <a:srgbClr val="280049"/>
              </a:solidFill>
              <a:latin typeface="Arial Black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824754" y="5112689"/>
            <a:ext cx="1172588" cy="909693"/>
            <a:chOff x="8161168" y="4875669"/>
            <a:chExt cx="1172588" cy="1044000"/>
          </a:xfrm>
        </p:grpSpPr>
        <p:sp>
          <p:nvSpPr>
            <p:cNvPr id="10" name="TextBox 9"/>
            <p:cNvSpPr txBox="1"/>
            <p:nvPr/>
          </p:nvSpPr>
          <p:spPr>
            <a:xfrm>
              <a:off x="8311248" y="5259170"/>
              <a:ext cx="1022508" cy="441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0.277</a:t>
              </a:r>
            </a:p>
            <a:p>
              <a:r>
                <a:rPr lang="en-US" sz="800" dirty="0" smtClean="0">
                  <a:solidFill>
                    <a:srgbClr val="FF0000"/>
                  </a:solidFill>
                </a:rPr>
                <a:t> (0.233; 0.331)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8161168" y="4875669"/>
              <a:ext cx="282337" cy="1044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78953" y="5888341"/>
            <a:ext cx="1088344" cy="400110"/>
            <a:chOff x="7115367" y="5588204"/>
            <a:chExt cx="1088344" cy="730176"/>
          </a:xfrm>
        </p:grpSpPr>
        <p:sp>
          <p:nvSpPr>
            <p:cNvPr id="11" name="Right Brace 10"/>
            <p:cNvSpPr/>
            <p:nvPr/>
          </p:nvSpPr>
          <p:spPr>
            <a:xfrm>
              <a:off x="7209832" y="5673169"/>
              <a:ext cx="144000" cy="216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15367" y="5588204"/>
              <a:ext cx="1088344" cy="730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0.033</a:t>
              </a:r>
              <a:endParaRPr lang="en-US" sz="1100" dirty="0">
                <a:solidFill>
                  <a:srgbClr val="FF0000"/>
                </a:solidFill>
              </a:endParaRPr>
            </a:p>
            <a:p>
              <a:r>
                <a:rPr lang="en-US" sz="900" dirty="0">
                  <a:solidFill>
                    <a:srgbClr val="FF0000"/>
                  </a:solidFill>
                </a:rPr>
                <a:t> </a:t>
              </a:r>
              <a:r>
                <a:rPr lang="en-US" sz="800" dirty="0">
                  <a:solidFill>
                    <a:srgbClr val="FF0000"/>
                  </a:solidFill>
                </a:rPr>
                <a:t>(</a:t>
              </a:r>
              <a:r>
                <a:rPr lang="en-US" sz="800" dirty="0" smtClean="0">
                  <a:solidFill>
                    <a:srgbClr val="FF0000"/>
                  </a:solidFill>
                </a:rPr>
                <a:t>0.020; 0.054)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 rot="16200000">
            <a:off x="-1580758" y="3812517"/>
            <a:ext cx="3762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Incidence (per 100,000 </a:t>
            </a:r>
            <a:r>
              <a:rPr lang="en-US" sz="1200" dirty="0">
                <a:solidFill>
                  <a:srgbClr val="000000"/>
                </a:solidFill>
              </a:rPr>
              <a:t>c</a:t>
            </a:r>
            <a:r>
              <a:rPr lang="en-US" sz="1200" dirty="0" smtClean="0">
                <a:solidFill>
                  <a:srgbClr val="000000"/>
                </a:solidFill>
              </a:rPr>
              <a:t>hildren &lt;5 yrs)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71804" y="6610684"/>
            <a:ext cx="84721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r>
              <a:rPr lang="en-US" sz="1000" dirty="0">
                <a:solidFill>
                  <a:srgbClr val="000000"/>
                </a:solidFill>
              </a:rPr>
              <a:t>Ben-Shimol </a:t>
            </a:r>
            <a:r>
              <a:rPr lang="en-US" sz="1000" dirty="0" smtClean="0">
                <a:solidFill>
                  <a:srgbClr val="000000"/>
                </a:solidFill>
              </a:rPr>
              <a:t>et al, </a:t>
            </a:r>
            <a:r>
              <a:rPr lang="en-US" sz="1000" i="1" dirty="0" smtClean="0">
                <a:solidFill>
                  <a:srgbClr val="000000"/>
                </a:solidFill>
              </a:rPr>
              <a:t>Vaccine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smtClean="0">
                <a:solidFill>
                  <a:srgbClr val="000000"/>
                </a:solidFill>
              </a:rPr>
              <a:t>32:3452–3459, 2014 (updated)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3418" y="3951016"/>
            <a:ext cx="151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IRR 2014-16 vs 2004-08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 animBg="0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209550" y="190500"/>
            <a:ext cx="8629764" cy="47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400" i="1">
                <a:solidFill>
                  <a:srgbClr val="280049"/>
                </a:solidFill>
                <a:latin typeface="Arial Black"/>
                <a:cs typeface="Arial"/>
              </a:defRPr>
            </a:lvl1pPr>
          </a:lstStyle>
          <a:p>
            <a:r>
              <a:rPr lang="en-US" sz="1200" dirty="0" smtClean="0"/>
              <a:t>Incidence </a:t>
            </a:r>
            <a:r>
              <a:rPr lang="en-US" sz="1200" dirty="0"/>
              <a:t>Rate Ratios (IRRs) </a:t>
            </a:r>
            <a:r>
              <a:rPr lang="en-US" sz="1200" dirty="0" smtClean="0"/>
              <a:t>of Bacteremic </a:t>
            </a:r>
            <a:r>
              <a:rPr lang="en-US" sz="1200" dirty="0"/>
              <a:t>Pneumonia, Non-pneumonia </a:t>
            </a:r>
            <a:r>
              <a:rPr lang="en-US" sz="1200" dirty="0" smtClean="0"/>
              <a:t>IPD and</a:t>
            </a:r>
          </a:p>
          <a:p>
            <a:r>
              <a:rPr lang="en-US" sz="1200" dirty="0" smtClean="0"/>
              <a:t>All </a:t>
            </a:r>
            <a:r>
              <a:rPr lang="en-US" sz="1200" dirty="0"/>
              <a:t>Hospital Visits with </a:t>
            </a:r>
            <a:r>
              <a:rPr lang="en-US" sz="1200" dirty="0" smtClean="0"/>
              <a:t>CAAP in </a:t>
            </a:r>
            <a:r>
              <a:rPr lang="en-US" sz="1200" dirty="0"/>
              <a:t>Children </a:t>
            </a:r>
            <a:r>
              <a:rPr lang="en-US" sz="1200" dirty="0" smtClean="0"/>
              <a:t>&lt;5 </a:t>
            </a:r>
            <a:r>
              <a:rPr lang="en-US" sz="1200" dirty="0"/>
              <a:t>Years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671804" y="6610684"/>
            <a:ext cx="84721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r"/>
            <a:r>
              <a:rPr lang="en-US" sz="1000" dirty="0" smtClean="0"/>
              <a:t>Ben-Shimol et al, </a:t>
            </a:r>
            <a:r>
              <a:rPr lang="en-US" sz="1000" i="1" dirty="0" smtClean="0"/>
              <a:t>Pediatr infect Dis J, </a:t>
            </a:r>
            <a:r>
              <a:rPr lang="en-US" sz="1000" dirty="0" smtClean="0"/>
              <a:t>34:409-16, 2015, updated</a:t>
            </a:r>
            <a:endParaRPr lang="en-US" sz="1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506554" y="1149164"/>
            <a:ext cx="3446571" cy="5418667"/>
            <a:chOff x="2506554" y="1149164"/>
            <a:chExt cx="3446571" cy="5418667"/>
          </a:xfrm>
        </p:grpSpPr>
        <p:grpSp>
          <p:nvGrpSpPr>
            <p:cNvPr id="22" name="Group 21"/>
            <p:cNvGrpSpPr/>
            <p:nvPr/>
          </p:nvGrpSpPr>
          <p:grpSpPr>
            <a:xfrm>
              <a:off x="3452119" y="1871326"/>
              <a:ext cx="2501006" cy="845102"/>
              <a:chOff x="2648905" y="653910"/>
              <a:chExt cx="2501006" cy="845102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368082" y="1041705"/>
                <a:ext cx="1781829" cy="230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PCV13 Gradually </a:t>
                </a:r>
                <a:r>
                  <a:rPr lang="en-US" sz="900" dirty="0">
                    <a:solidFill>
                      <a:prstClr val="black"/>
                    </a:solidFill>
                    <a:latin typeface="Calibri"/>
                    <a:cs typeface="+mn-cs"/>
                  </a:rPr>
                  <a:t>replaced PCV7</a:t>
                </a:r>
                <a:endParaRPr lang="he-IL" sz="90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3" name="Down Arrow 22"/>
              <p:cNvSpPr/>
              <p:nvPr/>
            </p:nvSpPr>
            <p:spPr>
              <a:xfrm>
                <a:off x="2698231" y="809469"/>
                <a:ext cx="129919" cy="307298"/>
              </a:xfrm>
              <a:prstGeom prst="downArrow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he-IL" sz="18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Down Arrow 23"/>
              <p:cNvSpPr/>
              <p:nvPr/>
            </p:nvSpPr>
            <p:spPr>
              <a:xfrm>
                <a:off x="3339750" y="1191714"/>
                <a:ext cx="129919" cy="307298"/>
              </a:xfrm>
              <a:prstGeom prst="downArrow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he-IL" sz="1800" b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Down Arrow 24"/>
              <p:cNvSpPr/>
              <p:nvPr/>
            </p:nvSpPr>
            <p:spPr>
              <a:xfrm>
                <a:off x="3004682" y="956111"/>
                <a:ext cx="129919" cy="307298"/>
              </a:xfrm>
              <a:prstGeom prst="downArrow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he-IL" sz="18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648905" y="653910"/>
                <a:ext cx="1236306" cy="230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PCV7 Subsidized</a:t>
                </a:r>
                <a:endParaRPr lang="he-IL" sz="90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074274" y="826476"/>
                <a:ext cx="1188294" cy="230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PCV7 </a:t>
                </a:r>
                <a:r>
                  <a:rPr lang="en-US" sz="90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implemented</a:t>
                </a:r>
                <a:endParaRPr lang="he-IL" sz="800" dirty="0">
                  <a:solidFill>
                    <a:prstClr val="black"/>
                  </a:solidFill>
                  <a:latin typeface="Calibri"/>
                  <a:cs typeface="Arial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506554" y="1149164"/>
              <a:ext cx="3366600" cy="5418667"/>
              <a:chOff x="2506554" y="1149164"/>
              <a:chExt cx="3366600" cy="541866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506554" y="1149164"/>
                <a:ext cx="3081118" cy="5418667"/>
                <a:chOff x="2506554" y="1149164"/>
                <a:chExt cx="3081118" cy="5418667"/>
              </a:xfrm>
            </p:grpSpPr>
            <p:graphicFrame>
              <p:nvGraphicFramePr>
                <p:cNvPr id="18" name="Chart 17"/>
                <p:cNvGraphicFramePr/>
                <p:nvPr>
                  <p:extLst>
                    <p:ext uri="{D42A27DB-BD31-4B8C-83A1-F6EECF244321}">
                      <p14:modId xmlns:p14="http://schemas.microsoft.com/office/powerpoint/2010/main" val="1006755111"/>
                    </p:ext>
                  </p:extLst>
                </p:nvPr>
              </p:nvGraphicFramePr>
              <p:xfrm>
                <a:off x="2972127" y="1149164"/>
                <a:ext cx="2615545" cy="5418667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cxnSp>
              <p:nvCxnSpPr>
                <p:cNvPr id="3" name="Straight Connector 2"/>
                <p:cNvCxnSpPr/>
                <p:nvPr/>
              </p:nvCxnSpPr>
              <p:spPr>
                <a:xfrm>
                  <a:off x="3319461" y="3032954"/>
                  <a:ext cx="219099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5428538" y="4388475"/>
                  <a:ext cx="0" cy="762008"/>
                </a:xfrm>
                <a:prstGeom prst="line">
                  <a:avLst/>
                </a:prstGeom>
                <a:ln w="19050">
                  <a:solidFill>
                    <a:srgbClr val="0000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414371" y="4769479"/>
                  <a:ext cx="0" cy="381004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1"/>
                <p:cNvSpPr txBox="1"/>
                <p:nvPr/>
              </p:nvSpPr>
              <p:spPr>
                <a:xfrm rot="16200000">
                  <a:off x="561944" y="3481525"/>
                  <a:ext cx="419699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b="1" dirty="0" smtClean="0">
                      <a:solidFill>
                        <a:srgbClr val="000000"/>
                      </a:solidFill>
                    </a:rPr>
                    <a:t>Incidence rate ratio  </a:t>
                  </a:r>
                  <a:r>
                    <a:rPr lang="en-US" sz="1400" b="1" i="1" dirty="0" smtClean="0">
                      <a:solidFill>
                        <a:srgbClr val="000000"/>
                      </a:solidFill>
                    </a:rPr>
                    <a:t>vs</a:t>
                  </a:r>
                  <a:r>
                    <a:rPr lang="en-US" sz="1400" b="1" dirty="0" smtClean="0">
                      <a:solidFill>
                        <a:srgbClr val="000000"/>
                      </a:solidFill>
                    </a:rPr>
                    <a:t>. Pre-PCV era (95% CI)</a:t>
                  </a:r>
                  <a:endParaRPr lang="en-US" sz="1400" b="1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9" name="Group 58"/>
                <p:cNvGrpSpPr/>
                <p:nvPr/>
              </p:nvGrpSpPr>
              <p:grpSpPr>
                <a:xfrm>
                  <a:off x="3471395" y="3039304"/>
                  <a:ext cx="798932" cy="2816003"/>
                  <a:chOff x="1164635" y="2908496"/>
                  <a:chExt cx="798932" cy="2816003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1268413" y="2914846"/>
                    <a:ext cx="0" cy="280965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1530197" y="2908496"/>
                    <a:ext cx="0" cy="280965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1866747" y="2914846"/>
                    <a:ext cx="0" cy="280965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TextBox 55"/>
                  <p:cNvSpPr txBox="1"/>
                  <p:nvPr/>
                </p:nvSpPr>
                <p:spPr>
                  <a:xfrm rot="16200000">
                    <a:off x="707559" y="5044523"/>
                    <a:ext cx="1114208" cy="20005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sz="700" dirty="0" smtClean="0">
                        <a:latin typeface="+mj-lt"/>
                      </a:rPr>
                      <a:t>PCV7 subsidized</a:t>
                    </a:r>
                    <a:endParaRPr lang="en-US" sz="700" dirty="0">
                      <a:latin typeface="+mj-lt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 rot="16200000">
                    <a:off x="1091856" y="5166164"/>
                    <a:ext cx="870928" cy="20005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sz="700" dirty="0" smtClean="0">
                        <a:latin typeface="+mj-lt"/>
                      </a:rPr>
                      <a:t>PCV7 in NIP</a:t>
                    </a:r>
                    <a:endParaRPr lang="en-US" sz="700" dirty="0">
                      <a:latin typeface="+mj-lt"/>
                    </a:endParaRP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 rot="16200000">
                    <a:off x="1424493" y="5162581"/>
                    <a:ext cx="878093" cy="20005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sz="700" dirty="0" smtClean="0">
                        <a:latin typeface="+mj-lt"/>
                      </a:rPr>
                      <a:t>PCV13 in NIP</a:t>
                    </a:r>
                    <a:endParaRPr lang="en-US" sz="700" dirty="0">
                      <a:latin typeface="+mj-lt"/>
                    </a:endParaRPr>
                  </a:p>
                </p:txBody>
              </p:sp>
            </p:grpSp>
          </p:grpSp>
          <p:sp>
            <p:nvSpPr>
              <p:cNvPr id="30" name="TextBox 29"/>
              <p:cNvSpPr txBox="1"/>
              <p:nvPr/>
            </p:nvSpPr>
            <p:spPr>
              <a:xfrm>
                <a:off x="4582338" y="5610357"/>
                <a:ext cx="129081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900" dirty="0" smtClean="0">
                    <a:solidFill>
                      <a:srgbClr val="0070C0"/>
                    </a:solidFill>
                  </a:rPr>
                  <a:t>0.31 (0.25 – 0.39)</a:t>
                </a:r>
                <a:endParaRPr lang="en-US" sz="9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582338" y="5423453"/>
                <a:ext cx="129081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900" dirty="0">
                    <a:solidFill>
                      <a:srgbClr val="000064"/>
                    </a:solidFill>
                  </a:rPr>
                  <a:t>0.36 (0.25 – </a:t>
                </a:r>
                <a:r>
                  <a:rPr lang="en-US" sz="900" dirty="0" smtClean="0">
                    <a:solidFill>
                      <a:srgbClr val="000064"/>
                    </a:solidFill>
                  </a:rPr>
                  <a:t>0.52)</a:t>
                </a:r>
                <a:endParaRPr lang="en-US" sz="900" dirty="0">
                  <a:solidFill>
                    <a:srgbClr val="00006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36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BBE0E3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6_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6_Default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BBE0E3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7_Default Desig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  <a:fontScheme name="7_Default Design">
    <a:majorFont>
      <a:latin typeface="Arial Black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Pharmaceuticals</Template>
  <TotalTime>47401</TotalTime>
  <Words>3657</Words>
  <Application>Microsoft Office PowerPoint</Application>
  <PresentationFormat>Letter Paper (8.5x11 in)</PresentationFormat>
  <Paragraphs>512</Paragraphs>
  <Slides>35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4_Default Design</vt:lpstr>
      <vt:lpstr>12_Default Design</vt:lpstr>
      <vt:lpstr>PCV impact on Pneumonia – the Vaccine Probe Approach:  The Case of Alveolar Pneumonia</vt:lpstr>
      <vt:lpstr>PowerPoint Presentation</vt:lpstr>
      <vt:lpstr>PowerPoint Presentation</vt:lpstr>
      <vt:lpstr>PowerPoint Presentation</vt:lpstr>
      <vt:lpstr>Monthly Hospital Visits for Alveolar Pneumonia, Children &lt;5Years,  Southern Israel, Since July 2002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Wyeth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Prevenar 13 Pediatric Objectives 2008-2010</dc:title>
  <dc:creator>Jennifer D Lichtner</dc:creator>
  <cp:lastModifiedBy>רון דגן</cp:lastModifiedBy>
  <cp:revision>2733</cp:revision>
  <cp:lastPrinted>2017-03-05T11:48:24Z</cp:lastPrinted>
  <dcterms:created xsi:type="dcterms:W3CDTF">2008-01-17T20:53:58Z</dcterms:created>
  <dcterms:modified xsi:type="dcterms:W3CDTF">2017-04-13T15:00:02Z</dcterms:modified>
</cp:coreProperties>
</file>