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8" r:id="rId2"/>
    <p:sldId id="282" r:id="rId3"/>
    <p:sldId id="285" r:id="rId4"/>
    <p:sldId id="290" r:id="rId5"/>
    <p:sldId id="256" r:id="rId6"/>
    <p:sldId id="294" r:id="rId7"/>
    <p:sldId id="291" r:id="rId8"/>
    <p:sldId id="302" r:id="rId9"/>
    <p:sldId id="300" r:id="rId10"/>
    <p:sldId id="301" r:id="rId11"/>
    <p:sldId id="296" r:id="rId12"/>
    <p:sldId id="286" r:id="rId13"/>
    <p:sldId id="288" r:id="rId14"/>
    <p:sldId id="281" r:id="rId15"/>
    <p:sldId id="259" r:id="rId16"/>
    <p:sldId id="271" r:id="rId17"/>
    <p:sldId id="270" r:id="rId18"/>
    <p:sldId id="293" r:id="rId19"/>
    <p:sldId id="260" r:id="rId20"/>
    <p:sldId id="266" r:id="rId21"/>
    <p:sldId id="264" r:id="rId22"/>
    <p:sldId id="299" r:id="rId23"/>
    <p:sldId id="261" r:id="rId24"/>
    <p:sldId id="284" r:id="rId25"/>
    <p:sldId id="29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5"/>
    <a:srgbClr val="060DC1"/>
    <a:srgbClr val="B4E1FF"/>
    <a:srgbClr val="FFD04B"/>
    <a:srgbClr val="FFD658"/>
    <a:srgbClr val="FFC03D"/>
    <a:srgbClr val="FCB938"/>
    <a:srgbClr val="FFCC47"/>
    <a:srgbClr val="DBD180"/>
    <a:srgbClr val="FFF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1" autoAdjust="0"/>
  </p:normalViewPr>
  <p:slideViewPr>
    <p:cSldViewPr snapToGrid="0" snapToObjects="1"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258FF-A6E3-3D44-85DF-5C34ABC6B593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C5D8A-7FCC-AC4B-86A9-0312BA3465CD}">
      <dgm:prSet phldrT="[Text]" custT="1"/>
      <dgm:spPr>
        <a:ln w="63500"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GenEpiO</a:t>
          </a:r>
          <a:endParaRPr lang="en-US" sz="2400" dirty="0"/>
        </a:p>
      </dgm:t>
    </dgm:pt>
    <dgm:pt modelId="{A9E565E9-7DE6-1F46-8CBA-356233BC088C}" type="parTrans" cxnId="{11D1DEEC-00C0-6C40-BB3A-AEE8E4035DA6}">
      <dgm:prSet/>
      <dgm:spPr/>
      <dgm:t>
        <a:bodyPr/>
        <a:lstStyle/>
        <a:p>
          <a:endParaRPr lang="en-US"/>
        </a:p>
      </dgm:t>
    </dgm:pt>
    <dgm:pt modelId="{F18FB3E7-A3BA-7446-9FB9-C03D01C9DD78}" type="sibTrans" cxnId="{11D1DEEC-00C0-6C40-BB3A-AEE8E4035DA6}">
      <dgm:prSet/>
      <dgm:spPr/>
      <dgm:t>
        <a:bodyPr/>
        <a:lstStyle/>
        <a:p>
          <a:endParaRPr lang="en-US"/>
        </a:p>
      </dgm:t>
    </dgm:pt>
    <dgm:pt modelId="{49E36271-8320-194E-B3DB-FEC97AA9E43B}">
      <dgm:prSet phldrT="[Text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NCBI </a:t>
          </a:r>
          <a:r>
            <a:rPr lang="en-US" sz="2000" dirty="0" err="1" smtClean="0"/>
            <a:t>BioProject</a:t>
          </a:r>
          <a:endParaRPr lang="en-US" sz="2000" dirty="0" smtClean="0"/>
        </a:p>
      </dgm:t>
    </dgm:pt>
    <dgm:pt modelId="{33541E85-A078-A94C-935E-88DFC966FCA4}" type="parTrans" cxnId="{AB323E5B-43EE-BA44-AADC-0FCC91770331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518F40B6-5952-4B46-BE7C-111F388262ED}" type="sibTrans" cxnId="{AB323E5B-43EE-BA44-AADC-0FCC91770331}">
      <dgm:prSet/>
      <dgm:spPr/>
      <dgm:t>
        <a:bodyPr/>
        <a:lstStyle/>
        <a:p>
          <a:endParaRPr lang="en-US"/>
        </a:p>
      </dgm:t>
    </dgm:pt>
    <dgm:pt modelId="{456CFD79-DE24-544D-8E47-566F8F790B75}">
      <dgm:prSet phldrT="[Text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GSCID-BRC Core Sample</a:t>
          </a:r>
          <a:endParaRPr lang="en-US" sz="2000" dirty="0"/>
        </a:p>
      </dgm:t>
    </dgm:pt>
    <dgm:pt modelId="{DD55BE36-9DE6-FF41-BA53-C8C13DB6361C}" type="parTrans" cxnId="{169B0F88-9F43-B54F-85B9-D24285EB4251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F0C9CBB-483F-384D-9BD3-ACBFAF313CE7}" type="sibTrans" cxnId="{169B0F88-9F43-B54F-85B9-D24285EB4251}">
      <dgm:prSet/>
      <dgm:spPr/>
      <dgm:t>
        <a:bodyPr/>
        <a:lstStyle/>
        <a:p>
          <a:endParaRPr lang="en-US"/>
        </a:p>
      </dgm:t>
    </dgm:pt>
    <dgm:pt modelId="{FC73A4E2-FEA9-CB47-8536-629F44CD5D0D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MIxS</a:t>
          </a:r>
          <a:r>
            <a:rPr lang="en-US" sz="2000" baseline="30000" dirty="0" smtClean="0"/>
            <a:t>1</a:t>
          </a:r>
          <a:endParaRPr lang="en-US" sz="2000" baseline="30000" dirty="0"/>
        </a:p>
      </dgm:t>
    </dgm:pt>
    <dgm:pt modelId="{2CA9F7C5-CF76-3F44-B0B4-33CC38BC6C69}" type="parTrans" cxnId="{D4B31BD0-EA1E-B247-8FC9-E344BFC32626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587A551-EB2F-7F45-879A-1AD75A7553CA}" type="sibTrans" cxnId="{D4B31BD0-EA1E-B247-8FC9-E344BFC32626}">
      <dgm:prSet/>
      <dgm:spPr/>
      <dgm:t>
        <a:bodyPr/>
        <a:lstStyle/>
        <a:p>
          <a:endParaRPr lang="en-US"/>
        </a:p>
      </dgm:t>
    </dgm:pt>
    <dgm:pt modelId="{22210731-623A-BE43-A461-9E44C811CB4B}">
      <dgm:prSet phldrT="[Text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err="1" smtClean="0"/>
            <a:t>PulseNet</a:t>
          </a:r>
          <a:endParaRPr lang="en-US" sz="2000" dirty="0"/>
        </a:p>
      </dgm:t>
    </dgm:pt>
    <dgm:pt modelId="{21D6DCD7-CD79-5F43-8833-626C39180358}" type="parTrans" cxnId="{BFBE8C4F-4683-EC43-8489-644F19FA8FDA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1649A36-3AD8-8B47-8172-BAD98D821B41}" type="sibTrans" cxnId="{BFBE8C4F-4683-EC43-8489-644F19FA8FDA}">
      <dgm:prSet/>
      <dgm:spPr/>
      <dgm:t>
        <a:bodyPr/>
        <a:lstStyle/>
        <a:p>
          <a:endParaRPr lang="en-US"/>
        </a:p>
      </dgm:t>
    </dgm:pt>
    <dgm:pt modelId="{16110020-ECBA-644B-9CEE-85C68D6019EA}">
      <dgm:prSet phldrT="[Text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IRIDA</a:t>
          </a:r>
          <a:endParaRPr lang="en-US" sz="2000" dirty="0"/>
        </a:p>
      </dgm:t>
    </dgm:pt>
    <dgm:pt modelId="{550C648A-CD0A-B148-98D4-F7B80E8BD321}" type="parTrans" cxnId="{11282298-B480-8041-926A-942A74922F34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83E7D8F9-DBA7-724C-B07E-C234B4E7D423}" type="sibTrans" cxnId="{11282298-B480-8041-926A-942A74922F34}">
      <dgm:prSet/>
      <dgm:spPr/>
      <dgm:t>
        <a:bodyPr/>
        <a:lstStyle/>
        <a:p>
          <a:endParaRPr lang="en-US"/>
        </a:p>
      </dgm:t>
    </dgm:pt>
    <dgm:pt modelId="{8905ABA7-65A7-9049-81E2-8494FB3145F1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NCBI </a:t>
          </a:r>
          <a:r>
            <a:rPr lang="en-US" dirty="0" err="1" smtClean="0"/>
            <a:t>BioSample</a:t>
          </a:r>
          <a:endParaRPr lang="en-US" dirty="0"/>
        </a:p>
      </dgm:t>
    </dgm:pt>
    <dgm:pt modelId="{01B769FD-0DE2-CC4B-B737-39188B8B53A9}" type="parTrans" cxnId="{FDADD534-83D5-544D-84BB-17D2495569E7}">
      <dgm:prSet/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30DEA77B-518D-7144-BA31-113917023D44}" type="sibTrans" cxnId="{FDADD534-83D5-544D-84BB-17D2495569E7}">
      <dgm:prSet/>
      <dgm:spPr/>
      <dgm:t>
        <a:bodyPr/>
        <a:lstStyle/>
        <a:p>
          <a:endParaRPr lang="en-US"/>
        </a:p>
      </dgm:t>
    </dgm:pt>
    <dgm:pt modelId="{B939E532-05FE-D84E-9788-125983DE4175}" type="pres">
      <dgm:prSet presAssocID="{1A8258FF-A6E3-3D44-85DF-5C34ABC6B5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829D9-0A13-2348-95FC-1D54D3A0484E}" type="pres">
      <dgm:prSet presAssocID="{69EC5D8A-7FCC-AC4B-86A9-0312BA3465CD}" presName="centerShape" presStyleLbl="node0" presStyleIdx="0" presStyleCnt="1" custScaleX="118909" custScaleY="84136"/>
      <dgm:spPr/>
      <dgm:t>
        <a:bodyPr/>
        <a:lstStyle/>
        <a:p>
          <a:endParaRPr lang="en-US"/>
        </a:p>
      </dgm:t>
    </dgm:pt>
    <dgm:pt modelId="{67C0A309-2E7A-B541-BB48-43BB6C2813BF}" type="pres">
      <dgm:prSet presAssocID="{2CA9F7C5-CF76-3F44-B0B4-33CC38BC6C69}" presName="Name9" presStyleLbl="parChTrans1D2" presStyleIdx="0" presStyleCnt="6"/>
      <dgm:spPr/>
      <dgm:t>
        <a:bodyPr/>
        <a:lstStyle/>
        <a:p>
          <a:endParaRPr lang="en-US"/>
        </a:p>
      </dgm:t>
    </dgm:pt>
    <dgm:pt modelId="{EC81A546-9B36-0E43-B9E8-FEF90CCA2FDE}" type="pres">
      <dgm:prSet presAssocID="{2CA9F7C5-CF76-3F44-B0B4-33CC38BC6C6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B0B49C8-D191-7943-9FFD-837C2791F894}" type="pres">
      <dgm:prSet presAssocID="{FC73A4E2-FEA9-CB47-8536-629F44CD5D0D}" presName="node" presStyleLbl="node1" presStyleIdx="0" presStyleCnt="6" custScaleX="96891" custScaleY="61014" custRadScaleRad="148370" custRadScaleInc="349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8B569-1C9A-2446-9784-6BBFFDCA475F}" type="pres">
      <dgm:prSet presAssocID="{21D6DCD7-CD79-5F43-8833-626C39180358}" presName="Name9" presStyleLbl="parChTrans1D2" presStyleIdx="1" presStyleCnt="6"/>
      <dgm:spPr/>
      <dgm:t>
        <a:bodyPr/>
        <a:lstStyle/>
        <a:p>
          <a:endParaRPr lang="en-US"/>
        </a:p>
      </dgm:t>
    </dgm:pt>
    <dgm:pt modelId="{E83716F8-295A-FF42-829B-99E2D6B7004D}" type="pres">
      <dgm:prSet presAssocID="{21D6DCD7-CD79-5F43-8833-626C3918035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3311B4E-50CF-E943-9D2E-999CFF3597F2}" type="pres">
      <dgm:prSet presAssocID="{22210731-623A-BE43-A461-9E44C811CB4B}" presName="node" presStyleLbl="node1" presStyleIdx="1" presStyleCnt="6" custScaleY="55633" custRadScaleRad="124697" custRadScaleInc="48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E5FCA-5132-7241-8E84-D677E9FD20AF}" type="pres">
      <dgm:prSet presAssocID="{550C648A-CD0A-B148-98D4-F7B80E8BD321}" presName="Name9" presStyleLbl="parChTrans1D2" presStyleIdx="2" presStyleCnt="6"/>
      <dgm:spPr/>
      <dgm:t>
        <a:bodyPr/>
        <a:lstStyle/>
        <a:p>
          <a:endParaRPr lang="en-US"/>
        </a:p>
      </dgm:t>
    </dgm:pt>
    <dgm:pt modelId="{65E9A25C-7E99-B543-B749-C3341490FB04}" type="pres">
      <dgm:prSet presAssocID="{550C648A-CD0A-B148-98D4-F7B80E8BD32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3869C71-78C3-D745-8B01-F2FE21F05169}" type="pres">
      <dgm:prSet presAssocID="{16110020-ECBA-644B-9CEE-85C68D6019EA}" presName="node" presStyleLbl="node1" presStyleIdx="2" presStyleCnt="6" custScaleX="70209" custScaleY="70209" custRadScaleRad="121150" custRadScaleInc="-288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DCEA4-C35E-0E44-BEC7-74932AC59B56}" type="pres">
      <dgm:prSet presAssocID="{33541E85-A078-A94C-935E-88DFC966FCA4}" presName="Name9" presStyleLbl="parChTrans1D2" presStyleIdx="3" presStyleCnt="6"/>
      <dgm:spPr/>
      <dgm:t>
        <a:bodyPr/>
        <a:lstStyle/>
        <a:p>
          <a:endParaRPr lang="en-US"/>
        </a:p>
      </dgm:t>
    </dgm:pt>
    <dgm:pt modelId="{69AF2477-8E72-184A-8F91-CA8F49FDD4C5}" type="pres">
      <dgm:prSet presAssocID="{33541E85-A078-A94C-935E-88DFC966FCA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FD1D7B1-4A36-6243-84CC-E279C94D9100}" type="pres">
      <dgm:prSet presAssocID="{49E36271-8320-194E-B3DB-FEC97AA9E43B}" presName="node" presStyleLbl="node1" presStyleIdx="3" presStyleCnt="6" custScaleX="117455" custScaleY="80284" custRadScaleRad="122000" custRadScaleInc="-358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B65FF-48C7-D542-8C52-AED576E1AB21}" type="pres">
      <dgm:prSet presAssocID="{DD55BE36-9DE6-FF41-BA53-C8C13DB6361C}" presName="Name9" presStyleLbl="parChTrans1D2" presStyleIdx="4" presStyleCnt="6"/>
      <dgm:spPr/>
      <dgm:t>
        <a:bodyPr/>
        <a:lstStyle/>
        <a:p>
          <a:endParaRPr lang="en-US"/>
        </a:p>
      </dgm:t>
    </dgm:pt>
    <dgm:pt modelId="{878192B8-BF6E-884C-BDE4-630914469905}" type="pres">
      <dgm:prSet presAssocID="{DD55BE36-9DE6-FF41-BA53-C8C13DB6361C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641E828-7C0C-2F4F-A0B0-7A504F7A86D1}" type="pres">
      <dgm:prSet presAssocID="{456CFD79-DE24-544D-8E47-566F8F790B75}" presName="node" presStyleLbl="node1" presStyleIdx="4" presStyleCnt="6" custScaleX="176169" custScaleY="77452" custRadScaleRad="101643" custRadScaleInc="320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D832-D90A-A64A-8E2C-9B6C8E1A6DB4}" type="pres">
      <dgm:prSet presAssocID="{01B769FD-0DE2-CC4B-B737-39188B8B53A9}" presName="Name9" presStyleLbl="parChTrans1D2" presStyleIdx="5" presStyleCnt="6"/>
      <dgm:spPr/>
      <dgm:t>
        <a:bodyPr/>
        <a:lstStyle/>
        <a:p>
          <a:endParaRPr lang="en-US"/>
        </a:p>
      </dgm:t>
    </dgm:pt>
    <dgm:pt modelId="{6FFE32EC-C487-524B-B487-BACB59DB57FE}" type="pres">
      <dgm:prSet presAssocID="{01B769FD-0DE2-CC4B-B737-39188B8B53A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09C4F29-7FF6-1F42-8F37-37FC156C0BB3}" type="pres">
      <dgm:prSet presAssocID="{8905ABA7-65A7-9049-81E2-8494FB3145F1}" presName="node" presStyleLbl="node1" presStyleIdx="5" presStyleCnt="6" custScaleX="121910" custScaleY="77452" custRadScaleRad="122710" custRadScaleInc="-52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FC03-51E9-6A41-8F63-C58224511E5C}" type="presOf" srcId="{21D6DCD7-CD79-5F43-8833-626C39180358}" destId="{9658B569-1C9A-2446-9784-6BBFFDCA475F}" srcOrd="0" destOrd="0" presId="urn:microsoft.com/office/officeart/2005/8/layout/radial1"/>
    <dgm:cxn modelId="{BFBE8C4F-4683-EC43-8489-644F19FA8FDA}" srcId="{69EC5D8A-7FCC-AC4B-86A9-0312BA3465CD}" destId="{22210731-623A-BE43-A461-9E44C811CB4B}" srcOrd="1" destOrd="0" parTransId="{21D6DCD7-CD79-5F43-8833-626C39180358}" sibTransId="{21649A36-3AD8-8B47-8172-BAD98D821B41}"/>
    <dgm:cxn modelId="{9CB462D2-7E3E-E244-A0CE-83F67E256A13}" type="presOf" srcId="{550C648A-CD0A-B148-98D4-F7B80E8BD321}" destId="{65E9A25C-7E99-B543-B749-C3341490FB04}" srcOrd="1" destOrd="0" presId="urn:microsoft.com/office/officeart/2005/8/layout/radial1"/>
    <dgm:cxn modelId="{17269804-97BE-CE4E-A5CA-7B3BFDDC3707}" type="presOf" srcId="{FC73A4E2-FEA9-CB47-8536-629F44CD5D0D}" destId="{0B0B49C8-D191-7943-9FFD-837C2791F894}" srcOrd="0" destOrd="0" presId="urn:microsoft.com/office/officeart/2005/8/layout/radial1"/>
    <dgm:cxn modelId="{798E23B9-8C4E-AD4B-BBD6-648C718E274E}" type="presOf" srcId="{49E36271-8320-194E-B3DB-FEC97AA9E43B}" destId="{7FD1D7B1-4A36-6243-84CC-E279C94D9100}" srcOrd="0" destOrd="0" presId="urn:microsoft.com/office/officeart/2005/8/layout/radial1"/>
    <dgm:cxn modelId="{AB323E5B-43EE-BA44-AADC-0FCC91770331}" srcId="{69EC5D8A-7FCC-AC4B-86A9-0312BA3465CD}" destId="{49E36271-8320-194E-B3DB-FEC97AA9E43B}" srcOrd="3" destOrd="0" parTransId="{33541E85-A078-A94C-935E-88DFC966FCA4}" sibTransId="{518F40B6-5952-4B46-BE7C-111F388262ED}"/>
    <dgm:cxn modelId="{8EB1F222-DD8A-7547-8F38-6B51EA0A258D}" type="presOf" srcId="{01B769FD-0DE2-CC4B-B737-39188B8B53A9}" destId="{E00CD832-D90A-A64A-8E2C-9B6C8E1A6DB4}" srcOrd="0" destOrd="0" presId="urn:microsoft.com/office/officeart/2005/8/layout/radial1"/>
    <dgm:cxn modelId="{FE7CBFDB-BE16-FE48-A2BB-695A1293909A}" type="presOf" srcId="{550C648A-CD0A-B148-98D4-F7B80E8BD321}" destId="{0CFE5FCA-5132-7241-8E84-D677E9FD20AF}" srcOrd="0" destOrd="0" presId="urn:microsoft.com/office/officeart/2005/8/layout/radial1"/>
    <dgm:cxn modelId="{11D1DEEC-00C0-6C40-BB3A-AEE8E4035DA6}" srcId="{1A8258FF-A6E3-3D44-85DF-5C34ABC6B593}" destId="{69EC5D8A-7FCC-AC4B-86A9-0312BA3465CD}" srcOrd="0" destOrd="0" parTransId="{A9E565E9-7DE6-1F46-8CBA-356233BC088C}" sibTransId="{F18FB3E7-A3BA-7446-9FB9-C03D01C9DD78}"/>
    <dgm:cxn modelId="{6D5EACDF-D6A7-0E45-AED7-9BEDB517AC0C}" type="presOf" srcId="{21D6DCD7-CD79-5F43-8833-626C39180358}" destId="{E83716F8-295A-FF42-829B-99E2D6B7004D}" srcOrd="1" destOrd="0" presId="urn:microsoft.com/office/officeart/2005/8/layout/radial1"/>
    <dgm:cxn modelId="{4EADAE94-5BCC-834F-A314-742794218256}" type="presOf" srcId="{8905ABA7-65A7-9049-81E2-8494FB3145F1}" destId="{209C4F29-7FF6-1F42-8F37-37FC156C0BB3}" srcOrd="0" destOrd="0" presId="urn:microsoft.com/office/officeart/2005/8/layout/radial1"/>
    <dgm:cxn modelId="{ABA2B3C0-BC6B-F248-895B-6229F0F8FEEB}" type="presOf" srcId="{33541E85-A078-A94C-935E-88DFC966FCA4}" destId="{69AF2477-8E72-184A-8F91-CA8F49FDD4C5}" srcOrd="1" destOrd="0" presId="urn:microsoft.com/office/officeart/2005/8/layout/radial1"/>
    <dgm:cxn modelId="{932CF840-F804-1A4A-863C-6E22949E20EC}" type="presOf" srcId="{DD55BE36-9DE6-FF41-BA53-C8C13DB6361C}" destId="{878192B8-BF6E-884C-BDE4-630914469905}" srcOrd="1" destOrd="0" presId="urn:microsoft.com/office/officeart/2005/8/layout/radial1"/>
    <dgm:cxn modelId="{FC3D75B4-2A1A-F949-A8AF-CE3F98C53E17}" type="presOf" srcId="{DD55BE36-9DE6-FF41-BA53-C8C13DB6361C}" destId="{013B65FF-48C7-D542-8C52-AED576E1AB21}" srcOrd="0" destOrd="0" presId="urn:microsoft.com/office/officeart/2005/8/layout/radial1"/>
    <dgm:cxn modelId="{D4B31BD0-EA1E-B247-8FC9-E344BFC32626}" srcId="{69EC5D8A-7FCC-AC4B-86A9-0312BA3465CD}" destId="{FC73A4E2-FEA9-CB47-8536-629F44CD5D0D}" srcOrd="0" destOrd="0" parTransId="{2CA9F7C5-CF76-3F44-B0B4-33CC38BC6C69}" sibTransId="{2587A551-EB2F-7F45-879A-1AD75A7553CA}"/>
    <dgm:cxn modelId="{FDADD534-83D5-544D-84BB-17D2495569E7}" srcId="{69EC5D8A-7FCC-AC4B-86A9-0312BA3465CD}" destId="{8905ABA7-65A7-9049-81E2-8494FB3145F1}" srcOrd="5" destOrd="0" parTransId="{01B769FD-0DE2-CC4B-B737-39188B8B53A9}" sibTransId="{30DEA77B-518D-7144-BA31-113917023D44}"/>
    <dgm:cxn modelId="{A562DC0C-A8C5-9341-B19D-2252227A9CE9}" type="presOf" srcId="{16110020-ECBA-644B-9CEE-85C68D6019EA}" destId="{03869C71-78C3-D745-8B01-F2FE21F05169}" srcOrd="0" destOrd="0" presId="urn:microsoft.com/office/officeart/2005/8/layout/radial1"/>
    <dgm:cxn modelId="{DC6D3365-8B6B-5741-A1F2-41F9601FC00B}" type="presOf" srcId="{22210731-623A-BE43-A461-9E44C811CB4B}" destId="{03311B4E-50CF-E943-9D2E-999CFF3597F2}" srcOrd="0" destOrd="0" presId="urn:microsoft.com/office/officeart/2005/8/layout/radial1"/>
    <dgm:cxn modelId="{9EE356D5-E905-5B41-AA79-E8E8EB9C50EE}" type="presOf" srcId="{33541E85-A078-A94C-935E-88DFC966FCA4}" destId="{EBBDCEA4-C35E-0E44-BEC7-74932AC59B56}" srcOrd="0" destOrd="0" presId="urn:microsoft.com/office/officeart/2005/8/layout/radial1"/>
    <dgm:cxn modelId="{334C9895-F380-FC4D-A74F-73C42C982F10}" type="presOf" srcId="{456CFD79-DE24-544D-8E47-566F8F790B75}" destId="{C641E828-7C0C-2F4F-A0B0-7A504F7A86D1}" srcOrd="0" destOrd="0" presId="urn:microsoft.com/office/officeart/2005/8/layout/radial1"/>
    <dgm:cxn modelId="{DAA779F5-B3AA-CF45-9390-32548DBD7417}" type="presOf" srcId="{2CA9F7C5-CF76-3F44-B0B4-33CC38BC6C69}" destId="{67C0A309-2E7A-B541-BB48-43BB6C2813BF}" srcOrd="0" destOrd="0" presId="urn:microsoft.com/office/officeart/2005/8/layout/radial1"/>
    <dgm:cxn modelId="{169B0F88-9F43-B54F-85B9-D24285EB4251}" srcId="{69EC5D8A-7FCC-AC4B-86A9-0312BA3465CD}" destId="{456CFD79-DE24-544D-8E47-566F8F790B75}" srcOrd="4" destOrd="0" parTransId="{DD55BE36-9DE6-FF41-BA53-C8C13DB6361C}" sibTransId="{2F0C9CBB-483F-384D-9BD3-ACBFAF313CE7}"/>
    <dgm:cxn modelId="{411A1BE9-0BCA-BD4C-B1E5-A98ED7FBEDB6}" type="presOf" srcId="{01B769FD-0DE2-CC4B-B737-39188B8B53A9}" destId="{6FFE32EC-C487-524B-B487-BACB59DB57FE}" srcOrd="1" destOrd="0" presId="urn:microsoft.com/office/officeart/2005/8/layout/radial1"/>
    <dgm:cxn modelId="{C3034953-CB9E-6043-97E3-B365A9687437}" type="presOf" srcId="{2CA9F7C5-CF76-3F44-B0B4-33CC38BC6C69}" destId="{EC81A546-9B36-0E43-B9E8-FEF90CCA2FDE}" srcOrd="1" destOrd="0" presId="urn:microsoft.com/office/officeart/2005/8/layout/radial1"/>
    <dgm:cxn modelId="{052907D0-03B7-2F41-802C-4286331DD387}" type="presOf" srcId="{69EC5D8A-7FCC-AC4B-86A9-0312BA3465CD}" destId="{CEE829D9-0A13-2348-95FC-1D54D3A0484E}" srcOrd="0" destOrd="0" presId="urn:microsoft.com/office/officeart/2005/8/layout/radial1"/>
    <dgm:cxn modelId="{84F3EE2D-F27A-3543-8E9A-377E302C01F2}" type="presOf" srcId="{1A8258FF-A6E3-3D44-85DF-5C34ABC6B593}" destId="{B939E532-05FE-D84E-9788-125983DE4175}" srcOrd="0" destOrd="0" presId="urn:microsoft.com/office/officeart/2005/8/layout/radial1"/>
    <dgm:cxn modelId="{11282298-B480-8041-926A-942A74922F34}" srcId="{69EC5D8A-7FCC-AC4B-86A9-0312BA3465CD}" destId="{16110020-ECBA-644B-9CEE-85C68D6019EA}" srcOrd="2" destOrd="0" parTransId="{550C648A-CD0A-B148-98D4-F7B80E8BD321}" sibTransId="{83E7D8F9-DBA7-724C-B07E-C234B4E7D423}"/>
    <dgm:cxn modelId="{4B1409D2-F1D0-5749-A5CD-57AA28622555}" type="presParOf" srcId="{B939E532-05FE-D84E-9788-125983DE4175}" destId="{CEE829D9-0A13-2348-95FC-1D54D3A0484E}" srcOrd="0" destOrd="0" presId="urn:microsoft.com/office/officeart/2005/8/layout/radial1"/>
    <dgm:cxn modelId="{776E7CAC-69E3-D240-BD6D-0B8CA5AE809F}" type="presParOf" srcId="{B939E532-05FE-D84E-9788-125983DE4175}" destId="{67C0A309-2E7A-B541-BB48-43BB6C2813BF}" srcOrd="1" destOrd="0" presId="urn:microsoft.com/office/officeart/2005/8/layout/radial1"/>
    <dgm:cxn modelId="{22C75B89-D528-4A45-A36E-3B8624DE6E15}" type="presParOf" srcId="{67C0A309-2E7A-B541-BB48-43BB6C2813BF}" destId="{EC81A546-9B36-0E43-B9E8-FEF90CCA2FDE}" srcOrd="0" destOrd="0" presId="urn:microsoft.com/office/officeart/2005/8/layout/radial1"/>
    <dgm:cxn modelId="{CB3BCB58-7686-3841-9195-E237EF2E41A0}" type="presParOf" srcId="{B939E532-05FE-D84E-9788-125983DE4175}" destId="{0B0B49C8-D191-7943-9FFD-837C2791F894}" srcOrd="2" destOrd="0" presId="urn:microsoft.com/office/officeart/2005/8/layout/radial1"/>
    <dgm:cxn modelId="{C5241A02-B393-1D49-BC0B-B20237CEF164}" type="presParOf" srcId="{B939E532-05FE-D84E-9788-125983DE4175}" destId="{9658B569-1C9A-2446-9784-6BBFFDCA475F}" srcOrd="3" destOrd="0" presId="urn:microsoft.com/office/officeart/2005/8/layout/radial1"/>
    <dgm:cxn modelId="{C5F04DD9-3A61-9B4C-8E88-7D9BA09A7361}" type="presParOf" srcId="{9658B569-1C9A-2446-9784-6BBFFDCA475F}" destId="{E83716F8-295A-FF42-829B-99E2D6B7004D}" srcOrd="0" destOrd="0" presId="urn:microsoft.com/office/officeart/2005/8/layout/radial1"/>
    <dgm:cxn modelId="{D05124FF-11CA-0942-91ED-5D35FB3D2CB0}" type="presParOf" srcId="{B939E532-05FE-D84E-9788-125983DE4175}" destId="{03311B4E-50CF-E943-9D2E-999CFF3597F2}" srcOrd="4" destOrd="0" presId="urn:microsoft.com/office/officeart/2005/8/layout/radial1"/>
    <dgm:cxn modelId="{CB1527D2-60E5-3F4E-93E2-D9242ACFEC0E}" type="presParOf" srcId="{B939E532-05FE-D84E-9788-125983DE4175}" destId="{0CFE5FCA-5132-7241-8E84-D677E9FD20AF}" srcOrd="5" destOrd="0" presId="urn:microsoft.com/office/officeart/2005/8/layout/radial1"/>
    <dgm:cxn modelId="{37F5CBBF-A961-DB4A-9EEC-E3464AC00E0D}" type="presParOf" srcId="{0CFE5FCA-5132-7241-8E84-D677E9FD20AF}" destId="{65E9A25C-7E99-B543-B749-C3341490FB04}" srcOrd="0" destOrd="0" presId="urn:microsoft.com/office/officeart/2005/8/layout/radial1"/>
    <dgm:cxn modelId="{4551169B-AB78-A74F-84FD-4094CA509C8F}" type="presParOf" srcId="{B939E532-05FE-D84E-9788-125983DE4175}" destId="{03869C71-78C3-D745-8B01-F2FE21F05169}" srcOrd="6" destOrd="0" presId="urn:microsoft.com/office/officeart/2005/8/layout/radial1"/>
    <dgm:cxn modelId="{911A46B4-B41F-B44C-BBF8-F14597A80804}" type="presParOf" srcId="{B939E532-05FE-D84E-9788-125983DE4175}" destId="{EBBDCEA4-C35E-0E44-BEC7-74932AC59B56}" srcOrd="7" destOrd="0" presId="urn:microsoft.com/office/officeart/2005/8/layout/radial1"/>
    <dgm:cxn modelId="{0215985C-2C10-7C4A-B149-9040EAC04EA5}" type="presParOf" srcId="{EBBDCEA4-C35E-0E44-BEC7-74932AC59B56}" destId="{69AF2477-8E72-184A-8F91-CA8F49FDD4C5}" srcOrd="0" destOrd="0" presId="urn:microsoft.com/office/officeart/2005/8/layout/radial1"/>
    <dgm:cxn modelId="{25B2AFD7-84F8-1E42-9F28-C8F07C2E1406}" type="presParOf" srcId="{B939E532-05FE-D84E-9788-125983DE4175}" destId="{7FD1D7B1-4A36-6243-84CC-E279C94D9100}" srcOrd="8" destOrd="0" presId="urn:microsoft.com/office/officeart/2005/8/layout/radial1"/>
    <dgm:cxn modelId="{81A502DC-34D1-F74B-994A-AD423F315F21}" type="presParOf" srcId="{B939E532-05FE-D84E-9788-125983DE4175}" destId="{013B65FF-48C7-D542-8C52-AED576E1AB21}" srcOrd="9" destOrd="0" presId="urn:microsoft.com/office/officeart/2005/8/layout/radial1"/>
    <dgm:cxn modelId="{AEC9B867-5CC1-DB4B-BE8B-C32103431CF3}" type="presParOf" srcId="{013B65FF-48C7-D542-8C52-AED576E1AB21}" destId="{878192B8-BF6E-884C-BDE4-630914469905}" srcOrd="0" destOrd="0" presId="urn:microsoft.com/office/officeart/2005/8/layout/radial1"/>
    <dgm:cxn modelId="{D2252126-2D6D-B544-8E5F-36DBA8E3257C}" type="presParOf" srcId="{B939E532-05FE-D84E-9788-125983DE4175}" destId="{C641E828-7C0C-2F4F-A0B0-7A504F7A86D1}" srcOrd="10" destOrd="0" presId="urn:microsoft.com/office/officeart/2005/8/layout/radial1"/>
    <dgm:cxn modelId="{2686F356-9223-F341-834D-CC96778320F3}" type="presParOf" srcId="{B939E532-05FE-D84E-9788-125983DE4175}" destId="{E00CD832-D90A-A64A-8E2C-9B6C8E1A6DB4}" srcOrd="11" destOrd="0" presId="urn:microsoft.com/office/officeart/2005/8/layout/radial1"/>
    <dgm:cxn modelId="{5D8E7221-71DD-3D40-A18F-D8226F0F7330}" type="presParOf" srcId="{E00CD832-D90A-A64A-8E2C-9B6C8E1A6DB4}" destId="{6FFE32EC-C487-524B-B487-BACB59DB57FE}" srcOrd="0" destOrd="0" presId="urn:microsoft.com/office/officeart/2005/8/layout/radial1"/>
    <dgm:cxn modelId="{99E51D41-915C-904D-BA91-5FA2E6C8EC7E}" type="presParOf" srcId="{B939E532-05FE-D84E-9788-125983DE4175}" destId="{209C4F29-7FF6-1F42-8F37-37FC156C0BB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829D9-0A13-2348-95FC-1D54D3A0484E}">
      <dsp:nvSpPr>
        <dsp:cNvPr id="0" name=""/>
        <dsp:cNvSpPr/>
      </dsp:nvSpPr>
      <dsp:spPr>
        <a:xfrm>
          <a:off x="1976631" y="1847988"/>
          <a:ext cx="1629790" cy="1153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GenEpiO</a:t>
          </a:r>
          <a:endParaRPr lang="en-US" sz="2400" kern="1200" dirty="0"/>
        </a:p>
      </dsp:txBody>
      <dsp:txXfrm>
        <a:off x="2215308" y="2016868"/>
        <a:ext cx="1152436" cy="815424"/>
      </dsp:txXfrm>
    </dsp:sp>
    <dsp:sp modelId="{67C0A309-2E7A-B541-BB48-43BB6C2813BF}">
      <dsp:nvSpPr>
        <dsp:cNvPr id="0" name=""/>
        <dsp:cNvSpPr/>
      </dsp:nvSpPr>
      <dsp:spPr>
        <a:xfrm rot="1373415">
          <a:off x="3476165" y="2770448"/>
          <a:ext cx="384519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384519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8812" y="2785208"/>
        <a:ext cx="19225" cy="19225"/>
      </dsp:txXfrm>
    </dsp:sp>
    <dsp:sp modelId="{0B0B49C8-D191-7943-9FFD-837C2791F894}">
      <dsp:nvSpPr>
        <dsp:cNvPr id="0" name=""/>
        <dsp:cNvSpPr/>
      </dsp:nvSpPr>
      <dsp:spPr>
        <a:xfrm>
          <a:off x="3733052" y="2684326"/>
          <a:ext cx="1328007" cy="83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MIxS</a:t>
          </a:r>
          <a:r>
            <a:rPr lang="en-US" sz="2000" kern="1200" baseline="30000" dirty="0" smtClean="0"/>
            <a:t>1</a:t>
          </a:r>
          <a:endParaRPr lang="en-US" sz="2000" kern="1200" baseline="30000" dirty="0"/>
        </a:p>
      </dsp:txBody>
      <dsp:txXfrm>
        <a:off x="3927534" y="2806795"/>
        <a:ext cx="939043" cy="591332"/>
      </dsp:txXfrm>
    </dsp:sp>
    <dsp:sp modelId="{9658B569-1C9A-2446-9784-6BBFFDCA475F}">
      <dsp:nvSpPr>
        <dsp:cNvPr id="0" name=""/>
        <dsp:cNvSpPr/>
      </dsp:nvSpPr>
      <dsp:spPr>
        <a:xfrm rot="6865344">
          <a:off x="1682818" y="3502789"/>
          <a:ext cx="1216069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1216069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60451" y="3496761"/>
        <a:ext cx="60803" cy="60803"/>
      </dsp:txXfrm>
    </dsp:sp>
    <dsp:sp modelId="{03311B4E-50CF-E943-9D2E-999CFF3597F2}">
      <dsp:nvSpPr>
        <dsp:cNvPr id="0" name=""/>
        <dsp:cNvSpPr/>
      </dsp:nvSpPr>
      <dsp:spPr>
        <a:xfrm>
          <a:off x="1186292" y="4069179"/>
          <a:ext cx="1370620" cy="762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PulseNet</a:t>
          </a:r>
          <a:endParaRPr lang="en-US" sz="2000" kern="1200" dirty="0"/>
        </a:p>
      </dsp:txBody>
      <dsp:txXfrm>
        <a:off x="1387015" y="4180847"/>
        <a:ext cx="969174" cy="539181"/>
      </dsp:txXfrm>
    </dsp:sp>
    <dsp:sp modelId="{0CFE5FCA-5132-7241-8E84-D677E9FD20AF}">
      <dsp:nvSpPr>
        <dsp:cNvPr id="0" name=""/>
        <dsp:cNvSpPr/>
      </dsp:nvSpPr>
      <dsp:spPr>
        <a:xfrm rot="18205074">
          <a:off x="2899372" y="1437641"/>
          <a:ext cx="1054561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1054561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0289" y="1435651"/>
        <a:ext cx="52728" cy="52728"/>
      </dsp:txXfrm>
    </dsp:sp>
    <dsp:sp modelId="{03869C71-78C3-D745-8B01-F2FE21F05169}">
      <dsp:nvSpPr>
        <dsp:cNvPr id="0" name=""/>
        <dsp:cNvSpPr/>
      </dsp:nvSpPr>
      <dsp:spPr>
        <a:xfrm>
          <a:off x="3500888" y="139153"/>
          <a:ext cx="962298" cy="962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IRIDA</a:t>
          </a:r>
          <a:endParaRPr lang="en-US" sz="2000" kern="1200" dirty="0"/>
        </a:p>
      </dsp:txBody>
      <dsp:txXfrm>
        <a:off x="3641813" y="280078"/>
        <a:ext cx="680448" cy="680448"/>
      </dsp:txXfrm>
    </dsp:sp>
    <dsp:sp modelId="{EBBDCEA4-C35E-0E44-BEC7-74932AC59B56}">
      <dsp:nvSpPr>
        <dsp:cNvPr id="0" name=""/>
        <dsp:cNvSpPr/>
      </dsp:nvSpPr>
      <dsp:spPr>
        <a:xfrm rot="20160011">
          <a:off x="3476489" y="2070775"/>
          <a:ext cx="109921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109921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8702" y="2092400"/>
        <a:ext cx="5496" cy="5496"/>
      </dsp:txXfrm>
    </dsp:sp>
    <dsp:sp modelId="{7FD1D7B1-4A36-6243-84CC-E279C94D9100}">
      <dsp:nvSpPr>
        <dsp:cNvPr id="0" name=""/>
        <dsp:cNvSpPr/>
      </dsp:nvSpPr>
      <dsp:spPr>
        <a:xfrm>
          <a:off x="3451198" y="1222309"/>
          <a:ext cx="1609861" cy="1100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NCBI </a:t>
          </a:r>
          <a:r>
            <a:rPr lang="en-US" sz="2000" kern="1200" dirty="0" err="1" smtClean="0"/>
            <a:t>BioProject</a:t>
          </a:r>
          <a:endParaRPr lang="en-US" sz="2000" kern="1200" dirty="0" smtClean="0"/>
        </a:p>
      </dsp:txBody>
      <dsp:txXfrm>
        <a:off x="3686957" y="1383457"/>
        <a:ext cx="1138343" cy="778092"/>
      </dsp:txXfrm>
    </dsp:sp>
    <dsp:sp modelId="{013B65FF-48C7-D542-8C52-AED576E1AB21}">
      <dsp:nvSpPr>
        <dsp:cNvPr id="0" name=""/>
        <dsp:cNvSpPr/>
      </dsp:nvSpPr>
      <dsp:spPr>
        <a:xfrm rot="14763222">
          <a:off x="2096158" y="1556900"/>
          <a:ext cx="641700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641700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0966" y="1565231"/>
        <a:ext cx="32085" cy="32085"/>
      </dsp:txXfrm>
    </dsp:sp>
    <dsp:sp modelId="{C641E828-7C0C-2F4F-A0B0-7A504F7A86D1}">
      <dsp:nvSpPr>
        <dsp:cNvPr id="0" name=""/>
        <dsp:cNvSpPr/>
      </dsp:nvSpPr>
      <dsp:spPr>
        <a:xfrm>
          <a:off x="848121" y="236305"/>
          <a:ext cx="2414607" cy="106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GSCID-BRC Core Sample</a:t>
          </a:r>
          <a:endParaRPr lang="en-US" sz="2000" kern="1200" dirty="0"/>
        </a:p>
      </dsp:txBody>
      <dsp:txXfrm>
        <a:off x="1201732" y="391769"/>
        <a:ext cx="1707385" cy="750644"/>
      </dsp:txXfrm>
    </dsp:sp>
    <dsp:sp modelId="{E00CD832-D90A-A64A-8E2C-9B6C8E1A6DB4}">
      <dsp:nvSpPr>
        <dsp:cNvPr id="0" name=""/>
        <dsp:cNvSpPr/>
      </dsp:nvSpPr>
      <dsp:spPr>
        <a:xfrm rot="3140262">
          <a:off x="2997685" y="3281571"/>
          <a:ext cx="948221" cy="48747"/>
        </a:xfrm>
        <a:custGeom>
          <a:avLst/>
          <a:gdLst/>
          <a:ahLst/>
          <a:cxnLst/>
          <a:rect l="0" t="0" r="0" b="0"/>
          <a:pathLst>
            <a:path>
              <a:moveTo>
                <a:pt x="0" y="24373"/>
              </a:moveTo>
              <a:lnTo>
                <a:pt x="948221" y="24373"/>
              </a:lnTo>
            </a:path>
          </a:pathLst>
        </a:custGeom>
        <a:noFill/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8090" y="3282239"/>
        <a:ext cx="47411" cy="47411"/>
      </dsp:txXfrm>
    </dsp:sp>
    <dsp:sp modelId="{209C4F29-7FF6-1F42-8F37-37FC156C0BB3}">
      <dsp:nvSpPr>
        <dsp:cNvPr id="0" name=""/>
        <dsp:cNvSpPr/>
      </dsp:nvSpPr>
      <dsp:spPr>
        <a:xfrm>
          <a:off x="3293855" y="3627048"/>
          <a:ext cx="1670922" cy="106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NCBI </a:t>
          </a:r>
          <a:r>
            <a:rPr lang="en-US" sz="2000" kern="1200" dirty="0" err="1" smtClean="0"/>
            <a:t>BioSample</a:t>
          </a:r>
          <a:endParaRPr lang="en-US" sz="2000" kern="1200" dirty="0"/>
        </a:p>
      </dsp:txBody>
      <dsp:txXfrm>
        <a:off x="3538556" y="3782512"/>
        <a:ext cx="1181520" cy="75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68698-7034-E749-8AB1-61DA66E641F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6E4A-3775-A846-82F3-0745E5DC1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 </a:t>
            </a:r>
            <a:r>
              <a:rPr lang="en-US" dirty="0" err="1" smtClean="0"/>
              <a:t>Welkhoff</a:t>
            </a:r>
            <a:r>
              <a:rPr lang="en-US" dirty="0" smtClean="0"/>
              <a:t>, Bill</a:t>
            </a:r>
            <a:r>
              <a:rPr lang="en-US" baseline="0" dirty="0" smtClean="0"/>
              <a:t> &amp; Melinda Gates, </a:t>
            </a:r>
            <a:r>
              <a:rPr lang="en-US" dirty="0" smtClean="0"/>
              <a:t>Institute for disease </a:t>
            </a:r>
            <a:r>
              <a:rPr lang="en-US" dirty="0" err="1" smtClean="0"/>
              <a:t>modelling</a:t>
            </a:r>
            <a:endParaRPr lang="en-US" dirty="0"/>
          </a:p>
          <a:p>
            <a:r>
              <a:rPr lang="en-US" dirty="0" smtClean="0"/>
              <a:t>Contextual</a:t>
            </a:r>
            <a:r>
              <a:rPr lang="en-US" baseline="0" dirty="0" smtClean="0"/>
              <a:t> data associated with </a:t>
            </a:r>
            <a:r>
              <a:rPr lang="en-US" baseline="0" dirty="0" err="1" smtClean="0"/>
              <a:t>FoodBorn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pathog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Oxford English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Ontology</a:t>
            </a:r>
            <a:r>
              <a:rPr lang="en-US" baseline="0" dirty="0" smtClean="0"/>
              <a:t> components will evolve into plug-and-play software entities which one can combine from the bottom-up to create software.  Kind of like Lego!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5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08AF-A55B-F640-8A38-A23715ADE7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 do to lookup TB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68AAE-17CA-1341-8218-BD5DAF966D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ontology per term, one identifier per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08AF-A55B-F640-8A38-A23715ADE7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08AF-A55B-F640-8A38-A23715ADE7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(17-04-14 09:59) -----</a:t>
            </a:r>
          </a:p>
          <a:p>
            <a:r>
              <a:rPr lang="en-US" dirty="0"/>
              <a:t>EPI: TRAVEL, Location,</a:t>
            </a:r>
          </a:p>
          <a:p>
            <a:r>
              <a:rPr lang="en-US" dirty="0"/>
              <a:t>Contact networks</a:t>
            </a:r>
          </a:p>
          <a:p>
            <a:endParaRPr lang="en-US" dirty="0"/>
          </a:p>
          <a:p>
            <a:r>
              <a:rPr lang="en-US" dirty="0"/>
              <a:t>Lab: sample as proxy for case.</a:t>
            </a:r>
          </a:p>
          <a:p>
            <a:r>
              <a:rPr lang="en-US" dirty="0" err="1"/>
              <a:t>Epi</a:t>
            </a:r>
            <a:r>
              <a:rPr lang="en-US" dirty="0"/>
              <a:t>: interviews</a:t>
            </a:r>
          </a:p>
          <a:p>
            <a:endParaRPr lang="en-US" dirty="0"/>
          </a:p>
          <a:p>
            <a:r>
              <a:rPr lang="en-US" dirty="0"/>
              <a:t>Reporting Standards:</a:t>
            </a:r>
          </a:p>
          <a:p>
            <a:r>
              <a:rPr lang="en-US" dirty="0"/>
              <a:t>Human and Machine </a:t>
            </a:r>
            <a:r>
              <a:rPr lang="en-US" dirty="0" smtClean="0"/>
              <a:t>compatible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YOU GenEpiO</a:t>
            </a:r>
            <a:r>
              <a:rPr lang="en-US" baseline="0" dirty="0" smtClean="0"/>
              <a:t> in MORE DETAIL. </a:t>
            </a:r>
            <a:r>
              <a:rPr lang="en-US" dirty="0" smtClean="0"/>
              <a:t>SEE A FEW Design Challenges,</a:t>
            </a:r>
            <a:r>
              <a:rPr lang="en-US" baseline="0" dirty="0" smtClean="0"/>
              <a:t> and LOOK AT where we are headed.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do we need to make a controlled vocabulary for?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Pre-defined (i.e. frequently used) choices and their ontology codes. Note that they may originate from different ontologies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6E4A-3775-A846-82F3-0745E5DC1F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bofoundry.org" TargetMode="External"/><Relationship Id="rId3" Type="http://schemas.openxmlformats.org/officeDocument/2006/relationships/hyperlink" Target="http://www.ontobee.org" TargetMode="External"/><Relationship Id="rId7" Type="http://schemas.openxmlformats.org/officeDocument/2006/relationships/hyperlink" Target="http://protege.stanford.edu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ioportal.bioontology.org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aber-owl.net" TargetMode="External"/><Relationship Id="rId10" Type="http://schemas.openxmlformats.org/officeDocument/2006/relationships/hyperlink" Target="http://ontofox.hegroup.org" TargetMode="External"/><Relationship Id="rId4" Type="http://schemas.openxmlformats.org/officeDocument/2006/relationships/hyperlink" Target="https://www.ebi.ac.uk/ols" TargetMode="Externa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15" y="784731"/>
            <a:ext cx="81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merican Typewriter"/>
                <a:cs typeface="American Typewriter"/>
              </a:rPr>
              <a:t>GenEpiO: The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merican Typewriter"/>
                <a:cs typeface="American Typewriter"/>
              </a:rPr>
              <a:t>Genomic Epidemiology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merican Typewriter"/>
                <a:cs typeface="American Typewriter"/>
              </a:rPr>
              <a:t>Ontology</a:t>
            </a:r>
            <a:endParaRPr lang="en-US" sz="2800" dirty="0">
              <a:solidFill>
                <a:schemeClr val="bg2">
                  <a:lumMod val="9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309" y="5326804"/>
            <a:ext cx="5504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FD47A"/>
                </a:solidFill>
              </a:rPr>
              <a:t>Damion Dooley, Scientific Programmer</a:t>
            </a:r>
          </a:p>
          <a:p>
            <a:r>
              <a:rPr lang="en-US" sz="2000" dirty="0">
                <a:solidFill>
                  <a:srgbClr val="EFD47A"/>
                </a:solidFill>
              </a:rPr>
              <a:t>Hsiao Lab, BCCDC Public Health </a:t>
            </a:r>
            <a:r>
              <a:rPr lang="en-US" sz="2000" dirty="0" smtClean="0">
                <a:solidFill>
                  <a:srgbClr val="EFD47A"/>
                </a:solidFill>
              </a:rPr>
              <a:t>Laboratory and</a:t>
            </a:r>
          </a:p>
          <a:p>
            <a:r>
              <a:rPr lang="en-US" sz="2000" dirty="0">
                <a:solidFill>
                  <a:srgbClr val="EFD47A"/>
                </a:solidFill>
              </a:rPr>
              <a:t>Department of Pathology and Laboratory </a:t>
            </a:r>
            <a:r>
              <a:rPr lang="en-US" sz="2000" dirty="0" smtClean="0">
                <a:solidFill>
                  <a:srgbClr val="EFD47A"/>
                </a:solidFill>
              </a:rPr>
              <a:t>Medicine</a:t>
            </a:r>
          </a:p>
          <a:p>
            <a:r>
              <a:rPr lang="en-US" sz="2000" dirty="0" smtClean="0">
                <a:solidFill>
                  <a:srgbClr val="EFD47A"/>
                </a:solidFill>
              </a:rPr>
              <a:t>University of British Columbia</a:t>
            </a:r>
            <a:endParaRPr lang="en-US" sz="2000" dirty="0">
              <a:solidFill>
                <a:srgbClr val="EFD47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851" y="2240505"/>
            <a:ext cx="7787274" cy="9473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dirty="0" smtClean="0">
                <a:solidFill>
                  <a:srgbClr val="EFD47A"/>
                </a:solidFill>
              </a:rPr>
              <a:t>Developing a comprehensive controlled vocabulary for infectious disease surveillance and outbreak investigations</a:t>
            </a:r>
            <a:endParaRPr lang="en-US" sz="2400" dirty="0">
              <a:solidFill>
                <a:srgbClr val="EFD47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19" y="1795365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9FF56"/>
                </a:solidFill>
              </a:rPr>
              <a:t>http://</a:t>
            </a:r>
            <a:r>
              <a:rPr lang="en-US" sz="2000" dirty="0" err="1" smtClean="0">
                <a:solidFill>
                  <a:srgbClr val="C9FF56"/>
                </a:solidFill>
              </a:rPr>
              <a:t>genepio.org</a:t>
            </a:r>
            <a:endParaRPr lang="en-US" sz="2000" dirty="0">
              <a:solidFill>
                <a:srgbClr val="C9FF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5775" y="1793861"/>
            <a:ext cx="212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rgbClr val="C9FF56"/>
                </a:solidFill>
              </a:rPr>
              <a:t>info@genepio.org</a:t>
            </a:r>
            <a:endParaRPr lang="en-CA" sz="2000" dirty="0">
              <a:solidFill>
                <a:srgbClr val="C9FF5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3489" y="5326804"/>
            <a:ext cx="273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FD47A"/>
                </a:solidFill>
              </a:rPr>
              <a:t>Dr. Emma Griffiths</a:t>
            </a:r>
          </a:p>
          <a:p>
            <a:r>
              <a:rPr lang="en-US" sz="2000" dirty="0" smtClean="0">
                <a:solidFill>
                  <a:srgbClr val="EFD47A"/>
                </a:solidFill>
              </a:rPr>
              <a:t>Postdoctoral Researcher</a:t>
            </a:r>
          </a:p>
          <a:p>
            <a:r>
              <a:rPr lang="en-US" sz="2000" dirty="0" smtClean="0">
                <a:solidFill>
                  <a:srgbClr val="EFD47A"/>
                </a:solidFill>
              </a:rPr>
              <a:t>Fiona Brinkman Lab</a:t>
            </a:r>
          </a:p>
          <a:p>
            <a:r>
              <a:rPr lang="en-US" sz="2000" dirty="0" smtClean="0">
                <a:solidFill>
                  <a:srgbClr val="EFD47A"/>
                </a:solidFill>
              </a:rPr>
              <a:t>Simon Fraser University</a:t>
            </a:r>
          </a:p>
        </p:txBody>
      </p:sp>
      <p:pic>
        <p:nvPicPr>
          <p:cNvPr id="3" name="Picture 2" descr="agenc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90" y="3178856"/>
            <a:ext cx="6268157" cy="1960865"/>
          </a:xfrm>
          <a:prstGeom prst="rect">
            <a:avLst/>
          </a:prstGeom>
          <a:solidFill>
            <a:srgbClr val="FFF0C4"/>
          </a:solidFill>
        </p:spPr>
      </p:pic>
    </p:spTree>
    <p:extLst>
      <p:ext uri="{BB962C8B-B14F-4D97-AF65-F5344CB8AC3E}">
        <p14:creationId xmlns:p14="http://schemas.microsoft.com/office/powerpoint/2010/main" val="8598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13"/>
          <p:cNvSpPr/>
          <p:nvPr/>
        </p:nvSpPr>
        <p:spPr>
          <a:xfrm>
            <a:off x="2680963" y="0"/>
            <a:ext cx="3890421" cy="3199291"/>
          </a:xfrm>
          <a:prstGeom prst="trapezoid">
            <a:avLst>
              <a:gd name="adj" fmla="val 59429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63196" y="3179138"/>
            <a:ext cx="5130000" cy="1063120"/>
            <a:chOff x="2338286" y="2726758"/>
            <a:chExt cx="4515306" cy="786073"/>
          </a:xfrm>
          <a:solidFill>
            <a:srgbClr val="FFBC04"/>
          </a:solidFill>
        </p:grpSpPr>
        <p:sp>
          <p:nvSpPr>
            <p:cNvPr id="12" name="Trapezoid 11"/>
            <p:cNvSpPr/>
            <p:nvPr/>
          </p:nvSpPr>
          <p:spPr>
            <a:xfrm>
              <a:off x="2338286" y="2726758"/>
              <a:ext cx="4515306" cy="786073"/>
            </a:xfrm>
            <a:prstGeom prst="trapezoid">
              <a:avLst>
                <a:gd name="adj" fmla="val 59429"/>
              </a:avLst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7126" y="2750809"/>
              <a:ext cx="4233102" cy="70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n w="25400">
                    <a:solidFill>
                      <a:schemeClr val="accent3">
                        <a:lumMod val="50000"/>
                        <a:alpha val="67000"/>
                      </a:schemeClr>
                    </a:solidFill>
                  </a:ln>
                  <a:solidFill>
                    <a:srgbClr val="FFFF00"/>
                  </a:solidFill>
                  <a:effectLst/>
                  <a:latin typeface="American Typewriter"/>
                  <a:cs typeface="American Typewriter"/>
                </a:rPr>
                <a:t>Qualitative and </a:t>
              </a:r>
            </a:p>
            <a:p>
              <a:pPr algn="ctr"/>
              <a:r>
                <a:rPr lang="en-US" sz="2800" b="1" dirty="0" smtClean="0">
                  <a:ln w="25400">
                    <a:solidFill>
                      <a:schemeClr val="accent3">
                        <a:lumMod val="50000"/>
                        <a:alpha val="67000"/>
                      </a:schemeClr>
                    </a:solidFill>
                  </a:ln>
                  <a:solidFill>
                    <a:srgbClr val="FFFF00"/>
                  </a:solidFill>
                  <a:effectLst/>
                  <a:latin typeface="American Typewriter"/>
                  <a:cs typeface="American Typewriter"/>
                </a:rPr>
                <a:t>Quantitative Relations</a:t>
              </a:r>
              <a:endParaRPr lang="en-US" sz="2800" b="1" dirty="0">
                <a:ln w="25400">
                  <a:solidFill>
                    <a:schemeClr val="accent3">
                      <a:lumMod val="50000"/>
                      <a:alpha val="67000"/>
                    </a:schemeClr>
                  </a:solidFill>
                </a:ln>
                <a:solidFill>
                  <a:srgbClr val="FFFF00"/>
                </a:solidFill>
                <a:effectLst/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92449" y="4242254"/>
            <a:ext cx="6067447" cy="786073"/>
            <a:chOff x="1854499" y="3567571"/>
            <a:chExt cx="5523188" cy="786073"/>
          </a:xfrm>
        </p:grpSpPr>
        <p:sp>
          <p:nvSpPr>
            <p:cNvPr id="9" name="Trapezoid 8"/>
            <p:cNvSpPr/>
            <p:nvPr/>
          </p:nvSpPr>
          <p:spPr>
            <a:xfrm>
              <a:off x="1854500" y="3567571"/>
              <a:ext cx="5523187" cy="786073"/>
            </a:xfrm>
            <a:prstGeom prst="trapezoid">
              <a:avLst>
                <a:gd name="adj" fmla="val 59429"/>
              </a:avLst>
            </a:prstGeom>
            <a:solidFill>
              <a:srgbClr val="EDAE03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4499" y="3754700"/>
              <a:ext cx="5353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25400">
                    <a:solidFill>
                      <a:schemeClr val="accent3">
                        <a:lumMod val="50000"/>
                        <a:alpha val="42000"/>
                      </a:schemeClr>
                    </a:solidFill>
                  </a:ln>
                  <a:solidFill>
                    <a:srgbClr val="FFFF00"/>
                  </a:solidFill>
                  <a:latin typeface="American Typewriter"/>
                  <a:cs typeface="American Typewriter"/>
                </a:rPr>
                <a:t>Hierarchy: facets of description</a:t>
              </a:r>
              <a:endParaRPr lang="en-US" sz="2400" b="1" dirty="0">
                <a:ln w="25400">
                  <a:solidFill>
                    <a:schemeClr val="accent3">
                      <a:lumMod val="50000"/>
                      <a:alpha val="42000"/>
                    </a:schemeClr>
                  </a:solidFill>
                </a:ln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28826" y="5013209"/>
            <a:ext cx="6974534" cy="774766"/>
            <a:chOff x="1273507" y="4405267"/>
            <a:chExt cx="6665016" cy="774766"/>
          </a:xfrm>
          <a:solidFill>
            <a:srgbClr val="D69C00"/>
          </a:solidFill>
        </p:grpSpPr>
        <p:sp>
          <p:nvSpPr>
            <p:cNvPr id="7" name="Trapezoid 6"/>
            <p:cNvSpPr/>
            <p:nvPr/>
          </p:nvSpPr>
          <p:spPr>
            <a:xfrm>
              <a:off x="1273507" y="4405267"/>
              <a:ext cx="6665016" cy="774766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3754" y="4549621"/>
              <a:ext cx="5281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25400">
                    <a:solidFill>
                      <a:schemeClr val="accent3">
                        <a:lumMod val="50000"/>
                        <a:alpha val="28000"/>
                      </a:schemeClr>
                    </a:solidFill>
                  </a:ln>
                  <a:solidFill>
                    <a:srgbClr val="FFFF00"/>
                  </a:solidFill>
                  <a:latin typeface="American Typewriter"/>
                  <a:cs typeface="American Typewriter"/>
                </a:rPr>
                <a:t>Global Identifier: global standard</a:t>
              </a:r>
              <a:endParaRPr lang="en-US" sz="2400" b="1" dirty="0">
                <a:ln w="25400">
                  <a:solidFill>
                    <a:schemeClr val="accent3">
                      <a:lumMod val="50000"/>
                      <a:alpha val="28000"/>
                    </a:schemeClr>
                  </a:solidFill>
                </a:ln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3940" y="5784711"/>
            <a:ext cx="8224309" cy="1068255"/>
            <a:chOff x="503940" y="5240501"/>
            <a:chExt cx="8224309" cy="1229501"/>
          </a:xfrm>
        </p:grpSpPr>
        <p:sp>
          <p:nvSpPr>
            <p:cNvPr id="6" name="Trapezoid 5"/>
            <p:cNvSpPr/>
            <p:nvPr/>
          </p:nvSpPr>
          <p:spPr>
            <a:xfrm>
              <a:off x="503940" y="5240501"/>
              <a:ext cx="8224309" cy="1229501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360" y="5628402"/>
              <a:ext cx="7821156" cy="53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Data Dictionary: term label, definition, data type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4555" y="6195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CC65A"/>
                </a:solidFill>
                <a:latin typeface="American Typewriter"/>
                <a:cs typeface="American Typewriter"/>
              </a:rPr>
              <a:t>Ontology Pyramid</a:t>
            </a:r>
            <a:endParaRPr lang="en-US" sz="2400" dirty="0">
              <a:solidFill>
                <a:srgbClr val="ECC65A"/>
              </a:solidFill>
              <a:latin typeface="American Typewriter"/>
              <a:cs typeface="American Typewriter"/>
            </a:endParaRPr>
          </a:p>
        </p:txBody>
      </p:sp>
      <p:pic>
        <p:nvPicPr>
          <p:cNvPr id="39" name="Picture 38" descr="Screen Shot 2017-04-05 at 3.1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66" y="670276"/>
            <a:ext cx="4585450" cy="24115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680964" y="-935"/>
            <a:ext cx="3890420" cy="3194185"/>
            <a:chOff x="4371751" y="2693955"/>
            <a:chExt cx="4515305" cy="786073"/>
          </a:xfrm>
          <a:solidFill>
            <a:srgbClr val="FFD04B"/>
          </a:solidFill>
        </p:grpSpPr>
        <p:sp>
          <p:nvSpPr>
            <p:cNvPr id="23" name="Trapezoid 22"/>
            <p:cNvSpPr/>
            <p:nvPr/>
          </p:nvSpPr>
          <p:spPr>
            <a:xfrm>
              <a:off x="4371751" y="2693955"/>
              <a:ext cx="4515305" cy="786073"/>
            </a:xfrm>
            <a:prstGeom prst="trapezoid">
              <a:avLst>
                <a:gd name="adj" fmla="val 59429"/>
              </a:avLst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8127" y="3156378"/>
              <a:ext cx="4046432" cy="26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25400">
                    <a:solidFill>
                      <a:schemeClr val="accent3">
                        <a:lumMod val="50000"/>
                        <a:alpha val="68000"/>
                      </a:schemeClr>
                    </a:solidFill>
                  </a:ln>
                  <a:solidFill>
                    <a:srgbClr val="FFFF00"/>
                  </a:solidFill>
                  <a:effectLst/>
                  <a:latin typeface="American Typewriter"/>
                  <a:cs typeface="American Typewriter"/>
                </a:rPr>
                <a:t>Querying</a:t>
              </a:r>
            </a:p>
            <a:p>
              <a:pPr algn="ctr"/>
              <a:r>
                <a:rPr lang="en-US" sz="3200" b="1" dirty="0" smtClean="0">
                  <a:ln w="25400">
                    <a:solidFill>
                      <a:schemeClr val="accent3">
                        <a:lumMod val="50000"/>
                        <a:alpha val="68000"/>
                      </a:schemeClr>
                    </a:solidFill>
                  </a:ln>
                  <a:solidFill>
                    <a:srgbClr val="FFFF00"/>
                  </a:solidFill>
                  <a:effectLst/>
                  <a:latin typeface="American Typewriter"/>
                  <a:cs typeface="American Typewriter"/>
                </a:rPr>
                <a:t>&amp; Reasoning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0-26 at 4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1184995"/>
            <a:ext cx="5613285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69142" y="32047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555" y="619568"/>
            <a:ext cx="15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CC65A"/>
                </a:solidFill>
                <a:latin typeface="American Typewriter"/>
                <a:cs typeface="American Typewriter"/>
              </a:rPr>
              <a:t>Relations</a:t>
            </a:r>
            <a:endParaRPr lang="en-US" sz="2400" dirty="0">
              <a:solidFill>
                <a:srgbClr val="ECC65A"/>
              </a:solidFill>
              <a:latin typeface="American Typewriter"/>
              <a:cs typeface="American Typewriter"/>
            </a:endParaRPr>
          </a:p>
        </p:txBody>
      </p:sp>
      <p:pic>
        <p:nvPicPr>
          <p:cNvPr id="2" name="Picture 1" descr="Screen Shot 2017-04-19 at 11.59.5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1" y="1132538"/>
            <a:ext cx="5859108" cy="54610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0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321206" y="1460528"/>
            <a:ext cx="2563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EFD47A"/>
                </a:solidFill>
              </a:rPr>
              <a:t>A family of ontologies that share a general framework for describing semantics of things, events, processes and </a:t>
            </a:r>
            <a:r>
              <a:rPr lang="en-US" sz="2000" dirty="0" err="1" smtClean="0">
                <a:solidFill>
                  <a:srgbClr val="EFD47A"/>
                </a:solidFill>
              </a:rPr>
              <a:t>mereology</a:t>
            </a:r>
            <a:r>
              <a:rPr lang="en-US" sz="2000" dirty="0" smtClean="0">
                <a:solidFill>
                  <a:srgbClr val="EFD47A"/>
                </a:solidFill>
              </a:rPr>
              <a:t>.  </a:t>
            </a:r>
            <a:endParaRPr lang="en-US" sz="2000" i="1" dirty="0">
              <a:solidFill>
                <a:srgbClr val="EFD47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364" y="624830"/>
            <a:ext cx="261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EFD47A"/>
                </a:solidFill>
                <a:latin typeface="American Typewriter"/>
                <a:cs typeface="American Typewriter"/>
              </a:rPr>
              <a:t>OBOFoundry.org</a:t>
            </a:r>
            <a:endParaRPr lang="en-US" sz="2400" dirty="0">
              <a:solidFill>
                <a:srgbClr val="EFD47A"/>
              </a:solidFill>
              <a:latin typeface="American Typewriter"/>
              <a:cs typeface="American Typewriter"/>
            </a:endParaRPr>
          </a:p>
        </p:txBody>
      </p:sp>
      <p:pic>
        <p:nvPicPr>
          <p:cNvPr id="2" name="Picture 1" descr="Screen Shot 2017-04-20 at 12.13.4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580444"/>
            <a:ext cx="6134100" cy="52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1517650"/>
            <a:ext cx="5399328" cy="1428750"/>
            <a:chOff x="304800" y="1517650"/>
            <a:chExt cx="5399328" cy="1428750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304800" y="1657350"/>
              <a:ext cx="1778000" cy="102870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Find terms</a:t>
              </a:r>
              <a:endParaRPr lang="en-US" sz="2000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917700" y="1517650"/>
              <a:ext cx="3786428" cy="14287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smtClean="0">
                  <a:hlinkClick r:id="rId3"/>
                </a:rPr>
                <a:t>www.ontobee.org</a:t>
              </a:r>
              <a:endParaRPr lang="en-US" sz="18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en-US" sz="1800" dirty="0" smtClean="0"/>
                <a:t>   </a:t>
              </a:r>
              <a:r>
                <a:rPr lang="en-US" sz="1800" dirty="0" smtClean="0">
                  <a:hlinkClick r:id="rId4"/>
                </a:rPr>
                <a:t>www.ebi.ac.uk</a:t>
              </a:r>
              <a:r>
                <a:rPr lang="en-US" sz="1800" dirty="0">
                  <a:hlinkClick r:id="rId4"/>
                </a:rPr>
                <a:t>/ols</a:t>
              </a: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1800" dirty="0" smtClean="0"/>
                <a:t>   </a:t>
              </a:r>
              <a:r>
                <a:rPr lang="en-US" sz="1800" dirty="0" smtClean="0">
                  <a:hlinkClick r:id="rId5"/>
                </a:rPr>
                <a:t>aber</a:t>
              </a:r>
              <a:r>
                <a:rPr lang="en-US" sz="1800" dirty="0">
                  <a:hlinkClick r:id="rId5"/>
                </a:rPr>
                <a:t>-owl.net</a:t>
              </a:r>
              <a:endParaRPr lang="en-US" sz="1800" dirty="0"/>
            </a:p>
            <a:p>
              <a:pPr marL="0" indent="0">
                <a:buFont typeface="Arial" pitchFamily="34" charset="0"/>
                <a:buNone/>
              </a:pPr>
              <a:r>
                <a:rPr lang="en-US" sz="1800" dirty="0" smtClean="0">
                  <a:hlinkClick r:id="rId6"/>
                </a:rPr>
                <a:t>bioportal.bioontology.org</a:t>
              </a:r>
              <a:endParaRPr lang="en-US" sz="1800" dirty="0"/>
            </a:p>
            <a:p>
              <a:pPr marL="0" indent="0">
                <a:buNone/>
              </a:pP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82700" y="4286250"/>
            <a:ext cx="7035800" cy="1028700"/>
            <a:chOff x="1282700" y="4286250"/>
            <a:chExt cx="7035800" cy="1028700"/>
          </a:xfrm>
          <a:effectLst/>
        </p:grpSpPr>
        <p:sp>
          <p:nvSpPr>
            <p:cNvPr id="6" name="Oval 5"/>
            <p:cNvSpPr/>
            <p:nvPr/>
          </p:nvSpPr>
          <p:spPr>
            <a:xfrm>
              <a:off x="1282700" y="4286250"/>
              <a:ext cx="1778000" cy="102870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Curate</a:t>
              </a:r>
              <a:endParaRPr lang="en-US" sz="20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149600" y="4629150"/>
              <a:ext cx="5168900" cy="425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Open Source Stanford Protégé Editor </a:t>
              </a:r>
              <a:r>
                <a:rPr lang="en-US" sz="1800" dirty="0" smtClean="0">
                  <a:hlinkClick r:id="rId7"/>
                </a:rPr>
                <a:t>protege.stanford.edu</a:t>
              </a:r>
              <a:endParaRPr lang="en-US" sz="1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5549900"/>
            <a:ext cx="6489700" cy="1028700"/>
            <a:chOff x="1828800" y="5549900"/>
            <a:chExt cx="6489700" cy="1028700"/>
          </a:xfrm>
          <a:effectLst/>
        </p:grpSpPr>
        <p:sp>
          <p:nvSpPr>
            <p:cNvPr id="7" name="Oval 6"/>
            <p:cNvSpPr/>
            <p:nvPr/>
          </p:nvSpPr>
          <p:spPr>
            <a:xfrm>
              <a:off x="1828800" y="5549900"/>
              <a:ext cx="1778000" cy="102870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Publish</a:t>
              </a:r>
              <a:endParaRPr lang="en-US" sz="2000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924300" y="5873750"/>
              <a:ext cx="4394200" cy="425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err="1" smtClean="0"/>
                <a:t>OBOFoundry</a:t>
              </a:r>
              <a:r>
                <a:rPr lang="en-US" sz="1800" dirty="0" smtClean="0"/>
                <a:t> </a:t>
              </a:r>
              <a:r>
                <a:rPr lang="en-US" sz="1800" dirty="0" smtClean="0">
                  <a:hlinkClick r:id="rId8"/>
                </a:rPr>
                <a:t>obofoundry.org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</p:grpSp>
      <p:pic>
        <p:nvPicPr>
          <p:cNvPr id="12" name="Picture 11" descr="Screen Shot 2016-06-03 at 3.25.2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28" y="1524000"/>
            <a:ext cx="3071572" cy="20510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2000" y="2971800"/>
            <a:ext cx="5130652" cy="1028700"/>
            <a:chOff x="762000" y="2971800"/>
            <a:chExt cx="5130652" cy="1028700"/>
          </a:xfrm>
          <a:effectLst/>
        </p:grpSpPr>
        <p:sp>
          <p:nvSpPr>
            <p:cNvPr id="5" name="Oval 4"/>
            <p:cNvSpPr/>
            <p:nvPr/>
          </p:nvSpPr>
          <p:spPr>
            <a:xfrm>
              <a:off x="762000" y="2971800"/>
              <a:ext cx="1778000" cy="1028700"/>
            </a:xfrm>
            <a:prstGeom prst="ellipse">
              <a:avLst/>
            </a:prstGeom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Specify imports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2400" y="3326884"/>
              <a:ext cx="3200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OntoFox</a:t>
              </a:r>
              <a:r>
                <a:rPr lang="en-US" dirty="0"/>
                <a:t> </a:t>
              </a:r>
              <a:r>
                <a:rPr lang="en-US" dirty="0">
                  <a:hlinkClick r:id="rId10"/>
                </a:rPr>
                <a:t>ontofox.hegroup.org</a:t>
              </a:r>
              <a:endParaRPr lang="en-US" dirty="0"/>
            </a:p>
          </p:txBody>
        </p:sp>
      </p:grpSp>
      <p:pic>
        <p:nvPicPr>
          <p:cNvPr id="18" name="Picture 17" descr="Screen Shot 2016-06-03 at 3.30.38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09" y="4011443"/>
            <a:ext cx="4639592" cy="2662917"/>
          </a:xfrm>
          <a:prstGeom prst="rect">
            <a:avLst/>
          </a:prstGeom>
          <a:ln w="63500" cmpd="sng">
            <a:solidFill>
              <a:schemeClr val="bg1">
                <a:lumMod val="8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4800" y="724863"/>
            <a:ext cx="598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merican Typewriter"/>
                <a:cs typeface="American Typewriter"/>
              </a:rPr>
              <a:t>Ontology </a:t>
            </a:r>
            <a:r>
              <a:rPr lang="en-US" sz="2400" dirty="0" smtClean="0">
                <a:latin typeface="American Typewriter"/>
                <a:cs typeface="American Typewriter"/>
              </a:rPr>
              <a:t>life-cycle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pic>
        <p:nvPicPr>
          <p:cNvPr id="22" name="Picture 21" descr="census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49" y="120650"/>
            <a:ext cx="4419600" cy="4165600"/>
          </a:xfrm>
          <a:prstGeom prst="rect">
            <a:avLst/>
          </a:prstGeom>
          <a:ln w="635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3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19" y="701705"/>
            <a:ext cx="8080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merican Typewriter"/>
                <a:cs typeface="American Typewriter"/>
              </a:rPr>
              <a:t>GenEpiO: Combining Different Epi, Lab, Genomics and </a:t>
            </a:r>
          </a:p>
          <a:p>
            <a:r>
              <a:rPr lang="en-CA" sz="2400" dirty="0" smtClean="0">
                <a:latin typeface="American Typewriter"/>
                <a:cs typeface="American Typewriter"/>
              </a:rPr>
              <a:t>Clinical Data Fields</a:t>
            </a:r>
            <a:endParaRPr lang="en-CA" sz="2400" dirty="0">
              <a:latin typeface="American Typewriter"/>
              <a:cs typeface="American Typewriter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6" y="1835955"/>
            <a:ext cx="937352" cy="89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07" y="4181044"/>
            <a:ext cx="1812008" cy="10330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1380" y="2757974"/>
            <a:ext cx="1846869" cy="1223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Lab Analytics</a:t>
            </a:r>
          </a:p>
          <a:p>
            <a:pPr algn="ctr"/>
            <a:r>
              <a:rPr lang="en-CA" dirty="0" smtClean="0"/>
              <a:t>Genomics, PFGE</a:t>
            </a:r>
          </a:p>
          <a:p>
            <a:pPr algn="ctr"/>
            <a:r>
              <a:rPr lang="en-CA" dirty="0" smtClean="0"/>
              <a:t>Serotyping, Phage typing</a:t>
            </a:r>
          </a:p>
          <a:p>
            <a:pPr algn="ctr"/>
            <a:r>
              <a:rPr lang="en-CA" dirty="0" smtClean="0"/>
              <a:t>MLST, AMR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8" y="4181044"/>
            <a:ext cx="1195237" cy="85176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2156865" y="2338069"/>
            <a:ext cx="1201521" cy="245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830874" y="2153319"/>
            <a:ext cx="1224293" cy="1847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48249" y="3305547"/>
            <a:ext cx="1303795" cy="10531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30071" y="3305547"/>
            <a:ext cx="1143138" cy="10531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6744" y="3309328"/>
            <a:ext cx="0" cy="47974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06928" y="2588744"/>
            <a:ext cx="333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Clinical Data</a:t>
            </a:r>
          </a:p>
          <a:p>
            <a:pPr algn="ctr"/>
            <a:r>
              <a:rPr lang="en-CA" dirty="0" smtClean="0"/>
              <a:t>Patient demographics, Medical History, Comorbidities, Symptoms, Health Status </a:t>
            </a:r>
            <a:endParaRPr lang="en-CA" dirty="0"/>
          </a:p>
        </p:txBody>
      </p:sp>
      <p:sp>
        <p:nvSpPr>
          <p:cNvPr id="59" name="TextBox 58"/>
          <p:cNvSpPr txBox="1"/>
          <p:nvPr/>
        </p:nvSpPr>
        <p:spPr>
          <a:xfrm>
            <a:off x="6084392" y="5355155"/>
            <a:ext cx="31213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Reporting Standards</a:t>
            </a:r>
          </a:p>
          <a:p>
            <a:pPr algn="ctr"/>
            <a:r>
              <a:rPr lang="en-CA" dirty="0" smtClean="0"/>
              <a:t>Human/Computer</a:t>
            </a:r>
          </a:p>
          <a:p>
            <a:r>
              <a:rPr lang="en-US" dirty="0"/>
              <a:t>Test Results </a:t>
            </a:r>
            <a:r>
              <a:rPr lang="en-US" dirty="0" smtClean="0"/>
              <a:t>for </a:t>
            </a:r>
            <a:r>
              <a:rPr lang="en-US" dirty="0"/>
              <a:t>physicians, </a:t>
            </a:r>
          </a:p>
          <a:p>
            <a:r>
              <a:rPr lang="en-US" dirty="0"/>
              <a:t>Cluster info </a:t>
            </a:r>
            <a:r>
              <a:rPr lang="en-US" dirty="0" smtClean="0"/>
              <a:t>for </a:t>
            </a:r>
            <a:r>
              <a:rPr lang="en-US" dirty="0"/>
              <a:t>epidemiologists</a:t>
            </a:r>
          </a:p>
          <a:p>
            <a:pPr algn="ctr"/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30123" y="5032804"/>
            <a:ext cx="287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Sample Metadata</a:t>
            </a:r>
          </a:p>
          <a:p>
            <a:pPr algn="ctr"/>
            <a:r>
              <a:rPr lang="en-CA" dirty="0" smtClean="0"/>
              <a:t>Isolation Source (Food,</a:t>
            </a:r>
          </a:p>
          <a:p>
            <a:pPr algn="ctr"/>
            <a:r>
              <a:rPr lang="en-CA" dirty="0" smtClean="0"/>
              <a:t>Host Body </a:t>
            </a:r>
            <a:r>
              <a:rPr lang="en-CA" dirty="0"/>
              <a:t>P</a:t>
            </a:r>
            <a:r>
              <a:rPr lang="en-CA" dirty="0" smtClean="0"/>
              <a:t>roduct, Environmental), </a:t>
            </a:r>
            <a:r>
              <a:rPr lang="en-CA" dirty="0" err="1" smtClean="0"/>
              <a:t>BioSample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3111162" y="5523353"/>
            <a:ext cx="301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Epidemiology Investigation</a:t>
            </a:r>
          </a:p>
          <a:p>
            <a:pPr algn="ctr"/>
            <a:r>
              <a:rPr lang="en-CA" dirty="0" smtClean="0"/>
              <a:t>Travel, Location, Interview, Contact Networks</a:t>
            </a:r>
            <a:endParaRPr lang="en-CA" dirty="0"/>
          </a:p>
        </p:txBody>
      </p:sp>
      <p:pic>
        <p:nvPicPr>
          <p:cNvPr id="2" name="Picture 1" descr="stethiscop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5" y="1391576"/>
            <a:ext cx="2151888" cy="1335024"/>
          </a:xfrm>
          <a:prstGeom prst="rect">
            <a:avLst/>
          </a:prstGeom>
        </p:spPr>
      </p:pic>
      <p:pic>
        <p:nvPicPr>
          <p:cNvPr id="3" name="Picture 2" descr="ven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5" y="3916499"/>
            <a:ext cx="1633728" cy="1438656"/>
          </a:xfrm>
          <a:prstGeom prst="rect">
            <a:avLst/>
          </a:prstGeom>
        </p:spPr>
      </p:pic>
      <p:pic>
        <p:nvPicPr>
          <p:cNvPr id="5" name="Picture 4" descr="genepi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0" y="1902793"/>
            <a:ext cx="215798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roup 683"/>
          <p:cNvGrpSpPr/>
          <p:nvPr/>
        </p:nvGrpSpPr>
        <p:grpSpPr>
          <a:xfrm>
            <a:off x="2969490" y="2337616"/>
            <a:ext cx="1585932" cy="585611"/>
            <a:chOff x="2969490" y="2015120"/>
            <a:chExt cx="1585932" cy="585611"/>
          </a:xfrm>
        </p:grpSpPr>
        <p:sp>
          <p:nvSpPr>
            <p:cNvPr id="13" name="Oval 12"/>
            <p:cNvSpPr/>
            <p:nvPr/>
          </p:nvSpPr>
          <p:spPr>
            <a:xfrm>
              <a:off x="3311142" y="2015120"/>
              <a:ext cx="1244280" cy="585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isolate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" idx="6"/>
              <a:endCxn id="13" idx="2"/>
            </p:cNvCxnSpPr>
            <p:nvPr/>
          </p:nvCxnSpPr>
          <p:spPr>
            <a:xfrm flipV="1">
              <a:off x="2969490" y="2307926"/>
              <a:ext cx="341652" cy="9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" name="Group 674"/>
          <p:cNvGrpSpPr/>
          <p:nvPr/>
        </p:nvGrpSpPr>
        <p:grpSpPr>
          <a:xfrm>
            <a:off x="449087" y="1285964"/>
            <a:ext cx="3448011" cy="2318123"/>
            <a:chOff x="449087" y="963468"/>
            <a:chExt cx="3448011" cy="2318123"/>
          </a:xfrm>
        </p:grpSpPr>
        <p:sp>
          <p:nvSpPr>
            <p:cNvPr id="4" name="Oval 3"/>
            <p:cNvSpPr/>
            <p:nvPr/>
          </p:nvSpPr>
          <p:spPr>
            <a:xfrm>
              <a:off x="449087" y="2004536"/>
              <a:ext cx="959555" cy="585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1533" y="1404870"/>
              <a:ext cx="967494" cy="42409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food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6"/>
              <a:endCxn id="12" idx="2"/>
            </p:cNvCxnSpPr>
            <p:nvPr/>
          </p:nvCxnSpPr>
          <p:spPr>
            <a:xfrm>
              <a:off x="1408642" y="2297342"/>
              <a:ext cx="332128" cy="115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6" idx="5"/>
              <a:endCxn id="12" idx="1"/>
            </p:cNvCxnSpPr>
            <p:nvPr/>
          </p:nvCxnSpPr>
          <p:spPr>
            <a:xfrm>
              <a:off x="1637341" y="1766855"/>
              <a:ext cx="283371" cy="342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59393" y="2868305"/>
              <a:ext cx="962754" cy="4132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stool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6650" y="2868305"/>
              <a:ext cx="1303229" cy="4132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sputum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8" idx="0"/>
              <a:endCxn id="12" idx="3"/>
            </p:cNvCxnSpPr>
            <p:nvPr/>
          </p:nvCxnSpPr>
          <p:spPr>
            <a:xfrm flipV="1">
              <a:off x="1740770" y="2508435"/>
              <a:ext cx="179942" cy="359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9" idx="0"/>
              <a:endCxn id="12" idx="5"/>
            </p:cNvCxnSpPr>
            <p:nvPr/>
          </p:nvCxnSpPr>
          <p:spPr>
            <a:xfrm flipH="1" flipV="1">
              <a:off x="2789548" y="2508435"/>
              <a:ext cx="298717" cy="359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740770" y="2026652"/>
              <a:ext cx="1228720" cy="5644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</a:rPr>
                <a:t>ample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672464" y="963468"/>
              <a:ext cx="1365332" cy="46990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context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664" name="Straight Arrow Connector 663"/>
            <p:cNvCxnSpPr>
              <a:stCxn id="657" idx="4"/>
              <a:endCxn id="12" idx="0"/>
            </p:cNvCxnSpPr>
            <p:nvPr/>
          </p:nvCxnSpPr>
          <p:spPr>
            <a:xfrm>
              <a:off x="2355130" y="1433375"/>
              <a:ext cx="0" cy="5932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0" name="Oval 669"/>
            <p:cNvSpPr/>
            <p:nvPr/>
          </p:nvSpPr>
          <p:spPr>
            <a:xfrm>
              <a:off x="2929604" y="1404870"/>
              <a:ext cx="967494" cy="42409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swab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671" name="Straight Arrow Connector 670"/>
            <p:cNvCxnSpPr>
              <a:stCxn id="670" idx="3"/>
              <a:endCxn id="12" idx="7"/>
            </p:cNvCxnSpPr>
            <p:nvPr/>
          </p:nvCxnSpPr>
          <p:spPr>
            <a:xfrm flipH="1">
              <a:off x="2789548" y="1766855"/>
              <a:ext cx="281742" cy="342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786970" y="658223"/>
            <a:ext cx="60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D666"/>
                </a:solidFill>
                <a:latin typeface="American Typewriter"/>
                <a:cs typeface="American Typewriter"/>
              </a:rPr>
              <a:t> Pathogen investigation</a:t>
            </a:r>
            <a:endParaRPr lang="en-US" sz="2400" dirty="0">
              <a:solidFill>
                <a:srgbClr val="FFD666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687" name="Group 686"/>
          <p:cNvGrpSpPr/>
          <p:nvPr/>
        </p:nvGrpSpPr>
        <p:grpSpPr>
          <a:xfrm>
            <a:off x="4555422" y="1778983"/>
            <a:ext cx="4560569" cy="2999580"/>
            <a:chOff x="4555422" y="1456487"/>
            <a:chExt cx="4560569" cy="2999580"/>
          </a:xfrm>
        </p:grpSpPr>
        <p:sp>
          <p:nvSpPr>
            <p:cNvPr id="191" name="Oval 190"/>
            <p:cNvSpPr/>
            <p:nvPr/>
          </p:nvSpPr>
          <p:spPr>
            <a:xfrm>
              <a:off x="7159045" y="2100308"/>
              <a:ext cx="1420512" cy="4268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variants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685" name="Group 684"/>
            <p:cNvGrpSpPr/>
            <p:nvPr/>
          </p:nvGrpSpPr>
          <p:grpSpPr>
            <a:xfrm>
              <a:off x="4555422" y="1456487"/>
              <a:ext cx="4560569" cy="2999580"/>
              <a:chOff x="4555422" y="1456487"/>
              <a:chExt cx="4560569" cy="29995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969352" y="1881092"/>
                <a:ext cx="1788033" cy="86526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2">
                        <a:lumMod val="10000"/>
                        <a:lumOff val="90000"/>
                      </a:schemeClr>
                    </a:solidFill>
                  </a:rPr>
                  <a:t>sequencing &amp; testing</a:t>
                </a:r>
                <a:endParaRPr lang="en-US" dirty="0">
                  <a:solidFill>
                    <a:schemeClr val="tx2">
                      <a:lumMod val="10000"/>
                      <a:lumOff val="90000"/>
                    </a:schemeClr>
                  </a:solidFill>
                </a:endParaRPr>
              </a:p>
            </p:txBody>
          </p:sp>
          <p:cxnSp>
            <p:nvCxnSpPr>
              <p:cNvPr id="139" name="Straight Arrow Connector 138"/>
              <p:cNvCxnSpPr>
                <a:stCxn id="13" idx="6"/>
                <a:endCxn id="14" idx="2"/>
              </p:cNvCxnSpPr>
              <p:nvPr/>
            </p:nvCxnSpPr>
            <p:spPr>
              <a:xfrm>
                <a:off x="4555422" y="2287770"/>
                <a:ext cx="413930" cy="259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5041869" y="3173316"/>
                <a:ext cx="1670436" cy="42683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taxonomy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073155" y="3928189"/>
                <a:ext cx="1607863" cy="5278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pathogen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6" name="Straight Arrow Connector 175"/>
              <p:cNvCxnSpPr>
                <a:stCxn id="174" idx="4"/>
                <a:endCxn id="175" idx="0"/>
              </p:cNvCxnSpPr>
              <p:nvPr/>
            </p:nvCxnSpPr>
            <p:spPr>
              <a:xfrm>
                <a:off x="5877087" y="3600149"/>
                <a:ext cx="0" cy="32804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4" idx="4"/>
                <a:endCxn id="174" idx="0"/>
              </p:cNvCxnSpPr>
              <p:nvPr/>
            </p:nvCxnSpPr>
            <p:spPr>
              <a:xfrm>
                <a:off x="5863369" y="2746357"/>
                <a:ext cx="13718" cy="4269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stCxn id="14" idx="6"/>
                <a:endCxn id="191" idx="2"/>
              </p:cNvCxnSpPr>
              <p:nvPr/>
            </p:nvCxnSpPr>
            <p:spPr>
              <a:xfrm>
                <a:off x="6757385" y="2313725"/>
                <a:ext cx="40166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Oval 301"/>
              <p:cNvSpPr/>
              <p:nvPr/>
            </p:nvSpPr>
            <p:spPr>
              <a:xfrm>
                <a:off x="7050856" y="2979060"/>
                <a:ext cx="1636889" cy="38851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phylogeny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6622611" y="1456487"/>
                <a:ext cx="2493380" cy="42460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virulence / AMR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5" name="Straight Arrow Connector 344"/>
              <p:cNvCxnSpPr>
                <a:stCxn id="191" idx="4"/>
                <a:endCxn id="302" idx="0"/>
              </p:cNvCxnSpPr>
              <p:nvPr/>
            </p:nvCxnSpPr>
            <p:spPr>
              <a:xfrm>
                <a:off x="7869301" y="2527141"/>
                <a:ext cx="0" cy="4519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stCxn id="191" idx="0"/>
                <a:endCxn id="306" idx="4"/>
              </p:cNvCxnSpPr>
              <p:nvPr/>
            </p:nvCxnSpPr>
            <p:spPr>
              <a:xfrm flipV="1">
                <a:off x="7869301" y="1881092"/>
                <a:ext cx="0" cy="2192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8" name="Group 687"/>
          <p:cNvGrpSpPr/>
          <p:nvPr/>
        </p:nvGrpSpPr>
        <p:grpSpPr>
          <a:xfrm>
            <a:off x="56625" y="3523407"/>
            <a:ext cx="7812677" cy="2808980"/>
            <a:chOff x="56625" y="3200911"/>
            <a:chExt cx="7812677" cy="2808980"/>
          </a:xfrm>
        </p:grpSpPr>
        <p:cxnSp>
          <p:nvCxnSpPr>
            <p:cNvPr id="155" name="Straight Arrow Connector 154"/>
            <p:cNvCxnSpPr>
              <a:stCxn id="23" idx="6"/>
              <a:endCxn id="151" idx="2"/>
            </p:cNvCxnSpPr>
            <p:nvPr/>
          </p:nvCxnSpPr>
          <p:spPr>
            <a:xfrm>
              <a:off x="2929604" y="4197768"/>
              <a:ext cx="562091" cy="214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" name="Group 685"/>
            <p:cNvGrpSpPr/>
            <p:nvPr/>
          </p:nvGrpSpPr>
          <p:grpSpPr>
            <a:xfrm>
              <a:off x="56625" y="3200911"/>
              <a:ext cx="7812677" cy="2808980"/>
              <a:chOff x="56625" y="3200911"/>
              <a:chExt cx="7812677" cy="2808980"/>
            </a:xfrm>
          </p:grpSpPr>
          <p:grpSp>
            <p:nvGrpSpPr>
              <p:cNvPr id="683" name="Group 682"/>
              <p:cNvGrpSpPr/>
              <p:nvPr/>
            </p:nvGrpSpPr>
            <p:grpSpPr>
              <a:xfrm>
                <a:off x="56625" y="3200911"/>
                <a:ext cx="6657475" cy="2808980"/>
                <a:chOff x="56625" y="3200911"/>
                <a:chExt cx="6657475" cy="280898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955637" y="3939468"/>
                  <a:ext cx="973967" cy="51659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FFFF"/>
                      </a:solidFill>
                    </a:rPr>
                    <a:t>host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>
                  <a:stCxn id="23" idx="0"/>
                  <a:endCxn id="19" idx="3"/>
                </p:cNvCxnSpPr>
                <p:nvPr/>
              </p:nvCxnSpPr>
              <p:spPr>
                <a:xfrm flipV="1">
                  <a:off x="2442621" y="3200911"/>
                  <a:ext cx="184882" cy="7385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23" idx="0"/>
                  <a:endCxn id="18" idx="5"/>
                </p:cNvCxnSpPr>
                <p:nvPr/>
              </p:nvCxnSpPr>
              <p:spPr>
                <a:xfrm flipH="1" flipV="1">
                  <a:off x="2081155" y="3200911"/>
                  <a:ext cx="361466" cy="7385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/>
                <p:cNvSpPr/>
                <p:nvPr/>
              </p:nvSpPr>
              <p:spPr>
                <a:xfrm>
                  <a:off x="3260766" y="3393506"/>
                  <a:ext cx="1727648" cy="41328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symptoms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49" name="Straight Arrow Connector 148"/>
                <p:cNvCxnSpPr>
                  <a:stCxn id="23" idx="7"/>
                  <a:endCxn id="147" idx="2"/>
                </p:cNvCxnSpPr>
                <p:nvPr/>
              </p:nvCxnSpPr>
              <p:spPr>
                <a:xfrm flipV="1">
                  <a:off x="2786970" y="3600149"/>
                  <a:ext cx="473796" cy="4149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/>
                <p:cNvSpPr/>
                <p:nvPr/>
              </p:nvSpPr>
              <p:spPr>
                <a:xfrm>
                  <a:off x="3491695" y="4198406"/>
                  <a:ext cx="1227665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disease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53" name="Straight Arrow Connector 152"/>
                <p:cNvCxnSpPr>
                  <a:stCxn id="147" idx="4"/>
                  <a:endCxn id="151" idx="0"/>
                </p:cNvCxnSpPr>
                <p:nvPr/>
              </p:nvCxnSpPr>
              <p:spPr>
                <a:xfrm flipH="1">
                  <a:off x="4105528" y="3806792"/>
                  <a:ext cx="19062" cy="3916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23" idx="4"/>
                  <a:endCxn id="399" idx="0"/>
                </p:cNvCxnSpPr>
                <p:nvPr/>
              </p:nvCxnSpPr>
              <p:spPr>
                <a:xfrm flipH="1">
                  <a:off x="2436650" y="4456067"/>
                  <a:ext cx="5971" cy="78022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Oval 160"/>
                <p:cNvSpPr/>
                <p:nvPr/>
              </p:nvSpPr>
              <p:spPr>
                <a:xfrm>
                  <a:off x="3222641" y="5024242"/>
                  <a:ext cx="1765773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anatomical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>
                  <a:stCxn id="151" idx="4"/>
                  <a:endCxn id="161" idx="0"/>
                </p:cNvCxnSpPr>
                <p:nvPr/>
              </p:nvCxnSpPr>
              <p:spPr>
                <a:xfrm>
                  <a:off x="4105528" y="4625239"/>
                  <a:ext cx="0" cy="3990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/>
                <p:cNvSpPr/>
                <p:nvPr/>
              </p:nvSpPr>
              <p:spPr>
                <a:xfrm>
                  <a:off x="5041869" y="4773455"/>
                  <a:ext cx="1672231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infectious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8" name="Straight Arrow Connector 167"/>
                <p:cNvCxnSpPr>
                  <a:stCxn id="151" idx="5"/>
                  <a:endCxn id="167" idx="1"/>
                </p:cNvCxnSpPr>
                <p:nvPr/>
              </p:nvCxnSpPr>
              <p:spPr>
                <a:xfrm>
                  <a:off x="4539573" y="4562731"/>
                  <a:ext cx="747189" cy="27323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/>
                <p:cNvCxnSpPr>
                  <a:stCxn id="175" idx="4"/>
                  <a:endCxn id="167" idx="0"/>
                </p:cNvCxnSpPr>
                <p:nvPr/>
              </p:nvCxnSpPr>
              <p:spPr>
                <a:xfrm>
                  <a:off x="5877087" y="4435911"/>
                  <a:ext cx="898" cy="3375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9" name="Oval 398"/>
                <p:cNvSpPr/>
                <p:nvPr/>
              </p:nvSpPr>
              <p:spPr>
                <a:xfrm>
                  <a:off x="1400195" y="5236296"/>
                  <a:ext cx="2072909" cy="77359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transmission context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56625" y="4522257"/>
                  <a:ext cx="2191275" cy="41328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demographics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456" name="Straight Arrow Connector 455"/>
                <p:cNvCxnSpPr>
                  <a:stCxn id="23" idx="3"/>
                  <a:endCxn id="402" idx="7"/>
                </p:cNvCxnSpPr>
                <p:nvPr/>
              </p:nvCxnSpPr>
              <p:spPr>
                <a:xfrm flipH="1">
                  <a:off x="1926995" y="4380413"/>
                  <a:ext cx="171276" cy="2023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5" name="Curved Connector 534"/>
              <p:cNvCxnSpPr>
                <a:stCxn id="302" idx="4"/>
                <a:endCxn id="646" idx="5"/>
              </p:cNvCxnSpPr>
              <p:nvPr/>
            </p:nvCxnSpPr>
            <p:spPr>
              <a:xfrm rot="5400000">
                <a:off x="4488134" y="2310154"/>
                <a:ext cx="2343907" cy="4418429"/>
              </a:xfrm>
              <a:prstGeom prst="curvedConnector3">
                <a:avLst>
                  <a:gd name="adj1" fmla="val 110959"/>
                </a:avLst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6" name="Oval 645"/>
            <p:cNvSpPr/>
            <p:nvPr/>
          </p:nvSpPr>
          <p:spPr>
            <a:xfrm>
              <a:off x="3297131" y="5526604"/>
              <a:ext cx="180119" cy="19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5-Point Star 8"/>
          <p:cNvSpPr/>
          <p:nvPr/>
        </p:nvSpPr>
        <p:spPr>
          <a:xfrm rot="1185480">
            <a:off x="6561633" y="4499473"/>
            <a:ext cx="2835439" cy="2151295"/>
          </a:xfrm>
          <a:prstGeom prst="star5">
            <a:avLst>
              <a:gd name="adj" fmla="val 27573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</a:rPr>
              <a:t>Proudly serving humans and animals since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9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49"/>
    </mc:Choice>
    <mc:Fallback xmlns="">
      <p:transition xmlns:p14="http://schemas.microsoft.com/office/powerpoint/2010/main" spd="slow" advTm="16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roup 683"/>
          <p:cNvGrpSpPr/>
          <p:nvPr/>
        </p:nvGrpSpPr>
        <p:grpSpPr>
          <a:xfrm>
            <a:off x="2969490" y="2337616"/>
            <a:ext cx="1585932" cy="585611"/>
            <a:chOff x="2969490" y="2015120"/>
            <a:chExt cx="1585932" cy="585611"/>
          </a:xfrm>
        </p:grpSpPr>
        <p:sp>
          <p:nvSpPr>
            <p:cNvPr id="13" name="Oval 12"/>
            <p:cNvSpPr/>
            <p:nvPr/>
          </p:nvSpPr>
          <p:spPr>
            <a:xfrm>
              <a:off x="3311142" y="2015120"/>
              <a:ext cx="1244280" cy="585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isolate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" idx="6"/>
              <a:endCxn id="13" idx="2"/>
            </p:cNvCxnSpPr>
            <p:nvPr/>
          </p:nvCxnSpPr>
          <p:spPr>
            <a:xfrm flipV="1">
              <a:off x="2969490" y="2307926"/>
              <a:ext cx="341652" cy="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7" name="Group 686"/>
          <p:cNvGrpSpPr/>
          <p:nvPr/>
        </p:nvGrpSpPr>
        <p:grpSpPr>
          <a:xfrm>
            <a:off x="4555422" y="1778983"/>
            <a:ext cx="4560569" cy="2999580"/>
            <a:chOff x="4555422" y="1456487"/>
            <a:chExt cx="4560569" cy="2999580"/>
          </a:xfrm>
        </p:grpSpPr>
        <p:sp>
          <p:nvSpPr>
            <p:cNvPr id="191" name="Oval 190"/>
            <p:cNvSpPr/>
            <p:nvPr/>
          </p:nvSpPr>
          <p:spPr>
            <a:xfrm>
              <a:off x="7159045" y="2100308"/>
              <a:ext cx="1420512" cy="4268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variants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685" name="Group 684"/>
            <p:cNvGrpSpPr/>
            <p:nvPr/>
          </p:nvGrpSpPr>
          <p:grpSpPr>
            <a:xfrm>
              <a:off x="4555422" y="1456487"/>
              <a:ext cx="4560569" cy="2999580"/>
              <a:chOff x="4555422" y="1456487"/>
              <a:chExt cx="4560569" cy="29995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969352" y="1881092"/>
                <a:ext cx="1788033" cy="86526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2">
                        <a:lumMod val="10000"/>
                        <a:lumOff val="90000"/>
                      </a:schemeClr>
                    </a:solidFill>
                  </a:rPr>
                  <a:t>sequencing &amp; testing</a:t>
                </a:r>
                <a:endParaRPr lang="en-US" dirty="0">
                  <a:solidFill>
                    <a:schemeClr val="tx2">
                      <a:lumMod val="10000"/>
                      <a:lumOff val="90000"/>
                    </a:schemeClr>
                  </a:solidFill>
                </a:endParaRPr>
              </a:p>
            </p:txBody>
          </p:sp>
          <p:cxnSp>
            <p:nvCxnSpPr>
              <p:cNvPr id="139" name="Straight Arrow Connector 138"/>
              <p:cNvCxnSpPr>
                <a:stCxn id="13" idx="6"/>
                <a:endCxn id="14" idx="2"/>
              </p:cNvCxnSpPr>
              <p:nvPr/>
            </p:nvCxnSpPr>
            <p:spPr>
              <a:xfrm flipV="1">
                <a:off x="4555422" y="2313725"/>
                <a:ext cx="413930" cy="14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5041869" y="3173316"/>
                <a:ext cx="1670436" cy="42683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taxonomy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073155" y="3928189"/>
                <a:ext cx="1607863" cy="5278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pathogen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6" name="Straight Arrow Connector 175"/>
              <p:cNvCxnSpPr>
                <a:stCxn id="174" idx="4"/>
                <a:endCxn id="175" idx="0"/>
              </p:cNvCxnSpPr>
              <p:nvPr/>
            </p:nvCxnSpPr>
            <p:spPr>
              <a:xfrm>
                <a:off x="5877087" y="3600149"/>
                <a:ext cx="0" cy="328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4" idx="4"/>
                <a:endCxn id="174" idx="0"/>
              </p:cNvCxnSpPr>
              <p:nvPr/>
            </p:nvCxnSpPr>
            <p:spPr>
              <a:xfrm>
                <a:off x="5863369" y="2746357"/>
                <a:ext cx="13718" cy="4269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stCxn id="14" idx="6"/>
                <a:endCxn id="191" idx="2"/>
              </p:cNvCxnSpPr>
              <p:nvPr/>
            </p:nvCxnSpPr>
            <p:spPr>
              <a:xfrm>
                <a:off x="6757385" y="2313725"/>
                <a:ext cx="4016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Oval 301"/>
              <p:cNvSpPr/>
              <p:nvPr/>
            </p:nvSpPr>
            <p:spPr>
              <a:xfrm>
                <a:off x="7050856" y="2979060"/>
                <a:ext cx="1636889" cy="38851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phylogeny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6622611" y="1456487"/>
                <a:ext cx="2493380" cy="42460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virulence / AMR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5" name="Straight Arrow Connector 344"/>
              <p:cNvCxnSpPr>
                <a:stCxn id="191" idx="4"/>
                <a:endCxn id="302" idx="0"/>
              </p:cNvCxnSpPr>
              <p:nvPr/>
            </p:nvCxnSpPr>
            <p:spPr>
              <a:xfrm>
                <a:off x="7869301" y="2527141"/>
                <a:ext cx="0" cy="4519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stCxn id="191" idx="0"/>
                <a:endCxn id="306" idx="4"/>
              </p:cNvCxnSpPr>
              <p:nvPr/>
            </p:nvCxnSpPr>
            <p:spPr>
              <a:xfrm flipV="1">
                <a:off x="7869301" y="1881092"/>
                <a:ext cx="0" cy="219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8" name="Group 687"/>
          <p:cNvGrpSpPr/>
          <p:nvPr/>
        </p:nvGrpSpPr>
        <p:grpSpPr>
          <a:xfrm>
            <a:off x="56625" y="3543563"/>
            <a:ext cx="7812677" cy="2788824"/>
            <a:chOff x="56625" y="3221067"/>
            <a:chExt cx="7812677" cy="2788824"/>
          </a:xfrm>
        </p:grpSpPr>
        <p:cxnSp>
          <p:nvCxnSpPr>
            <p:cNvPr id="155" name="Straight Arrow Connector 154"/>
            <p:cNvCxnSpPr>
              <a:stCxn id="23" idx="6"/>
              <a:endCxn id="151" idx="2"/>
            </p:cNvCxnSpPr>
            <p:nvPr/>
          </p:nvCxnSpPr>
          <p:spPr>
            <a:xfrm>
              <a:off x="2929604" y="4197768"/>
              <a:ext cx="562091" cy="214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" name="Group 685"/>
            <p:cNvGrpSpPr/>
            <p:nvPr/>
          </p:nvGrpSpPr>
          <p:grpSpPr>
            <a:xfrm>
              <a:off x="56625" y="3221067"/>
              <a:ext cx="7812677" cy="2788824"/>
              <a:chOff x="56625" y="3221067"/>
              <a:chExt cx="7812677" cy="2788824"/>
            </a:xfrm>
          </p:grpSpPr>
          <p:grpSp>
            <p:nvGrpSpPr>
              <p:cNvPr id="683" name="Group 682"/>
              <p:cNvGrpSpPr/>
              <p:nvPr/>
            </p:nvGrpSpPr>
            <p:grpSpPr>
              <a:xfrm>
                <a:off x="56625" y="3221067"/>
                <a:ext cx="6657475" cy="2788824"/>
                <a:chOff x="56625" y="3221067"/>
                <a:chExt cx="6657475" cy="278882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955637" y="3939468"/>
                  <a:ext cx="973967" cy="51659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FFFF"/>
                      </a:solidFill>
                    </a:rPr>
                    <a:t>host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>
                  <a:stCxn id="23" idx="0"/>
                  <a:endCxn id="19" idx="3"/>
                </p:cNvCxnSpPr>
                <p:nvPr/>
              </p:nvCxnSpPr>
              <p:spPr>
                <a:xfrm flipV="1">
                  <a:off x="2442621" y="3221067"/>
                  <a:ext cx="184882" cy="7184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23" idx="0"/>
                  <a:endCxn id="18" idx="5"/>
                </p:cNvCxnSpPr>
                <p:nvPr/>
              </p:nvCxnSpPr>
              <p:spPr>
                <a:xfrm flipH="1" flipV="1">
                  <a:off x="2081155" y="3221067"/>
                  <a:ext cx="361466" cy="7184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/>
                <p:cNvSpPr/>
                <p:nvPr/>
              </p:nvSpPr>
              <p:spPr>
                <a:xfrm>
                  <a:off x="3260766" y="3393506"/>
                  <a:ext cx="1727648" cy="41328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symptoms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49" name="Straight Arrow Connector 148"/>
                <p:cNvCxnSpPr>
                  <a:stCxn id="23" idx="7"/>
                  <a:endCxn id="147" idx="2"/>
                </p:cNvCxnSpPr>
                <p:nvPr/>
              </p:nvCxnSpPr>
              <p:spPr>
                <a:xfrm flipV="1">
                  <a:off x="2786970" y="3600149"/>
                  <a:ext cx="473796" cy="4149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/>
                <p:cNvSpPr/>
                <p:nvPr/>
              </p:nvSpPr>
              <p:spPr>
                <a:xfrm>
                  <a:off x="3491695" y="4198406"/>
                  <a:ext cx="1227665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disease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53" name="Straight Arrow Connector 152"/>
                <p:cNvCxnSpPr>
                  <a:stCxn id="147" idx="4"/>
                  <a:endCxn id="151" idx="0"/>
                </p:cNvCxnSpPr>
                <p:nvPr/>
              </p:nvCxnSpPr>
              <p:spPr>
                <a:xfrm flipH="1">
                  <a:off x="4105528" y="3806792"/>
                  <a:ext cx="19062" cy="39161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23" idx="4"/>
                  <a:endCxn id="399" idx="0"/>
                </p:cNvCxnSpPr>
                <p:nvPr/>
              </p:nvCxnSpPr>
              <p:spPr>
                <a:xfrm flipH="1">
                  <a:off x="2436650" y="4456067"/>
                  <a:ext cx="5971" cy="7802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Oval 160"/>
                <p:cNvSpPr/>
                <p:nvPr/>
              </p:nvSpPr>
              <p:spPr>
                <a:xfrm>
                  <a:off x="3222641" y="5024242"/>
                  <a:ext cx="1765773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anatomical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>
                  <a:stCxn id="151" idx="4"/>
                  <a:endCxn id="161" idx="0"/>
                </p:cNvCxnSpPr>
                <p:nvPr/>
              </p:nvCxnSpPr>
              <p:spPr>
                <a:xfrm>
                  <a:off x="4105528" y="4625239"/>
                  <a:ext cx="0" cy="3990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/>
                <p:cNvSpPr/>
                <p:nvPr/>
              </p:nvSpPr>
              <p:spPr>
                <a:xfrm>
                  <a:off x="5041869" y="4773455"/>
                  <a:ext cx="1672231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infectious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8" name="Straight Arrow Connector 167"/>
                <p:cNvCxnSpPr>
                  <a:stCxn id="151" idx="5"/>
                  <a:endCxn id="167" idx="1"/>
                </p:cNvCxnSpPr>
                <p:nvPr/>
              </p:nvCxnSpPr>
              <p:spPr>
                <a:xfrm>
                  <a:off x="4539573" y="4562731"/>
                  <a:ext cx="747189" cy="27323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/>
                <p:cNvCxnSpPr>
                  <a:stCxn id="175" idx="4"/>
                  <a:endCxn id="167" idx="0"/>
                </p:cNvCxnSpPr>
                <p:nvPr/>
              </p:nvCxnSpPr>
              <p:spPr>
                <a:xfrm>
                  <a:off x="5877087" y="4476223"/>
                  <a:ext cx="898" cy="2972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9" name="Oval 398"/>
                <p:cNvSpPr/>
                <p:nvPr/>
              </p:nvSpPr>
              <p:spPr>
                <a:xfrm>
                  <a:off x="1400195" y="5236296"/>
                  <a:ext cx="2072909" cy="77359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transmission context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56625" y="4522257"/>
                  <a:ext cx="2191275" cy="41328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demographics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456" name="Straight Arrow Connector 455"/>
                <p:cNvCxnSpPr>
                  <a:stCxn id="23" idx="3"/>
                  <a:endCxn id="402" idx="7"/>
                </p:cNvCxnSpPr>
                <p:nvPr/>
              </p:nvCxnSpPr>
              <p:spPr>
                <a:xfrm flipH="1">
                  <a:off x="1926995" y="4380413"/>
                  <a:ext cx="171276" cy="2023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5" name="Curved Connector 534"/>
              <p:cNvCxnSpPr>
                <a:stCxn id="302" idx="4"/>
                <a:endCxn id="646" idx="5"/>
              </p:cNvCxnSpPr>
              <p:nvPr/>
            </p:nvCxnSpPr>
            <p:spPr>
              <a:xfrm rot="5400000">
                <a:off x="4508290" y="2330310"/>
                <a:ext cx="2303595" cy="4418429"/>
              </a:xfrm>
              <a:prstGeom prst="curvedConnector3">
                <a:avLst>
                  <a:gd name="adj1" fmla="val 111150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6" name="Oval 645"/>
            <p:cNvSpPr/>
            <p:nvPr/>
          </p:nvSpPr>
          <p:spPr>
            <a:xfrm>
              <a:off x="3297131" y="5526604"/>
              <a:ext cx="180119" cy="19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449087" y="1285964"/>
            <a:ext cx="3448011" cy="2318123"/>
            <a:chOff x="449087" y="963468"/>
            <a:chExt cx="3448011" cy="2318123"/>
          </a:xfrm>
        </p:grpSpPr>
        <p:sp>
          <p:nvSpPr>
            <p:cNvPr id="4" name="Oval 3"/>
            <p:cNvSpPr/>
            <p:nvPr/>
          </p:nvSpPr>
          <p:spPr>
            <a:xfrm>
              <a:off x="449087" y="2004536"/>
              <a:ext cx="959555" cy="585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1533" y="1404870"/>
              <a:ext cx="967494" cy="42409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food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6"/>
              <a:endCxn id="12" idx="2"/>
            </p:cNvCxnSpPr>
            <p:nvPr/>
          </p:nvCxnSpPr>
          <p:spPr>
            <a:xfrm>
              <a:off x="1408642" y="2297342"/>
              <a:ext cx="332128" cy="11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6" idx="5"/>
              <a:endCxn id="12" idx="1"/>
            </p:cNvCxnSpPr>
            <p:nvPr/>
          </p:nvCxnSpPr>
          <p:spPr>
            <a:xfrm>
              <a:off x="1637341" y="1766855"/>
              <a:ext cx="283371" cy="342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59393" y="2868305"/>
              <a:ext cx="962754" cy="4132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stool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6650" y="2868305"/>
              <a:ext cx="1303229" cy="4132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sputum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8" idx="0"/>
              <a:endCxn id="12" idx="3"/>
            </p:cNvCxnSpPr>
            <p:nvPr/>
          </p:nvCxnSpPr>
          <p:spPr>
            <a:xfrm flipV="1">
              <a:off x="1740770" y="2508435"/>
              <a:ext cx="179942" cy="359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9" idx="0"/>
              <a:endCxn id="12" idx="5"/>
            </p:cNvCxnSpPr>
            <p:nvPr/>
          </p:nvCxnSpPr>
          <p:spPr>
            <a:xfrm flipH="1" flipV="1">
              <a:off x="2789548" y="2508435"/>
              <a:ext cx="298717" cy="359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740770" y="2026652"/>
              <a:ext cx="1228720" cy="5644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</a:rPr>
                <a:t>ample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672464" y="963468"/>
              <a:ext cx="1365332" cy="46990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context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664" name="Straight Arrow Connector 663"/>
            <p:cNvCxnSpPr>
              <a:stCxn id="657" idx="4"/>
              <a:endCxn id="12" idx="0"/>
            </p:cNvCxnSpPr>
            <p:nvPr/>
          </p:nvCxnSpPr>
          <p:spPr>
            <a:xfrm>
              <a:off x="2355130" y="1433375"/>
              <a:ext cx="0" cy="5932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0" name="Oval 669"/>
            <p:cNvSpPr/>
            <p:nvPr/>
          </p:nvSpPr>
          <p:spPr>
            <a:xfrm>
              <a:off x="2929604" y="1404870"/>
              <a:ext cx="967494" cy="42409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swab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671" name="Straight Arrow Connector 670"/>
            <p:cNvCxnSpPr>
              <a:stCxn id="670" idx="3"/>
              <a:endCxn id="12" idx="7"/>
            </p:cNvCxnSpPr>
            <p:nvPr/>
          </p:nvCxnSpPr>
          <p:spPr>
            <a:xfrm flipH="1">
              <a:off x="2789548" y="1766855"/>
              <a:ext cx="281742" cy="342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38912" y="1211551"/>
            <a:ext cx="8678665" cy="5345441"/>
            <a:chOff x="238912" y="889055"/>
            <a:chExt cx="8678665" cy="5345441"/>
          </a:xfrm>
        </p:grpSpPr>
        <p:sp>
          <p:nvSpPr>
            <p:cNvPr id="2" name="TextBox 1"/>
            <p:cNvSpPr txBox="1"/>
            <p:nvPr/>
          </p:nvSpPr>
          <p:spPr>
            <a:xfrm>
              <a:off x="329819" y="889055"/>
              <a:ext cx="1288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FoodOn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88860" y="3513145"/>
              <a:ext cx="1856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NCBITaxon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4998" y="2536574"/>
              <a:ext cx="18263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Human</a:t>
              </a:r>
            </a:p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Phenotype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8816" y="3736741"/>
              <a:ext cx="951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DOID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912" y="3323357"/>
              <a:ext cx="1489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UBERON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7796" y="889055"/>
              <a:ext cx="104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ENVO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9819" y="4018238"/>
              <a:ext cx="783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EFO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5258" y="5051630"/>
              <a:ext cx="1343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NDF-RT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5223" y="5772831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1027" y="994822"/>
              <a:ext cx="2096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AFA03"/>
                  </a:solidFill>
                  <a:latin typeface="American Typewriter"/>
                  <a:cs typeface="American Typewriter"/>
                </a:rPr>
                <a:t>ARO / CHEBI</a:t>
              </a:r>
              <a:endParaRPr lang="en-US" sz="2400" dirty="0">
                <a:solidFill>
                  <a:srgbClr val="BAFA03"/>
                </a:solidFill>
                <a:latin typeface="American Typewriter"/>
                <a:cs typeface="American Typewriter"/>
              </a:endParaRPr>
            </a:p>
          </p:txBody>
        </p:sp>
      </p:grpSp>
      <p:sp>
        <p:nvSpPr>
          <p:cNvPr id="24" name="5-Point Star 23"/>
          <p:cNvSpPr/>
          <p:nvPr/>
        </p:nvSpPr>
        <p:spPr>
          <a:xfrm rot="1611616">
            <a:off x="6573789" y="4483775"/>
            <a:ext cx="2518334" cy="1952723"/>
          </a:xfrm>
          <a:prstGeom prst="star5">
            <a:avLst>
              <a:gd name="adj" fmla="val 27438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+ over 700 GenEpiO terms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86970" y="658223"/>
            <a:ext cx="60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D666"/>
                </a:solidFill>
                <a:latin typeface="American Typewriter"/>
                <a:cs typeface="American Typewriter"/>
              </a:rPr>
              <a:t>	Pathogen investigation</a:t>
            </a:r>
            <a:endParaRPr lang="en-US" sz="2400" dirty="0">
              <a:solidFill>
                <a:srgbClr val="FFD666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708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/>
    </mc:Choice>
    <mc:Fallback xmlns="">
      <p:transition xmlns:p14="http://schemas.microsoft.com/office/powerpoint/2010/main" spd="slow" advTm="1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2786970" y="658223"/>
            <a:ext cx="607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D666"/>
                </a:solidFill>
                <a:latin typeface="American Typewriter"/>
                <a:cs typeface="American Typewriter"/>
              </a:rPr>
              <a:t>P</a:t>
            </a:r>
            <a:r>
              <a:rPr lang="en-US" sz="2400" dirty="0" smtClean="0">
                <a:solidFill>
                  <a:srgbClr val="FFD666"/>
                </a:solidFill>
                <a:latin typeface="American Typewriter"/>
                <a:cs typeface="American Typewriter"/>
              </a:rPr>
              <a:t>athogen investigation</a:t>
            </a:r>
            <a:endParaRPr lang="en-US" sz="2400" dirty="0">
              <a:solidFill>
                <a:srgbClr val="FFD666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625" y="1283580"/>
            <a:ext cx="9059366" cy="5046423"/>
            <a:chOff x="56625" y="963468"/>
            <a:chExt cx="9059366" cy="5046423"/>
          </a:xfrm>
        </p:grpSpPr>
        <p:grpSp>
          <p:nvGrpSpPr>
            <p:cNvPr id="105" name="Group 104"/>
            <p:cNvGrpSpPr/>
            <p:nvPr/>
          </p:nvGrpSpPr>
          <p:grpSpPr>
            <a:xfrm>
              <a:off x="2969490" y="2015120"/>
              <a:ext cx="1585932" cy="585611"/>
              <a:chOff x="2969490" y="2015120"/>
              <a:chExt cx="1585932" cy="585611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311142" y="2015120"/>
                <a:ext cx="1244280" cy="585611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isolate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63" idx="6"/>
                <a:endCxn id="106" idx="2"/>
              </p:cNvCxnSpPr>
              <p:nvPr/>
            </p:nvCxnSpPr>
            <p:spPr>
              <a:xfrm flipV="1">
                <a:off x="2969490" y="2307926"/>
                <a:ext cx="341652" cy="9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4555422" y="1456487"/>
              <a:ext cx="4560569" cy="2999580"/>
              <a:chOff x="4555422" y="1456487"/>
              <a:chExt cx="4560569" cy="299958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7159045" y="2100308"/>
                <a:ext cx="1420512" cy="42683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variants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4555422" y="1456487"/>
                <a:ext cx="4560569" cy="2999580"/>
                <a:chOff x="4555422" y="1456487"/>
                <a:chExt cx="4560569" cy="299958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4969352" y="1881092"/>
                  <a:ext cx="1788033" cy="86526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rPr>
                    <a:t>sequencing &amp; testing</a:t>
                  </a:r>
                  <a:endParaRPr lang="en-US" dirty="0">
                    <a:solidFill>
                      <a:schemeClr val="tx2">
                        <a:lumMod val="10000"/>
                        <a:lumOff val="90000"/>
                      </a:schemeClr>
                    </a:solidFill>
                  </a:endParaRPr>
                </a:p>
              </p:txBody>
            </p:sp>
            <p:cxnSp>
              <p:nvCxnSpPr>
                <p:cNvPr id="112" name="Straight Arrow Connector 111"/>
                <p:cNvCxnSpPr>
                  <a:stCxn id="106" idx="6"/>
                  <a:endCxn id="111" idx="2"/>
                </p:cNvCxnSpPr>
                <p:nvPr/>
              </p:nvCxnSpPr>
              <p:spPr>
                <a:xfrm>
                  <a:off x="4555422" y="2307926"/>
                  <a:ext cx="413930" cy="57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5041869" y="3173316"/>
                  <a:ext cx="1670436" cy="426833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taxonomy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073155" y="3928189"/>
                  <a:ext cx="1607863" cy="527878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FFFF"/>
                      </a:solidFill>
                    </a:rPr>
                    <a:t>pathogen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5" name="Straight Arrow Connector 114"/>
                <p:cNvCxnSpPr>
                  <a:stCxn id="113" idx="4"/>
                  <a:endCxn id="114" idx="0"/>
                </p:cNvCxnSpPr>
                <p:nvPr/>
              </p:nvCxnSpPr>
              <p:spPr>
                <a:xfrm>
                  <a:off x="5877087" y="3600149"/>
                  <a:ext cx="0" cy="3280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>
                  <a:stCxn id="111" idx="4"/>
                  <a:endCxn id="113" idx="0"/>
                </p:cNvCxnSpPr>
                <p:nvPr/>
              </p:nvCxnSpPr>
              <p:spPr>
                <a:xfrm>
                  <a:off x="5863369" y="2746357"/>
                  <a:ext cx="13718" cy="42695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>
                  <a:stCxn id="111" idx="6"/>
                  <a:endCxn id="109" idx="2"/>
                </p:cNvCxnSpPr>
                <p:nvPr/>
              </p:nvCxnSpPr>
              <p:spPr>
                <a:xfrm>
                  <a:off x="6757385" y="2313725"/>
                  <a:ext cx="40166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/>
                <p:cNvSpPr/>
                <p:nvPr/>
              </p:nvSpPr>
              <p:spPr>
                <a:xfrm>
                  <a:off x="7050856" y="2979060"/>
                  <a:ext cx="1636889" cy="388511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phylogeny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622611" y="1456487"/>
                  <a:ext cx="2493380" cy="42460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virulence / AMR</a:t>
                  </a:r>
                  <a:endParaRPr lang="en-US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20" name="Straight Arrow Connector 119"/>
                <p:cNvCxnSpPr>
                  <a:stCxn id="109" idx="4"/>
                  <a:endCxn id="118" idx="0"/>
                </p:cNvCxnSpPr>
                <p:nvPr/>
              </p:nvCxnSpPr>
              <p:spPr>
                <a:xfrm>
                  <a:off x="7869301" y="2527141"/>
                  <a:ext cx="0" cy="4519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>
                  <a:stCxn id="109" idx="0"/>
                  <a:endCxn id="119" idx="4"/>
                </p:cNvCxnSpPr>
                <p:nvPr/>
              </p:nvCxnSpPr>
              <p:spPr>
                <a:xfrm flipV="1">
                  <a:off x="7869301" y="1881092"/>
                  <a:ext cx="0" cy="21921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Group 121"/>
            <p:cNvGrpSpPr/>
            <p:nvPr/>
          </p:nvGrpSpPr>
          <p:grpSpPr>
            <a:xfrm>
              <a:off x="56625" y="3221067"/>
              <a:ext cx="7812677" cy="2788824"/>
              <a:chOff x="56625" y="3221067"/>
              <a:chExt cx="7812677" cy="2788824"/>
            </a:xfrm>
          </p:grpSpPr>
          <p:cxnSp>
            <p:nvCxnSpPr>
              <p:cNvPr id="123" name="Straight Arrow Connector 122"/>
              <p:cNvCxnSpPr>
                <a:stCxn id="129" idx="6"/>
                <a:endCxn id="134" idx="2"/>
              </p:cNvCxnSpPr>
              <p:nvPr/>
            </p:nvCxnSpPr>
            <p:spPr>
              <a:xfrm>
                <a:off x="2929604" y="4197768"/>
                <a:ext cx="562091" cy="2140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/>
              <p:cNvGrpSpPr/>
              <p:nvPr/>
            </p:nvGrpSpPr>
            <p:grpSpPr>
              <a:xfrm>
                <a:off x="56625" y="3221067"/>
                <a:ext cx="7812677" cy="2788824"/>
                <a:chOff x="56625" y="3221067"/>
                <a:chExt cx="7812677" cy="2788824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6625" y="3221067"/>
                  <a:ext cx="6657475" cy="2788824"/>
                  <a:chOff x="56625" y="3221067"/>
                  <a:chExt cx="6657475" cy="2788824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1955637" y="3939468"/>
                    <a:ext cx="973967" cy="516599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host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30" name="Straight Arrow Connector 129"/>
                  <p:cNvCxnSpPr>
                    <a:stCxn id="129" idx="0"/>
                    <a:endCxn id="157" idx="3"/>
                  </p:cNvCxnSpPr>
                  <p:nvPr/>
                </p:nvCxnSpPr>
                <p:spPr>
                  <a:xfrm flipV="1">
                    <a:off x="2442621" y="3221067"/>
                    <a:ext cx="184882" cy="7184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29" idx="0"/>
                    <a:endCxn id="156" idx="5"/>
                  </p:cNvCxnSpPr>
                  <p:nvPr/>
                </p:nvCxnSpPr>
                <p:spPr>
                  <a:xfrm flipH="1" flipV="1">
                    <a:off x="2081155" y="3221067"/>
                    <a:ext cx="361466" cy="7184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Oval 131"/>
                  <p:cNvSpPr/>
                  <p:nvPr/>
                </p:nvSpPr>
                <p:spPr>
                  <a:xfrm>
                    <a:off x="3260766" y="3393506"/>
                    <a:ext cx="1727648" cy="413286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symptoms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33" name="Straight Arrow Connector 132"/>
                  <p:cNvCxnSpPr>
                    <a:stCxn id="129" idx="7"/>
                    <a:endCxn id="132" idx="2"/>
                  </p:cNvCxnSpPr>
                  <p:nvPr/>
                </p:nvCxnSpPr>
                <p:spPr>
                  <a:xfrm flipV="1">
                    <a:off x="2786970" y="3600149"/>
                    <a:ext cx="473796" cy="41497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Oval 133"/>
                  <p:cNvSpPr/>
                  <p:nvPr/>
                </p:nvSpPr>
                <p:spPr>
                  <a:xfrm>
                    <a:off x="3491695" y="4198406"/>
                    <a:ext cx="1227665" cy="426833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disease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35" name="Straight Arrow Connector 134"/>
                  <p:cNvCxnSpPr>
                    <a:stCxn id="132" idx="4"/>
                    <a:endCxn id="134" idx="0"/>
                  </p:cNvCxnSpPr>
                  <p:nvPr/>
                </p:nvCxnSpPr>
                <p:spPr>
                  <a:xfrm flipH="1">
                    <a:off x="4105528" y="3806792"/>
                    <a:ext cx="19062" cy="39161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Arrow Connector 135"/>
                  <p:cNvCxnSpPr>
                    <a:stCxn id="129" idx="4"/>
                    <a:endCxn id="143" idx="0"/>
                  </p:cNvCxnSpPr>
                  <p:nvPr/>
                </p:nvCxnSpPr>
                <p:spPr>
                  <a:xfrm flipH="1">
                    <a:off x="2436650" y="4456067"/>
                    <a:ext cx="5971" cy="78022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Oval 136"/>
                  <p:cNvSpPr/>
                  <p:nvPr/>
                </p:nvSpPr>
                <p:spPr>
                  <a:xfrm>
                    <a:off x="3222641" y="5024242"/>
                    <a:ext cx="1765773" cy="426833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anatomical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38" name="Straight Arrow Connector 137"/>
                  <p:cNvCxnSpPr>
                    <a:stCxn id="134" idx="4"/>
                    <a:endCxn id="137" idx="0"/>
                  </p:cNvCxnSpPr>
                  <p:nvPr/>
                </p:nvCxnSpPr>
                <p:spPr>
                  <a:xfrm>
                    <a:off x="4105528" y="4625239"/>
                    <a:ext cx="0" cy="39900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Oval 139"/>
                  <p:cNvSpPr/>
                  <p:nvPr/>
                </p:nvSpPr>
                <p:spPr>
                  <a:xfrm>
                    <a:off x="5041869" y="4773455"/>
                    <a:ext cx="1672231" cy="426833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infectious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41" name="Straight Arrow Connector 140"/>
                  <p:cNvCxnSpPr>
                    <a:stCxn id="134" idx="5"/>
                    <a:endCxn id="140" idx="1"/>
                  </p:cNvCxnSpPr>
                  <p:nvPr/>
                </p:nvCxnSpPr>
                <p:spPr>
                  <a:xfrm>
                    <a:off x="4539573" y="4562731"/>
                    <a:ext cx="747189" cy="273232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Arrow Connector 141"/>
                  <p:cNvCxnSpPr>
                    <a:stCxn id="114" idx="4"/>
                    <a:endCxn id="140" idx="0"/>
                  </p:cNvCxnSpPr>
                  <p:nvPr/>
                </p:nvCxnSpPr>
                <p:spPr>
                  <a:xfrm>
                    <a:off x="5877087" y="4456067"/>
                    <a:ext cx="898" cy="3173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/>
                  <p:cNvSpPr/>
                  <p:nvPr/>
                </p:nvSpPr>
                <p:spPr>
                  <a:xfrm>
                    <a:off x="1400195" y="5236296"/>
                    <a:ext cx="2072909" cy="773595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transmission context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6625" y="4522257"/>
                    <a:ext cx="2191275" cy="413286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demographics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45" name="Straight Arrow Connector 144"/>
                  <p:cNvCxnSpPr>
                    <a:stCxn id="129" idx="3"/>
                    <a:endCxn id="144" idx="7"/>
                  </p:cNvCxnSpPr>
                  <p:nvPr/>
                </p:nvCxnSpPr>
                <p:spPr>
                  <a:xfrm flipH="1">
                    <a:off x="1926995" y="4380413"/>
                    <a:ext cx="171276" cy="20236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Curved Connector 127"/>
                <p:cNvCxnSpPr>
                  <a:stCxn id="118" idx="4"/>
                  <a:endCxn id="125" idx="5"/>
                </p:cNvCxnSpPr>
                <p:nvPr/>
              </p:nvCxnSpPr>
              <p:spPr>
                <a:xfrm rot="5400000">
                  <a:off x="4498212" y="2320232"/>
                  <a:ext cx="2323751" cy="4418429"/>
                </a:xfrm>
                <a:prstGeom prst="curvedConnector3">
                  <a:avLst>
                    <a:gd name="adj1" fmla="val 104374"/>
                  </a:avLst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Oval 124"/>
              <p:cNvSpPr/>
              <p:nvPr/>
            </p:nvSpPr>
            <p:spPr>
              <a:xfrm>
                <a:off x="3297131" y="5526604"/>
                <a:ext cx="180119" cy="19297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49087" y="963468"/>
              <a:ext cx="3448011" cy="2318123"/>
              <a:chOff x="449087" y="963468"/>
              <a:chExt cx="3448011" cy="2318123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449087" y="2004536"/>
                <a:ext cx="959555" cy="585611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case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11533" y="1404870"/>
                <a:ext cx="967494" cy="42409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food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52" name="Straight Arrow Connector 151"/>
              <p:cNvCxnSpPr>
                <a:stCxn id="148" idx="6"/>
                <a:endCxn id="163" idx="2"/>
              </p:cNvCxnSpPr>
              <p:nvPr/>
            </p:nvCxnSpPr>
            <p:spPr>
              <a:xfrm>
                <a:off x="1408642" y="2297342"/>
                <a:ext cx="332128" cy="115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50" idx="5"/>
                <a:endCxn id="163" idx="1"/>
              </p:cNvCxnSpPr>
              <p:nvPr/>
            </p:nvCxnSpPr>
            <p:spPr>
              <a:xfrm>
                <a:off x="1637341" y="1766855"/>
                <a:ext cx="283371" cy="3424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>
                <a:off x="1259393" y="2868305"/>
                <a:ext cx="962754" cy="41328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stool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436650" y="2868305"/>
                <a:ext cx="1303229" cy="41328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sputum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58" name="Straight Arrow Connector 157"/>
              <p:cNvCxnSpPr>
                <a:stCxn id="156" idx="0"/>
                <a:endCxn id="163" idx="3"/>
              </p:cNvCxnSpPr>
              <p:nvPr/>
            </p:nvCxnSpPr>
            <p:spPr>
              <a:xfrm flipV="1">
                <a:off x="1740770" y="2508435"/>
                <a:ext cx="179942" cy="3598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57" idx="0"/>
                <a:endCxn id="163" idx="5"/>
              </p:cNvCxnSpPr>
              <p:nvPr/>
            </p:nvCxnSpPr>
            <p:spPr>
              <a:xfrm flipH="1" flipV="1">
                <a:off x="2789548" y="2508435"/>
                <a:ext cx="298717" cy="3598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740770" y="2026652"/>
                <a:ext cx="1228720" cy="56444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ample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672464" y="963468"/>
                <a:ext cx="1365332" cy="46990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context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5" name="Straight Arrow Connector 164"/>
              <p:cNvCxnSpPr>
                <a:stCxn id="164" idx="4"/>
                <a:endCxn id="163" idx="0"/>
              </p:cNvCxnSpPr>
              <p:nvPr/>
            </p:nvCxnSpPr>
            <p:spPr>
              <a:xfrm>
                <a:off x="2355130" y="1433375"/>
                <a:ext cx="0" cy="5932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2929604" y="1404870"/>
                <a:ext cx="967494" cy="42409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swab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6" idx="3"/>
                <a:endCxn id="163" idx="7"/>
              </p:cNvCxnSpPr>
              <p:nvPr/>
            </p:nvCxnSpPr>
            <p:spPr>
              <a:xfrm flipH="1">
                <a:off x="2789548" y="1766855"/>
                <a:ext cx="281742" cy="3424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5" name="Picture 504" descr="isolate_detail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65">
            <a:off x="3272721" y="2466745"/>
            <a:ext cx="2565400" cy="2374900"/>
          </a:xfrm>
          <a:prstGeom prst="rect">
            <a:avLst/>
          </a:prstGeom>
        </p:spPr>
      </p:pic>
      <p:pic>
        <p:nvPicPr>
          <p:cNvPr id="504" name="Picture 503" descr="host_body_produc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56">
            <a:off x="544312" y="4155691"/>
            <a:ext cx="4025900" cy="3708400"/>
          </a:xfrm>
          <a:prstGeom prst="rect">
            <a:avLst/>
          </a:prstGeom>
        </p:spPr>
      </p:pic>
      <p:pic>
        <p:nvPicPr>
          <p:cNvPr id="10" name="Picture 9" descr="taxonom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2" y="4562731"/>
            <a:ext cx="2641600" cy="1866900"/>
          </a:xfrm>
          <a:prstGeom prst="rect">
            <a:avLst/>
          </a:prstGeom>
        </p:spPr>
      </p:pic>
      <p:pic>
        <p:nvPicPr>
          <p:cNvPr id="2" name="Picture 1" descr="diseas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73" y="86800"/>
            <a:ext cx="4343400" cy="3898900"/>
          </a:xfrm>
          <a:prstGeom prst="rect">
            <a:avLst/>
          </a:prstGeom>
        </p:spPr>
      </p:pic>
      <p:pic>
        <p:nvPicPr>
          <p:cNvPr id="521" name="Picture 520" descr="sequencing_datu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28">
            <a:off x="4382486" y="673849"/>
            <a:ext cx="4749800" cy="3898900"/>
          </a:xfrm>
          <a:prstGeom prst="rect">
            <a:avLst/>
          </a:prstGeom>
        </p:spPr>
      </p:pic>
      <p:pic>
        <p:nvPicPr>
          <p:cNvPr id="9" name="Picture 8" descr="antibiotic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541">
            <a:off x="4955759" y="2800640"/>
            <a:ext cx="4572000" cy="2070100"/>
          </a:xfrm>
          <a:prstGeom prst="rect">
            <a:avLst/>
          </a:prstGeom>
        </p:spPr>
      </p:pic>
      <p:pic>
        <p:nvPicPr>
          <p:cNvPr id="26" name="Picture 25" descr="taxonomy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3" y="2320174"/>
            <a:ext cx="4318000" cy="4521200"/>
          </a:xfrm>
          <a:prstGeom prst="rect">
            <a:avLst/>
          </a:prstGeom>
        </p:spPr>
      </p:pic>
      <p:pic>
        <p:nvPicPr>
          <p:cNvPr id="11" name="Picture 10" descr="epi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349">
            <a:off x="2898072" y="571410"/>
            <a:ext cx="3314700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0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4"/>
    </mc:Choice>
    <mc:Fallback xmlns="">
      <p:transition xmlns:p14="http://schemas.microsoft.com/office/powerpoint/2010/main" spd="slow" advTm="9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55" y="698270"/>
            <a:ext cx="170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EEB5"/>
                </a:solidFill>
                <a:latin typeface="American Typewriter"/>
                <a:cs typeface="American Typewriter"/>
              </a:rPr>
              <a:t>Standards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680" y="1390766"/>
            <a:ext cx="62258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EEB5"/>
                </a:solidFill>
              </a:rPr>
              <a:t>Human Phenotype Ontology (10,454 concepts)</a:t>
            </a:r>
            <a:endParaRPr lang="en-US" sz="2000" dirty="0" smtClean="0">
              <a:solidFill>
                <a:srgbClr val="FFEEB5"/>
              </a:solidFill>
            </a:endParaRPr>
          </a:p>
          <a:p>
            <a:r>
              <a:rPr lang="en-US" sz="2000" dirty="0" smtClean="0">
                <a:solidFill>
                  <a:srgbClr val="FFEEB5"/>
                </a:solidFill>
              </a:rPr>
              <a:t>“A </a:t>
            </a:r>
            <a:r>
              <a:rPr lang="en-US" sz="2000" dirty="0">
                <a:solidFill>
                  <a:srgbClr val="FFEEB5"/>
                </a:solidFill>
              </a:rPr>
              <a:t>standardized vocabulary of phenotypic abnormalities encountered in human </a:t>
            </a:r>
            <a:r>
              <a:rPr lang="en-US" sz="2000" dirty="0" smtClean="0">
                <a:solidFill>
                  <a:srgbClr val="FFEEB5"/>
                </a:solidFill>
              </a:rPr>
              <a:t>disease”</a:t>
            </a:r>
          </a:p>
          <a:p>
            <a:endParaRPr lang="en-US" sz="2000" dirty="0" smtClean="0">
              <a:solidFill>
                <a:srgbClr val="FFEEB5"/>
              </a:solidFill>
            </a:endParaRPr>
          </a:p>
          <a:p>
            <a:r>
              <a:rPr lang="en-US" sz="2000" dirty="0" smtClean="0">
                <a:solidFill>
                  <a:srgbClr val="FFEEB5"/>
                </a:solidFill>
              </a:rPr>
              <a:t>e.g. diarrhea</a:t>
            </a:r>
            <a:r>
              <a:rPr lang="en-US" sz="2000" dirty="0">
                <a:solidFill>
                  <a:srgbClr val="FFEEB5"/>
                </a:solidFill>
              </a:rPr>
              <a:t>: </a:t>
            </a:r>
            <a:r>
              <a:rPr lang="en-US" sz="2000" i="1" dirty="0">
                <a:solidFill>
                  <a:srgbClr val="FFEEB5"/>
                </a:solidFill>
              </a:rPr>
              <a:t>http://</a:t>
            </a:r>
            <a:r>
              <a:rPr lang="en-US" sz="2000" i="1" dirty="0" err="1">
                <a:solidFill>
                  <a:srgbClr val="FFEEB5"/>
                </a:solidFill>
              </a:rPr>
              <a:t>purl.obofoundry.org</a:t>
            </a:r>
            <a:r>
              <a:rPr lang="en-US" sz="2000" i="1" dirty="0">
                <a:solidFill>
                  <a:srgbClr val="FFEEB5"/>
                </a:solidFill>
              </a:rPr>
              <a:t>/</a:t>
            </a:r>
            <a:r>
              <a:rPr lang="en-US" sz="2000" b="1" i="1" dirty="0">
                <a:solidFill>
                  <a:srgbClr val="FFEEB5"/>
                </a:solidFill>
              </a:rPr>
              <a:t>HP_0002014</a:t>
            </a:r>
          </a:p>
          <a:p>
            <a:endParaRPr lang="en-US" sz="2000" dirty="0" smtClean="0">
              <a:solidFill>
                <a:srgbClr val="FFEEB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EEB5"/>
                </a:solidFill>
              </a:rPr>
              <a:t>Exact term match to Unified Medical Language System</a:t>
            </a:r>
            <a:r>
              <a:rPr lang="en-US" baseline="30000" dirty="0" smtClean="0">
                <a:solidFill>
                  <a:srgbClr val="FFEEB5"/>
                </a:solidFill>
              </a:rPr>
              <a:t>1</a:t>
            </a:r>
            <a:r>
              <a:rPr lang="en-US" dirty="0" smtClean="0">
                <a:solidFill>
                  <a:srgbClr val="FFEEB5"/>
                </a:solidFill>
              </a:rPr>
              <a:t>: 54%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EEB5"/>
                </a:solidFill>
              </a:rPr>
              <a:t>Exact term match to SNOMED CT: </a:t>
            </a:r>
            <a:r>
              <a:rPr lang="en-US" dirty="0">
                <a:solidFill>
                  <a:srgbClr val="FFEEB5"/>
                </a:solidFill>
              </a:rPr>
              <a:t> </a:t>
            </a:r>
            <a:r>
              <a:rPr lang="en-US" dirty="0" smtClean="0">
                <a:solidFill>
                  <a:srgbClr val="FFEEB5"/>
                </a:solidFill>
              </a:rPr>
              <a:t>30%</a:t>
            </a:r>
          </a:p>
          <a:p>
            <a:endParaRPr lang="en-US" dirty="0" smtClean="0">
              <a:solidFill>
                <a:srgbClr val="FFEEB5"/>
              </a:solidFill>
            </a:endParaRPr>
          </a:p>
          <a:p>
            <a:r>
              <a:rPr lang="en-US" i="1" dirty="0">
                <a:solidFill>
                  <a:srgbClr val="FFEEB5"/>
                </a:solidFill>
              </a:rPr>
              <a:t>2016 breaking news: “… the UMLS has now integrated </a:t>
            </a:r>
            <a:r>
              <a:rPr lang="en-US" i="1" dirty="0" smtClean="0">
                <a:solidFill>
                  <a:srgbClr val="FFEEB5"/>
                </a:solidFill>
              </a:rPr>
              <a:t>the</a:t>
            </a:r>
          </a:p>
          <a:p>
            <a:r>
              <a:rPr lang="en-US" i="1" dirty="0" smtClean="0">
                <a:solidFill>
                  <a:srgbClr val="FFEEB5"/>
                </a:solidFill>
              </a:rPr>
              <a:t>entire </a:t>
            </a:r>
            <a:r>
              <a:rPr lang="en-US" i="1" dirty="0">
                <a:solidFill>
                  <a:srgbClr val="FFEEB5"/>
                </a:solidFill>
              </a:rPr>
              <a:t>HPO starting with the 2015AB release.”</a:t>
            </a:r>
            <a:r>
              <a:rPr lang="en-US" baseline="30000" dirty="0">
                <a:solidFill>
                  <a:srgbClr val="FFEEB5"/>
                </a:solidFill>
              </a:rPr>
              <a:t>2</a:t>
            </a:r>
          </a:p>
          <a:p>
            <a:endParaRPr lang="en-US" dirty="0" smtClean="0">
              <a:solidFill>
                <a:srgbClr val="FFEEB5"/>
              </a:solidFill>
            </a:endParaRPr>
          </a:p>
          <a:p>
            <a:r>
              <a:rPr lang="en-US" dirty="0">
                <a:solidFill>
                  <a:srgbClr val="FFEEB5"/>
                </a:solidFill>
              </a:rPr>
              <a:t>De-facto standard </a:t>
            </a:r>
            <a:r>
              <a:rPr lang="en-US" dirty="0" smtClean="0">
                <a:solidFill>
                  <a:srgbClr val="FFEEB5"/>
                </a:solidFill>
              </a:rPr>
              <a:t>by </a:t>
            </a:r>
            <a:r>
              <a:rPr lang="en-US" dirty="0">
                <a:solidFill>
                  <a:srgbClr val="FFEEB5"/>
                </a:solidFill>
              </a:rPr>
              <a:t>popularity and institutional support</a:t>
            </a:r>
          </a:p>
          <a:p>
            <a:endParaRPr lang="en-US" dirty="0">
              <a:solidFill>
                <a:srgbClr val="FFEEB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555" y="5934619"/>
            <a:ext cx="407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FFEEB5"/>
                </a:solidFill>
              </a:rPr>
              <a:t>1</a:t>
            </a:r>
            <a:r>
              <a:rPr lang="en-US" sz="1400" dirty="0" smtClean="0">
                <a:solidFill>
                  <a:srgbClr val="FFEEB5"/>
                </a:solidFill>
              </a:rPr>
              <a:t>https</a:t>
            </a:r>
            <a:r>
              <a:rPr lang="en-US" sz="1400" dirty="0">
                <a:solidFill>
                  <a:srgbClr val="FFEEB5"/>
                </a:solidFill>
              </a:rPr>
              <a:t>://</a:t>
            </a:r>
            <a:r>
              <a:rPr lang="en-US" sz="1400" dirty="0" err="1">
                <a:solidFill>
                  <a:srgbClr val="FFEEB5"/>
                </a:solidFill>
              </a:rPr>
              <a:t>mor.nlm.nih.gov</a:t>
            </a:r>
            <a:r>
              <a:rPr lang="en-US" sz="1400" dirty="0">
                <a:solidFill>
                  <a:srgbClr val="FFEEB5"/>
                </a:solidFill>
              </a:rPr>
              <a:t>/pubs/</a:t>
            </a:r>
            <a:r>
              <a:rPr lang="en-US" sz="1400" dirty="0" err="1">
                <a:solidFill>
                  <a:srgbClr val="FFEEB5"/>
                </a:solidFill>
              </a:rPr>
              <a:t>pdf</a:t>
            </a:r>
            <a:r>
              <a:rPr lang="en-US" sz="1400" dirty="0">
                <a:solidFill>
                  <a:srgbClr val="FFEEB5"/>
                </a:solidFill>
              </a:rPr>
              <a:t>/2016-jbms-fd.pdf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555" y="6200076"/>
            <a:ext cx="6039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rgbClr val="FFEEB5"/>
                </a:solidFill>
              </a:rPr>
              <a:t>2</a:t>
            </a:r>
            <a:r>
              <a:rPr lang="en-US" sz="1400" dirty="0" smtClean="0">
                <a:solidFill>
                  <a:srgbClr val="FFEEB5"/>
                </a:solidFill>
              </a:rPr>
              <a:t>https</a:t>
            </a:r>
            <a:r>
              <a:rPr lang="en-US" sz="1400" dirty="0">
                <a:solidFill>
                  <a:srgbClr val="FFEEB5"/>
                </a:solidFill>
              </a:rPr>
              <a:t>://</a:t>
            </a:r>
            <a:r>
              <a:rPr lang="en-US" sz="1400" dirty="0" err="1">
                <a:solidFill>
                  <a:srgbClr val="FFEEB5"/>
                </a:solidFill>
              </a:rPr>
              <a:t>www.ncbi.nlm.nih.gov</a:t>
            </a:r>
            <a:r>
              <a:rPr lang="en-US" sz="1400" dirty="0">
                <a:solidFill>
                  <a:srgbClr val="FFEEB5"/>
                </a:solidFill>
              </a:rPr>
              <a:t>/</a:t>
            </a:r>
            <a:r>
              <a:rPr lang="en-US" sz="1400" dirty="0" err="1">
                <a:solidFill>
                  <a:srgbClr val="FFEEB5"/>
                </a:solidFill>
              </a:rPr>
              <a:t>pmc</a:t>
            </a:r>
            <a:r>
              <a:rPr lang="en-US" sz="1400" dirty="0">
                <a:solidFill>
                  <a:srgbClr val="FFEEB5"/>
                </a:solidFill>
              </a:rPr>
              <a:t>/articles/PMC5210535/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8510" y="1362096"/>
            <a:ext cx="224037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EEB5"/>
                </a:solidFill>
              </a:rPr>
              <a:t> </a:t>
            </a:r>
            <a:r>
              <a:rPr lang="en-US" dirty="0" smtClean="0">
                <a:solidFill>
                  <a:srgbClr val="FFEEB5"/>
                </a:solidFill>
              </a:rPr>
              <a:t>HPO </a:t>
            </a:r>
          </a:p>
          <a:p>
            <a:pPr algn="ctr"/>
            <a:r>
              <a:rPr lang="en-US" dirty="0" smtClean="0">
                <a:solidFill>
                  <a:srgbClr val="FFEEB5"/>
                </a:solidFill>
              </a:rPr>
              <a:t>Abnormality </a:t>
            </a:r>
          </a:p>
          <a:p>
            <a:pPr algn="ctr"/>
            <a:r>
              <a:rPr lang="en-US" dirty="0" smtClean="0">
                <a:solidFill>
                  <a:srgbClr val="FFEEB5"/>
                </a:solidFill>
              </a:rPr>
              <a:t>of the mouth</a:t>
            </a:r>
          </a:p>
          <a:p>
            <a:pPr algn="ctr"/>
            <a:r>
              <a:rPr lang="en-US" dirty="0" smtClean="0">
                <a:solidFill>
                  <a:srgbClr val="FFEEB5"/>
                </a:solidFill>
              </a:rPr>
              <a:t> </a:t>
            </a:r>
            <a:r>
              <a:rPr lang="en-US" sz="1400" dirty="0">
                <a:solidFill>
                  <a:srgbClr val="FFEEB5"/>
                </a:solidFill>
              </a:rPr>
              <a:t>[HP:0000153] </a:t>
            </a:r>
            <a:endParaRPr lang="en-US" sz="1400" dirty="0" smtClean="0">
              <a:solidFill>
                <a:srgbClr val="FFEEB5"/>
              </a:solidFill>
            </a:endParaRPr>
          </a:p>
          <a:p>
            <a:pPr algn="ctr"/>
            <a:endParaRPr lang="en-US" dirty="0" smtClean="0">
              <a:solidFill>
                <a:srgbClr val="FFEEB5"/>
              </a:solidFill>
            </a:endParaRPr>
          </a:p>
          <a:p>
            <a:pPr algn="ctr"/>
            <a:endParaRPr lang="en-US" dirty="0" smtClean="0">
              <a:solidFill>
                <a:srgbClr val="FFEEB5"/>
              </a:solidFill>
            </a:endParaRPr>
          </a:p>
          <a:p>
            <a:pPr algn="ctr"/>
            <a:endParaRPr lang="en-US" dirty="0">
              <a:solidFill>
                <a:srgbClr val="FFEEB5"/>
              </a:solidFill>
            </a:endParaRPr>
          </a:p>
          <a:p>
            <a:pPr algn="ctr"/>
            <a:r>
              <a:rPr lang="en-US" dirty="0">
                <a:solidFill>
                  <a:srgbClr val="FFEEB5"/>
                </a:solidFill>
              </a:rPr>
              <a:t>UMLS Mouth Abnormalities</a:t>
            </a:r>
          </a:p>
          <a:p>
            <a:pPr algn="ctr"/>
            <a:r>
              <a:rPr lang="en-US" sz="1400" dirty="0">
                <a:solidFill>
                  <a:srgbClr val="FFEEB5"/>
                </a:solidFill>
              </a:rPr>
              <a:t>[C0026633]</a:t>
            </a:r>
          </a:p>
          <a:p>
            <a:pPr algn="ctr"/>
            <a:endParaRPr lang="en-US" dirty="0" smtClean="0">
              <a:solidFill>
                <a:srgbClr val="FFEEB5"/>
              </a:solidFill>
            </a:endParaRPr>
          </a:p>
          <a:p>
            <a:pPr algn="ctr"/>
            <a:endParaRPr lang="en-US" dirty="0" smtClean="0">
              <a:solidFill>
                <a:srgbClr val="FFEEB5"/>
              </a:solidFill>
            </a:endParaRPr>
          </a:p>
          <a:p>
            <a:pPr algn="ctr"/>
            <a:endParaRPr lang="en-US" dirty="0" smtClean="0">
              <a:solidFill>
                <a:srgbClr val="FFEEB5"/>
              </a:solidFill>
            </a:endParaRPr>
          </a:p>
          <a:p>
            <a:pPr algn="ctr"/>
            <a:r>
              <a:rPr lang="en-US" dirty="0" smtClean="0">
                <a:solidFill>
                  <a:srgbClr val="FFEEB5"/>
                </a:solidFill>
              </a:rPr>
              <a:t>SNOMED CT Congenital </a:t>
            </a:r>
            <a:r>
              <a:rPr lang="en-US" dirty="0">
                <a:solidFill>
                  <a:srgbClr val="FFEEB5"/>
                </a:solidFill>
              </a:rPr>
              <a:t>anomaly </a:t>
            </a:r>
            <a:r>
              <a:rPr lang="en-US" dirty="0" smtClean="0">
                <a:solidFill>
                  <a:srgbClr val="FFEEB5"/>
                </a:solidFill>
              </a:rPr>
              <a:t>of mouth </a:t>
            </a:r>
            <a:r>
              <a:rPr lang="en-US" dirty="0">
                <a:solidFill>
                  <a:srgbClr val="FFEEB5"/>
                </a:solidFill>
              </a:rPr>
              <a:t>(disorder</a:t>
            </a:r>
            <a:r>
              <a:rPr lang="en-US" dirty="0" smtClean="0">
                <a:solidFill>
                  <a:srgbClr val="FFEEB5"/>
                </a:solidFill>
              </a:rPr>
              <a:t>)</a:t>
            </a:r>
          </a:p>
          <a:p>
            <a:pPr algn="ctr"/>
            <a:r>
              <a:rPr lang="en-US" sz="1400" dirty="0" smtClean="0">
                <a:solidFill>
                  <a:srgbClr val="FFEEB5"/>
                </a:solidFill>
              </a:rPr>
              <a:t>[</a:t>
            </a:r>
            <a:r>
              <a:rPr lang="en-US" sz="1400" dirty="0">
                <a:solidFill>
                  <a:srgbClr val="FFEEB5"/>
                </a:solidFill>
              </a:rPr>
              <a:t>SCTID:128334002</a:t>
            </a:r>
            <a:r>
              <a:rPr lang="en-US" sz="1400" dirty="0" smtClean="0">
                <a:solidFill>
                  <a:srgbClr val="FFEEB5"/>
                </a:solidFill>
              </a:rPr>
              <a:t>]</a:t>
            </a:r>
            <a:endParaRPr lang="en-US" sz="1400" dirty="0">
              <a:solidFill>
                <a:srgbClr val="FFEEB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40527" y="2700873"/>
            <a:ext cx="0" cy="564361"/>
          </a:xfrm>
          <a:prstGeom prst="straightConnector1">
            <a:avLst/>
          </a:prstGeom>
          <a:ln w="38100" cmpd="sng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40526" y="4250430"/>
            <a:ext cx="1" cy="564361"/>
          </a:xfrm>
          <a:prstGeom prst="straightConnector1">
            <a:avLst/>
          </a:prstGeom>
          <a:ln w="38100" cmpd="sng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7-04-13 at 3.03.5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2780869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50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19"/>
            <a:ext cx="9144000" cy="5386367"/>
          </a:xfrm>
          <a:prstGeom prst="rect">
            <a:avLst/>
          </a:prstGeom>
        </p:spPr>
      </p:pic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04362812"/>
              </p:ext>
            </p:extLst>
          </p:nvPr>
        </p:nvGraphicFramePr>
        <p:xfrm>
          <a:off x="3797191" y="1396702"/>
          <a:ext cx="5061060" cy="498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0278" y="643254"/>
            <a:ext cx="565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GenEpiO standards compliance</a:t>
            </a:r>
            <a:endParaRPr lang="en-US" sz="2400" dirty="0">
              <a:solidFill>
                <a:srgbClr val="EFD47A"/>
              </a:solidFill>
              <a:latin typeface="American Typewriter"/>
              <a:cs typeface="American Typewriter"/>
            </a:endParaRPr>
          </a:p>
        </p:txBody>
      </p:sp>
      <p:pic>
        <p:nvPicPr>
          <p:cNvPr id="17" name="Picture 16" descr="Screen Shot 2017-03-22 at 3.28.03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9" y="1396702"/>
            <a:ext cx="3536912" cy="4676451"/>
          </a:xfrm>
          <a:prstGeom prst="rect">
            <a:avLst/>
          </a:prstGeom>
          <a:ln w="127000">
            <a:solidFill>
              <a:schemeClr val="accent3">
                <a:alpha val="7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451641" y="2322905"/>
            <a:ext cx="1895239" cy="1804717"/>
          </a:xfrm>
          <a:prstGeom prst="straightConnector1">
            <a:avLst/>
          </a:prstGeom>
          <a:ln w="50800">
            <a:solidFill>
              <a:srgbClr val="6EFBFF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41546" y="5314271"/>
            <a:ext cx="4260795" cy="66846"/>
          </a:xfrm>
          <a:prstGeom prst="straightConnector1">
            <a:avLst/>
          </a:prstGeom>
          <a:ln w="50800">
            <a:solidFill>
              <a:srgbClr val="6EFBFF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07324" y="5633757"/>
            <a:ext cx="2655757" cy="181861"/>
          </a:xfrm>
          <a:prstGeom prst="straightConnector1">
            <a:avLst/>
          </a:prstGeom>
          <a:ln w="50800">
            <a:solidFill>
              <a:srgbClr val="6EFBFF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39006" y="4454425"/>
            <a:ext cx="5564097" cy="666432"/>
          </a:xfrm>
          <a:prstGeom prst="straightConnector1">
            <a:avLst/>
          </a:prstGeom>
          <a:ln w="50800">
            <a:solidFill>
              <a:srgbClr val="6EFBFF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7-03-22 at 3.28.41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5719" y="-244122"/>
            <a:ext cx="6553200" cy="4241800"/>
          </a:xfrm>
          <a:prstGeom prst="rect">
            <a:avLst/>
          </a:prstGeom>
          <a:ln w="127000">
            <a:solidFill>
              <a:schemeClr val="accent3">
                <a:alpha val="70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60279" y="6348089"/>
            <a:ext cx="794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baseline="30000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Genomic Standards Consortium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MIxS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Minimum Information about any Sequence </a:t>
            </a:r>
            <a:endParaRPr lang="en-US" baseline="30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2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24"/>
    </mc:Choice>
    <mc:Fallback xmlns="">
      <p:transition xmlns:p14="http://schemas.microsoft.com/office/powerpoint/2010/main" spd="slow" advTm="9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2 0.00742 L 0.94059 0.38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20" y="1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Managemen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1"/>
          <a:stretch/>
        </p:blipFill>
        <p:spPr>
          <a:xfrm>
            <a:off x="610268" y="2412836"/>
            <a:ext cx="5033545" cy="263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100" y="967477"/>
            <a:ext cx="587003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EFD47A"/>
                </a:solidFill>
              </a:rPr>
              <a:t>Client: Researchers, Public </a:t>
            </a:r>
            <a:r>
              <a:rPr lang="en-US" sz="2000" dirty="0">
                <a:solidFill>
                  <a:srgbClr val="EFD47A"/>
                </a:solidFill>
              </a:rPr>
              <a:t>Health Agencies </a:t>
            </a:r>
            <a:endParaRPr lang="en-US" sz="2000" dirty="0" smtClean="0">
              <a:solidFill>
                <a:srgbClr val="EFD47A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EFD47A"/>
                </a:solidFill>
              </a:rPr>
              <a:t>Need: pathogen identification and phylogenic </a:t>
            </a:r>
            <a:r>
              <a:rPr lang="en-US" sz="2000" dirty="0" smtClean="0">
                <a:solidFill>
                  <a:srgbClr val="EFD47A"/>
                </a:solidFill>
              </a:rPr>
              <a:t>analysis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EFD47A"/>
                </a:solidFill>
              </a:rPr>
              <a:t>Tool: next-gen </a:t>
            </a:r>
            <a:r>
              <a:rPr lang="en-US" sz="2000" dirty="0">
                <a:solidFill>
                  <a:srgbClr val="EFD47A"/>
                </a:solidFill>
              </a:rPr>
              <a:t>sequencing bioinformatics </a:t>
            </a:r>
            <a:r>
              <a:rPr lang="en-US" sz="2000" dirty="0" smtClean="0">
                <a:solidFill>
                  <a:srgbClr val="EFD47A"/>
                </a:solidFill>
              </a:rPr>
              <a:t>pipeline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94130" y="1911739"/>
            <a:ext cx="2554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EFD47A"/>
                </a:solidFill>
              </a:rPr>
              <a:t>WGS </a:t>
            </a:r>
            <a:r>
              <a:rPr lang="en-US" sz="2000" dirty="0">
                <a:solidFill>
                  <a:srgbClr val="EFD47A"/>
                </a:solidFill>
              </a:rPr>
              <a:t>sequencing and analysis of food-borne </a:t>
            </a:r>
            <a:r>
              <a:rPr lang="en-US" sz="2000" dirty="0" smtClean="0">
                <a:solidFill>
                  <a:srgbClr val="EFD47A"/>
                </a:solidFill>
              </a:rPr>
              <a:t>pathogens</a:t>
            </a:r>
            <a:endParaRPr lang="en-US" sz="2000" dirty="0">
              <a:solidFill>
                <a:srgbClr val="EFD47A"/>
              </a:solidFill>
            </a:endParaRPr>
          </a:p>
        </p:txBody>
      </p:sp>
      <p:pic>
        <p:nvPicPr>
          <p:cNvPr id="5" name="Picture 4" descr="irid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25" y="967477"/>
            <a:ext cx="2298192" cy="432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1874" y="1458728"/>
            <a:ext cx="1560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EFD47A"/>
                </a:solidFill>
              </a:rPr>
              <a:t>www.irida.ca</a:t>
            </a:r>
            <a:endParaRPr lang="en-US" sz="2000" dirty="0">
              <a:solidFill>
                <a:srgbClr val="EFD47A"/>
              </a:solidFill>
            </a:endParaRPr>
          </a:p>
        </p:txBody>
      </p:sp>
      <p:pic>
        <p:nvPicPr>
          <p:cNvPr id="8" name="Picture 7" descr="Screen Shot 2017-04-13 at 10.02.5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9" y="2655835"/>
            <a:ext cx="5080000" cy="3225800"/>
          </a:xfrm>
          <a:prstGeom prst="rect">
            <a:avLst/>
          </a:prstGeom>
        </p:spPr>
      </p:pic>
      <p:pic>
        <p:nvPicPr>
          <p:cNvPr id="6" name="Picture 5" descr="Screen Shot 2017-04-18 at 11.01.2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17" y="2858176"/>
            <a:ext cx="7242900" cy="37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844" y="208208"/>
            <a:ext cx="2462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D1FF47"/>
                </a:solidFill>
                <a:latin typeface="American Typewriter"/>
                <a:cs typeface="American Typewriter"/>
              </a:rPr>
              <a:t>Ontology Reuse</a:t>
            </a:r>
            <a:endParaRPr lang="en-US" sz="2400" dirty="0">
              <a:solidFill>
                <a:srgbClr val="D1FF47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9888" y="925602"/>
            <a:ext cx="442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D1FF47"/>
                </a:solidFill>
                <a:latin typeface="American Typewriter"/>
                <a:cs typeface="American Typewriter"/>
              </a:rPr>
              <a:t>GE</a:t>
            </a:r>
            <a:r>
              <a:rPr lang="en-US" sz="2400" baseline="44000" dirty="0" smtClean="0">
                <a:solidFill>
                  <a:srgbClr val="D1FF47"/>
                </a:solidFill>
                <a:latin typeface="American Typewriter"/>
                <a:cs typeface="American Typewriter"/>
              </a:rPr>
              <a:t>2</a:t>
            </a:r>
            <a:r>
              <a:rPr lang="en-US" sz="2400" dirty="0" smtClean="0">
                <a:solidFill>
                  <a:srgbClr val="D1FF47"/>
                </a:solidFill>
                <a:latin typeface="American Typewriter"/>
                <a:cs typeface="American Typewriter"/>
              </a:rPr>
              <a:t>M: Entity shopping </a:t>
            </a:r>
            <a:r>
              <a:rPr lang="en-US" sz="2400" dirty="0">
                <a:solidFill>
                  <a:srgbClr val="D1FF47"/>
                </a:solidFill>
                <a:latin typeface="American Typewriter"/>
                <a:cs typeface="American Typewriter"/>
              </a:rPr>
              <a:t>mart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0388" y="6355576"/>
            <a:ext cx="330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i="1" dirty="0">
                <a:solidFill>
                  <a:srgbClr val="A3FC24"/>
                </a:solidFill>
              </a:rPr>
              <a:t>http://</a:t>
            </a:r>
            <a:r>
              <a:rPr lang="en-CA" b="1" i="1" dirty="0" err="1">
                <a:solidFill>
                  <a:srgbClr val="A3FC24"/>
                </a:solidFill>
              </a:rPr>
              <a:t>tinyurl.com</a:t>
            </a:r>
            <a:r>
              <a:rPr lang="en-CA" b="1" i="1" dirty="0">
                <a:solidFill>
                  <a:srgbClr val="A3FC24"/>
                </a:solidFill>
              </a:rPr>
              <a:t>/</a:t>
            </a:r>
            <a:r>
              <a:rPr lang="en-CA" b="1" i="1" dirty="0" err="1">
                <a:solidFill>
                  <a:srgbClr val="A3FC24"/>
                </a:solidFill>
              </a:rPr>
              <a:t>uiproofsheet</a:t>
            </a:r>
            <a:endParaRPr lang="en-CA" b="1" i="1" dirty="0">
              <a:solidFill>
                <a:srgbClr val="A3FC2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11" y="3176267"/>
            <a:ext cx="3135789" cy="3497021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Problem: Ontology reuse is rare outside academia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“It takes a masters in logic to understand ontology inference?”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“Do I have to write the software to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ontologize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my data?”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879" y="3945709"/>
            <a:ext cx="4096511" cy="1958138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ln w="25400">
            <a:noFill/>
          </a:ln>
        </p:spPr>
        <p:txBody>
          <a:bodyPr wrap="square" lIns="360000" tIns="360000" rIns="360000" bIns="360000">
            <a:spAutoFit/>
          </a:bodyPr>
          <a:lstStyle/>
          <a:p>
            <a:pPr marL="252000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Browse GenEpiO entities</a:t>
            </a:r>
          </a:p>
          <a:p>
            <a:pPr marL="252000"/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52000"/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Search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particular data fields or field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groups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3889" y="4924778"/>
            <a:ext cx="3743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Image credit: 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://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www.candhsurplus.com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11" y="2052182"/>
            <a:ext cx="3681977" cy="4621106"/>
          </a:xfrm>
          <a:prstGeom prst="rect">
            <a:avLst/>
          </a:prstGeom>
        </p:spPr>
      </p:pic>
      <p:pic>
        <p:nvPicPr>
          <p:cNvPr id="12" name="Picture 11" descr="Screen Shot 2017-03-22 at 3.36.17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77" y="212586"/>
            <a:ext cx="5221562" cy="6207976"/>
          </a:xfrm>
          <a:prstGeom prst="rect">
            <a:avLst/>
          </a:prstGeom>
          <a:ln w="127000">
            <a:solidFill>
              <a:schemeClr val="accent3">
                <a:alpha val="7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92"/>
    </mc:Choice>
    <mc:Fallback xmlns="">
      <p:transition xmlns:p14="http://schemas.microsoft.com/office/powerpoint/2010/main" spd="slow" advTm="7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b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21127"/>
          <a:stretch/>
        </p:blipFill>
        <p:spPr>
          <a:xfrm>
            <a:off x="0" y="1440000"/>
            <a:ext cx="9192329" cy="54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596" y="2067272"/>
            <a:ext cx="4784459" cy="413463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4280" y="5721147"/>
            <a:ext cx="2051787" cy="795316"/>
          </a:xfrm>
          <a:prstGeom prst="wedgeRoundRectCallout">
            <a:avLst>
              <a:gd name="adj1" fmla="val 64702"/>
              <a:gd name="adj2" fmla="val -28612"/>
              <a:gd name="adj3" fmla="val 16667"/>
            </a:avLst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Download field specs for use in software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7315" y="4491288"/>
            <a:ext cx="1740738" cy="880175"/>
          </a:xfrm>
          <a:prstGeom prst="wedgeRoundRectCallout">
            <a:avLst>
              <a:gd name="adj1" fmla="val 1377"/>
              <a:gd name="adj2" fmla="val -47521"/>
              <a:gd name="adj3" fmla="val 16667"/>
            </a:avLst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FF"/>
                </a:solidFill>
              </a:rPr>
              <a:t>Checkboxes for including items in shopping cart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876396" y="6201911"/>
            <a:ext cx="2967214" cy="424556"/>
          </a:xfrm>
          <a:prstGeom prst="wedgeRoundRectCallout">
            <a:avLst>
              <a:gd name="adj1" fmla="val -34594"/>
              <a:gd name="adj2" fmla="val -118742"/>
              <a:gd name="adj3" fmla="val 16667"/>
            </a:avLst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FF"/>
                </a:solidFill>
              </a:rPr>
              <a:t>“Add to shopping cart” button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34327" y="1578124"/>
            <a:ext cx="2152630" cy="979700"/>
          </a:xfrm>
          <a:prstGeom prst="wedgeRoundRectCallout">
            <a:avLst>
              <a:gd name="adj1" fmla="val 53447"/>
              <a:gd name="adj2" fmla="val 75983"/>
              <a:gd name="adj3" fmla="val 16667"/>
            </a:avLst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User-oriented term label, definition and synonym display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368011" y="1578124"/>
            <a:ext cx="2308517" cy="626922"/>
          </a:xfrm>
          <a:prstGeom prst="wedgeRoundRectCallout">
            <a:avLst>
              <a:gd name="adj1" fmla="val -44770"/>
              <a:gd name="adj2" fmla="val 115655"/>
              <a:gd name="adj3" fmla="val 16667"/>
            </a:avLst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input’s optional or required details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171416" y="4659637"/>
            <a:ext cx="1844815" cy="887515"/>
          </a:xfrm>
          <a:prstGeom prst="wedgeRoundRectCallout">
            <a:avLst>
              <a:gd name="adj1" fmla="val 47102"/>
              <a:gd name="adj2" fmla="val -31159"/>
              <a:gd name="adj3" fmla="val 16667"/>
            </a:avLst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FF"/>
                </a:solidFill>
              </a:rPr>
              <a:t>Cross-references to 3</a:t>
            </a:r>
            <a:r>
              <a:rPr lang="en-US" sz="1600" baseline="30000" dirty="0" smtClean="0">
                <a:solidFill>
                  <a:srgbClr val="0000FF"/>
                </a:solidFill>
              </a:rPr>
              <a:t>rd</a:t>
            </a:r>
            <a:r>
              <a:rPr lang="en-US" sz="1600" dirty="0" smtClean="0">
                <a:solidFill>
                  <a:srgbClr val="0000FF"/>
                </a:solidFill>
              </a:rPr>
              <a:t> party data source fields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71416" y="2715547"/>
            <a:ext cx="1881567" cy="1405930"/>
          </a:xfrm>
          <a:prstGeom prst="wedgeRoundRectCallout">
            <a:avLst>
              <a:gd name="adj1" fmla="val -68970"/>
              <a:gd name="adj2" fmla="val 55115"/>
              <a:gd name="adj3" fmla="val 16667"/>
            </a:avLst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FF"/>
                </a:solidFill>
              </a:rPr>
              <a:t>Allowed and preferred units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Data conversion from given unit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77314" y="2746443"/>
            <a:ext cx="1740738" cy="1253151"/>
          </a:xfrm>
          <a:prstGeom prst="wedgeRoundRectCallout">
            <a:avLst>
              <a:gd name="adj1" fmla="val 38362"/>
              <a:gd name="adj2" fmla="val -15375"/>
              <a:gd name="adj3" fmla="val 16667"/>
            </a:avLst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Curation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status 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Link to a term’s </a:t>
            </a:r>
            <a:r>
              <a:rPr lang="en-US" sz="1600" dirty="0" err="1" smtClean="0">
                <a:solidFill>
                  <a:srgbClr val="0000FF"/>
                </a:solidFill>
              </a:rPr>
              <a:t>curation</a:t>
            </a:r>
            <a:r>
              <a:rPr lang="en-US" sz="1600" dirty="0" smtClean="0">
                <a:solidFill>
                  <a:srgbClr val="0000FF"/>
                </a:solidFill>
              </a:rPr>
              <a:t> forum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689169" y="1529995"/>
            <a:ext cx="3187227" cy="753922"/>
          </a:xfrm>
          <a:prstGeom prst="wedgeRoundRectCallout">
            <a:avLst>
              <a:gd name="adj1" fmla="val 519"/>
              <a:gd name="adj2" fmla="val 136514"/>
              <a:gd name="adj3" fmla="val 16667"/>
            </a:avLst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validation,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format control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numeric precision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835249" y="6414189"/>
            <a:ext cx="2806612" cy="424556"/>
          </a:xfrm>
          <a:prstGeom prst="wedgeRoundRectCallout">
            <a:avLst>
              <a:gd name="adj1" fmla="val 10304"/>
              <a:gd name="adj2" fmla="val -116882"/>
              <a:gd name="adj3" fmla="val 16667"/>
            </a:avLst>
          </a:prstGeom>
          <a:solidFill>
            <a:schemeClr val="accent3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View example submission data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9929" y="562998"/>
            <a:ext cx="561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GE</a:t>
            </a:r>
            <a:r>
              <a:rPr lang="en-US" sz="2400" baseline="44000" dirty="0" smtClean="0">
                <a:latin typeface="American Typewriter"/>
                <a:cs typeface="American Typewriter"/>
              </a:rPr>
              <a:t>2</a:t>
            </a:r>
            <a:r>
              <a:rPr lang="en-US" sz="2400" dirty="0" smtClean="0">
                <a:latin typeface="American Typewriter"/>
                <a:cs typeface="American Typewriter"/>
              </a:rPr>
              <a:t>M Data conversion nitty-gritty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9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7"/>
    </mc:Choice>
    <mc:Fallback xmlns="">
      <p:transition xmlns:p14="http://schemas.microsoft.com/office/powerpoint/2010/main" spd="slow" advTm="61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11" y="658167"/>
            <a:ext cx="355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Example TB data fields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Screen Shot 2017-04-20 at 12.17.5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1276350"/>
            <a:ext cx="3060700" cy="3797300"/>
          </a:xfrm>
          <a:prstGeom prst="rect">
            <a:avLst/>
          </a:prstGeom>
        </p:spPr>
      </p:pic>
      <p:pic>
        <p:nvPicPr>
          <p:cNvPr id="5" name="Picture 4" descr="Screen Shot 2017-04-20 at 7.39.3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757539"/>
            <a:ext cx="7759700" cy="4584700"/>
          </a:xfrm>
          <a:prstGeom prst="rect">
            <a:avLst/>
          </a:prstGeom>
        </p:spPr>
      </p:pic>
      <p:pic>
        <p:nvPicPr>
          <p:cNvPr id="6" name="Picture 5" descr="Screen Shot 2017-04-20 at 7.42.26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107017"/>
            <a:ext cx="5638800" cy="4305300"/>
          </a:xfrm>
          <a:prstGeom prst="rect">
            <a:avLst/>
          </a:prstGeom>
        </p:spPr>
      </p:pic>
      <p:pic>
        <p:nvPicPr>
          <p:cNvPr id="7" name="Picture 6" descr="Screen Shot 2017-04-20 at 7.50.17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66" y="329494"/>
            <a:ext cx="4902200" cy="4533900"/>
          </a:xfrm>
          <a:prstGeom prst="rect">
            <a:avLst/>
          </a:prstGeom>
        </p:spPr>
      </p:pic>
      <p:pic>
        <p:nvPicPr>
          <p:cNvPr id="8" name="Picture 7" descr="Screen Shot 2017-04-20 at 7.52.17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94" y="1811161"/>
            <a:ext cx="5270500" cy="4279900"/>
          </a:xfrm>
          <a:prstGeom prst="rect">
            <a:avLst/>
          </a:prstGeom>
        </p:spPr>
      </p:pic>
      <p:pic>
        <p:nvPicPr>
          <p:cNvPr id="4" name="Picture 3" descr="Screen Shot 2017-04-20 at 10.34.22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28" y="3354212"/>
            <a:ext cx="52705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" y="2047427"/>
            <a:ext cx="4139184" cy="4139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111" y="658167"/>
            <a:ext cx="420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A plug and play data future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622727" y="4301888"/>
            <a:ext cx="5486400" cy="2467802"/>
            <a:chOff x="378026" y="4352439"/>
            <a:chExt cx="5486400" cy="2467802"/>
          </a:xfrm>
          <a:solidFill>
            <a:schemeClr val="accent4">
              <a:lumMod val="75000"/>
              <a:alpha val="68000"/>
            </a:schemeClr>
          </a:solidFill>
        </p:grpSpPr>
        <p:pic>
          <p:nvPicPr>
            <p:cNvPr id="11" name="Picture 10" descr="Screen Shot 2016-12-07 at 1.02.42 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26" y="5156541"/>
              <a:ext cx="5486400" cy="1663700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pic>
          <p:nvPicPr>
            <p:cNvPr id="38" name="Picture 37" descr="vancouver_coasta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26" y="4352439"/>
              <a:ext cx="3251200" cy="812800"/>
            </a:xfrm>
            <a:prstGeom prst="rect">
              <a:avLst/>
            </a:prstGeom>
            <a:grpFill/>
          </p:spPr>
        </p:pic>
      </p:grpSp>
      <p:grpSp>
        <p:nvGrpSpPr>
          <p:cNvPr id="37" name="Group 36"/>
          <p:cNvGrpSpPr/>
          <p:nvPr/>
        </p:nvGrpSpPr>
        <p:grpSpPr>
          <a:xfrm>
            <a:off x="1199444" y="231155"/>
            <a:ext cx="7601136" cy="3903401"/>
            <a:chOff x="1199444" y="231155"/>
            <a:chExt cx="7601136" cy="3903401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70669" y="973667"/>
              <a:ext cx="6429911" cy="238477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07444" y="231155"/>
              <a:ext cx="3733649" cy="26898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99444" y="3245556"/>
              <a:ext cx="3596556" cy="46566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919111" y="3973287"/>
              <a:ext cx="6180668" cy="1612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VVCH_Service_Area_Map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654">
              <a:off x="5082808" y="544112"/>
              <a:ext cx="3430964" cy="3107662"/>
            </a:xfrm>
            <a:prstGeom prst="rect">
              <a:avLst/>
            </a:prstGeom>
            <a:ln>
              <a:solidFill>
                <a:srgbClr val="3366FF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6138333" y="1784893"/>
            <a:ext cx="222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BC Vancouver Health Authority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10" name="Picture 9" descr="Screen Shot 2016-12-07 at 12.58.01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93" y="3259667"/>
            <a:ext cx="3404456" cy="2276122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36" name="Picture 35" descr="salmonella-2006-2011 cop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9" y="2274127"/>
            <a:ext cx="5080000" cy="270510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7852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13" t="10855" r="9391" b="6835"/>
          <a:stretch/>
        </p:blipFill>
        <p:spPr>
          <a:xfrm>
            <a:off x="1158232" y="1862684"/>
            <a:ext cx="6990529" cy="419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206" y="683375"/>
            <a:ext cx="84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merican Typewriter"/>
                <a:cs typeface="American Typewriter"/>
              </a:rPr>
              <a:t>Developing an international consortium</a:t>
            </a:r>
            <a:endParaRPr lang="en-CA" sz="24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32" y="6156457"/>
            <a:ext cx="353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&gt;70 members from 15 countries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6087679" y="6140410"/>
            <a:ext cx="2049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err="1">
                <a:cs typeface="American Typewriter"/>
              </a:rPr>
              <a:t>www.genepio.org</a:t>
            </a:r>
            <a:endParaRPr lang="en-CA" sz="2000" dirty="0"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2914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219" y="701705"/>
            <a:ext cx="205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merican Typewriter"/>
                <a:cs typeface="American Typewriter"/>
              </a:rPr>
              <a:t>GenEpiO Use</a:t>
            </a:r>
            <a:endParaRPr lang="en-CA" sz="24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genepio_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" y="1340343"/>
            <a:ext cx="9144000" cy="5145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54699" y="22727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3398" y="28822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309" y="1439999"/>
            <a:ext cx="2791935" cy="3108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CA" sz="1400" b="1" dirty="0" err="1" smtClean="0">
                <a:solidFill>
                  <a:prstClr val="black"/>
                </a:solidFill>
                <a:ea typeface="ＭＳ Ｐゴシック" pitchFamily="34" charset="-128"/>
              </a:rPr>
              <a:t>GenEpiO</a:t>
            </a:r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 Project </a:t>
            </a:r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Leaders</a:t>
            </a:r>
          </a:p>
          <a:p>
            <a:r>
              <a:rPr lang="en-CA" sz="1400" dirty="0" smtClean="0">
                <a:ea typeface="ＭＳ Ｐゴシック" pitchFamily="34" charset="-128"/>
              </a:rPr>
              <a:t>Will </a:t>
            </a:r>
            <a:r>
              <a:rPr lang="en-CA" sz="1400" dirty="0">
                <a:ea typeface="ＭＳ Ｐゴシック" pitchFamily="34" charset="-128"/>
              </a:rPr>
              <a:t>Hsiao – </a:t>
            </a:r>
            <a:r>
              <a:rPr lang="en-CA" sz="1400" dirty="0" smtClean="0">
                <a:ea typeface="ＭＳ Ｐゴシック" pitchFamily="34" charset="-128"/>
              </a:rPr>
              <a:t>BCCDC</a:t>
            </a:r>
          </a:p>
          <a:p>
            <a:r>
              <a:rPr lang="en-CA" sz="1400" dirty="0">
                <a:ea typeface="ＭＳ Ｐゴシック" pitchFamily="34" charset="-128"/>
              </a:rPr>
              <a:t>Fiona Brinkman – SFU</a:t>
            </a:r>
          </a:p>
          <a:p>
            <a:r>
              <a:rPr lang="en-CA" sz="1400" dirty="0" smtClean="0">
                <a:ea typeface="ＭＳ Ｐゴシック" pitchFamily="34" charset="-128"/>
              </a:rPr>
              <a:t>Andrew McArthur - McMaster</a:t>
            </a:r>
            <a:endParaRPr lang="en-CA" sz="1400" dirty="0">
              <a:ea typeface="ＭＳ Ｐゴシック" pitchFamily="34" charset="-128"/>
            </a:endParaRPr>
          </a:p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Simon </a:t>
            </a:r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Fraser University (SFU)</a:t>
            </a:r>
          </a:p>
          <a:p>
            <a:r>
              <a:rPr lang="en-CA" sz="1400" dirty="0">
                <a:solidFill>
                  <a:srgbClr val="000000"/>
                </a:solidFill>
                <a:ea typeface="ＭＳ Ｐゴシック" pitchFamily="34" charset="-128"/>
              </a:rPr>
              <a:t>Emma </a:t>
            </a:r>
            <a:r>
              <a:rPr lang="en-CA" sz="1400" dirty="0" smtClean="0">
                <a:solidFill>
                  <a:srgbClr val="000000"/>
                </a:solidFill>
                <a:ea typeface="ＭＳ Ｐゴシック" pitchFamily="34" charset="-128"/>
              </a:rPr>
              <a:t>Griffiths</a:t>
            </a:r>
            <a:endParaRPr lang="en-CA" sz="14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University of British Columbia</a:t>
            </a:r>
            <a:endParaRPr lang="en-CA" sz="14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Damion Dooley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McMaster University</a:t>
            </a:r>
            <a:endParaRPr lang="en-CA" sz="14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Amos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Raphenya</a:t>
            </a:r>
            <a:endParaRPr lang="en-CA" sz="14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Brian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Alcock</a:t>
            </a:r>
            <a:endParaRPr lang="en-CA" sz="14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BC Centre for Disease Control</a:t>
            </a: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Jennifer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Gardy</a:t>
            </a:r>
            <a:endParaRPr lang="en-CA" sz="14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Jennifer Guthrie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3491" y="1439999"/>
            <a:ext cx="2619280" cy="3108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IRIDA Project </a:t>
            </a:r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Leaders</a:t>
            </a:r>
          </a:p>
          <a:p>
            <a:r>
              <a:rPr lang="en-CA" sz="1400" dirty="0">
                <a:ea typeface="ＭＳ Ｐゴシック" pitchFamily="34" charset="-128"/>
              </a:rPr>
              <a:t>Fiona Brinkman – SFU</a:t>
            </a:r>
          </a:p>
          <a:p>
            <a:r>
              <a:rPr lang="en-CA" sz="1400" dirty="0">
                <a:ea typeface="ＭＳ Ｐゴシック" pitchFamily="34" charset="-128"/>
              </a:rPr>
              <a:t>Will Hsiao – PHMRL</a:t>
            </a:r>
          </a:p>
          <a:p>
            <a:r>
              <a:rPr lang="en-CA" sz="1400" dirty="0">
                <a:ea typeface="ＭＳ Ｐゴシック" pitchFamily="34" charset="-128"/>
              </a:rPr>
              <a:t>Gary Van </a:t>
            </a:r>
            <a:r>
              <a:rPr lang="en-CA" sz="1400" dirty="0" err="1">
                <a:ea typeface="ＭＳ Ｐゴシック" pitchFamily="34" charset="-128"/>
              </a:rPr>
              <a:t>Domselaar</a:t>
            </a:r>
            <a:r>
              <a:rPr lang="en-CA" sz="1400" dirty="0">
                <a:ea typeface="ＭＳ Ｐゴシック" pitchFamily="34" charset="-128"/>
              </a:rPr>
              <a:t> – NML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Rob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Beiko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mr-IN" sz="1400" dirty="0" smtClean="0">
                <a:solidFill>
                  <a:prstClr val="black"/>
                </a:solidFill>
                <a:ea typeface="ＭＳ Ｐゴシック" pitchFamily="34" charset="-128"/>
              </a:rPr>
              <a:t>–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 Dalhousie</a:t>
            </a: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Andrew McArthur - McMaster</a:t>
            </a: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Leonid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Chindelevitch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mr-IN" sz="1400" dirty="0" smtClean="0">
                <a:solidFill>
                  <a:prstClr val="black"/>
                </a:solidFill>
                <a:ea typeface="ＭＳ Ｐゴシック" pitchFamily="34" charset="-128"/>
              </a:rPr>
              <a:t>–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 SFU</a:t>
            </a: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Cedric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Chauve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 - SFU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Simon Fraser University (SFU)</a:t>
            </a:r>
          </a:p>
          <a:p>
            <a:r>
              <a:rPr lang="en-CA" sz="1400" dirty="0">
                <a:solidFill>
                  <a:srgbClr val="000000"/>
                </a:solidFill>
                <a:ea typeface="ＭＳ Ｐゴシック" pitchFamily="34" charset="-128"/>
              </a:rPr>
              <a:t>Emma Griffiths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Geoff Winsor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Julie Shay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Matthew Laird</a:t>
            </a:r>
          </a:p>
          <a:p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Bhav</a:t>
            </a:r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Dhillon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862" y="1439999"/>
            <a:ext cx="2499427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National Microbiology Laboratory (</a:t>
            </a:r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NML, Winnipeg, Manitoba)</a:t>
            </a:r>
            <a:endParaRPr lang="en-CA" sz="14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Aaron </a:t>
            </a:r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Petkau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Thomas Matthews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Josh Adam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Adam Olsen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Tara Lynch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Shaun Tyler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Philip </a:t>
            </a:r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Mabon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Celine </a:t>
            </a:r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Nadon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Morag </a:t>
            </a:r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Graham</a:t>
            </a:r>
          </a:p>
          <a:p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Eduardo </a:t>
            </a:r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Toboada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Peter </a:t>
            </a:r>
            <a:r>
              <a:rPr lang="en-CA" sz="1400" dirty="0" err="1">
                <a:solidFill>
                  <a:prstClr val="black"/>
                </a:solidFill>
                <a:ea typeface="ＭＳ Ｐゴシック" pitchFamily="34" charset="-128"/>
              </a:rPr>
              <a:t>Kruczkiewicz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Chad Laing</a:t>
            </a:r>
          </a:p>
          <a:p>
            <a:r>
              <a:rPr lang="en-CA" sz="1400" b="1" dirty="0" smtClean="0">
                <a:solidFill>
                  <a:prstClr val="black"/>
                </a:solidFill>
                <a:ea typeface="ＭＳ Ｐゴシック" pitchFamily="34" charset="-128"/>
              </a:rPr>
              <a:t>University </a:t>
            </a:r>
            <a:r>
              <a:rPr lang="en-CA" sz="1400" b="1" dirty="0">
                <a:solidFill>
                  <a:prstClr val="black"/>
                </a:solidFill>
                <a:ea typeface="ＭＳ Ｐゴシック" pitchFamily="34" charset="-128"/>
              </a:rPr>
              <a:t>of Lisbon</a:t>
            </a:r>
          </a:p>
          <a:p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Jo</a:t>
            </a:r>
            <a:r>
              <a:rPr lang="el-GR" sz="1400" dirty="0">
                <a:solidFill>
                  <a:prstClr val="black"/>
                </a:solidFill>
                <a:ea typeface="ＭＳ Ｐゴシック" pitchFamily="34" charset="-128"/>
              </a:rPr>
              <a:t>ᾶ</a:t>
            </a:r>
            <a:r>
              <a:rPr lang="en-CA" sz="1400" dirty="0">
                <a:solidFill>
                  <a:prstClr val="black"/>
                </a:solidFill>
                <a:ea typeface="ＭＳ Ｐゴシック" pitchFamily="34" charset="-128"/>
              </a:rPr>
              <a:t>o </a:t>
            </a:r>
            <a:r>
              <a:rPr lang="en-CA" sz="1400" dirty="0" err="1" smtClean="0">
                <a:solidFill>
                  <a:prstClr val="black"/>
                </a:solidFill>
                <a:ea typeface="ＭＳ Ｐゴシック" pitchFamily="34" charset="-128"/>
              </a:rPr>
              <a:t>Carri</a:t>
            </a:r>
            <a:r>
              <a:rPr lang="az-Cyrl-AZ" sz="1400" dirty="0" smtClean="0">
                <a:solidFill>
                  <a:prstClr val="black"/>
                </a:solidFill>
                <a:ea typeface="ＭＳ Ｐゴシック" pitchFamily="34" charset="-128"/>
              </a:rPr>
              <a:t>ҫ</a:t>
            </a:r>
            <a:r>
              <a:rPr lang="en-CA" sz="1400" dirty="0" smtClean="0">
                <a:solidFill>
                  <a:prstClr val="black"/>
                </a:solidFill>
                <a:ea typeface="ＭＳ Ｐゴシック" pitchFamily="34" charset="-128"/>
              </a:rPr>
              <a:t>o</a:t>
            </a:r>
            <a:endParaRPr lang="en-CA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310" y="4521026"/>
            <a:ext cx="584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and friends at Public Health England, </a:t>
            </a:r>
            <a:r>
              <a:rPr lang="en-US" sz="1600" dirty="0" err="1" smtClean="0"/>
              <a:t>CRyPTIC</a:t>
            </a:r>
            <a:r>
              <a:rPr lang="en-US" sz="1600" dirty="0" smtClean="0"/>
              <a:t>, and C-PATH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97309" y="684551"/>
            <a:ext cx="3046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merican Typewriter"/>
                <a:cs typeface="American Typewriter"/>
              </a:rPr>
              <a:t>Acknowledgements</a:t>
            </a:r>
          </a:p>
        </p:txBody>
      </p:sp>
      <p:pic>
        <p:nvPicPr>
          <p:cNvPr id="17" name="Picture 16" descr="GenomeCanada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" y="5251317"/>
            <a:ext cx="2189231" cy="1325254"/>
          </a:xfrm>
          <a:prstGeom prst="rect">
            <a:avLst/>
          </a:prstGeom>
        </p:spPr>
      </p:pic>
      <p:pic>
        <p:nvPicPr>
          <p:cNvPr id="18" name="Picture 17" descr="cih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28" y="5194873"/>
            <a:ext cx="2688336" cy="1505712"/>
          </a:xfrm>
          <a:prstGeom prst="rect">
            <a:avLst/>
          </a:prstGeom>
        </p:spPr>
      </p:pic>
      <p:pic>
        <p:nvPicPr>
          <p:cNvPr id="19" name="Picture 18" descr="genomeb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92" y="5684369"/>
            <a:ext cx="2499458" cy="1016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309" y="48134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Funding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631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442" y="4368638"/>
            <a:ext cx="7193170" cy="2277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rgbClr val="EFD47A"/>
                </a:solidFill>
              </a:rPr>
              <a:t>V</a:t>
            </a:r>
            <a:r>
              <a:rPr lang="en-US" sz="2000" dirty="0" smtClean="0">
                <a:solidFill>
                  <a:srgbClr val="EFD47A"/>
                </a:solidFill>
              </a:rPr>
              <a:t>arious vocabularies</a:t>
            </a:r>
            <a:r>
              <a:rPr lang="en-US" sz="2000" dirty="0">
                <a:solidFill>
                  <a:srgbClr val="EFD47A"/>
                </a:solidFill>
              </a:rPr>
              <a:t> </a:t>
            </a:r>
            <a:r>
              <a:rPr lang="en-US" sz="2000" dirty="0" smtClean="0">
                <a:solidFill>
                  <a:srgbClr val="EFD47A"/>
                </a:solidFill>
              </a:rPr>
              <a:t>about diseases, symptoms, taxonomy identifiers, anatomy terms, …</a:t>
            </a:r>
          </a:p>
          <a:p>
            <a:endParaRPr lang="en-US" sz="2000" dirty="0">
              <a:solidFill>
                <a:srgbClr val="EFD47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EFD47A"/>
                </a:solidFill>
              </a:rPr>
              <a:t>Peer</a:t>
            </a:r>
            <a:r>
              <a:rPr lang="en-US" sz="2000" dirty="0">
                <a:solidFill>
                  <a:srgbClr val="EFD47A"/>
                </a:solidFill>
              </a:rPr>
              <a:t>-to-</a:t>
            </a:r>
            <a:r>
              <a:rPr lang="en-US" sz="2000" dirty="0" smtClean="0">
                <a:solidFill>
                  <a:srgbClr val="EFD47A"/>
                </a:solidFill>
              </a:rPr>
              <a:t>peer data exchange is laborious and brittle.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EFD47A"/>
                </a:solidFill>
              </a:rPr>
              <a:t>How to share datasets and software? 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EFD47A"/>
                </a:solidFill>
              </a:rPr>
              <a:t>How to reuse fields and forms?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EFD47A"/>
              </a:solidFill>
            </a:endParaRPr>
          </a:p>
          <a:p>
            <a:endParaRPr lang="en-US" sz="2000" dirty="0" smtClean="0">
              <a:solidFill>
                <a:srgbClr val="EFD47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68" y="733378"/>
            <a:ext cx="491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Contextual data?</a:t>
            </a:r>
            <a:endParaRPr lang="en-US" sz="2400" dirty="0">
              <a:solidFill>
                <a:srgbClr val="EFD47A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6-11-04 at 10.55.1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98" y="1426587"/>
            <a:ext cx="6342791" cy="279082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35478" y="1426587"/>
            <a:ext cx="130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FD47A"/>
                </a:solidFill>
              </a:rPr>
              <a:t>CDC Atlanta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887" y="1318232"/>
            <a:ext cx="786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Diarrhea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: “Abnormally increased frequency of loose or watery bowel movements.”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88" y="5778832"/>
            <a:ext cx="733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Fecal: “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Portion of semisolid bodily waste discharged through the anus.”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45" y="722344"/>
            <a:ext cx="840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merican Typewriter"/>
                <a:cs typeface="American Typewriter"/>
              </a:rPr>
              <a:t>Typo’s, spelling, synonyms, semantics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16" name="Picture 15" descr="Stool Word Cloud transpar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186">
            <a:off x="1609609" y="2456386"/>
            <a:ext cx="6480215" cy="32303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7728" y="6255399"/>
            <a:ext cx="68506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1905"/>
                <a:solidFill>
                  <a:schemeClr val="accent3">
                    <a:lumMod val="50000"/>
                  </a:schemeClr>
                </a:solidFill>
              </a:rPr>
              <a:t>Misspellings and synonyms </a:t>
            </a:r>
            <a:r>
              <a:rPr lang="en-US" dirty="0">
                <a:ln w="1905"/>
                <a:solidFill>
                  <a:schemeClr val="accent3">
                    <a:lumMod val="50000"/>
                  </a:schemeClr>
                </a:solidFill>
              </a:rPr>
              <a:t>supplied by http://project-</a:t>
            </a:r>
            <a:r>
              <a:rPr lang="en-US" dirty="0" err="1">
                <a:ln w="1905"/>
                <a:solidFill>
                  <a:schemeClr val="accent3">
                    <a:lumMod val="50000"/>
                  </a:schemeClr>
                </a:solidFill>
              </a:rPr>
              <a:t>emerse.org</a:t>
            </a:r>
            <a:r>
              <a:rPr lang="en-US" dirty="0">
                <a:ln w="1905"/>
                <a:solidFill>
                  <a:schemeClr val="accent3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 descr="diarrhe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7" y="2098231"/>
            <a:ext cx="6925056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746202" y="1747311"/>
            <a:ext cx="0" cy="38859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74276" y="2398216"/>
            <a:ext cx="926553" cy="400110"/>
            <a:chOff x="4031047" y="3110479"/>
            <a:chExt cx="926553" cy="400110"/>
          </a:xfrm>
        </p:grpSpPr>
        <p:sp>
          <p:nvSpPr>
            <p:cNvPr id="6" name="Oval 5"/>
            <p:cNvSpPr/>
            <p:nvPr/>
          </p:nvSpPr>
          <p:spPr>
            <a:xfrm>
              <a:off x="4031047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EFD47A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48379" y="3110479"/>
              <a:ext cx="709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FD47A"/>
                  </a:solidFill>
                </a:rPr>
                <a:t>good</a:t>
              </a:r>
              <a:endParaRPr lang="en-US" sz="2000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7051" y="3832500"/>
            <a:ext cx="881489" cy="400110"/>
            <a:chOff x="4031047" y="3104693"/>
            <a:chExt cx="881489" cy="400110"/>
          </a:xfrm>
        </p:grpSpPr>
        <p:sp>
          <p:nvSpPr>
            <p:cNvPr id="25" name="Oval 24"/>
            <p:cNvSpPr/>
            <p:nvPr/>
          </p:nvSpPr>
          <p:spPr>
            <a:xfrm>
              <a:off x="4031047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EFD47A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8925" y="3104693"/>
              <a:ext cx="643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FD47A"/>
                  </a:solidFill>
                </a:rPr>
                <a:t>fair</a:t>
              </a:r>
              <a:endParaRPr lang="en-US" sz="2000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59526" y="4409462"/>
            <a:ext cx="1143885" cy="400110"/>
            <a:chOff x="4031047" y="3085003"/>
            <a:chExt cx="1143885" cy="400110"/>
          </a:xfrm>
        </p:grpSpPr>
        <p:sp>
          <p:nvSpPr>
            <p:cNvPr id="28" name="Oval 27"/>
            <p:cNvSpPr/>
            <p:nvPr/>
          </p:nvSpPr>
          <p:spPr>
            <a:xfrm>
              <a:off x="4031047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EFD47A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48379" y="3085003"/>
              <a:ext cx="926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FD47A"/>
                  </a:solidFill>
                </a:rPr>
                <a:t>serious</a:t>
              </a:r>
              <a:endParaRPr lang="en-US" sz="2000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59526" y="5127911"/>
            <a:ext cx="1143885" cy="400110"/>
            <a:chOff x="4031047" y="3101095"/>
            <a:chExt cx="1143885" cy="400110"/>
          </a:xfrm>
        </p:grpSpPr>
        <p:sp>
          <p:nvSpPr>
            <p:cNvPr id="31" name="Oval 30"/>
            <p:cNvSpPr/>
            <p:nvPr/>
          </p:nvSpPr>
          <p:spPr>
            <a:xfrm>
              <a:off x="4031047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EFD47A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8379" y="3101095"/>
              <a:ext cx="926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FD47A"/>
                  </a:solidFill>
                </a:rPr>
                <a:t>critical</a:t>
              </a:r>
              <a:endParaRPr lang="en-US" sz="2000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59526" y="5517914"/>
            <a:ext cx="950797" cy="400110"/>
            <a:chOff x="4031047" y="3115215"/>
            <a:chExt cx="950797" cy="400110"/>
          </a:xfrm>
        </p:grpSpPr>
        <p:sp>
          <p:nvSpPr>
            <p:cNvPr id="34" name="Oval 33"/>
            <p:cNvSpPr/>
            <p:nvPr/>
          </p:nvSpPr>
          <p:spPr>
            <a:xfrm>
              <a:off x="4031047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EFD47A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48379" y="3115215"/>
              <a:ext cx="733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FD47A"/>
                  </a:solidFill>
                </a:rPr>
                <a:t>dead</a:t>
              </a:r>
              <a:endParaRPr lang="en-US" sz="2000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53996" y="2092373"/>
            <a:ext cx="1588262" cy="369332"/>
            <a:chOff x="4622982" y="3101487"/>
            <a:chExt cx="1588262" cy="369332"/>
          </a:xfrm>
        </p:grpSpPr>
        <p:sp>
          <p:nvSpPr>
            <p:cNvPr id="38" name="Oval 37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22982" y="3101487"/>
              <a:ext cx="1355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discharged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53996" y="3160230"/>
            <a:ext cx="2077348" cy="369332"/>
            <a:chOff x="4133896" y="3101487"/>
            <a:chExt cx="2077348" cy="369332"/>
          </a:xfrm>
        </p:grpSpPr>
        <p:sp>
          <p:nvSpPr>
            <p:cNvPr id="41" name="Oval 40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33896" y="3101487"/>
              <a:ext cx="1844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progressing well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0357" y="2815031"/>
            <a:ext cx="1640252" cy="369332"/>
            <a:chOff x="4594561" y="3101487"/>
            <a:chExt cx="1616683" cy="369332"/>
          </a:xfrm>
        </p:grpSpPr>
        <p:sp>
          <p:nvSpPr>
            <p:cNvPr id="44" name="Oval 43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94561" y="3101487"/>
              <a:ext cx="1384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comfortable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67397" y="3515061"/>
            <a:ext cx="1763947" cy="369332"/>
            <a:chOff x="4447297" y="3101487"/>
            <a:chExt cx="1763947" cy="369332"/>
          </a:xfrm>
        </p:grpSpPr>
        <p:sp>
          <p:nvSpPr>
            <p:cNvPr id="47" name="Oval 46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47297" y="3101487"/>
              <a:ext cx="1531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satisfactory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15120" y="4758579"/>
            <a:ext cx="2025491" cy="369332"/>
            <a:chOff x="4185753" y="3101487"/>
            <a:chExt cx="2025491" cy="369332"/>
          </a:xfrm>
        </p:grpSpPr>
        <p:sp>
          <p:nvSpPr>
            <p:cNvPr id="53" name="Oval 52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85753" y="3101487"/>
              <a:ext cx="179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critical but stable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50483" y="4121085"/>
            <a:ext cx="1180861" cy="369332"/>
            <a:chOff x="5030383" y="3101487"/>
            <a:chExt cx="1180861" cy="369332"/>
          </a:xfrm>
        </p:grpSpPr>
        <p:sp>
          <p:nvSpPr>
            <p:cNvPr id="56" name="Oval 55"/>
            <p:cNvSpPr/>
            <p:nvPr/>
          </p:nvSpPr>
          <p:spPr>
            <a:xfrm>
              <a:off x="6030159" y="3234268"/>
              <a:ext cx="181085" cy="1488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FD47A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30383" y="3101487"/>
              <a:ext cx="948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EFD47A"/>
                  </a:solidFill>
                </a:rPr>
                <a:t>stable</a:t>
              </a:r>
              <a:endParaRPr lang="en-US" dirty="0">
                <a:solidFill>
                  <a:srgbClr val="EFD47A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76732" y="1287568"/>
            <a:ext cx="531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The dimension or quality of healthiness</a:t>
            </a:r>
            <a:endParaRPr lang="en-US" dirty="0">
              <a:solidFill>
                <a:srgbClr val="EFD47A"/>
              </a:solidFill>
              <a:latin typeface="American Typewriter"/>
              <a:cs typeface="American Typewriter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71210" y="5505655"/>
            <a:ext cx="120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FD47A"/>
                </a:solidFill>
              </a:rPr>
              <a:t>deceased</a:t>
            </a:r>
            <a:endParaRPr lang="en-US" dirty="0">
              <a:solidFill>
                <a:srgbClr val="EFD47A"/>
              </a:solidFill>
            </a:endParaRPr>
          </a:p>
        </p:txBody>
      </p:sp>
      <p:sp>
        <p:nvSpPr>
          <p:cNvPr id="70" name="Chord 69"/>
          <p:cNvSpPr/>
          <p:nvPr/>
        </p:nvSpPr>
        <p:spPr>
          <a:xfrm>
            <a:off x="4650259" y="5261090"/>
            <a:ext cx="181085" cy="149402"/>
          </a:xfrm>
          <a:prstGeom prst="chord">
            <a:avLst>
              <a:gd name="adj1" fmla="val 5177659"/>
              <a:gd name="adj2" fmla="val 16325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D47A"/>
              </a:solidFill>
            </a:endParaRPr>
          </a:p>
        </p:txBody>
      </p:sp>
      <p:sp>
        <p:nvSpPr>
          <p:cNvPr id="71" name="Chord 70"/>
          <p:cNvSpPr/>
          <p:nvPr/>
        </p:nvSpPr>
        <p:spPr>
          <a:xfrm>
            <a:off x="4647545" y="5633641"/>
            <a:ext cx="181085" cy="149402"/>
          </a:xfrm>
          <a:prstGeom prst="chord">
            <a:avLst>
              <a:gd name="adj1" fmla="val 5177659"/>
              <a:gd name="adj2" fmla="val 16325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D47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59620" y="5125988"/>
            <a:ext cx="92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FD47A"/>
                </a:solidFill>
              </a:rPr>
              <a:t>critical</a:t>
            </a:r>
            <a:endParaRPr lang="en-US" dirty="0">
              <a:solidFill>
                <a:srgbClr val="EFD47A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25139" y="2969845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FD47A"/>
                </a:solidFill>
                <a:latin typeface="American Typewriter"/>
                <a:cs typeface="American Typewriter"/>
              </a:rPr>
              <a:t>American Hospital </a:t>
            </a:r>
            <a: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Association</a:t>
            </a:r>
            <a:b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</a:br>
            <a: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(AHA)</a:t>
            </a:r>
            <a:endParaRPr lang="en-US" b="1" dirty="0">
              <a:solidFill>
                <a:srgbClr val="EFD47A"/>
              </a:solidFill>
              <a:latin typeface="American Typewriter"/>
              <a:cs typeface="American Typewriter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514" y="3884393"/>
            <a:ext cx="3421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UK National </a:t>
            </a:r>
            <a:r>
              <a:rPr lang="en-US" b="1" dirty="0">
                <a:solidFill>
                  <a:srgbClr val="EFD47A"/>
                </a:solidFill>
                <a:latin typeface="American Typewriter"/>
                <a:cs typeface="American Typewriter"/>
              </a:rPr>
              <a:t>Health </a:t>
            </a:r>
            <a: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Service</a:t>
            </a:r>
            <a:b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</a:br>
            <a:r>
              <a:rPr lang="en-US" b="1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(</a:t>
            </a:r>
            <a:r>
              <a:rPr lang="en-US" b="1" dirty="0">
                <a:solidFill>
                  <a:srgbClr val="EFD47A"/>
                </a:solidFill>
                <a:latin typeface="American Typewriter"/>
                <a:cs typeface="American Typewriter"/>
              </a:rPr>
              <a:t>NHS)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476" y="718653"/>
            <a:ext cx="850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Mapping </a:t>
            </a:r>
            <a:r>
              <a:rPr lang="en-US" sz="2400" dirty="0">
                <a:solidFill>
                  <a:srgbClr val="EFD47A"/>
                </a:solidFill>
                <a:latin typeface="American Typewriter"/>
                <a:cs typeface="American Typewriter"/>
              </a:rPr>
              <a:t>a</a:t>
            </a:r>
            <a:r>
              <a:rPr lang="en-US" sz="2400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>
                <a:solidFill>
                  <a:srgbClr val="EFD47A"/>
                </a:solidFill>
                <a:latin typeface="American Typewriter"/>
                <a:cs typeface="American Typewriter"/>
              </a:rPr>
              <a:t>patient’s medical </a:t>
            </a:r>
            <a:r>
              <a:rPr lang="en-US" sz="2400" dirty="0" smtClean="0">
                <a:solidFill>
                  <a:srgbClr val="EFD47A"/>
                </a:solidFill>
                <a:latin typeface="American Typewriter"/>
                <a:cs typeface="American Typewriter"/>
              </a:rPr>
              <a:t>condition</a:t>
            </a:r>
            <a:endParaRPr lang="en-US" sz="2400" dirty="0">
              <a:solidFill>
                <a:srgbClr val="EFD47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4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97"/>
    </mc:Choice>
    <mc:Fallback xmlns="">
      <p:transition xmlns:p14="http://schemas.microsoft.com/office/powerpoint/2010/main" spd="slow" advTm="7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 animBg="1"/>
      <p:bldP spid="71" grpId="0" animBg="1"/>
      <p:bldP spid="74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hud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8" y="3497560"/>
            <a:ext cx="2176272" cy="2895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28661" y="1143697"/>
            <a:ext cx="2874372" cy="2495182"/>
          </a:xfrm>
          <a:prstGeom prst="wedgeEllipseCallout">
            <a:avLst>
              <a:gd name="adj1" fmla="val -15153"/>
              <a:gd name="adj2" fmla="val 591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philosophical</a:t>
            </a:r>
            <a:br>
              <a:rPr lang="en-US" dirty="0" smtClean="0"/>
            </a:br>
            <a:r>
              <a:rPr lang="en-US" dirty="0" smtClean="0"/>
              <a:t> study </a:t>
            </a:r>
            <a:r>
              <a:rPr lang="en-US" dirty="0"/>
              <a:t>of the nature of being, becoming, existence or reality as well as the basic categories of being and their relations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13" y="6068178"/>
            <a:ext cx="18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Wise </a:t>
            </a:r>
            <a:r>
              <a:rPr lang="en-US" dirty="0" err="1" smtClean="0"/>
              <a:t>wikibhudda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587" y="682032"/>
            <a:ext cx="840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Ontology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502068" y="1193183"/>
            <a:ext cx="3602829" cy="2255121"/>
          </a:xfrm>
          <a:prstGeom prst="wedgeRectCallout">
            <a:avLst>
              <a:gd name="adj1" fmla="val -29775"/>
              <a:gd name="adj2" fmla="val 69830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55660" y="1834175"/>
            <a:ext cx="3196975" cy="4880334"/>
            <a:chOff x="5555660" y="1834175"/>
            <a:chExt cx="3196975" cy="48803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1933" y="3530602"/>
              <a:ext cx="2525928" cy="242802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55660" y="6068178"/>
              <a:ext cx="3098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James </a:t>
              </a:r>
              <a:r>
                <a:rPr lang="en-US" dirty="0" smtClean="0"/>
                <a:t>Murray, </a:t>
              </a:r>
            </a:p>
            <a:p>
              <a:pPr algn="ctr"/>
              <a:r>
                <a:rPr lang="en-US" dirty="0" smtClean="0"/>
                <a:t>editor OED, 1879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6793118" y="1834175"/>
              <a:ext cx="1959517" cy="1614129"/>
            </a:xfrm>
            <a:prstGeom prst="cloudCallo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+mj-lt"/>
                </a:rPr>
                <a:t>Leaving me with all the hard work!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3033" y="1251295"/>
            <a:ext cx="3171504" cy="2009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&gt; data dictionary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&gt; concept hierarchy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&gt; annotation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&gt; logical reasoning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8019" y="6064140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Cylon</a:t>
            </a:r>
            <a:endParaRPr lang="en-US" dirty="0"/>
          </a:p>
        </p:txBody>
      </p:sp>
      <p:pic>
        <p:nvPicPr>
          <p:cNvPr id="17" name="Picture 16" descr="cyl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93" y="3679191"/>
            <a:ext cx="2249424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5"/>
    </mc:Choice>
    <mc:Fallback xmlns="">
      <p:transition xmlns:p14="http://schemas.microsoft.com/office/powerpoint/2010/main" spd="slow" advTm="16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3940" y="5784711"/>
            <a:ext cx="8224309" cy="1068255"/>
            <a:chOff x="503940" y="5240501"/>
            <a:chExt cx="8224309" cy="1229501"/>
          </a:xfrm>
        </p:grpSpPr>
        <p:sp>
          <p:nvSpPr>
            <p:cNvPr id="6" name="Trapezoid 5"/>
            <p:cNvSpPr/>
            <p:nvPr/>
          </p:nvSpPr>
          <p:spPr>
            <a:xfrm>
              <a:off x="503940" y="5240501"/>
              <a:ext cx="8224309" cy="1229501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360" y="5628402"/>
              <a:ext cx="7821156" cy="53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Data Dictionary: term label, definition, data type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4555" y="6195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CC65A"/>
                </a:solidFill>
                <a:latin typeface="American Typewriter"/>
                <a:cs typeface="American Typewriter"/>
              </a:rPr>
              <a:t>Ontology Pyramid</a:t>
            </a:r>
            <a:endParaRPr lang="en-US" sz="2400" dirty="0">
              <a:solidFill>
                <a:srgbClr val="ECC65A"/>
              </a:solidFill>
              <a:latin typeface="American Typewriter"/>
              <a:cs typeface="American Typewriter"/>
            </a:endParaRPr>
          </a:p>
        </p:txBody>
      </p:sp>
      <p:pic>
        <p:nvPicPr>
          <p:cNvPr id="10" name="Picture 9" descr="Screen Shot 2017-04-19 at 10.48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61" y="1518539"/>
            <a:ext cx="5422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28826" y="5013209"/>
            <a:ext cx="6974534" cy="774766"/>
            <a:chOff x="1273507" y="4405267"/>
            <a:chExt cx="6665016" cy="774766"/>
          </a:xfrm>
          <a:solidFill>
            <a:srgbClr val="D69C00"/>
          </a:solidFill>
        </p:grpSpPr>
        <p:sp>
          <p:nvSpPr>
            <p:cNvPr id="7" name="Trapezoid 6"/>
            <p:cNvSpPr/>
            <p:nvPr/>
          </p:nvSpPr>
          <p:spPr>
            <a:xfrm>
              <a:off x="1273507" y="4405267"/>
              <a:ext cx="6665016" cy="774766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3754" y="4549621"/>
              <a:ext cx="5281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Global Identifier: global standard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3940" y="5784711"/>
            <a:ext cx="8224309" cy="1068255"/>
            <a:chOff x="503940" y="5240501"/>
            <a:chExt cx="8224309" cy="1229501"/>
          </a:xfrm>
        </p:grpSpPr>
        <p:sp>
          <p:nvSpPr>
            <p:cNvPr id="6" name="Trapezoid 5"/>
            <p:cNvSpPr/>
            <p:nvPr/>
          </p:nvSpPr>
          <p:spPr>
            <a:xfrm>
              <a:off x="503940" y="5240501"/>
              <a:ext cx="8224309" cy="1229501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360" y="5628402"/>
              <a:ext cx="7821156" cy="53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Data Dictionary: term label, definition, data type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4555" y="6195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CC65A"/>
                </a:solidFill>
                <a:latin typeface="American Typewriter"/>
                <a:cs typeface="American Typewriter"/>
              </a:rPr>
              <a:t>Ontology Pyramid</a:t>
            </a:r>
            <a:endParaRPr lang="en-US" sz="2400" dirty="0">
              <a:solidFill>
                <a:srgbClr val="ECC65A"/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494" y="4016344"/>
            <a:ext cx="7377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D04B"/>
                </a:solidFill>
              </a:rPr>
              <a:t>Specimen source body (anatomical) site = </a:t>
            </a:r>
          </a:p>
          <a:p>
            <a:pPr algn="ctr"/>
            <a:r>
              <a:rPr lang="en-US" sz="2400" b="1" dirty="0" smtClean="0">
                <a:solidFill>
                  <a:srgbClr val="B4E1FF"/>
                </a:solidFill>
              </a:rPr>
              <a:t>http</a:t>
            </a:r>
            <a:r>
              <a:rPr lang="en-US" sz="2400" b="1" dirty="0">
                <a:solidFill>
                  <a:srgbClr val="B4E1FF"/>
                </a:solidFill>
              </a:rPr>
              <a:t>://</a:t>
            </a:r>
            <a:r>
              <a:rPr lang="en-US" sz="2400" b="1" dirty="0" err="1">
                <a:solidFill>
                  <a:srgbClr val="B4E1FF"/>
                </a:solidFill>
              </a:rPr>
              <a:t>purl.obolibrary.org</a:t>
            </a:r>
            <a:r>
              <a:rPr lang="en-US" sz="2400" b="1" dirty="0">
                <a:solidFill>
                  <a:srgbClr val="B4E1FF"/>
                </a:solidFill>
              </a:rPr>
              <a:t>/obo/GENEPIO_0000025</a:t>
            </a:r>
          </a:p>
        </p:txBody>
      </p:sp>
      <p:pic>
        <p:nvPicPr>
          <p:cNvPr id="3" name="Picture 2" descr="Screen Shot 2017-04-19 at 10.57.5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57" y="206344"/>
            <a:ext cx="5297825" cy="36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92449" y="4242254"/>
            <a:ext cx="6067447" cy="786073"/>
            <a:chOff x="1854499" y="3567571"/>
            <a:chExt cx="5523188" cy="786073"/>
          </a:xfrm>
        </p:grpSpPr>
        <p:sp>
          <p:nvSpPr>
            <p:cNvPr id="9" name="Trapezoid 8"/>
            <p:cNvSpPr/>
            <p:nvPr/>
          </p:nvSpPr>
          <p:spPr>
            <a:xfrm>
              <a:off x="1854500" y="3567571"/>
              <a:ext cx="5523187" cy="786073"/>
            </a:xfrm>
            <a:prstGeom prst="trapezoid">
              <a:avLst>
                <a:gd name="adj" fmla="val 59429"/>
              </a:avLst>
            </a:prstGeom>
            <a:solidFill>
              <a:srgbClr val="EDAE03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4499" y="3754700"/>
              <a:ext cx="5353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Hierarchy: facets of description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28826" y="5013209"/>
            <a:ext cx="6974534" cy="774766"/>
            <a:chOff x="1273507" y="4405267"/>
            <a:chExt cx="6665016" cy="774766"/>
          </a:xfrm>
          <a:solidFill>
            <a:srgbClr val="D69C00"/>
          </a:solidFill>
        </p:grpSpPr>
        <p:sp>
          <p:nvSpPr>
            <p:cNvPr id="7" name="Trapezoid 6"/>
            <p:cNvSpPr/>
            <p:nvPr/>
          </p:nvSpPr>
          <p:spPr>
            <a:xfrm>
              <a:off x="1273507" y="4405267"/>
              <a:ext cx="6665016" cy="774766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3754" y="4549621"/>
              <a:ext cx="5281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Global Identifier: global standard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3940" y="5784711"/>
            <a:ext cx="8224309" cy="1068255"/>
            <a:chOff x="503940" y="5240501"/>
            <a:chExt cx="8224309" cy="1229501"/>
          </a:xfrm>
        </p:grpSpPr>
        <p:sp>
          <p:nvSpPr>
            <p:cNvPr id="6" name="Trapezoid 5"/>
            <p:cNvSpPr/>
            <p:nvPr/>
          </p:nvSpPr>
          <p:spPr>
            <a:xfrm>
              <a:off x="503940" y="5240501"/>
              <a:ext cx="8224309" cy="1229501"/>
            </a:xfrm>
            <a:prstGeom prst="trapezoid">
              <a:avLst>
                <a:gd name="adj" fmla="val 5942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360" y="5628402"/>
              <a:ext cx="7821156" cy="53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American Typewriter"/>
                  <a:cs typeface="American Typewriter"/>
                </a:rPr>
                <a:t>Data Dictionary: term label, definition, data type</a:t>
              </a:r>
              <a:endParaRPr lang="en-US" sz="2400" dirty="0">
                <a:solidFill>
                  <a:srgbClr val="FFFF00"/>
                </a:solidFill>
                <a:latin typeface="American Typewriter"/>
                <a:cs typeface="American Typewriter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4555" y="6195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CC65A"/>
                </a:solidFill>
                <a:latin typeface="American Typewriter"/>
                <a:cs typeface="American Typewriter"/>
              </a:rPr>
              <a:t>Ontology Pyramid</a:t>
            </a:r>
            <a:endParaRPr lang="en-US" sz="2400" dirty="0">
              <a:solidFill>
                <a:srgbClr val="ECC65A"/>
              </a:solidFill>
              <a:latin typeface="American Typewriter"/>
              <a:cs typeface="American Typewriter"/>
            </a:endParaRPr>
          </a:p>
        </p:txBody>
      </p:sp>
      <p:pic>
        <p:nvPicPr>
          <p:cNvPr id="38" name="Picture 37" descr="Screen Shot 2017-04-14 at 12.19.5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9308" y="5028327"/>
            <a:ext cx="4457700" cy="2540000"/>
          </a:xfrm>
          <a:prstGeom prst="rect">
            <a:avLst/>
          </a:prstGeom>
        </p:spPr>
      </p:pic>
      <p:pic>
        <p:nvPicPr>
          <p:cNvPr id="3" name="Picture 2" descr="Screen Shot 2017-04-19 at 11.11.5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0" y="1574301"/>
            <a:ext cx="8204200" cy="4965700"/>
          </a:xfrm>
          <a:prstGeom prst="rect">
            <a:avLst/>
          </a:prstGeom>
          <a:ln w="508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6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2.2|2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25.3|3|42.2|3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3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9|39.7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</a:spPr>
      <a:bodyPr rtlCol="0" anchor="ctr"/>
      <a:lstStyle>
        <a:defPPr>
          <a:defRPr sz="1600" dirty="0" smtClean="0"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42491</TotalTime>
  <Words>1126</Words>
  <Application>Microsoft Office PowerPoint</Application>
  <PresentationFormat>On-screen Show (4:3)</PresentationFormat>
  <Paragraphs>331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American Typewriter</vt:lpstr>
      <vt:lpstr>Arial</vt:lpstr>
      <vt:lpstr>Calibri</vt:lpstr>
      <vt:lpstr>Corbel</vt:lpstr>
      <vt:lpstr>Courier</vt:lpstr>
      <vt:lpstr>Lucida Grande</vt:lpstr>
      <vt:lpstr>Wingdings</vt:lpstr>
      <vt:lpstr>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Ordinal Variables</dc:title>
  <dc:creator>Damion Dooley</dc:creator>
  <cp:lastModifiedBy>PSAV</cp:lastModifiedBy>
  <cp:revision>241</cp:revision>
  <dcterms:created xsi:type="dcterms:W3CDTF">2016-12-01T23:33:37Z</dcterms:created>
  <dcterms:modified xsi:type="dcterms:W3CDTF">2017-04-20T20:17:37Z</dcterms:modified>
</cp:coreProperties>
</file>