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Lst>
  <p:notesMasterIdLst>
    <p:notesMasterId r:id="rId28"/>
  </p:notesMasterIdLst>
  <p:sldIdLst>
    <p:sldId id="298" r:id="rId3"/>
    <p:sldId id="567" r:id="rId4"/>
    <p:sldId id="568" r:id="rId5"/>
    <p:sldId id="569" r:id="rId6"/>
    <p:sldId id="490" r:id="rId7"/>
    <p:sldId id="302" r:id="rId8"/>
    <p:sldId id="361" r:id="rId9"/>
    <p:sldId id="451" r:id="rId10"/>
    <p:sldId id="318" r:id="rId11"/>
    <p:sldId id="638" r:id="rId12"/>
    <p:sldId id="570" r:id="rId13"/>
    <p:sldId id="464" r:id="rId14"/>
    <p:sldId id="452" r:id="rId15"/>
    <p:sldId id="629" r:id="rId16"/>
    <p:sldId id="630" r:id="rId17"/>
    <p:sldId id="631" r:id="rId18"/>
    <p:sldId id="453" r:id="rId19"/>
    <p:sldId id="475" r:id="rId20"/>
    <p:sldId id="564" r:id="rId21"/>
    <p:sldId id="566" r:id="rId22"/>
    <p:sldId id="632" r:id="rId23"/>
    <p:sldId id="634" r:id="rId24"/>
    <p:sldId id="635" r:id="rId25"/>
    <p:sldId id="633" r:id="rId26"/>
    <p:sldId id="63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B81547B-4641-6941-B89D-04E132C12E05}">
          <p14:sldIdLst>
            <p14:sldId id="298"/>
            <p14:sldId id="567"/>
            <p14:sldId id="568"/>
            <p14:sldId id="569"/>
            <p14:sldId id="490"/>
            <p14:sldId id="302"/>
            <p14:sldId id="361"/>
            <p14:sldId id="451"/>
            <p14:sldId id="318"/>
            <p14:sldId id="638"/>
            <p14:sldId id="570"/>
            <p14:sldId id="464"/>
            <p14:sldId id="452"/>
            <p14:sldId id="629"/>
            <p14:sldId id="630"/>
            <p14:sldId id="631"/>
            <p14:sldId id="453"/>
            <p14:sldId id="475"/>
            <p14:sldId id="564"/>
            <p14:sldId id="566"/>
            <p14:sldId id="632"/>
            <p14:sldId id="634"/>
            <p14:sldId id="635"/>
            <p14:sldId id="633"/>
            <p14:sldId id="637"/>
          </p14:sldIdLst>
        </p14:section>
        <p14:section name="Untitled Section" id="{A84A9539-2BFD-ED47-B18F-4EBA033DF88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659"/>
    <a:srgbClr val="1800FF"/>
    <a:srgbClr val="FFC27C"/>
    <a:srgbClr val="FF820A"/>
    <a:srgbClr val="FF6C08"/>
    <a:srgbClr val="FBEF54"/>
    <a:srgbClr val="FCF7A4"/>
    <a:srgbClr val="FF9C00"/>
    <a:srgbClr val="FF9300"/>
    <a:srgbClr val="FBB80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94" autoAdjust="0"/>
    <p:restoredTop sz="94733"/>
  </p:normalViewPr>
  <p:slideViewPr>
    <p:cSldViewPr snapToGrid="0" snapToObjects="1">
      <p:cViewPr varScale="1">
        <p:scale>
          <a:sx n="79" d="100"/>
          <a:sy n="79" d="100"/>
        </p:scale>
        <p:origin x="27" y="4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ADB551-3771-6D45-A049-E7461C6577FE}" type="datetimeFigureOut">
              <a:rPr lang="en-US" smtClean="0"/>
              <a:t>4/15/2019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F5885A-B564-9349-AD24-8EA9777F0D5E}" type="slidenum">
              <a:rPr lang="en-US" smtClean="0"/>
              <a:t>‹#›</a:t>
            </a:fld>
            <a:endParaRPr lang="en-US"/>
          </a:p>
        </p:txBody>
      </p:sp>
    </p:spTree>
    <p:extLst>
      <p:ext uri="{BB962C8B-B14F-4D97-AF65-F5344CB8AC3E}">
        <p14:creationId xmlns:p14="http://schemas.microsoft.com/office/powerpoint/2010/main" val="3375911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4" name="Shape 459"/>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eaLnBrk="1" hangingPunct="1">
              <a:spcBef>
                <a:spcPct val="0"/>
              </a:spcBef>
              <a:buClr>
                <a:srgbClr val="000000"/>
              </a:buClr>
              <a:buSzTx/>
              <a:buFont typeface="Calibri" panose="020F0502020204030204" pitchFamily="34" charset="0"/>
              <a:buNone/>
            </a:pPr>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18435" name="Shape 460"/>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2772956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problem is that these villages are all very close together. They aren’t much more than a kilometer wide, and we know that </a:t>
            </a:r>
            <a:r>
              <a:rPr lang="en-US" i="1" dirty="0"/>
              <a:t>Anopheles </a:t>
            </a:r>
            <a:r>
              <a:rPr lang="en-US" i="1" dirty="0" err="1"/>
              <a:t>gambiae</a:t>
            </a:r>
            <a:r>
              <a:rPr lang="en-US" i="0" dirty="0"/>
              <a:t> has an ordinary range of around .6 km. So if we just did ordinary randomization we might actually be confounding everything, as the </a:t>
            </a:r>
            <a:r>
              <a:rPr lang="en-US" i="0" dirty="0" err="1"/>
              <a:t>iCCM</a:t>
            </a:r>
            <a:r>
              <a:rPr lang="en-US" i="0" dirty="0"/>
              <a:t> </a:t>
            </a:r>
            <a:r>
              <a:rPr lang="en-US" i="0" dirty="0" err="1"/>
              <a:t>mosquoes</a:t>
            </a:r>
            <a:r>
              <a:rPr lang="en-US" i="0" dirty="0"/>
              <a:t> would bite the </a:t>
            </a:r>
            <a:r>
              <a:rPr lang="en-US" i="0" dirty="0" err="1"/>
              <a:t>ProCCM</a:t>
            </a:r>
            <a:r>
              <a:rPr lang="en-US" i="0" dirty="0"/>
              <a:t> people, and vice versa.</a:t>
            </a:r>
            <a:endParaRPr lang="en-US" dirty="0"/>
          </a:p>
        </p:txBody>
      </p:sp>
      <p:sp>
        <p:nvSpPr>
          <p:cNvPr id="4" name="Slide Number Placeholder 3"/>
          <p:cNvSpPr>
            <a:spLocks noGrp="1"/>
          </p:cNvSpPr>
          <p:nvPr>
            <p:ph type="sldNum" sz="quarter" idx="5"/>
          </p:nvPr>
        </p:nvSpPr>
        <p:spPr/>
        <p:txBody>
          <a:bodyPr/>
          <a:lstStyle/>
          <a:p>
            <a:fld id="{18F5885A-B564-9349-AD24-8EA9777F0D5E}" type="slidenum">
              <a:rPr lang="en-US" smtClean="0"/>
              <a:t>17</a:t>
            </a:fld>
            <a:endParaRPr lang="en-US"/>
          </a:p>
        </p:txBody>
      </p:sp>
    </p:spTree>
    <p:extLst>
      <p:ext uri="{BB962C8B-B14F-4D97-AF65-F5344CB8AC3E}">
        <p14:creationId xmlns:p14="http://schemas.microsoft.com/office/powerpoint/2010/main" val="834435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4" name="Shape 459"/>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eaLnBrk="1" hangingPunct="1">
              <a:spcBef>
                <a:spcPct val="0"/>
              </a:spcBef>
              <a:buClr>
                <a:srgbClr val="000000"/>
              </a:buClr>
              <a:buSzTx/>
              <a:buFont typeface="Calibri" panose="020F0502020204030204" pitchFamily="34" charset="0"/>
              <a:buNone/>
            </a:pP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We are getting at the question of whether we will be able to see the annual difference in incidence…to even model this, we need to make assumptions about demand– how many people will say yes to a test. I’m hoping to learn from all of you here about what’s usual in your geographies. The more people say yes, the more people you’ve screened for potential parasitemia. They are more likely than a random person to be positive, of course, because they are feeling sick, but we don’t know how much more likely. Is it twice as likely? If so, then green here means that about 1/200 people asks for a test each week, and blue means that 1 in every 25 people asks for a test each week. That might be really high! So we don’t know what the difference will be.</a:t>
            </a:r>
          </a:p>
        </p:txBody>
      </p:sp>
      <p:sp>
        <p:nvSpPr>
          <p:cNvPr id="18435" name="Shape 460"/>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2651627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4309c9d3e5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 name="Google Shape;126;g4309c9d3e5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61747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Using the balancing scores (B-scores) described by Moulton (2004, </a:t>
            </a:r>
            <a:r>
              <a:rPr lang="en-US" sz="1200" i="1" dirty="0"/>
              <a:t>Clinical Trials</a:t>
            </a:r>
            <a:r>
              <a:rPr lang="en-US" sz="1200" dirty="0"/>
              <a:t>), we restricted our possible randomization schemes to those with the 12 lowest B-scores for the scenario with 4 clusters per subcounty</a:t>
            </a:r>
            <a:br>
              <a:rPr lang="en-US" sz="1200" dirty="0"/>
            </a:br>
            <a:endParaRPr lang="en-US" sz="1200" dirty="0"/>
          </a:p>
          <a:p>
            <a:r>
              <a:rPr lang="en-US" sz="1200" dirty="0"/>
              <a:t>Chose one unique randomization from the 12 and assigned them to </a:t>
            </a:r>
            <a:r>
              <a:rPr lang="en-US" sz="1200" dirty="0" err="1"/>
              <a:t>ProCCM</a:t>
            </a:r>
            <a:r>
              <a:rPr lang="en-US" sz="1200" dirty="0"/>
              <a:t> or </a:t>
            </a:r>
            <a:r>
              <a:rPr lang="en-US" sz="1200" dirty="0" err="1"/>
              <a:t>iCCM</a:t>
            </a:r>
            <a:endParaRPr lang="en-US" sz="1200" dirty="0"/>
          </a:p>
          <a:p>
            <a:endParaRPr lang="en-US" dirty="0"/>
          </a:p>
        </p:txBody>
      </p:sp>
      <p:sp>
        <p:nvSpPr>
          <p:cNvPr id="4" name="Slide Number Placeholder 3"/>
          <p:cNvSpPr>
            <a:spLocks noGrp="1"/>
          </p:cNvSpPr>
          <p:nvPr>
            <p:ph type="sldNum" sz="quarter" idx="5"/>
          </p:nvPr>
        </p:nvSpPr>
        <p:spPr/>
        <p:txBody>
          <a:bodyPr/>
          <a:lstStyle/>
          <a:p>
            <a:fld id="{18F5885A-B564-9349-AD24-8EA9777F0D5E}" type="slidenum">
              <a:rPr lang="en-US" smtClean="0"/>
              <a:t>21</a:t>
            </a:fld>
            <a:endParaRPr lang="en-US"/>
          </a:p>
        </p:txBody>
      </p:sp>
    </p:spTree>
    <p:extLst>
      <p:ext uri="{BB962C8B-B14F-4D97-AF65-F5344CB8AC3E}">
        <p14:creationId xmlns:p14="http://schemas.microsoft.com/office/powerpoint/2010/main" val="1616793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F5885A-B564-9349-AD24-8EA9777F0D5E}" type="slidenum">
              <a:rPr lang="en-US" smtClean="0"/>
              <a:t>22</a:t>
            </a:fld>
            <a:endParaRPr lang="en-US"/>
          </a:p>
        </p:txBody>
      </p:sp>
    </p:spTree>
    <p:extLst>
      <p:ext uri="{BB962C8B-B14F-4D97-AF65-F5344CB8AC3E}">
        <p14:creationId xmlns:p14="http://schemas.microsoft.com/office/powerpoint/2010/main" val="3946265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F5885A-B564-9349-AD24-8EA9777F0D5E}" type="slidenum">
              <a:rPr lang="en-US" smtClean="0"/>
              <a:t>23</a:t>
            </a:fld>
            <a:endParaRPr lang="en-US"/>
          </a:p>
        </p:txBody>
      </p:sp>
    </p:spTree>
    <p:extLst>
      <p:ext uri="{BB962C8B-B14F-4D97-AF65-F5344CB8AC3E}">
        <p14:creationId xmlns:p14="http://schemas.microsoft.com/office/powerpoint/2010/main" val="2080283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F5885A-B564-9349-AD24-8EA9777F0D5E}" type="slidenum">
              <a:rPr lang="en-US" smtClean="0"/>
              <a:t>24</a:t>
            </a:fld>
            <a:endParaRPr lang="en-US"/>
          </a:p>
        </p:txBody>
      </p:sp>
    </p:spTree>
    <p:extLst>
      <p:ext uri="{BB962C8B-B14F-4D97-AF65-F5344CB8AC3E}">
        <p14:creationId xmlns:p14="http://schemas.microsoft.com/office/powerpoint/2010/main" val="4254355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4" name="Shape 459"/>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eaLnBrk="1" hangingPunct="1">
              <a:spcBef>
                <a:spcPct val="0"/>
              </a:spcBef>
              <a:buClr>
                <a:srgbClr val="000000"/>
              </a:buClr>
              <a:buSzTx/>
              <a:buFont typeface="Calibri" panose="020F0502020204030204" pitchFamily="34" charset="0"/>
              <a:buNone/>
            </a:pP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We are getting at the question of whether we will be able to see the annual difference in incidence…to even model this, we need to make assumptions about demand– how many people will say yes to a test. I’m hoping to learn from all of you here about what’s usual in your geographies. The more people say yes, the more people you’ve screened for potential parasitemia. They are more likely than a random person to be positive, of course, because they are feeling sick, but we don’t know how much more likely. Is it twice as likely? If so, then green here means that about 1/200 people asks for a test each week, and blue means that 1 in every 25 people asks for a test each week. That might be really high! So we don’t know what the difference will be.</a:t>
            </a:r>
          </a:p>
        </p:txBody>
      </p:sp>
      <p:sp>
        <p:nvSpPr>
          <p:cNvPr id="18435" name="Shape 460"/>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214215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F5885A-B564-9349-AD24-8EA9777F0D5E}" type="slidenum">
              <a:rPr lang="en-US" smtClean="0"/>
              <a:t>6</a:t>
            </a:fld>
            <a:endParaRPr lang="en-US"/>
          </a:p>
        </p:txBody>
      </p:sp>
    </p:spTree>
    <p:extLst>
      <p:ext uri="{BB962C8B-B14F-4D97-AF65-F5344CB8AC3E}">
        <p14:creationId xmlns:p14="http://schemas.microsoft.com/office/powerpoint/2010/main" val="2447590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90" name="Shape 50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eaLnBrk="1" hangingPunct="1">
              <a:spcBef>
                <a:spcPct val="0"/>
              </a:spcBef>
              <a:buClr>
                <a:srgbClr val="000000"/>
              </a:buClr>
              <a:buSzTx/>
              <a:buFont typeface="Calibri" panose="020F0502020204030204" pitchFamily="34" charset="0"/>
              <a:buNone/>
            </a:pPr>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37891" name="Shape 503"/>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3665499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Controlled before and after. </a:t>
            </a:r>
          </a:p>
          <a:p>
            <a:r>
              <a:rPr lang="en-US" dirty="0"/>
              <a:t>Talk about using cross-sectional community surveys to assess these three arms</a:t>
            </a:r>
          </a:p>
        </p:txBody>
      </p:sp>
      <p:sp>
        <p:nvSpPr>
          <p:cNvPr id="4" name="Slide Number Placeholder 3"/>
          <p:cNvSpPr>
            <a:spLocks noGrp="1"/>
          </p:cNvSpPr>
          <p:nvPr>
            <p:ph type="sldNum" sz="quarter" idx="5"/>
          </p:nvPr>
        </p:nvSpPr>
        <p:spPr/>
        <p:txBody>
          <a:bodyPr/>
          <a:lstStyle/>
          <a:p>
            <a:fld id="{18F5885A-B564-9349-AD24-8EA9777F0D5E}" type="slidenum">
              <a:rPr lang="en-US" smtClean="0"/>
              <a:t>9</a:t>
            </a:fld>
            <a:endParaRPr lang="en-US"/>
          </a:p>
        </p:txBody>
      </p:sp>
    </p:spTree>
    <p:extLst>
      <p:ext uri="{BB962C8B-B14F-4D97-AF65-F5344CB8AC3E}">
        <p14:creationId xmlns:p14="http://schemas.microsoft.com/office/powerpoint/2010/main" val="1936654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4" name="Shape 459"/>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eaLnBrk="1" hangingPunct="1">
              <a:spcBef>
                <a:spcPct val="0"/>
              </a:spcBef>
              <a:buClr>
                <a:srgbClr val="000000"/>
              </a:buClr>
              <a:buSzTx/>
              <a:buFont typeface="Calibri" panose="020F0502020204030204" pitchFamily="34" charset="0"/>
              <a:buNone/>
            </a:pPr>
            <a:r>
              <a:rPr lang="en-US" altLang="en-US" dirty="0">
                <a:solidFill>
                  <a:srgbClr val="000000"/>
                </a:solidFill>
                <a:latin typeface="Calibri" panose="020F0502020204030204" pitchFamily="34" charset="0"/>
                <a:cs typeface="Calibri" panose="020F0502020204030204" pitchFamily="34" charset="0"/>
                <a:sym typeface="Calibri" panose="020F0502020204030204" pitchFamily="34" charset="0"/>
              </a:rPr>
              <a:t>We are getting at the question of whether we will be able to see the annual difference in incidence…to even model this, we need to make assumptions about demand– how many people will say yes to a test. I’m hoping to learn from all of you here about what’s usual in your geographies. The more people say yes, the more people you’ve screened for potential parasitemia. They are more likely than a random person to be positive, of course, because they are feeling sick, but we don’t know how much more likely. Is it twice as likely? If so, then green here means that about 1/200 people asks for a test each week, and blue means that 1 in every 25 people asks for a test each week. That might be really high! So we don’t know what the difference will be.</a:t>
            </a:r>
          </a:p>
        </p:txBody>
      </p:sp>
      <p:sp>
        <p:nvSpPr>
          <p:cNvPr id="18435" name="Shape 460"/>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718453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7890" name="Shape 50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eaLnBrk="1" hangingPunct="1">
              <a:spcBef>
                <a:spcPct val="0"/>
              </a:spcBef>
              <a:buClr>
                <a:srgbClr val="000000"/>
              </a:buClr>
              <a:buSzTx/>
              <a:buFont typeface="Calibri" panose="020F0502020204030204" pitchFamily="34" charset="0"/>
              <a:buNone/>
            </a:pPr>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
        <p:nvSpPr>
          <p:cNvPr id="37891" name="Shape 503"/>
          <p:cNvSpPr>
            <a:spLocks noGrp="1" noRot="1" noChangeAspect="1" noTextEdit="1"/>
          </p:cNvSpPr>
          <p:nvPr>
            <p:ph type="sldImg" idx="2"/>
          </p:nvPr>
        </p:nvSpPr>
        <p:spPr>
          <a:noFill/>
          <a:ln>
            <a:headEnd/>
            <a:tailEnd/>
          </a:ln>
        </p:spPr>
      </p:sp>
    </p:spTree>
    <p:extLst>
      <p:ext uri="{BB962C8B-B14F-4D97-AF65-F5344CB8AC3E}">
        <p14:creationId xmlns:p14="http://schemas.microsoft.com/office/powerpoint/2010/main" val="623822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F5885A-B564-9349-AD24-8EA9777F0D5E}" type="slidenum">
              <a:rPr lang="en-US" smtClean="0"/>
              <a:t>14</a:t>
            </a:fld>
            <a:endParaRPr lang="en-US"/>
          </a:p>
        </p:txBody>
      </p:sp>
    </p:spTree>
    <p:extLst>
      <p:ext uri="{BB962C8B-B14F-4D97-AF65-F5344CB8AC3E}">
        <p14:creationId xmlns:p14="http://schemas.microsoft.com/office/powerpoint/2010/main" val="1228598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F5885A-B564-9349-AD24-8EA9777F0D5E}" type="slidenum">
              <a:rPr lang="en-US" smtClean="0"/>
              <a:t>15</a:t>
            </a:fld>
            <a:endParaRPr lang="en-US"/>
          </a:p>
        </p:txBody>
      </p:sp>
    </p:spTree>
    <p:extLst>
      <p:ext uri="{BB962C8B-B14F-4D97-AF65-F5344CB8AC3E}">
        <p14:creationId xmlns:p14="http://schemas.microsoft.com/office/powerpoint/2010/main" val="2986243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F5885A-B564-9349-AD24-8EA9777F0D5E}" type="slidenum">
              <a:rPr lang="en-US" smtClean="0"/>
              <a:t>16</a:t>
            </a:fld>
            <a:endParaRPr lang="en-US"/>
          </a:p>
        </p:txBody>
      </p:sp>
    </p:spTree>
    <p:extLst>
      <p:ext uri="{BB962C8B-B14F-4D97-AF65-F5344CB8AC3E}">
        <p14:creationId xmlns:p14="http://schemas.microsoft.com/office/powerpoint/2010/main" val="1362794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88475-875A-9447-AC1E-E8681A91DB5C}"/>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A27B09B8-1988-5B45-8C62-EFEE5BEF4C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54312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84914-B0BB-2741-91A1-A21567C47F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B1DEA9-4AB9-6A48-8C0E-83DD19049CC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7A0EDF-2932-574E-82A6-CBCBDA633643}"/>
              </a:ext>
            </a:extLst>
          </p:cNvPr>
          <p:cNvSpPr>
            <a:spLocks noGrp="1"/>
          </p:cNvSpPr>
          <p:nvPr>
            <p:ph type="dt" sz="half" idx="10"/>
          </p:nvPr>
        </p:nvSpPr>
        <p:spPr>
          <a:xfrm>
            <a:off x="838200" y="6356350"/>
            <a:ext cx="2743200" cy="365125"/>
          </a:xfrm>
          <a:prstGeom prst="rect">
            <a:avLst/>
          </a:prstGeom>
        </p:spPr>
        <p:txBody>
          <a:bodyPr/>
          <a:lstStyle/>
          <a:p>
            <a:r>
              <a:rPr lang="en-US" dirty="0"/>
              <a:t>2/12/19</a:t>
            </a:r>
          </a:p>
        </p:txBody>
      </p:sp>
      <p:sp>
        <p:nvSpPr>
          <p:cNvPr id="5" name="Footer Placeholder 4">
            <a:extLst>
              <a:ext uri="{FF2B5EF4-FFF2-40B4-BE49-F238E27FC236}">
                <a16:creationId xmlns:a16="http://schemas.microsoft.com/office/drawing/2014/main" id="{3D36788F-A283-564E-AC41-ED3FF51966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CAB3AB-0AF2-8D4A-9D9D-E24A5BE922D2}"/>
              </a:ext>
            </a:extLst>
          </p:cNvPr>
          <p:cNvSpPr>
            <a:spLocks noGrp="1"/>
          </p:cNvSpPr>
          <p:nvPr>
            <p:ph type="sldNum" sz="quarter" idx="12"/>
          </p:nvPr>
        </p:nvSpPr>
        <p:spPr>
          <a:xfrm>
            <a:off x="8610600" y="6356350"/>
            <a:ext cx="2743200" cy="365125"/>
          </a:xfrm>
          <a:prstGeom prst="rect">
            <a:avLst/>
          </a:prstGeom>
        </p:spPr>
        <p:txBody>
          <a:bodyPr/>
          <a:lstStyle/>
          <a:p>
            <a:fld id="{FAFC9E9B-C727-5F47-BF78-C2A8612BF591}" type="slidenum">
              <a:rPr lang="en-US" smtClean="0"/>
              <a:t>‹#›</a:t>
            </a:fld>
            <a:endParaRPr lang="en-US"/>
          </a:p>
        </p:txBody>
      </p:sp>
    </p:spTree>
    <p:extLst>
      <p:ext uri="{BB962C8B-B14F-4D97-AF65-F5344CB8AC3E}">
        <p14:creationId xmlns:p14="http://schemas.microsoft.com/office/powerpoint/2010/main" val="2187979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64333C-6EB6-1843-81DC-A072F29E43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E7A14D-7C15-7147-9EE9-755327A5D03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689B9C-D815-9D49-AA61-70673A44B0A3}"/>
              </a:ext>
            </a:extLst>
          </p:cNvPr>
          <p:cNvSpPr>
            <a:spLocks noGrp="1"/>
          </p:cNvSpPr>
          <p:nvPr>
            <p:ph type="dt" sz="half" idx="10"/>
          </p:nvPr>
        </p:nvSpPr>
        <p:spPr>
          <a:xfrm>
            <a:off x="838200" y="6356350"/>
            <a:ext cx="2743200" cy="365125"/>
          </a:xfrm>
          <a:prstGeom prst="rect">
            <a:avLst/>
          </a:prstGeom>
        </p:spPr>
        <p:txBody>
          <a:bodyPr/>
          <a:lstStyle/>
          <a:p>
            <a:r>
              <a:rPr lang="en-US" dirty="0"/>
              <a:t>2/12/19</a:t>
            </a:r>
          </a:p>
          <a:p>
            <a:endParaRPr lang="en-US" dirty="0"/>
          </a:p>
        </p:txBody>
      </p:sp>
      <p:sp>
        <p:nvSpPr>
          <p:cNvPr id="5" name="Footer Placeholder 4">
            <a:extLst>
              <a:ext uri="{FF2B5EF4-FFF2-40B4-BE49-F238E27FC236}">
                <a16:creationId xmlns:a16="http://schemas.microsoft.com/office/drawing/2014/main" id="{2DB37923-6B26-D74B-BE4F-82DEA7DADFC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45A139C-BF7C-4440-BBF4-93C80BD40EAE}"/>
              </a:ext>
            </a:extLst>
          </p:cNvPr>
          <p:cNvSpPr>
            <a:spLocks noGrp="1"/>
          </p:cNvSpPr>
          <p:nvPr>
            <p:ph type="sldNum" sz="quarter" idx="12"/>
          </p:nvPr>
        </p:nvSpPr>
        <p:spPr>
          <a:xfrm>
            <a:off x="8610600" y="6356350"/>
            <a:ext cx="2743200" cy="365125"/>
          </a:xfrm>
          <a:prstGeom prst="rect">
            <a:avLst/>
          </a:prstGeom>
        </p:spPr>
        <p:txBody>
          <a:bodyPr/>
          <a:lstStyle/>
          <a:p>
            <a:fld id="{FAFC9E9B-C727-5F47-BF78-C2A8612BF591}" type="slidenum">
              <a:rPr lang="en-US" smtClean="0"/>
              <a:t>‹#›</a:t>
            </a:fld>
            <a:endParaRPr lang="en-US"/>
          </a:p>
        </p:txBody>
      </p:sp>
    </p:spTree>
    <p:extLst>
      <p:ext uri="{BB962C8B-B14F-4D97-AF65-F5344CB8AC3E}">
        <p14:creationId xmlns:p14="http://schemas.microsoft.com/office/powerpoint/2010/main" val="40049815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CB5F6-E3F0-2547-9AE0-CDF97C4B31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8D0035-88F0-8348-B656-4ADFB890D7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BA5EFB-B9E9-2846-B110-76637EC38683}"/>
              </a:ext>
            </a:extLst>
          </p:cNvPr>
          <p:cNvSpPr>
            <a:spLocks noGrp="1"/>
          </p:cNvSpPr>
          <p:nvPr>
            <p:ph type="dt" sz="half" idx="10"/>
          </p:nvPr>
        </p:nvSpPr>
        <p:spPr/>
        <p:txBody>
          <a:bodyPr/>
          <a:lstStyle/>
          <a:p>
            <a:fld id="{E7C8927D-96F7-2F48-890D-2D8425614528}" type="datetimeFigureOut">
              <a:rPr lang="en-US" smtClean="0"/>
              <a:t>4/15/2019</a:t>
            </a:fld>
            <a:endParaRPr lang="en-US"/>
          </a:p>
        </p:txBody>
      </p:sp>
      <p:sp>
        <p:nvSpPr>
          <p:cNvPr id="5" name="Footer Placeholder 4">
            <a:extLst>
              <a:ext uri="{FF2B5EF4-FFF2-40B4-BE49-F238E27FC236}">
                <a16:creationId xmlns:a16="http://schemas.microsoft.com/office/drawing/2014/main" id="{942585E1-2A76-E048-AE14-AF0AA8D78F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61D1F-210E-814D-A77D-AB1EFDE5BDA2}"/>
              </a:ext>
            </a:extLst>
          </p:cNvPr>
          <p:cNvSpPr>
            <a:spLocks noGrp="1"/>
          </p:cNvSpPr>
          <p:nvPr>
            <p:ph type="sldNum" sz="quarter" idx="12"/>
          </p:nvPr>
        </p:nvSpPr>
        <p:spPr/>
        <p:txBody>
          <a:bodyPr/>
          <a:lstStyle/>
          <a:p>
            <a:fld id="{7C1588D1-68B6-9D4B-8BDD-A69D49DAAAAB}" type="slidenum">
              <a:rPr lang="en-US" smtClean="0"/>
              <a:t>‹#›</a:t>
            </a:fld>
            <a:endParaRPr lang="en-US"/>
          </a:p>
        </p:txBody>
      </p:sp>
    </p:spTree>
    <p:extLst>
      <p:ext uri="{BB962C8B-B14F-4D97-AF65-F5344CB8AC3E}">
        <p14:creationId xmlns:p14="http://schemas.microsoft.com/office/powerpoint/2010/main" val="15965076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0CBE6-76A2-7D49-8AD2-2E57C43F85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1E9E41-4B89-AE43-A7E2-DCC9465A240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8F7032-63DC-2E4D-A347-B7FB177AF2D9}"/>
              </a:ext>
            </a:extLst>
          </p:cNvPr>
          <p:cNvSpPr>
            <a:spLocks noGrp="1"/>
          </p:cNvSpPr>
          <p:nvPr>
            <p:ph type="dt" sz="half" idx="10"/>
          </p:nvPr>
        </p:nvSpPr>
        <p:spPr/>
        <p:txBody>
          <a:bodyPr/>
          <a:lstStyle/>
          <a:p>
            <a:fld id="{E7C8927D-96F7-2F48-890D-2D8425614528}" type="datetimeFigureOut">
              <a:rPr lang="en-US" smtClean="0"/>
              <a:t>4/15/2019</a:t>
            </a:fld>
            <a:endParaRPr lang="en-US"/>
          </a:p>
        </p:txBody>
      </p:sp>
      <p:sp>
        <p:nvSpPr>
          <p:cNvPr id="5" name="Footer Placeholder 4">
            <a:extLst>
              <a:ext uri="{FF2B5EF4-FFF2-40B4-BE49-F238E27FC236}">
                <a16:creationId xmlns:a16="http://schemas.microsoft.com/office/drawing/2014/main" id="{E212B8FB-C0C5-A243-B93A-9F8F727736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4C117B-CC0C-1448-88FC-47B297FA8EE0}"/>
              </a:ext>
            </a:extLst>
          </p:cNvPr>
          <p:cNvSpPr>
            <a:spLocks noGrp="1"/>
          </p:cNvSpPr>
          <p:nvPr>
            <p:ph type="sldNum" sz="quarter" idx="12"/>
          </p:nvPr>
        </p:nvSpPr>
        <p:spPr/>
        <p:txBody>
          <a:bodyPr/>
          <a:lstStyle/>
          <a:p>
            <a:fld id="{7C1588D1-68B6-9D4B-8BDD-A69D49DAAAAB}" type="slidenum">
              <a:rPr lang="en-US" smtClean="0"/>
              <a:t>‹#›</a:t>
            </a:fld>
            <a:endParaRPr lang="en-US"/>
          </a:p>
        </p:txBody>
      </p:sp>
    </p:spTree>
    <p:extLst>
      <p:ext uri="{BB962C8B-B14F-4D97-AF65-F5344CB8AC3E}">
        <p14:creationId xmlns:p14="http://schemas.microsoft.com/office/powerpoint/2010/main" val="2080567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902EC-60CC-0349-B187-1D69E19670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F4AE49-E12D-1642-9238-1A9FE8375F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0210BBB-B54B-FF42-A86D-52C3713A517C}"/>
              </a:ext>
            </a:extLst>
          </p:cNvPr>
          <p:cNvSpPr>
            <a:spLocks noGrp="1"/>
          </p:cNvSpPr>
          <p:nvPr>
            <p:ph type="dt" sz="half" idx="10"/>
          </p:nvPr>
        </p:nvSpPr>
        <p:spPr/>
        <p:txBody>
          <a:bodyPr/>
          <a:lstStyle/>
          <a:p>
            <a:fld id="{E7C8927D-96F7-2F48-890D-2D8425614528}" type="datetimeFigureOut">
              <a:rPr lang="en-US" smtClean="0"/>
              <a:t>4/15/2019</a:t>
            </a:fld>
            <a:endParaRPr lang="en-US"/>
          </a:p>
        </p:txBody>
      </p:sp>
      <p:sp>
        <p:nvSpPr>
          <p:cNvPr id="5" name="Footer Placeholder 4">
            <a:extLst>
              <a:ext uri="{FF2B5EF4-FFF2-40B4-BE49-F238E27FC236}">
                <a16:creationId xmlns:a16="http://schemas.microsoft.com/office/drawing/2014/main" id="{D0167ACC-BE7D-5B42-96DE-00E0BB3587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D4C468-CF73-9746-A0D6-9E9248487E5E}"/>
              </a:ext>
            </a:extLst>
          </p:cNvPr>
          <p:cNvSpPr>
            <a:spLocks noGrp="1"/>
          </p:cNvSpPr>
          <p:nvPr>
            <p:ph type="sldNum" sz="quarter" idx="12"/>
          </p:nvPr>
        </p:nvSpPr>
        <p:spPr/>
        <p:txBody>
          <a:bodyPr/>
          <a:lstStyle/>
          <a:p>
            <a:fld id="{7C1588D1-68B6-9D4B-8BDD-A69D49DAAAAB}" type="slidenum">
              <a:rPr lang="en-US" smtClean="0"/>
              <a:t>‹#›</a:t>
            </a:fld>
            <a:endParaRPr lang="en-US"/>
          </a:p>
        </p:txBody>
      </p:sp>
    </p:spTree>
    <p:extLst>
      <p:ext uri="{BB962C8B-B14F-4D97-AF65-F5344CB8AC3E}">
        <p14:creationId xmlns:p14="http://schemas.microsoft.com/office/powerpoint/2010/main" val="8702202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5018F-4FA7-7748-9D6B-160B49A477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D9C5CB-83A2-D940-815C-59EF7C90EAB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AAAFB3-A143-5C42-BE96-603A97206EE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DD55C4-581A-8649-B235-3C9320E6E7F7}"/>
              </a:ext>
            </a:extLst>
          </p:cNvPr>
          <p:cNvSpPr>
            <a:spLocks noGrp="1"/>
          </p:cNvSpPr>
          <p:nvPr>
            <p:ph type="dt" sz="half" idx="10"/>
          </p:nvPr>
        </p:nvSpPr>
        <p:spPr/>
        <p:txBody>
          <a:bodyPr/>
          <a:lstStyle/>
          <a:p>
            <a:fld id="{E7C8927D-96F7-2F48-890D-2D8425614528}" type="datetimeFigureOut">
              <a:rPr lang="en-US" smtClean="0"/>
              <a:t>4/15/2019</a:t>
            </a:fld>
            <a:endParaRPr lang="en-US"/>
          </a:p>
        </p:txBody>
      </p:sp>
      <p:sp>
        <p:nvSpPr>
          <p:cNvPr id="6" name="Footer Placeholder 5">
            <a:extLst>
              <a:ext uri="{FF2B5EF4-FFF2-40B4-BE49-F238E27FC236}">
                <a16:creationId xmlns:a16="http://schemas.microsoft.com/office/drawing/2014/main" id="{6F5DE317-26D6-9942-9396-32801EB642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48A37D-2A00-E74F-8704-26DB00361EE4}"/>
              </a:ext>
            </a:extLst>
          </p:cNvPr>
          <p:cNvSpPr>
            <a:spLocks noGrp="1"/>
          </p:cNvSpPr>
          <p:nvPr>
            <p:ph type="sldNum" sz="quarter" idx="12"/>
          </p:nvPr>
        </p:nvSpPr>
        <p:spPr/>
        <p:txBody>
          <a:bodyPr/>
          <a:lstStyle/>
          <a:p>
            <a:fld id="{7C1588D1-68B6-9D4B-8BDD-A69D49DAAAAB}" type="slidenum">
              <a:rPr lang="en-US" smtClean="0"/>
              <a:t>‹#›</a:t>
            </a:fld>
            <a:endParaRPr lang="en-US"/>
          </a:p>
        </p:txBody>
      </p:sp>
    </p:spTree>
    <p:extLst>
      <p:ext uri="{BB962C8B-B14F-4D97-AF65-F5344CB8AC3E}">
        <p14:creationId xmlns:p14="http://schemas.microsoft.com/office/powerpoint/2010/main" val="794026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B55E7-0BB2-8747-89EA-C6182EB24E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B5D9C6-E590-C348-A70A-94BB3BFE83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8F236F5-CCE4-0A42-A01C-CCFF14EF018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D5E630-0647-5842-B9C9-0F10E54697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42D67AE-9F70-BA45-B193-9D33374CA1E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155EDD-22CE-7F49-BE91-710C9203A4C5}"/>
              </a:ext>
            </a:extLst>
          </p:cNvPr>
          <p:cNvSpPr>
            <a:spLocks noGrp="1"/>
          </p:cNvSpPr>
          <p:nvPr>
            <p:ph type="dt" sz="half" idx="10"/>
          </p:nvPr>
        </p:nvSpPr>
        <p:spPr/>
        <p:txBody>
          <a:bodyPr/>
          <a:lstStyle/>
          <a:p>
            <a:fld id="{E7C8927D-96F7-2F48-890D-2D8425614528}" type="datetimeFigureOut">
              <a:rPr lang="en-US" smtClean="0"/>
              <a:t>4/15/2019</a:t>
            </a:fld>
            <a:endParaRPr lang="en-US"/>
          </a:p>
        </p:txBody>
      </p:sp>
      <p:sp>
        <p:nvSpPr>
          <p:cNvPr id="8" name="Footer Placeholder 7">
            <a:extLst>
              <a:ext uri="{FF2B5EF4-FFF2-40B4-BE49-F238E27FC236}">
                <a16:creationId xmlns:a16="http://schemas.microsoft.com/office/drawing/2014/main" id="{DB8C762A-2746-5E4E-8FB8-1CA0BD519B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E4FEE3-749D-0444-8C40-1155EBFF950D}"/>
              </a:ext>
            </a:extLst>
          </p:cNvPr>
          <p:cNvSpPr>
            <a:spLocks noGrp="1"/>
          </p:cNvSpPr>
          <p:nvPr>
            <p:ph type="sldNum" sz="quarter" idx="12"/>
          </p:nvPr>
        </p:nvSpPr>
        <p:spPr/>
        <p:txBody>
          <a:bodyPr/>
          <a:lstStyle/>
          <a:p>
            <a:fld id="{7C1588D1-68B6-9D4B-8BDD-A69D49DAAAAB}" type="slidenum">
              <a:rPr lang="en-US" smtClean="0"/>
              <a:t>‹#›</a:t>
            </a:fld>
            <a:endParaRPr lang="en-US"/>
          </a:p>
        </p:txBody>
      </p:sp>
    </p:spTree>
    <p:extLst>
      <p:ext uri="{BB962C8B-B14F-4D97-AF65-F5344CB8AC3E}">
        <p14:creationId xmlns:p14="http://schemas.microsoft.com/office/powerpoint/2010/main" val="12288472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5F1DF-523B-B043-B32B-50AF7EA1F8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E27CD5-C758-CB42-903F-762E8C150728}"/>
              </a:ext>
            </a:extLst>
          </p:cNvPr>
          <p:cNvSpPr>
            <a:spLocks noGrp="1"/>
          </p:cNvSpPr>
          <p:nvPr>
            <p:ph type="dt" sz="half" idx="10"/>
          </p:nvPr>
        </p:nvSpPr>
        <p:spPr/>
        <p:txBody>
          <a:bodyPr/>
          <a:lstStyle/>
          <a:p>
            <a:fld id="{E7C8927D-96F7-2F48-890D-2D8425614528}" type="datetimeFigureOut">
              <a:rPr lang="en-US" smtClean="0"/>
              <a:t>4/15/2019</a:t>
            </a:fld>
            <a:endParaRPr lang="en-US"/>
          </a:p>
        </p:txBody>
      </p:sp>
      <p:sp>
        <p:nvSpPr>
          <p:cNvPr id="4" name="Footer Placeholder 3">
            <a:extLst>
              <a:ext uri="{FF2B5EF4-FFF2-40B4-BE49-F238E27FC236}">
                <a16:creationId xmlns:a16="http://schemas.microsoft.com/office/drawing/2014/main" id="{A02F88CF-5054-D046-AFAB-C89D8FE9FE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A5007B-3935-3943-BD75-8447CAF14CF5}"/>
              </a:ext>
            </a:extLst>
          </p:cNvPr>
          <p:cNvSpPr>
            <a:spLocks noGrp="1"/>
          </p:cNvSpPr>
          <p:nvPr>
            <p:ph type="sldNum" sz="quarter" idx="12"/>
          </p:nvPr>
        </p:nvSpPr>
        <p:spPr/>
        <p:txBody>
          <a:bodyPr/>
          <a:lstStyle/>
          <a:p>
            <a:fld id="{7C1588D1-68B6-9D4B-8BDD-A69D49DAAAAB}" type="slidenum">
              <a:rPr lang="en-US" smtClean="0"/>
              <a:t>‹#›</a:t>
            </a:fld>
            <a:endParaRPr lang="en-US"/>
          </a:p>
        </p:txBody>
      </p:sp>
    </p:spTree>
    <p:extLst>
      <p:ext uri="{BB962C8B-B14F-4D97-AF65-F5344CB8AC3E}">
        <p14:creationId xmlns:p14="http://schemas.microsoft.com/office/powerpoint/2010/main" val="12826840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E3A6F2-C1D3-9E4D-B17F-2B91B19BF4B1}"/>
              </a:ext>
            </a:extLst>
          </p:cNvPr>
          <p:cNvSpPr>
            <a:spLocks noGrp="1"/>
          </p:cNvSpPr>
          <p:nvPr>
            <p:ph type="dt" sz="half" idx="10"/>
          </p:nvPr>
        </p:nvSpPr>
        <p:spPr/>
        <p:txBody>
          <a:bodyPr/>
          <a:lstStyle/>
          <a:p>
            <a:fld id="{E7C8927D-96F7-2F48-890D-2D8425614528}" type="datetimeFigureOut">
              <a:rPr lang="en-US" smtClean="0"/>
              <a:t>4/15/2019</a:t>
            </a:fld>
            <a:endParaRPr lang="en-US"/>
          </a:p>
        </p:txBody>
      </p:sp>
      <p:sp>
        <p:nvSpPr>
          <p:cNvPr id="3" name="Footer Placeholder 2">
            <a:extLst>
              <a:ext uri="{FF2B5EF4-FFF2-40B4-BE49-F238E27FC236}">
                <a16:creationId xmlns:a16="http://schemas.microsoft.com/office/drawing/2014/main" id="{4A8D0DD9-7601-204B-B179-C2E3C179BB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C33FEE-28C6-D24C-AF06-FC2AF9ECCD23}"/>
              </a:ext>
            </a:extLst>
          </p:cNvPr>
          <p:cNvSpPr>
            <a:spLocks noGrp="1"/>
          </p:cNvSpPr>
          <p:nvPr>
            <p:ph type="sldNum" sz="quarter" idx="12"/>
          </p:nvPr>
        </p:nvSpPr>
        <p:spPr/>
        <p:txBody>
          <a:bodyPr/>
          <a:lstStyle/>
          <a:p>
            <a:fld id="{7C1588D1-68B6-9D4B-8BDD-A69D49DAAAAB}" type="slidenum">
              <a:rPr lang="en-US" smtClean="0"/>
              <a:t>‹#›</a:t>
            </a:fld>
            <a:endParaRPr lang="en-US"/>
          </a:p>
        </p:txBody>
      </p:sp>
    </p:spTree>
    <p:extLst>
      <p:ext uri="{BB962C8B-B14F-4D97-AF65-F5344CB8AC3E}">
        <p14:creationId xmlns:p14="http://schemas.microsoft.com/office/powerpoint/2010/main" val="27550488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BF87F-F097-894E-8D0E-F830C809C6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39B373-3A16-124C-A566-062ED2258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DB9FCF-5550-FF49-906B-381D28AE7E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2F4271B-942D-5648-BE65-0C58EF56E3CD}"/>
              </a:ext>
            </a:extLst>
          </p:cNvPr>
          <p:cNvSpPr>
            <a:spLocks noGrp="1"/>
          </p:cNvSpPr>
          <p:nvPr>
            <p:ph type="dt" sz="half" idx="10"/>
          </p:nvPr>
        </p:nvSpPr>
        <p:spPr/>
        <p:txBody>
          <a:bodyPr/>
          <a:lstStyle/>
          <a:p>
            <a:fld id="{E7C8927D-96F7-2F48-890D-2D8425614528}" type="datetimeFigureOut">
              <a:rPr lang="en-US" smtClean="0"/>
              <a:t>4/15/2019</a:t>
            </a:fld>
            <a:endParaRPr lang="en-US"/>
          </a:p>
        </p:txBody>
      </p:sp>
      <p:sp>
        <p:nvSpPr>
          <p:cNvPr id="6" name="Footer Placeholder 5">
            <a:extLst>
              <a:ext uri="{FF2B5EF4-FFF2-40B4-BE49-F238E27FC236}">
                <a16:creationId xmlns:a16="http://schemas.microsoft.com/office/drawing/2014/main" id="{AEA068BE-C49F-284A-9A44-737091148E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9FA3A9-D524-B840-8D7A-9511E5725016}"/>
              </a:ext>
            </a:extLst>
          </p:cNvPr>
          <p:cNvSpPr>
            <a:spLocks noGrp="1"/>
          </p:cNvSpPr>
          <p:nvPr>
            <p:ph type="sldNum" sz="quarter" idx="12"/>
          </p:nvPr>
        </p:nvSpPr>
        <p:spPr/>
        <p:txBody>
          <a:bodyPr/>
          <a:lstStyle/>
          <a:p>
            <a:fld id="{7C1588D1-68B6-9D4B-8BDD-A69D49DAAAAB}" type="slidenum">
              <a:rPr lang="en-US" smtClean="0"/>
              <a:t>‹#›</a:t>
            </a:fld>
            <a:endParaRPr lang="en-US"/>
          </a:p>
        </p:txBody>
      </p:sp>
    </p:spTree>
    <p:extLst>
      <p:ext uri="{BB962C8B-B14F-4D97-AF65-F5344CB8AC3E}">
        <p14:creationId xmlns:p14="http://schemas.microsoft.com/office/powerpoint/2010/main" val="476295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C0ACD1-7247-9A45-A6CA-A68A0053BA06}"/>
              </a:ext>
            </a:extLst>
          </p:cNvPr>
          <p:cNvSpPr>
            <a:spLocks noGrp="1"/>
          </p:cNvSpPr>
          <p:nvPr>
            <p:ph type="dt" sz="half" idx="10"/>
          </p:nvPr>
        </p:nvSpPr>
        <p:spPr>
          <a:xfrm>
            <a:off x="237309" y="6385015"/>
            <a:ext cx="2743200" cy="365125"/>
          </a:xfrm>
          <a:prstGeom prst="rect">
            <a:avLst/>
          </a:prstGeom>
        </p:spPr>
        <p:txBody>
          <a:bodyPr/>
          <a:lstStyle/>
          <a:p>
            <a:r>
              <a:rPr lang="en-US" dirty="0"/>
              <a:t>2/12/19</a:t>
            </a:r>
          </a:p>
          <a:p>
            <a:endParaRPr lang="en-US" dirty="0"/>
          </a:p>
        </p:txBody>
      </p:sp>
      <p:sp>
        <p:nvSpPr>
          <p:cNvPr id="3" name="Footer Placeholder 2">
            <a:extLst>
              <a:ext uri="{FF2B5EF4-FFF2-40B4-BE49-F238E27FC236}">
                <a16:creationId xmlns:a16="http://schemas.microsoft.com/office/drawing/2014/main" id="{460E5993-747A-A742-9771-C1A344BAFF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B5FF96E-2596-7A4D-B5DE-65C19C65E166}"/>
              </a:ext>
            </a:extLst>
          </p:cNvPr>
          <p:cNvSpPr>
            <a:spLocks noGrp="1"/>
          </p:cNvSpPr>
          <p:nvPr>
            <p:ph type="sldNum" sz="quarter" idx="12"/>
          </p:nvPr>
        </p:nvSpPr>
        <p:spPr>
          <a:xfrm>
            <a:off x="9448800" y="6364151"/>
            <a:ext cx="2743200" cy="365125"/>
          </a:xfrm>
          <a:prstGeom prst="rect">
            <a:avLst/>
          </a:prstGeom>
        </p:spPr>
        <p:txBody>
          <a:bodyPr/>
          <a:lstStyle/>
          <a:p>
            <a:r>
              <a:rPr lang="en-US" dirty="0"/>
              <a:t>                                   </a:t>
            </a:r>
            <a:fld id="{FAFC9E9B-C727-5F47-BF78-C2A8612BF591}" type="slidenum">
              <a:rPr lang="en-US" smtClean="0"/>
              <a:t>‹#›</a:t>
            </a:fld>
            <a:endParaRPr lang="en-US" dirty="0"/>
          </a:p>
        </p:txBody>
      </p:sp>
    </p:spTree>
    <p:extLst>
      <p:ext uri="{BB962C8B-B14F-4D97-AF65-F5344CB8AC3E}">
        <p14:creationId xmlns:p14="http://schemas.microsoft.com/office/powerpoint/2010/main" val="4148413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B4018-CA82-D04F-AB21-EF0050CE7E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0B1EE8-8B6F-FC4C-BFF2-513DB475CF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B5AC34-82ED-1A49-B664-A7934D5F0D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D393DA4-6F56-4643-BE3C-656FCC734FE9}"/>
              </a:ext>
            </a:extLst>
          </p:cNvPr>
          <p:cNvSpPr>
            <a:spLocks noGrp="1"/>
          </p:cNvSpPr>
          <p:nvPr>
            <p:ph type="dt" sz="half" idx="10"/>
          </p:nvPr>
        </p:nvSpPr>
        <p:spPr/>
        <p:txBody>
          <a:bodyPr/>
          <a:lstStyle/>
          <a:p>
            <a:fld id="{E7C8927D-96F7-2F48-890D-2D8425614528}" type="datetimeFigureOut">
              <a:rPr lang="en-US" smtClean="0"/>
              <a:t>4/15/2019</a:t>
            </a:fld>
            <a:endParaRPr lang="en-US"/>
          </a:p>
        </p:txBody>
      </p:sp>
      <p:sp>
        <p:nvSpPr>
          <p:cNvPr id="6" name="Footer Placeholder 5">
            <a:extLst>
              <a:ext uri="{FF2B5EF4-FFF2-40B4-BE49-F238E27FC236}">
                <a16:creationId xmlns:a16="http://schemas.microsoft.com/office/drawing/2014/main" id="{FE82C455-E167-6642-8187-82E898CE46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9326D9-4D5E-0E46-82BB-FBBBA5350305}"/>
              </a:ext>
            </a:extLst>
          </p:cNvPr>
          <p:cNvSpPr>
            <a:spLocks noGrp="1"/>
          </p:cNvSpPr>
          <p:nvPr>
            <p:ph type="sldNum" sz="quarter" idx="12"/>
          </p:nvPr>
        </p:nvSpPr>
        <p:spPr/>
        <p:txBody>
          <a:bodyPr/>
          <a:lstStyle/>
          <a:p>
            <a:fld id="{7C1588D1-68B6-9D4B-8BDD-A69D49DAAAAB}" type="slidenum">
              <a:rPr lang="en-US" smtClean="0"/>
              <a:t>‹#›</a:t>
            </a:fld>
            <a:endParaRPr lang="en-US"/>
          </a:p>
        </p:txBody>
      </p:sp>
    </p:spTree>
    <p:extLst>
      <p:ext uri="{BB962C8B-B14F-4D97-AF65-F5344CB8AC3E}">
        <p14:creationId xmlns:p14="http://schemas.microsoft.com/office/powerpoint/2010/main" val="167106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E461A-4F13-F042-950E-FF76BBE473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96D65D-776C-0C42-8FCF-F29EDC99EE8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F32BCF-E89E-1844-8127-DAA131E98251}"/>
              </a:ext>
            </a:extLst>
          </p:cNvPr>
          <p:cNvSpPr>
            <a:spLocks noGrp="1"/>
          </p:cNvSpPr>
          <p:nvPr>
            <p:ph type="dt" sz="half" idx="10"/>
          </p:nvPr>
        </p:nvSpPr>
        <p:spPr/>
        <p:txBody>
          <a:bodyPr/>
          <a:lstStyle/>
          <a:p>
            <a:fld id="{E7C8927D-96F7-2F48-890D-2D8425614528}" type="datetimeFigureOut">
              <a:rPr lang="en-US" smtClean="0"/>
              <a:t>4/15/2019</a:t>
            </a:fld>
            <a:endParaRPr lang="en-US"/>
          </a:p>
        </p:txBody>
      </p:sp>
      <p:sp>
        <p:nvSpPr>
          <p:cNvPr id="5" name="Footer Placeholder 4">
            <a:extLst>
              <a:ext uri="{FF2B5EF4-FFF2-40B4-BE49-F238E27FC236}">
                <a16:creationId xmlns:a16="http://schemas.microsoft.com/office/drawing/2014/main" id="{AEDF525B-6938-DC4C-AC6F-118BF821B2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C0B6CE-834F-BB4E-B7A5-2DDF5533EE35}"/>
              </a:ext>
            </a:extLst>
          </p:cNvPr>
          <p:cNvSpPr>
            <a:spLocks noGrp="1"/>
          </p:cNvSpPr>
          <p:nvPr>
            <p:ph type="sldNum" sz="quarter" idx="12"/>
          </p:nvPr>
        </p:nvSpPr>
        <p:spPr/>
        <p:txBody>
          <a:bodyPr/>
          <a:lstStyle/>
          <a:p>
            <a:fld id="{7C1588D1-68B6-9D4B-8BDD-A69D49DAAAAB}" type="slidenum">
              <a:rPr lang="en-US" smtClean="0"/>
              <a:t>‹#›</a:t>
            </a:fld>
            <a:endParaRPr lang="en-US"/>
          </a:p>
        </p:txBody>
      </p:sp>
    </p:spTree>
    <p:extLst>
      <p:ext uri="{BB962C8B-B14F-4D97-AF65-F5344CB8AC3E}">
        <p14:creationId xmlns:p14="http://schemas.microsoft.com/office/powerpoint/2010/main" val="3270835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5E2779-29F9-B341-A92C-3E079F4664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35313D-2589-F243-8CC8-030C1BD8396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E8706C-97F5-6246-9C51-2B4D8A9F5304}"/>
              </a:ext>
            </a:extLst>
          </p:cNvPr>
          <p:cNvSpPr>
            <a:spLocks noGrp="1"/>
          </p:cNvSpPr>
          <p:nvPr>
            <p:ph type="dt" sz="half" idx="10"/>
          </p:nvPr>
        </p:nvSpPr>
        <p:spPr/>
        <p:txBody>
          <a:bodyPr/>
          <a:lstStyle/>
          <a:p>
            <a:fld id="{E7C8927D-96F7-2F48-890D-2D8425614528}" type="datetimeFigureOut">
              <a:rPr lang="en-US" smtClean="0"/>
              <a:t>4/15/2019</a:t>
            </a:fld>
            <a:endParaRPr lang="en-US"/>
          </a:p>
        </p:txBody>
      </p:sp>
      <p:sp>
        <p:nvSpPr>
          <p:cNvPr id="5" name="Footer Placeholder 4">
            <a:extLst>
              <a:ext uri="{FF2B5EF4-FFF2-40B4-BE49-F238E27FC236}">
                <a16:creationId xmlns:a16="http://schemas.microsoft.com/office/drawing/2014/main" id="{EC1D17F7-0F61-0C47-9928-23E1BEC4DA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928232-55F4-694D-85CA-C28C2B6C2FDC}"/>
              </a:ext>
            </a:extLst>
          </p:cNvPr>
          <p:cNvSpPr>
            <a:spLocks noGrp="1"/>
          </p:cNvSpPr>
          <p:nvPr>
            <p:ph type="sldNum" sz="quarter" idx="12"/>
          </p:nvPr>
        </p:nvSpPr>
        <p:spPr/>
        <p:txBody>
          <a:bodyPr/>
          <a:lstStyle/>
          <a:p>
            <a:fld id="{7C1588D1-68B6-9D4B-8BDD-A69D49DAAAAB}" type="slidenum">
              <a:rPr lang="en-US" smtClean="0"/>
              <a:t>‹#›</a:t>
            </a:fld>
            <a:endParaRPr lang="en-US"/>
          </a:p>
        </p:txBody>
      </p:sp>
    </p:spTree>
    <p:extLst>
      <p:ext uri="{BB962C8B-B14F-4D97-AF65-F5344CB8AC3E}">
        <p14:creationId xmlns:p14="http://schemas.microsoft.com/office/powerpoint/2010/main" val="3277372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66BF9-AFA2-3840-B95D-244D660C6A71}"/>
              </a:ext>
            </a:extLst>
          </p:cNvPr>
          <p:cNvSpPr>
            <a:spLocks noGrp="1"/>
          </p:cNvSpPr>
          <p:nvPr>
            <p:ph type="title"/>
          </p:nvPr>
        </p:nvSpPr>
        <p:spPr>
          <a:xfrm>
            <a:off x="4689565" y="335823"/>
            <a:ext cx="6648995" cy="1325563"/>
          </a:xfrm>
          <a:noFill/>
        </p:spPr>
        <p:txBody>
          <a:bodyPr>
            <a:normAutofit/>
          </a:bodyPr>
          <a:lstStyle>
            <a:lvl1pPr>
              <a:defRPr sz="3200" b="1">
                <a:solidFill>
                  <a:schemeClr val="accent2">
                    <a:lumMod val="75000"/>
                  </a:schemeClr>
                </a:solidFill>
                <a:latin typeface="Lucida Sans" panose="020B0602030504020204" pitchFamily="34"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684E66B5-2A79-5544-A907-81974C05D271}"/>
              </a:ext>
            </a:extLst>
          </p:cNvPr>
          <p:cNvSpPr>
            <a:spLocks noGrp="1"/>
          </p:cNvSpPr>
          <p:nvPr>
            <p:ph idx="1"/>
          </p:nvPr>
        </p:nvSpPr>
        <p:spPr>
          <a:xfrm>
            <a:off x="461554" y="1625373"/>
            <a:ext cx="11002192" cy="473877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249FBC6-50AF-6B45-BABB-33DF90C9B0CD}"/>
              </a:ext>
            </a:extLst>
          </p:cNvPr>
          <p:cNvSpPr>
            <a:spLocks noGrp="1"/>
          </p:cNvSpPr>
          <p:nvPr>
            <p:ph type="dt" sz="half" idx="10"/>
          </p:nvPr>
        </p:nvSpPr>
        <p:spPr>
          <a:xfrm>
            <a:off x="461554" y="6364151"/>
            <a:ext cx="2743200" cy="365125"/>
          </a:xfrm>
          <a:prstGeom prst="rect">
            <a:avLst/>
          </a:prstGeom>
        </p:spPr>
        <p:txBody>
          <a:bodyPr/>
          <a:lstStyle/>
          <a:p>
            <a:r>
              <a:rPr lang="en-US" dirty="0"/>
              <a:t>2/12/19</a:t>
            </a:r>
          </a:p>
          <a:p>
            <a:endParaRPr lang="en-US" dirty="0"/>
          </a:p>
        </p:txBody>
      </p:sp>
      <p:sp>
        <p:nvSpPr>
          <p:cNvPr id="5" name="Footer Placeholder 4">
            <a:extLst>
              <a:ext uri="{FF2B5EF4-FFF2-40B4-BE49-F238E27FC236}">
                <a16:creationId xmlns:a16="http://schemas.microsoft.com/office/drawing/2014/main" id="{6B6F422F-AC5E-D244-A6D0-246E145EFF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A20558-C6C9-1D4D-A8C4-77C2ED3D62F4}"/>
              </a:ext>
            </a:extLst>
          </p:cNvPr>
          <p:cNvSpPr>
            <a:spLocks noGrp="1"/>
          </p:cNvSpPr>
          <p:nvPr>
            <p:ph type="sldNum" sz="quarter" idx="12"/>
          </p:nvPr>
        </p:nvSpPr>
        <p:spPr>
          <a:xfrm>
            <a:off x="11463746" y="6410507"/>
            <a:ext cx="533400" cy="292644"/>
          </a:xfrm>
          <a:prstGeom prst="rect">
            <a:avLst/>
          </a:prstGeom>
        </p:spPr>
        <p:txBody>
          <a:bodyPr/>
          <a:lstStyle>
            <a:lvl1pPr>
              <a:defRPr/>
            </a:lvl1pPr>
          </a:lstStyle>
          <a:p>
            <a:fld id="{DB809EAC-53E4-474A-A89A-A578BFC3A0FC}" type="slidenum">
              <a:rPr lang="en-US" smtClean="0"/>
              <a:pPr/>
              <a:t>‹#›</a:t>
            </a:fld>
            <a:endParaRPr lang="en-US" dirty="0"/>
          </a:p>
        </p:txBody>
      </p:sp>
      <p:cxnSp>
        <p:nvCxnSpPr>
          <p:cNvPr id="9" name="Straight Connector 8">
            <a:extLst>
              <a:ext uri="{FF2B5EF4-FFF2-40B4-BE49-F238E27FC236}">
                <a16:creationId xmlns:a16="http://schemas.microsoft.com/office/drawing/2014/main" id="{831184E2-9F95-BF41-9239-0C296695B72A}"/>
              </a:ext>
            </a:extLst>
          </p:cNvPr>
          <p:cNvCxnSpPr>
            <a:cxnSpLocks/>
          </p:cNvCxnSpPr>
          <p:nvPr userDrawn="1"/>
        </p:nvCxnSpPr>
        <p:spPr>
          <a:xfrm>
            <a:off x="152400" y="1484809"/>
            <a:ext cx="1183455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7540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0EA14-C893-3A4A-94EC-773EFA4DB2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BEA108-F192-6B43-B5F2-D08EA4BFCF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9B18B63-96D8-4647-AE49-8674FCF19ABF}"/>
              </a:ext>
            </a:extLst>
          </p:cNvPr>
          <p:cNvSpPr>
            <a:spLocks noGrp="1"/>
          </p:cNvSpPr>
          <p:nvPr>
            <p:ph type="dt" sz="half" idx="10"/>
          </p:nvPr>
        </p:nvSpPr>
        <p:spPr>
          <a:xfrm>
            <a:off x="838200" y="6356350"/>
            <a:ext cx="2743200" cy="365125"/>
          </a:xfrm>
          <a:prstGeom prst="rect">
            <a:avLst/>
          </a:prstGeom>
        </p:spPr>
        <p:txBody>
          <a:bodyPr/>
          <a:lstStyle/>
          <a:p>
            <a:r>
              <a:rPr lang="en-US" dirty="0"/>
              <a:t>2/12/19</a:t>
            </a:r>
          </a:p>
          <a:p>
            <a:endParaRPr lang="en-US" dirty="0"/>
          </a:p>
        </p:txBody>
      </p:sp>
      <p:sp>
        <p:nvSpPr>
          <p:cNvPr id="5" name="Footer Placeholder 4">
            <a:extLst>
              <a:ext uri="{FF2B5EF4-FFF2-40B4-BE49-F238E27FC236}">
                <a16:creationId xmlns:a16="http://schemas.microsoft.com/office/drawing/2014/main" id="{16DD45D5-EA1E-D14C-B62B-1F30FA19F1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66CB734-6439-9E4B-AE7E-EFF7C5F230D4}"/>
              </a:ext>
            </a:extLst>
          </p:cNvPr>
          <p:cNvSpPr>
            <a:spLocks noGrp="1"/>
          </p:cNvSpPr>
          <p:nvPr>
            <p:ph type="sldNum" sz="quarter" idx="12"/>
          </p:nvPr>
        </p:nvSpPr>
        <p:spPr>
          <a:xfrm>
            <a:off x="8610600" y="6356350"/>
            <a:ext cx="2743200" cy="365125"/>
          </a:xfrm>
          <a:prstGeom prst="rect">
            <a:avLst/>
          </a:prstGeom>
        </p:spPr>
        <p:txBody>
          <a:bodyPr/>
          <a:lstStyle/>
          <a:p>
            <a:fld id="{FAFC9E9B-C727-5F47-BF78-C2A8612BF591}" type="slidenum">
              <a:rPr lang="en-US" smtClean="0"/>
              <a:t>‹#›</a:t>
            </a:fld>
            <a:endParaRPr lang="en-US"/>
          </a:p>
        </p:txBody>
      </p:sp>
    </p:spTree>
    <p:extLst>
      <p:ext uri="{BB962C8B-B14F-4D97-AF65-F5344CB8AC3E}">
        <p14:creationId xmlns:p14="http://schemas.microsoft.com/office/powerpoint/2010/main" val="18689868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9D875-2931-924F-A277-26CE9407EC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99A853-AE43-8E43-9386-BCB97A60197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57F1D6-BB16-C349-BF69-6EB53564C97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A11853-E66C-3D4E-BAD1-1350AA8303E8}"/>
              </a:ext>
            </a:extLst>
          </p:cNvPr>
          <p:cNvSpPr>
            <a:spLocks noGrp="1"/>
          </p:cNvSpPr>
          <p:nvPr>
            <p:ph type="dt" sz="half" idx="10"/>
          </p:nvPr>
        </p:nvSpPr>
        <p:spPr>
          <a:xfrm>
            <a:off x="838200" y="6356350"/>
            <a:ext cx="2743200" cy="365125"/>
          </a:xfrm>
          <a:prstGeom prst="rect">
            <a:avLst/>
          </a:prstGeom>
        </p:spPr>
        <p:txBody>
          <a:bodyPr/>
          <a:lstStyle/>
          <a:p>
            <a:r>
              <a:rPr lang="en-US" dirty="0"/>
              <a:t>2/12/19</a:t>
            </a:r>
          </a:p>
          <a:p>
            <a:endParaRPr lang="en-US" dirty="0"/>
          </a:p>
        </p:txBody>
      </p:sp>
      <p:sp>
        <p:nvSpPr>
          <p:cNvPr id="6" name="Footer Placeholder 5">
            <a:extLst>
              <a:ext uri="{FF2B5EF4-FFF2-40B4-BE49-F238E27FC236}">
                <a16:creationId xmlns:a16="http://schemas.microsoft.com/office/drawing/2014/main" id="{B1E4BDAE-37CC-5E48-A827-B06DF6425D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BC28CCF-FF7E-4545-9AA6-840CE8D1283F}"/>
              </a:ext>
            </a:extLst>
          </p:cNvPr>
          <p:cNvSpPr>
            <a:spLocks noGrp="1"/>
          </p:cNvSpPr>
          <p:nvPr>
            <p:ph type="sldNum" sz="quarter" idx="12"/>
          </p:nvPr>
        </p:nvSpPr>
        <p:spPr>
          <a:xfrm>
            <a:off x="8610600" y="6356350"/>
            <a:ext cx="2743200" cy="365125"/>
          </a:xfrm>
          <a:prstGeom prst="rect">
            <a:avLst/>
          </a:prstGeom>
        </p:spPr>
        <p:txBody>
          <a:bodyPr/>
          <a:lstStyle/>
          <a:p>
            <a:fld id="{FAFC9E9B-C727-5F47-BF78-C2A8612BF591}" type="slidenum">
              <a:rPr lang="en-US" smtClean="0"/>
              <a:t>‹#›</a:t>
            </a:fld>
            <a:endParaRPr lang="en-US"/>
          </a:p>
        </p:txBody>
      </p:sp>
    </p:spTree>
    <p:extLst>
      <p:ext uri="{BB962C8B-B14F-4D97-AF65-F5344CB8AC3E}">
        <p14:creationId xmlns:p14="http://schemas.microsoft.com/office/powerpoint/2010/main" val="3477776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1F979-9831-A64A-967D-8352CAB13C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4EBAF4-826A-044B-B16C-17AB1E0F97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9E7F6F6-753D-CF40-94A0-B1F19C01210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143A2D-684F-2444-B9B0-B9347CB431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53CA30E-DF17-7241-BE55-574CD207468B}"/>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195E4C-D9B2-894B-AE3E-EC7309D143A2}"/>
              </a:ext>
            </a:extLst>
          </p:cNvPr>
          <p:cNvSpPr>
            <a:spLocks noGrp="1"/>
          </p:cNvSpPr>
          <p:nvPr>
            <p:ph type="dt" sz="half" idx="10"/>
          </p:nvPr>
        </p:nvSpPr>
        <p:spPr>
          <a:xfrm>
            <a:off x="838200" y="6356350"/>
            <a:ext cx="2743200" cy="365125"/>
          </a:xfrm>
          <a:prstGeom prst="rect">
            <a:avLst/>
          </a:prstGeom>
        </p:spPr>
        <p:txBody>
          <a:bodyPr/>
          <a:lstStyle/>
          <a:p>
            <a:r>
              <a:rPr lang="en-US" dirty="0"/>
              <a:t>2/12/19</a:t>
            </a:r>
          </a:p>
          <a:p>
            <a:endParaRPr lang="en-US" dirty="0"/>
          </a:p>
        </p:txBody>
      </p:sp>
      <p:sp>
        <p:nvSpPr>
          <p:cNvPr id="8" name="Footer Placeholder 7">
            <a:extLst>
              <a:ext uri="{FF2B5EF4-FFF2-40B4-BE49-F238E27FC236}">
                <a16:creationId xmlns:a16="http://schemas.microsoft.com/office/drawing/2014/main" id="{1BB615F3-1554-0743-833A-96BDC6494B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8A48529-2173-AC4F-8577-CC491BE4D24A}"/>
              </a:ext>
            </a:extLst>
          </p:cNvPr>
          <p:cNvSpPr>
            <a:spLocks noGrp="1"/>
          </p:cNvSpPr>
          <p:nvPr>
            <p:ph type="sldNum" sz="quarter" idx="12"/>
          </p:nvPr>
        </p:nvSpPr>
        <p:spPr>
          <a:xfrm>
            <a:off x="8610600" y="6356350"/>
            <a:ext cx="2743200" cy="365125"/>
          </a:xfrm>
          <a:prstGeom prst="rect">
            <a:avLst/>
          </a:prstGeom>
        </p:spPr>
        <p:txBody>
          <a:bodyPr/>
          <a:lstStyle/>
          <a:p>
            <a:fld id="{FAFC9E9B-C727-5F47-BF78-C2A8612BF591}" type="slidenum">
              <a:rPr lang="en-US" smtClean="0"/>
              <a:t>‹#›</a:t>
            </a:fld>
            <a:endParaRPr lang="en-US"/>
          </a:p>
        </p:txBody>
      </p:sp>
    </p:spTree>
    <p:extLst>
      <p:ext uri="{BB962C8B-B14F-4D97-AF65-F5344CB8AC3E}">
        <p14:creationId xmlns:p14="http://schemas.microsoft.com/office/powerpoint/2010/main" val="352096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04F69-C486-6D4C-960C-1F7F4376C2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9EB116-D0E4-BE4D-A8D9-B267174E96E6}"/>
              </a:ext>
            </a:extLst>
          </p:cNvPr>
          <p:cNvSpPr>
            <a:spLocks noGrp="1"/>
          </p:cNvSpPr>
          <p:nvPr>
            <p:ph type="dt" sz="half" idx="10"/>
          </p:nvPr>
        </p:nvSpPr>
        <p:spPr>
          <a:xfrm>
            <a:off x="838200" y="6356350"/>
            <a:ext cx="2743200" cy="365125"/>
          </a:xfrm>
          <a:prstGeom prst="rect">
            <a:avLst/>
          </a:prstGeom>
        </p:spPr>
        <p:txBody>
          <a:bodyPr/>
          <a:lstStyle/>
          <a:p>
            <a:r>
              <a:rPr lang="en-US" dirty="0"/>
              <a:t>2/12/19</a:t>
            </a:r>
          </a:p>
        </p:txBody>
      </p:sp>
      <p:sp>
        <p:nvSpPr>
          <p:cNvPr id="4" name="Footer Placeholder 3">
            <a:extLst>
              <a:ext uri="{FF2B5EF4-FFF2-40B4-BE49-F238E27FC236}">
                <a16:creationId xmlns:a16="http://schemas.microsoft.com/office/drawing/2014/main" id="{1BECF2DE-2A6F-5944-9C4A-42BEF6B94C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38F1B8B-45C4-4845-A0F3-66A45886F08C}"/>
              </a:ext>
            </a:extLst>
          </p:cNvPr>
          <p:cNvSpPr>
            <a:spLocks noGrp="1"/>
          </p:cNvSpPr>
          <p:nvPr>
            <p:ph type="sldNum" sz="quarter" idx="12"/>
          </p:nvPr>
        </p:nvSpPr>
        <p:spPr>
          <a:xfrm>
            <a:off x="8610600" y="6356350"/>
            <a:ext cx="2743200" cy="365125"/>
          </a:xfrm>
          <a:prstGeom prst="rect">
            <a:avLst/>
          </a:prstGeom>
        </p:spPr>
        <p:txBody>
          <a:bodyPr/>
          <a:lstStyle/>
          <a:p>
            <a:fld id="{FAFC9E9B-C727-5F47-BF78-C2A8612BF591}" type="slidenum">
              <a:rPr lang="en-US" smtClean="0"/>
              <a:t>‹#›</a:t>
            </a:fld>
            <a:endParaRPr lang="en-US"/>
          </a:p>
        </p:txBody>
      </p:sp>
    </p:spTree>
    <p:extLst>
      <p:ext uri="{BB962C8B-B14F-4D97-AF65-F5344CB8AC3E}">
        <p14:creationId xmlns:p14="http://schemas.microsoft.com/office/powerpoint/2010/main" val="779134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515CE-2C67-044B-B0D8-F675A59847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C0676F-D834-1743-A6D2-1E1761D0C1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2924A0-74F1-B64B-8157-C375944D1E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224AF8B-1A04-D344-9E1B-F93DA56ECF86}"/>
              </a:ext>
            </a:extLst>
          </p:cNvPr>
          <p:cNvSpPr>
            <a:spLocks noGrp="1"/>
          </p:cNvSpPr>
          <p:nvPr>
            <p:ph type="dt" sz="half" idx="10"/>
          </p:nvPr>
        </p:nvSpPr>
        <p:spPr>
          <a:xfrm>
            <a:off x="838200" y="6356350"/>
            <a:ext cx="2743200" cy="365125"/>
          </a:xfrm>
          <a:prstGeom prst="rect">
            <a:avLst/>
          </a:prstGeom>
        </p:spPr>
        <p:txBody>
          <a:bodyPr/>
          <a:lstStyle/>
          <a:p>
            <a:r>
              <a:rPr lang="en-US" dirty="0"/>
              <a:t>2/12/19</a:t>
            </a:r>
          </a:p>
          <a:p>
            <a:endParaRPr lang="en-US" dirty="0"/>
          </a:p>
        </p:txBody>
      </p:sp>
      <p:sp>
        <p:nvSpPr>
          <p:cNvPr id="6" name="Footer Placeholder 5">
            <a:extLst>
              <a:ext uri="{FF2B5EF4-FFF2-40B4-BE49-F238E27FC236}">
                <a16:creationId xmlns:a16="http://schemas.microsoft.com/office/drawing/2014/main" id="{7357E45D-FB6E-5F42-AF4D-490A8E0462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4912D66-0F5A-3E4A-B80D-69BEE07D1D54}"/>
              </a:ext>
            </a:extLst>
          </p:cNvPr>
          <p:cNvSpPr>
            <a:spLocks noGrp="1"/>
          </p:cNvSpPr>
          <p:nvPr>
            <p:ph type="sldNum" sz="quarter" idx="12"/>
          </p:nvPr>
        </p:nvSpPr>
        <p:spPr>
          <a:xfrm>
            <a:off x="8610600" y="6356350"/>
            <a:ext cx="2743200" cy="365125"/>
          </a:xfrm>
          <a:prstGeom prst="rect">
            <a:avLst/>
          </a:prstGeom>
        </p:spPr>
        <p:txBody>
          <a:bodyPr/>
          <a:lstStyle/>
          <a:p>
            <a:fld id="{FAFC9E9B-C727-5F47-BF78-C2A8612BF591}" type="slidenum">
              <a:rPr lang="en-US" smtClean="0"/>
              <a:t>‹#›</a:t>
            </a:fld>
            <a:endParaRPr lang="en-US"/>
          </a:p>
        </p:txBody>
      </p:sp>
    </p:spTree>
    <p:extLst>
      <p:ext uri="{BB962C8B-B14F-4D97-AF65-F5344CB8AC3E}">
        <p14:creationId xmlns:p14="http://schemas.microsoft.com/office/powerpoint/2010/main" val="1758575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2803B-5D6A-1545-B0AD-1D6562FEB3E7}"/>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EDC4BCA2-A5F1-D943-894A-E32630B6D1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127D694-93E3-B744-B6EC-839AEBAF0B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46B0B9B-A7EE-1F45-9E16-2A84D54525BC}"/>
              </a:ext>
            </a:extLst>
          </p:cNvPr>
          <p:cNvSpPr>
            <a:spLocks noGrp="1"/>
          </p:cNvSpPr>
          <p:nvPr>
            <p:ph type="dt" sz="half" idx="10"/>
          </p:nvPr>
        </p:nvSpPr>
        <p:spPr>
          <a:xfrm>
            <a:off x="838200" y="6356350"/>
            <a:ext cx="2743200" cy="365125"/>
          </a:xfrm>
          <a:prstGeom prst="rect">
            <a:avLst/>
          </a:prstGeom>
        </p:spPr>
        <p:txBody>
          <a:bodyPr/>
          <a:lstStyle/>
          <a:p>
            <a:r>
              <a:rPr lang="en-US" dirty="0"/>
              <a:t>2/12/19</a:t>
            </a:r>
          </a:p>
          <a:p>
            <a:endParaRPr lang="en-US" dirty="0"/>
          </a:p>
        </p:txBody>
      </p:sp>
      <p:sp>
        <p:nvSpPr>
          <p:cNvPr id="6" name="Footer Placeholder 5">
            <a:extLst>
              <a:ext uri="{FF2B5EF4-FFF2-40B4-BE49-F238E27FC236}">
                <a16:creationId xmlns:a16="http://schemas.microsoft.com/office/drawing/2014/main" id="{76518D48-369B-9E45-8AA8-60C2343EEE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F3CDC0-8B28-FD48-A8BC-786E40A4D9AE}"/>
              </a:ext>
            </a:extLst>
          </p:cNvPr>
          <p:cNvSpPr>
            <a:spLocks noGrp="1"/>
          </p:cNvSpPr>
          <p:nvPr>
            <p:ph type="sldNum" sz="quarter" idx="12"/>
          </p:nvPr>
        </p:nvSpPr>
        <p:spPr>
          <a:xfrm>
            <a:off x="8610600" y="6356350"/>
            <a:ext cx="2743200" cy="365125"/>
          </a:xfrm>
          <a:prstGeom prst="rect">
            <a:avLst/>
          </a:prstGeom>
        </p:spPr>
        <p:txBody>
          <a:bodyPr/>
          <a:lstStyle/>
          <a:p>
            <a:fld id="{FAFC9E9B-C727-5F47-BF78-C2A8612BF591}" type="slidenum">
              <a:rPr lang="en-US" smtClean="0"/>
              <a:t>‹#›</a:t>
            </a:fld>
            <a:endParaRPr lang="en-US"/>
          </a:p>
        </p:txBody>
      </p:sp>
    </p:spTree>
    <p:extLst>
      <p:ext uri="{BB962C8B-B14F-4D97-AF65-F5344CB8AC3E}">
        <p14:creationId xmlns:p14="http://schemas.microsoft.com/office/powerpoint/2010/main" val="3643695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2F1750-E5EB-6E4A-81AD-D3EB025BDF62}"/>
              </a:ext>
            </a:extLst>
          </p:cNvPr>
          <p:cNvSpPr>
            <a:spLocks noGrp="1"/>
          </p:cNvSpPr>
          <p:nvPr>
            <p:ph type="title"/>
          </p:nvPr>
        </p:nvSpPr>
        <p:spPr>
          <a:xfrm>
            <a:off x="450622" y="1825624"/>
            <a:ext cx="11279824"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95CCCA7-E630-3E41-B7B7-09923B0C6FCD}"/>
              </a:ext>
            </a:extLst>
          </p:cNvPr>
          <p:cNvSpPr>
            <a:spLocks noGrp="1"/>
          </p:cNvSpPr>
          <p:nvPr>
            <p:ph type="body" idx="1"/>
          </p:nvPr>
        </p:nvSpPr>
        <p:spPr>
          <a:xfrm>
            <a:off x="450622" y="3151187"/>
            <a:ext cx="11279823" cy="357028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E27DAC1C-359D-254D-B7E9-9270F94F143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74769" y="314174"/>
            <a:ext cx="3106632" cy="1031573"/>
          </a:xfrm>
          <a:prstGeom prst="rect">
            <a:avLst/>
          </a:prstGeom>
        </p:spPr>
      </p:pic>
      <p:cxnSp>
        <p:nvCxnSpPr>
          <p:cNvPr id="8" name="Straight Connector 7">
            <a:extLst>
              <a:ext uri="{FF2B5EF4-FFF2-40B4-BE49-F238E27FC236}">
                <a16:creationId xmlns:a16="http://schemas.microsoft.com/office/drawing/2014/main" id="{814325A5-9A6F-C042-8996-65E3D912BB77}"/>
              </a:ext>
            </a:extLst>
          </p:cNvPr>
          <p:cNvCxnSpPr>
            <a:cxnSpLocks/>
          </p:cNvCxnSpPr>
          <p:nvPr userDrawn="1"/>
        </p:nvCxnSpPr>
        <p:spPr>
          <a:xfrm>
            <a:off x="152400" y="1484809"/>
            <a:ext cx="11834553"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1911105"/>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Lucida Sans" panose="020B0602030504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ucida Sans" panose="020B0602030504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ucida Sans" panose="020B0602030504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ucida Sans" panose="020B0602030504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ucida Sans" panose="020B0602030504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ucida Sans" panose="020B0602030504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9985B6-8E6B-7D4D-9E85-409DA5333B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DC16D9-18D3-F446-8D70-2E78644E08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72B9EC-5686-6649-9AF6-0767F846D3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2/12/19</a:t>
            </a:r>
          </a:p>
        </p:txBody>
      </p:sp>
      <p:sp>
        <p:nvSpPr>
          <p:cNvPr id="5" name="Footer Placeholder 4">
            <a:extLst>
              <a:ext uri="{FF2B5EF4-FFF2-40B4-BE49-F238E27FC236}">
                <a16:creationId xmlns:a16="http://schemas.microsoft.com/office/drawing/2014/main" id="{7207342F-CE33-4A42-844C-5C0F8F345C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A529E8-42B8-344B-BD08-84422AF6FE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1588D1-68B6-9D4B-8BDD-A69D49DAAAAB}" type="slidenum">
              <a:rPr lang="en-US" smtClean="0"/>
              <a:t>‹#›</a:t>
            </a:fld>
            <a:endParaRPr lang="en-US"/>
          </a:p>
        </p:txBody>
      </p:sp>
    </p:spTree>
    <p:extLst>
      <p:ext uri="{BB962C8B-B14F-4D97-AF65-F5344CB8AC3E}">
        <p14:creationId xmlns:p14="http://schemas.microsoft.com/office/powerpoint/2010/main" val="9554243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3.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png"/><Relationship Id="rId7" Type="http://schemas.openxmlformats.org/officeDocument/2006/relationships/image" Target="../media/image1.png"/><Relationship Id="rId2" Type="http://schemas.openxmlformats.org/officeDocument/2006/relationships/image" Target="../media/image27.emf"/><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5.png"/><Relationship Id="rId10"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image" Target="../media/image31.emf"/></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39D32EC6-E110-C24B-9C14-F731B66D1BD5}"/>
              </a:ext>
            </a:extLst>
          </p:cNvPr>
          <p:cNvSpPr txBox="1">
            <a:spLocks/>
          </p:cNvSpPr>
          <p:nvPr/>
        </p:nvSpPr>
        <p:spPr>
          <a:xfrm>
            <a:off x="976785" y="3435041"/>
            <a:ext cx="10016287" cy="61347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solidFill>
                <a:schemeClr val="tx1">
                  <a:lumMod val="85000"/>
                  <a:lumOff val="15000"/>
                </a:schemeClr>
              </a:solidFill>
              <a:latin typeface="Lucida Grande" panose="020B0600040502020204" pitchFamily="34" charset="0"/>
              <a:cs typeface="Lucida Grande" panose="020B0600040502020204" pitchFamily="34" charset="0"/>
            </a:endParaRPr>
          </a:p>
        </p:txBody>
      </p:sp>
      <p:sp>
        <p:nvSpPr>
          <p:cNvPr id="3" name="Rectangle 2">
            <a:extLst>
              <a:ext uri="{FF2B5EF4-FFF2-40B4-BE49-F238E27FC236}">
                <a16:creationId xmlns:a16="http://schemas.microsoft.com/office/drawing/2014/main" id="{7FE42A90-DB04-5044-ABF4-C457A490BC96}"/>
              </a:ext>
            </a:extLst>
          </p:cNvPr>
          <p:cNvSpPr/>
          <p:nvPr/>
        </p:nvSpPr>
        <p:spPr>
          <a:xfrm>
            <a:off x="8095082" y="4407904"/>
            <a:ext cx="6096000" cy="1600438"/>
          </a:xfrm>
          <a:prstGeom prst="rect">
            <a:avLst/>
          </a:prstGeom>
        </p:spPr>
        <p:txBody>
          <a:bodyPr>
            <a:spAutoFit/>
          </a:bodyPr>
          <a:lstStyle/>
          <a:p>
            <a:r>
              <a:rPr lang="en-US" sz="2000" b="1" dirty="0">
                <a:solidFill>
                  <a:schemeClr val="tx1">
                    <a:lumMod val="85000"/>
                    <a:lumOff val="15000"/>
                  </a:schemeClr>
                </a:solidFill>
                <a:latin typeface="Lucida Grande" panose="020B0600040502020204" pitchFamily="34" charset="0"/>
                <a:cs typeface="Lucida Grande" panose="020B0600040502020204" pitchFamily="34" charset="0"/>
              </a:rPr>
              <a:t>Dorothy </a:t>
            </a:r>
            <a:r>
              <a:rPr lang="en-US" sz="2000" b="1" dirty="0" err="1">
                <a:solidFill>
                  <a:schemeClr val="tx1">
                    <a:lumMod val="85000"/>
                    <a:lumOff val="15000"/>
                  </a:schemeClr>
                </a:solidFill>
                <a:latin typeface="Lucida Grande" panose="020B0600040502020204" pitchFamily="34" charset="0"/>
                <a:cs typeface="Lucida Grande" panose="020B0600040502020204" pitchFamily="34" charset="0"/>
              </a:rPr>
              <a:t>Echodu</a:t>
            </a:r>
            <a:r>
              <a:rPr lang="en-US" sz="2000" b="1" dirty="0">
                <a:solidFill>
                  <a:schemeClr val="tx1">
                    <a:lumMod val="85000"/>
                    <a:lumOff val="15000"/>
                  </a:schemeClr>
                </a:solidFill>
                <a:latin typeface="Lucida Grande" panose="020B0600040502020204" pitchFamily="34" charset="0"/>
                <a:cs typeface="Lucida Grande" panose="020B0600040502020204" pitchFamily="34" charset="0"/>
              </a:rPr>
              <a:t>, PhD</a:t>
            </a:r>
          </a:p>
          <a:p>
            <a:r>
              <a:rPr lang="en-US" sz="2000" b="1" dirty="0">
                <a:solidFill>
                  <a:schemeClr val="tx1">
                    <a:lumMod val="85000"/>
                    <a:lumOff val="15000"/>
                  </a:schemeClr>
                </a:solidFill>
                <a:latin typeface="Lucida Grande" panose="020B0600040502020204" pitchFamily="34" charset="0"/>
                <a:cs typeface="Lucida Grande" panose="020B0600040502020204" pitchFamily="34" charset="0"/>
              </a:rPr>
              <a:t>IDM Symposium 2019</a:t>
            </a:r>
          </a:p>
          <a:p>
            <a:r>
              <a:rPr lang="en-US" sz="2000" b="1" dirty="0">
                <a:solidFill>
                  <a:schemeClr val="tx1">
                    <a:lumMod val="85000"/>
                    <a:lumOff val="15000"/>
                  </a:schemeClr>
                </a:solidFill>
                <a:latin typeface="Lucida Grande" panose="020B0600040502020204" pitchFamily="34" charset="0"/>
                <a:cs typeface="Lucida Grande" panose="020B0600040502020204" pitchFamily="34" charset="0"/>
              </a:rPr>
              <a:t>April 15</a:t>
            </a:r>
          </a:p>
          <a:p>
            <a:endParaRPr lang="en-US" sz="2000" b="1" dirty="0">
              <a:solidFill>
                <a:schemeClr val="tx1">
                  <a:lumMod val="85000"/>
                  <a:lumOff val="15000"/>
                </a:schemeClr>
              </a:solidFill>
              <a:latin typeface="Lucida Grande" panose="020B0600040502020204" pitchFamily="34" charset="0"/>
              <a:cs typeface="Lucida Grande" panose="020B0600040502020204" pitchFamily="34" charset="0"/>
            </a:endParaRPr>
          </a:p>
          <a:p>
            <a:r>
              <a:rPr lang="en-US" baseline="30000" dirty="0">
                <a:solidFill>
                  <a:schemeClr val="tx1">
                    <a:lumMod val="85000"/>
                    <a:lumOff val="15000"/>
                  </a:schemeClr>
                </a:solidFill>
              </a:rPr>
              <a:t> </a:t>
            </a:r>
            <a:endParaRPr lang="en-US" dirty="0"/>
          </a:p>
        </p:txBody>
      </p:sp>
      <p:pic>
        <p:nvPicPr>
          <p:cNvPr id="6" name="Picture 4">
            <a:extLst>
              <a:ext uri="{FF2B5EF4-FFF2-40B4-BE49-F238E27FC236}">
                <a16:creationId xmlns:a16="http://schemas.microsoft.com/office/drawing/2014/main" id="{79915C56-AE0E-5343-B34E-D843CFE7FD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9262" y="339921"/>
            <a:ext cx="2568360" cy="928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a:extLst>
              <a:ext uri="{FF2B5EF4-FFF2-40B4-BE49-F238E27FC236}">
                <a16:creationId xmlns:a16="http://schemas.microsoft.com/office/drawing/2014/main" id="{A9199E64-54B8-C547-896E-56170D7436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815" y="5135971"/>
            <a:ext cx="1679916" cy="1682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a:extLst>
              <a:ext uri="{FF2B5EF4-FFF2-40B4-BE49-F238E27FC236}">
                <a16:creationId xmlns:a16="http://schemas.microsoft.com/office/drawing/2014/main" id="{16058AA9-B2DA-154F-9193-67DD5432F9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313"/>
          <a:stretch>
            <a:fillRect/>
          </a:stretch>
        </p:blipFill>
        <p:spPr bwMode="auto">
          <a:xfrm>
            <a:off x="9612395" y="329334"/>
            <a:ext cx="2198174" cy="87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2">
            <a:extLst>
              <a:ext uri="{FF2B5EF4-FFF2-40B4-BE49-F238E27FC236}">
                <a16:creationId xmlns:a16="http://schemas.microsoft.com/office/drawing/2014/main" id="{05F2DAEE-7600-CF45-9A35-77EDA54542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7689" y="555585"/>
            <a:ext cx="3022550" cy="59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Image result for pmi vectorlink logo">
            <a:extLst>
              <a:ext uri="{FF2B5EF4-FFF2-40B4-BE49-F238E27FC236}">
                <a16:creationId xmlns:a16="http://schemas.microsoft.com/office/drawing/2014/main" id="{DB79D140-B4DC-104B-978C-20125C7801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46086" y="5809410"/>
            <a:ext cx="2763478" cy="788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8821EE81-C254-2E49-BCCB-EC4D0542E922}"/>
              </a:ext>
            </a:extLst>
          </p:cNvPr>
          <p:cNvPicPr>
            <a:picLocks noChangeAspect="1"/>
          </p:cNvPicPr>
          <p:nvPr/>
        </p:nvPicPr>
        <p:blipFill>
          <a:blip r:embed="rId7"/>
          <a:stretch>
            <a:fillRect/>
          </a:stretch>
        </p:blipFill>
        <p:spPr>
          <a:xfrm>
            <a:off x="8868949" y="5578996"/>
            <a:ext cx="2811140" cy="1272283"/>
          </a:xfrm>
          <a:prstGeom prst="rect">
            <a:avLst/>
          </a:prstGeom>
        </p:spPr>
      </p:pic>
      <p:pic>
        <p:nvPicPr>
          <p:cNvPr id="11" name="Picture 10">
            <a:extLst>
              <a:ext uri="{FF2B5EF4-FFF2-40B4-BE49-F238E27FC236}">
                <a16:creationId xmlns:a16="http://schemas.microsoft.com/office/drawing/2014/main" id="{84435019-A776-004D-AC14-D57374B239ED}"/>
              </a:ext>
            </a:extLst>
          </p:cNvPr>
          <p:cNvPicPr>
            <a:picLocks noChangeAspect="1"/>
          </p:cNvPicPr>
          <p:nvPr/>
        </p:nvPicPr>
        <p:blipFill>
          <a:blip r:embed="rId8"/>
          <a:stretch>
            <a:fillRect/>
          </a:stretch>
        </p:blipFill>
        <p:spPr>
          <a:xfrm>
            <a:off x="2816417" y="5786801"/>
            <a:ext cx="2116222" cy="971930"/>
          </a:xfrm>
          <a:prstGeom prst="rect">
            <a:avLst/>
          </a:prstGeom>
        </p:spPr>
      </p:pic>
      <p:sp>
        <p:nvSpPr>
          <p:cNvPr id="16" name="Title 1">
            <a:extLst>
              <a:ext uri="{FF2B5EF4-FFF2-40B4-BE49-F238E27FC236}">
                <a16:creationId xmlns:a16="http://schemas.microsoft.com/office/drawing/2014/main" id="{7CCD5CC4-B3CB-6C47-86CF-E449B92B4BC6}"/>
              </a:ext>
            </a:extLst>
          </p:cNvPr>
          <p:cNvSpPr>
            <a:spLocks noGrp="1"/>
          </p:cNvSpPr>
          <p:nvPr>
            <p:ph type="ctrTitle"/>
          </p:nvPr>
        </p:nvSpPr>
        <p:spPr>
          <a:xfrm>
            <a:off x="976785" y="2574761"/>
            <a:ext cx="10210717" cy="1454150"/>
          </a:xfrm>
        </p:spPr>
        <p:txBody>
          <a:bodyPr>
            <a:noAutofit/>
          </a:bodyPr>
          <a:lstStyle/>
          <a:p>
            <a:pPr>
              <a:lnSpc>
                <a:spcPct val="80000"/>
              </a:lnSpc>
            </a:pPr>
            <a:r>
              <a:rPr lang="en-US" sz="3200" dirty="0"/>
              <a:t>Cluster-randomized comparative effectiveness trial of </a:t>
            </a:r>
            <a:r>
              <a:rPr lang="en-US" sz="3200" dirty="0" err="1"/>
              <a:t>iCCM</a:t>
            </a:r>
            <a:r>
              <a:rPr lang="en-US" sz="3200" dirty="0"/>
              <a:t> vs </a:t>
            </a:r>
            <a:r>
              <a:rPr lang="en-US" sz="3200" dirty="0" err="1"/>
              <a:t>ProCCM</a:t>
            </a:r>
            <a:r>
              <a:rPr lang="en-US" sz="3200" dirty="0"/>
              <a:t> + PBO nets for control of resurgence post-IRS in Uganda:</a:t>
            </a:r>
            <a:br>
              <a:rPr lang="en-US" sz="3200" dirty="0"/>
            </a:br>
            <a:r>
              <a:rPr lang="en-US" sz="3200" dirty="0"/>
              <a:t> </a:t>
            </a:r>
            <a:br>
              <a:rPr lang="en-US" sz="3200" dirty="0"/>
            </a:br>
            <a:r>
              <a:rPr lang="en-US" sz="3200" i="1" dirty="0"/>
              <a:t>Can either combination maintain reduction?</a:t>
            </a:r>
            <a:endParaRPr lang="en-US" sz="3200" i="1" dirty="0">
              <a:solidFill>
                <a:srgbClr val="453E42"/>
              </a:solidFill>
              <a:latin typeface="Lucida Grande" panose="020B0600040502020204" pitchFamily="34" charset="0"/>
              <a:cs typeface="Lucida Grande" panose="020B0600040502020204" pitchFamily="34" charset="0"/>
            </a:endParaRPr>
          </a:p>
        </p:txBody>
      </p:sp>
    </p:spTree>
    <p:extLst>
      <p:ext uri="{BB962C8B-B14F-4D97-AF65-F5344CB8AC3E}">
        <p14:creationId xmlns:p14="http://schemas.microsoft.com/office/powerpoint/2010/main" val="4107786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Shape 462" descr="PilgrimCircleIcon_WhiteonTramsp.pn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1068" y="716191"/>
            <a:ext cx="423862"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Shape 463"/>
          <p:cNvSpPr txBox="1">
            <a:spLocks noChangeArrowheads="1"/>
          </p:cNvSpPr>
          <p:nvPr/>
        </p:nvSpPr>
        <p:spPr bwMode="auto">
          <a:xfrm>
            <a:off x="1926094" y="654279"/>
            <a:ext cx="8339137"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FFFFFF"/>
              </a:buClr>
              <a:buSzPct val="25000"/>
              <a:buFont typeface="Arial" panose="020B0604020202020204" pitchFamily="34" charset="0"/>
              <a:buNone/>
            </a:pPr>
            <a:r>
              <a:rPr lang="en-US" altLang="en-US" sz="2400" b="1">
                <a:solidFill>
                  <a:srgbClr val="FFFFFF"/>
                </a:solidFill>
              </a:rPr>
              <a:t>PAGE TITLE GOES HERE</a:t>
            </a:r>
          </a:p>
        </p:txBody>
      </p:sp>
      <p:sp>
        <p:nvSpPr>
          <p:cNvPr id="17413" name="Shape 465"/>
          <p:cNvSpPr txBox="1">
            <a:spLocks noChangeArrowheads="1"/>
          </p:cNvSpPr>
          <p:nvPr/>
        </p:nvSpPr>
        <p:spPr bwMode="auto">
          <a:xfrm>
            <a:off x="1203767" y="412330"/>
            <a:ext cx="11806177" cy="75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FFFFFF"/>
              </a:buClr>
              <a:buSzPct val="25000"/>
              <a:buFont typeface="Arial" panose="020B0604020202020204" pitchFamily="34" charset="0"/>
              <a:buNone/>
            </a:pPr>
            <a:r>
              <a:rPr lang="en-US" altLang="en-US" sz="2800" b="1" dirty="0">
                <a:solidFill>
                  <a:schemeClr val="accent2">
                    <a:lumMod val="75000"/>
                  </a:schemeClr>
                </a:solidFill>
                <a:latin typeface="Lucida Sans" panose="020B0602030504020204" pitchFamily="34" charset="77"/>
                <a:cs typeface="Calibri" panose="020F0502020204030204" pitchFamily="34" charset="0"/>
              </a:rPr>
              <a:t>Impact of IRS on anophelines in surveillance huts</a:t>
            </a:r>
          </a:p>
        </p:txBody>
      </p:sp>
      <p:sp>
        <p:nvSpPr>
          <p:cNvPr id="17415" name="Shape 471"/>
          <p:cNvSpPr txBox="1">
            <a:spLocks noChangeArrowheads="1"/>
          </p:cNvSpPr>
          <p:nvPr/>
        </p:nvSpPr>
        <p:spPr bwMode="auto">
          <a:xfrm>
            <a:off x="6078588" y="6110288"/>
            <a:ext cx="7337425"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7416" name="Shape 472"/>
          <p:cNvSpPr txBox="1">
            <a:spLocks noChangeArrowheads="1"/>
          </p:cNvSpPr>
          <p:nvPr/>
        </p:nvSpPr>
        <p:spPr bwMode="auto">
          <a:xfrm>
            <a:off x="10265231" y="6037942"/>
            <a:ext cx="969591"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600" dirty="0">
                <a:latin typeface="+mn-lt"/>
              </a:rPr>
              <a:t>R. Elliott</a:t>
            </a:r>
          </a:p>
        </p:txBody>
      </p:sp>
      <p:sp>
        <p:nvSpPr>
          <p:cNvPr id="17417" name="Slide Number Placeholder 1"/>
          <p:cNvSpPr>
            <a:spLocks noGrp="1"/>
          </p:cNvSpPr>
          <p:nvPr>
            <p:ph type="sldNum" sz="quarter" idx="13"/>
          </p:nvPr>
        </p:nvSpPr>
        <p:spPr>
          <a:xfrm>
            <a:off x="8391525" y="6480176"/>
            <a:ext cx="2133600" cy="365125"/>
          </a:xfrm>
          <a:noFill/>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33B3C770-231E-4926-AF5C-AC59DA85C67A}" type="slidenum">
              <a:rPr lang="en-US" altLang="en-US" sz="1200">
                <a:solidFill>
                  <a:schemeClr val="bg1"/>
                </a:solidFill>
                <a:latin typeface="Calibri" panose="020F0502020204030204" pitchFamily="34" charset="0"/>
                <a:cs typeface="Calibri" panose="020F0502020204030204" pitchFamily="34" charset="0"/>
                <a:sym typeface="Calibri" panose="020F0502020204030204" pitchFamily="34" charset="0"/>
              </a:rPr>
              <a:pPr/>
              <a:t>10</a:t>
            </a:fld>
            <a:endParaRPr lang="en-US" altLang="en-US" sz="1200">
              <a:solidFill>
                <a:schemeClr val="bg1"/>
              </a:solidFill>
              <a:latin typeface="Calibri" panose="020F0502020204030204" pitchFamily="34" charset="0"/>
              <a:cs typeface="Calibri" panose="020F0502020204030204" pitchFamily="34" charset="0"/>
              <a:sym typeface="Calibri" panose="020F0502020204030204" pitchFamily="34" charset="0"/>
            </a:endParaRPr>
          </a:p>
        </p:txBody>
      </p:sp>
      <p:sp>
        <p:nvSpPr>
          <p:cNvPr id="3" name="Rectangle 2">
            <a:extLst>
              <a:ext uri="{FF2B5EF4-FFF2-40B4-BE49-F238E27FC236}">
                <a16:creationId xmlns:a16="http://schemas.microsoft.com/office/drawing/2014/main" id="{6594CB39-7E46-1241-9A3B-496C3F6A45FA}"/>
              </a:ext>
            </a:extLst>
          </p:cNvPr>
          <p:cNvSpPr/>
          <p:nvPr/>
        </p:nvSpPr>
        <p:spPr>
          <a:xfrm>
            <a:off x="1524000" y="5188885"/>
            <a:ext cx="2278505" cy="5996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83EA9C6-AEC2-3A46-89AF-2586CA08822B}"/>
              </a:ext>
            </a:extLst>
          </p:cNvPr>
          <p:cNvPicPr>
            <a:picLocks noChangeAspect="1"/>
          </p:cNvPicPr>
          <p:nvPr/>
        </p:nvPicPr>
        <p:blipFill rotWithShape="1">
          <a:blip r:embed="rId4"/>
          <a:srcRect l="12302" t="16720" r="10000" b="16962"/>
          <a:stretch/>
        </p:blipFill>
        <p:spPr>
          <a:xfrm>
            <a:off x="1100138" y="1802597"/>
            <a:ext cx="8880930" cy="4548082"/>
          </a:xfrm>
          <a:prstGeom prst="rect">
            <a:avLst/>
          </a:prstGeom>
        </p:spPr>
      </p:pic>
    </p:spTree>
    <p:extLst>
      <p:ext uri="{BB962C8B-B14F-4D97-AF65-F5344CB8AC3E}">
        <p14:creationId xmlns:p14="http://schemas.microsoft.com/office/powerpoint/2010/main" val="4091701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49B63-5B01-3345-A3AE-BB855664C22F}"/>
              </a:ext>
            </a:extLst>
          </p:cNvPr>
          <p:cNvSpPr>
            <a:spLocks noGrp="1"/>
          </p:cNvSpPr>
          <p:nvPr>
            <p:ph type="title"/>
          </p:nvPr>
        </p:nvSpPr>
        <p:spPr>
          <a:xfrm>
            <a:off x="0" y="128725"/>
            <a:ext cx="11997146" cy="1156066"/>
          </a:xfrm>
        </p:spPr>
        <p:txBody>
          <a:bodyPr/>
          <a:lstStyle/>
          <a:p>
            <a:pPr algn="ctr"/>
            <a:r>
              <a:rPr lang="en-US" dirty="0"/>
              <a:t>Widespread metabolic resistance to pyrethroids</a:t>
            </a:r>
          </a:p>
        </p:txBody>
      </p:sp>
      <p:sp>
        <p:nvSpPr>
          <p:cNvPr id="5" name="Slide Number Placeholder 4">
            <a:extLst>
              <a:ext uri="{FF2B5EF4-FFF2-40B4-BE49-F238E27FC236}">
                <a16:creationId xmlns:a16="http://schemas.microsoft.com/office/drawing/2014/main" id="{D254BBF8-B9F3-8647-8A33-65CCB48F70D8}"/>
              </a:ext>
            </a:extLst>
          </p:cNvPr>
          <p:cNvSpPr>
            <a:spLocks noGrp="1"/>
          </p:cNvSpPr>
          <p:nvPr>
            <p:ph type="sldNum" sz="quarter" idx="12"/>
          </p:nvPr>
        </p:nvSpPr>
        <p:spPr/>
        <p:txBody>
          <a:bodyPr/>
          <a:lstStyle/>
          <a:p>
            <a:fld id="{DB809EAC-53E4-474A-A89A-A578BFC3A0FC}" type="slidenum">
              <a:rPr lang="en-US" smtClean="0"/>
              <a:pPr/>
              <a:t>11</a:t>
            </a:fld>
            <a:endParaRPr lang="en-US" dirty="0"/>
          </a:p>
        </p:txBody>
      </p:sp>
      <p:sp>
        <p:nvSpPr>
          <p:cNvPr id="6" name="TextBox 5">
            <a:extLst>
              <a:ext uri="{FF2B5EF4-FFF2-40B4-BE49-F238E27FC236}">
                <a16:creationId xmlns:a16="http://schemas.microsoft.com/office/drawing/2014/main" id="{F36EDA9B-8CE7-B64F-8261-3D90D1481EE3}"/>
              </a:ext>
            </a:extLst>
          </p:cNvPr>
          <p:cNvSpPr txBox="1"/>
          <p:nvPr/>
        </p:nvSpPr>
        <p:spPr>
          <a:xfrm>
            <a:off x="8002486" y="6194826"/>
            <a:ext cx="4707687" cy="861774"/>
          </a:xfrm>
          <a:prstGeom prst="rect">
            <a:avLst/>
          </a:prstGeom>
          <a:noFill/>
        </p:spPr>
        <p:txBody>
          <a:bodyPr wrap="square" rtlCol="0">
            <a:spAutoFit/>
          </a:bodyPr>
          <a:lstStyle/>
          <a:p>
            <a:r>
              <a:rPr lang="en-US" sz="1600" dirty="0" err="1"/>
              <a:t>Mulamba</a:t>
            </a:r>
            <a:r>
              <a:rPr lang="en-US" sz="1600" dirty="0"/>
              <a:t>, C et al. </a:t>
            </a:r>
          </a:p>
          <a:p>
            <a:r>
              <a:rPr lang="en-US" sz="1600" dirty="0" err="1"/>
              <a:t>PLoS</a:t>
            </a:r>
            <a:r>
              <a:rPr lang="en-US" sz="1600" dirty="0"/>
              <a:t> One. 2014;9(10):e110058.</a:t>
            </a:r>
          </a:p>
          <a:p>
            <a:endParaRPr lang="en-US" dirty="0"/>
          </a:p>
        </p:txBody>
      </p:sp>
      <p:pic>
        <p:nvPicPr>
          <p:cNvPr id="8" name="Picture 7">
            <a:extLst>
              <a:ext uri="{FF2B5EF4-FFF2-40B4-BE49-F238E27FC236}">
                <a16:creationId xmlns:a16="http://schemas.microsoft.com/office/drawing/2014/main" id="{A3FECCD8-3E66-ED4B-9257-81E2CADDFE06}"/>
              </a:ext>
            </a:extLst>
          </p:cNvPr>
          <p:cNvPicPr>
            <a:picLocks noChangeAspect="1"/>
          </p:cNvPicPr>
          <p:nvPr/>
        </p:nvPicPr>
        <p:blipFill>
          <a:blip r:embed="rId2"/>
          <a:stretch>
            <a:fillRect/>
          </a:stretch>
        </p:blipFill>
        <p:spPr>
          <a:xfrm>
            <a:off x="2789500" y="1723836"/>
            <a:ext cx="4893599" cy="4901877"/>
          </a:xfrm>
          <a:prstGeom prst="rect">
            <a:avLst/>
          </a:prstGeom>
        </p:spPr>
      </p:pic>
      <p:cxnSp>
        <p:nvCxnSpPr>
          <p:cNvPr id="10" name="Straight Arrow Connector 9">
            <a:extLst>
              <a:ext uri="{FF2B5EF4-FFF2-40B4-BE49-F238E27FC236}">
                <a16:creationId xmlns:a16="http://schemas.microsoft.com/office/drawing/2014/main" id="{8B1AB40C-79E9-BC49-9E1A-3395A4F12FEA}"/>
              </a:ext>
            </a:extLst>
          </p:cNvPr>
          <p:cNvCxnSpPr>
            <a:cxnSpLocks/>
          </p:cNvCxnSpPr>
          <p:nvPr/>
        </p:nvCxnSpPr>
        <p:spPr>
          <a:xfrm flipH="1">
            <a:off x="6214048" y="2694006"/>
            <a:ext cx="2743200" cy="671332"/>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57F7CA3-C13C-6241-81B8-9E514023B988}"/>
              </a:ext>
            </a:extLst>
          </p:cNvPr>
          <p:cNvSpPr txBox="1"/>
          <p:nvPr/>
        </p:nvSpPr>
        <p:spPr>
          <a:xfrm>
            <a:off x="8957248" y="2489085"/>
            <a:ext cx="2032351" cy="369332"/>
          </a:xfrm>
          <a:prstGeom prst="rect">
            <a:avLst/>
          </a:prstGeom>
          <a:noFill/>
        </p:spPr>
        <p:txBody>
          <a:bodyPr wrap="none" rtlCol="0">
            <a:spAutoFit/>
          </a:bodyPr>
          <a:lstStyle/>
          <a:p>
            <a:r>
              <a:rPr lang="en-US" dirty="0" err="1">
                <a:solidFill>
                  <a:schemeClr val="accent2">
                    <a:lumMod val="75000"/>
                  </a:schemeClr>
                </a:solidFill>
              </a:rPr>
              <a:t>Katakwi</a:t>
            </a:r>
            <a:r>
              <a:rPr lang="en-US" dirty="0">
                <a:solidFill>
                  <a:schemeClr val="accent2">
                    <a:lumMod val="75000"/>
                  </a:schemeClr>
                </a:solidFill>
              </a:rPr>
              <a:t> Project Site</a:t>
            </a:r>
          </a:p>
        </p:txBody>
      </p:sp>
      <p:sp>
        <p:nvSpPr>
          <p:cNvPr id="13" name="Oval 12">
            <a:extLst>
              <a:ext uri="{FF2B5EF4-FFF2-40B4-BE49-F238E27FC236}">
                <a16:creationId xmlns:a16="http://schemas.microsoft.com/office/drawing/2014/main" id="{1523C9E5-31D4-AE40-B20C-5CCC6476D565}"/>
              </a:ext>
            </a:extLst>
          </p:cNvPr>
          <p:cNvSpPr>
            <a:spLocks noChangeAspect="1"/>
          </p:cNvSpPr>
          <p:nvPr/>
        </p:nvSpPr>
        <p:spPr>
          <a:xfrm>
            <a:off x="6014977" y="3365338"/>
            <a:ext cx="81023" cy="81023"/>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7619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BF40A-EAA7-F741-900A-8307666A2323}"/>
              </a:ext>
            </a:extLst>
          </p:cNvPr>
          <p:cNvSpPr>
            <a:spLocks noGrp="1"/>
          </p:cNvSpPr>
          <p:nvPr>
            <p:ph type="title"/>
          </p:nvPr>
        </p:nvSpPr>
        <p:spPr>
          <a:xfrm>
            <a:off x="332966" y="154849"/>
            <a:ext cx="11268484" cy="1325563"/>
          </a:xfrm>
        </p:spPr>
        <p:txBody>
          <a:bodyPr/>
          <a:lstStyle/>
          <a:p>
            <a:r>
              <a:rPr lang="en-US" dirty="0"/>
              <a:t>Phase II: comparing two case management methods</a:t>
            </a:r>
          </a:p>
        </p:txBody>
      </p:sp>
      <p:sp>
        <p:nvSpPr>
          <p:cNvPr id="5" name="Slide Number Placeholder 4">
            <a:extLst>
              <a:ext uri="{FF2B5EF4-FFF2-40B4-BE49-F238E27FC236}">
                <a16:creationId xmlns:a16="http://schemas.microsoft.com/office/drawing/2014/main" id="{7914B3E7-D51E-B642-B460-091897845972}"/>
              </a:ext>
            </a:extLst>
          </p:cNvPr>
          <p:cNvSpPr>
            <a:spLocks noGrp="1"/>
          </p:cNvSpPr>
          <p:nvPr>
            <p:ph type="sldNum" sz="quarter" idx="12"/>
          </p:nvPr>
        </p:nvSpPr>
        <p:spPr/>
        <p:txBody>
          <a:bodyPr/>
          <a:lstStyle/>
          <a:p>
            <a:fld id="{DB809EAC-53E4-474A-A89A-A578BFC3A0FC}" type="slidenum">
              <a:rPr lang="en-US" smtClean="0"/>
              <a:pPr/>
              <a:t>12</a:t>
            </a:fld>
            <a:endParaRPr lang="en-US" dirty="0"/>
          </a:p>
        </p:txBody>
      </p:sp>
      <p:sp>
        <p:nvSpPr>
          <p:cNvPr id="6" name="Rectangle 2">
            <a:extLst>
              <a:ext uri="{FF2B5EF4-FFF2-40B4-BE49-F238E27FC236}">
                <a16:creationId xmlns:a16="http://schemas.microsoft.com/office/drawing/2014/main" id="{B760A090-AFD6-0D48-B319-0C083516416E}"/>
              </a:ext>
            </a:extLst>
          </p:cNvPr>
          <p:cNvSpPr>
            <a:spLocks noChangeArrowheads="1"/>
          </p:cNvSpPr>
          <p:nvPr/>
        </p:nvSpPr>
        <p:spPr bwMode="auto">
          <a:xfrm>
            <a:off x="1752396" y="1654323"/>
            <a:ext cx="8687208"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lvl="1" eaLnBrk="1" hangingPunct="1">
              <a:spcAft>
                <a:spcPts val="1200"/>
              </a:spcAft>
              <a:defRPr/>
            </a:pPr>
            <a:r>
              <a:rPr lang="en-US" altLang="en-US" sz="2800" b="1" dirty="0">
                <a:solidFill>
                  <a:schemeClr val="tx1"/>
                </a:solidFill>
                <a:latin typeface="Lucida Sans" panose="020B0602030504020204" pitchFamily="34" charset="77"/>
              </a:rPr>
              <a:t>integrated community case </a:t>
            </a:r>
            <a:r>
              <a:rPr lang="en-US" altLang="en-US" sz="2800" b="1" dirty="0" err="1">
                <a:solidFill>
                  <a:schemeClr val="tx1"/>
                </a:solidFill>
                <a:latin typeface="Lucida Sans" panose="020B0602030504020204" pitchFamily="34" charset="77"/>
              </a:rPr>
              <a:t>mg’t</a:t>
            </a:r>
            <a:r>
              <a:rPr lang="en-US" altLang="en-US" sz="2800" b="1" dirty="0">
                <a:solidFill>
                  <a:schemeClr val="tx1"/>
                </a:solidFill>
                <a:latin typeface="Lucida Sans" panose="020B0602030504020204" pitchFamily="34" charset="77"/>
              </a:rPr>
              <a:t> (</a:t>
            </a:r>
            <a:r>
              <a:rPr lang="en-US" altLang="en-US" sz="2800" b="1" dirty="0" err="1">
                <a:solidFill>
                  <a:schemeClr val="tx1"/>
                </a:solidFill>
                <a:latin typeface="Lucida Sans" panose="020B0602030504020204" pitchFamily="34" charset="77"/>
              </a:rPr>
              <a:t>iCCM</a:t>
            </a:r>
            <a:r>
              <a:rPr lang="en-US" altLang="en-US" sz="2800" b="1" dirty="0">
                <a:solidFill>
                  <a:schemeClr val="tx1"/>
                </a:solidFill>
                <a:latin typeface="Lucida Sans" panose="020B0602030504020204" pitchFamily="34" charset="77"/>
              </a:rPr>
              <a:t>):</a:t>
            </a:r>
          </a:p>
          <a:p>
            <a:pPr marL="285750" lvl="1" indent="-285750" eaLnBrk="1" hangingPunct="1">
              <a:spcAft>
                <a:spcPts val="1200"/>
              </a:spcAft>
              <a:buFont typeface="Arial" panose="020B0604020202020204" pitchFamily="34" charset="0"/>
              <a:buChar char="•"/>
              <a:defRPr/>
            </a:pPr>
            <a:r>
              <a:rPr lang="en-US" altLang="en-US" sz="2400" dirty="0" err="1">
                <a:solidFill>
                  <a:schemeClr val="tx1"/>
                </a:solidFill>
                <a:latin typeface="Lucida Sans" panose="020B0602030504020204" pitchFamily="34" charset="77"/>
              </a:rPr>
              <a:t>Std</a:t>
            </a:r>
            <a:r>
              <a:rPr lang="en-US" altLang="en-US" sz="2400" dirty="0">
                <a:solidFill>
                  <a:schemeClr val="tx1"/>
                </a:solidFill>
                <a:latin typeface="Lucida Sans" panose="020B0602030504020204" pitchFamily="34" charset="77"/>
              </a:rPr>
              <a:t> of care in Uganda, targeted to children &lt;5 </a:t>
            </a:r>
          </a:p>
          <a:p>
            <a:pPr marL="285750" lvl="1" indent="-285750" eaLnBrk="1" hangingPunct="1">
              <a:spcAft>
                <a:spcPts val="1200"/>
              </a:spcAft>
              <a:buFont typeface="Arial" panose="020B0604020202020204" pitchFamily="34" charset="0"/>
              <a:buChar char="•"/>
              <a:defRPr/>
            </a:pPr>
            <a:r>
              <a:rPr lang="en-US" altLang="en-US" sz="2400" dirty="0">
                <a:solidFill>
                  <a:schemeClr val="tx1"/>
                </a:solidFill>
                <a:latin typeface="Lucida Sans" panose="020B0602030504020204" pitchFamily="34" charset="77"/>
              </a:rPr>
              <a:t>Care must be sought by child’s caregiver</a:t>
            </a:r>
          </a:p>
          <a:p>
            <a:pPr marL="0" lvl="1" eaLnBrk="1" hangingPunct="1">
              <a:spcAft>
                <a:spcPts val="1200"/>
              </a:spcAft>
              <a:defRPr/>
            </a:pPr>
            <a:endParaRPr lang="en-US" altLang="en-US" sz="2400" dirty="0">
              <a:solidFill>
                <a:schemeClr val="tx1"/>
              </a:solidFill>
              <a:latin typeface="Lucida Sans" panose="020B0602030504020204" pitchFamily="34" charset="77"/>
            </a:endParaRPr>
          </a:p>
          <a:p>
            <a:pPr marL="0" lvl="1">
              <a:spcAft>
                <a:spcPts val="1200"/>
              </a:spcAft>
              <a:defRPr/>
            </a:pPr>
            <a:r>
              <a:rPr lang="en-US" altLang="en-US" sz="2800" b="1" i="1" dirty="0">
                <a:solidFill>
                  <a:schemeClr val="tx1"/>
                </a:solidFill>
                <a:latin typeface="Lucida Sans" panose="020B0602030504020204" pitchFamily="34" charset="77"/>
              </a:rPr>
              <a:t>proactive</a:t>
            </a:r>
            <a:r>
              <a:rPr lang="en-US" altLang="en-US" sz="2800" b="1" dirty="0">
                <a:solidFill>
                  <a:schemeClr val="tx1"/>
                </a:solidFill>
                <a:latin typeface="Lucida Sans" panose="020B0602030504020204" pitchFamily="34" charset="77"/>
              </a:rPr>
              <a:t> community case </a:t>
            </a:r>
            <a:r>
              <a:rPr lang="en-US" altLang="en-US" sz="2800" b="1" dirty="0" err="1">
                <a:solidFill>
                  <a:schemeClr val="tx1"/>
                </a:solidFill>
                <a:latin typeface="Lucida Sans" panose="020B0602030504020204" pitchFamily="34" charset="77"/>
              </a:rPr>
              <a:t>mg’t</a:t>
            </a:r>
            <a:r>
              <a:rPr lang="en-US" altLang="en-US" sz="2800" b="1" dirty="0">
                <a:solidFill>
                  <a:schemeClr val="tx1"/>
                </a:solidFill>
                <a:latin typeface="Lucida Sans" panose="020B0602030504020204" pitchFamily="34" charset="77"/>
              </a:rPr>
              <a:t> (</a:t>
            </a:r>
            <a:r>
              <a:rPr lang="en-US" altLang="en-US" sz="2800" b="1" dirty="0" err="1">
                <a:solidFill>
                  <a:schemeClr val="tx1"/>
                </a:solidFill>
                <a:latin typeface="Lucida Sans" panose="020B0602030504020204" pitchFamily="34" charset="77"/>
              </a:rPr>
              <a:t>ProCCM</a:t>
            </a:r>
            <a:r>
              <a:rPr lang="en-US" altLang="en-US" sz="2800" b="1" dirty="0">
                <a:solidFill>
                  <a:schemeClr val="tx1"/>
                </a:solidFill>
                <a:latin typeface="Lucida Sans" panose="020B0602030504020204" pitchFamily="34" charset="77"/>
              </a:rPr>
              <a:t>)</a:t>
            </a:r>
          </a:p>
          <a:p>
            <a:pPr marL="342900" lvl="1" indent="-342900">
              <a:spcAft>
                <a:spcPts val="1200"/>
              </a:spcAft>
              <a:buFont typeface="Arial" panose="020B0604020202020204" pitchFamily="34" charset="0"/>
              <a:buChar char="•"/>
              <a:defRPr/>
            </a:pPr>
            <a:r>
              <a:rPr lang="en-US" altLang="en-US" sz="2400" dirty="0">
                <a:solidFill>
                  <a:schemeClr val="tx1"/>
                </a:solidFill>
                <a:latin typeface="Lucida Sans" panose="020B0602030504020204" pitchFamily="34" charset="77"/>
              </a:rPr>
              <a:t>Active household sweeps</a:t>
            </a:r>
          </a:p>
          <a:p>
            <a:pPr marL="342900" lvl="1" indent="-342900">
              <a:spcAft>
                <a:spcPts val="1200"/>
              </a:spcAft>
              <a:buFont typeface="Arial" panose="020B0604020202020204" pitchFamily="34" charset="0"/>
              <a:buChar char="•"/>
              <a:defRPr/>
            </a:pPr>
            <a:r>
              <a:rPr lang="en-US" sz="2400" dirty="0">
                <a:solidFill>
                  <a:schemeClr val="tx1"/>
                </a:solidFill>
                <a:latin typeface="Lucida Sans" panose="020B0602030504020204" pitchFamily="34" charset="77"/>
              </a:rPr>
              <a:t>Diagnosis and treatment for pneumonia and diarrhea and referral for malnutrition for &lt; 5s</a:t>
            </a:r>
          </a:p>
          <a:p>
            <a:pPr marL="342900" lvl="1" indent="-342900">
              <a:spcAft>
                <a:spcPts val="1200"/>
              </a:spcAft>
              <a:buFont typeface="Arial" panose="020B0604020202020204" pitchFamily="34" charset="0"/>
              <a:buChar char="•"/>
              <a:defRPr/>
            </a:pPr>
            <a:r>
              <a:rPr lang="en-US" altLang="en-US" sz="2400" dirty="0">
                <a:solidFill>
                  <a:schemeClr val="tx1"/>
                </a:solidFill>
                <a:latin typeface="Lucida Sans" panose="020B0602030504020204" pitchFamily="34" charset="77"/>
              </a:rPr>
              <a:t>All ages malaria case detection and treatment</a:t>
            </a:r>
          </a:p>
          <a:p>
            <a:pPr marL="0" lvl="1" eaLnBrk="1" hangingPunct="1">
              <a:spcAft>
                <a:spcPts val="1200"/>
              </a:spcAft>
              <a:defRPr/>
            </a:pPr>
            <a:endParaRPr lang="en-US" altLang="en-US" sz="2400" dirty="0">
              <a:solidFill>
                <a:schemeClr val="tx1"/>
              </a:solidFill>
              <a:latin typeface="Lucida Sans" panose="020B0602030504020204" pitchFamily="34" charset="77"/>
            </a:endParaRPr>
          </a:p>
        </p:txBody>
      </p:sp>
    </p:spTree>
    <p:extLst>
      <p:ext uri="{BB962C8B-B14F-4D97-AF65-F5344CB8AC3E}">
        <p14:creationId xmlns:p14="http://schemas.microsoft.com/office/powerpoint/2010/main" val="25462303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Shape 505" descr="PilgrimCircleIcon_WhiteonTramsp.pn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6638" y="498476"/>
            <a:ext cx="423862"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Shape 506"/>
          <p:cNvSpPr txBox="1">
            <a:spLocks noChangeArrowheads="1"/>
          </p:cNvSpPr>
          <p:nvPr/>
        </p:nvSpPr>
        <p:spPr bwMode="auto">
          <a:xfrm>
            <a:off x="1871664" y="436564"/>
            <a:ext cx="8339137"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FFFFFF"/>
              </a:buClr>
              <a:buSzPct val="25000"/>
              <a:buFont typeface="Calibri" panose="020F0502020204030204" pitchFamily="34" charset="0"/>
              <a:buNone/>
            </a:pPr>
            <a:r>
              <a:rPr lang="en-US" altLang="en-US" sz="2400" b="1" dirty="0">
                <a:solidFill>
                  <a:srgbClr val="FFFFFF"/>
                </a:solidFill>
                <a:latin typeface="Calibri" panose="020F0502020204030204" pitchFamily="34" charset="0"/>
                <a:cs typeface="Calibri" panose="020F0502020204030204" pitchFamily="34" charset="0"/>
                <a:sym typeface="Calibri" panose="020F0502020204030204" pitchFamily="34" charset="0"/>
              </a:rPr>
              <a:t>PAGE TITLE GOES HERE</a:t>
            </a:r>
          </a:p>
        </p:txBody>
      </p:sp>
      <p:sp>
        <p:nvSpPr>
          <p:cNvPr id="36882" name="Slide Number Placeholder 1"/>
          <p:cNvSpPr>
            <a:spLocks noGrp="1"/>
          </p:cNvSpPr>
          <p:nvPr>
            <p:ph type="sldNum" sz="quarter" idx="13"/>
          </p:nvPr>
        </p:nvSpPr>
        <p:spPr>
          <a:xfrm>
            <a:off x="8448675" y="6499226"/>
            <a:ext cx="2133600" cy="365125"/>
          </a:xfrm>
          <a:noFill/>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80CFADFF-A4E8-4FDB-A1BD-1689D71C6504}" type="slidenum">
              <a:rPr lang="en-US" altLang="en-US" sz="1200">
                <a:solidFill>
                  <a:schemeClr val="bg1"/>
                </a:solidFill>
                <a:latin typeface="Calibri" panose="020F0502020204030204" pitchFamily="34" charset="0"/>
                <a:cs typeface="Calibri" panose="020F0502020204030204" pitchFamily="34" charset="0"/>
                <a:sym typeface="Calibri" panose="020F0502020204030204" pitchFamily="34" charset="0"/>
              </a:rPr>
              <a:pPr/>
              <a:t>13</a:t>
            </a:fld>
            <a:endParaRPr lang="en-US" altLang="en-US" sz="1200">
              <a:solidFill>
                <a:schemeClr val="bg1"/>
              </a:solidFill>
              <a:latin typeface="Calibri" panose="020F0502020204030204" pitchFamily="34" charset="0"/>
              <a:cs typeface="Calibri" panose="020F0502020204030204" pitchFamily="34" charset="0"/>
              <a:sym typeface="Calibri" panose="020F0502020204030204" pitchFamily="34" charset="0"/>
            </a:endParaRPr>
          </a:p>
        </p:txBody>
      </p:sp>
      <p:graphicFrame>
        <p:nvGraphicFramePr>
          <p:cNvPr id="9" name="Table 8">
            <a:extLst>
              <a:ext uri="{FF2B5EF4-FFF2-40B4-BE49-F238E27FC236}">
                <a16:creationId xmlns:a16="http://schemas.microsoft.com/office/drawing/2014/main" id="{C024AC29-07C2-1449-A306-9B77745A41A2}"/>
              </a:ext>
            </a:extLst>
          </p:cNvPr>
          <p:cNvGraphicFramePr>
            <a:graphicFrameLocks noGrp="1"/>
          </p:cNvGraphicFramePr>
          <p:nvPr>
            <p:extLst>
              <p:ext uri="{D42A27DB-BD31-4B8C-83A1-F6EECF244321}">
                <p14:modId xmlns:p14="http://schemas.microsoft.com/office/powerpoint/2010/main" val="317199081"/>
              </p:ext>
            </p:extLst>
          </p:nvPr>
        </p:nvGraphicFramePr>
        <p:xfrm>
          <a:off x="0" y="186745"/>
          <a:ext cx="12191999" cy="6677605"/>
        </p:xfrm>
        <a:graphic>
          <a:graphicData uri="http://schemas.openxmlformats.org/drawingml/2006/table">
            <a:tbl>
              <a:tblPr/>
              <a:tblGrid>
                <a:gridCol w="3753509">
                  <a:extLst>
                    <a:ext uri="{9D8B030D-6E8A-4147-A177-3AD203B41FA5}">
                      <a16:colId xmlns:a16="http://schemas.microsoft.com/office/drawing/2014/main" val="145364870"/>
                    </a:ext>
                  </a:extLst>
                </a:gridCol>
                <a:gridCol w="8438490">
                  <a:extLst>
                    <a:ext uri="{9D8B030D-6E8A-4147-A177-3AD203B41FA5}">
                      <a16:colId xmlns:a16="http://schemas.microsoft.com/office/drawing/2014/main" val="1194581534"/>
                    </a:ext>
                  </a:extLst>
                </a:gridCol>
              </a:tblGrid>
              <a:tr h="1622596">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Lucida Sans" panose="020B0602030504020204" pitchFamily="34" charset="77"/>
                          <a:cs typeface="Times New Roman" panose="02020603050405020304" pitchFamily="18" charset="0"/>
                          <a:sym typeface="Arial" panose="020B0604020202020204" pitchFamily="34" charset="0"/>
                        </a:rPr>
                        <a:t>Interventions</a:t>
                      </a:r>
                    </a:p>
                  </a:txBody>
                  <a:tcPr marL="68580" marR="68580" marT="0" marB="0" horzOverflow="overflow">
                    <a:lnL>
                      <a:noFill/>
                    </a:lnL>
                    <a:lnR w="12700" cap="flat" cmpd="sng" algn="ctr">
                      <a:solidFill>
                        <a:srgbClr val="E46C0A"/>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noFill/>
                  </a:tcPr>
                </a:tc>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Lucida Sans" panose="020B0602030504020204" pitchFamily="34" charset="77"/>
                          <a:cs typeface="Arial" panose="020B0604020202020204" pitchFamily="34" charset="0"/>
                          <a:sym typeface="Arial" panose="020B0604020202020204" pitchFamily="34" charset="0"/>
                        </a:rPr>
                        <a:t>Phase II 2019-2021 (two years):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Lucida Sans" panose="020B0602030504020204" pitchFamily="34" charset="77"/>
                        <a:cs typeface="Arial" panose="020B0604020202020204" pitchFamily="34" charset="0"/>
                        <a:sym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Lucida Sans" panose="020B0602030504020204" pitchFamily="34" charset="77"/>
                          <a:cs typeface="Arial" panose="020B0604020202020204" pitchFamily="34" charset="0"/>
                          <a:sym typeface="Arial" panose="020B0604020202020204" pitchFamily="34" charset="0"/>
                        </a:rPr>
                        <a:t>Arm 1: </a:t>
                      </a:r>
                      <a:r>
                        <a:rPr kumimoji="0" lang="en-US" altLang="en-US" sz="1800" b="0" i="0" u="none" strike="noStrike" cap="none" normalizeH="0" baseline="0" dirty="0" err="1">
                          <a:ln>
                            <a:noFill/>
                          </a:ln>
                          <a:solidFill>
                            <a:schemeClr val="tx1"/>
                          </a:solidFill>
                          <a:effectLst/>
                          <a:latin typeface="Lucida Sans" panose="020B0602030504020204" pitchFamily="34" charset="77"/>
                          <a:cs typeface="Arial" panose="020B0604020202020204" pitchFamily="34" charset="0"/>
                          <a:sym typeface="Arial" panose="020B0604020202020204" pitchFamily="34" charset="0"/>
                        </a:rPr>
                        <a:t>ProCCM</a:t>
                      </a:r>
                      <a:r>
                        <a:rPr kumimoji="0" lang="en-US" altLang="en-US" sz="1800" b="0" i="0" u="none" strike="noStrike" cap="none" normalizeH="0" baseline="0" dirty="0">
                          <a:ln>
                            <a:noFill/>
                          </a:ln>
                          <a:solidFill>
                            <a:schemeClr val="tx1"/>
                          </a:solidFill>
                          <a:effectLst/>
                          <a:latin typeface="Lucida Sans" panose="020B0602030504020204" pitchFamily="34" charset="77"/>
                          <a:cs typeface="Arial" panose="020B0604020202020204" pitchFamily="34" charset="0"/>
                          <a:sym typeface="Arial" panose="020B0604020202020204" pitchFamily="34" charset="0"/>
                        </a:rPr>
                        <a:t> in 28 villages + PBO LLINs in former Arms A &amp; B</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Lucida Sans" panose="020B0602030504020204" pitchFamily="34" charset="77"/>
                          <a:cs typeface="Arial" panose="020B0604020202020204" pitchFamily="34" charset="0"/>
                          <a:sym typeface="Arial" panose="020B0604020202020204" pitchFamily="34" charset="0"/>
                        </a:rPr>
                        <a:t>Arm 2: </a:t>
                      </a:r>
                      <a:r>
                        <a:rPr kumimoji="0" lang="en-US" altLang="en-US" sz="1800" b="0" i="0" u="none" strike="noStrike" cap="none" normalizeH="0" baseline="0" dirty="0" err="1">
                          <a:ln>
                            <a:noFill/>
                          </a:ln>
                          <a:solidFill>
                            <a:schemeClr val="tx1"/>
                          </a:solidFill>
                          <a:effectLst/>
                          <a:latin typeface="Lucida Sans" panose="020B0602030504020204" pitchFamily="34" charset="77"/>
                          <a:cs typeface="Arial" panose="020B0604020202020204" pitchFamily="34" charset="0"/>
                          <a:sym typeface="Arial" panose="020B0604020202020204" pitchFamily="34" charset="0"/>
                        </a:rPr>
                        <a:t>iCCM</a:t>
                      </a:r>
                      <a:r>
                        <a:rPr kumimoji="0" lang="en-US" altLang="en-US" sz="1800" b="0" i="0" u="none" strike="noStrike" cap="none" normalizeH="0" baseline="0" dirty="0">
                          <a:ln>
                            <a:noFill/>
                          </a:ln>
                          <a:solidFill>
                            <a:schemeClr val="tx1"/>
                          </a:solidFill>
                          <a:effectLst/>
                          <a:latin typeface="Lucida Sans" panose="020B0602030504020204" pitchFamily="34" charset="77"/>
                          <a:cs typeface="Arial" panose="020B0604020202020204" pitchFamily="34" charset="0"/>
                          <a:sym typeface="Arial" panose="020B0604020202020204" pitchFamily="34" charset="0"/>
                        </a:rPr>
                        <a:t> in 27 villages  + PBO LLINs in former Arms A &amp; B</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Lucida Sans" panose="020B0602030504020204" pitchFamily="34" charset="77"/>
                        <a:cs typeface="Arial" panose="020B0604020202020204" pitchFamily="34" charset="0"/>
                        <a:sym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normalizeH="0" baseline="0" dirty="0">
                          <a:ln>
                            <a:noFill/>
                          </a:ln>
                          <a:solidFill>
                            <a:schemeClr val="tx1"/>
                          </a:solidFill>
                          <a:effectLst/>
                          <a:latin typeface="Lucida Sans" panose="020B0602030504020204" pitchFamily="34" charset="77"/>
                          <a:ea typeface="+mn-ea"/>
                          <a:cs typeface="Arial" panose="020B0604020202020204" pitchFamily="34" charset="0"/>
                          <a:sym typeface="Arial" panose="020B0604020202020204" pitchFamily="34" charset="0"/>
                        </a:rPr>
                        <a:t>NB: artemether lumefantrine (AL) used for malaria treatment </a:t>
                      </a:r>
                    </a:p>
                  </a:txBody>
                  <a:tcPr marL="68580" marR="68580" marT="0" marB="0" horzOverflow="overflow">
                    <a:lnL w="12700" cap="flat" cmpd="sng" algn="ctr">
                      <a:solidFill>
                        <a:srgbClr val="E46C0A"/>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609266547"/>
                  </a:ext>
                </a:extLst>
              </a:tr>
              <a:tr h="5055009">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Lucida Sans" panose="020B0602030504020204" pitchFamily="34" charset="77"/>
                          <a:cs typeface="Arial" panose="020B0604020202020204" pitchFamily="34" charset="0"/>
                          <a:sym typeface="Arial" panose="020B0604020202020204" pitchFamily="34" charset="0"/>
                        </a:rPr>
                        <a:t>Evaluation Methods</a:t>
                      </a:r>
                      <a:endParaRPr kumimoji="0" lang="en-US" altLang="en-US" sz="1800" b="1" i="0" u="none" strike="noStrike" cap="none" normalizeH="0" baseline="0" dirty="0">
                        <a:ln>
                          <a:noFill/>
                        </a:ln>
                        <a:solidFill>
                          <a:schemeClr val="tx1"/>
                        </a:solidFill>
                        <a:effectLst/>
                        <a:latin typeface="Lucida Sans" panose="020B0602030504020204" pitchFamily="34" charset="77"/>
                        <a:cs typeface="Times New Roman" panose="02020603050405020304" pitchFamily="18" charset="0"/>
                        <a:sym typeface="Arial" panose="020B0604020202020204" pitchFamily="34" charset="0"/>
                      </a:endParaRPr>
                    </a:p>
                  </a:txBody>
                  <a:tcPr marL="68580" marR="68580" marT="0" marB="0" horzOverflow="overflow">
                    <a:lnL>
                      <a:noFill/>
                    </a:lnL>
                    <a:lnR w="12700" cap="flat" cmpd="sng" algn="ctr">
                      <a:solidFill>
                        <a:srgbClr val="E46C0A"/>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79646">
                        <a:alpha val="20000"/>
                      </a:srgbClr>
                    </a:solidFill>
                  </a:tcPr>
                </a:tc>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4000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AutoNum type="arabicParenR"/>
                        <a:tabLst/>
                      </a:pPr>
                      <a:endParaRPr kumimoji="0" lang="en-US" altLang="en-US" sz="1800" b="1" i="0" u="none" strike="noStrike" cap="none" normalizeH="0" baseline="0" dirty="0">
                        <a:ln>
                          <a:noFill/>
                        </a:ln>
                        <a:solidFill>
                          <a:schemeClr val="tx1"/>
                        </a:solidFill>
                        <a:effectLst/>
                        <a:latin typeface="Lucida Sans" panose="020B0602030504020204" pitchFamily="34" charset="77"/>
                        <a:cs typeface="Arial" panose="020B0604020202020204" pitchFamily="34" charset="0"/>
                        <a:sym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AutoNum type="arabicParenR"/>
                        <a:tabLst/>
                      </a:pPr>
                      <a:r>
                        <a:rPr kumimoji="0" lang="en-US" altLang="en-US" sz="1800" b="1" i="0" u="none" strike="noStrike" cap="none" normalizeH="0" baseline="0" dirty="0">
                          <a:ln>
                            <a:noFill/>
                          </a:ln>
                          <a:solidFill>
                            <a:schemeClr val="tx1"/>
                          </a:solidFill>
                          <a:effectLst/>
                          <a:latin typeface="Lucida Sans" panose="020B0602030504020204" pitchFamily="34" charset="77"/>
                          <a:cs typeface="Arial" panose="020B0604020202020204" pitchFamily="34" charset="0"/>
                          <a:sym typeface="Arial" panose="020B0604020202020204" pitchFamily="34" charset="0"/>
                        </a:rPr>
                        <a:t> Community Surveillance</a:t>
                      </a:r>
                    </a:p>
                    <a:p>
                      <a:pPr marL="40005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en-US" sz="1800" b="0" i="0" u="none" strike="noStrike" kern="1200" cap="none" normalizeH="0" baseline="0" dirty="0">
                          <a:ln>
                            <a:noFill/>
                          </a:ln>
                          <a:solidFill>
                            <a:schemeClr val="tx1"/>
                          </a:solidFill>
                          <a:effectLst/>
                          <a:latin typeface="Lucida Sans" panose="020B0602030504020204" pitchFamily="34" charset="77"/>
                          <a:ea typeface="+mn-ea"/>
                          <a:cs typeface="Arial" panose="020B0604020202020204" pitchFamily="34" charset="0"/>
                          <a:sym typeface="Arial" panose="020B0604020202020204" pitchFamily="34" charset="0"/>
                        </a:rPr>
                        <a:t>CHW-reported care seeking/incidence in &lt;5’s weekly</a:t>
                      </a:r>
                    </a:p>
                    <a:p>
                      <a:pPr marL="40005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en-US" sz="1800" b="0" i="0" u="none" strike="noStrike" kern="1200" cap="none" normalizeH="0" baseline="0" dirty="0">
                          <a:ln>
                            <a:noFill/>
                          </a:ln>
                          <a:solidFill>
                            <a:schemeClr val="tx1"/>
                          </a:solidFill>
                          <a:effectLst/>
                          <a:latin typeface="Lucida Sans" panose="020B0602030504020204" pitchFamily="34" charset="77"/>
                          <a:ea typeface="+mn-ea"/>
                          <a:cs typeface="Arial" panose="020B0604020202020204" pitchFamily="34" charset="0"/>
                          <a:sym typeface="Arial" panose="020B0604020202020204" pitchFamily="34" charset="0"/>
                        </a:rPr>
                        <a:t>(test positivity rate, total confirmed cases, tests requested)</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AutoNum type="arabicParenR"/>
                        <a:tabLst/>
                      </a:pPr>
                      <a:endParaRPr kumimoji="0" lang="en-US" altLang="en-US" sz="1800" b="1" i="0" u="none" strike="noStrike" kern="1200" cap="none" normalizeH="0" baseline="0" dirty="0">
                        <a:ln>
                          <a:noFill/>
                        </a:ln>
                        <a:solidFill>
                          <a:schemeClr val="tx1"/>
                        </a:solidFill>
                        <a:effectLst/>
                        <a:latin typeface="Lucida Sans" panose="020B0602030504020204" pitchFamily="34" charset="77"/>
                        <a:ea typeface="+mn-ea"/>
                        <a:cs typeface="Arial" panose="020B0604020202020204" pitchFamily="34" charset="0"/>
                        <a:sym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AutoNum type="arabicParenR"/>
                        <a:tabLst/>
                      </a:pPr>
                      <a:r>
                        <a:rPr kumimoji="0" lang="en-US" altLang="en-US" sz="1800" b="1" i="0" u="none" strike="noStrike" kern="1200" cap="none" normalizeH="0" baseline="0" dirty="0">
                          <a:ln>
                            <a:noFill/>
                          </a:ln>
                          <a:solidFill>
                            <a:schemeClr val="tx1"/>
                          </a:solidFill>
                          <a:effectLst/>
                          <a:latin typeface="Lucida Sans" panose="020B0602030504020204" pitchFamily="34" charset="77"/>
                          <a:ea typeface="+mn-ea"/>
                          <a:cs typeface="Arial" panose="020B0604020202020204" pitchFamily="34" charset="0"/>
                          <a:sym typeface="Arial" panose="020B0604020202020204" pitchFamily="34" charset="0"/>
                        </a:rPr>
                        <a:t> Cross sectional community surveys:</a:t>
                      </a:r>
                    </a:p>
                    <a:p>
                      <a:pPr marL="40005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en-US" sz="1800" b="0" i="0" u="none" strike="noStrike" kern="1200" cap="none" normalizeH="0" baseline="0" dirty="0">
                          <a:ln>
                            <a:noFill/>
                          </a:ln>
                          <a:solidFill>
                            <a:schemeClr val="tx1"/>
                          </a:solidFill>
                          <a:effectLst/>
                          <a:latin typeface="Lucida Sans" panose="020B0602030504020204" pitchFamily="34" charset="77"/>
                          <a:ea typeface="+mn-ea"/>
                          <a:cs typeface="Arial" panose="020B0604020202020204" pitchFamily="34" charset="0"/>
                          <a:sym typeface="Arial" panose="020B0604020202020204" pitchFamily="34" charset="0"/>
                        </a:rPr>
                        <a:t>300 randomly selected </a:t>
                      </a:r>
                      <a:r>
                        <a:rPr kumimoji="0" lang="en-US" altLang="en-US" sz="1800" b="0" i="0" u="none" strike="noStrike" kern="1200" cap="none" normalizeH="0" baseline="0" dirty="0" err="1">
                          <a:ln>
                            <a:noFill/>
                          </a:ln>
                          <a:solidFill>
                            <a:schemeClr val="tx1"/>
                          </a:solidFill>
                          <a:effectLst/>
                          <a:latin typeface="Lucida Sans" panose="020B0602030504020204" pitchFamily="34" charset="77"/>
                          <a:ea typeface="+mn-ea"/>
                          <a:cs typeface="Arial" panose="020B0604020202020204" pitchFamily="34" charset="0"/>
                          <a:sym typeface="Arial" panose="020B0604020202020204" pitchFamily="34" charset="0"/>
                        </a:rPr>
                        <a:t>hh</a:t>
                      </a:r>
                      <a:r>
                        <a:rPr kumimoji="0" lang="en-US" altLang="en-US" sz="1800" b="0" i="0" u="none" strike="noStrike" kern="1200" cap="none" normalizeH="0" baseline="0" dirty="0">
                          <a:ln>
                            <a:noFill/>
                          </a:ln>
                          <a:solidFill>
                            <a:schemeClr val="tx1"/>
                          </a:solidFill>
                          <a:effectLst/>
                          <a:latin typeface="Lucida Sans" panose="020B0602030504020204" pitchFamily="34" charset="77"/>
                          <a:ea typeface="+mn-ea"/>
                          <a:cs typeface="Arial" panose="020B0604020202020204" pitchFamily="34" charset="0"/>
                          <a:sym typeface="Arial" panose="020B0604020202020204" pitchFamily="34" charset="0"/>
                        </a:rPr>
                        <a:t> (~1200 people) per arm base/mid/end</a:t>
                      </a:r>
                    </a:p>
                    <a:p>
                      <a:pPr marL="40005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en-US" sz="1800" b="0" i="0" u="none" strike="noStrike" kern="1200" cap="none" normalizeH="0" baseline="0" dirty="0">
                          <a:ln>
                            <a:noFill/>
                          </a:ln>
                          <a:solidFill>
                            <a:schemeClr val="tx1"/>
                          </a:solidFill>
                          <a:effectLst/>
                          <a:latin typeface="Lucida Sans" panose="020B0602030504020204" pitchFamily="34" charset="77"/>
                          <a:ea typeface="+mn-ea"/>
                          <a:cs typeface="Arial" panose="020B0604020202020204" pitchFamily="34" charset="0"/>
                          <a:sym typeface="Arial" panose="020B0604020202020204" pitchFamily="34" charset="0"/>
                        </a:rPr>
                        <a:t>(RDTs, microscopy, qPCR, serology + surveys)</a:t>
                      </a:r>
                    </a:p>
                    <a:p>
                      <a:pPr marL="40005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en-US" sz="1800" b="0" i="0" u="none" strike="noStrike" kern="1200" cap="none" normalizeH="0" baseline="0" dirty="0">
                          <a:ln>
                            <a:noFill/>
                          </a:ln>
                          <a:solidFill>
                            <a:schemeClr val="tx1"/>
                          </a:solidFill>
                          <a:effectLst/>
                          <a:latin typeface="Lucida Sans" panose="020B0602030504020204" pitchFamily="34" charset="77"/>
                          <a:ea typeface="+mn-ea"/>
                          <a:cs typeface="Arial" panose="020B0604020202020204" pitchFamily="34" charset="0"/>
                          <a:sym typeface="Arial" panose="020B0604020202020204" pitchFamily="34" charset="0"/>
                        </a:rPr>
                        <a:t>Primary metric: </a:t>
                      </a:r>
                      <a:r>
                        <a:rPr lang="en-US" sz="1800" dirty="0">
                          <a:solidFill>
                            <a:schemeClr val="accent2">
                              <a:lumMod val="75000"/>
                            </a:schemeClr>
                          </a:solidFill>
                          <a:latin typeface="Lucida Sans" panose="020B0602030504020204" pitchFamily="34" charset="77"/>
                        </a:rPr>
                        <a:t>all ages </a:t>
                      </a:r>
                      <a:r>
                        <a:rPr lang="en-US" sz="1800" dirty="0" err="1">
                          <a:solidFill>
                            <a:schemeClr val="accent2">
                              <a:lumMod val="75000"/>
                            </a:schemeClr>
                          </a:solidFill>
                          <a:latin typeface="Lucida Sans" panose="020B0602030504020204" pitchFamily="34" charset="77"/>
                        </a:rPr>
                        <a:t>Pf</a:t>
                      </a:r>
                      <a:r>
                        <a:rPr lang="en-US" sz="1800" dirty="0">
                          <a:solidFill>
                            <a:schemeClr val="accent2">
                              <a:lumMod val="75000"/>
                            </a:schemeClr>
                          </a:solidFill>
                          <a:latin typeface="Lucida Sans" panose="020B0602030504020204" pitchFamily="34" charset="77"/>
                        </a:rPr>
                        <a:t> prevalence by RDT, microscopy and qPCR</a:t>
                      </a:r>
                      <a:endParaRPr kumimoji="0" lang="en-US" sz="1800" b="0" i="0" u="none" strike="noStrike" kern="1200" cap="none" normalizeH="0" baseline="0" dirty="0">
                        <a:ln>
                          <a:noFill/>
                        </a:ln>
                        <a:solidFill>
                          <a:schemeClr val="tx1"/>
                        </a:solidFill>
                        <a:effectLst/>
                        <a:latin typeface="Lucida Sans" panose="020B0602030504020204" pitchFamily="34" charset="77"/>
                        <a:ea typeface="+mn-ea"/>
                        <a:cs typeface="Arial" panose="020B0604020202020204" pitchFamily="34" charset="0"/>
                        <a:sym typeface="Arial" panose="020B0604020202020204" pitchFamily="34" charset="0"/>
                      </a:endParaRPr>
                    </a:p>
                    <a:p>
                      <a:pPr marL="40005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en-US" sz="1800" b="1" i="0" u="none" strike="noStrike" kern="1200" cap="none" normalizeH="0" baseline="0" dirty="0">
                          <a:ln>
                            <a:noFill/>
                          </a:ln>
                          <a:solidFill>
                            <a:schemeClr val="tx1"/>
                          </a:solidFill>
                          <a:effectLst/>
                          <a:latin typeface="Lucida Sans" panose="020B0602030504020204" pitchFamily="34" charset="77"/>
                          <a:ea typeface="+mn-ea"/>
                          <a:cs typeface="Arial" panose="020B0604020202020204" pitchFamily="34" charset="0"/>
                          <a:sym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AutoNum type="arabicParenR"/>
                        <a:tabLst/>
                      </a:pPr>
                      <a:r>
                        <a:rPr kumimoji="0" lang="en-US" altLang="en-US" sz="1800" b="1" i="0" u="none" strike="noStrike" kern="1200" cap="none" normalizeH="0" baseline="0" dirty="0">
                          <a:ln>
                            <a:noFill/>
                          </a:ln>
                          <a:solidFill>
                            <a:schemeClr val="tx1"/>
                          </a:solidFill>
                          <a:effectLst/>
                          <a:latin typeface="Lucida Sans" panose="020B0602030504020204" pitchFamily="34" charset="77"/>
                          <a:ea typeface="+mn-ea"/>
                          <a:cs typeface="Arial" panose="020B0604020202020204" pitchFamily="34" charset="0"/>
                          <a:sym typeface="Arial" panose="020B0604020202020204" pitchFamily="34" charset="0"/>
                        </a:rPr>
                        <a:t> Entomological surveillance:</a:t>
                      </a:r>
                    </a:p>
                    <a:p>
                      <a:pPr marL="40005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en-US" sz="1800" b="1" i="0" u="none" strike="noStrike" kern="1200" cap="none" normalizeH="0" baseline="0" dirty="0">
                          <a:ln>
                            <a:noFill/>
                          </a:ln>
                          <a:solidFill>
                            <a:schemeClr val="tx1"/>
                          </a:solidFill>
                          <a:effectLst/>
                          <a:latin typeface="Lucida Sans" panose="020B0602030504020204" pitchFamily="34" charset="77"/>
                          <a:ea typeface="+mn-ea"/>
                          <a:cs typeface="Arial" panose="020B0604020202020204" pitchFamily="34" charset="0"/>
                          <a:sym typeface="Arial" panose="020B0604020202020204" pitchFamily="34" charset="0"/>
                        </a:rPr>
                        <a:t>CDC light trap</a:t>
                      </a:r>
                      <a:r>
                        <a:rPr kumimoji="0" lang="en-US" altLang="en-US" sz="1800" b="0" i="0" u="none" strike="noStrike" kern="1200" cap="none" normalizeH="0" baseline="0" dirty="0">
                          <a:ln>
                            <a:noFill/>
                          </a:ln>
                          <a:solidFill>
                            <a:schemeClr val="tx1"/>
                          </a:solidFill>
                          <a:effectLst/>
                          <a:latin typeface="Lucida Sans" panose="020B0602030504020204" pitchFamily="34" charset="77"/>
                          <a:ea typeface="+mn-ea"/>
                          <a:cs typeface="Arial" panose="020B0604020202020204" pitchFamily="34" charset="0"/>
                          <a:sym typeface="Arial" panose="020B0604020202020204" pitchFamily="34" charset="0"/>
                        </a:rPr>
                        <a:t>s-- 60 </a:t>
                      </a:r>
                      <a:r>
                        <a:rPr kumimoji="0" lang="en-US" altLang="en-US" sz="1800" b="0" i="0" u="none" strike="noStrike" kern="1200" cap="none" normalizeH="0" baseline="0" dirty="0" err="1">
                          <a:ln>
                            <a:noFill/>
                          </a:ln>
                          <a:solidFill>
                            <a:schemeClr val="tx1"/>
                          </a:solidFill>
                          <a:effectLst/>
                          <a:latin typeface="Lucida Sans" panose="020B0602030504020204" pitchFamily="34" charset="77"/>
                          <a:ea typeface="+mn-ea"/>
                          <a:cs typeface="Arial" panose="020B0604020202020204" pitchFamily="34" charset="0"/>
                          <a:sym typeface="Arial" panose="020B0604020202020204" pitchFamily="34" charset="0"/>
                        </a:rPr>
                        <a:t>hh</a:t>
                      </a:r>
                      <a:r>
                        <a:rPr kumimoji="0" lang="en-US" altLang="en-US" sz="1800" b="0" i="0" u="none" strike="noStrike" kern="1200" cap="none" normalizeH="0" baseline="0" dirty="0">
                          <a:ln>
                            <a:noFill/>
                          </a:ln>
                          <a:solidFill>
                            <a:schemeClr val="tx1"/>
                          </a:solidFill>
                          <a:effectLst/>
                          <a:latin typeface="Lucida Sans" panose="020B0602030504020204" pitchFamily="34" charset="77"/>
                          <a:ea typeface="+mn-ea"/>
                          <a:cs typeface="Arial" panose="020B0604020202020204" pitchFamily="34" charset="0"/>
                          <a:sym typeface="Arial" panose="020B0604020202020204" pitchFamily="34" charset="0"/>
                        </a:rPr>
                        <a:t> in each arm monitored monthly</a:t>
                      </a:r>
                    </a:p>
                    <a:p>
                      <a:pPr marL="40005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en-US" sz="1800" b="1" i="0" u="none" strike="noStrike" kern="1200" cap="none" normalizeH="0" baseline="0" dirty="0">
                          <a:ln>
                            <a:noFill/>
                          </a:ln>
                          <a:solidFill>
                            <a:schemeClr val="tx1"/>
                          </a:solidFill>
                          <a:effectLst/>
                          <a:latin typeface="Lucida Sans" panose="020B0602030504020204" pitchFamily="34" charset="77"/>
                          <a:ea typeface="+mn-ea"/>
                          <a:cs typeface="Arial" panose="020B0604020202020204" pitchFamily="34" charset="0"/>
                          <a:sym typeface="Arial" panose="020B0604020202020204" pitchFamily="34" charset="0"/>
                        </a:rPr>
                        <a:t>Pyrethrum spray catches </a:t>
                      </a:r>
                      <a:r>
                        <a:rPr kumimoji="0" lang="en-US" altLang="en-US" sz="1800" b="0" i="0" u="none" strike="noStrike" kern="1200" cap="none" normalizeH="0" baseline="0" dirty="0">
                          <a:ln>
                            <a:noFill/>
                          </a:ln>
                          <a:solidFill>
                            <a:schemeClr val="tx1"/>
                          </a:solidFill>
                          <a:effectLst/>
                          <a:latin typeface="Lucida Sans" panose="020B0602030504020204" pitchFamily="34" charset="77"/>
                          <a:ea typeface="+mn-ea"/>
                          <a:cs typeface="Arial" panose="020B0604020202020204" pitchFamily="34" charset="0"/>
                          <a:sym typeface="Arial" panose="020B0604020202020204" pitchFamily="34" charset="0"/>
                        </a:rPr>
                        <a:t>every 2-3 months in 20  </a:t>
                      </a:r>
                      <a:r>
                        <a:rPr kumimoji="0" lang="en-US" altLang="en-US" sz="1800" b="0" i="0" u="none" strike="noStrike" kern="1200" cap="none" normalizeH="0" baseline="0" dirty="0" err="1">
                          <a:ln>
                            <a:noFill/>
                          </a:ln>
                          <a:solidFill>
                            <a:schemeClr val="tx1"/>
                          </a:solidFill>
                          <a:effectLst/>
                          <a:latin typeface="Lucida Sans" panose="020B0602030504020204" pitchFamily="34" charset="77"/>
                          <a:ea typeface="+mn-ea"/>
                          <a:cs typeface="Arial" panose="020B0604020202020204" pitchFamily="34" charset="0"/>
                          <a:sym typeface="Arial" panose="020B0604020202020204" pitchFamily="34" charset="0"/>
                        </a:rPr>
                        <a:t>hh</a:t>
                      </a:r>
                      <a:r>
                        <a:rPr kumimoji="0" lang="en-US" altLang="en-US" sz="1800" b="0" i="0" u="none" strike="noStrike" kern="1200" cap="none" normalizeH="0" baseline="0" dirty="0">
                          <a:ln>
                            <a:noFill/>
                          </a:ln>
                          <a:solidFill>
                            <a:schemeClr val="tx1"/>
                          </a:solidFill>
                          <a:effectLst/>
                          <a:latin typeface="Lucida Sans" panose="020B0602030504020204" pitchFamily="34" charset="77"/>
                          <a:ea typeface="+mn-ea"/>
                          <a:cs typeface="Arial" panose="020B0604020202020204" pitchFamily="34" charset="0"/>
                          <a:sym typeface="Arial" panose="020B0604020202020204" pitchFamily="34" charset="0"/>
                        </a:rPr>
                        <a:t> per arm</a:t>
                      </a:r>
                    </a:p>
                    <a:p>
                      <a:pPr marL="400050" marR="0" lvl="1" indent="0" algn="l"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0" lang="en-US" altLang="en-US" sz="1800" b="0" i="0" u="none" strike="noStrike" kern="1200" cap="none" normalizeH="0" baseline="0" dirty="0">
                          <a:ln>
                            <a:noFill/>
                          </a:ln>
                          <a:solidFill>
                            <a:schemeClr val="tx1"/>
                          </a:solidFill>
                          <a:effectLst/>
                          <a:latin typeface="Lucida Sans" panose="020B0602030504020204" pitchFamily="34" charset="77"/>
                          <a:ea typeface="+mn-ea"/>
                          <a:cs typeface="Arial" panose="020B0604020202020204" pitchFamily="34" charset="0"/>
                          <a:sym typeface="Wingdings" pitchFamily="2" charset="2"/>
                        </a:rPr>
                        <a:t> </a:t>
                      </a:r>
                      <a:r>
                        <a:rPr kumimoji="0" lang="en-US" altLang="en-US" sz="1800" b="0" i="0" u="none" strike="noStrike" kern="1200" cap="none" normalizeH="0" baseline="0" dirty="0">
                          <a:ln>
                            <a:noFill/>
                          </a:ln>
                          <a:solidFill>
                            <a:schemeClr val="tx1"/>
                          </a:solidFill>
                          <a:effectLst/>
                          <a:latin typeface="Lucida Sans" panose="020B0602030504020204" pitchFamily="34" charset="77"/>
                          <a:ea typeface="+mn-ea"/>
                          <a:cs typeface="Arial" panose="020B0604020202020204" pitchFamily="34" charset="0"/>
                          <a:sym typeface="Arial" panose="020B0604020202020204" pitchFamily="34" charset="0"/>
                        </a:rPr>
                        <a:t>(vector species and number, parity, gravidity, and sporozoite ELISAs).</a:t>
                      </a:r>
                      <a:endParaRPr kumimoji="0" lang="en-US" altLang="en-US" sz="1800" b="1" i="0" u="none" strike="noStrike" kern="1200" cap="none" normalizeH="0" baseline="0" dirty="0">
                        <a:ln>
                          <a:noFill/>
                        </a:ln>
                        <a:solidFill>
                          <a:schemeClr val="tx1"/>
                        </a:solidFill>
                        <a:effectLst/>
                        <a:latin typeface="Lucida Sans" panose="020B0602030504020204" pitchFamily="34" charset="77"/>
                        <a:ea typeface="+mn-ea"/>
                        <a:cs typeface="Arial" panose="020B0604020202020204" pitchFamily="34" charset="0"/>
                        <a:sym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AutoNum type="arabicParenR"/>
                        <a:tabLst/>
                      </a:pPr>
                      <a:endParaRPr kumimoji="0" lang="en-US" altLang="en-US" sz="1800" b="1" i="0" u="none" strike="noStrike" kern="1200" cap="none" normalizeH="0" baseline="0" dirty="0">
                        <a:ln>
                          <a:noFill/>
                        </a:ln>
                        <a:solidFill>
                          <a:schemeClr val="tx1"/>
                        </a:solidFill>
                        <a:effectLst/>
                        <a:latin typeface="Lucida Sans" panose="020B0602030504020204" pitchFamily="34" charset="77"/>
                        <a:ea typeface="+mn-ea"/>
                        <a:cs typeface="Arial" panose="020B0604020202020204" pitchFamily="34" charset="0"/>
                        <a:sym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AutoNum type="arabicParenR"/>
                        <a:tabLst/>
                      </a:pPr>
                      <a:r>
                        <a:rPr kumimoji="0" lang="en-US" altLang="en-US" sz="1800" b="1" i="0" u="none" strike="noStrike" kern="1200" cap="none" normalizeH="0" baseline="0" dirty="0">
                          <a:ln>
                            <a:noFill/>
                          </a:ln>
                          <a:solidFill>
                            <a:schemeClr val="tx1"/>
                          </a:solidFill>
                          <a:effectLst/>
                          <a:latin typeface="Lucida Sans" panose="020B0602030504020204" pitchFamily="34" charset="77"/>
                          <a:ea typeface="+mn-ea"/>
                          <a:cs typeface="Arial" panose="020B0604020202020204" pitchFamily="34" charset="0"/>
                          <a:sym typeface="Arial" panose="020B0604020202020204" pitchFamily="34" charset="0"/>
                        </a:rPr>
                        <a:t> Health facility surveillance</a:t>
                      </a:r>
                    </a:p>
                    <a:p>
                      <a:r>
                        <a:rPr kumimoji="0" lang="en-US" altLang="en-US" sz="1800" b="0" i="0" u="none" strike="noStrike" kern="1200" cap="none" normalizeH="0" baseline="0" dirty="0">
                          <a:ln>
                            <a:noFill/>
                          </a:ln>
                          <a:solidFill>
                            <a:schemeClr val="tx1"/>
                          </a:solidFill>
                          <a:effectLst/>
                          <a:latin typeface="Lucida Sans" panose="020B0602030504020204" pitchFamily="34" charset="77"/>
                          <a:ea typeface="+mn-ea"/>
                          <a:cs typeface="Arial" panose="020B0604020202020204" pitchFamily="34" charset="0"/>
                          <a:sym typeface="Arial" panose="020B0604020202020204" pitchFamily="34" charset="0"/>
                        </a:rPr>
                        <a:t>      Primary metric: </a:t>
                      </a:r>
                      <a:r>
                        <a:rPr lang="en-US" sz="1800" dirty="0">
                          <a:solidFill>
                            <a:schemeClr val="accent2">
                              <a:lumMod val="75000"/>
                            </a:schemeClr>
                          </a:solidFill>
                          <a:latin typeface="Lucida Sans" panose="020B0602030504020204" pitchFamily="34" charset="77"/>
                        </a:rPr>
                        <a:t>incidence trends over time in &lt;5’s at public facilities</a:t>
                      </a:r>
                      <a:endParaRPr kumimoji="0" lang="en-US" altLang="en-US" sz="1800" b="1" i="0" u="none" strike="noStrike" cap="none" normalizeH="0" baseline="0" dirty="0">
                        <a:ln>
                          <a:noFill/>
                        </a:ln>
                        <a:solidFill>
                          <a:schemeClr val="tx1"/>
                        </a:solidFill>
                        <a:effectLst/>
                        <a:latin typeface="Lucida Sans" panose="020B0602030504020204" pitchFamily="34" charset="77"/>
                        <a:cs typeface="Arial" panose="020B0604020202020204" pitchFamily="34" charset="0"/>
                        <a:sym typeface="Arial" panose="020B0604020202020204" pitchFamily="34" charset="0"/>
                      </a:endParaRPr>
                    </a:p>
                  </a:txBody>
                  <a:tcPr marL="68580" marR="68580" marT="0" marB="0" horzOverflow="overflow">
                    <a:lnL w="12700" cap="flat" cmpd="sng" algn="ctr">
                      <a:solidFill>
                        <a:srgbClr val="E46C0A"/>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79646">
                        <a:alpha val="20000"/>
                      </a:srgbClr>
                    </a:solidFill>
                  </a:tcPr>
                </a:tc>
                <a:extLst>
                  <a:ext uri="{0D108BD9-81ED-4DB2-BD59-A6C34878D82A}">
                    <a16:rowId xmlns:a16="http://schemas.microsoft.com/office/drawing/2014/main" val="3202573345"/>
                  </a:ext>
                </a:extLst>
              </a:tr>
            </a:tbl>
          </a:graphicData>
        </a:graphic>
      </p:graphicFrame>
      <p:pic>
        <p:nvPicPr>
          <p:cNvPr id="6" name="Shape 512" descr="malaria-Katakwi-Map.jpg">
            <a:extLst>
              <a:ext uri="{FF2B5EF4-FFF2-40B4-BE49-F238E27FC236}">
                <a16:creationId xmlns:a16="http://schemas.microsoft.com/office/drawing/2014/main" id="{949350EB-BD1E-1C44-916B-D548CF377046}"/>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811" y="2857367"/>
            <a:ext cx="3319463" cy="3152775"/>
          </a:xfrm>
          <a:prstGeom prst="rect">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992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8A777-678D-824E-8ABF-3533FF6C5CBC}"/>
              </a:ext>
            </a:extLst>
          </p:cNvPr>
          <p:cNvSpPr>
            <a:spLocks noGrp="1"/>
          </p:cNvSpPr>
          <p:nvPr>
            <p:ph type="title"/>
          </p:nvPr>
        </p:nvSpPr>
        <p:spPr>
          <a:xfrm>
            <a:off x="461554" y="253454"/>
            <a:ext cx="12062460" cy="1325563"/>
          </a:xfrm>
        </p:spPr>
        <p:txBody>
          <a:bodyPr>
            <a:normAutofit/>
          </a:bodyPr>
          <a:lstStyle/>
          <a:p>
            <a:r>
              <a:rPr lang="en-US" dirty="0"/>
              <a:t>Phase II study design: </a:t>
            </a:r>
            <a:br>
              <a:rPr lang="en-US" dirty="0"/>
            </a:br>
            <a:r>
              <a:rPr lang="en-US" dirty="0"/>
              <a:t>Spatial Covariate Constrained Randomization</a:t>
            </a:r>
          </a:p>
        </p:txBody>
      </p:sp>
      <p:sp>
        <p:nvSpPr>
          <p:cNvPr id="4" name="Content Placeholder 3">
            <a:extLst>
              <a:ext uri="{FF2B5EF4-FFF2-40B4-BE49-F238E27FC236}">
                <a16:creationId xmlns:a16="http://schemas.microsoft.com/office/drawing/2014/main" id="{D63DFE26-B4C9-BE47-9D7E-998FEB2B6B5B}"/>
              </a:ext>
            </a:extLst>
          </p:cNvPr>
          <p:cNvSpPr>
            <a:spLocks noGrp="1"/>
          </p:cNvSpPr>
          <p:nvPr>
            <p:ph idx="1"/>
          </p:nvPr>
        </p:nvSpPr>
        <p:spPr>
          <a:xfrm>
            <a:off x="461554" y="1625373"/>
            <a:ext cx="6467884" cy="4785134"/>
          </a:xfrm>
        </p:spPr>
        <p:txBody>
          <a:bodyPr>
            <a:normAutofit/>
          </a:bodyPr>
          <a:lstStyle/>
          <a:p>
            <a:r>
              <a:rPr lang="en-US" sz="2000" dirty="0"/>
              <a:t>Traditional CCR does not take into account the potential for intervention contamination due to spatial constraints, such as human or mosquito movement</a:t>
            </a:r>
            <a:br>
              <a:rPr lang="en-US" sz="2000" dirty="0"/>
            </a:br>
            <a:endParaRPr lang="en-US" sz="2000" dirty="0"/>
          </a:p>
          <a:p>
            <a:r>
              <a:rPr lang="en-US" sz="2000" dirty="0"/>
              <a:t>Desirable to optimize community assignment to clusters that are contiguous, yet still achieve random assignment of clusters to intervention arms </a:t>
            </a:r>
            <a:br>
              <a:rPr lang="en-US" sz="2000" dirty="0"/>
            </a:br>
            <a:endParaRPr lang="en-US" sz="2000" dirty="0"/>
          </a:p>
          <a:p>
            <a:r>
              <a:rPr lang="en-US" sz="2000" dirty="0"/>
              <a:t>To avoid spatial contamination of 55 villages, we assign villages first to clusters that could be randomized</a:t>
            </a:r>
          </a:p>
          <a:p>
            <a:endParaRPr lang="en-US" sz="2000" dirty="0"/>
          </a:p>
          <a:p>
            <a:endParaRPr lang="en-US" sz="2000" dirty="0"/>
          </a:p>
        </p:txBody>
      </p:sp>
      <p:sp>
        <p:nvSpPr>
          <p:cNvPr id="5" name="Slide Number Placeholder 4">
            <a:extLst>
              <a:ext uri="{FF2B5EF4-FFF2-40B4-BE49-F238E27FC236}">
                <a16:creationId xmlns:a16="http://schemas.microsoft.com/office/drawing/2014/main" id="{809F2E99-D5F5-CF4B-A6E0-22C1B0D1C184}"/>
              </a:ext>
            </a:extLst>
          </p:cNvPr>
          <p:cNvSpPr>
            <a:spLocks noGrp="1"/>
          </p:cNvSpPr>
          <p:nvPr>
            <p:ph type="sldNum" sz="quarter" idx="12"/>
          </p:nvPr>
        </p:nvSpPr>
        <p:spPr/>
        <p:txBody>
          <a:bodyPr/>
          <a:lstStyle/>
          <a:p>
            <a:fld id="{DB809EAC-53E4-474A-A89A-A578BFC3A0FC}" type="slidenum">
              <a:rPr lang="en-US" smtClean="0"/>
              <a:pPr/>
              <a:t>14</a:t>
            </a:fld>
            <a:endParaRPr lang="en-US" dirty="0"/>
          </a:p>
        </p:txBody>
      </p:sp>
      <p:pic>
        <p:nvPicPr>
          <p:cNvPr id="9" name="Picture 8">
            <a:extLst>
              <a:ext uri="{FF2B5EF4-FFF2-40B4-BE49-F238E27FC236}">
                <a16:creationId xmlns:a16="http://schemas.microsoft.com/office/drawing/2014/main" id="{6151DE8A-2338-1847-BD26-4578B1093777}"/>
              </a:ext>
            </a:extLst>
          </p:cNvPr>
          <p:cNvPicPr/>
          <p:nvPr/>
        </p:nvPicPr>
        <p:blipFill rotWithShape="1">
          <a:blip r:embed="rId3" cstate="print">
            <a:extLst>
              <a:ext uri="{28A0092B-C50C-407E-A947-70E740481C1C}">
                <a14:useLocalDpi xmlns:a14="http://schemas.microsoft.com/office/drawing/2010/main"/>
              </a:ext>
            </a:extLst>
          </a:blip>
          <a:srcRect l="12428" t="54973" r="33273"/>
          <a:stretch/>
        </p:blipFill>
        <p:spPr>
          <a:xfrm>
            <a:off x="6893455" y="2344250"/>
            <a:ext cx="4570291" cy="2888377"/>
          </a:xfrm>
          <a:prstGeom prst="rect">
            <a:avLst/>
          </a:prstGeom>
        </p:spPr>
      </p:pic>
      <p:sp>
        <p:nvSpPr>
          <p:cNvPr id="6" name="TextBox 5">
            <a:extLst>
              <a:ext uri="{FF2B5EF4-FFF2-40B4-BE49-F238E27FC236}">
                <a16:creationId xmlns:a16="http://schemas.microsoft.com/office/drawing/2014/main" id="{D989DB99-C42B-7B4F-B70A-6186004E8B39}"/>
              </a:ext>
            </a:extLst>
          </p:cNvPr>
          <p:cNvSpPr txBox="1"/>
          <p:nvPr/>
        </p:nvSpPr>
        <p:spPr>
          <a:xfrm>
            <a:off x="9709508" y="5997860"/>
            <a:ext cx="1816716" cy="338554"/>
          </a:xfrm>
          <a:prstGeom prst="rect">
            <a:avLst/>
          </a:prstGeom>
          <a:noFill/>
        </p:spPr>
        <p:txBody>
          <a:bodyPr wrap="none" rtlCol="0">
            <a:spAutoFit/>
          </a:bodyPr>
          <a:lstStyle/>
          <a:p>
            <a:r>
              <a:rPr lang="en-US" sz="1600" dirty="0"/>
              <a:t>C. </a:t>
            </a:r>
            <a:r>
              <a:rPr lang="en-US" sz="1600" dirty="0" err="1"/>
              <a:t>Bever</a:t>
            </a:r>
            <a:r>
              <a:rPr lang="en-US" sz="1600" dirty="0"/>
              <a:t>, K. </a:t>
            </a:r>
            <a:r>
              <a:rPr lang="en-US" sz="1600" dirty="0" err="1"/>
              <a:t>Colborn</a:t>
            </a:r>
            <a:endParaRPr lang="en-US" sz="1600" dirty="0"/>
          </a:p>
        </p:txBody>
      </p:sp>
    </p:spTree>
    <p:extLst>
      <p:ext uri="{BB962C8B-B14F-4D97-AF65-F5344CB8AC3E}">
        <p14:creationId xmlns:p14="http://schemas.microsoft.com/office/powerpoint/2010/main" val="121921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8A777-678D-824E-8ABF-3533FF6C5CBC}"/>
              </a:ext>
            </a:extLst>
          </p:cNvPr>
          <p:cNvSpPr>
            <a:spLocks noGrp="1"/>
          </p:cNvSpPr>
          <p:nvPr>
            <p:ph type="title"/>
          </p:nvPr>
        </p:nvSpPr>
        <p:spPr>
          <a:xfrm>
            <a:off x="461554" y="253454"/>
            <a:ext cx="9708358" cy="1325563"/>
          </a:xfrm>
        </p:spPr>
        <p:txBody>
          <a:bodyPr/>
          <a:lstStyle/>
          <a:p>
            <a:r>
              <a:rPr lang="en-US" dirty="0"/>
              <a:t>Phase II study design: Spatial CCR continued</a:t>
            </a:r>
          </a:p>
        </p:txBody>
      </p:sp>
      <p:sp>
        <p:nvSpPr>
          <p:cNvPr id="4" name="Content Placeholder 3">
            <a:extLst>
              <a:ext uri="{FF2B5EF4-FFF2-40B4-BE49-F238E27FC236}">
                <a16:creationId xmlns:a16="http://schemas.microsoft.com/office/drawing/2014/main" id="{D63DFE26-B4C9-BE47-9D7E-998FEB2B6B5B}"/>
              </a:ext>
            </a:extLst>
          </p:cNvPr>
          <p:cNvSpPr>
            <a:spLocks noGrp="1"/>
          </p:cNvSpPr>
          <p:nvPr>
            <p:ph idx="1"/>
          </p:nvPr>
        </p:nvSpPr>
        <p:spPr>
          <a:xfrm>
            <a:off x="461554" y="1625373"/>
            <a:ext cx="4467285" cy="4630461"/>
          </a:xfrm>
        </p:spPr>
        <p:txBody>
          <a:bodyPr>
            <a:normAutofit/>
          </a:bodyPr>
          <a:lstStyle/>
          <a:p>
            <a:r>
              <a:rPr lang="en-US" sz="2000" dirty="0"/>
              <a:t>We used </a:t>
            </a:r>
            <a:r>
              <a:rPr lang="en-US" sz="2000" i="1" dirty="0"/>
              <a:t>k</a:t>
            </a:r>
            <a:r>
              <a:rPr lang="en-US" sz="2000" dirty="0"/>
              <a:t>-means clustering to assign villages to clusters</a:t>
            </a:r>
            <a:br>
              <a:rPr lang="en-US" sz="2000" dirty="0"/>
            </a:br>
            <a:endParaRPr lang="en-US" sz="2000" dirty="0"/>
          </a:p>
          <a:p>
            <a:r>
              <a:rPr lang="en-US" sz="2000" dirty="0"/>
              <a:t>To determine the number of clusters, we evaluated the within-cluster sum of squares of Euclidean distances between village centroids</a:t>
            </a:r>
            <a:br>
              <a:rPr lang="en-US" sz="2000" dirty="0"/>
            </a:br>
            <a:endParaRPr lang="en-US" sz="2000" dirty="0"/>
          </a:p>
          <a:p>
            <a:r>
              <a:rPr lang="en-US" sz="2000" dirty="0"/>
              <a:t>This metric was also used to generate the clusters</a:t>
            </a:r>
          </a:p>
          <a:p>
            <a:endParaRPr lang="en-US" sz="2000" dirty="0"/>
          </a:p>
        </p:txBody>
      </p:sp>
      <p:sp>
        <p:nvSpPr>
          <p:cNvPr id="5" name="Slide Number Placeholder 4">
            <a:extLst>
              <a:ext uri="{FF2B5EF4-FFF2-40B4-BE49-F238E27FC236}">
                <a16:creationId xmlns:a16="http://schemas.microsoft.com/office/drawing/2014/main" id="{809F2E99-D5F5-CF4B-A6E0-22C1B0D1C184}"/>
              </a:ext>
            </a:extLst>
          </p:cNvPr>
          <p:cNvSpPr>
            <a:spLocks noGrp="1"/>
          </p:cNvSpPr>
          <p:nvPr>
            <p:ph type="sldNum" sz="quarter" idx="12"/>
          </p:nvPr>
        </p:nvSpPr>
        <p:spPr/>
        <p:txBody>
          <a:bodyPr/>
          <a:lstStyle/>
          <a:p>
            <a:fld id="{DB809EAC-53E4-474A-A89A-A578BFC3A0FC}" type="slidenum">
              <a:rPr lang="en-US" smtClean="0"/>
              <a:pPr/>
              <a:t>15</a:t>
            </a:fld>
            <a:endParaRPr lang="en-US" dirty="0"/>
          </a:p>
        </p:txBody>
      </p:sp>
      <p:pic>
        <p:nvPicPr>
          <p:cNvPr id="7" name="Picture 6">
            <a:extLst>
              <a:ext uri="{FF2B5EF4-FFF2-40B4-BE49-F238E27FC236}">
                <a16:creationId xmlns:a16="http://schemas.microsoft.com/office/drawing/2014/main" id="{A97D46D0-84D2-DF4F-9EEB-A32269B826EA}"/>
              </a:ext>
            </a:extLst>
          </p:cNvPr>
          <p:cNvPicPr>
            <a:picLocks noChangeAspect="1"/>
          </p:cNvPicPr>
          <p:nvPr/>
        </p:nvPicPr>
        <p:blipFill>
          <a:blip r:embed="rId3"/>
          <a:stretch>
            <a:fillRect/>
          </a:stretch>
        </p:blipFill>
        <p:spPr>
          <a:xfrm>
            <a:off x="5101943" y="1487815"/>
            <a:ext cx="5370185" cy="5370185"/>
          </a:xfrm>
          <a:prstGeom prst="rect">
            <a:avLst/>
          </a:prstGeom>
        </p:spPr>
      </p:pic>
      <p:pic>
        <p:nvPicPr>
          <p:cNvPr id="6" name="Picture 5">
            <a:extLst>
              <a:ext uri="{FF2B5EF4-FFF2-40B4-BE49-F238E27FC236}">
                <a16:creationId xmlns:a16="http://schemas.microsoft.com/office/drawing/2014/main" id="{C11539AB-3AD7-8A41-94E0-3C744CB82001}"/>
              </a:ext>
            </a:extLst>
          </p:cNvPr>
          <p:cNvPicPr/>
          <p:nvPr/>
        </p:nvPicPr>
        <p:blipFill>
          <a:blip r:embed="rId4">
            <a:extLst>
              <a:ext uri="{28A0092B-C50C-407E-A947-70E740481C1C}">
                <a14:useLocalDpi xmlns:a14="http://schemas.microsoft.com/office/drawing/2010/main" val="0"/>
              </a:ext>
            </a:extLst>
          </a:blip>
          <a:stretch>
            <a:fillRect/>
          </a:stretch>
        </p:blipFill>
        <p:spPr>
          <a:xfrm>
            <a:off x="7305034" y="1579017"/>
            <a:ext cx="4296764" cy="3925229"/>
          </a:xfrm>
          <a:prstGeom prst="rect">
            <a:avLst/>
          </a:prstGeom>
        </p:spPr>
      </p:pic>
      <p:sp>
        <p:nvSpPr>
          <p:cNvPr id="3" name="TextBox 2">
            <a:extLst>
              <a:ext uri="{FF2B5EF4-FFF2-40B4-BE49-F238E27FC236}">
                <a16:creationId xmlns:a16="http://schemas.microsoft.com/office/drawing/2014/main" id="{3185721D-5328-C24A-A37B-1A8F4250B4E4}"/>
              </a:ext>
            </a:extLst>
          </p:cNvPr>
          <p:cNvSpPr txBox="1"/>
          <p:nvPr/>
        </p:nvSpPr>
        <p:spPr>
          <a:xfrm>
            <a:off x="10571154" y="5996457"/>
            <a:ext cx="1050288" cy="338554"/>
          </a:xfrm>
          <a:prstGeom prst="rect">
            <a:avLst/>
          </a:prstGeom>
          <a:noFill/>
        </p:spPr>
        <p:txBody>
          <a:bodyPr wrap="none" rtlCol="0">
            <a:spAutoFit/>
          </a:bodyPr>
          <a:lstStyle/>
          <a:p>
            <a:r>
              <a:rPr lang="en-US" sz="1600" dirty="0"/>
              <a:t>K. </a:t>
            </a:r>
            <a:r>
              <a:rPr lang="en-US" sz="1600" dirty="0" err="1"/>
              <a:t>Colborn</a:t>
            </a:r>
            <a:endParaRPr lang="en-US" sz="1600" dirty="0"/>
          </a:p>
        </p:txBody>
      </p:sp>
    </p:spTree>
    <p:extLst>
      <p:ext uri="{BB962C8B-B14F-4D97-AF65-F5344CB8AC3E}">
        <p14:creationId xmlns:p14="http://schemas.microsoft.com/office/powerpoint/2010/main" val="2369983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8A777-678D-824E-8ABF-3533FF6C5CBC}"/>
              </a:ext>
            </a:extLst>
          </p:cNvPr>
          <p:cNvSpPr>
            <a:spLocks noGrp="1"/>
          </p:cNvSpPr>
          <p:nvPr>
            <p:ph type="title"/>
          </p:nvPr>
        </p:nvSpPr>
        <p:spPr>
          <a:xfrm>
            <a:off x="461553" y="253454"/>
            <a:ext cx="10098651" cy="1325563"/>
          </a:xfrm>
        </p:spPr>
        <p:txBody>
          <a:bodyPr/>
          <a:lstStyle/>
          <a:p>
            <a:r>
              <a:rPr lang="en-US" dirty="0"/>
              <a:t>Phase II study design: Spatial CCR continued</a:t>
            </a:r>
          </a:p>
        </p:txBody>
      </p:sp>
      <p:sp>
        <p:nvSpPr>
          <p:cNvPr id="4" name="Content Placeholder 3">
            <a:extLst>
              <a:ext uri="{FF2B5EF4-FFF2-40B4-BE49-F238E27FC236}">
                <a16:creationId xmlns:a16="http://schemas.microsoft.com/office/drawing/2014/main" id="{D63DFE26-B4C9-BE47-9D7E-998FEB2B6B5B}"/>
              </a:ext>
            </a:extLst>
          </p:cNvPr>
          <p:cNvSpPr>
            <a:spLocks noGrp="1"/>
          </p:cNvSpPr>
          <p:nvPr>
            <p:ph idx="1"/>
          </p:nvPr>
        </p:nvSpPr>
        <p:spPr>
          <a:xfrm>
            <a:off x="461553" y="1625373"/>
            <a:ext cx="10382659" cy="4785134"/>
          </a:xfrm>
        </p:spPr>
        <p:txBody>
          <a:bodyPr>
            <a:noAutofit/>
          </a:bodyPr>
          <a:lstStyle/>
          <a:p>
            <a:r>
              <a:rPr lang="en-US" sz="2000" dirty="0"/>
              <a:t>Balance variables:</a:t>
            </a:r>
          </a:p>
          <a:p>
            <a:pPr lvl="1"/>
            <a:r>
              <a:rPr lang="en-US" sz="2000" dirty="0"/>
              <a:t>Baseline microscopy prevalence</a:t>
            </a:r>
          </a:p>
          <a:p>
            <a:pPr lvl="1"/>
            <a:r>
              <a:rPr lang="en-US" sz="2000" dirty="0"/>
              <a:t>Survey 5 microscopy prevalence</a:t>
            </a:r>
          </a:p>
          <a:p>
            <a:pPr lvl="1"/>
            <a:r>
              <a:rPr lang="en-US" sz="2000" dirty="0"/>
              <a:t>Lake-bordering (yes/no)</a:t>
            </a:r>
          </a:p>
          <a:p>
            <a:pPr lvl="1"/>
            <a:r>
              <a:rPr lang="en-US" sz="2000" dirty="0"/>
              <a:t>Previous arm Phase I (2 per each per arm)</a:t>
            </a:r>
          </a:p>
          <a:p>
            <a:pPr lvl="1"/>
            <a:r>
              <a:rPr lang="en-US" sz="2000" dirty="0"/>
              <a:t>Population density </a:t>
            </a:r>
          </a:p>
          <a:p>
            <a:pPr lvl="1"/>
            <a:r>
              <a:rPr lang="en-US" sz="2000" dirty="0"/>
              <a:t>Household density</a:t>
            </a:r>
            <a:br>
              <a:rPr lang="en-US" sz="2000" dirty="0"/>
            </a:br>
            <a:endParaRPr lang="en-US" sz="2000" dirty="0"/>
          </a:p>
          <a:p>
            <a:r>
              <a:rPr lang="en-US" sz="2000" dirty="0"/>
              <a:t>Using the balancing scores (B-scores) described by Moulton (2004, </a:t>
            </a:r>
            <a:r>
              <a:rPr lang="en-US" sz="2000" i="1" dirty="0"/>
              <a:t>Clinical Trials</a:t>
            </a:r>
            <a:r>
              <a:rPr lang="en-US" sz="2000" dirty="0"/>
              <a:t>), we restricted our possible randomization schemes to those with the 12 lowest B-scores for the scenario with 4 clusters per subcounty</a:t>
            </a:r>
            <a:br>
              <a:rPr lang="en-US" sz="2000" dirty="0"/>
            </a:br>
            <a:endParaRPr lang="en-US" sz="2000" dirty="0"/>
          </a:p>
          <a:p>
            <a:r>
              <a:rPr lang="en-US" sz="2000" dirty="0"/>
              <a:t>Chose one unique randomization and assigned </a:t>
            </a:r>
            <a:r>
              <a:rPr lang="en-US" sz="2000" dirty="0" err="1"/>
              <a:t>ProCCM</a:t>
            </a:r>
            <a:r>
              <a:rPr lang="en-US" sz="2000" dirty="0"/>
              <a:t> or </a:t>
            </a:r>
            <a:r>
              <a:rPr lang="en-US" sz="2000" dirty="0" err="1"/>
              <a:t>iCCM</a:t>
            </a:r>
            <a:endParaRPr lang="en-US" sz="2000" dirty="0"/>
          </a:p>
          <a:p>
            <a:endParaRPr lang="en-US" sz="2000" dirty="0"/>
          </a:p>
        </p:txBody>
      </p:sp>
      <p:sp>
        <p:nvSpPr>
          <p:cNvPr id="5" name="Slide Number Placeholder 4">
            <a:extLst>
              <a:ext uri="{FF2B5EF4-FFF2-40B4-BE49-F238E27FC236}">
                <a16:creationId xmlns:a16="http://schemas.microsoft.com/office/drawing/2014/main" id="{809F2E99-D5F5-CF4B-A6E0-22C1B0D1C184}"/>
              </a:ext>
            </a:extLst>
          </p:cNvPr>
          <p:cNvSpPr>
            <a:spLocks noGrp="1"/>
          </p:cNvSpPr>
          <p:nvPr>
            <p:ph type="sldNum" sz="quarter" idx="12"/>
          </p:nvPr>
        </p:nvSpPr>
        <p:spPr/>
        <p:txBody>
          <a:bodyPr/>
          <a:lstStyle/>
          <a:p>
            <a:fld id="{DB809EAC-53E4-474A-A89A-A578BFC3A0FC}" type="slidenum">
              <a:rPr lang="en-US" smtClean="0"/>
              <a:pPr/>
              <a:t>16</a:t>
            </a:fld>
            <a:endParaRPr lang="en-US" dirty="0"/>
          </a:p>
        </p:txBody>
      </p:sp>
      <p:sp>
        <p:nvSpPr>
          <p:cNvPr id="6" name="TextBox 5">
            <a:extLst>
              <a:ext uri="{FF2B5EF4-FFF2-40B4-BE49-F238E27FC236}">
                <a16:creationId xmlns:a16="http://schemas.microsoft.com/office/drawing/2014/main" id="{4512C442-C4E7-0740-8584-F603EB162DC3}"/>
              </a:ext>
            </a:extLst>
          </p:cNvPr>
          <p:cNvSpPr txBox="1"/>
          <p:nvPr/>
        </p:nvSpPr>
        <p:spPr>
          <a:xfrm>
            <a:off x="10571154" y="5996457"/>
            <a:ext cx="1050288" cy="338554"/>
          </a:xfrm>
          <a:prstGeom prst="rect">
            <a:avLst/>
          </a:prstGeom>
          <a:noFill/>
        </p:spPr>
        <p:txBody>
          <a:bodyPr wrap="none" rtlCol="0">
            <a:spAutoFit/>
          </a:bodyPr>
          <a:lstStyle/>
          <a:p>
            <a:r>
              <a:rPr lang="en-US" sz="1600" dirty="0"/>
              <a:t>K. </a:t>
            </a:r>
            <a:r>
              <a:rPr lang="en-US" sz="1600" dirty="0" err="1"/>
              <a:t>Colborn</a:t>
            </a:r>
            <a:endParaRPr lang="en-US" sz="1600" dirty="0"/>
          </a:p>
        </p:txBody>
      </p:sp>
    </p:spTree>
    <p:extLst>
      <p:ext uri="{BB962C8B-B14F-4D97-AF65-F5344CB8AC3E}">
        <p14:creationId xmlns:p14="http://schemas.microsoft.com/office/powerpoint/2010/main" val="3410946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60B58-1A5E-1246-8190-70FDAF607E1A}"/>
              </a:ext>
            </a:extLst>
          </p:cNvPr>
          <p:cNvSpPr>
            <a:spLocks noGrp="1"/>
          </p:cNvSpPr>
          <p:nvPr>
            <p:ph type="title"/>
          </p:nvPr>
        </p:nvSpPr>
        <p:spPr>
          <a:xfrm>
            <a:off x="1303428" y="270969"/>
            <a:ext cx="9555072" cy="1325563"/>
          </a:xfrm>
        </p:spPr>
        <p:txBody>
          <a:bodyPr/>
          <a:lstStyle/>
          <a:p>
            <a:pPr algn="ctr"/>
            <a:r>
              <a:rPr lang="en-US" dirty="0"/>
              <a:t>IRS withdrawal area: </a:t>
            </a:r>
            <a:br>
              <a:rPr lang="en-US" dirty="0"/>
            </a:br>
            <a:r>
              <a:rPr lang="en-US" dirty="0"/>
              <a:t>28 villages </a:t>
            </a:r>
            <a:r>
              <a:rPr lang="en-US" dirty="0" err="1"/>
              <a:t>ProCCM</a:t>
            </a:r>
            <a:r>
              <a:rPr lang="en-US" dirty="0"/>
              <a:t>+   </a:t>
            </a:r>
            <a:r>
              <a:rPr lang="en-US" dirty="0">
                <a:solidFill>
                  <a:schemeClr val="tx1"/>
                </a:solidFill>
              </a:rPr>
              <a:t>II </a:t>
            </a:r>
            <a:r>
              <a:rPr lang="en-US" dirty="0"/>
              <a:t>  27 villages </a:t>
            </a:r>
            <a:r>
              <a:rPr lang="en-US" dirty="0" err="1"/>
              <a:t>iCCM</a:t>
            </a:r>
            <a:endParaRPr lang="en-US" dirty="0"/>
          </a:p>
        </p:txBody>
      </p:sp>
      <p:sp>
        <p:nvSpPr>
          <p:cNvPr id="5" name="Slide Number Placeholder 4">
            <a:extLst>
              <a:ext uri="{FF2B5EF4-FFF2-40B4-BE49-F238E27FC236}">
                <a16:creationId xmlns:a16="http://schemas.microsoft.com/office/drawing/2014/main" id="{607032FC-752F-C44A-97C7-84EC0C25CAA3}"/>
              </a:ext>
            </a:extLst>
          </p:cNvPr>
          <p:cNvSpPr>
            <a:spLocks noGrp="1"/>
          </p:cNvSpPr>
          <p:nvPr>
            <p:ph type="sldNum" sz="quarter" idx="12"/>
          </p:nvPr>
        </p:nvSpPr>
        <p:spPr/>
        <p:txBody>
          <a:bodyPr/>
          <a:lstStyle/>
          <a:p>
            <a:fld id="{DB809EAC-53E4-474A-A89A-A578BFC3A0FC}" type="slidenum">
              <a:rPr lang="en-US" smtClean="0"/>
              <a:pPr/>
              <a:t>17</a:t>
            </a:fld>
            <a:endParaRPr lang="en-US" dirty="0"/>
          </a:p>
        </p:txBody>
      </p:sp>
      <p:pic>
        <p:nvPicPr>
          <p:cNvPr id="6" name="Picture 5">
            <a:extLst>
              <a:ext uri="{FF2B5EF4-FFF2-40B4-BE49-F238E27FC236}">
                <a16:creationId xmlns:a16="http://schemas.microsoft.com/office/drawing/2014/main" id="{5D2F4AC8-B3A1-4D44-BB9C-D5EE8AB6128B}"/>
              </a:ext>
            </a:extLst>
          </p:cNvPr>
          <p:cNvPicPr>
            <a:picLocks noChangeAspect="1"/>
          </p:cNvPicPr>
          <p:nvPr/>
        </p:nvPicPr>
        <p:blipFill rotWithShape="1">
          <a:blip r:embed="rId3">
            <a:extLst>
              <a:ext uri="{28A0092B-C50C-407E-A947-70E740481C1C}">
                <a14:useLocalDpi xmlns:a14="http://schemas.microsoft.com/office/drawing/2010/main" val="0"/>
              </a:ext>
            </a:extLst>
          </a:blip>
          <a:srcRect t="20454" b="17920"/>
          <a:stretch/>
        </p:blipFill>
        <p:spPr>
          <a:xfrm>
            <a:off x="303353" y="1397122"/>
            <a:ext cx="10130246" cy="5460878"/>
          </a:xfrm>
          <a:prstGeom prst="rect">
            <a:avLst/>
          </a:prstGeom>
        </p:spPr>
      </p:pic>
      <p:sp>
        <p:nvSpPr>
          <p:cNvPr id="3" name="TextBox 2">
            <a:extLst>
              <a:ext uri="{FF2B5EF4-FFF2-40B4-BE49-F238E27FC236}">
                <a16:creationId xmlns:a16="http://schemas.microsoft.com/office/drawing/2014/main" id="{4BC1315E-CD50-0B48-8DBE-0404DF54793E}"/>
              </a:ext>
            </a:extLst>
          </p:cNvPr>
          <p:cNvSpPr txBox="1"/>
          <p:nvPr/>
        </p:nvSpPr>
        <p:spPr>
          <a:xfrm>
            <a:off x="10278854" y="6412604"/>
            <a:ext cx="1050288" cy="338554"/>
          </a:xfrm>
          <a:prstGeom prst="rect">
            <a:avLst/>
          </a:prstGeom>
          <a:noFill/>
        </p:spPr>
        <p:txBody>
          <a:bodyPr wrap="none" rtlCol="0">
            <a:spAutoFit/>
          </a:bodyPr>
          <a:lstStyle/>
          <a:p>
            <a:r>
              <a:rPr lang="en-US" sz="1600" dirty="0"/>
              <a:t>K. </a:t>
            </a:r>
            <a:r>
              <a:rPr lang="en-US" sz="1600" dirty="0" err="1"/>
              <a:t>Colborn</a:t>
            </a:r>
            <a:endParaRPr lang="en-US" sz="1600" dirty="0"/>
          </a:p>
        </p:txBody>
      </p:sp>
    </p:spTree>
    <p:extLst>
      <p:ext uri="{BB962C8B-B14F-4D97-AF65-F5344CB8AC3E}">
        <p14:creationId xmlns:p14="http://schemas.microsoft.com/office/powerpoint/2010/main" val="2687583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Shape 462" descr="PilgrimCircleIcon_WhiteonTramsp.pn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1068" y="716191"/>
            <a:ext cx="423862"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Shape 463"/>
          <p:cNvSpPr txBox="1">
            <a:spLocks noChangeArrowheads="1"/>
          </p:cNvSpPr>
          <p:nvPr/>
        </p:nvSpPr>
        <p:spPr bwMode="auto">
          <a:xfrm>
            <a:off x="1926094" y="654279"/>
            <a:ext cx="8339137"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FFFFFF"/>
              </a:buClr>
              <a:buSzPct val="25000"/>
              <a:buFont typeface="Arial" panose="020B0604020202020204" pitchFamily="34" charset="0"/>
              <a:buNone/>
            </a:pPr>
            <a:r>
              <a:rPr lang="en-US" altLang="en-US" sz="2400" b="1">
                <a:solidFill>
                  <a:srgbClr val="FFFFFF"/>
                </a:solidFill>
              </a:rPr>
              <a:t>PAGE TITLE GOES HERE</a:t>
            </a:r>
          </a:p>
        </p:txBody>
      </p:sp>
      <p:sp>
        <p:nvSpPr>
          <p:cNvPr id="17413" name="Shape 465"/>
          <p:cNvSpPr txBox="1">
            <a:spLocks noChangeArrowheads="1"/>
          </p:cNvSpPr>
          <p:nvPr/>
        </p:nvSpPr>
        <p:spPr bwMode="auto">
          <a:xfrm>
            <a:off x="771574" y="607561"/>
            <a:ext cx="9978452"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FFFFFF"/>
              </a:buClr>
              <a:buSzPct val="25000"/>
              <a:buFont typeface="Arial" panose="020B0604020202020204" pitchFamily="34" charset="0"/>
              <a:buNone/>
            </a:pPr>
            <a:r>
              <a:rPr lang="en-US" altLang="en-US" sz="2800" b="1" dirty="0">
                <a:solidFill>
                  <a:schemeClr val="accent2">
                    <a:lumMod val="75000"/>
                  </a:schemeClr>
                </a:solidFill>
                <a:latin typeface="Lucida Sans" panose="020B0602030504020204" pitchFamily="34" charset="77"/>
                <a:cs typeface="Calibri" panose="020F0502020204030204" pitchFamily="34" charset="0"/>
              </a:rPr>
              <a:t>MODELLING IMPACT OF </a:t>
            </a:r>
            <a:r>
              <a:rPr lang="en-US" altLang="en-US" sz="2800" b="1" dirty="0" err="1">
                <a:solidFill>
                  <a:schemeClr val="accent2">
                    <a:lumMod val="75000"/>
                  </a:schemeClr>
                </a:solidFill>
                <a:latin typeface="Lucida Sans" panose="020B0602030504020204" pitchFamily="34" charset="77"/>
                <a:cs typeface="Calibri" panose="020F0502020204030204" pitchFamily="34" charset="0"/>
              </a:rPr>
              <a:t>ProCCM</a:t>
            </a:r>
            <a:r>
              <a:rPr lang="en-US" altLang="en-US" sz="2800" b="1" dirty="0">
                <a:solidFill>
                  <a:schemeClr val="accent2">
                    <a:lumMod val="75000"/>
                  </a:schemeClr>
                </a:solidFill>
                <a:latin typeface="Lucida Sans" panose="020B0602030504020204" pitchFamily="34" charset="77"/>
                <a:cs typeface="Calibri" panose="020F0502020204030204" pitchFamily="34" charset="0"/>
              </a:rPr>
              <a:t> vs </a:t>
            </a:r>
            <a:r>
              <a:rPr lang="en-US" altLang="en-US" sz="2800" b="1" dirty="0" err="1">
                <a:solidFill>
                  <a:schemeClr val="accent2">
                    <a:lumMod val="75000"/>
                  </a:schemeClr>
                </a:solidFill>
                <a:latin typeface="Lucida Sans" panose="020B0602030504020204" pitchFamily="34" charset="77"/>
                <a:cs typeface="Calibri" panose="020F0502020204030204" pitchFamily="34" charset="0"/>
              </a:rPr>
              <a:t>iCCM</a:t>
            </a:r>
            <a:r>
              <a:rPr lang="en-US" altLang="en-US" sz="2800" b="1" dirty="0">
                <a:solidFill>
                  <a:schemeClr val="accent2">
                    <a:lumMod val="75000"/>
                  </a:schemeClr>
                </a:solidFill>
                <a:latin typeface="Lucida Sans" panose="020B0602030504020204" pitchFamily="34" charset="77"/>
                <a:cs typeface="Calibri" panose="020F0502020204030204" pitchFamily="34" charset="0"/>
              </a:rPr>
              <a:t>, post-IRS </a:t>
            </a:r>
          </a:p>
        </p:txBody>
      </p:sp>
      <p:sp>
        <p:nvSpPr>
          <p:cNvPr id="17415" name="Shape 471"/>
          <p:cNvSpPr txBox="1">
            <a:spLocks noChangeArrowheads="1"/>
          </p:cNvSpPr>
          <p:nvPr/>
        </p:nvSpPr>
        <p:spPr bwMode="auto">
          <a:xfrm>
            <a:off x="6078588" y="6110288"/>
            <a:ext cx="7337425"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7416" name="Shape 472"/>
          <p:cNvSpPr txBox="1">
            <a:spLocks noChangeArrowheads="1"/>
          </p:cNvSpPr>
          <p:nvPr/>
        </p:nvSpPr>
        <p:spPr bwMode="auto">
          <a:xfrm>
            <a:off x="10265231" y="6037942"/>
            <a:ext cx="969591"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600" dirty="0">
                <a:latin typeface="+mn-lt"/>
              </a:rPr>
              <a:t>R. Elliott</a:t>
            </a:r>
          </a:p>
        </p:txBody>
      </p:sp>
      <p:sp>
        <p:nvSpPr>
          <p:cNvPr id="17417" name="Slide Number Placeholder 1"/>
          <p:cNvSpPr>
            <a:spLocks noGrp="1"/>
          </p:cNvSpPr>
          <p:nvPr>
            <p:ph type="sldNum" sz="quarter" idx="13"/>
          </p:nvPr>
        </p:nvSpPr>
        <p:spPr>
          <a:xfrm>
            <a:off x="8391525" y="6480176"/>
            <a:ext cx="2133600" cy="365125"/>
          </a:xfrm>
          <a:noFill/>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33B3C770-231E-4926-AF5C-AC59DA85C67A}" type="slidenum">
              <a:rPr lang="en-US" altLang="en-US" sz="1200">
                <a:solidFill>
                  <a:schemeClr val="bg1"/>
                </a:solidFill>
                <a:latin typeface="Calibri" panose="020F0502020204030204" pitchFamily="34" charset="0"/>
                <a:cs typeface="Calibri" panose="020F0502020204030204" pitchFamily="34" charset="0"/>
                <a:sym typeface="Calibri" panose="020F0502020204030204" pitchFamily="34" charset="0"/>
              </a:rPr>
              <a:pPr/>
              <a:t>18</a:t>
            </a:fld>
            <a:endParaRPr lang="en-US" altLang="en-US" sz="1200">
              <a:solidFill>
                <a:schemeClr val="bg1"/>
              </a:solidFill>
              <a:latin typeface="Calibri" panose="020F0502020204030204" pitchFamily="34" charset="0"/>
              <a:cs typeface="Calibri" panose="020F0502020204030204" pitchFamily="34" charset="0"/>
              <a:sym typeface="Calibri" panose="020F0502020204030204" pitchFamily="34" charset="0"/>
            </a:endParaRPr>
          </a:p>
        </p:txBody>
      </p:sp>
      <p:pic>
        <p:nvPicPr>
          <p:cNvPr id="11" name="Picture 10">
            <a:extLst>
              <a:ext uri="{FF2B5EF4-FFF2-40B4-BE49-F238E27FC236}">
                <a16:creationId xmlns:a16="http://schemas.microsoft.com/office/drawing/2014/main" id="{E3FA421F-9475-4D43-A8A5-4A3CEF46A830}"/>
              </a:ext>
            </a:extLst>
          </p:cNvPr>
          <p:cNvPicPr>
            <a:picLocks noChangeAspect="1"/>
          </p:cNvPicPr>
          <p:nvPr/>
        </p:nvPicPr>
        <p:blipFill rotWithShape="1">
          <a:blip r:embed="rId4">
            <a:extLst>
              <a:ext uri="{28A0092B-C50C-407E-A947-70E740481C1C}">
                <a14:useLocalDpi xmlns:a14="http://schemas.microsoft.com/office/drawing/2010/main" val="0"/>
              </a:ext>
            </a:extLst>
          </a:blip>
          <a:srcRect t="8982" b="11672"/>
          <a:stretch/>
        </p:blipFill>
        <p:spPr>
          <a:xfrm>
            <a:off x="883403" y="2247900"/>
            <a:ext cx="6663039" cy="3955821"/>
          </a:xfrm>
          <a:prstGeom prst="rect">
            <a:avLst/>
          </a:prstGeom>
        </p:spPr>
      </p:pic>
      <p:sp>
        <p:nvSpPr>
          <p:cNvPr id="3" name="Rectangle 2">
            <a:extLst>
              <a:ext uri="{FF2B5EF4-FFF2-40B4-BE49-F238E27FC236}">
                <a16:creationId xmlns:a16="http://schemas.microsoft.com/office/drawing/2014/main" id="{6594CB39-7E46-1241-9A3B-496C3F6A45FA}"/>
              </a:ext>
            </a:extLst>
          </p:cNvPr>
          <p:cNvSpPr/>
          <p:nvPr/>
        </p:nvSpPr>
        <p:spPr>
          <a:xfrm>
            <a:off x="1524000" y="5188885"/>
            <a:ext cx="2278505" cy="5996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0A9843B-D0F1-F64B-8C26-337B1A195FB1}"/>
              </a:ext>
            </a:extLst>
          </p:cNvPr>
          <p:cNvSpPr txBox="1"/>
          <p:nvPr/>
        </p:nvSpPr>
        <p:spPr>
          <a:xfrm>
            <a:off x="1622705" y="1847790"/>
            <a:ext cx="5184433" cy="400110"/>
          </a:xfrm>
          <a:prstGeom prst="rect">
            <a:avLst/>
          </a:prstGeom>
          <a:noFill/>
        </p:spPr>
        <p:txBody>
          <a:bodyPr wrap="none" rtlCol="0">
            <a:spAutoFit/>
          </a:bodyPr>
          <a:lstStyle/>
          <a:p>
            <a:r>
              <a:rPr lang="en-US" sz="2000" dirty="0">
                <a:latin typeface="Lucida Sans" panose="020B0602030504020204" pitchFamily="34" charset="77"/>
              </a:rPr>
              <a:t>Prevalence before, during, and after IRS </a:t>
            </a:r>
          </a:p>
        </p:txBody>
      </p:sp>
      <p:sp>
        <p:nvSpPr>
          <p:cNvPr id="13" name="TextBox 12">
            <a:extLst>
              <a:ext uri="{FF2B5EF4-FFF2-40B4-BE49-F238E27FC236}">
                <a16:creationId xmlns:a16="http://schemas.microsoft.com/office/drawing/2014/main" id="{49D70313-8CB5-FA40-ACC6-C9D1377F5F05}"/>
              </a:ext>
            </a:extLst>
          </p:cNvPr>
          <p:cNvSpPr txBox="1"/>
          <p:nvPr/>
        </p:nvSpPr>
        <p:spPr>
          <a:xfrm>
            <a:off x="7395894" y="3429000"/>
            <a:ext cx="4045033" cy="1661993"/>
          </a:xfrm>
          <a:prstGeom prst="rect">
            <a:avLst/>
          </a:prstGeom>
          <a:noFill/>
        </p:spPr>
        <p:txBody>
          <a:bodyPr wrap="square" rtlCol="0">
            <a:spAutoFit/>
          </a:bodyPr>
          <a:lstStyle/>
          <a:p>
            <a:r>
              <a:rPr lang="en-US" sz="2800" b="1" dirty="0">
                <a:solidFill>
                  <a:srgbClr val="0000F3"/>
                </a:solidFill>
              </a:rPr>
              <a:t>“</a:t>
            </a:r>
            <a:r>
              <a:rPr lang="en-US" sz="2800" b="1" dirty="0" err="1">
                <a:solidFill>
                  <a:srgbClr val="0000F3"/>
                </a:solidFill>
              </a:rPr>
              <a:t>iCCM</a:t>
            </a:r>
            <a:r>
              <a:rPr lang="en-US" sz="2800" b="1" dirty="0">
                <a:solidFill>
                  <a:srgbClr val="0000F3"/>
                </a:solidFill>
              </a:rPr>
              <a:t>” </a:t>
            </a:r>
            <a:r>
              <a:rPr lang="en-US" b="1" dirty="0">
                <a:solidFill>
                  <a:srgbClr val="0000F3"/>
                </a:solidFill>
              </a:rPr>
              <a:t>(lower care seeking) </a:t>
            </a:r>
          </a:p>
          <a:p>
            <a:r>
              <a:rPr lang="en-US" sz="2800" b="1" dirty="0">
                <a:solidFill>
                  <a:srgbClr val="FF0000"/>
                </a:solidFill>
              </a:rPr>
              <a:t>“</a:t>
            </a:r>
            <a:r>
              <a:rPr lang="en-US" sz="2800" b="1" dirty="0" err="1">
                <a:solidFill>
                  <a:srgbClr val="FF0000"/>
                </a:solidFill>
              </a:rPr>
              <a:t>iCCM</a:t>
            </a:r>
            <a:r>
              <a:rPr lang="en-US" sz="2800" b="1" dirty="0">
                <a:solidFill>
                  <a:srgbClr val="FF0000"/>
                </a:solidFill>
              </a:rPr>
              <a:t>” </a:t>
            </a:r>
            <a:r>
              <a:rPr lang="en-US" b="1" dirty="0">
                <a:solidFill>
                  <a:srgbClr val="FF0000"/>
                </a:solidFill>
              </a:rPr>
              <a:t>(higher care seeking)</a:t>
            </a:r>
          </a:p>
          <a:p>
            <a:r>
              <a:rPr lang="en-US" sz="2800" b="1" dirty="0">
                <a:solidFill>
                  <a:srgbClr val="00B050"/>
                </a:solidFill>
              </a:rPr>
              <a:t>“</a:t>
            </a:r>
            <a:r>
              <a:rPr lang="en-US" sz="2800" b="1" dirty="0" err="1">
                <a:solidFill>
                  <a:srgbClr val="00B050"/>
                </a:solidFill>
              </a:rPr>
              <a:t>ProCCM</a:t>
            </a:r>
            <a:r>
              <a:rPr lang="en-US" sz="2800" b="1" dirty="0">
                <a:solidFill>
                  <a:srgbClr val="00B050"/>
                </a:solidFill>
              </a:rPr>
              <a:t>”</a:t>
            </a:r>
            <a:endParaRPr lang="en-US" dirty="0"/>
          </a:p>
          <a:p>
            <a:endParaRPr lang="en-US" dirty="0"/>
          </a:p>
        </p:txBody>
      </p:sp>
      <p:cxnSp>
        <p:nvCxnSpPr>
          <p:cNvPr id="7" name="Straight Connector 6">
            <a:extLst>
              <a:ext uri="{FF2B5EF4-FFF2-40B4-BE49-F238E27FC236}">
                <a16:creationId xmlns:a16="http://schemas.microsoft.com/office/drawing/2014/main" id="{A3C51E54-4EB2-D840-AE70-814B05E2A7CE}"/>
              </a:ext>
            </a:extLst>
          </p:cNvPr>
          <p:cNvCxnSpPr>
            <a:cxnSpLocks/>
          </p:cNvCxnSpPr>
          <p:nvPr/>
        </p:nvCxnSpPr>
        <p:spPr>
          <a:xfrm>
            <a:off x="1421438" y="5394676"/>
            <a:ext cx="5522287" cy="0"/>
          </a:xfrm>
          <a:prstGeom prst="line">
            <a:avLst/>
          </a:prstGeom>
          <a:ln w="19050">
            <a:solidFill>
              <a:srgbClr val="92D050"/>
            </a:solidFill>
            <a:prstDash val="sysDash"/>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D7A51BD8-8DDA-9646-9DA1-4207867DF915}"/>
              </a:ext>
            </a:extLst>
          </p:cNvPr>
          <p:cNvPicPr>
            <a:picLocks noChangeAspect="1"/>
          </p:cNvPicPr>
          <p:nvPr/>
        </p:nvPicPr>
        <p:blipFill>
          <a:blip r:embed="rId5"/>
          <a:stretch>
            <a:fillRect/>
          </a:stretch>
        </p:blipFill>
        <p:spPr>
          <a:xfrm>
            <a:off x="5149850" y="2689371"/>
            <a:ext cx="928737" cy="355686"/>
          </a:xfrm>
          <a:prstGeom prst="rect">
            <a:avLst/>
          </a:prstGeom>
        </p:spPr>
      </p:pic>
    </p:spTree>
    <p:extLst>
      <p:ext uri="{BB962C8B-B14F-4D97-AF65-F5344CB8AC3E}">
        <p14:creationId xmlns:p14="http://schemas.microsoft.com/office/powerpoint/2010/main" val="7322551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BD00A-2D4F-CD47-823D-F6A77834D5B9}"/>
              </a:ext>
            </a:extLst>
          </p:cNvPr>
          <p:cNvSpPr>
            <a:spLocks noGrp="1"/>
          </p:cNvSpPr>
          <p:nvPr>
            <p:ph type="title"/>
          </p:nvPr>
        </p:nvSpPr>
        <p:spPr>
          <a:xfrm>
            <a:off x="7117972" y="2766218"/>
            <a:ext cx="6648995" cy="1325563"/>
          </a:xfrm>
        </p:spPr>
        <p:txBody>
          <a:bodyPr>
            <a:normAutofit/>
          </a:bodyPr>
          <a:lstStyle/>
          <a:p>
            <a:r>
              <a:rPr lang="en-US" sz="4000" dirty="0">
                <a:solidFill>
                  <a:schemeClr val="bg1"/>
                </a:solidFill>
              </a:rPr>
              <a:t>THANK YOU!!!</a:t>
            </a:r>
          </a:p>
        </p:txBody>
      </p:sp>
      <p:sp>
        <p:nvSpPr>
          <p:cNvPr id="4" name="Date Placeholder 3">
            <a:extLst>
              <a:ext uri="{FF2B5EF4-FFF2-40B4-BE49-F238E27FC236}">
                <a16:creationId xmlns:a16="http://schemas.microsoft.com/office/drawing/2014/main" id="{C1E20912-2C73-DB41-9849-59005AF559C7}"/>
              </a:ext>
            </a:extLst>
          </p:cNvPr>
          <p:cNvSpPr>
            <a:spLocks noGrp="1"/>
          </p:cNvSpPr>
          <p:nvPr>
            <p:ph type="dt" sz="half" idx="10"/>
          </p:nvPr>
        </p:nvSpPr>
        <p:spPr/>
        <p:txBody>
          <a:bodyPr/>
          <a:lstStyle/>
          <a:p>
            <a:r>
              <a:rPr lang="en-US"/>
              <a:t>2/12/19</a:t>
            </a:r>
          </a:p>
          <a:p>
            <a:endParaRPr lang="en-US" dirty="0"/>
          </a:p>
        </p:txBody>
      </p:sp>
      <p:sp>
        <p:nvSpPr>
          <p:cNvPr id="5" name="Slide Number Placeholder 4">
            <a:extLst>
              <a:ext uri="{FF2B5EF4-FFF2-40B4-BE49-F238E27FC236}">
                <a16:creationId xmlns:a16="http://schemas.microsoft.com/office/drawing/2014/main" id="{E7761265-E386-384E-A46C-F65A9267B574}"/>
              </a:ext>
            </a:extLst>
          </p:cNvPr>
          <p:cNvSpPr>
            <a:spLocks noGrp="1"/>
          </p:cNvSpPr>
          <p:nvPr>
            <p:ph type="sldNum" sz="quarter" idx="12"/>
          </p:nvPr>
        </p:nvSpPr>
        <p:spPr/>
        <p:txBody>
          <a:bodyPr/>
          <a:lstStyle/>
          <a:p>
            <a:fld id="{DB809EAC-53E4-474A-A89A-A578BFC3A0FC}" type="slidenum">
              <a:rPr lang="en-US" smtClean="0"/>
              <a:pPr/>
              <a:t>19</a:t>
            </a:fld>
            <a:endParaRPr lang="en-US" dirty="0"/>
          </a:p>
        </p:txBody>
      </p:sp>
      <p:sp>
        <p:nvSpPr>
          <p:cNvPr id="12" name="Rectangle 11">
            <a:extLst>
              <a:ext uri="{FF2B5EF4-FFF2-40B4-BE49-F238E27FC236}">
                <a16:creationId xmlns:a16="http://schemas.microsoft.com/office/drawing/2014/main" id="{7F8B2C3F-70C2-5E46-82DB-45DF2FB2961E}"/>
              </a:ext>
            </a:extLst>
          </p:cNvPr>
          <p:cNvSpPr/>
          <p:nvPr/>
        </p:nvSpPr>
        <p:spPr>
          <a:xfrm>
            <a:off x="0" y="128724"/>
            <a:ext cx="12192000" cy="12054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13" name="Group 12">
            <a:extLst>
              <a:ext uri="{FF2B5EF4-FFF2-40B4-BE49-F238E27FC236}">
                <a16:creationId xmlns:a16="http://schemas.microsoft.com/office/drawing/2014/main" id="{5A98681B-3B49-DF48-9057-5CBEE4994642}"/>
              </a:ext>
            </a:extLst>
          </p:cNvPr>
          <p:cNvGrpSpPr/>
          <p:nvPr/>
        </p:nvGrpSpPr>
        <p:grpSpPr>
          <a:xfrm>
            <a:off x="32658" y="199529"/>
            <a:ext cx="12163901" cy="1025857"/>
            <a:chOff x="32658" y="227683"/>
            <a:chExt cx="12163901" cy="1025857"/>
          </a:xfrm>
        </p:grpSpPr>
        <p:pic>
          <p:nvPicPr>
            <p:cNvPr id="14" name="Picture 12">
              <a:extLst>
                <a:ext uri="{FF2B5EF4-FFF2-40B4-BE49-F238E27FC236}">
                  <a16:creationId xmlns:a16="http://schemas.microsoft.com/office/drawing/2014/main" id="{3F1F40B7-FA1C-7E40-815A-9EC11B44C3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6313"/>
            <a:stretch>
              <a:fillRect/>
            </a:stretch>
          </p:blipFill>
          <p:spPr bwMode="auto">
            <a:xfrm>
              <a:off x="5366539" y="442587"/>
              <a:ext cx="1688347" cy="670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6B5D9E1C-C77C-8848-AF86-E5C633D4BF61}"/>
                </a:ext>
              </a:extLst>
            </p:cNvPr>
            <p:cNvPicPr>
              <a:picLocks noChangeAspect="1"/>
            </p:cNvPicPr>
            <p:nvPr/>
          </p:nvPicPr>
          <p:blipFill>
            <a:blip r:embed="rId4"/>
            <a:stretch>
              <a:fillRect/>
            </a:stretch>
          </p:blipFill>
          <p:spPr>
            <a:xfrm>
              <a:off x="10554837" y="377270"/>
              <a:ext cx="1641722" cy="743021"/>
            </a:xfrm>
            <a:prstGeom prst="rect">
              <a:avLst/>
            </a:prstGeom>
          </p:spPr>
        </p:pic>
        <p:pic>
          <p:nvPicPr>
            <p:cNvPr id="16" name="Picture 22">
              <a:extLst>
                <a:ext uri="{FF2B5EF4-FFF2-40B4-BE49-F238E27FC236}">
                  <a16:creationId xmlns:a16="http://schemas.microsoft.com/office/drawing/2014/main" id="{10336C28-4BE0-9848-9146-D51CA721EC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6866" y="577091"/>
              <a:ext cx="1921081" cy="378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a:extLst>
                <a:ext uri="{FF2B5EF4-FFF2-40B4-BE49-F238E27FC236}">
                  <a16:creationId xmlns:a16="http://schemas.microsoft.com/office/drawing/2014/main" id="{839EF1D3-02A6-F747-977B-6AABF0FDC0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7262" y="227683"/>
              <a:ext cx="1024381" cy="1025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5B62E1DF-9D82-6948-9ED8-EBF029BBAE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58" y="442587"/>
              <a:ext cx="1575622" cy="523193"/>
            </a:xfrm>
            <a:prstGeom prst="rect">
              <a:avLst/>
            </a:prstGeom>
          </p:spPr>
        </p:pic>
      </p:grpSp>
      <p:pic>
        <p:nvPicPr>
          <p:cNvPr id="20" name="Picture 4">
            <a:extLst>
              <a:ext uri="{FF2B5EF4-FFF2-40B4-BE49-F238E27FC236}">
                <a16:creationId xmlns:a16="http://schemas.microsoft.com/office/drawing/2014/main" id="{48CE2CC5-2F06-EE4A-89FD-9B2D63169F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28227" y="421976"/>
            <a:ext cx="1641722" cy="593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0">
            <a:extLst>
              <a:ext uri="{FF2B5EF4-FFF2-40B4-BE49-F238E27FC236}">
                <a16:creationId xmlns:a16="http://schemas.microsoft.com/office/drawing/2014/main" id="{BE4DDA07-329F-404D-A780-723DB8D3BD41}"/>
              </a:ext>
            </a:extLst>
          </p:cNvPr>
          <p:cNvPicPr>
            <a:picLocks noChangeAspect="1"/>
          </p:cNvPicPr>
          <p:nvPr/>
        </p:nvPicPr>
        <p:blipFill>
          <a:blip r:embed="rId9"/>
          <a:stretch>
            <a:fillRect/>
          </a:stretch>
        </p:blipFill>
        <p:spPr>
          <a:xfrm>
            <a:off x="4121190" y="493719"/>
            <a:ext cx="1136546" cy="521988"/>
          </a:xfrm>
          <a:prstGeom prst="rect">
            <a:avLst/>
          </a:prstGeom>
        </p:spPr>
      </p:pic>
      <p:pic>
        <p:nvPicPr>
          <p:cNvPr id="22" name="Picture 21" descr="Image result for pmi vectorlink logo">
            <a:extLst>
              <a:ext uri="{FF2B5EF4-FFF2-40B4-BE49-F238E27FC236}">
                <a16:creationId xmlns:a16="http://schemas.microsoft.com/office/drawing/2014/main" id="{8A1D51B7-0BA5-3045-97F5-E912640AE0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973621" y="414834"/>
            <a:ext cx="1811462" cy="516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3079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28376-44A9-DC41-9055-272F9A476930}"/>
              </a:ext>
            </a:extLst>
          </p:cNvPr>
          <p:cNvSpPr>
            <a:spLocks noGrp="1"/>
          </p:cNvSpPr>
          <p:nvPr>
            <p:ph type="title"/>
          </p:nvPr>
        </p:nvSpPr>
        <p:spPr>
          <a:xfrm>
            <a:off x="336369" y="335823"/>
            <a:ext cx="11002191" cy="1325563"/>
          </a:xfrm>
        </p:spPr>
        <p:txBody>
          <a:bodyPr/>
          <a:lstStyle/>
          <a:p>
            <a:pPr algn="ctr"/>
            <a:r>
              <a:rPr lang="en-US" dirty="0"/>
              <a:t>Uganda is a high burden country…</a:t>
            </a:r>
          </a:p>
        </p:txBody>
      </p:sp>
      <p:pic>
        <p:nvPicPr>
          <p:cNvPr id="7" name="Content Placeholder 6">
            <a:extLst>
              <a:ext uri="{FF2B5EF4-FFF2-40B4-BE49-F238E27FC236}">
                <a16:creationId xmlns:a16="http://schemas.microsoft.com/office/drawing/2014/main" id="{C88F55F6-DE57-824A-BAEE-3547260CFF64}"/>
              </a:ext>
            </a:extLst>
          </p:cNvPr>
          <p:cNvPicPr>
            <a:picLocks noGrp="1" noChangeAspect="1"/>
          </p:cNvPicPr>
          <p:nvPr>
            <p:ph idx="1"/>
          </p:nvPr>
        </p:nvPicPr>
        <p:blipFill rotWithShape="1">
          <a:blip r:embed="rId2"/>
          <a:srcRect l="1342" t="1658" r="699" b="1644"/>
          <a:stretch/>
        </p:blipFill>
        <p:spPr>
          <a:xfrm>
            <a:off x="1863524" y="1661385"/>
            <a:ext cx="8472668" cy="4947759"/>
          </a:xfrm>
        </p:spPr>
      </p:pic>
      <p:sp>
        <p:nvSpPr>
          <p:cNvPr id="5" name="Slide Number Placeholder 4">
            <a:extLst>
              <a:ext uri="{FF2B5EF4-FFF2-40B4-BE49-F238E27FC236}">
                <a16:creationId xmlns:a16="http://schemas.microsoft.com/office/drawing/2014/main" id="{47E5B694-6538-324B-AF7D-8E732D605F08}"/>
              </a:ext>
            </a:extLst>
          </p:cNvPr>
          <p:cNvSpPr>
            <a:spLocks noGrp="1"/>
          </p:cNvSpPr>
          <p:nvPr>
            <p:ph type="sldNum" sz="quarter" idx="12"/>
          </p:nvPr>
        </p:nvSpPr>
        <p:spPr/>
        <p:txBody>
          <a:bodyPr/>
          <a:lstStyle/>
          <a:p>
            <a:fld id="{DB809EAC-53E4-474A-A89A-A578BFC3A0FC}" type="slidenum">
              <a:rPr lang="en-US" smtClean="0"/>
              <a:pPr/>
              <a:t>2</a:t>
            </a:fld>
            <a:endParaRPr lang="en-US" dirty="0"/>
          </a:p>
        </p:txBody>
      </p:sp>
      <p:sp>
        <p:nvSpPr>
          <p:cNvPr id="9" name="Rectangle 8">
            <a:extLst>
              <a:ext uri="{FF2B5EF4-FFF2-40B4-BE49-F238E27FC236}">
                <a16:creationId xmlns:a16="http://schemas.microsoft.com/office/drawing/2014/main" id="{654C842B-350A-7C41-B9CE-99BBF51B401D}"/>
              </a:ext>
            </a:extLst>
          </p:cNvPr>
          <p:cNvSpPr/>
          <p:nvPr/>
        </p:nvSpPr>
        <p:spPr>
          <a:xfrm>
            <a:off x="9676435" y="6410507"/>
            <a:ext cx="1307940" cy="2926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255B8CA-ED24-424F-AA6F-7EF1B4914145}"/>
              </a:ext>
            </a:extLst>
          </p:cNvPr>
          <p:cNvSpPr txBox="1"/>
          <p:nvPr/>
        </p:nvSpPr>
        <p:spPr>
          <a:xfrm>
            <a:off x="9611068" y="6272007"/>
            <a:ext cx="1870897" cy="461665"/>
          </a:xfrm>
          <a:prstGeom prst="rect">
            <a:avLst/>
          </a:prstGeom>
          <a:noFill/>
        </p:spPr>
        <p:txBody>
          <a:bodyPr wrap="none" rtlCol="0">
            <a:spAutoFit/>
          </a:bodyPr>
          <a:lstStyle/>
          <a:p>
            <a:r>
              <a:rPr lang="en-US" sz="1200" dirty="0"/>
              <a:t>“Our World in Data”</a:t>
            </a:r>
          </a:p>
          <a:p>
            <a:r>
              <a:rPr lang="en-US" sz="1200" dirty="0"/>
              <a:t>https://</a:t>
            </a:r>
            <a:r>
              <a:rPr lang="en-US" sz="1200" dirty="0" err="1"/>
              <a:t>ourworldindata.org</a:t>
            </a:r>
            <a:endParaRPr lang="en-US" sz="1200" dirty="0"/>
          </a:p>
        </p:txBody>
      </p:sp>
      <p:sp>
        <p:nvSpPr>
          <p:cNvPr id="10" name="Rectangle 9">
            <a:extLst>
              <a:ext uri="{FF2B5EF4-FFF2-40B4-BE49-F238E27FC236}">
                <a16:creationId xmlns:a16="http://schemas.microsoft.com/office/drawing/2014/main" id="{BAAF1589-ECA1-8445-B514-DC0905A18CD8}"/>
              </a:ext>
            </a:extLst>
          </p:cNvPr>
          <p:cNvSpPr/>
          <p:nvPr/>
        </p:nvSpPr>
        <p:spPr>
          <a:xfrm>
            <a:off x="9400571" y="2824284"/>
            <a:ext cx="1307940" cy="2926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96175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4"/>
          <p:cNvSpPr/>
          <p:nvPr/>
        </p:nvSpPr>
        <p:spPr>
          <a:xfrm>
            <a:off x="6710750" y="5971275"/>
            <a:ext cx="4875900" cy="723000"/>
          </a:xfrm>
          <a:prstGeom prst="roundRect">
            <a:avLst>
              <a:gd name="adj" fmla="val 16667"/>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4"/>
          <p:cNvSpPr txBox="1"/>
          <p:nvPr/>
        </p:nvSpPr>
        <p:spPr>
          <a:xfrm>
            <a:off x="8038275" y="5930025"/>
            <a:ext cx="1598700" cy="92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dirty="0"/>
              <a:t>Survey </a:t>
            </a:r>
            <a:r>
              <a:rPr lang="en-US" sz="1200" b="1" dirty="0"/>
              <a:t>(larger icon represents expanded survey)</a:t>
            </a:r>
            <a:endParaRPr sz="1200" b="1" dirty="0"/>
          </a:p>
        </p:txBody>
      </p:sp>
      <p:sp>
        <p:nvSpPr>
          <p:cNvPr id="130" name="Google Shape;130;p14"/>
          <p:cNvSpPr txBox="1">
            <a:spLocks noGrp="1"/>
          </p:cNvSpPr>
          <p:nvPr>
            <p:ph type="title"/>
          </p:nvPr>
        </p:nvSpPr>
        <p:spPr>
          <a:xfrm>
            <a:off x="838200" y="474030"/>
            <a:ext cx="10515600" cy="8526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400"/>
              <a:buFont typeface="Calibri"/>
              <a:buNone/>
            </a:pPr>
            <a:r>
              <a:rPr lang="en-US" dirty="0">
                <a:sym typeface="Calibri"/>
              </a:rPr>
              <a:t>Intervention/Survey Scheduling</a:t>
            </a:r>
            <a:endParaRPr dirty="0"/>
          </a:p>
        </p:txBody>
      </p:sp>
      <p:pic>
        <p:nvPicPr>
          <p:cNvPr id="131" name="Google Shape;131;p14" descr="LLIN icon branded.png"/>
          <p:cNvPicPr preferRelativeResize="0"/>
          <p:nvPr/>
        </p:nvPicPr>
        <p:blipFill rotWithShape="1">
          <a:blip r:embed="rId3">
            <a:alphaModFix/>
          </a:blip>
          <a:srcRect/>
          <a:stretch/>
        </p:blipFill>
        <p:spPr>
          <a:xfrm>
            <a:off x="9699425" y="6036200"/>
            <a:ext cx="527999" cy="524832"/>
          </a:xfrm>
          <a:prstGeom prst="rect">
            <a:avLst/>
          </a:prstGeom>
          <a:noFill/>
          <a:ln>
            <a:noFill/>
          </a:ln>
        </p:spPr>
      </p:pic>
      <p:pic>
        <p:nvPicPr>
          <p:cNvPr id="132" name="Google Shape;132;p14" descr="Image result for survey icon"/>
          <p:cNvPicPr preferRelativeResize="0"/>
          <p:nvPr/>
        </p:nvPicPr>
        <p:blipFill rotWithShape="1">
          <a:blip r:embed="rId4">
            <a:alphaModFix/>
          </a:blip>
          <a:srcRect/>
          <a:stretch/>
        </p:blipFill>
        <p:spPr>
          <a:xfrm>
            <a:off x="7471875" y="6024575"/>
            <a:ext cx="527999" cy="527999"/>
          </a:xfrm>
          <a:prstGeom prst="rect">
            <a:avLst/>
          </a:prstGeom>
          <a:noFill/>
          <a:ln>
            <a:noFill/>
          </a:ln>
        </p:spPr>
      </p:pic>
      <p:sp>
        <p:nvSpPr>
          <p:cNvPr id="139" name="Google Shape;139;p14"/>
          <p:cNvSpPr/>
          <p:nvPr/>
        </p:nvSpPr>
        <p:spPr>
          <a:xfrm>
            <a:off x="-200298" y="4101828"/>
            <a:ext cx="1196400" cy="400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dirty="0">
                <a:solidFill>
                  <a:schemeClr val="dk1"/>
                </a:solidFill>
                <a:latin typeface="Lucida Sans"/>
                <a:ea typeface="Lucida Sans"/>
                <a:cs typeface="Lucida Sans"/>
                <a:sym typeface="Lucida Sans"/>
              </a:rPr>
              <a:t>2019</a:t>
            </a:r>
            <a:endParaRPr sz="6600" b="1" dirty="0">
              <a:solidFill>
                <a:schemeClr val="dk1"/>
              </a:solidFill>
              <a:latin typeface="Lucida Sans"/>
              <a:ea typeface="Lucida Sans"/>
              <a:cs typeface="Lucida Sans"/>
              <a:sym typeface="Lucida Sans"/>
            </a:endParaRPr>
          </a:p>
        </p:txBody>
      </p:sp>
      <p:sp>
        <p:nvSpPr>
          <p:cNvPr id="155" name="Google Shape;155;p14"/>
          <p:cNvSpPr txBox="1"/>
          <p:nvPr/>
        </p:nvSpPr>
        <p:spPr>
          <a:xfrm>
            <a:off x="10227425" y="5987025"/>
            <a:ext cx="1598700" cy="36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a:t>LLIN Distribution</a:t>
            </a:r>
            <a:endParaRPr b="1"/>
          </a:p>
        </p:txBody>
      </p:sp>
      <p:sp>
        <p:nvSpPr>
          <p:cNvPr id="156" name="Google Shape;156;p14"/>
          <p:cNvSpPr txBox="1"/>
          <p:nvPr/>
        </p:nvSpPr>
        <p:spPr>
          <a:xfrm>
            <a:off x="6710750" y="5995938"/>
            <a:ext cx="1295400" cy="400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chemeClr val="dk1"/>
                </a:solidFill>
                <a:latin typeface="Lucida Sans"/>
                <a:ea typeface="Lucida Sans"/>
                <a:cs typeface="Lucida Sans"/>
                <a:sym typeface="Lucida Sans"/>
              </a:rPr>
              <a:t>KEY</a:t>
            </a:r>
            <a:endParaRPr sz="2000" b="1">
              <a:solidFill>
                <a:schemeClr val="dk1"/>
              </a:solidFill>
              <a:latin typeface="Lucida Sans"/>
              <a:ea typeface="Lucida Sans"/>
              <a:cs typeface="Lucida Sans"/>
              <a:sym typeface="Lucida Sans"/>
            </a:endParaRPr>
          </a:p>
        </p:txBody>
      </p:sp>
      <p:grpSp>
        <p:nvGrpSpPr>
          <p:cNvPr id="3" name="Group 2">
            <a:extLst>
              <a:ext uri="{FF2B5EF4-FFF2-40B4-BE49-F238E27FC236}">
                <a16:creationId xmlns:a16="http://schemas.microsoft.com/office/drawing/2014/main" id="{0C0693C2-3A54-DE44-BEC0-CC7E1A94DD2C}"/>
              </a:ext>
            </a:extLst>
          </p:cNvPr>
          <p:cNvGrpSpPr/>
          <p:nvPr/>
        </p:nvGrpSpPr>
        <p:grpSpPr>
          <a:xfrm>
            <a:off x="317724" y="3168540"/>
            <a:ext cx="11556552" cy="1465302"/>
            <a:chOff x="596348" y="4055746"/>
            <a:chExt cx="11556552" cy="1465302"/>
          </a:xfrm>
        </p:grpSpPr>
        <p:cxnSp>
          <p:nvCxnSpPr>
            <p:cNvPr id="133" name="Google Shape;133;p14"/>
            <p:cNvCxnSpPr>
              <a:cxnSpLocks/>
            </p:cNvCxnSpPr>
            <p:nvPr/>
          </p:nvCxnSpPr>
          <p:spPr>
            <a:xfrm>
              <a:off x="596348" y="4743759"/>
              <a:ext cx="11476034" cy="15124"/>
            </a:xfrm>
            <a:prstGeom prst="straightConnector1">
              <a:avLst/>
            </a:prstGeom>
            <a:noFill/>
            <a:ln w="57150" cap="flat" cmpd="sng">
              <a:solidFill>
                <a:schemeClr val="accent1"/>
              </a:solidFill>
              <a:prstDash val="solid"/>
              <a:miter lim="800000"/>
              <a:headEnd type="none" w="sm" len="sm"/>
              <a:tailEnd type="none" w="sm" len="sm"/>
            </a:ln>
          </p:spPr>
        </p:cxnSp>
        <p:sp>
          <p:nvSpPr>
            <p:cNvPr id="144" name="Google Shape;144;p14"/>
            <p:cNvSpPr/>
            <p:nvPr/>
          </p:nvSpPr>
          <p:spPr>
            <a:xfrm>
              <a:off x="4316063" y="4947572"/>
              <a:ext cx="1196400" cy="400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dirty="0">
                  <a:solidFill>
                    <a:schemeClr val="dk1"/>
                  </a:solidFill>
                  <a:latin typeface="Lucida Sans"/>
                  <a:ea typeface="Lucida Sans"/>
                  <a:cs typeface="Lucida Sans"/>
                  <a:sym typeface="Lucida Sans"/>
                </a:rPr>
                <a:t>2020</a:t>
              </a:r>
              <a:endParaRPr sz="6600" b="1" dirty="0">
                <a:solidFill>
                  <a:schemeClr val="dk1"/>
                </a:solidFill>
                <a:latin typeface="Lucida Sans"/>
                <a:ea typeface="Lucida Sans"/>
                <a:cs typeface="Lucida Sans"/>
                <a:sym typeface="Lucida Sans"/>
              </a:endParaRPr>
            </a:p>
          </p:txBody>
        </p:sp>
        <p:cxnSp>
          <p:nvCxnSpPr>
            <p:cNvPr id="149" name="Google Shape;149;p14"/>
            <p:cNvCxnSpPr/>
            <p:nvPr/>
          </p:nvCxnSpPr>
          <p:spPr>
            <a:xfrm>
              <a:off x="9967193" y="4560275"/>
              <a:ext cx="0" cy="414000"/>
            </a:xfrm>
            <a:prstGeom prst="straightConnector1">
              <a:avLst/>
            </a:prstGeom>
            <a:noFill/>
            <a:ln w="28575" cap="flat" cmpd="sng">
              <a:solidFill>
                <a:schemeClr val="accent1"/>
              </a:solidFill>
              <a:prstDash val="solid"/>
              <a:round/>
              <a:headEnd type="none" w="med" len="med"/>
              <a:tailEnd type="none" w="med" len="med"/>
            </a:ln>
          </p:spPr>
        </p:cxnSp>
        <p:pic>
          <p:nvPicPr>
            <p:cNvPr id="154" name="Google Shape;154;p14" descr="Image result for survey icon"/>
            <p:cNvPicPr preferRelativeResize="0"/>
            <p:nvPr/>
          </p:nvPicPr>
          <p:blipFill rotWithShape="1">
            <a:blip r:embed="rId4">
              <a:alphaModFix/>
            </a:blip>
            <a:srcRect/>
            <a:stretch/>
          </p:blipFill>
          <p:spPr>
            <a:xfrm>
              <a:off x="2044701" y="4777347"/>
              <a:ext cx="731412" cy="730099"/>
            </a:xfrm>
            <a:prstGeom prst="rect">
              <a:avLst/>
            </a:prstGeom>
            <a:noFill/>
            <a:ln>
              <a:noFill/>
            </a:ln>
          </p:spPr>
        </p:pic>
        <p:pic>
          <p:nvPicPr>
            <p:cNvPr id="157" name="Google Shape;157;p14" descr="Image result for survey icon"/>
            <p:cNvPicPr preferRelativeResize="0"/>
            <p:nvPr/>
          </p:nvPicPr>
          <p:blipFill rotWithShape="1">
            <a:blip r:embed="rId4">
              <a:alphaModFix/>
            </a:blip>
            <a:srcRect/>
            <a:stretch/>
          </p:blipFill>
          <p:spPr>
            <a:xfrm>
              <a:off x="6869342" y="4784480"/>
              <a:ext cx="723001" cy="722966"/>
            </a:xfrm>
            <a:prstGeom prst="rect">
              <a:avLst/>
            </a:prstGeom>
            <a:noFill/>
            <a:ln>
              <a:noFill/>
            </a:ln>
          </p:spPr>
        </p:pic>
        <p:sp>
          <p:nvSpPr>
            <p:cNvPr id="158" name="Google Shape;158;p14"/>
            <p:cNvSpPr/>
            <p:nvPr/>
          </p:nvSpPr>
          <p:spPr>
            <a:xfrm>
              <a:off x="2855264" y="4415075"/>
              <a:ext cx="9217118" cy="290400"/>
            </a:xfrm>
            <a:prstGeom prst="rect">
              <a:avLst/>
            </a:prstGeom>
            <a:solidFill>
              <a:srgbClr val="6AA84F"/>
            </a:solidFill>
            <a:ln w="9525"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dirty="0" err="1">
                  <a:latin typeface="Lucida Sans" panose="020B0602030504020204" pitchFamily="34" charset="77"/>
                </a:rPr>
                <a:t>ProCCM</a:t>
              </a:r>
              <a:endParaRPr sz="2000" b="1" dirty="0"/>
            </a:p>
          </p:txBody>
        </p:sp>
        <p:sp>
          <p:nvSpPr>
            <p:cNvPr id="159" name="Google Shape;159;p14"/>
            <p:cNvSpPr/>
            <p:nvPr/>
          </p:nvSpPr>
          <p:spPr>
            <a:xfrm>
              <a:off x="2855272" y="4115514"/>
              <a:ext cx="9217118" cy="284400"/>
            </a:xfrm>
            <a:prstGeom prst="rect">
              <a:avLst/>
            </a:prstGeom>
            <a:solidFill>
              <a:srgbClr val="B6D7A8"/>
            </a:solidFill>
            <a:ln w="9525"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dirty="0">
                  <a:latin typeface="Lucida Sans" panose="020B0602030504020204" pitchFamily="34" charset="77"/>
                </a:rPr>
                <a:t>iCCM</a:t>
              </a:r>
              <a:endParaRPr sz="2000" b="1" dirty="0">
                <a:latin typeface="Lucida Sans" panose="020B0602030504020204" pitchFamily="34" charset="77"/>
              </a:endParaRPr>
            </a:p>
          </p:txBody>
        </p:sp>
        <p:pic>
          <p:nvPicPr>
            <p:cNvPr id="160" name="Google Shape;160;p14" descr="LLIN icon branded.png"/>
            <p:cNvPicPr preferRelativeResize="0"/>
            <p:nvPr/>
          </p:nvPicPr>
          <p:blipFill rotWithShape="1">
            <a:blip r:embed="rId3">
              <a:alphaModFix/>
            </a:blip>
            <a:srcRect/>
            <a:stretch/>
          </p:blipFill>
          <p:spPr>
            <a:xfrm>
              <a:off x="3062971" y="4055746"/>
              <a:ext cx="723001" cy="718658"/>
            </a:xfrm>
            <a:prstGeom prst="rect">
              <a:avLst/>
            </a:prstGeom>
            <a:noFill/>
            <a:ln>
              <a:noFill/>
            </a:ln>
          </p:spPr>
        </p:pic>
        <p:cxnSp>
          <p:nvCxnSpPr>
            <p:cNvPr id="161" name="Google Shape;161;p14"/>
            <p:cNvCxnSpPr/>
            <p:nvPr/>
          </p:nvCxnSpPr>
          <p:spPr>
            <a:xfrm>
              <a:off x="596350" y="4536750"/>
              <a:ext cx="0" cy="414000"/>
            </a:xfrm>
            <a:prstGeom prst="straightConnector1">
              <a:avLst/>
            </a:prstGeom>
            <a:noFill/>
            <a:ln w="28575" cap="flat" cmpd="sng">
              <a:solidFill>
                <a:schemeClr val="accent1"/>
              </a:solidFill>
              <a:prstDash val="solid"/>
              <a:round/>
              <a:headEnd type="none" w="med" len="med"/>
              <a:tailEnd type="none" w="med" len="med"/>
            </a:ln>
          </p:spPr>
        </p:cxnSp>
        <p:cxnSp>
          <p:nvCxnSpPr>
            <p:cNvPr id="162" name="Google Shape;162;p14"/>
            <p:cNvCxnSpPr/>
            <p:nvPr/>
          </p:nvCxnSpPr>
          <p:spPr>
            <a:xfrm>
              <a:off x="4914263" y="4533572"/>
              <a:ext cx="0" cy="414000"/>
            </a:xfrm>
            <a:prstGeom prst="straightConnector1">
              <a:avLst/>
            </a:prstGeom>
            <a:noFill/>
            <a:ln w="28575" cap="flat" cmpd="sng">
              <a:solidFill>
                <a:schemeClr val="accent1"/>
              </a:solidFill>
              <a:prstDash val="solid"/>
              <a:round/>
              <a:headEnd type="none" w="med" len="med"/>
              <a:tailEnd type="none" w="med" len="med"/>
            </a:ln>
          </p:spPr>
        </p:cxnSp>
        <p:sp>
          <p:nvSpPr>
            <p:cNvPr id="16" name="Rectangle 15"/>
            <p:cNvSpPr/>
            <p:nvPr/>
          </p:nvSpPr>
          <p:spPr>
            <a:xfrm>
              <a:off x="1680794" y="4134514"/>
              <a:ext cx="1039813" cy="369332"/>
            </a:xfrm>
            <a:prstGeom prst="rect">
              <a:avLst/>
            </a:prstGeom>
            <a:noFill/>
          </p:spPr>
          <p:txBody>
            <a:bodyPr wrap="square" lIns="91440" tIns="45720" rIns="91440" bIns="45720">
              <a:spAutoFit/>
            </a:bodyPr>
            <a:lstStyle/>
            <a:p>
              <a:pPr algn="ctr"/>
              <a:r>
                <a:rPr lang="en-US" b="1" dirty="0">
                  <a:ln w="0"/>
                  <a:solidFill>
                    <a:srgbClr val="FF0000"/>
                  </a:solidFill>
                </a:rPr>
                <a:t>April</a:t>
              </a:r>
              <a:endParaRPr lang="en-US" sz="1800" b="1" cap="none" spc="0" dirty="0">
                <a:ln w="0"/>
                <a:solidFill>
                  <a:srgbClr val="FF0000"/>
                </a:solidFill>
              </a:endParaRPr>
            </a:p>
          </p:txBody>
        </p:sp>
        <p:sp>
          <p:nvSpPr>
            <p:cNvPr id="143" name="Google Shape;143;p14"/>
            <p:cNvSpPr/>
            <p:nvPr/>
          </p:nvSpPr>
          <p:spPr>
            <a:xfrm>
              <a:off x="9365224" y="4950750"/>
              <a:ext cx="1196400" cy="4002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dirty="0">
                  <a:solidFill>
                    <a:schemeClr val="dk1"/>
                  </a:solidFill>
                  <a:latin typeface="Lucida Sans"/>
                  <a:ea typeface="Lucida Sans"/>
                  <a:cs typeface="Lucida Sans"/>
                  <a:sym typeface="Lucida Sans"/>
                </a:rPr>
                <a:t>2021</a:t>
              </a:r>
              <a:endParaRPr sz="6600" b="1" dirty="0">
                <a:solidFill>
                  <a:schemeClr val="dk1"/>
                </a:solidFill>
                <a:latin typeface="Lucida Sans"/>
                <a:ea typeface="Lucida Sans"/>
                <a:cs typeface="Lucida Sans"/>
                <a:sym typeface="Lucida Sans"/>
              </a:endParaRPr>
            </a:p>
          </p:txBody>
        </p:sp>
        <p:cxnSp>
          <p:nvCxnSpPr>
            <p:cNvPr id="52" name="Straight Arrow Connector 51">
              <a:extLst>
                <a:ext uri="{FF2B5EF4-FFF2-40B4-BE49-F238E27FC236}">
                  <a16:creationId xmlns:a16="http://schemas.microsoft.com/office/drawing/2014/main" id="{5A903CDC-3EF0-A54F-B7A3-110F791284C3}"/>
                </a:ext>
              </a:extLst>
            </p:cNvPr>
            <p:cNvCxnSpPr>
              <a:cxnSpLocks/>
            </p:cNvCxnSpPr>
            <p:nvPr/>
          </p:nvCxnSpPr>
          <p:spPr>
            <a:xfrm>
              <a:off x="2261864" y="4419104"/>
              <a:ext cx="0" cy="2655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E383B6E-59A8-0B4B-B183-B142AA1CD026}"/>
                </a:ext>
              </a:extLst>
            </p:cNvPr>
            <p:cNvSpPr txBox="1"/>
            <p:nvPr/>
          </p:nvSpPr>
          <p:spPr>
            <a:xfrm>
              <a:off x="3468375" y="4463438"/>
              <a:ext cx="723001" cy="369332"/>
            </a:xfrm>
            <a:prstGeom prst="rect">
              <a:avLst/>
            </a:prstGeom>
            <a:noFill/>
          </p:spPr>
          <p:txBody>
            <a:bodyPr wrap="square" rtlCol="0">
              <a:spAutoFit/>
            </a:bodyPr>
            <a:lstStyle/>
            <a:p>
              <a:r>
                <a:rPr lang="en-US" dirty="0"/>
                <a:t>PBO</a:t>
              </a:r>
            </a:p>
          </p:txBody>
        </p:sp>
        <p:pic>
          <p:nvPicPr>
            <p:cNvPr id="47" name="Google Shape;157;p14" descr="Image result for survey icon">
              <a:extLst>
                <a:ext uri="{FF2B5EF4-FFF2-40B4-BE49-F238E27FC236}">
                  <a16:creationId xmlns:a16="http://schemas.microsoft.com/office/drawing/2014/main" id="{19DC54D8-A42B-014B-A963-B5FEEB23547C}"/>
                </a:ext>
              </a:extLst>
            </p:cNvPr>
            <p:cNvPicPr preferRelativeResize="0"/>
            <p:nvPr/>
          </p:nvPicPr>
          <p:blipFill rotWithShape="1">
            <a:blip r:embed="rId4">
              <a:alphaModFix/>
            </a:blip>
            <a:srcRect/>
            <a:stretch/>
          </p:blipFill>
          <p:spPr>
            <a:xfrm>
              <a:off x="11429899" y="4798082"/>
              <a:ext cx="723001" cy="722966"/>
            </a:xfrm>
            <a:prstGeom prst="rect">
              <a:avLst/>
            </a:prstGeom>
            <a:noFill/>
            <a:ln>
              <a:noFill/>
            </a:ln>
          </p:spPr>
        </p:pic>
      </p:grpSp>
    </p:spTree>
    <p:extLst>
      <p:ext uri="{BB962C8B-B14F-4D97-AF65-F5344CB8AC3E}">
        <p14:creationId xmlns:p14="http://schemas.microsoft.com/office/powerpoint/2010/main" val="1900168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8A777-678D-824E-8ABF-3533FF6C5CBC}"/>
              </a:ext>
            </a:extLst>
          </p:cNvPr>
          <p:cNvSpPr>
            <a:spLocks noGrp="1"/>
          </p:cNvSpPr>
          <p:nvPr>
            <p:ph type="title"/>
          </p:nvPr>
        </p:nvSpPr>
        <p:spPr>
          <a:xfrm>
            <a:off x="461553" y="253454"/>
            <a:ext cx="10098651" cy="1325563"/>
          </a:xfrm>
        </p:spPr>
        <p:txBody>
          <a:bodyPr/>
          <a:lstStyle/>
          <a:p>
            <a:r>
              <a:rPr lang="en-US" dirty="0"/>
              <a:t>Phase II study design: Spatial CCR continued</a:t>
            </a:r>
          </a:p>
        </p:txBody>
      </p:sp>
      <p:sp>
        <p:nvSpPr>
          <p:cNvPr id="5" name="Slide Number Placeholder 4">
            <a:extLst>
              <a:ext uri="{FF2B5EF4-FFF2-40B4-BE49-F238E27FC236}">
                <a16:creationId xmlns:a16="http://schemas.microsoft.com/office/drawing/2014/main" id="{809F2E99-D5F5-CF4B-A6E0-22C1B0D1C184}"/>
              </a:ext>
            </a:extLst>
          </p:cNvPr>
          <p:cNvSpPr>
            <a:spLocks noGrp="1"/>
          </p:cNvSpPr>
          <p:nvPr>
            <p:ph type="sldNum" sz="quarter" idx="12"/>
          </p:nvPr>
        </p:nvSpPr>
        <p:spPr/>
        <p:txBody>
          <a:bodyPr/>
          <a:lstStyle/>
          <a:p>
            <a:fld id="{DB809EAC-53E4-474A-A89A-A578BFC3A0FC}" type="slidenum">
              <a:rPr lang="en-US" smtClean="0"/>
              <a:pPr/>
              <a:t>21</a:t>
            </a:fld>
            <a:endParaRPr lang="en-US" dirty="0"/>
          </a:p>
        </p:txBody>
      </p:sp>
      <p:pic>
        <p:nvPicPr>
          <p:cNvPr id="6" name="Picture 5">
            <a:extLst>
              <a:ext uri="{FF2B5EF4-FFF2-40B4-BE49-F238E27FC236}">
                <a16:creationId xmlns:a16="http://schemas.microsoft.com/office/drawing/2014/main" id="{B3CD7E1B-BD5A-8E49-920E-149D85789929}"/>
              </a:ext>
            </a:extLst>
          </p:cNvPr>
          <p:cNvPicPr/>
          <p:nvPr/>
        </p:nvPicPr>
        <p:blipFill>
          <a:blip r:embed="rId3">
            <a:extLst>
              <a:ext uri="{28A0092B-C50C-407E-A947-70E740481C1C}">
                <a14:useLocalDpi xmlns:a14="http://schemas.microsoft.com/office/drawing/2010/main" val="0"/>
              </a:ext>
            </a:extLst>
          </a:blip>
          <a:stretch>
            <a:fillRect/>
          </a:stretch>
        </p:blipFill>
        <p:spPr>
          <a:xfrm>
            <a:off x="6872288" y="2114550"/>
            <a:ext cx="4858158" cy="4249600"/>
          </a:xfrm>
          <a:prstGeom prst="rect">
            <a:avLst/>
          </a:prstGeom>
        </p:spPr>
      </p:pic>
      <p:graphicFrame>
        <p:nvGraphicFramePr>
          <p:cNvPr id="3" name="Table 2">
            <a:extLst>
              <a:ext uri="{FF2B5EF4-FFF2-40B4-BE49-F238E27FC236}">
                <a16:creationId xmlns:a16="http://schemas.microsoft.com/office/drawing/2014/main" id="{5D461401-FF02-7647-BD39-145B5200468E}"/>
              </a:ext>
            </a:extLst>
          </p:cNvPr>
          <p:cNvGraphicFramePr>
            <a:graphicFrameLocks noGrp="1"/>
          </p:cNvGraphicFramePr>
          <p:nvPr>
            <p:extLst/>
          </p:nvPr>
        </p:nvGraphicFramePr>
        <p:xfrm>
          <a:off x="461552" y="1976173"/>
          <a:ext cx="6639335" cy="3574796"/>
        </p:xfrm>
        <a:graphic>
          <a:graphicData uri="http://schemas.openxmlformats.org/drawingml/2006/table">
            <a:tbl>
              <a:tblPr firstRow="1" firstCol="1" bandRow="1">
                <a:tableStyleId>{5C22544A-7EE6-4342-B048-85BDC9FD1C3A}</a:tableStyleId>
              </a:tblPr>
              <a:tblGrid>
                <a:gridCol w="2114860">
                  <a:extLst>
                    <a:ext uri="{9D8B030D-6E8A-4147-A177-3AD203B41FA5}">
                      <a16:colId xmlns:a16="http://schemas.microsoft.com/office/drawing/2014/main" val="1422614736"/>
                    </a:ext>
                  </a:extLst>
                </a:gridCol>
                <a:gridCol w="2134470">
                  <a:extLst>
                    <a:ext uri="{9D8B030D-6E8A-4147-A177-3AD203B41FA5}">
                      <a16:colId xmlns:a16="http://schemas.microsoft.com/office/drawing/2014/main" val="2058348865"/>
                    </a:ext>
                  </a:extLst>
                </a:gridCol>
                <a:gridCol w="2390005">
                  <a:extLst>
                    <a:ext uri="{9D8B030D-6E8A-4147-A177-3AD203B41FA5}">
                      <a16:colId xmlns:a16="http://schemas.microsoft.com/office/drawing/2014/main" val="54269898"/>
                    </a:ext>
                  </a:extLst>
                </a:gridCol>
              </a:tblGrid>
              <a:tr h="345059">
                <a:tc>
                  <a:txBody>
                    <a:bodyPr/>
                    <a:lstStyle/>
                    <a:p>
                      <a:pPr marL="0" marR="0">
                        <a:spcBef>
                          <a:spcPts val="0"/>
                        </a:spcBef>
                        <a:spcAft>
                          <a:spcPts val="0"/>
                        </a:spcAft>
                      </a:pPr>
                      <a:r>
                        <a:rPr lang="en-US" sz="1800" b="1" dirty="0">
                          <a:solidFill>
                            <a:schemeClr val="tx1"/>
                          </a:solidFill>
                          <a:effectLst/>
                        </a:rPr>
                        <a:t>Variable</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1800" b="1" dirty="0">
                          <a:solidFill>
                            <a:schemeClr val="tx1"/>
                          </a:solidFill>
                          <a:effectLst/>
                        </a:rPr>
                        <a:t>Pink: </a:t>
                      </a:r>
                      <a:r>
                        <a:rPr lang="en-US" sz="1800" b="1" dirty="0" err="1">
                          <a:solidFill>
                            <a:schemeClr val="tx1"/>
                          </a:solidFill>
                          <a:effectLst/>
                        </a:rPr>
                        <a:t>ProCCM</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1800" b="1" dirty="0">
                          <a:solidFill>
                            <a:schemeClr val="tx1"/>
                          </a:solidFill>
                          <a:effectLst/>
                        </a:rPr>
                        <a:t>Green: </a:t>
                      </a:r>
                      <a:r>
                        <a:rPr lang="en-US" sz="1800" b="1" dirty="0" err="1">
                          <a:solidFill>
                            <a:schemeClr val="tx1"/>
                          </a:solidFill>
                          <a:effectLst/>
                        </a:rPr>
                        <a:t>iCCM</a:t>
                      </a:r>
                      <a:endParaRPr lang="en-US" sz="1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4254832026"/>
                  </a:ext>
                </a:extLst>
              </a:tr>
              <a:tr h="345059">
                <a:tc>
                  <a:txBody>
                    <a:bodyPr/>
                    <a:lstStyle/>
                    <a:p>
                      <a:pPr marL="0" marR="0">
                        <a:spcBef>
                          <a:spcPts val="0"/>
                        </a:spcBef>
                        <a:spcAft>
                          <a:spcPts val="0"/>
                        </a:spcAft>
                      </a:pPr>
                      <a:r>
                        <a:rPr lang="en-US" sz="1800" b="0">
                          <a:solidFill>
                            <a:schemeClr val="tx1"/>
                          </a:solidFill>
                          <a:effectLst/>
                        </a:rPr>
                        <a:t>Clusters per arm</a:t>
                      </a:r>
                      <a:endParaRPr lang="en-US"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1800" b="0">
                          <a:solidFill>
                            <a:schemeClr val="tx1"/>
                          </a:solidFill>
                          <a:effectLst/>
                        </a:rPr>
                        <a:t>4</a:t>
                      </a:r>
                      <a:endParaRPr lang="en-US"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1800" b="0">
                          <a:solidFill>
                            <a:schemeClr val="tx1"/>
                          </a:solidFill>
                          <a:effectLst/>
                        </a:rPr>
                        <a:t>4</a:t>
                      </a:r>
                      <a:endParaRPr lang="en-US"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391238279"/>
                  </a:ext>
                </a:extLst>
              </a:tr>
              <a:tr h="345059">
                <a:tc>
                  <a:txBody>
                    <a:bodyPr/>
                    <a:lstStyle/>
                    <a:p>
                      <a:pPr marL="0" marR="0">
                        <a:spcBef>
                          <a:spcPts val="0"/>
                        </a:spcBef>
                        <a:spcAft>
                          <a:spcPts val="0"/>
                        </a:spcAft>
                      </a:pPr>
                      <a:r>
                        <a:rPr lang="en-US" sz="1800" b="0">
                          <a:solidFill>
                            <a:schemeClr val="tx1"/>
                          </a:solidFill>
                          <a:effectLst/>
                        </a:rPr>
                        <a:t>Baseline microscopy prevalence</a:t>
                      </a:r>
                      <a:endParaRPr lang="en-US"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1800" b="0" dirty="0">
                          <a:solidFill>
                            <a:schemeClr val="tx1"/>
                          </a:solidFill>
                          <a:effectLst/>
                        </a:rPr>
                        <a:t>0.25 (0.02)      </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1800" b="0">
                          <a:solidFill>
                            <a:schemeClr val="tx1"/>
                          </a:solidFill>
                          <a:effectLst/>
                        </a:rPr>
                        <a:t>0.24 (0.01)</a:t>
                      </a:r>
                      <a:endParaRPr lang="en-US"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023404013"/>
                  </a:ext>
                </a:extLst>
              </a:tr>
              <a:tr h="362784">
                <a:tc>
                  <a:txBody>
                    <a:bodyPr/>
                    <a:lstStyle/>
                    <a:p>
                      <a:pPr marL="0" marR="0">
                        <a:spcBef>
                          <a:spcPts val="0"/>
                        </a:spcBef>
                        <a:spcAft>
                          <a:spcPts val="0"/>
                        </a:spcAft>
                      </a:pPr>
                      <a:r>
                        <a:rPr lang="en-US" sz="1800" b="0">
                          <a:solidFill>
                            <a:schemeClr val="tx1"/>
                          </a:solidFill>
                          <a:effectLst/>
                        </a:rPr>
                        <a:t>Survey 5 RDT prevalence</a:t>
                      </a:r>
                      <a:endParaRPr lang="en-US"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1800" b="0">
                          <a:solidFill>
                            <a:schemeClr val="tx1"/>
                          </a:solidFill>
                          <a:effectLst/>
                        </a:rPr>
                        <a:t>0.14 (0.06)      </a:t>
                      </a:r>
                      <a:endParaRPr lang="en-US"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1800" b="0">
                          <a:solidFill>
                            <a:schemeClr val="tx1"/>
                          </a:solidFill>
                          <a:effectLst/>
                        </a:rPr>
                        <a:t>0.13 (0.04)</a:t>
                      </a:r>
                      <a:endParaRPr lang="en-US"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127933481"/>
                  </a:ext>
                </a:extLst>
              </a:tr>
              <a:tr h="345059">
                <a:tc>
                  <a:txBody>
                    <a:bodyPr/>
                    <a:lstStyle/>
                    <a:p>
                      <a:pPr marL="0" marR="0">
                        <a:spcBef>
                          <a:spcPts val="0"/>
                        </a:spcBef>
                        <a:spcAft>
                          <a:spcPts val="0"/>
                        </a:spcAft>
                      </a:pPr>
                      <a:r>
                        <a:rPr lang="en-US" sz="1800" b="0">
                          <a:solidFill>
                            <a:schemeClr val="tx1"/>
                          </a:solidFill>
                          <a:effectLst/>
                        </a:rPr>
                        <a:t>Population density</a:t>
                      </a:r>
                      <a:endParaRPr lang="en-US"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1800" b="0">
                          <a:solidFill>
                            <a:schemeClr val="tx1"/>
                          </a:solidFill>
                          <a:effectLst/>
                        </a:rPr>
                        <a:t>285.37 (56.85)</a:t>
                      </a:r>
                      <a:endParaRPr lang="en-US"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1800" b="0">
                          <a:solidFill>
                            <a:schemeClr val="tx1"/>
                          </a:solidFill>
                          <a:effectLst/>
                        </a:rPr>
                        <a:t>315.81 (96.86)</a:t>
                      </a:r>
                      <a:endParaRPr lang="en-US"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629610715"/>
                  </a:ext>
                </a:extLst>
              </a:tr>
              <a:tr h="345059">
                <a:tc>
                  <a:txBody>
                    <a:bodyPr/>
                    <a:lstStyle/>
                    <a:p>
                      <a:pPr marL="0" marR="0">
                        <a:spcBef>
                          <a:spcPts val="0"/>
                        </a:spcBef>
                        <a:spcAft>
                          <a:spcPts val="0"/>
                        </a:spcAft>
                      </a:pPr>
                      <a:r>
                        <a:rPr lang="en-US" sz="1800" b="0">
                          <a:solidFill>
                            <a:schemeClr val="tx1"/>
                          </a:solidFill>
                          <a:effectLst/>
                        </a:rPr>
                        <a:t>Household density</a:t>
                      </a:r>
                      <a:endParaRPr lang="en-US"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1800" b="0">
                          <a:solidFill>
                            <a:schemeClr val="tx1"/>
                          </a:solidFill>
                          <a:effectLst/>
                        </a:rPr>
                        <a:t>48.94 (12.30)</a:t>
                      </a:r>
                      <a:endParaRPr lang="en-US"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1800" b="0">
                          <a:solidFill>
                            <a:schemeClr val="tx1"/>
                          </a:solidFill>
                          <a:effectLst/>
                        </a:rPr>
                        <a:t>55.52 (19.44)</a:t>
                      </a:r>
                      <a:endParaRPr lang="en-US"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650553728"/>
                  </a:ext>
                </a:extLst>
              </a:tr>
              <a:tr h="345059">
                <a:tc>
                  <a:txBody>
                    <a:bodyPr/>
                    <a:lstStyle/>
                    <a:p>
                      <a:pPr marL="0" marR="0">
                        <a:spcBef>
                          <a:spcPts val="0"/>
                        </a:spcBef>
                        <a:spcAft>
                          <a:spcPts val="0"/>
                        </a:spcAft>
                      </a:pPr>
                      <a:r>
                        <a:rPr lang="en-US" sz="1800" b="0">
                          <a:solidFill>
                            <a:schemeClr val="tx1"/>
                          </a:solidFill>
                          <a:effectLst/>
                        </a:rPr>
                        <a:t>Number of clusters along lake</a:t>
                      </a:r>
                      <a:endParaRPr lang="en-US"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1800" b="0">
                          <a:solidFill>
                            <a:schemeClr val="tx1"/>
                          </a:solidFill>
                          <a:effectLst/>
                        </a:rPr>
                        <a:t>2 (50.0)</a:t>
                      </a:r>
                      <a:endParaRPr lang="en-US"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1800" b="0">
                          <a:solidFill>
                            <a:schemeClr val="tx1"/>
                          </a:solidFill>
                          <a:effectLst/>
                        </a:rPr>
                        <a:t>2 (50.0)</a:t>
                      </a:r>
                      <a:endParaRPr lang="en-US"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226894874"/>
                  </a:ext>
                </a:extLst>
              </a:tr>
              <a:tr h="345059">
                <a:tc>
                  <a:txBody>
                    <a:bodyPr/>
                    <a:lstStyle/>
                    <a:p>
                      <a:pPr marL="0" marR="0">
                        <a:spcBef>
                          <a:spcPts val="0"/>
                        </a:spcBef>
                        <a:spcAft>
                          <a:spcPts val="0"/>
                        </a:spcAft>
                      </a:pPr>
                      <a:r>
                        <a:rPr lang="en-US" sz="1800" b="0" dirty="0">
                          <a:solidFill>
                            <a:schemeClr val="tx1"/>
                          </a:solidFill>
                          <a:effectLst/>
                        </a:rPr>
                        <a:t>Number of clusters per subcounty</a:t>
                      </a:r>
                    </a:p>
                  </a:txBody>
                  <a:tcPr marL="68580" marR="68580" marT="0" marB="0">
                    <a:noFill/>
                  </a:tcPr>
                </a:tc>
                <a:tc>
                  <a:txBody>
                    <a:bodyPr/>
                    <a:lstStyle/>
                    <a:p>
                      <a:pPr marL="0" marR="0" algn="ctr">
                        <a:spcBef>
                          <a:spcPts val="0"/>
                        </a:spcBef>
                        <a:spcAft>
                          <a:spcPts val="0"/>
                        </a:spcAft>
                      </a:pPr>
                      <a:r>
                        <a:rPr lang="en-US" sz="1800" b="0">
                          <a:solidFill>
                            <a:schemeClr val="tx1"/>
                          </a:solidFill>
                          <a:effectLst/>
                        </a:rPr>
                        <a:t>2 (50.0)</a:t>
                      </a:r>
                      <a:endParaRPr lang="en-US" sz="1800" b="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tc>
                  <a:txBody>
                    <a:bodyPr/>
                    <a:lstStyle/>
                    <a:p>
                      <a:pPr marL="0" marR="0" algn="ctr">
                        <a:spcBef>
                          <a:spcPts val="0"/>
                        </a:spcBef>
                        <a:spcAft>
                          <a:spcPts val="0"/>
                        </a:spcAft>
                      </a:pPr>
                      <a:r>
                        <a:rPr lang="en-US" sz="1800" b="0" dirty="0">
                          <a:solidFill>
                            <a:schemeClr val="tx1"/>
                          </a:solidFill>
                          <a:effectLst/>
                        </a:rPr>
                        <a:t>2 (50.0) </a:t>
                      </a:r>
                      <a:endParaRPr lang="en-US"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841291870"/>
                  </a:ext>
                </a:extLst>
              </a:tr>
            </a:tbl>
          </a:graphicData>
        </a:graphic>
      </p:graphicFrame>
    </p:spTree>
    <p:extLst>
      <p:ext uri="{BB962C8B-B14F-4D97-AF65-F5344CB8AC3E}">
        <p14:creationId xmlns:p14="http://schemas.microsoft.com/office/powerpoint/2010/main" val="2774452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8A777-678D-824E-8ABF-3533FF6C5CBC}"/>
              </a:ext>
            </a:extLst>
          </p:cNvPr>
          <p:cNvSpPr>
            <a:spLocks noGrp="1"/>
          </p:cNvSpPr>
          <p:nvPr>
            <p:ph type="title"/>
          </p:nvPr>
        </p:nvSpPr>
        <p:spPr>
          <a:xfrm>
            <a:off x="461553" y="253454"/>
            <a:ext cx="10098651" cy="1325563"/>
          </a:xfrm>
        </p:spPr>
        <p:txBody>
          <a:bodyPr/>
          <a:lstStyle/>
          <a:p>
            <a:r>
              <a:rPr lang="en-US" dirty="0"/>
              <a:t>Assigning VHTs to villages continued</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D63DFE26-B4C9-BE47-9D7E-998FEB2B6B5B}"/>
                  </a:ext>
                </a:extLst>
              </p:cNvPr>
              <p:cNvSpPr>
                <a:spLocks noGrp="1"/>
              </p:cNvSpPr>
              <p:nvPr>
                <p:ph idx="1"/>
              </p:nvPr>
            </p:nvSpPr>
            <p:spPr>
              <a:xfrm>
                <a:off x="461553" y="1625373"/>
                <a:ext cx="10382659" cy="4785134"/>
              </a:xfrm>
            </p:spPr>
            <p:txBody>
              <a:bodyPr>
                <a:noAutofit/>
              </a:bodyPr>
              <a:lstStyle/>
              <a:p>
                <a:r>
                  <a:rPr lang="en-US" sz="2000" dirty="0"/>
                  <a:t>We derived a mathematical equation for assigning the number of VHTs needed for each village for the </a:t>
                </a:r>
                <a:r>
                  <a:rPr lang="en-US" sz="2000" dirty="0" err="1"/>
                  <a:t>ProCCM</a:t>
                </a:r>
                <a:r>
                  <a:rPr lang="en-US" sz="2000" dirty="0"/>
                  <a:t> plus </a:t>
                </a:r>
                <a:r>
                  <a:rPr lang="en-US" sz="2000" dirty="0" err="1"/>
                  <a:t>iCCM</a:t>
                </a:r>
                <a:r>
                  <a:rPr lang="en-US" sz="2000" dirty="0"/>
                  <a:t> arm</a:t>
                </a:r>
              </a:p>
              <a:p>
                <a:r>
                  <a:rPr lang="en-US" sz="2000" dirty="0"/>
                  <a:t>Based on our walkability pilot data, mean time spent between households was 4.3 minutes </a:t>
                </a:r>
              </a:p>
              <a:p>
                <a:r>
                  <a:rPr lang="en-US" sz="2000" dirty="0"/>
                  <a:t>We estimate that each house will take 15 minutes + standard deviation for household size*3 to visit </a:t>
                </a:r>
              </a:p>
              <a:p>
                <a:r>
                  <a:rPr lang="en-US" sz="2000" dirty="0"/>
                  <a:t>We limit each VHT’s total hours to 10, or 600 minutes, per day</a:t>
                </a:r>
              </a:p>
              <a:p>
                <a:r>
                  <a:rPr lang="en-US" sz="2000" dirty="0"/>
                  <a:t>Solving for number of households, we get</a:t>
                </a:r>
                <a:br>
                  <a:rPr lang="en-US" sz="2000" dirty="0"/>
                </a:br>
                <a:endParaRPr lang="en-US" sz="2000" dirty="0"/>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4.3</m:t>
                      </m:r>
                      <m:r>
                        <a:rPr lang="en-US" i="1">
                          <a:latin typeface="Cambria Math" panose="02040503050406030204" pitchFamily="18" charset="0"/>
                        </a:rPr>
                        <m:t>𝑥</m:t>
                      </m:r>
                      <m:r>
                        <a:rPr lang="en-US" i="1">
                          <a:latin typeface="Cambria Math" panose="02040503050406030204" pitchFamily="18" charset="0"/>
                        </a:rPr>
                        <m:t>+15</m:t>
                      </m:r>
                      <m:r>
                        <a:rPr lang="en-US" i="1">
                          <a:latin typeface="Cambria Math" panose="02040503050406030204" pitchFamily="18" charset="0"/>
                        </a:rPr>
                        <m:t>𝑥</m:t>
                      </m:r>
                      <m:r>
                        <a:rPr lang="en-US" i="1">
                          <a:latin typeface="Cambria Math" panose="02040503050406030204" pitchFamily="18" charset="0"/>
                        </a:rPr>
                        <m:t>+</m:t>
                      </m:r>
                      <m:d>
                        <m:dPr>
                          <m:ctrlPr>
                            <a:rPr lang="en-US" i="1">
                              <a:latin typeface="Cambria Math" panose="02040503050406030204" pitchFamily="18" charset="0"/>
                            </a:rPr>
                          </m:ctrlPr>
                        </m:dPr>
                        <m:e>
                          <m:r>
                            <a:rPr lang="en-US" i="1">
                              <a:latin typeface="Cambria Math" panose="02040503050406030204" pitchFamily="18" charset="0"/>
                            </a:rPr>
                            <m:t>3∗</m:t>
                          </m:r>
                          <m:r>
                            <a:rPr lang="en-US" i="1">
                              <a:latin typeface="Cambria Math" panose="02040503050406030204" pitchFamily="18" charset="0"/>
                            </a:rPr>
                            <m:t>𝑠𝑑</m:t>
                          </m:r>
                          <m:d>
                            <m:dPr>
                              <m:ctrlPr>
                                <a:rPr lang="en-US" i="1">
                                  <a:latin typeface="Cambria Math" panose="02040503050406030204" pitchFamily="18" charset="0"/>
                                </a:rPr>
                              </m:ctrlPr>
                            </m:dPr>
                            <m:e>
                              <m:r>
                                <a:rPr lang="en-US" i="1">
                                  <a:latin typeface="Cambria Math" panose="02040503050406030204" pitchFamily="18" charset="0"/>
                                </a:rPr>
                                <m:t>h𝑜𝑢𝑠𝑒h𝑜𝑙𝑑</m:t>
                              </m:r>
                              <m:r>
                                <a:rPr lang="en-US" i="1">
                                  <a:latin typeface="Cambria Math" panose="02040503050406030204" pitchFamily="18" charset="0"/>
                                </a:rPr>
                                <m:t> </m:t>
                              </m:r>
                              <m:r>
                                <a:rPr lang="en-US" i="1">
                                  <a:latin typeface="Cambria Math" panose="02040503050406030204" pitchFamily="18" charset="0"/>
                                </a:rPr>
                                <m:t>𝑠𝑖𝑧𝑒</m:t>
                              </m:r>
                            </m:e>
                          </m:d>
                          <m:r>
                            <a:rPr lang="en-US" b="0" i="1" smtClean="0">
                              <a:latin typeface="Cambria Math" panose="02040503050406030204" pitchFamily="18" charset="0"/>
                            </a:rPr>
                            <m:t>∗</m:t>
                          </m:r>
                          <m:r>
                            <a:rPr lang="en-US" i="1">
                              <a:latin typeface="Cambria Math" panose="02040503050406030204" pitchFamily="18" charset="0"/>
                            </a:rPr>
                            <m:t>𝑥</m:t>
                          </m:r>
                        </m:e>
                      </m:d>
                      <m:r>
                        <a:rPr lang="en-US" i="1">
                          <a:latin typeface="Cambria Math" panose="02040503050406030204" pitchFamily="18" charset="0"/>
                        </a:rPr>
                        <m:t>=600</m:t>
                      </m:r>
                    </m:oMath>
                    <m:oMath xmlns:m="http://schemas.openxmlformats.org/officeDocument/2006/math">
                      <m:r>
                        <a:rPr lang="en-US" i="1">
                          <a:latin typeface="Cambria Math" panose="02040503050406030204" pitchFamily="18" charset="0"/>
                        </a:rPr>
                        <m:t>𝑥</m:t>
                      </m:r>
                      <m:d>
                        <m:dPr>
                          <m:ctrlPr>
                            <a:rPr lang="en-US" i="1">
                              <a:latin typeface="Cambria Math" panose="02040503050406030204" pitchFamily="18" charset="0"/>
                            </a:rPr>
                          </m:ctrlPr>
                        </m:dPr>
                        <m:e>
                          <m:r>
                            <a:rPr lang="en-US" i="1">
                              <a:latin typeface="Cambria Math" panose="02040503050406030204" pitchFamily="18" charset="0"/>
                            </a:rPr>
                            <m:t>19.3+3∗</m:t>
                          </m:r>
                          <m:r>
                            <a:rPr lang="en-US" i="1">
                              <a:latin typeface="Cambria Math" panose="02040503050406030204" pitchFamily="18" charset="0"/>
                            </a:rPr>
                            <m:t>𝑠𝑑</m:t>
                          </m:r>
                          <m:d>
                            <m:dPr>
                              <m:ctrlPr>
                                <a:rPr lang="en-US" i="1">
                                  <a:latin typeface="Cambria Math" panose="02040503050406030204" pitchFamily="18" charset="0"/>
                                </a:rPr>
                              </m:ctrlPr>
                            </m:dPr>
                            <m:e>
                              <m:r>
                                <a:rPr lang="en-US" i="1">
                                  <a:latin typeface="Cambria Math" panose="02040503050406030204" pitchFamily="18" charset="0"/>
                                </a:rPr>
                                <m:t>h𝑜𝑢𝑠𝑒h𝑜𝑙𝑑</m:t>
                              </m:r>
                              <m:r>
                                <a:rPr lang="en-US" i="1">
                                  <a:latin typeface="Cambria Math" panose="02040503050406030204" pitchFamily="18" charset="0"/>
                                </a:rPr>
                                <m:t> </m:t>
                              </m:r>
                              <m:r>
                                <a:rPr lang="en-US" i="1">
                                  <a:latin typeface="Cambria Math" panose="02040503050406030204" pitchFamily="18" charset="0"/>
                                </a:rPr>
                                <m:t>𝑠𝑖𝑧𝑒</m:t>
                              </m:r>
                            </m:e>
                          </m:d>
                        </m:e>
                      </m:d>
                      <m:r>
                        <a:rPr lang="en-US" i="1">
                          <a:latin typeface="Cambria Math" panose="02040503050406030204" pitchFamily="18" charset="0"/>
                        </a:rPr>
                        <m:t>=600</m:t>
                      </m:r>
                    </m:oMath>
                    <m:oMath xmlns:m="http://schemas.openxmlformats.org/officeDocument/2006/math">
                      <m:r>
                        <a:rPr lang="en-US" i="1">
                          <a:latin typeface="Cambria Math" panose="02040503050406030204" pitchFamily="18" charset="0"/>
                        </a:rPr>
                        <m:t>𝑥</m:t>
                      </m:r>
                      <m:r>
                        <a:rPr lang="en-US" i="1">
                          <a:latin typeface="Cambria Math" panose="02040503050406030204" pitchFamily="18" charset="0"/>
                        </a:rPr>
                        <m:t>=600/</m:t>
                      </m:r>
                      <m:d>
                        <m:dPr>
                          <m:ctrlPr>
                            <a:rPr lang="en-US" i="1">
                              <a:latin typeface="Cambria Math" panose="02040503050406030204" pitchFamily="18" charset="0"/>
                            </a:rPr>
                          </m:ctrlPr>
                        </m:dPr>
                        <m:e>
                          <m:r>
                            <a:rPr lang="en-US" i="1">
                              <a:latin typeface="Cambria Math" panose="02040503050406030204" pitchFamily="18" charset="0"/>
                            </a:rPr>
                            <m:t>19.3+3∗</m:t>
                          </m:r>
                          <m:r>
                            <a:rPr lang="en-US" i="1">
                              <a:latin typeface="Cambria Math" panose="02040503050406030204" pitchFamily="18" charset="0"/>
                            </a:rPr>
                            <m:t>𝑠𝑑</m:t>
                          </m:r>
                          <m:d>
                            <m:dPr>
                              <m:ctrlPr>
                                <a:rPr lang="en-US" i="1">
                                  <a:latin typeface="Cambria Math" panose="02040503050406030204" pitchFamily="18" charset="0"/>
                                </a:rPr>
                              </m:ctrlPr>
                            </m:dPr>
                            <m:e>
                              <m:r>
                                <a:rPr lang="en-US" i="1">
                                  <a:latin typeface="Cambria Math" panose="02040503050406030204" pitchFamily="18" charset="0"/>
                                </a:rPr>
                                <m:t>h𝑜𝑢𝑠𝑒h𝑜𝑙𝑑</m:t>
                              </m:r>
                              <m:r>
                                <a:rPr lang="en-US" i="1">
                                  <a:latin typeface="Cambria Math" panose="02040503050406030204" pitchFamily="18" charset="0"/>
                                </a:rPr>
                                <m:t> </m:t>
                              </m:r>
                              <m:r>
                                <a:rPr lang="en-US" i="1">
                                  <a:latin typeface="Cambria Math" panose="02040503050406030204" pitchFamily="18" charset="0"/>
                                </a:rPr>
                                <m:t>𝑠𝑖𝑧𝑒</m:t>
                              </m:r>
                            </m:e>
                          </m:d>
                        </m:e>
                      </m:d>
                    </m:oMath>
                  </m:oMathPara>
                </a14:m>
                <a:endParaRPr lang="en-US" dirty="0"/>
              </a:p>
              <a:p>
                <a:endParaRPr lang="en-US" sz="2000" dirty="0"/>
              </a:p>
            </p:txBody>
          </p:sp>
        </mc:Choice>
        <mc:Fallback xmlns="">
          <p:sp>
            <p:nvSpPr>
              <p:cNvPr id="4" name="Content Placeholder 3">
                <a:extLst>
                  <a:ext uri="{FF2B5EF4-FFF2-40B4-BE49-F238E27FC236}">
                    <a16:creationId xmlns:a16="http://schemas.microsoft.com/office/drawing/2014/main" id="{D63DFE26-B4C9-BE47-9D7E-998FEB2B6B5B}"/>
                  </a:ext>
                </a:extLst>
              </p:cNvPr>
              <p:cNvSpPr>
                <a:spLocks noGrp="1" noRot="1" noChangeAspect="1" noMove="1" noResize="1" noEditPoints="1" noAdjustHandles="1" noChangeArrowheads="1" noChangeShapeType="1" noTextEdit="1"/>
              </p:cNvSpPr>
              <p:nvPr>
                <p:ph idx="1"/>
              </p:nvPr>
            </p:nvSpPr>
            <p:spPr>
              <a:xfrm>
                <a:off x="461553" y="1625373"/>
                <a:ext cx="10382659" cy="4785134"/>
              </a:xfrm>
              <a:blipFill>
                <a:blip r:embed="rId3"/>
                <a:stretch>
                  <a:fillRect l="-489" t="-1323"/>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809F2E99-D5F5-CF4B-A6E0-22C1B0D1C184}"/>
              </a:ext>
            </a:extLst>
          </p:cNvPr>
          <p:cNvSpPr>
            <a:spLocks noGrp="1"/>
          </p:cNvSpPr>
          <p:nvPr>
            <p:ph type="sldNum" sz="quarter" idx="12"/>
          </p:nvPr>
        </p:nvSpPr>
        <p:spPr/>
        <p:txBody>
          <a:bodyPr/>
          <a:lstStyle/>
          <a:p>
            <a:fld id="{DB809EAC-53E4-474A-A89A-A578BFC3A0FC}" type="slidenum">
              <a:rPr lang="en-US" smtClean="0"/>
              <a:pPr/>
              <a:t>22</a:t>
            </a:fld>
            <a:endParaRPr lang="en-US" dirty="0"/>
          </a:p>
        </p:txBody>
      </p:sp>
    </p:spTree>
    <p:extLst>
      <p:ext uri="{BB962C8B-B14F-4D97-AF65-F5344CB8AC3E}">
        <p14:creationId xmlns:p14="http://schemas.microsoft.com/office/powerpoint/2010/main" val="812520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8A777-678D-824E-8ABF-3533FF6C5CBC}"/>
              </a:ext>
            </a:extLst>
          </p:cNvPr>
          <p:cNvSpPr>
            <a:spLocks noGrp="1"/>
          </p:cNvSpPr>
          <p:nvPr>
            <p:ph type="title"/>
          </p:nvPr>
        </p:nvSpPr>
        <p:spPr>
          <a:xfrm>
            <a:off x="461553" y="253454"/>
            <a:ext cx="10098651" cy="1325563"/>
          </a:xfrm>
        </p:spPr>
        <p:txBody>
          <a:bodyPr/>
          <a:lstStyle/>
          <a:p>
            <a:r>
              <a:rPr lang="en-US" dirty="0"/>
              <a:t>Assigning VHTs to villages continued</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D63DFE26-B4C9-BE47-9D7E-998FEB2B6B5B}"/>
                  </a:ext>
                </a:extLst>
              </p:cNvPr>
              <p:cNvSpPr>
                <a:spLocks noGrp="1"/>
              </p:cNvSpPr>
              <p:nvPr>
                <p:ph idx="1"/>
              </p:nvPr>
            </p:nvSpPr>
            <p:spPr>
              <a:xfrm>
                <a:off x="461553" y="1625373"/>
                <a:ext cx="10382659" cy="4785134"/>
              </a:xfrm>
            </p:spPr>
            <p:txBody>
              <a:bodyPr>
                <a:noAutofit/>
              </a:bodyPr>
              <a:lstStyle/>
              <a:p>
                <a:r>
                  <a:rPr lang="en-US" sz="2000" dirty="0"/>
                  <a:t>Since we also have household density, we can apply a simple equation to adjust this based on household density, such as</a:t>
                </a:r>
                <a:br>
                  <a:rPr lang="en-US" sz="2000" dirty="0"/>
                </a:br>
                <a:endParaRPr lang="en-US" sz="2000" dirty="0"/>
              </a:p>
              <a:p>
                <a:pPr marL="0" indent="0">
                  <a:buNone/>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𝑦</m:t>
                      </m:r>
                      <m:r>
                        <a:rPr lang="en-US" sz="2000" i="1">
                          <a:latin typeface="Cambria Math" panose="02040503050406030204" pitchFamily="18" charset="0"/>
                        </a:rPr>
                        <m:t>=</m:t>
                      </m:r>
                      <m:r>
                        <a:rPr lang="en-US" sz="2000" i="1">
                          <a:latin typeface="Cambria Math" panose="02040503050406030204" pitchFamily="18" charset="0"/>
                        </a:rPr>
                        <m:t>𝑥</m:t>
                      </m:r>
                      <m:r>
                        <a:rPr lang="en-US" sz="2000" i="1">
                          <a:latin typeface="Cambria Math" panose="02040503050406030204" pitchFamily="18" charset="0"/>
                        </a:rPr>
                        <m:t>−3∗</m:t>
                      </m:r>
                      <m:r>
                        <a:rPr lang="en-US" sz="2000" i="1">
                          <a:latin typeface="Cambria Math" panose="02040503050406030204" pitchFamily="18" charset="0"/>
                        </a:rPr>
                        <m:t>𝑠𝑑</m:t>
                      </m:r>
                      <m:r>
                        <a:rPr lang="en-US" sz="2000" i="1">
                          <a:latin typeface="Cambria Math" panose="02040503050406030204" pitchFamily="18" charset="0"/>
                        </a:rPr>
                        <m:t>(</m:t>
                      </m:r>
                      <m:r>
                        <a:rPr lang="en-US" sz="2000" i="1">
                          <a:latin typeface="Cambria Math" panose="02040503050406030204" pitchFamily="18" charset="0"/>
                        </a:rPr>
                        <m:t>h𝑜𝑢𝑠𝑒h𝑜𝑙𝑑</m:t>
                      </m:r>
                      <m:r>
                        <a:rPr lang="en-US" sz="2000" i="1">
                          <a:latin typeface="Cambria Math" panose="02040503050406030204" pitchFamily="18" charset="0"/>
                        </a:rPr>
                        <m:t> </m:t>
                      </m:r>
                      <m:r>
                        <a:rPr lang="en-US" sz="2000" i="1">
                          <a:latin typeface="Cambria Math" panose="02040503050406030204" pitchFamily="18" charset="0"/>
                        </a:rPr>
                        <m:t>𝑑𝑒𝑛𝑠𝑖𝑡𝑦</m:t>
                      </m:r>
                      <m:r>
                        <a:rPr lang="en-US" sz="2000" i="1">
                          <a:latin typeface="Cambria Math" panose="02040503050406030204" pitchFamily="18" charset="0"/>
                        </a:rPr>
                        <m:t>)</m:t>
                      </m:r>
                    </m:oMath>
                  </m:oMathPara>
                </a14:m>
                <a:endParaRPr lang="en-US" sz="2000" dirty="0"/>
              </a:p>
              <a:p>
                <a:endParaRPr lang="en-US" sz="2000" dirty="0"/>
              </a:p>
              <a:p>
                <a:r>
                  <a:rPr lang="en-US" sz="2000" dirty="0"/>
                  <a:t>Applied to our village data, the mean and range of y (i.e., the number of households each VHT can cover in each village in a 10 hour period, taking household density into consideration), is </a:t>
                </a:r>
                <a:r>
                  <a:rPr lang="en-US" sz="2000" b="1" dirty="0"/>
                  <a:t>32 (range 24 to 45)</a:t>
                </a:r>
                <a:br>
                  <a:rPr lang="en-US" sz="2000" b="1" dirty="0"/>
                </a:br>
                <a:endParaRPr lang="en-US" sz="2000" b="1" dirty="0"/>
              </a:p>
              <a:p>
                <a:r>
                  <a:rPr lang="en-US" sz="2000" dirty="0"/>
                  <a:t>Total VHTs needed per village is then just y/total households per village (</a:t>
                </a:r>
                <a:r>
                  <a:rPr lang="en-US" sz="2000" b="1" dirty="0"/>
                  <a:t>mean=3; range= 1 to 8</a:t>
                </a:r>
                <a:r>
                  <a:rPr lang="en-US" sz="2000" dirty="0"/>
                  <a:t>). For those that had an estimate of 1 VHT per village from this model, we actually assigned them 2.</a:t>
                </a:r>
              </a:p>
            </p:txBody>
          </p:sp>
        </mc:Choice>
        <mc:Fallback xmlns="">
          <p:sp>
            <p:nvSpPr>
              <p:cNvPr id="4" name="Content Placeholder 3">
                <a:extLst>
                  <a:ext uri="{FF2B5EF4-FFF2-40B4-BE49-F238E27FC236}">
                    <a16:creationId xmlns:a16="http://schemas.microsoft.com/office/drawing/2014/main" id="{D63DFE26-B4C9-BE47-9D7E-998FEB2B6B5B}"/>
                  </a:ext>
                </a:extLst>
              </p:cNvPr>
              <p:cNvSpPr>
                <a:spLocks noGrp="1" noRot="1" noChangeAspect="1" noMove="1" noResize="1" noEditPoints="1" noAdjustHandles="1" noChangeArrowheads="1" noChangeShapeType="1" noTextEdit="1"/>
              </p:cNvSpPr>
              <p:nvPr>
                <p:ph idx="1"/>
              </p:nvPr>
            </p:nvSpPr>
            <p:spPr>
              <a:xfrm>
                <a:off x="461553" y="1625373"/>
                <a:ext cx="10382659" cy="4785134"/>
              </a:xfrm>
              <a:blipFill>
                <a:blip r:embed="rId3"/>
                <a:stretch>
                  <a:fillRect l="-489" t="-1323"/>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809F2E99-D5F5-CF4B-A6E0-22C1B0D1C184}"/>
              </a:ext>
            </a:extLst>
          </p:cNvPr>
          <p:cNvSpPr>
            <a:spLocks noGrp="1"/>
          </p:cNvSpPr>
          <p:nvPr>
            <p:ph type="sldNum" sz="quarter" idx="12"/>
          </p:nvPr>
        </p:nvSpPr>
        <p:spPr/>
        <p:txBody>
          <a:bodyPr/>
          <a:lstStyle/>
          <a:p>
            <a:fld id="{DB809EAC-53E4-474A-A89A-A578BFC3A0FC}" type="slidenum">
              <a:rPr lang="en-US" smtClean="0"/>
              <a:pPr/>
              <a:t>23</a:t>
            </a:fld>
            <a:endParaRPr lang="en-US" dirty="0"/>
          </a:p>
        </p:txBody>
      </p:sp>
    </p:spTree>
    <p:extLst>
      <p:ext uri="{BB962C8B-B14F-4D97-AF65-F5344CB8AC3E}">
        <p14:creationId xmlns:p14="http://schemas.microsoft.com/office/powerpoint/2010/main" val="2589539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8A777-678D-824E-8ABF-3533FF6C5CBC}"/>
              </a:ext>
            </a:extLst>
          </p:cNvPr>
          <p:cNvSpPr>
            <a:spLocks noGrp="1"/>
          </p:cNvSpPr>
          <p:nvPr>
            <p:ph type="title"/>
          </p:nvPr>
        </p:nvSpPr>
        <p:spPr>
          <a:xfrm>
            <a:off x="461553" y="253454"/>
            <a:ext cx="10098651" cy="1325563"/>
          </a:xfrm>
        </p:spPr>
        <p:txBody>
          <a:bodyPr/>
          <a:lstStyle/>
          <a:p>
            <a:r>
              <a:rPr lang="en-US" dirty="0"/>
              <a:t>Assigning VHTs to villages</a:t>
            </a:r>
          </a:p>
        </p:txBody>
      </p:sp>
      <p:sp>
        <p:nvSpPr>
          <p:cNvPr id="5" name="Slide Number Placeholder 4">
            <a:extLst>
              <a:ext uri="{FF2B5EF4-FFF2-40B4-BE49-F238E27FC236}">
                <a16:creationId xmlns:a16="http://schemas.microsoft.com/office/drawing/2014/main" id="{809F2E99-D5F5-CF4B-A6E0-22C1B0D1C184}"/>
              </a:ext>
            </a:extLst>
          </p:cNvPr>
          <p:cNvSpPr>
            <a:spLocks noGrp="1"/>
          </p:cNvSpPr>
          <p:nvPr>
            <p:ph type="sldNum" sz="quarter" idx="12"/>
          </p:nvPr>
        </p:nvSpPr>
        <p:spPr/>
        <p:txBody>
          <a:bodyPr/>
          <a:lstStyle/>
          <a:p>
            <a:fld id="{DB809EAC-53E4-474A-A89A-A578BFC3A0FC}" type="slidenum">
              <a:rPr lang="en-US" smtClean="0"/>
              <a:pPr/>
              <a:t>24</a:t>
            </a:fld>
            <a:endParaRPr lang="en-US" dirty="0"/>
          </a:p>
        </p:txBody>
      </p:sp>
      <p:pic>
        <p:nvPicPr>
          <p:cNvPr id="11" name="Picture 10">
            <a:extLst>
              <a:ext uri="{FF2B5EF4-FFF2-40B4-BE49-F238E27FC236}">
                <a16:creationId xmlns:a16="http://schemas.microsoft.com/office/drawing/2014/main" id="{F7DE84BB-A6C8-154E-B439-B613A83AC102}"/>
              </a:ext>
            </a:extLst>
          </p:cNvPr>
          <p:cNvPicPr>
            <a:picLocks noChangeAspect="1"/>
          </p:cNvPicPr>
          <p:nvPr/>
        </p:nvPicPr>
        <p:blipFill>
          <a:blip r:embed="rId3"/>
          <a:stretch>
            <a:fillRect/>
          </a:stretch>
        </p:blipFill>
        <p:spPr>
          <a:xfrm>
            <a:off x="609601" y="814389"/>
            <a:ext cx="4157666" cy="4157666"/>
          </a:xfrm>
          <a:prstGeom prst="rect">
            <a:avLst/>
          </a:prstGeom>
        </p:spPr>
      </p:pic>
      <p:pic>
        <p:nvPicPr>
          <p:cNvPr id="13" name="Picture 12">
            <a:extLst>
              <a:ext uri="{FF2B5EF4-FFF2-40B4-BE49-F238E27FC236}">
                <a16:creationId xmlns:a16="http://schemas.microsoft.com/office/drawing/2014/main" id="{931A8D2F-A4CA-F54B-AC05-05D97871AD03}"/>
              </a:ext>
            </a:extLst>
          </p:cNvPr>
          <p:cNvPicPr>
            <a:picLocks noChangeAspect="1"/>
          </p:cNvPicPr>
          <p:nvPr/>
        </p:nvPicPr>
        <p:blipFill>
          <a:blip r:embed="rId4"/>
          <a:stretch>
            <a:fillRect/>
          </a:stretch>
        </p:blipFill>
        <p:spPr>
          <a:xfrm>
            <a:off x="5584903" y="814388"/>
            <a:ext cx="4157666" cy="4157666"/>
          </a:xfrm>
          <a:prstGeom prst="rect">
            <a:avLst/>
          </a:prstGeom>
        </p:spPr>
      </p:pic>
      <p:pic>
        <p:nvPicPr>
          <p:cNvPr id="15" name="Picture 14">
            <a:extLst>
              <a:ext uri="{FF2B5EF4-FFF2-40B4-BE49-F238E27FC236}">
                <a16:creationId xmlns:a16="http://schemas.microsoft.com/office/drawing/2014/main" id="{F32CFB2D-E88C-4341-9DDF-24F3CCA28DB8}"/>
              </a:ext>
            </a:extLst>
          </p:cNvPr>
          <p:cNvPicPr>
            <a:picLocks noChangeAspect="1"/>
          </p:cNvPicPr>
          <p:nvPr/>
        </p:nvPicPr>
        <p:blipFill>
          <a:blip r:embed="rId5"/>
          <a:stretch>
            <a:fillRect/>
          </a:stretch>
        </p:blipFill>
        <p:spPr>
          <a:xfrm>
            <a:off x="609602" y="3257550"/>
            <a:ext cx="4157665" cy="4157665"/>
          </a:xfrm>
          <a:prstGeom prst="rect">
            <a:avLst/>
          </a:prstGeom>
        </p:spPr>
      </p:pic>
      <p:pic>
        <p:nvPicPr>
          <p:cNvPr id="17" name="Picture 16">
            <a:extLst>
              <a:ext uri="{FF2B5EF4-FFF2-40B4-BE49-F238E27FC236}">
                <a16:creationId xmlns:a16="http://schemas.microsoft.com/office/drawing/2014/main" id="{27F9A2FB-F9F2-4D49-BCB0-E4E012C6ECFA}"/>
              </a:ext>
            </a:extLst>
          </p:cNvPr>
          <p:cNvPicPr>
            <a:picLocks noChangeAspect="1"/>
          </p:cNvPicPr>
          <p:nvPr/>
        </p:nvPicPr>
        <p:blipFill>
          <a:blip r:embed="rId6"/>
          <a:stretch>
            <a:fillRect/>
          </a:stretch>
        </p:blipFill>
        <p:spPr>
          <a:xfrm>
            <a:off x="5584903" y="3257549"/>
            <a:ext cx="4157666" cy="4157666"/>
          </a:xfrm>
          <a:prstGeom prst="rect">
            <a:avLst/>
          </a:prstGeom>
        </p:spPr>
      </p:pic>
    </p:spTree>
    <p:extLst>
      <p:ext uri="{BB962C8B-B14F-4D97-AF65-F5344CB8AC3E}">
        <p14:creationId xmlns:p14="http://schemas.microsoft.com/office/powerpoint/2010/main" val="1938874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Shape 462" descr="PilgrimCircleIcon_WhiteonTramsp.pn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1068" y="716191"/>
            <a:ext cx="423862"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Shape 463"/>
          <p:cNvSpPr txBox="1">
            <a:spLocks noChangeArrowheads="1"/>
          </p:cNvSpPr>
          <p:nvPr/>
        </p:nvSpPr>
        <p:spPr bwMode="auto">
          <a:xfrm>
            <a:off x="1926094" y="654279"/>
            <a:ext cx="8339137"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FFFFFF"/>
              </a:buClr>
              <a:buSzPct val="25000"/>
              <a:buFont typeface="Arial" panose="020B0604020202020204" pitchFamily="34" charset="0"/>
              <a:buNone/>
            </a:pPr>
            <a:r>
              <a:rPr lang="en-US" altLang="en-US" sz="2400" b="1">
                <a:solidFill>
                  <a:srgbClr val="FFFFFF"/>
                </a:solidFill>
              </a:rPr>
              <a:t>PAGE TITLE GOES HERE</a:t>
            </a:r>
          </a:p>
        </p:txBody>
      </p:sp>
      <p:sp>
        <p:nvSpPr>
          <p:cNvPr id="17413" name="Shape 465"/>
          <p:cNvSpPr txBox="1">
            <a:spLocks noChangeArrowheads="1"/>
          </p:cNvSpPr>
          <p:nvPr/>
        </p:nvSpPr>
        <p:spPr bwMode="auto">
          <a:xfrm>
            <a:off x="1524000" y="564050"/>
            <a:ext cx="9978452"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FFFFFF"/>
              </a:buClr>
              <a:buSzPct val="25000"/>
              <a:buFont typeface="Arial" panose="020B0604020202020204" pitchFamily="34" charset="0"/>
              <a:buNone/>
            </a:pPr>
            <a:r>
              <a:rPr lang="en-US" altLang="en-US" sz="2800" b="1" dirty="0">
                <a:solidFill>
                  <a:schemeClr val="accent2">
                    <a:lumMod val="75000"/>
                  </a:schemeClr>
                </a:solidFill>
                <a:latin typeface="Lucida Sans" panose="020B0602030504020204" pitchFamily="34" charset="77"/>
                <a:cs typeface="Calibri" panose="020F0502020204030204" pitchFamily="34" charset="0"/>
              </a:rPr>
              <a:t>MODELLING IMPACT OF </a:t>
            </a:r>
            <a:r>
              <a:rPr lang="en-US" altLang="en-US" sz="2800" b="1" dirty="0" err="1">
                <a:solidFill>
                  <a:schemeClr val="accent2">
                    <a:lumMod val="75000"/>
                  </a:schemeClr>
                </a:solidFill>
                <a:latin typeface="Lucida Sans" panose="020B0602030504020204" pitchFamily="34" charset="77"/>
                <a:cs typeface="Calibri" panose="020F0502020204030204" pitchFamily="34" charset="0"/>
              </a:rPr>
              <a:t>ProCCM</a:t>
            </a:r>
            <a:r>
              <a:rPr lang="en-US" altLang="en-US" sz="2800" b="1" dirty="0">
                <a:solidFill>
                  <a:schemeClr val="accent2">
                    <a:lumMod val="75000"/>
                  </a:schemeClr>
                </a:solidFill>
                <a:latin typeface="Lucida Sans" panose="020B0602030504020204" pitchFamily="34" charset="77"/>
                <a:cs typeface="Calibri" panose="020F0502020204030204" pitchFamily="34" charset="0"/>
              </a:rPr>
              <a:t> post-IRS </a:t>
            </a:r>
          </a:p>
        </p:txBody>
      </p:sp>
      <p:sp>
        <p:nvSpPr>
          <p:cNvPr id="17415" name="Shape 471"/>
          <p:cNvSpPr txBox="1">
            <a:spLocks noChangeArrowheads="1"/>
          </p:cNvSpPr>
          <p:nvPr/>
        </p:nvSpPr>
        <p:spPr bwMode="auto">
          <a:xfrm>
            <a:off x="6078588" y="6110288"/>
            <a:ext cx="7337425"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7416" name="Shape 472"/>
          <p:cNvSpPr txBox="1">
            <a:spLocks noChangeArrowheads="1"/>
          </p:cNvSpPr>
          <p:nvPr/>
        </p:nvSpPr>
        <p:spPr bwMode="auto">
          <a:xfrm>
            <a:off x="10265231" y="6037942"/>
            <a:ext cx="969591"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1600" dirty="0">
                <a:latin typeface="+mn-lt"/>
              </a:rPr>
              <a:t>R. Elliott</a:t>
            </a:r>
          </a:p>
        </p:txBody>
      </p:sp>
      <p:sp>
        <p:nvSpPr>
          <p:cNvPr id="17417" name="Slide Number Placeholder 1"/>
          <p:cNvSpPr>
            <a:spLocks noGrp="1"/>
          </p:cNvSpPr>
          <p:nvPr>
            <p:ph type="sldNum" sz="quarter" idx="13"/>
          </p:nvPr>
        </p:nvSpPr>
        <p:spPr>
          <a:xfrm>
            <a:off x="8391525" y="6480176"/>
            <a:ext cx="2133600" cy="365125"/>
          </a:xfrm>
          <a:noFill/>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33B3C770-231E-4926-AF5C-AC59DA85C67A}" type="slidenum">
              <a:rPr lang="en-US" altLang="en-US" sz="1200">
                <a:solidFill>
                  <a:schemeClr val="bg1"/>
                </a:solidFill>
                <a:latin typeface="Calibri" panose="020F0502020204030204" pitchFamily="34" charset="0"/>
                <a:cs typeface="Calibri" panose="020F0502020204030204" pitchFamily="34" charset="0"/>
                <a:sym typeface="Calibri" panose="020F0502020204030204" pitchFamily="34" charset="0"/>
              </a:rPr>
              <a:pPr/>
              <a:t>25</a:t>
            </a:fld>
            <a:endParaRPr lang="en-US" altLang="en-US" sz="1200">
              <a:solidFill>
                <a:schemeClr val="bg1"/>
              </a:solidFill>
              <a:latin typeface="Calibri" panose="020F0502020204030204" pitchFamily="34" charset="0"/>
              <a:cs typeface="Calibri" panose="020F0502020204030204" pitchFamily="34" charset="0"/>
              <a:sym typeface="Calibri" panose="020F0502020204030204" pitchFamily="34" charset="0"/>
            </a:endParaRPr>
          </a:p>
        </p:txBody>
      </p:sp>
      <p:sp>
        <p:nvSpPr>
          <p:cNvPr id="3" name="Rectangle 2">
            <a:extLst>
              <a:ext uri="{FF2B5EF4-FFF2-40B4-BE49-F238E27FC236}">
                <a16:creationId xmlns:a16="http://schemas.microsoft.com/office/drawing/2014/main" id="{6594CB39-7E46-1241-9A3B-496C3F6A45FA}"/>
              </a:ext>
            </a:extLst>
          </p:cNvPr>
          <p:cNvSpPr/>
          <p:nvPr/>
        </p:nvSpPr>
        <p:spPr>
          <a:xfrm>
            <a:off x="1524000" y="5188885"/>
            <a:ext cx="2278505" cy="5996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0A9843B-D0F1-F64B-8C26-337B1A195FB1}"/>
              </a:ext>
            </a:extLst>
          </p:cNvPr>
          <p:cNvSpPr txBox="1"/>
          <p:nvPr/>
        </p:nvSpPr>
        <p:spPr>
          <a:xfrm>
            <a:off x="1622705" y="1847790"/>
            <a:ext cx="5184433" cy="400110"/>
          </a:xfrm>
          <a:prstGeom prst="rect">
            <a:avLst/>
          </a:prstGeom>
          <a:noFill/>
        </p:spPr>
        <p:txBody>
          <a:bodyPr wrap="none" rtlCol="0">
            <a:spAutoFit/>
          </a:bodyPr>
          <a:lstStyle/>
          <a:p>
            <a:r>
              <a:rPr lang="en-US" sz="2000" dirty="0">
                <a:latin typeface="Lucida Sans" panose="020B0602030504020204" pitchFamily="34" charset="77"/>
              </a:rPr>
              <a:t>Prevalence before, during, and after IRS </a:t>
            </a:r>
          </a:p>
        </p:txBody>
      </p:sp>
      <p:sp>
        <p:nvSpPr>
          <p:cNvPr id="13" name="TextBox 12">
            <a:extLst>
              <a:ext uri="{FF2B5EF4-FFF2-40B4-BE49-F238E27FC236}">
                <a16:creationId xmlns:a16="http://schemas.microsoft.com/office/drawing/2014/main" id="{49D70313-8CB5-FA40-ACC6-C9D1377F5F05}"/>
              </a:ext>
            </a:extLst>
          </p:cNvPr>
          <p:cNvSpPr txBox="1"/>
          <p:nvPr/>
        </p:nvSpPr>
        <p:spPr>
          <a:xfrm>
            <a:off x="7395894" y="3429000"/>
            <a:ext cx="4045033" cy="800219"/>
          </a:xfrm>
          <a:prstGeom prst="rect">
            <a:avLst/>
          </a:prstGeom>
          <a:noFill/>
        </p:spPr>
        <p:txBody>
          <a:bodyPr wrap="square" rtlCol="0">
            <a:spAutoFit/>
          </a:bodyPr>
          <a:lstStyle/>
          <a:p>
            <a:r>
              <a:rPr lang="en-US" sz="2800" b="1" dirty="0" err="1">
                <a:solidFill>
                  <a:srgbClr val="1800FF"/>
                </a:solidFill>
              </a:rPr>
              <a:t>ProCCM</a:t>
            </a:r>
            <a:endParaRPr lang="en-US" dirty="0">
              <a:solidFill>
                <a:srgbClr val="1800FF"/>
              </a:solidFill>
            </a:endParaRPr>
          </a:p>
          <a:p>
            <a:endParaRPr lang="en-US" dirty="0"/>
          </a:p>
        </p:txBody>
      </p:sp>
      <p:pic>
        <p:nvPicPr>
          <p:cNvPr id="4" name="Picture 3">
            <a:extLst>
              <a:ext uri="{FF2B5EF4-FFF2-40B4-BE49-F238E27FC236}">
                <a16:creationId xmlns:a16="http://schemas.microsoft.com/office/drawing/2014/main" id="{E48172CC-293B-9742-93D3-EE95D8D49355}"/>
              </a:ext>
            </a:extLst>
          </p:cNvPr>
          <p:cNvPicPr>
            <a:picLocks noChangeAspect="1"/>
          </p:cNvPicPr>
          <p:nvPr/>
        </p:nvPicPr>
        <p:blipFill rotWithShape="1">
          <a:blip r:embed="rId4"/>
          <a:srcRect t="13671" b="5509"/>
          <a:stretch/>
        </p:blipFill>
        <p:spPr>
          <a:xfrm>
            <a:off x="1063107" y="1847790"/>
            <a:ext cx="5590963" cy="3491653"/>
          </a:xfrm>
          <a:prstGeom prst="rect">
            <a:avLst/>
          </a:prstGeom>
        </p:spPr>
      </p:pic>
    </p:spTree>
    <p:extLst>
      <p:ext uri="{BB962C8B-B14F-4D97-AF65-F5344CB8AC3E}">
        <p14:creationId xmlns:p14="http://schemas.microsoft.com/office/powerpoint/2010/main" val="2715544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28376-44A9-DC41-9055-272F9A476930}"/>
              </a:ext>
            </a:extLst>
          </p:cNvPr>
          <p:cNvSpPr>
            <a:spLocks noGrp="1"/>
          </p:cNvSpPr>
          <p:nvPr>
            <p:ph type="title"/>
          </p:nvPr>
        </p:nvSpPr>
        <p:spPr>
          <a:xfrm>
            <a:off x="336369" y="335823"/>
            <a:ext cx="11516107" cy="1325563"/>
          </a:xfrm>
        </p:spPr>
        <p:txBody>
          <a:bodyPr/>
          <a:lstStyle/>
          <a:p>
            <a:pPr algn="ctr"/>
            <a:r>
              <a:rPr lang="en-US" dirty="0"/>
              <a:t>…though the meaning of “high burden” has changed </a:t>
            </a:r>
          </a:p>
        </p:txBody>
      </p:sp>
      <p:sp>
        <p:nvSpPr>
          <p:cNvPr id="5" name="Slide Number Placeholder 4">
            <a:extLst>
              <a:ext uri="{FF2B5EF4-FFF2-40B4-BE49-F238E27FC236}">
                <a16:creationId xmlns:a16="http://schemas.microsoft.com/office/drawing/2014/main" id="{47E5B694-6538-324B-AF7D-8E732D605F08}"/>
              </a:ext>
            </a:extLst>
          </p:cNvPr>
          <p:cNvSpPr>
            <a:spLocks noGrp="1"/>
          </p:cNvSpPr>
          <p:nvPr>
            <p:ph type="sldNum" sz="quarter" idx="12"/>
          </p:nvPr>
        </p:nvSpPr>
        <p:spPr/>
        <p:txBody>
          <a:bodyPr/>
          <a:lstStyle/>
          <a:p>
            <a:fld id="{DB809EAC-53E4-474A-A89A-A578BFC3A0FC}" type="slidenum">
              <a:rPr lang="en-US" smtClean="0"/>
              <a:pPr/>
              <a:t>3</a:t>
            </a:fld>
            <a:endParaRPr lang="en-US" dirty="0"/>
          </a:p>
        </p:txBody>
      </p:sp>
      <p:sp>
        <p:nvSpPr>
          <p:cNvPr id="9" name="Rectangle 8">
            <a:extLst>
              <a:ext uri="{FF2B5EF4-FFF2-40B4-BE49-F238E27FC236}">
                <a16:creationId xmlns:a16="http://schemas.microsoft.com/office/drawing/2014/main" id="{654C842B-350A-7C41-B9CE-99BBF51B401D}"/>
              </a:ext>
            </a:extLst>
          </p:cNvPr>
          <p:cNvSpPr/>
          <p:nvPr/>
        </p:nvSpPr>
        <p:spPr>
          <a:xfrm>
            <a:off x="9676435" y="6410507"/>
            <a:ext cx="1307940" cy="2926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78A4921-FFAB-6446-BDDB-965086F14981}"/>
              </a:ext>
            </a:extLst>
          </p:cNvPr>
          <p:cNvPicPr>
            <a:picLocks noChangeAspect="1"/>
          </p:cNvPicPr>
          <p:nvPr/>
        </p:nvPicPr>
        <p:blipFill rotWithShape="1">
          <a:blip r:embed="rId2"/>
          <a:srcRect l="1287" t="1903" r="1096" b="7556"/>
          <a:stretch/>
        </p:blipFill>
        <p:spPr>
          <a:xfrm>
            <a:off x="2430683" y="1639506"/>
            <a:ext cx="7407797" cy="4924903"/>
          </a:xfrm>
          <a:prstGeom prst="rect">
            <a:avLst/>
          </a:prstGeom>
        </p:spPr>
      </p:pic>
      <p:sp>
        <p:nvSpPr>
          <p:cNvPr id="15" name="Rectangle 14">
            <a:extLst>
              <a:ext uri="{FF2B5EF4-FFF2-40B4-BE49-F238E27FC236}">
                <a16:creationId xmlns:a16="http://schemas.microsoft.com/office/drawing/2014/main" id="{8740AC1A-02EE-DA46-9DD3-0FA003F9E922}"/>
              </a:ext>
            </a:extLst>
          </p:cNvPr>
          <p:cNvSpPr/>
          <p:nvPr/>
        </p:nvSpPr>
        <p:spPr>
          <a:xfrm>
            <a:off x="9049471" y="4984601"/>
            <a:ext cx="1307940" cy="2926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9F928C4-9CCA-3D41-ADBF-4DB6B3562EDC}"/>
              </a:ext>
            </a:extLst>
          </p:cNvPr>
          <p:cNvSpPr/>
          <p:nvPr/>
        </p:nvSpPr>
        <p:spPr>
          <a:xfrm>
            <a:off x="9289165" y="6145083"/>
            <a:ext cx="1307940" cy="2926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604AC18-BB61-BE4B-A1FA-B281DC9983F4}"/>
              </a:ext>
            </a:extLst>
          </p:cNvPr>
          <p:cNvSpPr txBox="1"/>
          <p:nvPr/>
        </p:nvSpPr>
        <p:spPr>
          <a:xfrm>
            <a:off x="9611068" y="6272007"/>
            <a:ext cx="1870897" cy="461665"/>
          </a:xfrm>
          <a:prstGeom prst="rect">
            <a:avLst/>
          </a:prstGeom>
          <a:noFill/>
        </p:spPr>
        <p:txBody>
          <a:bodyPr wrap="none" rtlCol="0">
            <a:spAutoFit/>
          </a:bodyPr>
          <a:lstStyle/>
          <a:p>
            <a:r>
              <a:rPr lang="en-US" sz="1200" dirty="0"/>
              <a:t>“Our World in Data”</a:t>
            </a:r>
          </a:p>
          <a:p>
            <a:r>
              <a:rPr lang="en-US" sz="1200" dirty="0"/>
              <a:t>https://</a:t>
            </a:r>
            <a:r>
              <a:rPr lang="en-US" sz="1200" dirty="0" err="1"/>
              <a:t>ourworldindata.org</a:t>
            </a:r>
            <a:endParaRPr lang="en-US" sz="1200" dirty="0"/>
          </a:p>
        </p:txBody>
      </p:sp>
    </p:spTree>
    <p:extLst>
      <p:ext uri="{BB962C8B-B14F-4D97-AF65-F5344CB8AC3E}">
        <p14:creationId xmlns:p14="http://schemas.microsoft.com/office/powerpoint/2010/main" val="3821413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443E3A3-80B3-734B-B30F-7E02904E10E8}"/>
              </a:ext>
            </a:extLst>
          </p:cNvPr>
          <p:cNvPicPr>
            <a:picLocks noChangeAspect="1"/>
          </p:cNvPicPr>
          <p:nvPr/>
        </p:nvPicPr>
        <p:blipFill rotWithShape="1">
          <a:blip r:embed="rId2"/>
          <a:srcRect l="31579" t="73809"/>
          <a:stretch/>
        </p:blipFill>
        <p:spPr>
          <a:xfrm>
            <a:off x="3234194" y="5510531"/>
            <a:ext cx="6839364" cy="1330585"/>
          </a:xfrm>
          <a:prstGeom prst="rect">
            <a:avLst/>
          </a:prstGeom>
        </p:spPr>
      </p:pic>
      <p:sp>
        <p:nvSpPr>
          <p:cNvPr id="2" name="Title 1">
            <a:extLst>
              <a:ext uri="{FF2B5EF4-FFF2-40B4-BE49-F238E27FC236}">
                <a16:creationId xmlns:a16="http://schemas.microsoft.com/office/drawing/2014/main" id="{063274A1-7E00-CA47-8AA3-A5BFE8AFCCAE}"/>
              </a:ext>
            </a:extLst>
          </p:cNvPr>
          <p:cNvSpPr>
            <a:spLocks noGrp="1"/>
          </p:cNvSpPr>
          <p:nvPr>
            <p:ph type="title"/>
          </p:nvPr>
        </p:nvSpPr>
        <p:spPr>
          <a:xfrm>
            <a:off x="1738021" y="176425"/>
            <a:ext cx="8165327" cy="1325563"/>
          </a:xfrm>
        </p:spPr>
        <p:txBody>
          <a:bodyPr/>
          <a:lstStyle/>
          <a:p>
            <a:r>
              <a:rPr lang="en-US" dirty="0"/>
              <a:t>IRS in </a:t>
            </a:r>
            <a:r>
              <a:rPr lang="en-US"/>
              <a:t>Uganda 2010-2022</a:t>
            </a:r>
            <a:endParaRPr lang="en-US" dirty="0"/>
          </a:p>
        </p:txBody>
      </p:sp>
      <p:sp>
        <p:nvSpPr>
          <p:cNvPr id="5" name="Slide Number Placeholder 4">
            <a:extLst>
              <a:ext uri="{FF2B5EF4-FFF2-40B4-BE49-F238E27FC236}">
                <a16:creationId xmlns:a16="http://schemas.microsoft.com/office/drawing/2014/main" id="{35148B63-64E2-8840-B459-89BD0FD79736}"/>
              </a:ext>
            </a:extLst>
          </p:cNvPr>
          <p:cNvSpPr>
            <a:spLocks noGrp="1"/>
          </p:cNvSpPr>
          <p:nvPr>
            <p:ph type="sldNum" sz="quarter" idx="12"/>
          </p:nvPr>
        </p:nvSpPr>
        <p:spPr/>
        <p:txBody>
          <a:bodyPr/>
          <a:lstStyle/>
          <a:p>
            <a:fld id="{DB809EAC-53E4-474A-A89A-A578BFC3A0FC}" type="slidenum">
              <a:rPr lang="en-US" smtClean="0"/>
              <a:pPr/>
              <a:t>4</a:t>
            </a:fld>
            <a:endParaRPr lang="en-US" dirty="0"/>
          </a:p>
        </p:txBody>
      </p:sp>
      <p:pic>
        <p:nvPicPr>
          <p:cNvPr id="7" name="Picture 6">
            <a:extLst>
              <a:ext uri="{FF2B5EF4-FFF2-40B4-BE49-F238E27FC236}">
                <a16:creationId xmlns:a16="http://schemas.microsoft.com/office/drawing/2014/main" id="{90FFCAE1-4FB9-0345-A78B-F5AC87281E50}"/>
              </a:ext>
            </a:extLst>
          </p:cNvPr>
          <p:cNvPicPr>
            <a:picLocks noChangeAspect="1"/>
          </p:cNvPicPr>
          <p:nvPr/>
        </p:nvPicPr>
        <p:blipFill rotWithShape="1">
          <a:blip r:embed="rId2"/>
          <a:srcRect l="67588" t="2441" r="-1" b="28566"/>
          <a:stretch/>
        </p:blipFill>
        <p:spPr>
          <a:xfrm>
            <a:off x="6718204" y="1501988"/>
            <a:ext cx="3634008" cy="3931286"/>
          </a:xfrm>
          <a:prstGeom prst="rect">
            <a:avLst/>
          </a:prstGeom>
        </p:spPr>
      </p:pic>
      <p:sp>
        <p:nvSpPr>
          <p:cNvPr id="8" name="TextBox 7">
            <a:extLst>
              <a:ext uri="{FF2B5EF4-FFF2-40B4-BE49-F238E27FC236}">
                <a16:creationId xmlns:a16="http://schemas.microsoft.com/office/drawing/2014/main" id="{EB77DD18-B68A-1F49-A0D1-1392D4BE8E04}"/>
              </a:ext>
            </a:extLst>
          </p:cNvPr>
          <p:cNvSpPr txBox="1"/>
          <p:nvPr/>
        </p:nvSpPr>
        <p:spPr>
          <a:xfrm>
            <a:off x="8352933" y="6411237"/>
            <a:ext cx="2954142" cy="307777"/>
          </a:xfrm>
          <a:prstGeom prst="rect">
            <a:avLst/>
          </a:prstGeom>
          <a:noFill/>
        </p:spPr>
        <p:txBody>
          <a:bodyPr wrap="none" rtlCol="0">
            <a:spAutoFit/>
          </a:bodyPr>
          <a:lstStyle/>
          <a:p>
            <a:r>
              <a:rPr lang="en-US" sz="1400" dirty="0"/>
              <a:t>PMI Malaria Operational Plan FY 2015</a:t>
            </a:r>
          </a:p>
        </p:txBody>
      </p:sp>
      <p:sp>
        <p:nvSpPr>
          <p:cNvPr id="9" name="Donut 8">
            <a:extLst>
              <a:ext uri="{FF2B5EF4-FFF2-40B4-BE49-F238E27FC236}">
                <a16:creationId xmlns:a16="http://schemas.microsoft.com/office/drawing/2014/main" id="{90D40CE7-7517-C349-BE68-71C35E26D596}"/>
              </a:ext>
            </a:extLst>
          </p:cNvPr>
          <p:cNvSpPr/>
          <p:nvPr/>
        </p:nvSpPr>
        <p:spPr>
          <a:xfrm>
            <a:off x="5122746" y="6057900"/>
            <a:ext cx="2954142" cy="481795"/>
          </a:xfrm>
          <a:prstGeom prst="donut">
            <a:avLst>
              <a:gd name="adj" fmla="val 7279"/>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1" name="Straight Arrow Connector 10">
            <a:extLst>
              <a:ext uri="{FF2B5EF4-FFF2-40B4-BE49-F238E27FC236}">
                <a16:creationId xmlns:a16="http://schemas.microsoft.com/office/drawing/2014/main" id="{AB2C6BB1-F376-344A-9D26-7A3DE19905E4}"/>
              </a:ext>
            </a:extLst>
          </p:cNvPr>
          <p:cNvCxnSpPr>
            <a:cxnSpLocks/>
          </p:cNvCxnSpPr>
          <p:nvPr/>
        </p:nvCxnSpPr>
        <p:spPr>
          <a:xfrm flipV="1">
            <a:off x="6923314" y="3684515"/>
            <a:ext cx="2070215" cy="2587736"/>
          </a:xfrm>
          <a:prstGeom prst="straightConnector1">
            <a:avLst/>
          </a:prstGeom>
          <a:ln w="38100">
            <a:solidFill>
              <a:schemeClr val="accent2">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95876F4-0AE9-454C-B4D9-E744F181A714}"/>
              </a:ext>
            </a:extLst>
          </p:cNvPr>
          <p:cNvCxnSpPr>
            <a:cxnSpLocks/>
          </p:cNvCxnSpPr>
          <p:nvPr/>
        </p:nvCxnSpPr>
        <p:spPr>
          <a:xfrm flipV="1">
            <a:off x="8762035" y="3761772"/>
            <a:ext cx="706056" cy="590309"/>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Donut 19">
            <a:extLst>
              <a:ext uri="{FF2B5EF4-FFF2-40B4-BE49-F238E27FC236}">
                <a16:creationId xmlns:a16="http://schemas.microsoft.com/office/drawing/2014/main" id="{66A9CE80-68F8-5F4B-9A6B-9008266A0594}"/>
              </a:ext>
            </a:extLst>
          </p:cNvPr>
          <p:cNvSpPr/>
          <p:nvPr/>
        </p:nvSpPr>
        <p:spPr>
          <a:xfrm>
            <a:off x="8490857" y="2524950"/>
            <a:ext cx="1412491" cy="1297070"/>
          </a:xfrm>
          <a:prstGeom prst="donut">
            <a:avLst>
              <a:gd name="adj" fmla="val 4923"/>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a:extLst>
              <a:ext uri="{FF2B5EF4-FFF2-40B4-BE49-F238E27FC236}">
                <a16:creationId xmlns:a16="http://schemas.microsoft.com/office/drawing/2014/main" id="{DD464890-1D77-C142-824E-563CE5BD55D4}"/>
              </a:ext>
            </a:extLst>
          </p:cNvPr>
          <p:cNvSpPr txBox="1"/>
          <p:nvPr/>
        </p:nvSpPr>
        <p:spPr>
          <a:xfrm>
            <a:off x="8083015" y="5941458"/>
            <a:ext cx="2408993" cy="369332"/>
          </a:xfrm>
          <a:prstGeom prst="rect">
            <a:avLst/>
          </a:prstGeom>
          <a:noFill/>
          <a:ln>
            <a:noFill/>
          </a:ln>
        </p:spPr>
        <p:txBody>
          <a:bodyPr wrap="none" rtlCol="0">
            <a:spAutoFit/>
          </a:bodyPr>
          <a:lstStyle/>
          <a:p>
            <a:r>
              <a:rPr lang="en-US" b="1" dirty="0">
                <a:solidFill>
                  <a:schemeClr val="accent2">
                    <a:lumMod val="75000"/>
                  </a:schemeClr>
                </a:solidFill>
              </a:rPr>
              <a:t>scheduled for exit 2022</a:t>
            </a:r>
          </a:p>
        </p:txBody>
      </p:sp>
      <p:pic>
        <p:nvPicPr>
          <p:cNvPr id="13" name="Picture 12">
            <a:extLst>
              <a:ext uri="{FF2B5EF4-FFF2-40B4-BE49-F238E27FC236}">
                <a16:creationId xmlns:a16="http://schemas.microsoft.com/office/drawing/2014/main" id="{DC27F8EE-8534-1F4D-B1B3-F1F6604C8388}"/>
              </a:ext>
            </a:extLst>
          </p:cNvPr>
          <p:cNvPicPr>
            <a:picLocks noChangeAspect="1"/>
          </p:cNvPicPr>
          <p:nvPr/>
        </p:nvPicPr>
        <p:blipFill rotWithShape="1">
          <a:blip r:embed="rId2"/>
          <a:srcRect t="2441" r="61789" b="30320"/>
          <a:stretch/>
        </p:blipFill>
        <p:spPr>
          <a:xfrm>
            <a:off x="1108867" y="1528228"/>
            <a:ext cx="4250654" cy="3801544"/>
          </a:xfrm>
          <a:prstGeom prst="rect">
            <a:avLst/>
          </a:prstGeom>
        </p:spPr>
      </p:pic>
    </p:spTree>
    <p:extLst>
      <p:ext uri="{BB962C8B-B14F-4D97-AF65-F5344CB8AC3E}">
        <p14:creationId xmlns:p14="http://schemas.microsoft.com/office/powerpoint/2010/main" val="33603976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Shape 462" descr="PilgrimCircleIcon_WhiteonTramsp.pn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6638" y="498476"/>
            <a:ext cx="423862"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Shape 465"/>
          <p:cNvSpPr txBox="1">
            <a:spLocks noChangeArrowheads="1"/>
          </p:cNvSpPr>
          <p:nvPr/>
        </p:nvSpPr>
        <p:spPr bwMode="auto">
          <a:xfrm>
            <a:off x="1730375" y="257176"/>
            <a:ext cx="8339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FFFFFF"/>
              </a:buClr>
              <a:buSzPct val="25000"/>
              <a:buFont typeface="Arial" panose="020B0604020202020204" pitchFamily="34" charset="0"/>
              <a:buNone/>
            </a:pPr>
            <a:r>
              <a:rPr lang="en-US" altLang="en-US" sz="1900" b="1" dirty="0">
                <a:solidFill>
                  <a:srgbClr val="FFFFFF"/>
                </a:solidFill>
                <a:latin typeface="Calibri" panose="020F0502020204030204" pitchFamily="34" charset="0"/>
                <a:cs typeface="Calibri" panose="020F0502020204030204" pitchFamily="34" charset="0"/>
              </a:rPr>
              <a:t>incidence</a:t>
            </a:r>
            <a:r>
              <a:rPr lang="mr-IN" altLang="en-US" sz="1900" b="1" dirty="0">
                <a:solidFill>
                  <a:srgbClr val="FFFFFF"/>
                </a:solidFill>
                <a:latin typeface="Calibri" panose="020F0502020204030204" pitchFamily="34" charset="0"/>
                <a:cs typeface="Calibri" panose="020F0502020204030204" pitchFamily="34" charset="0"/>
              </a:rPr>
              <a:t>–</a:t>
            </a:r>
            <a:r>
              <a:rPr lang="en-US" altLang="en-US" sz="1900" b="1" dirty="0">
                <a:solidFill>
                  <a:srgbClr val="FFFFFF"/>
                </a:solidFill>
                <a:latin typeface="Calibri" panose="020F0502020204030204" pitchFamily="34" charset="0"/>
                <a:cs typeface="Calibri" panose="020F0502020204030204" pitchFamily="34" charset="0"/>
              </a:rPr>
              <a:t> prevalence correspondence at IRS withdrawal (historical)</a:t>
            </a:r>
          </a:p>
        </p:txBody>
      </p:sp>
      <p:sp>
        <p:nvSpPr>
          <p:cNvPr id="17415" name="Shape 471"/>
          <p:cNvSpPr txBox="1">
            <a:spLocks noChangeArrowheads="1"/>
          </p:cNvSpPr>
          <p:nvPr/>
        </p:nvSpPr>
        <p:spPr bwMode="auto">
          <a:xfrm>
            <a:off x="5980114" y="6110288"/>
            <a:ext cx="7337425"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a:p>
        </p:txBody>
      </p:sp>
      <p:sp>
        <p:nvSpPr>
          <p:cNvPr id="17416" name="Shape 472"/>
          <p:cNvSpPr txBox="1">
            <a:spLocks noChangeArrowheads="1"/>
          </p:cNvSpPr>
          <p:nvPr/>
        </p:nvSpPr>
        <p:spPr bwMode="auto">
          <a:xfrm>
            <a:off x="1663701" y="6102351"/>
            <a:ext cx="8842375"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endParaRPr lang="en-US" altLang="en-US" sz="1200"/>
          </a:p>
        </p:txBody>
      </p:sp>
      <p:sp>
        <p:nvSpPr>
          <p:cNvPr id="17417" name="Slide Number Placeholder 1"/>
          <p:cNvSpPr>
            <a:spLocks noGrp="1"/>
          </p:cNvSpPr>
          <p:nvPr>
            <p:ph type="sldNum" sz="quarter" idx="13"/>
          </p:nvPr>
        </p:nvSpPr>
        <p:spPr>
          <a:xfrm>
            <a:off x="8391525" y="6480176"/>
            <a:ext cx="2133600" cy="365125"/>
          </a:xfrm>
          <a:noFill/>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33B3C770-231E-4926-AF5C-AC59DA85C67A}" type="slidenum">
              <a:rPr lang="en-US" altLang="en-US" sz="1200">
                <a:solidFill>
                  <a:schemeClr val="bg1"/>
                </a:solidFill>
                <a:latin typeface="Calibri" panose="020F0502020204030204" pitchFamily="34" charset="0"/>
                <a:cs typeface="Calibri" panose="020F0502020204030204" pitchFamily="34" charset="0"/>
                <a:sym typeface="Calibri" panose="020F0502020204030204" pitchFamily="34" charset="0"/>
              </a:rPr>
              <a:pPr/>
              <a:t>5</a:t>
            </a:fld>
            <a:endParaRPr lang="en-US" altLang="en-US" sz="1200">
              <a:solidFill>
                <a:schemeClr val="bg1"/>
              </a:solidFill>
              <a:latin typeface="Calibri" panose="020F0502020204030204" pitchFamily="34" charset="0"/>
              <a:cs typeface="Calibri" panose="020F0502020204030204" pitchFamily="34" charset="0"/>
              <a:sym typeface="Calibri" panose="020F0502020204030204" pitchFamily="34" charset="0"/>
            </a:endParaRPr>
          </a:p>
        </p:txBody>
      </p:sp>
      <p:sp>
        <p:nvSpPr>
          <p:cNvPr id="3" name="TextBox 2"/>
          <p:cNvSpPr txBox="1"/>
          <p:nvPr/>
        </p:nvSpPr>
        <p:spPr>
          <a:xfrm>
            <a:off x="10330084" y="6315557"/>
            <a:ext cx="880113" cy="338554"/>
          </a:xfrm>
          <a:prstGeom prst="rect">
            <a:avLst/>
          </a:prstGeom>
          <a:noFill/>
        </p:spPr>
        <p:txBody>
          <a:bodyPr wrap="none" rtlCol="0">
            <a:spAutoFit/>
          </a:bodyPr>
          <a:lstStyle/>
          <a:p>
            <a:r>
              <a:rPr lang="en-US" sz="1600" dirty="0"/>
              <a:t>R. Elliott</a:t>
            </a:r>
          </a:p>
        </p:txBody>
      </p:sp>
      <p:sp>
        <p:nvSpPr>
          <p:cNvPr id="12" name="Title 1">
            <a:extLst>
              <a:ext uri="{FF2B5EF4-FFF2-40B4-BE49-F238E27FC236}">
                <a16:creationId xmlns:a16="http://schemas.microsoft.com/office/drawing/2014/main" id="{A0878507-CDC4-B249-B7FF-9EF67A8AC54D}"/>
              </a:ext>
            </a:extLst>
          </p:cNvPr>
          <p:cNvSpPr>
            <a:spLocks noGrp="1"/>
          </p:cNvSpPr>
          <p:nvPr>
            <p:ph type="title"/>
          </p:nvPr>
        </p:nvSpPr>
        <p:spPr>
          <a:xfrm>
            <a:off x="1318464" y="73079"/>
            <a:ext cx="9555072" cy="1325563"/>
          </a:xfrm>
        </p:spPr>
        <p:txBody>
          <a:bodyPr>
            <a:normAutofit/>
          </a:bodyPr>
          <a:lstStyle/>
          <a:p>
            <a:pPr algn="ctr"/>
            <a:r>
              <a:rPr lang="en-US" dirty="0"/>
              <a:t>Modelling of IRS in No. Uganda: </a:t>
            </a:r>
            <a:br>
              <a:rPr lang="en-US" dirty="0"/>
            </a:br>
            <a:r>
              <a:rPr lang="en-US" dirty="0"/>
              <a:t>clear need for IRS exit plan</a:t>
            </a:r>
          </a:p>
        </p:txBody>
      </p:sp>
      <p:pic>
        <p:nvPicPr>
          <p:cNvPr id="14" name="Picture 13">
            <a:extLst>
              <a:ext uri="{FF2B5EF4-FFF2-40B4-BE49-F238E27FC236}">
                <a16:creationId xmlns:a16="http://schemas.microsoft.com/office/drawing/2014/main" id="{4FB27A94-443C-7C45-985E-EA08B25183FB}"/>
              </a:ext>
            </a:extLst>
          </p:cNvPr>
          <p:cNvPicPr>
            <a:picLocks noChangeAspect="1"/>
          </p:cNvPicPr>
          <p:nvPr/>
        </p:nvPicPr>
        <p:blipFill rotWithShape="1">
          <a:blip r:embed="rId4">
            <a:extLst>
              <a:ext uri="{28A0092B-C50C-407E-A947-70E740481C1C}">
                <a14:useLocalDpi xmlns:a14="http://schemas.microsoft.com/office/drawing/2010/main" val="0"/>
              </a:ext>
            </a:extLst>
          </a:blip>
          <a:srcRect t="50618" r="48141"/>
          <a:stretch/>
        </p:blipFill>
        <p:spPr>
          <a:xfrm>
            <a:off x="355762" y="1627184"/>
            <a:ext cx="8842375" cy="5218117"/>
          </a:xfrm>
          <a:prstGeom prst="rect">
            <a:avLst/>
          </a:prstGeom>
        </p:spPr>
      </p:pic>
      <p:sp>
        <p:nvSpPr>
          <p:cNvPr id="4" name="TextBox 3">
            <a:extLst>
              <a:ext uri="{FF2B5EF4-FFF2-40B4-BE49-F238E27FC236}">
                <a16:creationId xmlns:a16="http://schemas.microsoft.com/office/drawing/2014/main" id="{DD53F600-72AE-4548-8A8C-7E916E40F72F}"/>
              </a:ext>
            </a:extLst>
          </p:cNvPr>
          <p:cNvSpPr txBox="1"/>
          <p:nvPr/>
        </p:nvSpPr>
        <p:spPr>
          <a:xfrm>
            <a:off x="9658398" y="4029923"/>
            <a:ext cx="2253409" cy="923330"/>
          </a:xfrm>
          <a:prstGeom prst="rect">
            <a:avLst/>
          </a:prstGeom>
          <a:noFill/>
        </p:spPr>
        <p:txBody>
          <a:bodyPr wrap="square" rtlCol="0">
            <a:spAutoFit/>
          </a:bodyPr>
          <a:lstStyle/>
          <a:p>
            <a:r>
              <a:rPr lang="en-US" b="1" dirty="0">
                <a:solidFill>
                  <a:schemeClr val="accent2">
                    <a:lumMod val="75000"/>
                  </a:schemeClr>
                </a:solidFill>
                <a:latin typeface="Lucida Sans" panose="020B0602030504020204" pitchFamily="34" charset="77"/>
                <a:ea typeface="+mj-ea"/>
                <a:cs typeface="+mj-cs"/>
              </a:rPr>
              <a:t>Both </a:t>
            </a:r>
            <a:r>
              <a:rPr lang="en-US" dirty="0">
                <a:solidFill>
                  <a:schemeClr val="accent2">
                    <a:lumMod val="75000"/>
                  </a:schemeClr>
                </a:solidFill>
                <a:latin typeface="Lucida Sans" panose="020B0602030504020204" pitchFamily="34" charset="77"/>
                <a:ea typeface="+mj-ea"/>
                <a:cs typeface="+mj-cs"/>
              </a:rPr>
              <a:t>predictions correct, </a:t>
            </a:r>
          </a:p>
          <a:p>
            <a:r>
              <a:rPr lang="en-US" dirty="0">
                <a:solidFill>
                  <a:schemeClr val="accent2">
                    <a:lumMod val="75000"/>
                  </a:schemeClr>
                </a:solidFill>
                <a:latin typeface="Lucida Sans" panose="020B0602030504020204" pitchFamily="34" charset="77"/>
                <a:ea typeface="+mj-ea"/>
                <a:cs typeface="+mj-cs"/>
              </a:rPr>
              <a:t>unfortunately</a:t>
            </a:r>
          </a:p>
        </p:txBody>
      </p:sp>
      <p:cxnSp>
        <p:nvCxnSpPr>
          <p:cNvPr id="6" name="Straight Arrow Connector 5">
            <a:extLst>
              <a:ext uri="{FF2B5EF4-FFF2-40B4-BE49-F238E27FC236}">
                <a16:creationId xmlns:a16="http://schemas.microsoft.com/office/drawing/2014/main" id="{19C1557A-8BE9-A04E-8BB7-6CBEE20D8A63}"/>
              </a:ext>
            </a:extLst>
          </p:cNvPr>
          <p:cNvCxnSpPr>
            <a:cxnSpLocks/>
          </p:cNvCxnSpPr>
          <p:nvPr/>
        </p:nvCxnSpPr>
        <p:spPr>
          <a:xfrm flipH="1">
            <a:off x="5818771" y="4814184"/>
            <a:ext cx="3714750" cy="861424"/>
          </a:xfrm>
          <a:prstGeom prst="straightConnector1">
            <a:avLst/>
          </a:prstGeom>
          <a:ln w="317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57DDE64-5CD3-834D-A46A-3E8511073491}"/>
              </a:ext>
            </a:extLst>
          </p:cNvPr>
          <p:cNvCxnSpPr>
            <a:cxnSpLocks/>
          </p:cNvCxnSpPr>
          <p:nvPr/>
        </p:nvCxnSpPr>
        <p:spPr>
          <a:xfrm flipH="1" flipV="1">
            <a:off x="6182682" y="3281810"/>
            <a:ext cx="3350839" cy="1135263"/>
          </a:xfrm>
          <a:prstGeom prst="straightConnector1">
            <a:avLst/>
          </a:prstGeom>
          <a:ln w="317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9040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264A7B9-F05A-F046-A091-8C7F79F681EB}"/>
              </a:ext>
            </a:extLst>
          </p:cNvPr>
          <p:cNvSpPr>
            <a:spLocks noGrp="1"/>
          </p:cNvSpPr>
          <p:nvPr>
            <p:ph type="sldNum" sz="quarter" idx="12"/>
          </p:nvPr>
        </p:nvSpPr>
        <p:spPr/>
        <p:txBody>
          <a:bodyPr/>
          <a:lstStyle/>
          <a:p>
            <a:fld id="{DB809EAC-53E4-474A-A89A-A578BFC3A0FC}" type="slidenum">
              <a:rPr lang="en-US" smtClean="0"/>
              <a:pPr/>
              <a:t>6</a:t>
            </a:fld>
            <a:endParaRPr lang="en-US" dirty="0"/>
          </a:p>
        </p:txBody>
      </p:sp>
      <p:pic>
        <p:nvPicPr>
          <p:cNvPr id="3" name="Picture 2">
            <a:extLst>
              <a:ext uri="{FF2B5EF4-FFF2-40B4-BE49-F238E27FC236}">
                <a16:creationId xmlns:a16="http://schemas.microsoft.com/office/drawing/2014/main" id="{490F3804-0E05-9247-A038-ED3A72B2092F}"/>
              </a:ext>
            </a:extLst>
          </p:cNvPr>
          <p:cNvPicPr>
            <a:picLocks noChangeAspect="1"/>
          </p:cNvPicPr>
          <p:nvPr/>
        </p:nvPicPr>
        <p:blipFill>
          <a:blip r:embed="rId3"/>
          <a:stretch>
            <a:fillRect/>
          </a:stretch>
        </p:blipFill>
        <p:spPr>
          <a:xfrm>
            <a:off x="-114300" y="-64708"/>
            <a:ext cx="12306300" cy="6923115"/>
          </a:xfrm>
          <a:prstGeom prst="rect">
            <a:avLst/>
          </a:prstGeom>
        </p:spPr>
      </p:pic>
    </p:spTree>
    <p:extLst>
      <p:ext uri="{BB962C8B-B14F-4D97-AF65-F5344CB8AC3E}">
        <p14:creationId xmlns:p14="http://schemas.microsoft.com/office/powerpoint/2010/main" val="1385213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27569-3E34-4440-A2F7-EE07939B3E46}"/>
              </a:ext>
            </a:extLst>
          </p:cNvPr>
          <p:cNvSpPr>
            <a:spLocks noGrp="1"/>
          </p:cNvSpPr>
          <p:nvPr>
            <p:ph type="title"/>
          </p:nvPr>
        </p:nvSpPr>
        <p:spPr>
          <a:xfrm>
            <a:off x="276846" y="382179"/>
            <a:ext cx="12176139" cy="1325563"/>
          </a:xfrm>
        </p:spPr>
        <p:txBody>
          <a:bodyPr/>
          <a:lstStyle/>
          <a:p>
            <a:r>
              <a:rPr lang="en-US" i="1" dirty="0" err="1"/>
              <a:t>Openmalaria</a:t>
            </a:r>
            <a:r>
              <a:rPr lang="en-US" i="1" dirty="0"/>
              <a:t> ‘</a:t>
            </a:r>
            <a:r>
              <a:rPr lang="en-US" dirty="0"/>
              <a:t>synergy’ prediction for MDA + IRS</a:t>
            </a:r>
            <a:r>
              <a:rPr lang="en-US" i="1" dirty="0"/>
              <a:t>:</a:t>
            </a:r>
            <a:br>
              <a:rPr lang="en-US" i="1" dirty="0"/>
            </a:br>
            <a:r>
              <a:rPr lang="en-US" dirty="0"/>
              <a:t>Co-timing impact grows with transmission intensity</a:t>
            </a:r>
            <a:endParaRPr lang="en-US" baseline="-25000" dirty="0"/>
          </a:p>
        </p:txBody>
      </p:sp>
      <p:sp>
        <p:nvSpPr>
          <p:cNvPr id="5" name="Slide Number Placeholder 4">
            <a:extLst>
              <a:ext uri="{FF2B5EF4-FFF2-40B4-BE49-F238E27FC236}">
                <a16:creationId xmlns:a16="http://schemas.microsoft.com/office/drawing/2014/main" id="{0CC99E77-DB1D-D64B-9C7B-7A46393EF2F2}"/>
              </a:ext>
            </a:extLst>
          </p:cNvPr>
          <p:cNvSpPr>
            <a:spLocks noGrp="1"/>
          </p:cNvSpPr>
          <p:nvPr>
            <p:ph type="sldNum" sz="quarter" idx="12"/>
          </p:nvPr>
        </p:nvSpPr>
        <p:spPr/>
        <p:txBody>
          <a:bodyPr/>
          <a:lstStyle/>
          <a:p>
            <a:fld id="{DB809EAC-53E4-474A-A89A-A578BFC3A0FC}" type="slidenum">
              <a:rPr lang="en-US" smtClean="0"/>
              <a:pPr/>
              <a:t>7</a:t>
            </a:fld>
            <a:endParaRPr lang="en-US" dirty="0"/>
          </a:p>
        </p:txBody>
      </p:sp>
      <p:pic>
        <p:nvPicPr>
          <p:cNvPr id="6" name="Picture 5">
            <a:extLst>
              <a:ext uri="{FF2B5EF4-FFF2-40B4-BE49-F238E27FC236}">
                <a16:creationId xmlns:a16="http://schemas.microsoft.com/office/drawing/2014/main" id="{0EDC2EC2-D150-D74D-85C5-B78518C4B550}"/>
              </a:ext>
            </a:extLst>
          </p:cNvPr>
          <p:cNvPicPr>
            <a:picLocks noChangeAspect="1"/>
          </p:cNvPicPr>
          <p:nvPr/>
        </p:nvPicPr>
        <p:blipFill rotWithShape="1">
          <a:blip r:embed="rId2">
            <a:extLst>
              <a:ext uri="{28A0092B-C50C-407E-A947-70E740481C1C}">
                <a14:useLocalDpi xmlns:a14="http://schemas.microsoft.com/office/drawing/2010/main" val="0"/>
              </a:ext>
            </a:extLst>
          </a:blip>
          <a:srcRect t="19483" b="14122"/>
          <a:stretch/>
        </p:blipFill>
        <p:spPr>
          <a:xfrm>
            <a:off x="181846" y="1707742"/>
            <a:ext cx="11720300" cy="4374289"/>
          </a:xfrm>
          <a:prstGeom prst="rect">
            <a:avLst/>
          </a:prstGeom>
        </p:spPr>
      </p:pic>
      <p:sp>
        <p:nvSpPr>
          <p:cNvPr id="7" name="TextBox 6">
            <a:extLst>
              <a:ext uri="{FF2B5EF4-FFF2-40B4-BE49-F238E27FC236}">
                <a16:creationId xmlns:a16="http://schemas.microsoft.com/office/drawing/2014/main" id="{0702EE1B-C00D-2A4E-B659-0C6CED79BCE2}"/>
              </a:ext>
            </a:extLst>
          </p:cNvPr>
          <p:cNvSpPr txBox="1"/>
          <p:nvPr/>
        </p:nvSpPr>
        <p:spPr>
          <a:xfrm>
            <a:off x="6723941" y="6377436"/>
            <a:ext cx="5468059" cy="338554"/>
          </a:xfrm>
          <a:prstGeom prst="rect">
            <a:avLst/>
          </a:prstGeom>
          <a:noFill/>
        </p:spPr>
        <p:txBody>
          <a:bodyPr wrap="square" rtlCol="0">
            <a:spAutoFit/>
          </a:bodyPr>
          <a:lstStyle>
            <a:defPPr>
              <a:defRPr lang="en-US"/>
            </a:defPPr>
            <a:lvl1pPr>
              <a:defRPr sz="1600">
                <a:latin typeface="Lucida Sans" panose="020B0602030504020204" pitchFamily="34" charset="77"/>
              </a:defRPr>
            </a:lvl1pPr>
          </a:lstStyle>
          <a:p>
            <a:r>
              <a:rPr lang="en-US" dirty="0">
                <a:latin typeface="+mn-lt"/>
              </a:rPr>
              <a:t>Elliott R, Smith D, </a:t>
            </a:r>
            <a:r>
              <a:rPr lang="en-US" dirty="0" err="1">
                <a:latin typeface="+mn-lt"/>
              </a:rPr>
              <a:t>Echodu</a:t>
            </a:r>
            <a:r>
              <a:rPr lang="en-US" dirty="0">
                <a:latin typeface="+mn-lt"/>
              </a:rPr>
              <a:t> D. Malaria Journal. </a:t>
            </a:r>
            <a:r>
              <a:rPr lang="en-US" i="1" dirty="0">
                <a:latin typeface="+mn-lt"/>
              </a:rPr>
              <a:t>in press.</a:t>
            </a:r>
            <a:endParaRPr lang="en-US" dirty="0">
              <a:latin typeface="+mn-lt"/>
            </a:endParaRPr>
          </a:p>
        </p:txBody>
      </p:sp>
      <p:sp>
        <p:nvSpPr>
          <p:cNvPr id="3" name="Rectangle 2">
            <a:extLst>
              <a:ext uri="{FF2B5EF4-FFF2-40B4-BE49-F238E27FC236}">
                <a16:creationId xmlns:a16="http://schemas.microsoft.com/office/drawing/2014/main" id="{85AE1E1F-CA77-A141-93CD-CC8F0948F3A3}"/>
              </a:ext>
            </a:extLst>
          </p:cNvPr>
          <p:cNvSpPr/>
          <p:nvPr/>
        </p:nvSpPr>
        <p:spPr>
          <a:xfrm rot="16200000" flipV="1">
            <a:off x="17032" y="3978675"/>
            <a:ext cx="625033" cy="2954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1975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Shape 505" descr="PilgrimCircleIcon_WhiteonTramsp.png"/>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6638" y="498476"/>
            <a:ext cx="423862"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Shape 506"/>
          <p:cNvSpPr txBox="1">
            <a:spLocks noChangeArrowheads="1"/>
          </p:cNvSpPr>
          <p:nvPr/>
        </p:nvSpPr>
        <p:spPr bwMode="auto">
          <a:xfrm>
            <a:off x="1871664" y="436564"/>
            <a:ext cx="8339137" cy="52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Clr>
                <a:srgbClr val="FFFFFF"/>
              </a:buClr>
              <a:buSzPct val="25000"/>
              <a:buFont typeface="Calibri" panose="020F0502020204030204" pitchFamily="34" charset="0"/>
              <a:buNone/>
            </a:pPr>
            <a:r>
              <a:rPr lang="en-US" altLang="en-US" sz="2400" b="1" dirty="0">
                <a:solidFill>
                  <a:srgbClr val="FFFFFF"/>
                </a:solidFill>
                <a:latin typeface="Calibri" panose="020F0502020204030204" pitchFamily="34" charset="0"/>
                <a:cs typeface="Calibri" panose="020F0502020204030204" pitchFamily="34" charset="0"/>
                <a:sym typeface="Calibri" panose="020F0502020204030204" pitchFamily="34" charset="0"/>
              </a:rPr>
              <a:t>PAGE TITLE GOES HERE</a:t>
            </a:r>
          </a:p>
        </p:txBody>
      </p:sp>
      <p:sp>
        <p:nvSpPr>
          <p:cNvPr id="36869" name="Shape 508"/>
          <p:cNvSpPr txBox="1">
            <a:spLocks noChangeArrowheads="1"/>
          </p:cNvSpPr>
          <p:nvPr/>
        </p:nvSpPr>
        <p:spPr bwMode="auto">
          <a:xfrm>
            <a:off x="-54768" y="422277"/>
            <a:ext cx="11663293" cy="709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FFFFFF"/>
              </a:buClr>
              <a:buSzPct val="25000"/>
              <a:buFont typeface="Calibri" panose="020F0502020204030204" pitchFamily="34" charset="0"/>
              <a:buNone/>
            </a:pPr>
            <a:r>
              <a:rPr lang="en-US" altLang="en-US" sz="2400" b="1" dirty="0">
                <a:solidFill>
                  <a:schemeClr val="accent2">
                    <a:lumMod val="75000"/>
                  </a:schemeClr>
                </a:solidFill>
                <a:latin typeface="Calibri" panose="020F0502020204030204" pitchFamily="34" charset="0"/>
                <a:cs typeface="Calibri" panose="020F0502020204030204" pitchFamily="34" charset="0"/>
                <a:sym typeface="Calibri" panose="020F0502020204030204" pitchFamily="34" charset="0"/>
              </a:rPr>
              <a:t>KRMP PROJECT SUMMARY: PHASE I</a:t>
            </a:r>
          </a:p>
        </p:txBody>
      </p:sp>
      <p:graphicFrame>
        <p:nvGraphicFramePr>
          <p:cNvPr id="4" name="Table 3">
            <a:extLst>
              <a:ext uri="{FF2B5EF4-FFF2-40B4-BE49-F238E27FC236}">
                <a16:creationId xmlns:a16="http://schemas.microsoft.com/office/drawing/2014/main" id="{164BD212-2CD7-4EFC-A0AA-6E6118DD2A0D}"/>
              </a:ext>
            </a:extLst>
          </p:cNvPr>
          <p:cNvGraphicFramePr>
            <a:graphicFrameLocks noGrp="1"/>
          </p:cNvGraphicFramePr>
          <p:nvPr>
            <p:extLst>
              <p:ext uri="{D42A27DB-BD31-4B8C-83A1-F6EECF244321}">
                <p14:modId xmlns:p14="http://schemas.microsoft.com/office/powerpoint/2010/main" val="1218607549"/>
              </p:ext>
            </p:extLst>
          </p:nvPr>
        </p:nvGraphicFramePr>
        <p:xfrm>
          <a:off x="0" y="1491265"/>
          <a:ext cx="12192000" cy="5373086"/>
        </p:xfrm>
        <a:graphic>
          <a:graphicData uri="http://schemas.openxmlformats.org/drawingml/2006/table">
            <a:tbl>
              <a:tblPr/>
              <a:tblGrid>
                <a:gridCol w="5355771">
                  <a:extLst>
                    <a:ext uri="{9D8B030D-6E8A-4147-A177-3AD203B41FA5}">
                      <a16:colId xmlns:a16="http://schemas.microsoft.com/office/drawing/2014/main" val="1187014309"/>
                    </a:ext>
                  </a:extLst>
                </a:gridCol>
                <a:gridCol w="6836229">
                  <a:extLst>
                    <a:ext uri="{9D8B030D-6E8A-4147-A177-3AD203B41FA5}">
                      <a16:colId xmlns:a16="http://schemas.microsoft.com/office/drawing/2014/main" val="4093665196"/>
                    </a:ext>
                  </a:extLst>
                </a:gridCol>
              </a:tblGrid>
              <a:tr h="2616036">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333333"/>
                        </a:solidFill>
                        <a:effectLst/>
                        <a:latin typeface="Arial" panose="020B0604020202020204" pitchFamily="34" charset="0"/>
                        <a:cs typeface="Times New Roman" panose="02020603050405020304" pitchFamily="18" charset="0"/>
                        <a:sym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333333"/>
                          </a:solidFill>
                          <a:effectLst/>
                          <a:latin typeface="Lucida Sans" panose="020B0602030504020204" pitchFamily="34" charset="77"/>
                          <a:cs typeface="Times New Roman" panose="02020603050405020304" pitchFamily="18" charset="0"/>
                          <a:sym typeface="Arial" panose="020B0604020202020204" pitchFamily="34" charset="0"/>
                        </a:rPr>
                        <a:t>Description and study site</a:t>
                      </a:r>
                      <a:endParaRPr kumimoji="0" lang="en-US" altLang="en-US" sz="2000" b="1" i="0" u="none" strike="noStrike" cap="none" normalizeH="0" baseline="0" dirty="0">
                        <a:ln>
                          <a:noFill/>
                        </a:ln>
                        <a:solidFill>
                          <a:schemeClr val="tx1"/>
                        </a:solidFill>
                        <a:effectLst/>
                        <a:latin typeface="Lucida Sans" panose="020B0602030504020204" pitchFamily="34" charset="77"/>
                        <a:cs typeface="Times New Roman" panose="02020603050405020304" pitchFamily="18" charset="0"/>
                        <a:sym typeface="Arial" panose="020B0604020202020204" pitchFamily="34" charset="0"/>
                      </a:endParaRPr>
                    </a:p>
                  </a:txBody>
                  <a:tcPr marL="68580" marR="68580" marT="0" marB="0" horzOverflow="overflow">
                    <a:lnL>
                      <a:noFill/>
                    </a:lnL>
                    <a:lnR w="12700" cap="flat" cmpd="sng" algn="ctr">
                      <a:solidFill>
                        <a:srgbClr val="E46C0A"/>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noFill/>
                  </a:tcPr>
                </a:tc>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rgbClr val="333333"/>
                        </a:solidFill>
                        <a:effectLst/>
                        <a:latin typeface="Arial" panose="020B0604020202020204" pitchFamily="34" charset="0"/>
                        <a:cs typeface="Times New Roman" panose="02020603050405020304" pitchFamily="18" charset="0"/>
                        <a:sym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err="1">
                          <a:ln>
                            <a:noFill/>
                          </a:ln>
                          <a:solidFill>
                            <a:srgbClr val="333333"/>
                          </a:solidFill>
                          <a:effectLst/>
                          <a:latin typeface="Lucida Sans" panose="020B0602030504020204" pitchFamily="34" charset="77"/>
                          <a:cs typeface="Times New Roman" panose="02020603050405020304" pitchFamily="18" charset="0"/>
                          <a:sym typeface="Arial" panose="020B0604020202020204" pitchFamily="34" charset="0"/>
                        </a:rPr>
                        <a:t>Katakwi</a:t>
                      </a:r>
                      <a:r>
                        <a:rPr kumimoji="0" lang="en-US" altLang="en-US" sz="1800" b="1" i="0" u="none" strike="noStrike" cap="none" normalizeH="0" baseline="0" dirty="0">
                          <a:ln>
                            <a:noFill/>
                          </a:ln>
                          <a:solidFill>
                            <a:srgbClr val="333333"/>
                          </a:solidFill>
                          <a:effectLst/>
                          <a:latin typeface="Lucida Sans" panose="020B0602030504020204" pitchFamily="34" charset="77"/>
                          <a:cs typeface="Times New Roman" panose="02020603050405020304" pitchFamily="18" charset="0"/>
                          <a:sym typeface="Arial" panose="020B0604020202020204" pitchFamily="34" charset="0"/>
                        </a:rPr>
                        <a:t> District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dirty="0">
                          <a:ln>
                            <a:noFill/>
                          </a:ln>
                          <a:solidFill>
                            <a:srgbClr val="333333"/>
                          </a:solidFill>
                          <a:effectLst/>
                          <a:latin typeface="Lucida Sans" panose="020B0602030504020204" pitchFamily="34" charset="77"/>
                          <a:cs typeface="Times New Roman" panose="02020603050405020304" pitchFamily="18" charset="0"/>
                          <a:sym typeface="Arial" panose="020B0604020202020204" pitchFamily="34" charset="0"/>
                        </a:rPr>
                        <a:t>Phase I sequences of malaria control interventions: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333333"/>
                        </a:solidFill>
                        <a:effectLst/>
                        <a:latin typeface="Lucida Sans" panose="020B0602030504020204" pitchFamily="34" charset="77"/>
                        <a:cs typeface="Times New Roman" panose="02020603050405020304" pitchFamily="18" charset="0"/>
                        <a:sym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rgbClr val="333333"/>
                          </a:solidFill>
                          <a:effectLst/>
                          <a:latin typeface="Lucida Sans" panose="020B0602030504020204" pitchFamily="34" charset="77"/>
                          <a:cs typeface="Times New Roman" panose="02020603050405020304" pitchFamily="18" charset="0"/>
                          <a:sym typeface="Arial" panose="020B0604020202020204" pitchFamily="34" charset="0"/>
                        </a:rPr>
                        <a:t> Arm A Phase I: </a:t>
                      </a:r>
                      <a:r>
                        <a:rPr kumimoji="0" lang="en-US" altLang="en-US" sz="1800" b="0" i="0" u="none" strike="noStrike" cap="none" normalizeH="0" baseline="0" dirty="0">
                          <a:ln>
                            <a:noFill/>
                          </a:ln>
                          <a:solidFill>
                            <a:schemeClr val="accent6">
                              <a:lumMod val="75000"/>
                            </a:schemeClr>
                          </a:solidFill>
                          <a:effectLst/>
                          <a:latin typeface="Lucida Sans" panose="020B0602030504020204" pitchFamily="34" charset="77"/>
                          <a:cs typeface="Times New Roman" panose="02020603050405020304" pitchFamily="18" charset="0"/>
                          <a:sym typeface="Arial" panose="020B0604020202020204" pitchFamily="34" charset="0"/>
                        </a:rPr>
                        <a:t>(IRS + MDA</a:t>
                      </a:r>
                      <a:r>
                        <a:rPr kumimoji="0" lang="en-US" altLang="en-US" sz="1800" b="0" i="0" u="none" strike="noStrike" cap="none" normalizeH="0" baseline="0" dirty="0">
                          <a:ln>
                            <a:noFill/>
                          </a:ln>
                          <a:solidFill>
                            <a:schemeClr val="accent2">
                              <a:lumMod val="75000"/>
                            </a:schemeClr>
                          </a:solidFill>
                          <a:effectLst/>
                          <a:latin typeface="Lucida Sans" panose="020B0602030504020204" pitchFamily="34" charset="77"/>
                          <a:cs typeface="Times New Roman" panose="02020603050405020304" pitchFamily="18" charset="0"/>
                          <a:sym typeface="Arial" panose="020B0604020202020204" pitchFamily="34" charset="0"/>
                        </a:rPr>
                        <a:t>)</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rgbClr val="333333"/>
                          </a:solidFill>
                          <a:effectLst/>
                          <a:latin typeface="Lucida Sans" panose="020B0602030504020204" pitchFamily="34" charset="77"/>
                          <a:cs typeface="Times New Roman" panose="02020603050405020304" pitchFamily="18" charset="0"/>
                          <a:sym typeface="Arial" panose="020B0604020202020204" pitchFamily="34" charset="0"/>
                        </a:rPr>
                        <a:t> Arm B Phase I: </a:t>
                      </a:r>
                      <a:r>
                        <a:rPr kumimoji="0" lang="en-US" altLang="en-US" sz="1800" b="0" i="0" u="none" strike="noStrike" cap="none" normalizeH="0" baseline="0" dirty="0">
                          <a:ln>
                            <a:noFill/>
                          </a:ln>
                          <a:solidFill>
                            <a:schemeClr val="accent6">
                              <a:lumMod val="75000"/>
                            </a:schemeClr>
                          </a:solidFill>
                          <a:effectLst/>
                          <a:latin typeface="Lucida Sans" panose="020B0602030504020204" pitchFamily="34" charset="77"/>
                          <a:cs typeface="Times New Roman" panose="02020603050405020304" pitchFamily="18" charset="0"/>
                          <a:sym typeface="Arial" panose="020B0604020202020204" pitchFamily="34" charset="0"/>
                        </a:rPr>
                        <a:t>(IRS</a:t>
                      </a:r>
                      <a:r>
                        <a:rPr kumimoji="0" lang="en-US" altLang="en-US" sz="1800" b="0" i="0" u="none" strike="noStrike" kern="1200" cap="none" normalizeH="0" baseline="0" dirty="0">
                          <a:ln>
                            <a:noFill/>
                          </a:ln>
                          <a:solidFill>
                            <a:schemeClr val="accent2">
                              <a:lumMod val="75000"/>
                            </a:schemeClr>
                          </a:solidFill>
                          <a:effectLst/>
                          <a:latin typeface="Lucida Sans" panose="020B0602030504020204" pitchFamily="34" charset="77"/>
                          <a:ea typeface="+mn-ea"/>
                          <a:cs typeface="Times New Roman" panose="02020603050405020304" pitchFamily="18" charset="0"/>
                          <a:sym typeface="Arial" panose="020B0604020202020204" pitchFamily="34" charset="0"/>
                        </a:rPr>
                        <a:t>)</a:t>
                      </a: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rgbClr val="333333"/>
                          </a:solidFill>
                          <a:effectLst/>
                          <a:latin typeface="Lucida Sans" panose="020B0602030504020204" pitchFamily="34" charset="77"/>
                          <a:cs typeface="Times New Roman" panose="02020603050405020304" pitchFamily="18" charset="0"/>
                          <a:sym typeface="Arial" panose="020B0604020202020204" pitchFamily="34" charset="0"/>
                        </a:rPr>
                        <a:t> </a:t>
                      </a:r>
                      <a:r>
                        <a:rPr kumimoji="0" lang="en-US" altLang="en-US" sz="1800" b="0" i="0" u="none" strike="noStrike" cap="none" normalizeH="0" baseline="0" dirty="0">
                          <a:ln>
                            <a:noFill/>
                          </a:ln>
                          <a:solidFill>
                            <a:schemeClr val="bg2">
                              <a:lumMod val="50000"/>
                            </a:schemeClr>
                          </a:solidFill>
                          <a:effectLst/>
                          <a:latin typeface="Lucida Sans" panose="020B0602030504020204" pitchFamily="34" charset="77"/>
                          <a:cs typeface="Times New Roman" panose="02020603050405020304" pitchFamily="18" charset="0"/>
                          <a:sym typeface="Arial" panose="020B0604020202020204" pitchFamily="34" charset="0"/>
                        </a:rPr>
                        <a:t>Arm C Phase I (</a:t>
                      </a:r>
                      <a:r>
                        <a:rPr kumimoji="0" lang="en-US" altLang="en-US" sz="1800" b="0" i="0" u="none" strike="noStrike" cap="none" normalizeH="0" baseline="0" dirty="0" err="1">
                          <a:ln>
                            <a:noFill/>
                          </a:ln>
                          <a:solidFill>
                            <a:schemeClr val="bg2">
                              <a:lumMod val="50000"/>
                            </a:schemeClr>
                          </a:solidFill>
                          <a:effectLst/>
                          <a:latin typeface="Lucida Sans" panose="020B0602030504020204" pitchFamily="34" charset="77"/>
                          <a:cs typeface="Times New Roman" panose="02020603050405020304" pitchFamily="18" charset="0"/>
                          <a:sym typeface="Arial" panose="020B0604020202020204" pitchFamily="34" charset="0"/>
                        </a:rPr>
                        <a:t>std</a:t>
                      </a:r>
                      <a:r>
                        <a:rPr kumimoji="0" lang="en-US" altLang="en-US" sz="1800" b="0" i="0" u="none" strike="noStrike" cap="none" normalizeH="0" baseline="0" dirty="0">
                          <a:ln>
                            <a:noFill/>
                          </a:ln>
                          <a:solidFill>
                            <a:schemeClr val="bg2">
                              <a:lumMod val="50000"/>
                            </a:schemeClr>
                          </a:solidFill>
                          <a:effectLst/>
                          <a:latin typeface="Lucida Sans" panose="020B0602030504020204" pitchFamily="34" charset="77"/>
                          <a:cs typeface="Times New Roman" panose="02020603050405020304" pitchFamily="18" charset="0"/>
                          <a:sym typeface="Arial" panose="020B0604020202020204" pitchFamily="34" charset="0"/>
                        </a:rPr>
                        <a:t> of care</a:t>
                      </a:r>
                      <a:r>
                        <a:rPr kumimoji="0" lang="en-US" altLang="en-US" sz="1800" b="0" i="0" u="none" strike="noStrike" kern="1200" cap="none" normalizeH="0" baseline="0" dirty="0">
                          <a:ln>
                            <a:noFill/>
                          </a:ln>
                          <a:solidFill>
                            <a:schemeClr val="bg2">
                              <a:lumMod val="50000"/>
                            </a:schemeClr>
                          </a:solidFill>
                          <a:effectLst/>
                          <a:latin typeface="Lucida Sans" panose="020B0602030504020204" pitchFamily="34" charset="77"/>
                          <a:ea typeface="+mn-ea"/>
                          <a:cs typeface="Times New Roman" panose="02020603050405020304" pitchFamily="18" charset="0"/>
                          <a:sym typeface="Arial" panose="020B0604020202020204" pitchFamily="34" charset="0"/>
                        </a:rPr>
                        <a:t>)</a:t>
                      </a:r>
                    </a:p>
                    <a:p>
                      <a:pPr marL="0" marR="0" lvl="0" indent="0" algn="l" defTabSz="914400" rtl="0" eaLnBrk="1" fontAlgn="base" latinLnBrk="0" hangingPunct="1">
                        <a:lnSpc>
                          <a:spcPct val="100000"/>
                        </a:lnSpc>
                        <a:spcBef>
                          <a:spcPct val="0"/>
                        </a:spcBef>
                        <a:spcAft>
                          <a:spcPts val="300"/>
                        </a:spcAft>
                        <a:buClrTx/>
                        <a:buSzTx/>
                        <a:buFont typeface="Arial" panose="020B0604020202020204" pitchFamily="34" charset="0"/>
                        <a:buNone/>
                        <a:tabLst/>
                      </a:pPr>
                      <a:endParaRPr kumimoji="0" lang="en-US" altLang="en-US" sz="600" b="0" i="0" u="none" strike="noStrike" cap="none" normalizeH="0" baseline="0" dirty="0">
                        <a:ln>
                          <a:noFill/>
                        </a:ln>
                        <a:solidFill>
                          <a:srgbClr val="333333"/>
                        </a:solidFill>
                        <a:effectLst/>
                        <a:latin typeface="Arial" panose="020B0604020202020204" pitchFamily="34" charset="0"/>
                        <a:cs typeface="Times New Roman" panose="02020603050405020304" pitchFamily="18" charset="0"/>
                        <a:sym typeface="Arial" panose="020B0604020202020204" pitchFamily="34" charset="0"/>
                      </a:endParaRPr>
                    </a:p>
                  </a:txBody>
                  <a:tcPr marL="68580" marR="68580" marT="0" marB="0" horzOverflow="overflow">
                    <a:lnL w="12700" cap="flat" cmpd="sng" algn="ctr">
                      <a:solidFill>
                        <a:srgbClr val="E46C0A"/>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41754366"/>
                  </a:ext>
                </a:extLst>
              </a:tr>
              <a:tr h="2757050">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333333"/>
                        </a:solidFill>
                        <a:effectLst/>
                        <a:latin typeface="Arial" panose="020B0604020202020204" pitchFamily="34" charset="0"/>
                        <a:cs typeface="Times New Roman" panose="02020603050405020304" pitchFamily="18" charset="0"/>
                        <a:sym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333333"/>
                        </a:solidFill>
                        <a:effectLst/>
                        <a:latin typeface="Arial" panose="020B0604020202020204" pitchFamily="34" charset="0"/>
                        <a:cs typeface="Times New Roman" panose="02020603050405020304" pitchFamily="18" charset="0"/>
                        <a:sym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333333"/>
                        </a:solidFill>
                        <a:effectLst/>
                        <a:latin typeface="Arial" panose="020B0604020202020204" pitchFamily="34" charset="0"/>
                        <a:cs typeface="Times New Roman" panose="02020603050405020304" pitchFamily="18" charset="0"/>
                        <a:sym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333333"/>
                        </a:solidFill>
                        <a:effectLst/>
                        <a:latin typeface="Arial" panose="020B0604020202020204" pitchFamily="34" charset="0"/>
                        <a:cs typeface="Times New Roman" panose="02020603050405020304" pitchFamily="18" charset="0"/>
                        <a:sym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333333"/>
                        </a:solidFill>
                        <a:effectLst/>
                        <a:latin typeface="Arial" panose="020B0604020202020204" pitchFamily="34" charset="0"/>
                        <a:cs typeface="Times New Roman" panose="02020603050405020304" pitchFamily="18" charset="0"/>
                        <a:sym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333333"/>
                        </a:solidFill>
                        <a:effectLst/>
                        <a:latin typeface="Arial" panose="020B0604020202020204" pitchFamily="34" charset="0"/>
                        <a:cs typeface="Times New Roman" panose="02020603050405020304" pitchFamily="18" charset="0"/>
                        <a:sym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333333"/>
                        </a:solidFill>
                        <a:effectLst/>
                        <a:latin typeface="Arial" panose="020B0604020202020204" pitchFamily="34" charset="0"/>
                        <a:cs typeface="Times New Roman" panose="02020603050405020304" pitchFamily="18" charset="0"/>
                        <a:sym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333333"/>
                        </a:solidFill>
                        <a:effectLst/>
                        <a:latin typeface="Arial" panose="020B0604020202020204" pitchFamily="34" charset="0"/>
                        <a:cs typeface="Times New Roman" panose="02020603050405020304" pitchFamily="18" charset="0"/>
                        <a:sym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333333"/>
                        </a:solidFill>
                        <a:effectLst/>
                        <a:latin typeface="Arial" panose="020B0604020202020204" pitchFamily="34" charset="0"/>
                        <a:cs typeface="Times New Roman" panose="02020603050405020304" pitchFamily="18" charset="0"/>
                        <a:sym typeface="Arial" panose="020B0604020202020204" pitchFamily="34" charset="0"/>
                      </a:endParaRPr>
                    </a:p>
                  </a:txBody>
                  <a:tcPr marL="68580" marR="68580" marT="0" marB="0" horzOverflow="overflow">
                    <a:lnL>
                      <a:noFill/>
                    </a:lnL>
                    <a:lnR w="12700" cap="flat" cmpd="sng" algn="ctr">
                      <a:solidFill>
                        <a:srgbClr val="E46C0A"/>
                      </a:solidFill>
                      <a:prstDash val="solid"/>
                      <a:round/>
                      <a:headEnd type="none" w="med" len="med"/>
                      <a:tailEnd type="none" w="med" len="med"/>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79646">
                        <a:alpha val="20000"/>
                      </a:srgbClr>
                    </a:solidFill>
                  </a:tcPr>
                </a:tc>
                <a:tc>
                  <a:txBody>
                    <a:bodyPr/>
                    <a:lstStyle>
                      <a:lvl1pPr>
                        <a:defRPr sz="12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2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2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2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400" b="0" i="0" u="none" strike="noStrike" cap="none" normalizeH="0" baseline="0" dirty="0">
                        <a:ln>
                          <a:noFill/>
                        </a:ln>
                        <a:solidFill>
                          <a:srgbClr val="333333"/>
                        </a:solidFill>
                        <a:effectLst/>
                        <a:latin typeface="Arial" panose="020B0604020202020204" pitchFamily="34" charset="0"/>
                        <a:cs typeface="Times New Roman" panose="02020603050405020304" pitchFamily="18" charset="0"/>
                        <a:sym typeface="Arial" panose="020B0604020202020204" pitchFamily="34" charset="0"/>
                      </a:endParaRPr>
                    </a:p>
                  </a:txBody>
                  <a:tcPr marL="68580" marR="68580" marT="0" marB="0" horzOverflow="overflow">
                    <a:lnL w="12700" cap="flat" cmpd="sng" algn="ctr">
                      <a:solidFill>
                        <a:srgbClr val="E46C0A"/>
                      </a:solidFill>
                      <a:prstDash val="solid"/>
                      <a:round/>
                      <a:headEnd type="none" w="med" len="med"/>
                      <a:tailEnd type="none" w="med" len="med"/>
                    </a:lnL>
                    <a:lnR>
                      <a:noFill/>
                    </a:lnR>
                    <a:lnT w="12700" cap="flat" cmpd="sng" algn="ctr">
                      <a:solidFill>
                        <a:srgbClr val="F79646"/>
                      </a:solidFill>
                      <a:prstDash val="solid"/>
                      <a:round/>
                      <a:headEnd type="none" w="med" len="med"/>
                      <a:tailEnd type="none" w="med" len="med"/>
                    </a:lnT>
                    <a:lnB w="12700" cap="flat" cmpd="sng" algn="ctr">
                      <a:solidFill>
                        <a:srgbClr val="F79646"/>
                      </a:solidFill>
                      <a:prstDash val="solid"/>
                      <a:round/>
                      <a:headEnd type="none" w="med" len="med"/>
                      <a:tailEnd type="none" w="med" len="med"/>
                    </a:lnB>
                    <a:lnTlToBr>
                      <a:noFill/>
                    </a:lnTlToBr>
                    <a:lnBlToTr>
                      <a:noFill/>
                    </a:lnBlToTr>
                    <a:solidFill>
                      <a:srgbClr val="F79646">
                        <a:alpha val="20000"/>
                      </a:srgbClr>
                    </a:solidFill>
                  </a:tcPr>
                </a:tc>
                <a:extLst>
                  <a:ext uri="{0D108BD9-81ED-4DB2-BD59-A6C34878D82A}">
                    <a16:rowId xmlns:a16="http://schemas.microsoft.com/office/drawing/2014/main" val="2350848706"/>
                  </a:ext>
                </a:extLst>
              </a:tr>
            </a:tbl>
          </a:graphicData>
        </a:graphic>
      </p:graphicFrame>
      <p:pic>
        <p:nvPicPr>
          <p:cNvPr id="36880" name="Shape 512" descr="malaria-Katakwi-Map.jpg"/>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4257" y="2498552"/>
            <a:ext cx="3319463" cy="3152775"/>
          </a:xfrm>
          <a:prstGeom prst="rect">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pic>
      <p:sp>
        <p:nvSpPr>
          <p:cNvPr id="36882" name="Slide Number Placeholder 1"/>
          <p:cNvSpPr>
            <a:spLocks noGrp="1"/>
          </p:cNvSpPr>
          <p:nvPr>
            <p:ph type="sldNum" sz="quarter" idx="13"/>
          </p:nvPr>
        </p:nvSpPr>
        <p:spPr>
          <a:xfrm>
            <a:off x="8448675" y="6499226"/>
            <a:ext cx="2133600" cy="365125"/>
          </a:xfrm>
          <a:noFill/>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80CFADFF-A4E8-4FDB-A1BD-1689D71C6504}" type="slidenum">
              <a:rPr lang="en-US" altLang="en-US" sz="1200">
                <a:solidFill>
                  <a:schemeClr val="bg1"/>
                </a:solidFill>
                <a:latin typeface="Calibri" panose="020F0502020204030204" pitchFamily="34" charset="0"/>
                <a:cs typeface="Calibri" panose="020F0502020204030204" pitchFamily="34" charset="0"/>
                <a:sym typeface="Calibri" panose="020F0502020204030204" pitchFamily="34" charset="0"/>
              </a:rPr>
              <a:pPr/>
              <a:t>8</a:t>
            </a:fld>
            <a:endParaRPr lang="en-US" altLang="en-US" sz="1200">
              <a:solidFill>
                <a:schemeClr val="bg1"/>
              </a:solidFill>
              <a:latin typeface="Calibri" panose="020F0502020204030204" pitchFamily="34" charset="0"/>
              <a:cs typeface="Calibri" panose="020F0502020204030204" pitchFamily="34" charset="0"/>
              <a:sym typeface="Calibri" panose="020F0502020204030204" pitchFamily="34" charset="0"/>
            </a:endParaRPr>
          </a:p>
        </p:txBody>
      </p:sp>
      <p:sp>
        <p:nvSpPr>
          <p:cNvPr id="16" name="Shape 513">
            <a:extLst>
              <a:ext uri="{FF2B5EF4-FFF2-40B4-BE49-F238E27FC236}">
                <a16:creationId xmlns:a16="http://schemas.microsoft.com/office/drawing/2014/main" id="{2850A69F-7045-44FC-8547-4B5794157161}"/>
              </a:ext>
            </a:extLst>
          </p:cNvPr>
          <p:cNvSpPr>
            <a:spLocks/>
          </p:cNvSpPr>
          <p:nvPr/>
        </p:nvSpPr>
        <p:spPr bwMode="auto">
          <a:xfrm>
            <a:off x="3736975" y="3557589"/>
            <a:ext cx="152400" cy="144463"/>
          </a:xfrm>
          <a:custGeom>
            <a:avLst/>
            <a:gdLst>
              <a:gd name="T0" fmla="*/ 0 w 153632"/>
              <a:gd name="T1" fmla="*/ 56111 h 143980"/>
              <a:gd name="T2" fmla="*/ 55915 w 153632"/>
              <a:gd name="T3" fmla="*/ 56112 h 143980"/>
              <a:gd name="T4" fmla="*/ 73194 w 153632"/>
              <a:gd name="T5" fmla="*/ 0 h 143980"/>
              <a:gd name="T6" fmla="*/ 90473 w 153632"/>
              <a:gd name="T7" fmla="*/ 56112 h 143980"/>
              <a:gd name="T8" fmla="*/ 146387 w 153632"/>
              <a:gd name="T9" fmla="*/ 56111 h 143980"/>
              <a:gd name="T10" fmla="*/ 101151 w 153632"/>
              <a:gd name="T11" fmla="*/ 90793 h 143980"/>
              <a:gd name="T12" fmla="*/ 118429 w 153632"/>
              <a:gd name="T13" fmla="*/ 146903 h 143980"/>
              <a:gd name="T14" fmla="*/ 73194 w 153632"/>
              <a:gd name="T15" fmla="*/ 112222 h 143980"/>
              <a:gd name="T16" fmla="*/ 27957 w 153632"/>
              <a:gd name="T17" fmla="*/ 146903 h 143980"/>
              <a:gd name="T18" fmla="*/ 45234 w 153632"/>
              <a:gd name="T19" fmla="*/ 90793 h 143980"/>
              <a:gd name="T20" fmla="*/ 0 w 153632"/>
              <a:gd name="T21" fmla="*/ 56111 h 1439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3632" h="143980">
                <a:moveTo>
                  <a:pt x="0" y="54995"/>
                </a:moveTo>
                <a:lnTo>
                  <a:pt x="58683" y="54996"/>
                </a:lnTo>
                <a:lnTo>
                  <a:pt x="76816" y="0"/>
                </a:lnTo>
                <a:lnTo>
                  <a:pt x="94949" y="54996"/>
                </a:lnTo>
                <a:lnTo>
                  <a:pt x="153632" y="54995"/>
                </a:lnTo>
                <a:lnTo>
                  <a:pt x="106157" y="88984"/>
                </a:lnTo>
                <a:lnTo>
                  <a:pt x="124291" y="143980"/>
                </a:lnTo>
                <a:lnTo>
                  <a:pt x="76816" y="109990"/>
                </a:lnTo>
                <a:lnTo>
                  <a:pt x="29341" y="143980"/>
                </a:lnTo>
                <a:lnTo>
                  <a:pt x="47475" y="88984"/>
                </a:lnTo>
                <a:lnTo>
                  <a:pt x="0" y="54995"/>
                </a:lnTo>
                <a:close/>
              </a:path>
            </a:pathLst>
          </a:custGeom>
          <a:solidFill>
            <a:srgbClr val="A61C00"/>
          </a:solidFill>
          <a:ln w="9525" cap="flat" cmpd="sng">
            <a:solidFill>
              <a:schemeClr val="tx1"/>
            </a:solidFill>
            <a:prstDash val="solid"/>
            <a:round/>
            <a:headEnd type="none" w="med" len="med"/>
            <a:tailEnd type="none" w="med" len="med"/>
          </a:ln>
          <a:effectLst>
            <a:outerShdw blurRad="40000" dist="23000" dir="5400000" rotWithShape="0">
              <a:srgbClr val="000000">
                <a:alpha val="34900"/>
              </a:srgbClr>
            </a:outerShdw>
          </a:effectLst>
        </p:spPr>
        <p:txBody>
          <a:bodyPr lIns="91425" tIns="45700" rIns="91425" bIns="45700" anchor="ctr"/>
          <a:lstStyle/>
          <a:p>
            <a:pPr>
              <a:defRPr/>
            </a:pPr>
            <a:endParaRPr lang="en-US"/>
          </a:p>
        </p:txBody>
      </p:sp>
    </p:spTree>
    <p:extLst>
      <p:ext uri="{BB962C8B-B14F-4D97-AF65-F5344CB8AC3E}">
        <p14:creationId xmlns:p14="http://schemas.microsoft.com/office/powerpoint/2010/main" val="4288405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hape 524">
            <a:extLst>
              <a:ext uri="{FF2B5EF4-FFF2-40B4-BE49-F238E27FC236}">
                <a16:creationId xmlns:a16="http://schemas.microsoft.com/office/drawing/2014/main" id="{0FFF0502-EE06-B043-8B97-54E7964BFA7F}"/>
              </a:ext>
            </a:extLst>
          </p:cNvPr>
          <p:cNvPicPr preferRelativeResize="0">
            <a:picLocks noChangeAspect="1" noChangeArrowheads="1"/>
          </p:cNvPicPr>
          <p:nvPr/>
        </p:nvPicPr>
        <p:blipFill rotWithShape="1">
          <a:blip r:embed="rId3">
            <a:extLst>
              <a:ext uri="{28A0092B-C50C-407E-A947-70E740481C1C}">
                <a14:useLocalDpi xmlns:a14="http://schemas.microsoft.com/office/drawing/2010/main" val="0"/>
              </a:ext>
            </a:extLst>
          </a:blip>
          <a:srcRect b="18031"/>
          <a:stretch/>
        </p:blipFill>
        <p:spPr bwMode="auto">
          <a:xfrm>
            <a:off x="2365514" y="1608905"/>
            <a:ext cx="8958760" cy="5095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a:extLst>
              <a:ext uri="{FF2B5EF4-FFF2-40B4-BE49-F238E27FC236}">
                <a16:creationId xmlns:a16="http://schemas.microsoft.com/office/drawing/2014/main" id="{9C42A69C-A155-0349-9BAA-05982F73B973}"/>
              </a:ext>
            </a:extLst>
          </p:cNvPr>
          <p:cNvSpPr>
            <a:spLocks noGrp="1"/>
          </p:cNvSpPr>
          <p:nvPr>
            <p:ph type="sldNum" sz="quarter" idx="12"/>
          </p:nvPr>
        </p:nvSpPr>
        <p:spPr/>
        <p:txBody>
          <a:bodyPr/>
          <a:lstStyle/>
          <a:p>
            <a:fld id="{DB809EAC-53E4-474A-A89A-A578BFC3A0FC}" type="slidenum">
              <a:rPr lang="en-US" smtClean="0"/>
              <a:pPr/>
              <a:t>9</a:t>
            </a:fld>
            <a:endParaRPr lang="en-US" dirty="0"/>
          </a:p>
        </p:txBody>
      </p:sp>
      <p:sp>
        <p:nvSpPr>
          <p:cNvPr id="10" name="Title 1">
            <a:extLst>
              <a:ext uri="{FF2B5EF4-FFF2-40B4-BE49-F238E27FC236}">
                <a16:creationId xmlns:a16="http://schemas.microsoft.com/office/drawing/2014/main" id="{033AE722-18E6-1848-A4DF-80C9CBE6519A}"/>
              </a:ext>
            </a:extLst>
          </p:cNvPr>
          <p:cNvSpPr>
            <a:spLocks noGrp="1"/>
          </p:cNvSpPr>
          <p:nvPr>
            <p:ph type="title"/>
          </p:nvPr>
        </p:nvSpPr>
        <p:spPr>
          <a:xfrm>
            <a:off x="346726" y="112172"/>
            <a:ext cx="11378428" cy="1448158"/>
          </a:xfrm>
        </p:spPr>
        <p:txBody>
          <a:bodyPr/>
          <a:lstStyle/>
          <a:p>
            <a:pPr algn="ctr"/>
            <a:br>
              <a:rPr lang="en-US" dirty="0"/>
            </a:br>
            <a:r>
              <a:rPr lang="en-US" dirty="0"/>
              <a:t>Phase I: 3 arms, controlled before and after</a:t>
            </a:r>
            <a:br>
              <a:rPr lang="en-US" dirty="0"/>
            </a:br>
            <a:endParaRPr lang="en-US" dirty="0"/>
          </a:p>
        </p:txBody>
      </p:sp>
      <p:sp>
        <p:nvSpPr>
          <p:cNvPr id="12" name="Rounded Rectangle 11">
            <a:extLst>
              <a:ext uri="{FF2B5EF4-FFF2-40B4-BE49-F238E27FC236}">
                <a16:creationId xmlns:a16="http://schemas.microsoft.com/office/drawing/2014/main" id="{63C212B5-7C63-D647-82AC-C09C67B8D6DD}"/>
              </a:ext>
            </a:extLst>
          </p:cNvPr>
          <p:cNvSpPr/>
          <p:nvPr/>
        </p:nvSpPr>
        <p:spPr>
          <a:xfrm>
            <a:off x="373319" y="1833315"/>
            <a:ext cx="220003" cy="254833"/>
          </a:xfrm>
          <a:prstGeom prst="roundRect">
            <a:avLst/>
          </a:prstGeom>
          <a:solidFill>
            <a:srgbClr val="FFC27C"/>
          </a:solidFill>
          <a:ln>
            <a:solidFill>
              <a:srgbClr val="FFC2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56EEAB84-0B14-8B49-B1A2-E30DACFF87C6}"/>
              </a:ext>
            </a:extLst>
          </p:cNvPr>
          <p:cNvSpPr/>
          <p:nvPr/>
        </p:nvSpPr>
        <p:spPr>
          <a:xfrm>
            <a:off x="377124" y="2348546"/>
            <a:ext cx="222924" cy="239842"/>
          </a:xfrm>
          <a:prstGeom prst="roundRect">
            <a:avLst/>
          </a:prstGeom>
          <a:solidFill>
            <a:srgbClr val="AFFB60"/>
          </a:solidFill>
          <a:ln>
            <a:solidFill>
              <a:srgbClr val="AFFB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1D93F49B-CCE7-E342-AEE0-D832E6F78271}"/>
              </a:ext>
            </a:extLst>
          </p:cNvPr>
          <p:cNvSpPr/>
          <p:nvPr/>
        </p:nvSpPr>
        <p:spPr>
          <a:xfrm>
            <a:off x="346726" y="2795168"/>
            <a:ext cx="257973" cy="304586"/>
          </a:xfrm>
          <a:prstGeom prst="roundRect">
            <a:avLst/>
          </a:prstGeom>
          <a:solidFill>
            <a:srgbClr val="FCFF85"/>
          </a:solidFill>
          <a:ln>
            <a:solidFill>
              <a:srgbClr val="FCFF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86B4321-7A6F-FC44-A071-61671E17AB1F}"/>
              </a:ext>
            </a:extLst>
          </p:cNvPr>
          <p:cNvSpPr txBox="1"/>
          <p:nvPr/>
        </p:nvSpPr>
        <p:spPr>
          <a:xfrm>
            <a:off x="774099" y="1706055"/>
            <a:ext cx="2465740" cy="1418915"/>
          </a:xfrm>
          <a:prstGeom prst="rect">
            <a:avLst/>
          </a:prstGeom>
          <a:noFill/>
        </p:spPr>
        <p:txBody>
          <a:bodyPr wrap="none" rtlCol="0">
            <a:spAutoFit/>
          </a:bodyPr>
          <a:lstStyle/>
          <a:p>
            <a:pPr>
              <a:lnSpc>
                <a:spcPct val="150000"/>
              </a:lnSpc>
            </a:pPr>
            <a:r>
              <a:rPr lang="en-US" sz="2000" dirty="0">
                <a:latin typeface="Lucida Sans" panose="020B0602030504020204" pitchFamily="34" charset="77"/>
              </a:rPr>
              <a:t>IRS + MDA + LLINs</a:t>
            </a:r>
          </a:p>
          <a:p>
            <a:pPr>
              <a:lnSpc>
                <a:spcPct val="150000"/>
              </a:lnSpc>
            </a:pPr>
            <a:r>
              <a:rPr lang="en-US" sz="2000" dirty="0">
                <a:latin typeface="Lucida Sans" panose="020B0602030504020204" pitchFamily="34" charset="77"/>
              </a:rPr>
              <a:t>IRS + LLINs</a:t>
            </a:r>
          </a:p>
          <a:p>
            <a:pPr>
              <a:lnSpc>
                <a:spcPct val="150000"/>
              </a:lnSpc>
            </a:pPr>
            <a:r>
              <a:rPr lang="en-US" sz="2000" dirty="0">
                <a:latin typeface="Lucida Sans" panose="020B0602030504020204" pitchFamily="34" charset="77"/>
              </a:rPr>
              <a:t>LLINs</a:t>
            </a:r>
          </a:p>
        </p:txBody>
      </p:sp>
      <p:sp>
        <p:nvSpPr>
          <p:cNvPr id="2" name="TextBox 1">
            <a:extLst>
              <a:ext uri="{FF2B5EF4-FFF2-40B4-BE49-F238E27FC236}">
                <a16:creationId xmlns:a16="http://schemas.microsoft.com/office/drawing/2014/main" id="{E98FD99D-49D2-A94F-8A6F-C9E059AAD4B9}"/>
              </a:ext>
            </a:extLst>
          </p:cNvPr>
          <p:cNvSpPr txBox="1"/>
          <p:nvPr/>
        </p:nvSpPr>
        <p:spPr>
          <a:xfrm>
            <a:off x="462987" y="6410507"/>
            <a:ext cx="3079176" cy="369332"/>
          </a:xfrm>
          <a:prstGeom prst="rect">
            <a:avLst/>
          </a:prstGeom>
          <a:noFill/>
        </p:spPr>
        <p:txBody>
          <a:bodyPr wrap="none" rtlCol="0">
            <a:spAutoFit/>
          </a:bodyPr>
          <a:lstStyle/>
          <a:p>
            <a:r>
              <a:rPr lang="en-US" dirty="0"/>
              <a:t>*November 2018 enumeration</a:t>
            </a:r>
          </a:p>
        </p:txBody>
      </p:sp>
      <p:sp>
        <p:nvSpPr>
          <p:cNvPr id="3" name="TextBox 2">
            <a:extLst>
              <a:ext uri="{FF2B5EF4-FFF2-40B4-BE49-F238E27FC236}">
                <a16:creationId xmlns:a16="http://schemas.microsoft.com/office/drawing/2014/main" id="{42B8BBB2-6906-9E41-B869-1C739D2C6C71}"/>
              </a:ext>
            </a:extLst>
          </p:cNvPr>
          <p:cNvSpPr txBox="1"/>
          <p:nvPr/>
        </p:nvSpPr>
        <p:spPr>
          <a:xfrm>
            <a:off x="10464039" y="6410507"/>
            <a:ext cx="860235" cy="338554"/>
          </a:xfrm>
          <a:prstGeom prst="rect">
            <a:avLst/>
          </a:prstGeom>
          <a:noFill/>
        </p:spPr>
        <p:txBody>
          <a:bodyPr wrap="none" rtlCol="0">
            <a:spAutoFit/>
          </a:bodyPr>
          <a:lstStyle/>
          <a:p>
            <a:r>
              <a:rPr lang="en-US" sz="1600" dirty="0"/>
              <a:t>S. </a:t>
            </a:r>
            <a:r>
              <a:rPr lang="en-US" sz="1600" dirty="0" err="1"/>
              <a:t>Kigozi</a:t>
            </a:r>
            <a:endParaRPr lang="en-US" sz="1600" dirty="0"/>
          </a:p>
        </p:txBody>
      </p:sp>
      <p:sp>
        <p:nvSpPr>
          <p:cNvPr id="4" name="Rectangle 3">
            <a:extLst>
              <a:ext uri="{FF2B5EF4-FFF2-40B4-BE49-F238E27FC236}">
                <a16:creationId xmlns:a16="http://schemas.microsoft.com/office/drawing/2014/main" id="{62F6B932-4B61-3E4B-B6C2-4F986DDD0389}"/>
              </a:ext>
            </a:extLst>
          </p:cNvPr>
          <p:cNvSpPr/>
          <p:nvPr/>
        </p:nvSpPr>
        <p:spPr>
          <a:xfrm>
            <a:off x="614004" y="5523125"/>
            <a:ext cx="2302816" cy="830997"/>
          </a:xfrm>
          <a:prstGeom prst="rect">
            <a:avLst/>
          </a:prstGeom>
        </p:spPr>
        <p:txBody>
          <a:bodyPr wrap="square">
            <a:spAutoFit/>
          </a:bodyPr>
          <a:lstStyle/>
          <a:p>
            <a:r>
              <a:rPr lang="en-US" sz="2400" dirty="0"/>
              <a:t>50,178 people,</a:t>
            </a:r>
          </a:p>
          <a:p>
            <a:r>
              <a:rPr lang="en-US" sz="2400" dirty="0"/>
              <a:t> ~8,000 families*</a:t>
            </a:r>
          </a:p>
        </p:txBody>
      </p:sp>
    </p:spTree>
    <p:extLst>
      <p:ext uri="{BB962C8B-B14F-4D97-AF65-F5344CB8AC3E}">
        <p14:creationId xmlns:p14="http://schemas.microsoft.com/office/powerpoint/2010/main" val="2578919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8090</TotalTime>
  <Words>1526</Words>
  <Application>Microsoft Office PowerPoint</Application>
  <PresentationFormat>Widescreen</PresentationFormat>
  <Paragraphs>218</Paragraphs>
  <Slides>25</Slides>
  <Notes>17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25</vt:i4>
      </vt:variant>
    </vt:vector>
  </HeadingPairs>
  <TitlesOfParts>
    <vt:vector size="35" baseType="lpstr">
      <vt:lpstr>Arial</vt:lpstr>
      <vt:lpstr>Calibri</vt:lpstr>
      <vt:lpstr>Calibri Light</vt:lpstr>
      <vt:lpstr>Cambria Math</vt:lpstr>
      <vt:lpstr>Lucida Grande</vt:lpstr>
      <vt:lpstr>Lucida Sans</vt:lpstr>
      <vt:lpstr>Times New Roman</vt:lpstr>
      <vt:lpstr>Wingdings</vt:lpstr>
      <vt:lpstr>Office Theme</vt:lpstr>
      <vt:lpstr>Custom Design</vt:lpstr>
      <vt:lpstr>Cluster-randomized comparative effectiveness trial of iCCM vs ProCCM + PBO nets for control of resurgence post-IRS in Uganda:   Can either combination maintain reduction?</vt:lpstr>
      <vt:lpstr>Uganda is a high burden country…</vt:lpstr>
      <vt:lpstr>…though the meaning of “high burden” has changed </vt:lpstr>
      <vt:lpstr>IRS in Uganda 2010-2022</vt:lpstr>
      <vt:lpstr>Modelling of IRS in No. Uganda:  clear need for IRS exit plan</vt:lpstr>
      <vt:lpstr>PowerPoint Presentation</vt:lpstr>
      <vt:lpstr>Openmalaria ‘synergy’ prediction for MDA + IRS: Co-timing impact grows with transmission intensity</vt:lpstr>
      <vt:lpstr>PowerPoint Presentation</vt:lpstr>
      <vt:lpstr> Phase I: 3 arms, controlled before and after </vt:lpstr>
      <vt:lpstr>PowerPoint Presentation</vt:lpstr>
      <vt:lpstr>Widespread metabolic resistance to pyrethroids</vt:lpstr>
      <vt:lpstr>Phase II: comparing two case management methods</vt:lpstr>
      <vt:lpstr>PowerPoint Presentation</vt:lpstr>
      <vt:lpstr>Phase II study design:  Spatial Covariate Constrained Randomization</vt:lpstr>
      <vt:lpstr>Phase II study design: Spatial CCR continued</vt:lpstr>
      <vt:lpstr>Phase II study design: Spatial CCR continued</vt:lpstr>
      <vt:lpstr>IRS withdrawal area:  28 villages ProCCM+   II   27 villages iCCM</vt:lpstr>
      <vt:lpstr>PowerPoint Presentation</vt:lpstr>
      <vt:lpstr>THANK YOU!!!</vt:lpstr>
      <vt:lpstr>Intervention/Survey Scheduling</vt:lpstr>
      <vt:lpstr>Phase II study design: Spatial CCR continued</vt:lpstr>
      <vt:lpstr>Assigning VHTs to villages continued</vt:lpstr>
      <vt:lpstr>Assigning VHTs to villages continued</vt:lpstr>
      <vt:lpstr>Assigning VHTs to villages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Partnering for change</dc:title>
  <dc:creator>Microsoft Office User</dc:creator>
  <cp:lastModifiedBy>Adrianna Tohara</cp:lastModifiedBy>
  <cp:revision>141</cp:revision>
  <cp:lastPrinted>2019-04-15T17:04:03Z</cp:lastPrinted>
  <dcterms:created xsi:type="dcterms:W3CDTF">2019-02-11T01:48:38Z</dcterms:created>
  <dcterms:modified xsi:type="dcterms:W3CDTF">2019-04-15T23:00:54Z</dcterms:modified>
</cp:coreProperties>
</file>