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314" r:id="rId2"/>
    <p:sldId id="264" r:id="rId3"/>
    <p:sldId id="354" r:id="rId4"/>
    <p:sldId id="359" r:id="rId5"/>
    <p:sldId id="364" r:id="rId6"/>
    <p:sldId id="347" r:id="rId7"/>
    <p:sldId id="333" r:id="rId8"/>
    <p:sldId id="336" r:id="rId9"/>
    <p:sldId id="339" r:id="rId10"/>
    <p:sldId id="341" r:id="rId11"/>
    <p:sldId id="360" r:id="rId12"/>
    <p:sldId id="344" r:id="rId13"/>
    <p:sldId id="348" r:id="rId14"/>
    <p:sldId id="349" r:id="rId15"/>
    <p:sldId id="319" r:id="rId16"/>
    <p:sldId id="363" r:id="rId17"/>
    <p:sldId id="352" r:id="rId18"/>
    <p:sldId id="361" r:id="rId19"/>
    <p:sldId id="36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isenberg, Joseph" initials="EJ" lastIdx="4" clrIdx="0">
    <p:extLst>
      <p:ext uri="{19B8F6BF-5375-455C-9EA6-DF929625EA0E}">
        <p15:presenceInfo xmlns:p15="http://schemas.microsoft.com/office/powerpoint/2012/main" userId="S-1-5-21-839522115-1580436667-1801674531-30122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377" autoAdjust="0"/>
  </p:normalViewPr>
  <p:slideViewPr>
    <p:cSldViewPr>
      <p:cViewPr varScale="1">
        <p:scale>
          <a:sx n="57" d="100"/>
          <a:sy n="57" d="100"/>
        </p:scale>
        <p:origin x="1468" y="3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885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0DF4BF-64B3-42F4-A8F3-6E8BBC7D9925}" type="datetimeFigureOut">
              <a:rPr lang="en-US" smtClean="0"/>
              <a:t>4/20/2017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B460EB-1CDE-48C8-933A-05A8CCCB31A0}" type="slidenum">
              <a:rPr lang="en-US" smtClean="0"/>
              <a:t>‹#›</a:t>
            </a:fld>
            <a:endParaRPr lang="en-US"/>
          </a:p>
        </p:txBody>
      </p:sp>
    </p:spTree>
    <p:extLst>
      <p:ext uri="{BB962C8B-B14F-4D97-AF65-F5344CB8AC3E}">
        <p14:creationId xmlns:p14="http://schemas.microsoft.com/office/powerpoint/2010/main" val="30505912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AB460EB-1CDE-48C8-933A-05A8CCCB31A0}" type="slidenum">
              <a:rPr lang="en-US" smtClean="0"/>
              <a:t>1</a:t>
            </a:fld>
            <a:endParaRPr lang="en-US"/>
          </a:p>
        </p:txBody>
      </p:sp>
    </p:spTree>
    <p:extLst>
      <p:ext uri="{BB962C8B-B14F-4D97-AF65-F5344CB8AC3E}">
        <p14:creationId xmlns:p14="http://schemas.microsoft.com/office/powerpoint/2010/main" val="867580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460EB-1CDE-48C8-933A-05A8CCCB31A0}" type="slidenum">
              <a:rPr lang="en-US" smtClean="0"/>
              <a:t>2</a:t>
            </a:fld>
            <a:endParaRPr lang="en-US"/>
          </a:p>
        </p:txBody>
      </p:sp>
    </p:spTree>
    <p:extLst>
      <p:ext uri="{BB962C8B-B14F-4D97-AF65-F5344CB8AC3E}">
        <p14:creationId xmlns:p14="http://schemas.microsoft.com/office/powerpoint/2010/main" val="820565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60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5200">
              <a:defRPr sz="2400">
                <a:solidFill>
                  <a:schemeClr val="tx1"/>
                </a:solidFill>
                <a:latin typeface="Times New Roman" panose="02020603050405020304" pitchFamily="18" charset="0"/>
              </a:defRPr>
            </a:lvl1pPr>
            <a:lvl2pPr marL="742950" indent="-285750" defTabSz="965200">
              <a:defRPr sz="2400">
                <a:solidFill>
                  <a:schemeClr val="tx1"/>
                </a:solidFill>
                <a:latin typeface="Times New Roman" panose="02020603050405020304" pitchFamily="18" charset="0"/>
              </a:defRPr>
            </a:lvl2pPr>
            <a:lvl3pPr marL="1143000" indent="-228600" defTabSz="965200">
              <a:defRPr sz="2400">
                <a:solidFill>
                  <a:schemeClr val="tx1"/>
                </a:solidFill>
                <a:latin typeface="Times New Roman" panose="02020603050405020304" pitchFamily="18" charset="0"/>
              </a:defRPr>
            </a:lvl3pPr>
            <a:lvl4pPr marL="1600200" indent="-228600" defTabSz="965200">
              <a:defRPr sz="2400">
                <a:solidFill>
                  <a:schemeClr val="tx1"/>
                </a:solidFill>
                <a:latin typeface="Times New Roman" panose="02020603050405020304" pitchFamily="18" charset="0"/>
              </a:defRPr>
            </a:lvl4pPr>
            <a:lvl5pPr marL="2057400" indent="-228600" defTabSz="965200">
              <a:defRPr sz="2400">
                <a:solidFill>
                  <a:schemeClr val="tx1"/>
                </a:solidFill>
                <a:latin typeface="Times New Roman" panose="02020603050405020304" pitchFamily="18" charset="0"/>
              </a:defRPr>
            </a:lvl5pPr>
            <a:lvl6pPr marL="2514600" indent="-228600" defTabSz="9652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652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652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65200" eaLnBrk="0" fontAlgn="base" hangingPunct="0">
              <a:spcBef>
                <a:spcPct val="0"/>
              </a:spcBef>
              <a:spcAft>
                <a:spcPct val="0"/>
              </a:spcAft>
              <a:defRPr sz="2400">
                <a:solidFill>
                  <a:schemeClr val="tx1"/>
                </a:solidFill>
                <a:latin typeface="Times New Roman" panose="02020603050405020304" pitchFamily="18" charset="0"/>
              </a:defRPr>
            </a:lvl9pPr>
          </a:lstStyle>
          <a:p>
            <a:fld id="{9CF041BD-25EE-4896-A32C-7F4A44036CA0}" type="slidenum">
              <a:rPr lang="en-US" altLang="en-US" sz="1200"/>
              <a:pPr/>
              <a:t>6</a:t>
            </a:fld>
            <a:endParaRPr lang="en-US" altLang="en-US" sz="1200"/>
          </a:p>
        </p:txBody>
      </p:sp>
    </p:spTree>
    <p:extLst>
      <p:ext uri="{BB962C8B-B14F-4D97-AF65-F5344CB8AC3E}">
        <p14:creationId xmlns:p14="http://schemas.microsoft.com/office/powerpoint/2010/main" val="226046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Monte Carlo Markov Chain (MCMC) was used to generate a posterior distribution.</a:t>
            </a:r>
          </a:p>
          <a:p>
            <a:pPr lvl="1"/>
            <a:r>
              <a:rPr lang="en-US" altLang="en-US" dirty="0"/>
              <a:t>Two step procedure was used to address </a:t>
            </a:r>
            <a:r>
              <a:rPr lang="en-US" altLang="en-US" dirty="0" err="1"/>
              <a:t>colinearities</a:t>
            </a:r>
            <a:r>
              <a:rPr lang="en-US" altLang="en-US" dirty="0"/>
              <a:t> of the parameter estimates</a:t>
            </a:r>
          </a:p>
          <a:p>
            <a:pPr lvl="2"/>
            <a:r>
              <a:rPr lang="en-US" altLang="en-US" dirty="0"/>
              <a:t>MCMC at profiled points</a:t>
            </a:r>
          </a:p>
          <a:p>
            <a:pPr lvl="2"/>
            <a:r>
              <a:rPr lang="en-US" altLang="en-US" dirty="0"/>
              <a:t>Second MCMC on draws from first MCMC</a:t>
            </a:r>
          </a:p>
          <a:p>
            <a:endParaRPr lang="en-US" dirty="0"/>
          </a:p>
        </p:txBody>
      </p:sp>
      <p:sp>
        <p:nvSpPr>
          <p:cNvPr id="4" name="Slide Number Placeholder 3"/>
          <p:cNvSpPr>
            <a:spLocks noGrp="1"/>
          </p:cNvSpPr>
          <p:nvPr>
            <p:ph type="sldNum" sz="quarter" idx="10"/>
          </p:nvPr>
        </p:nvSpPr>
        <p:spPr/>
        <p:txBody>
          <a:bodyPr/>
          <a:lstStyle/>
          <a:p>
            <a:fld id="{BAB460EB-1CDE-48C8-933A-05A8CCCB31A0}" type="slidenum">
              <a:rPr lang="en-US" smtClean="0"/>
              <a:t>9</a:t>
            </a:fld>
            <a:endParaRPr lang="en-US"/>
          </a:p>
        </p:txBody>
      </p:sp>
    </p:spTree>
    <p:extLst>
      <p:ext uri="{BB962C8B-B14F-4D97-AF65-F5344CB8AC3E}">
        <p14:creationId xmlns:p14="http://schemas.microsoft.com/office/powerpoint/2010/main" val="24453512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Estimate the likelihood for different values of </a:t>
            </a:r>
            <a:r>
              <a:rPr lang="en-US" altLang="en-US" i="1" dirty="0"/>
              <a:t>d</a:t>
            </a:r>
            <a:r>
              <a:rPr lang="en-US" altLang="en-US" dirty="0"/>
              <a:t>, ranging from 1 - 40 days.</a:t>
            </a:r>
          </a:p>
          <a:p>
            <a:r>
              <a:rPr lang="en-US" altLang="en-US" dirty="0"/>
              <a:t>Estimate the attack rate (AR) for the MLE parameters</a:t>
            </a:r>
          </a:p>
          <a:p>
            <a:r>
              <a:rPr lang="en-US" altLang="en-US" dirty="0"/>
              <a:t>Estimate the AR for different values of </a:t>
            </a:r>
            <a:r>
              <a:rPr lang="en-US" altLang="en-US" i="1" dirty="0"/>
              <a:t>d</a:t>
            </a:r>
            <a:r>
              <a:rPr lang="en-US" altLang="en-US" dirty="0"/>
              <a:t>, keeping all other parameters constant at their MLE values.</a:t>
            </a:r>
          </a:p>
          <a:p>
            <a:r>
              <a:rPr lang="en-US" altLang="en-US" dirty="0"/>
              <a:t>Plot </a:t>
            </a:r>
            <a:r>
              <a:rPr lang="en-US" altLang="en-US" dirty="0" err="1"/>
              <a:t>PF</a:t>
            </a:r>
            <a:r>
              <a:rPr lang="en-US" altLang="en-US" baseline="-25000" dirty="0" err="1"/>
              <a:t>d</a:t>
            </a:r>
            <a:r>
              <a:rPr lang="en-US" altLang="en-US" baseline="-25000" dirty="0"/>
              <a:t> </a:t>
            </a:r>
            <a:r>
              <a:rPr lang="en-US" altLang="en-US" dirty="0"/>
              <a:t>= 1 - AR</a:t>
            </a:r>
            <a:r>
              <a:rPr lang="en-US" altLang="en-US" sz="1050" baseline="-25000" dirty="0"/>
              <a:t>MLE  </a:t>
            </a:r>
            <a:r>
              <a:rPr lang="en-US" altLang="en-US" sz="1050" dirty="0"/>
              <a:t>/ </a:t>
            </a:r>
            <a:r>
              <a:rPr lang="en-US" altLang="en-US" dirty="0" err="1"/>
              <a:t>AR</a:t>
            </a:r>
            <a:r>
              <a:rPr lang="en-US" altLang="en-US" sz="1050" baseline="-25000" dirty="0" err="1"/>
              <a:t>d</a:t>
            </a:r>
            <a:endParaRPr lang="en-US" altLang="en-US" sz="1050" baseline="-25000" dirty="0"/>
          </a:p>
          <a:p>
            <a:endParaRPr lang="en-US" dirty="0"/>
          </a:p>
        </p:txBody>
      </p:sp>
      <p:sp>
        <p:nvSpPr>
          <p:cNvPr id="4" name="Slide Number Placeholder 3"/>
          <p:cNvSpPr>
            <a:spLocks noGrp="1"/>
          </p:cNvSpPr>
          <p:nvPr>
            <p:ph type="sldNum" sz="quarter" idx="10"/>
          </p:nvPr>
        </p:nvSpPr>
        <p:spPr/>
        <p:txBody>
          <a:bodyPr/>
          <a:lstStyle/>
          <a:p>
            <a:fld id="{BAB460EB-1CDE-48C8-933A-05A8CCCB31A0}" type="slidenum">
              <a:rPr lang="en-US" smtClean="0"/>
              <a:t>12</a:t>
            </a:fld>
            <a:endParaRPr lang="en-US"/>
          </a:p>
        </p:txBody>
      </p:sp>
    </p:spTree>
    <p:extLst>
      <p:ext uri="{BB962C8B-B14F-4D97-AF65-F5344CB8AC3E}">
        <p14:creationId xmlns:p14="http://schemas.microsoft.com/office/powerpoint/2010/main" val="20102313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43012"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a:solidFill>
                  <a:schemeClr val="tx1"/>
                </a:solidFill>
                <a:latin typeface="Times New Roman" panose="02020603050405020304" pitchFamily="18" charset="0"/>
              </a:defRPr>
            </a:lvl1pPr>
            <a:lvl2pPr marL="742950" indent="-285750" defTabSz="922338">
              <a:defRPr sz="2400">
                <a:solidFill>
                  <a:schemeClr val="tx1"/>
                </a:solidFill>
                <a:latin typeface="Times New Roman" panose="02020603050405020304" pitchFamily="18" charset="0"/>
              </a:defRPr>
            </a:lvl2pPr>
            <a:lvl3pPr marL="1143000" indent="-228600" defTabSz="922338">
              <a:defRPr sz="2400">
                <a:solidFill>
                  <a:schemeClr val="tx1"/>
                </a:solidFill>
                <a:latin typeface="Times New Roman" panose="02020603050405020304" pitchFamily="18" charset="0"/>
              </a:defRPr>
            </a:lvl3pPr>
            <a:lvl4pPr marL="1600200" indent="-228600" defTabSz="922338">
              <a:defRPr sz="2400">
                <a:solidFill>
                  <a:schemeClr val="tx1"/>
                </a:solidFill>
                <a:latin typeface="Times New Roman" panose="02020603050405020304" pitchFamily="18" charset="0"/>
              </a:defRPr>
            </a:lvl4pPr>
            <a:lvl5pPr marL="2057400" indent="-228600" defTabSz="922338">
              <a:defRPr sz="2400">
                <a:solidFill>
                  <a:schemeClr val="tx1"/>
                </a:solidFill>
                <a:latin typeface="Times New Roman" panose="02020603050405020304" pitchFamily="18" charset="0"/>
              </a:defRPr>
            </a:lvl5pPr>
            <a:lvl6pPr marL="2514600" indent="-228600" defTabSz="922338"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defTabSz="922338"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defTabSz="922338"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defTabSz="922338" eaLnBrk="0" fontAlgn="base" hangingPunct="0">
              <a:spcBef>
                <a:spcPct val="0"/>
              </a:spcBef>
              <a:spcAft>
                <a:spcPct val="0"/>
              </a:spcAft>
              <a:defRPr sz="2400">
                <a:solidFill>
                  <a:schemeClr val="tx1"/>
                </a:solidFill>
                <a:latin typeface="Times New Roman" panose="02020603050405020304" pitchFamily="18" charset="0"/>
              </a:defRPr>
            </a:lvl9pPr>
          </a:lstStyle>
          <a:p>
            <a:fld id="{A04112FB-6428-4741-A607-D0A884E98C51}" type="slidenum">
              <a:rPr lang="en-US" altLang="en-US" sz="1100"/>
              <a:pPr/>
              <a:t>13</a:t>
            </a:fld>
            <a:endParaRPr lang="en-US" altLang="en-US" sz="1100"/>
          </a:p>
        </p:txBody>
      </p:sp>
    </p:spTree>
    <p:extLst>
      <p:ext uri="{BB962C8B-B14F-4D97-AF65-F5344CB8AC3E}">
        <p14:creationId xmlns:p14="http://schemas.microsoft.com/office/powerpoint/2010/main" val="6236302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though some people ignore the role of environmental transmission, the evidence is mixed and it is likely that the role of environmental transmission on disease risk varies by context.  In our analysis, we </a:t>
            </a:r>
            <a:r>
              <a:rPr lang="en-US" i="1" dirty="0"/>
              <a:t>define</a:t>
            </a:r>
            <a:r>
              <a:rPr lang="en-US" dirty="0"/>
              <a:t> the contexts in which environmental transmission is likely to be important, which is a major strength of our paper.  We are explaining the previously observed geographic heterogeneity. This slide presents what different researchers have said about the topic previously.  It is not meant to be a linear progression but rather to show the variety of associations that have been found. </a:t>
            </a:r>
          </a:p>
          <a:p>
            <a:endParaRPr lang="en-US" dirty="0"/>
          </a:p>
          <a:p>
            <a:r>
              <a:rPr lang="en-US" dirty="0"/>
              <a:t>The first and third bullets are not meant to be the same.  Patel conducted a multivariate analysis of diarrhea disease worldwide.  He found that no single factor adequately appeared to explain the data and postulated that the role of the environment in disease transmission is context specific.  He has a figure that shows this result graphically and a table that shows it analytically.  Let me know if you would like to add one/both to your presentation. See below for the relevant section of his abstract:</a:t>
            </a:r>
          </a:p>
          <a:p>
            <a:endParaRPr lang="en-US" dirty="0"/>
          </a:p>
          <a:p>
            <a:r>
              <a:rPr lang="en-US" sz="1200" kern="1200" dirty="0">
                <a:solidFill>
                  <a:schemeClr val="tx1"/>
                </a:solidFill>
                <a:effectLst/>
                <a:latin typeface="+mn-lt"/>
                <a:ea typeface="+mn-ea"/>
                <a:cs typeface="+mn-cs"/>
              </a:rPr>
              <a:t>"Among a total of 99 studies representing all 6 geographic regions of the world, patterns of year-round disease were more evident in low- and low-middle income countries compared with upper-middle and high-income countries where disease was more likely to be seasonal. The level of country development was a stronger predictor of strength of seasonality (P = 0.001) than geographic location or climate. However, the observation of distinctly different seasonal patterns of rotavirus disease in some countries with similar geographic location, climate and level of development indicate that a single unifying explanation for variation in seasonality of rotavirus disease is unlikely.</a:t>
            </a:r>
            <a:r>
              <a:rPr lang="en-US" dirty="0"/>
              <a:t>"</a:t>
            </a:r>
          </a:p>
          <a:p>
            <a:endParaRPr lang="en-US" dirty="0"/>
          </a:p>
          <a:p>
            <a:r>
              <a:rPr lang="en-US" dirty="0"/>
              <a:t>I would also argue that the association that Patel found with development index could be largely mediated or explained by the level of WASH infrastructure (mediated if there is still a direct effect, explained if there is not and development index acts as an instrumental variable...the former is more likely).  In our analysis, we see that extremely high levels of intervention will be needed to interrupt transmission in communities with standing water sources.  By definition almost all studies on seasonality of rotavirus have been conducted in large cities with built infrastructure which is exactly where we would expect WASH coverage to matter.  Less developed countries probably generally have poorer sanitation and water treatment systems in these large cities, so a low development index may just be a proxy for this poor WASH infrastructure. </a:t>
            </a:r>
          </a:p>
        </p:txBody>
      </p:sp>
      <p:sp>
        <p:nvSpPr>
          <p:cNvPr id="4" name="Slide Number Placeholder 3"/>
          <p:cNvSpPr>
            <a:spLocks noGrp="1"/>
          </p:cNvSpPr>
          <p:nvPr>
            <p:ph type="sldNum" sz="quarter" idx="10"/>
          </p:nvPr>
        </p:nvSpPr>
        <p:spPr/>
        <p:txBody>
          <a:bodyPr/>
          <a:lstStyle/>
          <a:p>
            <a:fld id="{BAB460EB-1CDE-48C8-933A-05A8CCCB31A0}" type="slidenum">
              <a:rPr lang="en-US" smtClean="0"/>
              <a:t>16</a:t>
            </a:fld>
            <a:endParaRPr lang="en-US"/>
          </a:p>
        </p:txBody>
      </p:sp>
    </p:spTree>
    <p:extLst>
      <p:ext uri="{BB962C8B-B14F-4D97-AF65-F5344CB8AC3E}">
        <p14:creationId xmlns:p14="http://schemas.microsoft.com/office/powerpoint/2010/main" val="5543399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we believe the time series studies that temperature is important then environment must play a role in transmission</a:t>
            </a:r>
          </a:p>
          <a:p>
            <a:r>
              <a:rPr lang="en-US" baseline="0" dirty="0"/>
              <a:t>If water is a disseminator then may miss the role of water in traditional </a:t>
            </a:r>
            <a:r>
              <a:rPr lang="en-US" baseline="0" dirty="0" err="1"/>
              <a:t>Epid</a:t>
            </a:r>
            <a:r>
              <a:rPr lang="en-US" baseline="0" dirty="0"/>
              <a:t> studies and QMRA</a:t>
            </a:r>
          </a:p>
        </p:txBody>
      </p:sp>
      <p:sp>
        <p:nvSpPr>
          <p:cNvPr id="4" name="Slide Number Placeholder 3"/>
          <p:cNvSpPr>
            <a:spLocks noGrp="1"/>
          </p:cNvSpPr>
          <p:nvPr>
            <p:ph type="sldNum" sz="quarter" idx="10"/>
          </p:nvPr>
        </p:nvSpPr>
        <p:spPr/>
        <p:txBody>
          <a:bodyPr/>
          <a:lstStyle/>
          <a:p>
            <a:fld id="{F409FFC6-01FC-4642-B96A-F7D79C1ECB22}" type="slidenum">
              <a:rPr lang="en-US" smtClean="0"/>
              <a:t>17</a:t>
            </a:fld>
            <a:endParaRPr lang="en-US"/>
          </a:p>
        </p:txBody>
      </p:sp>
    </p:spTree>
    <p:extLst>
      <p:ext uri="{BB962C8B-B14F-4D97-AF65-F5344CB8AC3E}">
        <p14:creationId xmlns:p14="http://schemas.microsoft.com/office/powerpoint/2010/main" val="36961990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B460EB-1CDE-48C8-933A-05A8CCCB31A0}" type="slidenum">
              <a:rPr lang="en-US" smtClean="0"/>
              <a:t>18</a:t>
            </a:fld>
            <a:endParaRPr lang="en-US"/>
          </a:p>
        </p:txBody>
      </p:sp>
    </p:spTree>
    <p:extLst>
      <p:ext uri="{BB962C8B-B14F-4D97-AF65-F5344CB8AC3E}">
        <p14:creationId xmlns:p14="http://schemas.microsoft.com/office/powerpoint/2010/main" val="1544885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7C751A8-FABF-46B8-909A-D56B8C540F11}"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8C6D497-0FE2-479B-A1D7-B5B3AE9A0893}"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E444C91-BF44-42F1-A98B-7E14F536A1BF}"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F78A3A-AD1F-4A25-9957-D2465355A088}"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24B6ED2-D898-4167-9404-F2E7956675E5}" type="datetime1">
              <a:rPr lang="en-US" smtClean="0"/>
              <a:t>4/20/2017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3DABCA-6593-41FF-8FD0-08ABD0CE5245}" type="datetime1">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AC045FA-B9E0-4DC4-8C7A-4E13A26C666D}" type="datetime1">
              <a:rPr lang="en-US" smtClean="0"/>
              <a:t>4/20/2017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C22E499-571F-427D-B642-43F338CC745C}" type="datetime1">
              <a:rPr lang="en-US" smtClean="0"/>
              <a:t>4/20/2017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6DE4F3-246F-451F-A971-29DA8502D780}" type="datetime1">
              <a:rPr lang="en-US" smtClean="0"/>
              <a:t>4/20/2017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49F049-8A25-43F5-B94C-25233489F703}" type="datetime1">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C85BD5-CF68-45EA-9C1B-BB5E3B86FDD2}" type="datetime1">
              <a:rPr lang="en-US" smtClean="0"/>
              <a:t>4/20/2017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F2A71F-1BEA-41CE-820F-D3096D94F2CA}" type="datetime1">
              <a:rPr lang="en-US" smtClean="0"/>
              <a:t>4/20/2017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wmf"/></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110.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0.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8.xml"/><Relationship Id="rId16" Type="http://schemas.openxmlformats.org/officeDocument/2006/relationships/image" Target="../media/image30.png"/><Relationship Id="rId20" Type="http://schemas.openxmlformats.org/officeDocument/2006/relationships/image" Target="../media/image12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5" Type="http://schemas.openxmlformats.org/officeDocument/2006/relationships/image" Target="../media/image29.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wmf"/></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6.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838200"/>
            <a:ext cx="8991600" cy="2228850"/>
          </a:xfrm>
        </p:spPr>
        <p:txBody>
          <a:bodyPr>
            <a:normAutofit fontScale="90000"/>
          </a:bodyPr>
          <a:lstStyle/>
          <a:p>
            <a:br>
              <a:rPr lang="en-US" dirty="0"/>
            </a:br>
            <a:r>
              <a:rPr lang="en-US" dirty="0"/>
              <a:t> </a:t>
            </a:r>
            <a:r>
              <a:rPr lang="en-US" b="1" dirty="0"/>
              <a:t>Characterizing Environmental Modes of Transmission  </a:t>
            </a:r>
            <a:br>
              <a:rPr lang="en-US" b="1" dirty="0"/>
            </a:br>
            <a:r>
              <a:rPr lang="en-US" b="1" dirty="0"/>
              <a:t> </a:t>
            </a:r>
            <a:r>
              <a:rPr lang="en-US" dirty="0"/>
              <a:t>	</a:t>
            </a:r>
            <a:br>
              <a:rPr lang="en-US" dirty="0"/>
            </a:br>
            <a:endParaRPr lang="en-US" dirty="0"/>
          </a:p>
        </p:txBody>
      </p:sp>
      <p:sp>
        <p:nvSpPr>
          <p:cNvPr id="3" name="Subtitle 2"/>
          <p:cNvSpPr>
            <a:spLocks noGrp="1"/>
          </p:cNvSpPr>
          <p:nvPr>
            <p:ph type="subTitle" idx="1"/>
          </p:nvPr>
        </p:nvSpPr>
        <p:spPr>
          <a:xfrm>
            <a:off x="762000" y="3886200"/>
            <a:ext cx="7467600" cy="2286000"/>
          </a:xfrm>
        </p:spPr>
        <p:txBody>
          <a:bodyPr>
            <a:normAutofit/>
          </a:bodyPr>
          <a:lstStyle/>
          <a:p>
            <a:r>
              <a:rPr lang="en-US" dirty="0"/>
              <a:t>Joseph Eisenberg</a:t>
            </a:r>
          </a:p>
          <a:p>
            <a:r>
              <a:rPr lang="en-US" dirty="0"/>
              <a:t>University of Michigan</a:t>
            </a:r>
          </a:p>
          <a:p>
            <a:r>
              <a:rPr lang="en-US" dirty="0"/>
              <a:t>April 19, 2017</a:t>
            </a:r>
          </a:p>
        </p:txBody>
      </p:sp>
      <p:sp>
        <p:nvSpPr>
          <p:cNvPr id="4" name="Slide Number Placeholder 3"/>
          <p:cNvSpPr>
            <a:spLocks noGrp="1"/>
          </p:cNvSpPr>
          <p:nvPr>
            <p:ph type="sldNum" sz="quarter" idx="12"/>
          </p:nvPr>
        </p:nvSpPr>
        <p:spPr/>
        <p:txBody>
          <a:bodyPr/>
          <a:lstStyle/>
          <a:p>
            <a:fld id="{B6F15528-21DE-4FAA-801E-634DDDAF4B2B}" type="slidenum">
              <a:rPr lang="en-US" smtClean="0"/>
              <a:pPr/>
              <a:t>1</a:t>
            </a:fld>
            <a:endParaRPr lang="en-US"/>
          </a:p>
        </p:txBody>
      </p:sp>
    </p:spTree>
    <p:extLst>
      <p:ext uri="{BB962C8B-B14F-4D97-AF65-F5344CB8AC3E}">
        <p14:creationId xmlns:p14="http://schemas.microsoft.com/office/powerpoint/2010/main" val="418235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457200" y="76200"/>
            <a:ext cx="8229600" cy="1143000"/>
          </a:xfrm>
        </p:spPr>
        <p:txBody>
          <a:bodyPr>
            <a:normAutofit/>
          </a:bodyPr>
          <a:lstStyle/>
          <a:p>
            <a:r>
              <a:rPr lang="en-US" altLang="en-US" sz="3200" b="1" i="1" dirty="0">
                <a:solidFill>
                  <a:schemeClr val="accent1">
                    <a:lumMod val="75000"/>
                  </a:schemeClr>
                </a:solidFill>
              </a:rPr>
              <a:t>Cryptosporidium</a:t>
            </a:r>
            <a:r>
              <a:rPr lang="en-US" altLang="en-US" sz="3200" b="1" dirty="0">
                <a:solidFill>
                  <a:schemeClr val="accent1">
                    <a:lumMod val="75000"/>
                  </a:schemeClr>
                </a:solidFill>
              </a:rPr>
              <a:t> Outbreak</a:t>
            </a:r>
            <a:br>
              <a:rPr lang="en-US" altLang="en-US" sz="3600" b="1" dirty="0">
                <a:solidFill>
                  <a:schemeClr val="accent1">
                    <a:lumMod val="75000"/>
                  </a:schemeClr>
                </a:solidFill>
              </a:rPr>
            </a:br>
            <a:r>
              <a:rPr lang="en-US" altLang="en-US" sz="2800" b="1" dirty="0">
                <a:solidFill>
                  <a:schemeClr val="accent1">
                    <a:lumMod val="75000"/>
                  </a:schemeClr>
                </a:solidFill>
              </a:rPr>
              <a:t>Role of Person-Environment-Person</a:t>
            </a:r>
          </a:p>
        </p:txBody>
      </p:sp>
      <p:grpSp>
        <p:nvGrpSpPr>
          <p:cNvPr id="2" name="Group 1"/>
          <p:cNvGrpSpPr/>
          <p:nvPr/>
        </p:nvGrpSpPr>
        <p:grpSpPr>
          <a:xfrm>
            <a:off x="990600" y="2743200"/>
            <a:ext cx="8153400" cy="2925763"/>
            <a:chOff x="698500" y="2095500"/>
            <a:chExt cx="8153400" cy="2925763"/>
          </a:xfrm>
        </p:grpSpPr>
        <p:sp>
          <p:nvSpPr>
            <p:cNvPr id="274435" name="Rectangle 3"/>
            <p:cNvSpPr>
              <a:spLocks noChangeArrowheads="1"/>
            </p:cNvSpPr>
            <p:nvPr/>
          </p:nvSpPr>
          <p:spPr bwMode="auto">
            <a:xfrm>
              <a:off x="2374900" y="2628900"/>
              <a:ext cx="2514600" cy="10668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74436" name="Rectangle 4"/>
            <p:cNvSpPr>
              <a:spLocks noChangeArrowheads="1"/>
            </p:cNvSpPr>
            <p:nvPr/>
          </p:nvSpPr>
          <p:spPr bwMode="auto">
            <a:xfrm>
              <a:off x="698500" y="2628900"/>
              <a:ext cx="1066800" cy="8382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dirty="0">
                  <a:solidFill>
                    <a:schemeClr val="tx2"/>
                  </a:solidFill>
                </a:rPr>
                <a:t>S(t)</a:t>
              </a:r>
            </a:p>
            <a:p>
              <a:pPr algn="ctr">
                <a:spcAft>
                  <a:spcPct val="50000"/>
                </a:spcAft>
              </a:pPr>
              <a:r>
                <a:rPr lang="en-US" altLang="en-US" sz="1600" b="1" dirty="0">
                  <a:solidFill>
                    <a:schemeClr val="tx2"/>
                  </a:solidFill>
                </a:rPr>
                <a:t>Susceptible</a:t>
              </a:r>
            </a:p>
          </p:txBody>
        </p:sp>
        <p:sp>
          <p:nvSpPr>
            <p:cNvPr id="274437" name="Line 5"/>
            <p:cNvSpPr>
              <a:spLocks noChangeShapeType="1"/>
            </p:cNvSpPr>
            <p:nvPr/>
          </p:nvSpPr>
          <p:spPr bwMode="auto">
            <a:xfrm>
              <a:off x="2374900" y="3086100"/>
              <a:ext cx="2286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38" name="Rectangle 6"/>
            <p:cNvSpPr>
              <a:spLocks noChangeArrowheads="1"/>
            </p:cNvSpPr>
            <p:nvPr/>
          </p:nvSpPr>
          <p:spPr bwMode="auto">
            <a:xfrm>
              <a:off x="2603500" y="2933700"/>
              <a:ext cx="304800" cy="381000"/>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chemeClr val="tx2"/>
                  </a:solidFill>
                </a:rPr>
                <a:t>E</a:t>
              </a:r>
              <a:r>
                <a:rPr lang="en-US" altLang="en-US" sz="1600" b="1" baseline="-25000">
                  <a:solidFill>
                    <a:schemeClr val="tx2"/>
                  </a:solidFill>
                </a:rPr>
                <a:t>1</a:t>
              </a:r>
              <a:endParaRPr lang="en-US" altLang="en-US" sz="1600" b="1">
                <a:solidFill>
                  <a:schemeClr val="tx2"/>
                </a:solidFill>
              </a:endParaRPr>
            </a:p>
          </p:txBody>
        </p:sp>
        <p:sp>
          <p:nvSpPr>
            <p:cNvPr id="274439" name="Rectangle 7"/>
            <p:cNvSpPr>
              <a:spLocks noChangeArrowheads="1"/>
            </p:cNvSpPr>
            <p:nvPr/>
          </p:nvSpPr>
          <p:spPr bwMode="auto">
            <a:xfrm>
              <a:off x="3213100" y="2933700"/>
              <a:ext cx="304800" cy="381000"/>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chemeClr val="tx2"/>
                  </a:solidFill>
                </a:rPr>
                <a:t>E</a:t>
              </a:r>
              <a:r>
                <a:rPr lang="en-US" altLang="en-US" sz="1600" b="1" baseline="-25000">
                  <a:solidFill>
                    <a:schemeClr val="tx2"/>
                  </a:solidFill>
                </a:rPr>
                <a:t>2</a:t>
              </a:r>
              <a:endParaRPr lang="en-US" altLang="en-US" sz="1600" b="1">
                <a:solidFill>
                  <a:schemeClr val="tx2"/>
                </a:solidFill>
              </a:endParaRPr>
            </a:p>
          </p:txBody>
        </p:sp>
        <p:sp>
          <p:nvSpPr>
            <p:cNvPr id="274440" name="Rectangle 8"/>
            <p:cNvSpPr>
              <a:spLocks noChangeArrowheads="1"/>
            </p:cNvSpPr>
            <p:nvPr/>
          </p:nvSpPr>
          <p:spPr bwMode="auto">
            <a:xfrm>
              <a:off x="4356100" y="2933700"/>
              <a:ext cx="304800" cy="381000"/>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chemeClr val="tx2"/>
                  </a:solidFill>
                </a:rPr>
                <a:t>E</a:t>
              </a:r>
              <a:r>
                <a:rPr lang="en-US" altLang="en-US" sz="1600" b="1" baseline="-25000">
                  <a:solidFill>
                    <a:schemeClr val="tx2"/>
                  </a:solidFill>
                </a:rPr>
                <a:t>k</a:t>
              </a:r>
              <a:endParaRPr lang="en-US" altLang="en-US" sz="1600" b="1">
                <a:solidFill>
                  <a:schemeClr val="tx2"/>
                </a:solidFill>
              </a:endParaRPr>
            </a:p>
          </p:txBody>
        </p:sp>
        <p:sp>
          <p:nvSpPr>
            <p:cNvPr id="274441" name="Rectangle 9"/>
            <p:cNvSpPr>
              <a:spLocks noChangeArrowheads="1"/>
            </p:cNvSpPr>
            <p:nvPr/>
          </p:nvSpPr>
          <p:spPr bwMode="auto">
            <a:xfrm>
              <a:off x="5727700" y="2095500"/>
              <a:ext cx="1295400" cy="8382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a:solidFill>
                    <a:schemeClr val="tx2"/>
                  </a:solidFill>
                </a:rPr>
                <a:t>I</a:t>
              </a:r>
              <a:r>
                <a:rPr lang="en-US" altLang="en-US" sz="1800" b="1" baseline="-25000">
                  <a:solidFill>
                    <a:schemeClr val="tx2"/>
                  </a:solidFill>
                </a:rPr>
                <a:t>A</a:t>
              </a:r>
              <a:r>
                <a:rPr lang="en-US" altLang="en-US" sz="1800" b="1">
                  <a:solidFill>
                    <a:schemeClr val="tx2"/>
                  </a:solidFill>
                </a:rPr>
                <a:t>(t) </a:t>
              </a:r>
            </a:p>
            <a:p>
              <a:pPr algn="ctr"/>
              <a:r>
                <a:rPr lang="en-US" altLang="en-US" sz="1600" b="1">
                  <a:solidFill>
                    <a:schemeClr val="tx2"/>
                  </a:solidFill>
                </a:rPr>
                <a:t>Infectious</a:t>
              </a:r>
            </a:p>
            <a:p>
              <a:pPr algn="ctr"/>
              <a:r>
                <a:rPr lang="en-US" altLang="en-US" sz="1200" b="1">
                  <a:solidFill>
                    <a:schemeClr val="tx2"/>
                  </a:solidFill>
                </a:rPr>
                <a:t>(asymptomatic)</a:t>
              </a:r>
            </a:p>
          </p:txBody>
        </p:sp>
        <p:sp>
          <p:nvSpPr>
            <p:cNvPr id="274442" name="Rectangle 10"/>
            <p:cNvSpPr>
              <a:spLocks noChangeArrowheads="1"/>
            </p:cNvSpPr>
            <p:nvPr/>
          </p:nvSpPr>
          <p:spPr bwMode="auto">
            <a:xfrm>
              <a:off x="7861300" y="2933700"/>
              <a:ext cx="990600" cy="7620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a:p>
              <a:pPr algn="ctr"/>
              <a:r>
                <a:rPr lang="en-US" altLang="en-US" sz="1800" b="1">
                  <a:solidFill>
                    <a:schemeClr val="tx2"/>
                  </a:solidFill>
                </a:rPr>
                <a:t>R(t) </a:t>
              </a:r>
            </a:p>
            <a:p>
              <a:pPr algn="ctr"/>
              <a:r>
                <a:rPr lang="en-US" altLang="en-US" sz="1600" b="1">
                  <a:solidFill>
                    <a:schemeClr val="tx2"/>
                  </a:solidFill>
                </a:rPr>
                <a:t>Removed</a:t>
              </a:r>
            </a:p>
            <a:p>
              <a:pPr algn="ctr"/>
              <a:endParaRPr lang="en-US" altLang="en-US">
                <a:solidFill>
                  <a:schemeClr val="tx2"/>
                </a:solidFill>
              </a:endParaRPr>
            </a:p>
          </p:txBody>
        </p:sp>
        <p:sp>
          <p:nvSpPr>
            <p:cNvPr id="274443" name="Line 11"/>
            <p:cNvSpPr>
              <a:spLocks noChangeShapeType="1"/>
            </p:cNvSpPr>
            <p:nvPr/>
          </p:nvSpPr>
          <p:spPr bwMode="auto">
            <a:xfrm flipH="1" flipV="1">
              <a:off x="1917700" y="3390900"/>
              <a:ext cx="0" cy="1360488"/>
            </a:xfrm>
            <a:prstGeom prst="line">
              <a:avLst/>
            </a:prstGeom>
            <a:noFill/>
            <a:ln w="9525">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4" name="Rectangle 12"/>
            <p:cNvSpPr>
              <a:spLocks noChangeArrowheads="1"/>
            </p:cNvSpPr>
            <p:nvPr/>
          </p:nvSpPr>
          <p:spPr bwMode="auto">
            <a:xfrm>
              <a:off x="1460500" y="4152900"/>
              <a:ext cx="1458913" cy="868363"/>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chemeClr val="tx2"/>
                  </a:solidFill>
                </a:rPr>
                <a:t>W(t)</a:t>
              </a:r>
            </a:p>
            <a:p>
              <a:pPr algn="ctr"/>
              <a:r>
                <a:rPr lang="en-US" altLang="en-US" sz="1600" b="1">
                  <a:solidFill>
                    <a:schemeClr val="tx2"/>
                  </a:solidFill>
                </a:rPr>
                <a:t>Environmental </a:t>
              </a:r>
            </a:p>
            <a:p>
              <a:pPr algn="ctr"/>
              <a:r>
                <a:rPr lang="en-US" altLang="en-US" sz="1600" b="1">
                  <a:solidFill>
                    <a:schemeClr val="tx2"/>
                  </a:solidFill>
                </a:rPr>
                <a:t>Transmission</a:t>
              </a:r>
            </a:p>
          </p:txBody>
        </p:sp>
        <p:sp>
          <p:nvSpPr>
            <p:cNvPr id="274445" name="Line 13"/>
            <p:cNvSpPr>
              <a:spLocks noChangeShapeType="1"/>
            </p:cNvSpPr>
            <p:nvPr/>
          </p:nvSpPr>
          <p:spPr bwMode="auto">
            <a:xfrm>
              <a:off x="2908300" y="3086100"/>
              <a:ext cx="3048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6" name="Line 14"/>
            <p:cNvSpPr>
              <a:spLocks noChangeShapeType="1"/>
            </p:cNvSpPr>
            <p:nvPr/>
          </p:nvSpPr>
          <p:spPr bwMode="auto">
            <a:xfrm>
              <a:off x="3517900" y="3086100"/>
              <a:ext cx="2921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7" name="Text Box 15"/>
            <p:cNvSpPr txBox="1">
              <a:spLocks noChangeArrowheads="1"/>
            </p:cNvSpPr>
            <p:nvPr/>
          </p:nvSpPr>
          <p:spPr bwMode="auto">
            <a:xfrm>
              <a:off x="3746500" y="27813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tx2"/>
                  </a:solidFill>
                </a:rPr>
                <a:t>...</a:t>
              </a:r>
            </a:p>
          </p:txBody>
        </p:sp>
        <p:sp>
          <p:nvSpPr>
            <p:cNvPr id="274448" name="Line 16"/>
            <p:cNvSpPr>
              <a:spLocks noChangeShapeType="1"/>
            </p:cNvSpPr>
            <p:nvPr/>
          </p:nvSpPr>
          <p:spPr bwMode="auto">
            <a:xfrm>
              <a:off x="4095750" y="3086100"/>
              <a:ext cx="26035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49" name="Text Box 17"/>
            <p:cNvSpPr txBox="1">
              <a:spLocks noChangeArrowheads="1"/>
            </p:cNvSpPr>
            <p:nvPr/>
          </p:nvSpPr>
          <p:spPr bwMode="auto">
            <a:xfrm>
              <a:off x="2832100" y="33909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solidFill>
                    <a:schemeClr val="tx2"/>
                  </a:solidFill>
                </a:rPr>
                <a:t>Latently Infected</a:t>
              </a:r>
            </a:p>
          </p:txBody>
        </p:sp>
        <p:sp>
          <p:nvSpPr>
            <p:cNvPr id="274450" name="Rectangle 18"/>
            <p:cNvSpPr>
              <a:spLocks noChangeArrowheads="1"/>
            </p:cNvSpPr>
            <p:nvPr/>
          </p:nvSpPr>
          <p:spPr bwMode="auto">
            <a:xfrm>
              <a:off x="5727700" y="3314700"/>
              <a:ext cx="1295400" cy="8382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a:solidFill>
                    <a:schemeClr val="tx2"/>
                  </a:solidFill>
                </a:rPr>
                <a:t>I</a:t>
              </a:r>
              <a:r>
                <a:rPr lang="en-US" altLang="en-US" sz="1800" b="1" baseline="-25000">
                  <a:solidFill>
                    <a:schemeClr val="tx2"/>
                  </a:solidFill>
                </a:rPr>
                <a:t>S</a:t>
              </a:r>
              <a:r>
                <a:rPr lang="en-US" altLang="en-US" sz="1800" b="1">
                  <a:solidFill>
                    <a:schemeClr val="tx2"/>
                  </a:solidFill>
                </a:rPr>
                <a:t>(t)</a:t>
              </a:r>
            </a:p>
            <a:p>
              <a:pPr algn="ctr"/>
              <a:r>
                <a:rPr lang="en-US" altLang="en-US" sz="1600" b="1">
                  <a:solidFill>
                    <a:schemeClr val="tx2"/>
                  </a:solidFill>
                </a:rPr>
                <a:t>Infectious</a:t>
              </a:r>
            </a:p>
            <a:p>
              <a:pPr algn="ctr"/>
              <a:r>
                <a:rPr lang="en-US" altLang="en-US" sz="1200" b="1">
                  <a:solidFill>
                    <a:schemeClr val="tx2"/>
                  </a:solidFill>
                </a:rPr>
                <a:t>(symptomatic)</a:t>
              </a:r>
            </a:p>
          </p:txBody>
        </p:sp>
        <p:sp>
          <p:nvSpPr>
            <p:cNvPr id="274451" name="Line 19"/>
            <p:cNvSpPr>
              <a:spLocks noChangeShapeType="1"/>
            </p:cNvSpPr>
            <p:nvPr/>
          </p:nvSpPr>
          <p:spPr bwMode="auto">
            <a:xfrm rot="2159147">
              <a:off x="4983163" y="3324225"/>
              <a:ext cx="87471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2" name="Line 20"/>
            <p:cNvSpPr>
              <a:spLocks noChangeShapeType="1"/>
            </p:cNvSpPr>
            <p:nvPr/>
          </p:nvSpPr>
          <p:spPr bwMode="auto">
            <a:xfrm rot="20415397" flipV="1">
              <a:off x="5045075" y="2630488"/>
              <a:ext cx="746125" cy="333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3" name="Line 21"/>
            <p:cNvSpPr>
              <a:spLocks noChangeShapeType="1"/>
            </p:cNvSpPr>
            <p:nvPr/>
          </p:nvSpPr>
          <p:spPr bwMode="auto">
            <a:xfrm flipH="1">
              <a:off x="5500688" y="2784475"/>
              <a:ext cx="223837" cy="0"/>
            </a:xfrm>
            <a:prstGeom prst="line">
              <a:avLst/>
            </a:prstGeom>
            <a:noFill/>
            <a:ln w="9525">
              <a:solidFill>
                <a:srgbClr val="00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4" name="Line 22"/>
            <p:cNvSpPr>
              <a:spLocks noChangeShapeType="1"/>
            </p:cNvSpPr>
            <p:nvPr/>
          </p:nvSpPr>
          <p:spPr bwMode="auto">
            <a:xfrm flipV="1">
              <a:off x="5499100" y="2789238"/>
              <a:ext cx="4763" cy="1211262"/>
            </a:xfrm>
            <a:prstGeom prst="line">
              <a:avLst/>
            </a:prstGeom>
            <a:noFill/>
            <a:ln w="9525">
              <a:solidFill>
                <a:srgbClr val="00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5" name="Line 23"/>
            <p:cNvSpPr>
              <a:spLocks noChangeShapeType="1"/>
            </p:cNvSpPr>
            <p:nvPr/>
          </p:nvSpPr>
          <p:spPr bwMode="auto">
            <a:xfrm>
              <a:off x="7327900" y="32385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6" name="Line 24"/>
            <p:cNvSpPr>
              <a:spLocks noChangeShapeType="1"/>
            </p:cNvSpPr>
            <p:nvPr/>
          </p:nvSpPr>
          <p:spPr bwMode="auto">
            <a:xfrm>
              <a:off x="4660900" y="3086100"/>
              <a:ext cx="2286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7" name="Rectangle 25"/>
            <p:cNvSpPr>
              <a:spLocks noChangeArrowheads="1"/>
            </p:cNvSpPr>
            <p:nvPr/>
          </p:nvSpPr>
          <p:spPr bwMode="auto">
            <a:xfrm>
              <a:off x="1841500" y="3162300"/>
              <a:ext cx="733425"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latin typeface="Arial" panose="020B0604020202020204" pitchFamily="34" charset="0"/>
                  <a:sym typeface="Symbol" panose="05050102010706020507" pitchFamily="18" charset="2"/>
                </a:rPr>
                <a:t></a:t>
              </a:r>
              <a:r>
                <a:rPr lang="en-US" altLang="en-US" sz="1200" b="1">
                  <a:latin typeface="Arial" panose="020B0604020202020204" pitchFamily="34" charset="0"/>
                </a:rPr>
                <a:t> + </a:t>
              </a:r>
              <a:r>
                <a:rPr lang="en-US" altLang="en-US" sz="1200" b="1">
                  <a:latin typeface="Arial" panose="020B0604020202020204" pitchFamily="34" charset="0"/>
                  <a:sym typeface="Symbol" panose="05050102010706020507" pitchFamily="18" charset="2"/>
                </a:rPr>
                <a:t></a:t>
              </a:r>
              <a:r>
                <a:rPr lang="en-US" altLang="en-US" sz="1200" b="1" baseline="-25000">
                  <a:latin typeface="Arial" panose="020B0604020202020204" pitchFamily="34" charset="0"/>
                </a:rPr>
                <a:t>S</a:t>
              </a:r>
              <a:r>
                <a:rPr lang="en-US" altLang="en-US" sz="1200">
                  <a:latin typeface="Arial" panose="020B0604020202020204" pitchFamily="34" charset="0"/>
                </a:rPr>
                <a:t> </a:t>
              </a:r>
            </a:p>
          </p:txBody>
        </p:sp>
        <p:sp>
          <p:nvSpPr>
            <p:cNvPr id="274458" name="Line 26"/>
            <p:cNvSpPr>
              <a:spLocks noChangeShapeType="1"/>
            </p:cNvSpPr>
            <p:nvPr/>
          </p:nvSpPr>
          <p:spPr bwMode="auto">
            <a:xfrm>
              <a:off x="7023100" y="27813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59" name="Line 27"/>
            <p:cNvSpPr>
              <a:spLocks noChangeShapeType="1"/>
            </p:cNvSpPr>
            <p:nvPr/>
          </p:nvSpPr>
          <p:spPr bwMode="auto">
            <a:xfrm flipV="1">
              <a:off x="7023100" y="32385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0" name="Line 28"/>
            <p:cNvSpPr>
              <a:spLocks noChangeShapeType="1"/>
            </p:cNvSpPr>
            <p:nvPr/>
          </p:nvSpPr>
          <p:spPr bwMode="auto">
            <a:xfrm flipH="1" flipV="1">
              <a:off x="2222500" y="3390900"/>
              <a:ext cx="0" cy="609600"/>
            </a:xfrm>
            <a:prstGeom prst="line">
              <a:avLst/>
            </a:prstGeom>
            <a:noFill/>
            <a:ln w="9525">
              <a:solidFill>
                <a:srgbClr val="00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61" name="Line 29"/>
            <p:cNvSpPr>
              <a:spLocks noChangeShapeType="1"/>
            </p:cNvSpPr>
            <p:nvPr/>
          </p:nvSpPr>
          <p:spPr bwMode="auto">
            <a:xfrm>
              <a:off x="2216150" y="4000500"/>
              <a:ext cx="3511550" cy="0"/>
            </a:xfrm>
            <a:prstGeom prst="line">
              <a:avLst/>
            </a:prstGeom>
            <a:noFill/>
            <a:ln w="9525">
              <a:solidFill>
                <a:srgbClr val="00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62" name="Rectangle 30"/>
            <p:cNvSpPr>
              <a:spLocks noChangeArrowheads="1"/>
            </p:cNvSpPr>
            <p:nvPr/>
          </p:nvSpPr>
          <p:spPr bwMode="auto">
            <a:xfrm>
              <a:off x="2971800" y="289560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solidFill>
                    <a:schemeClr val="tx2"/>
                  </a:solidFill>
                  <a:latin typeface="Symbol" panose="05050102010706020507" pitchFamily="18" charset="2"/>
                  <a:sym typeface="Symbol" panose="05050102010706020507" pitchFamily="18" charset="2"/>
                </a:rPr>
                <a:t>p</a:t>
              </a:r>
              <a:endParaRPr lang="en-US" altLang="en-US" sz="1200" b="1">
                <a:solidFill>
                  <a:schemeClr val="tx2"/>
                </a:solidFill>
                <a:latin typeface="Symbol" panose="05050102010706020507" pitchFamily="18" charset="2"/>
              </a:endParaRPr>
            </a:p>
          </p:txBody>
        </p:sp>
        <p:sp>
          <p:nvSpPr>
            <p:cNvPr id="274463" name="Rectangle 31"/>
            <p:cNvSpPr>
              <a:spLocks noChangeArrowheads="1"/>
            </p:cNvSpPr>
            <p:nvPr/>
          </p:nvSpPr>
          <p:spPr bwMode="auto">
            <a:xfrm>
              <a:off x="3562350" y="290195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solidFill>
                    <a:schemeClr val="tx2"/>
                  </a:solidFill>
                  <a:latin typeface="Symbol" panose="05050102010706020507" pitchFamily="18" charset="2"/>
                  <a:sym typeface="Symbol" panose="05050102010706020507" pitchFamily="18" charset="2"/>
                </a:rPr>
                <a:t>p</a:t>
              </a:r>
              <a:endParaRPr lang="en-US" altLang="en-US" sz="1200" b="1">
                <a:solidFill>
                  <a:schemeClr val="tx2"/>
                </a:solidFill>
                <a:latin typeface="Symbol" panose="05050102010706020507" pitchFamily="18" charset="2"/>
              </a:endParaRPr>
            </a:p>
          </p:txBody>
        </p:sp>
        <p:sp>
          <p:nvSpPr>
            <p:cNvPr id="274464" name="Rectangle 32"/>
            <p:cNvSpPr>
              <a:spLocks noChangeArrowheads="1"/>
            </p:cNvSpPr>
            <p:nvPr/>
          </p:nvSpPr>
          <p:spPr bwMode="auto">
            <a:xfrm>
              <a:off x="4121150" y="290195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solidFill>
                    <a:schemeClr val="tx2"/>
                  </a:solidFill>
                  <a:latin typeface="Symbol" panose="05050102010706020507" pitchFamily="18" charset="2"/>
                  <a:sym typeface="Symbol" panose="05050102010706020507" pitchFamily="18" charset="2"/>
                </a:rPr>
                <a:t>p</a:t>
              </a:r>
              <a:endParaRPr lang="en-US" altLang="en-US" sz="1200" b="1">
                <a:solidFill>
                  <a:schemeClr val="tx2"/>
                </a:solidFill>
                <a:latin typeface="Symbol" panose="05050102010706020507" pitchFamily="18" charset="2"/>
              </a:endParaRPr>
            </a:p>
          </p:txBody>
        </p:sp>
        <p:sp>
          <p:nvSpPr>
            <p:cNvPr id="274465" name="Rectangle 33"/>
            <p:cNvSpPr>
              <a:spLocks noChangeArrowheads="1"/>
            </p:cNvSpPr>
            <p:nvPr/>
          </p:nvSpPr>
          <p:spPr bwMode="auto">
            <a:xfrm>
              <a:off x="4699000" y="2886075"/>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solidFill>
                    <a:schemeClr val="tx2"/>
                  </a:solidFill>
                  <a:latin typeface="Symbol" panose="05050102010706020507" pitchFamily="18" charset="2"/>
                  <a:sym typeface="Symbol" panose="05050102010706020507" pitchFamily="18" charset="2"/>
                </a:rPr>
                <a:t>p</a:t>
              </a:r>
              <a:endParaRPr lang="en-US" altLang="en-US" sz="1200" b="1">
                <a:solidFill>
                  <a:schemeClr val="tx2"/>
                </a:solidFill>
                <a:latin typeface="Symbol" panose="05050102010706020507" pitchFamily="18" charset="2"/>
              </a:endParaRPr>
            </a:p>
          </p:txBody>
        </p:sp>
        <p:sp>
          <p:nvSpPr>
            <p:cNvPr id="274466" name="Rectangle 34"/>
            <p:cNvSpPr>
              <a:spLocks noChangeArrowheads="1"/>
            </p:cNvSpPr>
            <p:nvPr/>
          </p:nvSpPr>
          <p:spPr bwMode="auto">
            <a:xfrm>
              <a:off x="7435850" y="301625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latin typeface="Symbol" panose="05050102010706020507" pitchFamily="18" charset="2"/>
                  <a:sym typeface="Symbol" panose="05050102010706020507" pitchFamily="18" charset="2"/>
                </a:rPr>
                <a:t>d</a:t>
              </a:r>
              <a:endParaRPr lang="en-US" altLang="en-US" sz="1200" b="1">
                <a:latin typeface="Symbol" panose="05050102010706020507" pitchFamily="18" charset="2"/>
              </a:endParaRPr>
            </a:p>
          </p:txBody>
        </p:sp>
        <p:sp>
          <p:nvSpPr>
            <p:cNvPr id="274467" name="Rectangle 35"/>
            <p:cNvSpPr>
              <a:spLocks noChangeArrowheads="1"/>
            </p:cNvSpPr>
            <p:nvPr/>
          </p:nvSpPr>
          <p:spPr bwMode="auto">
            <a:xfrm>
              <a:off x="5270500" y="264795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latin typeface="Symbol" panose="05050102010706020507" pitchFamily="18" charset="2"/>
                  <a:sym typeface="Symbol" panose="05050102010706020507" pitchFamily="18" charset="2"/>
                </a:rPr>
                <a:t>r</a:t>
              </a:r>
              <a:endParaRPr lang="en-US" altLang="en-US" sz="1200" b="1">
                <a:latin typeface="Symbol" panose="05050102010706020507" pitchFamily="18" charset="2"/>
              </a:endParaRPr>
            </a:p>
          </p:txBody>
        </p:sp>
        <p:sp>
          <p:nvSpPr>
            <p:cNvPr id="274468" name="Rectangle 36"/>
            <p:cNvSpPr>
              <a:spLocks noChangeArrowheads="1"/>
            </p:cNvSpPr>
            <p:nvPr/>
          </p:nvSpPr>
          <p:spPr bwMode="auto">
            <a:xfrm>
              <a:off x="5086350" y="3263900"/>
              <a:ext cx="33972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latin typeface="Symbol" panose="05050102010706020507" pitchFamily="18" charset="2"/>
                  <a:sym typeface="Symbol" panose="05050102010706020507" pitchFamily="18" charset="2"/>
                </a:rPr>
                <a:t>1-r</a:t>
              </a:r>
              <a:endParaRPr lang="en-US" altLang="en-US" sz="1200" b="1">
                <a:latin typeface="Symbol" panose="05050102010706020507" pitchFamily="18" charset="2"/>
              </a:endParaRPr>
            </a:p>
          </p:txBody>
        </p:sp>
        <p:sp>
          <p:nvSpPr>
            <p:cNvPr id="274469" name="Line 37"/>
            <p:cNvSpPr>
              <a:spLocks noChangeShapeType="1"/>
            </p:cNvSpPr>
            <p:nvPr/>
          </p:nvSpPr>
          <p:spPr bwMode="auto">
            <a:xfrm flipH="1">
              <a:off x="1765300" y="3086100"/>
              <a:ext cx="60960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70" name="Line 38"/>
            <p:cNvSpPr>
              <a:spLocks noChangeShapeType="1"/>
            </p:cNvSpPr>
            <p:nvPr/>
          </p:nvSpPr>
          <p:spPr bwMode="auto">
            <a:xfrm>
              <a:off x="4889500" y="3086100"/>
              <a:ext cx="22860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71" name="Line 39"/>
            <p:cNvSpPr>
              <a:spLocks noChangeShapeType="1"/>
            </p:cNvSpPr>
            <p:nvPr/>
          </p:nvSpPr>
          <p:spPr bwMode="auto">
            <a:xfrm>
              <a:off x="2908300" y="4457700"/>
              <a:ext cx="2662238" cy="4763"/>
            </a:xfrm>
            <a:prstGeom prst="line">
              <a:avLst/>
            </a:prstGeom>
            <a:noFill/>
            <a:ln w="12700">
              <a:solidFill>
                <a:srgbClr val="FF0000"/>
              </a:solidFill>
              <a:prstDash val="lgDash"/>
              <a:round/>
              <a:headEnd type="triangle" w="sm" len="sm"/>
              <a:tailEnd type="none" w="lg"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72" name="Line 40"/>
            <p:cNvSpPr>
              <a:spLocks noChangeShapeType="1"/>
            </p:cNvSpPr>
            <p:nvPr/>
          </p:nvSpPr>
          <p:spPr bwMode="auto">
            <a:xfrm flipH="1">
              <a:off x="5575300" y="2881313"/>
              <a:ext cx="4763" cy="1576387"/>
            </a:xfrm>
            <a:prstGeom prst="line">
              <a:avLst/>
            </a:prstGeom>
            <a:noFill/>
            <a:ln w="12700">
              <a:solidFill>
                <a:srgbClr val="FF0000"/>
              </a:solidFill>
              <a:prstDash val="lg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4473" name="Line 41"/>
            <p:cNvSpPr>
              <a:spLocks noChangeShapeType="1"/>
            </p:cNvSpPr>
            <p:nvPr/>
          </p:nvSpPr>
          <p:spPr bwMode="auto">
            <a:xfrm flipH="1">
              <a:off x="5576888" y="2879725"/>
              <a:ext cx="138112" cy="0"/>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4474" name="Line 42"/>
            <p:cNvSpPr>
              <a:spLocks noChangeShapeType="1"/>
            </p:cNvSpPr>
            <p:nvPr/>
          </p:nvSpPr>
          <p:spPr bwMode="auto">
            <a:xfrm flipH="1">
              <a:off x="5581650" y="3937000"/>
              <a:ext cx="138113" cy="0"/>
            </a:xfrm>
            <a:prstGeom prst="line">
              <a:avLst/>
            </a:prstGeom>
            <a:noFill/>
            <a:ln w="9525">
              <a:solidFill>
                <a:srgbClr val="FF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5" name="Rectangle 3"/>
          <p:cNvSpPr txBox="1">
            <a:spLocks noChangeArrowheads="1"/>
          </p:cNvSpPr>
          <p:nvPr/>
        </p:nvSpPr>
        <p:spPr>
          <a:xfrm>
            <a:off x="152400" y="1143000"/>
            <a:ext cx="8991600" cy="160019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400" dirty="0"/>
              <a:t>Preventable fraction due to an increase in distance between wastewater outlet and drinking water inlet</a:t>
            </a:r>
          </a:p>
          <a:p>
            <a:pPr lvl="1"/>
            <a:r>
              <a:rPr lang="en-US" altLang="en-US" sz="2000" dirty="0"/>
              <a:t>Transport time, </a:t>
            </a:r>
            <a:r>
              <a:rPr lang="en-US" altLang="en-US" sz="2000" i="1" dirty="0"/>
              <a:t>d </a:t>
            </a:r>
            <a:r>
              <a:rPr lang="en-US" altLang="en-US" sz="2000" dirty="0"/>
              <a:t>is surrogate for the potential intervention of moving drinking water inlet father from wastewater outlet</a:t>
            </a:r>
            <a:endParaRPr lang="en-US" altLang="en-US" sz="1800" dirty="0"/>
          </a:p>
        </p:txBody>
      </p:sp>
      <p:sp>
        <p:nvSpPr>
          <p:cNvPr id="46" name="TextBox 6"/>
          <p:cNvSpPr txBox="1">
            <a:spLocks noChangeArrowheads="1"/>
          </p:cNvSpPr>
          <p:nvPr/>
        </p:nvSpPr>
        <p:spPr bwMode="auto">
          <a:xfrm>
            <a:off x="6866671" y="6519446"/>
            <a:ext cx="23535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dirty="0">
                <a:solidFill>
                  <a:srgbClr val="000000"/>
                </a:solidFill>
                <a:latin typeface="Arial" panose="020B0604020202020204" pitchFamily="34" charset="0"/>
                <a:cs typeface="Arial" panose="020B0604020202020204" pitchFamily="34" charset="0"/>
              </a:rPr>
              <a:t>(Eisenberg et al, 2005)</a:t>
            </a:r>
          </a:p>
        </p:txBody>
      </p:sp>
      <p:sp>
        <p:nvSpPr>
          <p:cNvPr id="47" name="Text Box 39"/>
          <p:cNvSpPr txBox="1">
            <a:spLocks noChangeArrowheads="1"/>
          </p:cNvSpPr>
          <p:nvPr/>
        </p:nvSpPr>
        <p:spPr bwMode="auto">
          <a:xfrm>
            <a:off x="31750" y="5638800"/>
            <a:ext cx="9112250" cy="125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5000"/>
              </a:lnSpc>
              <a:spcBef>
                <a:spcPct val="50000"/>
              </a:spcBef>
            </a:pPr>
            <a:endParaRPr lang="en-US" altLang="en-US" sz="100" b="1" dirty="0"/>
          </a:p>
          <a:p>
            <a:pPr>
              <a:lnSpc>
                <a:spcPct val="75000"/>
              </a:lnSpc>
              <a:spcBef>
                <a:spcPct val="50000"/>
              </a:spcBef>
            </a:pPr>
            <a:r>
              <a:rPr lang="en-US" altLang="en-US" sz="2000" b="1" dirty="0"/>
              <a:t>W</a:t>
            </a:r>
            <a:r>
              <a:rPr lang="en-US" altLang="en-US" sz="2000" dirty="0"/>
              <a:t>: Pathogens in Environment  </a:t>
            </a:r>
            <a:r>
              <a:rPr lang="en-US" altLang="en-US" dirty="0"/>
              <a:t>(4 compartment distributed delay model; </a:t>
            </a:r>
            <a:r>
              <a:rPr lang="en-US" altLang="en-US" b="1" dirty="0">
                <a:solidFill>
                  <a:srgbClr val="FF0000"/>
                </a:solidFill>
              </a:rPr>
              <a:t>transport time, </a:t>
            </a:r>
            <a:r>
              <a:rPr lang="en-US" altLang="en-US" b="1" i="1" dirty="0">
                <a:solidFill>
                  <a:srgbClr val="FF0000"/>
                </a:solidFill>
              </a:rPr>
              <a:t>d</a:t>
            </a:r>
            <a:r>
              <a:rPr lang="en-US" altLang="en-US" i="1" dirty="0"/>
              <a:t>)</a:t>
            </a:r>
            <a:endParaRPr lang="en-US" altLang="en-US" sz="2000" i="1" dirty="0"/>
          </a:p>
          <a:p>
            <a:pPr>
              <a:lnSpc>
                <a:spcPct val="75000"/>
              </a:lnSpc>
              <a:spcBef>
                <a:spcPct val="50000"/>
              </a:spcBef>
            </a:pPr>
            <a:r>
              <a:rPr lang="en-US" altLang="en-US" sz="2000" b="1" dirty="0"/>
              <a:t>Solid</a:t>
            </a:r>
            <a:r>
              <a:rPr lang="en-US" altLang="en-US" sz="2000" dirty="0"/>
              <a:t>:  Individual Flows from State to State</a:t>
            </a:r>
          </a:p>
          <a:p>
            <a:pPr>
              <a:lnSpc>
                <a:spcPct val="75000"/>
              </a:lnSpc>
              <a:spcBef>
                <a:spcPct val="50000"/>
              </a:spcBef>
            </a:pPr>
            <a:r>
              <a:rPr lang="en-US" altLang="en-US" sz="2000" b="1" dirty="0"/>
              <a:t>Dashed</a:t>
            </a:r>
            <a:r>
              <a:rPr lang="en-US" altLang="en-US" sz="2000" dirty="0"/>
              <a:t>:  Pathogen Flows</a:t>
            </a:r>
          </a:p>
        </p:txBody>
      </p:sp>
    </p:spTree>
    <p:extLst>
      <p:ext uri="{BB962C8B-B14F-4D97-AF65-F5344CB8AC3E}">
        <p14:creationId xmlns:p14="http://schemas.microsoft.com/office/powerpoint/2010/main" val="1984302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brouweaf\Dropbox\MIDAS\Dose-response\Manuscript\Submission\PLOS final files\Figures\Fig9.t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2209800"/>
            <a:ext cx="6400800" cy="32893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0" y="0"/>
            <a:ext cx="8991600" cy="1143000"/>
          </a:xfrm>
        </p:spPr>
        <p:txBody>
          <a:bodyPr>
            <a:noAutofit/>
          </a:bodyPr>
          <a:lstStyle/>
          <a:p>
            <a:r>
              <a:rPr lang="en-US" altLang="en-US" sz="3200" b="1" i="1" dirty="0"/>
              <a:t>Cryptosporidium</a:t>
            </a:r>
            <a:r>
              <a:rPr lang="en-US" altLang="en-US" sz="3200" b="1" dirty="0"/>
              <a:t> Outbreak </a:t>
            </a:r>
            <a:br>
              <a:rPr lang="en-US" altLang="en-US" sz="3200" b="1" dirty="0"/>
            </a:br>
            <a:r>
              <a:rPr lang="en-US" sz="2800" b="1" dirty="0"/>
              <a:t>Incorporating environmental and human case data</a:t>
            </a:r>
            <a:endParaRPr lang="en-US" sz="3200" b="1" dirty="0"/>
          </a:p>
        </p:txBody>
      </p:sp>
      <p:sp>
        <p:nvSpPr>
          <p:cNvPr id="6" name="Content Placeholder 5"/>
          <p:cNvSpPr>
            <a:spLocks noGrp="1"/>
          </p:cNvSpPr>
          <p:nvPr>
            <p:ph idx="1"/>
          </p:nvPr>
        </p:nvSpPr>
        <p:spPr>
          <a:xfrm>
            <a:off x="914400" y="1443038"/>
            <a:ext cx="8229600" cy="995362"/>
          </a:xfrm>
        </p:spPr>
        <p:txBody>
          <a:bodyPr>
            <a:noAutofit/>
          </a:bodyPr>
          <a:lstStyle/>
          <a:p>
            <a:pPr marL="0" indent="0">
              <a:buNone/>
            </a:pPr>
            <a:r>
              <a:rPr lang="en-US" sz="2800" b="1" dirty="0"/>
              <a:t>Turbidity data used to impute environmental data and approximate exposure</a:t>
            </a:r>
          </a:p>
          <a:p>
            <a:pPr marL="0" indent="0">
              <a:buNone/>
            </a:pPr>
            <a:r>
              <a:rPr lang="en-US" sz="2800" dirty="0"/>
              <a:t> </a:t>
            </a:r>
          </a:p>
        </p:txBody>
      </p:sp>
      <p:sp>
        <p:nvSpPr>
          <p:cNvPr id="7" name="TextBox 6"/>
          <p:cNvSpPr txBox="1">
            <a:spLocks noChangeArrowheads="1"/>
          </p:cNvSpPr>
          <p:nvPr/>
        </p:nvSpPr>
        <p:spPr bwMode="auto">
          <a:xfrm>
            <a:off x="6682326" y="6477000"/>
            <a:ext cx="253787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dirty="0">
                <a:solidFill>
                  <a:srgbClr val="000000"/>
                </a:solidFill>
                <a:latin typeface="Arial" panose="020B0604020202020204" pitchFamily="34" charset="0"/>
                <a:cs typeface="Arial" panose="020B0604020202020204" pitchFamily="34" charset="0"/>
              </a:rPr>
              <a:t>(</a:t>
            </a:r>
            <a:r>
              <a:rPr lang="en-US" altLang="en-US" sz="1600" b="1" dirty="0" err="1">
                <a:solidFill>
                  <a:srgbClr val="000000"/>
                </a:solidFill>
                <a:latin typeface="Arial" panose="020B0604020202020204" pitchFamily="34" charset="0"/>
                <a:cs typeface="Arial" panose="020B0604020202020204" pitchFamily="34" charset="0"/>
              </a:rPr>
              <a:t>Brouwer</a:t>
            </a:r>
            <a:r>
              <a:rPr lang="en-US" altLang="en-US" sz="1600" b="1" dirty="0">
                <a:solidFill>
                  <a:srgbClr val="000000"/>
                </a:solidFill>
                <a:latin typeface="Arial" panose="020B0604020202020204" pitchFamily="34" charset="0"/>
                <a:cs typeface="Arial" panose="020B0604020202020204" pitchFamily="34" charset="0"/>
              </a:rPr>
              <a:t> et al, In Press)</a:t>
            </a:r>
          </a:p>
        </p:txBody>
      </p:sp>
      <p:sp>
        <p:nvSpPr>
          <p:cNvPr id="3" name="Rectangle 2"/>
          <p:cNvSpPr/>
          <p:nvPr/>
        </p:nvSpPr>
        <p:spPr>
          <a:xfrm>
            <a:off x="2286000" y="5856982"/>
            <a:ext cx="4191000" cy="1077218"/>
          </a:xfrm>
          <a:prstGeom prst="rect">
            <a:avLst/>
          </a:prstGeom>
        </p:spPr>
        <p:txBody>
          <a:bodyPr wrap="square">
            <a:spAutoFit/>
          </a:bodyPr>
          <a:lstStyle/>
          <a:p>
            <a:r>
              <a:rPr lang="en-US" sz="3200" b="1" dirty="0">
                <a:solidFill>
                  <a:schemeClr val="accent2"/>
                </a:solidFill>
              </a:rPr>
              <a:t>Can estimate infectivity</a:t>
            </a:r>
          </a:p>
          <a:p>
            <a:r>
              <a:rPr lang="en-US" sz="3200" b="1" dirty="0">
                <a:solidFill>
                  <a:schemeClr val="accent2"/>
                </a:solidFill>
              </a:rPr>
              <a:t>(becomes identifiable)</a:t>
            </a:r>
          </a:p>
        </p:txBody>
      </p:sp>
    </p:spTree>
    <p:extLst>
      <p:ext uri="{BB962C8B-B14F-4D97-AF65-F5344CB8AC3E}">
        <p14:creationId xmlns:p14="http://schemas.microsoft.com/office/powerpoint/2010/main" val="69381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a:xfrm>
            <a:off x="457200" y="274638"/>
            <a:ext cx="8229600" cy="868362"/>
          </a:xfrm>
        </p:spPr>
        <p:txBody>
          <a:bodyPr>
            <a:noAutofit/>
          </a:bodyPr>
          <a:lstStyle/>
          <a:p>
            <a:r>
              <a:rPr lang="en-US" altLang="en-US" sz="3200" b="1" i="1" dirty="0"/>
              <a:t>Cryptosporidium</a:t>
            </a:r>
            <a:r>
              <a:rPr lang="en-US" altLang="en-US" sz="3200" b="1" dirty="0"/>
              <a:t> Outbreak</a:t>
            </a:r>
            <a:br>
              <a:rPr lang="en-US" altLang="en-US" sz="3600" b="1" dirty="0"/>
            </a:br>
            <a:r>
              <a:rPr lang="en-US" altLang="en-US" sz="2800" b="1" dirty="0"/>
              <a:t>Role of Person-Environment-Person</a:t>
            </a:r>
            <a:endParaRPr lang="en-US" altLang="en-US" sz="2400" b="1" dirty="0"/>
          </a:p>
        </p:txBody>
      </p:sp>
      <p:sp>
        <p:nvSpPr>
          <p:cNvPr id="277507" name="Rectangle 3"/>
          <p:cNvSpPr>
            <a:spLocks noChangeArrowheads="1"/>
          </p:cNvSpPr>
          <p:nvPr/>
        </p:nvSpPr>
        <p:spPr bwMode="auto">
          <a:xfrm>
            <a:off x="1905000" y="15541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77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08325"/>
            <a:ext cx="5334000" cy="3749675"/>
          </a:xfrm>
          <a:prstGeom prst="rect">
            <a:avLst/>
          </a:prstGeom>
          <a:noFill/>
          <a:extLst>
            <a:ext uri="{909E8E84-426E-40DD-AFC4-6F175D3DCCD1}">
              <a14:hiddenFill xmlns:a14="http://schemas.microsoft.com/office/drawing/2010/main">
                <a:solidFill>
                  <a:srgbClr val="FFFFFF"/>
                </a:solidFill>
              </a14:hiddenFill>
            </a:ext>
          </a:extLst>
        </p:spPr>
      </p:pic>
      <p:sp>
        <p:nvSpPr>
          <p:cNvPr id="277509" name="Rectangle 5"/>
          <p:cNvSpPr>
            <a:spLocks noGrp="1" noChangeArrowheads="1"/>
          </p:cNvSpPr>
          <p:nvPr>
            <p:ph type="body" idx="1"/>
          </p:nvPr>
        </p:nvSpPr>
        <p:spPr>
          <a:xfrm>
            <a:off x="381000" y="1555116"/>
            <a:ext cx="4343400" cy="1645284"/>
          </a:xfrm>
          <a:noFill/>
          <a:ln/>
        </p:spPr>
        <p:txBody>
          <a:bodyPr>
            <a:normAutofit fontScale="62500" lnSpcReduction="20000"/>
          </a:bodyPr>
          <a:lstStyle/>
          <a:p>
            <a:pPr marL="0" indent="0">
              <a:buNone/>
            </a:pPr>
            <a:r>
              <a:rPr lang="en-US" altLang="en-US" sz="3800" b="1" dirty="0"/>
              <a:t>Estimate of transport time for contamination in sewage to reach drinking water tap </a:t>
            </a:r>
          </a:p>
          <a:p>
            <a:pPr marL="0" indent="0">
              <a:buNone/>
            </a:pPr>
            <a:endParaRPr lang="en-US" altLang="en-US" b="1" dirty="0">
              <a:solidFill>
                <a:schemeClr val="accent1">
                  <a:lumMod val="75000"/>
                </a:schemeClr>
              </a:solidFill>
            </a:endParaRPr>
          </a:p>
          <a:p>
            <a:pPr marL="0" indent="0">
              <a:buNone/>
            </a:pPr>
            <a:r>
              <a:rPr lang="en-US" altLang="en-US" b="1" dirty="0">
                <a:solidFill>
                  <a:schemeClr val="accent1">
                    <a:lumMod val="75000"/>
                  </a:schemeClr>
                </a:solidFill>
              </a:rPr>
              <a:t>MLE = 11days (95% CI [8.3, 19])</a:t>
            </a:r>
          </a:p>
        </p:txBody>
      </p:sp>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2956559"/>
            <a:ext cx="5486400" cy="38560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a:xfrm>
            <a:off x="4953000" y="1512251"/>
            <a:ext cx="4114800" cy="1688149"/>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accent1">
                    <a:lumMod val="75000"/>
                  </a:schemeClr>
                </a:solidFill>
                <a:latin typeface="+mj-lt"/>
                <a:ea typeface="+mj-ea"/>
                <a:cs typeface="+mj-cs"/>
              </a:defRPr>
            </a:lvl1pPr>
          </a:lstStyle>
          <a:p>
            <a:pPr algn="l"/>
            <a:r>
              <a:rPr lang="en-US" altLang="en-US" sz="2800" b="1" dirty="0">
                <a:solidFill>
                  <a:schemeClr val="tx1"/>
                </a:solidFill>
              </a:rPr>
              <a:t>Predicted preventable fraction as a function of increasing transport time </a:t>
            </a:r>
          </a:p>
          <a:p>
            <a:pPr algn="l"/>
            <a:endParaRPr lang="en-US" altLang="en-US" sz="2400" b="1" dirty="0">
              <a:solidFill>
                <a:schemeClr val="tx1"/>
              </a:solidFill>
            </a:endParaRPr>
          </a:p>
          <a:p>
            <a:pPr marL="346075" algn="l"/>
            <a:r>
              <a:rPr lang="en-US" altLang="en-US" sz="2400" b="1" dirty="0">
                <a:solidFill>
                  <a:schemeClr val="tx1"/>
                </a:solidFill>
              </a:rPr>
              <a:t>Moving drinking water inlet father off-shore</a:t>
            </a:r>
          </a:p>
        </p:txBody>
      </p:sp>
    </p:spTree>
    <p:extLst>
      <p:ext uri="{BB962C8B-B14F-4D97-AF65-F5344CB8AC3E}">
        <p14:creationId xmlns:p14="http://schemas.microsoft.com/office/powerpoint/2010/main" val="347656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27000" y="76200"/>
            <a:ext cx="9017000" cy="711200"/>
          </a:xfrm>
        </p:spPr>
        <p:txBody>
          <a:bodyPr>
            <a:noAutofit/>
          </a:bodyPr>
          <a:lstStyle/>
          <a:p>
            <a:r>
              <a:rPr lang="en-US" altLang="en-US" sz="3200" b="1" dirty="0"/>
              <a:t>Region Spread of Enteric Pathogens</a:t>
            </a:r>
            <a:br>
              <a:rPr lang="en-US" altLang="en-US" sz="3600" b="1" dirty="0"/>
            </a:br>
            <a:r>
              <a:rPr lang="en-US" altLang="en-US" sz="2800" b="1" dirty="0"/>
              <a:t>Person-Person vs. water</a:t>
            </a:r>
          </a:p>
        </p:txBody>
      </p:sp>
      <p:pic>
        <p:nvPicPr>
          <p:cNvPr id="41987" name="Picture 1"/>
          <p:cNvPicPr>
            <a:picLocks noChangeAspect="1"/>
          </p:cNvPicPr>
          <p:nvPr/>
        </p:nvPicPr>
        <p:blipFill>
          <a:blip r:embed="rId3" cstate="print">
            <a:extLst>
              <a:ext uri="{28A0092B-C50C-407E-A947-70E740481C1C}">
                <a14:useLocalDpi xmlns:a14="http://schemas.microsoft.com/office/drawing/2010/main" val="0"/>
              </a:ext>
            </a:extLst>
          </a:blip>
          <a:srcRect l="7587" r="-9460" b="29684"/>
          <a:stretch>
            <a:fillRect/>
          </a:stretch>
        </p:blipFill>
        <p:spPr bwMode="auto">
          <a:xfrm>
            <a:off x="271026" y="2857500"/>
            <a:ext cx="7604125" cy="3931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txBox="1">
            <a:spLocks noChangeArrowheads="1"/>
          </p:cNvSpPr>
          <p:nvPr/>
        </p:nvSpPr>
        <p:spPr bwMode="auto">
          <a:xfrm>
            <a:off x="-381000" y="1066800"/>
            <a:ext cx="958215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514350" indent="-514350" algn="l" rtl="0" eaLnBrk="0" fontAlgn="base" hangingPunct="0">
              <a:spcBef>
                <a:spcPct val="10000"/>
              </a:spcBef>
              <a:spcAft>
                <a:spcPct val="0"/>
              </a:spcAft>
              <a:buFont typeface="Wingdings" pitchFamily="2" charset="2"/>
              <a:buChar char="v"/>
              <a:defRPr sz="2800" b="1">
                <a:solidFill>
                  <a:schemeClr val="tx1"/>
                </a:solidFill>
                <a:latin typeface="+mn-lt"/>
                <a:ea typeface="+mn-ea"/>
                <a:cs typeface="+mn-cs"/>
              </a:defRPr>
            </a:lvl1pPr>
            <a:lvl2pPr marL="742950" indent="-285750" algn="l" rtl="0" eaLnBrk="0" fontAlgn="base" hangingPunct="0">
              <a:spcBef>
                <a:spcPct val="10000"/>
              </a:spcBef>
              <a:spcAft>
                <a:spcPct val="0"/>
              </a:spcAft>
              <a:buFont typeface="Wingdings" pitchFamily="2" charset="2"/>
              <a:buChar char="§"/>
              <a:defRPr sz="2400" b="1">
                <a:solidFill>
                  <a:schemeClr val="tx1"/>
                </a:solidFill>
                <a:latin typeface="Times New Roman" pitchFamily="18" charset="0"/>
              </a:defRPr>
            </a:lvl2pPr>
            <a:lvl3pPr marL="1143000" indent="-228600" algn="l" rtl="0" eaLnBrk="0" fontAlgn="base" hangingPunct="0">
              <a:spcBef>
                <a:spcPct val="10000"/>
              </a:spcBef>
              <a:spcAft>
                <a:spcPct val="0"/>
              </a:spcAft>
              <a:buSzPct val="50000"/>
              <a:buFont typeface="Wingdings" pitchFamily="2" charset="2"/>
              <a:buChar char="§"/>
              <a:defRPr sz="2000" b="1">
                <a:solidFill>
                  <a:schemeClr val="tx1"/>
                </a:solidFill>
                <a:latin typeface="Times New Roman" pitchFamily="18" charset="0"/>
              </a:defRPr>
            </a:lvl3pPr>
            <a:lvl4pPr marL="1600200" indent="-228600" algn="l" rtl="0" eaLnBrk="0" fontAlgn="base" hangingPunct="0">
              <a:spcBef>
                <a:spcPct val="1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1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1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1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1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10000"/>
              </a:spcBef>
              <a:spcAft>
                <a:spcPct val="0"/>
              </a:spcAft>
              <a:buChar char="•"/>
              <a:defRPr sz="2000">
                <a:solidFill>
                  <a:schemeClr val="tx1"/>
                </a:solidFill>
                <a:latin typeface="Times New Roman" pitchFamily="18" charset="0"/>
              </a:defRPr>
            </a:lvl9pPr>
          </a:lstStyle>
          <a:p>
            <a:pPr marL="457200" lvl="1" indent="0">
              <a:buFont typeface="Wingdings" pitchFamily="2" charset="2"/>
              <a:buNone/>
              <a:defRPr/>
            </a:pPr>
            <a:r>
              <a:rPr lang="en-US" altLang="en-US" sz="2800" kern="0" dirty="0"/>
              <a:t>Markov chain model: state of village </a:t>
            </a:r>
            <a:r>
              <a:rPr lang="en-US" altLang="en-US" sz="2800" i="1" kern="0" dirty="0"/>
              <a:t>k</a:t>
            </a:r>
            <a:r>
              <a:rPr lang="en-US" altLang="en-US" sz="2800" kern="0" dirty="0"/>
              <a:t> (high, medium, low diarrheal rates) at </a:t>
            </a:r>
            <a:r>
              <a:rPr lang="en-US" altLang="en-US" sz="2800" i="1" kern="0" dirty="0"/>
              <a:t>t</a:t>
            </a:r>
            <a:r>
              <a:rPr lang="en-US" altLang="en-US" sz="2800" kern="0" dirty="0"/>
              <a:t> depends on state of 21 villages at </a:t>
            </a:r>
            <a:r>
              <a:rPr lang="en-US" altLang="en-US" sz="2800" i="1" kern="0" dirty="0"/>
              <a:t>t-1</a:t>
            </a:r>
            <a:r>
              <a:rPr lang="en-US" altLang="en-US" sz="2800" kern="0" dirty="0"/>
              <a:t>.</a:t>
            </a:r>
          </a:p>
          <a:p>
            <a:pPr marL="914400" lvl="2" indent="0">
              <a:buNone/>
              <a:defRPr/>
            </a:pPr>
            <a:r>
              <a:rPr lang="en-US" altLang="en-US" sz="2400" kern="0" dirty="0"/>
              <a:t>Fit to 4 years of surveillance data</a:t>
            </a:r>
          </a:p>
          <a:p>
            <a:pPr marL="914400" lvl="2" indent="0">
              <a:buNone/>
              <a:defRPr/>
            </a:pPr>
            <a:r>
              <a:rPr lang="en-US" altLang="en-US" sz="2400" kern="0" dirty="0"/>
              <a:t>Villages weighted using a gravity model (distance and size)</a:t>
            </a:r>
          </a:p>
        </p:txBody>
      </p:sp>
      <p:sp>
        <p:nvSpPr>
          <p:cNvPr id="41989" name="TextBox 5"/>
          <p:cNvSpPr txBox="1">
            <a:spLocks noChangeArrowheads="1"/>
          </p:cNvSpPr>
          <p:nvPr/>
        </p:nvSpPr>
        <p:spPr bwMode="auto">
          <a:xfrm>
            <a:off x="6705600" y="6457890"/>
            <a:ext cx="2339102"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buFont typeface="Monotype Sorts" pitchFamily="2" charset="2"/>
              <a:buChar char="v"/>
              <a:defRPr sz="2800" b="1">
                <a:solidFill>
                  <a:schemeClr val="tx1"/>
                </a:solidFill>
                <a:latin typeface="Book Antiqua" panose="02040602050305030304" pitchFamily="18" charset="0"/>
              </a:defRPr>
            </a:lvl1pPr>
            <a:lvl2pPr marL="742950" indent="-285750">
              <a:spcBef>
                <a:spcPct val="10000"/>
              </a:spcBef>
              <a:buFont typeface="Wingdings" panose="05000000000000000000" pitchFamily="2" charset="2"/>
              <a:buChar char="§"/>
              <a:defRPr sz="2400" b="1">
                <a:solidFill>
                  <a:schemeClr val="tx1"/>
                </a:solidFill>
                <a:latin typeface="Times New Roman" panose="02020603050405020304" pitchFamily="18" charset="0"/>
              </a:defRPr>
            </a:lvl2pPr>
            <a:lvl3pPr marL="1143000" indent="-228600">
              <a:spcBef>
                <a:spcPct val="10000"/>
              </a:spcBef>
              <a:buSzPct val="50000"/>
              <a:buFont typeface="Monotype Sorts" pitchFamily="2" charset="2"/>
              <a:buChar char="u"/>
              <a:defRPr sz="2000" b="1">
                <a:solidFill>
                  <a:schemeClr val="tx1"/>
                </a:solidFill>
                <a:latin typeface="Times New Roman" panose="02020603050405020304" pitchFamily="18" charset="0"/>
              </a:defRPr>
            </a:lvl3pPr>
            <a:lvl4pPr marL="1600200" indent="-228600">
              <a:spcBef>
                <a:spcPct val="10000"/>
              </a:spcBef>
              <a:buChar char="–"/>
              <a:defRPr sz="2000">
                <a:solidFill>
                  <a:schemeClr val="tx1"/>
                </a:solidFill>
                <a:latin typeface="Times New Roman" panose="02020603050405020304" pitchFamily="18" charset="0"/>
              </a:defRPr>
            </a:lvl4pPr>
            <a:lvl5pPr marL="2057400" indent="-228600">
              <a:spcBef>
                <a:spcPct val="10000"/>
              </a:spcBef>
              <a:buChar char="•"/>
              <a:defRPr sz="2000">
                <a:solidFill>
                  <a:schemeClr val="tx1"/>
                </a:solidFill>
                <a:latin typeface="Times New Roman" panose="02020603050405020304" pitchFamily="18" charset="0"/>
              </a:defRPr>
            </a:lvl5pPr>
            <a:lvl6pPr marL="2514600" indent="-228600" eaLnBrk="0" fontAlgn="base" hangingPunct="0">
              <a:spcBef>
                <a:spcPct val="1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1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1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1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a:solidFill>
                  <a:schemeClr val="tx2"/>
                </a:solidFill>
                <a:latin typeface="Times New Roman" panose="02020603050405020304" pitchFamily="18" charset="0"/>
              </a:rPr>
              <a:t>Goldstick et al 2014</a:t>
            </a:r>
          </a:p>
        </p:txBody>
      </p:sp>
    </p:spTree>
    <p:extLst>
      <p:ext uri="{BB962C8B-B14F-4D97-AF65-F5344CB8AC3E}">
        <p14:creationId xmlns:p14="http://schemas.microsoft.com/office/powerpoint/2010/main" val="2560040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9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27000" y="250432"/>
            <a:ext cx="9017000" cy="587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Book Antiqua" pitchFamily="18" charset="0"/>
              </a:defRPr>
            </a:lvl2pPr>
            <a:lvl3pPr algn="ctr" rtl="0" eaLnBrk="0" fontAlgn="base" hangingPunct="0">
              <a:spcBef>
                <a:spcPct val="0"/>
              </a:spcBef>
              <a:spcAft>
                <a:spcPct val="0"/>
              </a:spcAft>
              <a:defRPr sz="3200" b="1">
                <a:solidFill>
                  <a:srgbClr val="FFFF00"/>
                </a:solidFill>
                <a:latin typeface="Book Antiqua" pitchFamily="18" charset="0"/>
              </a:defRPr>
            </a:lvl3pPr>
            <a:lvl4pPr algn="ctr" rtl="0" eaLnBrk="0" fontAlgn="base" hangingPunct="0">
              <a:spcBef>
                <a:spcPct val="0"/>
              </a:spcBef>
              <a:spcAft>
                <a:spcPct val="0"/>
              </a:spcAft>
              <a:defRPr sz="3200" b="1">
                <a:solidFill>
                  <a:srgbClr val="FFFF00"/>
                </a:solidFill>
                <a:latin typeface="Book Antiqua" pitchFamily="18" charset="0"/>
              </a:defRPr>
            </a:lvl4pPr>
            <a:lvl5pPr algn="ctr" rtl="0" eaLnBrk="0" fontAlgn="base" hangingPunct="0">
              <a:spcBef>
                <a:spcPct val="0"/>
              </a:spcBef>
              <a:spcAft>
                <a:spcPct val="0"/>
              </a:spcAft>
              <a:defRPr sz="3200" b="1">
                <a:solidFill>
                  <a:srgbClr val="FFFF00"/>
                </a:solidFill>
                <a:latin typeface="Book Antiqua" pitchFamily="18" charset="0"/>
              </a:defRPr>
            </a:lvl5pPr>
            <a:lvl6pPr marL="457200" algn="ctr" rtl="0" eaLnBrk="0" fontAlgn="base" hangingPunct="0">
              <a:spcBef>
                <a:spcPct val="0"/>
              </a:spcBef>
              <a:spcAft>
                <a:spcPct val="0"/>
              </a:spcAft>
              <a:defRPr sz="3200" b="1">
                <a:solidFill>
                  <a:srgbClr val="FFFF00"/>
                </a:solidFill>
                <a:latin typeface="Book Antiqua" pitchFamily="18" charset="0"/>
              </a:defRPr>
            </a:lvl6pPr>
            <a:lvl7pPr marL="914400" algn="ctr" rtl="0" eaLnBrk="0" fontAlgn="base" hangingPunct="0">
              <a:spcBef>
                <a:spcPct val="0"/>
              </a:spcBef>
              <a:spcAft>
                <a:spcPct val="0"/>
              </a:spcAft>
              <a:defRPr sz="3200" b="1">
                <a:solidFill>
                  <a:srgbClr val="FFFF00"/>
                </a:solidFill>
                <a:latin typeface="Book Antiqua" pitchFamily="18" charset="0"/>
              </a:defRPr>
            </a:lvl7pPr>
            <a:lvl8pPr marL="1371600" algn="ctr" rtl="0" eaLnBrk="0" fontAlgn="base" hangingPunct="0">
              <a:spcBef>
                <a:spcPct val="0"/>
              </a:spcBef>
              <a:spcAft>
                <a:spcPct val="0"/>
              </a:spcAft>
              <a:defRPr sz="3200" b="1">
                <a:solidFill>
                  <a:srgbClr val="FFFF00"/>
                </a:solidFill>
                <a:latin typeface="Book Antiqua" pitchFamily="18" charset="0"/>
              </a:defRPr>
            </a:lvl8pPr>
            <a:lvl9pPr marL="1828800" algn="ctr" rtl="0" eaLnBrk="0" fontAlgn="base" hangingPunct="0">
              <a:spcBef>
                <a:spcPct val="0"/>
              </a:spcBef>
              <a:spcAft>
                <a:spcPct val="0"/>
              </a:spcAft>
              <a:defRPr sz="3200" b="1">
                <a:solidFill>
                  <a:srgbClr val="FFFF00"/>
                </a:solidFill>
                <a:latin typeface="Book Antiqua" pitchFamily="18" charset="0"/>
              </a:defRPr>
            </a:lvl9pPr>
          </a:lstStyle>
          <a:p>
            <a:pPr>
              <a:defRPr/>
            </a:pPr>
            <a:r>
              <a:rPr lang="en-US" altLang="en-US" dirty="0">
                <a:solidFill>
                  <a:schemeClr val="accent1">
                    <a:lumMod val="75000"/>
                  </a:schemeClr>
                </a:solidFill>
              </a:rPr>
              <a:t>Region Spread of Enteric Pathogens</a:t>
            </a:r>
            <a:br>
              <a:rPr lang="en-US" altLang="en-US" sz="3600" dirty="0">
                <a:solidFill>
                  <a:schemeClr val="accent1">
                    <a:lumMod val="75000"/>
                  </a:schemeClr>
                </a:solidFill>
              </a:rPr>
            </a:br>
            <a:r>
              <a:rPr lang="en-US" altLang="en-US" sz="2800" dirty="0">
                <a:solidFill>
                  <a:schemeClr val="accent1">
                    <a:lumMod val="75000"/>
                  </a:schemeClr>
                </a:solidFill>
              </a:rPr>
              <a:t>Person-Person vs. Water</a:t>
            </a:r>
            <a:endParaRPr lang="en-US" sz="2800" kern="0" dirty="0">
              <a:solidFill>
                <a:schemeClr val="accent1">
                  <a:lumMod val="75000"/>
                </a:schemeClr>
              </a:solidFill>
            </a:endParaRPr>
          </a:p>
        </p:txBody>
      </p:sp>
      <p:pic>
        <p:nvPicPr>
          <p:cNvPr id="44035" name="Picture 2"/>
          <p:cNvPicPr>
            <a:picLocks noChangeAspect="1"/>
          </p:cNvPicPr>
          <p:nvPr/>
        </p:nvPicPr>
        <p:blipFill>
          <a:blip r:embed="rId2">
            <a:extLst>
              <a:ext uri="{28A0092B-C50C-407E-A947-70E740481C1C}">
                <a14:useLocalDpi xmlns:a14="http://schemas.microsoft.com/office/drawing/2010/main" val="0"/>
              </a:ext>
            </a:extLst>
          </a:blip>
          <a:srcRect l="1308" t="443" r="49013" b="26440"/>
          <a:stretch>
            <a:fillRect/>
          </a:stretch>
        </p:blipFill>
        <p:spPr bwMode="auto">
          <a:xfrm>
            <a:off x="0" y="1905000"/>
            <a:ext cx="5503863"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p:cNvSpPr>
            <a:spLocks noGrp="1" noChangeArrowheads="1"/>
          </p:cNvSpPr>
          <p:nvPr>
            <p:ph type="body" idx="1"/>
          </p:nvPr>
        </p:nvSpPr>
        <p:spPr>
          <a:xfrm>
            <a:off x="5519738" y="1982788"/>
            <a:ext cx="3624262" cy="4265612"/>
          </a:xfrm>
        </p:spPr>
        <p:txBody>
          <a:bodyPr>
            <a:normAutofit/>
          </a:bodyPr>
          <a:lstStyle/>
          <a:p>
            <a:pPr marL="0" indent="0">
              <a:buNone/>
              <a:defRPr/>
            </a:pPr>
            <a:r>
              <a:rPr lang="en-US" altLang="en-US" b="1" dirty="0"/>
              <a:t>Local transmission mediated via water</a:t>
            </a:r>
          </a:p>
          <a:p>
            <a:pPr marL="0" indent="0">
              <a:buNone/>
              <a:defRPr/>
            </a:pPr>
            <a:endParaRPr lang="en-US" altLang="en-US" b="1" dirty="0"/>
          </a:p>
          <a:p>
            <a:pPr marL="0" indent="0">
              <a:buNone/>
              <a:defRPr/>
            </a:pPr>
            <a:endParaRPr lang="en-US" altLang="en-US" b="1" dirty="0"/>
          </a:p>
          <a:p>
            <a:pPr marL="0" indent="0">
              <a:buNone/>
              <a:defRPr/>
            </a:pPr>
            <a:r>
              <a:rPr lang="en-US" altLang="en-US" b="1" dirty="0"/>
              <a:t>Regional spread mediated by  human movement</a:t>
            </a:r>
          </a:p>
        </p:txBody>
      </p:sp>
    </p:spTree>
    <p:extLst>
      <p:ext uri="{BB962C8B-B14F-4D97-AF65-F5344CB8AC3E}">
        <p14:creationId xmlns:p14="http://schemas.microsoft.com/office/powerpoint/2010/main" val="36794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sz="3200" b="1" dirty="0">
                <a:latin typeface="+mn-lt"/>
              </a:rPr>
              <a:t>Conclusions</a:t>
            </a:r>
            <a:endParaRPr lang="en-US" b="1" dirty="0">
              <a:latin typeface="+mn-lt"/>
            </a:endParaRPr>
          </a:p>
        </p:txBody>
      </p:sp>
      <p:sp>
        <p:nvSpPr>
          <p:cNvPr id="3" name="Content Placeholder 2"/>
          <p:cNvSpPr>
            <a:spLocks noGrp="1"/>
          </p:cNvSpPr>
          <p:nvPr>
            <p:ph idx="1"/>
          </p:nvPr>
        </p:nvSpPr>
        <p:spPr>
          <a:xfrm>
            <a:off x="457200" y="1295400"/>
            <a:ext cx="8229600" cy="5410200"/>
          </a:xfrm>
        </p:spPr>
        <p:txBody>
          <a:bodyPr>
            <a:normAutofit/>
          </a:bodyPr>
          <a:lstStyle/>
          <a:p>
            <a:r>
              <a:rPr lang="en-US" sz="2800" dirty="0"/>
              <a:t>Environmental data can increase specificity and power of transmission model</a:t>
            </a:r>
          </a:p>
          <a:p>
            <a:pPr lvl="1"/>
            <a:r>
              <a:rPr lang="en-US" sz="2400" dirty="0"/>
              <a:t>Persistence, occurrence, dose response, ….  </a:t>
            </a:r>
          </a:p>
          <a:p>
            <a:endParaRPr lang="en-US" sz="2800" dirty="0"/>
          </a:p>
          <a:p>
            <a:r>
              <a:rPr lang="en-US" sz="2800" dirty="0"/>
              <a:t>More work needed to improve understanding of</a:t>
            </a:r>
          </a:p>
          <a:p>
            <a:pPr lvl="1"/>
            <a:r>
              <a:rPr lang="en-US" sz="2400" dirty="0"/>
              <a:t>How to integrate environmental and human data</a:t>
            </a:r>
          </a:p>
          <a:p>
            <a:pPr lvl="1"/>
            <a:r>
              <a:rPr lang="en-US" sz="2400" dirty="0"/>
              <a:t>Identifiability issues</a:t>
            </a:r>
          </a:p>
          <a:p>
            <a:endParaRPr lang="en-US" sz="2800" dirty="0"/>
          </a:p>
          <a:p>
            <a:r>
              <a:rPr lang="en-US" sz="2800" dirty="0"/>
              <a:t>EITS provides framework to inform</a:t>
            </a:r>
          </a:p>
          <a:p>
            <a:pPr lvl="1"/>
            <a:r>
              <a:rPr lang="en-US" sz="2400" dirty="0"/>
              <a:t>Environmental interventions</a:t>
            </a:r>
          </a:p>
          <a:p>
            <a:pPr lvl="1"/>
            <a:r>
              <a:rPr lang="en-US" sz="2400" dirty="0"/>
              <a:t>Climate change</a:t>
            </a:r>
            <a:endParaRPr lang="en-US" dirty="0"/>
          </a:p>
        </p:txBody>
      </p:sp>
    </p:spTree>
    <p:extLst>
      <p:ext uri="{BB962C8B-B14F-4D97-AF65-F5344CB8AC3E}">
        <p14:creationId xmlns:p14="http://schemas.microsoft.com/office/powerpoint/2010/main" val="3470354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noAutofit/>
          </a:bodyPr>
          <a:lstStyle/>
          <a:p>
            <a:r>
              <a:rPr lang="en-US" sz="3200" b="1" dirty="0">
                <a:solidFill>
                  <a:schemeClr val="accent1">
                    <a:lumMod val="75000"/>
                  </a:schemeClr>
                </a:solidFill>
                <a:latin typeface="Cambria" charset="0"/>
                <a:ea typeface="Cambria" charset="0"/>
                <a:cs typeface="Cambria" charset="0"/>
              </a:rPr>
              <a:t>Rotavirus Seasonality</a:t>
            </a:r>
            <a:br>
              <a:rPr lang="en-US" sz="3200" b="1" dirty="0">
                <a:solidFill>
                  <a:schemeClr val="accent1">
                    <a:lumMod val="75000"/>
                  </a:schemeClr>
                </a:solidFill>
                <a:latin typeface="Cambria" charset="0"/>
                <a:ea typeface="Cambria" charset="0"/>
                <a:cs typeface="Cambria" charset="0"/>
              </a:rPr>
            </a:br>
            <a:r>
              <a:rPr lang="en-US" sz="2800" b="1" dirty="0">
                <a:solidFill>
                  <a:schemeClr val="accent1">
                    <a:lumMod val="75000"/>
                  </a:schemeClr>
                </a:solidFill>
                <a:latin typeface="Cambria" charset="0"/>
                <a:ea typeface="Cambria" charset="0"/>
                <a:cs typeface="Cambria" charset="0"/>
              </a:rPr>
              <a:t>Birth Rates vs. Environmental Factors</a:t>
            </a:r>
          </a:p>
        </p:txBody>
      </p:sp>
      <p:sp>
        <p:nvSpPr>
          <p:cNvPr id="9" name="Content Placeholder 8"/>
          <p:cNvSpPr>
            <a:spLocks noGrp="1"/>
          </p:cNvSpPr>
          <p:nvPr>
            <p:ph sz="half" idx="2"/>
          </p:nvPr>
        </p:nvSpPr>
        <p:spPr>
          <a:xfrm>
            <a:off x="5219700" y="1447800"/>
            <a:ext cx="4152900" cy="4648200"/>
          </a:xfrm>
        </p:spPr>
        <p:txBody>
          <a:bodyPr>
            <a:noAutofit/>
          </a:bodyPr>
          <a:lstStyle/>
          <a:p>
            <a:pPr marL="0" indent="0">
              <a:buNone/>
            </a:pPr>
            <a:r>
              <a:rPr lang="en-US" sz="2200" b="1" dirty="0">
                <a:latin typeface="Cambria" charset="0"/>
                <a:ea typeface="Cambria" charset="0"/>
                <a:cs typeface="Cambria" charset="0"/>
              </a:rPr>
              <a:t>Rotavirus typically </a:t>
            </a:r>
            <a:r>
              <a:rPr lang="en-US" sz="2200" b="1" i="1" dirty="0">
                <a:latin typeface="Cambria" charset="0"/>
                <a:ea typeface="Cambria" charset="0"/>
                <a:cs typeface="Cambria" charset="0"/>
              </a:rPr>
              <a:t>less seasonal in tropics</a:t>
            </a:r>
            <a:r>
              <a:rPr lang="en-US" sz="2200" b="1" dirty="0">
                <a:latin typeface="Cambria" charset="0"/>
                <a:ea typeface="Cambria" charset="0"/>
                <a:cs typeface="Cambria" charset="0"/>
              </a:rPr>
              <a:t>, where birth rates are high</a:t>
            </a:r>
            <a:r>
              <a:rPr lang="en-US" sz="2200" b="1" baseline="30000" dirty="0">
                <a:latin typeface="Cambria" charset="0"/>
                <a:ea typeface="Cambria" charset="0"/>
                <a:cs typeface="Cambria" charset="0"/>
              </a:rPr>
              <a:t>1</a:t>
            </a:r>
            <a:endParaRPr lang="en-US" sz="2200" b="1" dirty="0">
              <a:latin typeface="Cambria" charset="0"/>
              <a:ea typeface="Cambria" charset="0"/>
              <a:cs typeface="Cambria" charset="0"/>
            </a:endParaRPr>
          </a:p>
          <a:p>
            <a:pPr marL="0" indent="0">
              <a:buNone/>
            </a:pPr>
            <a:endParaRPr lang="en-US" sz="2200" b="1" dirty="0">
              <a:latin typeface="Cambria" charset="0"/>
              <a:ea typeface="Cambria" charset="0"/>
              <a:cs typeface="Cambria" charset="0"/>
            </a:endParaRPr>
          </a:p>
          <a:p>
            <a:pPr marL="0" indent="0">
              <a:buNone/>
            </a:pPr>
            <a:r>
              <a:rPr lang="en-US" sz="2200" b="1" dirty="0">
                <a:latin typeface="Cambria" charset="0"/>
                <a:ea typeface="Cambria" charset="0"/>
                <a:cs typeface="Cambria" charset="0"/>
              </a:rPr>
              <a:t>U.S. transmission is seasonal and </a:t>
            </a:r>
            <a:r>
              <a:rPr lang="en-US" sz="2200" b="1" i="1" dirty="0">
                <a:latin typeface="Cambria" charset="0"/>
                <a:ea typeface="Cambria" charset="0"/>
                <a:cs typeface="Cambria" charset="0"/>
              </a:rPr>
              <a:t>can be explained by birth rates,</a:t>
            </a:r>
            <a:r>
              <a:rPr lang="en-US" sz="2200" b="1" i="1" baseline="30000" dirty="0">
                <a:latin typeface="Cambria" charset="0"/>
                <a:ea typeface="Cambria" charset="0"/>
                <a:cs typeface="Cambria" charset="0"/>
              </a:rPr>
              <a:t>2 </a:t>
            </a:r>
            <a:r>
              <a:rPr lang="en-US" sz="2200" b="1" dirty="0">
                <a:latin typeface="Cambria" charset="0"/>
                <a:ea typeface="Cambria" charset="0"/>
                <a:cs typeface="Cambria" charset="0"/>
              </a:rPr>
              <a:t>leading researchers to overlook environmental transmission</a:t>
            </a:r>
          </a:p>
          <a:p>
            <a:pPr marL="0" indent="0">
              <a:buNone/>
            </a:pPr>
            <a:endParaRPr lang="en-US" sz="2200" b="1" dirty="0">
              <a:latin typeface="Cambria" charset="0"/>
              <a:ea typeface="Cambria" charset="0"/>
              <a:cs typeface="Cambria" charset="0"/>
            </a:endParaRPr>
          </a:p>
          <a:p>
            <a:pPr marL="0" indent="0">
              <a:buNone/>
            </a:pPr>
            <a:r>
              <a:rPr lang="en-US" sz="2200" b="1" dirty="0">
                <a:latin typeface="Cambria" charset="0"/>
                <a:ea typeface="Cambria" charset="0"/>
                <a:cs typeface="Cambria" charset="0"/>
              </a:rPr>
              <a:t>However, no one unifying explanation for seasonality observed in the developing world</a:t>
            </a:r>
            <a:r>
              <a:rPr lang="en-US" sz="2200" b="1" baseline="30000" dirty="0">
                <a:latin typeface="Cambria" charset="0"/>
                <a:ea typeface="Cambria" charset="0"/>
                <a:cs typeface="Cambria" charset="0"/>
              </a:rPr>
              <a:t>3 </a:t>
            </a:r>
            <a:r>
              <a:rPr lang="en-US" sz="2200" b="1" i="1" dirty="0">
                <a:latin typeface="Cambria" charset="0"/>
                <a:ea typeface="Cambria" charset="0"/>
                <a:cs typeface="Cambria" charset="0"/>
              </a:rPr>
              <a:t> </a:t>
            </a:r>
          </a:p>
        </p:txBody>
      </p:sp>
      <p:pic>
        <p:nvPicPr>
          <p:cNvPr id="5" name="Picture 4"/>
          <p:cNvPicPr>
            <a:picLocks noChangeAspect="1"/>
          </p:cNvPicPr>
          <p:nvPr/>
        </p:nvPicPr>
        <p:blipFill>
          <a:blip r:embed="rId3"/>
          <a:stretch>
            <a:fillRect/>
          </a:stretch>
        </p:blipFill>
        <p:spPr>
          <a:xfrm>
            <a:off x="-54226" y="2125266"/>
            <a:ext cx="4486275" cy="3438525"/>
          </a:xfrm>
          <a:prstGeom prst="rect">
            <a:avLst/>
          </a:prstGeom>
        </p:spPr>
      </p:pic>
      <p:sp>
        <p:nvSpPr>
          <p:cNvPr id="10" name="TextBox 9"/>
          <p:cNvSpPr txBox="1"/>
          <p:nvPr/>
        </p:nvSpPr>
        <p:spPr>
          <a:xfrm>
            <a:off x="0" y="6519446"/>
            <a:ext cx="6019800" cy="338554"/>
          </a:xfrm>
          <a:prstGeom prst="rect">
            <a:avLst/>
          </a:prstGeom>
          <a:noFill/>
        </p:spPr>
        <p:txBody>
          <a:bodyPr wrap="square" rtlCol="0">
            <a:spAutoFit/>
          </a:bodyPr>
          <a:lstStyle/>
          <a:p>
            <a:r>
              <a:rPr lang="en-US" sz="1600" b="1" baseline="30000" dirty="0">
                <a:latin typeface="Cambria" charset="0"/>
                <a:ea typeface="Cambria" charset="0"/>
                <a:cs typeface="Cambria" charset="0"/>
              </a:rPr>
              <a:t>1</a:t>
            </a:r>
            <a:r>
              <a:rPr lang="en-US" sz="1600" b="1" dirty="0">
                <a:latin typeface="Cambria" charset="0"/>
                <a:ea typeface="Cambria" charset="0"/>
                <a:cs typeface="Cambria" charset="0"/>
              </a:rPr>
              <a:t>Pitzer et al., 2011; </a:t>
            </a:r>
            <a:r>
              <a:rPr lang="en-US" sz="1600" b="1" baseline="30000" dirty="0">
                <a:latin typeface="Cambria" charset="0"/>
                <a:ea typeface="Cambria" charset="0"/>
                <a:cs typeface="Cambria" charset="0"/>
              </a:rPr>
              <a:t>2</a:t>
            </a:r>
            <a:r>
              <a:rPr lang="en-US" sz="1600" b="1" dirty="0">
                <a:latin typeface="Cambria" charset="0"/>
                <a:ea typeface="Cambria" charset="0"/>
                <a:cs typeface="Cambria" charset="0"/>
              </a:rPr>
              <a:t>Pitzer et al., 2009; </a:t>
            </a:r>
            <a:r>
              <a:rPr lang="en-US" sz="1600" b="1" baseline="30000" dirty="0">
                <a:latin typeface="Cambria" charset="0"/>
                <a:ea typeface="Cambria" charset="0"/>
                <a:cs typeface="Cambria" charset="0"/>
              </a:rPr>
              <a:t>3</a:t>
            </a:r>
            <a:r>
              <a:rPr lang="en-US" sz="1600" b="1" dirty="0">
                <a:latin typeface="Cambria" charset="0"/>
                <a:ea typeface="Cambria" charset="0"/>
                <a:cs typeface="Cambria" charset="0"/>
              </a:rPr>
              <a:t>Patel et al., 2013 </a:t>
            </a:r>
          </a:p>
        </p:txBody>
      </p:sp>
      <p:sp>
        <p:nvSpPr>
          <p:cNvPr id="11" name="TextBox 10"/>
          <p:cNvSpPr txBox="1"/>
          <p:nvPr/>
        </p:nvSpPr>
        <p:spPr>
          <a:xfrm>
            <a:off x="4484385" y="2230764"/>
            <a:ext cx="392415" cy="2872282"/>
          </a:xfrm>
          <a:prstGeom prst="rect">
            <a:avLst/>
          </a:prstGeom>
          <a:noFill/>
        </p:spPr>
        <p:txBody>
          <a:bodyPr vert="vert270" wrap="square" rtlCol="0">
            <a:spAutoFit/>
          </a:bodyPr>
          <a:lstStyle/>
          <a:p>
            <a:pPr algn="ctr"/>
            <a:r>
              <a:rPr lang="en-US" sz="1350" b="1" dirty="0"/>
              <a:t>Degree of Seasonality</a:t>
            </a:r>
          </a:p>
        </p:txBody>
      </p:sp>
    </p:spTree>
    <p:extLst>
      <p:ext uri="{BB962C8B-B14F-4D97-AF65-F5344CB8AC3E}">
        <p14:creationId xmlns:p14="http://schemas.microsoft.com/office/powerpoint/2010/main" val="2361153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5358"/>
            <a:ext cx="8229600" cy="597926"/>
          </a:xfrm>
        </p:spPr>
        <p:txBody>
          <a:bodyPr>
            <a:noAutofit/>
          </a:bodyPr>
          <a:lstStyle/>
          <a:p>
            <a:r>
              <a:rPr lang="en-US" sz="3200" b="1" dirty="0"/>
              <a:t>Rotavirus Modes of Transmission</a:t>
            </a:r>
            <a:endParaRPr lang="en-US" sz="3200" b="1" dirty="0">
              <a:latin typeface="Cambria" charset="0"/>
              <a:ea typeface="Cambria" charset="0"/>
              <a:cs typeface="Cambria" charset="0"/>
            </a:endParaRPr>
          </a:p>
        </p:txBody>
      </p:sp>
      <p:sp>
        <p:nvSpPr>
          <p:cNvPr id="6" name="Rectangle 3"/>
          <p:cNvSpPr txBox="1">
            <a:spLocks noChangeArrowheads="1"/>
          </p:cNvSpPr>
          <p:nvPr/>
        </p:nvSpPr>
        <p:spPr>
          <a:xfrm>
            <a:off x="152400" y="4267200"/>
            <a:ext cx="4029075" cy="22098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defRPr/>
            </a:pPr>
            <a:r>
              <a:rPr lang="en-US" altLang="en-US" b="1" dirty="0"/>
              <a:t>Person-Person</a:t>
            </a:r>
          </a:p>
          <a:p>
            <a:pPr marL="0" indent="0" algn="ctr">
              <a:buFont typeface="Arial" pitchFamily="34" charset="0"/>
              <a:buNone/>
              <a:defRPr/>
            </a:pPr>
            <a:r>
              <a:rPr lang="en-US" altLang="en-US" b="1" dirty="0"/>
              <a:t>vs.</a:t>
            </a:r>
          </a:p>
          <a:p>
            <a:pPr marL="0" indent="0" algn="ctr">
              <a:buFont typeface="Arial" pitchFamily="34" charset="0"/>
              <a:buNone/>
              <a:defRPr/>
            </a:pPr>
            <a:r>
              <a:rPr lang="en-US" altLang="en-US" b="1" dirty="0"/>
              <a:t>Person-environ-Person</a:t>
            </a:r>
          </a:p>
          <a:p>
            <a:pPr marL="0" indent="0" algn="ctr">
              <a:buFont typeface="Arial" pitchFamily="34" charset="0"/>
              <a:buNone/>
              <a:defRPr/>
            </a:pPr>
            <a:r>
              <a:rPr lang="en-US" altLang="en-US" b="1" dirty="0"/>
              <a:t>Transmission</a:t>
            </a:r>
          </a:p>
        </p:txBody>
      </p:sp>
      <mc:AlternateContent xmlns:mc="http://schemas.openxmlformats.org/markup-compatibility/2006" xmlns:a14="http://schemas.microsoft.com/office/drawing/2010/main">
        <mc:Choice Requires="a14">
          <p:sp>
            <p:nvSpPr>
              <p:cNvPr id="9" name="Rectangle 8"/>
              <p:cNvSpPr/>
              <p:nvPr/>
            </p:nvSpPr>
            <p:spPr>
              <a:xfrm>
                <a:off x="4495800" y="4469428"/>
                <a:ext cx="4452135" cy="1321772"/>
              </a:xfrm>
              <a:prstGeom prst="rect">
                <a:avLst/>
              </a:prstGeom>
            </p:spPr>
            <p:txBody>
              <a:bodyPr wrap="square">
                <a:spAutoFit/>
              </a:bodyPr>
              <a:lstStyle/>
              <a:p>
                <a14:m>
                  <m:oMath xmlns:m="http://schemas.openxmlformats.org/officeDocument/2006/math">
                    <m:sSub>
                      <m:sSubPr>
                        <m:ctrlPr>
                          <a:rPr lang="en-US" sz="4000" b="1" i="1" smtClean="0">
                            <a:latin typeface="Cambria Math" panose="02040503050406030204" pitchFamily="18" charset="0"/>
                          </a:rPr>
                        </m:ctrlPr>
                      </m:sSubPr>
                      <m:e>
                        <m:r>
                          <a:rPr lang="en-US" sz="4000" b="1" i="1" smtClean="0">
                            <a:latin typeface="Cambria Math" panose="02040503050406030204" pitchFamily="18" charset="0"/>
                          </a:rPr>
                          <m:t>𝑹</m:t>
                        </m:r>
                      </m:e>
                      <m:sub>
                        <m:r>
                          <a:rPr lang="en-US" sz="4000" b="1" i="1" smtClean="0">
                            <a:latin typeface="Cambria Math" panose="02040503050406030204" pitchFamily="18" charset="0"/>
                          </a:rPr>
                          <m:t>𝟎</m:t>
                        </m:r>
                      </m:sub>
                    </m:sSub>
                  </m:oMath>
                </a14:m>
                <a:r>
                  <a:rPr lang="en-US" sz="4000" b="1" dirty="0"/>
                  <a:t> = </a:t>
                </a:r>
                <a14:m>
                  <m:oMath xmlns:m="http://schemas.openxmlformats.org/officeDocument/2006/math">
                    <m:f>
                      <m:fPr>
                        <m:ctrlPr>
                          <a:rPr lang="en-US" sz="4000" b="1" i="1" dirty="0" smtClean="0">
                            <a:latin typeface="Cambria Math" panose="02040503050406030204" pitchFamily="18" charset="0"/>
                          </a:rPr>
                        </m:ctrlPr>
                      </m:fPr>
                      <m:num>
                        <m:sSub>
                          <m:sSubPr>
                            <m:ctrlPr>
                              <a:rPr lang="en-US" sz="4000" b="1" i="1" dirty="0" smtClean="0">
                                <a:latin typeface="Cambria Math" panose="02040503050406030204" pitchFamily="18" charset="0"/>
                                <a:ea typeface="Cambria Math" panose="02040503050406030204" pitchFamily="18" charset="0"/>
                              </a:rPr>
                            </m:ctrlPr>
                          </m:sSubPr>
                          <m:e>
                            <m:r>
                              <a:rPr lang="en-US" sz="4000" b="1" i="1" dirty="0">
                                <a:latin typeface="Cambria Math" panose="02040503050406030204" pitchFamily="18" charset="0"/>
                                <a:ea typeface="Cambria Math" panose="02040503050406030204" pitchFamily="18" charset="0"/>
                              </a:rPr>
                              <m:t>𝜷</m:t>
                            </m:r>
                          </m:e>
                          <m:sub>
                            <m:r>
                              <a:rPr lang="en-US" sz="4000" b="1" i="1" dirty="0" smtClean="0">
                                <a:latin typeface="Cambria Math" panose="02040503050406030204" pitchFamily="18" charset="0"/>
                                <a:ea typeface="Cambria Math" panose="02040503050406030204" pitchFamily="18" charset="0"/>
                              </a:rPr>
                              <m:t>𝑯</m:t>
                            </m:r>
                          </m:sub>
                        </m:sSub>
                      </m:num>
                      <m:den>
                        <m:r>
                          <a:rPr lang="en-US" sz="4000" b="1" i="1" dirty="0" smtClean="0">
                            <a:latin typeface="Cambria Math" panose="02040503050406030204" pitchFamily="18" charset="0"/>
                            <a:ea typeface="Cambria Math" panose="02040503050406030204" pitchFamily="18" charset="0"/>
                          </a:rPr>
                          <m:t>𝜸</m:t>
                        </m:r>
                      </m:den>
                    </m:f>
                  </m:oMath>
                </a14:m>
                <a:r>
                  <a:rPr lang="en-US" sz="4000" b="1" dirty="0"/>
                  <a:t> + </a:t>
                </a:r>
                <a14:m>
                  <m:oMath xmlns:m="http://schemas.openxmlformats.org/officeDocument/2006/math">
                    <m:f>
                      <m:fPr>
                        <m:ctrlPr>
                          <a:rPr lang="en-US" sz="4000" b="1" i="1" dirty="0">
                            <a:latin typeface="Cambria Math" panose="02040503050406030204" pitchFamily="18" charset="0"/>
                          </a:rPr>
                        </m:ctrlPr>
                      </m:fPr>
                      <m:num>
                        <m:sSub>
                          <m:sSubPr>
                            <m:ctrlPr>
                              <a:rPr lang="en-US" sz="4000" b="1" i="1" dirty="0" smtClean="0">
                                <a:latin typeface="Cambria Math" panose="02040503050406030204" pitchFamily="18" charset="0"/>
                                <a:ea typeface="Cambria Math" panose="02040503050406030204" pitchFamily="18" charset="0"/>
                              </a:rPr>
                            </m:ctrlPr>
                          </m:sSubPr>
                          <m:e>
                            <m:r>
                              <a:rPr lang="en-US" sz="4000" b="1" i="1" dirty="0">
                                <a:latin typeface="Cambria Math" panose="02040503050406030204" pitchFamily="18" charset="0"/>
                                <a:ea typeface="Cambria Math" panose="02040503050406030204" pitchFamily="18" charset="0"/>
                              </a:rPr>
                              <m:t>𝜷</m:t>
                            </m:r>
                          </m:e>
                          <m:sub>
                            <m:r>
                              <a:rPr lang="en-US" sz="4000" b="1" i="1" dirty="0">
                                <a:latin typeface="Cambria Math" panose="02040503050406030204" pitchFamily="18" charset="0"/>
                                <a:ea typeface="Cambria Math" panose="02040503050406030204" pitchFamily="18" charset="0"/>
                              </a:rPr>
                              <m:t>𝑾</m:t>
                            </m:r>
                          </m:sub>
                        </m:sSub>
                        <m:r>
                          <a:rPr lang="en-US" sz="4000" b="1" i="1" dirty="0" smtClean="0">
                            <a:latin typeface="Cambria Math" panose="02040503050406030204" pitchFamily="18" charset="0"/>
                            <a:ea typeface="Cambria Math" panose="02040503050406030204" pitchFamily="18" charset="0"/>
                          </a:rPr>
                          <m:t>𝑵𝒑</m:t>
                        </m:r>
                        <m:r>
                          <a:rPr lang="en-US" sz="4000" b="1" i="1" dirty="0" smtClean="0">
                            <a:latin typeface="Cambria Math" panose="02040503050406030204" pitchFamily="18" charset="0"/>
                            <a:ea typeface="Cambria Math" panose="02040503050406030204" pitchFamily="18" charset="0"/>
                          </a:rPr>
                          <m:t>(</m:t>
                        </m:r>
                        <m:f>
                          <m:fPr>
                            <m:ctrlPr>
                              <a:rPr lang="en-US" sz="4000" b="1" i="1" dirty="0" smtClean="0">
                                <a:latin typeface="Cambria Math" panose="02040503050406030204" pitchFamily="18" charset="0"/>
                                <a:ea typeface="Cambria Math" panose="02040503050406030204" pitchFamily="18" charset="0"/>
                              </a:rPr>
                            </m:ctrlPr>
                          </m:fPr>
                          <m:num>
                            <m:r>
                              <a:rPr lang="en-US" sz="4000" b="1" i="1" dirty="0" smtClean="0">
                                <a:latin typeface="Cambria Math" panose="02040503050406030204" pitchFamily="18" charset="0"/>
                                <a:ea typeface="Cambria Math" panose="02040503050406030204" pitchFamily="18" charset="0"/>
                              </a:rPr>
                              <m:t>𝝓</m:t>
                            </m:r>
                          </m:num>
                          <m:den>
                            <m:r>
                              <a:rPr lang="en-US" sz="4000" b="1" i="1" dirty="0" smtClean="0">
                                <a:latin typeface="Cambria Math" panose="02040503050406030204" pitchFamily="18" charset="0"/>
                                <a:ea typeface="Cambria Math" panose="02040503050406030204" pitchFamily="18" charset="0"/>
                              </a:rPr>
                              <m:t>𝑽</m:t>
                            </m:r>
                          </m:den>
                        </m:f>
                        <m:r>
                          <a:rPr lang="en-US" sz="4000" b="1" i="1" dirty="0" smtClean="0">
                            <a:latin typeface="Cambria Math" panose="02040503050406030204" pitchFamily="18" charset="0"/>
                            <a:ea typeface="Cambria Math" panose="02040503050406030204" pitchFamily="18" charset="0"/>
                          </a:rPr>
                          <m:t>)</m:t>
                        </m:r>
                      </m:num>
                      <m:den>
                        <m:r>
                          <a:rPr lang="en-US" sz="4000" b="1" i="1" dirty="0">
                            <a:latin typeface="Cambria Math" panose="02040503050406030204" pitchFamily="18" charset="0"/>
                            <a:ea typeface="Cambria Math" panose="02040503050406030204" pitchFamily="18" charset="0"/>
                          </a:rPr>
                          <m:t>𝜸</m:t>
                        </m:r>
                        <m:r>
                          <a:rPr lang="en-US" sz="4000" b="1" i="1" dirty="0" smtClean="0">
                            <a:latin typeface="Cambria Math" panose="02040503050406030204" pitchFamily="18" charset="0"/>
                            <a:ea typeface="Cambria Math" panose="02040503050406030204" pitchFamily="18" charset="0"/>
                          </a:rPr>
                          <m:t> </m:t>
                        </m:r>
                        <m:d>
                          <m:dPr>
                            <m:ctrlPr>
                              <a:rPr lang="en-US" sz="4000" b="1" i="1" dirty="0">
                                <a:latin typeface="Cambria Math" panose="02040503050406030204" pitchFamily="18" charset="0"/>
                                <a:ea typeface="Cambria Math" panose="02040503050406030204" pitchFamily="18" charset="0"/>
                              </a:rPr>
                            </m:ctrlPr>
                          </m:dPr>
                          <m:e>
                            <m:r>
                              <a:rPr lang="en-US" sz="4000" b="1" i="1" dirty="0">
                                <a:latin typeface="Cambria Math" panose="02040503050406030204" pitchFamily="18" charset="0"/>
                                <a:ea typeface="Cambria Math" panose="02040503050406030204" pitchFamily="18" charset="0"/>
                              </a:rPr>
                              <m:t>𝝁</m:t>
                            </m:r>
                            <m:r>
                              <a:rPr lang="en-US" sz="4000" b="1" i="1" dirty="0" smtClean="0">
                                <a:latin typeface="Cambria Math" panose="02040503050406030204" pitchFamily="18" charset="0"/>
                                <a:ea typeface="Cambria Math" panose="02040503050406030204" pitchFamily="18" charset="0"/>
                              </a:rPr>
                              <m:t> </m:t>
                            </m:r>
                            <m:r>
                              <a:rPr lang="en-US" sz="4000" b="1" i="1" dirty="0">
                                <a:latin typeface="Cambria Math" panose="02040503050406030204" pitchFamily="18" charset="0"/>
                                <a:ea typeface="Cambria Math" panose="02040503050406030204" pitchFamily="18" charset="0"/>
                              </a:rPr>
                              <m:t>+</m:t>
                            </m:r>
                            <m:r>
                              <a:rPr lang="en-US" sz="4000" b="1" i="1" dirty="0" smtClean="0">
                                <a:latin typeface="Cambria Math" panose="02040503050406030204" pitchFamily="18" charset="0"/>
                                <a:ea typeface="Cambria Math" panose="02040503050406030204" pitchFamily="18" charset="0"/>
                              </a:rPr>
                              <m:t> </m:t>
                            </m:r>
                            <m:r>
                              <a:rPr lang="en-US" sz="4000" b="1" i="1" dirty="0">
                                <a:latin typeface="Cambria Math" panose="02040503050406030204" pitchFamily="18" charset="0"/>
                                <a:ea typeface="Cambria Math" panose="02040503050406030204" pitchFamily="18" charset="0"/>
                              </a:rPr>
                              <m:t>𝝆𝝊</m:t>
                            </m:r>
                          </m:e>
                        </m:d>
                      </m:den>
                    </m:f>
                  </m:oMath>
                </a14:m>
                <a:endParaRPr lang="en-US" sz="4000" b="1" dirty="0"/>
              </a:p>
            </p:txBody>
          </p:sp>
        </mc:Choice>
        <mc:Fallback xmlns="">
          <p:sp>
            <p:nvSpPr>
              <p:cNvPr id="9" name="Rectangle 8"/>
              <p:cNvSpPr>
                <a:spLocks noRot="1" noChangeAspect="1" noMove="1" noResize="1" noEditPoints="1" noAdjustHandles="1" noChangeArrowheads="1" noChangeShapeType="1" noTextEdit="1"/>
              </p:cNvSpPr>
              <p:nvPr/>
            </p:nvSpPr>
            <p:spPr>
              <a:xfrm>
                <a:off x="4495800" y="4469428"/>
                <a:ext cx="4452135" cy="1321772"/>
              </a:xfrm>
              <a:prstGeom prst="rect">
                <a:avLst/>
              </a:prstGeom>
              <a:blipFill rotWithShape="0">
                <a:blip r:embed="rId3"/>
                <a:stretch>
                  <a:fillRect b="-3687"/>
                </a:stretch>
              </a:blipFill>
            </p:spPr>
            <p:txBody>
              <a:bodyPr/>
              <a:lstStyle/>
              <a:p>
                <a:r>
                  <a:rPr lang="en-US">
                    <a:noFill/>
                  </a:rPr>
                  <a:t> </a:t>
                </a:r>
              </a:p>
            </p:txBody>
          </p:sp>
        </mc:Fallback>
      </mc:AlternateContent>
      <p:grpSp>
        <p:nvGrpSpPr>
          <p:cNvPr id="5" name="Group 4"/>
          <p:cNvGrpSpPr/>
          <p:nvPr/>
        </p:nvGrpSpPr>
        <p:grpSpPr>
          <a:xfrm>
            <a:off x="76200" y="987319"/>
            <a:ext cx="9173325" cy="3203681"/>
            <a:chOff x="76200" y="762000"/>
            <a:chExt cx="9173325" cy="3203681"/>
          </a:xfrm>
        </p:grpSpPr>
        <p:sp>
          <p:nvSpPr>
            <p:cNvPr id="8" name="Rectangle 7"/>
            <p:cNvSpPr/>
            <p:nvPr/>
          </p:nvSpPr>
          <p:spPr>
            <a:xfrm>
              <a:off x="76200" y="1526943"/>
              <a:ext cx="746449" cy="625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t>
              </a:r>
              <a:r>
                <a:rPr lang="en-US" sz="1050" b="1" dirty="0">
                  <a:solidFill>
                    <a:schemeClr val="tx1"/>
                  </a:solidFill>
                </a:rPr>
                <a:t>1</a:t>
              </a:r>
            </a:p>
          </p:txBody>
        </p:sp>
        <p:sp>
          <p:nvSpPr>
            <p:cNvPr id="10" name="Rectangle 9"/>
            <p:cNvSpPr/>
            <p:nvPr/>
          </p:nvSpPr>
          <p:spPr>
            <a:xfrm>
              <a:off x="1320283" y="1530049"/>
              <a:ext cx="746449" cy="625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a:t>
              </a:r>
              <a:r>
                <a:rPr lang="en-US" sz="1050" b="1" dirty="0">
                  <a:solidFill>
                    <a:schemeClr val="tx1"/>
                  </a:solidFill>
                </a:rPr>
                <a:t>1</a:t>
              </a:r>
            </a:p>
          </p:txBody>
        </p:sp>
        <p:sp>
          <p:nvSpPr>
            <p:cNvPr id="11" name="Rectangle 10"/>
            <p:cNvSpPr/>
            <p:nvPr/>
          </p:nvSpPr>
          <p:spPr>
            <a:xfrm>
              <a:off x="2564366" y="1526943"/>
              <a:ext cx="746449" cy="625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a:t>
              </a:r>
              <a:r>
                <a:rPr lang="en-US" sz="1050" b="1" dirty="0">
                  <a:solidFill>
                    <a:schemeClr val="tx1"/>
                  </a:solidFill>
                </a:rPr>
                <a:t>1</a:t>
              </a:r>
            </a:p>
          </p:txBody>
        </p:sp>
        <p:cxnSp>
          <p:nvCxnSpPr>
            <p:cNvPr id="12" name="Straight Arrow Connector 11"/>
            <p:cNvCxnSpPr>
              <a:stCxn id="8" idx="3"/>
              <a:endCxn id="10" idx="1"/>
            </p:cNvCxnSpPr>
            <p:nvPr/>
          </p:nvCxnSpPr>
          <p:spPr>
            <a:xfrm>
              <a:off x="822649" y="1839519"/>
              <a:ext cx="497634" cy="3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3" name="Straight Arrow Connector 12"/>
            <p:cNvCxnSpPr>
              <a:stCxn id="10" idx="3"/>
              <a:endCxn id="11" idx="1"/>
            </p:cNvCxnSpPr>
            <p:nvPr/>
          </p:nvCxnSpPr>
          <p:spPr>
            <a:xfrm flipV="1">
              <a:off x="2066732" y="1839519"/>
              <a:ext cx="497634" cy="3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4" name="Rectangle 13"/>
            <p:cNvSpPr/>
            <p:nvPr/>
          </p:nvSpPr>
          <p:spPr>
            <a:xfrm>
              <a:off x="5715000" y="1539376"/>
              <a:ext cx="746449" cy="625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S</a:t>
              </a:r>
              <a:r>
                <a:rPr lang="en-US" sz="1050" b="1" dirty="0">
                  <a:solidFill>
                    <a:schemeClr val="tx1"/>
                  </a:solidFill>
                </a:rPr>
                <a:t>2</a:t>
              </a:r>
            </a:p>
          </p:txBody>
        </p:sp>
        <p:sp>
          <p:nvSpPr>
            <p:cNvPr id="15" name="Rectangle 14"/>
            <p:cNvSpPr/>
            <p:nvPr/>
          </p:nvSpPr>
          <p:spPr>
            <a:xfrm>
              <a:off x="7101131" y="1542482"/>
              <a:ext cx="746449" cy="625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I</a:t>
              </a:r>
              <a:r>
                <a:rPr lang="en-US" sz="1050" b="1" dirty="0">
                  <a:solidFill>
                    <a:schemeClr val="tx1"/>
                  </a:solidFill>
                </a:rPr>
                <a:t>2</a:t>
              </a:r>
            </a:p>
          </p:txBody>
        </p:sp>
        <p:sp>
          <p:nvSpPr>
            <p:cNvPr id="16" name="Rectangle 15"/>
            <p:cNvSpPr/>
            <p:nvPr/>
          </p:nvSpPr>
          <p:spPr>
            <a:xfrm>
              <a:off x="8345214" y="1539376"/>
              <a:ext cx="746449" cy="6251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tx1"/>
                  </a:solidFill>
                </a:rPr>
                <a:t>R</a:t>
              </a:r>
              <a:r>
                <a:rPr lang="en-US" sz="1050" b="1" dirty="0">
                  <a:solidFill>
                    <a:schemeClr val="tx1"/>
                  </a:solidFill>
                </a:rPr>
                <a:t>2</a:t>
              </a:r>
            </a:p>
          </p:txBody>
        </p:sp>
        <p:cxnSp>
          <p:nvCxnSpPr>
            <p:cNvPr id="17" name="Straight Arrow Connector 16"/>
            <p:cNvCxnSpPr>
              <a:stCxn id="14" idx="3"/>
              <a:endCxn id="15" idx="1"/>
            </p:cNvCxnSpPr>
            <p:nvPr/>
          </p:nvCxnSpPr>
          <p:spPr>
            <a:xfrm>
              <a:off x="6461449" y="1851952"/>
              <a:ext cx="639682" cy="3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8" name="Straight Arrow Connector 17"/>
            <p:cNvCxnSpPr>
              <a:stCxn id="15" idx="3"/>
              <a:endCxn id="16" idx="1"/>
            </p:cNvCxnSpPr>
            <p:nvPr/>
          </p:nvCxnSpPr>
          <p:spPr>
            <a:xfrm flipV="1">
              <a:off x="7847580" y="1851952"/>
              <a:ext cx="497634" cy="310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9" name="Rectangle 18"/>
            <p:cNvSpPr/>
            <p:nvPr/>
          </p:nvSpPr>
          <p:spPr>
            <a:xfrm>
              <a:off x="1096351" y="2602315"/>
              <a:ext cx="768220" cy="6904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a:t>
              </a:r>
              <a:r>
                <a:rPr lang="en-US" sz="1000" b="1" dirty="0">
                  <a:solidFill>
                    <a:schemeClr val="tx1"/>
                  </a:solidFill>
                </a:rPr>
                <a:t>1</a:t>
              </a:r>
              <a:endParaRPr lang="en-US" sz="2400" b="1" dirty="0">
                <a:solidFill>
                  <a:schemeClr val="tx1"/>
                </a:solidFill>
              </a:endParaRPr>
            </a:p>
          </p:txBody>
        </p:sp>
        <p:sp>
          <p:nvSpPr>
            <p:cNvPr id="20" name="Rectangle 19"/>
            <p:cNvSpPr/>
            <p:nvPr/>
          </p:nvSpPr>
          <p:spPr>
            <a:xfrm>
              <a:off x="6694726" y="2567309"/>
              <a:ext cx="768220" cy="6904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W</a:t>
              </a:r>
              <a:r>
                <a:rPr lang="en-US" sz="1000" b="1" dirty="0">
                  <a:solidFill>
                    <a:schemeClr val="tx1"/>
                  </a:solidFill>
                </a:rPr>
                <a:t>2</a:t>
              </a:r>
              <a:endParaRPr lang="en-US" sz="2400" b="1" dirty="0">
                <a:solidFill>
                  <a:schemeClr val="tx1"/>
                </a:solidFill>
              </a:endParaRPr>
            </a:p>
          </p:txBody>
        </p:sp>
        <p:sp>
          <p:nvSpPr>
            <p:cNvPr id="21" name="Oval 20"/>
            <p:cNvSpPr/>
            <p:nvPr/>
          </p:nvSpPr>
          <p:spPr>
            <a:xfrm>
              <a:off x="2594695" y="2602315"/>
              <a:ext cx="805540" cy="6904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r>
                <a:rPr lang="en-US" sz="1000" b="1" dirty="0">
                  <a:solidFill>
                    <a:schemeClr val="tx1"/>
                  </a:solidFill>
                </a:rPr>
                <a:t>i 1</a:t>
              </a:r>
              <a:endParaRPr lang="en-US" sz="2400" b="1" dirty="0">
                <a:solidFill>
                  <a:schemeClr val="tx1"/>
                </a:solidFill>
              </a:endParaRPr>
            </a:p>
          </p:txBody>
        </p:sp>
        <p:sp>
          <p:nvSpPr>
            <p:cNvPr id="22" name="Oval 21"/>
            <p:cNvSpPr/>
            <p:nvPr/>
          </p:nvSpPr>
          <p:spPr>
            <a:xfrm>
              <a:off x="3977947" y="2599973"/>
              <a:ext cx="805540" cy="6904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r>
                <a:rPr lang="en-US" sz="1000" b="1" dirty="0">
                  <a:solidFill>
                    <a:schemeClr val="tx1"/>
                  </a:solidFill>
                </a:rPr>
                <a:t>i 2</a:t>
              </a:r>
              <a:endParaRPr lang="en-US" sz="2400" b="1" dirty="0">
                <a:solidFill>
                  <a:schemeClr val="tx1"/>
                </a:solidFill>
              </a:endParaRPr>
            </a:p>
          </p:txBody>
        </p:sp>
        <p:sp>
          <p:nvSpPr>
            <p:cNvPr id="23" name="TextBox 22"/>
            <p:cNvSpPr txBox="1"/>
            <p:nvPr/>
          </p:nvSpPr>
          <p:spPr>
            <a:xfrm>
              <a:off x="4797490" y="2721262"/>
              <a:ext cx="1026367" cy="369332"/>
            </a:xfrm>
            <a:prstGeom prst="rect">
              <a:avLst/>
            </a:prstGeom>
            <a:noFill/>
          </p:spPr>
          <p:txBody>
            <a:bodyPr wrap="square" rtlCol="0">
              <a:spAutoFit/>
            </a:bodyPr>
            <a:lstStyle/>
            <a:p>
              <a:r>
                <a:rPr lang="en-US" dirty="0"/>
                <a:t>…</a:t>
              </a:r>
            </a:p>
          </p:txBody>
        </p:sp>
        <p:sp>
          <p:nvSpPr>
            <p:cNvPr id="24" name="Oval 23"/>
            <p:cNvSpPr/>
            <p:nvPr/>
          </p:nvSpPr>
          <p:spPr>
            <a:xfrm>
              <a:off x="5360437" y="2567309"/>
              <a:ext cx="805540" cy="690465"/>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W</a:t>
              </a:r>
              <a:r>
                <a:rPr lang="en-US" sz="1000" b="1" dirty="0">
                  <a:solidFill>
                    <a:schemeClr val="tx1"/>
                  </a:solidFill>
                </a:rPr>
                <a:t>i, 9</a:t>
              </a:r>
              <a:endParaRPr lang="en-US" sz="2400" b="1" dirty="0">
                <a:solidFill>
                  <a:schemeClr val="tx1"/>
                </a:solidFill>
              </a:endParaRPr>
            </a:p>
          </p:txBody>
        </p:sp>
        <p:cxnSp>
          <p:nvCxnSpPr>
            <p:cNvPr id="25" name="Straight Arrow Connector 24"/>
            <p:cNvCxnSpPr>
              <a:stCxn id="19" idx="3"/>
              <a:endCxn id="21" idx="2"/>
            </p:cNvCxnSpPr>
            <p:nvPr/>
          </p:nvCxnSpPr>
          <p:spPr>
            <a:xfrm>
              <a:off x="1864571" y="2947548"/>
              <a:ext cx="7301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p:cNvCxnSpPr>
              <a:stCxn id="21" idx="6"/>
              <a:endCxn id="22" idx="2"/>
            </p:cNvCxnSpPr>
            <p:nvPr/>
          </p:nvCxnSpPr>
          <p:spPr>
            <a:xfrm flipV="1">
              <a:off x="3400235" y="2945206"/>
              <a:ext cx="577712" cy="234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5096068" y="2939176"/>
              <a:ext cx="264369" cy="124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24" idx="6"/>
              <a:endCxn id="20" idx="1"/>
            </p:cNvCxnSpPr>
            <p:nvPr/>
          </p:nvCxnSpPr>
          <p:spPr>
            <a:xfrm>
              <a:off x="6165977" y="2912542"/>
              <a:ext cx="528749"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9" idx="2"/>
            </p:cNvCxnSpPr>
            <p:nvPr/>
          </p:nvCxnSpPr>
          <p:spPr>
            <a:xfrm>
              <a:off x="1480461" y="3292780"/>
              <a:ext cx="1555" cy="32657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stCxn id="21" idx="4"/>
            </p:cNvCxnSpPr>
            <p:nvPr/>
          </p:nvCxnSpPr>
          <p:spPr>
            <a:xfrm>
              <a:off x="2997465" y="3292780"/>
              <a:ext cx="10884" cy="26125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1" name="Straight Arrow Connector 30"/>
            <p:cNvCxnSpPr>
              <a:stCxn id="22" idx="4"/>
            </p:cNvCxnSpPr>
            <p:nvPr/>
          </p:nvCxnSpPr>
          <p:spPr>
            <a:xfrm>
              <a:off x="4380717" y="3290438"/>
              <a:ext cx="17106" cy="258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24" idx="4"/>
            </p:cNvCxnSpPr>
            <p:nvPr/>
          </p:nvCxnSpPr>
          <p:spPr>
            <a:xfrm flipH="1">
              <a:off x="5758541" y="3257774"/>
              <a:ext cx="4666" cy="27370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20" idx="2"/>
            </p:cNvCxnSpPr>
            <p:nvPr/>
          </p:nvCxnSpPr>
          <p:spPr>
            <a:xfrm>
              <a:off x="7078836" y="3257774"/>
              <a:ext cx="7781" cy="30480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4" name="Straight Arrow Connector 33"/>
            <p:cNvCxnSpPr>
              <a:stCxn id="10" idx="2"/>
              <a:endCxn id="19" idx="0"/>
            </p:cNvCxnSpPr>
            <p:nvPr/>
          </p:nvCxnSpPr>
          <p:spPr>
            <a:xfrm flipH="1">
              <a:off x="1480461" y="2155200"/>
              <a:ext cx="213047" cy="44711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p:cNvCxnSpPr>
              <a:stCxn id="19" idx="0"/>
            </p:cNvCxnSpPr>
            <p:nvPr/>
          </p:nvCxnSpPr>
          <p:spPr>
            <a:xfrm flipH="1" flipV="1">
              <a:off x="1071467" y="1851952"/>
              <a:ext cx="408994" cy="750363"/>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6" name="Straight Arrow Connector 35"/>
            <p:cNvCxnSpPr>
              <a:stCxn id="15" idx="2"/>
              <a:endCxn id="20" idx="0"/>
            </p:cNvCxnSpPr>
            <p:nvPr/>
          </p:nvCxnSpPr>
          <p:spPr>
            <a:xfrm flipH="1">
              <a:off x="7078836" y="2167633"/>
              <a:ext cx="395520" cy="39967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7" name="Straight Arrow Connector 36"/>
            <p:cNvCxnSpPr/>
            <p:nvPr/>
          </p:nvCxnSpPr>
          <p:spPr>
            <a:xfrm flipH="1" flipV="1">
              <a:off x="6850970" y="1889960"/>
              <a:ext cx="235630" cy="677349"/>
            </a:xfrm>
            <a:prstGeom prst="straightConnector1">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8" name="Curved Connector 37"/>
            <p:cNvCxnSpPr>
              <a:stCxn id="10" idx="0"/>
            </p:cNvCxnSpPr>
            <p:nvPr/>
          </p:nvCxnSpPr>
          <p:spPr>
            <a:xfrm rot="16200000" flipH="1" flipV="1">
              <a:off x="1221535" y="1379979"/>
              <a:ext cx="321903" cy="622042"/>
            </a:xfrm>
            <a:prstGeom prst="curvedConnector4">
              <a:avLst>
                <a:gd name="adj1" fmla="val -71015"/>
                <a:gd name="adj2" fmla="val 101000"/>
              </a:avLst>
            </a:prstGeom>
            <a:ln>
              <a:prstDash val="lgDash"/>
              <a:tailEnd type="triangle"/>
            </a:ln>
          </p:spPr>
          <p:style>
            <a:lnRef idx="1">
              <a:schemeClr val="dk1"/>
            </a:lnRef>
            <a:fillRef idx="0">
              <a:schemeClr val="dk1"/>
            </a:fillRef>
            <a:effectRef idx="0">
              <a:schemeClr val="dk1"/>
            </a:effectRef>
            <a:fontRef idx="minor">
              <a:schemeClr val="tx1"/>
            </a:fontRef>
          </p:style>
        </p:cxnSp>
        <p:cxnSp>
          <p:nvCxnSpPr>
            <p:cNvPr id="39" name="Curved Connector 38"/>
            <p:cNvCxnSpPr/>
            <p:nvPr/>
          </p:nvCxnSpPr>
          <p:spPr>
            <a:xfrm rot="16200000" flipH="1" flipV="1">
              <a:off x="6965061" y="1392418"/>
              <a:ext cx="321903" cy="622042"/>
            </a:xfrm>
            <a:prstGeom prst="curvedConnector4">
              <a:avLst>
                <a:gd name="adj1" fmla="val -71015"/>
                <a:gd name="adj2" fmla="val 101000"/>
              </a:avLst>
            </a:prstGeom>
            <a:ln>
              <a:prstDash val="lgDash"/>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2166260" y="1464797"/>
                  <a:ext cx="24259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000" b="1" i="1" dirty="0" smtClean="0">
                            <a:latin typeface="Cambria Math" panose="02040503050406030204" pitchFamily="18" charset="0"/>
                          </a:rPr>
                          <m:t>𝜸</m:t>
                        </m:r>
                      </m:oMath>
                    </m:oMathPara>
                  </a14:m>
                  <a:endParaRPr lang="en-US" sz="2000" b="1" dirty="0"/>
                </a:p>
              </p:txBody>
            </p:sp>
          </mc:Choice>
          <mc:Fallback xmlns="">
            <p:sp>
              <p:nvSpPr>
                <p:cNvPr id="40" name="TextBox 39"/>
                <p:cNvSpPr txBox="1">
                  <a:spLocks noRot="1" noChangeAspect="1" noMove="1" noResize="1" noEditPoints="1" noAdjustHandles="1" noChangeArrowheads="1" noChangeShapeType="1" noTextEdit="1"/>
                </p:cNvSpPr>
                <p:nvPr/>
              </p:nvSpPr>
              <p:spPr>
                <a:xfrm>
                  <a:off x="2166260" y="1464797"/>
                  <a:ext cx="242596" cy="400110"/>
                </a:xfrm>
                <a:prstGeom prst="rect">
                  <a:avLst/>
                </a:prstGeom>
                <a:blipFill rotWithShape="0">
                  <a:blip r:embed="rId4"/>
                  <a:stretch>
                    <a:fillRect r="-37500"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7947108" y="1449245"/>
                  <a:ext cx="242596"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000" b="1" i="1" dirty="0" smtClean="0">
                            <a:latin typeface="Cambria Math" panose="02040503050406030204" pitchFamily="18" charset="0"/>
                          </a:rPr>
                          <m:t>𝜸</m:t>
                        </m:r>
                      </m:oMath>
                    </m:oMathPara>
                  </a14:m>
                  <a:endParaRPr lang="en-US" sz="2000" b="1" dirty="0"/>
                </a:p>
              </p:txBody>
            </p:sp>
          </mc:Choice>
          <mc:Fallback xmlns="">
            <p:sp>
              <p:nvSpPr>
                <p:cNvPr id="41" name="TextBox 40"/>
                <p:cNvSpPr txBox="1">
                  <a:spLocks noRot="1" noChangeAspect="1" noMove="1" noResize="1" noEditPoints="1" noAdjustHandles="1" noChangeArrowheads="1" noChangeShapeType="1" noTextEdit="1"/>
                </p:cNvSpPr>
                <p:nvPr/>
              </p:nvSpPr>
              <p:spPr>
                <a:xfrm>
                  <a:off x="7947108" y="1449245"/>
                  <a:ext cx="242596" cy="400110"/>
                </a:xfrm>
                <a:prstGeom prst="rect">
                  <a:avLst/>
                </a:prstGeom>
                <a:blipFill rotWithShape="0">
                  <a:blip r:embed="rId5"/>
                  <a:stretch>
                    <a:fillRect r="-41026" b="-61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685800" y="1066800"/>
                  <a:ext cx="525625" cy="453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1" i="1" dirty="0" smtClean="0">
                            <a:latin typeface="Cambria Math" panose="02040503050406030204" pitchFamily="18" charset="0"/>
                          </a:rPr>
                          <m:t>𝜷</m:t>
                        </m:r>
                        <m:r>
                          <a:rPr lang="en-US" sz="1000" b="1" i="1" dirty="0" smtClean="0">
                            <a:latin typeface="Cambria Math" panose="02040503050406030204" pitchFamily="18" charset="0"/>
                          </a:rPr>
                          <m:t>𝒉</m:t>
                        </m:r>
                      </m:oMath>
                    </m:oMathPara>
                  </a14:m>
                  <a:endParaRPr lang="en-US" sz="2400" b="1" dirty="0"/>
                </a:p>
              </p:txBody>
            </p:sp>
          </mc:Choice>
          <mc:Fallback xmlns="">
            <p:sp>
              <p:nvSpPr>
                <p:cNvPr id="42" name="TextBox 41"/>
                <p:cNvSpPr txBox="1">
                  <a:spLocks noRot="1" noChangeAspect="1" noMove="1" noResize="1" noEditPoints="1" noAdjustHandles="1" noChangeArrowheads="1" noChangeShapeType="1" noTextEdit="1"/>
                </p:cNvSpPr>
                <p:nvPr/>
              </p:nvSpPr>
              <p:spPr>
                <a:xfrm>
                  <a:off x="685800" y="1066800"/>
                  <a:ext cx="525625" cy="453137"/>
                </a:xfrm>
                <a:prstGeom prst="rect">
                  <a:avLst/>
                </a:prstGeom>
                <a:blipFill rotWithShape="0">
                  <a:blip r:embed="rId6"/>
                  <a:stretch>
                    <a:fillRect l="-5814" b="-216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6400800" y="1123925"/>
                  <a:ext cx="525625" cy="45313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400" b="1" i="1" dirty="0" smtClean="0">
                            <a:latin typeface="Cambria Math" panose="02040503050406030204" pitchFamily="18" charset="0"/>
                          </a:rPr>
                          <m:t>𝜷</m:t>
                        </m:r>
                        <m:r>
                          <a:rPr lang="en-US" sz="1000" b="1" i="1" dirty="0" smtClean="0">
                            <a:latin typeface="Cambria Math" panose="02040503050406030204" pitchFamily="18" charset="0"/>
                          </a:rPr>
                          <m:t>𝒉</m:t>
                        </m:r>
                      </m:oMath>
                    </m:oMathPara>
                  </a14:m>
                  <a:endParaRPr lang="en-US" sz="2400" b="1" dirty="0"/>
                </a:p>
              </p:txBody>
            </p:sp>
          </mc:Choice>
          <mc:Fallback xmlns="">
            <p:sp>
              <p:nvSpPr>
                <p:cNvPr id="43" name="TextBox 42"/>
                <p:cNvSpPr txBox="1">
                  <a:spLocks noRot="1" noChangeAspect="1" noMove="1" noResize="1" noEditPoints="1" noAdjustHandles="1" noChangeArrowheads="1" noChangeShapeType="1" noTextEdit="1"/>
                </p:cNvSpPr>
                <p:nvPr/>
              </p:nvSpPr>
              <p:spPr>
                <a:xfrm>
                  <a:off x="6400800" y="1123925"/>
                  <a:ext cx="525625" cy="453137"/>
                </a:xfrm>
                <a:prstGeom prst="rect">
                  <a:avLst/>
                </a:prstGeom>
                <a:blipFill rotWithShape="0">
                  <a:blip r:embed="rId7"/>
                  <a:stretch>
                    <a:fillRect l="-4651" b="-20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1589417" y="2197185"/>
                  <a:ext cx="63284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𝑽</m:t>
                        </m:r>
                      </m:oMath>
                    </m:oMathPara>
                  </a14:m>
                  <a:endParaRPr lang="en-US" sz="1600"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1589417" y="2197185"/>
                  <a:ext cx="632840" cy="369332"/>
                </a:xfrm>
                <a:prstGeom prst="rect">
                  <a:avLst/>
                </a:prstGeom>
                <a:blipFill rotWithShape="0">
                  <a:blip r:embed="rId8"/>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141443" y="3273353"/>
                  <a:ext cx="33901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𝝁</m:t>
                        </m:r>
                      </m:oMath>
                    </m:oMathPara>
                  </a14:m>
                  <a:endParaRPr lang="en-US" sz="2000" b="1" dirty="0"/>
                </a:p>
              </p:txBody>
            </p:sp>
          </mc:Choice>
          <mc:Fallback xmlns="">
            <p:sp>
              <p:nvSpPr>
                <p:cNvPr id="45" name="TextBox 44"/>
                <p:cNvSpPr txBox="1">
                  <a:spLocks noRot="1" noChangeAspect="1" noMove="1" noResize="1" noEditPoints="1" noAdjustHandles="1" noChangeArrowheads="1" noChangeShapeType="1" noTextEdit="1"/>
                </p:cNvSpPr>
                <p:nvPr/>
              </p:nvSpPr>
              <p:spPr>
                <a:xfrm>
                  <a:off x="1141443" y="3273353"/>
                  <a:ext cx="339018" cy="400110"/>
                </a:xfrm>
                <a:prstGeom prst="rect">
                  <a:avLst/>
                </a:prstGeom>
                <a:blipFill rotWithShape="0">
                  <a:blip r:embed="rId9"/>
                  <a:stretch>
                    <a:fillRect r="-1786" b="-454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2665449" y="3238743"/>
                  <a:ext cx="339018"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𝝁</m:t>
                        </m:r>
                      </m:oMath>
                    </m:oMathPara>
                  </a14:m>
                  <a:endParaRPr lang="en-US" sz="2000" b="1" dirty="0"/>
                </a:p>
              </p:txBody>
            </p:sp>
          </mc:Choice>
          <mc:Fallback xmlns="">
            <p:sp>
              <p:nvSpPr>
                <p:cNvPr id="46" name="TextBox 45"/>
                <p:cNvSpPr txBox="1">
                  <a:spLocks noRot="1" noChangeAspect="1" noMove="1" noResize="1" noEditPoints="1" noAdjustHandles="1" noChangeArrowheads="1" noChangeShapeType="1" noTextEdit="1"/>
                </p:cNvSpPr>
                <p:nvPr/>
              </p:nvSpPr>
              <p:spPr>
                <a:xfrm>
                  <a:off x="2665449" y="3238743"/>
                  <a:ext cx="339018" cy="400110"/>
                </a:xfrm>
                <a:prstGeom prst="rect">
                  <a:avLst/>
                </a:prstGeom>
                <a:blipFill rotWithShape="0">
                  <a:blip r:embed="rId10"/>
                  <a:stretch>
                    <a:fillRect r="-1786" b="-606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4076706" y="3257795"/>
                  <a:ext cx="33901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𝝁</m:t>
                        </m:r>
                      </m:oMath>
                    </m:oMathPara>
                  </a14:m>
                  <a:endParaRPr lang="en-US" sz="2000" b="1" dirty="0"/>
                </a:p>
                <a:p>
                  <a:endParaRPr lang="en-US" sz="2000" dirty="0"/>
                </a:p>
              </p:txBody>
            </p:sp>
          </mc:Choice>
          <mc:Fallback xmlns="">
            <p:sp>
              <p:nvSpPr>
                <p:cNvPr id="47" name="TextBox 46"/>
                <p:cNvSpPr txBox="1">
                  <a:spLocks noRot="1" noChangeAspect="1" noMove="1" noResize="1" noEditPoints="1" noAdjustHandles="1" noChangeArrowheads="1" noChangeShapeType="1" noTextEdit="1"/>
                </p:cNvSpPr>
                <p:nvPr/>
              </p:nvSpPr>
              <p:spPr>
                <a:xfrm>
                  <a:off x="4076706" y="3257795"/>
                  <a:ext cx="339018" cy="707886"/>
                </a:xfrm>
                <a:prstGeom prst="rect">
                  <a:avLst/>
                </a:prstGeom>
                <a:blipFill rotWithShape="0">
                  <a:blip r:embed="rId11"/>
                  <a:stretch>
                    <a:fillRect r="-363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5455302" y="3248468"/>
                  <a:ext cx="33901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𝝁</m:t>
                        </m:r>
                      </m:oMath>
                    </m:oMathPara>
                  </a14:m>
                  <a:endParaRPr lang="en-US" sz="2000" b="1" dirty="0"/>
                </a:p>
                <a:p>
                  <a:endParaRPr lang="en-US" sz="2000" dirty="0"/>
                </a:p>
              </p:txBody>
            </p:sp>
          </mc:Choice>
          <mc:Fallback xmlns="">
            <p:sp>
              <p:nvSpPr>
                <p:cNvPr id="48" name="TextBox 47"/>
                <p:cNvSpPr txBox="1">
                  <a:spLocks noRot="1" noChangeAspect="1" noMove="1" noResize="1" noEditPoints="1" noAdjustHandles="1" noChangeArrowheads="1" noChangeShapeType="1" noTextEdit="1"/>
                </p:cNvSpPr>
                <p:nvPr/>
              </p:nvSpPr>
              <p:spPr>
                <a:xfrm>
                  <a:off x="5455302" y="3248468"/>
                  <a:ext cx="339018" cy="707886"/>
                </a:xfrm>
                <a:prstGeom prst="rect">
                  <a:avLst/>
                </a:prstGeom>
                <a:blipFill rotWithShape="0">
                  <a:blip r:embed="rId12"/>
                  <a:stretch>
                    <a:fillRect r="-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6781603" y="3257795"/>
                  <a:ext cx="339018"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𝝁</m:t>
                        </m:r>
                      </m:oMath>
                    </m:oMathPara>
                  </a14:m>
                  <a:endParaRPr lang="en-US" sz="2000" b="1" dirty="0"/>
                </a:p>
                <a:p>
                  <a:endParaRPr lang="en-US" sz="2000" dirty="0"/>
                </a:p>
              </p:txBody>
            </p:sp>
          </mc:Choice>
          <mc:Fallback xmlns="">
            <p:sp>
              <p:nvSpPr>
                <p:cNvPr id="49" name="TextBox 48"/>
                <p:cNvSpPr txBox="1">
                  <a:spLocks noRot="1" noChangeAspect="1" noMove="1" noResize="1" noEditPoints="1" noAdjustHandles="1" noChangeArrowheads="1" noChangeShapeType="1" noTextEdit="1"/>
                </p:cNvSpPr>
                <p:nvPr/>
              </p:nvSpPr>
              <p:spPr>
                <a:xfrm>
                  <a:off x="6781603" y="3257795"/>
                  <a:ext cx="339018" cy="707886"/>
                </a:xfrm>
                <a:prstGeom prst="rect">
                  <a:avLst/>
                </a:prstGeom>
                <a:blipFill rotWithShape="0">
                  <a:blip r:embed="rId13"/>
                  <a:stretch>
                    <a:fillRect r="-178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057400" y="2599833"/>
                  <a:ext cx="3702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𝒗𝒑</m:t>
                        </m:r>
                      </m:oMath>
                    </m:oMathPara>
                  </a14:m>
                  <a:endParaRPr lang="en-US" sz="2000" b="1" dirty="0"/>
                </a:p>
              </p:txBody>
            </p:sp>
          </mc:Choice>
          <mc:Fallback xmlns="">
            <p:sp>
              <p:nvSpPr>
                <p:cNvPr id="50" name="TextBox 49"/>
                <p:cNvSpPr txBox="1">
                  <a:spLocks noRot="1" noChangeAspect="1" noMove="1" noResize="1" noEditPoints="1" noAdjustHandles="1" noChangeArrowheads="1" noChangeShapeType="1" noTextEdit="1"/>
                </p:cNvSpPr>
                <p:nvPr/>
              </p:nvSpPr>
              <p:spPr>
                <a:xfrm>
                  <a:off x="2057400" y="2599833"/>
                  <a:ext cx="370293" cy="307777"/>
                </a:xfrm>
                <a:prstGeom prst="rect">
                  <a:avLst/>
                </a:prstGeom>
                <a:blipFill rotWithShape="0">
                  <a:blip r:embed="rId14"/>
                  <a:stretch>
                    <a:fillRect l="-10000" r="-18333" b="-2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3505200" y="2599833"/>
                  <a:ext cx="3702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𝒗𝒑</m:t>
                        </m:r>
                      </m:oMath>
                    </m:oMathPara>
                  </a14:m>
                  <a:endParaRPr lang="en-US" sz="2000"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3505200" y="2599833"/>
                  <a:ext cx="370293" cy="307777"/>
                </a:xfrm>
                <a:prstGeom prst="rect">
                  <a:avLst/>
                </a:prstGeom>
                <a:blipFill rotWithShape="0">
                  <a:blip r:embed="rId15"/>
                  <a:stretch>
                    <a:fillRect l="-16393" r="-16393" b="-2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4848175" y="2599833"/>
                  <a:ext cx="3702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𝒗𝒑</m:t>
                        </m:r>
                      </m:oMath>
                    </m:oMathPara>
                  </a14:m>
                  <a:endParaRPr lang="en-US" sz="2000" b="1" dirty="0"/>
                </a:p>
              </p:txBody>
            </p:sp>
          </mc:Choice>
          <mc:Fallback xmlns="">
            <p:sp>
              <p:nvSpPr>
                <p:cNvPr id="52" name="TextBox 51"/>
                <p:cNvSpPr txBox="1">
                  <a:spLocks noRot="1" noChangeAspect="1" noMove="1" noResize="1" noEditPoints="1" noAdjustHandles="1" noChangeArrowheads="1" noChangeShapeType="1" noTextEdit="1"/>
                </p:cNvSpPr>
                <p:nvPr/>
              </p:nvSpPr>
              <p:spPr>
                <a:xfrm>
                  <a:off x="4848175" y="2599833"/>
                  <a:ext cx="370293" cy="307777"/>
                </a:xfrm>
                <a:prstGeom prst="rect">
                  <a:avLst/>
                </a:prstGeom>
                <a:blipFill rotWithShape="0">
                  <a:blip r:embed="rId16"/>
                  <a:stretch>
                    <a:fillRect l="-16393" r="-18033" b="-25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6248400" y="2599833"/>
                  <a:ext cx="3702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𝒗𝒑</m:t>
                        </m:r>
                      </m:oMath>
                    </m:oMathPara>
                  </a14:m>
                  <a:endParaRPr lang="en-US" sz="2000" b="1" dirty="0"/>
                </a:p>
              </p:txBody>
            </p:sp>
          </mc:Choice>
          <mc:Fallback xmlns="">
            <p:sp>
              <p:nvSpPr>
                <p:cNvPr id="53" name="TextBox 52"/>
                <p:cNvSpPr txBox="1">
                  <a:spLocks noRot="1" noChangeAspect="1" noMove="1" noResize="1" noEditPoints="1" noAdjustHandles="1" noChangeArrowheads="1" noChangeShapeType="1" noTextEdit="1"/>
                </p:cNvSpPr>
                <p:nvPr/>
              </p:nvSpPr>
              <p:spPr>
                <a:xfrm>
                  <a:off x="6248400" y="2599833"/>
                  <a:ext cx="370293" cy="307777"/>
                </a:xfrm>
                <a:prstGeom prst="rect">
                  <a:avLst/>
                </a:prstGeom>
                <a:blipFill rotWithShape="0">
                  <a:blip r:embed="rId15"/>
                  <a:stretch>
                    <a:fillRect l="-16393" r="-16393" b="-25490"/>
                  </a:stretch>
                </a:blipFill>
              </p:spPr>
              <p:txBody>
                <a:bodyPr/>
                <a:lstStyle/>
                <a:p>
                  <a:r>
                    <a:rPr lang="en-US">
                      <a:noFill/>
                    </a:rPr>
                    <a:t> </a:t>
                  </a:r>
                </a:p>
              </p:txBody>
            </p:sp>
          </mc:Fallback>
        </mc:AlternateContent>
        <p:sp>
          <p:nvSpPr>
            <p:cNvPr id="54" name="TextBox 53"/>
            <p:cNvSpPr txBox="1"/>
            <p:nvPr/>
          </p:nvSpPr>
          <p:spPr>
            <a:xfrm>
              <a:off x="622073" y="762000"/>
              <a:ext cx="3193406" cy="400110"/>
            </a:xfrm>
            <a:prstGeom prst="rect">
              <a:avLst/>
            </a:prstGeom>
            <a:noFill/>
          </p:spPr>
          <p:txBody>
            <a:bodyPr wrap="square" rtlCol="0">
              <a:spAutoFit/>
            </a:bodyPr>
            <a:lstStyle/>
            <a:p>
              <a:r>
                <a:rPr lang="en-US" sz="2000" b="1" dirty="0"/>
                <a:t>Upstream Community</a:t>
              </a:r>
            </a:p>
          </p:txBody>
        </p:sp>
        <p:sp>
          <p:nvSpPr>
            <p:cNvPr id="55" name="TextBox 54"/>
            <p:cNvSpPr txBox="1"/>
            <p:nvPr/>
          </p:nvSpPr>
          <p:spPr>
            <a:xfrm>
              <a:off x="6056119" y="773579"/>
              <a:ext cx="3193406" cy="400110"/>
            </a:xfrm>
            <a:prstGeom prst="rect">
              <a:avLst/>
            </a:prstGeom>
            <a:noFill/>
          </p:spPr>
          <p:txBody>
            <a:bodyPr wrap="square" rtlCol="0">
              <a:spAutoFit/>
            </a:bodyPr>
            <a:lstStyle/>
            <a:p>
              <a:r>
                <a:rPr lang="en-US" sz="2000" b="1" dirty="0"/>
                <a:t>Downstream Community</a:t>
              </a:r>
            </a:p>
          </p:txBody>
        </p:sp>
        <p:cxnSp>
          <p:nvCxnSpPr>
            <p:cNvPr id="56" name="Straight Arrow Connector 55"/>
            <p:cNvCxnSpPr/>
            <p:nvPr/>
          </p:nvCxnSpPr>
          <p:spPr>
            <a:xfrm>
              <a:off x="7456717" y="2931990"/>
              <a:ext cx="73012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7" name="TextBox 56"/>
                <p:cNvSpPr txBox="1"/>
                <p:nvPr/>
              </p:nvSpPr>
              <p:spPr>
                <a:xfrm>
                  <a:off x="7527481" y="2590800"/>
                  <a:ext cx="370293"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panose="02040503050406030204" pitchFamily="18" charset="0"/>
                            <a:ea typeface="Cambria Math" panose="02040503050406030204" pitchFamily="18" charset="0"/>
                          </a:rPr>
                          <m:t>𝒗𝒑</m:t>
                        </m:r>
                      </m:oMath>
                    </m:oMathPara>
                  </a14:m>
                  <a:endParaRPr lang="en-US" sz="2000"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7527481" y="2590800"/>
                  <a:ext cx="370293" cy="307777"/>
                </a:xfrm>
                <a:prstGeom prst="rect">
                  <a:avLst/>
                </a:prstGeom>
                <a:blipFill rotWithShape="0">
                  <a:blip r:embed="rId17"/>
                  <a:stretch>
                    <a:fillRect l="-18033" r="-16393" b="-26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477000" y="2057400"/>
                  <a:ext cx="52562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000" b="1" i="1" dirty="0" smtClean="0">
                            <a:latin typeface="Cambria Math" panose="02040503050406030204" pitchFamily="18" charset="0"/>
                          </a:rPr>
                          <m:t>𝜷</m:t>
                        </m:r>
                        <m:r>
                          <a:rPr lang="en-US" sz="2000" b="1" i="1" baseline="-25000" dirty="0" smtClean="0">
                            <a:latin typeface="Cambria Math" panose="02040503050406030204" pitchFamily="18" charset="0"/>
                          </a:rPr>
                          <m:t>𝒘</m:t>
                        </m:r>
                      </m:oMath>
                    </m:oMathPara>
                  </a14:m>
                  <a:endParaRPr lang="en-US" sz="2000" b="1" baseline="-25000" dirty="0"/>
                </a:p>
              </p:txBody>
            </p:sp>
          </mc:Choice>
          <mc:Fallback xmlns="">
            <p:sp>
              <p:nvSpPr>
                <p:cNvPr id="58" name="TextBox 57"/>
                <p:cNvSpPr txBox="1">
                  <a:spLocks noRot="1" noChangeAspect="1" noMove="1" noResize="1" noEditPoints="1" noAdjustHandles="1" noChangeArrowheads="1" noChangeShapeType="1" noTextEdit="1"/>
                </p:cNvSpPr>
                <p:nvPr/>
              </p:nvSpPr>
              <p:spPr>
                <a:xfrm>
                  <a:off x="6477000" y="2057400"/>
                  <a:ext cx="525625" cy="400110"/>
                </a:xfrm>
                <a:prstGeom prst="rect">
                  <a:avLst/>
                </a:prstGeom>
                <a:blipFill rotWithShape="0">
                  <a:blip r:embed="rId18"/>
                  <a:stretch>
                    <a:fillRect l="-2326" b="-1515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845334" y="2041254"/>
                  <a:ext cx="525625" cy="40011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l-GR" sz="2000" b="1" i="1" dirty="0" smtClean="0">
                            <a:latin typeface="Cambria Math" panose="02040503050406030204" pitchFamily="18" charset="0"/>
                          </a:rPr>
                          <m:t>𝜷</m:t>
                        </m:r>
                        <m:r>
                          <a:rPr lang="en-US" sz="2000" b="1" i="1" baseline="-25000" dirty="0" smtClean="0">
                            <a:latin typeface="Cambria Math" panose="02040503050406030204" pitchFamily="18" charset="0"/>
                          </a:rPr>
                          <m:t>𝒘</m:t>
                        </m:r>
                      </m:oMath>
                    </m:oMathPara>
                  </a14:m>
                  <a:endParaRPr lang="en-US" sz="2000" b="1" baseline="-25000" dirty="0"/>
                </a:p>
              </p:txBody>
            </p:sp>
          </mc:Choice>
          <mc:Fallback xmlns="">
            <p:sp>
              <p:nvSpPr>
                <p:cNvPr id="59" name="TextBox 58"/>
                <p:cNvSpPr txBox="1">
                  <a:spLocks noRot="1" noChangeAspect="1" noMove="1" noResize="1" noEditPoints="1" noAdjustHandles="1" noChangeArrowheads="1" noChangeShapeType="1" noTextEdit="1"/>
                </p:cNvSpPr>
                <p:nvPr/>
              </p:nvSpPr>
              <p:spPr>
                <a:xfrm>
                  <a:off x="845334" y="2041254"/>
                  <a:ext cx="525625" cy="400110"/>
                </a:xfrm>
                <a:prstGeom prst="rect">
                  <a:avLst/>
                </a:prstGeom>
                <a:blipFill rotWithShape="0">
                  <a:blip r:embed="rId19"/>
                  <a:stretch>
                    <a:fillRect l="-2326" b="-169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7394967" y="2222605"/>
                  <a:ext cx="59672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1" i="1" smtClean="0">
                            <a:latin typeface="Cambria Math" panose="02040503050406030204" pitchFamily="18" charset="0"/>
                            <a:ea typeface="Cambria Math" panose="02040503050406030204" pitchFamily="18" charset="0"/>
                          </a:rPr>
                          <m:t>∅/</m:t>
                        </m:r>
                        <m:r>
                          <a:rPr lang="en-US" b="1" i="1" smtClean="0">
                            <a:latin typeface="Cambria Math" panose="02040503050406030204" pitchFamily="18" charset="0"/>
                            <a:ea typeface="Cambria Math" panose="02040503050406030204" pitchFamily="18" charset="0"/>
                          </a:rPr>
                          <m:t>𝑽</m:t>
                        </m:r>
                      </m:oMath>
                    </m:oMathPara>
                  </a14:m>
                  <a:endParaRPr lang="en-US" sz="1600" b="1" dirty="0"/>
                </a:p>
              </p:txBody>
            </p:sp>
          </mc:Choice>
          <mc:Fallback xmlns="">
            <p:sp>
              <p:nvSpPr>
                <p:cNvPr id="60" name="TextBox 59"/>
                <p:cNvSpPr txBox="1">
                  <a:spLocks noRot="1" noChangeAspect="1" noMove="1" noResize="1" noEditPoints="1" noAdjustHandles="1" noChangeArrowheads="1" noChangeShapeType="1" noTextEdit="1"/>
                </p:cNvSpPr>
                <p:nvPr/>
              </p:nvSpPr>
              <p:spPr>
                <a:xfrm>
                  <a:off x="7394967" y="2222605"/>
                  <a:ext cx="596727" cy="369332"/>
                </a:xfrm>
                <a:prstGeom prst="rect">
                  <a:avLst/>
                </a:prstGeom>
                <a:blipFill rotWithShape="0">
                  <a:blip r:embed="rId20"/>
                  <a:stretch>
                    <a:fillRect b="-13333"/>
                  </a:stretch>
                </a:blipFill>
              </p:spPr>
              <p:txBody>
                <a:bodyPr/>
                <a:lstStyle/>
                <a:p>
                  <a:r>
                    <a:rPr lang="en-US">
                      <a:noFill/>
                    </a:rPr>
                    <a:t> </a:t>
                  </a:r>
                </a:p>
              </p:txBody>
            </p:sp>
          </mc:Fallback>
        </mc:AlternateContent>
      </p:grpSp>
      <p:sp>
        <p:nvSpPr>
          <p:cNvPr id="61" name="TextBox 5"/>
          <p:cNvSpPr txBox="1">
            <a:spLocks noChangeArrowheads="1"/>
          </p:cNvSpPr>
          <p:nvPr/>
        </p:nvSpPr>
        <p:spPr bwMode="auto">
          <a:xfrm>
            <a:off x="6056119" y="6408772"/>
            <a:ext cx="306866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10000"/>
              </a:spcBef>
              <a:buFont typeface="Monotype Sorts" pitchFamily="2" charset="2"/>
              <a:buChar char="v"/>
              <a:defRPr sz="2800" b="1">
                <a:solidFill>
                  <a:schemeClr val="tx1"/>
                </a:solidFill>
                <a:latin typeface="Book Antiqua" panose="02040602050305030304" pitchFamily="18" charset="0"/>
              </a:defRPr>
            </a:lvl1pPr>
            <a:lvl2pPr marL="742950" indent="-285750">
              <a:spcBef>
                <a:spcPct val="10000"/>
              </a:spcBef>
              <a:buFont typeface="Wingdings" panose="05000000000000000000" pitchFamily="2" charset="2"/>
              <a:buChar char="§"/>
              <a:defRPr sz="2400" b="1">
                <a:solidFill>
                  <a:schemeClr val="tx1"/>
                </a:solidFill>
                <a:latin typeface="Times New Roman" panose="02020603050405020304" pitchFamily="18" charset="0"/>
              </a:defRPr>
            </a:lvl2pPr>
            <a:lvl3pPr marL="1143000" indent="-228600">
              <a:spcBef>
                <a:spcPct val="10000"/>
              </a:spcBef>
              <a:buSzPct val="50000"/>
              <a:buFont typeface="Monotype Sorts" pitchFamily="2" charset="2"/>
              <a:buChar char="u"/>
              <a:defRPr sz="2000" b="1">
                <a:solidFill>
                  <a:schemeClr val="tx1"/>
                </a:solidFill>
                <a:latin typeface="Times New Roman" panose="02020603050405020304" pitchFamily="18" charset="0"/>
              </a:defRPr>
            </a:lvl3pPr>
            <a:lvl4pPr marL="1600200" indent="-228600">
              <a:spcBef>
                <a:spcPct val="10000"/>
              </a:spcBef>
              <a:buChar char="–"/>
              <a:defRPr sz="2000">
                <a:solidFill>
                  <a:schemeClr val="tx1"/>
                </a:solidFill>
                <a:latin typeface="Times New Roman" panose="02020603050405020304" pitchFamily="18" charset="0"/>
              </a:defRPr>
            </a:lvl4pPr>
            <a:lvl5pPr marL="2057400" indent="-228600">
              <a:spcBef>
                <a:spcPct val="10000"/>
              </a:spcBef>
              <a:buChar char="•"/>
              <a:defRPr sz="2000">
                <a:solidFill>
                  <a:schemeClr val="tx1"/>
                </a:solidFill>
                <a:latin typeface="Times New Roman" panose="02020603050405020304" pitchFamily="18" charset="0"/>
              </a:defRPr>
            </a:lvl5pPr>
            <a:lvl6pPr marL="2514600" indent="-228600" eaLnBrk="0" fontAlgn="base" hangingPunct="0">
              <a:spcBef>
                <a:spcPct val="1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1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1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1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US" altLang="en-US" sz="2000" dirty="0" err="1">
                <a:solidFill>
                  <a:schemeClr val="tx2"/>
                </a:solidFill>
                <a:latin typeface="Times New Roman" panose="02020603050405020304" pitchFamily="18" charset="0"/>
              </a:rPr>
              <a:t>Kraay</a:t>
            </a:r>
            <a:r>
              <a:rPr lang="en-US" altLang="en-US" sz="2000" dirty="0">
                <a:solidFill>
                  <a:schemeClr val="tx2"/>
                </a:solidFill>
                <a:latin typeface="Times New Roman" panose="02020603050405020304" pitchFamily="18" charset="0"/>
              </a:rPr>
              <a:t> et al In Preparation</a:t>
            </a:r>
          </a:p>
        </p:txBody>
      </p:sp>
    </p:spTree>
    <p:extLst>
      <p:ext uri="{BB962C8B-B14F-4D97-AF65-F5344CB8AC3E}">
        <p14:creationId xmlns:p14="http://schemas.microsoft.com/office/powerpoint/2010/main" val="1706768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3124" y="1676369"/>
            <a:ext cx="4600100" cy="1015663"/>
          </a:xfrm>
          <a:prstGeom prst="rect">
            <a:avLst/>
          </a:prstGeom>
          <a:noFill/>
        </p:spPr>
        <p:txBody>
          <a:bodyPr wrap="square" rtlCol="0">
            <a:spAutoFit/>
          </a:bodyPr>
          <a:lstStyle/>
          <a:p>
            <a:r>
              <a:rPr lang="en-US" sz="2000" b="1" dirty="0">
                <a:latin typeface="Cambria" charset="0"/>
                <a:ea typeface="Cambria" charset="0"/>
                <a:cs typeface="Cambria" charset="0"/>
              </a:rPr>
              <a:t>Water can </a:t>
            </a:r>
            <a:r>
              <a:rPr lang="en-US" sz="2000" b="1" i="1" dirty="0">
                <a:latin typeface="Cambria" charset="0"/>
                <a:ea typeface="Cambria" charset="0"/>
                <a:cs typeface="Cambria" charset="0"/>
              </a:rPr>
              <a:t>amplify</a:t>
            </a:r>
            <a:r>
              <a:rPr lang="en-US" sz="2000" b="1" dirty="0">
                <a:latin typeface="Cambria" charset="0"/>
                <a:ea typeface="Cambria" charset="0"/>
                <a:cs typeface="Cambria" charset="0"/>
              </a:rPr>
              <a:t> disease in standing water (cities)</a:t>
            </a:r>
          </a:p>
          <a:p>
            <a:pPr marL="396875"/>
            <a:r>
              <a:rPr lang="en-US" b="1" dirty="0">
                <a:latin typeface="Cambria" charset="0"/>
                <a:ea typeface="Cambria" charset="0"/>
                <a:cs typeface="Cambria" charset="0"/>
              </a:rPr>
              <a:t>Effect is temperature dependent</a:t>
            </a:r>
          </a:p>
        </p:txBody>
      </p:sp>
      <p:pic>
        <p:nvPicPr>
          <p:cNvPr id="8" name="Picture 7"/>
          <p:cNvPicPr>
            <a:picLocks noChangeAspect="1"/>
          </p:cNvPicPr>
          <p:nvPr/>
        </p:nvPicPr>
        <p:blipFill>
          <a:blip r:embed="rId3"/>
          <a:stretch>
            <a:fillRect/>
          </a:stretch>
        </p:blipFill>
        <p:spPr>
          <a:xfrm>
            <a:off x="0" y="2774071"/>
            <a:ext cx="4999538" cy="3093329"/>
          </a:xfrm>
          <a:prstGeom prst="rect">
            <a:avLst/>
          </a:prstGeom>
        </p:spPr>
      </p:pic>
      <p:sp>
        <p:nvSpPr>
          <p:cNvPr id="9" name="Rectangle 8"/>
          <p:cNvSpPr/>
          <p:nvPr/>
        </p:nvSpPr>
        <p:spPr>
          <a:xfrm>
            <a:off x="3928655" y="2969080"/>
            <a:ext cx="852351" cy="3184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aphicFrame>
        <p:nvGraphicFramePr>
          <p:cNvPr id="10" name="Table 9"/>
          <p:cNvGraphicFramePr>
            <a:graphicFrameLocks noGrp="1"/>
          </p:cNvGraphicFramePr>
          <p:nvPr>
            <p:extLst>
              <p:ext uri="{D42A27DB-BD31-4B8C-83A1-F6EECF244321}">
                <p14:modId xmlns:p14="http://schemas.microsoft.com/office/powerpoint/2010/main" val="4244949683"/>
              </p:ext>
            </p:extLst>
          </p:nvPr>
        </p:nvGraphicFramePr>
        <p:xfrm>
          <a:off x="4888774" y="3505366"/>
          <a:ext cx="4255225" cy="2743200"/>
        </p:xfrm>
        <a:graphic>
          <a:graphicData uri="http://schemas.openxmlformats.org/drawingml/2006/table">
            <a:tbl>
              <a:tblPr firstRow="1" bandRow="1">
                <a:tableStyleId>{5C22544A-7EE6-4342-B048-85BDC9FD1C3A}</a:tableStyleId>
              </a:tblPr>
              <a:tblGrid>
                <a:gridCol w="1929937">
                  <a:extLst>
                    <a:ext uri="{9D8B030D-6E8A-4147-A177-3AD203B41FA5}">
                      <a16:colId xmlns:a16="http://schemas.microsoft.com/office/drawing/2014/main" val="20000"/>
                    </a:ext>
                  </a:extLst>
                </a:gridCol>
                <a:gridCol w="906880">
                  <a:extLst>
                    <a:ext uri="{9D8B030D-6E8A-4147-A177-3AD203B41FA5}">
                      <a16:colId xmlns:a16="http://schemas.microsoft.com/office/drawing/2014/main" val="20001"/>
                    </a:ext>
                  </a:extLst>
                </a:gridCol>
                <a:gridCol w="1418408">
                  <a:extLst>
                    <a:ext uri="{9D8B030D-6E8A-4147-A177-3AD203B41FA5}">
                      <a16:colId xmlns:a16="http://schemas.microsoft.com/office/drawing/2014/main" val="20002"/>
                    </a:ext>
                  </a:extLst>
                </a:gridCol>
              </a:tblGrid>
              <a:tr h="274320">
                <a:tc>
                  <a:txBody>
                    <a:bodyPr/>
                    <a:lstStyle/>
                    <a:p>
                      <a:endParaRPr lang="en-US" sz="1400" dirty="0">
                        <a:latin typeface="Cambria" charset="0"/>
                        <a:ea typeface="Cambria" charset="0"/>
                        <a:cs typeface="Cambria" charset="0"/>
                      </a:endParaRPr>
                    </a:p>
                  </a:txBody>
                  <a:tcPr marL="68580" marR="68580" marT="34290" marB="34290"/>
                </a:tc>
                <a:tc gridSpan="2">
                  <a:txBody>
                    <a:bodyPr/>
                    <a:lstStyle/>
                    <a:p>
                      <a:r>
                        <a:rPr lang="en-US" sz="1800" dirty="0">
                          <a:latin typeface="Cambria" charset="0"/>
                          <a:ea typeface="Cambria" charset="0"/>
                          <a:cs typeface="Cambria" charset="0"/>
                        </a:rPr>
                        <a:t>Direct Transmission</a:t>
                      </a:r>
                    </a:p>
                  </a:txBody>
                  <a:tcPr marL="68580" marR="68580" marT="34290" marB="34290"/>
                </a:tc>
                <a:tc hMerge="1">
                  <a:txBody>
                    <a:bodyPr/>
                    <a:lstStyle/>
                    <a:p>
                      <a:endParaRPr lang="en-US" dirty="0"/>
                    </a:p>
                  </a:txBody>
                  <a:tcPr/>
                </a:tc>
                <a:extLst>
                  <a:ext uri="{0D108BD9-81ED-4DB2-BD59-A6C34878D82A}">
                    <a16:rowId xmlns:a16="http://schemas.microsoft.com/office/drawing/2014/main" val="10000"/>
                  </a:ext>
                </a:extLst>
              </a:tr>
              <a:tr h="480060">
                <a:tc>
                  <a:txBody>
                    <a:bodyPr/>
                    <a:lstStyle/>
                    <a:p>
                      <a:r>
                        <a:rPr lang="en-US" sz="1800" b="1" dirty="0">
                          <a:latin typeface="Cambria" charset="0"/>
                          <a:ea typeface="Cambria" charset="0"/>
                          <a:cs typeface="Cambria" charset="0"/>
                        </a:rPr>
                        <a:t>Water Transmission</a:t>
                      </a:r>
                      <a:endParaRPr lang="en-US" sz="1400" b="1" dirty="0">
                        <a:latin typeface="Cambria" charset="0"/>
                        <a:ea typeface="Cambria" charset="0"/>
                        <a:cs typeface="Cambria" charset="0"/>
                      </a:endParaRPr>
                    </a:p>
                  </a:txBody>
                  <a:tcPr marL="68580" marR="68580" marT="34290" marB="34290"/>
                </a:tc>
                <a:tc>
                  <a:txBody>
                    <a:bodyPr/>
                    <a:lstStyle/>
                    <a:p>
                      <a:r>
                        <a:rPr lang="en-US" sz="1800" dirty="0">
                          <a:latin typeface="Cambria" charset="0"/>
                          <a:ea typeface="Cambria" charset="0"/>
                          <a:cs typeface="Cambria" charset="0"/>
                        </a:rPr>
                        <a:t>Low</a:t>
                      </a:r>
                    </a:p>
                    <a:p>
                      <a:r>
                        <a:rPr lang="en-US" sz="1800" dirty="0">
                          <a:latin typeface="Cambria" charset="0"/>
                          <a:ea typeface="Cambria" charset="0"/>
                          <a:cs typeface="Cambria" charset="0"/>
                        </a:rPr>
                        <a:t>R</a:t>
                      </a:r>
                      <a:r>
                        <a:rPr lang="en-US" sz="1800" baseline="-25000" dirty="0">
                          <a:latin typeface="Cambria" charset="0"/>
                          <a:ea typeface="Cambria" charset="0"/>
                          <a:cs typeface="Cambria" charset="0"/>
                        </a:rPr>
                        <a:t>0,H</a:t>
                      </a:r>
                      <a:r>
                        <a:rPr lang="en-US" sz="1800" baseline="0" dirty="0">
                          <a:latin typeface="Cambria" charset="0"/>
                          <a:ea typeface="Cambria" charset="0"/>
                          <a:cs typeface="Cambria" charset="0"/>
                        </a:rPr>
                        <a:t>&lt;1</a:t>
                      </a:r>
                      <a:endParaRPr lang="en-US" sz="1800" dirty="0">
                        <a:latin typeface="Cambria" charset="0"/>
                        <a:ea typeface="Cambria" charset="0"/>
                        <a:cs typeface="Cambria" charset="0"/>
                      </a:endParaRPr>
                    </a:p>
                  </a:txBody>
                  <a:tcPr marL="68580" marR="68580" marT="34290" marB="34290"/>
                </a:tc>
                <a:tc>
                  <a:txBody>
                    <a:bodyPr/>
                    <a:lstStyle/>
                    <a:p>
                      <a:r>
                        <a:rPr lang="en-US" sz="1800" dirty="0">
                          <a:latin typeface="Cambria" charset="0"/>
                          <a:ea typeface="Cambria" charset="0"/>
                          <a:cs typeface="Cambria" charset="0"/>
                        </a:rPr>
                        <a:t>High</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mbria" charset="0"/>
                          <a:ea typeface="Cambria" charset="0"/>
                          <a:cs typeface="Cambria" charset="0"/>
                        </a:rPr>
                        <a:t>R</a:t>
                      </a:r>
                      <a:r>
                        <a:rPr lang="en-US" sz="1800" baseline="-25000" dirty="0">
                          <a:latin typeface="Cambria" charset="0"/>
                          <a:ea typeface="Cambria" charset="0"/>
                          <a:cs typeface="Cambria" charset="0"/>
                        </a:rPr>
                        <a:t>0,H</a:t>
                      </a:r>
                      <a:r>
                        <a:rPr lang="en-US" sz="1800" baseline="0" dirty="0">
                          <a:latin typeface="Cambria" charset="0"/>
                          <a:ea typeface="Cambria" charset="0"/>
                          <a:cs typeface="Cambria" charset="0"/>
                        </a:rPr>
                        <a:t>&gt;1</a:t>
                      </a:r>
                      <a:endParaRPr lang="en-US" sz="1800" dirty="0">
                        <a:latin typeface="Cambria" charset="0"/>
                        <a:ea typeface="Cambria" charset="0"/>
                        <a:cs typeface="Cambria" charset="0"/>
                      </a:endParaRPr>
                    </a:p>
                  </a:txBody>
                  <a:tcPr marL="68580" marR="68580" marT="34290" marB="34290"/>
                </a:tc>
                <a:extLst>
                  <a:ext uri="{0D108BD9-81ED-4DB2-BD59-A6C34878D82A}">
                    <a16:rowId xmlns:a16="http://schemas.microsoft.com/office/drawing/2014/main" val="10001"/>
                  </a:ext>
                </a:extLst>
              </a:tr>
              <a:tr h="480060">
                <a:tc>
                  <a:txBody>
                    <a:bodyPr/>
                    <a:lstStyle/>
                    <a:p>
                      <a:r>
                        <a:rPr lang="en-US" sz="1800" dirty="0">
                          <a:latin typeface="Cambria" charset="0"/>
                          <a:ea typeface="Cambria" charset="0"/>
                          <a:cs typeface="Cambria" charset="0"/>
                        </a:rPr>
                        <a:t>High  Concentration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mbria" charset="0"/>
                          <a:ea typeface="Cambria" charset="0"/>
                          <a:cs typeface="Cambria" charset="0"/>
                        </a:rPr>
                        <a:t>R</a:t>
                      </a:r>
                      <a:r>
                        <a:rPr lang="en-US" sz="1800" baseline="-25000" dirty="0">
                          <a:latin typeface="Cambria" charset="0"/>
                          <a:ea typeface="Cambria" charset="0"/>
                          <a:cs typeface="Cambria" charset="0"/>
                        </a:rPr>
                        <a:t>0,W</a:t>
                      </a:r>
                      <a:r>
                        <a:rPr lang="en-US" sz="1800" baseline="0" dirty="0">
                          <a:latin typeface="Cambria" charset="0"/>
                          <a:ea typeface="Cambria" charset="0"/>
                          <a:cs typeface="Cambria" charset="0"/>
                        </a:rPr>
                        <a:t>&gt;1</a:t>
                      </a:r>
                      <a:endParaRPr lang="en-US" sz="1800" dirty="0">
                        <a:latin typeface="Cambria" charset="0"/>
                        <a:ea typeface="Cambria" charset="0"/>
                        <a:cs typeface="Cambria" charset="0"/>
                      </a:endParaRPr>
                    </a:p>
                  </a:txBody>
                  <a:tcPr marL="68580" marR="68580" marT="34290" marB="34290"/>
                </a:tc>
                <a:tc>
                  <a:txBody>
                    <a:bodyPr/>
                    <a:lstStyle/>
                    <a:p>
                      <a:pPr algn="ctr"/>
                      <a:r>
                        <a:rPr lang="en-US" sz="1800" b="1" dirty="0">
                          <a:latin typeface="Cambria" charset="0"/>
                          <a:ea typeface="Cambria" charset="0"/>
                          <a:cs typeface="Cambria" charset="0"/>
                        </a:rPr>
                        <a:t>Yes</a:t>
                      </a:r>
                    </a:p>
                  </a:txBody>
                  <a:tcPr marL="68580" marR="68580" marT="34290" marB="34290"/>
                </a:tc>
                <a:tc>
                  <a:txBody>
                    <a:bodyPr/>
                    <a:lstStyle/>
                    <a:p>
                      <a:pPr algn="ctr"/>
                      <a:r>
                        <a:rPr lang="en-US" sz="1800" b="1" dirty="0">
                          <a:latin typeface="Cambria" charset="0"/>
                          <a:ea typeface="Cambria" charset="0"/>
                          <a:cs typeface="Cambria" charset="0"/>
                        </a:rPr>
                        <a:t>Yes</a:t>
                      </a:r>
                    </a:p>
                  </a:txBody>
                  <a:tcPr marL="68580" marR="68580" marT="34290" marB="34290"/>
                </a:tc>
                <a:extLst>
                  <a:ext uri="{0D108BD9-81ED-4DB2-BD59-A6C34878D82A}">
                    <a16:rowId xmlns:a16="http://schemas.microsoft.com/office/drawing/2014/main" val="10002"/>
                  </a:ext>
                </a:extLst>
              </a:tr>
              <a:tr h="480060">
                <a:tc>
                  <a:txBody>
                    <a:bodyPr/>
                    <a:lstStyle/>
                    <a:p>
                      <a:r>
                        <a:rPr lang="en-US" sz="1800" dirty="0">
                          <a:latin typeface="Cambria" charset="0"/>
                          <a:ea typeface="Cambria" charset="0"/>
                          <a:cs typeface="Cambria" charset="0"/>
                        </a:rPr>
                        <a:t>Low Concentration</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a:latin typeface="Cambria" charset="0"/>
                          <a:ea typeface="Cambria" charset="0"/>
                          <a:cs typeface="Cambria" charset="0"/>
                        </a:rPr>
                        <a:t>R</a:t>
                      </a:r>
                      <a:r>
                        <a:rPr lang="en-US" sz="1800" baseline="-25000" dirty="0">
                          <a:latin typeface="Cambria" charset="0"/>
                          <a:ea typeface="Cambria" charset="0"/>
                          <a:cs typeface="Cambria" charset="0"/>
                        </a:rPr>
                        <a:t>0,W</a:t>
                      </a:r>
                      <a:r>
                        <a:rPr lang="en-US" sz="1800" baseline="0" dirty="0">
                          <a:latin typeface="Cambria" charset="0"/>
                          <a:ea typeface="Cambria" charset="0"/>
                          <a:cs typeface="Cambria" charset="0"/>
                        </a:rPr>
                        <a:t>&lt;1</a:t>
                      </a:r>
                      <a:endParaRPr lang="en-US" sz="1800" dirty="0">
                        <a:latin typeface="Cambria" charset="0"/>
                        <a:ea typeface="Cambria" charset="0"/>
                        <a:cs typeface="Cambria" charset="0"/>
                      </a:endParaRPr>
                    </a:p>
                  </a:txBody>
                  <a:tcPr marL="68580" marR="68580" marT="34290" marB="34290"/>
                </a:tc>
                <a:tc>
                  <a:txBody>
                    <a:bodyPr/>
                    <a:lstStyle/>
                    <a:p>
                      <a:pPr algn="ctr"/>
                      <a:r>
                        <a:rPr lang="en-US" sz="1800" dirty="0">
                          <a:latin typeface="Cambria" charset="0"/>
                          <a:ea typeface="Cambria" charset="0"/>
                          <a:cs typeface="Cambria" charset="0"/>
                        </a:rPr>
                        <a:t>No</a:t>
                      </a:r>
                    </a:p>
                  </a:txBody>
                  <a:tcPr marL="68580" marR="68580" marT="34290" marB="34290"/>
                </a:tc>
                <a:tc>
                  <a:txBody>
                    <a:bodyPr/>
                    <a:lstStyle/>
                    <a:p>
                      <a:pPr algn="ctr"/>
                      <a:r>
                        <a:rPr lang="en-US" sz="1800" b="1" dirty="0">
                          <a:latin typeface="Cambria" charset="0"/>
                          <a:ea typeface="Cambria" charset="0"/>
                          <a:cs typeface="Cambria" charset="0"/>
                        </a:rPr>
                        <a:t>Yes</a:t>
                      </a:r>
                    </a:p>
                  </a:txBody>
                  <a:tcPr marL="68580" marR="68580" marT="34290" marB="34290"/>
                </a:tc>
                <a:extLst>
                  <a:ext uri="{0D108BD9-81ED-4DB2-BD59-A6C34878D82A}">
                    <a16:rowId xmlns:a16="http://schemas.microsoft.com/office/drawing/2014/main" val="10003"/>
                  </a:ext>
                </a:extLst>
              </a:tr>
            </a:tbl>
          </a:graphicData>
        </a:graphic>
      </p:graphicFrame>
      <p:sp>
        <p:nvSpPr>
          <p:cNvPr id="11" name="TextBox 10"/>
          <p:cNvSpPr txBox="1"/>
          <p:nvPr/>
        </p:nvSpPr>
        <p:spPr>
          <a:xfrm>
            <a:off x="4753224" y="1697005"/>
            <a:ext cx="4271555" cy="1754326"/>
          </a:xfrm>
          <a:prstGeom prst="rect">
            <a:avLst/>
          </a:prstGeom>
          <a:noFill/>
        </p:spPr>
        <p:txBody>
          <a:bodyPr wrap="square" rtlCol="0">
            <a:spAutoFit/>
          </a:bodyPr>
          <a:lstStyle/>
          <a:p>
            <a:r>
              <a:rPr lang="en-US" b="1" dirty="0">
                <a:latin typeface="Cambria" charset="0"/>
                <a:ea typeface="Cambria" charset="0"/>
                <a:cs typeface="Cambria" charset="0"/>
              </a:rPr>
              <a:t>Water can </a:t>
            </a:r>
            <a:r>
              <a:rPr lang="en-US" b="1" i="1" dirty="0">
                <a:latin typeface="Cambria" charset="0"/>
                <a:ea typeface="Cambria" charset="0"/>
                <a:cs typeface="Cambria" charset="0"/>
              </a:rPr>
              <a:t>disseminate</a:t>
            </a:r>
            <a:r>
              <a:rPr lang="en-US" b="1" dirty="0">
                <a:latin typeface="Cambria" charset="0"/>
                <a:ea typeface="Cambria" charset="0"/>
                <a:cs typeface="Cambria" charset="0"/>
              </a:rPr>
              <a:t> infection between communities when:</a:t>
            </a:r>
          </a:p>
          <a:p>
            <a:pPr marL="257175" indent="-257175">
              <a:buAutoNum type="arabicParenR"/>
            </a:pPr>
            <a:r>
              <a:rPr lang="en-US" b="1" dirty="0">
                <a:latin typeface="Cambria" charset="0"/>
                <a:ea typeface="Cambria" charset="0"/>
                <a:cs typeface="Cambria" charset="0"/>
              </a:rPr>
              <a:t>Overall R</a:t>
            </a:r>
            <a:r>
              <a:rPr lang="en-US" b="1" baseline="-25000" dirty="0">
                <a:latin typeface="Cambria" charset="0"/>
                <a:ea typeface="Cambria" charset="0"/>
                <a:cs typeface="Cambria" charset="0"/>
              </a:rPr>
              <a:t>0</a:t>
            </a:r>
            <a:r>
              <a:rPr lang="en-US" b="1" dirty="0">
                <a:latin typeface="Cambria" charset="0"/>
                <a:ea typeface="Cambria" charset="0"/>
                <a:cs typeface="Cambria" charset="0"/>
              </a:rPr>
              <a:t> &gt; 1 (from both water and human transmission)</a:t>
            </a:r>
          </a:p>
          <a:p>
            <a:pPr marL="257175" indent="-257175">
              <a:buAutoNum type="arabicParenR"/>
            </a:pPr>
            <a:r>
              <a:rPr lang="en-US" b="1" dirty="0">
                <a:latin typeface="Cambria" charset="0"/>
                <a:ea typeface="Cambria" charset="0"/>
                <a:cs typeface="Cambria" charset="0"/>
              </a:rPr>
              <a:t>Rate of flow is faster than decay (all temperatures)</a:t>
            </a:r>
          </a:p>
        </p:txBody>
      </p:sp>
      <p:sp>
        <p:nvSpPr>
          <p:cNvPr id="12" name="Title 11"/>
          <p:cNvSpPr>
            <a:spLocks noGrp="1"/>
          </p:cNvSpPr>
          <p:nvPr>
            <p:ph type="title"/>
          </p:nvPr>
        </p:nvSpPr>
        <p:spPr>
          <a:xfrm>
            <a:off x="628650" y="301228"/>
            <a:ext cx="7886700" cy="994172"/>
          </a:xfrm>
        </p:spPr>
        <p:txBody>
          <a:bodyPr>
            <a:noAutofit/>
          </a:bodyPr>
          <a:lstStyle/>
          <a:p>
            <a:r>
              <a:rPr lang="en-US" sz="3200" b="1" dirty="0">
                <a:solidFill>
                  <a:schemeClr val="accent1">
                    <a:lumMod val="75000"/>
                  </a:schemeClr>
                </a:solidFill>
                <a:latin typeface="Cambria" charset="0"/>
                <a:ea typeface="Cambria" charset="0"/>
                <a:cs typeface="Cambria" charset="0"/>
              </a:rPr>
              <a:t>Rotavirus Modes of Transmission</a:t>
            </a:r>
            <a:br>
              <a:rPr lang="en-US" sz="3200" b="1" dirty="0">
                <a:solidFill>
                  <a:schemeClr val="accent1">
                    <a:lumMod val="75000"/>
                  </a:schemeClr>
                </a:solidFill>
                <a:latin typeface="Cambria" charset="0"/>
                <a:ea typeface="Cambria" charset="0"/>
                <a:cs typeface="Cambria" charset="0"/>
              </a:rPr>
            </a:br>
            <a:r>
              <a:rPr lang="en-US" sz="2800" b="1" dirty="0">
                <a:solidFill>
                  <a:schemeClr val="accent1">
                    <a:lumMod val="75000"/>
                  </a:schemeClr>
                </a:solidFill>
                <a:latin typeface="Cambria" charset="0"/>
                <a:ea typeface="Cambria" charset="0"/>
                <a:cs typeface="Cambria" charset="0"/>
              </a:rPr>
              <a:t>Water can disseminate and amplify infection</a:t>
            </a:r>
            <a:endParaRPr lang="en-US" sz="3200" b="1" dirty="0">
              <a:solidFill>
                <a:schemeClr val="accent1">
                  <a:lumMod val="75000"/>
                </a:schemeClr>
              </a:solidFill>
              <a:latin typeface="Cambria" charset="0"/>
              <a:ea typeface="Cambria" charset="0"/>
              <a:cs typeface="Cambria" charset="0"/>
            </a:endParaRPr>
          </a:p>
        </p:txBody>
      </p:sp>
      <p:sp>
        <p:nvSpPr>
          <p:cNvPr id="13" name="Rectangle 12"/>
          <p:cNvSpPr/>
          <p:nvPr/>
        </p:nvSpPr>
        <p:spPr>
          <a:xfrm>
            <a:off x="4029892" y="3660866"/>
            <a:ext cx="770708" cy="22533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extBox 1"/>
          <p:cNvSpPr txBox="1"/>
          <p:nvPr/>
        </p:nvSpPr>
        <p:spPr>
          <a:xfrm>
            <a:off x="990600" y="5650468"/>
            <a:ext cx="2756524" cy="369332"/>
          </a:xfrm>
          <a:prstGeom prst="rect">
            <a:avLst/>
          </a:prstGeom>
          <a:solidFill>
            <a:schemeClr val="bg1"/>
          </a:solidFill>
        </p:spPr>
        <p:txBody>
          <a:bodyPr wrap="none" rtlCol="0">
            <a:spAutoFit/>
          </a:bodyPr>
          <a:lstStyle/>
          <a:p>
            <a:r>
              <a:rPr lang="en-US" b="1" dirty="0"/>
              <a:t>Environmental attenuation</a:t>
            </a:r>
          </a:p>
        </p:txBody>
      </p:sp>
      <p:sp>
        <p:nvSpPr>
          <p:cNvPr id="14" name="TextBox 13"/>
          <p:cNvSpPr txBox="1"/>
          <p:nvPr/>
        </p:nvSpPr>
        <p:spPr>
          <a:xfrm rot="16200000">
            <a:off x="-736067" y="4031851"/>
            <a:ext cx="1841466" cy="369332"/>
          </a:xfrm>
          <a:prstGeom prst="rect">
            <a:avLst/>
          </a:prstGeom>
          <a:solidFill>
            <a:schemeClr val="bg1"/>
          </a:solidFill>
        </p:spPr>
        <p:txBody>
          <a:bodyPr wrap="none" rtlCol="0">
            <a:spAutoFit/>
          </a:bodyPr>
          <a:lstStyle/>
          <a:p>
            <a:r>
              <a:rPr lang="en-US" dirty="0"/>
              <a:t>Decay Rate (/day)</a:t>
            </a:r>
          </a:p>
        </p:txBody>
      </p:sp>
    </p:spTree>
    <p:extLst>
      <p:ext uri="{BB962C8B-B14F-4D97-AF65-F5344CB8AC3E}">
        <p14:creationId xmlns:p14="http://schemas.microsoft.com/office/powerpoint/2010/main" val="738534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0480" y="2258156"/>
            <a:ext cx="5608880" cy="3533044"/>
          </a:xfrm>
          <a:prstGeom prst="rect">
            <a:avLst/>
          </a:prstGeom>
        </p:spPr>
      </p:pic>
      <p:sp>
        <p:nvSpPr>
          <p:cNvPr id="3" name="Title 2"/>
          <p:cNvSpPr>
            <a:spLocks noGrp="1"/>
          </p:cNvSpPr>
          <p:nvPr>
            <p:ph type="title"/>
          </p:nvPr>
        </p:nvSpPr>
        <p:spPr>
          <a:xfrm>
            <a:off x="457200" y="152400"/>
            <a:ext cx="8229600" cy="1143000"/>
          </a:xfrm>
        </p:spPr>
        <p:txBody>
          <a:bodyPr>
            <a:noAutofit/>
          </a:bodyPr>
          <a:lstStyle/>
          <a:p>
            <a:r>
              <a:rPr lang="en-US" sz="3200" b="1" dirty="0">
                <a:solidFill>
                  <a:schemeClr val="accent1">
                    <a:lumMod val="75000"/>
                  </a:schemeClr>
                </a:solidFill>
                <a:latin typeface="Cambria" panose="02040503050406030204" pitchFamily="18" charset="0"/>
              </a:rPr>
              <a:t>Temperature and Rotavirus Risk</a:t>
            </a:r>
          </a:p>
        </p:txBody>
      </p:sp>
      <p:sp>
        <p:nvSpPr>
          <p:cNvPr id="7" name="TextBox 6"/>
          <p:cNvSpPr txBox="1"/>
          <p:nvPr/>
        </p:nvSpPr>
        <p:spPr>
          <a:xfrm>
            <a:off x="3048000" y="5791200"/>
            <a:ext cx="5943600" cy="830997"/>
          </a:xfrm>
          <a:prstGeom prst="rect">
            <a:avLst/>
          </a:prstGeom>
          <a:noFill/>
        </p:spPr>
        <p:txBody>
          <a:bodyPr wrap="square" rtlCol="0">
            <a:spAutoFit/>
          </a:bodyPr>
          <a:lstStyle/>
          <a:p>
            <a:r>
              <a:rPr lang="en-US" sz="2400" b="1" dirty="0">
                <a:solidFill>
                  <a:srgbClr val="C00000"/>
                </a:solidFill>
                <a:latin typeface="Cambria" panose="02040503050406030204" pitchFamily="18" charset="0"/>
              </a:rPr>
              <a:t>Consistent with prior meta-analyses:  </a:t>
            </a:r>
          </a:p>
          <a:p>
            <a:pPr marL="1544638"/>
            <a:r>
              <a:rPr lang="en-US" sz="2400" b="1" dirty="0">
                <a:solidFill>
                  <a:srgbClr val="C00000"/>
                </a:solidFill>
                <a:latin typeface="Cambria" panose="02040503050406030204" pitchFamily="18" charset="0"/>
              </a:rPr>
              <a:t>1-10% decrease in risk per °C</a:t>
            </a:r>
          </a:p>
        </p:txBody>
      </p:sp>
      <p:sp>
        <p:nvSpPr>
          <p:cNvPr id="8" name="TextBox 7"/>
          <p:cNvSpPr txBox="1"/>
          <p:nvPr/>
        </p:nvSpPr>
        <p:spPr>
          <a:xfrm>
            <a:off x="262130" y="1447800"/>
            <a:ext cx="4709981" cy="830997"/>
          </a:xfrm>
          <a:prstGeom prst="rect">
            <a:avLst/>
          </a:prstGeom>
          <a:noFill/>
        </p:spPr>
        <p:txBody>
          <a:bodyPr wrap="square" rtlCol="0">
            <a:spAutoFit/>
          </a:bodyPr>
          <a:lstStyle/>
          <a:p>
            <a:pPr algn="ctr"/>
            <a:r>
              <a:rPr lang="en-US" sz="2400" b="1" dirty="0">
                <a:latin typeface="Cambria" panose="02040503050406030204" pitchFamily="18" charset="0"/>
              </a:rPr>
              <a:t>Increased temperature result in decreased risk of infection </a:t>
            </a:r>
          </a:p>
        </p:txBody>
      </p:sp>
      <p:sp>
        <p:nvSpPr>
          <p:cNvPr id="9" name="Rectangle 8"/>
          <p:cNvSpPr/>
          <p:nvPr/>
        </p:nvSpPr>
        <p:spPr>
          <a:xfrm>
            <a:off x="1057438" y="3850410"/>
            <a:ext cx="1879040" cy="369332"/>
          </a:xfrm>
          <a:prstGeom prst="rect">
            <a:avLst/>
          </a:prstGeom>
        </p:spPr>
        <p:txBody>
          <a:bodyPr wrap="none">
            <a:spAutoFit/>
          </a:bodyPr>
          <a:lstStyle/>
          <a:p>
            <a:pPr algn="ctr"/>
            <a:r>
              <a:rPr lang="en-US" b="1" dirty="0">
                <a:latin typeface="Cambria" panose="02040503050406030204" pitchFamily="18" charset="0"/>
              </a:rPr>
              <a:t>0.1-2.7% per °C</a:t>
            </a:r>
          </a:p>
        </p:txBody>
      </p:sp>
      <p:sp>
        <p:nvSpPr>
          <p:cNvPr id="10" name="Rectangle 9"/>
          <p:cNvSpPr/>
          <p:nvPr/>
        </p:nvSpPr>
        <p:spPr>
          <a:xfrm>
            <a:off x="5943600" y="2971800"/>
            <a:ext cx="3352240" cy="1569660"/>
          </a:xfrm>
          <a:prstGeom prst="rect">
            <a:avLst/>
          </a:prstGeom>
        </p:spPr>
        <p:txBody>
          <a:bodyPr wrap="square">
            <a:spAutoFit/>
          </a:bodyPr>
          <a:lstStyle/>
          <a:p>
            <a:pPr>
              <a:defRPr/>
            </a:pPr>
            <a:r>
              <a:rPr lang="en-US" altLang="en-US" sz="2400" b="1" dirty="0">
                <a:solidFill>
                  <a:srgbClr val="C00000"/>
                </a:solidFill>
                <a:latin typeface="Cambria" panose="02040503050406030204" pitchFamily="18" charset="0"/>
              </a:rPr>
              <a:t>Greater temperature effects occur for low person-person transmission</a:t>
            </a:r>
          </a:p>
        </p:txBody>
      </p:sp>
    </p:spTree>
    <p:extLst>
      <p:ext uri="{BB962C8B-B14F-4D97-AF65-F5344CB8AC3E}">
        <p14:creationId xmlns:p14="http://schemas.microsoft.com/office/powerpoint/2010/main" val="155051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580302"/>
          </a:xfrm>
        </p:spPr>
        <p:txBody>
          <a:bodyPr>
            <a:noAutofit/>
          </a:bodyPr>
          <a:lstStyle/>
          <a:p>
            <a:pPr eaLnBrk="1" hangingPunct="1"/>
            <a:r>
              <a:rPr lang="en-US" altLang="en-US" sz="3200" b="1" dirty="0"/>
              <a:t>Environmental Infection Transmission Systems (EITS):  Framework</a:t>
            </a:r>
            <a:endParaRPr lang="en-US" altLang="en-US" sz="1800" b="1" dirty="0"/>
          </a:p>
        </p:txBody>
      </p:sp>
      <p:sp>
        <p:nvSpPr>
          <p:cNvPr id="4099" name="Rectangle 3"/>
          <p:cNvSpPr>
            <a:spLocks noGrp="1" noChangeArrowheads="1"/>
          </p:cNvSpPr>
          <p:nvPr>
            <p:ph type="body" idx="1"/>
          </p:nvPr>
        </p:nvSpPr>
        <p:spPr>
          <a:xfrm>
            <a:off x="228600" y="1258888"/>
            <a:ext cx="8915400" cy="2933699"/>
          </a:xfrm>
        </p:spPr>
        <p:txBody>
          <a:bodyPr>
            <a:normAutofit/>
          </a:bodyPr>
          <a:lstStyle/>
          <a:p>
            <a:pPr eaLnBrk="1" hangingPunct="1"/>
            <a:r>
              <a:rPr lang="en-US" altLang="en-US" sz="3000" b="1" dirty="0"/>
              <a:t>EITS provide means to</a:t>
            </a:r>
          </a:p>
          <a:p>
            <a:pPr lvl="1" eaLnBrk="1" hangingPunct="1"/>
            <a:r>
              <a:rPr lang="en-US" altLang="en-US" b="1" dirty="0"/>
              <a:t>Explicitly link environmental exposure to transmission</a:t>
            </a:r>
          </a:p>
          <a:p>
            <a:pPr lvl="1" eaLnBrk="1" hangingPunct="1"/>
            <a:r>
              <a:rPr lang="en-US" altLang="en-US" b="1" dirty="0"/>
              <a:t>Incorporate health/environmental data to assess risk</a:t>
            </a:r>
          </a:p>
          <a:p>
            <a:pPr lvl="2" eaLnBrk="1" hangingPunct="1"/>
            <a:r>
              <a:rPr lang="en-US" altLang="en-US" sz="2000" dirty="0"/>
              <a:t>Informs environmental sampling strategies</a:t>
            </a:r>
            <a:endParaRPr lang="en-US" altLang="en-US" b="1" dirty="0"/>
          </a:p>
          <a:p>
            <a:pPr lvl="1" eaLnBrk="1" hangingPunct="1"/>
            <a:r>
              <a:rPr lang="en-US" altLang="en-US" b="1" dirty="0"/>
              <a:t>Examine environmentally based interventions </a:t>
            </a:r>
          </a:p>
          <a:p>
            <a:pPr lvl="2" eaLnBrk="1" hangingPunct="1">
              <a:lnSpc>
                <a:spcPct val="90000"/>
              </a:lnSpc>
            </a:pPr>
            <a:r>
              <a:rPr lang="en-US" altLang="en-US" sz="2000" dirty="0"/>
              <a:t>Evaluate interventions as a function of environmental variables</a:t>
            </a:r>
            <a:endParaRPr lang="en-US" altLang="en-US" dirty="0"/>
          </a:p>
        </p:txBody>
      </p:sp>
      <p:sp>
        <p:nvSpPr>
          <p:cNvPr id="4101" name="Rectangle 5"/>
          <p:cNvSpPr>
            <a:spLocks noChangeArrowheads="1"/>
          </p:cNvSpPr>
          <p:nvPr/>
        </p:nvSpPr>
        <p:spPr bwMode="auto">
          <a:xfrm>
            <a:off x="1706563" y="5715000"/>
            <a:ext cx="350838" cy="457200"/>
          </a:xfrm>
          <a:prstGeom prst="rect">
            <a:avLst/>
          </a:prstGeom>
          <a:solidFill>
            <a:srgbClr val="FFFFFF">
              <a:alpha val="50195"/>
            </a:srgbClr>
          </a:solidFill>
          <a:ln w="9525">
            <a:solidFill>
              <a:srgbClr val="FFFFFF"/>
            </a:solidFill>
            <a:miter lim="800000"/>
            <a:headEnd/>
            <a:tailEnd/>
          </a:ln>
        </p:spPr>
        <p:txBody>
          <a:bodyPr lIns="9144" tIns="9144" rIns="9144" bIns="9144"/>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latin typeface="Symbol" panose="05050102010706020507" pitchFamily="18" charset="2"/>
              </a:rPr>
              <a:t>m</a:t>
            </a:r>
            <a:endParaRPr lang="en-US" altLang="en-US" b="1"/>
          </a:p>
        </p:txBody>
      </p:sp>
      <p:sp>
        <p:nvSpPr>
          <p:cNvPr id="4102" name="Rectangle 6"/>
          <p:cNvSpPr>
            <a:spLocks noChangeArrowheads="1"/>
          </p:cNvSpPr>
          <p:nvPr/>
        </p:nvSpPr>
        <p:spPr bwMode="auto">
          <a:xfrm>
            <a:off x="2209800" y="4641850"/>
            <a:ext cx="4572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en-US" altLang="en-US" b="1"/>
              <a:t>I</a:t>
            </a:r>
            <a:endParaRPr lang="en-US" altLang="en-US"/>
          </a:p>
        </p:txBody>
      </p:sp>
      <p:sp>
        <p:nvSpPr>
          <p:cNvPr id="4103" name="Rectangle 7"/>
          <p:cNvSpPr>
            <a:spLocks noChangeArrowheads="1"/>
          </p:cNvSpPr>
          <p:nvPr/>
        </p:nvSpPr>
        <p:spPr bwMode="auto">
          <a:xfrm>
            <a:off x="1066800" y="4641850"/>
            <a:ext cx="4572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en-US" altLang="en-US" b="1" dirty="0"/>
              <a:t>S</a:t>
            </a:r>
            <a:endParaRPr lang="en-US" altLang="en-US" dirty="0"/>
          </a:p>
        </p:txBody>
      </p:sp>
      <p:sp>
        <p:nvSpPr>
          <p:cNvPr id="4104" name="Rectangle 8"/>
          <p:cNvSpPr>
            <a:spLocks noChangeArrowheads="1"/>
          </p:cNvSpPr>
          <p:nvPr/>
        </p:nvSpPr>
        <p:spPr bwMode="auto">
          <a:xfrm>
            <a:off x="3352800" y="4641850"/>
            <a:ext cx="457200" cy="4572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ts val="600"/>
              </a:spcBef>
            </a:pPr>
            <a:r>
              <a:rPr lang="en-US" altLang="en-US" b="1"/>
              <a:t>R</a:t>
            </a:r>
            <a:endParaRPr lang="en-US" altLang="en-US"/>
          </a:p>
        </p:txBody>
      </p:sp>
      <p:sp>
        <p:nvSpPr>
          <p:cNvPr id="4105" name="Oval 9"/>
          <p:cNvSpPr>
            <a:spLocks noChangeArrowheads="1"/>
          </p:cNvSpPr>
          <p:nvPr/>
        </p:nvSpPr>
        <p:spPr bwMode="auto">
          <a:xfrm>
            <a:off x="2095500" y="5562600"/>
            <a:ext cx="685800" cy="342900"/>
          </a:xfrm>
          <a:prstGeom prst="ellipse">
            <a:avLst/>
          </a:prstGeom>
          <a:solidFill>
            <a:srgbClr val="FFFFFF"/>
          </a:solidFill>
          <a:ln w="9525">
            <a:solidFill>
              <a:srgbClr val="000000"/>
            </a:solidFill>
            <a:round/>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altLang="en-US" b="1" dirty="0"/>
              <a:t>E</a:t>
            </a:r>
            <a:endParaRPr lang="en-US" altLang="en-US" dirty="0"/>
          </a:p>
        </p:txBody>
      </p:sp>
      <p:sp>
        <p:nvSpPr>
          <p:cNvPr id="4106" name="Line 10"/>
          <p:cNvSpPr>
            <a:spLocks noChangeShapeType="1"/>
          </p:cNvSpPr>
          <p:nvPr/>
        </p:nvSpPr>
        <p:spPr bwMode="auto">
          <a:xfrm>
            <a:off x="1524000" y="4854575"/>
            <a:ext cx="6858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7" name="Line 11"/>
          <p:cNvSpPr>
            <a:spLocks noChangeShapeType="1"/>
          </p:cNvSpPr>
          <p:nvPr/>
        </p:nvSpPr>
        <p:spPr bwMode="auto">
          <a:xfrm>
            <a:off x="2667000" y="4870450"/>
            <a:ext cx="685800" cy="1588"/>
          </a:xfrm>
          <a:prstGeom prst="line">
            <a:avLst/>
          </a:prstGeom>
          <a:noFill/>
          <a:ln w="2857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8" name="Line 12"/>
          <p:cNvSpPr>
            <a:spLocks noChangeShapeType="1"/>
          </p:cNvSpPr>
          <p:nvPr/>
        </p:nvSpPr>
        <p:spPr bwMode="auto">
          <a:xfrm flipH="1">
            <a:off x="1285875" y="5713413"/>
            <a:ext cx="800100" cy="1588"/>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9" name="Rectangle 13"/>
          <p:cNvSpPr>
            <a:spLocks noChangeArrowheads="1"/>
          </p:cNvSpPr>
          <p:nvPr/>
        </p:nvSpPr>
        <p:spPr bwMode="auto">
          <a:xfrm>
            <a:off x="2590800" y="5181600"/>
            <a:ext cx="838200" cy="3429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400" b="1">
                <a:latin typeface="Times New Roman" panose="02020603050405020304" pitchFamily="18" charset="0"/>
                <a:ea typeface="SimSun" panose="02010600030101010101" pitchFamily="2" charset="-122"/>
              </a:rPr>
              <a:t>Deposit</a:t>
            </a:r>
            <a:endParaRPr lang="en-US" altLang="en-US" sz="1400"/>
          </a:p>
        </p:txBody>
      </p:sp>
      <p:sp>
        <p:nvSpPr>
          <p:cNvPr id="4110" name="Rectangle 14"/>
          <p:cNvSpPr>
            <a:spLocks noChangeArrowheads="1"/>
          </p:cNvSpPr>
          <p:nvPr/>
        </p:nvSpPr>
        <p:spPr bwMode="auto">
          <a:xfrm>
            <a:off x="1219200" y="5105400"/>
            <a:ext cx="762000" cy="3048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zh-CN" sz="1400" b="1">
                <a:latin typeface="Times New Roman" panose="02020603050405020304" pitchFamily="18" charset="0"/>
                <a:ea typeface="SimSun" panose="02010600030101010101" pitchFamily="2" charset="-122"/>
              </a:rPr>
              <a:t>Pickup</a:t>
            </a:r>
            <a:endParaRPr lang="en-US" altLang="en-US" sz="1400"/>
          </a:p>
        </p:txBody>
      </p:sp>
      <p:sp>
        <p:nvSpPr>
          <p:cNvPr id="4111" name="Rectangle 15"/>
          <p:cNvSpPr>
            <a:spLocks noChangeArrowheads="1"/>
          </p:cNvSpPr>
          <p:nvPr/>
        </p:nvSpPr>
        <p:spPr bwMode="auto">
          <a:xfrm>
            <a:off x="2781300" y="4495800"/>
            <a:ext cx="342900" cy="2286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b="1" i="1">
                <a:latin typeface="Symbol" panose="05050102010706020507" pitchFamily="18" charset="2"/>
              </a:rPr>
              <a:t>g</a:t>
            </a:r>
            <a:endParaRPr lang="en-US" altLang="en-US" b="1"/>
          </a:p>
        </p:txBody>
      </p:sp>
      <p:sp>
        <p:nvSpPr>
          <p:cNvPr id="4112" name="Rectangle 16"/>
          <p:cNvSpPr>
            <a:spLocks noChangeArrowheads="1"/>
          </p:cNvSpPr>
          <p:nvPr/>
        </p:nvSpPr>
        <p:spPr bwMode="auto">
          <a:xfrm>
            <a:off x="2209800" y="5181600"/>
            <a:ext cx="342900" cy="247650"/>
          </a:xfrm>
          <a:prstGeom prst="rect">
            <a:avLst/>
          </a:prstGeom>
          <a:solidFill>
            <a:srgbClr val="FFFFFF">
              <a:alpha val="50195"/>
            </a:srgbClr>
          </a:solidFill>
          <a:ln w="317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b="1" i="1" dirty="0">
                <a:latin typeface="Symbol" panose="05050102010706020507" pitchFamily="18" charset="2"/>
              </a:rPr>
              <a:t>a</a:t>
            </a:r>
            <a:endParaRPr lang="en-US" altLang="en-US" b="1" dirty="0"/>
          </a:p>
        </p:txBody>
      </p:sp>
      <p:sp>
        <p:nvSpPr>
          <p:cNvPr id="4113" name="Rectangle 17"/>
          <p:cNvSpPr>
            <a:spLocks noChangeArrowheads="1"/>
          </p:cNvSpPr>
          <p:nvPr/>
        </p:nvSpPr>
        <p:spPr bwMode="auto">
          <a:xfrm>
            <a:off x="1477963" y="4495800"/>
            <a:ext cx="623888" cy="320675"/>
          </a:xfrm>
          <a:prstGeom prst="rect">
            <a:avLst/>
          </a:prstGeom>
          <a:solidFill>
            <a:srgbClr val="FFFFFF">
              <a:alpha val="50195"/>
            </a:srgbClr>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en-US" b="1" i="1">
                <a:latin typeface="Symbol" panose="05050102010706020507" pitchFamily="18" charset="2"/>
              </a:rPr>
              <a:t>rp</a:t>
            </a:r>
            <a:r>
              <a:rPr lang="en-US" altLang="zh-CN" b="1" i="1">
                <a:latin typeface="Symbol" panose="05050102010706020507" pitchFamily="18" charset="2"/>
                <a:ea typeface="SimSun" panose="02010600030101010101" pitchFamily="2" charset="-122"/>
              </a:rPr>
              <a:t>E</a:t>
            </a:r>
            <a:endParaRPr lang="en-US" altLang="en-US" b="1"/>
          </a:p>
        </p:txBody>
      </p:sp>
      <p:sp>
        <p:nvSpPr>
          <p:cNvPr id="4114" name="Line 19"/>
          <p:cNvSpPr>
            <a:spLocks noChangeShapeType="1"/>
          </p:cNvSpPr>
          <p:nvPr/>
        </p:nvSpPr>
        <p:spPr bwMode="auto">
          <a:xfrm flipH="1" flipV="1">
            <a:off x="1798638" y="4829175"/>
            <a:ext cx="411163" cy="765175"/>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5" name="Line 20"/>
          <p:cNvSpPr>
            <a:spLocks noChangeShapeType="1"/>
          </p:cNvSpPr>
          <p:nvPr/>
        </p:nvSpPr>
        <p:spPr bwMode="auto">
          <a:xfrm>
            <a:off x="2514600" y="5103813"/>
            <a:ext cx="66675" cy="457200"/>
          </a:xfrm>
          <a:prstGeom prst="line">
            <a:avLst/>
          </a:prstGeom>
          <a:noFill/>
          <a:ln w="28575">
            <a:solidFill>
              <a:srgbClr val="000000"/>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16" name="Rectangle 22"/>
          <p:cNvSpPr>
            <a:spLocks noChangeArrowheads="1"/>
          </p:cNvSpPr>
          <p:nvPr/>
        </p:nvSpPr>
        <p:spPr bwMode="auto">
          <a:xfrm>
            <a:off x="838200" y="5867400"/>
            <a:ext cx="838200" cy="3048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en-US" altLang="zh-CN" sz="1400" b="1">
                <a:latin typeface="Times New Roman" panose="02020603050405020304" pitchFamily="18" charset="0"/>
                <a:ea typeface="SimSun" panose="02010600030101010101" pitchFamily="2" charset="-122"/>
              </a:rPr>
              <a:t>Die-off</a:t>
            </a:r>
            <a:endParaRPr lang="en-US" altLang="en-US" sz="1400"/>
          </a:p>
        </p:txBody>
      </p:sp>
      <p:graphicFrame>
        <p:nvGraphicFramePr>
          <p:cNvPr id="4117" name="Object 26"/>
          <p:cNvGraphicFramePr>
            <a:graphicFrameLocks noChangeAspect="1"/>
          </p:cNvGraphicFramePr>
          <p:nvPr>
            <p:extLst>
              <p:ext uri="{D42A27DB-BD31-4B8C-83A1-F6EECF244321}">
                <p14:modId xmlns:p14="http://schemas.microsoft.com/office/powerpoint/2010/main" val="672748987"/>
              </p:ext>
            </p:extLst>
          </p:nvPr>
        </p:nvGraphicFramePr>
        <p:xfrm>
          <a:off x="4953000" y="4419600"/>
          <a:ext cx="2667000" cy="936625"/>
        </p:xfrm>
        <a:graphic>
          <a:graphicData uri="http://schemas.openxmlformats.org/presentationml/2006/ole">
            <mc:AlternateContent xmlns:mc="http://schemas.openxmlformats.org/markup-compatibility/2006">
              <mc:Choice xmlns:v="urn:schemas-microsoft-com:vml" Requires="v">
                <p:oleObj spid="_x0000_s2182" name="Equation" r:id="rId4" imgW="1193800" imgH="419100" progId="Equation.3">
                  <p:embed/>
                </p:oleObj>
              </mc:Choice>
              <mc:Fallback>
                <p:oleObj name="Equation" r:id="rId4" imgW="1193800" imgH="419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4419600"/>
                        <a:ext cx="2667000" cy="936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118" name="Rectangle 28"/>
          <p:cNvSpPr>
            <a:spLocks noChangeArrowheads="1"/>
          </p:cNvSpPr>
          <p:nvPr/>
        </p:nvSpPr>
        <p:spPr bwMode="auto">
          <a:xfrm>
            <a:off x="4987703" y="5735637"/>
            <a:ext cx="1219200" cy="3429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600" b="1" dirty="0">
                <a:latin typeface="Times New Roman" panose="02020603050405020304" pitchFamily="18" charset="0"/>
                <a:ea typeface="SimSun" panose="02010600030101010101" pitchFamily="2" charset="-122"/>
              </a:rPr>
              <a:t>Infectivity</a:t>
            </a:r>
            <a:endParaRPr lang="en-US" altLang="en-US" sz="1600" b="1" dirty="0"/>
          </a:p>
        </p:txBody>
      </p:sp>
      <p:sp>
        <p:nvSpPr>
          <p:cNvPr id="4119" name="Rectangle 29"/>
          <p:cNvSpPr>
            <a:spLocks noChangeArrowheads="1"/>
          </p:cNvSpPr>
          <p:nvPr/>
        </p:nvSpPr>
        <p:spPr bwMode="auto">
          <a:xfrm>
            <a:off x="5943600" y="6057900"/>
            <a:ext cx="1524000" cy="3429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600" b="1" dirty="0">
                <a:latin typeface="Times New Roman" panose="02020603050405020304" pitchFamily="18" charset="0"/>
                <a:ea typeface="SimSun" panose="02010600030101010101" pitchFamily="2" charset="-122"/>
              </a:rPr>
              <a:t>Contamination Ratio</a:t>
            </a:r>
            <a:endParaRPr lang="en-US" altLang="en-US" sz="1600" b="1" dirty="0"/>
          </a:p>
        </p:txBody>
      </p:sp>
      <p:sp>
        <p:nvSpPr>
          <p:cNvPr id="4120" name="Rectangle 30"/>
          <p:cNvSpPr>
            <a:spLocks noChangeArrowheads="1"/>
          </p:cNvSpPr>
          <p:nvPr/>
        </p:nvSpPr>
        <p:spPr bwMode="auto">
          <a:xfrm>
            <a:off x="7391400" y="5791200"/>
            <a:ext cx="1524000" cy="6096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600" b="1" dirty="0">
                <a:latin typeface="Times New Roman" panose="02020603050405020304" pitchFamily="18" charset="0"/>
                <a:ea typeface="SimSun" panose="02010600030101010101" pitchFamily="2" charset="-122"/>
              </a:rPr>
              <a:t>Environmental Attenuation</a:t>
            </a:r>
            <a:endParaRPr lang="en-US" altLang="en-US" sz="1600" b="1" dirty="0"/>
          </a:p>
        </p:txBody>
      </p:sp>
      <p:sp>
        <p:nvSpPr>
          <p:cNvPr id="4121" name="Line 31"/>
          <p:cNvSpPr>
            <a:spLocks noChangeShapeType="1"/>
          </p:cNvSpPr>
          <p:nvPr/>
        </p:nvSpPr>
        <p:spPr bwMode="auto">
          <a:xfrm flipV="1">
            <a:off x="5524498" y="5181599"/>
            <a:ext cx="190502" cy="5000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2" name="Line 32"/>
          <p:cNvSpPr>
            <a:spLocks noChangeShapeType="1"/>
          </p:cNvSpPr>
          <p:nvPr/>
        </p:nvSpPr>
        <p:spPr bwMode="auto">
          <a:xfrm flipH="1" flipV="1">
            <a:off x="6206902" y="5334000"/>
            <a:ext cx="422495" cy="608766"/>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23" name="Line 33"/>
          <p:cNvSpPr>
            <a:spLocks noChangeShapeType="1"/>
          </p:cNvSpPr>
          <p:nvPr/>
        </p:nvSpPr>
        <p:spPr bwMode="auto">
          <a:xfrm flipH="1" flipV="1">
            <a:off x="7238998" y="5410200"/>
            <a:ext cx="419101" cy="303213"/>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2" name="Rectangle 1"/>
          <p:cNvSpPr/>
          <p:nvPr/>
        </p:nvSpPr>
        <p:spPr>
          <a:xfrm>
            <a:off x="0" y="6412468"/>
            <a:ext cx="2031262" cy="369332"/>
          </a:xfrm>
          <a:prstGeom prst="rect">
            <a:avLst/>
          </a:prstGeom>
        </p:spPr>
        <p:txBody>
          <a:bodyPr wrap="none">
            <a:spAutoFit/>
          </a:bodyPr>
          <a:lstStyle/>
          <a:p>
            <a:r>
              <a:rPr lang="en-US" altLang="en-US" b="1" dirty="0"/>
              <a:t>(Li et al.  AJE, 2009)</a:t>
            </a:r>
            <a:endParaRPr lang="en-US" dirty="0"/>
          </a:p>
        </p:txBody>
      </p:sp>
      <p:sp>
        <p:nvSpPr>
          <p:cNvPr id="29" name="Rectangle 28"/>
          <p:cNvSpPr>
            <a:spLocks noChangeArrowheads="1"/>
          </p:cNvSpPr>
          <p:nvPr/>
        </p:nvSpPr>
        <p:spPr bwMode="auto">
          <a:xfrm>
            <a:off x="3505760" y="5463310"/>
            <a:ext cx="1390650" cy="342900"/>
          </a:xfrm>
          <a:prstGeom prst="rect">
            <a:avLst/>
          </a:prstGeom>
          <a:solidFill>
            <a:srgbClr val="FFFFFF"/>
          </a:solidFill>
          <a:ln w="9525">
            <a:solidFill>
              <a:srgbClr val="FFFFFF"/>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zh-CN" sz="1600" b="1" dirty="0">
                <a:latin typeface="Times New Roman" panose="02020603050405020304" pitchFamily="18" charset="0"/>
                <a:ea typeface="SimSun" panose="02010600030101010101" pitchFamily="2" charset="-122"/>
              </a:rPr>
              <a:t>Reproduction number</a:t>
            </a:r>
            <a:endParaRPr lang="en-US" altLang="en-US" sz="1600" b="1" dirty="0"/>
          </a:p>
        </p:txBody>
      </p:sp>
      <p:sp>
        <p:nvSpPr>
          <p:cNvPr id="30" name="Line 31"/>
          <p:cNvSpPr>
            <a:spLocks noChangeShapeType="1"/>
          </p:cNvSpPr>
          <p:nvPr/>
        </p:nvSpPr>
        <p:spPr bwMode="auto">
          <a:xfrm flipV="1">
            <a:off x="4648199" y="5029200"/>
            <a:ext cx="304799" cy="50006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962959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099">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0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10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0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0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0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10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10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10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0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11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11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11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11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11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11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11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4117"/>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1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119"/>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120"/>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12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122"/>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412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0"/>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4105" grpId="0" animBg="1"/>
      <p:bldP spid="4106" grpId="0" animBg="1"/>
      <p:bldP spid="4107" grpId="0" animBg="1"/>
      <p:bldP spid="4108" grpId="0" animBg="1"/>
      <p:bldP spid="4109" grpId="0" animBg="1"/>
      <p:bldP spid="4110" grpId="0" animBg="1"/>
      <p:bldP spid="4111" grpId="0" animBg="1"/>
      <p:bldP spid="4112" grpId="0" animBg="1"/>
      <p:bldP spid="4113" grpId="0" animBg="1"/>
      <p:bldP spid="4114" grpId="0" animBg="1"/>
      <p:bldP spid="4115" grpId="0" animBg="1"/>
      <p:bldP spid="4116" grpId="0" animBg="1"/>
      <p:bldP spid="4118" grpId="0" animBg="1"/>
      <p:bldP spid="4119" grpId="0" animBg="1"/>
      <p:bldP spid="4120" grpId="0" animBg="1"/>
      <p:bldP spid="4121" grpId="0" animBg="1"/>
      <p:bldP spid="4122" grpId="0" animBg="1"/>
      <p:bldP spid="4123" grpId="0" animBg="1"/>
      <p:bldP spid="2" grpId="0"/>
      <p:bldP spid="29" grpId="0" animBg="1"/>
      <p:bldP spid="30" grpId="0" animBg="1"/>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Autofit/>
          </a:bodyPr>
          <a:lstStyle/>
          <a:p>
            <a:r>
              <a:rPr lang="en-US" altLang="en-US" sz="3200" b="1" dirty="0"/>
              <a:t>Environmental Infection Transmission Systems</a:t>
            </a:r>
            <a:br>
              <a:rPr lang="en-US" altLang="en-US" sz="3200" b="1" dirty="0"/>
            </a:br>
            <a:r>
              <a:rPr lang="en-US" altLang="en-US" sz="2800" b="1" dirty="0"/>
              <a:t>Data needs to characterize the environment</a:t>
            </a:r>
            <a:endParaRPr lang="en-US" sz="3200" dirty="0"/>
          </a:p>
        </p:txBody>
      </p:sp>
      <p:sp>
        <p:nvSpPr>
          <p:cNvPr id="4" name="Content Placeholder 2"/>
          <p:cNvSpPr txBox="1">
            <a:spLocks/>
          </p:cNvSpPr>
          <p:nvPr/>
        </p:nvSpPr>
        <p:spPr>
          <a:xfrm>
            <a:off x="457200" y="4567663"/>
            <a:ext cx="4572000" cy="198342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solidFill>
                  <a:srgbClr val="FF0000"/>
                </a:solidFill>
              </a:rPr>
              <a:t>Dose-response</a:t>
            </a:r>
            <a:r>
              <a:rPr lang="en-US" sz="2400" b="1" dirty="0"/>
              <a:t> function</a:t>
            </a:r>
          </a:p>
          <a:p>
            <a:pPr marL="457200" lvl="1" indent="0">
              <a:buNone/>
            </a:pPr>
            <a:r>
              <a:rPr lang="en-US" sz="2000" dirty="0"/>
              <a:t>Focus of microbial risk assessments</a:t>
            </a:r>
          </a:p>
          <a:p>
            <a:pPr marL="914400" lvl="2" indent="0">
              <a:buNone/>
            </a:pPr>
            <a:r>
              <a:rPr lang="en-US" sz="1800" dirty="0"/>
              <a:t>Human and animal data available</a:t>
            </a:r>
          </a:p>
          <a:p>
            <a:pPr marL="457200" lvl="1" indent="0">
              <a:buNone/>
            </a:pPr>
            <a:r>
              <a:rPr lang="en-US" sz="2000" dirty="0"/>
              <a:t>Low dose linearity, concave functions required for Ro to govern stability</a:t>
            </a:r>
          </a:p>
        </p:txBody>
      </p:sp>
      <p:graphicFrame>
        <p:nvGraphicFramePr>
          <p:cNvPr id="5" name="Object 26"/>
          <p:cNvGraphicFramePr>
            <a:graphicFrameLocks noChangeAspect="1"/>
          </p:cNvGraphicFramePr>
          <p:nvPr>
            <p:extLst>
              <p:ext uri="{D42A27DB-BD31-4B8C-83A1-F6EECF244321}">
                <p14:modId xmlns:p14="http://schemas.microsoft.com/office/powerpoint/2010/main" val="1753987579"/>
              </p:ext>
            </p:extLst>
          </p:nvPr>
        </p:nvGraphicFramePr>
        <p:xfrm>
          <a:off x="2264690" y="2175891"/>
          <a:ext cx="4614620" cy="1620611"/>
        </p:xfrm>
        <a:graphic>
          <a:graphicData uri="http://schemas.openxmlformats.org/presentationml/2006/ole">
            <mc:AlternateContent xmlns:mc="http://schemas.openxmlformats.org/markup-compatibility/2006">
              <mc:Choice xmlns:v="urn:schemas-microsoft-com:vml" Requires="v">
                <p:oleObj spid="_x0000_s4125" name="Equation" r:id="rId3" imgW="1193800" imgH="419100" progId="Equation.3">
                  <p:embed/>
                </p:oleObj>
              </mc:Choice>
              <mc:Fallback>
                <p:oleObj name="Equation" r:id="rId3" imgW="1193800" imgH="419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4690" y="2175891"/>
                        <a:ext cx="4614620" cy="1620611"/>
                      </a:xfrm>
                      <a:prstGeom prst="rect">
                        <a:avLst/>
                      </a:prstGeom>
                      <a:noFill/>
                      <a:ln>
                        <a:noFill/>
                      </a:ln>
                      <a:effectLst/>
                      <a:extLst/>
                    </p:spPr>
                  </p:pic>
                </p:oleObj>
              </mc:Fallback>
            </mc:AlternateContent>
          </a:graphicData>
        </a:graphic>
      </p:graphicFrame>
      <p:sp>
        <p:nvSpPr>
          <p:cNvPr id="3" name="Rectangle 2"/>
          <p:cNvSpPr/>
          <p:nvPr/>
        </p:nvSpPr>
        <p:spPr>
          <a:xfrm>
            <a:off x="2057400" y="1506302"/>
            <a:ext cx="1752600" cy="523220"/>
          </a:xfrm>
          <a:prstGeom prst="rect">
            <a:avLst/>
          </a:prstGeom>
        </p:spPr>
        <p:txBody>
          <a:bodyPr wrap="square">
            <a:spAutoFit/>
          </a:bodyPr>
          <a:lstStyle/>
          <a:p>
            <a:r>
              <a:rPr lang="en-US" sz="2800" b="1" dirty="0">
                <a:solidFill>
                  <a:srgbClr val="FF0000"/>
                </a:solidFill>
              </a:rPr>
              <a:t>Shedding</a:t>
            </a:r>
            <a:endParaRPr lang="en-US" sz="2800" dirty="0">
              <a:solidFill>
                <a:srgbClr val="FF0000"/>
              </a:solidFill>
            </a:endParaRPr>
          </a:p>
        </p:txBody>
      </p:sp>
      <p:sp>
        <p:nvSpPr>
          <p:cNvPr id="6" name="Rectangle 5"/>
          <p:cNvSpPr/>
          <p:nvPr/>
        </p:nvSpPr>
        <p:spPr>
          <a:xfrm>
            <a:off x="6357620" y="1468840"/>
            <a:ext cx="2047526" cy="523220"/>
          </a:xfrm>
          <a:prstGeom prst="rect">
            <a:avLst/>
          </a:prstGeom>
        </p:spPr>
        <p:txBody>
          <a:bodyPr wrap="square">
            <a:spAutoFit/>
          </a:bodyPr>
          <a:lstStyle/>
          <a:p>
            <a:r>
              <a:rPr lang="en-US" sz="2800" b="1" dirty="0">
                <a:solidFill>
                  <a:srgbClr val="FF0000"/>
                </a:solidFill>
              </a:rPr>
              <a:t>Ingestion</a:t>
            </a:r>
            <a:endParaRPr lang="en-US" sz="2800" dirty="0">
              <a:solidFill>
                <a:srgbClr val="FF0000"/>
              </a:solidFill>
            </a:endParaRPr>
          </a:p>
        </p:txBody>
      </p:sp>
      <p:sp>
        <p:nvSpPr>
          <p:cNvPr id="7" name="Rectangle 6"/>
          <p:cNvSpPr/>
          <p:nvPr/>
        </p:nvSpPr>
        <p:spPr>
          <a:xfrm>
            <a:off x="5486400" y="4422348"/>
            <a:ext cx="4191000" cy="2123658"/>
          </a:xfrm>
          <a:prstGeom prst="rect">
            <a:avLst/>
          </a:prstGeom>
        </p:spPr>
        <p:txBody>
          <a:bodyPr wrap="square">
            <a:spAutoFit/>
          </a:bodyPr>
          <a:lstStyle/>
          <a:p>
            <a:r>
              <a:rPr lang="en-US" sz="2400" b="1" dirty="0">
                <a:solidFill>
                  <a:srgbClr val="FF0000"/>
                </a:solidFill>
              </a:rPr>
              <a:t>Persistence</a:t>
            </a:r>
          </a:p>
          <a:p>
            <a:pPr lvl="1"/>
            <a:r>
              <a:rPr lang="en-US" sz="2000" dirty="0"/>
              <a:t>Often assumed linear on log-scale, but biphasic die-off is common.  </a:t>
            </a:r>
          </a:p>
          <a:p>
            <a:r>
              <a:rPr lang="en-US" sz="2400" b="1" dirty="0">
                <a:solidFill>
                  <a:srgbClr val="FF0000"/>
                </a:solidFill>
              </a:rPr>
              <a:t>Transport</a:t>
            </a:r>
            <a:endParaRPr lang="en-US" sz="2400" b="1" dirty="0"/>
          </a:p>
          <a:p>
            <a:pPr lvl="1"/>
            <a:r>
              <a:rPr lang="en-US" sz="2000" dirty="0"/>
              <a:t>Hydrologic processes </a:t>
            </a:r>
          </a:p>
        </p:txBody>
      </p:sp>
      <p:cxnSp>
        <p:nvCxnSpPr>
          <p:cNvPr id="9" name="Straight Arrow Connector 8"/>
          <p:cNvCxnSpPr/>
          <p:nvPr/>
        </p:nvCxnSpPr>
        <p:spPr>
          <a:xfrm>
            <a:off x="3467100" y="2037861"/>
            <a:ext cx="685800" cy="38189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5791200" y="1883152"/>
            <a:ext cx="571500" cy="46125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66280" y="3704170"/>
            <a:ext cx="226060" cy="72934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2933700" y="3431832"/>
            <a:ext cx="642340" cy="83536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76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r>
              <a:rPr lang="en-US" altLang="en-US" sz="3600" b="1" dirty="0"/>
              <a:t>Environmental Infection Transmission Systems</a:t>
            </a:r>
            <a:br>
              <a:rPr lang="en-US" sz="3600" b="1" dirty="0"/>
            </a:br>
            <a:r>
              <a:rPr lang="en-US" sz="2700" b="1" dirty="0"/>
              <a:t>Informs mechanism e.g., persistence–infectivity trade-offs</a:t>
            </a:r>
            <a:endParaRPr lang="en-US" sz="3600" b="1" dirty="0"/>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7579" y="2362200"/>
            <a:ext cx="3921621" cy="3937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ontent Placeholder 3"/>
          <p:cNvSpPr>
            <a:spLocks noGrp="1"/>
          </p:cNvSpPr>
          <p:nvPr>
            <p:ph idx="1"/>
          </p:nvPr>
        </p:nvSpPr>
        <p:spPr>
          <a:xfrm>
            <a:off x="309741" y="1750219"/>
            <a:ext cx="4186059" cy="1450181"/>
          </a:xfrm>
        </p:spPr>
        <p:txBody>
          <a:bodyPr>
            <a:noAutofit/>
          </a:bodyPr>
          <a:lstStyle/>
          <a:p>
            <a:pPr marL="0" indent="0">
              <a:buNone/>
            </a:pPr>
            <a:r>
              <a:rPr lang="en-US" sz="2400" b="1" dirty="0"/>
              <a:t>Different pathogens can have same </a:t>
            </a:r>
            <a:r>
              <a:rPr lang="en-US" sz="2400" b="1" i="1" dirty="0"/>
              <a:t>R</a:t>
            </a:r>
            <a:r>
              <a:rPr lang="en-US" sz="2400" b="1" i="1" baseline="-25000" dirty="0"/>
              <a:t>0</a:t>
            </a:r>
            <a:r>
              <a:rPr lang="en-US" sz="2400" b="1" dirty="0"/>
              <a:t> but different persistence and infectivity</a:t>
            </a:r>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68821" y="3123745"/>
            <a:ext cx="3505200" cy="35818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953000" y="1905000"/>
            <a:ext cx="4495800" cy="830997"/>
          </a:xfrm>
          <a:prstGeom prst="rect">
            <a:avLst/>
          </a:prstGeom>
        </p:spPr>
        <p:txBody>
          <a:bodyPr wrap="square">
            <a:spAutoFit/>
          </a:bodyPr>
          <a:lstStyle/>
          <a:p>
            <a:pPr>
              <a:buNone/>
            </a:pPr>
            <a:r>
              <a:rPr lang="en-US" sz="2400" b="1" dirty="0"/>
              <a:t>Results in different outbreak dynamics</a:t>
            </a:r>
          </a:p>
        </p:txBody>
      </p:sp>
      <p:sp>
        <p:nvSpPr>
          <p:cNvPr id="5" name="Rectangle 4"/>
          <p:cNvSpPr/>
          <p:nvPr/>
        </p:nvSpPr>
        <p:spPr>
          <a:xfrm>
            <a:off x="6433001" y="6412468"/>
            <a:ext cx="2710999" cy="369332"/>
          </a:xfrm>
          <a:prstGeom prst="rect">
            <a:avLst/>
          </a:prstGeom>
        </p:spPr>
        <p:txBody>
          <a:bodyPr wrap="none">
            <a:spAutoFit/>
          </a:bodyPr>
          <a:lstStyle/>
          <a:p>
            <a:r>
              <a:rPr lang="en-US" altLang="en-US" b="1" dirty="0">
                <a:solidFill>
                  <a:srgbClr val="000000"/>
                </a:solidFill>
                <a:latin typeface="Arial" panose="020B0604020202020204" pitchFamily="34" charset="0"/>
                <a:cs typeface="Arial" panose="020B0604020202020204" pitchFamily="34" charset="0"/>
              </a:rPr>
              <a:t>(</a:t>
            </a:r>
            <a:r>
              <a:rPr lang="en-US" altLang="en-US" b="1" dirty="0" err="1">
                <a:solidFill>
                  <a:srgbClr val="000000"/>
                </a:solidFill>
                <a:latin typeface="Arial" panose="020B0604020202020204" pitchFamily="34" charset="0"/>
                <a:cs typeface="Arial" panose="020B0604020202020204" pitchFamily="34" charset="0"/>
              </a:rPr>
              <a:t>Brouwer</a:t>
            </a:r>
            <a:r>
              <a:rPr lang="en-US" altLang="en-US" b="1" dirty="0">
                <a:solidFill>
                  <a:srgbClr val="000000"/>
                </a:solidFill>
                <a:latin typeface="Arial" panose="020B0604020202020204" pitchFamily="34" charset="0"/>
                <a:cs typeface="Arial" panose="020B0604020202020204" pitchFamily="34" charset="0"/>
              </a:rPr>
              <a:t> et al, In Prep)</a:t>
            </a:r>
          </a:p>
        </p:txBody>
      </p:sp>
    </p:spTree>
    <p:extLst>
      <p:ext uri="{BB962C8B-B14F-4D97-AF65-F5344CB8AC3E}">
        <p14:creationId xmlns:p14="http://schemas.microsoft.com/office/powerpoint/2010/main" val="389890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76200" y="269875"/>
            <a:ext cx="9017000"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lvl1pPr algn="ctr" rtl="0" eaLnBrk="0" fontAlgn="base" hangingPunct="0">
              <a:spcBef>
                <a:spcPct val="0"/>
              </a:spcBef>
              <a:spcAft>
                <a:spcPct val="0"/>
              </a:spcAft>
              <a:defRPr sz="3200" b="1">
                <a:solidFill>
                  <a:srgbClr val="FFFF00"/>
                </a:solidFill>
                <a:latin typeface="+mj-lt"/>
                <a:ea typeface="+mj-ea"/>
                <a:cs typeface="+mj-cs"/>
              </a:defRPr>
            </a:lvl1pPr>
            <a:lvl2pPr algn="ctr" rtl="0" eaLnBrk="0" fontAlgn="base" hangingPunct="0">
              <a:spcBef>
                <a:spcPct val="0"/>
              </a:spcBef>
              <a:spcAft>
                <a:spcPct val="0"/>
              </a:spcAft>
              <a:defRPr sz="3200" b="1">
                <a:solidFill>
                  <a:srgbClr val="FFFF00"/>
                </a:solidFill>
                <a:latin typeface="Book Antiqua" pitchFamily="18" charset="0"/>
              </a:defRPr>
            </a:lvl2pPr>
            <a:lvl3pPr algn="ctr" rtl="0" eaLnBrk="0" fontAlgn="base" hangingPunct="0">
              <a:spcBef>
                <a:spcPct val="0"/>
              </a:spcBef>
              <a:spcAft>
                <a:spcPct val="0"/>
              </a:spcAft>
              <a:defRPr sz="3200" b="1">
                <a:solidFill>
                  <a:srgbClr val="FFFF00"/>
                </a:solidFill>
                <a:latin typeface="Book Antiqua" pitchFamily="18" charset="0"/>
              </a:defRPr>
            </a:lvl3pPr>
            <a:lvl4pPr algn="ctr" rtl="0" eaLnBrk="0" fontAlgn="base" hangingPunct="0">
              <a:spcBef>
                <a:spcPct val="0"/>
              </a:spcBef>
              <a:spcAft>
                <a:spcPct val="0"/>
              </a:spcAft>
              <a:defRPr sz="3200" b="1">
                <a:solidFill>
                  <a:srgbClr val="FFFF00"/>
                </a:solidFill>
                <a:latin typeface="Book Antiqua" pitchFamily="18" charset="0"/>
              </a:defRPr>
            </a:lvl4pPr>
            <a:lvl5pPr algn="ctr" rtl="0" eaLnBrk="0" fontAlgn="base" hangingPunct="0">
              <a:spcBef>
                <a:spcPct val="0"/>
              </a:spcBef>
              <a:spcAft>
                <a:spcPct val="0"/>
              </a:spcAft>
              <a:defRPr sz="3200" b="1">
                <a:solidFill>
                  <a:srgbClr val="FFFF00"/>
                </a:solidFill>
                <a:latin typeface="Book Antiqua" pitchFamily="18" charset="0"/>
              </a:defRPr>
            </a:lvl5pPr>
            <a:lvl6pPr marL="457200" algn="ctr" rtl="0" eaLnBrk="0" fontAlgn="base" hangingPunct="0">
              <a:spcBef>
                <a:spcPct val="0"/>
              </a:spcBef>
              <a:spcAft>
                <a:spcPct val="0"/>
              </a:spcAft>
              <a:defRPr sz="3200" b="1">
                <a:solidFill>
                  <a:srgbClr val="FFFF00"/>
                </a:solidFill>
                <a:latin typeface="Book Antiqua" pitchFamily="18" charset="0"/>
              </a:defRPr>
            </a:lvl6pPr>
            <a:lvl7pPr marL="914400" algn="ctr" rtl="0" eaLnBrk="0" fontAlgn="base" hangingPunct="0">
              <a:spcBef>
                <a:spcPct val="0"/>
              </a:spcBef>
              <a:spcAft>
                <a:spcPct val="0"/>
              </a:spcAft>
              <a:defRPr sz="3200" b="1">
                <a:solidFill>
                  <a:srgbClr val="FFFF00"/>
                </a:solidFill>
                <a:latin typeface="Book Antiqua" pitchFamily="18" charset="0"/>
              </a:defRPr>
            </a:lvl7pPr>
            <a:lvl8pPr marL="1371600" algn="ctr" rtl="0" eaLnBrk="0" fontAlgn="base" hangingPunct="0">
              <a:spcBef>
                <a:spcPct val="0"/>
              </a:spcBef>
              <a:spcAft>
                <a:spcPct val="0"/>
              </a:spcAft>
              <a:defRPr sz="3200" b="1">
                <a:solidFill>
                  <a:srgbClr val="FFFF00"/>
                </a:solidFill>
                <a:latin typeface="Book Antiqua" pitchFamily="18" charset="0"/>
              </a:defRPr>
            </a:lvl8pPr>
            <a:lvl9pPr marL="1828800" algn="ctr" rtl="0" eaLnBrk="0" fontAlgn="base" hangingPunct="0">
              <a:spcBef>
                <a:spcPct val="0"/>
              </a:spcBef>
              <a:spcAft>
                <a:spcPct val="0"/>
              </a:spcAft>
              <a:defRPr sz="3200" b="1">
                <a:solidFill>
                  <a:srgbClr val="FFFF00"/>
                </a:solidFill>
                <a:latin typeface="Book Antiqua" pitchFamily="18" charset="0"/>
              </a:defRPr>
            </a:lvl9pPr>
          </a:lstStyle>
          <a:p>
            <a:r>
              <a:rPr lang="en-US" altLang="en-US" sz="3600" dirty="0">
                <a:solidFill>
                  <a:schemeClr val="accent1">
                    <a:lumMod val="75000"/>
                  </a:schemeClr>
                </a:solidFill>
              </a:rPr>
              <a:t>Environmental</a:t>
            </a:r>
            <a:r>
              <a:rPr lang="en-US" altLang="en-US" dirty="0">
                <a:solidFill>
                  <a:schemeClr val="accent1">
                    <a:lumMod val="75000"/>
                  </a:schemeClr>
                </a:solidFill>
              </a:rPr>
              <a:t> Infection Transmission Systems</a:t>
            </a:r>
            <a:br>
              <a:rPr lang="en-US" altLang="en-US" dirty="0">
                <a:solidFill>
                  <a:schemeClr val="accent1">
                    <a:lumMod val="75000"/>
                  </a:schemeClr>
                </a:solidFill>
              </a:rPr>
            </a:br>
            <a:r>
              <a:rPr lang="en-US" altLang="en-US" sz="2800" dirty="0">
                <a:solidFill>
                  <a:schemeClr val="accent1">
                    <a:lumMod val="75000"/>
                  </a:schemeClr>
                </a:solidFill>
              </a:rPr>
              <a:t>Context matters:  Multiple interdependent pathways</a:t>
            </a:r>
            <a:endParaRPr lang="en-US" altLang="en-US" sz="3600" dirty="0">
              <a:solidFill>
                <a:schemeClr val="accent1">
                  <a:lumMod val="75000"/>
                </a:schemeClr>
              </a:solidFill>
            </a:endParaRPr>
          </a:p>
        </p:txBody>
      </p:sp>
      <p:sp>
        <p:nvSpPr>
          <p:cNvPr id="18435" name="Rectangle 3"/>
          <p:cNvSpPr>
            <a:spLocks noGrp="1" noChangeArrowheads="1"/>
          </p:cNvSpPr>
          <p:nvPr>
            <p:ph type="body" idx="1"/>
          </p:nvPr>
        </p:nvSpPr>
        <p:spPr>
          <a:xfrm>
            <a:off x="376238" y="1839913"/>
            <a:ext cx="8320087" cy="4648200"/>
          </a:xfrm>
        </p:spPr>
        <p:txBody>
          <a:bodyPr/>
          <a:lstStyle/>
          <a:p>
            <a:pPr lvl="1"/>
            <a:r>
              <a:rPr lang="en-US" altLang="en-US" dirty="0"/>
              <a:t>Most WASH studies in past few decades have focused on independent pathways </a:t>
            </a:r>
          </a:p>
          <a:p>
            <a:pPr lvl="1"/>
            <a:r>
              <a:rPr lang="en-US" altLang="en-US" dirty="0"/>
              <a:t>Evidence for interdependencies</a:t>
            </a:r>
          </a:p>
          <a:p>
            <a:pPr lvl="2"/>
            <a:r>
              <a:rPr lang="en-US" altLang="en-US" dirty="0"/>
              <a:t>Water effectiveness modulated by sanitation level</a:t>
            </a:r>
          </a:p>
          <a:p>
            <a:pPr lvl="3"/>
            <a:r>
              <a:rPr lang="en-US" altLang="en-US" dirty="0"/>
              <a:t>Cohort study (</a:t>
            </a:r>
            <a:r>
              <a:rPr lang="en-US" altLang="en-US" dirty="0" err="1"/>
              <a:t>Vanderslice</a:t>
            </a:r>
            <a:r>
              <a:rPr lang="en-US" altLang="en-US" dirty="0"/>
              <a:t> and Briscoe, 1995) </a:t>
            </a:r>
          </a:p>
          <a:p>
            <a:pPr lvl="3"/>
            <a:r>
              <a:rPr lang="en-US" altLang="en-US" dirty="0"/>
              <a:t>Cross sectional studies (</a:t>
            </a:r>
            <a:r>
              <a:rPr lang="en-US" altLang="en-US" dirty="0" err="1"/>
              <a:t>Esrey</a:t>
            </a:r>
            <a:r>
              <a:rPr lang="en-US" altLang="en-US" dirty="0"/>
              <a:t> 1996; Fuller et al 2015)</a:t>
            </a:r>
          </a:p>
          <a:p>
            <a:pPr lvl="3"/>
            <a:r>
              <a:rPr lang="en-US" altLang="en-US" dirty="0"/>
              <a:t>Meta analysis of RCTs (Gundry and Wright 2009)</a:t>
            </a:r>
          </a:p>
        </p:txBody>
      </p:sp>
    </p:spTree>
    <p:extLst>
      <p:ext uri="{BB962C8B-B14F-4D97-AF65-F5344CB8AC3E}">
        <p14:creationId xmlns:p14="http://schemas.microsoft.com/office/powerpoint/2010/main" val="29746642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7059" name="Text Box 3"/>
          <p:cNvSpPr txBox="1">
            <a:spLocks noChangeArrowheads="1"/>
          </p:cNvSpPr>
          <p:nvPr/>
        </p:nvSpPr>
        <p:spPr bwMode="auto">
          <a:xfrm>
            <a:off x="4485322" y="5219700"/>
            <a:ext cx="2476500" cy="1463675"/>
          </a:xfrm>
          <a:prstGeom prst="rect">
            <a:avLst/>
          </a:prstGeom>
          <a:noFill/>
          <a:ln>
            <a:noFill/>
          </a:ln>
          <a:effectLst/>
          <a:extLst/>
        </p:spPr>
        <p:txBody>
          <a:bodyPr>
            <a:spAutoFit/>
          </a:bodyPr>
          <a:lstStyle/>
          <a:p>
            <a:pPr algn="ctr">
              <a:spcBef>
                <a:spcPct val="50000"/>
              </a:spcBef>
              <a:defRPr/>
            </a:pPr>
            <a:r>
              <a:rPr lang="en-US" sz="2000" b="1" dirty="0"/>
              <a:t>Preventable Fraction scale </a:t>
            </a:r>
          </a:p>
          <a:p>
            <a:pPr algn="ctr">
              <a:spcBef>
                <a:spcPct val="50000"/>
              </a:spcBef>
              <a:defRPr/>
            </a:pPr>
            <a:r>
              <a:rPr lang="en-US" sz="2000" b="1" dirty="0"/>
              <a:t>(dark blue = 0%, Red = 80%)</a:t>
            </a:r>
          </a:p>
        </p:txBody>
      </p:sp>
      <p:sp>
        <p:nvSpPr>
          <p:cNvPr id="15363" name="Rectangle 4"/>
          <p:cNvSpPr>
            <a:spLocks noGrp="1" noChangeArrowheads="1"/>
          </p:cNvSpPr>
          <p:nvPr>
            <p:ph type="body" idx="1"/>
          </p:nvPr>
        </p:nvSpPr>
        <p:spPr>
          <a:xfrm>
            <a:off x="0" y="1546225"/>
            <a:ext cx="5334000" cy="1349375"/>
          </a:xfrm>
          <a:noFill/>
        </p:spPr>
        <p:txBody>
          <a:bodyPr>
            <a:normAutofit fontScale="92500" lnSpcReduction="10000"/>
          </a:bodyPr>
          <a:lstStyle/>
          <a:p>
            <a:pPr marL="0" indent="0">
              <a:buNone/>
            </a:pPr>
            <a:r>
              <a:rPr lang="en-US" altLang="en-US" dirty="0"/>
              <a:t>The efficacy of water interventions depend on other transmission pathways</a:t>
            </a:r>
          </a:p>
        </p:txBody>
      </p:sp>
      <p:pic>
        <p:nvPicPr>
          <p:cNvPr id="1536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5200"/>
            <a:ext cx="4473179"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Rectangle 2"/>
          <p:cNvSpPr txBox="1">
            <a:spLocks noChangeArrowheads="1"/>
          </p:cNvSpPr>
          <p:nvPr/>
        </p:nvSpPr>
        <p:spPr bwMode="auto">
          <a:xfrm>
            <a:off x="421878" y="136525"/>
            <a:ext cx="8645921" cy="930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3200" b="1" dirty="0">
                <a:solidFill>
                  <a:schemeClr val="accent1">
                    <a:lumMod val="75000"/>
                  </a:schemeClr>
                </a:solidFill>
                <a:latin typeface="+mj-lt"/>
              </a:rPr>
              <a:t>Environmental</a:t>
            </a:r>
            <a:r>
              <a:rPr lang="en-US" altLang="en-US" sz="2800" b="1" dirty="0">
                <a:solidFill>
                  <a:schemeClr val="accent1">
                    <a:lumMod val="75000"/>
                  </a:schemeClr>
                </a:solidFill>
                <a:latin typeface="+mj-lt"/>
              </a:rPr>
              <a:t> Infection Transmission Systems</a:t>
            </a:r>
            <a:br>
              <a:rPr lang="en-US" altLang="en-US" sz="2800" b="1" dirty="0">
                <a:solidFill>
                  <a:schemeClr val="accent1">
                    <a:lumMod val="75000"/>
                  </a:schemeClr>
                </a:solidFill>
                <a:latin typeface="+mj-lt"/>
              </a:rPr>
            </a:br>
            <a:r>
              <a:rPr lang="en-US" altLang="en-US" sz="2800" b="1" dirty="0">
                <a:solidFill>
                  <a:schemeClr val="accent1">
                    <a:lumMod val="75000"/>
                  </a:schemeClr>
                </a:solidFill>
                <a:latin typeface="+mj-lt"/>
              </a:rPr>
              <a:t>Context matters:  Multiple interdependent pathways</a:t>
            </a:r>
            <a:endParaRPr lang="en-US" altLang="en-US" sz="3200" b="1" dirty="0">
              <a:solidFill>
                <a:schemeClr val="accent1">
                  <a:lumMod val="75000"/>
                </a:schemeClr>
              </a:solidFill>
              <a:latin typeface="+mj-lt"/>
            </a:endParaRPr>
          </a:p>
        </p:txBody>
      </p:sp>
      <p:sp>
        <p:nvSpPr>
          <p:cNvPr id="15367" name="TextBox 6"/>
          <p:cNvSpPr txBox="1">
            <a:spLocks noChangeArrowheads="1"/>
          </p:cNvSpPr>
          <p:nvPr/>
        </p:nvSpPr>
        <p:spPr bwMode="auto">
          <a:xfrm>
            <a:off x="6810375" y="6488113"/>
            <a:ext cx="23542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dirty="0">
                <a:solidFill>
                  <a:srgbClr val="000000"/>
                </a:solidFill>
                <a:latin typeface="Arial" panose="020B0604020202020204" pitchFamily="34" charset="0"/>
                <a:cs typeface="Arial" panose="020B0604020202020204" pitchFamily="34" charset="0"/>
              </a:rPr>
              <a:t>(Eisenberg et al, 2007)</a:t>
            </a:r>
          </a:p>
        </p:txBody>
      </p:sp>
      <p:pic>
        <p:nvPicPr>
          <p:cNvPr id="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91062" y="1330325"/>
            <a:ext cx="4491038" cy="313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6111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705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3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p:bldP spid="15363" grpId="0" build="p"/>
      <p:bldP spid="1536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Rectangle 2"/>
          <p:cNvSpPr>
            <a:spLocks noGrp="1" noChangeArrowheads="1"/>
          </p:cNvSpPr>
          <p:nvPr>
            <p:ph type="title"/>
          </p:nvPr>
        </p:nvSpPr>
        <p:spPr>
          <a:xfrm>
            <a:off x="-25400" y="228600"/>
            <a:ext cx="9169400" cy="896938"/>
          </a:xfrm>
        </p:spPr>
        <p:txBody>
          <a:bodyPr>
            <a:normAutofit fontScale="90000"/>
          </a:bodyPr>
          <a:lstStyle/>
          <a:p>
            <a:r>
              <a:rPr lang="en-US" altLang="en-US" sz="3100" b="1" i="1" dirty="0"/>
              <a:t>Cryptosporidium</a:t>
            </a:r>
            <a:r>
              <a:rPr lang="en-US" altLang="en-US" sz="3100" b="1" dirty="0"/>
              <a:t> Drinking Water Outbreak</a:t>
            </a:r>
            <a:r>
              <a:rPr lang="en-US" altLang="en-US" sz="2900" b="1" dirty="0"/>
              <a:t> </a:t>
            </a:r>
            <a:r>
              <a:rPr lang="en-US" altLang="en-US" sz="2200" b="1" dirty="0"/>
              <a:t>(Milwaukee WI, 1993)</a:t>
            </a:r>
            <a:br>
              <a:rPr lang="en-US" altLang="en-US" sz="2800" b="1" dirty="0"/>
            </a:br>
            <a:r>
              <a:rPr lang="en-US" altLang="en-US" sz="2900" b="1" dirty="0"/>
              <a:t>Modes of transmission</a:t>
            </a:r>
          </a:p>
        </p:txBody>
      </p:sp>
      <p:graphicFrame>
        <p:nvGraphicFramePr>
          <p:cNvPr id="257029" name="Object 5"/>
          <p:cNvGraphicFramePr>
            <a:graphicFrameLocks noChangeAspect="1"/>
          </p:cNvGraphicFramePr>
          <p:nvPr>
            <p:extLst>
              <p:ext uri="{D42A27DB-BD31-4B8C-83A1-F6EECF244321}">
                <p14:modId xmlns:p14="http://schemas.microsoft.com/office/powerpoint/2010/main" val="1636438799"/>
              </p:ext>
            </p:extLst>
          </p:nvPr>
        </p:nvGraphicFramePr>
        <p:xfrm>
          <a:off x="2743200" y="3429000"/>
          <a:ext cx="5943600" cy="3552658"/>
        </p:xfrm>
        <a:graphic>
          <a:graphicData uri="http://schemas.openxmlformats.org/presentationml/2006/ole">
            <mc:AlternateContent xmlns:mc="http://schemas.openxmlformats.org/markup-compatibility/2006">
              <mc:Choice xmlns:v="urn:schemas-microsoft-com:vml" Requires="v">
                <p:oleObj spid="_x0000_s3131" name="Document" r:id="rId3" imgW="6967800" imgH="4152960" progId="Word.Document.8">
                  <p:embed/>
                </p:oleObj>
              </mc:Choice>
              <mc:Fallback>
                <p:oleObj name="Document" r:id="rId3" imgW="6967800" imgH="4152960" progId="Word.Documen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3429000"/>
                        <a:ext cx="5943600" cy="3552658"/>
                      </a:xfrm>
                      <a:prstGeom prst="rect">
                        <a:avLst/>
                      </a:prstGeom>
                      <a:noFill/>
                      <a:ln>
                        <a:noFill/>
                      </a:ln>
                      <a:effectLst/>
                    </p:spPr>
                  </p:pic>
                </p:oleObj>
              </mc:Fallback>
            </mc:AlternateContent>
          </a:graphicData>
        </a:graphic>
      </p:graphicFrame>
      <p:sp>
        <p:nvSpPr>
          <p:cNvPr id="257030" name="Rectangle 6"/>
          <p:cNvSpPr>
            <a:spLocks noChangeArrowheads="1"/>
          </p:cNvSpPr>
          <p:nvPr/>
        </p:nvSpPr>
        <p:spPr bwMode="auto">
          <a:xfrm>
            <a:off x="533400" y="4343718"/>
            <a:ext cx="2819400" cy="1676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lvl1pPr marL="342900" indent="-342900">
              <a:spcBef>
                <a:spcPct val="20000"/>
              </a:spcBef>
              <a:buFont typeface="Monotype Sorts" pitchFamily="2" charset="2"/>
              <a:buChar char="v"/>
              <a:defRPr sz="2800" b="1">
                <a:solidFill>
                  <a:schemeClr val="tx1"/>
                </a:solidFill>
                <a:latin typeface="Book Antiqua" panose="02040602050305030304" pitchFamily="18" charset="0"/>
              </a:defRPr>
            </a:lvl1pPr>
            <a:lvl2pPr marL="742950" indent="-285750">
              <a:spcBef>
                <a:spcPct val="20000"/>
              </a:spcBef>
              <a:buFont typeface="Wingdings" panose="05000000000000000000" pitchFamily="2" charset="2"/>
              <a:buChar char="§"/>
              <a:defRPr sz="2400" b="1">
                <a:solidFill>
                  <a:schemeClr val="tx1"/>
                </a:solidFill>
                <a:latin typeface="Times New Roman" panose="02020603050405020304" pitchFamily="18" charset="0"/>
              </a:defRPr>
            </a:lvl2pPr>
            <a:lvl3pPr marL="1143000" indent="-228600">
              <a:spcBef>
                <a:spcPct val="20000"/>
              </a:spcBef>
              <a:buSzPct val="55000"/>
              <a:buFont typeface="Monotype Sorts" pitchFamily="2" charset="2"/>
              <a:buChar char="u"/>
              <a:defRPr sz="2000" b="1">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lvl="1">
              <a:buFont typeface="Wingdings" panose="05000000000000000000" pitchFamily="2" charset="2"/>
              <a:buNone/>
            </a:pPr>
            <a:r>
              <a:rPr lang="en-US" altLang="en-US" dirty="0"/>
              <a:t>Retrospective Cohort Sample (N=1,663)</a:t>
            </a:r>
          </a:p>
        </p:txBody>
      </p:sp>
      <p:sp>
        <p:nvSpPr>
          <p:cNvPr id="2" name="Rectangle 1"/>
          <p:cNvSpPr/>
          <p:nvPr/>
        </p:nvSpPr>
        <p:spPr>
          <a:xfrm>
            <a:off x="228600" y="1309826"/>
            <a:ext cx="9067800" cy="2185214"/>
          </a:xfrm>
          <a:prstGeom prst="rect">
            <a:avLst/>
          </a:prstGeom>
        </p:spPr>
        <p:txBody>
          <a:bodyPr wrap="square">
            <a:spAutoFit/>
          </a:bodyPr>
          <a:lstStyle/>
          <a:p>
            <a:r>
              <a:rPr lang="en-US" altLang="en-US" sz="2800" dirty="0"/>
              <a:t>Two competing hypotheses</a:t>
            </a:r>
          </a:p>
          <a:p>
            <a:pPr lvl="2"/>
            <a:r>
              <a:rPr lang="en-US" altLang="en-US" sz="2400" dirty="0"/>
              <a:t>Environment-person plus person-person transmission</a:t>
            </a:r>
          </a:p>
          <a:p>
            <a:pPr lvl="3"/>
            <a:r>
              <a:rPr lang="en-US" altLang="en-US" sz="2000" dirty="0"/>
              <a:t>Late spring snow melt and high winds along lake</a:t>
            </a:r>
          </a:p>
          <a:p>
            <a:pPr lvl="2"/>
            <a:r>
              <a:rPr lang="en-US" altLang="en-US" sz="2400" dirty="0"/>
              <a:t>Person-environment-person transmission</a:t>
            </a:r>
          </a:p>
          <a:p>
            <a:pPr lvl="3"/>
            <a:r>
              <a:rPr lang="en-US" altLang="en-US" sz="2000" dirty="0"/>
              <a:t>Human genotype was cause of outbreak	</a:t>
            </a:r>
          </a:p>
          <a:p>
            <a:pPr lvl="3"/>
            <a:r>
              <a:rPr lang="en-US" altLang="en-US" sz="2000" dirty="0"/>
              <a:t>Wastewater outlet close to drinking water inlet</a:t>
            </a:r>
          </a:p>
        </p:txBody>
      </p:sp>
    </p:spTree>
    <p:extLst>
      <p:ext uri="{BB962C8B-B14F-4D97-AF65-F5344CB8AC3E}">
        <p14:creationId xmlns:p14="http://schemas.microsoft.com/office/powerpoint/2010/main" val="2156636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a:xfrm>
            <a:off x="457200" y="76200"/>
            <a:ext cx="8229600" cy="1143000"/>
          </a:xfrm>
        </p:spPr>
        <p:txBody>
          <a:bodyPr>
            <a:normAutofit/>
          </a:bodyPr>
          <a:lstStyle/>
          <a:p>
            <a:r>
              <a:rPr lang="en-US" altLang="en-US" sz="3200" b="1" i="1" dirty="0">
                <a:solidFill>
                  <a:schemeClr val="accent1">
                    <a:lumMod val="75000"/>
                  </a:schemeClr>
                </a:solidFill>
              </a:rPr>
              <a:t>Cryptosporidium</a:t>
            </a:r>
            <a:r>
              <a:rPr lang="en-US" altLang="en-US" sz="3200" b="1" dirty="0">
                <a:solidFill>
                  <a:schemeClr val="accent1">
                    <a:lumMod val="75000"/>
                  </a:schemeClr>
                </a:solidFill>
              </a:rPr>
              <a:t> Outbreak</a:t>
            </a:r>
            <a:br>
              <a:rPr lang="en-US" altLang="en-US" sz="3200" b="1" dirty="0">
                <a:solidFill>
                  <a:schemeClr val="accent1">
                    <a:lumMod val="75000"/>
                  </a:schemeClr>
                </a:solidFill>
              </a:rPr>
            </a:br>
            <a:r>
              <a:rPr lang="en-US" altLang="en-US" sz="2800" b="1" dirty="0">
                <a:solidFill>
                  <a:schemeClr val="accent1">
                    <a:lumMod val="75000"/>
                  </a:schemeClr>
                </a:solidFill>
              </a:rPr>
              <a:t>Person to Person vs. Environment to person</a:t>
            </a:r>
          </a:p>
        </p:txBody>
      </p:sp>
      <p:grpSp>
        <p:nvGrpSpPr>
          <p:cNvPr id="2" name="Group 1"/>
          <p:cNvGrpSpPr/>
          <p:nvPr/>
        </p:nvGrpSpPr>
        <p:grpSpPr>
          <a:xfrm>
            <a:off x="609600" y="2667000"/>
            <a:ext cx="8153400" cy="2925763"/>
            <a:chOff x="698500" y="2095500"/>
            <a:chExt cx="8153400" cy="2925763"/>
          </a:xfrm>
        </p:grpSpPr>
        <p:sp>
          <p:nvSpPr>
            <p:cNvPr id="266243" name="Rectangle 3"/>
            <p:cNvSpPr>
              <a:spLocks noChangeArrowheads="1"/>
            </p:cNvSpPr>
            <p:nvPr/>
          </p:nvSpPr>
          <p:spPr bwMode="auto">
            <a:xfrm>
              <a:off x="2374900" y="2628900"/>
              <a:ext cx="2514600" cy="10668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p:txBody>
        </p:sp>
        <p:sp>
          <p:nvSpPr>
            <p:cNvPr id="266244" name="Rectangle 4"/>
            <p:cNvSpPr>
              <a:spLocks noChangeArrowheads="1"/>
            </p:cNvSpPr>
            <p:nvPr/>
          </p:nvSpPr>
          <p:spPr bwMode="auto">
            <a:xfrm>
              <a:off x="698500" y="2628900"/>
              <a:ext cx="1066800" cy="8382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dirty="0">
                  <a:solidFill>
                    <a:schemeClr val="tx2"/>
                  </a:solidFill>
                </a:rPr>
                <a:t>S(t)</a:t>
              </a:r>
            </a:p>
            <a:p>
              <a:pPr algn="ctr">
                <a:spcAft>
                  <a:spcPct val="50000"/>
                </a:spcAft>
              </a:pPr>
              <a:r>
                <a:rPr lang="en-US" altLang="en-US" sz="1600" b="1" dirty="0">
                  <a:solidFill>
                    <a:schemeClr val="tx2"/>
                  </a:solidFill>
                </a:rPr>
                <a:t>Susceptible</a:t>
              </a:r>
            </a:p>
          </p:txBody>
        </p:sp>
        <p:sp>
          <p:nvSpPr>
            <p:cNvPr id="266245" name="Line 5"/>
            <p:cNvSpPr>
              <a:spLocks noChangeShapeType="1"/>
            </p:cNvSpPr>
            <p:nvPr/>
          </p:nvSpPr>
          <p:spPr bwMode="auto">
            <a:xfrm>
              <a:off x="2374900" y="3086100"/>
              <a:ext cx="2286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46" name="Rectangle 6"/>
            <p:cNvSpPr>
              <a:spLocks noChangeArrowheads="1"/>
            </p:cNvSpPr>
            <p:nvPr/>
          </p:nvSpPr>
          <p:spPr bwMode="auto">
            <a:xfrm>
              <a:off x="2603500" y="2933700"/>
              <a:ext cx="304800" cy="381000"/>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chemeClr val="tx2"/>
                  </a:solidFill>
                </a:rPr>
                <a:t>E</a:t>
              </a:r>
              <a:r>
                <a:rPr lang="en-US" altLang="en-US" sz="1600" b="1" baseline="-25000">
                  <a:solidFill>
                    <a:schemeClr val="tx2"/>
                  </a:solidFill>
                </a:rPr>
                <a:t>1</a:t>
              </a:r>
              <a:endParaRPr lang="en-US" altLang="en-US" sz="1600" b="1">
                <a:solidFill>
                  <a:schemeClr val="tx2"/>
                </a:solidFill>
              </a:endParaRPr>
            </a:p>
          </p:txBody>
        </p:sp>
        <p:sp>
          <p:nvSpPr>
            <p:cNvPr id="266247" name="Rectangle 7"/>
            <p:cNvSpPr>
              <a:spLocks noChangeArrowheads="1"/>
            </p:cNvSpPr>
            <p:nvPr/>
          </p:nvSpPr>
          <p:spPr bwMode="auto">
            <a:xfrm>
              <a:off x="3213100" y="2933700"/>
              <a:ext cx="304800" cy="381000"/>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chemeClr val="tx2"/>
                  </a:solidFill>
                </a:rPr>
                <a:t>E</a:t>
              </a:r>
              <a:r>
                <a:rPr lang="en-US" altLang="en-US" sz="1600" b="1" baseline="-25000">
                  <a:solidFill>
                    <a:schemeClr val="tx2"/>
                  </a:solidFill>
                </a:rPr>
                <a:t>2</a:t>
              </a:r>
              <a:endParaRPr lang="en-US" altLang="en-US" sz="1600" b="1">
                <a:solidFill>
                  <a:schemeClr val="tx2"/>
                </a:solidFill>
              </a:endParaRPr>
            </a:p>
          </p:txBody>
        </p:sp>
        <p:sp>
          <p:nvSpPr>
            <p:cNvPr id="266248" name="Rectangle 8"/>
            <p:cNvSpPr>
              <a:spLocks noChangeArrowheads="1"/>
            </p:cNvSpPr>
            <p:nvPr/>
          </p:nvSpPr>
          <p:spPr bwMode="auto">
            <a:xfrm>
              <a:off x="4356100" y="2933700"/>
              <a:ext cx="304800" cy="381000"/>
            </a:xfrm>
            <a:prstGeom prst="rect">
              <a:avLst/>
            </a:prstGeom>
            <a:solidFill>
              <a:srgbClr val="FFFFFF"/>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chemeClr val="tx2"/>
                  </a:solidFill>
                </a:rPr>
                <a:t>E</a:t>
              </a:r>
              <a:r>
                <a:rPr lang="en-US" altLang="en-US" sz="1600" b="1" baseline="-25000">
                  <a:solidFill>
                    <a:schemeClr val="tx2"/>
                  </a:solidFill>
                </a:rPr>
                <a:t>k</a:t>
              </a:r>
              <a:endParaRPr lang="en-US" altLang="en-US" sz="1600" b="1">
                <a:solidFill>
                  <a:schemeClr val="tx2"/>
                </a:solidFill>
              </a:endParaRPr>
            </a:p>
          </p:txBody>
        </p:sp>
        <p:sp>
          <p:nvSpPr>
            <p:cNvPr id="266249" name="Rectangle 9"/>
            <p:cNvSpPr>
              <a:spLocks noChangeArrowheads="1"/>
            </p:cNvSpPr>
            <p:nvPr/>
          </p:nvSpPr>
          <p:spPr bwMode="auto">
            <a:xfrm>
              <a:off x="5727700" y="2095500"/>
              <a:ext cx="1295400" cy="8382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a:solidFill>
                    <a:schemeClr val="tx2"/>
                  </a:solidFill>
                </a:rPr>
                <a:t>I</a:t>
              </a:r>
              <a:r>
                <a:rPr lang="en-US" altLang="en-US" sz="1800" b="1" baseline="-25000">
                  <a:solidFill>
                    <a:schemeClr val="tx2"/>
                  </a:solidFill>
                </a:rPr>
                <a:t>A</a:t>
              </a:r>
              <a:r>
                <a:rPr lang="en-US" altLang="en-US" sz="1800" b="1">
                  <a:solidFill>
                    <a:schemeClr val="tx2"/>
                  </a:solidFill>
                </a:rPr>
                <a:t>(t) </a:t>
              </a:r>
            </a:p>
            <a:p>
              <a:pPr algn="ctr"/>
              <a:r>
                <a:rPr lang="en-US" altLang="en-US" sz="1600" b="1">
                  <a:solidFill>
                    <a:schemeClr val="tx2"/>
                  </a:solidFill>
                </a:rPr>
                <a:t>Infectious</a:t>
              </a:r>
            </a:p>
            <a:p>
              <a:pPr algn="ctr"/>
              <a:r>
                <a:rPr lang="en-US" altLang="en-US" sz="1200" b="1">
                  <a:solidFill>
                    <a:schemeClr val="tx2"/>
                  </a:solidFill>
                </a:rPr>
                <a:t>(asymptomatic)</a:t>
              </a:r>
            </a:p>
          </p:txBody>
        </p:sp>
        <p:sp>
          <p:nvSpPr>
            <p:cNvPr id="266250" name="Rectangle 10"/>
            <p:cNvSpPr>
              <a:spLocks noChangeArrowheads="1"/>
            </p:cNvSpPr>
            <p:nvPr/>
          </p:nvSpPr>
          <p:spPr bwMode="auto">
            <a:xfrm>
              <a:off x="7861300" y="2933700"/>
              <a:ext cx="990600" cy="7620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ltLang="en-US"/>
            </a:p>
            <a:p>
              <a:pPr algn="ctr"/>
              <a:r>
                <a:rPr lang="en-US" altLang="en-US" sz="1800" b="1">
                  <a:solidFill>
                    <a:schemeClr val="tx2"/>
                  </a:solidFill>
                </a:rPr>
                <a:t>R(t) </a:t>
              </a:r>
            </a:p>
            <a:p>
              <a:pPr algn="ctr"/>
              <a:r>
                <a:rPr lang="en-US" altLang="en-US" sz="1600" b="1">
                  <a:solidFill>
                    <a:schemeClr val="tx2"/>
                  </a:solidFill>
                </a:rPr>
                <a:t>Removed</a:t>
              </a:r>
            </a:p>
            <a:p>
              <a:pPr algn="ctr"/>
              <a:endParaRPr lang="en-US" altLang="en-US">
                <a:solidFill>
                  <a:schemeClr val="tx2"/>
                </a:solidFill>
              </a:endParaRPr>
            </a:p>
          </p:txBody>
        </p:sp>
        <p:sp>
          <p:nvSpPr>
            <p:cNvPr id="266251" name="Line 11"/>
            <p:cNvSpPr>
              <a:spLocks noChangeShapeType="1"/>
            </p:cNvSpPr>
            <p:nvPr/>
          </p:nvSpPr>
          <p:spPr bwMode="auto">
            <a:xfrm flipH="1" flipV="1">
              <a:off x="1917700" y="3390900"/>
              <a:ext cx="0" cy="1360488"/>
            </a:xfrm>
            <a:prstGeom prst="line">
              <a:avLst/>
            </a:prstGeom>
            <a:noFill/>
            <a:ln w="9525">
              <a:solidFill>
                <a:srgbClr val="FF00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2" name="Rectangle 12"/>
            <p:cNvSpPr>
              <a:spLocks noChangeArrowheads="1"/>
            </p:cNvSpPr>
            <p:nvPr/>
          </p:nvSpPr>
          <p:spPr bwMode="auto">
            <a:xfrm>
              <a:off x="1460500" y="4152900"/>
              <a:ext cx="1458913" cy="868363"/>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chemeClr val="tx2"/>
                  </a:solidFill>
                </a:rPr>
                <a:t>W(t)</a:t>
              </a:r>
            </a:p>
            <a:p>
              <a:pPr algn="ctr"/>
              <a:r>
                <a:rPr lang="en-US" altLang="en-US" sz="1600" b="1">
                  <a:solidFill>
                    <a:schemeClr val="tx2"/>
                  </a:solidFill>
                </a:rPr>
                <a:t>Environmental </a:t>
              </a:r>
            </a:p>
            <a:p>
              <a:pPr algn="ctr"/>
              <a:r>
                <a:rPr lang="en-US" altLang="en-US" sz="1600" b="1">
                  <a:solidFill>
                    <a:schemeClr val="tx2"/>
                  </a:solidFill>
                </a:rPr>
                <a:t>Transmission</a:t>
              </a:r>
            </a:p>
          </p:txBody>
        </p:sp>
        <p:sp>
          <p:nvSpPr>
            <p:cNvPr id="266253" name="Line 13"/>
            <p:cNvSpPr>
              <a:spLocks noChangeShapeType="1"/>
            </p:cNvSpPr>
            <p:nvPr/>
          </p:nvSpPr>
          <p:spPr bwMode="auto">
            <a:xfrm>
              <a:off x="2908300" y="3086100"/>
              <a:ext cx="3048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4" name="Line 14"/>
            <p:cNvSpPr>
              <a:spLocks noChangeShapeType="1"/>
            </p:cNvSpPr>
            <p:nvPr/>
          </p:nvSpPr>
          <p:spPr bwMode="auto">
            <a:xfrm>
              <a:off x="3517900" y="3086100"/>
              <a:ext cx="29210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5" name="Text Box 15"/>
            <p:cNvSpPr txBox="1">
              <a:spLocks noChangeArrowheads="1"/>
            </p:cNvSpPr>
            <p:nvPr/>
          </p:nvSpPr>
          <p:spPr bwMode="auto">
            <a:xfrm>
              <a:off x="3746500" y="2781300"/>
              <a:ext cx="412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a:solidFill>
                    <a:schemeClr val="tx2"/>
                  </a:solidFill>
                </a:rPr>
                <a:t>...</a:t>
              </a:r>
            </a:p>
          </p:txBody>
        </p:sp>
        <p:sp>
          <p:nvSpPr>
            <p:cNvPr id="266256" name="Line 16"/>
            <p:cNvSpPr>
              <a:spLocks noChangeShapeType="1"/>
            </p:cNvSpPr>
            <p:nvPr/>
          </p:nvSpPr>
          <p:spPr bwMode="auto">
            <a:xfrm>
              <a:off x="4095750" y="3086100"/>
              <a:ext cx="260350" cy="0"/>
            </a:xfrm>
            <a:prstGeom prst="line">
              <a:avLst/>
            </a:prstGeom>
            <a:noFill/>
            <a:ln w="9525">
              <a:solidFill>
                <a:schemeClr val="tx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57" name="Text Box 17"/>
            <p:cNvSpPr txBox="1">
              <a:spLocks noChangeArrowheads="1"/>
            </p:cNvSpPr>
            <p:nvPr/>
          </p:nvSpPr>
          <p:spPr bwMode="auto">
            <a:xfrm>
              <a:off x="2832100" y="3390900"/>
              <a:ext cx="2133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b="1">
                  <a:solidFill>
                    <a:schemeClr val="tx2"/>
                  </a:solidFill>
                </a:rPr>
                <a:t>Latently Infected</a:t>
              </a:r>
            </a:p>
          </p:txBody>
        </p:sp>
        <p:sp>
          <p:nvSpPr>
            <p:cNvPr id="266258" name="Rectangle 18"/>
            <p:cNvSpPr>
              <a:spLocks noChangeArrowheads="1"/>
            </p:cNvSpPr>
            <p:nvPr/>
          </p:nvSpPr>
          <p:spPr bwMode="auto">
            <a:xfrm>
              <a:off x="5727700" y="3314700"/>
              <a:ext cx="1295400" cy="838200"/>
            </a:xfrm>
            <a:prstGeom prst="rect">
              <a:avLst/>
            </a:prstGeom>
            <a:solidFill>
              <a:srgbClr val="FFFF00"/>
            </a:solidFill>
            <a:ln w="9525">
              <a:solidFill>
                <a:srgbClr val="FFFF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800" b="1">
                  <a:solidFill>
                    <a:schemeClr val="tx2"/>
                  </a:solidFill>
                </a:rPr>
                <a:t>I</a:t>
              </a:r>
              <a:r>
                <a:rPr lang="en-US" altLang="en-US" sz="1800" b="1" baseline="-25000">
                  <a:solidFill>
                    <a:schemeClr val="tx2"/>
                  </a:solidFill>
                </a:rPr>
                <a:t>S</a:t>
              </a:r>
              <a:r>
                <a:rPr lang="en-US" altLang="en-US" sz="1800" b="1">
                  <a:solidFill>
                    <a:schemeClr val="tx2"/>
                  </a:solidFill>
                </a:rPr>
                <a:t>(t)</a:t>
              </a:r>
            </a:p>
            <a:p>
              <a:pPr algn="ctr"/>
              <a:r>
                <a:rPr lang="en-US" altLang="en-US" sz="1600" b="1">
                  <a:solidFill>
                    <a:schemeClr val="tx2"/>
                  </a:solidFill>
                </a:rPr>
                <a:t>Infectious</a:t>
              </a:r>
            </a:p>
            <a:p>
              <a:pPr algn="ctr"/>
              <a:r>
                <a:rPr lang="en-US" altLang="en-US" sz="1200" b="1">
                  <a:solidFill>
                    <a:schemeClr val="tx2"/>
                  </a:solidFill>
                </a:rPr>
                <a:t>(symptomatic)</a:t>
              </a:r>
            </a:p>
          </p:txBody>
        </p:sp>
        <p:sp>
          <p:nvSpPr>
            <p:cNvPr id="266259" name="Line 19"/>
            <p:cNvSpPr>
              <a:spLocks noChangeShapeType="1"/>
            </p:cNvSpPr>
            <p:nvPr/>
          </p:nvSpPr>
          <p:spPr bwMode="auto">
            <a:xfrm rot="2159147">
              <a:off x="4983163" y="3324225"/>
              <a:ext cx="874712" cy="1428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0" name="Line 20"/>
            <p:cNvSpPr>
              <a:spLocks noChangeShapeType="1"/>
            </p:cNvSpPr>
            <p:nvPr/>
          </p:nvSpPr>
          <p:spPr bwMode="auto">
            <a:xfrm rot="20415397" flipV="1">
              <a:off x="5045075" y="2630488"/>
              <a:ext cx="746125" cy="33337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1" name="Line 21"/>
            <p:cNvSpPr>
              <a:spLocks noChangeShapeType="1"/>
            </p:cNvSpPr>
            <p:nvPr/>
          </p:nvSpPr>
          <p:spPr bwMode="auto">
            <a:xfrm flipH="1">
              <a:off x="5500688" y="2784475"/>
              <a:ext cx="223837" cy="0"/>
            </a:xfrm>
            <a:prstGeom prst="line">
              <a:avLst/>
            </a:prstGeom>
            <a:noFill/>
            <a:ln w="9525">
              <a:solidFill>
                <a:srgbClr val="00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2" name="Line 22"/>
            <p:cNvSpPr>
              <a:spLocks noChangeShapeType="1"/>
            </p:cNvSpPr>
            <p:nvPr/>
          </p:nvSpPr>
          <p:spPr bwMode="auto">
            <a:xfrm flipV="1">
              <a:off x="5499100" y="2789238"/>
              <a:ext cx="4763" cy="1211262"/>
            </a:xfrm>
            <a:prstGeom prst="line">
              <a:avLst/>
            </a:prstGeom>
            <a:noFill/>
            <a:ln w="9525">
              <a:solidFill>
                <a:srgbClr val="00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3" name="Line 23"/>
            <p:cNvSpPr>
              <a:spLocks noChangeShapeType="1"/>
            </p:cNvSpPr>
            <p:nvPr/>
          </p:nvSpPr>
          <p:spPr bwMode="auto">
            <a:xfrm>
              <a:off x="7327900" y="32385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4" name="Line 24"/>
            <p:cNvSpPr>
              <a:spLocks noChangeShapeType="1"/>
            </p:cNvSpPr>
            <p:nvPr/>
          </p:nvSpPr>
          <p:spPr bwMode="auto">
            <a:xfrm>
              <a:off x="4660900" y="3086100"/>
              <a:ext cx="228600" cy="0"/>
            </a:xfrm>
            <a:prstGeom prst="line">
              <a:avLst/>
            </a:prstGeom>
            <a:noFill/>
            <a:ln w="9525">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5" name="Rectangle 25"/>
            <p:cNvSpPr>
              <a:spLocks noChangeArrowheads="1"/>
            </p:cNvSpPr>
            <p:nvPr/>
          </p:nvSpPr>
          <p:spPr bwMode="auto">
            <a:xfrm>
              <a:off x="1841500" y="3162300"/>
              <a:ext cx="733425" cy="3762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latin typeface="Arial" panose="020B0604020202020204" pitchFamily="34" charset="0"/>
                  <a:sym typeface="Symbol" panose="05050102010706020507" pitchFamily="18" charset="2"/>
                </a:rPr>
                <a:t></a:t>
              </a:r>
              <a:r>
                <a:rPr lang="en-US" altLang="en-US" sz="1200" b="1">
                  <a:latin typeface="Arial" panose="020B0604020202020204" pitchFamily="34" charset="0"/>
                </a:rPr>
                <a:t> + </a:t>
              </a:r>
              <a:r>
                <a:rPr lang="en-US" altLang="en-US" sz="1200" b="1">
                  <a:latin typeface="Arial" panose="020B0604020202020204" pitchFamily="34" charset="0"/>
                  <a:sym typeface="Symbol" panose="05050102010706020507" pitchFamily="18" charset="2"/>
                </a:rPr>
                <a:t></a:t>
              </a:r>
              <a:r>
                <a:rPr lang="en-US" altLang="en-US" sz="1200" b="1" baseline="-25000">
                  <a:latin typeface="Arial" panose="020B0604020202020204" pitchFamily="34" charset="0"/>
                </a:rPr>
                <a:t>S</a:t>
              </a:r>
              <a:r>
                <a:rPr lang="en-US" altLang="en-US" sz="1200">
                  <a:latin typeface="Arial" panose="020B0604020202020204" pitchFamily="34" charset="0"/>
                </a:rPr>
                <a:t> </a:t>
              </a:r>
            </a:p>
          </p:txBody>
        </p:sp>
        <p:sp>
          <p:nvSpPr>
            <p:cNvPr id="266266" name="Line 26"/>
            <p:cNvSpPr>
              <a:spLocks noChangeShapeType="1"/>
            </p:cNvSpPr>
            <p:nvPr/>
          </p:nvSpPr>
          <p:spPr bwMode="auto">
            <a:xfrm>
              <a:off x="7023100" y="27813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7" name="Line 27"/>
            <p:cNvSpPr>
              <a:spLocks noChangeShapeType="1"/>
            </p:cNvSpPr>
            <p:nvPr/>
          </p:nvSpPr>
          <p:spPr bwMode="auto">
            <a:xfrm flipV="1">
              <a:off x="7023100" y="3238500"/>
              <a:ext cx="304800" cy="45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8" name="Line 28"/>
            <p:cNvSpPr>
              <a:spLocks noChangeShapeType="1"/>
            </p:cNvSpPr>
            <p:nvPr/>
          </p:nvSpPr>
          <p:spPr bwMode="auto">
            <a:xfrm flipH="1" flipV="1">
              <a:off x="2222500" y="3390900"/>
              <a:ext cx="0" cy="609600"/>
            </a:xfrm>
            <a:prstGeom prst="line">
              <a:avLst/>
            </a:prstGeom>
            <a:noFill/>
            <a:ln w="9525">
              <a:solidFill>
                <a:srgbClr val="00FF00"/>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69" name="Line 29"/>
            <p:cNvSpPr>
              <a:spLocks noChangeShapeType="1"/>
            </p:cNvSpPr>
            <p:nvPr/>
          </p:nvSpPr>
          <p:spPr bwMode="auto">
            <a:xfrm>
              <a:off x="2216150" y="4000500"/>
              <a:ext cx="3511550" cy="0"/>
            </a:xfrm>
            <a:prstGeom prst="line">
              <a:avLst/>
            </a:prstGeom>
            <a:noFill/>
            <a:ln w="9525">
              <a:solidFill>
                <a:srgbClr val="00FF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70" name="Rectangle 30"/>
            <p:cNvSpPr>
              <a:spLocks noChangeArrowheads="1"/>
            </p:cNvSpPr>
            <p:nvPr/>
          </p:nvSpPr>
          <p:spPr bwMode="auto">
            <a:xfrm>
              <a:off x="2971800" y="289560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solidFill>
                    <a:schemeClr val="tx2"/>
                  </a:solidFill>
                  <a:latin typeface="Symbol" panose="05050102010706020507" pitchFamily="18" charset="2"/>
                  <a:sym typeface="Symbol" panose="05050102010706020507" pitchFamily="18" charset="2"/>
                </a:rPr>
                <a:t>p</a:t>
              </a:r>
              <a:endParaRPr lang="en-US" altLang="en-US" sz="1200" b="1">
                <a:solidFill>
                  <a:schemeClr val="tx2"/>
                </a:solidFill>
                <a:latin typeface="Symbol" panose="05050102010706020507" pitchFamily="18" charset="2"/>
              </a:endParaRPr>
            </a:p>
          </p:txBody>
        </p:sp>
        <p:sp>
          <p:nvSpPr>
            <p:cNvPr id="266271" name="Rectangle 31"/>
            <p:cNvSpPr>
              <a:spLocks noChangeArrowheads="1"/>
            </p:cNvSpPr>
            <p:nvPr/>
          </p:nvSpPr>
          <p:spPr bwMode="auto">
            <a:xfrm>
              <a:off x="3562350" y="290195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solidFill>
                    <a:schemeClr val="tx2"/>
                  </a:solidFill>
                  <a:latin typeface="Symbol" panose="05050102010706020507" pitchFamily="18" charset="2"/>
                  <a:sym typeface="Symbol" panose="05050102010706020507" pitchFamily="18" charset="2"/>
                </a:rPr>
                <a:t>p</a:t>
              </a:r>
              <a:endParaRPr lang="en-US" altLang="en-US" sz="1200" b="1">
                <a:solidFill>
                  <a:schemeClr val="tx2"/>
                </a:solidFill>
                <a:latin typeface="Symbol" panose="05050102010706020507" pitchFamily="18" charset="2"/>
              </a:endParaRPr>
            </a:p>
          </p:txBody>
        </p:sp>
        <p:sp>
          <p:nvSpPr>
            <p:cNvPr id="266272" name="Rectangle 32"/>
            <p:cNvSpPr>
              <a:spLocks noChangeArrowheads="1"/>
            </p:cNvSpPr>
            <p:nvPr/>
          </p:nvSpPr>
          <p:spPr bwMode="auto">
            <a:xfrm>
              <a:off x="4121150" y="290195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solidFill>
                    <a:schemeClr val="tx2"/>
                  </a:solidFill>
                  <a:latin typeface="Symbol" panose="05050102010706020507" pitchFamily="18" charset="2"/>
                  <a:sym typeface="Symbol" panose="05050102010706020507" pitchFamily="18" charset="2"/>
                </a:rPr>
                <a:t>p</a:t>
              </a:r>
              <a:endParaRPr lang="en-US" altLang="en-US" sz="1200" b="1">
                <a:solidFill>
                  <a:schemeClr val="tx2"/>
                </a:solidFill>
                <a:latin typeface="Symbol" panose="05050102010706020507" pitchFamily="18" charset="2"/>
              </a:endParaRPr>
            </a:p>
          </p:txBody>
        </p:sp>
        <p:sp>
          <p:nvSpPr>
            <p:cNvPr id="266273" name="Rectangle 33"/>
            <p:cNvSpPr>
              <a:spLocks noChangeArrowheads="1"/>
            </p:cNvSpPr>
            <p:nvPr/>
          </p:nvSpPr>
          <p:spPr bwMode="auto">
            <a:xfrm>
              <a:off x="4699000" y="2886075"/>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solidFill>
                    <a:schemeClr val="tx2"/>
                  </a:solidFill>
                  <a:latin typeface="Symbol" panose="05050102010706020507" pitchFamily="18" charset="2"/>
                  <a:sym typeface="Symbol" panose="05050102010706020507" pitchFamily="18" charset="2"/>
                </a:rPr>
                <a:t>p</a:t>
              </a:r>
              <a:endParaRPr lang="en-US" altLang="en-US" sz="1200" b="1">
                <a:solidFill>
                  <a:schemeClr val="tx2"/>
                </a:solidFill>
                <a:latin typeface="Symbol" panose="05050102010706020507" pitchFamily="18" charset="2"/>
              </a:endParaRPr>
            </a:p>
          </p:txBody>
        </p:sp>
        <p:sp>
          <p:nvSpPr>
            <p:cNvPr id="266274" name="Rectangle 34"/>
            <p:cNvSpPr>
              <a:spLocks noChangeArrowheads="1"/>
            </p:cNvSpPr>
            <p:nvPr/>
          </p:nvSpPr>
          <p:spPr bwMode="auto">
            <a:xfrm>
              <a:off x="7435850" y="301625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latin typeface="Symbol" panose="05050102010706020507" pitchFamily="18" charset="2"/>
                  <a:sym typeface="Symbol" panose="05050102010706020507" pitchFamily="18" charset="2"/>
                </a:rPr>
                <a:t>d</a:t>
              </a:r>
              <a:endParaRPr lang="en-US" altLang="en-US" sz="1200" b="1">
                <a:latin typeface="Symbol" panose="05050102010706020507" pitchFamily="18" charset="2"/>
              </a:endParaRPr>
            </a:p>
          </p:txBody>
        </p:sp>
        <p:sp>
          <p:nvSpPr>
            <p:cNvPr id="266275" name="Rectangle 35"/>
            <p:cNvSpPr>
              <a:spLocks noChangeArrowheads="1"/>
            </p:cNvSpPr>
            <p:nvPr/>
          </p:nvSpPr>
          <p:spPr bwMode="auto">
            <a:xfrm>
              <a:off x="5270500" y="2647950"/>
              <a:ext cx="15557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latin typeface="Symbol" panose="05050102010706020507" pitchFamily="18" charset="2"/>
                  <a:sym typeface="Symbol" panose="05050102010706020507" pitchFamily="18" charset="2"/>
                </a:rPr>
                <a:t>r</a:t>
              </a:r>
              <a:endParaRPr lang="en-US" altLang="en-US" sz="1200" b="1">
                <a:latin typeface="Symbol" panose="05050102010706020507" pitchFamily="18" charset="2"/>
              </a:endParaRPr>
            </a:p>
          </p:txBody>
        </p:sp>
        <p:sp>
          <p:nvSpPr>
            <p:cNvPr id="266276" name="Rectangle 36"/>
            <p:cNvSpPr>
              <a:spLocks noChangeArrowheads="1"/>
            </p:cNvSpPr>
            <p:nvPr/>
          </p:nvSpPr>
          <p:spPr bwMode="auto">
            <a:xfrm>
              <a:off x="5086350" y="3263900"/>
              <a:ext cx="339725" cy="236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700" tIns="12700" rIns="12700" bIns="12700"/>
            <a:lstStyle/>
            <a:p>
              <a:r>
                <a:rPr lang="en-US" altLang="en-US" sz="1200" b="1">
                  <a:latin typeface="Symbol" panose="05050102010706020507" pitchFamily="18" charset="2"/>
                  <a:sym typeface="Symbol" panose="05050102010706020507" pitchFamily="18" charset="2"/>
                </a:rPr>
                <a:t>1-r</a:t>
              </a:r>
              <a:endParaRPr lang="en-US" altLang="en-US" sz="1200" b="1">
                <a:latin typeface="Symbol" panose="05050102010706020507" pitchFamily="18" charset="2"/>
              </a:endParaRPr>
            </a:p>
          </p:txBody>
        </p:sp>
        <p:sp>
          <p:nvSpPr>
            <p:cNvPr id="266277" name="Line 37"/>
            <p:cNvSpPr>
              <a:spLocks noChangeShapeType="1"/>
            </p:cNvSpPr>
            <p:nvPr/>
          </p:nvSpPr>
          <p:spPr bwMode="auto">
            <a:xfrm flipH="1">
              <a:off x="1765300" y="3086100"/>
              <a:ext cx="60960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6278" name="Line 38"/>
            <p:cNvSpPr>
              <a:spLocks noChangeShapeType="1"/>
            </p:cNvSpPr>
            <p:nvPr/>
          </p:nvSpPr>
          <p:spPr bwMode="auto">
            <a:xfrm>
              <a:off x="4889500" y="3086100"/>
              <a:ext cx="228600" cy="0"/>
            </a:xfrm>
            <a:prstGeom prst="line">
              <a:avLst/>
            </a:prstGeom>
            <a:noFill/>
            <a:ln w="9525">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66279" name="Text Box 39"/>
          <p:cNvSpPr txBox="1">
            <a:spLocks noChangeArrowheads="1"/>
          </p:cNvSpPr>
          <p:nvPr/>
        </p:nvSpPr>
        <p:spPr bwMode="auto">
          <a:xfrm>
            <a:off x="31750" y="5638800"/>
            <a:ext cx="5603875" cy="1258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75000"/>
              </a:lnSpc>
              <a:spcBef>
                <a:spcPct val="50000"/>
              </a:spcBef>
            </a:pPr>
            <a:endParaRPr lang="en-US" altLang="en-US" sz="100" b="1" dirty="0"/>
          </a:p>
          <a:p>
            <a:pPr>
              <a:lnSpc>
                <a:spcPct val="75000"/>
              </a:lnSpc>
              <a:spcBef>
                <a:spcPct val="50000"/>
              </a:spcBef>
            </a:pPr>
            <a:r>
              <a:rPr lang="en-US" altLang="en-US" sz="2000" b="1" dirty="0"/>
              <a:t>W</a:t>
            </a:r>
            <a:r>
              <a:rPr lang="en-US" altLang="en-US" sz="2000" dirty="0"/>
              <a:t>: Concentration of Pathogens in the Environment</a:t>
            </a:r>
          </a:p>
          <a:p>
            <a:pPr>
              <a:lnSpc>
                <a:spcPct val="75000"/>
              </a:lnSpc>
              <a:spcBef>
                <a:spcPct val="50000"/>
              </a:spcBef>
            </a:pPr>
            <a:r>
              <a:rPr lang="en-US" altLang="en-US" sz="2000" b="1" dirty="0"/>
              <a:t>Solid</a:t>
            </a:r>
            <a:r>
              <a:rPr lang="en-US" altLang="en-US" sz="2000" dirty="0"/>
              <a:t>:  Individual Flows from State to State</a:t>
            </a:r>
          </a:p>
          <a:p>
            <a:pPr>
              <a:lnSpc>
                <a:spcPct val="75000"/>
              </a:lnSpc>
              <a:spcBef>
                <a:spcPct val="50000"/>
              </a:spcBef>
            </a:pPr>
            <a:r>
              <a:rPr lang="en-US" altLang="en-US" sz="2000" b="1" dirty="0"/>
              <a:t>Dashed</a:t>
            </a:r>
            <a:r>
              <a:rPr lang="en-US" altLang="en-US" sz="2000" dirty="0"/>
              <a:t>:  Pathogen Flows</a:t>
            </a:r>
          </a:p>
        </p:txBody>
      </p:sp>
      <p:sp>
        <p:nvSpPr>
          <p:cNvPr id="41" name="Rectangle 3"/>
          <p:cNvSpPr txBox="1">
            <a:spLocks noChangeArrowheads="1"/>
          </p:cNvSpPr>
          <p:nvPr/>
        </p:nvSpPr>
        <p:spPr>
          <a:xfrm>
            <a:off x="304800" y="1295400"/>
            <a:ext cx="8229600" cy="1447799"/>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altLang="en-US" sz="2800" dirty="0"/>
              <a:t>The role of person-person transmission</a:t>
            </a:r>
          </a:p>
          <a:p>
            <a:pPr lvl="1"/>
            <a:r>
              <a:rPr lang="en-US" altLang="en-US" sz="2400" dirty="0"/>
              <a:t>Estimate fraction of outbreak cases associated with person-person transmission</a:t>
            </a:r>
            <a:endParaRPr lang="en-US" altLang="en-US" dirty="0"/>
          </a:p>
        </p:txBody>
      </p:sp>
      <p:sp>
        <p:nvSpPr>
          <p:cNvPr id="42" name="TextBox 6"/>
          <p:cNvSpPr txBox="1">
            <a:spLocks noChangeArrowheads="1"/>
          </p:cNvSpPr>
          <p:nvPr/>
        </p:nvSpPr>
        <p:spPr bwMode="auto">
          <a:xfrm>
            <a:off x="6866671" y="6519446"/>
            <a:ext cx="235352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dirty="0">
                <a:solidFill>
                  <a:srgbClr val="000000"/>
                </a:solidFill>
                <a:latin typeface="Arial" panose="020B0604020202020204" pitchFamily="34" charset="0"/>
                <a:cs typeface="Arial" panose="020B0604020202020204" pitchFamily="34" charset="0"/>
              </a:rPr>
              <a:t>(Eisenberg et al, 2005)</a:t>
            </a:r>
          </a:p>
        </p:txBody>
      </p:sp>
    </p:spTree>
    <p:extLst>
      <p:ext uri="{BB962C8B-B14F-4D97-AF65-F5344CB8AC3E}">
        <p14:creationId xmlns:p14="http://schemas.microsoft.com/office/powerpoint/2010/main" val="1835217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normAutofit/>
          </a:bodyPr>
          <a:lstStyle/>
          <a:p>
            <a:r>
              <a:rPr lang="en-US" altLang="en-US" sz="3600" b="1" i="1" dirty="0"/>
              <a:t>Cryptosporidium</a:t>
            </a:r>
            <a:r>
              <a:rPr lang="en-US" altLang="en-US" sz="3600" b="1" dirty="0"/>
              <a:t> Outbreak</a:t>
            </a:r>
            <a:br>
              <a:rPr lang="en-US" altLang="en-US" sz="3600" b="1" dirty="0"/>
            </a:br>
            <a:r>
              <a:rPr lang="en-US" altLang="en-US" sz="2800" b="1" dirty="0"/>
              <a:t>Person to Person vs. Environment to person</a:t>
            </a:r>
          </a:p>
        </p:txBody>
      </p:sp>
      <p:sp>
        <p:nvSpPr>
          <p:cNvPr id="269315" name="Rectangle 3"/>
          <p:cNvSpPr>
            <a:spLocks noGrp="1" noChangeArrowheads="1"/>
          </p:cNvSpPr>
          <p:nvPr>
            <p:ph type="body" idx="1"/>
          </p:nvPr>
        </p:nvSpPr>
        <p:spPr>
          <a:xfrm>
            <a:off x="4648200" y="2438400"/>
            <a:ext cx="4495800" cy="1066800"/>
          </a:xfrm>
        </p:spPr>
        <p:txBody>
          <a:bodyPr>
            <a:noAutofit/>
          </a:bodyPr>
          <a:lstStyle/>
          <a:p>
            <a:pPr marL="0" indent="0">
              <a:buNone/>
            </a:pPr>
            <a:r>
              <a:rPr lang="en-US" altLang="en-US" sz="2400" b="1" dirty="0"/>
              <a:t>10% of cases attributable to person-person transmission (95% CI [6, 21])</a:t>
            </a:r>
          </a:p>
        </p:txBody>
      </p:sp>
      <p:sp>
        <p:nvSpPr>
          <p:cNvPr id="269316" name="Rectangle 4"/>
          <p:cNvSpPr>
            <a:spLocks noChangeArrowheads="1"/>
          </p:cNvSpPr>
          <p:nvPr/>
        </p:nvSpPr>
        <p:spPr bwMode="auto">
          <a:xfrm>
            <a:off x="2054225"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269318" name="Rectangle 6"/>
          <p:cNvSpPr>
            <a:spLocks noChangeArrowheads="1"/>
          </p:cNvSpPr>
          <p:nvPr/>
        </p:nvSpPr>
        <p:spPr bwMode="auto">
          <a:xfrm>
            <a:off x="2054225" y="16573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accent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26931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589338"/>
            <a:ext cx="4648200" cy="326866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txBox="1">
            <a:spLocks noChangeArrowheads="1"/>
          </p:cNvSpPr>
          <p:nvPr/>
        </p:nvSpPr>
        <p:spPr>
          <a:xfrm>
            <a:off x="152400" y="2057400"/>
            <a:ext cx="4648200" cy="449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en-US" sz="2800" dirty="0"/>
              <a:t>Generate posterior distribution (MCMC)</a:t>
            </a:r>
          </a:p>
          <a:p>
            <a:pPr lvl="1"/>
            <a:r>
              <a:rPr lang="en-US" altLang="en-US" sz="2400" dirty="0"/>
              <a:t>Cumulative incidence, </a:t>
            </a:r>
            <a:r>
              <a:rPr lang="en-US" altLang="en-US" sz="2400" i="1" dirty="0"/>
              <a:t>I</a:t>
            </a:r>
            <a:r>
              <a:rPr lang="en-US" altLang="en-US" sz="2400" i="1" baseline="-25000" dirty="0"/>
              <a:t>1</a:t>
            </a:r>
            <a:r>
              <a:rPr lang="en-US" altLang="en-US" sz="2400" dirty="0"/>
              <a:t>, produced by random draw of posterior</a:t>
            </a:r>
          </a:p>
          <a:p>
            <a:pPr lvl="1"/>
            <a:r>
              <a:rPr lang="en-US" altLang="en-US" sz="2400" dirty="0"/>
              <a:t>Cumulative incidence, </a:t>
            </a:r>
            <a:r>
              <a:rPr lang="en-US" altLang="en-US" sz="2400" i="1" dirty="0"/>
              <a:t>I</a:t>
            </a:r>
            <a:r>
              <a:rPr lang="en-US" altLang="en-US" sz="2400" i="1" baseline="-25000" dirty="0"/>
              <a:t>0</a:t>
            </a:r>
            <a:r>
              <a:rPr lang="en-US" altLang="en-US" sz="2400" dirty="0"/>
              <a:t>, produced by random draw of posterior (</a:t>
            </a:r>
            <a:r>
              <a:rPr lang="en-US" altLang="en-US" sz="2400" i="1" dirty="0" err="1">
                <a:latin typeface="Symbol" panose="05050102010706020507" pitchFamily="18" charset="2"/>
              </a:rPr>
              <a:t>b</a:t>
            </a:r>
            <a:r>
              <a:rPr lang="en-US" altLang="en-US" i="1" baseline="-25000" dirty="0" err="1"/>
              <a:t>s</a:t>
            </a:r>
            <a:r>
              <a:rPr lang="en-US" altLang="en-US" sz="2400" dirty="0"/>
              <a:t>=0 ).</a:t>
            </a:r>
          </a:p>
          <a:p>
            <a:pPr lvl="1"/>
            <a:r>
              <a:rPr lang="en-US" altLang="en-US" sz="2400" dirty="0"/>
              <a:t>Attributable risk = </a:t>
            </a:r>
            <a:r>
              <a:rPr lang="en-US" altLang="en-US" sz="2400" i="1" dirty="0"/>
              <a:t>I</a:t>
            </a:r>
            <a:r>
              <a:rPr lang="en-US" altLang="en-US" sz="2400" i="1" baseline="-25000" dirty="0"/>
              <a:t>1</a:t>
            </a:r>
            <a:r>
              <a:rPr lang="en-US" altLang="en-US" sz="2400" dirty="0"/>
              <a:t>- </a:t>
            </a:r>
            <a:r>
              <a:rPr lang="en-US" altLang="en-US" sz="2400" i="1" dirty="0"/>
              <a:t>I</a:t>
            </a:r>
            <a:r>
              <a:rPr lang="en-US" altLang="en-US" sz="2400" i="1" baseline="-25000" dirty="0"/>
              <a:t>0</a:t>
            </a:r>
            <a:endParaRPr lang="en-US" altLang="en-US" sz="2400" dirty="0"/>
          </a:p>
        </p:txBody>
      </p:sp>
    </p:spTree>
    <p:extLst>
      <p:ext uri="{BB962C8B-B14F-4D97-AF65-F5344CB8AC3E}">
        <p14:creationId xmlns:p14="http://schemas.microsoft.com/office/powerpoint/2010/main" val="648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9315">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693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9898</TotalTime>
  <Words>1154</Words>
  <Application>Microsoft Office PowerPoint</Application>
  <PresentationFormat>On-screen Show (4:3)</PresentationFormat>
  <Paragraphs>275</Paragraphs>
  <Slides>19</Slides>
  <Notes>9</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19</vt:i4>
      </vt:variant>
    </vt:vector>
  </HeadingPairs>
  <TitlesOfParts>
    <vt:vector size="30" baseType="lpstr">
      <vt:lpstr>SimSun</vt:lpstr>
      <vt:lpstr>Arial</vt:lpstr>
      <vt:lpstr>Calibri</vt:lpstr>
      <vt:lpstr>Cambria</vt:lpstr>
      <vt:lpstr>Cambria Math</vt:lpstr>
      <vt:lpstr>Symbol</vt:lpstr>
      <vt:lpstr>Times New Roman</vt:lpstr>
      <vt:lpstr>Wingdings</vt:lpstr>
      <vt:lpstr>Office Theme</vt:lpstr>
      <vt:lpstr>Equation</vt:lpstr>
      <vt:lpstr>Document</vt:lpstr>
      <vt:lpstr>  Characterizing Environmental Modes of Transmission      </vt:lpstr>
      <vt:lpstr>Environmental Infection Transmission Systems (EITS):  Framework</vt:lpstr>
      <vt:lpstr>Environmental Infection Transmission Systems Data needs to characterize the environment</vt:lpstr>
      <vt:lpstr>Environmental Infection Transmission Systems Informs mechanism e.g., persistence–infectivity trade-offs</vt:lpstr>
      <vt:lpstr>PowerPoint Presentation</vt:lpstr>
      <vt:lpstr>PowerPoint Presentation</vt:lpstr>
      <vt:lpstr>Cryptosporidium Drinking Water Outbreak (Milwaukee WI, 1993) Modes of transmission</vt:lpstr>
      <vt:lpstr>Cryptosporidium Outbreak Person to Person vs. Environment to person</vt:lpstr>
      <vt:lpstr>Cryptosporidium Outbreak Person to Person vs. Environment to person</vt:lpstr>
      <vt:lpstr>Cryptosporidium Outbreak Role of Person-Environment-Person</vt:lpstr>
      <vt:lpstr>Cryptosporidium Outbreak  Incorporating environmental and human case data</vt:lpstr>
      <vt:lpstr>Cryptosporidium Outbreak Role of Person-Environment-Person</vt:lpstr>
      <vt:lpstr>Region Spread of Enteric Pathogens Person-Person vs. water</vt:lpstr>
      <vt:lpstr>PowerPoint Presentation</vt:lpstr>
      <vt:lpstr>Conclusions</vt:lpstr>
      <vt:lpstr>Rotavirus Seasonality Birth Rates vs. Environmental Factors</vt:lpstr>
      <vt:lpstr>Rotavirus Modes of Transmission</vt:lpstr>
      <vt:lpstr>Rotavirus Modes of Transmission Water can disseminate and amplify infection</vt:lpstr>
      <vt:lpstr>Temperature and Rotavirus Risk</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Dose-response</dc:title>
  <dc:creator>Brouwer, Andrew</dc:creator>
  <cp:lastModifiedBy>Donna Adams</cp:lastModifiedBy>
  <cp:revision>174</cp:revision>
  <dcterms:created xsi:type="dcterms:W3CDTF">2006-08-16T00:00:00Z</dcterms:created>
  <dcterms:modified xsi:type="dcterms:W3CDTF">2017-04-20T16:11:17Z</dcterms:modified>
</cp:coreProperties>
</file>