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8"/>
  </p:notesMasterIdLst>
  <p:handoutMasterIdLst>
    <p:handoutMasterId r:id="rId19"/>
  </p:handoutMasterIdLst>
  <p:sldIdLst>
    <p:sldId id="437" r:id="rId7"/>
    <p:sldId id="520" r:id="rId8"/>
    <p:sldId id="517" r:id="rId9"/>
    <p:sldId id="507" r:id="rId10"/>
    <p:sldId id="529" r:id="rId11"/>
    <p:sldId id="530" r:id="rId12"/>
    <p:sldId id="521" r:id="rId13"/>
    <p:sldId id="522" r:id="rId14"/>
    <p:sldId id="516" r:id="rId15"/>
    <p:sldId id="528" r:id="rId16"/>
    <p:sldId id="524" r:id="rId17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  <p:cmAuthor id="1" name="Hil Lyons" initials="HL" lastIdx="2" clrIdx="1">
    <p:extLst>
      <p:ext uri="{19B8F6BF-5375-455C-9EA6-DF929625EA0E}">
        <p15:presenceInfo xmlns:p15="http://schemas.microsoft.com/office/powerpoint/2012/main" userId="Hil Lyons" providerId="None"/>
      </p:ext>
    </p:extLst>
  </p:cmAuthor>
  <p:cmAuthor id="2" name="Steve Kroiss" initials="SK" lastIdx="10" clrIdx="2">
    <p:extLst>
      <p:ext uri="{19B8F6BF-5375-455C-9EA6-DF929625EA0E}">
        <p15:presenceInfo xmlns:p15="http://schemas.microsoft.com/office/powerpoint/2012/main" userId="S-1-5-21-2745946910-598402113-219853104-37859" providerId="AD"/>
      </p:ext>
    </p:extLst>
  </p:cmAuthor>
  <p:cmAuthor id="3" name="Guillaume Chabot-Couture" initials="GC" lastIdx="8" clrIdx="3">
    <p:extLst>
      <p:ext uri="{19B8F6BF-5375-455C-9EA6-DF929625EA0E}">
        <p15:presenceInfo xmlns:p15="http://schemas.microsoft.com/office/powerpoint/2012/main" userId="Guillaume Chabot-Cou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AFF"/>
    <a:srgbClr val="888888"/>
    <a:srgbClr val="595959"/>
    <a:srgbClr val="00B067"/>
    <a:srgbClr val="7030A0"/>
    <a:srgbClr val="CB6666"/>
    <a:srgbClr val="000000"/>
    <a:srgbClr val="E37F07"/>
    <a:srgbClr val="7C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89841" autoAdjust="0"/>
  </p:normalViewPr>
  <p:slideViewPr>
    <p:cSldViewPr>
      <p:cViewPr varScale="1">
        <p:scale>
          <a:sx n="105" d="100"/>
          <a:sy n="105" d="100"/>
        </p:scale>
        <p:origin x="806" y="62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394" y="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0ED9D-3F8B-4DD1-8B0C-9BFB411528B2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B478-D56B-430C-B7F9-AEEE1E16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5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1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12D8C-1E5D-4678-BC7F-48977E07D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96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12D8C-1E5D-4678-BC7F-48977E07D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22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94969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3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4800" y="666750"/>
            <a:ext cx="97536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742950"/>
            <a:ext cx="76200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 or similar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94314" y="1657350"/>
            <a:ext cx="4155372" cy="457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93076" y="2096736"/>
            <a:ext cx="5157848" cy="2438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Your title</a:t>
            </a:r>
          </a:p>
          <a:p>
            <a:pPr lvl="0"/>
            <a:r>
              <a:rPr lang="en-US" dirty="0"/>
              <a:t>Your email</a:t>
            </a:r>
          </a:p>
          <a:p>
            <a:pPr lvl="0"/>
            <a:r>
              <a:rPr lang="en-US" dirty="0"/>
              <a:t>Your phone number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4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4670405"/>
            <a:ext cx="1371600" cy="333710"/>
          </a:xfrm>
          <a:prstGeom prst="rect">
            <a:avLst/>
          </a:prstGeom>
        </p:spPr>
      </p:pic>
      <p:pic>
        <p:nvPicPr>
          <p:cNvPr id="5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67040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5730" y="2914650"/>
            <a:ext cx="6129632" cy="1328738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sz="1800" b="1">
                <a:solidFill>
                  <a:schemeClr val="accent1"/>
                </a:solidFill>
              </a:rPr>
              <a:t>Click to edit Master text styles</a:t>
            </a:r>
          </a:p>
          <a:p>
            <a:pPr lvl="1"/>
            <a:r>
              <a:rPr lang="en-US" sz="1800" b="1">
                <a:solidFill>
                  <a:schemeClr val="accent1"/>
                </a:solidFill>
              </a:rPr>
              <a:t>Second level</a:t>
            </a:r>
          </a:p>
          <a:p>
            <a:pPr lvl="2"/>
            <a:r>
              <a:rPr lang="en-US" sz="1800" b="1">
                <a:solidFill>
                  <a:schemeClr val="accent1"/>
                </a:solidFill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142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7591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0511" y="4693158"/>
            <a:ext cx="380598" cy="316992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0511" y="4693158"/>
            <a:ext cx="380598" cy="316992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681728"/>
            <a:ext cx="1428167" cy="347472"/>
          </a:xfrm>
          <a:prstGeom prst="rect">
            <a:avLst/>
          </a:prstGeom>
        </p:spPr>
      </p:pic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5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629150"/>
            <a:ext cx="380598" cy="33022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5355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9334"/>
            <a:ext cx="1143000" cy="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629150"/>
            <a:ext cx="150333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04800" y="666750"/>
            <a:ext cx="97536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742950"/>
            <a:ext cx="76200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 or similar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494314" y="1657350"/>
            <a:ext cx="4155372" cy="457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93076" y="2096736"/>
            <a:ext cx="5157848" cy="2438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Your title</a:t>
            </a:r>
          </a:p>
          <a:p>
            <a:pPr lvl="0"/>
            <a:r>
              <a:rPr lang="en-US" dirty="0"/>
              <a:t>Your email</a:t>
            </a:r>
          </a:p>
          <a:p>
            <a:pPr lvl="0"/>
            <a:r>
              <a:rPr lang="en-US" dirty="0"/>
              <a:t>Your phone number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99208" y="4781550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2014 Intellectual Ventures Management, LLC (IV).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0511" y="4745355"/>
            <a:ext cx="380598" cy="232113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5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3148"/>
            <a:ext cx="28966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37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5730" y="2914650"/>
            <a:ext cx="6129632" cy="1328738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sz="1800" b="1">
                <a:solidFill>
                  <a:schemeClr val="accent1"/>
                </a:solidFill>
              </a:rPr>
              <a:t>Click to edit Master text styles</a:t>
            </a:r>
          </a:p>
          <a:p>
            <a:pPr lvl="1"/>
            <a:r>
              <a:rPr lang="en-US" sz="1800" b="1">
                <a:solidFill>
                  <a:schemeClr val="accent1"/>
                </a:solidFill>
              </a:rPr>
              <a:t>Second level</a:t>
            </a:r>
          </a:p>
          <a:p>
            <a:pPr lvl="2"/>
            <a:r>
              <a:rPr lang="en-US" sz="1800" b="1">
                <a:solidFill>
                  <a:schemeClr val="accent1"/>
                </a:solidFill>
              </a:rPr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rgbClr val="6A737B"/>
                </a:solidFill>
              </a:rPr>
              <a:pPr/>
              <a:t>‹#›</a:t>
            </a:fld>
            <a:r>
              <a:rPr lang="en-US" dirty="0">
                <a:solidFill>
                  <a:srgbClr val="6A737B"/>
                </a:solidFill>
              </a:rPr>
              <a:t>   </a:t>
            </a:r>
            <a:r>
              <a:rPr lang="en-US" sz="1100" dirty="0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59708"/>
            <a:ext cx="1503330" cy="3657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2374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5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841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90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1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5800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90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704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6293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81437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609585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2016 Intellectual Ventures Management,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0" y="4710410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863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11" y="4710411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9" r:id="rId3"/>
    <p:sldLayoutId id="2147483653" r:id="rId4"/>
    <p:sldLayoutId id="2147483668" r:id="rId5"/>
    <p:sldLayoutId id="2147483663" r:id="rId6"/>
    <p:sldLayoutId id="2147483670" r:id="rId7"/>
    <p:sldLayoutId id="2147483655" r:id="rId8"/>
    <p:sldLayoutId id="2147483671" r:id="rId9"/>
    <p:sldLayoutId id="2147483664" r:id="rId10"/>
    <p:sldLayoutId id="2147483657" r:id="rId11"/>
    <p:sldLayoutId id="2147483649" r:id="rId12"/>
    <p:sldLayoutId id="2147483660" r:id="rId13"/>
    <p:sldLayoutId id="2147483665" r:id="rId14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11" y="4710411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sz="11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5863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hyperlink" Target="http://www.jasonspencelab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Beyond reversion: evolutionary epidemiology of vaccine-derived poliovirus transmission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970F26-ABD8-48E5-9A3D-4608437A251B}"/>
              </a:ext>
            </a:extLst>
          </p:cNvPr>
          <p:cNvSpPr/>
          <p:nvPr/>
        </p:nvSpPr>
        <p:spPr>
          <a:xfrm>
            <a:off x="586176" y="3128486"/>
            <a:ext cx="23986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Mike </a:t>
            </a:r>
            <a:r>
              <a:rPr lang="en-US" sz="1400" dirty="0" err="1"/>
              <a:t>Famulare</a:t>
            </a:r>
            <a:endParaRPr lang="en-US" sz="1400" dirty="0"/>
          </a:p>
          <a:p>
            <a:r>
              <a:rPr lang="en-US" sz="1400" dirty="0"/>
              <a:t>Senior Research Scientist, IDM</a:t>
            </a:r>
          </a:p>
          <a:p>
            <a:r>
              <a:rPr lang="en-US" sz="1400" dirty="0"/>
              <a:t>IDM Symposium 2018</a:t>
            </a:r>
          </a:p>
        </p:txBody>
      </p:sp>
    </p:spTree>
    <p:extLst>
      <p:ext uri="{BB962C8B-B14F-4D97-AF65-F5344CB8AC3E}">
        <p14:creationId xmlns:p14="http://schemas.microsoft.com/office/powerpoint/2010/main" val="28756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0512" y="819150"/>
            <a:ext cx="6951800" cy="3699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Test causal hypotheses and build models!</a:t>
            </a:r>
          </a:p>
          <a:p>
            <a:pPr>
              <a:buFontTx/>
              <a:buChar char="-"/>
            </a:pPr>
            <a:r>
              <a:rPr lang="en-US" sz="1600" dirty="0"/>
              <a:t>Construct evolutionary intermediates and measure infectivity and replication in human intestinal organoids and mice (collaboration with Adam </a:t>
            </a:r>
            <a:r>
              <a:rPr lang="en-US" sz="1600" dirty="0" err="1"/>
              <a:t>Lauring</a:t>
            </a:r>
            <a:r>
              <a:rPr lang="en-US" sz="1600" dirty="0"/>
              <a:t>)</a:t>
            </a:r>
          </a:p>
          <a:p>
            <a:pPr>
              <a:buFontTx/>
              <a:buChar char="-"/>
            </a:pPr>
            <a:r>
              <a:rPr lang="en-US" sz="1600" dirty="0"/>
              <a:t>Sequence recent Sabin 2 transmission study (collaboration with </a:t>
            </a:r>
            <a:r>
              <a:rPr lang="en-US" sz="1600" dirty="0" err="1"/>
              <a:t>Mami</a:t>
            </a:r>
            <a:r>
              <a:rPr lang="en-US" sz="1600" dirty="0"/>
              <a:t> </a:t>
            </a:r>
            <a:r>
              <a:rPr lang="en-US" sz="1600" dirty="0" err="1"/>
              <a:t>Taniuchi</a:t>
            </a:r>
            <a:r>
              <a:rPr lang="en-US" sz="1600" dirty="0"/>
              <a:t> (UVA), K Zaman (</a:t>
            </a:r>
            <a:r>
              <a:rPr lang="en-US" sz="1600" dirty="0" err="1"/>
              <a:t>icddr,b</a:t>
            </a:r>
            <a:r>
              <a:rPr lang="en-US" sz="1600" dirty="0"/>
              <a:t>), and A </a:t>
            </a:r>
            <a:r>
              <a:rPr lang="en-US" sz="1600" dirty="0" err="1"/>
              <a:t>Lauring</a:t>
            </a:r>
            <a:r>
              <a:rPr lang="en-US" sz="1600" dirty="0"/>
              <a:t> (</a:t>
            </a:r>
            <a:r>
              <a:rPr lang="en-US" sz="1600" dirty="0" err="1"/>
              <a:t>UMich</a:t>
            </a:r>
            <a:r>
              <a:rPr lang="en-US" sz="1600" dirty="0"/>
              <a:t>))</a:t>
            </a:r>
          </a:p>
          <a:p>
            <a:pPr>
              <a:buFontTx/>
              <a:buChar char="-"/>
            </a:pPr>
            <a:r>
              <a:rPr lang="en-US" sz="1600" dirty="0"/>
              <a:t>Model post-campaign surveillance data (</a:t>
            </a:r>
            <a:r>
              <a:rPr lang="en-US" sz="1600" b="1" dirty="0"/>
              <a:t>want to collaborate?</a:t>
            </a:r>
            <a:r>
              <a:rPr lang="en-US" sz="1600" dirty="0"/>
              <a:t>)</a:t>
            </a:r>
          </a:p>
          <a:p>
            <a:pPr>
              <a:buFontTx/>
              <a:buChar char="-"/>
            </a:pPr>
            <a:r>
              <a:rPr lang="en-US" sz="1600" dirty="0"/>
              <a:t>Model within-host population genetics (</a:t>
            </a:r>
            <a:r>
              <a:rPr lang="en-US" sz="1600" b="1" dirty="0"/>
              <a:t>want to collaborate?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Polio policy questions:</a:t>
            </a:r>
          </a:p>
          <a:p>
            <a:pPr>
              <a:buFontTx/>
              <a:buChar char="-"/>
            </a:pPr>
            <a:r>
              <a:rPr lang="en-US" sz="1600" dirty="0"/>
              <a:t>What does this mean for </a:t>
            </a:r>
            <a:r>
              <a:rPr lang="en-US" sz="1600" dirty="0" err="1"/>
              <a:t>iVDPV</a:t>
            </a:r>
            <a:r>
              <a:rPr lang="en-US" sz="1600" dirty="0"/>
              <a:t> containment policy?</a:t>
            </a:r>
          </a:p>
          <a:p>
            <a:pPr>
              <a:buFontTx/>
              <a:buChar char="-"/>
            </a:pPr>
            <a:r>
              <a:rPr lang="en-US" sz="1600" dirty="0"/>
              <a:t>Why have </a:t>
            </a:r>
            <a:r>
              <a:rPr lang="en-US" sz="1600" dirty="0" err="1"/>
              <a:t>cVDPV</a:t>
            </a:r>
            <a:r>
              <a:rPr lang="en-US" sz="1600" dirty="0"/>
              <a:t> emergences have only have only occurred at rates of one per 100 million doses and will that change after eradication?</a:t>
            </a:r>
          </a:p>
          <a:p>
            <a:pPr>
              <a:buFontTx/>
              <a:buChar char="-"/>
            </a:pPr>
            <a:r>
              <a:rPr lang="en-US" sz="1600" dirty="0"/>
              <a:t>How would a new OPV with altered evolutionary dynamics behave in large populations?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58163D-60C4-4F04-A817-EDFCD144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15F68-851D-4400-B7CB-01411AA7D4EC}"/>
              </a:ext>
            </a:extLst>
          </p:cNvPr>
          <p:cNvGrpSpPr/>
          <p:nvPr/>
        </p:nvGrpSpPr>
        <p:grpSpPr>
          <a:xfrm>
            <a:off x="7246173" y="155660"/>
            <a:ext cx="1669227" cy="1501690"/>
            <a:chOff x="7251802" y="384260"/>
            <a:chExt cx="1669227" cy="1501690"/>
          </a:xfrm>
        </p:grpSpPr>
        <p:pic>
          <p:nvPicPr>
            <p:cNvPr id="6" name="Picture 2" descr="Violet 8.jpg">
              <a:extLst>
                <a:ext uri="{FF2B5EF4-FFF2-40B4-BE49-F238E27FC236}">
                  <a16:creationId xmlns:a16="http://schemas.microsoft.com/office/drawing/2014/main" id="{6CCDE1E6-64E4-440A-A501-9919F7141F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85"/>
            <a:stretch/>
          </p:blipFill>
          <p:spPr bwMode="auto">
            <a:xfrm>
              <a:off x="7251802" y="384260"/>
              <a:ext cx="1669227" cy="129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CCE8B8-DE71-40F2-8E20-E8B575961991}"/>
                </a:ext>
              </a:extLst>
            </p:cNvPr>
            <p:cNvSpPr/>
            <p:nvPr/>
          </p:nvSpPr>
          <p:spPr>
            <a:xfrm>
              <a:off x="7358492" y="1655118"/>
              <a:ext cx="14558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hlinkClick r:id="rId4"/>
                </a:rPr>
                <a:t>www.jasonspencelab.com/</a:t>
              </a:r>
              <a:endParaRPr lang="en-US" sz="9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CF9F9C-090A-46C8-839F-0E59847BC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161" y="3409950"/>
            <a:ext cx="1572239" cy="16388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2EE2DA-422E-4FD0-93B2-175DDC50E0F5}"/>
              </a:ext>
            </a:extLst>
          </p:cNvPr>
          <p:cNvGrpSpPr/>
          <p:nvPr/>
        </p:nvGrpSpPr>
        <p:grpSpPr>
          <a:xfrm>
            <a:off x="7052594" y="1885950"/>
            <a:ext cx="2015206" cy="1371600"/>
            <a:chOff x="7052594" y="1809750"/>
            <a:chExt cx="2015206" cy="1371600"/>
          </a:xfrm>
        </p:grpSpPr>
        <p:pic>
          <p:nvPicPr>
            <p:cNvPr id="8" name="Content Placeholder 3" descr="Polio Vaccine 2.jpg">
              <a:extLst>
                <a:ext uri="{FF2B5EF4-FFF2-40B4-BE49-F238E27FC236}">
                  <a16:creationId xmlns:a16="http://schemas.microsoft.com/office/drawing/2014/main" id="{0DD7EAE1-A050-4124-98EF-8647F180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594" y="1809750"/>
              <a:ext cx="2015206" cy="118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A86962-8765-4526-A715-14BA0A246656}"/>
                </a:ext>
              </a:extLst>
            </p:cNvPr>
            <p:cNvSpPr/>
            <p:nvPr/>
          </p:nvSpPr>
          <p:spPr>
            <a:xfrm>
              <a:off x="7244006" y="2950518"/>
              <a:ext cx="174759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Courtesy of </a:t>
              </a:r>
              <a:r>
                <a:rPr lang="en-US" sz="900" dirty="0" err="1"/>
                <a:t>Mami</a:t>
              </a:r>
              <a:r>
                <a:rPr lang="en-US" sz="900" dirty="0"/>
                <a:t> </a:t>
              </a:r>
              <a:r>
                <a:rPr lang="en-US" sz="900" dirty="0" err="1"/>
                <a:t>Taniuchi</a:t>
              </a:r>
              <a:r>
                <a:rPr lang="en-US" sz="900" dirty="0"/>
                <a:t> (UVA)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54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735290" cy="609600"/>
          </a:xfrm>
        </p:spPr>
        <p:txBody>
          <a:bodyPr>
            <a:noAutofit/>
          </a:bodyPr>
          <a:lstStyle/>
          <a:p>
            <a:r>
              <a:rPr lang="en-US" sz="2800" dirty="0"/>
              <a:t>Thanks!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680605"/>
            <a:ext cx="3657600" cy="4324350"/>
          </a:xfrm>
          <a:prstGeom prst="rect">
            <a:avLst/>
          </a:prstGeom>
          <a:noFill/>
          <a:ln w="25400" cap="rnd">
            <a:noFill/>
            <a:bevel/>
          </a:ln>
        </p:spPr>
        <p:txBody>
          <a:bodyPr vert="horz" lIns="81633" tIns="40817" rIns="81633" bIns="40817" rtlCol="0">
            <a:normAutofit fontScale="92500" lnSpcReduction="10000"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IDM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Guillaume Chabot-Couture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Hao Hu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 Lyons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Kevin McCarthy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Steve Kroiss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Laina Mercer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Bradley Wagner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Joel Miller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Edward Wenger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(former IDM)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Philip </a:t>
            </a:r>
            <a:r>
              <a:rPr lang="en-US" sz="1600" dirty="0" err="1">
                <a:solidFill>
                  <a:prstClr val="black"/>
                </a:solidFill>
              </a:rPr>
              <a:t>Welkhoff</a:t>
            </a:r>
            <a:r>
              <a:rPr lang="en-US" sz="1600" dirty="0">
                <a:solidFill>
                  <a:prstClr val="black"/>
                </a:solidFill>
              </a:rPr>
              <a:t> (BMGF)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</a:t>
            </a:r>
            <a:r>
              <a:rPr kumimoji="0" lang="en-US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Behrend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 Upfill-Brown (UCLA)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Christian </a:t>
            </a:r>
            <a:r>
              <a:rPr lang="en-US" sz="1600" dirty="0" err="1">
                <a:solidFill>
                  <a:prstClr val="black"/>
                </a:solidFill>
              </a:rPr>
              <a:t>Selinger</a:t>
            </a:r>
            <a:r>
              <a:rPr lang="en-US" sz="1600" dirty="0">
                <a:solidFill>
                  <a:prstClr val="black"/>
                </a:solidFill>
              </a:rPr>
              <a:t> (MIVEGEC)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0" y="680605"/>
            <a:ext cx="3657600" cy="3671455"/>
          </a:xfrm>
          <a:prstGeom prst="rect">
            <a:avLst/>
          </a:prstGeom>
          <a:noFill/>
          <a:ln w="25400" cap="rnd">
            <a:noFill/>
            <a:bevel/>
          </a:ln>
        </p:spPr>
        <p:txBody>
          <a:bodyPr vert="horz" lIns="81633" tIns="40817" rIns="81633" bIns="40817" rtlCol="0">
            <a:no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Virginia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Mami Taniuchi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William Petri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icddr,b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Rashidul Haque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Zaman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Mohammad Yunus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Michigan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500" i="1" dirty="0">
                <a:solidFill>
                  <a:prstClr val="black"/>
                </a:solidFill>
              </a:rPr>
              <a:t>Adam </a:t>
            </a:r>
            <a:r>
              <a:rPr lang="en-US" sz="1500" i="1" dirty="0" err="1">
                <a:solidFill>
                  <a:prstClr val="black"/>
                </a:solidFill>
              </a:rPr>
              <a:t>Lauring</a:t>
            </a:r>
            <a:endParaRPr lang="en-US" sz="1500" i="1" dirty="0">
              <a:solidFill>
                <a:prstClr val="black"/>
              </a:solidFill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Jim Koopman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666750"/>
            <a:ext cx="3022810" cy="3671455"/>
          </a:xfrm>
          <a:prstGeom prst="rect">
            <a:avLst/>
          </a:prstGeom>
          <a:noFill/>
          <a:ln w="25400" cap="rnd">
            <a:noFill/>
            <a:bevel/>
          </a:ln>
        </p:spPr>
        <p:txBody>
          <a:bodyPr vert="horz" lIns="81633" tIns="40817" rIns="81633" bIns="40817" rtlCol="0">
            <a:no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Polio Eradication Initiative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500" i="1" dirty="0">
                <a:solidFill>
                  <a:prstClr val="black"/>
                </a:solidFill>
              </a:rPr>
              <a:t>NIH, Pakistan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500" dirty="0">
                <a:solidFill>
                  <a:prstClr val="black"/>
                </a:solidFill>
              </a:rPr>
              <a:t>Cessation Risk Task Team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Polio Laboratory Network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 National Polio Laboratory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CDC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BMGF</a:t>
            </a:r>
          </a:p>
          <a:p>
            <a:pPr marL="0" indent="0">
              <a:buClr>
                <a:srgbClr val="006692"/>
              </a:buClr>
              <a:buNone/>
              <a:defRPr/>
            </a:pPr>
            <a:r>
              <a:rPr lang="en-US" sz="1500" dirty="0">
                <a:solidFill>
                  <a:prstClr val="black"/>
                </a:solidFill>
              </a:rPr>
              <a:t>John </a:t>
            </a:r>
            <a:r>
              <a:rPr lang="en-US" sz="1500" dirty="0" err="1">
                <a:solidFill>
                  <a:prstClr val="black"/>
                </a:solidFill>
              </a:rPr>
              <a:t>Modlin</a:t>
            </a:r>
            <a:endParaRPr lang="en-US" sz="1500" dirty="0">
              <a:solidFill>
                <a:prstClr val="black"/>
              </a:solidFill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Ananda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Bandyopadhyay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Voorman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Jay Wenger</a:t>
            </a:r>
          </a:p>
        </p:txBody>
      </p:sp>
    </p:spTree>
    <p:extLst>
      <p:ext uri="{BB962C8B-B14F-4D97-AF65-F5344CB8AC3E}">
        <p14:creationId xmlns:p14="http://schemas.microsoft.com/office/powerpoint/2010/main" val="227689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5F02BD-1F2C-441E-8179-0A868205A8D2}"/>
              </a:ext>
            </a:extLst>
          </p:cNvPr>
          <p:cNvGrpSpPr/>
          <p:nvPr/>
        </p:nvGrpSpPr>
        <p:grpSpPr>
          <a:xfrm>
            <a:off x="4928005" y="975091"/>
            <a:ext cx="4139795" cy="1528463"/>
            <a:chOff x="4928005" y="975091"/>
            <a:chExt cx="4139795" cy="15284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5DA628-A957-48A4-9581-E52708D20A15}"/>
                </a:ext>
              </a:extLst>
            </p:cNvPr>
            <p:cNvGrpSpPr/>
            <p:nvPr/>
          </p:nvGrpSpPr>
          <p:grpSpPr>
            <a:xfrm>
              <a:off x="4928005" y="975091"/>
              <a:ext cx="4139795" cy="1520459"/>
              <a:chOff x="838199" y="2343150"/>
              <a:chExt cx="5009153" cy="183975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795D0C-916E-4A17-9A2D-9BE09780F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26" t="26749" r="4874" b="58236"/>
              <a:stretch/>
            </p:blipFill>
            <p:spPr>
              <a:xfrm>
                <a:off x="838199" y="2343150"/>
                <a:ext cx="5009151" cy="6096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25D742F-3A3A-4033-B62D-CC029AEB2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26" t="48123" r="4874" b="36862"/>
              <a:stretch/>
            </p:blipFill>
            <p:spPr>
              <a:xfrm>
                <a:off x="838200" y="2952750"/>
                <a:ext cx="5009151" cy="6096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31CB7F-BD4B-44B8-9F15-F7076C156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26" t="69444" r="4874" b="15271"/>
              <a:stretch/>
            </p:blipFill>
            <p:spPr>
              <a:xfrm>
                <a:off x="838201" y="3562349"/>
                <a:ext cx="5009151" cy="620557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EC53D5-52F1-445E-8EE4-6EF78FB8AE98}"/>
                </a:ext>
              </a:extLst>
            </p:cNvPr>
            <p:cNvSpPr/>
            <p:nvPr/>
          </p:nvSpPr>
          <p:spPr>
            <a:xfrm>
              <a:off x="8245485" y="2288110"/>
              <a:ext cx="822315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/>
                <a:t>Kew </a:t>
              </a:r>
              <a:r>
                <a:rPr lang="en-US" sz="800" i="1" dirty="0"/>
                <a:t>et al</a:t>
              </a:r>
              <a:r>
                <a:rPr lang="en-US" sz="800" dirty="0"/>
                <a:t> 2005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865593"/>
                <a:ext cx="8610600" cy="20683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332,652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492,388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98,245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131,196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7,501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2,340</m:t>
                        </m:r>
                      </m:sub>
                    </m:sSub>
                  </m:oMath>
                </a14:m>
                <a:r>
                  <a:rPr lang="en-US" sz="1600" dirty="0"/>
                  <a:t> with a life cycle” </a:t>
                </a:r>
                <a:r>
                  <a:rPr lang="en-US" sz="1200" dirty="0"/>
                  <a:t>– Cello, Paul, &amp; </a:t>
                </a:r>
                <a:r>
                  <a:rPr lang="en-US" sz="1200" dirty="0" err="1"/>
                  <a:t>Wimmer</a:t>
                </a:r>
                <a:r>
                  <a:rPr lang="en-US" sz="1200" dirty="0"/>
                  <a:t> 2002</a:t>
                </a:r>
                <a:br>
                  <a:rPr lang="en-US" sz="1200" dirty="0"/>
                </a:b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ss(+)RNA genome</a:t>
                </a:r>
              </a:p>
              <a:p>
                <a:pPr>
                  <a:buFontTx/>
                  <a:buChar char="-"/>
                </a:pPr>
                <a:r>
                  <a:rPr lang="en-US" sz="1600" dirty="0"/>
                  <a:t>Mutation rate ~ 10</a:t>
                </a:r>
                <a:r>
                  <a:rPr lang="en-US" sz="1600" baseline="30000" dirty="0"/>
                  <a:t>-4</a:t>
                </a:r>
                <a:r>
                  <a:rPr lang="en-US" sz="1600" dirty="0"/>
                  <a:t> per replication ~ 1 substitution per strand</a:t>
                </a:r>
              </a:p>
              <a:p>
                <a:pPr>
                  <a:buFontTx/>
                  <a:buChar char="-"/>
                </a:pPr>
                <a:r>
                  <a:rPr lang="en-US" sz="1600" dirty="0"/>
                  <a:t>Neutral fixation rate during human infection ~ 10</a:t>
                </a:r>
                <a:r>
                  <a:rPr lang="en-US" sz="1600" baseline="30000" dirty="0"/>
                  <a:t>-2</a:t>
                </a:r>
                <a:r>
                  <a:rPr lang="en-US" sz="1600" i="1" dirty="0"/>
                  <a:t> </a:t>
                </a:r>
                <a:r>
                  <a:rPr lang="en-US" sz="1600" dirty="0"/>
                  <a:t>per year (within- and between-host are similar)</a:t>
                </a:r>
              </a:p>
              <a:p>
                <a:pPr>
                  <a:buFontTx/>
                  <a:buChar char="-"/>
                </a:pPr>
                <a:r>
                  <a:rPr lang="en-US" sz="1600" dirty="0"/>
                  <a:t>Despite high mutation rate, lots of conserved structure and function</a:t>
                </a:r>
              </a:p>
              <a:p>
                <a:pPr>
                  <a:buFontTx/>
                  <a:buChar char="-"/>
                </a:pPr>
                <a:r>
                  <a:rPr lang="en-US" sz="1600" dirty="0"/>
                  <a:t>A few point mutations are known to distinguish wild and vaccine phenotypes</a:t>
                </a: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865593"/>
                <a:ext cx="8610600" cy="2068357"/>
              </a:xfrm>
              <a:blipFill>
                <a:blip r:embed="rId4"/>
                <a:stretch>
                  <a:fillRect l="-495" t="-885" b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poliovirus primer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358EC5-4F93-48AA-A1F0-0BA01C58CE6B}"/>
              </a:ext>
            </a:extLst>
          </p:cNvPr>
          <p:cNvGrpSpPr/>
          <p:nvPr/>
        </p:nvGrpSpPr>
        <p:grpSpPr>
          <a:xfrm>
            <a:off x="5972055" y="330213"/>
            <a:ext cx="2181345" cy="2470137"/>
            <a:chOff x="6431098" y="691891"/>
            <a:chExt cx="2181345" cy="24701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001ACF-9717-4E65-9BE2-E95AD40B53CF}"/>
                </a:ext>
              </a:extLst>
            </p:cNvPr>
            <p:cNvSpPr/>
            <p:nvPr/>
          </p:nvSpPr>
          <p:spPr>
            <a:xfrm>
              <a:off x="6640417" y="2823474"/>
              <a:ext cx="1762705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/>
                <a:t>upload.wikimedia.org/</a:t>
              </a:r>
              <a:r>
                <a:rPr lang="en-US" sz="800" dirty="0" err="1"/>
                <a:t>wikipedia</a:t>
              </a:r>
              <a:r>
                <a:rPr lang="en-US" sz="800" dirty="0"/>
                <a:t>/</a:t>
              </a:r>
              <a:br>
                <a:rPr lang="en-US" sz="800" dirty="0"/>
              </a:br>
              <a:r>
                <a:rPr lang="en-US" sz="800" dirty="0"/>
                <a:t>commons/b/bc/Polio-3-chains.png</a:t>
              </a:r>
            </a:p>
          </p:txBody>
        </p:sp>
        <p:pic>
          <p:nvPicPr>
            <p:cNvPr id="1028" name="Picture 4" descr="https://upload.wikimedia.org/wikipedia/commons/b/bc/Polio-3-chains.png">
              <a:extLst>
                <a:ext uri="{FF2B5EF4-FFF2-40B4-BE49-F238E27FC236}">
                  <a16:creationId xmlns:a16="http://schemas.microsoft.com/office/drawing/2014/main" id="{96FE3EAF-92E9-4E63-A9F4-2640352CA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98" y="691891"/>
              <a:ext cx="2181345" cy="2181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E0FCDE-1BB6-465E-AE2F-31805F88D484}"/>
              </a:ext>
            </a:extLst>
          </p:cNvPr>
          <p:cNvGrpSpPr/>
          <p:nvPr/>
        </p:nvGrpSpPr>
        <p:grpSpPr>
          <a:xfrm>
            <a:off x="152400" y="961699"/>
            <a:ext cx="4692318" cy="1686251"/>
            <a:chOff x="152400" y="961699"/>
            <a:chExt cx="4692318" cy="16862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7A71C1-CC84-4F81-BA47-3304579D25BE}"/>
                </a:ext>
              </a:extLst>
            </p:cNvPr>
            <p:cNvGrpSpPr/>
            <p:nvPr/>
          </p:nvGrpSpPr>
          <p:grpSpPr>
            <a:xfrm>
              <a:off x="152400" y="961699"/>
              <a:ext cx="4692318" cy="1533851"/>
              <a:chOff x="3830050" y="960714"/>
              <a:chExt cx="5161550" cy="1687236"/>
            </a:xfrm>
          </p:grpSpPr>
          <p:pic>
            <p:nvPicPr>
              <p:cNvPr id="1026" name="Picture 2" descr="https://upload.wikimedia.org/wikipedia/commons/6/65/Poliovirus_genome.png">
                <a:extLst>
                  <a:ext uri="{FF2B5EF4-FFF2-40B4-BE49-F238E27FC236}">
                    <a16:creationId xmlns:a16="http://schemas.microsoft.com/office/drawing/2014/main" id="{4A6125DC-5D0A-46DD-B3C0-2E99562DBB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0050" y="960714"/>
                <a:ext cx="5161550" cy="1687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D12799-CD6C-44E1-982A-0CCA2D897664}"/>
                  </a:ext>
                </a:extLst>
              </p:cNvPr>
              <p:cNvSpPr/>
              <p:nvPr/>
            </p:nvSpPr>
            <p:spPr>
              <a:xfrm>
                <a:off x="7389421" y="1060906"/>
                <a:ext cx="99257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from De Jesus 2007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032005-B291-4054-89F2-4A283FABDD0F}"/>
                </a:ext>
              </a:extLst>
            </p:cNvPr>
            <p:cNvSpPr/>
            <p:nvPr/>
          </p:nvSpPr>
          <p:spPr>
            <a:xfrm>
              <a:off x="2618883" y="234315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85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8C5D94-F570-4FC9-89D5-BCFA87CEF887}"/>
              </a:ext>
            </a:extLst>
          </p:cNvPr>
          <p:cNvGrpSpPr/>
          <p:nvPr/>
        </p:nvGrpSpPr>
        <p:grpSpPr>
          <a:xfrm>
            <a:off x="1735337" y="906777"/>
            <a:ext cx="6275811" cy="1860518"/>
            <a:chOff x="1735337" y="906777"/>
            <a:chExt cx="6275811" cy="186051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394B00-8B31-4AC2-901E-85ED69A20679}"/>
                </a:ext>
              </a:extLst>
            </p:cNvPr>
            <p:cNvSpPr/>
            <p:nvPr/>
          </p:nvSpPr>
          <p:spPr>
            <a:xfrm flipH="1">
              <a:off x="1735337" y="906777"/>
              <a:ext cx="2127260" cy="1860518"/>
            </a:xfrm>
            <a:prstGeom prst="ellipse">
              <a:avLst/>
            </a:prstGeom>
            <a:gradFill>
              <a:gsLst>
                <a:gs pos="70000">
                  <a:srgbClr val="FCCC94">
                    <a:alpha val="50000"/>
                  </a:srgbClr>
                </a:gs>
                <a:gs pos="0">
                  <a:schemeClr val="accent6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60C29C-1DBA-408C-9DDF-87B0A28A6A60}"/>
                </a:ext>
              </a:extLst>
            </p:cNvPr>
            <p:cNvSpPr/>
            <p:nvPr/>
          </p:nvSpPr>
          <p:spPr>
            <a:xfrm>
              <a:off x="2286000" y="1685151"/>
              <a:ext cx="621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rgbClr val="E37F07"/>
                  </a:solidFill>
                </a:rPr>
                <a:t>aVDPV</a:t>
              </a:r>
              <a:endParaRPr lang="en-US" sz="1200" b="1" dirty="0">
                <a:solidFill>
                  <a:srgbClr val="E37F07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3BCF1F-A5A6-45E7-A202-2963D57414A6}"/>
                </a:ext>
              </a:extLst>
            </p:cNvPr>
            <p:cNvSpPr/>
            <p:nvPr/>
          </p:nvSpPr>
          <p:spPr>
            <a:xfrm flipH="1">
              <a:off x="5883888" y="945830"/>
              <a:ext cx="2127260" cy="1560903"/>
            </a:xfrm>
            <a:prstGeom prst="ellipse">
              <a:avLst/>
            </a:prstGeom>
            <a:gradFill flip="none" rotWithShape="1">
              <a:gsLst>
                <a:gs pos="70000">
                  <a:srgbClr val="FCCC94">
                    <a:alpha val="50000"/>
                  </a:srgbClr>
                </a:gs>
                <a:gs pos="20000">
                  <a:schemeClr val="accent6">
                    <a:alpha val="50000"/>
                  </a:schemeClr>
                </a:gs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650F6D-B2F4-4730-9440-5A95BA1E01C4}"/>
                </a:ext>
              </a:extLst>
            </p:cNvPr>
            <p:cNvSpPr/>
            <p:nvPr/>
          </p:nvSpPr>
          <p:spPr>
            <a:xfrm>
              <a:off x="6400800" y="2066151"/>
              <a:ext cx="621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rgbClr val="E37F07"/>
                  </a:solidFill>
                </a:rPr>
                <a:t>aVDPV</a:t>
              </a:r>
              <a:endParaRPr lang="en-US" sz="1200" b="1" dirty="0">
                <a:solidFill>
                  <a:srgbClr val="E37F07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Poliovirus phenotypes in people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1222D6-6261-4389-9071-7FB278A7331C}"/>
              </a:ext>
            </a:extLst>
          </p:cNvPr>
          <p:cNvGrpSpPr/>
          <p:nvPr/>
        </p:nvGrpSpPr>
        <p:grpSpPr>
          <a:xfrm>
            <a:off x="795980" y="975287"/>
            <a:ext cx="3081754" cy="2184095"/>
            <a:chOff x="3014246" y="1200150"/>
            <a:chExt cx="3081754" cy="21840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26F532-3507-43BB-A7A9-8BDB720D6020}"/>
                </a:ext>
              </a:extLst>
            </p:cNvPr>
            <p:cNvGrpSpPr/>
            <p:nvPr/>
          </p:nvGrpSpPr>
          <p:grpSpPr>
            <a:xfrm>
              <a:off x="3352800" y="1200150"/>
              <a:ext cx="2743200" cy="1828800"/>
              <a:chOff x="1447800" y="1200150"/>
              <a:chExt cx="2743200" cy="18288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A40744E-0CAA-4C08-AB10-ADF3A3A3FD99}"/>
                  </a:ext>
                </a:extLst>
              </p:cNvPr>
              <p:cNvCxnSpPr/>
              <p:nvPr/>
            </p:nvCxnSpPr>
            <p:spPr>
              <a:xfrm>
                <a:off x="1447800" y="1200150"/>
                <a:ext cx="0" cy="1828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9C9A6-803D-429E-8A73-1AE1CD5748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7800" y="3028950"/>
                <a:ext cx="2743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ED6F35-1D8F-476A-BD9A-E1130009D54D}"/>
                </a:ext>
              </a:extLst>
            </p:cNvPr>
            <p:cNvSpPr/>
            <p:nvPr/>
          </p:nvSpPr>
          <p:spPr>
            <a:xfrm rot="16200000">
              <a:off x="2554633" y="1945273"/>
              <a:ext cx="1257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Transmission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F6DCCD-7103-4DD0-8F9E-56C6E7E00CAC}"/>
                </a:ext>
              </a:extLst>
            </p:cNvPr>
            <p:cNvSpPr/>
            <p:nvPr/>
          </p:nvSpPr>
          <p:spPr>
            <a:xfrm>
              <a:off x="4280175" y="3045691"/>
              <a:ext cx="9733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Virulence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6ECB30-6A4F-4F19-835A-617AC8BCE2B0}"/>
              </a:ext>
            </a:extLst>
          </p:cNvPr>
          <p:cNvGrpSpPr/>
          <p:nvPr/>
        </p:nvGrpSpPr>
        <p:grpSpPr>
          <a:xfrm>
            <a:off x="4944534" y="997255"/>
            <a:ext cx="3081751" cy="2184095"/>
            <a:chOff x="3014249" y="1200150"/>
            <a:chExt cx="3081751" cy="218409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B6B412-8190-4D0B-8850-B5B918137184}"/>
                </a:ext>
              </a:extLst>
            </p:cNvPr>
            <p:cNvGrpSpPr/>
            <p:nvPr/>
          </p:nvGrpSpPr>
          <p:grpSpPr>
            <a:xfrm>
              <a:off x="3352800" y="1200150"/>
              <a:ext cx="2743200" cy="1828800"/>
              <a:chOff x="1447800" y="1200150"/>
              <a:chExt cx="2743200" cy="182880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1CF28D-BA9F-431A-B0B7-DC26B52347D5}"/>
                  </a:ext>
                </a:extLst>
              </p:cNvPr>
              <p:cNvCxnSpPr/>
              <p:nvPr/>
            </p:nvCxnSpPr>
            <p:spPr>
              <a:xfrm>
                <a:off x="1447800" y="1200150"/>
                <a:ext cx="0" cy="1828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7BA1106-6776-4BDE-93F5-2AA7696259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7800" y="3028950"/>
                <a:ext cx="2743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43CC8B6-6C1A-4E61-8238-CB39A165BFBA}"/>
                </a:ext>
              </a:extLst>
            </p:cNvPr>
            <p:cNvSpPr/>
            <p:nvPr/>
          </p:nvSpPr>
          <p:spPr>
            <a:xfrm rot="16200000">
              <a:off x="2301265" y="1945273"/>
              <a:ext cx="17645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Within-host fitness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F0990DA-1AA7-4F4E-AAAA-B0850CD4FF22}"/>
                </a:ext>
              </a:extLst>
            </p:cNvPr>
            <p:cNvSpPr/>
            <p:nvPr/>
          </p:nvSpPr>
          <p:spPr>
            <a:xfrm>
              <a:off x="4280175" y="3045691"/>
              <a:ext cx="9733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Virulence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8C510-4E50-42D2-BAB1-6BD79F2EEC8D}"/>
              </a:ext>
            </a:extLst>
          </p:cNvPr>
          <p:cNvGrpSpPr/>
          <p:nvPr/>
        </p:nvGrpSpPr>
        <p:grpSpPr>
          <a:xfrm>
            <a:off x="1256553" y="1744978"/>
            <a:ext cx="5427600" cy="1001959"/>
            <a:chOff x="1256553" y="1744978"/>
            <a:chExt cx="5427600" cy="100195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AB851A-9BE4-425D-8D98-883CF66287EE}"/>
                </a:ext>
              </a:extLst>
            </p:cNvPr>
            <p:cNvSpPr/>
            <p:nvPr/>
          </p:nvSpPr>
          <p:spPr>
            <a:xfrm flipH="1">
              <a:off x="1256553" y="1744978"/>
              <a:ext cx="1279049" cy="1001959"/>
            </a:xfrm>
            <a:prstGeom prst="ellipse">
              <a:avLst/>
            </a:prstGeom>
            <a:gradFill flip="none" rotWithShape="1">
              <a:gsLst>
                <a:gs pos="70000">
                  <a:srgbClr val="C9E8A8">
                    <a:alpha val="50000"/>
                  </a:srgbClr>
                </a:gs>
                <a:gs pos="0">
                  <a:srgbClr val="92D050">
                    <a:alpha val="50000"/>
                  </a:srgb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DD2888-7800-4687-A858-F3F76C382F0F}"/>
                </a:ext>
              </a:extLst>
            </p:cNvPr>
            <p:cNvSpPr/>
            <p:nvPr/>
          </p:nvSpPr>
          <p:spPr>
            <a:xfrm>
              <a:off x="1504048" y="2055940"/>
              <a:ext cx="8072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7CBF33"/>
                  </a:solidFill>
                </a:rPr>
                <a:t>Sabin-like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486DF2-4BD5-4215-BC60-3E14545BEB10}"/>
                </a:ext>
              </a:extLst>
            </p:cNvPr>
            <p:cNvSpPr/>
            <p:nvPr/>
          </p:nvSpPr>
          <p:spPr>
            <a:xfrm flipH="1">
              <a:off x="5405104" y="2164028"/>
              <a:ext cx="1279049" cy="560122"/>
            </a:xfrm>
            <a:prstGeom prst="ellipse">
              <a:avLst/>
            </a:prstGeom>
            <a:gradFill flip="none" rotWithShape="1">
              <a:gsLst>
                <a:gs pos="70000">
                  <a:srgbClr val="C9E8A8">
                    <a:alpha val="50000"/>
                  </a:srgbClr>
                </a:gs>
                <a:gs pos="0">
                  <a:srgbClr val="92D050">
                    <a:alpha val="50000"/>
                  </a:srgb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7D6375-97B9-46E0-889A-5C37C4DED501}"/>
                </a:ext>
              </a:extLst>
            </p:cNvPr>
            <p:cNvSpPr/>
            <p:nvPr/>
          </p:nvSpPr>
          <p:spPr>
            <a:xfrm>
              <a:off x="5652599" y="2316428"/>
              <a:ext cx="8072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7CBF33"/>
                  </a:solidFill>
                </a:rPr>
                <a:t>Sabin-like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8DAD2-2179-4243-BE83-4E91A015B724}"/>
              </a:ext>
            </a:extLst>
          </p:cNvPr>
          <p:cNvGrpSpPr/>
          <p:nvPr/>
        </p:nvGrpSpPr>
        <p:grpSpPr>
          <a:xfrm>
            <a:off x="2744883" y="861952"/>
            <a:ext cx="5329741" cy="1923383"/>
            <a:chOff x="2744883" y="861952"/>
            <a:chExt cx="5329741" cy="19233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D8BD57-85E4-48BE-851F-BD2CA2E0A5E9}"/>
                </a:ext>
              </a:extLst>
            </p:cNvPr>
            <p:cNvGrpSpPr/>
            <p:nvPr/>
          </p:nvGrpSpPr>
          <p:grpSpPr>
            <a:xfrm>
              <a:off x="2744883" y="1623871"/>
              <a:ext cx="1022898" cy="1161464"/>
              <a:chOff x="2744883" y="1623871"/>
              <a:chExt cx="1022898" cy="116146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6BA3E9-BCF8-4CAA-BD83-DF72E656044E}"/>
                  </a:ext>
                </a:extLst>
              </p:cNvPr>
              <p:cNvSpPr/>
              <p:nvPr/>
            </p:nvSpPr>
            <p:spPr>
              <a:xfrm flipH="1">
                <a:off x="2744883" y="1623871"/>
                <a:ext cx="1022898" cy="116146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B898D0">
                      <a:alpha val="50000"/>
                    </a:srgbClr>
                  </a:gs>
                  <a:gs pos="0">
                    <a:srgbClr val="7030A0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DFFA99-C9CC-4C4C-9889-A62B39E9403B}"/>
                  </a:ext>
                </a:extLst>
              </p:cNvPr>
              <p:cNvSpPr/>
              <p:nvPr/>
            </p:nvSpPr>
            <p:spPr>
              <a:xfrm>
                <a:off x="2996964" y="2090424"/>
                <a:ext cx="5846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>
                    <a:solidFill>
                      <a:srgbClr val="7030A0"/>
                    </a:solidFill>
                  </a:rPr>
                  <a:t>iVDPV</a:t>
                </a:r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A566E1A-0F79-481F-B504-3B4665BA70B4}"/>
                </a:ext>
              </a:extLst>
            </p:cNvPr>
            <p:cNvSpPr/>
            <p:nvPr/>
          </p:nvSpPr>
          <p:spPr>
            <a:xfrm flipH="1">
              <a:off x="6893434" y="861952"/>
              <a:ext cx="1181190" cy="702271"/>
            </a:xfrm>
            <a:prstGeom prst="ellipse">
              <a:avLst/>
            </a:prstGeom>
            <a:gradFill flip="none" rotWithShape="1">
              <a:gsLst>
                <a:gs pos="70000">
                  <a:srgbClr val="B898D0">
                    <a:alpha val="50000"/>
                  </a:srgbClr>
                </a:gs>
                <a:gs pos="0">
                  <a:srgbClr val="7030A0">
                    <a:alpha val="50000"/>
                  </a:srgb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F1A5DD-04CE-4862-8FEF-065F236F7A96}"/>
                </a:ext>
              </a:extLst>
            </p:cNvPr>
            <p:cNvSpPr/>
            <p:nvPr/>
          </p:nvSpPr>
          <p:spPr>
            <a:xfrm>
              <a:off x="7215576" y="1040424"/>
              <a:ext cx="5846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rgbClr val="7030A0"/>
                  </a:solidFill>
                </a:rPr>
                <a:t>iVDPV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0A8B634-59CA-4127-A292-ECA6ACE2B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15986"/>
              </p:ext>
            </p:extLst>
          </p:nvPr>
        </p:nvGraphicFramePr>
        <p:xfrm>
          <a:off x="296075" y="3394710"/>
          <a:ext cx="869552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218">
                  <a:extLst>
                    <a:ext uri="{9D8B030D-6E8A-4147-A177-3AD203B41FA5}">
                      <a16:colId xmlns:a16="http://schemas.microsoft.com/office/drawing/2014/main" val="1442572745"/>
                    </a:ext>
                  </a:extLst>
                </a:gridCol>
                <a:gridCol w="976307">
                  <a:extLst>
                    <a:ext uri="{9D8B030D-6E8A-4147-A177-3AD203B41FA5}">
                      <a16:colId xmlns:a16="http://schemas.microsoft.com/office/drawing/2014/main" val="37516618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22282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895035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802842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81705524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4024112201"/>
                    </a:ext>
                  </a:extLst>
                </a:gridCol>
              </a:tblGrid>
              <a:tr h="3840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Genetic classification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Sabin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92D050"/>
                          </a:solidFill>
                        </a:rPr>
                        <a:t>Sabin-like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C00000"/>
                          </a:solidFill>
                        </a:rPr>
                        <a:t>cVDPV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7030A0"/>
                          </a:solidFill>
                        </a:rPr>
                        <a:t>iVDPV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6"/>
                          </a:solidFill>
                        </a:rPr>
                        <a:t>aVDPV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673703"/>
                  </a:ext>
                </a:extLst>
              </a:tr>
              <a:tr h="7932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Epidemiology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Circulating wild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Vaccine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Shed after vaccination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Circulating vaccine-derived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Chronic shedding of </a:t>
                      </a:r>
                      <a:r>
                        <a:rPr lang="en-US" sz="1400" b="0" i="0" dirty="0"/>
                        <a:t>vaccine</a:t>
                      </a:r>
                      <a:r>
                        <a:rPr lang="en-US" sz="1400" dirty="0"/>
                        <a:t> from immunocompromised people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Ambiguous vaccine-derived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(could be </a:t>
                      </a:r>
                      <a:r>
                        <a:rPr lang="en-US" sz="1400" dirty="0" err="1"/>
                        <a:t>cVDPV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iVDPV</a:t>
                      </a:r>
                      <a:r>
                        <a:rPr lang="en-US" sz="1400" dirty="0"/>
                        <a:t>, or Sabin-like)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61605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B9C25B3-7A51-49D1-ACDA-7FCEAAEC0289}"/>
              </a:ext>
            </a:extLst>
          </p:cNvPr>
          <p:cNvGrpSpPr/>
          <p:nvPr/>
        </p:nvGrpSpPr>
        <p:grpSpPr>
          <a:xfrm>
            <a:off x="1443873" y="2296954"/>
            <a:ext cx="4575927" cy="471951"/>
            <a:chOff x="1443873" y="2296954"/>
            <a:chExt cx="4575927" cy="4719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B4679F-B2AA-4955-A40D-FE28A20B7834}"/>
                </a:ext>
              </a:extLst>
            </p:cNvPr>
            <p:cNvSpPr/>
            <p:nvPr/>
          </p:nvSpPr>
          <p:spPr>
            <a:xfrm>
              <a:off x="1443873" y="2296954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Sabin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8CBD55-5484-4353-9D80-13B8BDD5A75C}"/>
                </a:ext>
              </a:extLst>
            </p:cNvPr>
            <p:cNvSpPr/>
            <p:nvPr/>
          </p:nvSpPr>
          <p:spPr>
            <a:xfrm>
              <a:off x="5482473" y="2491906"/>
              <a:ext cx="5373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Sabin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B0F4C5-C7EF-4D23-AACF-33607A78E946}"/>
              </a:ext>
            </a:extLst>
          </p:cNvPr>
          <p:cNvGrpSpPr/>
          <p:nvPr/>
        </p:nvGrpSpPr>
        <p:grpSpPr>
          <a:xfrm>
            <a:off x="2744883" y="906779"/>
            <a:ext cx="5332317" cy="1599954"/>
            <a:chOff x="2744883" y="906779"/>
            <a:chExt cx="5332317" cy="15999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3BB0D0-CFE1-4D2E-ADEF-D4E5986EC53D}"/>
                </a:ext>
              </a:extLst>
            </p:cNvPr>
            <p:cNvGrpSpPr/>
            <p:nvPr/>
          </p:nvGrpSpPr>
          <p:grpSpPr>
            <a:xfrm>
              <a:off x="2744883" y="906779"/>
              <a:ext cx="1117715" cy="810372"/>
              <a:chOff x="2744883" y="906779"/>
              <a:chExt cx="1117715" cy="81037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4D201EB-DA5B-47B4-A8CB-4D9F26CD6288}"/>
                  </a:ext>
                </a:extLst>
              </p:cNvPr>
              <p:cNvSpPr/>
              <p:nvPr/>
            </p:nvSpPr>
            <p:spPr>
              <a:xfrm flipH="1">
                <a:off x="2744883" y="906779"/>
                <a:ext cx="1117715" cy="810372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E08080">
                      <a:alpha val="50000"/>
                    </a:srgbClr>
                  </a:gs>
                  <a:gs pos="0">
                    <a:srgbClr val="C00000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324572A-D0F6-4E26-B272-400CC7BD7A52}"/>
                  </a:ext>
                </a:extLst>
              </p:cNvPr>
              <p:cNvSpPr/>
              <p:nvPr/>
            </p:nvSpPr>
            <p:spPr>
              <a:xfrm>
                <a:off x="2975325" y="1276350"/>
                <a:ext cx="6102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>
                    <a:solidFill>
                      <a:srgbClr val="AC0000"/>
                    </a:solidFill>
                  </a:rPr>
                  <a:t>cVDPV</a:t>
                </a:r>
                <a:endParaRPr lang="en-US" sz="1200" b="1" dirty="0">
                  <a:solidFill>
                    <a:srgbClr val="AC0000"/>
                  </a:solidFill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EFC706-98E7-4262-B9AF-D06F33AAE6EC}"/>
                </a:ext>
              </a:extLst>
            </p:cNvPr>
            <p:cNvSpPr/>
            <p:nvPr/>
          </p:nvSpPr>
          <p:spPr>
            <a:xfrm flipH="1">
              <a:off x="6959485" y="1761378"/>
              <a:ext cx="1117715" cy="745355"/>
            </a:xfrm>
            <a:prstGeom prst="ellipse">
              <a:avLst/>
            </a:prstGeom>
            <a:gradFill flip="none" rotWithShape="1">
              <a:gsLst>
                <a:gs pos="70000">
                  <a:srgbClr val="E08080">
                    <a:alpha val="50000"/>
                  </a:srgbClr>
                </a:gs>
                <a:gs pos="0">
                  <a:srgbClr val="C00000">
                    <a:alpha val="50000"/>
                  </a:srgb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0D1B34D-4D85-4E0D-9EE7-F1992876BDAD}"/>
                </a:ext>
              </a:extLst>
            </p:cNvPr>
            <p:cNvSpPr/>
            <p:nvPr/>
          </p:nvSpPr>
          <p:spPr>
            <a:xfrm>
              <a:off x="7189928" y="2091938"/>
              <a:ext cx="6102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rgbClr val="AC0000"/>
                  </a:solidFill>
                </a:rPr>
                <a:t>cVDPV</a:t>
              </a:r>
              <a:endParaRPr lang="en-US" sz="1200" b="1" dirty="0">
                <a:solidFill>
                  <a:srgbClr val="AC0000"/>
                </a:solidFill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508DD062-063A-47A6-A849-6CEB5F87C885}"/>
              </a:ext>
            </a:extLst>
          </p:cNvPr>
          <p:cNvSpPr/>
          <p:nvPr/>
        </p:nvSpPr>
        <p:spPr>
          <a:xfrm flipH="1">
            <a:off x="2975324" y="895350"/>
            <a:ext cx="902409" cy="450499"/>
          </a:xfrm>
          <a:prstGeom prst="ellipse">
            <a:avLst/>
          </a:prstGeom>
          <a:gradFill flip="none" rotWithShape="1">
            <a:gsLst>
              <a:gs pos="70000">
                <a:schemeClr val="bg1">
                  <a:lumMod val="85000"/>
                  <a:alpha val="50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C48DDD8-2E0D-4F53-93A9-0829C4C11854}"/>
              </a:ext>
            </a:extLst>
          </p:cNvPr>
          <p:cNvSpPr/>
          <p:nvPr/>
        </p:nvSpPr>
        <p:spPr>
          <a:xfrm flipH="1">
            <a:off x="7285265" y="1740251"/>
            <a:ext cx="902409" cy="450499"/>
          </a:xfrm>
          <a:prstGeom prst="ellipse">
            <a:avLst/>
          </a:prstGeom>
          <a:gradFill flip="none" rotWithShape="1">
            <a:gsLst>
              <a:gs pos="70000">
                <a:schemeClr val="bg1">
                  <a:lumMod val="85000"/>
                  <a:alpha val="50000"/>
                </a:schemeClr>
              </a:gs>
              <a:gs pos="0">
                <a:schemeClr val="tx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9978EF-CF14-4B95-80AF-259C6550D9D6}"/>
              </a:ext>
            </a:extLst>
          </p:cNvPr>
          <p:cNvSpPr/>
          <p:nvPr/>
        </p:nvSpPr>
        <p:spPr>
          <a:xfrm>
            <a:off x="3200400" y="1003675"/>
            <a:ext cx="496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WPV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75127F-BCEA-4A07-8A01-8145128542DE}"/>
              </a:ext>
            </a:extLst>
          </p:cNvPr>
          <p:cNvSpPr/>
          <p:nvPr/>
        </p:nvSpPr>
        <p:spPr>
          <a:xfrm>
            <a:off x="7525184" y="1836472"/>
            <a:ext cx="496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WPV</a:t>
            </a:r>
          </a:p>
        </p:txBody>
      </p:sp>
    </p:spTree>
    <p:extLst>
      <p:ext uri="{BB962C8B-B14F-4D97-AF65-F5344CB8AC3E}">
        <p14:creationId xmlns:p14="http://schemas.microsoft.com/office/powerpoint/2010/main" val="28820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9574" y="1509749"/>
            <a:ext cx="8148626" cy="2791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Sabin vaccine strains are cold monkey kidney polioviruses. </a:t>
            </a:r>
          </a:p>
          <a:p>
            <a:pPr>
              <a:buFontTx/>
              <a:buChar char="-"/>
            </a:pPr>
            <a:r>
              <a:rPr lang="en-US" sz="1600" dirty="0"/>
              <a:t>Person-to-person transmission plays no role in the survival of Sabin polioviruses.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Millions of people are exposed to OPV every year.</a:t>
            </a:r>
          </a:p>
          <a:p>
            <a:pPr>
              <a:buFontTx/>
              <a:buChar char="-"/>
            </a:pPr>
            <a:r>
              <a:rPr lang="en-US" sz="1600" dirty="0"/>
              <a:t>Sabin polioviruses transmit less effectively than WPV and rarely cause disease.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But roughly every one in 100 million exposures over the last 20 years has lead to </a:t>
            </a:r>
            <a:r>
              <a:rPr lang="en-US" sz="1800" dirty="0" err="1"/>
              <a:t>cVDPV</a:t>
            </a:r>
            <a:r>
              <a:rPr lang="en-US" sz="1800" dirty="0"/>
              <a:t> emergence, which are often phenotypically WPV reborn.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cVDPV</a:t>
            </a:r>
            <a:r>
              <a:rPr lang="en-US" dirty="0"/>
              <a:t> is a weird zoonosis</a:t>
            </a:r>
          </a:p>
        </p:txBody>
      </p:sp>
    </p:spTree>
    <p:extLst>
      <p:ext uri="{BB962C8B-B14F-4D97-AF65-F5344CB8AC3E}">
        <p14:creationId xmlns:p14="http://schemas.microsoft.com/office/powerpoint/2010/main" val="15611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7C51F-E6BD-4FE2-ACBA-DF6EFF061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3" y="590541"/>
            <a:ext cx="3657607" cy="45720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A03D13-4FB8-4E26-ABF4-7BB32EADF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20" y="590541"/>
            <a:ext cx="3657607" cy="45720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A4A1C7-0F65-486D-8B12-B28E860123B9}"/>
              </a:ext>
            </a:extLst>
          </p:cNvPr>
          <p:cNvSpPr/>
          <p:nvPr/>
        </p:nvSpPr>
        <p:spPr>
          <a:xfrm>
            <a:off x="4800600" y="782419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Type 2</a:t>
            </a:r>
          </a:p>
          <a:p>
            <a:pPr algn="ctr"/>
            <a:r>
              <a:rPr lang="en-US" sz="1200"/>
              <a:t>amino acid sequences</a:t>
            </a:r>
          </a:p>
          <a:p>
            <a:pPr algn="ctr"/>
            <a:r>
              <a:rPr lang="en-US" sz="1200"/>
              <a:t>whole coding region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C82B2-06C5-4926-BAAE-94F6668EA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5" y="590541"/>
            <a:ext cx="3657607" cy="4572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99F227-6191-4E73-B5EC-E8CE4E7C97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590541"/>
            <a:ext cx="3657607" cy="45720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C27924-BC11-4A3B-98A9-B88A81DD836D}"/>
              </a:ext>
            </a:extLst>
          </p:cNvPr>
          <p:cNvSpPr/>
          <p:nvPr/>
        </p:nvSpPr>
        <p:spPr>
          <a:xfrm>
            <a:off x="609600" y="782419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Type 1</a:t>
            </a:r>
          </a:p>
          <a:p>
            <a:pPr algn="ctr"/>
            <a:r>
              <a:rPr lang="en-US" sz="1200" dirty="0"/>
              <a:t>amino acid sequences</a:t>
            </a:r>
          </a:p>
          <a:p>
            <a:pPr algn="ctr"/>
            <a:r>
              <a:rPr lang="en-US" sz="1200" dirty="0"/>
              <a:t>whole coding region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tests of poliovirus evolution in </a:t>
            </a:r>
            <a:r>
              <a:rPr lang="en-US" dirty="0" err="1"/>
              <a:t>Genbank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A880F1-B644-4658-AFEB-C87D4ADA3D9F}"/>
              </a:ext>
            </a:extLst>
          </p:cNvPr>
          <p:cNvGrpSpPr/>
          <p:nvPr/>
        </p:nvGrpSpPr>
        <p:grpSpPr>
          <a:xfrm>
            <a:off x="7644384" y="1481328"/>
            <a:ext cx="481244" cy="253916"/>
            <a:chOff x="7696200" y="1481328"/>
            <a:chExt cx="481244" cy="2539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30B514-62FB-4B29-A623-6EA68510903D}"/>
                </a:ext>
              </a:extLst>
            </p:cNvPr>
            <p:cNvSpPr/>
            <p:nvPr/>
          </p:nvSpPr>
          <p:spPr>
            <a:xfrm>
              <a:off x="7726680" y="1481328"/>
              <a:ext cx="45076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WPV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615B4A-1201-431F-996D-39FD8DA2F763}"/>
                </a:ext>
              </a:extLst>
            </p:cNvPr>
            <p:cNvSpPr/>
            <p:nvPr/>
          </p:nvSpPr>
          <p:spPr>
            <a:xfrm>
              <a:off x="7696200" y="157276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8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Higher </a:t>
            </a:r>
            <a:r>
              <a:rPr lang="en-US" sz="2600" dirty="0" err="1"/>
              <a:t>dN</a:t>
            </a:r>
            <a:r>
              <a:rPr lang="en-US" sz="2600" dirty="0"/>
              <a:t>/</a:t>
            </a:r>
            <a:r>
              <a:rPr lang="en-US" sz="2600" dirty="0" err="1"/>
              <a:t>dS</a:t>
            </a:r>
            <a:r>
              <a:rPr lang="en-US" sz="2600" dirty="0"/>
              <a:t> is </a:t>
            </a:r>
            <a:r>
              <a:rPr lang="en-US" sz="2600" i="1" dirty="0"/>
              <a:t>less often </a:t>
            </a:r>
            <a:r>
              <a:rPr lang="en-US" sz="2600" dirty="0"/>
              <a:t>associated with transmission!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8AF27AA9-CA25-4AC4-A730-D80F64EB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34" y="3257550"/>
            <a:ext cx="8765966" cy="1725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WPV has </a:t>
            </a:r>
            <a:r>
              <a:rPr lang="en-US" sz="1600" i="1" dirty="0"/>
              <a:t>very few </a:t>
            </a:r>
            <a:r>
              <a:rPr lang="en-US" sz="1600" dirty="0"/>
              <a:t>non-synonymous changes from Sabin!</a:t>
            </a:r>
          </a:p>
          <a:p>
            <a:pPr marL="0" indent="0">
              <a:buNone/>
            </a:pPr>
            <a:br>
              <a:rPr lang="en-US" sz="1600" dirty="0"/>
            </a:br>
            <a:r>
              <a:rPr lang="en-US" sz="1600" dirty="0"/>
              <a:t>Sabin-likes explore </a:t>
            </a:r>
            <a:r>
              <a:rPr lang="en-US" sz="1600" i="1" dirty="0"/>
              <a:t>a lot</a:t>
            </a:r>
            <a:r>
              <a:rPr lang="en-US" sz="1600" dirty="0"/>
              <a:t> of sequence space.</a:t>
            </a:r>
          </a:p>
          <a:p>
            <a:pPr marL="0" indent="0">
              <a:buNone/>
            </a:pPr>
            <a:br>
              <a:rPr lang="en-US" sz="1600" dirty="0"/>
            </a:br>
            <a:r>
              <a:rPr lang="en-US" sz="1600" dirty="0"/>
              <a:t>Sequences plus epidemiology suggests that non-reverting, non-synonymous mutations may reduce transmissibility while increasing within-host fitness.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08167" lvl="1" indent="0">
              <a:buNone/>
            </a:pP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53395A-E8E4-42D9-B6B8-C4BE93D0E62C}"/>
              </a:ext>
            </a:extLst>
          </p:cNvPr>
          <p:cNvGrpSpPr/>
          <p:nvPr/>
        </p:nvGrpSpPr>
        <p:grpSpPr>
          <a:xfrm>
            <a:off x="304800" y="782419"/>
            <a:ext cx="4265744" cy="2322731"/>
            <a:chOff x="304800" y="782419"/>
            <a:chExt cx="4265744" cy="2322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32C78E-61BE-42AD-9C14-82BE9F1D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803410"/>
              <a:ext cx="4265744" cy="23017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A4A1C7-0F65-486D-8B12-B28E860123B9}"/>
                </a:ext>
              </a:extLst>
            </p:cNvPr>
            <p:cNvSpPr/>
            <p:nvPr/>
          </p:nvSpPr>
          <p:spPr>
            <a:xfrm>
              <a:off x="876138" y="782419"/>
              <a:ext cx="1638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Type 1</a:t>
              </a:r>
            </a:p>
            <a:p>
              <a:pPr algn="ctr"/>
              <a:r>
                <a:rPr lang="en-US" sz="1200" dirty="0"/>
                <a:t>Capsid polyprotein (P1)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3B4344-BDD5-4FEF-B3A5-7D4E9EA1138A}"/>
              </a:ext>
            </a:extLst>
          </p:cNvPr>
          <p:cNvGrpSpPr/>
          <p:nvPr/>
        </p:nvGrpSpPr>
        <p:grpSpPr>
          <a:xfrm>
            <a:off x="4758113" y="782419"/>
            <a:ext cx="4265744" cy="2282971"/>
            <a:chOff x="4758113" y="782419"/>
            <a:chExt cx="4265744" cy="22829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C1C4C6-1BA3-4628-BF93-98135FED1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113" y="932517"/>
              <a:ext cx="4265744" cy="213287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AA15DE-9081-49A9-B65A-1C43CBDC55A8}"/>
                </a:ext>
              </a:extLst>
            </p:cNvPr>
            <p:cNvSpPr/>
            <p:nvPr/>
          </p:nvSpPr>
          <p:spPr>
            <a:xfrm>
              <a:off x="5410200" y="782419"/>
              <a:ext cx="1638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Type 2</a:t>
              </a:r>
            </a:p>
            <a:p>
              <a:pPr algn="ctr"/>
              <a:r>
                <a:rPr lang="en-US" sz="1200" dirty="0"/>
                <a:t>Capsid polyprotein (P1)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91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94300"/>
            <a:ext cx="9144000" cy="44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`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0510" y="3284412"/>
            <a:ext cx="5028922" cy="1725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Despite widespread population immunity, WPV and </a:t>
            </a:r>
            <a:r>
              <a:rPr lang="en-US" sz="1600" dirty="0" err="1"/>
              <a:t>cVDPV</a:t>
            </a:r>
            <a:r>
              <a:rPr lang="en-US" sz="1600" dirty="0"/>
              <a:t> have stable antigenicity within a narrow region in sequence space.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And yet, much broader antigenic variation is typical in immuno-compromised carriers.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974B1B12-D441-447E-8C78-1D46045C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57150"/>
            <a:ext cx="8735290" cy="609600"/>
          </a:xfrm>
        </p:spPr>
        <p:txBody>
          <a:bodyPr>
            <a:noAutofit/>
          </a:bodyPr>
          <a:lstStyle/>
          <a:p>
            <a:r>
              <a:rPr lang="en-US" sz="2500" dirty="0"/>
              <a:t>Antigenic variation is </a:t>
            </a:r>
            <a:r>
              <a:rPr lang="en-US" sz="2500" i="1" dirty="0"/>
              <a:t>less often </a:t>
            </a:r>
            <a:r>
              <a:rPr lang="en-US" sz="2500" dirty="0"/>
              <a:t>associated with transmission!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52CE57-EF31-4172-83B5-E6B2144B9695}"/>
              </a:ext>
            </a:extLst>
          </p:cNvPr>
          <p:cNvGrpSpPr/>
          <p:nvPr/>
        </p:nvGrpSpPr>
        <p:grpSpPr>
          <a:xfrm>
            <a:off x="304800" y="742950"/>
            <a:ext cx="4897878" cy="2283272"/>
            <a:chOff x="304800" y="742950"/>
            <a:chExt cx="4897878" cy="22832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BC46E8-5C73-416A-9006-118AEEB723B4}"/>
                </a:ext>
              </a:extLst>
            </p:cNvPr>
            <p:cNvGrpSpPr/>
            <p:nvPr/>
          </p:nvGrpSpPr>
          <p:grpSpPr>
            <a:xfrm>
              <a:off x="304800" y="742950"/>
              <a:ext cx="4897878" cy="2283272"/>
              <a:chOff x="148936" y="2326944"/>
              <a:chExt cx="5387666" cy="251159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215F93-7BA5-4B4F-A605-63F8EE10D6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303"/>
              <a:stretch/>
            </p:blipFill>
            <p:spPr>
              <a:xfrm>
                <a:off x="148936" y="2525384"/>
                <a:ext cx="5108864" cy="2313159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BE3167-BF3F-40CA-B08D-DB4E96EC8F36}"/>
                  </a:ext>
                </a:extLst>
              </p:cNvPr>
              <p:cNvSpPr/>
              <p:nvPr/>
            </p:nvSpPr>
            <p:spPr>
              <a:xfrm>
                <a:off x="1658617" y="2326944"/>
                <a:ext cx="387798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8163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EFEFF"/>
                    </a:highlight>
                    <a:uLnTx/>
                    <a:uFillTx/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     VP3-40            VP3-60            VP3-80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7C1C89D-0328-4CEF-AF6F-94CC05A7C8B8}"/>
                </a:ext>
              </a:extLst>
            </p:cNvPr>
            <p:cNvGrpSpPr/>
            <p:nvPr/>
          </p:nvGrpSpPr>
          <p:grpSpPr>
            <a:xfrm>
              <a:off x="4918822" y="1079808"/>
              <a:ext cx="97307" cy="1586380"/>
              <a:chOff x="4918822" y="1079808"/>
              <a:chExt cx="97307" cy="158638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EC403D8-FF7B-4556-BBC2-EB1BF54CF016}"/>
                  </a:ext>
                </a:extLst>
              </p:cNvPr>
              <p:cNvSpPr/>
              <p:nvPr/>
            </p:nvSpPr>
            <p:spPr>
              <a:xfrm>
                <a:off x="4918822" y="1347571"/>
                <a:ext cx="91440" cy="91440"/>
              </a:xfrm>
              <a:prstGeom prst="rect">
                <a:avLst/>
              </a:prstGeom>
              <a:solidFill>
                <a:srgbClr val="E37F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3D7769B-0E12-45B6-8718-6F009BDA1BE4}"/>
                  </a:ext>
                </a:extLst>
              </p:cNvPr>
              <p:cNvSpPr/>
              <p:nvPr/>
            </p:nvSpPr>
            <p:spPr>
              <a:xfrm>
                <a:off x="4918822" y="1483924"/>
                <a:ext cx="91440" cy="91440"/>
              </a:xfrm>
              <a:prstGeom prst="rect">
                <a:avLst/>
              </a:prstGeom>
              <a:solidFill>
                <a:srgbClr val="CB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30B02A8-DABD-45D6-80F5-EF86CCB06859}"/>
                  </a:ext>
                </a:extLst>
              </p:cNvPr>
              <p:cNvSpPr/>
              <p:nvPr/>
            </p:nvSpPr>
            <p:spPr>
              <a:xfrm>
                <a:off x="4918822" y="1620277"/>
                <a:ext cx="91440" cy="91440"/>
              </a:xfrm>
              <a:prstGeom prst="rect">
                <a:avLst/>
              </a:prstGeom>
              <a:solidFill>
                <a:srgbClr val="A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0EB4B8F-A7E8-46CD-8992-747C49F29CBE}"/>
                  </a:ext>
                </a:extLst>
              </p:cNvPr>
              <p:cNvSpPr/>
              <p:nvPr/>
            </p:nvSpPr>
            <p:spPr>
              <a:xfrm>
                <a:off x="4918822" y="1756630"/>
                <a:ext cx="91440" cy="91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F6DB2CC-8B12-4371-BE51-BEC0AFADA737}"/>
                  </a:ext>
                </a:extLst>
              </p:cNvPr>
              <p:cNvSpPr/>
              <p:nvPr/>
            </p:nvSpPr>
            <p:spPr>
              <a:xfrm>
                <a:off x="4918822" y="2302042"/>
                <a:ext cx="91440" cy="9144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D5C4CED-0D2C-4683-8F1D-B2D175FAF84C}"/>
                  </a:ext>
                </a:extLst>
              </p:cNvPr>
              <p:cNvSpPr/>
              <p:nvPr/>
            </p:nvSpPr>
            <p:spPr>
              <a:xfrm rot="2706723">
                <a:off x="4918822" y="2438395"/>
                <a:ext cx="91440" cy="914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A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97373E3-FCBC-44B0-9A7D-3A510D3D7605}"/>
                  </a:ext>
                </a:extLst>
              </p:cNvPr>
              <p:cNvGrpSpPr/>
              <p:nvPr/>
            </p:nvGrpSpPr>
            <p:grpSpPr>
              <a:xfrm>
                <a:off x="4918822" y="2574748"/>
                <a:ext cx="91868" cy="91440"/>
                <a:chOff x="5105400" y="2574748"/>
                <a:chExt cx="91868" cy="9144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78340F1-8F15-45EF-BFF0-9F250516D452}"/>
                    </a:ext>
                  </a:extLst>
                </p:cNvPr>
                <p:cNvSpPr/>
                <p:nvPr/>
              </p:nvSpPr>
              <p:spPr>
                <a:xfrm>
                  <a:off x="5105400" y="2574748"/>
                  <a:ext cx="91440" cy="9144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8E5C95F-4A62-4934-891A-34D74C8F6146}"/>
                    </a:ext>
                  </a:extLst>
                </p:cNvPr>
                <p:cNvSpPr/>
                <p:nvPr/>
              </p:nvSpPr>
              <p:spPr>
                <a:xfrm rot="2706723">
                  <a:off x="5105828" y="2574748"/>
                  <a:ext cx="91440" cy="9144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36E17A-0C68-49F0-9A0C-9B072CB8FC5D}"/>
                  </a:ext>
                </a:extLst>
              </p:cNvPr>
              <p:cNvSpPr/>
              <p:nvPr/>
            </p:nvSpPr>
            <p:spPr>
              <a:xfrm>
                <a:off x="4918822" y="1211218"/>
                <a:ext cx="91440" cy="91440"/>
              </a:xfrm>
              <a:prstGeom prst="rect">
                <a:avLst/>
              </a:prstGeom>
              <a:gradFill flip="none" rotWithShape="1">
                <a:gsLst>
                  <a:gs pos="33000">
                    <a:srgbClr val="916B26"/>
                  </a:gs>
                  <a:gs pos="0">
                    <a:srgbClr val="7CBF44"/>
                  </a:gs>
                  <a:gs pos="67000">
                    <a:srgbClr val="83206C"/>
                  </a:gs>
                  <a:gs pos="50000">
                    <a:srgbClr val="AC0000">
                      <a:lumMod val="100000"/>
                    </a:srgbClr>
                  </a:gs>
                  <a:gs pos="100000">
                    <a:srgbClr val="7030A0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877A9AA-60B4-4EEB-A8CA-B82FE4DE2170}"/>
                  </a:ext>
                </a:extLst>
              </p:cNvPr>
              <p:cNvSpPr/>
              <p:nvPr/>
            </p:nvSpPr>
            <p:spPr>
              <a:xfrm>
                <a:off x="4924689" y="1079808"/>
                <a:ext cx="91440" cy="91440"/>
              </a:xfrm>
              <a:prstGeom prst="ellipse">
                <a:avLst/>
              </a:prstGeom>
              <a:solidFill>
                <a:srgbClr val="00B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EC3C6E7-2D23-4F96-805F-49D63902890C}"/>
                  </a:ext>
                </a:extLst>
              </p:cNvPr>
              <p:cNvSpPr/>
              <p:nvPr/>
            </p:nvSpPr>
            <p:spPr>
              <a:xfrm>
                <a:off x="4922773" y="1895763"/>
                <a:ext cx="91440" cy="9144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66C7C3D-B05C-40F4-AB08-056E5D638394}"/>
                  </a:ext>
                </a:extLst>
              </p:cNvPr>
              <p:cNvSpPr/>
              <p:nvPr/>
            </p:nvSpPr>
            <p:spPr>
              <a:xfrm>
                <a:off x="4921614" y="2033393"/>
                <a:ext cx="91440" cy="91440"/>
              </a:xfrm>
              <a:prstGeom prst="ellipse">
                <a:avLst/>
              </a:prstGeom>
              <a:solidFill>
                <a:srgbClr val="8888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B9FFED6-764F-4A77-A447-AE2DD6B8AA0D}"/>
                  </a:ext>
                </a:extLst>
              </p:cNvPr>
              <p:cNvSpPr/>
              <p:nvPr/>
            </p:nvSpPr>
            <p:spPr>
              <a:xfrm>
                <a:off x="4920847" y="2168469"/>
                <a:ext cx="91440" cy="91440"/>
              </a:xfrm>
              <a:prstGeom prst="ellipse">
                <a:avLst/>
              </a:prstGeom>
              <a:solidFill>
                <a:srgbClr val="00A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E4B210D-0CC5-4DC1-B2C3-E5AC33074DC4}"/>
              </a:ext>
            </a:extLst>
          </p:cNvPr>
          <p:cNvGrpSpPr/>
          <p:nvPr/>
        </p:nvGrpSpPr>
        <p:grpSpPr>
          <a:xfrm>
            <a:off x="5334000" y="590541"/>
            <a:ext cx="3700279" cy="4572009"/>
            <a:chOff x="5334000" y="590541"/>
            <a:chExt cx="3700279" cy="457200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83026E0-602A-4DA2-BF4B-43A6BD67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672" y="590541"/>
              <a:ext cx="3657607" cy="457200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3F2BE2-4042-44AF-82EE-B024D512C9F9}"/>
                </a:ext>
              </a:extLst>
            </p:cNvPr>
            <p:cNvSpPr/>
            <p:nvPr/>
          </p:nvSpPr>
          <p:spPr>
            <a:xfrm>
              <a:off x="5334000" y="782419"/>
              <a:ext cx="15632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816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Type 1</a:t>
              </a:r>
            </a:p>
            <a:p>
              <a:pPr marL="0" marR="0" lvl="0" indent="0" algn="ctr" defTabSz="816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amino acid sequences</a:t>
              </a:r>
            </a:p>
            <a:p>
              <a:pPr marL="0" marR="0" lvl="0" indent="0" algn="ctr" defTabSz="816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whole coding region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4FDE52-8C9C-48F7-A0AD-F006496F9764}"/>
                </a:ext>
              </a:extLst>
            </p:cNvPr>
            <p:cNvSpPr/>
            <p:nvPr/>
          </p:nvSpPr>
          <p:spPr>
            <a:xfrm>
              <a:off x="5708598" y="2809404"/>
              <a:ext cx="91440" cy="91440"/>
            </a:xfrm>
            <a:prstGeom prst="rect">
              <a:avLst/>
            </a:prstGeom>
            <a:gradFill flip="none" rotWithShape="1">
              <a:gsLst>
                <a:gs pos="33000">
                  <a:srgbClr val="916B26"/>
                </a:gs>
                <a:gs pos="0">
                  <a:srgbClr val="7CBF44"/>
                </a:gs>
                <a:gs pos="67000">
                  <a:srgbClr val="83206C"/>
                </a:gs>
                <a:gs pos="50000">
                  <a:srgbClr val="AC0000">
                    <a:lumMod val="100000"/>
                  </a:srgbClr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A1AF16D-1764-44FD-BCB8-D63C97D26D44}"/>
                </a:ext>
              </a:extLst>
            </p:cNvPr>
            <p:cNvSpPr/>
            <p:nvPr/>
          </p:nvSpPr>
          <p:spPr>
            <a:xfrm>
              <a:off x="5873155" y="2430887"/>
              <a:ext cx="91440" cy="91440"/>
            </a:xfrm>
            <a:prstGeom prst="rect">
              <a:avLst/>
            </a:prstGeom>
            <a:solidFill>
              <a:srgbClr val="E37F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F598751-67EC-4006-85FB-17EAD64A9754}"/>
                </a:ext>
              </a:extLst>
            </p:cNvPr>
            <p:cNvSpPr/>
            <p:nvPr/>
          </p:nvSpPr>
          <p:spPr>
            <a:xfrm>
              <a:off x="6065066" y="2196805"/>
              <a:ext cx="91440" cy="91440"/>
            </a:xfrm>
            <a:prstGeom prst="rect">
              <a:avLst/>
            </a:prstGeom>
            <a:solidFill>
              <a:srgbClr val="CB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D7B574-7614-45FB-AF3E-BCEB066C28AA}"/>
                </a:ext>
              </a:extLst>
            </p:cNvPr>
            <p:cNvSpPr/>
            <p:nvPr/>
          </p:nvSpPr>
          <p:spPr>
            <a:xfrm>
              <a:off x="6558911" y="2149699"/>
              <a:ext cx="91440" cy="9144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741288-BDA0-4CD0-A803-8388AB6E1C61}"/>
                </a:ext>
              </a:extLst>
            </p:cNvPr>
            <p:cNvSpPr/>
            <p:nvPr/>
          </p:nvSpPr>
          <p:spPr>
            <a:xfrm>
              <a:off x="6894200" y="1408875"/>
              <a:ext cx="914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1A0BE0F-2F70-46B3-9F35-DAC36AAE429C}"/>
                </a:ext>
              </a:extLst>
            </p:cNvPr>
            <p:cNvSpPr/>
            <p:nvPr/>
          </p:nvSpPr>
          <p:spPr>
            <a:xfrm>
              <a:off x="6314844" y="2876545"/>
              <a:ext cx="91440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4BE35E-327F-456F-A4B8-E0789115CC3F}"/>
                </a:ext>
              </a:extLst>
            </p:cNvPr>
            <p:cNvSpPr/>
            <p:nvPr/>
          </p:nvSpPr>
          <p:spPr>
            <a:xfrm rot="2706723">
              <a:off x="6442822" y="2790466"/>
              <a:ext cx="91440" cy="914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AADC455-4589-4CA0-B03F-CDFA1054113D}"/>
                </a:ext>
              </a:extLst>
            </p:cNvPr>
            <p:cNvGrpSpPr/>
            <p:nvPr/>
          </p:nvGrpSpPr>
          <p:grpSpPr>
            <a:xfrm>
              <a:off x="7215241" y="2302042"/>
              <a:ext cx="91868" cy="91440"/>
              <a:chOff x="5105400" y="2574748"/>
              <a:chExt cx="91868" cy="9144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336C62E-F6AE-4E4B-9363-69BFA580B592}"/>
                  </a:ext>
                </a:extLst>
              </p:cNvPr>
              <p:cNvSpPr/>
              <p:nvPr/>
            </p:nvSpPr>
            <p:spPr>
              <a:xfrm>
                <a:off x="5105400" y="2574748"/>
                <a:ext cx="91440" cy="9144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8BC7B1F-A65C-4FFC-9AC7-A762E4F04304}"/>
                  </a:ext>
                </a:extLst>
              </p:cNvPr>
              <p:cNvSpPr/>
              <p:nvPr/>
            </p:nvSpPr>
            <p:spPr>
              <a:xfrm rot="2706723">
                <a:off x="5105828" y="2574748"/>
                <a:ext cx="91440" cy="9144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1423B28-6460-4D13-93BC-01F49A1F413F}"/>
                </a:ext>
              </a:extLst>
            </p:cNvPr>
            <p:cNvSpPr/>
            <p:nvPr/>
          </p:nvSpPr>
          <p:spPr>
            <a:xfrm>
              <a:off x="7229576" y="1576997"/>
              <a:ext cx="91440" cy="9144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878375-7A8D-4FEF-88F5-CAC324A7E85B}"/>
                </a:ext>
              </a:extLst>
            </p:cNvPr>
            <p:cNvSpPr/>
            <p:nvPr/>
          </p:nvSpPr>
          <p:spPr>
            <a:xfrm>
              <a:off x="6189203" y="2339447"/>
              <a:ext cx="91440" cy="91440"/>
            </a:xfrm>
            <a:prstGeom prst="ellipse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4AD20EC-3EC0-4E1F-9EE8-24738230BBC2}"/>
                </a:ext>
              </a:extLst>
            </p:cNvPr>
            <p:cNvSpPr/>
            <p:nvPr/>
          </p:nvSpPr>
          <p:spPr>
            <a:xfrm>
              <a:off x="6472602" y="2328017"/>
              <a:ext cx="91440" cy="91440"/>
            </a:xfrm>
            <a:prstGeom prst="ellipse">
              <a:avLst/>
            </a:prstGeom>
            <a:solidFill>
              <a:srgbClr val="00A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FA1B38-4E44-4460-BFC2-A1060BF40190}"/>
                </a:ext>
              </a:extLst>
            </p:cNvPr>
            <p:cNvSpPr/>
            <p:nvPr/>
          </p:nvSpPr>
          <p:spPr>
            <a:xfrm>
              <a:off x="5591162" y="4570558"/>
              <a:ext cx="91440" cy="91440"/>
            </a:xfrm>
            <a:prstGeom prst="ellipse">
              <a:avLst/>
            </a:prstGeom>
            <a:solidFill>
              <a:srgbClr val="00B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63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07CB1-CED9-459A-8BFC-741D6A960F08}"/>
              </a:ext>
            </a:extLst>
          </p:cNvPr>
          <p:cNvGrpSpPr/>
          <p:nvPr/>
        </p:nvGrpSpPr>
        <p:grpSpPr>
          <a:xfrm>
            <a:off x="824975" y="971550"/>
            <a:ext cx="7557025" cy="4178162"/>
            <a:chOff x="824975" y="971550"/>
            <a:chExt cx="7557025" cy="41781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6136B7-EFF3-48FF-AED6-7BB0B8BB4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75" y="971550"/>
              <a:ext cx="7557025" cy="417816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69A134-BEC0-4E04-BCA9-72D4751F63C6}"/>
                </a:ext>
              </a:extLst>
            </p:cNvPr>
            <p:cNvSpPr/>
            <p:nvPr/>
          </p:nvSpPr>
          <p:spPr>
            <a:xfrm>
              <a:off x="1219200" y="4381440"/>
              <a:ext cx="21291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</a:rPr>
                <a:t>Courtesy of Department of Virology,</a:t>
              </a:r>
              <a:br>
                <a:rPr lang="en-US" sz="1000" dirty="0">
                  <a:solidFill>
                    <a:prstClr val="black"/>
                  </a:solidFill>
                </a:rPr>
              </a:br>
              <a:r>
                <a:rPr lang="en-US" sz="1000" dirty="0">
                  <a:solidFill>
                    <a:prstClr val="black"/>
                  </a:solidFill>
                </a:rPr>
                <a:t>National Institute of Health, Pakistan.</a:t>
              </a:r>
              <a:endParaRPr lang="en-US" sz="1000" dirty="0"/>
            </a:p>
          </p:txBody>
        </p:sp>
      </p:grpSp>
      <p:sp>
        <p:nvSpPr>
          <p:cNvPr id="7" name="Title 19">
            <a:extLst>
              <a:ext uri="{FF2B5EF4-FFF2-40B4-BE49-F238E27FC236}">
                <a16:creationId xmlns:a16="http://schemas.microsoft.com/office/drawing/2014/main" id="{8C8E2F4A-4645-4803-9CB8-9411147F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609600"/>
          </a:xfrm>
        </p:spPr>
        <p:txBody>
          <a:bodyPr>
            <a:noAutofit/>
          </a:bodyPr>
          <a:lstStyle/>
          <a:p>
            <a:r>
              <a:rPr lang="en-US" sz="2400" dirty="0"/>
              <a:t>Changes in surveillance and vaccination policy are letting us watch poliovirus population genetics in the field for the first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991831-B0B0-4A34-9F86-55F214E76A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67" y="1293144"/>
            <a:ext cx="1504267" cy="15042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AC3548C-CEC2-4E7F-AC16-B1A9F09BADFD}"/>
              </a:ext>
            </a:extLst>
          </p:cNvPr>
          <p:cNvSpPr/>
          <p:nvPr/>
        </p:nvSpPr>
        <p:spPr>
          <a:xfrm>
            <a:off x="228600" y="4781550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* VP1 only</a:t>
            </a: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94706-EE18-417A-9B9C-FCA94D0F61BB}"/>
              </a:ext>
            </a:extLst>
          </p:cNvPr>
          <p:cNvSpPr/>
          <p:nvPr/>
        </p:nvSpPr>
        <p:spPr>
          <a:xfrm>
            <a:off x="818014" y="2114550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*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823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95750"/>
            <a:ext cx="9144000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0511" y="1037575"/>
            <a:ext cx="8887289" cy="336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Multiple evolutionary pathways reveal within-host and between-host fitness trade-offs.</a:t>
            </a:r>
          </a:p>
          <a:p>
            <a:pPr marL="0" indent="0">
              <a:buNone/>
            </a:pPr>
            <a:r>
              <a:rPr lang="en-US" sz="1600" dirty="0"/>
              <a:t>Virulence and transmissibility are different phenotypes.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VDPV evolution violates textbook expectations about phylogenetic correlates of increased transmissibility.</a:t>
            </a:r>
          </a:p>
          <a:p>
            <a:pPr>
              <a:buFontTx/>
              <a:buChar char="-"/>
            </a:pPr>
            <a:r>
              <a:rPr lang="en-US" sz="1600" dirty="0"/>
              <a:t>For poliovirus, antigenic variation and high </a:t>
            </a:r>
            <a:r>
              <a:rPr lang="en-US" sz="1600" dirty="0" err="1"/>
              <a:t>dN</a:t>
            </a:r>
            <a:r>
              <a:rPr lang="en-US" sz="1600" dirty="0"/>
              <a:t>/</a:t>
            </a:r>
            <a:r>
              <a:rPr lang="en-US" sz="1600" dirty="0" err="1"/>
              <a:t>dS</a:t>
            </a:r>
            <a:r>
              <a:rPr lang="en-US" sz="1600" dirty="0"/>
              <a:t> are anti-correlated with transmission.</a:t>
            </a:r>
          </a:p>
          <a:p>
            <a:pPr>
              <a:buFontTx/>
              <a:buChar char="-"/>
            </a:pPr>
            <a:r>
              <a:rPr lang="en-US" sz="1600" dirty="0"/>
              <a:t>We should not be glib when interpreting phylogenies of emerging pathogens for which little is known.</a:t>
            </a:r>
          </a:p>
          <a:p>
            <a:pPr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transition from Sabin to </a:t>
            </a:r>
            <a:r>
              <a:rPr lang="en-US" sz="1600" dirty="0" err="1"/>
              <a:t>cVDPV</a:t>
            </a:r>
            <a:r>
              <a:rPr lang="en-US" sz="1600" dirty="0"/>
              <a:t> is not simply a matter of reverting neurovirulence attenuation.</a:t>
            </a:r>
          </a:p>
          <a:p>
            <a:pPr>
              <a:buFontTx/>
              <a:buChar char="-"/>
            </a:pPr>
            <a:r>
              <a:rPr lang="en-US" sz="1600" dirty="0"/>
              <a:t>There is a complex population genetics process embedded in complex transmission dynamics.</a:t>
            </a:r>
          </a:p>
          <a:p>
            <a:pPr>
              <a:buFontTx/>
              <a:buChar char="-"/>
            </a:pPr>
            <a:r>
              <a:rPr lang="en-US" sz="1600" dirty="0"/>
              <a:t>Polio program is exploring the utility of incorporating </a:t>
            </a:r>
            <a:r>
              <a:rPr lang="en-US" sz="1600" dirty="0" err="1"/>
              <a:t>dN</a:t>
            </a:r>
            <a:r>
              <a:rPr lang="en-US" sz="1600" dirty="0"/>
              <a:t>/</a:t>
            </a:r>
            <a:r>
              <a:rPr lang="en-US" sz="1600" dirty="0" err="1"/>
              <a:t>dS</a:t>
            </a:r>
            <a:r>
              <a:rPr lang="en-US" sz="1600" dirty="0"/>
              <a:t> in risk assessment.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58163D-60C4-4F04-A817-EDFCD144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think we know now?</a:t>
            </a:r>
          </a:p>
        </p:txBody>
      </p:sp>
    </p:spTree>
    <p:extLst>
      <p:ext uri="{BB962C8B-B14F-4D97-AF65-F5344CB8AC3E}">
        <p14:creationId xmlns:p14="http://schemas.microsoft.com/office/powerpoint/2010/main" val="748751197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5 IDM Template" id="{15186EB5-548D-4BC2-A970-F8E9003A1E32}" vid="{A5A754B9-2771-44CF-A7BB-F68E6FD8B818}"/>
    </a:ext>
  </a:extLst>
</a:theme>
</file>

<file path=ppt/theme/theme2.xml><?xml version="1.0" encoding="utf-8"?>
<a:theme xmlns:a="http://schemas.openxmlformats.org/drawingml/2006/main" name="IDM_PPT Template v2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1FC585CFE014299F3070BD58FF3B6" ma:contentTypeVersion="2" ma:contentTypeDescription="Create a new document." ma:contentTypeScope="" ma:versionID="dc0b3724f3704fb77b2076d4c16db1a1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7dc6a475936c7ea1c463893926bf63e0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6FCQ3RPYFS27-342471493-115</_dlc_DocId>
    <_dlc_DocIdUrl xmlns="6d2bc46a-f014-48ed-be59-9d6cf5da36fb">
      <Url>https://idmod.sharepoint.com/reports/_layouts/15/DocIdRedir.aspx?ID=6FCQ3RPYFS27-342471493-115</Url>
      <Description>6FCQ3RPYFS27-342471493-115</Description>
    </_dlc_DocIdUrl>
    <SharedWithUsers xmlns="6d2bc46a-f014-48ed-be59-9d6cf5da36fb">
      <UserInfo>
        <DisplayName>Nicole Bates</DisplayName>
        <AccountId>17</AccountId>
        <AccountType/>
      </UserInfo>
      <UserInfo>
        <DisplayName>Kevin McCarthy</DisplayName>
        <AccountId>24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5ECB4B-65CD-45CD-A52F-C181A5240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7399E-5097-4399-8501-D789CD79F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57E21-32D5-4A77-915A-A1ECB8C45BFD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6d2bc46a-f014-48ed-be59-9d6cf5da36f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8CF8F39-090D-46C8-8BC4-F923834AFB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 IDM Template</Template>
  <TotalTime>43175</TotalTime>
  <Words>681</Words>
  <Application>Microsoft Office PowerPoint</Application>
  <PresentationFormat>On-screen Show (16:9)</PresentationFormat>
  <Paragraphs>158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IDM PPT w copyright</vt:lpstr>
      <vt:lpstr>IDM_PPT Template v2</vt:lpstr>
      <vt:lpstr>Beyond reversion: evolutionary epidemiology of vaccine-derived poliovirus transmission</vt:lpstr>
      <vt:lpstr>A quick poliovirus primer</vt:lpstr>
      <vt:lpstr>Poliovirus phenotypes in people</vt:lpstr>
      <vt:lpstr>cVDPV is a weird zoonosis</vt:lpstr>
      <vt:lpstr>Many tests of poliovirus evolution in Genbank</vt:lpstr>
      <vt:lpstr>Higher dN/dS is less often associated with transmission!</vt:lpstr>
      <vt:lpstr>Antigenic variation is less often associated with transmission!</vt:lpstr>
      <vt:lpstr>Changes in surveillance and vaccination policy are letting us watch poliovirus population genetics in the field for the first time.</vt:lpstr>
      <vt:lpstr>What do I think we know now?</vt:lpstr>
      <vt:lpstr>What’s next?</vt:lpstr>
      <vt:lpstr>Thanks!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Kemp</dc:creator>
  <cp:lastModifiedBy>Mike Famulare</cp:lastModifiedBy>
  <cp:revision>1110</cp:revision>
  <cp:lastPrinted>2016-01-27T00:23:27Z</cp:lastPrinted>
  <dcterms:created xsi:type="dcterms:W3CDTF">2016-01-26T22:52:46Z</dcterms:created>
  <dcterms:modified xsi:type="dcterms:W3CDTF">2018-04-18T18:31:31Z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0x010100A851FC585CFE014299F3070BD58FF3B6</vt:lpwstr>
  </property>
  <property fmtid="{D5CDD505-2E9C-101B-9397-08002B2CF9AE}" pid="3" name="_dlc_DocIdItemGuid">
    <vt:lpwstr>c7842b73-2c81-4173-ac9d-cd12dbbae4e3</vt:lpwstr>
  </property>
</Properties>
</file>