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  <p:sldMasterId id="2147483672" r:id="rId6"/>
    <p:sldMasterId id="2147483696" r:id="rId7"/>
  </p:sldMasterIdLst>
  <p:notesMasterIdLst>
    <p:notesMasterId r:id="rId32"/>
  </p:notesMasterIdLst>
  <p:handoutMasterIdLst>
    <p:handoutMasterId r:id="rId33"/>
  </p:handoutMasterIdLst>
  <p:sldIdLst>
    <p:sldId id="262" r:id="rId8"/>
    <p:sldId id="322" r:id="rId9"/>
    <p:sldId id="302" r:id="rId10"/>
    <p:sldId id="294" r:id="rId11"/>
    <p:sldId id="297" r:id="rId12"/>
    <p:sldId id="298" r:id="rId13"/>
    <p:sldId id="299" r:id="rId14"/>
    <p:sldId id="300" r:id="rId15"/>
    <p:sldId id="268" r:id="rId16"/>
    <p:sldId id="309" r:id="rId17"/>
    <p:sldId id="263" r:id="rId18"/>
    <p:sldId id="304" r:id="rId19"/>
    <p:sldId id="284" r:id="rId20"/>
    <p:sldId id="267" r:id="rId21"/>
    <p:sldId id="283" r:id="rId22"/>
    <p:sldId id="292" r:id="rId23"/>
    <p:sldId id="324" r:id="rId24"/>
    <p:sldId id="325" r:id="rId25"/>
    <p:sldId id="316" r:id="rId26"/>
    <p:sldId id="327" r:id="rId27"/>
    <p:sldId id="326" r:id="rId28"/>
    <p:sldId id="329" r:id="rId29"/>
    <p:sldId id="318" r:id="rId30"/>
    <p:sldId id="330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0033"/>
    <a:srgbClr val="000000"/>
    <a:srgbClr val="DC0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7" autoAdjust="0"/>
    <p:restoredTop sz="90929"/>
  </p:normalViewPr>
  <p:slideViewPr>
    <p:cSldViewPr>
      <p:cViewPr varScale="1">
        <p:scale>
          <a:sx n="105" d="100"/>
          <a:sy n="105" d="100"/>
        </p:scale>
        <p:origin x="15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nf3:Documents:Complete:Salmonella_Blantyre_CID:CID_Supplement_dat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nf3:Desktop:MicroBC_Salmonella:Salmonella_resisatnce_1998-2014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nf3:Desktop:MicroBC_Salmonella:Salmonella_resisatnce_1998-201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f3:Desktop:MicroBC_Salmonella:age_dist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f3:Desktop:MicroBC_Salmonella:age_dist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488237086453799"/>
          <c:y val="0.132743362831858"/>
          <c:w val="0.84397485446702103"/>
          <c:h val="0.61125124846119905"/>
        </c:manualLayout>
      </c:layout>
      <c:lineChart>
        <c:grouping val="standard"/>
        <c:varyColors val="0"/>
        <c:ser>
          <c:idx val="0"/>
          <c:order val="0"/>
          <c:tx>
            <c:strRef>
              <c:f>'Counts and incidence'!$D$48</c:f>
              <c:strCache>
                <c:ptCount val="1"/>
                <c:pt idx="0">
                  <c:v>Salmonella Typhi</c:v>
                </c:pt>
              </c:strCache>
            </c:strRef>
          </c:tx>
          <c:marker>
            <c:symbol val="none"/>
          </c:marker>
          <c:cat>
            <c:numRef>
              <c:f>'Counts and incidence'!$C$49:$C$65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'Counts and incidence'!$D$49:$D$65</c:f>
              <c:numCache>
                <c:formatCode>General</c:formatCode>
                <c:ptCount val="17"/>
                <c:pt idx="0">
                  <c:v>24</c:v>
                </c:pt>
                <c:pt idx="1">
                  <c:v>13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9</c:v>
                </c:pt>
                <c:pt idx="6">
                  <c:v>17</c:v>
                </c:pt>
                <c:pt idx="7">
                  <c:v>19</c:v>
                </c:pt>
                <c:pt idx="8">
                  <c:v>18</c:v>
                </c:pt>
                <c:pt idx="9">
                  <c:v>10</c:v>
                </c:pt>
                <c:pt idx="10">
                  <c:v>16</c:v>
                </c:pt>
                <c:pt idx="11">
                  <c:v>19</c:v>
                </c:pt>
                <c:pt idx="12">
                  <c:v>18</c:v>
                </c:pt>
                <c:pt idx="13">
                  <c:v>67</c:v>
                </c:pt>
                <c:pt idx="14">
                  <c:v>186</c:v>
                </c:pt>
                <c:pt idx="15">
                  <c:v>843</c:v>
                </c:pt>
                <c:pt idx="16">
                  <c:v>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B1-4E36-B546-9CE3C6CD3721}"/>
            </c:ext>
          </c:extLst>
        </c:ser>
        <c:ser>
          <c:idx val="1"/>
          <c:order val="1"/>
          <c:tx>
            <c:strRef>
              <c:f>'Counts and incidence'!$E$48</c:f>
              <c:strCache>
                <c:ptCount val="1"/>
                <c:pt idx="0">
                  <c:v>Salmonella Typhimurium</c:v>
                </c:pt>
              </c:strCache>
            </c:strRef>
          </c:tx>
          <c:marker>
            <c:symbol val="none"/>
          </c:marker>
          <c:cat>
            <c:numRef>
              <c:f>'Counts and incidence'!$C$49:$C$65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'Counts and incidence'!$E$49:$E$65</c:f>
              <c:numCache>
                <c:formatCode>General</c:formatCode>
                <c:ptCount val="17"/>
                <c:pt idx="0">
                  <c:v>441</c:v>
                </c:pt>
                <c:pt idx="1">
                  <c:v>375</c:v>
                </c:pt>
                <c:pt idx="2">
                  <c:v>397</c:v>
                </c:pt>
                <c:pt idx="3">
                  <c:v>446</c:v>
                </c:pt>
                <c:pt idx="4" formatCode="#,##0">
                  <c:v>1040</c:v>
                </c:pt>
                <c:pt idx="5" formatCode="#,##0">
                  <c:v>1187</c:v>
                </c:pt>
                <c:pt idx="6">
                  <c:v>710</c:v>
                </c:pt>
                <c:pt idx="7">
                  <c:v>737</c:v>
                </c:pt>
                <c:pt idx="8">
                  <c:v>601</c:v>
                </c:pt>
                <c:pt idx="9">
                  <c:v>563</c:v>
                </c:pt>
                <c:pt idx="10">
                  <c:v>443</c:v>
                </c:pt>
                <c:pt idx="11">
                  <c:v>287</c:v>
                </c:pt>
                <c:pt idx="12">
                  <c:v>210</c:v>
                </c:pt>
                <c:pt idx="13">
                  <c:v>193</c:v>
                </c:pt>
                <c:pt idx="14">
                  <c:v>133</c:v>
                </c:pt>
                <c:pt idx="15">
                  <c:v>133</c:v>
                </c:pt>
                <c:pt idx="16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B1-4E36-B546-9CE3C6CD3721}"/>
            </c:ext>
          </c:extLst>
        </c:ser>
        <c:ser>
          <c:idx val="2"/>
          <c:order val="2"/>
          <c:tx>
            <c:strRef>
              <c:f>'Counts and incidence'!$F$48</c:f>
              <c:strCache>
                <c:ptCount val="1"/>
                <c:pt idx="0">
                  <c:v>Salmonella Enteritidis</c:v>
                </c:pt>
              </c:strCache>
            </c:strRef>
          </c:tx>
          <c:marker>
            <c:symbol val="none"/>
          </c:marker>
          <c:cat>
            <c:numRef>
              <c:f>'Counts and incidence'!$C$49:$C$65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'Counts and incidence'!$F$49:$F$65</c:f>
              <c:numCache>
                <c:formatCode>General</c:formatCode>
                <c:ptCount val="17"/>
                <c:pt idx="0">
                  <c:v>79</c:v>
                </c:pt>
                <c:pt idx="1">
                  <c:v>209</c:v>
                </c:pt>
                <c:pt idx="2">
                  <c:v>232</c:v>
                </c:pt>
                <c:pt idx="3">
                  <c:v>318</c:v>
                </c:pt>
                <c:pt idx="4">
                  <c:v>226</c:v>
                </c:pt>
                <c:pt idx="5">
                  <c:v>106</c:v>
                </c:pt>
                <c:pt idx="6">
                  <c:v>79</c:v>
                </c:pt>
                <c:pt idx="7">
                  <c:v>78</c:v>
                </c:pt>
                <c:pt idx="8">
                  <c:v>53</c:v>
                </c:pt>
                <c:pt idx="9">
                  <c:v>49</c:v>
                </c:pt>
                <c:pt idx="10">
                  <c:v>42</c:v>
                </c:pt>
                <c:pt idx="11">
                  <c:v>36</c:v>
                </c:pt>
                <c:pt idx="12">
                  <c:v>34</c:v>
                </c:pt>
                <c:pt idx="13">
                  <c:v>22</c:v>
                </c:pt>
                <c:pt idx="14">
                  <c:v>19</c:v>
                </c:pt>
                <c:pt idx="15">
                  <c:v>13</c:v>
                </c:pt>
                <c:pt idx="16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B1-4E36-B546-9CE3C6CD3721}"/>
            </c:ext>
          </c:extLst>
        </c:ser>
        <c:ser>
          <c:idx val="3"/>
          <c:order val="3"/>
          <c:tx>
            <c:strRef>
              <c:f>'Counts and incidence'!$G$48</c:f>
              <c:strCache>
                <c:ptCount val="1"/>
                <c:pt idx="0">
                  <c:v>Other Salmonella serovars</c:v>
                </c:pt>
              </c:strCache>
            </c:strRef>
          </c:tx>
          <c:marker>
            <c:symbol val="none"/>
          </c:marker>
          <c:cat>
            <c:numRef>
              <c:f>'Counts and incidence'!$C$49:$C$65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'Counts and incidence'!$G$49:$G$65</c:f>
              <c:numCache>
                <c:formatCode>General</c:formatCode>
                <c:ptCount val="17"/>
                <c:pt idx="0">
                  <c:v>21</c:v>
                </c:pt>
                <c:pt idx="1">
                  <c:v>39</c:v>
                </c:pt>
                <c:pt idx="2">
                  <c:v>57</c:v>
                </c:pt>
                <c:pt idx="3">
                  <c:v>19</c:v>
                </c:pt>
                <c:pt idx="4">
                  <c:v>115</c:v>
                </c:pt>
                <c:pt idx="5">
                  <c:v>30</c:v>
                </c:pt>
                <c:pt idx="6">
                  <c:v>87</c:v>
                </c:pt>
                <c:pt idx="7">
                  <c:v>32</c:v>
                </c:pt>
                <c:pt idx="8">
                  <c:v>17</c:v>
                </c:pt>
                <c:pt idx="9">
                  <c:v>17</c:v>
                </c:pt>
                <c:pt idx="10">
                  <c:v>13</c:v>
                </c:pt>
                <c:pt idx="11">
                  <c:v>20</c:v>
                </c:pt>
                <c:pt idx="12">
                  <c:v>21</c:v>
                </c:pt>
                <c:pt idx="13">
                  <c:v>9</c:v>
                </c:pt>
                <c:pt idx="14">
                  <c:v>4</c:v>
                </c:pt>
                <c:pt idx="15">
                  <c:v>7</c:v>
                </c:pt>
                <c:pt idx="16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B1-4E36-B546-9CE3C6CD37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9952040"/>
        <c:axId val="2119955576"/>
      </c:lineChart>
      <c:catAx>
        <c:axId val="2119952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gradFill flip="none" rotWithShape="1">
              <a:gsLst>
                <a:gs pos="0">
                  <a:schemeClr val="tx1">
                    <a:tint val="75000"/>
                    <a:shade val="95000"/>
                    <a:satMod val="105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2119955576"/>
        <c:crosses val="autoZero"/>
        <c:auto val="1"/>
        <c:lblAlgn val="ctr"/>
        <c:lblOffset val="100"/>
        <c:noMultiLvlLbl val="0"/>
      </c:catAx>
      <c:valAx>
        <c:axId val="2119955576"/>
        <c:scaling>
          <c:orientation val="minMax"/>
          <c:max val="12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Frequency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1995204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1" baseline="0" dirty="0" smtClean="0">
                <a:effectLst/>
              </a:rPr>
              <a:t>S</a:t>
            </a:r>
            <a:r>
              <a:rPr lang="en-US" sz="1400" b="1" i="0" baseline="0" dirty="0" smtClean="0">
                <a:effectLst/>
              </a:rPr>
              <a:t>. Typhimurium</a:t>
            </a:r>
            <a:endParaRPr lang="en-US" sz="1400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 sz="1400" dirty="0"/>
          </a:p>
        </c:rich>
      </c:tx>
      <c:overlay val="0"/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Susceptible</c:v>
                </c:pt>
              </c:strCache>
            </c:strRef>
          </c:tx>
          <c:invertIfNegative val="0"/>
          <c:cat>
            <c:numRef>
              <c:f>Sheet2!$A$2:$A$18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Sheet2!$B$2:$B$18</c:f>
              <c:numCache>
                <c:formatCode>0.00%</c:formatCode>
                <c:ptCount val="17"/>
                <c:pt idx="0">
                  <c:v>4.1000000000000002E-2</c:v>
                </c:pt>
                <c:pt idx="1">
                  <c:v>1.6E-2</c:v>
                </c:pt>
                <c:pt idx="2">
                  <c:v>2.5999999999999999E-2</c:v>
                </c:pt>
                <c:pt idx="3">
                  <c:v>0.02</c:v>
                </c:pt>
                <c:pt idx="4">
                  <c:v>1.9E-2</c:v>
                </c:pt>
                <c:pt idx="5">
                  <c:v>1.2999999999999999E-2</c:v>
                </c:pt>
                <c:pt idx="6">
                  <c:v>3.2000000000000001E-2</c:v>
                </c:pt>
                <c:pt idx="7">
                  <c:v>2.3E-2</c:v>
                </c:pt>
                <c:pt idx="8">
                  <c:v>2.7E-2</c:v>
                </c:pt>
                <c:pt idx="9">
                  <c:v>1.4E-2</c:v>
                </c:pt>
                <c:pt idx="10">
                  <c:v>3.2000000000000001E-2</c:v>
                </c:pt>
                <c:pt idx="11">
                  <c:v>5.6000000000000001E-2</c:v>
                </c:pt>
                <c:pt idx="12">
                  <c:v>5.1999999999999998E-2</c:v>
                </c:pt>
                <c:pt idx="13">
                  <c:v>2.1000000000000001E-2</c:v>
                </c:pt>
                <c:pt idx="14">
                  <c:v>0.06</c:v>
                </c:pt>
                <c:pt idx="15">
                  <c:v>0.03</c:v>
                </c:pt>
                <c:pt idx="16">
                  <c:v>9.0999999999999998E-2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B3-408D-9771-66C04BEBEE7D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Resistant to 1-2 agents</c:v>
                </c:pt>
              </c:strCache>
            </c:strRef>
          </c:tx>
          <c:invertIfNegative val="0"/>
          <c:cat>
            <c:numRef>
              <c:f>Sheet2!$A$2:$A$18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Sheet2!$C$2:$C$18</c:f>
              <c:numCache>
                <c:formatCode>0.00%</c:formatCode>
                <c:ptCount val="17"/>
                <c:pt idx="0">
                  <c:v>0.95599999999999996</c:v>
                </c:pt>
                <c:pt idx="1">
                  <c:v>0.95099999999999996</c:v>
                </c:pt>
                <c:pt idx="2">
                  <c:v>0.94799999999999995</c:v>
                </c:pt>
                <c:pt idx="3">
                  <c:v>0.81799999999999995</c:v>
                </c:pt>
                <c:pt idx="4">
                  <c:v>0.22800000000000001</c:v>
                </c:pt>
                <c:pt idx="5">
                  <c:v>0.152</c:v>
                </c:pt>
                <c:pt idx="6">
                  <c:v>8.7999999999999995E-2</c:v>
                </c:pt>
                <c:pt idx="7">
                  <c:v>8.5999999999999993E-2</c:v>
                </c:pt>
                <c:pt idx="8">
                  <c:v>9.5000000000000001E-2</c:v>
                </c:pt>
                <c:pt idx="9">
                  <c:v>6.2E-2</c:v>
                </c:pt>
                <c:pt idx="10">
                  <c:v>4.1000000000000002E-2</c:v>
                </c:pt>
                <c:pt idx="11">
                  <c:v>0.105</c:v>
                </c:pt>
                <c:pt idx="12">
                  <c:v>0.17100000000000001</c:v>
                </c:pt>
                <c:pt idx="13">
                  <c:v>0.192</c:v>
                </c:pt>
                <c:pt idx="14">
                  <c:v>0.12</c:v>
                </c:pt>
                <c:pt idx="15">
                  <c:v>0.23300000000000001</c:v>
                </c:pt>
                <c:pt idx="16">
                  <c:v>0.32200000000000001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B3-408D-9771-66C04BEBEE7D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MDR</c:v>
                </c:pt>
              </c:strCache>
            </c:strRef>
          </c:tx>
          <c:invertIfNegative val="0"/>
          <c:cat>
            <c:numRef>
              <c:f>Sheet2!$A$2:$A$18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Sheet2!$D$2:$D$18</c:f>
              <c:numCache>
                <c:formatCode>0.00%</c:formatCode>
                <c:ptCount val="17"/>
                <c:pt idx="0">
                  <c:v>2E-3</c:v>
                </c:pt>
                <c:pt idx="1">
                  <c:v>3.3000000000000002E-2</c:v>
                </c:pt>
                <c:pt idx="2">
                  <c:v>2.5999999999999999E-2</c:v>
                </c:pt>
                <c:pt idx="3">
                  <c:v>0.16200000000000001</c:v>
                </c:pt>
                <c:pt idx="4">
                  <c:v>0.754</c:v>
                </c:pt>
                <c:pt idx="5">
                  <c:v>0.83599999999999997</c:v>
                </c:pt>
                <c:pt idx="6">
                  <c:v>0.88</c:v>
                </c:pt>
                <c:pt idx="7">
                  <c:v>0.89100000000000001</c:v>
                </c:pt>
                <c:pt idx="8">
                  <c:v>0.879</c:v>
                </c:pt>
                <c:pt idx="9">
                  <c:v>0.92300000000000004</c:v>
                </c:pt>
                <c:pt idx="10">
                  <c:v>0.92700000000000005</c:v>
                </c:pt>
                <c:pt idx="11">
                  <c:v>0.83899999999999997</c:v>
                </c:pt>
                <c:pt idx="12">
                  <c:v>0.77600000000000002</c:v>
                </c:pt>
                <c:pt idx="13">
                  <c:v>0.78800000000000003</c:v>
                </c:pt>
                <c:pt idx="14">
                  <c:v>0.82</c:v>
                </c:pt>
                <c:pt idx="15">
                  <c:v>0.73699999999999999</c:v>
                </c:pt>
                <c:pt idx="16">
                  <c:v>0.58699999999999997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B3-408D-9771-66C04BEBE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3423432"/>
        <c:axId val="-2143534840"/>
      </c:barChart>
      <c:catAx>
        <c:axId val="-2143423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43534840"/>
        <c:crosses val="autoZero"/>
        <c:auto val="1"/>
        <c:lblAlgn val="ctr"/>
        <c:lblOffset val="100"/>
        <c:noMultiLvlLbl val="0"/>
      </c:catAx>
      <c:valAx>
        <c:axId val="-214353484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Proportion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-21434234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 </a:t>
            </a:r>
            <a:r>
              <a:rPr lang="en-US" sz="1400" i="1" dirty="0" smtClean="0"/>
              <a:t>S</a:t>
            </a:r>
            <a:r>
              <a:rPr lang="en-US" sz="1400" dirty="0" smtClean="0"/>
              <a:t>. Typhi</a:t>
            </a:r>
            <a:endParaRPr lang="en-US" sz="1400" dirty="0"/>
          </a:p>
        </c:rich>
      </c:tx>
      <c:overlay val="0"/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Sheet2!$Q$1</c:f>
              <c:strCache>
                <c:ptCount val="1"/>
                <c:pt idx="0">
                  <c:v>Susceptible</c:v>
                </c:pt>
              </c:strCache>
            </c:strRef>
          </c:tx>
          <c:invertIfNegative val="0"/>
          <c:cat>
            <c:numRef>
              <c:f>Sheet2!$P$2:$P$18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Sheet2!$Q$2:$Q$18</c:f>
              <c:numCache>
                <c:formatCode>0.00%</c:formatCode>
                <c:ptCount val="17"/>
                <c:pt idx="0">
                  <c:v>0.91200000000000003</c:v>
                </c:pt>
                <c:pt idx="1">
                  <c:v>0.5</c:v>
                </c:pt>
                <c:pt idx="2">
                  <c:v>0.66700000000000004</c:v>
                </c:pt>
                <c:pt idx="3">
                  <c:v>0.66700000000000004</c:v>
                </c:pt>
                <c:pt idx="4">
                  <c:v>0.33300000000000002</c:v>
                </c:pt>
                <c:pt idx="5">
                  <c:v>0.77800000000000002</c:v>
                </c:pt>
                <c:pt idx="6">
                  <c:v>1</c:v>
                </c:pt>
                <c:pt idx="7">
                  <c:v>0.9</c:v>
                </c:pt>
                <c:pt idx="8">
                  <c:v>1</c:v>
                </c:pt>
                <c:pt idx="9">
                  <c:v>1</c:v>
                </c:pt>
                <c:pt idx="10">
                  <c:v>0.93799999999999994</c:v>
                </c:pt>
                <c:pt idx="11">
                  <c:v>0.88</c:v>
                </c:pt>
                <c:pt idx="12">
                  <c:v>0.52400000000000002</c:v>
                </c:pt>
                <c:pt idx="13">
                  <c:v>0.27500000000000002</c:v>
                </c:pt>
                <c:pt idx="14">
                  <c:v>5.8000000000000003E-2</c:v>
                </c:pt>
                <c:pt idx="15">
                  <c:v>1.2E-2</c:v>
                </c:pt>
                <c:pt idx="16">
                  <c:v>1.9E-2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37-43A1-91EF-906EA342E796}"/>
            </c:ext>
          </c:extLst>
        </c:ser>
        <c:ser>
          <c:idx val="1"/>
          <c:order val="1"/>
          <c:tx>
            <c:strRef>
              <c:f>Sheet2!$R$1</c:f>
              <c:strCache>
                <c:ptCount val="1"/>
                <c:pt idx="0">
                  <c:v>Resistant to 1-2 agents</c:v>
                </c:pt>
              </c:strCache>
            </c:strRef>
          </c:tx>
          <c:invertIfNegative val="0"/>
          <c:cat>
            <c:numRef>
              <c:f>Sheet2!$P$2:$P$18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Sheet2!$R$2:$R$18</c:f>
              <c:numCache>
                <c:formatCode>0.00%</c:formatCode>
                <c:ptCount val="17"/>
                <c:pt idx="0">
                  <c:v>8.7999999999999995E-2</c:v>
                </c:pt>
                <c:pt idx="1">
                  <c:v>0.35699999999999998</c:v>
                </c:pt>
                <c:pt idx="2">
                  <c:v>0.25</c:v>
                </c:pt>
                <c:pt idx="3">
                  <c:v>0.33300000000000002</c:v>
                </c:pt>
                <c:pt idx="4">
                  <c:v>0</c:v>
                </c:pt>
                <c:pt idx="5">
                  <c:v>0.111</c:v>
                </c:pt>
                <c:pt idx="6">
                  <c:v>0</c:v>
                </c:pt>
                <c:pt idx="7">
                  <c:v>0.1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0.12</c:v>
                </c:pt>
                <c:pt idx="12">
                  <c:v>0.14299999999999999</c:v>
                </c:pt>
                <c:pt idx="13">
                  <c:v>0.10100000000000001</c:v>
                </c:pt>
                <c:pt idx="14">
                  <c:v>3.2000000000000001E-2</c:v>
                </c:pt>
                <c:pt idx="15">
                  <c:v>1.2E-2</c:v>
                </c:pt>
                <c:pt idx="16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37-43A1-91EF-906EA342E796}"/>
            </c:ext>
          </c:extLst>
        </c:ser>
        <c:ser>
          <c:idx val="2"/>
          <c:order val="2"/>
          <c:tx>
            <c:strRef>
              <c:f>Sheet2!$S$1</c:f>
              <c:strCache>
                <c:ptCount val="1"/>
                <c:pt idx="0">
                  <c:v>MDR</c:v>
                </c:pt>
              </c:strCache>
            </c:strRef>
          </c:tx>
          <c:invertIfNegative val="0"/>
          <c:cat>
            <c:numRef>
              <c:f>Sheet2!$P$2:$P$18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Sheet2!$S$2:$S$18</c:f>
              <c:numCache>
                <c:formatCode>0.00%</c:formatCode>
                <c:ptCount val="17"/>
                <c:pt idx="0">
                  <c:v>0</c:v>
                </c:pt>
                <c:pt idx="1">
                  <c:v>0.14299999999999999</c:v>
                </c:pt>
                <c:pt idx="2">
                  <c:v>8.3000000000000004E-2</c:v>
                </c:pt>
                <c:pt idx="3">
                  <c:v>0</c:v>
                </c:pt>
                <c:pt idx="4">
                  <c:v>0.66700000000000004</c:v>
                </c:pt>
                <c:pt idx="5">
                  <c:v>0.111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6.2E-2</c:v>
                </c:pt>
                <c:pt idx="11">
                  <c:v>0</c:v>
                </c:pt>
                <c:pt idx="12">
                  <c:v>0.33300000000000002</c:v>
                </c:pt>
                <c:pt idx="13">
                  <c:v>0.623</c:v>
                </c:pt>
                <c:pt idx="14">
                  <c:v>0.91100000000000003</c:v>
                </c:pt>
                <c:pt idx="15">
                  <c:v>0.97499999999999998</c:v>
                </c:pt>
                <c:pt idx="16">
                  <c:v>0.96699999999999997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37-43A1-91EF-906EA342E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3455752"/>
        <c:axId val="-2143444472"/>
      </c:barChart>
      <c:catAx>
        <c:axId val="-2143455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43444472"/>
        <c:crosses val="autoZero"/>
        <c:auto val="1"/>
        <c:lblAlgn val="ctr"/>
        <c:lblOffset val="100"/>
        <c:noMultiLvlLbl val="0"/>
      </c:catAx>
      <c:valAx>
        <c:axId val="-214344447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Proportion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-21434557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 smtClean="0"/>
              <a:t> </a:t>
            </a:r>
            <a:r>
              <a:rPr lang="en-US" sz="1400" i="1" dirty="0" smtClean="0"/>
              <a:t>S</a:t>
            </a:r>
            <a:r>
              <a:rPr lang="en-US" sz="1400" dirty="0" smtClean="0"/>
              <a:t>. Typhimurium</a:t>
            </a:r>
            <a:endParaRPr lang="en-US" sz="1400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8802252843394601"/>
          <c:y val="6.0185185185185203E-2"/>
          <c:w val="0.79090048118985101"/>
          <c:h val="0.6536924030329539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age_distn.txt!$A$2:$A$17</c:f>
              <c:strCache>
                <c:ptCount val="16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&gt;75</c:v>
                </c:pt>
              </c:strCache>
            </c:strRef>
          </c:cat>
          <c:val>
            <c:numRef>
              <c:f>age_distn.txt!$B$2:$B$17</c:f>
              <c:numCache>
                <c:formatCode>General</c:formatCode>
                <c:ptCount val="16"/>
                <c:pt idx="0" formatCode="#,##0">
                  <c:v>2941</c:v>
                </c:pt>
                <c:pt idx="1">
                  <c:v>224</c:v>
                </c:pt>
                <c:pt idx="2">
                  <c:v>116</c:v>
                </c:pt>
                <c:pt idx="3">
                  <c:v>86</c:v>
                </c:pt>
                <c:pt idx="4">
                  <c:v>355</c:v>
                </c:pt>
                <c:pt idx="5">
                  <c:v>631</c:v>
                </c:pt>
                <c:pt idx="6">
                  <c:v>652</c:v>
                </c:pt>
                <c:pt idx="7">
                  <c:v>475</c:v>
                </c:pt>
                <c:pt idx="8">
                  <c:v>337</c:v>
                </c:pt>
                <c:pt idx="9">
                  <c:v>169</c:v>
                </c:pt>
                <c:pt idx="10">
                  <c:v>123</c:v>
                </c:pt>
                <c:pt idx="11">
                  <c:v>47</c:v>
                </c:pt>
                <c:pt idx="12">
                  <c:v>52</c:v>
                </c:pt>
                <c:pt idx="13">
                  <c:v>14</c:v>
                </c:pt>
                <c:pt idx="14">
                  <c:v>10</c:v>
                </c:pt>
                <c:pt idx="1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1F-4F70-8DEB-8C6155C14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23780568"/>
        <c:axId val="2128141400"/>
      </c:barChart>
      <c:catAx>
        <c:axId val="2123780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 (years)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2128141400"/>
        <c:crosses val="autoZero"/>
        <c:auto val="1"/>
        <c:lblAlgn val="ctr"/>
        <c:lblOffset val="100"/>
        <c:noMultiLvlLbl val="0"/>
      </c:catAx>
      <c:valAx>
        <c:axId val="2128141400"/>
        <c:scaling>
          <c:orientation val="minMax"/>
          <c:max val="30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2123780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i="1" dirty="0" smtClean="0"/>
              <a:t>S</a:t>
            </a:r>
            <a:r>
              <a:rPr lang="en-US" sz="1400" i="0" dirty="0" smtClean="0"/>
              <a:t>.</a:t>
            </a:r>
            <a:r>
              <a:rPr lang="en-US" sz="1400" i="0" baseline="0" dirty="0" smtClean="0"/>
              <a:t> Typhi</a:t>
            </a:r>
            <a:endParaRPr lang="en-US" sz="1400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8128966448008499"/>
          <c:y val="6.4492817312669107E-2"/>
          <c:w val="0.75029942563008101"/>
          <c:h val="0.6956603091827070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age_distn.txt!$A$2:$A$17</c:f>
              <c:strCache>
                <c:ptCount val="16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&gt;75</c:v>
                </c:pt>
              </c:strCache>
            </c:strRef>
          </c:cat>
          <c:val>
            <c:numRef>
              <c:f>age_distn.txt!$E$2:$E$17</c:f>
              <c:numCache>
                <c:formatCode>General</c:formatCode>
                <c:ptCount val="16"/>
                <c:pt idx="0">
                  <c:v>368</c:v>
                </c:pt>
                <c:pt idx="1">
                  <c:v>430</c:v>
                </c:pt>
                <c:pt idx="2">
                  <c:v>394</c:v>
                </c:pt>
                <c:pt idx="3">
                  <c:v>216</c:v>
                </c:pt>
                <c:pt idx="4">
                  <c:v>180</c:v>
                </c:pt>
                <c:pt idx="5">
                  <c:v>117</c:v>
                </c:pt>
                <c:pt idx="6">
                  <c:v>97</c:v>
                </c:pt>
                <c:pt idx="7">
                  <c:v>79</c:v>
                </c:pt>
                <c:pt idx="8">
                  <c:v>42</c:v>
                </c:pt>
                <c:pt idx="9">
                  <c:v>19</c:v>
                </c:pt>
                <c:pt idx="10">
                  <c:v>17</c:v>
                </c:pt>
                <c:pt idx="11">
                  <c:v>8</c:v>
                </c:pt>
                <c:pt idx="12">
                  <c:v>10</c:v>
                </c:pt>
                <c:pt idx="13">
                  <c:v>5</c:v>
                </c:pt>
                <c:pt idx="14">
                  <c:v>0</c:v>
                </c:pt>
                <c:pt idx="1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FD-4E25-BA35-4EA9808E42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29175368"/>
        <c:axId val="-2133241384"/>
      </c:barChart>
      <c:catAx>
        <c:axId val="2129175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 (years)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-2133241384"/>
        <c:crosses val="autoZero"/>
        <c:auto val="1"/>
        <c:lblAlgn val="ctr"/>
        <c:lblOffset val="100"/>
        <c:noMultiLvlLbl val="0"/>
      </c:catAx>
      <c:valAx>
        <c:axId val="-213324138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29175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780B9-B4C7-45F2-B486-2532F4B126A9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89F54-3FAC-4C3A-98D0-E8F365BCE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94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D823561-D8A8-4272-879E-ADE3A84E6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8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piecemeal</a:t>
            </a:r>
            <a:r>
              <a:rPr lang="en-US" baseline="0" dirty="0" smtClean="0"/>
              <a:t> approach we have previously taken to modelling and how we are trying to join the methodologies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23561-D8A8-4272-879E-ADE3A84E68D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38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aseline="0" dirty="0" smtClean="0"/>
              <a:t>H58 appeared to have</a:t>
            </a:r>
            <a:r>
              <a:rPr lang="en-US" sz="1400" dirty="0" smtClean="0"/>
              <a:t> emerged </a:t>
            </a:r>
            <a:r>
              <a:rPr lang="en-US" sz="1400" dirty="0" err="1" smtClean="0"/>
              <a:t>approx</a:t>
            </a:r>
            <a:r>
              <a:rPr lang="en-US" sz="1400" dirty="0" smtClean="0"/>
              <a:t> 30 years ago</a:t>
            </a:r>
            <a:endParaRPr lang="en-US" sz="1400" baseline="0" dirty="0" smtClean="0"/>
          </a:p>
          <a:p>
            <a:r>
              <a:rPr lang="en-US" sz="1400" baseline="0" dirty="0" smtClean="0"/>
              <a:t>Major routes for global dissemination depicted on world 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6BAE1-8B6F-194D-838A-0754557152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7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 </a:t>
            </a:r>
            <a:r>
              <a:rPr lang="en-US" dirty="0" err="1" smtClean="0"/>
              <a:t>descrtipion</a:t>
            </a:r>
            <a:r>
              <a:rPr lang="en-US" dirty="0" smtClean="0"/>
              <a:t> of MLW, Blantyre and Malawi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23561-D8A8-4272-879E-ADE3A84E68D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2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Only about 60,000 patients in total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a consequence, bloodstream invasive disease is neglected and with it AMR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NB – Typhoid not common in sub-Saharan Africa in this study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23561-D8A8-4272-879E-ADE3A84E68D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1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epidemics of</a:t>
            </a:r>
            <a:r>
              <a:rPr lang="en-US" baseline="0" dirty="0" smtClean="0"/>
              <a:t> MDR </a:t>
            </a:r>
            <a:r>
              <a:rPr lang="en-US" baseline="0" dirty="0" err="1" smtClean="0"/>
              <a:t>iSalmonella</a:t>
            </a:r>
            <a:endParaRPr lang="en-US" baseline="0" dirty="0" smtClean="0"/>
          </a:p>
          <a:p>
            <a:r>
              <a:rPr lang="en-US" baseline="0" dirty="0" err="1" smtClean="0"/>
              <a:t>E.Coli</a:t>
            </a:r>
            <a:r>
              <a:rPr lang="en-US" baseline="0" dirty="0" smtClean="0"/>
              <a:t> and Klebsiella data: invasive Salmonella should not be though of in isolation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23561-D8A8-4272-879E-ADE3A84E68D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63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5D4D-C974-48D4-AF79-6C5D4DC0E74D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5D4D-C974-48D4-AF79-6C5D4DC0E74D}" type="slidenum">
              <a:rPr lang="en-GB" smtClean="0"/>
              <a:pPr/>
              <a:t>15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epidemics of</a:t>
            </a:r>
            <a:r>
              <a:rPr lang="en-US" baseline="0" dirty="0" smtClean="0"/>
              <a:t> MDR </a:t>
            </a:r>
            <a:r>
              <a:rPr lang="en-US" baseline="0" dirty="0" err="1" smtClean="0"/>
              <a:t>iSalmonella</a:t>
            </a:r>
            <a:endParaRPr lang="en-US" baseline="0" dirty="0" smtClean="0"/>
          </a:p>
          <a:p>
            <a:r>
              <a:rPr lang="en-US" baseline="0" dirty="0" err="1" smtClean="0"/>
              <a:t>E.Coli</a:t>
            </a:r>
            <a:r>
              <a:rPr lang="en-US" baseline="0" dirty="0" smtClean="0"/>
              <a:t> and Klebsiella data: invasive Salmonella should not be though of in isolation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23561-D8A8-4272-879E-ADE3A84E68D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63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on current study</a:t>
            </a:r>
          </a:p>
          <a:p>
            <a:r>
              <a:rPr lang="en-US" dirty="0" smtClean="0"/>
              <a:t>Number of patients</a:t>
            </a:r>
          </a:p>
          <a:p>
            <a:r>
              <a:rPr lang="en-US" dirty="0" smtClean="0"/>
              <a:t>Surgical </a:t>
            </a:r>
            <a:r>
              <a:rPr lang="en-US" dirty="0" err="1" smtClean="0"/>
              <a:t>pts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23561-D8A8-4272-879E-ADE3A84E68D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03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on current study</a:t>
            </a:r>
          </a:p>
          <a:p>
            <a:r>
              <a:rPr lang="en-US" dirty="0" smtClean="0"/>
              <a:t>Number of patients</a:t>
            </a:r>
          </a:p>
          <a:p>
            <a:r>
              <a:rPr lang="en-US" dirty="0" smtClean="0"/>
              <a:t>Surgical </a:t>
            </a:r>
            <a:r>
              <a:rPr lang="en-US" dirty="0" err="1" smtClean="0"/>
              <a:t>pts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23561-D8A8-4272-879E-ADE3A84E68D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0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Logo_front_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57213"/>
            <a:ext cx="2611438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0" y="4114800"/>
            <a:ext cx="9144000" cy="0"/>
          </a:xfrm>
          <a:prstGeom prst="line">
            <a:avLst/>
          </a:prstGeom>
          <a:noFill/>
          <a:ln w="28575">
            <a:solidFill>
              <a:srgbClr val="DC002E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0" y="5810250"/>
            <a:ext cx="9144000" cy="0"/>
          </a:xfrm>
          <a:prstGeom prst="line">
            <a:avLst/>
          </a:prstGeom>
          <a:noFill/>
          <a:ln w="28575">
            <a:solidFill>
              <a:srgbClr val="DC002E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96875" y="4343400"/>
            <a:ext cx="7262813" cy="922338"/>
          </a:xfrm>
        </p:spPr>
        <p:txBody>
          <a:bodyPr/>
          <a:lstStyle>
            <a:lvl1pPr>
              <a:defRPr sz="2000" b="0">
                <a:latin typeface="Arial Black" pitchFamily="1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-7315200" y="3733800"/>
            <a:ext cx="6400800" cy="1752600"/>
          </a:xfrm>
        </p:spPr>
        <p:txBody>
          <a:bodyPr/>
          <a:lstStyle>
            <a:lvl1pPr>
              <a:defRPr sz="2500" b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04813" y="5213350"/>
            <a:ext cx="4495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 smtClean="0">
                <a:solidFill>
                  <a:srgbClr val="DC002E"/>
                </a:solidFill>
              </a:defRPr>
            </a:lvl1pPr>
          </a:lstStyle>
          <a:p>
            <a:pPr>
              <a:defRPr/>
            </a:pPr>
            <a:fld id="{FAE502F4-08B9-46FC-B66B-B7A8D15A10A2}" type="datetime4">
              <a:rPr lang="en-US"/>
              <a:pPr>
                <a:defRPr/>
              </a:pPr>
              <a:t>May 12, 2016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2088" y="609600"/>
            <a:ext cx="2068512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3375" y="609600"/>
            <a:ext cx="6056313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014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43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03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9749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213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787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863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19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978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547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584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886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268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72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5718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810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787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74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861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279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464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925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676400"/>
            <a:ext cx="40481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0888" y="1676400"/>
            <a:ext cx="40497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3375" y="6096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7099300" y="6523038"/>
            <a:ext cx="1676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38ABA00D-D4F6-4C54-ABE3-68A1345EC5E5}" type="slidenum">
              <a:rPr lang="en-US" sz="1200">
                <a:solidFill>
                  <a:srgbClr val="DC002E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200">
              <a:solidFill>
                <a:srgbClr val="DC002E"/>
              </a:solidFill>
            </a:endParaRPr>
          </a:p>
        </p:txBody>
      </p:sp>
      <p:sp>
        <p:nvSpPr>
          <p:cNvPr id="102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363" y="1676400"/>
            <a:ext cx="825023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6" name="Line 22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28575">
            <a:solidFill>
              <a:srgbClr val="DC002E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>
            <a:off x="0" y="6469063"/>
            <a:ext cx="9144000" cy="0"/>
          </a:xfrm>
          <a:prstGeom prst="line">
            <a:avLst/>
          </a:prstGeom>
          <a:noFill/>
          <a:ln w="28575">
            <a:solidFill>
              <a:srgbClr val="DC002E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pic>
        <p:nvPicPr>
          <p:cNvPr id="1032" name="Picture 24" descr="LSTM_small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735888" y="557213"/>
            <a:ext cx="92551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7900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790033"/>
          </a:solidFill>
          <a:latin typeface="Arial" charset="0"/>
          <a:ea typeface="ヒラギノ角ゴ Pro W3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790033"/>
          </a:solidFill>
          <a:latin typeface="Arial" charset="0"/>
          <a:ea typeface="ヒラギノ角ゴ Pro W3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790033"/>
          </a:solidFill>
          <a:latin typeface="Arial" charset="0"/>
          <a:ea typeface="ヒラギノ角ゴ Pro W3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790033"/>
          </a:solidFill>
          <a:latin typeface="Arial" charset="0"/>
          <a:ea typeface="ヒラギノ角ゴ Pro W3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100" b="1">
          <a:solidFill>
            <a:srgbClr val="790033"/>
          </a:solidFill>
          <a:latin typeface="Arial" charset="0"/>
          <a:ea typeface="ヒラギノ角ゴ Pro W3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100" b="1">
          <a:solidFill>
            <a:srgbClr val="790033"/>
          </a:solidFill>
          <a:latin typeface="Arial" charset="0"/>
          <a:ea typeface="ヒラギノ角ゴ Pro W3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100" b="1">
          <a:solidFill>
            <a:srgbClr val="790033"/>
          </a:solidFill>
          <a:latin typeface="Arial" charset="0"/>
          <a:ea typeface="ヒラギノ角ゴ Pro W3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100" b="1">
          <a:solidFill>
            <a:srgbClr val="790033"/>
          </a:solidFill>
          <a:latin typeface="Arial" charset="0"/>
          <a:ea typeface="ヒラギノ角ゴ Pro W3" pitchFamily="1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DC002E"/>
        </a:buClr>
        <a:buFont typeface="Times" pitchFamily="1" charset="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190500" indent="1920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DC002E"/>
        </a:buClr>
        <a:buFont typeface="Times" pitchFamily="1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573088" indent="1920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DC002E"/>
        </a:buClr>
        <a:buFont typeface="Times" pitchFamily="1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955675" indent="1841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DC002E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1330325" indent="1920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5pPr>
      <a:lvl6pPr marL="1787525" indent="192088" algn="l" rtl="0" fontAlgn="base">
        <a:lnSpc>
          <a:spcPct val="90000"/>
        </a:lnSpc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6pPr>
      <a:lvl7pPr marL="2244725" indent="192088" algn="l" rtl="0" fontAlgn="base">
        <a:lnSpc>
          <a:spcPct val="90000"/>
        </a:lnSpc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7pPr>
      <a:lvl8pPr marL="2701925" indent="192088" algn="l" rtl="0" fontAlgn="base">
        <a:lnSpc>
          <a:spcPct val="90000"/>
        </a:lnSpc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8pPr>
      <a:lvl9pPr marL="3159125" indent="192088" algn="l" rtl="0" fontAlgn="base">
        <a:lnSpc>
          <a:spcPct val="90000"/>
        </a:lnSpc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2691192-000A-4D56-95ED-99915D53483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12/05/2016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EECBE4-4E92-442B-802E-28154AA85C5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0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F226E87-80B9-9744-B999-1C7428E894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A504A9E-1427-C347-AFFA-C9E0149287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69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intermute.sr.unh.edu/photo/color/miscellany/images/hey-pig-piggy-pig-pig-pig.jpg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1"/>
          <p:cNvSpPr>
            <a:spLocks noGrp="1" noChangeArrowheads="1"/>
          </p:cNvSpPr>
          <p:nvPr>
            <p:ph type="dt" sz="quarter" idx="10"/>
          </p:nvPr>
        </p:nvSpPr>
        <p:spPr>
          <a:xfrm>
            <a:off x="395536" y="5373216"/>
            <a:ext cx="4495800" cy="457200"/>
          </a:xfrm>
          <a:noFill/>
        </p:spPr>
        <p:txBody>
          <a:bodyPr/>
          <a:lstStyle/>
          <a:p>
            <a:r>
              <a:rPr lang="en-US" dirty="0" smtClean="0"/>
              <a:t>Nick Feasey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4509120"/>
            <a:ext cx="7262813" cy="922338"/>
          </a:xfrm>
        </p:spPr>
        <p:txBody>
          <a:bodyPr/>
          <a:lstStyle/>
          <a:p>
            <a:pPr eaLnBrk="1" hangingPunct="1"/>
            <a:r>
              <a:rPr lang="en-US" dirty="0" smtClean="0"/>
              <a:t>Investigating 3 epidemics of invasive </a:t>
            </a:r>
            <a:r>
              <a:rPr lang="en-US" i="1" dirty="0" smtClean="0"/>
              <a:t>Salmonella</a:t>
            </a:r>
            <a:r>
              <a:rPr lang="en-US" dirty="0" smtClean="0"/>
              <a:t> disease in Blantyre, Malawi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719"/>
            <a:ext cx="9144000" cy="5354649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95536" y="404664"/>
            <a:ext cx="828092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7900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790033"/>
                </a:solidFill>
                <a:latin typeface="Arial" charset="0"/>
                <a:ea typeface="ヒラギノ角ゴ Pro W3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790033"/>
                </a:solidFill>
                <a:latin typeface="Arial" charset="0"/>
                <a:ea typeface="ヒラギノ角ゴ Pro W3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790033"/>
                </a:solidFill>
                <a:latin typeface="Arial" charset="0"/>
                <a:ea typeface="ヒラギノ角ゴ Pro W3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790033"/>
                </a:solidFill>
                <a:latin typeface="Arial" charset="0"/>
                <a:ea typeface="ヒラギノ角ゴ Pro W3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790033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790033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790033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790033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Structural equation model of risk factors for iNTS disease, Blantyre – Seasonality smoothed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630932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Feasey </a:t>
            </a:r>
            <a:r>
              <a:rPr lang="en-US" sz="1400" dirty="0" err="1" smtClean="0"/>
              <a:t>PLoS</a:t>
            </a:r>
            <a:r>
              <a:rPr lang="en-US" sz="1400" dirty="0" smtClean="0"/>
              <a:t> NTDs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9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6477000" cy="609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Mortality high, recurrence common: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iNTS disease in Malawi pre-ART roll-out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9893641"/>
              </p:ext>
            </p:extLst>
          </p:nvPr>
        </p:nvGraphicFramePr>
        <p:xfrm>
          <a:off x="2001" y="1844824"/>
          <a:ext cx="4209959" cy="29543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7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336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Inpatient mortality 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47%</a:t>
                      </a:r>
                      <a:endParaRPr lang="en-GB" sz="2000" b="0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3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+mn-lt"/>
                          <a:cs typeface="Calibri"/>
                        </a:rPr>
                        <a:t>1 year mortality</a:t>
                      </a:r>
                      <a:endParaRPr lang="en-GB" sz="2000" b="1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+mn-lt"/>
                          <a:cs typeface="Calibri"/>
                        </a:rPr>
                        <a:t>77%</a:t>
                      </a:r>
                      <a:endParaRPr lang="en-GB" sz="2000" b="1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33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+mn-lt"/>
                          <a:cs typeface="Calibri"/>
                        </a:rPr>
                        <a:t>HIV positive</a:t>
                      </a:r>
                      <a:endParaRPr lang="en-GB" sz="2000" b="1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latin typeface="+mn-lt"/>
                          <a:cs typeface="Calibri"/>
                        </a:rPr>
                        <a:t>98%</a:t>
                      </a:r>
                      <a:endParaRPr lang="en-GB" sz="2000" b="0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33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+mn-lt"/>
                          <a:cs typeface="Calibri"/>
                        </a:rPr>
                        <a:t>Recurrence</a:t>
                      </a:r>
                      <a:endParaRPr lang="en-GB" sz="2000" b="1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+mn-lt"/>
                          <a:cs typeface="Calibri"/>
                        </a:rPr>
                        <a:t>43%</a:t>
                      </a:r>
                      <a:endParaRPr lang="en-GB" sz="2000" b="1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33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+mn-lt"/>
                          <a:cs typeface="Calibri"/>
                        </a:rPr>
                        <a:t>Multiple  recurrences </a:t>
                      </a:r>
                      <a:endParaRPr lang="en-GB" sz="2000" b="1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+mn-lt"/>
                          <a:cs typeface="Calibri"/>
                        </a:rPr>
                        <a:t>26%</a:t>
                      </a:r>
                      <a:endParaRPr lang="en-GB" sz="2000" b="1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0152" y="655022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Gordon AIDS 2002</a:t>
            </a:r>
            <a:endParaRPr lang="en-US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3923928" y="1412776"/>
            <a:ext cx="5400600" cy="4700430"/>
            <a:chOff x="1656363" y="152400"/>
            <a:chExt cx="7592358" cy="6536870"/>
          </a:xfrm>
        </p:grpSpPr>
        <p:sp>
          <p:nvSpPr>
            <p:cNvPr id="7" name="Rectangle 3074"/>
            <p:cNvSpPr>
              <a:spLocks noChangeArrowheads="1"/>
            </p:cNvSpPr>
            <p:nvPr/>
          </p:nvSpPr>
          <p:spPr bwMode="auto">
            <a:xfrm>
              <a:off x="1676400" y="152400"/>
              <a:ext cx="5791200" cy="513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endParaRPr lang="en-GB" b="1" dirty="0">
                <a:solidFill>
                  <a:srgbClr val="1F497D"/>
                </a:solidFill>
              </a:endParaRPr>
            </a:p>
          </p:txBody>
        </p:sp>
        <p:sp>
          <p:nvSpPr>
            <p:cNvPr id="8" name="Rectangle 3075"/>
            <p:cNvSpPr>
              <a:spLocks noChangeArrowheads="1"/>
            </p:cNvSpPr>
            <p:nvPr/>
          </p:nvSpPr>
          <p:spPr bwMode="auto">
            <a:xfrm rot="-5400000">
              <a:off x="1709583" y="1738914"/>
              <a:ext cx="320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 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9" name="Rectangle 3076"/>
            <p:cNvSpPr>
              <a:spLocks noChangeArrowheads="1"/>
            </p:cNvSpPr>
            <p:nvPr/>
          </p:nvSpPr>
          <p:spPr bwMode="auto">
            <a:xfrm>
              <a:off x="2497139" y="3130551"/>
              <a:ext cx="9938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1F497D"/>
                  </a:solidFill>
                </a:rPr>
                <a:t>0</a:t>
              </a:r>
              <a:endParaRPr lang="en-GB" sz="1400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0" name="Line 3077"/>
            <p:cNvSpPr>
              <a:spLocks noChangeShapeType="1"/>
            </p:cNvSpPr>
            <p:nvPr/>
          </p:nvSpPr>
          <p:spPr bwMode="auto">
            <a:xfrm flipV="1">
              <a:off x="2568575" y="3073401"/>
              <a:ext cx="1588" cy="5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3078"/>
            <p:cNvSpPr>
              <a:spLocks noChangeArrowheads="1"/>
            </p:cNvSpPr>
            <p:nvPr/>
          </p:nvSpPr>
          <p:spPr bwMode="auto">
            <a:xfrm>
              <a:off x="3795714" y="3130551"/>
              <a:ext cx="29815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1F497D"/>
                  </a:solidFill>
                </a:rPr>
                <a:t>200</a:t>
              </a:r>
              <a:endParaRPr lang="en-GB" sz="1400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2" name="Line 3079"/>
            <p:cNvSpPr>
              <a:spLocks noChangeShapeType="1"/>
            </p:cNvSpPr>
            <p:nvPr/>
          </p:nvSpPr>
          <p:spPr bwMode="auto">
            <a:xfrm flipV="1">
              <a:off x="3946526" y="3073401"/>
              <a:ext cx="1588" cy="5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3080"/>
            <p:cNvSpPr>
              <a:spLocks noChangeArrowheads="1"/>
            </p:cNvSpPr>
            <p:nvPr/>
          </p:nvSpPr>
          <p:spPr bwMode="auto">
            <a:xfrm>
              <a:off x="5175252" y="3130551"/>
              <a:ext cx="29815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1F497D"/>
                  </a:solidFill>
                </a:rPr>
                <a:t>400</a:t>
              </a:r>
              <a:endParaRPr lang="en-GB" sz="1400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4" name="Line 3081"/>
            <p:cNvSpPr>
              <a:spLocks noChangeShapeType="1"/>
            </p:cNvSpPr>
            <p:nvPr/>
          </p:nvSpPr>
          <p:spPr bwMode="auto">
            <a:xfrm flipV="1">
              <a:off x="5326064" y="3073401"/>
              <a:ext cx="1587" cy="5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3082"/>
            <p:cNvSpPr>
              <a:spLocks noChangeArrowheads="1"/>
            </p:cNvSpPr>
            <p:nvPr/>
          </p:nvSpPr>
          <p:spPr bwMode="auto">
            <a:xfrm>
              <a:off x="6553202" y="3130551"/>
              <a:ext cx="29815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1F497D"/>
                  </a:solidFill>
                </a:rPr>
                <a:t>600</a:t>
              </a:r>
              <a:endParaRPr lang="en-GB" sz="1400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6" name="Line 3083"/>
            <p:cNvSpPr>
              <a:spLocks noChangeShapeType="1"/>
            </p:cNvSpPr>
            <p:nvPr/>
          </p:nvSpPr>
          <p:spPr bwMode="auto">
            <a:xfrm flipV="1">
              <a:off x="6704013" y="3073401"/>
              <a:ext cx="1587" cy="5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3084"/>
            <p:cNvSpPr>
              <a:spLocks noChangeArrowheads="1"/>
            </p:cNvSpPr>
            <p:nvPr/>
          </p:nvSpPr>
          <p:spPr bwMode="auto">
            <a:xfrm>
              <a:off x="2000249" y="2944814"/>
              <a:ext cx="2244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0.00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8" name="Line 3085"/>
            <p:cNvSpPr>
              <a:spLocks noChangeShapeType="1"/>
            </p:cNvSpPr>
            <p:nvPr/>
          </p:nvSpPr>
          <p:spPr bwMode="auto">
            <a:xfrm flipH="1">
              <a:off x="2395538" y="2984501"/>
              <a:ext cx="682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3086"/>
            <p:cNvSpPr>
              <a:spLocks noChangeArrowheads="1"/>
            </p:cNvSpPr>
            <p:nvPr/>
          </p:nvSpPr>
          <p:spPr bwMode="auto">
            <a:xfrm>
              <a:off x="2000249" y="2338390"/>
              <a:ext cx="2244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0.25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20" name="Line 3087"/>
            <p:cNvSpPr>
              <a:spLocks noChangeShapeType="1"/>
            </p:cNvSpPr>
            <p:nvPr/>
          </p:nvSpPr>
          <p:spPr bwMode="auto">
            <a:xfrm flipH="1">
              <a:off x="2395538" y="2381250"/>
              <a:ext cx="682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3088"/>
            <p:cNvSpPr>
              <a:spLocks noChangeArrowheads="1"/>
            </p:cNvSpPr>
            <p:nvPr/>
          </p:nvSpPr>
          <p:spPr bwMode="auto">
            <a:xfrm>
              <a:off x="2000249" y="1733551"/>
              <a:ext cx="2244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0.50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22" name="Line 3089"/>
            <p:cNvSpPr>
              <a:spLocks noChangeShapeType="1"/>
            </p:cNvSpPr>
            <p:nvPr/>
          </p:nvSpPr>
          <p:spPr bwMode="auto">
            <a:xfrm flipH="1">
              <a:off x="2395538" y="1776413"/>
              <a:ext cx="68263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3090"/>
            <p:cNvSpPr>
              <a:spLocks noChangeArrowheads="1"/>
            </p:cNvSpPr>
            <p:nvPr/>
          </p:nvSpPr>
          <p:spPr bwMode="auto">
            <a:xfrm>
              <a:off x="2000249" y="1128715"/>
              <a:ext cx="2244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0.75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24" name="Line 3091"/>
            <p:cNvSpPr>
              <a:spLocks noChangeShapeType="1"/>
            </p:cNvSpPr>
            <p:nvPr/>
          </p:nvSpPr>
          <p:spPr bwMode="auto">
            <a:xfrm flipH="1">
              <a:off x="2395538" y="1171575"/>
              <a:ext cx="682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3092"/>
            <p:cNvSpPr>
              <a:spLocks noChangeArrowheads="1"/>
            </p:cNvSpPr>
            <p:nvPr/>
          </p:nvSpPr>
          <p:spPr bwMode="auto">
            <a:xfrm>
              <a:off x="2000249" y="523876"/>
              <a:ext cx="2244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1.00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26" name="Line 3093"/>
            <p:cNvSpPr>
              <a:spLocks noChangeShapeType="1"/>
            </p:cNvSpPr>
            <p:nvPr/>
          </p:nvSpPr>
          <p:spPr bwMode="auto">
            <a:xfrm flipH="1">
              <a:off x="2395538" y="563564"/>
              <a:ext cx="68263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3094"/>
            <p:cNvSpPr>
              <a:spLocks noChangeShapeType="1"/>
            </p:cNvSpPr>
            <p:nvPr/>
          </p:nvSpPr>
          <p:spPr bwMode="auto">
            <a:xfrm>
              <a:off x="2463800" y="479426"/>
              <a:ext cx="441007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3095"/>
            <p:cNvSpPr>
              <a:spLocks noChangeShapeType="1"/>
            </p:cNvSpPr>
            <p:nvPr/>
          </p:nvSpPr>
          <p:spPr bwMode="auto">
            <a:xfrm>
              <a:off x="6873875" y="479426"/>
              <a:ext cx="1588" cy="259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Line 3096"/>
            <p:cNvSpPr>
              <a:spLocks noChangeShapeType="1"/>
            </p:cNvSpPr>
            <p:nvPr/>
          </p:nvSpPr>
          <p:spPr bwMode="auto">
            <a:xfrm flipH="1">
              <a:off x="2463800" y="3073401"/>
              <a:ext cx="441007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Line 3097"/>
            <p:cNvSpPr>
              <a:spLocks noChangeShapeType="1"/>
            </p:cNvSpPr>
            <p:nvPr/>
          </p:nvSpPr>
          <p:spPr bwMode="auto">
            <a:xfrm flipV="1">
              <a:off x="2482180" y="479426"/>
              <a:ext cx="1588" cy="259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Line 3098"/>
            <p:cNvSpPr>
              <a:spLocks noChangeShapeType="1"/>
            </p:cNvSpPr>
            <p:nvPr/>
          </p:nvSpPr>
          <p:spPr bwMode="auto">
            <a:xfrm>
              <a:off x="2568575" y="563564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Line 3099"/>
            <p:cNvSpPr>
              <a:spLocks noChangeShapeType="1"/>
            </p:cNvSpPr>
            <p:nvPr/>
          </p:nvSpPr>
          <p:spPr bwMode="auto">
            <a:xfrm>
              <a:off x="2574926" y="563564"/>
              <a:ext cx="1588" cy="195262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Line 3100"/>
            <p:cNvSpPr>
              <a:spLocks noChangeShapeType="1"/>
            </p:cNvSpPr>
            <p:nvPr/>
          </p:nvSpPr>
          <p:spPr bwMode="auto">
            <a:xfrm>
              <a:off x="2574925" y="758826"/>
              <a:ext cx="7939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3101"/>
            <p:cNvSpPr>
              <a:spLocks noChangeShapeType="1"/>
            </p:cNvSpPr>
            <p:nvPr/>
          </p:nvSpPr>
          <p:spPr bwMode="auto">
            <a:xfrm>
              <a:off x="2582864" y="758826"/>
              <a:ext cx="1587" cy="9683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Line 3102"/>
            <p:cNvSpPr>
              <a:spLocks noChangeShapeType="1"/>
            </p:cNvSpPr>
            <p:nvPr/>
          </p:nvSpPr>
          <p:spPr bwMode="auto">
            <a:xfrm>
              <a:off x="2582863" y="855664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Line 3103"/>
            <p:cNvSpPr>
              <a:spLocks noChangeShapeType="1"/>
            </p:cNvSpPr>
            <p:nvPr/>
          </p:nvSpPr>
          <p:spPr bwMode="auto">
            <a:xfrm>
              <a:off x="2589213" y="855663"/>
              <a:ext cx="1587" cy="5080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Line 3104"/>
            <p:cNvSpPr>
              <a:spLocks noChangeShapeType="1"/>
            </p:cNvSpPr>
            <p:nvPr/>
          </p:nvSpPr>
          <p:spPr bwMode="auto">
            <a:xfrm>
              <a:off x="2589214" y="906464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Line 3105"/>
            <p:cNvSpPr>
              <a:spLocks noChangeShapeType="1"/>
            </p:cNvSpPr>
            <p:nvPr/>
          </p:nvSpPr>
          <p:spPr bwMode="auto">
            <a:xfrm>
              <a:off x="2595564" y="906463"/>
              <a:ext cx="1587" cy="10160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Line 3106"/>
            <p:cNvSpPr>
              <a:spLocks noChangeShapeType="1"/>
            </p:cNvSpPr>
            <p:nvPr/>
          </p:nvSpPr>
          <p:spPr bwMode="auto">
            <a:xfrm>
              <a:off x="2595564" y="1008064"/>
              <a:ext cx="793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Line 3107"/>
            <p:cNvSpPr>
              <a:spLocks noChangeShapeType="1"/>
            </p:cNvSpPr>
            <p:nvPr/>
          </p:nvSpPr>
          <p:spPr bwMode="auto">
            <a:xfrm>
              <a:off x="2603501" y="1008063"/>
              <a:ext cx="1588" cy="15240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Line 3108"/>
            <p:cNvSpPr>
              <a:spLocks noChangeShapeType="1"/>
            </p:cNvSpPr>
            <p:nvPr/>
          </p:nvSpPr>
          <p:spPr bwMode="auto">
            <a:xfrm>
              <a:off x="2603501" y="1160464"/>
              <a:ext cx="12700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Line 3109"/>
            <p:cNvSpPr>
              <a:spLocks noChangeShapeType="1"/>
            </p:cNvSpPr>
            <p:nvPr/>
          </p:nvSpPr>
          <p:spPr bwMode="auto">
            <a:xfrm>
              <a:off x="2616201" y="1160464"/>
              <a:ext cx="1588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Line 3110"/>
            <p:cNvSpPr>
              <a:spLocks noChangeShapeType="1"/>
            </p:cNvSpPr>
            <p:nvPr/>
          </p:nvSpPr>
          <p:spPr bwMode="auto">
            <a:xfrm>
              <a:off x="2616200" y="1187451"/>
              <a:ext cx="7939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Line 3111"/>
            <p:cNvSpPr>
              <a:spLocks noChangeShapeType="1"/>
            </p:cNvSpPr>
            <p:nvPr/>
          </p:nvSpPr>
          <p:spPr bwMode="auto">
            <a:xfrm>
              <a:off x="2624138" y="1187451"/>
              <a:ext cx="1587" cy="777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Line 3112"/>
            <p:cNvSpPr>
              <a:spLocks noChangeShapeType="1"/>
            </p:cNvSpPr>
            <p:nvPr/>
          </p:nvSpPr>
          <p:spPr bwMode="auto">
            <a:xfrm>
              <a:off x="2624138" y="1265239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Line 3113"/>
            <p:cNvSpPr>
              <a:spLocks noChangeShapeType="1"/>
            </p:cNvSpPr>
            <p:nvPr/>
          </p:nvSpPr>
          <p:spPr bwMode="auto">
            <a:xfrm>
              <a:off x="2630489" y="1265239"/>
              <a:ext cx="1587" cy="793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Line 3114"/>
            <p:cNvSpPr>
              <a:spLocks noChangeShapeType="1"/>
            </p:cNvSpPr>
            <p:nvPr/>
          </p:nvSpPr>
          <p:spPr bwMode="auto">
            <a:xfrm>
              <a:off x="2630489" y="1344614"/>
              <a:ext cx="793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Line 3115"/>
            <p:cNvSpPr>
              <a:spLocks noChangeShapeType="1"/>
            </p:cNvSpPr>
            <p:nvPr/>
          </p:nvSpPr>
          <p:spPr bwMode="auto">
            <a:xfrm>
              <a:off x="2638426" y="1344614"/>
              <a:ext cx="1588" cy="1047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Line 3116"/>
            <p:cNvSpPr>
              <a:spLocks noChangeShapeType="1"/>
            </p:cNvSpPr>
            <p:nvPr/>
          </p:nvSpPr>
          <p:spPr bwMode="auto">
            <a:xfrm>
              <a:off x="2638424" y="1449389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Line 3117"/>
            <p:cNvSpPr>
              <a:spLocks noChangeShapeType="1"/>
            </p:cNvSpPr>
            <p:nvPr/>
          </p:nvSpPr>
          <p:spPr bwMode="auto">
            <a:xfrm>
              <a:off x="2644775" y="1449388"/>
              <a:ext cx="1588" cy="10160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Line 3118"/>
            <p:cNvSpPr>
              <a:spLocks noChangeShapeType="1"/>
            </p:cNvSpPr>
            <p:nvPr/>
          </p:nvSpPr>
          <p:spPr bwMode="auto">
            <a:xfrm>
              <a:off x="2644775" y="1550989"/>
              <a:ext cx="142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Line 3119"/>
            <p:cNvSpPr>
              <a:spLocks noChangeShapeType="1"/>
            </p:cNvSpPr>
            <p:nvPr/>
          </p:nvSpPr>
          <p:spPr bwMode="auto">
            <a:xfrm>
              <a:off x="2659064" y="1550989"/>
              <a:ext cx="1587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Line 3120"/>
            <p:cNvSpPr>
              <a:spLocks noChangeShapeType="1"/>
            </p:cNvSpPr>
            <p:nvPr/>
          </p:nvSpPr>
          <p:spPr bwMode="auto">
            <a:xfrm>
              <a:off x="2659063" y="1577976"/>
              <a:ext cx="6351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Line 3121"/>
            <p:cNvSpPr>
              <a:spLocks noChangeShapeType="1"/>
            </p:cNvSpPr>
            <p:nvPr/>
          </p:nvSpPr>
          <p:spPr bwMode="auto">
            <a:xfrm>
              <a:off x="2665413" y="1577975"/>
              <a:ext cx="1587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Line 3122"/>
            <p:cNvSpPr>
              <a:spLocks noChangeShapeType="1"/>
            </p:cNvSpPr>
            <p:nvPr/>
          </p:nvSpPr>
          <p:spPr bwMode="auto">
            <a:xfrm>
              <a:off x="2665413" y="1604963"/>
              <a:ext cx="4127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Line 3123"/>
            <p:cNvSpPr>
              <a:spLocks noChangeShapeType="1"/>
            </p:cNvSpPr>
            <p:nvPr/>
          </p:nvSpPr>
          <p:spPr bwMode="auto">
            <a:xfrm>
              <a:off x="2706689" y="1604964"/>
              <a:ext cx="1587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Line 3124"/>
            <p:cNvSpPr>
              <a:spLocks noChangeShapeType="1"/>
            </p:cNvSpPr>
            <p:nvPr/>
          </p:nvSpPr>
          <p:spPr bwMode="auto">
            <a:xfrm>
              <a:off x="2706688" y="1631951"/>
              <a:ext cx="3492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Line 3125"/>
            <p:cNvSpPr>
              <a:spLocks noChangeShapeType="1"/>
            </p:cNvSpPr>
            <p:nvPr/>
          </p:nvSpPr>
          <p:spPr bwMode="auto">
            <a:xfrm>
              <a:off x="2741613" y="1631951"/>
              <a:ext cx="1587" cy="23813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Line 3126"/>
            <p:cNvSpPr>
              <a:spLocks noChangeShapeType="1"/>
            </p:cNvSpPr>
            <p:nvPr/>
          </p:nvSpPr>
          <p:spPr bwMode="auto">
            <a:xfrm>
              <a:off x="2741614" y="1655764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Line 3127"/>
            <p:cNvSpPr>
              <a:spLocks noChangeShapeType="1"/>
            </p:cNvSpPr>
            <p:nvPr/>
          </p:nvSpPr>
          <p:spPr bwMode="auto">
            <a:xfrm>
              <a:off x="2747964" y="1655764"/>
              <a:ext cx="1587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Line 3128"/>
            <p:cNvSpPr>
              <a:spLocks noChangeShapeType="1"/>
            </p:cNvSpPr>
            <p:nvPr/>
          </p:nvSpPr>
          <p:spPr bwMode="auto">
            <a:xfrm>
              <a:off x="2747964" y="1682751"/>
              <a:ext cx="3492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Line 3129"/>
            <p:cNvSpPr>
              <a:spLocks noChangeShapeType="1"/>
            </p:cNvSpPr>
            <p:nvPr/>
          </p:nvSpPr>
          <p:spPr bwMode="auto">
            <a:xfrm>
              <a:off x="2782889" y="1682751"/>
              <a:ext cx="1587" cy="1301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Line 3130"/>
            <p:cNvSpPr>
              <a:spLocks noChangeShapeType="1"/>
            </p:cNvSpPr>
            <p:nvPr/>
          </p:nvSpPr>
          <p:spPr bwMode="auto">
            <a:xfrm>
              <a:off x="2782888" y="1812926"/>
              <a:ext cx="2063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Line 3131"/>
            <p:cNvSpPr>
              <a:spLocks noChangeShapeType="1"/>
            </p:cNvSpPr>
            <p:nvPr/>
          </p:nvSpPr>
          <p:spPr bwMode="auto">
            <a:xfrm>
              <a:off x="2803526" y="1812926"/>
              <a:ext cx="1588" cy="5080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Line 3132"/>
            <p:cNvSpPr>
              <a:spLocks noChangeShapeType="1"/>
            </p:cNvSpPr>
            <p:nvPr/>
          </p:nvSpPr>
          <p:spPr bwMode="auto">
            <a:xfrm>
              <a:off x="2803525" y="1863726"/>
              <a:ext cx="47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Line 3133"/>
            <p:cNvSpPr>
              <a:spLocks noChangeShapeType="1"/>
            </p:cNvSpPr>
            <p:nvPr/>
          </p:nvSpPr>
          <p:spPr bwMode="auto">
            <a:xfrm>
              <a:off x="2808289" y="1863725"/>
              <a:ext cx="1587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Line 3134"/>
            <p:cNvSpPr>
              <a:spLocks noChangeShapeType="1"/>
            </p:cNvSpPr>
            <p:nvPr/>
          </p:nvSpPr>
          <p:spPr bwMode="auto">
            <a:xfrm>
              <a:off x="2808289" y="1890713"/>
              <a:ext cx="11747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Line 3135"/>
            <p:cNvSpPr>
              <a:spLocks noChangeShapeType="1"/>
            </p:cNvSpPr>
            <p:nvPr/>
          </p:nvSpPr>
          <p:spPr bwMode="auto">
            <a:xfrm>
              <a:off x="2925764" y="1890714"/>
              <a:ext cx="1587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" name="Line 3136"/>
            <p:cNvSpPr>
              <a:spLocks noChangeShapeType="1"/>
            </p:cNvSpPr>
            <p:nvPr/>
          </p:nvSpPr>
          <p:spPr bwMode="auto">
            <a:xfrm>
              <a:off x="2925763" y="1917701"/>
              <a:ext cx="49212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Line 3137"/>
            <p:cNvSpPr>
              <a:spLocks noChangeShapeType="1"/>
            </p:cNvSpPr>
            <p:nvPr/>
          </p:nvSpPr>
          <p:spPr bwMode="auto">
            <a:xfrm>
              <a:off x="2974975" y="1917700"/>
              <a:ext cx="1588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Line 3138"/>
            <p:cNvSpPr>
              <a:spLocks noChangeShapeType="1"/>
            </p:cNvSpPr>
            <p:nvPr/>
          </p:nvSpPr>
          <p:spPr bwMode="auto">
            <a:xfrm>
              <a:off x="2974975" y="1944688"/>
              <a:ext cx="20639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Line 3139"/>
            <p:cNvSpPr>
              <a:spLocks noChangeShapeType="1"/>
            </p:cNvSpPr>
            <p:nvPr/>
          </p:nvSpPr>
          <p:spPr bwMode="auto">
            <a:xfrm>
              <a:off x="2995613" y="1944689"/>
              <a:ext cx="1587" cy="23812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Line 3140"/>
            <p:cNvSpPr>
              <a:spLocks noChangeShapeType="1"/>
            </p:cNvSpPr>
            <p:nvPr/>
          </p:nvSpPr>
          <p:spPr bwMode="auto">
            <a:xfrm>
              <a:off x="2995614" y="1968501"/>
              <a:ext cx="6351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Line 3141"/>
            <p:cNvSpPr>
              <a:spLocks noChangeShapeType="1"/>
            </p:cNvSpPr>
            <p:nvPr/>
          </p:nvSpPr>
          <p:spPr bwMode="auto">
            <a:xfrm>
              <a:off x="3001964" y="1968500"/>
              <a:ext cx="1587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Line 3142"/>
            <p:cNvSpPr>
              <a:spLocks noChangeShapeType="1"/>
            </p:cNvSpPr>
            <p:nvPr/>
          </p:nvSpPr>
          <p:spPr bwMode="auto">
            <a:xfrm>
              <a:off x="3001965" y="1995488"/>
              <a:ext cx="142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Line 3143"/>
            <p:cNvSpPr>
              <a:spLocks noChangeShapeType="1"/>
            </p:cNvSpPr>
            <p:nvPr/>
          </p:nvSpPr>
          <p:spPr bwMode="auto">
            <a:xfrm>
              <a:off x="3016251" y="1995489"/>
              <a:ext cx="1588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Line 3144"/>
            <p:cNvSpPr>
              <a:spLocks noChangeShapeType="1"/>
            </p:cNvSpPr>
            <p:nvPr/>
          </p:nvSpPr>
          <p:spPr bwMode="auto">
            <a:xfrm>
              <a:off x="3016251" y="2022476"/>
              <a:ext cx="4127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Line 3145"/>
            <p:cNvSpPr>
              <a:spLocks noChangeShapeType="1"/>
            </p:cNvSpPr>
            <p:nvPr/>
          </p:nvSpPr>
          <p:spPr bwMode="auto">
            <a:xfrm>
              <a:off x="3057526" y="2022475"/>
              <a:ext cx="1588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Line 3146"/>
            <p:cNvSpPr>
              <a:spLocks noChangeShapeType="1"/>
            </p:cNvSpPr>
            <p:nvPr/>
          </p:nvSpPr>
          <p:spPr bwMode="auto">
            <a:xfrm>
              <a:off x="3057526" y="2049464"/>
              <a:ext cx="20639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Line 3147"/>
            <p:cNvSpPr>
              <a:spLocks noChangeShapeType="1"/>
            </p:cNvSpPr>
            <p:nvPr/>
          </p:nvSpPr>
          <p:spPr bwMode="auto">
            <a:xfrm>
              <a:off x="3078164" y="2049464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Line 3148"/>
            <p:cNvSpPr>
              <a:spLocks noChangeShapeType="1"/>
            </p:cNvSpPr>
            <p:nvPr/>
          </p:nvSpPr>
          <p:spPr bwMode="auto">
            <a:xfrm>
              <a:off x="3078164" y="2049464"/>
              <a:ext cx="2063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Line 3149"/>
            <p:cNvSpPr>
              <a:spLocks noChangeShapeType="1"/>
            </p:cNvSpPr>
            <p:nvPr/>
          </p:nvSpPr>
          <p:spPr bwMode="auto">
            <a:xfrm>
              <a:off x="3098801" y="2049463"/>
              <a:ext cx="1588" cy="2540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Line 3150"/>
            <p:cNvSpPr>
              <a:spLocks noChangeShapeType="1"/>
            </p:cNvSpPr>
            <p:nvPr/>
          </p:nvSpPr>
          <p:spPr bwMode="auto">
            <a:xfrm>
              <a:off x="3098800" y="2074864"/>
              <a:ext cx="444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Line 3151"/>
            <p:cNvSpPr>
              <a:spLocks noChangeShapeType="1"/>
            </p:cNvSpPr>
            <p:nvPr/>
          </p:nvSpPr>
          <p:spPr bwMode="auto">
            <a:xfrm>
              <a:off x="3143251" y="2074864"/>
              <a:ext cx="1588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Line 3152"/>
            <p:cNvSpPr>
              <a:spLocks noChangeShapeType="1"/>
            </p:cNvSpPr>
            <p:nvPr/>
          </p:nvSpPr>
          <p:spPr bwMode="auto">
            <a:xfrm>
              <a:off x="3143251" y="2101851"/>
              <a:ext cx="809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" name="Line 3153"/>
            <p:cNvSpPr>
              <a:spLocks noChangeShapeType="1"/>
            </p:cNvSpPr>
            <p:nvPr/>
          </p:nvSpPr>
          <p:spPr bwMode="auto">
            <a:xfrm>
              <a:off x="3224213" y="2101850"/>
              <a:ext cx="1587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" name="Line 3154"/>
            <p:cNvSpPr>
              <a:spLocks noChangeShapeType="1"/>
            </p:cNvSpPr>
            <p:nvPr/>
          </p:nvSpPr>
          <p:spPr bwMode="auto">
            <a:xfrm>
              <a:off x="3224214" y="2128838"/>
              <a:ext cx="4762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Line 3155"/>
            <p:cNvSpPr>
              <a:spLocks noChangeShapeType="1"/>
            </p:cNvSpPr>
            <p:nvPr/>
          </p:nvSpPr>
          <p:spPr bwMode="auto">
            <a:xfrm>
              <a:off x="3271839" y="2128839"/>
              <a:ext cx="1587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Line 3156"/>
            <p:cNvSpPr>
              <a:spLocks noChangeShapeType="1"/>
            </p:cNvSpPr>
            <p:nvPr/>
          </p:nvSpPr>
          <p:spPr bwMode="auto">
            <a:xfrm>
              <a:off x="3271839" y="2155826"/>
              <a:ext cx="177800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Line 3157"/>
            <p:cNvSpPr>
              <a:spLocks noChangeShapeType="1"/>
            </p:cNvSpPr>
            <p:nvPr/>
          </p:nvSpPr>
          <p:spPr bwMode="auto">
            <a:xfrm>
              <a:off x="3449639" y="2155825"/>
              <a:ext cx="1587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Line 3158"/>
            <p:cNvSpPr>
              <a:spLocks noChangeShapeType="1"/>
            </p:cNvSpPr>
            <p:nvPr/>
          </p:nvSpPr>
          <p:spPr bwMode="auto">
            <a:xfrm>
              <a:off x="3449639" y="2182814"/>
              <a:ext cx="952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Line 3159"/>
            <p:cNvSpPr>
              <a:spLocks noChangeShapeType="1"/>
            </p:cNvSpPr>
            <p:nvPr/>
          </p:nvSpPr>
          <p:spPr bwMode="auto">
            <a:xfrm>
              <a:off x="3459164" y="2182814"/>
              <a:ext cx="1587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" name="Line 3160"/>
            <p:cNvSpPr>
              <a:spLocks noChangeShapeType="1"/>
            </p:cNvSpPr>
            <p:nvPr/>
          </p:nvSpPr>
          <p:spPr bwMode="auto">
            <a:xfrm>
              <a:off x="3459164" y="2209800"/>
              <a:ext cx="6667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Line 3161"/>
            <p:cNvSpPr>
              <a:spLocks noChangeShapeType="1"/>
            </p:cNvSpPr>
            <p:nvPr/>
          </p:nvSpPr>
          <p:spPr bwMode="auto">
            <a:xfrm>
              <a:off x="3525839" y="2209800"/>
              <a:ext cx="1587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Line 3162"/>
            <p:cNvSpPr>
              <a:spLocks noChangeShapeType="1"/>
            </p:cNvSpPr>
            <p:nvPr/>
          </p:nvSpPr>
          <p:spPr bwMode="auto">
            <a:xfrm>
              <a:off x="3525839" y="2236789"/>
              <a:ext cx="3492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Line 3163"/>
            <p:cNvSpPr>
              <a:spLocks noChangeShapeType="1"/>
            </p:cNvSpPr>
            <p:nvPr/>
          </p:nvSpPr>
          <p:spPr bwMode="auto">
            <a:xfrm>
              <a:off x="3560764" y="2236789"/>
              <a:ext cx="1587" cy="2540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Line 3164"/>
            <p:cNvSpPr>
              <a:spLocks noChangeShapeType="1"/>
            </p:cNvSpPr>
            <p:nvPr/>
          </p:nvSpPr>
          <p:spPr bwMode="auto">
            <a:xfrm>
              <a:off x="3560764" y="2262188"/>
              <a:ext cx="19367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8" name="Line 3165"/>
            <p:cNvSpPr>
              <a:spLocks noChangeShapeType="1"/>
            </p:cNvSpPr>
            <p:nvPr/>
          </p:nvSpPr>
          <p:spPr bwMode="auto">
            <a:xfrm>
              <a:off x="3754439" y="2262189"/>
              <a:ext cx="1587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Line 3166"/>
            <p:cNvSpPr>
              <a:spLocks noChangeShapeType="1"/>
            </p:cNvSpPr>
            <p:nvPr/>
          </p:nvSpPr>
          <p:spPr bwMode="auto">
            <a:xfrm>
              <a:off x="3754439" y="2289176"/>
              <a:ext cx="142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Line 3167"/>
            <p:cNvSpPr>
              <a:spLocks noChangeShapeType="1"/>
            </p:cNvSpPr>
            <p:nvPr/>
          </p:nvSpPr>
          <p:spPr bwMode="auto">
            <a:xfrm>
              <a:off x="3768726" y="2289175"/>
              <a:ext cx="1588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Line 3168"/>
            <p:cNvSpPr>
              <a:spLocks noChangeShapeType="1"/>
            </p:cNvSpPr>
            <p:nvPr/>
          </p:nvSpPr>
          <p:spPr bwMode="auto">
            <a:xfrm>
              <a:off x="3768726" y="2316164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Line 3169"/>
            <p:cNvSpPr>
              <a:spLocks noChangeShapeType="1"/>
            </p:cNvSpPr>
            <p:nvPr/>
          </p:nvSpPr>
          <p:spPr bwMode="auto">
            <a:xfrm>
              <a:off x="3775075" y="2316164"/>
              <a:ext cx="1588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3170"/>
            <p:cNvSpPr>
              <a:spLocks noChangeShapeType="1"/>
            </p:cNvSpPr>
            <p:nvPr/>
          </p:nvSpPr>
          <p:spPr bwMode="auto">
            <a:xfrm>
              <a:off x="3775076" y="2343150"/>
              <a:ext cx="2079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Line 3171"/>
            <p:cNvSpPr>
              <a:spLocks noChangeShapeType="1"/>
            </p:cNvSpPr>
            <p:nvPr/>
          </p:nvSpPr>
          <p:spPr bwMode="auto">
            <a:xfrm>
              <a:off x="3983039" y="2343150"/>
              <a:ext cx="1587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3172"/>
            <p:cNvSpPr>
              <a:spLocks noChangeShapeType="1"/>
            </p:cNvSpPr>
            <p:nvPr/>
          </p:nvSpPr>
          <p:spPr bwMode="auto">
            <a:xfrm>
              <a:off x="3983037" y="2370139"/>
              <a:ext cx="190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Line 3173"/>
            <p:cNvSpPr>
              <a:spLocks noChangeShapeType="1"/>
            </p:cNvSpPr>
            <p:nvPr/>
          </p:nvSpPr>
          <p:spPr bwMode="auto">
            <a:xfrm>
              <a:off x="4002089" y="2370139"/>
              <a:ext cx="1587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Line 3174"/>
            <p:cNvSpPr>
              <a:spLocks noChangeShapeType="1"/>
            </p:cNvSpPr>
            <p:nvPr/>
          </p:nvSpPr>
          <p:spPr bwMode="auto">
            <a:xfrm>
              <a:off x="4002088" y="2397126"/>
              <a:ext cx="76200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Line 3175"/>
            <p:cNvSpPr>
              <a:spLocks noChangeShapeType="1"/>
            </p:cNvSpPr>
            <p:nvPr/>
          </p:nvSpPr>
          <p:spPr bwMode="auto">
            <a:xfrm>
              <a:off x="4078289" y="2397125"/>
              <a:ext cx="1587" cy="269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9" name="Line 3176"/>
            <p:cNvSpPr>
              <a:spLocks noChangeShapeType="1"/>
            </p:cNvSpPr>
            <p:nvPr/>
          </p:nvSpPr>
          <p:spPr bwMode="auto">
            <a:xfrm>
              <a:off x="4078288" y="2424113"/>
              <a:ext cx="55563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Line 3177"/>
            <p:cNvSpPr>
              <a:spLocks noChangeShapeType="1"/>
            </p:cNvSpPr>
            <p:nvPr/>
          </p:nvSpPr>
          <p:spPr bwMode="auto">
            <a:xfrm>
              <a:off x="4133851" y="2424113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3178"/>
            <p:cNvSpPr>
              <a:spLocks noChangeShapeType="1"/>
            </p:cNvSpPr>
            <p:nvPr/>
          </p:nvSpPr>
          <p:spPr bwMode="auto">
            <a:xfrm>
              <a:off x="4133850" y="2424113"/>
              <a:ext cx="20639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3179"/>
            <p:cNvSpPr>
              <a:spLocks noChangeShapeType="1"/>
            </p:cNvSpPr>
            <p:nvPr/>
          </p:nvSpPr>
          <p:spPr bwMode="auto">
            <a:xfrm>
              <a:off x="4154489" y="2424114"/>
              <a:ext cx="1587" cy="2540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3180"/>
            <p:cNvSpPr>
              <a:spLocks noChangeShapeType="1"/>
            </p:cNvSpPr>
            <p:nvPr/>
          </p:nvSpPr>
          <p:spPr bwMode="auto">
            <a:xfrm>
              <a:off x="4154489" y="2449514"/>
              <a:ext cx="11747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3181"/>
            <p:cNvSpPr>
              <a:spLocks noChangeShapeType="1"/>
            </p:cNvSpPr>
            <p:nvPr/>
          </p:nvSpPr>
          <p:spPr bwMode="auto">
            <a:xfrm>
              <a:off x="4271964" y="2449513"/>
              <a:ext cx="1587" cy="30162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3182"/>
            <p:cNvSpPr>
              <a:spLocks noChangeShapeType="1"/>
            </p:cNvSpPr>
            <p:nvPr/>
          </p:nvSpPr>
          <p:spPr bwMode="auto">
            <a:xfrm>
              <a:off x="4271964" y="2479676"/>
              <a:ext cx="2063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3183"/>
            <p:cNvSpPr>
              <a:spLocks noChangeShapeType="1"/>
            </p:cNvSpPr>
            <p:nvPr/>
          </p:nvSpPr>
          <p:spPr bwMode="auto">
            <a:xfrm>
              <a:off x="4292601" y="2479676"/>
              <a:ext cx="1588" cy="55563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7" name="Line 3184"/>
            <p:cNvSpPr>
              <a:spLocks noChangeShapeType="1"/>
            </p:cNvSpPr>
            <p:nvPr/>
          </p:nvSpPr>
          <p:spPr bwMode="auto">
            <a:xfrm>
              <a:off x="4292601" y="2535239"/>
              <a:ext cx="655639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3185"/>
            <p:cNvSpPr>
              <a:spLocks noChangeShapeType="1"/>
            </p:cNvSpPr>
            <p:nvPr/>
          </p:nvSpPr>
          <p:spPr bwMode="auto">
            <a:xfrm>
              <a:off x="4948239" y="2535239"/>
              <a:ext cx="1587" cy="269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Line 3186"/>
            <p:cNvSpPr>
              <a:spLocks noChangeShapeType="1"/>
            </p:cNvSpPr>
            <p:nvPr/>
          </p:nvSpPr>
          <p:spPr bwMode="auto">
            <a:xfrm>
              <a:off x="4948238" y="2562225"/>
              <a:ext cx="62547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3187"/>
            <p:cNvSpPr>
              <a:spLocks noChangeShapeType="1"/>
            </p:cNvSpPr>
            <p:nvPr/>
          </p:nvSpPr>
          <p:spPr bwMode="auto">
            <a:xfrm>
              <a:off x="5573713" y="256222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Line 3188"/>
            <p:cNvSpPr>
              <a:spLocks noChangeShapeType="1"/>
            </p:cNvSpPr>
            <p:nvPr/>
          </p:nvSpPr>
          <p:spPr bwMode="auto">
            <a:xfrm>
              <a:off x="5573714" y="2562225"/>
              <a:ext cx="6351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Line 3189"/>
            <p:cNvSpPr>
              <a:spLocks noChangeShapeType="1"/>
            </p:cNvSpPr>
            <p:nvPr/>
          </p:nvSpPr>
          <p:spPr bwMode="auto">
            <a:xfrm>
              <a:off x="5580064" y="256222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3" name="Line 3190"/>
            <p:cNvSpPr>
              <a:spLocks noChangeShapeType="1"/>
            </p:cNvSpPr>
            <p:nvPr/>
          </p:nvSpPr>
          <p:spPr bwMode="auto">
            <a:xfrm>
              <a:off x="5580064" y="2562225"/>
              <a:ext cx="9683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Line 3191"/>
            <p:cNvSpPr>
              <a:spLocks noChangeShapeType="1"/>
            </p:cNvSpPr>
            <p:nvPr/>
          </p:nvSpPr>
          <p:spPr bwMode="auto">
            <a:xfrm>
              <a:off x="5676901" y="2562225"/>
              <a:ext cx="15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" name="Line 3192"/>
            <p:cNvSpPr>
              <a:spLocks noChangeShapeType="1"/>
            </p:cNvSpPr>
            <p:nvPr/>
          </p:nvSpPr>
          <p:spPr bwMode="auto">
            <a:xfrm>
              <a:off x="5676900" y="2562225"/>
              <a:ext cx="12541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6" name="Line 3193"/>
            <p:cNvSpPr>
              <a:spLocks noChangeShapeType="1"/>
            </p:cNvSpPr>
            <p:nvPr/>
          </p:nvSpPr>
          <p:spPr bwMode="auto">
            <a:xfrm>
              <a:off x="5802313" y="256222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7" name="Line 3194"/>
            <p:cNvSpPr>
              <a:spLocks noChangeShapeType="1"/>
            </p:cNvSpPr>
            <p:nvPr/>
          </p:nvSpPr>
          <p:spPr bwMode="auto">
            <a:xfrm>
              <a:off x="5802313" y="2562225"/>
              <a:ext cx="1317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3195"/>
            <p:cNvSpPr>
              <a:spLocks noChangeShapeType="1"/>
            </p:cNvSpPr>
            <p:nvPr/>
          </p:nvSpPr>
          <p:spPr bwMode="auto">
            <a:xfrm>
              <a:off x="5934075" y="2562225"/>
              <a:ext cx="1588" cy="396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Line 3196"/>
            <p:cNvSpPr>
              <a:spLocks noChangeShapeType="1"/>
            </p:cNvSpPr>
            <p:nvPr/>
          </p:nvSpPr>
          <p:spPr bwMode="auto">
            <a:xfrm>
              <a:off x="5934075" y="2601914"/>
              <a:ext cx="1079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0" name="Line 3197"/>
            <p:cNvSpPr>
              <a:spLocks noChangeShapeType="1"/>
            </p:cNvSpPr>
            <p:nvPr/>
          </p:nvSpPr>
          <p:spPr bwMode="auto">
            <a:xfrm>
              <a:off x="6042026" y="2601913"/>
              <a:ext cx="1588" cy="3810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Line 3198"/>
            <p:cNvSpPr>
              <a:spLocks noChangeShapeType="1"/>
            </p:cNvSpPr>
            <p:nvPr/>
          </p:nvSpPr>
          <p:spPr bwMode="auto">
            <a:xfrm>
              <a:off x="6042025" y="2640014"/>
              <a:ext cx="904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3199"/>
            <p:cNvSpPr>
              <a:spLocks noChangeShapeType="1"/>
            </p:cNvSpPr>
            <p:nvPr/>
          </p:nvSpPr>
          <p:spPr bwMode="auto">
            <a:xfrm>
              <a:off x="6132513" y="2640014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3200"/>
            <p:cNvSpPr>
              <a:spLocks noChangeShapeType="1"/>
            </p:cNvSpPr>
            <p:nvPr/>
          </p:nvSpPr>
          <p:spPr bwMode="auto">
            <a:xfrm>
              <a:off x="6132514" y="2640014"/>
              <a:ext cx="9683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Line 3201"/>
            <p:cNvSpPr>
              <a:spLocks noChangeShapeType="1"/>
            </p:cNvSpPr>
            <p:nvPr/>
          </p:nvSpPr>
          <p:spPr bwMode="auto">
            <a:xfrm>
              <a:off x="6229351" y="2640014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5" name="Line 3202"/>
            <p:cNvSpPr>
              <a:spLocks noChangeShapeType="1"/>
            </p:cNvSpPr>
            <p:nvPr/>
          </p:nvSpPr>
          <p:spPr bwMode="auto">
            <a:xfrm>
              <a:off x="6229351" y="2640014"/>
              <a:ext cx="1031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Line 3203"/>
            <p:cNvSpPr>
              <a:spLocks noChangeShapeType="1"/>
            </p:cNvSpPr>
            <p:nvPr/>
          </p:nvSpPr>
          <p:spPr bwMode="auto">
            <a:xfrm>
              <a:off x="6332539" y="2640014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Line 3204"/>
            <p:cNvSpPr>
              <a:spLocks noChangeShapeType="1"/>
            </p:cNvSpPr>
            <p:nvPr/>
          </p:nvSpPr>
          <p:spPr bwMode="auto">
            <a:xfrm>
              <a:off x="6332540" y="2640014"/>
              <a:ext cx="793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8" name="Line 3205"/>
            <p:cNvSpPr>
              <a:spLocks noChangeShapeType="1"/>
            </p:cNvSpPr>
            <p:nvPr/>
          </p:nvSpPr>
          <p:spPr bwMode="auto">
            <a:xfrm>
              <a:off x="6340475" y="2640014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Line 3206"/>
            <p:cNvSpPr>
              <a:spLocks noChangeShapeType="1"/>
            </p:cNvSpPr>
            <p:nvPr/>
          </p:nvSpPr>
          <p:spPr bwMode="auto">
            <a:xfrm>
              <a:off x="6340475" y="2640014"/>
              <a:ext cx="1031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0" name="Line 3207"/>
            <p:cNvSpPr>
              <a:spLocks noChangeShapeType="1"/>
            </p:cNvSpPr>
            <p:nvPr/>
          </p:nvSpPr>
          <p:spPr bwMode="auto">
            <a:xfrm>
              <a:off x="6443664" y="2640014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1" name="Line 3208"/>
            <p:cNvSpPr>
              <a:spLocks noChangeShapeType="1"/>
            </p:cNvSpPr>
            <p:nvPr/>
          </p:nvSpPr>
          <p:spPr bwMode="auto">
            <a:xfrm>
              <a:off x="6443663" y="2640014"/>
              <a:ext cx="80963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Line 3209"/>
            <p:cNvSpPr>
              <a:spLocks noChangeShapeType="1"/>
            </p:cNvSpPr>
            <p:nvPr/>
          </p:nvSpPr>
          <p:spPr bwMode="auto">
            <a:xfrm>
              <a:off x="6524626" y="2640014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" name="Line 3210"/>
            <p:cNvSpPr>
              <a:spLocks noChangeShapeType="1"/>
            </p:cNvSpPr>
            <p:nvPr/>
          </p:nvSpPr>
          <p:spPr bwMode="auto">
            <a:xfrm>
              <a:off x="6524625" y="2640014"/>
              <a:ext cx="76200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" name="Line 3211"/>
            <p:cNvSpPr>
              <a:spLocks noChangeShapeType="1"/>
            </p:cNvSpPr>
            <p:nvPr/>
          </p:nvSpPr>
          <p:spPr bwMode="auto">
            <a:xfrm>
              <a:off x="6600826" y="2640014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5" name="Line 3212"/>
            <p:cNvSpPr>
              <a:spLocks noChangeShapeType="1"/>
            </p:cNvSpPr>
            <p:nvPr/>
          </p:nvSpPr>
          <p:spPr bwMode="auto">
            <a:xfrm>
              <a:off x="6600826" y="2640014"/>
              <a:ext cx="1031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Line 3213"/>
            <p:cNvSpPr>
              <a:spLocks noChangeShapeType="1"/>
            </p:cNvSpPr>
            <p:nvPr/>
          </p:nvSpPr>
          <p:spPr bwMode="auto">
            <a:xfrm>
              <a:off x="6704013" y="2640014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" name="Line 3214"/>
            <p:cNvSpPr>
              <a:spLocks noChangeShapeType="1"/>
            </p:cNvSpPr>
            <p:nvPr/>
          </p:nvSpPr>
          <p:spPr bwMode="auto">
            <a:xfrm>
              <a:off x="6704014" y="2640014"/>
              <a:ext cx="63500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8" name="Line 3215"/>
            <p:cNvSpPr>
              <a:spLocks noChangeShapeType="1"/>
            </p:cNvSpPr>
            <p:nvPr/>
          </p:nvSpPr>
          <p:spPr bwMode="auto">
            <a:xfrm>
              <a:off x="6767513" y="2640014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9" name="Rectangle 3217"/>
            <p:cNvSpPr>
              <a:spLocks noChangeArrowheads="1"/>
            </p:cNvSpPr>
            <p:nvPr/>
          </p:nvSpPr>
          <p:spPr bwMode="auto">
            <a:xfrm rot="-5400000">
              <a:off x="1709583" y="5082189"/>
              <a:ext cx="320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 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50" name="Rectangle 3218"/>
            <p:cNvSpPr>
              <a:spLocks noChangeArrowheads="1"/>
            </p:cNvSpPr>
            <p:nvPr/>
          </p:nvSpPr>
          <p:spPr bwMode="auto">
            <a:xfrm>
              <a:off x="2497138" y="6473826"/>
              <a:ext cx="16986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GB" sz="1400">
                  <a:solidFill>
                    <a:srgbClr val="1F497D"/>
                  </a:solidFill>
                </a:rPr>
                <a:t>0</a:t>
              </a:r>
              <a:endParaRPr lang="en-GB" sz="1400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51" name="Line 3219"/>
            <p:cNvSpPr>
              <a:spLocks noChangeShapeType="1"/>
            </p:cNvSpPr>
            <p:nvPr/>
          </p:nvSpPr>
          <p:spPr bwMode="auto">
            <a:xfrm flipV="1">
              <a:off x="2568575" y="6416676"/>
              <a:ext cx="1588" cy="5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2" name="Rectangle 3220"/>
            <p:cNvSpPr>
              <a:spLocks noChangeArrowheads="1"/>
            </p:cNvSpPr>
            <p:nvPr/>
          </p:nvSpPr>
          <p:spPr bwMode="auto">
            <a:xfrm>
              <a:off x="3795714" y="6473826"/>
              <a:ext cx="29815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1F497D"/>
                  </a:solidFill>
                </a:rPr>
                <a:t>200</a:t>
              </a:r>
              <a:endParaRPr lang="en-GB" sz="1400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53" name="Line 3221"/>
            <p:cNvSpPr>
              <a:spLocks noChangeShapeType="1"/>
            </p:cNvSpPr>
            <p:nvPr/>
          </p:nvSpPr>
          <p:spPr bwMode="auto">
            <a:xfrm flipV="1">
              <a:off x="3946526" y="6416676"/>
              <a:ext cx="1588" cy="5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4" name="Line 3222"/>
            <p:cNvSpPr>
              <a:spLocks noChangeShapeType="1"/>
            </p:cNvSpPr>
            <p:nvPr/>
          </p:nvSpPr>
          <p:spPr bwMode="auto">
            <a:xfrm flipV="1">
              <a:off x="3946525" y="3810000"/>
              <a:ext cx="15875" cy="1270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5" name="Rectangle 3223"/>
            <p:cNvSpPr>
              <a:spLocks noChangeArrowheads="1"/>
            </p:cNvSpPr>
            <p:nvPr/>
          </p:nvSpPr>
          <p:spPr bwMode="auto">
            <a:xfrm>
              <a:off x="5175252" y="6473826"/>
              <a:ext cx="29815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1F497D"/>
                  </a:solidFill>
                </a:rPr>
                <a:t>400</a:t>
              </a:r>
              <a:endParaRPr lang="en-GB" sz="1400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56" name="Line 3224"/>
            <p:cNvSpPr>
              <a:spLocks noChangeShapeType="1"/>
            </p:cNvSpPr>
            <p:nvPr/>
          </p:nvSpPr>
          <p:spPr bwMode="auto">
            <a:xfrm flipV="1">
              <a:off x="5326064" y="6416676"/>
              <a:ext cx="1587" cy="5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7" name="Rectangle 3225"/>
            <p:cNvSpPr>
              <a:spLocks noChangeArrowheads="1"/>
            </p:cNvSpPr>
            <p:nvPr/>
          </p:nvSpPr>
          <p:spPr bwMode="auto">
            <a:xfrm>
              <a:off x="6553202" y="6473826"/>
              <a:ext cx="29815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1F497D"/>
                  </a:solidFill>
                </a:rPr>
                <a:t>600</a:t>
              </a:r>
              <a:endParaRPr lang="en-GB" sz="1400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58" name="Line 3226"/>
            <p:cNvSpPr>
              <a:spLocks noChangeShapeType="1"/>
            </p:cNvSpPr>
            <p:nvPr/>
          </p:nvSpPr>
          <p:spPr bwMode="auto">
            <a:xfrm flipV="1">
              <a:off x="6704013" y="6416676"/>
              <a:ext cx="1587" cy="5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9" name="Rectangle 3227"/>
            <p:cNvSpPr>
              <a:spLocks noChangeArrowheads="1"/>
            </p:cNvSpPr>
            <p:nvPr/>
          </p:nvSpPr>
          <p:spPr bwMode="auto">
            <a:xfrm>
              <a:off x="2000249" y="6288089"/>
              <a:ext cx="2244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0.00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60" name="Line 3228"/>
            <p:cNvSpPr>
              <a:spLocks noChangeShapeType="1"/>
            </p:cNvSpPr>
            <p:nvPr/>
          </p:nvSpPr>
          <p:spPr bwMode="auto">
            <a:xfrm flipH="1">
              <a:off x="2395538" y="6327776"/>
              <a:ext cx="682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1" name="Rectangle 3229"/>
            <p:cNvSpPr>
              <a:spLocks noChangeArrowheads="1"/>
            </p:cNvSpPr>
            <p:nvPr/>
          </p:nvSpPr>
          <p:spPr bwMode="auto">
            <a:xfrm>
              <a:off x="2000249" y="5681665"/>
              <a:ext cx="2244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0.25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62" name="Line 3230"/>
            <p:cNvSpPr>
              <a:spLocks noChangeShapeType="1"/>
            </p:cNvSpPr>
            <p:nvPr/>
          </p:nvSpPr>
          <p:spPr bwMode="auto">
            <a:xfrm flipH="1">
              <a:off x="2395538" y="5724525"/>
              <a:ext cx="682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3" name="Rectangle 3231"/>
            <p:cNvSpPr>
              <a:spLocks noChangeArrowheads="1"/>
            </p:cNvSpPr>
            <p:nvPr/>
          </p:nvSpPr>
          <p:spPr bwMode="auto">
            <a:xfrm>
              <a:off x="2000249" y="5076826"/>
              <a:ext cx="2244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0.50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64" name="Line 3232"/>
            <p:cNvSpPr>
              <a:spLocks noChangeShapeType="1"/>
            </p:cNvSpPr>
            <p:nvPr/>
          </p:nvSpPr>
          <p:spPr bwMode="auto">
            <a:xfrm flipH="1">
              <a:off x="2395538" y="5119688"/>
              <a:ext cx="68263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5" name="Rectangle 3233"/>
            <p:cNvSpPr>
              <a:spLocks noChangeArrowheads="1"/>
            </p:cNvSpPr>
            <p:nvPr/>
          </p:nvSpPr>
          <p:spPr bwMode="auto">
            <a:xfrm>
              <a:off x="2000249" y="4471990"/>
              <a:ext cx="2244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0.75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66" name="Line 3234"/>
            <p:cNvSpPr>
              <a:spLocks noChangeShapeType="1"/>
            </p:cNvSpPr>
            <p:nvPr/>
          </p:nvSpPr>
          <p:spPr bwMode="auto">
            <a:xfrm flipH="1">
              <a:off x="2395538" y="4514850"/>
              <a:ext cx="682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7" name="Rectangle 3235"/>
            <p:cNvSpPr>
              <a:spLocks noChangeArrowheads="1"/>
            </p:cNvSpPr>
            <p:nvPr/>
          </p:nvSpPr>
          <p:spPr bwMode="auto">
            <a:xfrm>
              <a:off x="2000249" y="3867151"/>
              <a:ext cx="2244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1F497D"/>
                  </a:solidFill>
                </a:rPr>
                <a:t>1.00</a:t>
              </a:r>
              <a:endParaRPr lang="en-GB">
                <a:solidFill>
                  <a:srgbClr val="1F497D"/>
                </a:solidFill>
                <a:latin typeface="Calibri" pitchFamily="34" charset="0"/>
              </a:endParaRPr>
            </a:p>
          </p:txBody>
        </p:sp>
        <p:sp>
          <p:nvSpPr>
            <p:cNvPr id="168" name="Line 3236"/>
            <p:cNvSpPr>
              <a:spLocks noChangeShapeType="1"/>
            </p:cNvSpPr>
            <p:nvPr/>
          </p:nvSpPr>
          <p:spPr bwMode="auto">
            <a:xfrm flipH="1">
              <a:off x="2395538" y="3906838"/>
              <a:ext cx="68263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9" name="Line 3237"/>
            <p:cNvSpPr>
              <a:spLocks noChangeShapeType="1"/>
            </p:cNvSpPr>
            <p:nvPr/>
          </p:nvSpPr>
          <p:spPr bwMode="auto">
            <a:xfrm>
              <a:off x="2463800" y="3822701"/>
              <a:ext cx="441007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0" name="Line 3238"/>
            <p:cNvSpPr>
              <a:spLocks noChangeShapeType="1"/>
            </p:cNvSpPr>
            <p:nvPr/>
          </p:nvSpPr>
          <p:spPr bwMode="auto">
            <a:xfrm>
              <a:off x="6873875" y="3822701"/>
              <a:ext cx="1588" cy="259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1" name="Line 3239"/>
            <p:cNvSpPr>
              <a:spLocks noChangeShapeType="1"/>
            </p:cNvSpPr>
            <p:nvPr/>
          </p:nvSpPr>
          <p:spPr bwMode="auto">
            <a:xfrm flipH="1">
              <a:off x="2463800" y="6416676"/>
              <a:ext cx="441007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2" name="Line 3240"/>
            <p:cNvSpPr>
              <a:spLocks noChangeShapeType="1"/>
            </p:cNvSpPr>
            <p:nvPr/>
          </p:nvSpPr>
          <p:spPr bwMode="auto">
            <a:xfrm flipV="1">
              <a:off x="2463801" y="3822701"/>
              <a:ext cx="1588" cy="259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3" name="Line 3241"/>
            <p:cNvSpPr>
              <a:spLocks noChangeShapeType="1"/>
            </p:cNvSpPr>
            <p:nvPr/>
          </p:nvSpPr>
          <p:spPr bwMode="auto">
            <a:xfrm>
              <a:off x="2568575" y="3906838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4" name="Line 3242"/>
            <p:cNvSpPr>
              <a:spLocks noChangeShapeType="1"/>
            </p:cNvSpPr>
            <p:nvPr/>
          </p:nvSpPr>
          <p:spPr bwMode="auto">
            <a:xfrm>
              <a:off x="2574926" y="3906838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5" name="Line 3243"/>
            <p:cNvSpPr>
              <a:spLocks noChangeShapeType="1"/>
            </p:cNvSpPr>
            <p:nvPr/>
          </p:nvSpPr>
          <p:spPr bwMode="auto">
            <a:xfrm>
              <a:off x="2574925" y="3906838"/>
              <a:ext cx="7939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6" name="Line 3244"/>
            <p:cNvSpPr>
              <a:spLocks noChangeShapeType="1"/>
            </p:cNvSpPr>
            <p:nvPr/>
          </p:nvSpPr>
          <p:spPr bwMode="auto">
            <a:xfrm>
              <a:off x="2582864" y="3906838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7" name="Line 3245"/>
            <p:cNvSpPr>
              <a:spLocks noChangeShapeType="1"/>
            </p:cNvSpPr>
            <p:nvPr/>
          </p:nvSpPr>
          <p:spPr bwMode="auto">
            <a:xfrm>
              <a:off x="2582863" y="3906838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8" name="Line 3246"/>
            <p:cNvSpPr>
              <a:spLocks noChangeShapeType="1"/>
            </p:cNvSpPr>
            <p:nvPr/>
          </p:nvSpPr>
          <p:spPr bwMode="auto">
            <a:xfrm>
              <a:off x="2589213" y="3906838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9" name="Line 3247"/>
            <p:cNvSpPr>
              <a:spLocks noChangeShapeType="1"/>
            </p:cNvSpPr>
            <p:nvPr/>
          </p:nvSpPr>
          <p:spPr bwMode="auto">
            <a:xfrm>
              <a:off x="2589214" y="3906838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" name="Line 3248"/>
            <p:cNvSpPr>
              <a:spLocks noChangeShapeType="1"/>
            </p:cNvSpPr>
            <p:nvPr/>
          </p:nvSpPr>
          <p:spPr bwMode="auto">
            <a:xfrm>
              <a:off x="2595564" y="3906838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1" name="Line 3249"/>
            <p:cNvSpPr>
              <a:spLocks noChangeShapeType="1"/>
            </p:cNvSpPr>
            <p:nvPr/>
          </p:nvSpPr>
          <p:spPr bwMode="auto">
            <a:xfrm>
              <a:off x="2595564" y="3906838"/>
              <a:ext cx="793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2" name="Line 3250"/>
            <p:cNvSpPr>
              <a:spLocks noChangeShapeType="1"/>
            </p:cNvSpPr>
            <p:nvPr/>
          </p:nvSpPr>
          <p:spPr bwMode="auto">
            <a:xfrm>
              <a:off x="2603501" y="3906838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3" name="Line 3251"/>
            <p:cNvSpPr>
              <a:spLocks noChangeShapeType="1"/>
            </p:cNvSpPr>
            <p:nvPr/>
          </p:nvSpPr>
          <p:spPr bwMode="auto">
            <a:xfrm>
              <a:off x="2603501" y="3906838"/>
              <a:ext cx="12700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4" name="Line 3252"/>
            <p:cNvSpPr>
              <a:spLocks noChangeShapeType="1"/>
            </p:cNvSpPr>
            <p:nvPr/>
          </p:nvSpPr>
          <p:spPr bwMode="auto">
            <a:xfrm>
              <a:off x="2616201" y="3906838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5" name="Line 3253"/>
            <p:cNvSpPr>
              <a:spLocks noChangeShapeType="1"/>
            </p:cNvSpPr>
            <p:nvPr/>
          </p:nvSpPr>
          <p:spPr bwMode="auto">
            <a:xfrm>
              <a:off x="2616200" y="3906838"/>
              <a:ext cx="7939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6" name="Line 3254"/>
            <p:cNvSpPr>
              <a:spLocks noChangeShapeType="1"/>
            </p:cNvSpPr>
            <p:nvPr/>
          </p:nvSpPr>
          <p:spPr bwMode="auto">
            <a:xfrm>
              <a:off x="2624138" y="3906838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7" name="Line 3255"/>
            <p:cNvSpPr>
              <a:spLocks noChangeShapeType="1"/>
            </p:cNvSpPr>
            <p:nvPr/>
          </p:nvSpPr>
          <p:spPr bwMode="auto">
            <a:xfrm>
              <a:off x="2624138" y="3906838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8" name="Line 3256"/>
            <p:cNvSpPr>
              <a:spLocks noChangeShapeType="1"/>
            </p:cNvSpPr>
            <p:nvPr/>
          </p:nvSpPr>
          <p:spPr bwMode="auto">
            <a:xfrm>
              <a:off x="2630489" y="3906838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9" name="Line 3257"/>
            <p:cNvSpPr>
              <a:spLocks noChangeShapeType="1"/>
            </p:cNvSpPr>
            <p:nvPr/>
          </p:nvSpPr>
          <p:spPr bwMode="auto">
            <a:xfrm>
              <a:off x="2630489" y="3906838"/>
              <a:ext cx="793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0" name="Line 3258"/>
            <p:cNvSpPr>
              <a:spLocks noChangeShapeType="1"/>
            </p:cNvSpPr>
            <p:nvPr/>
          </p:nvSpPr>
          <p:spPr bwMode="auto">
            <a:xfrm>
              <a:off x="2638426" y="3906838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1" name="Line 3259"/>
            <p:cNvSpPr>
              <a:spLocks noChangeShapeType="1"/>
            </p:cNvSpPr>
            <p:nvPr/>
          </p:nvSpPr>
          <p:spPr bwMode="auto">
            <a:xfrm>
              <a:off x="2638424" y="3906838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2" name="Line 3260"/>
            <p:cNvSpPr>
              <a:spLocks noChangeShapeType="1"/>
            </p:cNvSpPr>
            <p:nvPr/>
          </p:nvSpPr>
          <p:spPr bwMode="auto">
            <a:xfrm>
              <a:off x="2644775" y="3906838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3" name="Line 3261"/>
            <p:cNvSpPr>
              <a:spLocks noChangeShapeType="1"/>
            </p:cNvSpPr>
            <p:nvPr/>
          </p:nvSpPr>
          <p:spPr bwMode="auto">
            <a:xfrm>
              <a:off x="2644775" y="3906838"/>
              <a:ext cx="142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4" name="Line 3262"/>
            <p:cNvSpPr>
              <a:spLocks noChangeShapeType="1"/>
            </p:cNvSpPr>
            <p:nvPr/>
          </p:nvSpPr>
          <p:spPr bwMode="auto">
            <a:xfrm>
              <a:off x="2659064" y="3906838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" name="Line 3263"/>
            <p:cNvSpPr>
              <a:spLocks noChangeShapeType="1"/>
            </p:cNvSpPr>
            <p:nvPr/>
          </p:nvSpPr>
          <p:spPr bwMode="auto">
            <a:xfrm>
              <a:off x="2659063" y="3906838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6" name="Line 3264"/>
            <p:cNvSpPr>
              <a:spLocks noChangeShapeType="1"/>
            </p:cNvSpPr>
            <p:nvPr/>
          </p:nvSpPr>
          <p:spPr bwMode="auto">
            <a:xfrm>
              <a:off x="2665413" y="3906838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7" name="Line 3265"/>
            <p:cNvSpPr>
              <a:spLocks noChangeShapeType="1"/>
            </p:cNvSpPr>
            <p:nvPr/>
          </p:nvSpPr>
          <p:spPr bwMode="auto">
            <a:xfrm>
              <a:off x="2665413" y="3906838"/>
              <a:ext cx="4127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8" name="Line 3266"/>
            <p:cNvSpPr>
              <a:spLocks noChangeShapeType="1"/>
            </p:cNvSpPr>
            <p:nvPr/>
          </p:nvSpPr>
          <p:spPr bwMode="auto">
            <a:xfrm>
              <a:off x="2706689" y="3906838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9" name="Line 3267"/>
            <p:cNvSpPr>
              <a:spLocks noChangeShapeType="1"/>
            </p:cNvSpPr>
            <p:nvPr/>
          </p:nvSpPr>
          <p:spPr bwMode="auto">
            <a:xfrm>
              <a:off x="2706688" y="3906838"/>
              <a:ext cx="2063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0" name="Line 3268"/>
            <p:cNvSpPr>
              <a:spLocks noChangeShapeType="1"/>
            </p:cNvSpPr>
            <p:nvPr/>
          </p:nvSpPr>
          <p:spPr bwMode="auto">
            <a:xfrm>
              <a:off x="2727326" y="3906838"/>
              <a:ext cx="1588" cy="49212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1" name="Line 3269"/>
            <p:cNvSpPr>
              <a:spLocks noChangeShapeType="1"/>
            </p:cNvSpPr>
            <p:nvPr/>
          </p:nvSpPr>
          <p:spPr bwMode="auto">
            <a:xfrm>
              <a:off x="2727325" y="3956051"/>
              <a:ext cx="47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2" name="Line 3270"/>
            <p:cNvSpPr>
              <a:spLocks noChangeShapeType="1"/>
            </p:cNvSpPr>
            <p:nvPr/>
          </p:nvSpPr>
          <p:spPr bwMode="auto">
            <a:xfrm>
              <a:off x="2732089" y="3956050"/>
              <a:ext cx="1587" cy="4445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3" name="Line 3271"/>
            <p:cNvSpPr>
              <a:spLocks noChangeShapeType="1"/>
            </p:cNvSpPr>
            <p:nvPr/>
          </p:nvSpPr>
          <p:spPr bwMode="auto">
            <a:xfrm>
              <a:off x="2732088" y="4000500"/>
              <a:ext cx="952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4" name="Line 3272"/>
            <p:cNvSpPr>
              <a:spLocks noChangeShapeType="1"/>
            </p:cNvSpPr>
            <p:nvPr/>
          </p:nvSpPr>
          <p:spPr bwMode="auto">
            <a:xfrm>
              <a:off x="2741613" y="4000501"/>
              <a:ext cx="1587" cy="49213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" name="Line 3273"/>
            <p:cNvSpPr>
              <a:spLocks noChangeShapeType="1"/>
            </p:cNvSpPr>
            <p:nvPr/>
          </p:nvSpPr>
          <p:spPr bwMode="auto">
            <a:xfrm>
              <a:off x="2741614" y="4049714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" name="Line 3274"/>
            <p:cNvSpPr>
              <a:spLocks noChangeShapeType="1"/>
            </p:cNvSpPr>
            <p:nvPr/>
          </p:nvSpPr>
          <p:spPr bwMode="auto">
            <a:xfrm>
              <a:off x="2747964" y="4049713"/>
              <a:ext cx="1587" cy="4445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7" name="Line 3275"/>
            <p:cNvSpPr>
              <a:spLocks noChangeShapeType="1"/>
            </p:cNvSpPr>
            <p:nvPr/>
          </p:nvSpPr>
          <p:spPr bwMode="auto">
            <a:xfrm>
              <a:off x="2747964" y="4094164"/>
              <a:ext cx="3492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8" name="Line 3276"/>
            <p:cNvSpPr>
              <a:spLocks noChangeShapeType="1"/>
            </p:cNvSpPr>
            <p:nvPr/>
          </p:nvSpPr>
          <p:spPr bwMode="auto">
            <a:xfrm>
              <a:off x="2782889" y="4094164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9" name="Line 3277"/>
            <p:cNvSpPr>
              <a:spLocks noChangeShapeType="1"/>
            </p:cNvSpPr>
            <p:nvPr/>
          </p:nvSpPr>
          <p:spPr bwMode="auto">
            <a:xfrm>
              <a:off x="2782888" y="4094164"/>
              <a:ext cx="4763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0" name="Line 3278"/>
            <p:cNvSpPr>
              <a:spLocks noChangeShapeType="1"/>
            </p:cNvSpPr>
            <p:nvPr/>
          </p:nvSpPr>
          <p:spPr bwMode="auto">
            <a:xfrm>
              <a:off x="2787651" y="4094164"/>
              <a:ext cx="1588" cy="5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1" name="Line 3279"/>
            <p:cNvSpPr>
              <a:spLocks noChangeShapeType="1"/>
            </p:cNvSpPr>
            <p:nvPr/>
          </p:nvSpPr>
          <p:spPr bwMode="auto">
            <a:xfrm>
              <a:off x="2787651" y="4148138"/>
              <a:ext cx="1587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2" name="Line 3280"/>
            <p:cNvSpPr>
              <a:spLocks noChangeShapeType="1"/>
            </p:cNvSpPr>
            <p:nvPr/>
          </p:nvSpPr>
          <p:spPr bwMode="auto">
            <a:xfrm>
              <a:off x="2803526" y="4148139"/>
              <a:ext cx="1588" cy="5397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3" name="Line 3281"/>
            <p:cNvSpPr>
              <a:spLocks noChangeShapeType="1"/>
            </p:cNvSpPr>
            <p:nvPr/>
          </p:nvSpPr>
          <p:spPr bwMode="auto">
            <a:xfrm>
              <a:off x="2803525" y="4202114"/>
              <a:ext cx="55563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4" name="Line 3282"/>
            <p:cNvSpPr>
              <a:spLocks noChangeShapeType="1"/>
            </p:cNvSpPr>
            <p:nvPr/>
          </p:nvSpPr>
          <p:spPr bwMode="auto">
            <a:xfrm>
              <a:off x="2859089" y="4202113"/>
              <a:ext cx="1587" cy="55562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5" name="Line 3283"/>
            <p:cNvSpPr>
              <a:spLocks noChangeShapeType="1"/>
            </p:cNvSpPr>
            <p:nvPr/>
          </p:nvSpPr>
          <p:spPr bwMode="auto">
            <a:xfrm>
              <a:off x="2859088" y="4257675"/>
              <a:ext cx="47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6" name="Line 3284"/>
            <p:cNvSpPr>
              <a:spLocks noChangeShapeType="1"/>
            </p:cNvSpPr>
            <p:nvPr/>
          </p:nvSpPr>
          <p:spPr bwMode="auto">
            <a:xfrm>
              <a:off x="2863851" y="4257675"/>
              <a:ext cx="1588" cy="5715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7" name="Line 3285"/>
            <p:cNvSpPr>
              <a:spLocks noChangeShapeType="1"/>
            </p:cNvSpPr>
            <p:nvPr/>
          </p:nvSpPr>
          <p:spPr bwMode="auto">
            <a:xfrm>
              <a:off x="2863851" y="4314825"/>
              <a:ext cx="952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8" name="Line 3286"/>
            <p:cNvSpPr>
              <a:spLocks noChangeShapeType="1"/>
            </p:cNvSpPr>
            <p:nvPr/>
          </p:nvSpPr>
          <p:spPr bwMode="auto">
            <a:xfrm>
              <a:off x="2873375" y="4314826"/>
              <a:ext cx="1588" cy="55563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9" name="Line 3287"/>
            <p:cNvSpPr>
              <a:spLocks noChangeShapeType="1"/>
            </p:cNvSpPr>
            <p:nvPr/>
          </p:nvSpPr>
          <p:spPr bwMode="auto">
            <a:xfrm>
              <a:off x="2873375" y="4370389"/>
              <a:ext cx="20639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0" name="Line 3288"/>
            <p:cNvSpPr>
              <a:spLocks noChangeShapeType="1"/>
            </p:cNvSpPr>
            <p:nvPr/>
          </p:nvSpPr>
          <p:spPr bwMode="auto">
            <a:xfrm>
              <a:off x="2894013" y="4370389"/>
              <a:ext cx="1587" cy="55562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1" name="Line 3289"/>
            <p:cNvSpPr>
              <a:spLocks noChangeShapeType="1"/>
            </p:cNvSpPr>
            <p:nvPr/>
          </p:nvSpPr>
          <p:spPr bwMode="auto">
            <a:xfrm>
              <a:off x="2894014" y="4425951"/>
              <a:ext cx="31751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2" name="Line 3290"/>
            <p:cNvSpPr>
              <a:spLocks noChangeShapeType="1"/>
            </p:cNvSpPr>
            <p:nvPr/>
          </p:nvSpPr>
          <p:spPr bwMode="auto">
            <a:xfrm>
              <a:off x="2925764" y="4425950"/>
              <a:ext cx="1587" cy="5715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3" name="Line 3291"/>
            <p:cNvSpPr>
              <a:spLocks noChangeShapeType="1"/>
            </p:cNvSpPr>
            <p:nvPr/>
          </p:nvSpPr>
          <p:spPr bwMode="auto">
            <a:xfrm>
              <a:off x="2925763" y="4483101"/>
              <a:ext cx="44451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4" name="Line 3292"/>
            <p:cNvSpPr>
              <a:spLocks noChangeShapeType="1"/>
            </p:cNvSpPr>
            <p:nvPr/>
          </p:nvSpPr>
          <p:spPr bwMode="auto">
            <a:xfrm>
              <a:off x="2970213" y="4483100"/>
              <a:ext cx="1587" cy="55563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" name="Line 3293"/>
            <p:cNvSpPr>
              <a:spLocks noChangeShapeType="1"/>
            </p:cNvSpPr>
            <p:nvPr/>
          </p:nvSpPr>
          <p:spPr bwMode="auto">
            <a:xfrm>
              <a:off x="2970213" y="4538663"/>
              <a:ext cx="4763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6" name="Line 3294"/>
            <p:cNvSpPr>
              <a:spLocks noChangeShapeType="1"/>
            </p:cNvSpPr>
            <p:nvPr/>
          </p:nvSpPr>
          <p:spPr bwMode="auto">
            <a:xfrm>
              <a:off x="2974975" y="4538663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7" name="Line 3295"/>
            <p:cNvSpPr>
              <a:spLocks noChangeShapeType="1"/>
            </p:cNvSpPr>
            <p:nvPr/>
          </p:nvSpPr>
          <p:spPr bwMode="auto">
            <a:xfrm>
              <a:off x="2974975" y="4538663"/>
              <a:ext cx="269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8" name="Line 3296"/>
            <p:cNvSpPr>
              <a:spLocks noChangeShapeType="1"/>
            </p:cNvSpPr>
            <p:nvPr/>
          </p:nvSpPr>
          <p:spPr bwMode="auto">
            <a:xfrm>
              <a:off x="3001964" y="4538663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9" name="Line 3297"/>
            <p:cNvSpPr>
              <a:spLocks noChangeShapeType="1"/>
            </p:cNvSpPr>
            <p:nvPr/>
          </p:nvSpPr>
          <p:spPr bwMode="auto">
            <a:xfrm>
              <a:off x="3001965" y="4538663"/>
              <a:ext cx="142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0" name="Line 3298"/>
            <p:cNvSpPr>
              <a:spLocks noChangeShapeType="1"/>
            </p:cNvSpPr>
            <p:nvPr/>
          </p:nvSpPr>
          <p:spPr bwMode="auto">
            <a:xfrm>
              <a:off x="3016251" y="4538663"/>
              <a:ext cx="1588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1" name="Line 3299"/>
            <p:cNvSpPr>
              <a:spLocks noChangeShapeType="1"/>
            </p:cNvSpPr>
            <p:nvPr/>
          </p:nvSpPr>
          <p:spPr bwMode="auto">
            <a:xfrm>
              <a:off x="3016251" y="4538663"/>
              <a:ext cx="3492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2" name="Line 3300"/>
            <p:cNvSpPr>
              <a:spLocks noChangeShapeType="1"/>
            </p:cNvSpPr>
            <p:nvPr/>
          </p:nvSpPr>
          <p:spPr bwMode="auto">
            <a:xfrm>
              <a:off x="3051175" y="4538664"/>
              <a:ext cx="1588" cy="650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3" name="Line 3301"/>
            <p:cNvSpPr>
              <a:spLocks noChangeShapeType="1"/>
            </p:cNvSpPr>
            <p:nvPr/>
          </p:nvSpPr>
          <p:spPr bwMode="auto">
            <a:xfrm>
              <a:off x="3051175" y="4603751"/>
              <a:ext cx="6351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4" name="Line 3302"/>
            <p:cNvSpPr>
              <a:spLocks noChangeShapeType="1"/>
            </p:cNvSpPr>
            <p:nvPr/>
          </p:nvSpPr>
          <p:spPr bwMode="auto">
            <a:xfrm>
              <a:off x="3057526" y="4603751"/>
              <a:ext cx="15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5" name="Line 3303"/>
            <p:cNvSpPr>
              <a:spLocks noChangeShapeType="1"/>
            </p:cNvSpPr>
            <p:nvPr/>
          </p:nvSpPr>
          <p:spPr bwMode="auto">
            <a:xfrm>
              <a:off x="3057526" y="4603751"/>
              <a:ext cx="20639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6" name="Line 3304"/>
            <p:cNvSpPr>
              <a:spLocks noChangeShapeType="1"/>
            </p:cNvSpPr>
            <p:nvPr/>
          </p:nvSpPr>
          <p:spPr bwMode="auto">
            <a:xfrm>
              <a:off x="3078164" y="4603751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7" name="Line 3305"/>
            <p:cNvSpPr>
              <a:spLocks noChangeShapeType="1"/>
            </p:cNvSpPr>
            <p:nvPr/>
          </p:nvSpPr>
          <p:spPr bwMode="auto">
            <a:xfrm>
              <a:off x="3078163" y="4603751"/>
              <a:ext cx="555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8" name="Line 3306"/>
            <p:cNvSpPr>
              <a:spLocks noChangeShapeType="1"/>
            </p:cNvSpPr>
            <p:nvPr/>
          </p:nvSpPr>
          <p:spPr bwMode="auto">
            <a:xfrm>
              <a:off x="3133726" y="4603751"/>
              <a:ext cx="1588" cy="68263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9" name="Line 3307"/>
            <p:cNvSpPr>
              <a:spLocks noChangeShapeType="1"/>
            </p:cNvSpPr>
            <p:nvPr/>
          </p:nvSpPr>
          <p:spPr bwMode="auto">
            <a:xfrm>
              <a:off x="3133726" y="4672013"/>
              <a:ext cx="825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0" name="Line 3308"/>
            <p:cNvSpPr>
              <a:spLocks noChangeShapeType="1"/>
            </p:cNvSpPr>
            <p:nvPr/>
          </p:nvSpPr>
          <p:spPr bwMode="auto">
            <a:xfrm>
              <a:off x="3216275" y="4672014"/>
              <a:ext cx="1588" cy="69850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1" name="Line 3309"/>
            <p:cNvSpPr>
              <a:spLocks noChangeShapeType="1"/>
            </p:cNvSpPr>
            <p:nvPr/>
          </p:nvSpPr>
          <p:spPr bwMode="auto">
            <a:xfrm>
              <a:off x="3216275" y="4741864"/>
              <a:ext cx="7939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2" name="Line 3310"/>
            <p:cNvSpPr>
              <a:spLocks noChangeShapeType="1"/>
            </p:cNvSpPr>
            <p:nvPr/>
          </p:nvSpPr>
          <p:spPr bwMode="auto">
            <a:xfrm>
              <a:off x="3224213" y="4741864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3" name="Line 3311"/>
            <p:cNvSpPr>
              <a:spLocks noChangeShapeType="1"/>
            </p:cNvSpPr>
            <p:nvPr/>
          </p:nvSpPr>
          <p:spPr bwMode="auto">
            <a:xfrm>
              <a:off x="3224213" y="4741864"/>
              <a:ext cx="76200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4" name="Line 3312"/>
            <p:cNvSpPr>
              <a:spLocks noChangeShapeType="1"/>
            </p:cNvSpPr>
            <p:nvPr/>
          </p:nvSpPr>
          <p:spPr bwMode="auto">
            <a:xfrm>
              <a:off x="3300413" y="4741864"/>
              <a:ext cx="1587" cy="73025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" name="Line 3313"/>
            <p:cNvSpPr>
              <a:spLocks noChangeShapeType="1"/>
            </p:cNvSpPr>
            <p:nvPr/>
          </p:nvSpPr>
          <p:spPr bwMode="auto">
            <a:xfrm>
              <a:off x="3300414" y="4814888"/>
              <a:ext cx="6351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6" name="Line 3314"/>
            <p:cNvSpPr>
              <a:spLocks noChangeShapeType="1"/>
            </p:cNvSpPr>
            <p:nvPr/>
          </p:nvSpPr>
          <p:spPr bwMode="auto">
            <a:xfrm>
              <a:off x="3306764" y="4814889"/>
              <a:ext cx="1587" cy="7143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7" name="Line 3315"/>
            <p:cNvSpPr>
              <a:spLocks noChangeShapeType="1"/>
            </p:cNvSpPr>
            <p:nvPr/>
          </p:nvSpPr>
          <p:spPr bwMode="auto">
            <a:xfrm>
              <a:off x="3306764" y="4886325"/>
              <a:ext cx="14287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8" name="Line 3316"/>
            <p:cNvSpPr>
              <a:spLocks noChangeShapeType="1"/>
            </p:cNvSpPr>
            <p:nvPr/>
          </p:nvSpPr>
          <p:spPr bwMode="auto">
            <a:xfrm>
              <a:off x="3449639" y="488632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9" name="Line 3317"/>
            <p:cNvSpPr>
              <a:spLocks noChangeShapeType="1"/>
            </p:cNvSpPr>
            <p:nvPr/>
          </p:nvSpPr>
          <p:spPr bwMode="auto">
            <a:xfrm>
              <a:off x="3449639" y="4886325"/>
              <a:ext cx="76200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0" name="Line 3318"/>
            <p:cNvSpPr>
              <a:spLocks noChangeShapeType="1"/>
            </p:cNvSpPr>
            <p:nvPr/>
          </p:nvSpPr>
          <p:spPr bwMode="auto">
            <a:xfrm>
              <a:off x="3525839" y="488632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1" name="Line 3319"/>
            <p:cNvSpPr>
              <a:spLocks noChangeShapeType="1"/>
            </p:cNvSpPr>
            <p:nvPr/>
          </p:nvSpPr>
          <p:spPr bwMode="auto">
            <a:xfrm>
              <a:off x="3525839" y="4886325"/>
              <a:ext cx="3492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2" name="Line 3320"/>
            <p:cNvSpPr>
              <a:spLocks noChangeShapeType="1"/>
            </p:cNvSpPr>
            <p:nvPr/>
          </p:nvSpPr>
          <p:spPr bwMode="auto">
            <a:xfrm>
              <a:off x="3560764" y="4886326"/>
              <a:ext cx="1587" cy="80963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3" name="Line 3321"/>
            <p:cNvSpPr>
              <a:spLocks noChangeShapeType="1"/>
            </p:cNvSpPr>
            <p:nvPr/>
          </p:nvSpPr>
          <p:spPr bwMode="auto">
            <a:xfrm>
              <a:off x="3560764" y="4967288"/>
              <a:ext cx="193675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4" name="Line 3322"/>
            <p:cNvSpPr>
              <a:spLocks noChangeShapeType="1"/>
            </p:cNvSpPr>
            <p:nvPr/>
          </p:nvSpPr>
          <p:spPr bwMode="auto">
            <a:xfrm>
              <a:off x="3754439" y="4967288"/>
              <a:ext cx="158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5" name="Line 3323"/>
            <p:cNvSpPr>
              <a:spLocks noChangeShapeType="1"/>
            </p:cNvSpPr>
            <p:nvPr/>
          </p:nvSpPr>
          <p:spPr bwMode="auto">
            <a:xfrm>
              <a:off x="3754439" y="4967288"/>
              <a:ext cx="96837" cy="15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" name="Line 3324"/>
            <p:cNvSpPr>
              <a:spLocks noChangeShapeType="1"/>
            </p:cNvSpPr>
            <p:nvPr/>
          </p:nvSpPr>
          <p:spPr bwMode="auto">
            <a:xfrm>
              <a:off x="3851275" y="4967289"/>
              <a:ext cx="1588" cy="90487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7" name="Line 3325"/>
            <p:cNvSpPr>
              <a:spLocks noChangeShapeType="1"/>
            </p:cNvSpPr>
            <p:nvPr/>
          </p:nvSpPr>
          <p:spPr bwMode="auto">
            <a:xfrm>
              <a:off x="3851276" y="5057775"/>
              <a:ext cx="1317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8" name="Line 3326"/>
            <p:cNvSpPr>
              <a:spLocks noChangeShapeType="1"/>
            </p:cNvSpPr>
            <p:nvPr/>
          </p:nvSpPr>
          <p:spPr bwMode="auto">
            <a:xfrm>
              <a:off x="3983039" y="505777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9" name="Line 3327"/>
            <p:cNvSpPr>
              <a:spLocks noChangeShapeType="1"/>
            </p:cNvSpPr>
            <p:nvPr/>
          </p:nvSpPr>
          <p:spPr bwMode="auto">
            <a:xfrm>
              <a:off x="3983037" y="5057775"/>
              <a:ext cx="95251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0" name="Line 3328"/>
            <p:cNvSpPr>
              <a:spLocks noChangeShapeType="1"/>
            </p:cNvSpPr>
            <p:nvPr/>
          </p:nvSpPr>
          <p:spPr bwMode="auto">
            <a:xfrm>
              <a:off x="4078289" y="505777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1" name="Line 3329"/>
            <p:cNvSpPr>
              <a:spLocks noChangeShapeType="1"/>
            </p:cNvSpPr>
            <p:nvPr/>
          </p:nvSpPr>
          <p:spPr bwMode="auto">
            <a:xfrm>
              <a:off x="4078288" y="5057775"/>
              <a:ext cx="5556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2" name="Line 3330"/>
            <p:cNvSpPr>
              <a:spLocks noChangeShapeType="1"/>
            </p:cNvSpPr>
            <p:nvPr/>
          </p:nvSpPr>
          <p:spPr bwMode="auto">
            <a:xfrm>
              <a:off x="4133851" y="5057775"/>
              <a:ext cx="15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3" name="Line 3331"/>
            <p:cNvSpPr>
              <a:spLocks noChangeShapeType="1"/>
            </p:cNvSpPr>
            <p:nvPr/>
          </p:nvSpPr>
          <p:spPr bwMode="auto">
            <a:xfrm>
              <a:off x="4133850" y="5057775"/>
              <a:ext cx="20639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4" name="Line 3332"/>
            <p:cNvSpPr>
              <a:spLocks noChangeShapeType="1"/>
            </p:cNvSpPr>
            <p:nvPr/>
          </p:nvSpPr>
          <p:spPr bwMode="auto">
            <a:xfrm>
              <a:off x="4154489" y="505777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5" name="Line 3333"/>
            <p:cNvSpPr>
              <a:spLocks noChangeShapeType="1"/>
            </p:cNvSpPr>
            <p:nvPr/>
          </p:nvSpPr>
          <p:spPr bwMode="auto">
            <a:xfrm>
              <a:off x="4154488" y="5057775"/>
              <a:ext cx="138112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" name="Line 3334"/>
            <p:cNvSpPr>
              <a:spLocks noChangeShapeType="1"/>
            </p:cNvSpPr>
            <p:nvPr/>
          </p:nvSpPr>
          <p:spPr bwMode="auto">
            <a:xfrm>
              <a:off x="4292601" y="5057775"/>
              <a:ext cx="15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7" name="Line 3335"/>
            <p:cNvSpPr>
              <a:spLocks noChangeShapeType="1"/>
            </p:cNvSpPr>
            <p:nvPr/>
          </p:nvSpPr>
          <p:spPr bwMode="auto">
            <a:xfrm>
              <a:off x="4292601" y="5057775"/>
              <a:ext cx="1281113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8" name="Line 3336"/>
            <p:cNvSpPr>
              <a:spLocks noChangeShapeType="1"/>
            </p:cNvSpPr>
            <p:nvPr/>
          </p:nvSpPr>
          <p:spPr bwMode="auto">
            <a:xfrm>
              <a:off x="5573713" y="505777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9" name="Line 3337"/>
            <p:cNvSpPr>
              <a:spLocks noChangeShapeType="1"/>
            </p:cNvSpPr>
            <p:nvPr/>
          </p:nvSpPr>
          <p:spPr bwMode="auto">
            <a:xfrm>
              <a:off x="5573713" y="5057775"/>
              <a:ext cx="1031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0" name="Line 3338"/>
            <p:cNvSpPr>
              <a:spLocks noChangeShapeType="1"/>
            </p:cNvSpPr>
            <p:nvPr/>
          </p:nvSpPr>
          <p:spPr bwMode="auto">
            <a:xfrm>
              <a:off x="5676901" y="5057775"/>
              <a:ext cx="15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1" name="Line 3339"/>
            <p:cNvSpPr>
              <a:spLocks noChangeShapeType="1"/>
            </p:cNvSpPr>
            <p:nvPr/>
          </p:nvSpPr>
          <p:spPr bwMode="auto">
            <a:xfrm>
              <a:off x="5676902" y="5057775"/>
              <a:ext cx="25717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2" name="Line 3340"/>
            <p:cNvSpPr>
              <a:spLocks noChangeShapeType="1"/>
            </p:cNvSpPr>
            <p:nvPr/>
          </p:nvSpPr>
          <p:spPr bwMode="auto">
            <a:xfrm>
              <a:off x="5934075" y="5057775"/>
              <a:ext cx="15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3" name="Line 3341"/>
            <p:cNvSpPr>
              <a:spLocks noChangeShapeType="1"/>
            </p:cNvSpPr>
            <p:nvPr/>
          </p:nvSpPr>
          <p:spPr bwMode="auto">
            <a:xfrm>
              <a:off x="5934076" y="5057775"/>
              <a:ext cx="29527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4" name="Line 3342"/>
            <p:cNvSpPr>
              <a:spLocks noChangeShapeType="1"/>
            </p:cNvSpPr>
            <p:nvPr/>
          </p:nvSpPr>
          <p:spPr bwMode="auto">
            <a:xfrm>
              <a:off x="6229351" y="5057775"/>
              <a:ext cx="15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5" name="Line 3343"/>
            <p:cNvSpPr>
              <a:spLocks noChangeShapeType="1"/>
            </p:cNvSpPr>
            <p:nvPr/>
          </p:nvSpPr>
          <p:spPr bwMode="auto">
            <a:xfrm>
              <a:off x="6229351" y="5057775"/>
              <a:ext cx="111125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6" name="Line 3344"/>
            <p:cNvSpPr>
              <a:spLocks noChangeShapeType="1"/>
            </p:cNvSpPr>
            <p:nvPr/>
          </p:nvSpPr>
          <p:spPr bwMode="auto">
            <a:xfrm>
              <a:off x="6340475" y="5057775"/>
              <a:ext cx="15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7" name="Line 3345"/>
            <p:cNvSpPr>
              <a:spLocks noChangeShapeType="1"/>
            </p:cNvSpPr>
            <p:nvPr/>
          </p:nvSpPr>
          <p:spPr bwMode="auto">
            <a:xfrm>
              <a:off x="6340475" y="5057775"/>
              <a:ext cx="184151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8" name="Line 3346"/>
            <p:cNvSpPr>
              <a:spLocks noChangeShapeType="1"/>
            </p:cNvSpPr>
            <p:nvPr/>
          </p:nvSpPr>
          <p:spPr bwMode="auto">
            <a:xfrm>
              <a:off x="6524626" y="5057775"/>
              <a:ext cx="15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9" name="Line 3347"/>
            <p:cNvSpPr>
              <a:spLocks noChangeShapeType="1"/>
            </p:cNvSpPr>
            <p:nvPr/>
          </p:nvSpPr>
          <p:spPr bwMode="auto">
            <a:xfrm>
              <a:off x="6524625" y="5057775"/>
              <a:ext cx="76200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0" name="Line 3348"/>
            <p:cNvSpPr>
              <a:spLocks noChangeShapeType="1"/>
            </p:cNvSpPr>
            <p:nvPr/>
          </p:nvSpPr>
          <p:spPr bwMode="auto">
            <a:xfrm>
              <a:off x="6600826" y="5057775"/>
              <a:ext cx="15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1" name="Line 3349"/>
            <p:cNvSpPr>
              <a:spLocks noChangeShapeType="1"/>
            </p:cNvSpPr>
            <p:nvPr/>
          </p:nvSpPr>
          <p:spPr bwMode="auto">
            <a:xfrm>
              <a:off x="6600826" y="5057775"/>
              <a:ext cx="103188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2" name="Line 3350"/>
            <p:cNvSpPr>
              <a:spLocks noChangeShapeType="1"/>
            </p:cNvSpPr>
            <p:nvPr/>
          </p:nvSpPr>
          <p:spPr bwMode="auto">
            <a:xfrm>
              <a:off x="6704013" y="505777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3" name="Line 3351"/>
            <p:cNvSpPr>
              <a:spLocks noChangeShapeType="1"/>
            </p:cNvSpPr>
            <p:nvPr/>
          </p:nvSpPr>
          <p:spPr bwMode="auto">
            <a:xfrm>
              <a:off x="6704014" y="5057775"/>
              <a:ext cx="63500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4" name="Line 3352"/>
            <p:cNvSpPr>
              <a:spLocks noChangeShapeType="1"/>
            </p:cNvSpPr>
            <p:nvPr/>
          </p:nvSpPr>
          <p:spPr bwMode="auto">
            <a:xfrm>
              <a:off x="6767513" y="5057775"/>
              <a:ext cx="1587" cy="1588"/>
            </a:xfrm>
            <a:prstGeom prst="line">
              <a:avLst/>
            </a:prstGeom>
            <a:noFill/>
            <a:ln w="269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5" name="TextBox 281"/>
            <p:cNvSpPr txBox="1">
              <a:spLocks noChangeArrowheads="1"/>
            </p:cNvSpPr>
            <p:nvPr/>
          </p:nvSpPr>
          <p:spPr bwMode="auto">
            <a:xfrm>
              <a:off x="6920398" y="1053671"/>
              <a:ext cx="2276993" cy="1669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Calibri" pitchFamily="34" charset="0"/>
                </a:rPr>
                <a:t>47% </a:t>
              </a:r>
              <a:r>
                <a:rPr lang="en-GB" dirty="0" smtClean="0">
                  <a:solidFill>
                    <a:srgbClr val="FF0000"/>
                  </a:solidFill>
                  <a:latin typeface="Calibri" pitchFamily="34" charset="0"/>
                </a:rPr>
                <a:t>inpatient mortality</a:t>
              </a:r>
              <a:endParaRPr lang="en-GB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86" name="TextBox 282"/>
            <p:cNvSpPr txBox="1">
              <a:spLocks noChangeArrowheads="1"/>
            </p:cNvSpPr>
            <p:nvPr/>
          </p:nvSpPr>
          <p:spPr bwMode="auto">
            <a:xfrm>
              <a:off x="6920398" y="4419601"/>
              <a:ext cx="2328323" cy="1669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Calibri" pitchFamily="34" charset="0"/>
                </a:rPr>
                <a:t>43% </a:t>
              </a:r>
              <a:r>
                <a:rPr lang="en-GB" dirty="0">
                  <a:solidFill>
                    <a:srgbClr val="FF0000"/>
                  </a:solidFill>
                  <a:latin typeface="Calibri" pitchFamily="34" charset="0"/>
                </a:rPr>
                <a:t>survivor recurrence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9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burden of invasive nontyphoidal Salmonella disease, 2010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b="0" dirty="0" smtClean="0"/>
              <a:t>Age </a:t>
            </a:r>
            <a:r>
              <a:rPr lang="en-US" b="0" dirty="0"/>
              <a:t>group-specific, population-based invasive nontyphoidal Salmonella (iNTS) incidence </a:t>
            </a:r>
            <a:r>
              <a:rPr lang="en-US" b="0" dirty="0" smtClean="0"/>
              <a:t>data obtained</a:t>
            </a:r>
          </a:p>
          <a:p>
            <a:pPr>
              <a:lnSpc>
                <a:spcPct val="120000"/>
              </a:lnSpc>
            </a:pPr>
            <a:r>
              <a:rPr lang="en-US" b="0" dirty="0"/>
              <a:t>Data were categorized by HIV and malaria prevalence and then extrapolated by using 2010 population </a:t>
            </a:r>
            <a:r>
              <a:rPr lang="en-US" b="0" dirty="0" smtClean="0"/>
              <a:t>data</a:t>
            </a:r>
          </a:p>
          <a:p>
            <a:pPr>
              <a:lnSpc>
                <a:spcPct val="120000"/>
              </a:lnSpc>
            </a:pPr>
            <a:r>
              <a:rPr lang="en-US" b="0" dirty="0" smtClean="0"/>
              <a:t>Case fatality determined by expert opinion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</a:rPr>
              <a:t>Estimated 3.4 million cases/year</a:t>
            </a:r>
          </a:p>
          <a:p>
            <a:pPr>
              <a:lnSpc>
                <a:spcPct val="120000"/>
              </a:lnSpc>
            </a:pPr>
            <a:r>
              <a:rPr lang="en-US" b="0" dirty="0" smtClean="0"/>
              <a:t>58% in Africa</a:t>
            </a:r>
          </a:p>
          <a:p>
            <a:pPr>
              <a:lnSpc>
                <a:spcPct val="120000"/>
              </a:lnSpc>
            </a:pPr>
            <a:r>
              <a:rPr lang="en-US" b="0" dirty="0"/>
              <a:t>CFR of 20% yielded </a:t>
            </a:r>
            <a:r>
              <a:rPr lang="en-US" dirty="0">
                <a:solidFill>
                  <a:srgbClr val="FF0000"/>
                </a:solidFill>
              </a:rPr>
              <a:t>681,316</a:t>
            </a:r>
            <a:r>
              <a:rPr lang="en-US" b="0" dirty="0"/>
              <a:t> </a:t>
            </a:r>
            <a:r>
              <a:rPr lang="en-US" b="0" dirty="0" smtClean="0"/>
              <a:t>deaths (</a:t>
            </a:r>
            <a:r>
              <a:rPr lang="en-US" b="0" dirty="0"/>
              <a:t>range 415,164-1,301,520)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645333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Ao</a:t>
            </a:r>
            <a:r>
              <a:rPr lang="en-US" sz="1600" dirty="0" smtClean="0"/>
              <a:t> et al EID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070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itle 1"/>
          <p:cNvSpPr>
            <a:spLocks noGrp="1"/>
          </p:cNvSpPr>
          <p:nvPr>
            <p:ph type="title" idx="4294967295"/>
          </p:nvPr>
        </p:nvSpPr>
        <p:spPr>
          <a:xfrm>
            <a:off x="0" y="404664"/>
            <a:ext cx="8625136" cy="863600"/>
          </a:xfrm>
        </p:spPr>
        <p:txBody>
          <a:bodyPr/>
          <a:lstStyle/>
          <a:p>
            <a:r>
              <a:rPr lang="en-GB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Calibri"/>
              </a:rPr>
              <a:t>Spectrum of NTS disease</a:t>
            </a:r>
          </a:p>
        </p:txBody>
      </p:sp>
      <p:sp>
        <p:nvSpPr>
          <p:cNvPr id="87045" name="Content Placeholder 2"/>
          <p:cNvSpPr>
            <a:spLocks noGrp="1"/>
          </p:cNvSpPr>
          <p:nvPr>
            <p:ph idx="4294967295"/>
          </p:nvPr>
        </p:nvSpPr>
        <p:spPr>
          <a:xfrm>
            <a:off x="4896544" y="1412776"/>
            <a:ext cx="4283968" cy="4968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Sub Saharan African iNTS</a:t>
            </a:r>
          </a:p>
          <a:p>
            <a:endParaRPr lang="en-GB" sz="2400" dirty="0" smtClean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GB" b="0" dirty="0" smtClean="0">
                <a:cs typeface="Calibri"/>
              </a:rPr>
              <a:t>Bacteraemia without enterocolitis common</a:t>
            </a:r>
          </a:p>
          <a:p>
            <a:pPr>
              <a:lnSpc>
                <a:spcPct val="120000"/>
              </a:lnSpc>
            </a:pPr>
            <a:r>
              <a:rPr lang="en-GB" b="0" dirty="0" smtClean="0">
                <a:cs typeface="Calibri"/>
              </a:rPr>
              <a:t>High mortality &amp; frequent relapse</a:t>
            </a:r>
          </a:p>
          <a:p>
            <a:pPr>
              <a:lnSpc>
                <a:spcPct val="120000"/>
              </a:lnSpc>
            </a:pPr>
            <a:r>
              <a:rPr lang="en-GB" b="0" dirty="0" smtClean="0">
                <a:cs typeface="Calibri"/>
              </a:rPr>
              <a:t>Impossible to diagnose from clinical syndrome</a:t>
            </a:r>
          </a:p>
          <a:p>
            <a:pPr>
              <a:lnSpc>
                <a:spcPct val="120000"/>
              </a:lnSpc>
            </a:pPr>
            <a:r>
              <a:rPr lang="en-GB" b="0" dirty="0" smtClean="0">
                <a:cs typeface="Calibri"/>
              </a:rPr>
              <a:t>Reservoirs and transmission unknown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1412776"/>
            <a:ext cx="4104456" cy="841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“Textbook” NTS</a:t>
            </a:r>
          </a:p>
          <a:p>
            <a:endParaRPr lang="en-GB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 smtClean="0">
                <a:solidFill>
                  <a:prstClr val="black"/>
                </a:solidFill>
                <a:latin typeface="+mn-lt"/>
                <a:cs typeface="Calibri" pitchFamily="34" charset="0"/>
              </a:rPr>
              <a:t>Self-limiting diarrhoea predominates</a:t>
            </a:r>
          </a:p>
          <a:p>
            <a:pPr marL="342900" lvl="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 smtClean="0">
                <a:solidFill>
                  <a:prstClr val="black"/>
                </a:solidFill>
                <a:latin typeface="+mn-lt"/>
                <a:cs typeface="Calibri" pitchFamily="34" charset="0"/>
              </a:rPr>
              <a:t>Sepsis uncommon and frequently follows diarrhoeal episode</a:t>
            </a:r>
          </a:p>
          <a:p>
            <a:pPr marL="342900" lvl="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 smtClean="0">
                <a:latin typeface="+mn-lt"/>
                <a:cs typeface="Calibri" pitchFamily="34" charset="0"/>
              </a:rPr>
              <a:t>Animals are the reservoir</a:t>
            </a:r>
          </a:p>
          <a:p>
            <a:pPr marL="342900" lvl="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 smtClean="0">
                <a:latin typeface="+mn-lt"/>
                <a:cs typeface="Calibri" pitchFamily="34" charset="0"/>
              </a:rPr>
              <a:t>Transmission follows consumption of contaminated food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GB" sz="2400" dirty="0" smtClean="0">
              <a:solidFill>
                <a:prstClr val="black"/>
              </a:solidFill>
              <a:cs typeface="Calibri"/>
            </a:endParaRPr>
          </a:p>
          <a:p>
            <a:endParaRPr lang="en-GB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3320" y="6550223"/>
            <a:ext cx="6120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Feasey Lancet 2012 ; Feasey EID 2010; Gordon AIDS 2002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66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7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70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70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56791"/>
            <a:ext cx="2529149" cy="4464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5" y="1628799"/>
            <a:ext cx="5076056" cy="4609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623731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Msefula et al Gen Res 2009</a:t>
            </a:r>
          </a:p>
          <a:p>
            <a:r>
              <a:rPr lang="en-US" sz="1400" dirty="0" err="1" smtClean="0"/>
              <a:t>Okoro</a:t>
            </a:r>
            <a:r>
              <a:rPr lang="en-US" sz="1400" dirty="0" smtClean="0"/>
              <a:t> et al Nat Gen 2012</a:t>
            </a:r>
            <a:endParaRPr lang="en-US" sz="14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533401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solidFill>
                  <a:srgbClr val="800000"/>
                </a:solidFill>
              </a:rPr>
              <a:t>Susceptible host or novel pathogen? </a:t>
            </a:r>
            <a:endParaRPr lang="en-GB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itle 1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8157592" cy="1296144"/>
          </a:xfrm>
        </p:spPr>
        <p:txBody>
          <a:bodyPr/>
          <a:lstStyle/>
          <a:p>
            <a:r>
              <a:rPr lang="en-GB" sz="2400" dirty="0" smtClean="0">
                <a:ln w="11430"/>
                <a:solidFill>
                  <a:srgbClr val="800000"/>
                </a:solidFill>
                <a:cs typeface="Calibri"/>
              </a:rPr>
              <a:t>Are ST313 more invasive or just Salmonellae</a:t>
            </a:r>
            <a:br>
              <a:rPr lang="en-GB" sz="2400" dirty="0" smtClean="0">
                <a:ln w="11430"/>
                <a:solidFill>
                  <a:srgbClr val="800000"/>
                </a:solidFill>
                <a:cs typeface="Calibri"/>
              </a:rPr>
            </a:br>
            <a:r>
              <a:rPr lang="en-GB" sz="2400" dirty="0" smtClean="0">
                <a:ln w="11430"/>
                <a:solidFill>
                  <a:srgbClr val="800000"/>
                </a:solidFill>
                <a:cs typeface="Calibri"/>
              </a:rPr>
              <a:t>prevalent in Africa?</a:t>
            </a:r>
            <a:br>
              <a:rPr lang="en-GB" sz="2400" dirty="0" smtClean="0">
                <a:ln w="11430"/>
                <a:solidFill>
                  <a:srgbClr val="800000"/>
                </a:solidFill>
                <a:cs typeface="Calibri"/>
              </a:rPr>
            </a:br>
            <a:endParaRPr lang="en-GB" sz="2400" dirty="0" smtClean="0">
              <a:ln w="11430"/>
              <a:solidFill>
                <a:srgbClr val="800000"/>
              </a:solidFill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112" y="655382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Feasey Lancet 2012  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484784"/>
            <a:ext cx="6048672" cy="518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Outstanding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What are the environmental reservoirs of African clades of Salmonella?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What are the relative ratios of the different serovars?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What contributions do the different serovars make to mortality?</a:t>
            </a:r>
          </a:p>
          <a:p>
            <a:pPr lvl="3">
              <a:lnSpc>
                <a:spcPct val="120000"/>
              </a:lnSpc>
            </a:pPr>
            <a:r>
              <a:rPr lang="en-US" dirty="0" smtClean="0"/>
              <a:t>Niche </a:t>
            </a:r>
            <a:r>
              <a:rPr lang="en-US" dirty="0" err="1" smtClean="0"/>
              <a:t>vs</a:t>
            </a:r>
            <a:r>
              <a:rPr lang="en-US" dirty="0" smtClean="0"/>
              <a:t> ‘invasiveness’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Can African clades cause gastroenteritis?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0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609600"/>
            <a:ext cx="6110833" cy="609600"/>
          </a:xfrm>
        </p:spPr>
        <p:txBody>
          <a:bodyPr/>
          <a:lstStyle/>
          <a:p>
            <a:r>
              <a:rPr lang="en-US" dirty="0" smtClean="0"/>
              <a:t>Current work – investigation of Typhoid epidemic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6136" y="6525344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Feasey CID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340768"/>
            <a:ext cx="6839744" cy="51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4" y="609600"/>
            <a:ext cx="7118945" cy="609600"/>
          </a:xfrm>
        </p:spPr>
        <p:txBody>
          <a:bodyPr/>
          <a:lstStyle/>
          <a:p>
            <a:r>
              <a:rPr lang="en-US" dirty="0" smtClean="0"/>
              <a:t>Modelling the transmission of </a:t>
            </a:r>
            <a:r>
              <a:rPr lang="en-US" i="1" dirty="0" smtClean="0"/>
              <a:t>S.</a:t>
            </a:r>
            <a:r>
              <a:rPr lang="en-US" dirty="0" smtClean="0"/>
              <a:t> Typhi in Blantyre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Cohort study</a:t>
            </a:r>
          </a:p>
          <a:p>
            <a:pPr marL="1444625" lvl="4" indent="-457200">
              <a:buFont typeface="+mj-lt"/>
              <a:buAutoNum type="alphaLcPeriod"/>
            </a:pPr>
            <a:r>
              <a:rPr lang="en-US" b="0" dirty="0" smtClean="0"/>
              <a:t>Define clinical outcomes</a:t>
            </a:r>
          </a:p>
          <a:p>
            <a:pPr marL="1444625" lvl="4" indent="-457200">
              <a:buFont typeface="+mj-lt"/>
              <a:buAutoNum type="alphaLcPeriod"/>
            </a:pPr>
            <a:r>
              <a:rPr lang="en-US" dirty="0"/>
              <a:t>I</a:t>
            </a:r>
            <a:r>
              <a:rPr lang="en-US" b="0" dirty="0" smtClean="0"/>
              <a:t>dentify hotspots within Blantyre using GPS</a:t>
            </a:r>
          </a:p>
          <a:p>
            <a:pPr marL="1444625" lvl="4" indent="-457200">
              <a:buFont typeface="+mj-lt"/>
              <a:buAutoNum type="alphaLcPeriod"/>
            </a:pPr>
            <a:endParaRPr lang="en-US" b="0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Case control study </a:t>
            </a:r>
            <a:r>
              <a:rPr lang="en-US" b="0" dirty="0" smtClean="0"/>
              <a:t>– identify risk factors, plus health care utilization survey to put hospital attendance into context</a:t>
            </a:r>
          </a:p>
          <a:p>
            <a:pPr marL="457200" indent="-457200">
              <a:buFont typeface="+mj-lt"/>
              <a:buAutoNum type="arabicPeriod"/>
            </a:pPr>
            <a:endParaRPr lang="en-US" b="0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0" dirty="0" smtClean="0"/>
              <a:t>Build </a:t>
            </a:r>
            <a:r>
              <a:rPr lang="en-US" dirty="0" smtClean="0"/>
              <a:t>transmission tree </a:t>
            </a:r>
            <a:r>
              <a:rPr lang="en-US" b="0" dirty="0" smtClean="0"/>
              <a:t>using BEAST* based on:</a:t>
            </a:r>
          </a:p>
          <a:p>
            <a:pPr marL="1444625" lvl="4" indent="-457200">
              <a:buFont typeface="+mj-lt"/>
              <a:buAutoNum type="alphaLcPeriod"/>
            </a:pPr>
            <a:r>
              <a:rPr lang="en-US" dirty="0" smtClean="0"/>
              <a:t>Whole genome sequence data</a:t>
            </a:r>
          </a:p>
          <a:p>
            <a:pPr marL="1444625" lvl="4" indent="-457200">
              <a:buFont typeface="+mj-lt"/>
              <a:buAutoNum type="alphaLcPeriod"/>
            </a:pPr>
            <a:r>
              <a:rPr lang="en-US" b="0" dirty="0" smtClean="0"/>
              <a:t>Spatial data</a:t>
            </a:r>
          </a:p>
          <a:p>
            <a:pPr marL="1444625" lvl="4" indent="-457200">
              <a:buFont typeface="+mj-lt"/>
              <a:buAutoNum type="alphaLcPeriod"/>
            </a:pPr>
            <a:r>
              <a:rPr lang="en-US" dirty="0" smtClean="0"/>
              <a:t>Date of isolation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6453336"/>
            <a:ext cx="7488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*Bayesian </a:t>
            </a:r>
            <a:r>
              <a:rPr lang="en-US" sz="1200" b="1" dirty="0"/>
              <a:t>Evolutionary Analysis Sampling </a:t>
            </a:r>
            <a:r>
              <a:rPr lang="en-US" sz="1200" b="1" dirty="0" smtClean="0"/>
              <a:t>Trees </a:t>
            </a:r>
            <a:r>
              <a:rPr lang="en-US" sz="1200" dirty="0" smtClean="0"/>
              <a:t>Drummond Molecular Biology and Evolution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63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Create an app for determining GPS coordinates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08104" y="1676400"/>
            <a:ext cx="3635896" cy="4495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b="0" dirty="0" smtClean="0"/>
              <a:t>ESA satellite HR photo of Blantyre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250 points of </a:t>
            </a:r>
            <a:r>
              <a:rPr lang="en-US" b="0" dirty="0"/>
              <a:t>interest around </a:t>
            </a:r>
            <a:r>
              <a:rPr lang="en-US" b="0" dirty="0" smtClean="0"/>
              <a:t>Blantyre identified </a:t>
            </a:r>
            <a:r>
              <a:rPr lang="en-US" b="0" dirty="0"/>
              <a:t>and validated</a:t>
            </a:r>
            <a:endParaRPr lang="en-US" b="0" dirty="0" smtClean="0"/>
          </a:p>
          <a:p>
            <a:pPr>
              <a:lnSpc>
                <a:spcPct val="110000"/>
              </a:lnSpc>
            </a:pPr>
            <a:r>
              <a:rPr lang="en-US" b="0" dirty="0" smtClean="0"/>
              <a:t>Patients can identify homes/water sources from photo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GPS coordinates generated in hospital 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5178783" cy="47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5517232"/>
            <a:ext cx="1168524" cy="11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9723" r="19723"/>
          <a:stretch>
            <a:fillRect/>
          </a:stretch>
        </p:blipFill>
        <p:spPr>
          <a:xfrm>
            <a:off x="360363" y="1772816"/>
            <a:ext cx="4048125" cy="4399384"/>
          </a:xfrm>
        </p:spPr>
      </p:pic>
      <p:pic>
        <p:nvPicPr>
          <p:cNvPr id="5" name="Picture 3" descr="ward  - floor patient"/>
          <p:cNvPicPr>
            <a:picLocks noChangeAspect="1" noChangeArrowheads="1"/>
          </p:cNvPicPr>
          <p:nvPr/>
        </p:nvPicPr>
        <p:blipFill>
          <a:blip r:embed="rId4" cstate="print">
            <a:lum bright="18000" contrast="6000"/>
          </a:blip>
          <a:srcRect r="10463" b="10463"/>
          <a:stretch>
            <a:fillRect/>
          </a:stretch>
        </p:blipFill>
        <p:spPr bwMode="auto">
          <a:xfrm>
            <a:off x="5004048" y="1340768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004.10 MLW QECH pictures 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149080"/>
            <a:ext cx="3648404" cy="25922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3374" y="116632"/>
            <a:ext cx="7550994" cy="1512168"/>
          </a:xfrm>
        </p:spPr>
        <p:txBody>
          <a:bodyPr/>
          <a:lstStyle/>
          <a:p>
            <a:r>
              <a:rPr lang="en-US" dirty="0" smtClean="0"/>
              <a:t>Malawi Liverpool Wellcome Trust Clinical Research Programme (MLW) at Queen’s Hospital, Blantyre, Malawi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800" dirty="0" smtClean="0">
                <a:solidFill>
                  <a:schemeClr val="tx1"/>
                </a:solidFill>
              </a:rPr>
              <a:t>Longitudinal </a:t>
            </a:r>
            <a:r>
              <a:rPr lang="en-US" sz="1800" dirty="0">
                <a:solidFill>
                  <a:schemeClr val="tx1"/>
                </a:solidFill>
              </a:rPr>
              <a:t>bacteraemia </a:t>
            </a:r>
            <a:r>
              <a:rPr lang="en-US" sz="1800" dirty="0" smtClean="0">
                <a:solidFill>
                  <a:schemeClr val="tx1"/>
                </a:solidFill>
              </a:rPr>
              <a:t>surveillance </a:t>
            </a:r>
            <a:r>
              <a:rPr lang="en-US" sz="1800" dirty="0">
                <a:solidFill>
                  <a:schemeClr val="tx1"/>
                </a:solidFill>
              </a:rPr>
              <a:t>since </a:t>
            </a:r>
            <a:r>
              <a:rPr lang="en-US" sz="1800" dirty="0" smtClean="0">
                <a:solidFill>
                  <a:schemeClr val="tx1"/>
                </a:solidFill>
              </a:rPr>
              <a:t>1998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4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Improved demography in Blantyre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032" y="2060848"/>
            <a:ext cx="3750568" cy="4111352"/>
          </a:xfrm>
        </p:spPr>
        <p:txBody>
          <a:bodyPr/>
          <a:lstStyle/>
          <a:p>
            <a:r>
              <a:rPr lang="en-US" b="0" dirty="0" smtClean="0"/>
              <a:t>Blantyre divided into 250 health surveillance areas</a:t>
            </a:r>
          </a:p>
          <a:p>
            <a:r>
              <a:rPr lang="en-US" b="0" dirty="0" smtClean="0"/>
              <a:t>Boundaries demarcated using GPS machines</a:t>
            </a:r>
          </a:p>
          <a:p>
            <a:r>
              <a:rPr lang="en-US" b="0" dirty="0" smtClean="0"/>
              <a:t>Household count and composition conducted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060848"/>
            <a:ext cx="396044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8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Patients recruited on the basis of positive blood culture following admission to Queen’s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96136" y="1676400"/>
            <a:ext cx="3347864" cy="4495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b="0" dirty="0" smtClean="0"/>
              <a:t>157 cases mapped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Hot spots and ‘cold’ spots emerging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Water sources collated, but signal less clear</a:t>
            </a:r>
          </a:p>
          <a:p>
            <a:pPr>
              <a:lnSpc>
                <a:spcPct val="110000"/>
              </a:lnSpc>
            </a:pPr>
            <a:r>
              <a:rPr lang="en-US" b="0" dirty="0" smtClean="0"/>
              <a:t>Early suggestion low lying housing more heavily affected</a:t>
            </a:r>
          </a:p>
          <a:p>
            <a:pPr>
              <a:lnSpc>
                <a:spcPct val="110000"/>
              </a:lnSpc>
            </a:pPr>
            <a:endParaRPr lang="en-US" b="0" dirty="0"/>
          </a:p>
          <a:p>
            <a:pPr>
              <a:lnSpc>
                <a:spcPct val="110000"/>
              </a:lnSpc>
            </a:pP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5178783" cy="47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8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ong_Figure_4.tif"/>
          <p:cNvPicPr>
            <a:picLocks noGrp="1" noChangeAspect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806" y="1518247"/>
            <a:ext cx="8153400" cy="44958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9699" y="234118"/>
            <a:ext cx="8229600" cy="8937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800000"/>
                </a:solidFill>
                <a:cs typeface="Times New Roman"/>
              </a:rPr>
              <a:t>4. Whole genome sequencing of isolates and BEAST analysis </a:t>
            </a:r>
          </a:p>
          <a:p>
            <a:pPr algn="l"/>
            <a:endParaRPr lang="en-US" sz="1800" b="1" dirty="0">
              <a:solidFill>
                <a:srgbClr val="800000"/>
              </a:solidFill>
              <a:cs typeface="Times New Roman"/>
            </a:endParaRPr>
          </a:p>
          <a:p>
            <a:pPr algn="l"/>
            <a:r>
              <a:rPr lang="en-US" sz="1800" b="1" dirty="0" smtClean="0">
                <a:cs typeface="Times New Roman"/>
              </a:rPr>
              <a:t>“Here’s one I made earlier” - Global </a:t>
            </a:r>
            <a:r>
              <a:rPr lang="en-US" sz="1800" b="1" dirty="0">
                <a:cs typeface="Times New Roman"/>
              </a:rPr>
              <a:t>dissemination of </a:t>
            </a:r>
            <a:r>
              <a:rPr lang="en-US" sz="1800" b="1" i="1" dirty="0">
                <a:cs typeface="Times New Roman"/>
              </a:rPr>
              <a:t>S</a:t>
            </a:r>
            <a:r>
              <a:rPr lang="en-US" sz="1800" b="1" dirty="0">
                <a:cs typeface="Times New Roman"/>
              </a:rPr>
              <a:t>. Typhi H58 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7982376" y="4347968"/>
            <a:ext cx="465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Fiji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045237" y="2410967"/>
            <a:ext cx="32296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Emerged ~30 years </a:t>
            </a:r>
            <a:r>
              <a:rPr lang="en-US" sz="2200" b="1" dirty="0" smtClean="0">
                <a:solidFill>
                  <a:srgbClr val="000000"/>
                </a:solidFill>
              </a:rPr>
              <a:t>ago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64886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Wong et al Nat Gen 2015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563888" y="4725144"/>
            <a:ext cx="3672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Recent epidemics reported: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Uganda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Malawi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Zimbabwe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Zambia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81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/>
              <a:t>Environmental sampling for </a:t>
            </a:r>
            <a:r>
              <a:rPr lang="en-US" i="1" dirty="0" smtClean="0"/>
              <a:t>S</a:t>
            </a:r>
            <a:r>
              <a:rPr lang="en-US" dirty="0" smtClean="0"/>
              <a:t>. Typhi in Blantyre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Need to optimize current approaches to culture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Spatial modelling to identify urban features associated with reservoirs of </a:t>
            </a:r>
            <a:r>
              <a:rPr lang="en-US" i="1" dirty="0" smtClean="0"/>
              <a:t>S</a:t>
            </a:r>
            <a:r>
              <a:rPr lang="en-US" dirty="0" smtClean="0"/>
              <a:t>. Typhi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WASH interventions to augment (proposed) vaccination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2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7" descr="SangerSmallPos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700808"/>
            <a:ext cx="1987995" cy="5047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636912"/>
            <a:ext cx="2742080" cy="728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048" y="1556792"/>
            <a:ext cx="1345952" cy="769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3570074"/>
            <a:ext cx="2088232" cy="2100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1700808"/>
            <a:ext cx="4740139" cy="3925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558924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Franziska</a:t>
            </a:r>
            <a:r>
              <a:rPr lang="en-US" sz="1800" dirty="0" smtClean="0"/>
              <a:t> </a:t>
            </a:r>
            <a:r>
              <a:rPr lang="en-US" sz="1800" dirty="0" err="1" smtClean="0"/>
              <a:t>Olgemöller</a:t>
            </a:r>
            <a:r>
              <a:rPr lang="en-US" sz="1800" dirty="0" smtClean="0"/>
              <a:t>	</a:t>
            </a:r>
            <a:r>
              <a:rPr lang="en-US" sz="1800" dirty="0" err="1" smtClean="0"/>
              <a:t>Pilirani</a:t>
            </a:r>
            <a:r>
              <a:rPr lang="en-US" sz="1800" dirty="0" smtClean="0"/>
              <a:t> </a:t>
            </a:r>
            <a:r>
              <a:rPr lang="en-US" sz="1800" dirty="0" err="1" smtClean="0"/>
              <a:t>Kachulu</a:t>
            </a:r>
            <a:endParaRPr lang="en-US" sz="1800" dirty="0"/>
          </a:p>
          <a:p>
            <a:r>
              <a:rPr lang="en-US" sz="1800" dirty="0" smtClean="0"/>
              <a:t>Witness </a:t>
            </a:r>
            <a:r>
              <a:rPr lang="en-US" sz="1800" dirty="0" err="1" smtClean="0"/>
              <a:t>Mtambo</a:t>
            </a:r>
            <a:r>
              <a:rPr lang="en-US" sz="1800" dirty="0" smtClean="0"/>
              <a:t> 		Roselyn </a:t>
            </a:r>
            <a:r>
              <a:rPr lang="en-US" sz="1800" dirty="0" err="1" smtClean="0"/>
              <a:t>Mussa</a:t>
            </a:r>
            <a:endParaRPr lang="en-US" sz="1800" dirty="0" smtClean="0"/>
          </a:p>
          <a:p>
            <a:r>
              <a:rPr lang="en-US" sz="1800" dirty="0" smtClean="0"/>
              <a:t>Pamela </a:t>
            </a:r>
            <a:r>
              <a:rPr lang="en-US" sz="1800" dirty="0" err="1" smtClean="0"/>
              <a:t>Kamanga</a:t>
            </a:r>
            <a:r>
              <a:rPr lang="en-US" sz="1800" dirty="0" smtClean="0"/>
              <a:t>		Rose </a:t>
            </a:r>
            <a:r>
              <a:rPr lang="en-US" sz="1800" dirty="0" err="1"/>
              <a:t>Nkhata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5964162"/>
            <a:ext cx="3024336" cy="3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85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latin typeface="Arial" charset="0"/>
              </a:rPr>
              <a:t>Salmonella serovars and </a:t>
            </a:r>
            <a:r>
              <a:rPr lang="en-GB" sz="2400" dirty="0" smtClean="0">
                <a:latin typeface="Arial" charset="0"/>
              </a:rPr>
              <a:t>syndromes – a simple </a:t>
            </a:r>
            <a:br>
              <a:rPr lang="en-GB" sz="2400" dirty="0" smtClean="0">
                <a:latin typeface="Arial" charset="0"/>
              </a:rPr>
            </a:br>
            <a:r>
              <a:rPr lang="en-GB" sz="2400" dirty="0" smtClean="0">
                <a:latin typeface="Arial" charset="0"/>
              </a:rPr>
              <a:t>(clinician’s) perspective</a:t>
            </a:r>
            <a:endParaRPr lang="en-GB" sz="2400" dirty="0">
              <a:latin typeface="Arial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131840" y="1052736"/>
            <a:ext cx="29718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smtClean="0"/>
              <a:t>Enterobacteriaceae</a:t>
            </a:r>
            <a:endParaRPr lang="en-GB" sz="2000" dirty="0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838200" y="205740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Shigella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62000" y="2057401"/>
            <a:ext cx="1828800" cy="40011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i="1"/>
              <a:t>Shigella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707904" y="2060848"/>
            <a:ext cx="18288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i="1"/>
              <a:t>Salmonella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516216" y="2060848"/>
            <a:ext cx="1828800" cy="40011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i="1" dirty="0" smtClean="0"/>
              <a:t>E. coli</a:t>
            </a:r>
            <a:endParaRPr lang="en-GB" sz="2000" i="1" dirty="0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755576" y="2924944"/>
            <a:ext cx="1828800" cy="40011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i="1" dirty="0" smtClean="0"/>
              <a:t>S. </a:t>
            </a:r>
            <a:r>
              <a:rPr lang="en-GB" sz="2000" i="1" dirty="0" err="1" smtClean="0"/>
              <a:t>bongori</a:t>
            </a:r>
            <a:endParaRPr lang="en-GB" sz="2000" i="1" dirty="0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3707904" y="2924944"/>
            <a:ext cx="18288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i="1" dirty="0" smtClean="0"/>
              <a:t>S. enterica</a:t>
            </a:r>
            <a:endParaRPr lang="en-GB" sz="2000" i="1" dirty="0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81000" y="3810001"/>
            <a:ext cx="19812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/>
              <a:t>Typhimurium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514600" y="3810001"/>
            <a:ext cx="18288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/>
              <a:t>Enteritidis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5082480" y="3810001"/>
            <a:ext cx="18288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smtClean="0"/>
              <a:t>Paratyphi A</a:t>
            </a:r>
            <a:endParaRPr lang="en-GB" sz="2000" dirty="0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7063680" y="3810001"/>
            <a:ext cx="18288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/>
              <a:t>Typhi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4572000" y="4572000"/>
            <a:ext cx="42672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b="1" dirty="0" smtClean="0">
                <a:solidFill>
                  <a:srgbClr val="FF3300"/>
                </a:solidFill>
              </a:rPr>
              <a:t>Typhoid or </a:t>
            </a:r>
            <a:r>
              <a:rPr lang="en-GB" b="1" dirty="0">
                <a:solidFill>
                  <a:srgbClr val="FF3300"/>
                </a:solidFill>
              </a:rPr>
              <a:t>enteric fever</a:t>
            </a:r>
          </a:p>
          <a:p>
            <a:pPr algn="r">
              <a:spcBef>
                <a:spcPts val="600"/>
              </a:spcBef>
            </a:pPr>
            <a:r>
              <a:rPr lang="en-GB" sz="1800" b="1" dirty="0"/>
              <a:t>Human restricted</a:t>
            </a:r>
          </a:p>
          <a:p>
            <a:pPr algn="r">
              <a:spcBef>
                <a:spcPts val="600"/>
              </a:spcBef>
            </a:pPr>
            <a:r>
              <a:rPr lang="en-GB" sz="1800" b="1" dirty="0"/>
              <a:t>Systemic </a:t>
            </a:r>
            <a:r>
              <a:rPr lang="en-GB" sz="1800" b="1" dirty="0" smtClean="0"/>
              <a:t>disease</a:t>
            </a:r>
          </a:p>
          <a:p>
            <a:pPr algn="r">
              <a:spcBef>
                <a:spcPts val="600"/>
              </a:spcBef>
            </a:pPr>
            <a:r>
              <a:rPr lang="en-GB" sz="1800" b="1" dirty="0"/>
              <a:t>(</a:t>
            </a:r>
            <a:r>
              <a:rPr lang="en-GB" sz="1800" b="1" dirty="0" smtClean="0"/>
              <a:t>always invasive)</a:t>
            </a:r>
            <a:endParaRPr lang="en-GB" sz="1800" b="1" dirty="0"/>
          </a:p>
          <a:p>
            <a:pPr algn="r">
              <a:spcBef>
                <a:spcPts val="600"/>
              </a:spcBef>
            </a:pPr>
            <a:r>
              <a:rPr lang="en-GB" sz="1800" b="1" dirty="0"/>
              <a:t>20% mortality</a:t>
            </a:r>
          </a:p>
          <a:p>
            <a:pPr algn="r">
              <a:spcBef>
                <a:spcPct val="50000"/>
              </a:spcBef>
            </a:pPr>
            <a:endParaRPr lang="en-GB" sz="2000" b="1" dirty="0"/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228600" y="4572000"/>
            <a:ext cx="32766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>
                <a:solidFill>
                  <a:srgbClr val="FF3300"/>
                </a:solidFill>
              </a:rPr>
              <a:t>Non-typhoidal,  NTS</a:t>
            </a:r>
          </a:p>
          <a:p>
            <a:pPr>
              <a:spcBef>
                <a:spcPts val="600"/>
              </a:spcBef>
            </a:pPr>
            <a:r>
              <a:rPr lang="en-GB" sz="1800" b="1" dirty="0"/>
              <a:t>Broad host range</a:t>
            </a:r>
          </a:p>
          <a:p>
            <a:pPr>
              <a:spcBef>
                <a:spcPts val="600"/>
              </a:spcBef>
            </a:pPr>
            <a:r>
              <a:rPr lang="en-GB" sz="1800" b="1" dirty="0"/>
              <a:t>Gut / local </a:t>
            </a:r>
            <a:r>
              <a:rPr lang="en-GB" sz="1800" b="1" dirty="0" smtClean="0"/>
              <a:t>disease</a:t>
            </a:r>
          </a:p>
          <a:p>
            <a:pPr>
              <a:spcBef>
                <a:spcPts val="600"/>
              </a:spcBef>
            </a:pPr>
            <a:r>
              <a:rPr lang="en-GB" sz="1800" b="1" dirty="0" smtClean="0"/>
              <a:t>5-8% cases invasive</a:t>
            </a:r>
            <a:endParaRPr lang="en-GB" sz="1800" b="1" dirty="0"/>
          </a:p>
          <a:p>
            <a:pPr>
              <a:spcBef>
                <a:spcPts val="600"/>
              </a:spcBef>
            </a:pPr>
            <a:r>
              <a:rPr lang="en-GB" sz="1800" b="1" dirty="0"/>
              <a:t>0.1% mortality</a:t>
            </a:r>
          </a:p>
          <a:p>
            <a:pPr>
              <a:spcBef>
                <a:spcPct val="50000"/>
              </a:spcBef>
            </a:pPr>
            <a:endParaRPr lang="en-GB" sz="2000" b="1" dirty="0">
              <a:latin typeface="Calibri" pitchFamily="34" charset="0"/>
            </a:endParaRPr>
          </a:p>
        </p:txBody>
      </p:sp>
      <p:pic>
        <p:nvPicPr>
          <p:cNvPr id="38936" name="Picture 24" descr="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0763" y="4495801"/>
            <a:ext cx="153670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>
            <a:stCxn id="38915" idx="2"/>
            <a:endCxn id="38918" idx="0"/>
          </p:cNvCxnSpPr>
          <p:nvPr/>
        </p:nvCxnSpPr>
        <p:spPr bwMode="auto">
          <a:xfrm>
            <a:off x="4617740" y="1452846"/>
            <a:ext cx="4564" cy="608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38915" idx="2"/>
            <a:endCxn id="38919" idx="0"/>
          </p:cNvCxnSpPr>
          <p:nvPr/>
        </p:nvCxnSpPr>
        <p:spPr bwMode="auto">
          <a:xfrm>
            <a:off x="4617740" y="1452846"/>
            <a:ext cx="2812876" cy="608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38915" idx="2"/>
            <a:endCxn id="38917" idx="0"/>
          </p:cNvCxnSpPr>
          <p:nvPr/>
        </p:nvCxnSpPr>
        <p:spPr bwMode="auto">
          <a:xfrm flipH="1">
            <a:off x="1676400" y="1452846"/>
            <a:ext cx="2941340" cy="6045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38918" idx="2"/>
            <a:endCxn id="38921" idx="0"/>
          </p:cNvCxnSpPr>
          <p:nvPr/>
        </p:nvCxnSpPr>
        <p:spPr bwMode="auto">
          <a:xfrm flipH="1">
            <a:off x="1669976" y="2460958"/>
            <a:ext cx="2952328" cy="4639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38918" idx="2"/>
            <a:endCxn id="38922" idx="0"/>
          </p:cNvCxnSpPr>
          <p:nvPr/>
        </p:nvCxnSpPr>
        <p:spPr bwMode="auto">
          <a:xfrm>
            <a:off x="4622304" y="2460958"/>
            <a:ext cx="0" cy="4639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38922" idx="2"/>
            <a:endCxn id="38923" idx="0"/>
          </p:cNvCxnSpPr>
          <p:nvPr/>
        </p:nvCxnSpPr>
        <p:spPr bwMode="auto">
          <a:xfrm flipH="1">
            <a:off x="1371600" y="3325054"/>
            <a:ext cx="3250704" cy="4849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38922" idx="2"/>
            <a:endCxn id="38924" idx="0"/>
          </p:cNvCxnSpPr>
          <p:nvPr/>
        </p:nvCxnSpPr>
        <p:spPr bwMode="auto">
          <a:xfrm flipH="1">
            <a:off x="3429000" y="3325054"/>
            <a:ext cx="1193304" cy="4849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38922" idx="2"/>
            <a:endCxn id="38925" idx="0"/>
          </p:cNvCxnSpPr>
          <p:nvPr/>
        </p:nvCxnSpPr>
        <p:spPr bwMode="auto">
          <a:xfrm>
            <a:off x="4622304" y="3325054"/>
            <a:ext cx="1374576" cy="4849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38922" idx="2"/>
            <a:endCxn id="38926" idx="0"/>
          </p:cNvCxnSpPr>
          <p:nvPr/>
        </p:nvCxnSpPr>
        <p:spPr bwMode="auto">
          <a:xfrm>
            <a:off x="4622304" y="3325054"/>
            <a:ext cx="3355776" cy="4849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2683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030" y="2204864"/>
            <a:ext cx="3057970" cy="2232248"/>
          </a:xfrm>
          <a:prstGeom prst="rect">
            <a:avLst/>
          </a:prstGeom>
        </p:spPr>
      </p:pic>
      <p:pic>
        <p:nvPicPr>
          <p:cNvPr id="8602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039" y="4509120"/>
            <a:ext cx="274036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611560" y="1484784"/>
            <a:ext cx="7772400" cy="432318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b="0" dirty="0" smtClean="0">
                <a:cs typeface="Calibri"/>
              </a:rPr>
              <a:t>Transmission ~85% food borne</a:t>
            </a:r>
          </a:p>
          <a:p>
            <a:pPr>
              <a:lnSpc>
                <a:spcPct val="120000"/>
              </a:lnSpc>
            </a:pPr>
            <a:r>
              <a:rPr lang="en-GB" b="0" dirty="0" smtClean="0">
                <a:cs typeface="Calibri"/>
              </a:rPr>
              <a:t>Most clinical infections cause self limiting diarrhoea</a:t>
            </a:r>
          </a:p>
          <a:p>
            <a:pPr>
              <a:lnSpc>
                <a:spcPct val="120000"/>
              </a:lnSpc>
            </a:pPr>
            <a:r>
              <a:rPr lang="en-GB" b="0" dirty="0" smtClean="0">
                <a:cs typeface="Calibri"/>
              </a:rPr>
              <a:t>94 million cases/year (</a:t>
            </a:r>
            <a:r>
              <a:rPr lang="en-GB" b="0" dirty="0" err="1" smtClean="0">
                <a:cs typeface="Calibri"/>
              </a:rPr>
              <a:t>Majowicz</a:t>
            </a:r>
            <a:r>
              <a:rPr lang="en-GB" b="0" dirty="0" smtClean="0">
                <a:cs typeface="Calibri"/>
              </a:rPr>
              <a:t> CID 2010)</a:t>
            </a:r>
          </a:p>
          <a:p>
            <a:pPr>
              <a:lnSpc>
                <a:spcPct val="120000"/>
              </a:lnSpc>
            </a:pPr>
            <a:r>
              <a:rPr lang="en-GB" b="0" dirty="0" smtClean="0">
                <a:cs typeface="Calibri"/>
              </a:rPr>
              <a:t>155,000 deaths</a:t>
            </a:r>
          </a:p>
          <a:p>
            <a:pPr>
              <a:lnSpc>
                <a:spcPct val="120000"/>
              </a:lnSpc>
            </a:pPr>
            <a:r>
              <a:rPr lang="en-GB" b="0" dirty="0" smtClean="0">
                <a:cs typeface="Calibri"/>
              </a:rPr>
              <a:t>Supportive treatment (no antibiotics) normally adequate</a:t>
            </a:r>
          </a:p>
          <a:p>
            <a:pPr>
              <a:lnSpc>
                <a:spcPct val="120000"/>
              </a:lnSpc>
            </a:pPr>
            <a:r>
              <a:rPr lang="en-GB" b="0" dirty="0" smtClean="0">
                <a:cs typeface="Calibri"/>
              </a:rPr>
              <a:t>“Sepsis” uncommon ~ 5% cases</a:t>
            </a:r>
          </a:p>
          <a:p>
            <a:endParaRPr lang="en-GB" sz="2800" dirty="0" smtClean="0">
              <a:latin typeface="Comic Sans MS" pitchFamily="66" charset="0"/>
            </a:endParaRPr>
          </a:p>
          <a:p>
            <a:endParaRPr lang="en-GB" dirty="0" smtClean="0"/>
          </a:p>
        </p:txBody>
      </p:sp>
      <p:pic>
        <p:nvPicPr>
          <p:cNvPr id="8602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2252662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ey-pig-piggy-pig-pig-pig-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</a:blip>
          <a:srcRect/>
          <a:stretch>
            <a:fillRect/>
          </a:stretch>
        </p:blipFill>
        <p:spPr bwMode="auto">
          <a:xfrm>
            <a:off x="3995936" y="4437112"/>
            <a:ext cx="3350528" cy="199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7976" y="4740547"/>
            <a:ext cx="257651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8" name="Picture 2" descr="http://massiveaction.tv/blog/wp-content/uploads/jalapeno_peppers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44091">
            <a:off x="7044947" y="507913"/>
            <a:ext cx="2273467" cy="1513480"/>
          </a:xfrm>
          <a:prstGeom prst="rect">
            <a:avLst/>
          </a:prstGeom>
          <a:noFill/>
        </p:spPr>
      </p:pic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06266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GB" sz="3100" dirty="0" smtClean="0">
                <a:ln w="11430"/>
                <a:solidFill>
                  <a:srgbClr val="800000"/>
                </a:solidFill>
                <a:cs typeface="Calibri"/>
              </a:rPr>
              <a:t>NTS in high income countries</a:t>
            </a:r>
          </a:p>
        </p:txBody>
      </p:sp>
    </p:spTree>
    <p:extLst>
      <p:ext uri="{BB962C8B-B14F-4D97-AF65-F5344CB8AC3E}">
        <p14:creationId xmlns:p14="http://schemas.microsoft.com/office/powerpoint/2010/main" val="392446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b_africa_fullsiz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00201"/>
            <a:ext cx="4478339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2133601"/>
            <a:ext cx="2057400" cy="52322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</a:rPr>
              <a:t>Gambia 1980s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 err="1">
                <a:latin typeface="+mn-lt"/>
              </a:rPr>
              <a:t>Mabey</a:t>
            </a:r>
            <a:r>
              <a:rPr lang="en-GB" sz="1400" dirty="0">
                <a:latin typeface="+mn-lt"/>
              </a:rPr>
              <a:t>, JID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4572001"/>
            <a:ext cx="1905000" cy="52322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</a:rPr>
              <a:t>Rwanda, 1980s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</a:rPr>
              <a:t>Le Page, Lancet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3505201"/>
            <a:ext cx="2057400" cy="738664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Nigeria, 1970s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 err="1"/>
              <a:t>Alausa</a:t>
            </a:r>
            <a:r>
              <a:rPr lang="en-GB" sz="1400" dirty="0"/>
              <a:t>, </a:t>
            </a:r>
            <a:r>
              <a:rPr lang="en-GB" sz="1400" dirty="0" err="1"/>
              <a:t>Scand</a:t>
            </a:r>
            <a:r>
              <a:rPr lang="en-GB" sz="1400" dirty="0"/>
              <a:t> J Infect Dis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4800601"/>
            <a:ext cx="2057400" cy="52322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</a:rPr>
              <a:t>DRC 1980s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</a:rPr>
              <a:t>Green, Ann </a:t>
            </a:r>
            <a:r>
              <a:rPr lang="en-GB" sz="1400" dirty="0" err="1">
                <a:latin typeface="+mn-lt"/>
              </a:rPr>
              <a:t>Trop</a:t>
            </a:r>
            <a:r>
              <a:rPr lang="en-GB" sz="1400" dirty="0">
                <a:latin typeface="+mn-lt"/>
              </a:rPr>
              <a:t> </a:t>
            </a:r>
            <a:r>
              <a:rPr lang="en-GB" sz="1400" dirty="0" err="1">
                <a:latin typeface="+mn-lt"/>
              </a:rPr>
              <a:t>Paeds</a:t>
            </a:r>
            <a:endParaRPr lang="en-GB" sz="14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2590801"/>
            <a:ext cx="1905000" cy="52322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</a:rPr>
              <a:t>Kenya 1980s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 err="1">
                <a:latin typeface="+mn-lt"/>
              </a:rPr>
              <a:t>Wamola</a:t>
            </a:r>
            <a:r>
              <a:rPr lang="en-GB" sz="1400" dirty="0">
                <a:latin typeface="+mn-lt"/>
              </a:rPr>
              <a:t>, E </a:t>
            </a:r>
            <a:r>
              <a:rPr lang="en-GB" sz="1400" dirty="0" err="1">
                <a:latin typeface="+mn-lt"/>
              </a:rPr>
              <a:t>Afr</a:t>
            </a:r>
            <a:r>
              <a:rPr lang="en-GB" sz="1400" dirty="0">
                <a:latin typeface="+mn-lt"/>
              </a:rPr>
              <a:t> Med J</a:t>
            </a:r>
          </a:p>
        </p:txBody>
      </p: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990600" y="242645"/>
            <a:ext cx="6858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Paediatric iNTS disease in Africa: pre/early HIV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era</a:t>
            </a:r>
          </a:p>
        </p:txBody>
      </p: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2209800" y="2395211"/>
            <a:ext cx="762000" cy="728990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209800" y="3352800"/>
            <a:ext cx="1981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09800" y="4038600"/>
            <a:ext cx="2819400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1"/>
          </p:cNvCxnSpPr>
          <p:nvPr/>
        </p:nvCxnSpPr>
        <p:spPr>
          <a:xfrm flipH="1">
            <a:off x="5791200" y="2852411"/>
            <a:ext cx="1143000" cy="1033789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1"/>
          </p:cNvCxnSpPr>
          <p:nvPr/>
        </p:nvCxnSpPr>
        <p:spPr>
          <a:xfrm flipH="1" flipV="1">
            <a:off x="5410200" y="3962400"/>
            <a:ext cx="1524000" cy="871211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1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>
          <a:xfrm>
            <a:off x="2195736" y="332656"/>
            <a:ext cx="6262464" cy="720080"/>
          </a:xfrm>
        </p:spPr>
        <p:txBody>
          <a:bodyPr/>
          <a:lstStyle/>
          <a:p>
            <a:r>
              <a:rPr lang="en-GB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Calibri"/>
              </a:rPr>
              <a:t>HIV &amp; iNTS disease</a:t>
            </a:r>
          </a:p>
        </p:txBody>
      </p:sp>
      <p:sp>
        <p:nvSpPr>
          <p:cNvPr id="131075" name="Rectangle 3"/>
          <p:cNvSpPr>
            <a:spLocks noGrp="1"/>
          </p:cNvSpPr>
          <p:nvPr>
            <p:ph idx="1"/>
          </p:nvPr>
        </p:nvSpPr>
        <p:spPr>
          <a:xfrm>
            <a:off x="1981200" y="1828800"/>
            <a:ext cx="6781800" cy="429736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400" b="0" i="1" dirty="0" smtClean="0">
                <a:latin typeface="Calibri"/>
                <a:cs typeface="Calibri"/>
              </a:rPr>
              <a:t>Recurrent</a:t>
            </a:r>
            <a:r>
              <a:rPr lang="en-GB" sz="2400" b="0" dirty="0" smtClean="0">
                <a:latin typeface="Calibri"/>
                <a:cs typeface="Calibri"/>
              </a:rPr>
              <a:t>  “Salmonellosis” (BSI) was one of the first AIDS defining illness</a:t>
            </a:r>
          </a:p>
          <a:p>
            <a:pPr>
              <a:lnSpc>
                <a:spcPct val="120000"/>
              </a:lnSpc>
            </a:pPr>
            <a:r>
              <a:rPr lang="en-GB" sz="2400" b="0" dirty="0" smtClean="0">
                <a:latin typeface="Calibri"/>
                <a:cs typeface="Calibri"/>
              </a:rPr>
              <a:t>HIV infected patients ~200x more likely to get iNTS disease (NY USA)</a:t>
            </a:r>
            <a:endParaRPr lang="en-GB" sz="2400" b="0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GB" sz="2400" b="0" dirty="0" smtClean="0">
                <a:latin typeface="Calibri"/>
                <a:cs typeface="Calibri"/>
              </a:rPr>
              <a:t>Any NTS BSI = WHO Stage IV condition</a:t>
            </a:r>
          </a:p>
          <a:p>
            <a:pPr>
              <a:lnSpc>
                <a:spcPct val="120000"/>
              </a:lnSpc>
            </a:pPr>
            <a:r>
              <a:rPr lang="en-GB" sz="2400" b="0" dirty="0" smtClean="0">
                <a:latin typeface="Calibri"/>
                <a:cs typeface="Calibri"/>
              </a:rPr>
              <a:t>Declined in industrialised countries following roll-out of ART</a:t>
            </a:r>
          </a:p>
        </p:txBody>
      </p:sp>
      <p:pic>
        <p:nvPicPr>
          <p:cNvPr id="4" name="Picture 1" descr="clumeck paper.jpg"/>
          <p:cNvPicPr>
            <a:picLocks noChangeAspect="1"/>
          </p:cNvPicPr>
          <p:nvPr/>
        </p:nvPicPr>
        <p:blipFill>
          <a:blip r:embed="rId2" cstate="print"/>
          <a:srcRect l="25549" t="4732" r="34718" b="15556"/>
          <a:stretch>
            <a:fillRect/>
          </a:stretch>
        </p:blipFill>
        <p:spPr bwMode="auto">
          <a:xfrm>
            <a:off x="-304800" y="0"/>
            <a:ext cx="2486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483768" y="5517232"/>
            <a:ext cx="2209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 err="1">
                <a:latin typeface="Calibri" pitchFamily="34" charset="0"/>
              </a:rPr>
              <a:t>Clumeck</a:t>
            </a:r>
            <a:r>
              <a:rPr lang="en-GB" sz="1400" dirty="0">
                <a:latin typeface="Calibri" pitchFamily="34" charset="0"/>
              </a:rPr>
              <a:t> et al, </a:t>
            </a:r>
          </a:p>
          <a:p>
            <a:r>
              <a:rPr lang="en-GB" sz="1400" dirty="0">
                <a:latin typeface="Calibri" pitchFamily="34" charset="0"/>
              </a:rPr>
              <a:t>Lancet, March 19, 1983: 321; 642 </a:t>
            </a:r>
          </a:p>
        </p:txBody>
      </p:sp>
      <p:sp>
        <p:nvSpPr>
          <p:cNvPr id="6" name="Oval 5"/>
          <p:cNvSpPr/>
          <p:nvPr/>
        </p:nvSpPr>
        <p:spPr>
          <a:xfrm>
            <a:off x="1115616" y="1700808"/>
            <a:ext cx="1143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187624" y="2132856"/>
            <a:ext cx="1143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73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717833"/>
            <a:ext cx="6161690" cy="6023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152400"/>
            <a:ext cx="830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Bloodstream infection in Africa</a:t>
            </a:r>
            <a:r>
              <a:rPr lang="en-GB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5105400" y="6400801"/>
            <a:ext cx="3810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400" dirty="0">
                <a:solidFill>
                  <a:srgbClr val="FF0000"/>
                </a:solidFill>
                <a:cs typeface="Arial" charset="0"/>
              </a:rPr>
              <a:t>Reddy et al, Lancet Infect Dis 2010:10;417-32</a:t>
            </a:r>
          </a:p>
        </p:txBody>
      </p:sp>
    </p:spTree>
    <p:extLst>
      <p:ext uri="{BB962C8B-B14F-4D97-AF65-F5344CB8AC3E}">
        <p14:creationId xmlns:p14="http://schemas.microsoft.com/office/powerpoint/2010/main" val="30643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epidemics of multidrug resistant* Salmonella in Malawi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337385"/>
              </p:ext>
            </p:extLst>
          </p:nvPr>
        </p:nvGraphicFramePr>
        <p:xfrm>
          <a:off x="539552" y="1628800"/>
          <a:ext cx="4716016" cy="3873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96136" y="6525344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Feasey CID 2015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436096" y="1412776"/>
            <a:ext cx="3240360" cy="5075121"/>
            <a:chOff x="3368842" y="0"/>
            <a:chExt cx="4692316" cy="6843169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99213421"/>
                </p:ext>
              </p:extLst>
            </p:nvPr>
          </p:nvGraphicFramePr>
          <p:xfrm>
            <a:off x="3368842" y="0"/>
            <a:ext cx="4692316" cy="41750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3236466"/>
                </p:ext>
              </p:extLst>
            </p:nvPr>
          </p:nvGraphicFramePr>
          <p:xfrm>
            <a:off x="3368842" y="3502244"/>
            <a:ext cx="4572000" cy="33409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4" name="TextBox 3"/>
          <p:cNvSpPr txBox="1"/>
          <p:nvPr/>
        </p:nvSpPr>
        <p:spPr>
          <a:xfrm>
            <a:off x="683568" y="602128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*MDR = resistant to 3 or more agents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351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62463"/>
            <a:ext cx="172720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795838"/>
            <a:ext cx="31146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795858"/>
            <a:ext cx="2483768" cy="206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Content Placeholder 2"/>
          <p:cNvSpPr>
            <a:spLocks noGrp="1"/>
          </p:cNvSpPr>
          <p:nvPr>
            <p:ph idx="4294967295"/>
          </p:nvPr>
        </p:nvSpPr>
        <p:spPr>
          <a:xfrm>
            <a:off x="0" y="1340768"/>
            <a:ext cx="7286625" cy="3802062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</a:rPr>
              <a:t>BSI or iNTS disease common</a:t>
            </a:r>
          </a:p>
          <a:p>
            <a:r>
              <a:rPr lang="en-GB" sz="2400" dirty="0" smtClean="0">
                <a:latin typeface="Calibri"/>
                <a:cs typeface="Calibri"/>
              </a:rPr>
              <a:t>Vast majority Typhimurium or Enteritidis</a:t>
            </a:r>
          </a:p>
          <a:p>
            <a:pPr lvl="1"/>
            <a:r>
              <a:rPr lang="en-GB" sz="2400" dirty="0" smtClean="0">
                <a:latin typeface="Calibri"/>
                <a:cs typeface="Calibri"/>
              </a:rPr>
              <a:t>Adults with severe HIV</a:t>
            </a:r>
          </a:p>
          <a:p>
            <a:pPr lvl="1"/>
            <a:r>
              <a:rPr lang="en-GB" sz="2400" dirty="0" smtClean="0">
                <a:latin typeface="Calibri"/>
                <a:cs typeface="Calibri"/>
              </a:rPr>
              <a:t>Children with</a:t>
            </a:r>
          </a:p>
          <a:p>
            <a:pPr lvl="2"/>
            <a:r>
              <a:rPr lang="en-GB" dirty="0" smtClean="0">
                <a:latin typeface="Calibri"/>
                <a:cs typeface="Calibri"/>
              </a:rPr>
              <a:t>HIV</a:t>
            </a:r>
          </a:p>
          <a:p>
            <a:pPr lvl="2"/>
            <a:r>
              <a:rPr lang="en-GB" dirty="0" smtClean="0">
                <a:latin typeface="Calibri"/>
                <a:cs typeface="Calibri"/>
              </a:rPr>
              <a:t>Malaria</a:t>
            </a:r>
          </a:p>
          <a:p>
            <a:pPr lvl="2"/>
            <a:r>
              <a:rPr lang="en-GB" dirty="0" smtClean="0">
                <a:latin typeface="Calibri"/>
                <a:cs typeface="Calibri"/>
              </a:rPr>
              <a:t>Malnutrition</a:t>
            </a:r>
          </a:p>
        </p:txBody>
      </p:sp>
      <p:sp>
        <p:nvSpPr>
          <p:cNvPr id="87044" name="Title 1"/>
          <p:cNvSpPr>
            <a:spLocks noGrp="1"/>
          </p:cNvSpPr>
          <p:nvPr>
            <p:ph type="title" idx="4294967295"/>
          </p:nvPr>
        </p:nvSpPr>
        <p:spPr>
          <a:xfrm>
            <a:off x="0" y="404664"/>
            <a:ext cx="8625136" cy="8636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Calibri"/>
              </a:rPr>
              <a:t>iNTS in Sub-Saharan Africa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336606"/>
              </p:ext>
            </p:extLst>
          </p:nvPr>
        </p:nvGraphicFramePr>
        <p:xfrm>
          <a:off x="5580112" y="13368"/>
          <a:ext cx="3203848" cy="2574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926352"/>
              </p:ext>
            </p:extLst>
          </p:nvPr>
        </p:nvGraphicFramePr>
        <p:xfrm>
          <a:off x="5580112" y="2420888"/>
          <a:ext cx="3186100" cy="255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124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2bc46a-f014-48ed-be59-9d6cf5da36fb">6FCQ3RPYFS27-334089976-134</_dlc_DocId>
    <_dlc_DocIdUrl xmlns="6d2bc46a-f014-48ed-be59-9d6cf5da36fb">
      <Url>https://idmod.sharepoint.com/symposium/_layouts/15/DocIdRedir.aspx?ID=6FCQ3RPYFS27-334089976-134</Url>
      <Description>6FCQ3RPYFS27-334089976-134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CA0B617D2DD498B639B5695A764B4" ma:contentTypeVersion="2" ma:contentTypeDescription="Create a new document." ma:contentTypeScope="" ma:versionID="12ce6ba286d8a722fbeda7b993b86f49">
  <xsd:schema xmlns:xsd="http://www.w3.org/2001/XMLSchema" xmlns:xs="http://www.w3.org/2001/XMLSchema" xmlns:p="http://schemas.microsoft.com/office/2006/metadata/properties" xmlns:ns2="6d2bc46a-f014-48ed-be59-9d6cf5da36fb" targetNamespace="http://schemas.microsoft.com/office/2006/metadata/properties" ma:root="true" ma:fieldsID="679a8e4ae1d572e94e67380fd784e4fb" ns2:_="">
    <xsd:import namespace="6d2bc46a-f014-48ed-be59-9d6cf5da36f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bc46a-f014-48ed-be59-9d6cf5da36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72026C-7537-4ED5-B645-1C66D84FA8C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d2bc46a-f014-48ed-be59-9d6cf5da36fb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F523EB0-2F26-44E1-854C-1870BA72541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25822FA-F51B-41AC-9851-87F28B7FDE7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2443E81-D87F-4117-8D2D-6FDE1A40EC98}"/>
</file>

<file path=docProps/app.xml><?xml version="1.0" encoding="utf-8"?>
<Properties xmlns="http://schemas.openxmlformats.org/officeDocument/2006/extended-properties" xmlns:vt="http://schemas.openxmlformats.org/officeDocument/2006/docPropsVTypes">
  <TotalTime>7481</TotalTime>
  <Words>1016</Words>
  <Application>Microsoft Office PowerPoint</Application>
  <PresentationFormat>On-screen Show (4:3)</PresentationFormat>
  <Paragraphs>226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Calibri</vt:lpstr>
      <vt:lpstr>Comic Sans MS</vt:lpstr>
      <vt:lpstr>Times</vt:lpstr>
      <vt:lpstr>Times New Roman</vt:lpstr>
      <vt:lpstr>ヒラギノ角ゴ Pro W3</vt:lpstr>
      <vt:lpstr>Blank Presentation</vt:lpstr>
      <vt:lpstr>Office Theme</vt:lpstr>
      <vt:lpstr>2_Office Theme</vt:lpstr>
      <vt:lpstr>Investigating 3 epidemics of invasive Salmonella disease in Blantyre, Malawi</vt:lpstr>
      <vt:lpstr>Malawi Liverpool Wellcome Trust Clinical Research Programme (MLW) at Queen’s Hospital, Blantyre, Malawi   Longitudinal bacteraemia surveillance since 1998</vt:lpstr>
      <vt:lpstr>Salmonella serovars and syndromes – a simple  (clinician’s) perspective</vt:lpstr>
      <vt:lpstr> NTS in high income countries</vt:lpstr>
      <vt:lpstr>PowerPoint Presentation</vt:lpstr>
      <vt:lpstr>HIV &amp; iNTS disease</vt:lpstr>
      <vt:lpstr>PowerPoint Presentation</vt:lpstr>
      <vt:lpstr>3 epidemics of multidrug resistant* Salmonella in Malawi</vt:lpstr>
      <vt:lpstr>iNTS in Sub-Saharan Africa</vt:lpstr>
      <vt:lpstr>PowerPoint Presentation</vt:lpstr>
      <vt:lpstr>Mortality high, recurrence common: iNTS disease in Malawi pre-ART roll-out</vt:lpstr>
      <vt:lpstr>Global burden of invasive nontyphoidal Salmonella disease, 2010 </vt:lpstr>
      <vt:lpstr>Spectrum of NTS disease</vt:lpstr>
      <vt:lpstr>PowerPoint Presentation</vt:lpstr>
      <vt:lpstr>Are ST313 more invasive or just Salmonellae prevalent in Africa? </vt:lpstr>
      <vt:lpstr>Outstanding questions</vt:lpstr>
      <vt:lpstr>Current work – investigation of Typhoid epidemic</vt:lpstr>
      <vt:lpstr>Modelling the transmission of S. Typhi in Blantyre</vt:lpstr>
      <vt:lpstr>1. Create an app for determining GPS coordinates</vt:lpstr>
      <vt:lpstr>2. Improved demography in Blantyre</vt:lpstr>
      <vt:lpstr>3. Patients recruited on the basis of positive blood culture following admission to Queen’s</vt:lpstr>
      <vt:lpstr>PowerPoint Presentation</vt:lpstr>
      <vt:lpstr>Future work</vt:lpstr>
      <vt:lpstr>Thank you!</vt:lpstr>
    </vt:vector>
  </TitlesOfParts>
  <Company>Forepoint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Ridley</dc:creator>
  <cp:lastModifiedBy>Ashlee Hammrich</cp:lastModifiedBy>
  <cp:revision>84</cp:revision>
  <dcterms:created xsi:type="dcterms:W3CDTF">2007-07-02T13:20:20Z</dcterms:created>
  <dcterms:modified xsi:type="dcterms:W3CDTF">2016-05-12T23:30:09Z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0x010100C76CA0B617D2DD498B639B5695A764B4</vt:lpwstr>
  </property>
  <property fmtid="{D5CDD505-2E9C-101B-9397-08002B2CF9AE}" pid="3" name="_dlc_DocIdItemGuid">
    <vt:lpwstr>abbfb697-8836-48c4-8d12-043c143f1de7</vt:lpwstr>
  </property>
</Properties>
</file>