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280" r:id="rId5"/>
    <p:sldId id="286" r:id="rId6"/>
    <p:sldId id="288" r:id="rId7"/>
    <p:sldId id="305" r:id="rId8"/>
    <p:sldId id="271" r:id="rId9"/>
    <p:sldId id="258" r:id="rId10"/>
    <p:sldId id="304" r:id="rId11"/>
    <p:sldId id="260" r:id="rId12"/>
    <p:sldId id="301" r:id="rId13"/>
    <p:sldId id="283" r:id="rId14"/>
    <p:sldId id="308" r:id="rId15"/>
    <p:sldId id="282" r:id="rId16"/>
    <p:sldId id="294" r:id="rId17"/>
    <p:sldId id="289" r:id="rId18"/>
    <p:sldId id="306" r:id="rId19"/>
    <p:sldId id="284" r:id="rId20"/>
    <p:sldId id="264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0A2"/>
    <a:srgbClr val="EE3331"/>
    <a:srgbClr val="992188"/>
    <a:srgbClr val="BEBEBE"/>
    <a:srgbClr val="888685"/>
    <a:srgbClr val="B52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/>
    <p:restoredTop sz="93632"/>
  </p:normalViewPr>
  <p:slideViewPr>
    <p:cSldViewPr snapToGrid="0" snapToObjects="1">
      <p:cViewPr>
        <p:scale>
          <a:sx n="64" d="100"/>
          <a:sy n="64" d="100"/>
        </p:scale>
        <p:origin x="736" y="1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F1E59-3158-4B42-BCD0-66DBA1A947FB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75F8-1A04-574C-B2AB-BCC7FAE5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SIVmne027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7EDDA-66EE-4941-8AC0-5B008C8E3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3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3CB3-07E3-984D-81E1-8C15A96FBA07}" type="datetimeFigureOut">
              <a:rPr lang="en-US" smtClean="0"/>
              <a:t>4/15/18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28EA-785D-B24E-A02E-969F39DE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5" y="372533"/>
            <a:ext cx="10926455" cy="277706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Characterizing the within-host spatial structure of Simian-HIV drug resistance 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28" y="3593940"/>
            <a:ext cx="3111560" cy="311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5" y="5580607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Alison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Feder</a:t>
            </a: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Stanford University</a:t>
            </a:r>
          </a:p>
          <a:p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5" y="3764725"/>
            <a:ext cx="8205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Institute for Disease Modeling Annual Symposium</a:t>
            </a: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April 17, 2018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1399"/>
            <a:ext cx="10972800" cy="457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2462" y="4665730"/>
            <a:ext cx="31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Generation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25876"/>
            <a:ext cx="3157538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Plasma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09" y="425876"/>
            <a:ext cx="3264695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Lymph Node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3869" y="425876"/>
            <a:ext cx="3157538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Gut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08" y="-33866"/>
            <a:ext cx="7000879" cy="434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4932" y="-13527"/>
            <a:ext cx="6215057" cy="51714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34202" y="4669744"/>
            <a:ext cx="31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Generation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7100" y="6456929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Data from </a:t>
            </a:r>
            <a:r>
              <a:rPr lang="en-US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Feder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al, </a:t>
            </a:r>
            <a:r>
              <a:rPr lang="en-US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PLoS</a:t>
            </a:r>
            <a:r>
              <a:rPr lang="en-US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Pathogens 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(2017)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4202" y="3554327"/>
            <a:ext cx="6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-WT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2299" y="3261040"/>
            <a:ext cx="16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venir Book" charset="0"/>
                <a:ea typeface="Avenir Book" charset="0"/>
                <a:cs typeface="Avenir Book" charset="0"/>
              </a:rPr>
              <a:t>M184V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+N255N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5764" y="2093902"/>
            <a:ext cx="16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venir Book" charset="0"/>
                <a:ea typeface="Avenir Book" charset="0"/>
                <a:cs typeface="Avenir Book" charset="0"/>
              </a:rPr>
              <a:t>M184V</a:t>
            </a:r>
            <a:endParaRPr lang="en-US" sz="1600" u="sng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6036" y="3665741"/>
            <a:ext cx="16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venir Book" charset="0"/>
                <a:ea typeface="Avenir Book" charset="0"/>
                <a:cs typeface="Avenir Book" charset="0"/>
              </a:rPr>
              <a:t>M184I</a:t>
            </a:r>
            <a:endParaRPr lang="en-US" sz="1600" u="sng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61702" y="0"/>
            <a:ext cx="5588001" cy="5433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34202" y="5645075"/>
            <a:ext cx="924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Mutation, selection and migration are apparently strong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93386" cy="6972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8843" y="1762780"/>
            <a:ext cx="11548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regime of population genetic parameters can create these patterns?</a:t>
            </a:r>
            <a:endParaRPr lang="en-US" sz="6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197919" y="6092323"/>
            <a:ext cx="2436235" cy="188378"/>
          </a:xfrm>
          <a:custGeom>
            <a:avLst/>
            <a:gdLst>
              <a:gd name="connsiteX0" fmla="*/ 0 w 2971800"/>
              <a:gd name="connsiteY0" fmla="*/ 2710543 h 2710543"/>
              <a:gd name="connsiteX1" fmla="*/ 1981200 w 2971800"/>
              <a:gd name="connsiteY1" fmla="*/ 1937657 h 2710543"/>
              <a:gd name="connsiteX2" fmla="*/ 2971800 w 2971800"/>
              <a:gd name="connsiteY2" fmla="*/ 0 h 2710543"/>
              <a:gd name="connsiteX3" fmla="*/ 2971800 w 2971800"/>
              <a:gd name="connsiteY3" fmla="*/ 0 h 271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710543">
                <a:moveTo>
                  <a:pt x="0" y="2710543"/>
                </a:moveTo>
                <a:cubicBezTo>
                  <a:pt x="742950" y="2549978"/>
                  <a:pt x="1485900" y="2389414"/>
                  <a:pt x="1981200" y="1937657"/>
                </a:cubicBezTo>
                <a:cubicBezTo>
                  <a:pt x="2476500" y="1485900"/>
                  <a:pt x="2971800" y="0"/>
                  <a:pt x="2971800" y="0"/>
                </a:cubicBezTo>
                <a:lnTo>
                  <a:pt x="2971800" y="0"/>
                </a:lnTo>
              </a:path>
            </a:pathLst>
          </a:cu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0A2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44817" y="3004456"/>
            <a:ext cx="2389337" cy="191701"/>
          </a:xfrm>
          <a:custGeom>
            <a:avLst/>
            <a:gdLst>
              <a:gd name="connsiteX0" fmla="*/ 0 w 2971800"/>
              <a:gd name="connsiteY0" fmla="*/ 2710543 h 2710543"/>
              <a:gd name="connsiteX1" fmla="*/ 1981200 w 2971800"/>
              <a:gd name="connsiteY1" fmla="*/ 1937657 h 2710543"/>
              <a:gd name="connsiteX2" fmla="*/ 2971800 w 2971800"/>
              <a:gd name="connsiteY2" fmla="*/ 0 h 2710543"/>
              <a:gd name="connsiteX3" fmla="*/ 2971800 w 2971800"/>
              <a:gd name="connsiteY3" fmla="*/ 0 h 271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710543">
                <a:moveTo>
                  <a:pt x="0" y="2710543"/>
                </a:moveTo>
                <a:cubicBezTo>
                  <a:pt x="742950" y="2549978"/>
                  <a:pt x="1485900" y="2389414"/>
                  <a:pt x="1981200" y="1937657"/>
                </a:cubicBezTo>
                <a:cubicBezTo>
                  <a:pt x="2476500" y="1485900"/>
                  <a:pt x="2971800" y="0"/>
                  <a:pt x="2971800" y="0"/>
                </a:cubicBezTo>
                <a:lnTo>
                  <a:pt x="2971800" y="0"/>
                </a:lnTo>
              </a:path>
            </a:pathLst>
          </a:custGeom>
          <a:noFill/>
          <a:ln w="38100">
            <a:solidFill>
              <a:srgbClr val="316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0A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1368" y="394766"/>
            <a:ext cx="0" cy="279262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21368" y="3488074"/>
            <a:ext cx="0" cy="279262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97920" y="6280702"/>
            <a:ext cx="3374080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97920" y="3187393"/>
            <a:ext cx="3374080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040505" y="1164533"/>
            <a:ext cx="316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Frequency of allele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population A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974461" y="4423204"/>
            <a:ext cx="316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Frequency of allele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population B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51857" y="1500956"/>
            <a:ext cx="2382297" cy="1677673"/>
          </a:xfrm>
          <a:custGeom>
            <a:avLst/>
            <a:gdLst>
              <a:gd name="connsiteX0" fmla="*/ 0 w 2971800"/>
              <a:gd name="connsiteY0" fmla="*/ 2710543 h 2710543"/>
              <a:gd name="connsiteX1" fmla="*/ 1981200 w 2971800"/>
              <a:gd name="connsiteY1" fmla="*/ 1937657 h 2710543"/>
              <a:gd name="connsiteX2" fmla="*/ 2971800 w 2971800"/>
              <a:gd name="connsiteY2" fmla="*/ 0 h 2710543"/>
              <a:gd name="connsiteX3" fmla="*/ 2971800 w 2971800"/>
              <a:gd name="connsiteY3" fmla="*/ 0 h 271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710543">
                <a:moveTo>
                  <a:pt x="0" y="2710543"/>
                </a:moveTo>
                <a:cubicBezTo>
                  <a:pt x="742950" y="2549978"/>
                  <a:pt x="1485900" y="2389414"/>
                  <a:pt x="1981200" y="1937657"/>
                </a:cubicBezTo>
                <a:cubicBezTo>
                  <a:pt x="2476500" y="1485900"/>
                  <a:pt x="2971800" y="0"/>
                  <a:pt x="2971800" y="0"/>
                </a:cubicBezTo>
                <a:lnTo>
                  <a:pt x="2971800" y="0"/>
                </a:lnTo>
              </a:path>
            </a:pathLst>
          </a:cu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1051" y="2684142"/>
            <a:ext cx="11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i="1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8086" y="1127503"/>
            <a:ext cx="11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i="1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394479" y="1107535"/>
            <a:ext cx="341521" cy="189692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04465" y="1858257"/>
            <a:ext cx="11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i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9698" y="2381477"/>
            <a:ext cx="11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9698" y="5489468"/>
            <a:ext cx="11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s</a:t>
            </a:r>
            <a:endParaRPr lang="en-US" sz="2800" i="1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902" y="1335037"/>
            <a:ext cx="683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f’</a:t>
            </a:r>
            <a:r>
              <a:rPr lang="en-US" sz="2800" i="1" baseline="-25000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i="1" baseline="-250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 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= m (</a:t>
            </a:r>
            <a:r>
              <a:rPr lang="en-US" sz="28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i="1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) +        s (1 – f(t))f(t)</a:t>
            </a:r>
            <a:endParaRPr lang="en-US" sz="2800" i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1982" y="1073427"/>
            <a:ext cx="161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i="1" baseline="-25000" dirty="0" err="1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9533" y="1563559"/>
            <a:ext cx="161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185766" y="1563559"/>
            <a:ext cx="5790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221367" y="4588420"/>
            <a:ext cx="2382297" cy="1677673"/>
          </a:xfrm>
          <a:custGeom>
            <a:avLst/>
            <a:gdLst>
              <a:gd name="connsiteX0" fmla="*/ 0 w 2971800"/>
              <a:gd name="connsiteY0" fmla="*/ 2710543 h 2710543"/>
              <a:gd name="connsiteX1" fmla="*/ 1981200 w 2971800"/>
              <a:gd name="connsiteY1" fmla="*/ 1937657 h 2710543"/>
              <a:gd name="connsiteX2" fmla="*/ 2971800 w 2971800"/>
              <a:gd name="connsiteY2" fmla="*/ 0 h 2710543"/>
              <a:gd name="connsiteX3" fmla="*/ 2971800 w 2971800"/>
              <a:gd name="connsiteY3" fmla="*/ 0 h 271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2710543">
                <a:moveTo>
                  <a:pt x="0" y="2710543"/>
                </a:moveTo>
                <a:cubicBezTo>
                  <a:pt x="742950" y="2549978"/>
                  <a:pt x="1485900" y="2389414"/>
                  <a:pt x="1981200" y="1937657"/>
                </a:cubicBezTo>
                <a:cubicBezTo>
                  <a:pt x="2476500" y="1485900"/>
                  <a:pt x="2971800" y="0"/>
                  <a:pt x="2971800" y="0"/>
                </a:cubicBezTo>
                <a:lnTo>
                  <a:pt x="2971800" y="0"/>
                </a:lnTo>
              </a:path>
            </a:pathLst>
          </a:custGeom>
          <a:noFill/>
          <a:ln w="38100">
            <a:solidFill>
              <a:srgbClr val="316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2188"/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 rot="5400000">
            <a:off x="7739373" y="1186173"/>
            <a:ext cx="334391" cy="1792691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5400000">
            <a:off x="10338644" y="853559"/>
            <a:ext cx="297043" cy="249526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27091" y="2268643"/>
            <a:ext cx="226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Force of migration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69909" y="2268643"/>
            <a:ext cx="226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Force of selection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6118" y="4098289"/>
            <a:ext cx="8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i="1" baseline="-25000" dirty="0" err="1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83669" y="4588421"/>
            <a:ext cx="61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529902" y="4588421"/>
            <a:ext cx="579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84233" y="4345669"/>
            <a:ext cx="683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        =     + (        -     ) e</a:t>
            </a:r>
            <a:r>
              <a:rPr lang="en-US" sz="2800" i="1" baseline="30000" dirty="0" smtClean="0">
                <a:latin typeface="Avenir Book" charset="0"/>
                <a:ea typeface="Avenir Book" charset="0"/>
                <a:cs typeface="Avenir Book" charset="0"/>
              </a:rPr>
              <a:t>-2mt</a:t>
            </a:r>
            <a:endParaRPr lang="en-US" sz="2800" i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90133" y="4065200"/>
            <a:ext cx="118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800" i="1" baseline="-250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2800" i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(0)</a:t>
            </a:r>
            <a:endParaRPr lang="en-US" sz="2800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37684" y="4555332"/>
            <a:ext cx="94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f(0)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8383917" y="4555332"/>
            <a:ext cx="579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7508418" y="4130513"/>
            <a:ext cx="516015" cy="948039"/>
            <a:chOff x="6799832" y="3990749"/>
            <a:chExt cx="516015" cy="948039"/>
          </a:xfrm>
        </p:grpSpPr>
        <p:sp>
          <p:nvSpPr>
            <p:cNvPr id="51" name="TextBox 50"/>
            <p:cNvSpPr txBox="1"/>
            <p:nvPr/>
          </p:nvSpPr>
          <p:spPr>
            <a:xfrm>
              <a:off x="6799832" y="3990749"/>
              <a:ext cx="516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venir Book" charset="0"/>
                  <a:ea typeface="Avenir Book" charset="0"/>
                  <a:cs typeface="Avenir Book" charset="0"/>
                </a:rPr>
                <a:t>1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99832" y="4415568"/>
              <a:ext cx="516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Avenir Book" charset="0"/>
                  <a:ea typeface="Avenir Book" charset="0"/>
                  <a:cs typeface="Avenir Book" charset="0"/>
                </a:rPr>
                <a:t>2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886916" y="4415568"/>
              <a:ext cx="2450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317532" y="4130513"/>
            <a:ext cx="516015" cy="948039"/>
            <a:chOff x="6799832" y="3990749"/>
            <a:chExt cx="516015" cy="948039"/>
          </a:xfrm>
        </p:grpSpPr>
        <p:sp>
          <p:nvSpPr>
            <p:cNvPr id="57" name="TextBox 56"/>
            <p:cNvSpPr txBox="1"/>
            <p:nvPr/>
          </p:nvSpPr>
          <p:spPr>
            <a:xfrm>
              <a:off x="6799832" y="3990749"/>
              <a:ext cx="516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Avenir Book" charset="0"/>
                  <a:ea typeface="Avenir Book" charset="0"/>
                  <a:cs typeface="Avenir Book" charset="0"/>
                </a:rPr>
                <a:t>1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9832" y="4415568"/>
              <a:ext cx="516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Avenir Book" charset="0"/>
                  <a:ea typeface="Avenir Book" charset="0"/>
                  <a:cs typeface="Avenir Book" charset="0"/>
                </a:rPr>
                <a:t>2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886916" y="4415568"/>
              <a:ext cx="2450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>
            <a:off x="1887415" y="3099640"/>
            <a:ext cx="0" cy="388434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09446" y="3004456"/>
            <a:ext cx="0" cy="483618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602523" y="3004456"/>
            <a:ext cx="0" cy="483618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795954" y="3004456"/>
            <a:ext cx="0" cy="483618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936077" y="3004456"/>
            <a:ext cx="0" cy="483618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806651" y="2904697"/>
            <a:ext cx="474266" cy="1009891"/>
            <a:chOff x="4833263" y="3088398"/>
            <a:chExt cx="474266" cy="1009891"/>
          </a:xfrm>
        </p:grpSpPr>
        <p:sp>
          <p:nvSpPr>
            <p:cNvPr id="82" name="Right Bracket 81"/>
            <p:cNvSpPr>
              <a:spLocks/>
            </p:cNvSpPr>
            <p:nvPr/>
          </p:nvSpPr>
          <p:spPr>
            <a:xfrm>
              <a:off x="4972153" y="3088398"/>
              <a:ext cx="335376" cy="1009891"/>
            </a:xfrm>
            <a:prstGeom prst="rightBracket">
              <a:avLst>
                <a:gd name="adj" fmla="val 15056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4833263" y="3088398"/>
              <a:ext cx="13889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4833263" y="4098289"/>
              <a:ext cx="13889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5384169" y="314803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1157739" y="6092323"/>
            <a:ext cx="289068" cy="289068"/>
          </a:xfrm>
          <a:prstGeom prst="star5">
            <a:avLst/>
          </a:prstGeom>
          <a:solidFill>
            <a:srgbClr val="3160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1154030" y="3015528"/>
            <a:ext cx="289068" cy="289068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 flipV="1">
            <a:off x="1887415" y="3543876"/>
            <a:ext cx="1048662" cy="535801"/>
            <a:chOff x="1903427" y="4195749"/>
            <a:chExt cx="1048662" cy="491048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1903427" y="4290934"/>
              <a:ext cx="0" cy="388434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325458" y="4195750"/>
              <a:ext cx="0" cy="483618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618535" y="4195750"/>
              <a:ext cx="0" cy="483618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811966" y="4195750"/>
              <a:ext cx="0" cy="483618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952089" y="4195749"/>
              <a:ext cx="0" cy="483618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1903427" y="4203179"/>
              <a:ext cx="0" cy="483618"/>
            </a:xfrm>
            <a:prstGeom prst="straightConnector1">
              <a:avLst/>
            </a:prstGeom>
            <a:ln w="38100">
              <a:solidFill>
                <a:srgbClr val="3160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1" grpId="0"/>
      <p:bldP spid="12" grpId="0"/>
      <p:bldP spid="13" grpId="0" animBg="1"/>
      <p:bldP spid="18" grpId="0"/>
      <p:bldP spid="19" grpId="0"/>
      <p:bldP spid="21" grpId="0" animBg="1"/>
      <p:bldP spid="22" grpId="0"/>
      <p:bldP spid="23" grpId="0"/>
      <p:bldP spid="24" grpId="0"/>
      <p:bldP spid="25" grpId="0"/>
      <p:bldP spid="28" grpId="0"/>
      <p:bldP spid="29" grpId="0"/>
      <p:bldP spid="38" grpId="0" animBg="1"/>
      <p:bldP spid="39" grpId="0" animBg="1"/>
      <p:bldP spid="41" grpId="0" animBg="1"/>
      <p:bldP spid="42" grpId="0"/>
      <p:bldP spid="43" grpId="0"/>
      <p:bldP spid="44" grpId="0"/>
      <p:bldP spid="45" grpId="0"/>
      <p:bldP spid="47" grpId="0"/>
      <p:bldP spid="48" grpId="0"/>
      <p:bldP spid="49" grpId="0"/>
      <p:bldP spid="87" grpId="0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39" y="0"/>
            <a:ext cx="8229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94" y="0"/>
            <a:ext cx="8229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026" y="1548873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7608" y="3429000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3600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3600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571" y="2669690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ST</a:t>
            </a:r>
            <a:endParaRPr lang="en-US" sz="3600" baseline="-25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8" y="119269"/>
            <a:ext cx="9943399" cy="590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765" y="5903893"/>
            <a:ext cx="10793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Patterns of population differentiation are diverse under strong selection and migration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8836" y="3275113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7433" y="2628782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dirty="0" err="1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nl</a:t>
            </a:r>
            <a:r>
              <a:rPr lang="en-US" sz="3600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(t)</a:t>
            </a:r>
            <a:endParaRPr lang="en-US" sz="3600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8836" y="2042083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3600" baseline="-25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ST</a:t>
            </a:r>
            <a:endParaRPr lang="en-US" sz="3600" baseline="-25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93386" cy="6972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8843" y="1762780"/>
            <a:ext cx="11548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Can we </a:t>
            </a: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exploit these patterns</a:t>
            </a:r>
            <a:r>
              <a:rPr lang="en-US" sz="6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to estimate parameters from data?</a:t>
            </a:r>
            <a:endParaRPr lang="en-US" sz="6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022"/>
            <a:ext cx="12192000" cy="468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022"/>
            <a:ext cx="12192000" cy="46892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36220" y="1483343"/>
            <a:ext cx="3429107" cy="3334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06595" y="1483342"/>
            <a:ext cx="3402663" cy="3334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22366" y="1438948"/>
            <a:ext cx="2361146" cy="430887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Plasma v. Gut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366" y="1757096"/>
            <a:ext cx="2361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3160A2"/>
                </a:solidFill>
                <a:latin typeface="Avenir Book" charset="0"/>
                <a:ea typeface="Avenir Book" charset="0"/>
                <a:cs typeface="Avenir Book" charset="0"/>
              </a:rPr>
              <a:t>Plasma v. LN</a:t>
            </a:r>
            <a:endParaRPr lang="en-US" sz="2200" b="1" dirty="0">
              <a:solidFill>
                <a:srgbClr val="3160A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9128" y="1488096"/>
            <a:ext cx="3515964" cy="33345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7"/>
          <a:stretch/>
        </p:blipFill>
        <p:spPr>
          <a:xfrm>
            <a:off x="8453535" y="838022"/>
            <a:ext cx="3738465" cy="46892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317241"/>
            <a:ext cx="11734800" cy="11103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49799" y="902138"/>
            <a:ext cx="357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Migration probability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336" y="902138"/>
            <a:ext cx="352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Selection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strength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5613" y="471251"/>
            <a:ext cx="2998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Population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mutation rate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4145" y="5265642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1874" y="5265642"/>
            <a:ext cx="34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5717" y="5265642"/>
            <a:ext cx="297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</a:t>
            </a:r>
            <a:r>
              <a:rPr lang="el-GR" sz="28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μ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128" y="2106393"/>
            <a:ext cx="390508" cy="14240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434595" y="2889025"/>
            <a:ext cx="352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Count</a:t>
            </a:r>
            <a:endParaRPr lang="en-US" sz="28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4202" y="6094815"/>
            <a:ext cx="924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Migration rates are </a:t>
            </a:r>
            <a:r>
              <a:rPr lang="en-US" sz="2800" b="1" dirty="0" smtClean="0">
                <a:latin typeface="Avenir Book" charset="0"/>
                <a:ea typeface="Avenir Book" charset="0"/>
                <a:cs typeface="Avenir Book" charset="0"/>
              </a:rPr>
              <a:t>fast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and vary between tissue types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/>
      <p:bldP spid="20" grpId="0"/>
      <p:bldP spid="2" grpId="0" animBg="1"/>
      <p:bldP spid="2" grpId="1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142" y="85880"/>
            <a:ext cx="1070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Does the HIV population within a body look like a well-mixed population?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559" y="1286210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Sometimes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141" y="1286209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Mostly no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310" y="3443568"/>
            <a:ext cx="2959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Josefsson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Kearney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2015 </a:t>
            </a:r>
            <a:endParaRPr lang="fr-FR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Boritz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888" y="2102060"/>
            <a:ext cx="3970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Imamichi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Lerner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Evering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2012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Kearney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7559" y="3198024"/>
            <a:ext cx="295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Heeregrave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  <a:endParaRPr lang="nb-NO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103" y="5925508"/>
            <a:ext cx="30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da-DK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da-DK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da-DK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362" y="2087951"/>
            <a:ext cx="3476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Overbaugh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1996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Si-Mohamed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Bull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2009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Kelley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2010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Chaudhary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Bull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610" y="3348872"/>
            <a:ext cx="293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Barnett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1991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Zhang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2002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 </a:t>
            </a:r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Marle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2010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Lewis, et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al., 2013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Rozera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al, 2014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4609" y="4631382"/>
            <a:ext cx="2734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2004 </a:t>
            </a:r>
            <a:endParaRPr lang="fr-FR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Fulcher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Delobel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2005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Josefsson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Boritz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</a:t>
            </a:r>
            <a:endParaRPr lang="fr-FR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4854" y="4480531"/>
            <a:ext cx="236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Haddad</a:t>
            </a:r>
            <a:r>
              <a:rPr lang="es-ES_trad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es-ES_trad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4854" y="2077945"/>
            <a:ext cx="26434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Poss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1995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Poss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1998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Kemal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Tirado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2004A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Tirado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2004B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Philpott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2005 </a:t>
            </a: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6534" y="3358168"/>
            <a:ext cx="28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 </a:t>
            </a:r>
            <a:r>
              <a:rPr lang="nl-NL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Marle</a:t>
            </a:r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l-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2007</a:t>
            </a:r>
          </a:p>
          <a:p>
            <a:r>
              <a:rPr lang="nl-NL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Lerner</a:t>
            </a:r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l-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4854" y="3798387"/>
            <a:ext cx="228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Wang,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2006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Rozera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2014</a:t>
            </a:r>
            <a:endParaRPr lang="nb-NO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872" y="6019321"/>
            <a:ext cx="237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Blood v Lymph Node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868" y="1768245"/>
            <a:ext cx="240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Blood v Female Genital Tract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872" y="3237144"/>
            <a:ext cx="227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Blood v Gut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872" y="4622126"/>
            <a:ext cx="2392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Among T cell populations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9977" y="1286211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Mostly yes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69 " pathEditMode="relative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 -0.04514 " pathEditMode="relative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1 -0.01435 " pathEditMode="relative" ptsTypes="AA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435 " pathEditMode="relative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899 " pathEditMode="relative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667 " pathEditMode="relative" ptsTypes="AA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5E-6 7.40741E-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195 0.136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8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0.2331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0078 0.3726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6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00039 0.0173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5" y="1797099"/>
            <a:ext cx="3481270" cy="3625506"/>
          </a:xfrm>
          <a:prstGeom prst="rect">
            <a:avLst/>
          </a:prstGeom>
          <a:noFill/>
          <a:effectLst/>
        </p:spPr>
      </p:pic>
      <p:grpSp>
        <p:nvGrpSpPr>
          <p:cNvPr id="440" name="Group 439"/>
          <p:cNvGrpSpPr/>
          <p:nvPr/>
        </p:nvGrpSpPr>
        <p:grpSpPr>
          <a:xfrm>
            <a:off x="2952109" y="1187602"/>
            <a:ext cx="1229099" cy="1229098"/>
            <a:chOff x="10290970" y="397318"/>
            <a:chExt cx="1385100" cy="1385099"/>
          </a:xfrm>
        </p:grpSpPr>
        <p:sp>
          <p:nvSpPr>
            <p:cNvPr id="438" name="Teardrop 437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Group 440"/>
          <p:cNvGrpSpPr/>
          <p:nvPr/>
        </p:nvGrpSpPr>
        <p:grpSpPr>
          <a:xfrm rot="5400000">
            <a:off x="2694025" y="4460292"/>
            <a:ext cx="1229100" cy="1229099"/>
            <a:chOff x="10290970" y="397318"/>
            <a:chExt cx="1385100" cy="1385099"/>
          </a:xfrm>
        </p:grpSpPr>
        <p:sp>
          <p:nvSpPr>
            <p:cNvPr id="442" name="Teardrop 441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Group 443"/>
          <p:cNvGrpSpPr/>
          <p:nvPr/>
        </p:nvGrpSpPr>
        <p:grpSpPr>
          <a:xfrm rot="2700000">
            <a:off x="3347544" y="2887881"/>
            <a:ext cx="1229098" cy="1229099"/>
            <a:chOff x="10290971" y="397318"/>
            <a:chExt cx="1385099" cy="1385100"/>
          </a:xfrm>
        </p:grpSpPr>
        <p:sp>
          <p:nvSpPr>
            <p:cNvPr id="445" name="Teardrop 444"/>
            <p:cNvSpPr/>
            <p:nvPr/>
          </p:nvSpPr>
          <p:spPr>
            <a:xfrm rot="10800000">
              <a:off x="10290971" y="397320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Freeform 155"/>
          <p:cNvSpPr/>
          <p:nvPr/>
        </p:nvSpPr>
        <p:spPr>
          <a:xfrm rot="13500000">
            <a:off x="3131422" y="1395933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 rot="13500000">
            <a:off x="3345528" y="1970760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 rot="13500000">
            <a:off x="3599901" y="1562470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 rot="13500000">
            <a:off x="3535994" y="3257529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 rot="13500000">
            <a:off x="4082559" y="3184549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 rot="13500000">
            <a:off x="3857080" y="3612045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EE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 rot="13500000">
            <a:off x="3014561" y="4681723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rot="13500000">
            <a:off x="2971558" y="5225218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 rot="13500000">
            <a:off x="3366544" y="4965749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87" y="1759723"/>
            <a:ext cx="3481270" cy="3625506"/>
          </a:xfrm>
          <a:prstGeom prst="rect">
            <a:avLst/>
          </a:prstGeom>
          <a:noFill/>
          <a:effectLst/>
        </p:spPr>
      </p:pic>
      <p:grpSp>
        <p:nvGrpSpPr>
          <p:cNvPr id="193" name="Group 192"/>
          <p:cNvGrpSpPr/>
          <p:nvPr/>
        </p:nvGrpSpPr>
        <p:grpSpPr>
          <a:xfrm>
            <a:off x="8125041" y="1150226"/>
            <a:ext cx="1229099" cy="1229098"/>
            <a:chOff x="10290970" y="397318"/>
            <a:chExt cx="1385100" cy="1385099"/>
          </a:xfrm>
        </p:grpSpPr>
        <p:sp>
          <p:nvSpPr>
            <p:cNvPr id="194" name="Teardrop 193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 rot="5400000">
            <a:off x="7866957" y="4422916"/>
            <a:ext cx="1229100" cy="1229099"/>
            <a:chOff x="10290970" y="397318"/>
            <a:chExt cx="1385100" cy="1385099"/>
          </a:xfrm>
        </p:grpSpPr>
        <p:sp>
          <p:nvSpPr>
            <p:cNvPr id="197" name="Teardrop 196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 rot="2700000">
            <a:off x="8520476" y="2850505"/>
            <a:ext cx="1229098" cy="1229099"/>
            <a:chOff x="10290971" y="397318"/>
            <a:chExt cx="1385099" cy="1385100"/>
          </a:xfrm>
        </p:grpSpPr>
        <p:sp>
          <p:nvSpPr>
            <p:cNvPr id="200" name="Teardrop 199"/>
            <p:cNvSpPr/>
            <p:nvPr/>
          </p:nvSpPr>
          <p:spPr>
            <a:xfrm rot="10800000">
              <a:off x="10290971" y="397320"/>
              <a:ext cx="1385099" cy="1385098"/>
            </a:xfrm>
            <a:prstGeom prst="teardrop">
              <a:avLst>
                <a:gd name="adj" fmla="val 195064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9408826" y="1459090"/>
            <a:ext cx="271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Lymph node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9810623" y="3234343"/>
            <a:ext cx="17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Plasma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158921" y="4906085"/>
            <a:ext cx="119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Gut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1" name="Freeform 210"/>
          <p:cNvSpPr/>
          <p:nvPr/>
        </p:nvSpPr>
        <p:spPr>
          <a:xfrm rot="13500000">
            <a:off x="8312174" y="1469599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 rot="13500000">
            <a:off x="8578715" y="1911393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 rot="13500000">
            <a:off x="8851453" y="1469271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 rot="13500000">
            <a:off x="8708926" y="3220153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 rot="13500000">
            <a:off x="9209332" y="3172916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 rot="13500000">
            <a:off x="8981687" y="3632255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 rot="13500000">
            <a:off x="8112584" y="4652101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 rot="13500000">
            <a:off x="8190123" y="5118500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 rot="13500000">
            <a:off x="8539476" y="4928373"/>
            <a:ext cx="306671" cy="316460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63547" y="3370742"/>
            <a:ext cx="1312598" cy="16782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5118448" y="3568191"/>
            <a:ext cx="119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venir Book" charset="0"/>
                <a:ea typeface="Avenir Book" charset="0"/>
                <a:cs typeface="Avenir Book" charset="0"/>
              </a:rPr>
              <a:t>time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380158" y="1933488"/>
            <a:ext cx="102875" cy="1261960"/>
          </a:xfrm>
          <a:prstGeom prst="straightConnector1">
            <a:avLst/>
          </a:prstGeom>
          <a:ln w="2540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endCxn id="204" idx="0"/>
          </p:cNvCxnSpPr>
          <p:nvPr/>
        </p:nvCxnSpPr>
        <p:spPr>
          <a:xfrm flipH="1">
            <a:off x="9757490" y="3724138"/>
            <a:ext cx="511348" cy="118194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Left Brace 239"/>
          <p:cNvSpPr/>
          <p:nvPr/>
        </p:nvSpPr>
        <p:spPr>
          <a:xfrm rot="5400000">
            <a:off x="5074615" y="-3106009"/>
            <a:ext cx="513777" cy="80452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855" y="97100"/>
            <a:ext cx="1106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Population differentiation changes dynamically </a:t>
            </a:r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during adaptation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9" name="Left Brace 48"/>
          <p:cNvSpPr/>
          <p:nvPr/>
        </p:nvSpPr>
        <p:spPr>
          <a:xfrm rot="5400000" flipH="1">
            <a:off x="8457342" y="3306328"/>
            <a:ext cx="564496" cy="506577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64447" y="6088074"/>
            <a:ext cx="8840645" cy="53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Dynamics are dependent on tissues being compared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6" grpId="0"/>
      <p:bldP spid="240" grpId="0" animBg="1"/>
      <p:bldP spid="48" grpId="0"/>
      <p:bldP spid="49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" y="609600"/>
            <a:ext cx="1091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Acknowledgements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74" y="1826171"/>
            <a:ext cx="4122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Pleuni</a:t>
            </a:r>
            <a:r>
              <a:rPr lang="en-US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Pennings</a:t>
            </a:r>
            <a:endParaRPr lang="en-US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Joachim </a:t>
            </a:r>
            <a:r>
              <a:rPr lang="en-US" sz="2800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Hermisson</a:t>
            </a:r>
            <a:endParaRPr lang="en-US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r>
              <a:rPr lang="en-US" sz="2800" b="1" u="sng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Dmitri </a:t>
            </a:r>
            <a:r>
              <a:rPr lang="en-US" sz="2800" b="1" u="sng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Petrov</a:t>
            </a:r>
            <a:endParaRPr lang="en-US" sz="2800" b="1" u="sng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66" y="1717596"/>
            <a:ext cx="4372147" cy="218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88" y="3820869"/>
            <a:ext cx="2559200" cy="25626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33" y="4012246"/>
            <a:ext cx="1931467" cy="2352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574" y="3332460"/>
            <a:ext cx="4122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Christopher Kline</a:t>
            </a:r>
          </a:p>
          <a:p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Patricia </a:t>
            </a:r>
            <a:r>
              <a:rPr lang="en-US" sz="2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Polacino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Mackenzie Cottrell</a:t>
            </a:r>
          </a:p>
          <a:p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Angela D. M. </a:t>
            </a:r>
            <a:r>
              <a:rPr lang="en-US" sz="2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Kashuba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Brandon F. </a:t>
            </a:r>
            <a:r>
              <a:rPr lang="en-US" sz="2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Keele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Shiu-Lok</a:t>
            </a:r>
            <a:r>
              <a:rPr lang="en-US" sz="2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Hu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Zandrea</a:t>
            </a:r>
            <a:r>
              <a:rPr lang="en-US" sz="2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 Ambrose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715621"/>
            <a:ext cx="3923125" cy="4085668"/>
          </a:xfrm>
          <a:prstGeom prst="rect">
            <a:avLst/>
          </a:prstGeom>
          <a:noFill/>
          <a:effectLst/>
        </p:spPr>
      </p:pic>
      <p:grpSp>
        <p:nvGrpSpPr>
          <p:cNvPr id="392" name="Group 391"/>
          <p:cNvGrpSpPr/>
          <p:nvPr/>
        </p:nvGrpSpPr>
        <p:grpSpPr>
          <a:xfrm rot="2700000">
            <a:off x="5219270" y="787884"/>
            <a:ext cx="5614303" cy="5493163"/>
            <a:chOff x="10290970" y="397318"/>
            <a:chExt cx="1385100" cy="1385099"/>
          </a:xfrm>
        </p:grpSpPr>
        <p:sp>
          <p:nvSpPr>
            <p:cNvPr id="393" name="Teardrop 39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13500000">
            <a:off x="5786096" y="353402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3500000">
            <a:off x="6129834" y="251346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3500000">
            <a:off x="6504871" y="369770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3500000">
            <a:off x="6129831" y="436971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3500000">
            <a:off x="5509646" y="291623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3500000">
            <a:off x="6923236" y="436363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3500000">
            <a:off x="7266971" y="384393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3500000">
            <a:off x="6824723" y="208124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3500000">
            <a:off x="7473472" y="269749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3500000">
            <a:off x="8050129" y="327779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3500000">
            <a:off x="6556100" y="502074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3500000">
            <a:off x="7867158" y="168885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3500000">
            <a:off x="6850378" y="135008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3500000">
            <a:off x="8468493" y="143766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3500000">
            <a:off x="8499794" y="278555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3500000">
            <a:off x="8459927" y="210188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3500000">
            <a:off x="9198499" y="320090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3500000">
            <a:off x="9542233" y="267056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3500000">
            <a:off x="7859740" y="108732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3500000">
            <a:off x="6766069" y="292136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3500000">
            <a:off x="9297464" y="167441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3500000">
            <a:off x="9862755" y="364870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3500000">
            <a:off x="7468588" y="480178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3500000">
            <a:off x="7942457" y="403473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3500000">
            <a:off x="8156061" y="465273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3500000">
            <a:off x="7812323" y="563748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3500000">
            <a:off x="9052696" y="229817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3500000">
            <a:off x="8459925" y="537196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3500000">
            <a:off x="8563735" y="367445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3500000">
            <a:off x="6134828" y="170813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3500000">
            <a:off x="8812228" y="429428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3500000">
            <a:off x="9542233" y="433618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3500000">
            <a:off x="9103794" y="493276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41431" y="1053542"/>
            <a:ext cx="1014269" cy="389466"/>
            <a:chOff x="1741431" y="1053542"/>
            <a:chExt cx="1014269" cy="389466"/>
          </a:xfrm>
        </p:grpSpPr>
        <p:grpSp>
          <p:nvGrpSpPr>
            <p:cNvPr id="514" name="Group 513"/>
            <p:cNvGrpSpPr/>
            <p:nvPr/>
          </p:nvGrpSpPr>
          <p:grpSpPr>
            <a:xfrm rot="900000">
              <a:off x="1743976" y="1053542"/>
              <a:ext cx="1011724" cy="389466"/>
              <a:chOff x="5735296" y="1390879"/>
              <a:chExt cx="1011724" cy="3894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15" name="Rounded Rectangle 514"/>
              <p:cNvSpPr/>
              <p:nvPr/>
            </p:nvSpPr>
            <p:spPr>
              <a:xfrm rot="20700000">
                <a:off x="5735296" y="1390879"/>
                <a:ext cx="1011724" cy="38946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 rot="18000000" flipV="1">
                <a:off x="6103461" y="1447915"/>
                <a:ext cx="275394" cy="2753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reeform 61"/>
            <p:cNvSpPr/>
            <p:nvPr/>
          </p:nvSpPr>
          <p:spPr>
            <a:xfrm>
              <a:off x="1741431" y="1053542"/>
              <a:ext cx="509400" cy="389466"/>
            </a:xfrm>
            <a:custGeom>
              <a:avLst/>
              <a:gdLst>
                <a:gd name="connsiteX0" fmla="*/ 194733 w 497448"/>
                <a:gd name="connsiteY0" fmla="*/ 0 h 389466"/>
                <a:gd name="connsiteX1" fmla="*/ 497448 w 497448"/>
                <a:gd name="connsiteY1" fmla="*/ 0 h 389466"/>
                <a:gd name="connsiteX2" fmla="*/ 497448 w 497448"/>
                <a:gd name="connsiteY2" fmla="*/ 389466 h 389466"/>
                <a:gd name="connsiteX3" fmla="*/ 194733 w 497448"/>
                <a:gd name="connsiteY3" fmla="*/ 389466 h 389466"/>
                <a:gd name="connsiteX4" fmla="*/ 0 w 497448"/>
                <a:gd name="connsiteY4" fmla="*/ 194733 h 389466"/>
                <a:gd name="connsiteX5" fmla="*/ 194733 w 497448"/>
                <a:gd name="connsiteY5" fmla="*/ 0 h 3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48" h="389466">
                  <a:moveTo>
                    <a:pt x="194733" y="0"/>
                  </a:moveTo>
                  <a:lnTo>
                    <a:pt x="497448" y="0"/>
                  </a:lnTo>
                  <a:lnTo>
                    <a:pt x="497448" y="389466"/>
                  </a:lnTo>
                  <a:lnTo>
                    <a:pt x="194733" y="389466"/>
                  </a:lnTo>
                  <a:cubicBezTo>
                    <a:pt x="87185" y="389466"/>
                    <a:pt x="0" y="302281"/>
                    <a:pt x="0" y="194733"/>
                  </a:cubicBezTo>
                  <a:cubicBezTo>
                    <a:pt x="0" y="87185"/>
                    <a:pt x="87185" y="0"/>
                    <a:pt x="194733" y="0"/>
                  </a:cubicBezTo>
                  <a:close/>
                </a:path>
              </a:pathLst>
            </a:custGeom>
            <a:solidFill>
              <a:srgbClr val="316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4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6552" y="111605"/>
            <a:ext cx="3623440" cy="1283797"/>
          </a:xfrm>
          <a:prstGeom prst="rect">
            <a:avLst/>
          </a:prstGeom>
          <a:solidFill>
            <a:srgbClr val="BEBE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" y="2282618"/>
            <a:ext cx="36576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3834" y="1578814"/>
            <a:ext cx="2383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Simulated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trajectories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795197" y="3899526"/>
            <a:ext cx="2359376" cy="589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86323" y="3861709"/>
            <a:ext cx="340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Frequency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15" y="2327335"/>
            <a:ext cx="36576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4412" y="1578814"/>
            <a:ext cx="3742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Observed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trajectories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7542385" y="3944243"/>
            <a:ext cx="2359376" cy="589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051259" y="3906426"/>
            <a:ext cx="340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Frequency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3955" y="111605"/>
            <a:ext cx="3475544" cy="763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Simulate trajectories under many values for  s,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Nµ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and 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6423" y="337930"/>
            <a:ext cx="4167209" cy="4209196"/>
          </a:xfrm>
          <a:prstGeom prst="rect">
            <a:avLst/>
          </a:prstGeom>
          <a:solidFill>
            <a:srgbClr val="BEBE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9246" y="458812"/>
            <a:ext cx="4359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Compute summary statistics at each time point: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0257" y="1836426"/>
            <a:ext cx="3927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FST, GST’, difference in </a:t>
            </a:r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heterozygosities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Best fit s under logistic growth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Ewens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’ Sampling Formula ML </a:t>
            </a:r>
            <a:r>
              <a:rPr lang="el-GR" sz="2800" dirty="0" smtClean="0">
                <a:latin typeface="Avenir Book" charset="0"/>
                <a:ea typeface="Avenir Book" charset="0"/>
                <a:cs typeface="Avenir Book" charset="0"/>
              </a:rPr>
              <a:t>θ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6423" y="4831125"/>
            <a:ext cx="4167209" cy="1931666"/>
          </a:xfrm>
          <a:prstGeom prst="rect">
            <a:avLst/>
          </a:prstGeom>
          <a:solidFill>
            <a:srgbClr val="BEBE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50257" y="4920875"/>
            <a:ext cx="4033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Classify best matches of summary statistics  to determine posteriors for s,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Nµ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and m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8059" y="1575343"/>
            <a:ext cx="3671933" cy="51963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8257" y="1569846"/>
            <a:ext cx="3573362" cy="51963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9" idx="2"/>
          </p:cNvCxnSpPr>
          <p:nvPr/>
        </p:nvCxnSpPr>
        <p:spPr>
          <a:xfrm flipH="1">
            <a:off x="1995055" y="1395402"/>
            <a:ext cx="3217" cy="183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811656" y="2282618"/>
            <a:ext cx="279563" cy="250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303068" y="2250468"/>
            <a:ext cx="226719" cy="21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30934" y="4578842"/>
            <a:ext cx="5609" cy="2522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 animBg="1"/>
      <p:bldP spid="8" grpId="0"/>
      <p:bldP spid="10" grpId="0"/>
      <p:bldP spid="11" grpId="0" animBg="1"/>
      <p:bldP spid="12" grpId="0"/>
      <p:bldP spid="16" grpId="0" build="p"/>
      <p:bldP spid="17" grpId="0" animBg="1"/>
      <p:bldP spid="13" grpId="0"/>
      <p:bldP spid="15" grpId="0"/>
      <p:bldP spid="18" grpId="0" animBg="1"/>
      <p:bldP spid="14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9465"/>
            <a:ext cx="12031646" cy="4727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715621"/>
            <a:ext cx="3923125" cy="4085668"/>
          </a:xfrm>
          <a:prstGeom prst="rect">
            <a:avLst/>
          </a:prstGeom>
          <a:noFill/>
          <a:effectLst/>
        </p:spPr>
      </p:pic>
      <p:grpSp>
        <p:nvGrpSpPr>
          <p:cNvPr id="392" name="Group 391"/>
          <p:cNvGrpSpPr/>
          <p:nvPr/>
        </p:nvGrpSpPr>
        <p:grpSpPr>
          <a:xfrm rot="2700000">
            <a:off x="5219270" y="787884"/>
            <a:ext cx="5614303" cy="5493163"/>
            <a:chOff x="10290970" y="397318"/>
            <a:chExt cx="1385100" cy="1385099"/>
          </a:xfrm>
        </p:grpSpPr>
        <p:sp>
          <p:nvSpPr>
            <p:cNvPr id="393" name="Teardrop 39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700000">
            <a:off x="6708927" y="1695966"/>
            <a:ext cx="3646566" cy="3567884"/>
            <a:chOff x="10290970" y="397318"/>
            <a:chExt cx="1385100" cy="1385099"/>
          </a:xfrm>
        </p:grpSpPr>
        <p:sp>
          <p:nvSpPr>
            <p:cNvPr id="57" name="Teardrop 56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909914">
            <a:off x="3642199" y="154378"/>
            <a:ext cx="2819822" cy="2758979"/>
            <a:chOff x="10290970" y="397318"/>
            <a:chExt cx="1385100" cy="1385099"/>
          </a:xfrm>
        </p:grpSpPr>
        <p:sp>
          <p:nvSpPr>
            <p:cNvPr id="60" name="Teardrop 59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4159089">
            <a:off x="3427156" y="3967480"/>
            <a:ext cx="2819822" cy="2758979"/>
            <a:chOff x="10290970" y="397318"/>
            <a:chExt cx="1385100" cy="1385099"/>
          </a:xfrm>
        </p:grpSpPr>
        <p:sp>
          <p:nvSpPr>
            <p:cNvPr id="63" name="Teardrop 6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13500000">
            <a:off x="5786096" y="353402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3500000">
            <a:off x="6129834" y="251346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3500000">
            <a:off x="6504871" y="369770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3500000">
            <a:off x="6129831" y="436971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3500000">
            <a:off x="5509646" y="291623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3500000">
            <a:off x="6923236" y="436363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3500000">
            <a:off x="7266971" y="384393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3500000">
            <a:off x="6824723" y="208124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3500000">
            <a:off x="7473472" y="269749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3500000">
            <a:off x="8050129" y="327779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3500000">
            <a:off x="6556100" y="502074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3500000">
            <a:off x="7867158" y="1688859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3500000">
            <a:off x="6850378" y="135008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3500000">
            <a:off x="8468493" y="143766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3500000">
            <a:off x="8499794" y="278555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EE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3500000">
            <a:off x="8459927" y="210188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3500000">
            <a:off x="9198499" y="320090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3500000">
            <a:off x="9542233" y="267056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3500000">
            <a:off x="7859740" y="108732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3500000">
            <a:off x="6766069" y="292136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3500000">
            <a:off x="9297464" y="167441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3500000">
            <a:off x="9862755" y="364870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3500000">
            <a:off x="7468588" y="480178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3500000">
            <a:off x="7942457" y="403473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3500000">
            <a:off x="8156061" y="465273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3500000">
            <a:off x="7812323" y="563748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3500000">
            <a:off x="9052696" y="229817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3500000">
            <a:off x="8459925" y="537196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3500000">
            <a:off x="8563735" y="367445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3500000">
            <a:off x="6134828" y="170813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3500000">
            <a:off x="8812228" y="429428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3500000">
            <a:off x="9542233" y="433618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3500000">
            <a:off x="9103794" y="493276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487 0.0719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35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0703 0.138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6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9558 0.1451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72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20091 0.1606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8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7 L -0.18737 0.1185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16914 0.1770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884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7461 0.1532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7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25717 0.0418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20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24739 -0.058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29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5885 -0.0351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17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09414 -0.1141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57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18568 -0.1430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18985 -0.1067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53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20873 -0.2504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125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4622 -0.1310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65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9076 -0.2196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099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20156 -0.1944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97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9544 -0.0305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-15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7487 -0.0319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1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22331 -0.1747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8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9596 0.0893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44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5586 0.1011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50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6875 0.0622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412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10248 0.1011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5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0556 -0.0469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23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2656 0.0043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20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02995 -0.04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02539 -0.0502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5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1406 -0.0342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71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2657 -0.02384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20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2096 -0.0238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715621"/>
            <a:ext cx="3923125" cy="4085668"/>
          </a:xfrm>
          <a:prstGeom prst="rect">
            <a:avLst/>
          </a:prstGeom>
          <a:noFill/>
          <a:effectLst/>
        </p:spPr>
      </p:pic>
      <p:grpSp>
        <p:nvGrpSpPr>
          <p:cNvPr id="56" name="Group 55"/>
          <p:cNvGrpSpPr/>
          <p:nvPr/>
        </p:nvGrpSpPr>
        <p:grpSpPr>
          <a:xfrm rot="2700000">
            <a:off x="6708927" y="1695966"/>
            <a:ext cx="3646566" cy="3567884"/>
            <a:chOff x="10290970" y="397318"/>
            <a:chExt cx="1385100" cy="1385099"/>
          </a:xfrm>
        </p:grpSpPr>
        <p:sp>
          <p:nvSpPr>
            <p:cNvPr id="57" name="Teardrop 56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909914">
            <a:off x="3642199" y="154378"/>
            <a:ext cx="2819822" cy="2758979"/>
            <a:chOff x="10290970" y="397318"/>
            <a:chExt cx="1385100" cy="1385099"/>
          </a:xfrm>
        </p:grpSpPr>
        <p:sp>
          <p:nvSpPr>
            <p:cNvPr id="60" name="Teardrop 59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4159089">
            <a:off x="3427156" y="3967480"/>
            <a:ext cx="2819822" cy="2758979"/>
            <a:chOff x="10290970" y="397318"/>
            <a:chExt cx="1385100" cy="1385099"/>
          </a:xfrm>
        </p:grpSpPr>
        <p:sp>
          <p:nvSpPr>
            <p:cNvPr id="63" name="Teardrop 6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 rot="13500000">
            <a:off x="4141143" y="41285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3500000">
            <a:off x="3871238" y="152042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3500000">
            <a:off x="5007576" y="44039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3500000">
            <a:off x="5454662" y="49693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3500000">
            <a:off x="4390195" y="474190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3500000">
            <a:off x="4485454" y="545856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3500000">
            <a:off x="3735668" y="47419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3500000">
            <a:off x="4452685" y="140011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3500000">
            <a:off x="4046458" y="597476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3500000">
            <a:off x="7306842" y="27055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13500000">
            <a:off x="4796419" y="61208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3500000">
            <a:off x="5739271" y="145563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3500000">
            <a:off x="5342280" y="208002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3500000">
            <a:off x="5490811" y="86427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rot="13500000">
            <a:off x="7275470" y="346634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EE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13500000">
            <a:off x="8476595" y="210040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3500000">
            <a:off x="9563045" y="347592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3500000">
            <a:off x="9564526" y="266188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3500000">
            <a:off x="5034133" y="135425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3500000">
            <a:off x="3746232" y="536297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3500000">
            <a:off x="5074310" y="4372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3500000">
            <a:off x="7815524" y="212842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3500000">
            <a:off x="5195769" y="561024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 rot="13500000">
            <a:off x="7640473" y="40511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3500000">
            <a:off x="8438124" y="460298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13500000">
            <a:off x="3831277" y="96904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 rot="13500000">
            <a:off x="9086032" y="229792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13500000">
            <a:off x="4291619" y="35261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3500000">
            <a:off x="8216817" y="333267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13500000">
            <a:off x="4379921" y="212589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13500000">
            <a:off x="8663916" y="406025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rot="13500000">
            <a:off x="8970994" y="303470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3500000">
            <a:off x="9263336" y="399244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L 0.22786 -0.242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556 L -0.26003 -0.293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-1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09 L 0.03542 0.5289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612 -0.489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2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6 L 0.39284 0.3766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189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139 L -0.39974 0.10949 " pathEditMode="relative" ptsTypes="AA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0248 -0.5851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-2928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16 L -0.2776 -0.2435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093 L -0.02279 0.8289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717 L 0.28946 -0.276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134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4466 -0.454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226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597 0.73079 " pathEditMode="relative" ptsTypes="AA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5" grpId="0" animBg="1"/>
      <p:bldP spid="79" grpId="0" animBg="1"/>
      <p:bldP spid="80" grpId="0" animBg="1"/>
      <p:bldP spid="83" grpId="0" animBg="1"/>
      <p:bldP spid="84" grpId="0" animBg="1"/>
      <p:bldP spid="85" grpId="0" animBg="1"/>
      <p:bldP spid="92" grpId="0" animBg="1"/>
      <p:bldP spid="93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715621"/>
            <a:ext cx="3923125" cy="4085668"/>
          </a:xfrm>
          <a:prstGeom prst="rect">
            <a:avLst/>
          </a:prstGeom>
          <a:noFill/>
          <a:effectLst/>
        </p:spPr>
      </p:pic>
      <p:grpSp>
        <p:nvGrpSpPr>
          <p:cNvPr id="56" name="Group 55"/>
          <p:cNvGrpSpPr/>
          <p:nvPr/>
        </p:nvGrpSpPr>
        <p:grpSpPr>
          <a:xfrm rot="2700000">
            <a:off x="6708927" y="1695966"/>
            <a:ext cx="3646566" cy="3567884"/>
            <a:chOff x="10290970" y="397318"/>
            <a:chExt cx="1385100" cy="1385099"/>
          </a:xfrm>
        </p:grpSpPr>
        <p:sp>
          <p:nvSpPr>
            <p:cNvPr id="57" name="Teardrop 56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909914">
            <a:off x="3642199" y="154378"/>
            <a:ext cx="2819822" cy="2758979"/>
            <a:chOff x="10290970" y="397318"/>
            <a:chExt cx="1385100" cy="1385099"/>
          </a:xfrm>
        </p:grpSpPr>
        <p:sp>
          <p:nvSpPr>
            <p:cNvPr id="60" name="Teardrop 59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4159089">
            <a:off x="3427156" y="3967480"/>
            <a:ext cx="2819822" cy="2758979"/>
            <a:chOff x="10290970" y="397318"/>
            <a:chExt cx="1385100" cy="1385099"/>
          </a:xfrm>
        </p:grpSpPr>
        <p:sp>
          <p:nvSpPr>
            <p:cNvPr id="63" name="Teardrop 6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 rot="13500000">
            <a:off x="4141143" y="41285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3500000">
            <a:off x="3871238" y="152042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3500000">
            <a:off x="5007576" y="44039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3500000">
            <a:off x="5454662" y="49693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3500000">
            <a:off x="4390195" y="474190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3500000">
            <a:off x="4485454" y="545856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3500000">
            <a:off x="3735668" y="47419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3500000">
            <a:off x="4452685" y="140011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3500000">
            <a:off x="4046458" y="597476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3500000">
            <a:off x="7306842" y="27055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13500000">
            <a:off x="4796419" y="61208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3500000">
            <a:off x="5739271" y="145563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3500000">
            <a:off x="5342280" y="208002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3500000">
            <a:off x="5490811" y="86427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rot="13500000">
            <a:off x="7275470" y="346634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13500000">
            <a:off x="8476595" y="210040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3500000">
            <a:off x="9563045" y="347592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3500000">
            <a:off x="9564526" y="266188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3500000">
            <a:off x="5034133" y="135425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3500000">
            <a:off x="3746232" y="536297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3500000">
            <a:off x="5074310" y="4372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3500000">
            <a:off x="7815524" y="212842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3500000">
            <a:off x="5195769" y="561024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 rot="13500000">
            <a:off x="7640473" y="40511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3500000">
            <a:off x="8438124" y="460298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13500000">
            <a:off x="3831277" y="96904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 rot="13500000">
            <a:off x="9086032" y="229792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13500000">
            <a:off x="4291619" y="35261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EE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3500000">
            <a:off x="8216817" y="333267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13500000">
            <a:off x="4379921" y="212589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13500000">
            <a:off x="8663916" y="406025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rot="13500000">
            <a:off x="8970994" y="303470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3500000">
            <a:off x="9263336" y="399244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741431" y="1053542"/>
            <a:ext cx="1014269" cy="389466"/>
            <a:chOff x="1741431" y="1053542"/>
            <a:chExt cx="1014269" cy="389466"/>
          </a:xfrm>
        </p:grpSpPr>
        <p:grpSp>
          <p:nvGrpSpPr>
            <p:cNvPr id="51" name="Group 50"/>
            <p:cNvGrpSpPr/>
            <p:nvPr/>
          </p:nvGrpSpPr>
          <p:grpSpPr>
            <a:xfrm rot="900000">
              <a:off x="1743976" y="1053542"/>
              <a:ext cx="1011724" cy="389466"/>
              <a:chOff x="5735296" y="1390879"/>
              <a:chExt cx="1011724" cy="3894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3" name="Rounded Rectangle 52"/>
              <p:cNvSpPr/>
              <p:nvPr/>
            </p:nvSpPr>
            <p:spPr>
              <a:xfrm rot="20700000">
                <a:off x="5735296" y="1390879"/>
                <a:ext cx="1011724" cy="38946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18000000" flipV="1">
                <a:off x="6103461" y="1447915"/>
                <a:ext cx="275394" cy="2753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/>
            <p:nvPr/>
          </p:nvSpPr>
          <p:spPr>
            <a:xfrm>
              <a:off x="1741431" y="1053542"/>
              <a:ext cx="509400" cy="389466"/>
            </a:xfrm>
            <a:custGeom>
              <a:avLst/>
              <a:gdLst>
                <a:gd name="connsiteX0" fmla="*/ 194733 w 497448"/>
                <a:gd name="connsiteY0" fmla="*/ 0 h 389466"/>
                <a:gd name="connsiteX1" fmla="*/ 497448 w 497448"/>
                <a:gd name="connsiteY1" fmla="*/ 0 h 389466"/>
                <a:gd name="connsiteX2" fmla="*/ 497448 w 497448"/>
                <a:gd name="connsiteY2" fmla="*/ 389466 h 389466"/>
                <a:gd name="connsiteX3" fmla="*/ 194733 w 497448"/>
                <a:gd name="connsiteY3" fmla="*/ 389466 h 389466"/>
                <a:gd name="connsiteX4" fmla="*/ 0 w 497448"/>
                <a:gd name="connsiteY4" fmla="*/ 194733 h 389466"/>
                <a:gd name="connsiteX5" fmla="*/ 194733 w 497448"/>
                <a:gd name="connsiteY5" fmla="*/ 0 h 3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48" h="389466">
                  <a:moveTo>
                    <a:pt x="194733" y="0"/>
                  </a:moveTo>
                  <a:lnTo>
                    <a:pt x="497448" y="0"/>
                  </a:lnTo>
                  <a:lnTo>
                    <a:pt x="497448" y="389466"/>
                  </a:lnTo>
                  <a:lnTo>
                    <a:pt x="194733" y="389466"/>
                  </a:lnTo>
                  <a:cubicBezTo>
                    <a:pt x="87185" y="389466"/>
                    <a:pt x="0" y="302281"/>
                    <a:pt x="0" y="194733"/>
                  </a:cubicBezTo>
                  <a:cubicBezTo>
                    <a:pt x="0" y="87185"/>
                    <a:pt x="87185" y="0"/>
                    <a:pt x="194733" y="0"/>
                  </a:cubicBezTo>
                  <a:close/>
                </a:path>
              </a:pathLst>
            </a:custGeom>
            <a:solidFill>
              <a:srgbClr val="316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9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27435 -0.4819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242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347 L -0.27318 0.49004 " pathEditMode="relative" ptsTypes="AA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044 -0.2391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1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862 0.23727 " pathEditMode="relative" ptsTypes="AA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88 -0.56713 " pathEditMode="relative" ptsTypes="AA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625 L -0.09023 0.56643 " pathEditMode="relative" ptsTypes="AA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63 -0.1294 " pathEditMode="relative" ptsTypes="AA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055 0.13981 " pathEditMode="relative" ptsTypes="AA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556 L -0.32148 -0.43218 " pathEditMode="relative" ptsTypes="AA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32409 0.42894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-0.5919 " pathEditMode="relative" ptsTypes="AA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77 0.58403 " pathEditMode="relative" ptsTypes="AA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324 L 0.26784 -0.51135 " pathEditMode="relative" ptsTypes="AA">
                                      <p:cBhvr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27304 0.5150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77 L -0.36823 -0.32454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629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979 0.33194 " pathEditMode="relative" ptsTypes="AA">
                                      <p:cBhvr>
                                        <p:cTn id="1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500"/>
                            </p:stCondLst>
                            <p:childTnLst>
                              <p:par>
                                <p:cTn id="1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107 0.42801 " pathEditMode="relative" ptsTypes="AA">
                                      <p:cBhvr>
                                        <p:cTn id="1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07 -0.42662 " pathEditMode="relative" ptsTypes="AA"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0"/>
                            </p:stCondLst>
                            <p:childTnLst>
                              <p:par>
                                <p:cTn id="1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0" grpId="0" animBg="1"/>
      <p:bldP spid="82" grpId="0" animBg="1"/>
      <p:bldP spid="85" grpId="0" animBg="1"/>
      <p:bldP spid="86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142" y="85880"/>
            <a:ext cx="1070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Does the HIV population within a body look like a well-mixed population?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977" y="1286211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Mostly yes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559" y="1286210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Sometimes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141" y="1286209"/>
            <a:ext cx="327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Mostly no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7050" y="5550130"/>
            <a:ext cx="2959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Josefsson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Kearney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2015 </a:t>
            </a:r>
            <a:endParaRPr lang="fr-FR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Boritz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761" y="1929559"/>
            <a:ext cx="3970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Imamichi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Lerner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Evering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2012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Kearney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5570" y="6216873"/>
            <a:ext cx="295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Heeregrave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  <a:endParaRPr lang="nb-NO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2824" y="5847542"/>
            <a:ext cx="30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da-DK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da-DK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da-DK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9761" y="3013774"/>
            <a:ext cx="3476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Overbaugh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1996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Si-Mohamed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Bull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2009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Kelley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2010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Chaudhary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Bull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9520" y="4273615"/>
            <a:ext cx="2934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Barnett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1991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Zhang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2002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 </a:t>
            </a:r>
            <a:r>
              <a:rPr lang="nb-NO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Marle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2010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Lewis, et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al., 2013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Rozera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al, 2014 </a:t>
            </a:r>
            <a:endParaRPr lang="nb-NO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Vanderford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2824" y="3880438"/>
            <a:ext cx="2734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2004 </a:t>
            </a:r>
            <a:endParaRPr lang="fr-FR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Fulcher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Delobel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2005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Josefsson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2013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Boritz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2016</a:t>
            </a:r>
            <a:endParaRPr lang="fr-FR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2824" y="6098094"/>
            <a:ext cx="236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Haddad</a:t>
            </a:r>
            <a:r>
              <a:rPr lang="es-ES_trad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es-ES_trad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2824" y="2147984"/>
            <a:ext cx="26434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Poss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1995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Poss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1998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Kemal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2003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Tirado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2004A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Tirado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2004B</a:t>
            </a:r>
          </a:p>
          <a:p>
            <a:r>
              <a:rPr lang="fr-FR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Philpott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2005 </a:t>
            </a: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824" y="3421257"/>
            <a:ext cx="28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van </a:t>
            </a:r>
            <a:r>
              <a:rPr lang="nl-NL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Marle</a:t>
            </a:r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l-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2007</a:t>
            </a:r>
          </a:p>
          <a:p>
            <a:r>
              <a:rPr lang="nl-NL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Lerner</a:t>
            </a:r>
            <a:r>
              <a:rPr lang="nl-NL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l-NL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2011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824" y="5192371"/>
            <a:ext cx="228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Wang,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2000</a:t>
            </a:r>
          </a:p>
          <a:p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Potter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2006</a:t>
            </a:r>
          </a:p>
          <a:p>
            <a:r>
              <a:rPr lang="nb-NO" sz="1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Rozera</a:t>
            </a:r>
            <a:r>
              <a:rPr lang="nb-NO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et al., </a:t>
            </a:r>
            <a:r>
              <a:rPr lang="nb-NO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2014</a:t>
            </a:r>
            <a:endParaRPr lang="nb-NO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1953 -0.3462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173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12136 0.0240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1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181 -0.355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177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1435 L -0.11041 0.0020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62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0377 -0.140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701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0547 -0.1358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68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1041 0.108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15247 -0.2233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1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15273 0.0027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5429 0.008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023 L 0.15469 -0.1884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6" y="1715621"/>
            <a:ext cx="3923125" cy="4085668"/>
          </a:xfrm>
          <a:prstGeom prst="rect">
            <a:avLst/>
          </a:prstGeom>
          <a:noFill/>
          <a:effectLst/>
        </p:spPr>
      </p:pic>
      <p:grpSp>
        <p:nvGrpSpPr>
          <p:cNvPr id="56" name="Group 55"/>
          <p:cNvGrpSpPr/>
          <p:nvPr/>
        </p:nvGrpSpPr>
        <p:grpSpPr>
          <a:xfrm rot="2700000">
            <a:off x="6708927" y="1695966"/>
            <a:ext cx="3646566" cy="3567884"/>
            <a:chOff x="10290970" y="397318"/>
            <a:chExt cx="1385100" cy="1385099"/>
          </a:xfrm>
        </p:grpSpPr>
        <p:sp>
          <p:nvSpPr>
            <p:cNvPr id="57" name="Teardrop 56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909914">
            <a:off x="3642199" y="154378"/>
            <a:ext cx="2819822" cy="2758979"/>
            <a:chOff x="10290970" y="397318"/>
            <a:chExt cx="1385100" cy="1385099"/>
          </a:xfrm>
        </p:grpSpPr>
        <p:sp>
          <p:nvSpPr>
            <p:cNvPr id="60" name="Teardrop 59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4159089">
            <a:off x="3427156" y="3967480"/>
            <a:ext cx="2819822" cy="2758979"/>
            <a:chOff x="10290970" y="397318"/>
            <a:chExt cx="1385100" cy="1385099"/>
          </a:xfrm>
        </p:grpSpPr>
        <p:sp>
          <p:nvSpPr>
            <p:cNvPr id="63" name="Teardrop 62"/>
            <p:cNvSpPr/>
            <p:nvPr/>
          </p:nvSpPr>
          <p:spPr>
            <a:xfrm rot="10800000">
              <a:off x="10290970" y="397319"/>
              <a:ext cx="1385099" cy="1385098"/>
            </a:xfrm>
            <a:prstGeom prst="teardrop">
              <a:avLst>
                <a:gd name="adj" fmla="val 14963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10290971" y="397318"/>
              <a:ext cx="1385099" cy="13850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 rot="13500000">
            <a:off x="4141143" y="41285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3500000">
            <a:off x="3871238" y="152042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31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3500000">
            <a:off x="5007576" y="44039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3500000">
            <a:off x="5454662" y="496933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3500000">
            <a:off x="4390195" y="474190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3500000">
            <a:off x="4485454" y="5458561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3500000">
            <a:off x="3735668" y="47419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3500000">
            <a:off x="4452685" y="140011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3500000">
            <a:off x="4046458" y="597476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3500000">
            <a:off x="7306842" y="270550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13500000">
            <a:off x="4796419" y="612089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3500000">
            <a:off x="5739271" y="145563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3500000">
            <a:off x="5342280" y="208002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13500000">
            <a:off x="5490811" y="86427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rot="13500000">
            <a:off x="7275470" y="346634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13500000">
            <a:off x="8476595" y="210040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rot="13500000">
            <a:off x="9563045" y="347592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3500000">
            <a:off x="9564526" y="266188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3500000">
            <a:off x="5034133" y="1354250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13500000">
            <a:off x="3746232" y="536297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rot="13500000">
            <a:off x="5074310" y="4372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3500000">
            <a:off x="7815524" y="2128428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 rot="13500000">
            <a:off x="5195769" y="5610247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 rot="13500000">
            <a:off x="7640473" y="405119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3500000">
            <a:off x="8438124" y="460298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13500000">
            <a:off x="3831277" y="96904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 rot="13500000">
            <a:off x="9086032" y="229792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rot="13500000">
            <a:off x="4291619" y="352614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EE3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3500000">
            <a:off x="8216817" y="3332672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13500000">
            <a:off x="4379921" y="212589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13500000">
            <a:off x="8663916" y="4060256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rot="13500000">
            <a:off x="8970994" y="3034703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 rot="13500000">
            <a:off x="9263336" y="3992445"/>
            <a:ext cx="478478" cy="493752"/>
          </a:xfrm>
          <a:custGeom>
            <a:avLst/>
            <a:gdLst>
              <a:gd name="connsiteX0" fmla="*/ 2515417 w 2658918"/>
              <a:gd name="connsiteY0" fmla="*/ 2022788 h 2743791"/>
              <a:gd name="connsiteX1" fmla="*/ 1980361 w 2658918"/>
              <a:gd name="connsiteY1" fmla="*/ 2557844 h 2743791"/>
              <a:gd name="connsiteX2" fmla="*/ 1907001 w 2658918"/>
              <a:gd name="connsiteY2" fmla="*/ 2281868 h 2743791"/>
              <a:gd name="connsiteX3" fmla="*/ 1800093 w 2658918"/>
              <a:gd name="connsiteY3" fmla="*/ 2345792 h 2743791"/>
              <a:gd name="connsiteX4" fmla="*/ 1549570 w 2658918"/>
              <a:gd name="connsiteY4" fmla="*/ 2433812 h 2743791"/>
              <a:gd name="connsiteX5" fmla="*/ 1529859 w 2658918"/>
              <a:gd name="connsiteY5" fmla="*/ 2436996 h 2743791"/>
              <a:gd name="connsiteX6" fmla="*/ 1707800 w 2658918"/>
              <a:gd name="connsiteY6" fmla="*/ 2743791 h 2743791"/>
              <a:gd name="connsiteX7" fmla="*/ 951118 w 2658918"/>
              <a:gd name="connsiteY7" fmla="*/ 2743791 h 2743791"/>
              <a:gd name="connsiteX8" fmla="*/ 1124505 w 2658918"/>
              <a:gd name="connsiteY8" fmla="*/ 2444848 h 2743791"/>
              <a:gd name="connsiteX9" fmla="*/ 1026611 w 2658918"/>
              <a:gd name="connsiteY9" fmla="*/ 2426082 h 2743791"/>
              <a:gd name="connsiteX10" fmla="*/ 777362 w 2658918"/>
              <a:gd name="connsiteY10" fmla="*/ 2330397 h 2743791"/>
              <a:gd name="connsiteX11" fmla="*/ 730512 w 2658918"/>
              <a:gd name="connsiteY11" fmla="*/ 2302628 h 2743791"/>
              <a:gd name="connsiteX12" fmla="*/ 656918 w 2658918"/>
              <a:gd name="connsiteY12" fmla="*/ 2579481 h 2743791"/>
              <a:gd name="connsiteX13" fmla="*/ 121862 w 2658918"/>
              <a:gd name="connsiteY13" fmla="*/ 2044425 h 2743791"/>
              <a:gd name="connsiteX14" fmla="*/ 377458 w 2658918"/>
              <a:gd name="connsiteY14" fmla="*/ 1976483 h 2743791"/>
              <a:gd name="connsiteX15" fmla="*/ 289864 w 2658918"/>
              <a:gd name="connsiteY15" fmla="*/ 1830854 h 2743791"/>
              <a:gd name="connsiteX16" fmla="*/ 237510 w 2658918"/>
              <a:gd name="connsiteY16" fmla="*/ 1707424 h 2743791"/>
              <a:gd name="connsiteX17" fmla="*/ 224459 w 2658918"/>
              <a:gd name="connsiteY17" fmla="*/ 1662488 h 2743791"/>
              <a:gd name="connsiteX18" fmla="*/ 0 w 2658918"/>
              <a:gd name="connsiteY18" fmla="*/ 1792674 h 2743791"/>
              <a:gd name="connsiteX19" fmla="*/ 0 w 2658918"/>
              <a:gd name="connsiteY19" fmla="*/ 1035993 h 2743791"/>
              <a:gd name="connsiteX20" fmla="*/ 188780 w 2658918"/>
              <a:gd name="connsiteY20" fmla="*/ 1145485 h 2743791"/>
              <a:gd name="connsiteX21" fmla="*/ 205285 w 2658918"/>
              <a:gd name="connsiteY21" fmla="*/ 1056916 h 2743791"/>
              <a:gd name="connsiteX22" fmla="*/ 299590 w 2658918"/>
              <a:gd name="connsiteY22" fmla="*/ 808193 h 2743791"/>
              <a:gd name="connsiteX23" fmla="*/ 347443 w 2658918"/>
              <a:gd name="connsiteY23" fmla="*/ 726966 h 2743791"/>
              <a:gd name="connsiteX24" fmla="*/ 77813 w 2658918"/>
              <a:gd name="connsiteY24" fmla="*/ 655292 h 2743791"/>
              <a:gd name="connsiteX25" fmla="*/ 612868 w 2658918"/>
              <a:gd name="connsiteY25" fmla="*/ 120237 h 2743791"/>
              <a:gd name="connsiteX26" fmla="*/ 684129 w 2658918"/>
              <a:gd name="connsiteY26" fmla="*/ 388311 h 2743791"/>
              <a:gd name="connsiteX27" fmla="*/ 735404 w 2658918"/>
              <a:gd name="connsiteY27" fmla="*/ 355898 h 2743791"/>
              <a:gd name="connsiteX28" fmla="*/ 1023850 w 2658918"/>
              <a:gd name="connsiteY28" fmla="*/ 240834 h 2743791"/>
              <a:gd name="connsiteX29" fmla="*/ 1084690 w 2658918"/>
              <a:gd name="connsiteY29" fmla="*/ 230297 h 2743791"/>
              <a:gd name="connsiteX30" fmla="*/ 951118 w 2658918"/>
              <a:gd name="connsiteY30" fmla="*/ 0 h 2743791"/>
              <a:gd name="connsiteX31" fmla="*/ 1707800 w 2658918"/>
              <a:gd name="connsiteY31" fmla="*/ 0 h 2743791"/>
              <a:gd name="connsiteX32" fmla="*/ 1565802 w 2658918"/>
              <a:gd name="connsiteY32" fmla="*/ 244824 h 2743791"/>
              <a:gd name="connsiteX33" fmla="*/ 1632183 w 2658918"/>
              <a:gd name="connsiteY33" fmla="*/ 260839 h 2743791"/>
              <a:gd name="connsiteX34" fmla="*/ 1915253 w 2658918"/>
              <a:gd name="connsiteY34" fmla="*/ 395806 h 2743791"/>
              <a:gd name="connsiteX35" fmla="*/ 1936333 w 2658918"/>
              <a:gd name="connsiteY35" fmla="*/ 411330 h 2743791"/>
              <a:gd name="connsiteX36" fmla="*/ 2002002 w 2658918"/>
              <a:gd name="connsiteY36" fmla="*/ 164286 h 2743791"/>
              <a:gd name="connsiteX37" fmla="*/ 2537058 w 2658918"/>
              <a:gd name="connsiteY37" fmla="*/ 699342 h 2743791"/>
              <a:gd name="connsiteX38" fmla="*/ 2268547 w 2658918"/>
              <a:gd name="connsiteY38" fmla="*/ 770719 h 2743791"/>
              <a:gd name="connsiteX39" fmla="*/ 2294037 w 2658918"/>
              <a:gd name="connsiteY39" fmla="*/ 813722 h 2743791"/>
              <a:gd name="connsiteX40" fmla="*/ 2389722 w 2658918"/>
              <a:gd name="connsiteY40" fmla="*/ 1062972 h 2743791"/>
              <a:gd name="connsiteX41" fmla="*/ 2412003 w 2658918"/>
              <a:gd name="connsiteY41" fmla="*/ 1179202 h 2743791"/>
              <a:gd name="connsiteX42" fmla="*/ 2658918 w 2658918"/>
              <a:gd name="connsiteY42" fmla="*/ 1035993 h 2743791"/>
              <a:gd name="connsiteX43" fmla="*/ 2658918 w 2658918"/>
              <a:gd name="connsiteY43" fmla="*/ 1792674 h 2743791"/>
              <a:gd name="connsiteX44" fmla="*/ 2383963 w 2658918"/>
              <a:gd name="connsiteY44" fmla="*/ 1633200 h 2743791"/>
              <a:gd name="connsiteX45" fmla="*/ 2361103 w 2658918"/>
              <a:gd name="connsiteY45" fmla="*/ 1713311 h 2743791"/>
              <a:gd name="connsiteX46" fmla="*/ 2309433 w 2658918"/>
              <a:gd name="connsiteY46" fmla="*/ 1836452 h 2743791"/>
              <a:gd name="connsiteX47" fmla="*/ 2241547 w 2658918"/>
              <a:gd name="connsiteY47" fmla="*/ 1949986 h 27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58918" h="2743791">
                <a:moveTo>
                  <a:pt x="2515417" y="2022788"/>
                </a:moveTo>
                <a:lnTo>
                  <a:pt x="1980361" y="2557844"/>
                </a:lnTo>
                <a:lnTo>
                  <a:pt x="1907001" y="2281868"/>
                </a:lnTo>
                <a:lnTo>
                  <a:pt x="1800093" y="2345792"/>
                </a:lnTo>
                <a:cubicBezTo>
                  <a:pt x="1719735" y="2385347"/>
                  <a:pt x="1635583" y="2414685"/>
                  <a:pt x="1549570" y="2433812"/>
                </a:cubicBezTo>
                <a:lnTo>
                  <a:pt x="1529859" y="2436996"/>
                </a:lnTo>
                <a:lnTo>
                  <a:pt x="1707800" y="2743791"/>
                </a:lnTo>
                <a:lnTo>
                  <a:pt x="951118" y="2743791"/>
                </a:lnTo>
                <a:lnTo>
                  <a:pt x="1124505" y="2444848"/>
                </a:lnTo>
                <a:lnTo>
                  <a:pt x="1026611" y="2426082"/>
                </a:lnTo>
                <a:cubicBezTo>
                  <a:pt x="940882" y="2404386"/>
                  <a:pt x="857154" y="2372489"/>
                  <a:pt x="777362" y="2330397"/>
                </a:cubicBezTo>
                <a:lnTo>
                  <a:pt x="730512" y="2302628"/>
                </a:lnTo>
                <a:lnTo>
                  <a:pt x="656918" y="2579481"/>
                </a:lnTo>
                <a:lnTo>
                  <a:pt x="121862" y="2044425"/>
                </a:lnTo>
                <a:lnTo>
                  <a:pt x="377458" y="1976483"/>
                </a:lnTo>
                <a:lnTo>
                  <a:pt x="289864" y="1830854"/>
                </a:lnTo>
                <a:cubicBezTo>
                  <a:pt x="269863" y="1790564"/>
                  <a:pt x="252412" y="1749341"/>
                  <a:pt x="237510" y="1707424"/>
                </a:cubicBezTo>
                <a:lnTo>
                  <a:pt x="224459" y="1662488"/>
                </a:lnTo>
                <a:lnTo>
                  <a:pt x="0" y="1792674"/>
                </a:lnTo>
                <a:lnTo>
                  <a:pt x="0" y="1035993"/>
                </a:lnTo>
                <a:lnTo>
                  <a:pt x="188780" y="1145485"/>
                </a:lnTo>
                <a:lnTo>
                  <a:pt x="205285" y="1056916"/>
                </a:lnTo>
                <a:cubicBezTo>
                  <a:pt x="226506" y="971305"/>
                  <a:pt x="257940" y="887753"/>
                  <a:pt x="299590" y="808193"/>
                </a:cubicBezTo>
                <a:lnTo>
                  <a:pt x="347443" y="726966"/>
                </a:lnTo>
                <a:lnTo>
                  <a:pt x="77813" y="655292"/>
                </a:lnTo>
                <a:lnTo>
                  <a:pt x="612868" y="120237"/>
                </a:lnTo>
                <a:lnTo>
                  <a:pt x="684129" y="388311"/>
                </a:lnTo>
                <a:lnTo>
                  <a:pt x="735404" y="355898"/>
                </a:lnTo>
                <a:cubicBezTo>
                  <a:pt x="826738" y="303639"/>
                  <a:pt x="923909" y="265287"/>
                  <a:pt x="1023850" y="240834"/>
                </a:cubicBezTo>
                <a:lnTo>
                  <a:pt x="1084690" y="230297"/>
                </a:lnTo>
                <a:lnTo>
                  <a:pt x="951118" y="0"/>
                </a:lnTo>
                <a:lnTo>
                  <a:pt x="1707800" y="0"/>
                </a:lnTo>
                <a:lnTo>
                  <a:pt x="1565802" y="244824"/>
                </a:lnTo>
                <a:lnTo>
                  <a:pt x="1632183" y="260839"/>
                </a:lnTo>
                <a:cubicBezTo>
                  <a:pt x="1730929" y="291949"/>
                  <a:pt x="1826308" y="336941"/>
                  <a:pt x="1915253" y="395806"/>
                </a:cubicBezTo>
                <a:lnTo>
                  <a:pt x="1936333" y="411330"/>
                </a:lnTo>
                <a:lnTo>
                  <a:pt x="2002002" y="164286"/>
                </a:lnTo>
                <a:lnTo>
                  <a:pt x="2537058" y="699342"/>
                </a:lnTo>
                <a:lnTo>
                  <a:pt x="2268547" y="770719"/>
                </a:lnTo>
                <a:lnTo>
                  <a:pt x="2294037" y="813722"/>
                </a:lnTo>
                <a:cubicBezTo>
                  <a:pt x="2336128" y="893515"/>
                  <a:pt x="2368025" y="977242"/>
                  <a:pt x="2389722" y="1062972"/>
                </a:cubicBezTo>
                <a:lnTo>
                  <a:pt x="2412003" y="1179202"/>
                </a:lnTo>
                <a:lnTo>
                  <a:pt x="2658918" y="1035993"/>
                </a:lnTo>
                <a:lnTo>
                  <a:pt x="2658918" y="1792674"/>
                </a:lnTo>
                <a:lnTo>
                  <a:pt x="2383963" y="1633200"/>
                </a:lnTo>
                <a:lnTo>
                  <a:pt x="2361103" y="1713311"/>
                </a:lnTo>
                <a:cubicBezTo>
                  <a:pt x="2346434" y="1755145"/>
                  <a:pt x="2329211" y="1796273"/>
                  <a:pt x="2309433" y="1836452"/>
                </a:cubicBezTo>
                <a:lnTo>
                  <a:pt x="2241547" y="1949986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741431" y="1053542"/>
            <a:ext cx="1014269" cy="389466"/>
            <a:chOff x="1741431" y="1053542"/>
            <a:chExt cx="1014269" cy="389466"/>
          </a:xfrm>
        </p:grpSpPr>
        <p:grpSp>
          <p:nvGrpSpPr>
            <p:cNvPr id="51" name="Group 50"/>
            <p:cNvGrpSpPr/>
            <p:nvPr/>
          </p:nvGrpSpPr>
          <p:grpSpPr>
            <a:xfrm rot="900000">
              <a:off x="1743976" y="1053542"/>
              <a:ext cx="1011724" cy="389466"/>
              <a:chOff x="5735296" y="1390879"/>
              <a:chExt cx="1011724" cy="389466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3" name="Rounded Rectangle 52"/>
              <p:cNvSpPr/>
              <p:nvPr/>
            </p:nvSpPr>
            <p:spPr>
              <a:xfrm rot="20700000">
                <a:off x="5735296" y="1390879"/>
                <a:ext cx="1011724" cy="38946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18000000" flipV="1">
                <a:off x="6103461" y="1447915"/>
                <a:ext cx="275394" cy="2753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/>
            <p:nvPr/>
          </p:nvSpPr>
          <p:spPr>
            <a:xfrm>
              <a:off x="1741431" y="1053542"/>
              <a:ext cx="509400" cy="389466"/>
            </a:xfrm>
            <a:custGeom>
              <a:avLst/>
              <a:gdLst>
                <a:gd name="connsiteX0" fmla="*/ 194733 w 497448"/>
                <a:gd name="connsiteY0" fmla="*/ 0 h 389466"/>
                <a:gd name="connsiteX1" fmla="*/ 497448 w 497448"/>
                <a:gd name="connsiteY1" fmla="*/ 0 h 389466"/>
                <a:gd name="connsiteX2" fmla="*/ 497448 w 497448"/>
                <a:gd name="connsiteY2" fmla="*/ 389466 h 389466"/>
                <a:gd name="connsiteX3" fmla="*/ 194733 w 497448"/>
                <a:gd name="connsiteY3" fmla="*/ 389466 h 389466"/>
                <a:gd name="connsiteX4" fmla="*/ 0 w 497448"/>
                <a:gd name="connsiteY4" fmla="*/ 194733 h 389466"/>
                <a:gd name="connsiteX5" fmla="*/ 194733 w 497448"/>
                <a:gd name="connsiteY5" fmla="*/ 0 h 3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448" h="389466">
                  <a:moveTo>
                    <a:pt x="194733" y="0"/>
                  </a:moveTo>
                  <a:lnTo>
                    <a:pt x="497448" y="0"/>
                  </a:lnTo>
                  <a:lnTo>
                    <a:pt x="497448" y="389466"/>
                  </a:lnTo>
                  <a:lnTo>
                    <a:pt x="194733" y="389466"/>
                  </a:lnTo>
                  <a:cubicBezTo>
                    <a:pt x="87185" y="389466"/>
                    <a:pt x="0" y="302281"/>
                    <a:pt x="0" y="194733"/>
                  </a:cubicBezTo>
                  <a:cubicBezTo>
                    <a:pt x="0" y="87185"/>
                    <a:pt x="87185" y="0"/>
                    <a:pt x="194733" y="0"/>
                  </a:cubicBezTo>
                  <a:close/>
                </a:path>
              </a:pathLst>
            </a:custGeom>
            <a:solidFill>
              <a:srgbClr val="316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15265" y="440810"/>
                <a:ext cx="3877408" cy="807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ST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between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within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between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65" y="440810"/>
                <a:ext cx="3877408" cy="807465"/>
              </a:xfrm>
              <a:prstGeom prst="rect">
                <a:avLst/>
              </a:prstGeom>
              <a:blipFill rotWithShape="0">
                <a:blip r:embed="rId3"/>
                <a:stretch>
                  <a:fillRect r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27435 -0.4819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242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347 L -0.27318 0.49004 " pathEditMode="relative" ptsTypes="AA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044 -0.2391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1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862 0.23727 " pathEditMode="relative" ptsTypes="AA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88 -0.56713 " pathEditMode="relative" ptsTypes="AA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625 L -0.09023 0.56643 " pathEditMode="relative" ptsTypes="AA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63 -0.1294 " pathEditMode="relative" ptsTypes="AA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055 0.13981 " pathEditMode="relative" ptsTypes="AA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556 L -0.32148 -0.43218 " pathEditMode="relative" ptsTypes="AA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32409 0.42894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3 -0.5919 " pathEditMode="relative" ptsTypes="AA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477 0.58403 " pathEditMode="relative" ptsTypes="AA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324 L 0.26784 -0.51135 " pathEditMode="relative" ptsTypes="AA">
                                      <p:cBhvr>
                                        <p:cTn id="1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27304 0.51505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77 L -0.36823 -0.32454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6296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979 0.33194 " pathEditMode="relative" ptsTypes="AA">
                                      <p:cBhvr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0A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107 0.42801 " pathEditMode="relative" ptsTypes="AA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07 -0.42662 " pathEditMode="relative" ptsTypes="AA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99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0" grpId="0" animBg="1"/>
      <p:bldP spid="82" grpId="0" animBg="1"/>
      <p:bldP spid="85" grpId="0" animBg="1"/>
      <p:bldP spid="86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393386" cy="6972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8843" y="2219980"/>
            <a:ext cx="115483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is </a:t>
            </a:r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actually going on </a:t>
            </a:r>
            <a:r>
              <a:rPr lang="en-US" sz="6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inside a patient?</a:t>
            </a:r>
            <a:endParaRPr lang="en-US" sz="6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5756" y="3260813"/>
            <a:ext cx="384955" cy="1071280"/>
            <a:chOff x="9376532" y="3813045"/>
            <a:chExt cx="384955" cy="107128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536998" y="3813045"/>
              <a:ext cx="14732" cy="1071280"/>
            </a:xfrm>
            <a:prstGeom prst="straightConnector1">
              <a:avLst/>
            </a:prstGeom>
            <a:ln w="7620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9376532" y="3904831"/>
              <a:ext cx="384955" cy="3435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11992" y="3087038"/>
            <a:ext cx="395810" cy="1265533"/>
            <a:chOff x="7872768" y="3639270"/>
            <a:chExt cx="395810" cy="126553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8054715" y="3639270"/>
              <a:ext cx="1" cy="1265533"/>
            </a:xfrm>
            <a:prstGeom prst="straightConnector1">
              <a:avLst/>
            </a:prstGeom>
            <a:ln w="7620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883623" y="4252024"/>
              <a:ext cx="384955" cy="3435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72768" y="3944567"/>
              <a:ext cx="395810" cy="223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35095" y="3066560"/>
            <a:ext cx="384955" cy="1265533"/>
            <a:chOff x="7283171" y="3618792"/>
            <a:chExt cx="384955" cy="1265533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454263" y="3618792"/>
              <a:ext cx="1" cy="1265533"/>
            </a:xfrm>
            <a:prstGeom prst="straightConnector1">
              <a:avLst/>
            </a:prstGeom>
            <a:ln w="76200"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283171" y="4231546"/>
              <a:ext cx="384955" cy="3435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7945001" y="4588509"/>
            <a:ext cx="450118" cy="1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39684" y="6048713"/>
            <a:ext cx="32463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05223" y="295710"/>
            <a:ext cx="2371512" cy="2340814"/>
          </a:xfrm>
          <a:prstGeom prst="rect">
            <a:avLst/>
          </a:prstGeom>
          <a:solidFill>
            <a:srgbClr val="EE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05659" y="522589"/>
            <a:ext cx="39980" cy="17455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5659" y="2268103"/>
            <a:ext cx="78074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2155901" y="918291"/>
            <a:ext cx="228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Viral load (log)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6769" y="3727042"/>
            <a:ext cx="0" cy="4922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1523" y="4233968"/>
            <a:ext cx="233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Infected with RT-SHIV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013379" y="699052"/>
            <a:ext cx="3496666" cy="1540042"/>
          </a:xfrm>
          <a:custGeom>
            <a:avLst/>
            <a:gdLst>
              <a:gd name="connsiteX0" fmla="*/ 0 w 3577389"/>
              <a:gd name="connsiteY0" fmla="*/ 1716505 h 1716505"/>
              <a:gd name="connsiteX1" fmla="*/ 1171073 w 3577389"/>
              <a:gd name="connsiteY1" fmla="*/ 0 h 1716505"/>
              <a:gd name="connsiteX2" fmla="*/ 3577389 w 3577389"/>
              <a:gd name="connsiteY2" fmla="*/ 0 h 1716505"/>
              <a:gd name="connsiteX3" fmla="*/ 3577389 w 3577389"/>
              <a:gd name="connsiteY3" fmla="*/ 0 h 171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389" h="1716505">
                <a:moveTo>
                  <a:pt x="0" y="1716505"/>
                </a:moveTo>
                <a:lnTo>
                  <a:pt x="1171073" y="0"/>
                </a:lnTo>
                <a:lnTo>
                  <a:pt x="3577389" y="0"/>
                </a:lnTo>
                <a:lnTo>
                  <a:pt x="3577389" y="0"/>
                </a:lnTo>
              </a:path>
            </a:pathLst>
          </a:custGeom>
          <a:noFill/>
          <a:ln w="762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510045" y="699052"/>
            <a:ext cx="497305" cy="721895"/>
          </a:xfrm>
          <a:custGeom>
            <a:avLst/>
            <a:gdLst>
              <a:gd name="connsiteX0" fmla="*/ 0 w 513348"/>
              <a:gd name="connsiteY0" fmla="*/ 0 h 770021"/>
              <a:gd name="connsiteX1" fmla="*/ 513348 w 513348"/>
              <a:gd name="connsiteY1" fmla="*/ 770021 h 770021"/>
              <a:gd name="connsiteX2" fmla="*/ 513348 w 513348"/>
              <a:gd name="connsiteY2" fmla="*/ 770021 h 77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48" h="770021">
                <a:moveTo>
                  <a:pt x="0" y="0"/>
                </a:moveTo>
                <a:lnTo>
                  <a:pt x="513348" y="770021"/>
                </a:lnTo>
                <a:lnTo>
                  <a:pt x="513348" y="770021"/>
                </a:lnTo>
              </a:path>
            </a:pathLst>
          </a:custGeom>
          <a:noFill/>
          <a:ln w="76200" cap="rnd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007350" y="715094"/>
            <a:ext cx="3721769" cy="705853"/>
          </a:xfrm>
          <a:custGeom>
            <a:avLst/>
            <a:gdLst>
              <a:gd name="connsiteX0" fmla="*/ 0 w 3721769"/>
              <a:gd name="connsiteY0" fmla="*/ 705853 h 705853"/>
              <a:gd name="connsiteX1" fmla="*/ 336885 w 3721769"/>
              <a:gd name="connsiteY1" fmla="*/ 0 h 705853"/>
              <a:gd name="connsiteX2" fmla="*/ 3721769 w 3721769"/>
              <a:gd name="connsiteY2" fmla="*/ 0 h 705853"/>
              <a:gd name="connsiteX3" fmla="*/ 3721769 w 3721769"/>
              <a:gd name="connsiteY3" fmla="*/ 0 h 70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769" h="705853">
                <a:moveTo>
                  <a:pt x="0" y="705853"/>
                </a:moveTo>
                <a:lnTo>
                  <a:pt x="336885" y="0"/>
                </a:lnTo>
                <a:lnTo>
                  <a:pt x="3721769" y="0"/>
                </a:lnTo>
                <a:lnTo>
                  <a:pt x="3721769" y="0"/>
                </a:lnTo>
              </a:path>
            </a:pathLst>
          </a:custGeom>
          <a:noFill/>
          <a:ln w="762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793487" y="522589"/>
            <a:ext cx="0" cy="237744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93961" y="522589"/>
            <a:ext cx="0" cy="237744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876735" y="522589"/>
            <a:ext cx="0" cy="237744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659545" y="522589"/>
            <a:ext cx="0" cy="237744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691031" y="4464183"/>
            <a:ext cx="253970" cy="1708856"/>
            <a:chOff x="7351807" y="4824819"/>
            <a:chExt cx="253970" cy="1708856"/>
          </a:xfrm>
          <a:solidFill>
            <a:schemeClr val="bg1">
              <a:lumMod val="5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7357124" y="4824819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357124" y="5189870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357124" y="5554921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357124" y="591997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351807" y="628502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264317" y="4464183"/>
            <a:ext cx="253970" cy="1708856"/>
            <a:chOff x="7925093" y="4824819"/>
            <a:chExt cx="253970" cy="1708856"/>
          </a:xfrm>
          <a:solidFill>
            <a:schemeClr val="bg1">
              <a:lumMod val="50000"/>
            </a:schemeClr>
          </a:solidFill>
        </p:grpSpPr>
        <p:sp>
          <p:nvSpPr>
            <p:cNvPr id="81" name="Oval 80"/>
            <p:cNvSpPr/>
            <p:nvPr/>
          </p:nvSpPr>
          <p:spPr>
            <a:xfrm>
              <a:off x="7930410" y="4824819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930410" y="5189870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930410" y="5554921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930410" y="591997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925093" y="628502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782753" y="4464183"/>
            <a:ext cx="253970" cy="1708856"/>
            <a:chOff x="9443529" y="4824819"/>
            <a:chExt cx="253970" cy="1708856"/>
          </a:xfrm>
          <a:solidFill>
            <a:schemeClr val="bg1">
              <a:lumMod val="50000"/>
            </a:schemeClr>
          </a:solidFill>
        </p:grpSpPr>
        <p:sp>
          <p:nvSpPr>
            <p:cNvPr id="87" name="Oval 86"/>
            <p:cNvSpPr/>
            <p:nvPr/>
          </p:nvSpPr>
          <p:spPr>
            <a:xfrm>
              <a:off x="9448846" y="4824819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9448846" y="5189870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9448846" y="5554921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9448846" y="591997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9443529" y="628502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528420" y="4464183"/>
            <a:ext cx="253970" cy="1708856"/>
            <a:chOff x="11189196" y="4790481"/>
            <a:chExt cx="253970" cy="1708856"/>
          </a:xfrm>
          <a:solidFill>
            <a:schemeClr val="bg1">
              <a:lumMod val="50000"/>
            </a:schemeClr>
          </a:solidFill>
        </p:grpSpPr>
        <p:sp>
          <p:nvSpPr>
            <p:cNvPr id="93" name="Oval 92"/>
            <p:cNvSpPr/>
            <p:nvPr/>
          </p:nvSpPr>
          <p:spPr>
            <a:xfrm>
              <a:off x="11194513" y="4790481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1194513" y="5155532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1194513" y="5520583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1194513" y="5885634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1189196" y="6250684"/>
              <a:ext cx="248653" cy="248653"/>
            </a:xfrm>
            <a:prstGeom prst="ellipse">
              <a:avLst/>
            </a:prstGeom>
            <a:grpFill/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121109" y="4332093"/>
            <a:ext cx="250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Plasma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42272" y="4694472"/>
            <a:ext cx="338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Lymph Node</a:t>
            </a:r>
            <a:endParaRPr lang="en-US" sz="280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42272" y="5419230"/>
            <a:ext cx="338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PBMC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42272" y="5056851"/>
            <a:ext cx="338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Gut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42272" y="5781608"/>
            <a:ext cx="338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Vagina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7945001" y="4953561"/>
            <a:ext cx="32463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945001" y="5318612"/>
            <a:ext cx="32463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945001" y="5683663"/>
            <a:ext cx="32463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518287" y="4588510"/>
            <a:ext cx="126978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518287" y="4953561"/>
            <a:ext cx="126978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518287" y="5318612"/>
            <a:ext cx="126978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518287" y="5683663"/>
            <a:ext cx="126978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512970" y="6048713"/>
            <a:ext cx="1269783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0036723" y="4588510"/>
            <a:ext cx="1497014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036723" y="4953561"/>
            <a:ext cx="1497014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0036723" y="5318612"/>
            <a:ext cx="1497014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036723" y="5683663"/>
            <a:ext cx="1497014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031406" y="6048713"/>
            <a:ext cx="1497014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11640871" y="3037280"/>
            <a:ext cx="1" cy="1265533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09144" y="2806306"/>
            <a:ext cx="3039698" cy="3039698"/>
            <a:chOff x="-485482" y="2378279"/>
            <a:chExt cx="4169664" cy="4169664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5482" y="2378279"/>
              <a:ext cx="4169664" cy="4169664"/>
            </a:xfrm>
            <a:prstGeom prst="rect">
              <a:avLst/>
            </a:prstGeom>
          </p:spPr>
        </p:pic>
        <p:sp>
          <p:nvSpPr>
            <p:cNvPr id="119" name="Trapezoid 118"/>
            <p:cNvSpPr/>
            <p:nvPr/>
          </p:nvSpPr>
          <p:spPr>
            <a:xfrm>
              <a:off x="2361350" y="3631007"/>
              <a:ext cx="841248" cy="452628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ardrop 119"/>
            <p:cNvSpPr/>
            <p:nvPr/>
          </p:nvSpPr>
          <p:spPr>
            <a:xfrm rot="8006704">
              <a:off x="2807447" y="3446130"/>
              <a:ext cx="312833" cy="456642"/>
            </a:xfrm>
            <a:prstGeom prst="teardrop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apezoid 120"/>
            <p:cNvSpPr/>
            <p:nvPr/>
          </p:nvSpPr>
          <p:spPr>
            <a:xfrm rot="19800000">
              <a:off x="488562" y="4315067"/>
              <a:ext cx="539496" cy="268656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121"/>
            <p:cNvSpPr/>
            <p:nvPr/>
          </p:nvSpPr>
          <p:spPr>
            <a:xfrm rot="21295132">
              <a:off x="701337" y="3776468"/>
              <a:ext cx="1450817" cy="696928"/>
            </a:xfrm>
            <a:prstGeom prst="trapezoid">
              <a:avLst>
                <a:gd name="adj" fmla="val 901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22"/>
            <p:cNvSpPr/>
            <p:nvPr/>
          </p:nvSpPr>
          <p:spPr>
            <a:xfrm rot="20700000">
              <a:off x="444367" y="4401946"/>
              <a:ext cx="539496" cy="268656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apezoid 123"/>
            <p:cNvSpPr/>
            <p:nvPr/>
          </p:nvSpPr>
          <p:spPr>
            <a:xfrm rot="10800000">
              <a:off x="2131775" y="4124932"/>
              <a:ext cx="517610" cy="563824"/>
            </a:xfrm>
            <a:prstGeom prst="trapezoid">
              <a:avLst>
                <a:gd name="adj" fmla="val 179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4677" y="2899617"/>
            <a:ext cx="7898399" cy="1222469"/>
            <a:chOff x="3475453" y="3451849"/>
            <a:chExt cx="7898399" cy="12224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566435" y="3451849"/>
              <a:ext cx="7807417" cy="212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06415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89189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571963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4737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537511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020284" y="3451849"/>
              <a:ext cx="0" cy="36576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0641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903047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99679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6311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792943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8957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6207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82839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79471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76103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57273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69367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165999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62631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759263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05589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52527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649159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5791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242423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53905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835687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132319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428951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725583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022215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318840" y="3451849"/>
              <a:ext cx="0" cy="18349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75453" y="3817609"/>
              <a:ext cx="40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0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68012" y="3817609"/>
              <a:ext cx="40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5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779941" y="3817609"/>
              <a:ext cx="5546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25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343248" y="3817609"/>
              <a:ext cx="554697" cy="461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20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35982" y="3817609"/>
              <a:ext cx="5546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10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6462" y="3817609"/>
              <a:ext cx="554697" cy="4616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venir Book" charset="0"/>
                  <a:ea typeface="Avenir Book" charset="0"/>
                  <a:cs typeface="Avenir Book" charset="0"/>
                </a:rPr>
                <a:t>15</a:t>
              </a:r>
              <a:endParaRPr lang="en-US" sz="24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50822" y="4151098"/>
              <a:ext cx="42379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Weeks Post-Infection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7505222" y="2297113"/>
            <a:ext cx="2390996" cy="559513"/>
          </a:xfrm>
          <a:prstGeom prst="rect">
            <a:avLst/>
          </a:prstGeom>
          <a:solidFill>
            <a:srgbClr val="EE333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7505221" y="2350988"/>
            <a:ext cx="23857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Treatment</a:t>
            </a:r>
            <a:endParaRPr lang="en-US" sz="2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932334" y="5501128"/>
            <a:ext cx="6010656" cy="8855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11361" y="5425623"/>
            <a:ext cx="3195206" cy="6490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7277100" y="6456929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Data from </a:t>
            </a:r>
            <a:r>
              <a:rPr lang="en-US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Feder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et al, </a:t>
            </a:r>
            <a:r>
              <a:rPr lang="en-US" i="1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PLoS</a:t>
            </a:r>
            <a:r>
              <a:rPr lang="en-US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Pathogens 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(2017)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/>
      <p:bldP spid="64" grpId="0" animBg="1"/>
      <p:bldP spid="65" grpId="0" animBg="1"/>
      <p:bldP spid="66" grpId="0" animBg="1"/>
      <p:bldP spid="98" grpId="0"/>
      <p:bldP spid="99" grpId="0"/>
      <p:bldP spid="100" grpId="0"/>
      <p:bldP spid="101" grpId="0"/>
      <p:bldP spid="102" grpId="0"/>
      <p:bldP spid="126" grpId="0" animBg="1"/>
      <p:bldP spid="1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6FCQ3RPYFS27-334089976-530</_dlc_DocId>
    <_dlc_DocIdUrl xmlns="6d2bc46a-f014-48ed-be59-9d6cf5da36fb">
      <Url>https://idmod.sharepoint.com/symposium/_layouts/15/DocIdRedir.aspx?ID=6FCQ3RPYFS27-334089976-530</Url>
      <Description>6FCQ3RPYFS27-334089976-530</Description>
    </_dlc_DocIdUrl>
  </documentManagement>
</p:properties>
</file>

<file path=customXml/itemProps1.xml><?xml version="1.0" encoding="utf-8"?>
<ds:datastoreItem xmlns:ds="http://schemas.openxmlformats.org/officeDocument/2006/customXml" ds:itemID="{BBE89D35-118B-4B3C-9B5D-3DA88C00FB12}"/>
</file>

<file path=customXml/itemProps2.xml><?xml version="1.0" encoding="utf-8"?>
<ds:datastoreItem xmlns:ds="http://schemas.openxmlformats.org/officeDocument/2006/customXml" ds:itemID="{C30CC584-9689-44CF-9D8D-4EB776325420}"/>
</file>

<file path=customXml/itemProps3.xml><?xml version="1.0" encoding="utf-8"?>
<ds:datastoreItem xmlns:ds="http://schemas.openxmlformats.org/officeDocument/2006/customXml" ds:itemID="{1C5FF93A-9556-4488-9AF6-721E419F2E10}"/>
</file>

<file path=customXml/itemProps4.xml><?xml version="1.0" encoding="utf-8"?>
<ds:datastoreItem xmlns:ds="http://schemas.openxmlformats.org/officeDocument/2006/customXml" ds:itemID="{5BC2F487-4DB1-44CC-B182-E7BAFB01286C}"/>
</file>

<file path=docProps/app.xml><?xml version="1.0" encoding="utf-8"?>
<Properties xmlns="http://schemas.openxmlformats.org/officeDocument/2006/extended-properties" xmlns:vt="http://schemas.openxmlformats.org/officeDocument/2006/docPropsVTypes">
  <TotalTime>19151</TotalTime>
  <Words>861</Words>
  <Application>Microsoft Macintosh PowerPoint</Application>
  <PresentationFormat>Widescreen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Avenir Book</vt:lpstr>
      <vt:lpstr>Avenir Heavy</vt:lpstr>
      <vt:lpstr>Calibri</vt:lpstr>
      <vt:lpstr>Calibri Light</vt:lpstr>
      <vt:lpstr>Cambria Math</vt:lpstr>
      <vt:lpstr>Arial</vt:lpstr>
      <vt:lpstr>Office Theme</vt:lpstr>
      <vt:lpstr>Characterizing the within-host spatial structure of Simian-HIV drug resistance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within-host spatial structure of Simian-HIV drug resistance evolution</dc:title>
  <dc:creator>Alison Feder</dc:creator>
  <cp:lastModifiedBy>Alison Feder</cp:lastModifiedBy>
  <cp:revision>103</cp:revision>
  <dcterms:created xsi:type="dcterms:W3CDTF">2018-04-04T01:25:25Z</dcterms:created>
  <dcterms:modified xsi:type="dcterms:W3CDTF">2018-04-17T17:47:49Z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bdfd4d01-020e-4427-b5d6-e21aac20ec12</vt:lpwstr>
  </property>
</Properties>
</file>