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24"/>
  </p:notesMasterIdLst>
  <p:sldIdLst>
    <p:sldId id="309" r:id="rId2"/>
    <p:sldId id="380" r:id="rId3"/>
    <p:sldId id="397" r:id="rId4"/>
    <p:sldId id="311" r:id="rId5"/>
    <p:sldId id="313" r:id="rId6"/>
    <p:sldId id="396" r:id="rId7"/>
    <p:sldId id="382" r:id="rId8"/>
    <p:sldId id="383" r:id="rId9"/>
    <p:sldId id="395" r:id="rId10"/>
    <p:sldId id="384" r:id="rId11"/>
    <p:sldId id="388" r:id="rId12"/>
    <p:sldId id="389" r:id="rId13"/>
    <p:sldId id="390" r:id="rId14"/>
    <p:sldId id="391" r:id="rId15"/>
    <p:sldId id="398" r:id="rId16"/>
    <p:sldId id="385" r:id="rId17"/>
    <p:sldId id="394" r:id="rId18"/>
    <p:sldId id="392" r:id="rId19"/>
    <p:sldId id="393" r:id="rId20"/>
    <p:sldId id="386" r:id="rId21"/>
    <p:sldId id="399" r:id="rId22"/>
    <p:sldId id="400" r:id="rId23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orient="horz" pos="110">
          <p15:clr>
            <a:srgbClr val="A4A3A4"/>
          </p15:clr>
        </p15:guide>
        <p15:guide id="3" pos="2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  <a:srgbClr val="F2F2F2"/>
    <a:srgbClr val="FFFFCC"/>
    <a:srgbClr val="92C6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479" autoAdjust="0"/>
    <p:restoredTop sz="86223" autoAdjust="0"/>
  </p:normalViewPr>
  <p:slideViewPr>
    <p:cSldViewPr snapToGrid="0">
      <p:cViewPr varScale="1">
        <p:scale>
          <a:sx n="130" d="100"/>
          <a:sy n="130" d="100"/>
        </p:scale>
        <p:origin x="696" y="114"/>
      </p:cViewPr>
      <p:guideLst>
        <p:guide orient="horz" pos="1620"/>
        <p:guide orient="horz" pos="110"/>
        <p:guide pos="22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F7F0950-DD71-48EC-948F-2D6829375B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75621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vizhub.healthdata.org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ghdx.healthmetricsandevaluation.org/record/population-health-metrics-research-consortium-gold-standard-verbal-autopsy-data-2005-2011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</a:t>
            </a:r>
            <a:r>
              <a:rPr lang="en-US" baseline="0" dirty="0" smtClean="0"/>
              <a:t> I mentioned, I’m </a:t>
            </a:r>
            <a:r>
              <a:rPr lang="en-US" dirty="0" smtClean="0"/>
              <a:t>an associate</a:t>
            </a:r>
            <a:r>
              <a:rPr lang="en-US" baseline="0" dirty="0" smtClean="0"/>
              <a:t> </a:t>
            </a:r>
            <a:r>
              <a:rPr lang="en-US" dirty="0" smtClean="0"/>
              <a:t>professor of global health, but I </a:t>
            </a:r>
            <a:r>
              <a:rPr lang="en-US" baseline="0" dirty="0" smtClean="0"/>
              <a:t>used to be a mathematician. </a:t>
            </a:r>
            <a:r>
              <a:rPr lang="en-US" dirty="0" smtClean="0"/>
              <a:t>I started working on</a:t>
            </a:r>
            <a:r>
              <a:rPr lang="en-US" baseline="0" dirty="0" smtClean="0"/>
              <a:t> global health metrics </a:t>
            </a:r>
            <a:r>
              <a:rPr lang="en-US" dirty="0" smtClean="0"/>
              <a:t>for the Global Burden of Disease</a:t>
            </a:r>
            <a:r>
              <a:rPr lang="en-US" baseline="0" dirty="0" smtClean="0"/>
              <a:t> </a:t>
            </a:r>
            <a:r>
              <a:rPr lang="en-US" dirty="0" smtClean="0"/>
              <a:t>2010 Study about ten years ago, and</a:t>
            </a:r>
            <a:r>
              <a:rPr lang="en-US" baseline="0" dirty="0" smtClean="0"/>
              <a:t> before that I didn’t know what it was.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Live Poll on Familiarity with GBD.  Raise your hands, who has:</a:t>
            </a:r>
          </a:p>
          <a:p>
            <a:r>
              <a:rPr lang="en-US" dirty="0" smtClean="0"/>
              <a:t>* Worked on GBD</a:t>
            </a:r>
          </a:p>
          <a:p>
            <a:r>
              <a:rPr lang="en-US" dirty="0" smtClean="0"/>
              <a:t>* Read/cited results from GBD</a:t>
            </a:r>
          </a:p>
          <a:p>
            <a:r>
              <a:rPr lang="en-US" dirty="0" smtClean="0"/>
              <a:t>* Heard of GBD</a:t>
            </a:r>
          </a:p>
          <a:p>
            <a:r>
              <a:rPr lang="en-US" dirty="0" smtClean="0"/>
              <a:t>* Read an article that starts with “[Disease X] causes [YYY] deaths annually”…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GBD is a massive, collaborative effort to quantify the burden of over 200 diseases, injuries, and risk factors, and make comparable estimates of how much health each condition claims geographically and temporally.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AAAAD-4A41-4E64-9B96-6D22E6CAAD4E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230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Quote source: https://web.archive.org/web/20181227184913/https://www.gatesnotes.com/Books/Epic-Measures</a:t>
            </a:r>
          </a:p>
          <a:p>
            <a:r>
              <a:rPr lang="en-US" dirty="0" err="1" smtClean="0"/>
              <a:t>Viz</a:t>
            </a:r>
            <a:r>
              <a:rPr lang="en-US" dirty="0" smtClean="0"/>
              <a:t> source: Under 5 mortality in sub-Saharan Africa from </a:t>
            </a:r>
            <a:r>
              <a:rPr lang="en-US" sz="1200" dirty="0" smtClean="0">
                <a:hlinkClick r:id="rId3"/>
              </a:rPr>
              <a:t>vizhub.healthdata.org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F0950-DD71-48EC-948F-2D6829375BC3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620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29057" indent="-280406" defTabSz="914437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1626" indent="-224325" defTabSz="91443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70276" indent="-224325" defTabSz="91443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18927" indent="-224325" defTabSz="91443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4BAADE5-F521-422E-84C4-251866A00F78}" type="slidenum">
              <a:rPr lang="en-US" smtClean="0"/>
              <a:pPr eaLnBrk="1" hangingPunct="1"/>
              <a:t>8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z="1400"/>
              <a:t>Signs and symptoms associated with major causes of death can be recalled by relatives after the fact of death. </a:t>
            </a:r>
          </a:p>
          <a:p>
            <a:pPr eaLnBrk="1" hangingPunct="1"/>
            <a:r>
              <a:rPr lang="en-US" sz="1400"/>
              <a:t>Field interviewers speak with the next of kin using a VA questionnaire</a:t>
            </a:r>
          </a:p>
        </p:txBody>
      </p:sp>
    </p:spTree>
    <p:extLst>
      <p:ext uri="{BB962C8B-B14F-4D97-AF65-F5344CB8AC3E}">
        <p14:creationId xmlns:p14="http://schemas.microsoft.com/office/powerpoint/2010/main" val="805538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do this, let me</a:t>
            </a:r>
            <a:r>
              <a:rPr lang="en-US" baseline="0" dirty="0" smtClean="0"/>
              <a:t> introduce you to the verbal autopsy.  </a:t>
            </a:r>
          </a:p>
          <a:p>
            <a:endParaRPr lang="en-US" baseline="0" dirty="0" smtClean="0"/>
          </a:p>
          <a:p>
            <a:r>
              <a:rPr lang="en-US" dirty="0" smtClean="0"/>
              <a:t>The verbal autopsy is a survey designed to gather the necessary information on signs and symptoms of a </a:t>
            </a:r>
            <a:r>
              <a:rPr lang="en-US" baseline="0" dirty="0" smtClean="0"/>
              <a:t>fatal illness through a structured interview with a relative of the deceased who is familiar with their health experience.  The survey itself does not </a:t>
            </a:r>
            <a:r>
              <a:rPr lang="en-US" i="1" baseline="0" dirty="0" smtClean="0"/>
              <a:t>require</a:t>
            </a:r>
            <a:r>
              <a:rPr lang="en-US" i="0" baseline="0" dirty="0" smtClean="0"/>
              <a:t> mobile technology.  It was invented before most of this mobile technology. </a:t>
            </a:r>
          </a:p>
          <a:p>
            <a:endParaRPr lang="en-US" i="0" baseline="0" dirty="0" smtClean="0"/>
          </a:p>
          <a:p>
            <a:r>
              <a:rPr lang="en-US" i="0" baseline="0" dirty="0" smtClean="0"/>
              <a:t>But… it is complicated! </a:t>
            </a:r>
          </a:p>
          <a:p>
            <a:endParaRPr lang="en-US" i="0" baseline="0" dirty="0" smtClean="0"/>
          </a:p>
          <a:p>
            <a:r>
              <a:rPr lang="en-US" dirty="0" smtClean="0"/>
              <a:t>Here are some parts: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AAAAD-4A41-4E64-9B96-6D22E6CAAD4E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897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COPD (A)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Level 1		Diagnosis established by one of: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Spirometry diagnosis FEVI&lt;70% with no response to bronchodilators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Chest x-ray features hyperinflation, flat hemi-diaphragms, reduced peripheral vascular markings, presence of bullae in conjunction with clinical features of COPD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	AND Terminal illness due to one of: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Pneumonia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pulmonale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Respiratory failure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Level 2B	Diagnosis established by the following criteria: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Productive cough and breathlessness for 3 or more months of the year for a minimum of 2 successive years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Level 3 	Clinical diagnosis of COPD not meeting the above criteria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D0612-7EBA-6746-98B3-3722F168643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9080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http://ghdx.healthmetricsandevaluation.org/record/population-health-metrics-research-consortium-gold-standard-verbal-autopsy-data-2005-2011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E1208-2E67-4D1D-A7E3-CEB95940834F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4876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F9B158E-D351-4446-8533-A656CD9C5687}" type="slidenum">
              <a:rPr lang="en-US" smtClean="0"/>
              <a:pPr eaLnBrk="1" hangingPunct="1"/>
              <a:t>13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679052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The time it takes to do an interview is important, and electronic data collection </a:t>
            </a:r>
            <a:r>
              <a:rPr lang="en-US" baseline="0" dirty="0" smtClean="0">
                <a:latin typeface="Arial" pitchFamily="34" charset="0"/>
              </a:rPr>
              <a:t>makes it possible to monitor these times precisely.  Even more important, however, is </a:t>
            </a:r>
            <a:r>
              <a:rPr lang="en-US" dirty="0" smtClean="0">
                <a:latin typeface="Arial" pitchFamily="34" charset="0"/>
              </a:rPr>
              <a:t>the time it takes to process the results, and having a uniform database is a</a:t>
            </a:r>
            <a:r>
              <a:rPr lang="en-US" baseline="0" dirty="0" smtClean="0">
                <a:latin typeface="Arial" pitchFamily="34" charset="0"/>
              </a:rPr>
              <a:t> simple success that is important to emphasize.</a:t>
            </a:r>
          </a:p>
          <a:p>
            <a:endParaRPr lang="en-US" baseline="0" dirty="0" smtClean="0">
              <a:latin typeface="Arial" pitchFamily="34" charset="0"/>
            </a:endParaRPr>
          </a:p>
          <a:p>
            <a:r>
              <a:rPr lang="en-US" baseline="0" dirty="0" smtClean="0">
                <a:latin typeface="Arial" pitchFamily="34" charset="0"/>
              </a:rPr>
              <a:t>Of course, once the data is in digital format, it is also very appealing to process it automatically.  If this were a different talk, I would have quite a lot to say about methods for computer-coded verbal autopsy.</a:t>
            </a:r>
            <a:endParaRPr lang="en-US" dirty="0" smtClean="0">
              <a:latin typeface="Arial" pitchFamily="34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D0865D1-06BA-44B9-A2DC-241F78A65F0A}" type="slidenum">
              <a:rPr lang="en-US" smtClean="0">
                <a:solidFill>
                  <a:prstClr val="black"/>
                </a:solidFill>
              </a:rPr>
              <a:pPr eaLnBrk="1" hangingPunct="1">
                <a:defRPr/>
              </a:pPr>
              <a:t>16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1247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AAAAD-4A41-4E64-9B96-6D22E6CAAD4E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519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8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67"/>
          <a:stretch/>
        </p:blipFill>
        <p:spPr bwMode="auto">
          <a:xfrm>
            <a:off x="1" y="4508131"/>
            <a:ext cx="9151963" cy="642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58775" y="1916939"/>
            <a:ext cx="7772400" cy="400110"/>
          </a:xfrm>
        </p:spPr>
        <p:txBody>
          <a:bodyPr anchor="b"/>
          <a:lstStyle>
            <a:lvl1pPr>
              <a:defRPr sz="20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63538" y="2736530"/>
            <a:ext cx="7789863" cy="323165"/>
          </a:xfrm>
        </p:spPr>
        <p:txBody>
          <a:bodyPr/>
          <a:lstStyle>
            <a:lvl1pPr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Month Year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457200" y="2520899"/>
            <a:ext cx="8229600" cy="0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483078" y="4117997"/>
            <a:ext cx="2868422" cy="213943"/>
            <a:chOff x="457200" y="4117997"/>
            <a:chExt cx="2868422" cy="21394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>
              <a:lum bright="-30000"/>
            </a:blip>
            <a:srcRect l="13858"/>
            <a:stretch/>
          </p:blipFill>
          <p:spPr>
            <a:xfrm>
              <a:off x="837644" y="4117998"/>
              <a:ext cx="2487978" cy="21394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>
              <a:lum/>
            </a:blip>
            <a:srcRect r="87556"/>
            <a:stretch/>
          </p:blipFill>
          <p:spPr>
            <a:xfrm>
              <a:off x="457200" y="4117997"/>
              <a:ext cx="359411" cy="213942"/>
            </a:xfrm>
            <a:prstGeom prst="rect">
              <a:avLst/>
            </a:prstGeom>
          </p:spPr>
        </p:pic>
      </p:grpSp>
      <p:pic>
        <p:nvPicPr>
          <p:cNvPr id="16" name="Picture 58" descr="C:\Users\Sarah\Desktop\IHME_logo_rgb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191" y="4140684"/>
            <a:ext cx="3075857" cy="19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IHME_logo_acr_RGB_sm.png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26" y="335091"/>
            <a:ext cx="1409278" cy="458382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67"/>
          <a:stretch/>
        </p:blipFill>
        <p:spPr bwMode="auto">
          <a:xfrm>
            <a:off x="1" y="4508131"/>
            <a:ext cx="9151963" cy="642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traight Connector 17"/>
          <p:cNvCxnSpPr/>
          <p:nvPr userDrawn="1"/>
        </p:nvCxnSpPr>
        <p:spPr>
          <a:xfrm>
            <a:off x="457200" y="2520899"/>
            <a:ext cx="8229600" cy="0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 userDrawn="1"/>
        </p:nvGrpSpPr>
        <p:grpSpPr>
          <a:xfrm>
            <a:off x="483078" y="4117997"/>
            <a:ext cx="2868422" cy="213943"/>
            <a:chOff x="457200" y="4117997"/>
            <a:chExt cx="2868422" cy="213943"/>
          </a:xfrm>
        </p:grpSpPr>
        <p:pic>
          <p:nvPicPr>
            <p:cNvPr id="20" name="Picture 19"/>
            <p:cNvPicPr>
              <a:picLocks noChangeAspect="1"/>
            </p:cNvPicPr>
            <p:nvPr userDrawn="1"/>
          </p:nvPicPr>
          <p:blipFill rotWithShape="1">
            <a:blip r:embed="rId3">
              <a:lum bright="-30000"/>
            </a:blip>
            <a:srcRect l="13858"/>
            <a:stretch/>
          </p:blipFill>
          <p:spPr>
            <a:xfrm>
              <a:off x="837644" y="4117998"/>
              <a:ext cx="2487978" cy="213942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 userDrawn="1"/>
          </p:nvPicPr>
          <p:blipFill rotWithShape="1">
            <a:blip r:embed="rId3">
              <a:lum/>
            </a:blip>
            <a:srcRect r="87556"/>
            <a:stretch/>
          </p:blipFill>
          <p:spPr>
            <a:xfrm>
              <a:off x="457200" y="4117997"/>
              <a:ext cx="359411" cy="213942"/>
            </a:xfrm>
            <a:prstGeom prst="rect">
              <a:avLst/>
            </a:prstGeom>
          </p:spPr>
        </p:pic>
      </p:grpSp>
      <p:pic>
        <p:nvPicPr>
          <p:cNvPr id="22" name="Picture 58" descr="C:\Users\Sarah\Desktop\IHME_logo_rgb-01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191" y="4140684"/>
            <a:ext cx="3075857" cy="1912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IHME_logo_acr_RGB_sm.png"/>
          <p:cNvPicPr>
            <a:picLocks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26" y="335091"/>
            <a:ext cx="1409278" cy="458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6228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Text Over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1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4524375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63538" y="168552"/>
            <a:ext cx="8229600" cy="29238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z="13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63538" y="1779413"/>
            <a:ext cx="4120953" cy="2362706"/>
          </a:xfrm>
        </p:spPr>
        <p:txBody>
          <a:bodyPr lIns="91440" rIns="9144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72"/>
              </a:spcBef>
              <a:buClr>
                <a:schemeClr val="accent2"/>
              </a:buClr>
              <a:buNone/>
              <a:defRPr sz="1300">
                <a:solidFill>
                  <a:schemeClr val="bg1"/>
                </a:solidFill>
              </a:defRPr>
            </a:lvl1pPr>
            <a:lvl2pPr>
              <a:lnSpc>
                <a:spcPts val="3000"/>
              </a:lnSpc>
              <a:spcBef>
                <a:spcPts val="72"/>
              </a:spcBef>
              <a:buClr>
                <a:schemeClr val="accent2"/>
              </a:buClr>
              <a:defRPr sz="2400"/>
            </a:lvl2pPr>
            <a:lvl3pPr>
              <a:lnSpc>
                <a:spcPts val="3000"/>
              </a:lnSpc>
              <a:spcBef>
                <a:spcPts val="72"/>
              </a:spcBef>
              <a:buClr>
                <a:schemeClr val="accent2"/>
              </a:buClr>
              <a:defRPr sz="2400"/>
            </a:lvl3pPr>
            <a:lvl4pPr>
              <a:lnSpc>
                <a:spcPts val="3000"/>
              </a:lnSpc>
              <a:spcBef>
                <a:spcPts val="72"/>
              </a:spcBef>
              <a:buClr>
                <a:schemeClr val="accent2"/>
              </a:buClr>
              <a:defRPr sz="2400"/>
            </a:lvl4pPr>
            <a:lvl5pPr>
              <a:lnSpc>
                <a:spcPts val="3000"/>
              </a:lnSpc>
              <a:spcBef>
                <a:spcPts val="72"/>
              </a:spcBef>
              <a:buClr>
                <a:schemeClr val="accent2"/>
              </a:buClr>
              <a:defRPr sz="2400"/>
            </a:lvl5pPr>
          </a:lstStyle>
          <a:p>
            <a:pPr lvl="0"/>
            <a:r>
              <a:rPr lang="en-US" dirty="0" smtClean="0"/>
              <a:t>Text goes here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3"/>
          </p:nvPr>
        </p:nvSpPr>
        <p:spPr>
          <a:xfrm>
            <a:off x="4684868" y="4623550"/>
            <a:ext cx="309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en-US" smtClean="0"/>
            </a:lvl1pPr>
          </a:lstStyle>
          <a:p>
            <a:pPr algn="ctr"/>
            <a:fld id="{F1E776F5-9A26-455E-BF09-7D727D022004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93527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63538" y="168552"/>
            <a:ext cx="8229600" cy="55399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Picture Placeholder 21"/>
          <p:cNvSpPr>
            <a:spLocks noGrp="1"/>
          </p:cNvSpPr>
          <p:nvPr>
            <p:ph type="pic" sz="quarter" idx="12"/>
          </p:nvPr>
        </p:nvSpPr>
        <p:spPr>
          <a:xfrm>
            <a:off x="0" y="778999"/>
            <a:ext cx="9144000" cy="3687992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4481349"/>
            <a:ext cx="8229600" cy="661968"/>
          </a:xfrm>
        </p:spPr>
        <p:txBody>
          <a:bodyPr bIns="13716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72"/>
              </a:spcBef>
              <a:buClr>
                <a:schemeClr val="accent2"/>
              </a:buClr>
              <a:buNone/>
              <a:defRPr sz="1300" b="0" i="0" baseline="0">
                <a:solidFill>
                  <a:schemeClr val="tx1"/>
                </a:solidFill>
              </a:defRPr>
            </a:lvl1pPr>
            <a:lvl2pPr>
              <a:lnSpc>
                <a:spcPts val="3600"/>
              </a:lnSpc>
              <a:spcBef>
                <a:spcPts val="72"/>
              </a:spcBef>
              <a:buClr>
                <a:schemeClr val="accent2"/>
              </a:buClr>
              <a:defRPr/>
            </a:lvl2pPr>
            <a:lvl3pPr>
              <a:lnSpc>
                <a:spcPts val="3600"/>
              </a:lnSpc>
              <a:spcBef>
                <a:spcPts val="72"/>
              </a:spcBef>
              <a:buClr>
                <a:schemeClr val="accent2"/>
              </a:buClr>
              <a:defRPr/>
            </a:lvl3pPr>
            <a:lvl4pPr>
              <a:lnSpc>
                <a:spcPts val="3600"/>
              </a:lnSpc>
              <a:spcBef>
                <a:spcPts val="72"/>
              </a:spcBef>
              <a:buClr>
                <a:schemeClr val="accent2"/>
              </a:buClr>
              <a:defRPr/>
            </a:lvl4pPr>
            <a:lvl5pPr>
              <a:lnSpc>
                <a:spcPts val="3600"/>
              </a:lnSpc>
              <a:spcBef>
                <a:spcPts val="72"/>
              </a:spcBef>
              <a:buClr>
                <a:schemeClr val="accent2"/>
              </a:buClr>
              <a:defRPr/>
            </a:lvl5pPr>
          </a:lstStyle>
          <a:p>
            <a:pPr lvl="0"/>
            <a:r>
              <a:rPr lang="en-US" dirty="0" smtClean="0"/>
              <a:t>Explanatory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1923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 an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63538" y="170815"/>
            <a:ext cx="8229600" cy="55399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Picture Placeholder 21"/>
          <p:cNvSpPr>
            <a:spLocks noGrp="1"/>
          </p:cNvSpPr>
          <p:nvPr>
            <p:ph type="pic" sz="quarter" idx="12"/>
          </p:nvPr>
        </p:nvSpPr>
        <p:spPr>
          <a:xfrm>
            <a:off x="0" y="778999"/>
            <a:ext cx="9144000" cy="4364501"/>
          </a:xfrm>
        </p:spPr>
        <p:txBody>
          <a:bodyPr>
            <a:normAutofit/>
          </a:bodyPr>
          <a:lstStyle>
            <a:lvl1pPr marL="0" indent="0">
              <a:buNone/>
              <a:defRPr sz="13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826853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1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51435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3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710906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67"/>
          <a:stretch/>
        </p:blipFill>
        <p:spPr bwMode="auto">
          <a:xfrm>
            <a:off x="1" y="4508131"/>
            <a:ext cx="9151963" cy="642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8775" y="1701496"/>
            <a:ext cx="7772400" cy="615553"/>
          </a:xfrm>
        </p:spPr>
        <p:txBody>
          <a:bodyPr anchor="b"/>
          <a:lstStyle>
            <a:lvl1pPr>
              <a:defRPr sz="3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3538" y="2736530"/>
            <a:ext cx="7789863" cy="323165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57200" y="2520899"/>
            <a:ext cx="8229600" cy="0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483078" y="4117997"/>
            <a:ext cx="2868422" cy="213943"/>
            <a:chOff x="457200" y="4117997"/>
            <a:chExt cx="2868422" cy="213943"/>
          </a:xfrm>
        </p:grpSpPr>
        <p:pic>
          <p:nvPicPr>
            <p:cNvPr id="14" name="Picture 13"/>
            <p:cNvPicPr>
              <a:picLocks noChangeAspect="1"/>
            </p:cNvPicPr>
            <p:nvPr userDrawn="1"/>
          </p:nvPicPr>
          <p:blipFill rotWithShape="1">
            <a:blip r:embed="rId3">
              <a:lum bright="-30000"/>
            </a:blip>
            <a:srcRect l="13858"/>
            <a:stretch/>
          </p:blipFill>
          <p:spPr>
            <a:xfrm>
              <a:off x="837644" y="4117998"/>
              <a:ext cx="2487978" cy="21394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 rotWithShape="1">
            <a:blip r:embed="rId3">
              <a:lum/>
            </a:blip>
            <a:srcRect r="87556"/>
            <a:stretch/>
          </p:blipFill>
          <p:spPr>
            <a:xfrm>
              <a:off x="457200" y="4117997"/>
              <a:ext cx="359411" cy="213942"/>
            </a:xfrm>
            <a:prstGeom prst="rect">
              <a:avLst/>
            </a:prstGeom>
          </p:spPr>
        </p:pic>
      </p:grpSp>
      <p:pic>
        <p:nvPicPr>
          <p:cNvPr id="16" name="Picture 58" descr="C:\Users\Sarah\Desktop\IHME_logo_rgb-01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191" y="4140684"/>
            <a:ext cx="3075857" cy="1912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IHME_logo_acr_RGB_sm.png"/>
          <p:cNvPicPr>
            <a:picLocks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26" y="335091"/>
            <a:ext cx="1409278" cy="458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3916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3538" y="855023"/>
            <a:ext cx="4038600" cy="3495201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55023"/>
            <a:ext cx="4038600" cy="3495201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684868" y="4623550"/>
            <a:ext cx="309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en-US" smtClean="0"/>
            </a:lvl1pPr>
          </a:lstStyle>
          <a:p>
            <a:pPr algn="ctr"/>
            <a:fld id="{F1E776F5-9A26-455E-BF09-7D727D022004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171668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with sub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3538" y="748353"/>
            <a:ext cx="4040188" cy="623248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3538" y="1371599"/>
            <a:ext cx="4040188" cy="3040040"/>
          </a:xfrm>
        </p:spPr>
        <p:txBody>
          <a:bodyPr/>
          <a:lstStyle>
            <a:lvl1pPr>
              <a:spcBef>
                <a:spcPts val="600"/>
              </a:spcBef>
              <a:defRPr sz="160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200">
                <a:solidFill>
                  <a:schemeClr val="tx1"/>
                </a:solidFill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757260"/>
            <a:ext cx="4041775" cy="623248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380506"/>
            <a:ext cx="4041775" cy="3041369"/>
          </a:xfrm>
        </p:spPr>
        <p:txBody>
          <a:bodyPr/>
          <a:lstStyle>
            <a:lvl1pPr>
              <a:spcBef>
                <a:spcPts val="600"/>
              </a:spcBef>
              <a:defRPr sz="160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2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200">
                <a:solidFill>
                  <a:schemeClr val="tx1"/>
                </a:solidFill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63538" y="169300"/>
            <a:ext cx="8191500" cy="55399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684868" y="4623550"/>
            <a:ext cx="309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en-US" smtClean="0"/>
            </a:lvl1pPr>
          </a:lstStyle>
          <a:p>
            <a:pPr algn="ctr"/>
            <a:fld id="{F1E776F5-9A26-455E-BF09-7D727D022004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738637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rop-in Imag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64018" y="170815"/>
            <a:ext cx="8229600" cy="553998"/>
          </a:xfr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3538" y="937700"/>
            <a:ext cx="2336800" cy="3492375"/>
          </a:xfrm>
        </p:spPr>
        <p:txBody>
          <a:bodyPr tIns="45720" rIns="91440" bIns="4572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None/>
              <a:defRPr sz="1600">
                <a:solidFill>
                  <a:schemeClr val="tx1"/>
                </a:solidFill>
              </a:defRPr>
            </a:lvl1pPr>
            <a:lvl2pPr>
              <a:lnSpc>
                <a:spcPts val="3000"/>
              </a:lnSpc>
              <a:spcBef>
                <a:spcPts val="72"/>
              </a:spcBef>
              <a:buClr>
                <a:schemeClr val="accent2"/>
              </a:buClr>
              <a:defRPr sz="2400"/>
            </a:lvl2pPr>
            <a:lvl3pPr>
              <a:lnSpc>
                <a:spcPts val="3000"/>
              </a:lnSpc>
              <a:spcBef>
                <a:spcPts val="72"/>
              </a:spcBef>
              <a:buClr>
                <a:schemeClr val="accent2"/>
              </a:buClr>
              <a:defRPr sz="2400"/>
            </a:lvl3pPr>
            <a:lvl4pPr>
              <a:lnSpc>
                <a:spcPts val="3000"/>
              </a:lnSpc>
              <a:spcBef>
                <a:spcPts val="72"/>
              </a:spcBef>
              <a:buClr>
                <a:schemeClr val="accent2"/>
              </a:buClr>
              <a:defRPr sz="2400"/>
            </a:lvl4pPr>
            <a:lvl5pPr>
              <a:lnSpc>
                <a:spcPts val="3000"/>
              </a:lnSpc>
              <a:spcBef>
                <a:spcPts val="72"/>
              </a:spcBef>
              <a:buClr>
                <a:schemeClr val="accent2"/>
              </a:buCl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684868" y="4623550"/>
            <a:ext cx="309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en-US" smtClean="0"/>
            </a:lvl1pPr>
          </a:lstStyle>
          <a:p>
            <a:pPr algn="ctr"/>
            <a:fld id="{F1E776F5-9A26-455E-BF09-7D727D022004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3200401" y="937699"/>
            <a:ext cx="5438775" cy="35004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283926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rop-in Image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64603" y="177011"/>
            <a:ext cx="8229600" cy="553998"/>
          </a:xfr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3538" y="3671393"/>
            <a:ext cx="8229600" cy="486725"/>
          </a:xfrm>
        </p:spPr>
        <p:txBody>
          <a:bodyPr tIns="45720" rIns="91440" bIns="4572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None/>
              <a:defRPr sz="1600">
                <a:solidFill>
                  <a:schemeClr val="tx1"/>
                </a:solidFill>
              </a:defRPr>
            </a:lvl1pPr>
            <a:lvl2pPr>
              <a:lnSpc>
                <a:spcPts val="3000"/>
              </a:lnSpc>
              <a:spcBef>
                <a:spcPts val="72"/>
              </a:spcBef>
              <a:buClr>
                <a:schemeClr val="accent2"/>
              </a:buClr>
              <a:defRPr sz="2400"/>
            </a:lvl2pPr>
            <a:lvl3pPr>
              <a:lnSpc>
                <a:spcPts val="3000"/>
              </a:lnSpc>
              <a:spcBef>
                <a:spcPts val="72"/>
              </a:spcBef>
              <a:buClr>
                <a:schemeClr val="accent2"/>
              </a:buClr>
              <a:defRPr sz="2400"/>
            </a:lvl3pPr>
            <a:lvl4pPr>
              <a:lnSpc>
                <a:spcPts val="3000"/>
              </a:lnSpc>
              <a:spcBef>
                <a:spcPts val="72"/>
              </a:spcBef>
              <a:buClr>
                <a:schemeClr val="accent2"/>
              </a:buClr>
              <a:defRPr sz="2400"/>
            </a:lvl4pPr>
            <a:lvl5pPr>
              <a:lnSpc>
                <a:spcPts val="3000"/>
              </a:lnSpc>
              <a:spcBef>
                <a:spcPts val="72"/>
              </a:spcBef>
              <a:buClr>
                <a:schemeClr val="accent2"/>
              </a:buCl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684868" y="4623550"/>
            <a:ext cx="309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en-US" smtClean="0"/>
            </a:lvl1pPr>
          </a:lstStyle>
          <a:p>
            <a:pPr algn="ctr"/>
            <a:fld id="{F1E776F5-9A26-455E-BF09-7D727D022004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4603" y="910829"/>
            <a:ext cx="8234362" cy="266006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825366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3204D3B-C328-45BC-BE43-D61C06300A1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67077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538" y="169300"/>
            <a:ext cx="8191500" cy="523220"/>
          </a:xfrm>
        </p:spPr>
        <p:txBody>
          <a:bodyPr/>
          <a:lstStyle>
            <a:lvl1pPr>
              <a:defRPr sz="1400" b="1"/>
            </a:lvl1pPr>
          </a:lstStyle>
          <a:p>
            <a:r>
              <a:rPr lang="en-US" sz="1400" dirty="0" smtClean="0">
                <a:solidFill>
                  <a:schemeClr val="accent2"/>
                </a:solidFill>
              </a:rPr>
              <a:t>Per IHME style, slide titles should be in sentence case. Per CSU preferences, titles should be a sentence that summarizes the body of each slide.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538" y="692520"/>
            <a:ext cx="8229600" cy="3318965"/>
          </a:xfrm>
        </p:spPr>
        <p:txBody>
          <a:bodyPr/>
          <a:lstStyle>
            <a:lvl1pPr>
              <a:buClr>
                <a:schemeClr val="accent1"/>
              </a:buClr>
              <a:buSzPct val="120000"/>
              <a:defRPr sz="1300">
                <a:solidFill>
                  <a:schemeClr val="tx1"/>
                </a:solidFill>
              </a:defRPr>
            </a:lvl1pPr>
            <a:lvl2pPr>
              <a:buSzPct val="90000"/>
              <a:buFont typeface="Courier New" pitchFamily="49" charset="0"/>
              <a:buChar char="o"/>
              <a:defRPr sz="1600">
                <a:solidFill>
                  <a:schemeClr val="tx1"/>
                </a:solidFill>
              </a:defRPr>
            </a:lvl2pPr>
            <a:lvl3pPr>
              <a:buSzPct val="90000"/>
              <a:buFont typeface="Arial" pitchFamily="34" charset="0"/>
              <a:buChar char="─"/>
              <a:defRPr sz="1400">
                <a:solidFill>
                  <a:schemeClr val="tx1"/>
                </a:solidFill>
              </a:defRPr>
            </a:lvl3pPr>
            <a:lvl4pPr>
              <a:buFont typeface="Arial" pitchFamily="34" charset="0"/>
              <a:buChar char="»"/>
              <a:defRPr sz="16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684868" y="4623550"/>
            <a:ext cx="309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en-US" altLang="en-US" sz="800" smtClean="0">
                <a:solidFill>
                  <a:schemeClr val="tx1"/>
                </a:solidFill>
              </a:defRPr>
            </a:lvl1pPr>
          </a:lstStyle>
          <a:p>
            <a:pPr algn="ctr"/>
            <a:fld id="{F1E776F5-9A26-455E-BF09-7D727D022004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4150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4271"/>
            <a:ext cx="8229600" cy="423323"/>
          </a:xfrm>
        </p:spPr>
        <p:txBody>
          <a:bodyPr anchor="t" anchorCtr="0">
            <a:noAutofit/>
          </a:bodyPr>
          <a:lstStyle>
            <a:lvl1pPr>
              <a:defRPr sz="2400" b="1" i="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937699"/>
            <a:ext cx="8229600" cy="337423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accent2"/>
              </a:buClr>
              <a:defRPr sz="21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accent2"/>
              </a:buClr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accent2"/>
              </a:buClr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accent2"/>
              </a:buClr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accent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5" name="Picture 4" descr="IHME_logo_acr_RGB_s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96" y="4609847"/>
            <a:ext cx="770386" cy="187931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1495275" y="4609847"/>
            <a:ext cx="0" cy="217092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26862" y="4636123"/>
            <a:ext cx="2365776" cy="1419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93088" y="4663601"/>
            <a:ext cx="3200400" cy="85725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457200" y="779000"/>
            <a:ext cx="82296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67"/>
          <a:stretch/>
        </p:blipFill>
        <p:spPr bwMode="auto">
          <a:xfrm>
            <a:off x="1" y="4908835"/>
            <a:ext cx="9151963" cy="241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6726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_No first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538" y="169300"/>
            <a:ext cx="8191500" cy="523220"/>
          </a:xfrm>
        </p:spPr>
        <p:txBody>
          <a:bodyPr/>
          <a:lstStyle>
            <a:lvl1pPr>
              <a:defRPr sz="1400" b="1"/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538" y="770164"/>
            <a:ext cx="8229600" cy="3339437"/>
          </a:xfrm>
        </p:spPr>
        <p:txBody>
          <a:bodyPr/>
          <a:lstStyle>
            <a:lvl1pPr marL="0" indent="0">
              <a:buClr>
                <a:schemeClr val="accent1"/>
              </a:buClr>
              <a:buSzPct val="120000"/>
              <a:buNone/>
              <a:defRPr sz="1300">
                <a:solidFill>
                  <a:schemeClr val="tx1"/>
                </a:solidFill>
              </a:defRPr>
            </a:lvl1pPr>
            <a:lvl2pPr>
              <a:buSzPct val="90000"/>
              <a:buFont typeface="Courier New" pitchFamily="49" charset="0"/>
              <a:buChar char="o"/>
              <a:defRPr sz="1300">
                <a:solidFill>
                  <a:schemeClr val="tx1"/>
                </a:solidFill>
              </a:defRPr>
            </a:lvl2pPr>
            <a:lvl3pPr>
              <a:buSzPct val="90000"/>
              <a:buFont typeface="Arial" pitchFamily="34" charset="0"/>
              <a:buChar char="─"/>
              <a:defRPr sz="1300">
                <a:solidFill>
                  <a:schemeClr val="tx1"/>
                </a:solidFill>
              </a:defRPr>
            </a:lvl3pPr>
            <a:lvl4pPr>
              <a:buFont typeface="Arial" pitchFamily="34" charset="0"/>
              <a:buChar char="»"/>
              <a:defRPr sz="16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684868" y="4623550"/>
            <a:ext cx="309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en-US" smtClean="0"/>
            </a:lvl1pPr>
          </a:lstStyle>
          <a:p>
            <a:pPr algn="ctr"/>
            <a:fld id="{F1E776F5-9A26-455E-BF09-7D727D022004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241397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684868" y="4623550"/>
            <a:ext cx="309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en-US" smtClean="0"/>
            </a:lvl1pPr>
          </a:lstStyle>
          <a:p>
            <a:pPr algn="ctr"/>
            <a:fld id="{F1E776F5-9A26-455E-BF09-7D727D022004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12040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3538" y="855023"/>
            <a:ext cx="4038600" cy="3495201"/>
          </a:xfrm>
        </p:spPr>
        <p:txBody>
          <a:bodyPr/>
          <a:lstStyle>
            <a:lvl1pPr>
              <a:defRPr sz="1300">
                <a:solidFill>
                  <a:schemeClr val="tx1"/>
                </a:solidFill>
              </a:defRPr>
            </a:lvl1pPr>
            <a:lvl2pPr>
              <a:defRPr sz="1300">
                <a:solidFill>
                  <a:schemeClr val="tx1"/>
                </a:solidFill>
              </a:defRPr>
            </a:lvl2pPr>
            <a:lvl3pPr>
              <a:defRPr sz="1300">
                <a:solidFill>
                  <a:schemeClr val="tx1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55023"/>
            <a:ext cx="4038600" cy="3495201"/>
          </a:xfrm>
        </p:spPr>
        <p:txBody>
          <a:bodyPr/>
          <a:lstStyle>
            <a:lvl1pPr>
              <a:defRPr sz="1300">
                <a:solidFill>
                  <a:schemeClr val="tx1"/>
                </a:solidFill>
              </a:defRPr>
            </a:lvl1pPr>
            <a:lvl2pPr>
              <a:defRPr sz="1300">
                <a:solidFill>
                  <a:schemeClr val="tx1"/>
                </a:solidFill>
              </a:defRPr>
            </a:lvl2pPr>
            <a:lvl3pPr>
              <a:defRPr sz="1300">
                <a:solidFill>
                  <a:schemeClr val="tx1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684868" y="4623550"/>
            <a:ext cx="309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en-US" smtClean="0"/>
            </a:lvl1pPr>
          </a:lstStyle>
          <a:p>
            <a:pPr algn="ctr"/>
            <a:fld id="{F1E776F5-9A26-455E-BF09-7D727D022004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04419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with sub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3538" y="748353"/>
            <a:ext cx="4040188" cy="623248"/>
          </a:xfrm>
        </p:spPr>
        <p:txBody>
          <a:bodyPr anchor="b"/>
          <a:lstStyle>
            <a:lvl1pPr marL="0" indent="0">
              <a:buNone/>
              <a:defRPr sz="13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3538" y="1371599"/>
            <a:ext cx="4040188" cy="3040040"/>
          </a:xfrm>
        </p:spPr>
        <p:txBody>
          <a:bodyPr/>
          <a:lstStyle>
            <a:lvl1pPr>
              <a:spcBef>
                <a:spcPts val="600"/>
              </a:spcBef>
              <a:defRPr sz="130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3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300">
                <a:solidFill>
                  <a:schemeClr val="tx1"/>
                </a:solidFill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757260"/>
            <a:ext cx="4041775" cy="623248"/>
          </a:xfrm>
        </p:spPr>
        <p:txBody>
          <a:bodyPr anchor="b"/>
          <a:lstStyle>
            <a:lvl1pPr marL="0" indent="0">
              <a:buNone/>
              <a:defRPr sz="13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6" y="1380506"/>
            <a:ext cx="4041775" cy="3041369"/>
          </a:xfrm>
        </p:spPr>
        <p:txBody>
          <a:bodyPr/>
          <a:lstStyle>
            <a:lvl1pPr>
              <a:spcBef>
                <a:spcPts val="600"/>
              </a:spcBef>
              <a:defRPr sz="130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3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300">
                <a:solidFill>
                  <a:schemeClr val="tx1"/>
                </a:solidFill>
              </a:defRPr>
            </a:lvl3pPr>
            <a:lvl4pPr marL="1027113" indent="0">
              <a:spcBef>
                <a:spcPts val="600"/>
              </a:spcBef>
              <a:buNone/>
              <a:defRPr sz="1300">
                <a:solidFill>
                  <a:schemeClr val="tx1"/>
                </a:solidFill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63538" y="169300"/>
            <a:ext cx="8191500" cy="55399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684868" y="4623550"/>
            <a:ext cx="309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en-US" smtClean="0"/>
            </a:lvl1pPr>
          </a:lstStyle>
          <a:p>
            <a:pPr algn="ctr"/>
            <a:fld id="{F1E776F5-9A26-455E-BF09-7D727D022004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972560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column table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63538" y="177800"/>
            <a:ext cx="8229600" cy="55399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3538" y="1438275"/>
            <a:ext cx="2531035" cy="2977242"/>
          </a:xfrm>
          <a:noFill/>
        </p:spPr>
        <p:txBody>
          <a:bodyPr lIns="91440" tIns="91440" rIns="91440" bIns="9144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None/>
              <a:defRPr sz="13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72"/>
              </a:spcBef>
              <a:buClr>
                <a:schemeClr val="accent2"/>
              </a:buClr>
              <a:defRPr sz="1600"/>
            </a:lvl2pPr>
            <a:lvl3pPr>
              <a:lnSpc>
                <a:spcPct val="100000"/>
              </a:lnSpc>
              <a:spcBef>
                <a:spcPts val="72"/>
              </a:spcBef>
              <a:buClr>
                <a:schemeClr val="accent2"/>
              </a:buClr>
              <a:defRPr sz="1600"/>
            </a:lvl3pPr>
            <a:lvl4pPr>
              <a:lnSpc>
                <a:spcPct val="100000"/>
              </a:lnSpc>
              <a:spcBef>
                <a:spcPts val="72"/>
              </a:spcBef>
              <a:buClr>
                <a:schemeClr val="accent2"/>
              </a:buClr>
              <a:defRPr sz="1600"/>
            </a:lvl4pPr>
            <a:lvl5pPr>
              <a:lnSpc>
                <a:spcPct val="100000"/>
              </a:lnSpc>
              <a:spcBef>
                <a:spcPts val="72"/>
              </a:spcBef>
              <a:buClr>
                <a:schemeClr val="accent2"/>
              </a:buClr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864725"/>
            <a:ext cx="82296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63538" y="870334"/>
            <a:ext cx="2531035" cy="565891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72"/>
              </a:spcBef>
              <a:buClr>
                <a:schemeClr val="accent2"/>
              </a:buClr>
              <a:buNone/>
              <a:defRPr sz="1300" b="1" i="0" baseline="0">
                <a:solidFill>
                  <a:schemeClr val="tx1"/>
                </a:solidFill>
              </a:defRPr>
            </a:lvl1pPr>
            <a:lvl2pPr>
              <a:lnSpc>
                <a:spcPts val="3600"/>
              </a:lnSpc>
              <a:spcBef>
                <a:spcPts val="72"/>
              </a:spcBef>
              <a:buClr>
                <a:schemeClr val="accent2"/>
              </a:buClr>
              <a:defRPr/>
            </a:lvl2pPr>
            <a:lvl3pPr>
              <a:lnSpc>
                <a:spcPts val="3600"/>
              </a:lnSpc>
              <a:spcBef>
                <a:spcPts val="72"/>
              </a:spcBef>
              <a:buClr>
                <a:schemeClr val="accent2"/>
              </a:buClr>
              <a:defRPr/>
            </a:lvl3pPr>
            <a:lvl4pPr>
              <a:lnSpc>
                <a:spcPts val="3600"/>
              </a:lnSpc>
              <a:spcBef>
                <a:spcPts val="72"/>
              </a:spcBef>
              <a:buClr>
                <a:schemeClr val="accent2"/>
              </a:buClr>
              <a:defRPr/>
            </a:lvl4pPr>
            <a:lvl5pPr>
              <a:lnSpc>
                <a:spcPts val="3600"/>
              </a:lnSpc>
              <a:spcBef>
                <a:spcPts val="72"/>
              </a:spcBef>
              <a:buClr>
                <a:schemeClr val="accent2"/>
              </a:buClr>
              <a:defRPr/>
            </a:lvl5pPr>
          </a:lstStyle>
          <a:p>
            <a:pPr lvl="0"/>
            <a:r>
              <a:rPr lang="en-US" dirty="0" smtClean="0"/>
              <a:t>Explanatory text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260273" y="1438275"/>
            <a:ext cx="2531035" cy="2977242"/>
          </a:xfrm>
          <a:noFill/>
        </p:spPr>
        <p:txBody>
          <a:bodyPr lIns="91440" tIns="91440" rIns="91440" bIns="9144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None/>
              <a:defRPr sz="13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72"/>
              </a:spcBef>
              <a:buClr>
                <a:schemeClr val="accent2"/>
              </a:buClr>
              <a:defRPr sz="1600"/>
            </a:lvl2pPr>
            <a:lvl3pPr>
              <a:lnSpc>
                <a:spcPct val="100000"/>
              </a:lnSpc>
              <a:spcBef>
                <a:spcPts val="72"/>
              </a:spcBef>
              <a:buClr>
                <a:schemeClr val="accent2"/>
              </a:buClr>
              <a:defRPr sz="1600"/>
            </a:lvl3pPr>
            <a:lvl4pPr>
              <a:lnSpc>
                <a:spcPct val="100000"/>
              </a:lnSpc>
              <a:spcBef>
                <a:spcPts val="72"/>
              </a:spcBef>
              <a:buClr>
                <a:schemeClr val="accent2"/>
              </a:buClr>
              <a:defRPr sz="1600"/>
            </a:lvl4pPr>
            <a:lvl5pPr>
              <a:lnSpc>
                <a:spcPct val="100000"/>
              </a:lnSpc>
              <a:spcBef>
                <a:spcPts val="72"/>
              </a:spcBef>
              <a:buClr>
                <a:schemeClr val="accent2"/>
              </a:buClr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260273" y="870334"/>
            <a:ext cx="2531035" cy="565891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72"/>
              </a:spcBef>
              <a:buClr>
                <a:schemeClr val="accent2"/>
              </a:buClr>
              <a:buNone/>
              <a:defRPr sz="1300" b="1" i="0" baseline="0">
                <a:solidFill>
                  <a:schemeClr val="tx1"/>
                </a:solidFill>
              </a:defRPr>
            </a:lvl1pPr>
            <a:lvl2pPr>
              <a:lnSpc>
                <a:spcPts val="3600"/>
              </a:lnSpc>
              <a:spcBef>
                <a:spcPts val="72"/>
              </a:spcBef>
              <a:buClr>
                <a:schemeClr val="accent2"/>
              </a:buClr>
              <a:defRPr/>
            </a:lvl2pPr>
            <a:lvl3pPr>
              <a:lnSpc>
                <a:spcPts val="3600"/>
              </a:lnSpc>
              <a:spcBef>
                <a:spcPts val="72"/>
              </a:spcBef>
              <a:buClr>
                <a:schemeClr val="accent2"/>
              </a:buClr>
              <a:defRPr/>
            </a:lvl3pPr>
            <a:lvl4pPr>
              <a:lnSpc>
                <a:spcPts val="3600"/>
              </a:lnSpc>
              <a:spcBef>
                <a:spcPts val="72"/>
              </a:spcBef>
              <a:buClr>
                <a:schemeClr val="accent2"/>
              </a:buClr>
              <a:defRPr/>
            </a:lvl4pPr>
            <a:lvl5pPr>
              <a:lnSpc>
                <a:spcPts val="3600"/>
              </a:lnSpc>
              <a:spcBef>
                <a:spcPts val="72"/>
              </a:spcBef>
              <a:buClr>
                <a:schemeClr val="accent2"/>
              </a:buClr>
              <a:defRPr/>
            </a:lvl5pPr>
          </a:lstStyle>
          <a:p>
            <a:pPr lvl="0"/>
            <a:r>
              <a:rPr lang="en-US" dirty="0" smtClean="0"/>
              <a:t>Explanatory text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6176754" y="1438275"/>
            <a:ext cx="2531035" cy="2977242"/>
          </a:xfrm>
          <a:noFill/>
        </p:spPr>
        <p:txBody>
          <a:bodyPr lIns="91440" tIns="91440" rIns="91440" bIns="9144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None/>
              <a:defRPr sz="13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72"/>
              </a:spcBef>
              <a:buClr>
                <a:schemeClr val="accent2"/>
              </a:buClr>
              <a:defRPr sz="1600"/>
            </a:lvl2pPr>
            <a:lvl3pPr>
              <a:lnSpc>
                <a:spcPct val="100000"/>
              </a:lnSpc>
              <a:spcBef>
                <a:spcPts val="72"/>
              </a:spcBef>
              <a:buClr>
                <a:schemeClr val="accent2"/>
              </a:buClr>
              <a:defRPr sz="1600"/>
            </a:lvl3pPr>
            <a:lvl4pPr>
              <a:lnSpc>
                <a:spcPct val="100000"/>
              </a:lnSpc>
              <a:spcBef>
                <a:spcPts val="72"/>
              </a:spcBef>
              <a:buClr>
                <a:schemeClr val="accent2"/>
              </a:buClr>
              <a:defRPr sz="1600"/>
            </a:lvl4pPr>
            <a:lvl5pPr>
              <a:lnSpc>
                <a:spcPct val="100000"/>
              </a:lnSpc>
              <a:spcBef>
                <a:spcPts val="72"/>
              </a:spcBef>
              <a:buClr>
                <a:schemeClr val="accent2"/>
              </a:buClr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176754" y="870334"/>
            <a:ext cx="2531035" cy="565891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72"/>
              </a:spcBef>
              <a:buClr>
                <a:schemeClr val="accent2"/>
              </a:buClr>
              <a:buNone/>
              <a:defRPr sz="1300" b="1" i="0" baseline="0">
                <a:solidFill>
                  <a:schemeClr val="tx1"/>
                </a:solidFill>
              </a:defRPr>
            </a:lvl1pPr>
            <a:lvl2pPr>
              <a:lnSpc>
                <a:spcPts val="3600"/>
              </a:lnSpc>
              <a:spcBef>
                <a:spcPts val="72"/>
              </a:spcBef>
              <a:buClr>
                <a:schemeClr val="accent2"/>
              </a:buClr>
              <a:defRPr/>
            </a:lvl2pPr>
            <a:lvl3pPr>
              <a:lnSpc>
                <a:spcPts val="3600"/>
              </a:lnSpc>
              <a:spcBef>
                <a:spcPts val="72"/>
              </a:spcBef>
              <a:buClr>
                <a:schemeClr val="accent2"/>
              </a:buClr>
              <a:defRPr/>
            </a:lvl3pPr>
            <a:lvl4pPr>
              <a:lnSpc>
                <a:spcPts val="3600"/>
              </a:lnSpc>
              <a:spcBef>
                <a:spcPts val="72"/>
              </a:spcBef>
              <a:buClr>
                <a:schemeClr val="accent2"/>
              </a:buClr>
              <a:defRPr/>
            </a:lvl4pPr>
            <a:lvl5pPr>
              <a:lnSpc>
                <a:spcPts val="3600"/>
              </a:lnSpc>
              <a:spcBef>
                <a:spcPts val="72"/>
              </a:spcBef>
              <a:buClr>
                <a:schemeClr val="accent2"/>
              </a:buClr>
              <a:defRPr/>
            </a:lvl5pPr>
          </a:lstStyle>
          <a:p>
            <a:pPr lvl="0"/>
            <a:r>
              <a:rPr lang="en-US" dirty="0" smtClean="0"/>
              <a:t>Explanatory text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457200" y="1436224"/>
            <a:ext cx="82296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57200" y="864725"/>
            <a:ext cx="82296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57200" y="1436224"/>
            <a:ext cx="82296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076575" y="866776"/>
            <a:ext cx="0" cy="3548742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984421" y="866776"/>
            <a:ext cx="0" cy="3548742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6"/>
          <p:cNvSpPr>
            <a:spLocks noGrp="1" noChangeArrowheads="1"/>
          </p:cNvSpPr>
          <p:nvPr>
            <p:ph type="sldNum" sz="quarter" idx="18"/>
          </p:nvPr>
        </p:nvSpPr>
        <p:spPr>
          <a:xfrm>
            <a:off x="4684868" y="4623550"/>
            <a:ext cx="309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en-US" smtClean="0"/>
            </a:lvl1pPr>
          </a:lstStyle>
          <a:p>
            <a:pPr algn="ctr"/>
            <a:fld id="{F1E776F5-9A26-455E-BF09-7D727D022004}" type="slidenum">
              <a:rPr lang="en-US" smtClean="0"/>
              <a:pPr algn="ctr"/>
              <a:t>‹#›</a:t>
            </a:fld>
            <a:endParaRPr lang="en-US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457200" y="864725"/>
            <a:ext cx="82296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457200" y="1436224"/>
            <a:ext cx="82296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3076575" y="866776"/>
            <a:ext cx="0" cy="3548742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>
            <a:off x="5984421" y="866776"/>
            <a:ext cx="0" cy="3548742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6"/>
          <p:cNvSpPr>
            <a:spLocks noGrp="1" noChangeArrowheads="1"/>
          </p:cNvSpPr>
          <p:nvPr>
            <p:ph type="sldNum" sz="quarter" idx="18"/>
          </p:nvPr>
        </p:nvSpPr>
        <p:spPr>
          <a:xfrm>
            <a:off x="4684868" y="4623550"/>
            <a:ext cx="309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en-US" smtClean="0"/>
            </a:lvl1pPr>
          </a:lstStyle>
          <a:p>
            <a:pPr algn="ctr"/>
            <a:fld id="{F1E776F5-9A26-455E-BF09-7D727D022004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105810"/>
      </p:ext>
    </p:extLst>
  </p:cSld>
  <p:clrMapOvr>
    <a:masterClrMapping/>
  </p:clrMapOvr>
  <p:transition>
    <p:fade/>
  </p:transition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rop-in Imag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64018" y="170815"/>
            <a:ext cx="8229600" cy="55399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3538" y="937700"/>
            <a:ext cx="2336800" cy="3492375"/>
          </a:xfrm>
        </p:spPr>
        <p:txBody>
          <a:bodyPr tIns="45720" rIns="91440" bIns="4572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None/>
              <a:defRPr sz="1300">
                <a:solidFill>
                  <a:schemeClr val="tx1"/>
                </a:solidFill>
              </a:defRPr>
            </a:lvl1pPr>
            <a:lvl2pPr>
              <a:lnSpc>
                <a:spcPts val="3000"/>
              </a:lnSpc>
              <a:spcBef>
                <a:spcPts val="72"/>
              </a:spcBef>
              <a:buClr>
                <a:schemeClr val="accent2"/>
              </a:buClr>
              <a:defRPr sz="2400"/>
            </a:lvl2pPr>
            <a:lvl3pPr>
              <a:lnSpc>
                <a:spcPts val="3000"/>
              </a:lnSpc>
              <a:spcBef>
                <a:spcPts val="72"/>
              </a:spcBef>
              <a:buClr>
                <a:schemeClr val="accent2"/>
              </a:buClr>
              <a:defRPr sz="2400"/>
            </a:lvl3pPr>
            <a:lvl4pPr>
              <a:lnSpc>
                <a:spcPts val="3000"/>
              </a:lnSpc>
              <a:spcBef>
                <a:spcPts val="72"/>
              </a:spcBef>
              <a:buClr>
                <a:schemeClr val="accent2"/>
              </a:buClr>
              <a:defRPr sz="2400"/>
            </a:lvl4pPr>
            <a:lvl5pPr>
              <a:lnSpc>
                <a:spcPts val="3000"/>
              </a:lnSpc>
              <a:spcBef>
                <a:spcPts val="72"/>
              </a:spcBef>
              <a:buClr>
                <a:schemeClr val="accent2"/>
              </a:buClr>
              <a:defRPr sz="24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684868" y="4623550"/>
            <a:ext cx="309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en-US" smtClean="0"/>
            </a:lvl1pPr>
          </a:lstStyle>
          <a:p>
            <a:pPr algn="ctr"/>
            <a:fld id="{F1E776F5-9A26-455E-BF09-7D727D022004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3200401" y="937699"/>
            <a:ext cx="5438775" cy="35004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92676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rop-in Image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64603" y="177011"/>
            <a:ext cx="8229600" cy="55399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3538" y="3671393"/>
            <a:ext cx="8229600" cy="486725"/>
          </a:xfrm>
        </p:spPr>
        <p:txBody>
          <a:bodyPr tIns="45720" rIns="91440" bIns="4572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None/>
              <a:defRPr sz="1300">
                <a:solidFill>
                  <a:schemeClr val="tx1"/>
                </a:solidFill>
              </a:defRPr>
            </a:lvl1pPr>
            <a:lvl2pPr>
              <a:lnSpc>
                <a:spcPts val="3000"/>
              </a:lnSpc>
              <a:spcBef>
                <a:spcPts val="72"/>
              </a:spcBef>
              <a:buClr>
                <a:schemeClr val="accent2"/>
              </a:buClr>
              <a:defRPr sz="2400"/>
            </a:lvl2pPr>
            <a:lvl3pPr>
              <a:lnSpc>
                <a:spcPts val="3000"/>
              </a:lnSpc>
              <a:spcBef>
                <a:spcPts val="72"/>
              </a:spcBef>
              <a:buClr>
                <a:schemeClr val="accent2"/>
              </a:buClr>
              <a:defRPr sz="2400"/>
            </a:lvl3pPr>
            <a:lvl4pPr>
              <a:lnSpc>
                <a:spcPts val="3000"/>
              </a:lnSpc>
              <a:spcBef>
                <a:spcPts val="72"/>
              </a:spcBef>
              <a:buClr>
                <a:schemeClr val="accent2"/>
              </a:buClr>
              <a:defRPr sz="2400"/>
            </a:lvl4pPr>
            <a:lvl5pPr>
              <a:lnSpc>
                <a:spcPts val="3000"/>
              </a:lnSpc>
              <a:spcBef>
                <a:spcPts val="72"/>
              </a:spcBef>
              <a:buClr>
                <a:schemeClr val="accent2"/>
              </a:buClr>
              <a:defRPr sz="24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684868" y="4623550"/>
            <a:ext cx="309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en-US" smtClean="0"/>
            </a:lvl1pPr>
          </a:lstStyle>
          <a:p>
            <a:pPr algn="ctr"/>
            <a:fld id="{F1E776F5-9A26-455E-BF09-7D727D022004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4603" y="910829"/>
            <a:ext cx="8234362" cy="266006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66967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3538" y="169300"/>
            <a:ext cx="81915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3538" y="692520"/>
            <a:ext cx="8199438" cy="3174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67"/>
          <a:stretch/>
        </p:blipFill>
        <p:spPr bwMode="auto">
          <a:xfrm>
            <a:off x="1" y="4908835"/>
            <a:ext cx="9151963" cy="241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684868" y="4623550"/>
            <a:ext cx="309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en-US" altLang="en-US" sz="800" smtClean="0">
                <a:solidFill>
                  <a:schemeClr val="tx1"/>
                </a:solidFill>
              </a:defRPr>
            </a:lvl1pPr>
          </a:lstStyle>
          <a:p>
            <a:pPr algn="ctr"/>
            <a:fld id="{F1E776F5-9A26-455E-BF09-7D727D022004}" type="slidenum">
              <a:rPr lang="en-US" smtClean="0"/>
              <a:pPr algn="ctr"/>
              <a:t>‹#›</a:t>
            </a:fld>
            <a:endParaRPr lang="en-US" dirty="0"/>
          </a:p>
        </p:txBody>
      </p:sp>
      <p:pic>
        <p:nvPicPr>
          <p:cNvPr id="12" name="Picture 58" descr="C:\Users\Sarah\Desktop\IHME_logo_rgb-01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816" y="4632582"/>
            <a:ext cx="2356834" cy="146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451582" y="4602857"/>
            <a:ext cx="2812318" cy="202816"/>
            <a:chOff x="451582" y="4588285"/>
            <a:chExt cx="3011671" cy="217192"/>
          </a:xfrm>
        </p:grpSpPr>
        <p:pic>
          <p:nvPicPr>
            <p:cNvPr id="16" name="Picture 15" descr="IHME_logo_acr_RGB_sm.png"/>
            <p:cNvPicPr>
              <a:picLocks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582" y="4588285"/>
              <a:ext cx="670914" cy="217192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/>
          </p:nvCxnSpPr>
          <p:spPr>
            <a:xfrm>
              <a:off x="1263573" y="4605293"/>
              <a:ext cx="0" cy="18906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5">
              <a:lum bright="-30000"/>
            </a:blip>
            <a:srcRect l="13858"/>
            <a:stretch/>
          </p:blipFill>
          <p:spPr>
            <a:xfrm>
              <a:off x="1679866" y="4623146"/>
              <a:ext cx="1783387" cy="153354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/>
            </p:cNvPicPr>
            <p:nvPr/>
          </p:nvPicPr>
          <p:blipFill rotWithShape="1">
            <a:blip r:embed="rId25">
              <a:lum/>
            </a:blip>
            <a:srcRect r="87556"/>
            <a:stretch/>
          </p:blipFill>
          <p:spPr>
            <a:xfrm>
              <a:off x="1392699" y="4625681"/>
              <a:ext cx="257864" cy="153354"/>
            </a:xfrm>
            <a:prstGeom prst="rect">
              <a:avLst/>
            </a:prstGeom>
          </p:spPr>
        </p:pic>
      </p:grpSp>
      <p:pic>
        <p:nvPicPr>
          <p:cNvPr id="13" name="Picture 2"/>
          <p:cNvPicPr>
            <a:picLocks noChangeAspect="1" noChangeArrowheads="1"/>
          </p:cNvPicPr>
          <p:nvPr userDrawn="1"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67"/>
          <a:stretch/>
        </p:blipFill>
        <p:spPr bwMode="auto">
          <a:xfrm>
            <a:off x="1" y="4908835"/>
            <a:ext cx="9151963" cy="241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8" descr="C:\Users\Sarah\Desktop\IHME_logo_rgb-01.png"/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816" y="4632582"/>
            <a:ext cx="2356834" cy="1465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/>
          <p:cNvGrpSpPr/>
          <p:nvPr userDrawn="1"/>
        </p:nvGrpSpPr>
        <p:grpSpPr>
          <a:xfrm>
            <a:off x="451582" y="4602857"/>
            <a:ext cx="2812318" cy="202816"/>
            <a:chOff x="451582" y="4588285"/>
            <a:chExt cx="3011671" cy="217192"/>
          </a:xfrm>
        </p:grpSpPr>
        <p:pic>
          <p:nvPicPr>
            <p:cNvPr id="22" name="Picture 21" descr="IHME_logo_acr_RGB_sm.png"/>
            <p:cNvPicPr>
              <a:picLocks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582" y="4588285"/>
              <a:ext cx="670914" cy="217192"/>
            </a:xfrm>
            <a:prstGeom prst="rect">
              <a:avLst/>
            </a:prstGeom>
          </p:spPr>
        </p:pic>
        <p:cxnSp>
          <p:nvCxnSpPr>
            <p:cNvPr id="23" name="Straight Connector 22"/>
            <p:cNvCxnSpPr/>
            <p:nvPr userDrawn="1"/>
          </p:nvCxnSpPr>
          <p:spPr>
            <a:xfrm>
              <a:off x="1263573" y="4605293"/>
              <a:ext cx="0" cy="18906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23"/>
            <p:cNvPicPr>
              <a:picLocks noChangeAspect="1"/>
            </p:cNvPicPr>
            <p:nvPr userDrawn="1"/>
          </p:nvPicPr>
          <p:blipFill rotWithShape="1">
            <a:blip r:embed="rId25">
              <a:lum bright="-30000"/>
            </a:blip>
            <a:srcRect l="13858"/>
            <a:stretch/>
          </p:blipFill>
          <p:spPr>
            <a:xfrm>
              <a:off x="1679866" y="4623146"/>
              <a:ext cx="1783387" cy="153354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/>
            </p:cNvPicPr>
            <p:nvPr userDrawn="1"/>
          </p:nvPicPr>
          <p:blipFill rotWithShape="1">
            <a:blip r:embed="rId25">
              <a:lum/>
            </a:blip>
            <a:srcRect r="87556"/>
            <a:stretch/>
          </p:blipFill>
          <p:spPr>
            <a:xfrm>
              <a:off x="1392699" y="4625681"/>
              <a:ext cx="257864" cy="1533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1783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685" r:id="rId14"/>
    <p:sldLayoutId id="2147483679" r:id="rId15"/>
    <p:sldLayoutId id="2147483680" r:id="rId16"/>
    <p:sldLayoutId id="2147483690" r:id="rId17"/>
    <p:sldLayoutId id="2147483691" r:id="rId18"/>
    <p:sldLayoutId id="2147483713" r:id="rId19"/>
    <p:sldLayoutId id="2147483714" r:id="rId20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</a:defRPr>
      </a:lvl9pPr>
    </p:titleStyle>
    <p:bodyStyle>
      <a:lvl1pPr marL="231775" indent="-231775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120000"/>
        <a:buChar char="•"/>
        <a:defRPr sz="1300">
          <a:solidFill>
            <a:schemeClr val="tx1"/>
          </a:solidFill>
          <a:latin typeface="+mn-lt"/>
          <a:ea typeface="+mn-ea"/>
          <a:cs typeface="+mn-cs"/>
        </a:defRPr>
      </a:lvl1pPr>
      <a:lvl2pPr marL="566738" indent="-220663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90000"/>
        <a:buFont typeface="Courier New" pitchFamily="49" charset="0"/>
        <a:buChar char="o"/>
        <a:defRPr sz="1300">
          <a:solidFill>
            <a:schemeClr val="tx1"/>
          </a:solidFill>
          <a:latin typeface="+mn-lt"/>
        </a:defRPr>
      </a:lvl2pPr>
      <a:lvl3pPr marL="912813" indent="-231775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90000"/>
        <a:buFont typeface="Arial" pitchFamily="34" charset="0"/>
        <a:buChar char="─"/>
        <a:defRPr sz="1300">
          <a:solidFill>
            <a:schemeClr val="tx1"/>
          </a:solidFill>
          <a:latin typeface="+mn-lt"/>
        </a:defRPr>
      </a:lvl3pPr>
      <a:lvl4pPr marL="1258888" indent="-231775" algn="l" rtl="0" eaLnBrk="1" fontAlgn="base" hangingPunct="1">
        <a:spcBef>
          <a:spcPct val="45000"/>
        </a:spcBef>
        <a:spcAft>
          <a:spcPct val="0"/>
        </a:spcAft>
        <a:buClr>
          <a:schemeClr val="accent1"/>
        </a:buClr>
        <a:buFont typeface="Arial" pitchFamily="34" charset="0"/>
        <a:buChar char="»"/>
        <a:defRPr sz="1600">
          <a:solidFill>
            <a:srgbClr val="404040"/>
          </a:solidFill>
          <a:latin typeface="+mn-lt"/>
        </a:defRPr>
      </a:lvl4pPr>
      <a:lvl5pPr marL="1597025" indent="-223838" algn="l" rtl="0" eaLnBrk="1" fontAlgn="base" hangingPunct="1">
        <a:spcBef>
          <a:spcPct val="45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054225" indent="-223838" algn="l" rtl="0" eaLnBrk="1" fontAlgn="base" hangingPunct="1">
        <a:spcBef>
          <a:spcPct val="45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511425" indent="-223838" algn="l" rtl="0" eaLnBrk="1" fontAlgn="base" hangingPunct="1">
        <a:spcBef>
          <a:spcPct val="45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2968625" indent="-223838" algn="l" rtl="0" eaLnBrk="1" fontAlgn="base" hangingPunct="1">
        <a:spcBef>
          <a:spcPct val="45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425825" indent="-223838" algn="l" rtl="0" eaLnBrk="1" fontAlgn="base" hangingPunct="1">
        <a:spcBef>
          <a:spcPct val="45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png"/><Relationship Id="rId11" Type="http://schemas.openxmlformats.org/officeDocument/2006/relationships/image" Target="../media/image19.png"/><Relationship Id="rId5" Type="http://schemas.openxmlformats.org/officeDocument/2006/relationships/hyperlink" Target="http://upload.wikimedia.org/wikipedia/commons/2/28/Tz-map.png" TargetMode="External"/><Relationship Id="rId10" Type="http://schemas.openxmlformats.org/officeDocument/2006/relationships/image" Target="../media/image14.png"/><Relationship Id="rId4" Type="http://schemas.openxmlformats.org/officeDocument/2006/relationships/image" Target="../media/image15.png"/><Relationship Id="rId9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vizhub.healthdata.org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58775" y="1362942"/>
            <a:ext cx="7772400" cy="954107"/>
          </a:xfrm>
        </p:spPr>
        <p:txBody>
          <a:bodyPr/>
          <a:lstStyle/>
          <a:p>
            <a:r>
              <a:rPr lang="en-US" sz="2800" dirty="0" smtClean="0"/>
              <a:t>Identifying underlying cause-of-death at scale: the verbal autopsy and beyond</a:t>
            </a:r>
            <a:endParaRPr lang="en-US" sz="2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dirty="0" smtClean="0"/>
              <a:t>Abraham D. Flaxman</a:t>
            </a:r>
          </a:p>
          <a:p>
            <a:r>
              <a:rPr lang="en-US" sz="2400" dirty="0" smtClean="0"/>
              <a:t>4/17/2019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834438" y="4622800"/>
            <a:ext cx="309562" cy="215900"/>
          </a:xfrm>
        </p:spPr>
        <p:txBody>
          <a:bodyPr/>
          <a:lstStyle/>
          <a:p>
            <a:pPr algn="ctr"/>
            <a:fld id="{F1E776F5-9A26-455E-BF09-7D727D022004}" type="slidenum">
              <a:rPr lang="en-US" smtClean="0"/>
              <a:pPr algn="ctr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48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128B602-0415-4BE7-B4DD-D0AC5665E56E}" type="slidenum">
              <a:rPr lang="en-US" smtClean="0">
                <a:solidFill>
                  <a:srgbClr val="FFFFFF"/>
                </a:solidFill>
              </a:rPr>
              <a:pPr eaLnBrk="1" hangingPunct="1"/>
              <a:t>10</a:t>
            </a:fld>
            <a:endParaRPr lang="en-US" smtClean="0">
              <a:solidFill>
                <a:srgbClr val="FFFFFF"/>
              </a:solidFill>
            </a:endParaRPr>
          </a:p>
        </p:txBody>
      </p:sp>
      <p:pic>
        <p:nvPicPr>
          <p:cNvPr id="9" name="Picture 8" descr="va-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7112" y="528802"/>
            <a:ext cx="6549776" cy="3902261"/>
          </a:xfrm>
          <a:prstGeom prst="round2Same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0888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38" y="169300"/>
            <a:ext cx="8191500" cy="461665"/>
          </a:xfrm>
        </p:spPr>
        <p:txBody>
          <a:bodyPr/>
          <a:lstStyle/>
          <a:p>
            <a:r>
              <a:rPr lang="en-US" sz="2400" dirty="0" smtClean="0"/>
              <a:t>Example VA response (this data is real)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Deceased was 53 Year Old Male, with:</a:t>
            </a:r>
          </a:p>
          <a:p>
            <a:pPr lvl="1"/>
            <a:r>
              <a:rPr lang="en-US" sz="1800" dirty="0"/>
              <a:t>Asthma</a:t>
            </a:r>
          </a:p>
          <a:p>
            <a:pPr lvl="1"/>
            <a:r>
              <a:rPr lang="en-US" sz="1800" dirty="0"/>
              <a:t>Heart Disease</a:t>
            </a:r>
          </a:p>
          <a:p>
            <a:pPr lvl="1"/>
            <a:r>
              <a:rPr lang="en-US" sz="1800" dirty="0"/>
              <a:t>Hypertension</a:t>
            </a:r>
          </a:p>
          <a:p>
            <a:pPr lvl="1"/>
            <a:r>
              <a:rPr lang="en-US" sz="1800" dirty="0"/>
              <a:t>Ankle Swelling</a:t>
            </a:r>
          </a:p>
          <a:p>
            <a:pPr lvl="1"/>
            <a:r>
              <a:rPr lang="en-US" sz="1800" dirty="0"/>
              <a:t>Puffiness of the Face, All Over His Body</a:t>
            </a:r>
          </a:p>
          <a:p>
            <a:pPr lvl="1"/>
            <a:r>
              <a:rPr lang="en-US" sz="1800" dirty="0"/>
              <a:t>Cough, Produced Sputum</a:t>
            </a:r>
          </a:p>
          <a:p>
            <a:endParaRPr lang="en-US" sz="1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/>
            <a:endParaRPr lang="en-US" sz="1800" dirty="0" smtClean="0"/>
          </a:p>
          <a:p>
            <a:pPr lvl="1"/>
            <a:r>
              <a:rPr lang="en-US" sz="1800" dirty="0" smtClean="0"/>
              <a:t>Difficulty </a:t>
            </a:r>
            <a:r>
              <a:rPr lang="en-US" sz="1800" dirty="0"/>
              <a:t>Breathing - On-and-Off, Worse in Walking Position</a:t>
            </a:r>
          </a:p>
          <a:p>
            <a:pPr lvl="1"/>
            <a:r>
              <a:rPr lang="en-US" sz="1800" dirty="0"/>
              <a:t>More than Usual Protruding Belly</a:t>
            </a:r>
          </a:p>
          <a:p>
            <a:pPr lvl="1"/>
            <a:r>
              <a:rPr lang="en-US" sz="1800" dirty="0"/>
              <a:t>Used Tobacco</a:t>
            </a:r>
          </a:p>
          <a:p>
            <a:pPr lvl="1"/>
            <a:r>
              <a:rPr lang="en-US" sz="1800" dirty="0"/>
              <a:t>Drank Low Amount of Alcohol</a:t>
            </a:r>
          </a:p>
          <a:p>
            <a:pPr lvl="1"/>
            <a:r>
              <a:rPr lang="en-US" sz="1800" dirty="0"/>
              <a:t>Free Text: Asthma, Breath, Heart, Lung, Swell, Water</a:t>
            </a:r>
          </a:p>
          <a:p>
            <a:endParaRPr lang="en-US" sz="1800" dirty="0"/>
          </a:p>
        </p:txBody>
      </p:sp>
      <p:sp>
        <p:nvSpPr>
          <p:cNvPr id="10" name="TextBox 9"/>
          <p:cNvSpPr txBox="1"/>
          <p:nvPr/>
        </p:nvSpPr>
        <p:spPr>
          <a:xfrm>
            <a:off x="2839065" y="1264807"/>
            <a:ext cx="2232282" cy="12464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  <a:p>
            <a:pPr algn="ctr"/>
            <a:r>
              <a:rPr lang="en-US" dirty="0"/>
              <a:t>Underlying Cause: COPD</a:t>
            </a:r>
          </a:p>
          <a:p>
            <a:pPr algn="ctr"/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31337152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38" y="169300"/>
            <a:ext cx="8191500" cy="461665"/>
          </a:xfrm>
        </p:spPr>
        <p:txBody>
          <a:bodyPr/>
          <a:lstStyle/>
          <a:p>
            <a:r>
              <a:rPr lang="en-US" sz="2400" dirty="0"/>
              <a:t>PHMRC VA Validation </a:t>
            </a:r>
            <a:r>
              <a:rPr lang="en-US" sz="2400" dirty="0" smtClean="0"/>
              <a:t>Dataset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1800" dirty="0">
                <a:solidFill>
                  <a:schemeClr val="tx2"/>
                </a:solidFill>
                <a:cs typeface="Calibri" pitchFamily="34" charset="0"/>
              </a:rPr>
              <a:t>Population Health Metrics Research Consortium (PHMRC) study was part of the Bill &amp; Melinda Gates Foundation Grand Challenges in Global </a:t>
            </a:r>
            <a:r>
              <a:rPr lang="en-US" sz="1800" dirty="0" smtClean="0">
                <a:solidFill>
                  <a:schemeClr val="tx2"/>
                </a:solidFill>
                <a:cs typeface="Calibri" pitchFamily="34" charset="0"/>
              </a:rPr>
              <a:t>Health </a:t>
            </a:r>
            <a:endParaRPr lang="en-US" sz="1800" dirty="0">
              <a:solidFill>
                <a:schemeClr val="tx2"/>
              </a:solidFill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B9042B7-546B-4550-ABEC-22FFA953868D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12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Picture 7" descr="530px-India_Andhra_Pradesh_locator_ma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253" y="1810892"/>
            <a:ext cx="1226930" cy="1386419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mage:Tz-map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111" y="1832560"/>
            <a:ext cx="1291439" cy="1373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8" descr="530px-India_Uttar_Pradesh_locator_map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783" y="3201639"/>
            <a:ext cx="1213445" cy="1371645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http://sistercities.lacity.org/images/map/mexicoCity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439" y="3206181"/>
            <a:ext cx="1291439" cy="136256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6515601" y="3203276"/>
          <a:ext cx="1190625" cy="13864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Photo Editor Photo" r:id="rId9" imgW="3343742" imgH="7171429" progId="">
                  <p:embed/>
                </p:oleObj>
              </mc:Choice>
              <mc:Fallback>
                <p:oleObj name="Photo Editor Photo" r:id="rId9" imgW="3343742" imgH="7171429" progId="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2058" b="5882"/>
                      <a:stretch>
                        <a:fillRect/>
                      </a:stretch>
                    </p:blipFill>
                    <p:spPr bwMode="auto">
                      <a:xfrm>
                        <a:off x="6515601" y="3203276"/>
                        <a:ext cx="1190625" cy="1386419"/>
                      </a:xfrm>
                      <a:prstGeom prst="rect">
                        <a:avLst/>
                      </a:prstGeom>
                      <a:noFill/>
                      <a:ln w="63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43000" y="1986092"/>
            <a:ext cx="6858000" cy="24262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7361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63538" y="169300"/>
            <a:ext cx="8191500" cy="461665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2400" dirty="0"/>
              <a:t>Deaths with CoD known and VA collected</a:t>
            </a:r>
          </a:p>
        </p:txBody>
      </p:sp>
      <p:sp>
        <p:nvSpPr>
          <p:cNvPr id="5124" name="Slide Number Placeholder 2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073611F-0B8D-4307-BD2A-70C2C14F2BDF}" type="slidenum">
              <a:rPr lang="en-US" smtClean="0">
                <a:solidFill>
                  <a:schemeClr val="bg1"/>
                </a:solidFill>
              </a:rPr>
              <a:pPr eaLnBrk="1" hangingPunct="1"/>
              <a:t>13</a:t>
            </a:fld>
            <a:endParaRPr lang="en-US" smtClean="0">
              <a:solidFill>
                <a:schemeClr val="bg1"/>
              </a:solidFill>
            </a:endParaRPr>
          </a:p>
        </p:txBody>
      </p:sp>
      <p:graphicFrame>
        <p:nvGraphicFramePr>
          <p:cNvPr id="9" name="Content Placeholder 2"/>
          <p:cNvGraphicFramePr>
            <a:graphicFrameLocks/>
          </p:cNvGraphicFramePr>
          <p:nvPr>
            <p:extLst/>
          </p:nvPr>
        </p:nvGraphicFramePr>
        <p:xfrm>
          <a:off x="1366977" y="777243"/>
          <a:ext cx="6375736" cy="3684915"/>
        </p:xfrm>
        <a:graphic>
          <a:graphicData uri="http://schemas.openxmlformats.org/drawingml/2006/table">
            <a:tbl>
              <a:tblPr/>
              <a:tblGrid>
                <a:gridCol w="7969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69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69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69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69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69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69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69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09435"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5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Site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D2B0">
                        <a:lumMod val="60000"/>
                        <a:lumOff val="4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5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Adult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D2B0">
                        <a:lumMod val="60000"/>
                        <a:lumOff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5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Child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D2B0">
                        <a:lumMod val="60000"/>
                        <a:lumOff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5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Neonate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D2B0">
                        <a:lumMod val="60000"/>
                        <a:lumOff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D2B0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4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5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Level 1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D2B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500" b="1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Level 2</a:t>
                      </a:r>
                      <a:endParaRPr lang="en-US" sz="1500" b="1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D2B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5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Level 1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D2B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5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Level 2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D2B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5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Level 1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D2B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5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Level 2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D2B0">
                        <a:lumMod val="60000"/>
                        <a:lumOff val="4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943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AP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D2B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1,285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8AA4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50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269</a:t>
                      </a:r>
                      <a:endParaRPr lang="en-US" sz="15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8AA4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50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385</a:t>
                      </a:r>
                      <a:endParaRPr lang="en-US" sz="15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8AA4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50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66</a:t>
                      </a:r>
                      <a:endParaRPr lang="en-US" sz="15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8AA4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50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376</a:t>
                      </a:r>
                      <a:endParaRPr lang="en-US" sz="15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8AA4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8AA4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2,382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8AA4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943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Bohol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D2B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50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998</a:t>
                      </a:r>
                      <a:endParaRPr lang="en-US" sz="15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8AA4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262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8AA4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50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234</a:t>
                      </a:r>
                      <a:endParaRPr lang="en-US" sz="15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8AA4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50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30</a:t>
                      </a:r>
                      <a:endParaRPr lang="en-US" sz="15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8AA4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50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374</a:t>
                      </a:r>
                      <a:endParaRPr lang="en-US" sz="15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8AA4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50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15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8AA4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1,898</a:t>
                      </a:r>
                      <a:endParaRPr lang="en-US" sz="1500" b="1" i="0" u="none" strike="noStrike" dirty="0" smtClean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8AA4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943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Dar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D2B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1,556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8AA4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162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8AA4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366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8AA4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50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106</a:t>
                      </a:r>
                      <a:endParaRPr lang="en-US" sz="15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8AA4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1,047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8AA4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50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15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8AA4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3,239</a:t>
                      </a:r>
                      <a:endParaRPr lang="en-US" sz="1500" b="1" i="0" u="none" strike="noStrike" dirty="0" smtClean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8AA4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943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Mexico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D2B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1,373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8AA4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50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215</a:t>
                      </a:r>
                      <a:endParaRPr lang="en-US" sz="15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8AA4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124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8AA4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8AA4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50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313</a:t>
                      </a:r>
                      <a:endParaRPr lang="en-US" sz="15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8AA4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50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15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8AA4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2,031</a:t>
                      </a:r>
                      <a:endParaRPr lang="en-US" sz="1500" b="1" i="0" u="none" strike="noStrike" dirty="0" smtClean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8AA4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943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Pemba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D2B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50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266</a:t>
                      </a:r>
                      <a:endParaRPr lang="en-US" sz="15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8AA4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50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31</a:t>
                      </a:r>
                      <a:endParaRPr lang="en-US" sz="15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8AA4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50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156</a:t>
                      </a:r>
                      <a:endParaRPr lang="en-US" sz="15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8AA4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105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8AA4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261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8AA4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50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5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8AA4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822</a:t>
                      </a:r>
                      <a:endParaRPr lang="en-US" sz="1500" b="1" i="0" u="none" strike="noStrike" dirty="0" smtClean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8AA4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943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UP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D2B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1,277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8AA4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50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142</a:t>
                      </a:r>
                      <a:endParaRPr lang="en-US" sz="15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8AA4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50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412</a:t>
                      </a:r>
                      <a:endParaRPr lang="en-US" sz="15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8AA4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50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87</a:t>
                      </a:r>
                      <a:endParaRPr lang="en-US" sz="15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8AA4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50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251</a:t>
                      </a:r>
                      <a:endParaRPr lang="en-US" sz="15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8AA4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8AA4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2,170</a:t>
                      </a:r>
                      <a:endParaRPr lang="en-US" sz="1500" b="1" i="0" u="none" strike="noStrike" dirty="0" smtClean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8AA4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943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15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D2B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5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6,755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8AA4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5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1,081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8AA4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5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1,677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8AA4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500" b="1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398</a:t>
                      </a:r>
                      <a:endParaRPr lang="en-US" sz="1500" b="1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8AA4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5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2,622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8AA4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5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8AA4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12,542</a:t>
                      </a:r>
                      <a:endParaRPr lang="en-US" sz="1800" b="1" i="0" u="none" strike="noStrike" dirty="0" smtClean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8AA4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911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38" y="169300"/>
            <a:ext cx="8191500" cy="461665"/>
          </a:xfrm>
        </p:spPr>
        <p:txBody>
          <a:bodyPr/>
          <a:lstStyle/>
          <a:p>
            <a:r>
              <a:rPr lang="en-US" sz="2400" dirty="0" smtClean="0"/>
              <a:t>Labeled data</a:t>
            </a:r>
            <a:endParaRPr lang="en-US" sz="2400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4294967295"/>
          </p:nvPr>
        </p:nvPicPr>
        <p:blipFill>
          <a:blip r:embed="rId2"/>
          <a:srcRect t="3926" b="3926"/>
          <a:stretch>
            <a:fillRect/>
          </a:stretch>
        </p:blipFill>
        <p:spPr>
          <a:xfrm>
            <a:off x="1187246" y="550862"/>
            <a:ext cx="6858000" cy="436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93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38" y="169300"/>
            <a:ext cx="8191500" cy="461665"/>
          </a:xfrm>
        </p:spPr>
        <p:txBody>
          <a:bodyPr/>
          <a:lstStyle/>
          <a:p>
            <a:r>
              <a:rPr lang="en-US" sz="2400" dirty="0" smtClean="0"/>
              <a:t>Outline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smtClean="0"/>
              <a:t>Why </a:t>
            </a:r>
            <a:r>
              <a:rPr lang="en-US" sz="1600" dirty="0"/>
              <a:t>count </a:t>
            </a:r>
            <a:r>
              <a:rPr lang="en-US" sz="1600" dirty="0" smtClean="0"/>
              <a:t>deaths and why count them cause by </a:t>
            </a:r>
            <a:r>
              <a:rPr lang="en-US" sz="1600" dirty="0"/>
              <a:t>cause?</a:t>
            </a:r>
          </a:p>
          <a:p>
            <a:r>
              <a:rPr lang="en-US" sz="1600" dirty="0" smtClean="0"/>
              <a:t>What is verbal autopsy and how can it help to do </a:t>
            </a:r>
            <a:r>
              <a:rPr lang="en-US" sz="1600" dirty="0"/>
              <a:t>this?</a:t>
            </a:r>
          </a:p>
          <a:p>
            <a:r>
              <a:rPr lang="en-US" sz="1600" b="1" dirty="0"/>
              <a:t>W</a:t>
            </a:r>
            <a:r>
              <a:rPr lang="en-US" sz="1600" b="1" dirty="0" smtClean="0"/>
              <a:t>hat </a:t>
            </a:r>
            <a:r>
              <a:rPr lang="en-US" sz="1600" b="1" dirty="0"/>
              <a:t>can we do today, and how does </a:t>
            </a:r>
            <a:r>
              <a:rPr lang="en-US" sz="1600" b="1" dirty="0" err="1"/>
              <a:t>SmartVA</a:t>
            </a:r>
            <a:r>
              <a:rPr lang="en-US" sz="1600" b="1" dirty="0"/>
              <a:t> play a role</a:t>
            </a:r>
            <a:r>
              <a:rPr lang="en-US" sz="1600" b="1" dirty="0" smtClean="0"/>
              <a:t>?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1E776F5-9A26-455E-BF09-7D727D022004}" type="slidenum">
              <a:rPr lang="en-US" smtClean="0"/>
              <a:pPr algn="ctr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468034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Slide Number Placeholder 2"/>
          <p:cNvSpPr>
            <a:spLocks noGrp="1"/>
          </p:cNvSpPr>
          <p:nvPr>
            <p:ph type="sldNum" sz="quarter" idx="429496729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169B949-2D41-460C-9332-280309E10209}" type="slidenum">
              <a:rPr lang="en-US" smtClean="0">
                <a:solidFill>
                  <a:srgbClr val="FFFFFF"/>
                </a:solidFill>
              </a:rPr>
              <a:pPr eaLnBrk="1" hangingPunct="1">
                <a:defRPr/>
              </a:pPr>
              <a:t>16</a:t>
            </a:fld>
            <a:endParaRPr lang="en-US" smtClean="0">
              <a:solidFill>
                <a:srgbClr val="FFFFFF"/>
              </a:solidFill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425" y="0"/>
            <a:ext cx="2359151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582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38" y="170815"/>
            <a:ext cx="8229600" cy="461665"/>
          </a:xfrm>
        </p:spPr>
        <p:txBody>
          <a:bodyPr/>
          <a:lstStyle/>
          <a:p>
            <a:r>
              <a:rPr lang="en-US" sz="2400" dirty="0" smtClean="0"/>
              <a:t>Data-driven Item Reduction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989" y="926165"/>
            <a:ext cx="5680024" cy="3891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4471739" y="1037446"/>
            <a:ext cx="8907" cy="33221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91108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Population-level 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CSMF </a:t>
            </a:r>
            <a:r>
              <a:rPr lang="en-US" dirty="0"/>
              <a:t>A</a:t>
            </a:r>
            <a:r>
              <a:rPr lang="en-US" dirty="0" smtClean="0"/>
              <a:t>ccuracy,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78126"/>
            <a:ext cx="6858000" cy="35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Brace 4"/>
          <p:cNvSpPr/>
          <p:nvPr/>
        </p:nvSpPr>
        <p:spPr>
          <a:xfrm>
            <a:off x="2825602" y="1928855"/>
            <a:ext cx="143540" cy="590107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Brace 6"/>
          <p:cNvSpPr/>
          <p:nvPr/>
        </p:nvSpPr>
        <p:spPr>
          <a:xfrm>
            <a:off x="3992525" y="2574782"/>
            <a:ext cx="143540" cy="709724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ight Brace 7"/>
          <p:cNvSpPr/>
          <p:nvPr/>
        </p:nvSpPr>
        <p:spPr>
          <a:xfrm>
            <a:off x="5188689" y="3284505"/>
            <a:ext cx="143540" cy="295054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ight Brace 8"/>
          <p:cNvSpPr/>
          <p:nvPr/>
        </p:nvSpPr>
        <p:spPr>
          <a:xfrm>
            <a:off x="6368902" y="3284506"/>
            <a:ext cx="143540" cy="725672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ight Brace 9"/>
          <p:cNvSpPr/>
          <p:nvPr/>
        </p:nvSpPr>
        <p:spPr>
          <a:xfrm flipH="1">
            <a:off x="6893884" y="3131425"/>
            <a:ext cx="144869" cy="219533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187" y="828624"/>
            <a:ext cx="3286814" cy="617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955682" y="1790355"/>
            <a:ext cx="1877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41"/>
              </a:spcBef>
              <a:buClr>
                <a:schemeClr val="accent1"/>
              </a:buClr>
              <a:buSzPct val="110000"/>
            </a:pPr>
            <a:r>
              <a:rPr lang="en-US" dirty="0">
                <a:solidFill>
                  <a:schemeClr val="tx2"/>
                </a:solidFill>
              </a:rPr>
              <a:t>Predicted </a:t>
            </a:r>
            <a:r>
              <a:rPr lang="en-US" dirty="0" smtClean="0">
                <a:solidFill>
                  <a:schemeClr val="tx2"/>
                </a:solidFill>
              </a:rPr>
              <a:t>CSMF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12" name="Elbow Connector 11"/>
          <p:cNvCxnSpPr/>
          <p:nvPr/>
        </p:nvCxnSpPr>
        <p:spPr>
          <a:xfrm rot="16200000" flipH="1">
            <a:off x="4149498" y="2577578"/>
            <a:ext cx="1283605" cy="263157"/>
          </a:xfrm>
          <a:prstGeom prst="bentConnector3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016375" y="1548461"/>
            <a:ext cx="1368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41"/>
              </a:spcBef>
              <a:buClr>
                <a:schemeClr val="accent1"/>
              </a:buClr>
              <a:buSzPct val="110000"/>
            </a:pPr>
            <a:r>
              <a:rPr lang="en-US" dirty="0" smtClean="0">
                <a:solidFill>
                  <a:schemeClr val="tx2"/>
                </a:solidFill>
              </a:rPr>
              <a:t>True CSMF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17" name="Elbow Connector 16"/>
          <p:cNvCxnSpPr/>
          <p:nvPr/>
        </p:nvCxnSpPr>
        <p:spPr>
          <a:xfrm rot="16200000" flipH="1">
            <a:off x="3331524" y="2026514"/>
            <a:ext cx="1311004" cy="914768"/>
          </a:xfrm>
          <a:prstGeom prst="bentConnector3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9079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Out-of-sample validation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Really being out-of-sample is tricky for CSMF Accuracy</a:t>
            </a:r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787" y="0"/>
            <a:ext cx="2843213" cy="487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1701195" y="2894715"/>
            <a:ext cx="3089755" cy="653902"/>
          </a:xfrm>
          <a:prstGeom prst="rightArrow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Unusual part here</a:t>
            </a:r>
            <a:endParaRPr lang="en-US" b="1" dirty="0"/>
          </a:p>
        </p:txBody>
      </p:sp>
      <p:sp>
        <p:nvSpPr>
          <p:cNvPr id="6" name="Oval 5"/>
          <p:cNvSpPr/>
          <p:nvPr/>
        </p:nvSpPr>
        <p:spPr>
          <a:xfrm>
            <a:off x="4898950" y="2711302"/>
            <a:ext cx="2208914" cy="1020725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79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38" y="169300"/>
            <a:ext cx="8191500" cy="461665"/>
          </a:xfrm>
        </p:spPr>
        <p:txBody>
          <a:bodyPr/>
          <a:lstStyle/>
          <a:p>
            <a:r>
              <a:rPr lang="en-US" sz="2400" dirty="0" smtClean="0"/>
              <a:t>Outline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Why </a:t>
            </a:r>
            <a:r>
              <a:rPr lang="en-US" sz="1800" dirty="0"/>
              <a:t>count </a:t>
            </a:r>
            <a:r>
              <a:rPr lang="en-US" sz="1800" dirty="0" smtClean="0"/>
              <a:t>deaths and why count them cause by </a:t>
            </a:r>
            <a:r>
              <a:rPr lang="en-US" sz="1800" dirty="0"/>
              <a:t>cause?</a:t>
            </a:r>
          </a:p>
          <a:p>
            <a:r>
              <a:rPr lang="en-US" sz="1800" dirty="0" smtClean="0"/>
              <a:t>What is verbal autopsy and how can it help to do </a:t>
            </a:r>
            <a:r>
              <a:rPr lang="en-US" sz="1800" dirty="0"/>
              <a:t>this?</a:t>
            </a:r>
          </a:p>
          <a:p>
            <a:r>
              <a:rPr lang="en-US" sz="1800" dirty="0"/>
              <a:t>W</a:t>
            </a:r>
            <a:r>
              <a:rPr lang="en-US" sz="1800" dirty="0" smtClean="0"/>
              <a:t>hat </a:t>
            </a:r>
            <a:r>
              <a:rPr lang="en-US" sz="1800" dirty="0"/>
              <a:t>can we do today, and how does </a:t>
            </a:r>
            <a:r>
              <a:rPr lang="en-US" sz="1800" dirty="0" err="1"/>
              <a:t>SmartVA</a:t>
            </a:r>
            <a:r>
              <a:rPr lang="en-US" sz="1800" dirty="0"/>
              <a:t> play a role</a:t>
            </a:r>
            <a:r>
              <a:rPr lang="en-US" sz="1800" dirty="0" smtClean="0"/>
              <a:t>?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1E776F5-9A26-455E-BF09-7D727D022004}" type="slidenum">
              <a:rPr lang="en-US" smtClean="0"/>
              <a:pPr algn="ctr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656999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1F2E6-A7BC-496D-9D39-6D142B5688FB}" type="slidenum">
              <a:rPr lang="en-US" smtClean="0">
                <a:solidFill>
                  <a:srgbClr val="FFFFFF"/>
                </a:solidFill>
              </a:rPr>
              <a:pPr/>
              <a:t>20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23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3538" y="169300"/>
            <a:ext cx="8191500" cy="461665"/>
          </a:xfrm>
        </p:spPr>
        <p:txBody>
          <a:bodyPr/>
          <a:lstStyle/>
          <a:p>
            <a:pPr lvl="0"/>
            <a:r>
              <a:rPr lang="en-US" sz="2400" dirty="0" err="1"/>
              <a:t>SmartVA</a:t>
            </a:r>
            <a:r>
              <a:rPr lang="en-US" sz="2400" dirty="0"/>
              <a:t> works</a:t>
            </a:r>
            <a:r>
              <a:rPr lang="en-US" sz="2400" dirty="0" smtClean="0"/>
              <a:t>!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 sz="2000" dirty="0" smtClean="0"/>
              <a:t>It </a:t>
            </a:r>
            <a:r>
              <a:rPr lang="en-US" sz="2000" dirty="0"/>
              <a:t>has been </a:t>
            </a:r>
            <a:r>
              <a:rPr lang="en-US" sz="2000" dirty="0" smtClean="0"/>
              <a:t>applied </a:t>
            </a:r>
            <a:r>
              <a:rPr lang="en-US" sz="2000" dirty="0"/>
              <a:t>in a dozen countries on more than 80,000 </a:t>
            </a:r>
            <a:r>
              <a:rPr lang="en-US" sz="2000" dirty="0" smtClean="0"/>
              <a:t>deaths.</a:t>
            </a:r>
          </a:p>
          <a:p>
            <a:pPr lvl="0"/>
            <a:r>
              <a:rPr lang="en-US" sz="2000" dirty="0" smtClean="0"/>
              <a:t>We </a:t>
            </a:r>
            <a:r>
              <a:rPr lang="en-US" sz="2000" dirty="0"/>
              <a:t>can train people (community health workers) to successfully apply the questionnaire in 20-25 </a:t>
            </a:r>
            <a:r>
              <a:rPr lang="en-US" sz="2000" dirty="0" smtClean="0"/>
              <a:t>minutes</a:t>
            </a:r>
          </a:p>
          <a:p>
            <a:pPr lvl="0"/>
            <a:r>
              <a:rPr lang="en-US" sz="2000" dirty="0" smtClean="0"/>
              <a:t>We typically </a:t>
            </a:r>
            <a:r>
              <a:rPr lang="en-US" sz="2000" dirty="0"/>
              <a:t>diagnose the cause of death in 7 out of 8 cases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231775" lvl="1" indent="-231775">
              <a:buSzPct val="120000"/>
              <a:buFontTx/>
              <a:buChar char="•"/>
            </a:pPr>
            <a:r>
              <a:rPr lang="en-US" sz="1800" dirty="0"/>
              <a:t>We are progressively embedding in country VR systems where the method is dramatically increasing  information about causes of death in the community. </a:t>
            </a:r>
          </a:p>
          <a:p>
            <a:pPr marL="231775" lvl="1" indent="-231775">
              <a:buSzPct val="120000"/>
              <a:buFontTx/>
              <a:buChar char="•"/>
            </a:pPr>
            <a:r>
              <a:rPr lang="en-US" sz="1800" dirty="0"/>
              <a:t>In some countries </a:t>
            </a:r>
            <a:r>
              <a:rPr lang="en-US" sz="1800" dirty="0" smtClean="0"/>
              <a:t>(e.g</a:t>
            </a:r>
            <a:r>
              <a:rPr lang="en-US" sz="1800" dirty="0"/>
              <a:t>. Solomon Islands, Philippines</a:t>
            </a:r>
            <a:r>
              <a:rPr lang="en-US" sz="1800" dirty="0" smtClean="0"/>
              <a:t>), </a:t>
            </a:r>
            <a:r>
              <a:rPr lang="en-US" sz="1800" dirty="0"/>
              <a:t>they are using </a:t>
            </a:r>
            <a:r>
              <a:rPr lang="en-US" sz="1800" dirty="0" err="1"/>
              <a:t>SmartVA</a:t>
            </a:r>
            <a:r>
              <a:rPr lang="en-US" sz="1800" dirty="0"/>
              <a:t> to diagnose the cause of death for </a:t>
            </a:r>
            <a:r>
              <a:rPr lang="en-US" sz="1800" dirty="0" err="1"/>
              <a:t>DoAs</a:t>
            </a:r>
            <a:r>
              <a:rPr lang="en-US" sz="1800" dirty="0"/>
              <a:t>.</a:t>
            </a:r>
          </a:p>
          <a:p>
            <a:pPr marL="231775" lvl="1" indent="-231775">
              <a:buSzPct val="120000"/>
              <a:buFontTx/>
              <a:buChar char="•"/>
            </a:pPr>
            <a:r>
              <a:rPr lang="en-US" sz="1800" dirty="0"/>
              <a:t>It’s revolutionizing CRVS systems Abie</a:t>
            </a:r>
            <a:r>
              <a:rPr lang="en-US" sz="1800" dirty="0" smtClean="0"/>
              <a:t>!!</a:t>
            </a:r>
            <a:endParaRPr lang="en-US"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3204D3B-C328-45BC-BE43-D61C06300A1A}" type="slidenum">
              <a:rPr lang="en-US" smtClean="0">
                <a:solidFill>
                  <a:srgbClr val="FFFFFF"/>
                </a:solidFill>
              </a:rPr>
              <a:pPr/>
              <a:t>21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955269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Acknowledgements</a:t>
            </a:r>
            <a:endParaRPr 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800" dirty="0" smtClean="0"/>
          </a:p>
          <a:p>
            <a:r>
              <a:rPr lang="en-US" sz="1800" dirty="0" smtClean="0"/>
              <a:t>Bill and Melinda Gates Foundation</a:t>
            </a:r>
          </a:p>
          <a:p>
            <a:r>
              <a:rPr lang="en-US" sz="1800" dirty="0" smtClean="0"/>
              <a:t>Bloomberg Philanthropies</a:t>
            </a:r>
          </a:p>
          <a:p>
            <a:endParaRPr lang="en-US" sz="1800" dirty="0"/>
          </a:p>
          <a:p>
            <a:r>
              <a:rPr lang="en-US" sz="1800" dirty="0" smtClean="0"/>
              <a:t>Many hard-working researchers, especially Drs. Alan Lopez, </a:t>
            </a:r>
            <a:r>
              <a:rPr lang="en-US" sz="1800" dirty="0"/>
              <a:t>Chris Murray, </a:t>
            </a:r>
            <a:r>
              <a:rPr lang="en-US" sz="1800" dirty="0" smtClean="0"/>
              <a:t>Spencer James, Andrea Stewart, </a:t>
            </a:r>
            <a:r>
              <a:rPr lang="en-US" sz="1800" dirty="0" err="1" smtClean="0"/>
              <a:t>Alireza</a:t>
            </a:r>
            <a:r>
              <a:rPr lang="en-US" sz="1800" dirty="0" smtClean="0"/>
              <a:t> </a:t>
            </a:r>
            <a:r>
              <a:rPr lang="en-US" sz="1800" dirty="0" err="1" smtClean="0"/>
              <a:t>Vahdatpour</a:t>
            </a:r>
            <a:r>
              <a:rPr lang="en-US" sz="1800" dirty="0" smtClean="0"/>
              <a:t>, Jonathan Joseph.</a:t>
            </a:r>
          </a:p>
          <a:p>
            <a:endParaRPr lang="en-US" sz="1800" dirty="0" smtClean="0"/>
          </a:p>
          <a:p>
            <a:r>
              <a:rPr lang="en-US" sz="1800" b="1" dirty="0" smtClean="0"/>
              <a:t>All of the families who provided their interviews to the PHMRC “Gold Standard” Database.</a:t>
            </a:r>
            <a:endParaRPr lang="en-US" sz="18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1E776F5-9A26-455E-BF09-7D727D022004}" type="slidenum">
              <a:rPr lang="en-US" smtClean="0"/>
              <a:pPr algn="ctr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8796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38" y="169300"/>
            <a:ext cx="8191500" cy="461665"/>
          </a:xfrm>
        </p:spPr>
        <p:txBody>
          <a:bodyPr/>
          <a:lstStyle/>
          <a:p>
            <a:r>
              <a:rPr lang="en-US" sz="2400" dirty="0" smtClean="0"/>
              <a:t>Outline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1" dirty="0" smtClean="0"/>
              <a:t>Why </a:t>
            </a:r>
            <a:r>
              <a:rPr lang="en-US" sz="1800" b="1" dirty="0"/>
              <a:t>count </a:t>
            </a:r>
            <a:r>
              <a:rPr lang="en-US" sz="1800" b="1" dirty="0" smtClean="0"/>
              <a:t>deaths and why count them cause by </a:t>
            </a:r>
            <a:r>
              <a:rPr lang="en-US" sz="1800" b="1" dirty="0"/>
              <a:t>cause?</a:t>
            </a:r>
          </a:p>
          <a:p>
            <a:r>
              <a:rPr lang="en-US" sz="1800" dirty="0" smtClean="0"/>
              <a:t>What is verbal autopsy and how can it help to do </a:t>
            </a:r>
            <a:r>
              <a:rPr lang="en-US" sz="1800" dirty="0"/>
              <a:t>this?</a:t>
            </a:r>
          </a:p>
          <a:p>
            <a:r>
              <a:rPr lang="en-US" sz="1800" dirty="0"/>
              <a:t>W</a:t>
            </a:r>
            <a:r>
              <a:rPr lang="en-US" sz="1800" dirty="0" smtClean="0"/>
              <a:t>hat </a:t>
            </a:r>
            <a:r>
              <a:rPr lang="en-US" sz="1800" dirty="0"/>
              <a:t>can we do today, and how does </a:t>
            </a:r>
            <a:r>
              <a:rPr lang="en-US" sz="1800" dirty="0" err="1"/>
              <a:t>SmartVA</a:t>
            </a:r>
            <a:r>
              <a:rPr lang="en-US" sz="1800" dirty="0"/>
              <a:t> play a role</a:t>
            </a:r>
            <a:r>
              <a:rPr lang="en-US" sz="1800" dirty="0" smtClean="0"/>
              <a:t>?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1E776F5-9A26-455E-BF09-7D727D022004}" type="slidenum">
              <a:rPr lang="en-US" smtClean="0"/>
              <a:pPr algn="ctr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50130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668" y="0"/>
            <a:ext cx="7772400" cy="461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51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01788"/>
            <a:ext cx="9144000" cy="35399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38" y="169300"/>
            <a:ext cx="8191500" cy="523220"/>
          </a:xfrm>
        </p:spPr>
        <p:txBody>
          <a:bodyPr/>
          <a:lstStyle/>
          <a:p>
            <a:r>
              <a:rPr lang="en-US" sz="2800" dirty="0" smtClean="0"/>
              <a:t>GBD Results Viewer: </a:t>
            </a:r>
            <a:r>
              <a:rPr lang="en-US" sz="2800" dirty="0" smtClean="0">
                <a:hlinkClick r:id="rId4"/>
              </a:rPr>
              <a:t>vizhub.healthdata.org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1E776F5-9A26-455E-BF09-7D727D022004}" type="slidenum">
              <a:rPr lang="en-US" smtClean="0"/>
              <a:pPr algn="ctr"/>
              <a:t>5</a:t>
            </a:fld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843875" y="1575022"/>
            <a:ext cx="7456251" cy="1993456"/>
          </a:xfrm>
          <a:prstGeom prst="roundRect">
            <a:avLst/>
          </a:prstGeom>
          <a:solidFill>
            <a:schemeClr val="accent2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/>
              <a:t>“It takes a while to get good at finding your way around the tools</a:t>
            </a:r>
            <a:r>
              <a:rPr lang="en-US" sz="2800" b="1" dirty="0" smtClean="0"/>
              <a:t>, but </a:t>
            </a:r>
            <a:r>
              <a:rPr lang="en-US" sz="2800" b="1" dirty="0"/>
              <a:t>once you do, they are amazingly informative.”</a:t>
            </a:r>
            <a:br>
              <a:rPr lang="en-US" sz="2800" b="1" dirty="0"/>
            </a:br>
            <a:r>
              <a:rPr lang="en-US" sz="2800" b="1" dirty="0"/>
              <a:t>					</a:t>
            </a:r>
            <a:r>
              <a:rPr lang="en-US" sz="2800" b="1" dirty="0" smtClean="0"/>
              <a:t>---</a:t>
            </a:r>
            <a:r>
              <a:rPr lang="en-US" sz="2800" b="1" dirty="0"/>
              <a:t>Bill Gates</a:t>
            </a:r>
            <a:endParaRPr lang="en-US" sz="28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41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38" y="169300"/>
            <a:ext cx="8191500" cy="461665"/>
          </a:xfrm>
        </p:spPr>
        <p:txBody>
          <a:bodyPr/>
          <a:lstStyle/>
          <a:p>
            <a:r>
              <a:rPr lang="en-US" sz="2400" dirty="0" smtClean="0"/>
              <a:t>Outline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Why </a:t>
            </a:r>
            <a:r>
              <a:rPr lang="en-US" sz="1800" dirty="0"/>
              <a:t>count </a:t>
            </a:r>
            <a:r>
              <a:rPr lang="en-US" sz="1800" dirty="0" smtClean="0"/>
              <a:t>deaths and why count them cause by </a:t>
            </a:r>
            <a:r>
              <a:rPr lang="en-US" sz="1800" dirty="0"/>
              <a:t>cause?</a:t>
            </a:r>
          </a:p>
          <a:p>
            <a:r>
              <a:rPr lang="en-US" sz="1800" b="1" dirty="0" smtClean="0"/>
              <a:t>What is verbal autopsy and how can it help to do </a:t>
            </a:r>
            <a:r>
              <a:rPr lang="en-US" sz="1800" b="1" dirty="0"/>
              <a:t>this?</a:t>
            </a:r>
          </a:p>
          <a:p>
            <a:r>
              <a:rPr lang="en-US" sz="1800" dirty="0"/>
              <a:t>W</a:t>
            </a:r>
            <a:r>
              <a:rPr lang="en-US" sz="1800" dirty="0" smtClean="0"/>
              <a:t>hat </a:t>
            </a:r>
            <a:r>
              <a:rPr lang="en-US" sz="1800" dirty="0"/>
              <a:t>can we do today, and how does </a:t>
            </a:r>
            <a:r>
              <a:rPr lang="en-US" sz="1800" dirty="0" err="1"/>
              <a:t>SmartVA</a:t>
            </a:r>
            <a:r>
              <a:rPr lang="en-US" sz="1800" dirty="0"/>
              <a:t> play a role</a:t>
            </a:r>
            <a:r>
              <a:rPr lang="en-US" sz="1800" dirty="0" smtClean="0"/>
              <a:t>?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1E776F5-9A26-455E-BF09-7D727D022004}" type="slidenum">
              <a:rPr lang="en-US" smtClean="0"/>
              <a:pPr algn="ctr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875473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3000" y="979015"/>
            <a:ext cx="6858001" cy="30472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2000" endA="300" endPos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38" y="169300"/>
            <a:ext cx="8191500" cy="461665"/>
          </a:xfrm>
        </p:spPr>
        <p:txBody>
          <a:bodyPr/>
          <a:lstStyle/>
          <a:p>
            <a:r>
              <a:rPr lang="en-GB" sz="2400" dirty="0">
                <a:latin typeface="Arial Rounded MT Bold" pitchFamily="34" charset="0"/>
                <a:cs typeface="Arial" charset="0"/>
              </a:rPr>
              <a:t>Death Registration Coverage </a:t>
            </a:r>
            <a:endParaRPr lang="en-US" sz="2400" dirty="0"/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AECB2D0-5973-47BE-BE7A-7610B409425A}" type="slidenum">
              <a:rPr lang="en-US" smtClean="0">
                <a:solidFill>
                  <a:schemeClr val="bg1"/>
                </a:solidFill>
              </a:rPr>
              <a:pPr eaLnBrk="1" hangingPunct="1"/>
              <a:t>7</a:t>
            </a:fld>
            <a:endParaRPr lang="en-US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74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>
            <a:lum contrast="40000"/>
          </a:blip>
          <a:srcRect/>
          <a:stretch>
            <a:fillRect/>
          </a:stretch>
        </p:blipFill>
        <p:spPr bwMode="auto">
          <a:xfrm>
            <a:off x="4114800" y="1333073"/>
            <a:ext cx="3121819" cy="27360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411" name="Title 4"/>
          <p:cNvSpPr>
            <a:spLocks noGrp="1"/>
          </p:cNvSpPr>
          <p:nvPr>
            <p:ph type="title"/>
          </p:nvPr>
        </p:nvSpPr>
        <p:spPr>
          <a:xfrm>
            <a:off x="1485900" y="965598"/>
            <a:ext cx="6143625" cy="535531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600">
                <a:latin typeface="Arial Rounded MT Bold" pitchFamily="34" charset="0"/>
              </a:rPr>
              <a:t>Verbal Autopsy</a:t>
            </a:r>
          </a:p>
        </p:txBody>
      </p:sp>
    </p:spTree>
    <p:extLst>
      <p:ext uri="{BB962C8B-B14F-4D97-AF65-F5344CB8AC3E}">
        <p14:creationId xmlns:p14="http://schemas.microsoft.com/office/powerpoint/2010/main" val="2861774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Projects in Asia and Africa in the 1950s and 1960s used systematic interviews by physicians to assess causes of death</a:t>
            </a:r>
          </a:p>
          <a:p>
            <a:r>
              <a:rPr lang="en-US" sz="1800" dirty="0"/>
              <a:t>Field workers at the </a:t>
            </a:r>
            <a:r>
              <a:rPr lang="en-US" sz="1800" dirty="0" err="1"/>
              <a:t>Narangwal</a:t>
            </a:r>
            <a:r>
              <a:rPr lang="en-US" sz="1800" dirty="0"/>
              <a:t> project in India labeled this technique ‘‘verbal autopsy’’ (VA)</a:t>
            </a:r>
          </a:p>
          <a:p>
            <a:r>
              <a:rPr lang="en-US" sz="1800" dirty="0"/>
              <a:t>The method subsequently spread and developed, particularly during the 1970s, when WHO suggested lay </a:t>
            </a:r>
            <a:r>
              <a:rPr lang="en-US" sz="1800" u="sng" dirty="0"/>
              <a:t>reporting of health information by people with no medical background</a:t>
            </a:r>
          </a:p>
          <a:p>
            <a:r>
              <a:rPr lang="en-US" sz="1800" dirty="0"/>
              <a:t>Today, VA remains the best available approach for assessing causes of death in communities in which most deaths occur at home</a:t>
            </a:r>
          </a:p>
        </p:txBody>
      </p:sp>
    </p:spTree>
    <p:extLst>
      <p:ext uri="{BB962C8B-B14F-4D97-AF65-F5344CB8AC3E}">
        <p14:creationId xmlns:p14="http://schemas.microsoft.com/office/powerpoint/2010/main" val="44657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HME CSU PowerPoint theme">
  <a:themeElements>
    <a:clrScheme name="Custom 6">
      <a:dk1>
        <a:srgbClr val="000000"/>
      </a:dk1>
      <a:lt1>
        <a:srgbClr val="FFFFFF"/>
      </a:lt1>
      <a:dk2>
        <a:srgbClr val="000000"/>
      </a:dk2>
      <a:lt2>
        <a:srgbClr val="5F5F5F"/>
      </a:lt2>
      <a:accent1>
        <a:srgbClr val="5BBB0E"/>
      </a:accent1>
      <a:accent2>
        <a:srgbClr val="308600"/>
      </a:accent2>
      <a:accent3>
        <a:srgbClr val="4B3892"/>
      </a:accent3>
      <a:accent4>
        <a:srgbClr val="A6A6A6"/>
      </a:accent4>
      <a:accent5>
        <a:srgbClr val="16540A"/>
      </a:accent5>
      <a:accent6>
        <a:srgbClr val="CD6F49"/>
      </a:accent6>
      <a:hlink>
        <a:srgbClr val="4D8540"/>
      </a:hlink>
      <a:folHlink>
        <a:srgbClr val="4D854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spcBef>
            <a:spcPts val="54"/>
          </a:spcBef>
          <a:buClr>
            <a:schemeClr val="accent1"/>
          </a:buClr>
          <a:buSzPct val="110000"/>
          <a:defRPr sz="1800" dirty="0" err="1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48AA4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1D2B0"/>
        </a:accent5>
        <a:accent6>
          <a:srgbClr val="2D2D8A"/>
        </a:accent6>
        <a:hlink>
          <a:srgbClr val="009999"/>
        </a:hlink>
        <a:folHlink>
          <a:srgbClr val="92C6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4C5B52"/>
        </a:dk1>
        <a:lt1>
          <a:srgbClr val="FFFFFF"/>
        </a:lt1>
        <a:dk2>
          <a:srgbClr val="000000"/>
        </a:dk2>
        <a:lt2>
          <a:srgbClr val="808080"/>
        </a:lt2>
        <a:accent1>
          <a:srgbClr val="48AA43"/>
        </a:accent1>
        <a:accent2>
          <a:srgbClr val="333399"/>
        </a:accent2>
        <a:accent3>
          <a:srgbClr val="FFFFFF"/>
        </a:accent3>
        <a:accent4>
          <a:srgbClr val="404C45"/>
        </a:accent4>
        <a:accent5>
          <a:srgbClr val="B1D2B0"/>
        </a:accent5>
        <a:accent6>
          <a:srgbClr val="2D2D8A"/>
        </a:accent6>
        <a:hlink>
          <a:srgbClr val="009999"/>
        </a:hlink>
        <a:folHlink>
          <a:srgbClr val="92C67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HME CSU PowerPoint theme" id="{F49D0140-BF7E-451E-A71A-0060FB5C31C8}" vid="{D1868980-7D71-4531-98EF-8F9B06CF033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IHME CSU PowerPoint theme</Template>
  <TotalTime>1902</TotalTime>
  <Words>1051</Words>
  <Application>Microsoft Office PowerPoint</Application>
  <PresentationFormat>On-screen Show (16:9)</PresentationFormat>
  <Paragraphs>198</Paragraphs>
  <Slides>22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Arial Rounded MT Bold</vt:lpstr>
      <vt:lpstr>Calibri</vt:lpstr>
      <vt:lpstr>Courier New</vt:lpstr>
      <vt:lpstr>IHME CSU PowerPoint theme</vt:lpstr>
      <vt:lpstr>Photo Editor Photo</vt:lpstr>
      <vt:lpstr>Identifying underlying cause-of-death at scale: the verbal autopsy and beyond</vt:lpstr>
      <vt:lpstr>Outline</vt:lpstr>
      <vt:lpstr>Outline</vt:lpstr>
      <vt:lpstr>PowerPoint Presentation</vt:lpstr>
      <vt:lpstr>GBD Results Viewer: vizhub.healthdata.org</vt:lpstr>
      <vt:lpstr>Outline</vt:lpstr>
      <vt:lpstr>Death Registration Coverage </vt:lpstr>
      <vt:lpstr>Verbal Autopsy</vt:lpstr>
      <vt:lpstr>History</vt:lpstr>
      <vt:lpstr>PowerPoint Presentation</vt:lpstr>
      <vt:lpstr>Example VA response (this data is real)</vt:lpstr>
      <vt:lpstr>PHMRC VA Validation Dataset</vt:lpstr>
      <vt:lpstr>Deaths with CoD known and VA collected</vt:lpstr>
      <vt:lpstr>Labeled data</vt:lpstr>
      <vt:lpstr>Outline</vt:lpstr>
      <vt:lpstr>PowerPoint Presentation</vt:lpstr>
      <vt:lpstr>Data-driven Item Reduction</vt:lpstr>
      <vt:lpstr>Population-level quality</vt:lpstr>
      <vt:lpstr>Out-of-sample validation</vt:lpstr>
      <vt:lpstr>PowerPoint Presentation</vt:lpstr>
      <vt:lpstr>SmartVA works!</vt:lpstr>
      <vt:lpstr>Acknowledgements</vt:lpstr>
    </vt:vector>
  </TitlesOfParts>
  <Company>UW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Information</dc:title>
  <dc:creator>Nebula</dc:creator>
  <cp:lastModifiedBy>Abie Flaxman</cp:lastModifiedBy>
  <cp:revision>188</cp:revision>
  <dcterms:created xsi:type="dcterms:W3CDTF">2009-11-17T17:26:05Z</dcterms:created>
  <dcterms:modified xsi:type="dcterms:W3CDTF">2019-04-16T04:24:34Z</dcterms:modified>
</cp:coreProperties>
</file>