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2" r:id="rId2"/>
    <p:sldId id="263" r:id="rId3"/>
    <p:sldId id="269" r:id="rId4"/>
    <p:sldId id="270" r:id="rId5"/>
    <p:sldId id="271" r:id="rId6"/>
    <p:sldId id="277" r:id="rId7"/>
    <p:sldId id="272" r:id="rId8"/>
    <p:sldId id="274" r:id="rId9"/>
    <p:sldId id="278" r:id="rId10"/>
    <p:sldId id="275" r:id="rId11"/>
    <p:sldId id="279" r:id="rId12"/>
    <p:sldId id="264" r:id="rId13"/>
    <p:sldId id="282" r:id="rId14"/>
    <p:sldId id="284" r:id="rId15"/>
    <p:sldId id="283" r:id="rId16"/>
    <p:sldId id="280" r:id="rId17"/>
    <p:sldId id="265" r:id="rId18"/>
    <p:sldId id="300" r:id="rId19"/>
    <p:sldId id="301" r:id="rId20"/>
    <p:sldId id="266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67" r:id="rId37"/>
    <p:sldId id="307" r:id="rId38"/>
    <p:sldId id="310" r:id="rId39"/>
    <p:sldId id="311" r:id="rId40"/>
    <p:sldId id="268" r:id="rId41"/>
    <p:sldId id="304" r:id="rId42"/>
    <p:sldId id="308" r:id="rId43"/>
    <p:sldId id="281" r:id="rId44"/>
    <p:sldId id="302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57" autoAdjust="0"/>
  </p:normalViewPr>
  <p:slideViewPr>
    <p:cSldViewPr snapToGrid="0">
      <p:cViewPr varScale="1">
        <p:scale>
          <a:sx n="64" d="100"/>
          <a:sy n="64" d="100"/>
        </p:scale>
        <p:origin x="2002" y="58"/>
      </p:cViewPr>
      <p:guideLst>
        <p:guide orient="horz" pos="2156"/>
        <p:guide orient="horz" pos="147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55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12EE-3DAA-4326-A5B3-7EB1C5029C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8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approach to Uncertainty Quantification (UQ)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7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</a:t>
            </a:r>
            <a:r>
              <a:rPr lang="en-US" baseline="0" dirty="0" smtClean="0"/>
              <a:t>used to be a mathematician. </a:t>
            </a:r>
            <a:r>
              <a:rPr lang="en-US" dirty="0" smtClean="0"/>
              <a:t>I started working on</a:t>
            </a:r>
            <a:r>
              <a:rPr lang="en-US" baseline="0" dirty="0" smtClean="0"/>
              <a:t> global health metrics </a:t>
            </a:r>
            <a:r>
              <a:rPr lang="en-US" dirty="0" smtClean="0"/>
              <a:t>for the Global Burden of Disease</a:t>
            </a:r>
            <a:r>
              <a:rPr lang="en-US" baseline="0" dirty="0" smtClean="0"/>
              <a:t> </a:t>
            </a:r>
            <a:r>
              <a:rPr lang="en-US" dirty="0" smtClean="0"/>
              <a:t>2010 Study about ten years ago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GBD is a massive, collaborative effort to quantify the burden of over 200 diseases, injuries, and risk factors, and make comparable estimates of how much health each condition claims geographically and temporally.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left math to work on disease burden estimation, my colleagues in the math department thought this change in direction was a little weird.  At least unusual.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would tell them about what I’ve been doing, they often say “yeah, yeah, sounds great…”  but when I did manage to interest them in it, the first question was often “What units?”  What units did we use to quantify disease burden?”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answer is “years”, or disability-adjusted life years, to be specific.  This DALY is a summary health metric that accounts for premature mortality in Years of Life Lost, as well as non-fatal health outcomes, or Years Lived with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7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4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by Samuel </a:t>
            </a:r>
            <a:r>
              <a:rPr lang="en-US" dirty="0" err="1" smtClean="0"/>
              <a:t>Luzi</a:t>
            </a:r>
            <a:r>
              <a:rPr lang="en-US" dirty="0" smtClean="0"/>
              <a:t> (file as it is) </a:t>
            </a:r>
            <a:r>
              <a:rPr lang="en-US" dirty="0" err="1" smtClean="0"/>
              <a:t>Fundacion</a:t>
            </a:r>
            <a:r>
              <a:rPr lang="en-US" dirty="0" smtClean="0"/>
              <a:t> SODIS, http://www.fundacionsodis.org/ (some pictorials) [Public domain], from Wikimedia Commons</a:t>
            </a:r>
          </a:p>
          <a:p>
            <a:r>
              <a:rPr lang="en-US" dirty="0" smtClean="0"/>
              <a:t>https://commons.wikimedia.org/wiki/File:Pictograms_SODIS.jpg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5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some really cool affordances to match up the baseline and intervention scenarios---I don’t have time to go into detail on this now---and we run multiple times to propagate the uncertainty quantified in the GBD.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5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60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5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Knowledge gap 2: Utilization rates for solar water purification are largely unknown.  One reason I started here is I’ve got a cool way to get hard data on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65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6010842"/>
            <a:ext cx="9151963" cy="85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lum bright="-30000"/>
          </a:blip>
          <a:srcRect l="13858"/>
          <a:stretch/>
        </p:blipFill>
        <p:spPr>
          <a:xfrm>
            <a:off x="830580" y="5662124"/>
            <a:ext cx="2320859" cy="215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lum/>
          </a:blip>
          <a:srcRect r="87556"/>
          <a:stretch/>
        </p:blipFill>
        <p:spPr>
          <a:xfrm>
            <a:off x="457201" y="5662124"/>
            <a:ext cx="335280" cy="215539"/>
          </a:xfrm>
          <a:prstGeom prst="rect">
            <a:avLst/>
          </a:prstGeom>
        </p:spPr>
      </p:pic>
      <p:pic>
        <p:nvPicPr>
          <p:cNvPr id="11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99" y="5685189"/>
            <a:ext cx="3075688" cy="1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914" y="2384115"/>
            <a:ext cx="7772400" cy="70528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3676" y="3648706"/>
            <a:ext cx="7789863" cy="43088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IHME_logo_acr_RGB_s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791"/>
            <a:ext cx="1405676" cy="4572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57200" y="3361198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3315"/>
            <a:ext cx="8229600" cy="513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38666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2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2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62453" y="1800665"/>
            <a:ext cx="2531035" cy="4086691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62453" y="1046145"/>
            <a:ext cx="2531035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80066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7271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038666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80066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124200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27271" y="1038666"/>
            <a:ext cx="0" cy="48486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680" y="227754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50266"/>
            <a:ext cx="2336800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0" y="1250266"/>
            <a:ext cx="5438775" cy="466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3315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895191"/>
            <a:ext cx="8229600" cy="648966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265" y="1214439"/>
            <a:ext cx="8234362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8265" y="224737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57" y="2372551"/>
            <a:ext cx="4120953" cy="3150274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265" y="224737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9144000" cy="49173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75132"/>
            <a:ext cx="82296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680" y="227754"/>
            <a:ext cx="8229600" cy="5644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9144000" cy="581933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2582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16104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031"/>
            <a:ext cx="4038600" cy="466026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031"/>
            <a:ext cx="4038600" cy="466026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7803"/>
            <a:ext cx="4040188" cy="83099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799"/>
            <a:ext cx="4040188" cy="405338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679"/>
            <a:ext cx="4041775" cy="83099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0675"/>
            <a:ext cx="4041775" cy="405515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6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734"/>
            <a:ext cx="8191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199438" cy="42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6545114"/>
            <a:ext cx="9151963" cy="3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562896" y="6145848"/>
            <a:ext cx="3441754" cy="289456"/>
            <a:chOff x="562896" y="6361681"/>
            <a:chExt cx="3441754" cy="289456"/>
          </a:xfrm>
        </p:grpSpPr>
        <p:pic>
          <p:nvPicPr>
            <p:cNvPr id="8" name="Picture 7" descr="IHME_logo_acr_RGB_sm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96" y="6361681"/>
              <a:ext cx="770386" cy="2505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1495275" y="6361681"/>
              <a:ext cx="0" cy="2894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0">
              <a:lum bright="-30000"/>
            </a:blip>
            <a:srcRect l="13858"/>
            <a:stretch/>
          </p:blipFill>
          <p:spPr>
            <a:xfrm>
              <a:off x="1955028" y="6396816"/>
              <a:ext cx="2049622" cy="1903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0">
              <a:lum/>
            </a:blip>
            <a:srcRect r="87556"/>
            <a:stretch/>
          </p:blipFill>
          <p:spPr>
            <a:xfrm>
              <a:off x="1625286" y="6396816"/>
              <a:ext cx="296096" cy="190349"/>
            </a:xfrm>
            <a:prstGeom prst="rect">
              <a:avLst/>
            </a:prstGeom>
          </p:spPr>
        </p:pic>
      </p:grpSp>
      <p:pic>
        <p:nvPicPr>
          <p:cNvPr id="13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36" y="6192078"/>
            <a:ext cx="3075688" cy="1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68838" y="616473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78914" y="1950625"/>
            <a:ext cx="7772400" cy="1138773"/>
          </a:xfrm>
        </p:spPr>
        <p:txBody>
          <a:bodyPr/>
          <a:lstStyle/>
          <a:p>
            <a:r>
              <a:rPr lang="en-US" dirty="0" smtClean="0"/>
              <a:t>Child Health Interventions from </a:t>
            </a:r>
            <a:r>
              <a:rPr lang="en-US" dirty="0"/>
              <a:t>Global Burden of Disease estimates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Abraham D. Flaxman</a:t>
            </a:r>
          </a:p>
          <a:p>
            <a:pPr eaLnBrk="1" hangingPunct="1"/>
            <a:r>
              <a:rPr lang="en-US" altLang="en-US" dirty="0" smtClean="0"/>
              <a:t>April 18,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version: vizhub.healthdata.org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1028" name="Picture 4" descr="http://www.healthdata.org/sites/default/files/files/Data_viz/GBD_Compare_201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8" y="1143000"/>
            <a:ext cx="7820364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2775098"/>
            <a:ext cx="9144000" cy="20748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/>
              <a:t>“It </a:t>
            </a:r>
            <a:r>
              <a:rPr lang="en-US" sz="2200" dirty="0"/>
              <a:t>takes a while to get good at </a:t>
            </a:r>
            <a:r>
              <a:rPr lang="en-US" sz="2200" dirty="0" smtClean="0"/>
              <a:t>finding </a:t>
            </a:r>
            <a:r>
              <a:rPr lang="en-US" sz="2200" dirty="0"/>
              <a:t>your way around the tools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/>
              <a:t>but once you </a:t>
            </a:r>
            <a:r>
              <a:rPr lang="en-US" sz="2200" dirty="0" smtClean="0"/>
              <a:t>do, they </a:t>
            </a:r>
            <a:r>
              <a:rPr lang="en-US" sz="2200" dirty="0"/>
              <a:t>are amazingly informative</a:t>
            </a:r>
            <a:r>
              <a:rPr lang="en-US" sz="2200" dirty="0" smtClean="0"/>
              <a:t>.”</a:t>
            </a:r>
            <a:br>
              <a:rPr lang="en-US" sz="2200" dirty="0" smtClean="0"/>
            </a:br>
            <a:r>
              <a:rPr lang="en-US" sz="2200" dirty="0" smtClean="0"/>
              <a:t>							---Bill Gates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Burden of </a:t>
            </a:r>
            <a:r>
              <a:rPr lang="en-US" dirty="0" smtClean="0"/>
              <a:t>Disease (GBD)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From GBD to Future Burden of Disease (FBD)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FBD to Adoptable Health Interventions (AHI)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Burden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work in progress! Forecasting the burden of disease results out to 2040.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I’m showing preliminary results today: based on forecasts of population, fertility, and mortality, all by age, sex, and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I’ve put them together to get something that I think will be very interesting if you or any health decision maker is thinking about SDG 3.2 --- reduce child mortality to 25 deaths per 1,000 live births by 2030.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Burden of Disease: U5M in country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" y="1143000"/>
            <a:ext cx="7421562" cy="4452937"/>
          </a:xfrm>
        </p:spPr>
      </p:pic>
    </p:spTree>
    <p:extLst>
      <p:ext uri="{BB962C8B-B14F-4D97-AF65-F5344CB8AC3E}">
        <p14:creationId xmlns:p14="http://schemas.microsoft.com/office/powerpoint/2010/main" val="29031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 smtClean="0"/>
              <a:t>Future Burden of Disease: </a:t>
            </a:r>
            <a:r>
              <a:rPr lang="en-US" dirty="0"/>
              <a:t>U5M in country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" y="1143000"/>
            <a:ext cx="7421562" cy="4452936"/>
          </a:xfrm>
        </p:spPr>
      </p:pic>
      <p:sp>
        <p:nvSpPr>
          <p:cNvPr id="5" name="Rounded Rectangle 4"/>
          <p:cNvSpPr/>
          <p:nvPr/>
        </p:nvSpPr>
        <p:spPr>
          <a:xfrm>
            <a:off x="0" y="3666564"/>
            <a:ext cx="9144000" cy="11833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smtClean="0"/>
              <a:t>“</a:t>
            </a:r>
            <a:r>
              <a:rPr lang="en-US" sz="2400" dirty="0"/>
              <a:t>It is difficult to make predictions, especially about the </a:t>
            </a:r>
            <a:r>
              <a:rPr lang="en-US" sz="2400" dirty="0" smtClean="0"/>
              <a:t>future</a:t>
            </a:r>
            <a:r>
              <a:rPr lang="en-US" sz="2200" dirty="0" smtClean="0"/>
              <a:t>.”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 smtClean="0"/>
              <a:t>Future Burden of Disease: </a:t>
            </a:r>
            <a:r>
              <a:rPr lang="en-US" dirty="0"/>
              <a:t>U5M in country 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9" y="1143000"/>
            <a:ext cx="7421561" cy="4452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Burden of </a:t>
            </a:r>
            <a:r>
              <a:rPr lang="en-US" dirty="0" smtClean="0"/>
              <a:t>Disease (GBD)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GBD to Future Burden of Disease (FBD)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From FBD to Adoptable Health Interventions (AHI)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work in progress (even more so than FBD!)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we bend this curve? Compare intervention technologies </a:t>
            </a:r>
            <a:r>
              <a:rPr lang="en-US" i="1" dirty="0" smtClean="0"/>
              <a:t>and implementations </a:t>
            </a:r>
            <a:r>
              <a:rPr lang="en-US" dirty="0" smtClean="0"/>
              <a:t>(e.g. community vs facility distribution) with simulation.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remainder of talk time, I would like to sketch you an illustrative 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a case study---in the big picture, for any health intervention, we can construct a simulation like this 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one is about </a:t>
            </a:r>
            <a:r>
              <a:rPr lang="en-US" b="1" dirty="0" smtClean="0"/>
              <a:t>water improvement with solar water disinfection</a:t>
            </a:r>
            <a:r>
              <a:rPr lang="en-US" dirty="0" smtClean="0"/>
              <a:t>. But others might be about any number of alternative interventions---expanded vaccination, clean cook stoves, mass drug administration of a broad spectrum antibiotic,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1015663"/>
          </a:xfrm>
        </p:spPr>
        <p:txBody>
          <a:bodyPr/>
          <a:lstStyle/>
          <a:p>
            <a:r>
              <a:rPr lang="en-US" dirty="0" smtClean="0"/>
              <a:t>Case Study: Solar </a:t>
            </a:r>
            <a:r>
              <a:rPr lang="en-US" dirty="0"/>
              <a:t>Water </a:t>
            </a:r>
            <a:r>
              <a:rPr lang="en-US" dirty="0" smtClean="0"/>
              <a:t>Disinfection (</a:t>
            </a:r>
            <a:r>
              <a:rPr lang="en-US" dirty="0" err="1" smtClean="0"/>
              <a:t>SoDis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18</a:t>
            </a:fld>
            <a:endParaRPr lang="en-US"/>
          </a:p>
        </p:txBody>
      </p:sp>
      <p:pic>
        <p:nvPicPr>
          <p:cNvPr id="1028" name="Picture 4" descr="https://upload.wikimedia.org/wikipedia/commons/9/98/Pictograms_SODI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9841"/>
            <a:ext cx="8229600" cy="22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10598" y="4647806"/>
            <a:ext cx="4060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(figure </a:t>
            </a:r>
            <a:r>
              <a:rPr lang="en-US" sz="1600" dirty="0"/>
              <a:t>by Samuel </a:t>
            </a:r>
            <a:r>
              <a:rPr lang="en-US" sz="1600" dirty="0" err="1" smtClean="0"/>
              <a:t>Luzi</a:t>
            </a:r>
            <a:r>
              <a:rPr lang="en-US" sz="1600" dirty="0" smtClean="0"/>
              <a:t>, </a:t>
            </a:r>
            <a:r>
              <a:rPr lang="en-US" sz="1600" dirty="0" err="1" smtClean="0"/>
              <a:t>Fundacion</a:t>
            </a:r>
            <a:r>
              <a:rPr lang="en-US" sz="1600" dirty="0" smtClean="0"/>
              <a:t> SODIS)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94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Solar </a:t>
            </a:r>
            <a:r>
              <a:rPr lang="en-US" dirty="0"/>
              <a:t>Water Disinfection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79732"/>
            <a:ext cx="8229600" cy="3003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5734"/>
            <a:ext cx="8229600" cy="5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Burden of </a:t>
            </a:r>
            <a:r>
              <a:rPr lang="en-US" dirty="0" smtClean="0"/>
              <a:t>Disease (GBD)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GBD to Future Burden of Disease (FBD)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FBD to Adoptable Health Interventions (AHI)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with a cohort of </a:t>
            </a:r>
            <a:r>
              <a:rPr lang="en-US" dirty="0" smtClean="0"/>
              <a:t>10,000 individuals, initialized to age 0 in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 </a:t>
            </a:r>
            <a:r>
              <a:rPr lang="en-US" dirty="0" smtClean="0"/>
              <a:t>tick of a simulation </a:t>
            </a:r>
            <a:r>
              <a:rPr lang="en-US" dirty="0" smtClean="0"/>
              <a:t>clock, age </a:t>
            </a:r>
            <a:r>
              <a:rPr lang="en-US" dirty="0" smtClean="0"/>
              <a:t>individuals </a:t>
            </a:r>
            <a:r>
              <a:rPr lang="en-US" dirty="0" smtClean="0"/>
              <a:t>by one day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Expose individuals to location-</a:t>
            </a:r>
            <a:r>
              <a:rPr lang="en-US" dirty="0" smtClean="0"/>
              <a:t>/age-/sex-/</a:t>
            </a:r>
            <a:r>
              <a:rPr lang="en-US" dirty="0" smtClean="0"/>
              <a:t>time-specific diarrhea </a:t>
            </a:r>
            <a:r>
              <a:rPr lang="en-US" dirty="0" smtClean="0"/>
              <a:t>and pneumonia incidence rates from GBD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individual is “with condition”, </a:t>
            </a:r>
            <a:r>
              <a:rPr lang="en-US" dirty="0" smtClean="0"/>
              <a:t>expose </a:t>
            </a:r>
            <a:r>
              <a:rPr lang="en-US" dirty="0" smtClean="0"/>
              <a:t>to excess mortality rates from GBD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Expose individuals to </a:t>
            </a:r>
            <a:r>
              <a:rPr lang="en-US" dirty="0" smtClean="0"/>
              <a:t>background mortality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individual have risk factor exposures, which match GBD---</a:t>
            </a:r>
            <a:r>
              <a:rPr lang="en-US" dirty="0" err="1" smtClean="0"/>
              <a:t>WaSH</a:t>
            </a:r>
            <a:r>
              <a:rPr lang="en-US" dirty="0" smtClean="0"/>
              <a:t>, CGF, Indoor </a:t>
            </a:r>
            <a:r>
              <a:rPr lang="en-US" dirty="0" smtClean="0"/>
              <a:t>Air Pollution, and this relative risk adjusts epidemiological rates.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1"/>
          </a:xfrm>
        </p:spPr>
      </p:pic>
    </p:spTree>
    <p:extLst>
      <p:ext uri="{BB962C8B-B14F-4D97-AF65-F5344CB8AC3E}">
        <p14:creationId xmlns:p14="http://schemas.microsoft.com/office/powerpoint/2010/main" val="38275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9679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2845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603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388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678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3258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29785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3565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861"/>
            <a:ext cx="9144000" cy="54315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“micro” in microsimulation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26315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 smtClean="0"/>
              <a:t>Comparing scenarios yields impacts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1"/>
          </a:xfrm>
        </p:spPr>
      </p:pic>
    </p:spTree>
    <p:extLst>
      <p:ext uri="{BB962C8B-B14F-4D97-AF65-F5344CB8AC3E}">
        <p14:creationId xmlns:p14="http://schemas.microsoft.com/office/powerpoint/2010/main" val="20129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/>
              <a:t>Comparing scenarios yields impacts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13397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/>
              <a:t>Comparing scenarios yields impacts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6841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/>
              <a:t>Comparing scenarios yields impacts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0"/>
          </a:xfrm>
        </p:spPr>
      </p:pic>
    </p:spTree>
    <p:extLst>
      <p:ext uri="{BB962C8B-B14F-4D97-AF65-F5344CB8AC3E}">
        <p14:creationId xmlns:p14="http://schemas.microsoft.com/office/powerpoint/2010/main" val="6709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/>
              <a:t>Comparing scenarios yields impacts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4440"/>
            <a:ext cx="7315200" cy="4389121"/>
          </a:xfrm>
        </p:spPr>
      </p:pic>
    </p:spTree>
    <p:extLst>
      <p:ext uri="{BB962C8B-B14F-4D97-AF65-F5344CB8AC3E}">
        <p14:creationId xmlns:p14="http://schemas.microsoft.com/office/powerpoint/2010/main" val="19345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 smtClean="0"/>
              <a:t>Baseline and Intervention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Baseline: run this simulation for 5 years, slowly regenerate GBD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Intervention scenario: add in a community-based </a:t>
            </a:r>
            <a:r>
              <a:rPr lang="en-US" dirty="0" err="1" smtClean="0"/>
              <a:t>SoDis</a:t>
            </a:r>
            <a:r>
              <a:rPr lang="en-US" dirty="0" smtClean="0"/>
              <a:t> distribution program, that goes house-by-house giving people solar water purification kits and instruction on how and why to use 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effect of this intervention is a change in an individual’s exposure to unsafe water risk (</a:t>
            </a:r>
            <a:r>
              <a:rPr lang="en-US" smtClean="0"/>
              <a:t>for one year).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34"/>
            <a:ext cx="8191500" cy="553998"/>
          </a:xfrm>
        </p:spPr>
        <p:txBody>
          <a:bodyPr/>
          <a:lstStyle/>
          <a:p>
            <a:r>
              <a:rPr lang="en-US" dirty="0" smtClean="0"/>
              <a:t>Intervention Scenario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each individual has a “risk exposure” for unsafe water, designed to match the GBD:</a:t>
            </a:r>
          </a:p>
          <a:p>
            <a:r>
              <a:rPr lang="en-US" dirty="0" smtClean="0"/>
              <a:t>Relative Risk of Diarrheal Diseases: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52521"/>
              </p:ext>
            </p:extLst>
          </p:nvPr>
        </p:nvGraphicFramePr>
        <p:xfrm>
          <a:off x="1504950" y="2442191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Chlorinated/Solar </a:t>
                      </a:r>
                      <a:r>
                        <a:rPr lang="en-US" dirty="0" err="1" smtClean="0"/>
                        <a:t>Disinf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122821" y="3142666"/>
            <a:ext cx="898358" cy="29294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22821" y="3523612"/>
            <a:ext cx="898358" cy="29294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Utilization 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4" y="1325574"/>
            <a:ext cx="8121551" cy="40877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broadly, importance of context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5447"/>
            <a:ext cx="4038600" cy="408965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790329"/>
            <a:ext cx="4038600" cy="17247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in GBD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0809"/>
            <a:ext cx="8229600" cy="41103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strategy for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intervention scenario: facility-based distribution program, that works in the clinic giving people solar water purification kits and instruction, but does it when a sick kid is heading home.</a:t>
            </a:r>
          </a:p>
          <a:p>
            <a:r>
              <a:rPr lang="en-US" dirty="0" smtClean="0"/>
              <a:t>Knowledge gap: GBD does not currently measure health care access during diarrheal diseases---but the GBD machinery makes it pretty straightforward to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Deaths due to Diarrheal Diseases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3138"/>
            <a:ext cx="8229600" cy="42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we bend this curve? Investigate potential answers with simulation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a case study---in the big picture, for any health intervention, we can construct a simulation like this 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one is about water improvement with solar water disinfection. But others might be about any number of alternative interventions---expanded vaccination, clean cook stoves, mass drug administration of a broad spectrum antibiotic,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 even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Burden of </a:t>
            </a:r>
            <a:r>
              <a:rPr lang="en-US" dirty="0" smtClean="0"/>
              <a:t>Disease (GBD)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GBD to Future Burden of Disease (FBD)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FBD to Adoptable Health Interventions (AHI)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Adoptable Health Interventions T</a:t>
            </a:r>
            <a:r>
              <a:rPr lang="en-US" dirty="0" smtClean="0"/>
              <a:t>eam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27446" y="1063305"/>
            <a:ext cx="5689109" cy="4009499"/>
            <a:chOff x="1727446" y="1424251"/>
            <a:chExt cx="5689109" cy="4009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418" y="2778313"/>
              <a:ext cx="1050278" cy="12074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614" y="1424251"/>
              <a:ext cx="1035989" cy="12074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539" y="1424251"/>
              <a:ext cx="1050278" cy="12146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468" y="1424251"/>
              <a:ext cx="1057423" cy="12074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41" y="1424251"/>
              <a:ext cx="1057423" cy="121460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7539" y="4168899"/>
              <a:ext cx="1086145" cy="12504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54377" y="2727540"/>
              <a:ext cx="1060513" cy="12582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6964" y="2727540"/>
              <a:ext cx="1125287" cy="13090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27446" y="2708744"/>
              <a:ext cx="1110463" cy="1277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67583" y="4141065"/>
              <a:ext cx="1147307" cy="129268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64541" y="4147595"/>
              <a:ext cx="1113902" cy="128615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28095" y="4147596"/>
              <a:ext cx="1088460" cy="127050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7200" y="5342021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This work was supported by BMGF Grant OPP1170133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n-US" dirty="0" err="1" smtClean="0"/>
              <a:t>CoNIC</a:t>
            </a:r>
            <a:r>
              <a:rPr lang="en-US" dirty="0"/>
              <a:t>: Prospective modeling of child health interventions’ ability to meet SDG </a:t>
            </a:r>
            <a:r>
              <a:rPr lang="en-US" dirty="0" smtClean="0"/>
              <a:t>targets”.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999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by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3" y="1143000"/>
            <a:ext cx="8036593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by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3" y="1143000"/>
            <a:ext cx="8036593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by Modifiable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3" y="1143000"/>
            <a:ext cx="8036593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by Modifiable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3" y="1143000"/>
            <a:ext cx="8036593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4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Mortality by Modifiable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3" y="1143000"/>
            <a:ext cx="8036593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8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6FCQ3RPYFS27-334089976-559</_dlc_DocId>
    <_dlc_DocIdUrl xmlns="6d2bc46a-f014-48ed-be59-9d6cf5da36fb">
      <Url>https://idmod.sharepoint.com/symposium/_layouts/15/DocIdRedir.aspx?ID=6FCQ3RPYFS27-334089976-559</Url>
      <Description>6FCQ3RPYFS27-334089976-559</Description>
    </_dlc_DocIdUrl>
  </documentManagement>
</p:properties>
</file>

<file path=customXml/itemProps1.xml><?xml version="1.0" encoding="utf-8"?>
<ds:datastoreItem xmlns:ds="http://schemas.openxmlformats.org/officeDocument/2006/customXml" ds:itemID="{DC7B70A5-63F7-488E-8A8A-5F58FC9256B3}"/>
</file>

<file path=customXml/itemProps2.xml><?xml version="1.0" encoding="utf-8"?>
<ds:datastoreItem xmlns:ds="http://schemas.openxmlformats.org/officeDocument/2006/customXml" ds:itemID="{36173190-C66B-476D-BB04-832FD830709F}"/>
</file>

<file path=customXml/itemProps3.xml><?xml version="1.0" encoding="utf-8"?>
<ds:datastoreItem xmlns:ds="http://schemas.openxmlformats.org/officeDocument/2006/customXml" ds:itemID="{9F48DAFD-6790-408B-A7B3-2ADF4279F76C}"/>
</file>

<file path=customXml/itemProps4.xml><?xml version="1.0" encoding="utf-8"?>
<ds:datastoreItem xmlns:ds="http://schemas.openxmlformats.org/officeDocument/2006/customXml" ds:itemID="{7C3747C6-53C3-44C3-B8BE-1FAC1B74335E}"/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4935</TotalTime>
  <Words>1249</Words>
  <Application>Microsoft Office PowerPoint</Application>
  <PresentationFormat>On-screen Show (4:3)</PresentationFormat>
  <Paragraphs>156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Courier New</vt:lpstr>
      <vt:lpstr>IHME ppt template_1109</vt:lpstr>
      <vt:lpstr>Child Health Interventions from Global Burden of Disease estimates</vt:lpstr>
      <vt:lpstr>Outline</vt:lpstr>
      <vt:lpstr>PowerPoint Presentation</vt:lpstr>
      <vt:lpstr>Child Mortality in GBD</vt:lpstr>
      <vt:lpstr>Child Mortality by Cause</vt:lpstr>
      <vt:lpstr>Child Mortality by Cause</vt:lpstr>
      <vt:lpstr>Child Mortality by Modifiable Risk</vt:lpstr>
      <vt:lpstr>Child Mortality by Modifiable Risk</vt:lpstr>
      <vt:lpstr>Child Mortality by Modifiable Risk</vt:lpstr>
      <vt:lpstr>Interactive version: vizhub.healthdata.org</vt:lpstr>
      <vt:lpstr>Outline</vt:lpstr>
      <vt:lpstr>Future Burden of Disease</vt:lpstr>
      <vt:lpstr>Future Burden of Disease: U5M in country X</vt:lpstr>
      <vt:lpstr>Future Burden of Disease: U5M in country X</vt:lpstr>
      <vt:lpstr>Future Burden of Disease: U5M in country X</vt:lpstr>
      <vt:lpstr>Outline</vt:lpstr>
      <vt:lpstr>Bending the curve</vt:lpstr>
      <vt:lpstr>Case Study: Solar Water Disinfection (SoDis)</vt:lpstr>
      <vt:lpstr>Case Study: Solar Water Disinfection</vt:lpstr>
      <vt:lpstr>Simulation model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The “micro” in microsimulation</vt:lpstr>
      <vt:lpstr>Comparing scenarios yields impacts</vt:lpstr>
      <vt:lpstr>Comparing scenarios yields impacts</vt:lpstr>
      <vt:lpstr>Comparing scenarios yields impacts</vt:lpstr>
      <vt:lpstr>Comparing scenarios yields impacts</vt:lpstr>
      <vt:lpstr>Comparing scenarios yields impacts</vt:lpstr>
      <vt:lpstr>Baseline and Intervention Scenarios</vt:lpstr>
      <vt:lpstr>Intervention Scenario Effect</vt:lpstr>
      <vt:lpstr>Importance of Utilization Rate</vt:lpstr>
      <vt:lpstr>More broadly, importance of context</vt:lpstr>
      <vt:lpstr>An alternative strategy for distribution</vt:lpstr>
      <vt:lpstr>Child Deaths due to Diarrheal Diseases</vt:lpstr>
      <vt:lpstr>To recap</vt:lpstr>
      <vt:lpstr>To recap even more</vt:lpstr>
      <vt:lpstr>Thank you</vt:lpstr>
      <vt:lpstr>Adoptable Health Interventions Team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Abraham D. Flaxman</cp:lastModifiedBy>
  <cp:revision>108</cp:revision>
  <dcterms:created xsi:type="dcterms:W3CDTF">2009-11-17T17:26:05Z</dcterms:created>
  <dcterms:modified xsi:type="dcterms:W3CDTF">2018-04-18T16:01:44Z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ae254cd8-8c9b-4452-98e2-bb313e7894ca</vt:lpwstr>
  </property>
</Properties>
</file>