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63" r:id="rId6"/>
    <p:sldId id="413" r:id="rId7"/>
    <p:sldId id="404" r:id="rId8"/>
    <p:sldId id="414" r:id="rId9"/>
    <p:sldId id="406" r:id="rId10"/>
    <p:sldId id="408" r:id="rId11"/>
    <p:sldId id="407" r:id="rId12"/>
    <p:sldId id="417" r:id="rId13"/>
    <p:sldId id="409" r:id="rId14"/>
    <p:sldId id="412" r:id="rId15"/>
    <p:sldId id="420" r:id="rId16"/>
    <p:sldId id="419" r:id="rId17"/>
  </p:sldIdLst>
  <p:sldSz cx="9144000" cy="5143500" type="screen16x9"/>
  <p:notesSz cx="9296400" cy="70104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kagawa" initials="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1403" autoAdjust="0"/>
  </p:normalViewPr>
  <p:slideViewPr>
    <p:cSldViewPr>
      <p:cViewPr varScale="1">
        <p:scale>
          <a:sx n="73" d="100"/>
          <a:sy n="73" d="100"/>
        </p:scale>
        <p:origin x="702" y="36"/>
      </p:cViewPr>
      <p:guideLst>
        <p:guide orient="horz" pos="1620"/>
        <p:guide pos="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160" d="100"/>
          <a:sy n="160" d="100"/>
        </p:scale>
        <p:origin x="5604" y="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92F58E-6536-4E59-B25F-ACCB416966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5D85A-58D5-4749-A489-CAFE56FBF7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B22F-4AE5-4AB2-B462-8FEB2F4D396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0A76D-8B3B-44B5-B1FB-6EBC945225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E2326-F374-44E1-BDB3-B2EAD69931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D862-083B-423D-B26C-63C8027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7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521CA78-A499-4633-B898-F9043592D78E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412D8C-1E5D-4678-BC7F-48977E07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4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2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1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3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1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57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9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9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9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02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8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3876" y="3044414"/>
            <a:ext cx="8516586" cy="10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Client or presentation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248400" y="4829633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459186" y="4857751"/>
            <a:ext cx="1465614" cy="15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B073B-0E75-4707-A6E2-13B80CC1E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" y="933450"/>
            <a:ext cx="8516247" cy="2057400"/>
          </a:xfrm>
          <a:prstGeom prst="rect">
            <a:avLst/>
          </a:prstGeom>
        </p:spPr>
      </p:pic>
      <p:pic>
        <p:nvPicPr>
          <p:cNvPr id="4" name="Picture 3" descr="A drawing of a face&#10;&#10;Description generated with high confidence">
            <a:extLst>
              <a:ext uri="{FF2B5EF4-FFF2-40B4-BE49-F238E27FC236}">
                <a16:creationId xmlns:a16="http://schemas.microsoft.com/office/drawing/2014/main" id="{D459C31C-4202-4BC5-8B53-310A5F0BD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51706"/>
            <a:ext cx="1981200" cy="5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7548950"/>
              </p:ext>
            </p:extLst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1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/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2018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1" name="Picture 1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FA6A3683-26F9-4F02-9033-CE43DBA33A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89" y="4702605"/>
            <a:ext cx="171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2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2018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3" name="Picture 1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EC9EB063-6E6F-478C-9345-CE5DD7C3B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89" y="4702605"/>
            <a:ext cx="171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3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</p:spTree>
    <p:extLst>
      <p:ext uri="{BB962C8B-B14F-4D97-AF65-F5344CB8AC3E}">
        <p14:creationId xmlns:p14="http://schemas.microsoft.com/office/powerpoint/2010/main" val="189984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</a:t>
            </a:r>
            <a:r>
              <a:rPr lang="en-US">
                <a:solidFill>
                  <a:schemeClr val="accent4"/>
                </a:solidFill>
              </a:rPr>
              <a:t>© 2018 </a:t>
            </a:r>
            <a:r>
              <a:rPr lang="en-US" dirty="0">
                <a:solidFill>
                  <a:schemeClr val="accent4"/>
                </a:solidFill>
              </a:rPr>
              <a:t>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EF6FE1CA-9974-47ED-B0A3-CA4C91DAE9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89" y="4702605"/>
            <a:ext cx="171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1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5" indent="0" algn="ctr">
              <a:buNone/>
              <a:defRPr sz="1500"/>
            </a:lvl2pPr>
            <a:lvl3pPr marL="685849" indent="0" algn="ctr">
              <a:buNone/>
              <a:defRPr sz="1350"/>
            </a:lvl3pPr>
            <a:lvl4pPr marL="1028774" indent="0" algn="ctr">
              <a:buNone/>
              <a:defRPr sz="1200"/>
            </a:lvl4pPr>
            <a:lvl5pPr marL="1371699" indent="0" algn="ctr">
              <a:buNone/>
              <a:defRPr sz="1200"/>
            </a:lvl5pPr>
            <a:lvl6pPr marL="1714623" indent="0" algn="ctr">
              <a:buNone/>
              <a:defRPr sz="1200"/>
            </a:lvl6pPr>
            <a:lvl7pPr marL="2057548" indent="0" algn="ctr">
              <a:buNone/>
              <a:defRPr sz="1200"/>
            </a:lvl7pPr>
            <a:lvl8pPr marL="2400472" indent="0" algn="ctr">
              <a:buNone/>
              <a:defRPr sz="1200"/>
            </a:lvl8pPr>
            <a:lvl9pPr marL="274339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B753-13D1-483C-935C-2834A3644D64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6AE0-B305-495A-99F2-2D1DF50F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5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2018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3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2018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3" name="Picture 1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C338AA12-9481-4412-9E5D-9F70A586A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89" y="4702605"/>
            <a:ext cx="171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8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2018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2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43C5B9D-EF2D-4E29-A3C2-5C1D48D5B8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89" y="4702605"/>
            <a:ext cx="171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7904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Copyright © 2018 Intellectual Ventures</a:t>
            </a:r>
            <a:r>
              <a:rPr lang="en-US" baseline="0" dirty="0">
                <a:solidFill>
                  <a:schemeClr val="accent4"/>
                </a:solidFill>
              </a:rPr>
              <a:t> Management</a:t>
            </a:r>
            <a:r>
              <a:rPr lang="en-US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0D7D3F5-C091-4D06-8A9E-2784EECE7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89" y="4702605"/>
            <a:ext cx="171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2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5" r:id="rId3"/>
    <p:sldLayoutId id="2147483653" r:id="rId4"/>
    <p:sldLayoutId id="2147483666" r:id="rId5"/>
    <p:sldLayoutId id="2147483663" r:id="rId6"/>
    <p:sldLayoutId id="2147483667" r:id="rId7"/>
    <p:sldLayoutId id="2147483655" r:id="rId8"/>
    <p:sldLayoutId id="2147483668" r:id="rId9"/>
    <p:sldLayoutId id="2147483664" r:id="rId10"/>
    <p:sldLayoutId id="2147483669" r:id="rId11"/>
    <p:sldLayoutId id="2147483657" r:id="rId12"/>
    <p:sldLayoutId id="2147483670" r:id="rId13"/>
    <p:sldLayoutId id="2147483649" r:id="rId14"/>
    <p:sldLayoutId id="2147483671" r:id="rId15"/>
    <p:sldLayoutId id="2147483672" r:id="rId16"/>
  </p:sldLayoutIdLst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13707" y="3105150"/>
            <a:ext cx="8516586" cy="16899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25" dirty="0">
                <a:solidFill>
                  <a:srgbClr val="350D13"/>
                </a:solidFill>
              </a:rPr>
              <a:t>Maintaining Elimination in an Environment of Persistent Importation</a:t>
            </a:r>
            <a:endParaRPr lang="en-US" sz="2700" dirty="0">
              <a:solidFill>
                <a:srgbClr val="350D13"/>
              </a:solidFill>
            </a:endParaRPr>
          </a:p>
          <a:p>
            <a:endParaRPr lang="en-US" sz="2400" dirty="0"/>
          </a:p>
          <a:p>
            <a:r>
              <a:rPr lang="en-US" dirty="0"/>
              <a:t>Kurt Frey</a:t>
            </a:r>
            <a:br>
              <a:rPr lang="en-US" dirty="0"/>
            </a:br>
            <a:r>
              <a:rPr lang="en-US" dirty="0"/>
              <a:t>April 15, 2019</a:t>
            </a:r>
          </a:p>
        </p:txBody>
      </p:sp>
    </p:spTree>
    <p:extLst>
      <p:ext uri="{BB962C8B-B14F-4D97-AF65-F5344CB8AC3E}">
        <p14:creationId xmlns:p14="http://schemas.microsoft.com/office/powerpoint/2010/main" val="325411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A2D30A8-2B41-4167-B362-C1DB000AE66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6680" r="9421" b="9946"/>
          <a:stretch/>
        </p:blipFill>
        <p:spPr>
          <a:xfrm>
            <a:off x="116172" y="1812708"/>
            <a:ext cx="3660828" cy="2938954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52398" y="57150"/>
            <a:ext cx="8915402" cy="552450"/>
          </a:xfrm>
          <a:prstGeom prst="rect">
            <a:avLst/>
          </a:prstGeom>
        </p:spPr>
        <p:txBody>
          <a:bodyPr vert="horz" lIns="81633" tIns="40817" rIns="81633" bIns="40817" rtlCol="0" anchor="b">
            <a:normAutofit/>
          </a:bodyPr>
          <a:lstStyle>
            <a:lvl1pPr algn="ctr" defTabSz="816334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Exploring proactively triggering SIAs based on known susceptibility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83764-14C7-48AC-BD15-D760B088D248}"/>
              </a:ext>
            </a:extLst>
          </p:cNvPr>
          <p:cNvSpPr txBox="1"/>
          <p:nvPr/>
        </p:nvSpPr>
        <p:spPr>
          <a:xfrm>
            <a:off x="140365" y="882055"/>
            <a:ext cx="877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Locally focused SIAs based on levels of under-five susceptibility guarantee burden reduction, but tend to be less dose efficient than a rapid response to observed incidence.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81850-8F5E-4F14-948C-C88FC11339B6}"/>
              </a:ext>
            </a:extLst>
          </p:cNvPr>
          <p:cNvSpPr txBox="1"/>
          <p:nvPr/>
        </p:nvSpPr>
        <p:spPr>
          <a:xfrm>
            <a:off x="3673745" y="4602408"/>
            <a:ext cx="3389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F60BD-E9AA-4382-8D45-754E5F1CA2DD}"/>
              </a:ext>
            </a:extLst>
          </p:cNvPr>
          <p:cNvSpPr txBox="1"/>
          <p:nvPr/>
        </p:nvSpPr>
        <p:spPr>
          <a:xfrm>
            <a:off x="3663000" y="2878222"/>
            <a:ext cx="4227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7047F-0920-4E73-B0BB-800A463DAB8D}"/>
              </a:ext>
            </a:extLst>
          </p:cNvPr>
          <p:cNvSpPr txBox="1"/>
          <p:nvPr/>
        </p:nvSpPr>
        <p:spPr>
          <a:xfrm>
            <a:off x="3717307" y="3469624"/>
            <a:ext cx="3167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651C6-FB8A-48AA-B292-087DE6B73803}"/>
              </a:ext>
            </a:extLst>
          </p:cNvPr>
          <p:cNvSpPr txBox="1"/>
          <p:nvPr/>
        </p:nvSpPr>
        <p:spPr>
          <a:xfrm>
            <a:off x="3667357" y="2310826"/>
            <a:ext cx="4167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B2B55-32C0-44E3-8410-CB067440EDC4}"/>
              </a:ext>
            </a:extLst>
          </p:cNvPr>
          <p:cNvSpPr txBox="1"/>
          <p:nvPr/>
        </p:nvSpPr>
        <p:spPr>
          <a:xfrm rot="5400000">
            <a:off x="3201154" y="3161586"/>
            <a:ext cx="1807661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200" dirty="0"/>
              <a:t>Burden Reduction (%)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19E-FB39-4169-BDE4-9EB737A64AC7}"/>
              </a:ext>
            </a:extLst>
          </p:cNvPr>
          <p:cNvSpPr txBox="1"/>
          <p:nvPr/>
        </p:nvSpPr>
        <p:spPr>
          <a:xfrm>
            <a:off x="3722067" y="4041150"/>
            <a:ext cx="3157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76F7E-1141-4CC9-8118-92E3A0D6E7FD}"/>
              </a:ext>
            </a:extLst>
          </p:cNvPr>
          <p:cNvSpPr txBox="1"/>
          <p:nvPr/>
        </p:nvSpPr>
        <p:spPr>
          <a:xfrm>
            <a:off x="761065" y="4872884"/>
            <a:ext cx="24681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Under-Five Susceptibility Threshold (%)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8DDDC-01CA-476E-BD70-FC9D6EF25902}"/>
              </a:ext>
            </a:extLst>
          </p:cNvPr>
          <p:cNvSpPr txBox="1"/>
          <p:nvPr/>
        </p:nvSpPr>
        <p:spPr>
          <a:xfrm>
            <a:off x="918600" y="4709898"/>
            <a:ext cx="2591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BE7127-1072-44ED-907D-8E021B0F69AE}"/>
              </a:ext>
            </a:extLst>
          </p:cNvPr>
          <p:cNvSpPr txBox="1"/>
          <p:nvPr/>
        </p:nvSpPr>
        <p:spPr>
          <a:xfrm>
            <a:off x="1836000" y="4711691"/>
            <a:ext cx="2591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32048-4E43-49D2-85DE-6CDFC4C82A7F}"/>
              </a:ext>
            </a:extLst>
          </p:cNvPr>
          <p:cNvSpPr txBox="1"/>
          <p:nvPr/>
        </p:nvSpPr>
        <p:spPr>
          <a:xfrm>
            <a:off x="2736000" y="4706338"/>
            <a:ext cx="2591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ADC132-1424-4AEA-8585-4CF8CA987122}"/>
              </a:ext>
            </a:extLst>
          </p:cNvPr>
          <p:cNvSpPr txBox="1"/>
          <p:nvPr/>
        </p:nvSpPr>
        <p:spPr>
          <a:xfrm>
            <a:off x="3603000" y="4706338"/>
            <a:ext cx="3279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8C467F-5D04-4641-BD28-A16BC74C2536}"/>
              </a:ext>
            </a:extLst>
          </p:cNvPr>
          <p:cNvSpPr txBox="1"/>
          <p:nvPr/>
        </p:nvSpPr>
        <p:spPr>
          <a:xfrm>
            <a:off x="3702826" y="1748116"/>
            <a:ext cx="4167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1CAE57-4342-4DB4-9951-C615365E696E}"/>
              </a:ext>
            </a:extLst>
          </p:cNvPr>
          <p:cNvSpPr txBox="1"/>
          <p:nvPr/>
        </p:nvSpPr>
        <p:spPr>
          <a:xfrm>
            <a:off x="15080" y="4718029"/>
            <a:ext cx="2591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921D48-7768-429C-A8ED-FA7099239AE6}"/>
              </a:ext>
            </a:extLst>
          </p:cNvPr>
          <p:cNvSpPr txBox="1"/>
          <p:nvPr/>
        </p:nvSpPr>
        <p:spPr>
          <a:xfrm>
            <a:off x="6041385" y="4887632"/>
            <a:ext cx="1807661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200" dirty="0"/>
              <a:t>Burden Reduction (%)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4EF7AE-2015-4B1F-BC40-7D7D7E8A3CD5}"/>
              </a:ext>
            </a:extLst>
          </p:cNvPr>
          <p:cNvSpPr txBox="1"/>
          <p:nvPr/>
        </p:nvSpPr>
        <p:spPr>
          <a:xfrm>
            <a:off x="5560839" y="4706640"/>
            <a:ext cx="2591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87DDB2-F9D5-4112-8D55-9E824BEFAB7C}"/>
              </a:ext>
            </a:extLst>
          </p:cNvPr>
          <p:cNvSpPr txBox="1"/>
          <p:nvPr/>
        </p:nvSpPr>
        <p:spPr>
          <a:xfrm>
            <a:off x="6301239" y="4706640"/>
            <a:ext cx="2591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D3D5C9-8B57-431B-A4D3-A9CB9FA2331E}"/>
              </a:ext>
            </a:extLst>
          </p:cNvPr>
          <p:cNvSpPr txBox="1"/>
          <p:nvPr/>
        </p:nvSpPr>
        <p:spPr>
          <a:xfrm>
            <a:off x="7057120" y="4706640"/>
            <a:ext cx="2591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F763E2-37B2-4494-ACA4-9F8C6C577DDD}"/>
              </a:ext>
            </a:extLst>
          </p:cNvPr>
          <p:cNvSpPr txBox="1"/>
          <p:nvPr/>
        </p:nvSpPr>
        <p:spPr>
          <a:xfrm>
            <a:off x="7763674" y="4706640"/>
            <a:ext cx="3279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80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0EFE01-7520-451E-85BE-1703EBEB3E60}"/>
              </a:ext>
            </a:extLst>
          </p:cNvPr>
          <p:cNvSpPr txBox="1"/>
          <p:nvPr/>
        </p:nvSpPr>
        <p:spPr>
          <a:xfrm>
            <a:off x="4810239" y="4706640"/>
            <a:ext cx="2591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B8D054-6643-4E04-A8DA-5ED9344FA0E6}"/>
              </a:ext>
            </a:extLst>
          </p:cNvPr>
          <p:cNvSpPr txBox="1"/>
          <p:nvPr/>
        </p:nvSpPr>
        <p:spPr>
          <a:xfrm>
            <a:off x="8504074" y="4706640"/>
            <a:ext cx="3279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657CEF-5518-40C3-BF6A-2319F31A6996}"/>
              </a:ext>
            </a:extLst>
          </p:cNvPr>
          <p:cNvSpPr txBox="1"/>
          <p:nvPr/>
        </p:nvSpPr>
        <p:spPr>
          <a:xfrm>
            <a:off x="8704200" y="4602906"/>
            <a:ext cx="1688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51DAFC-314C-4E50-B365-44D888212997}"/>
              </a:ext>
            </a:extLst>
          </p:cNvPr>
          <p:cNvSpPr txBox="1"/>
          <p:nvPr/>
        </p:nvSpPr>
        <p:spPr>
          <a:xfrm>
            <a:off x="8704200" y="2470484"/>
            <a:ext cx="22583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8D9BAA-221A-4B81-89D8-A772F5357E31}"/>
              </a:ext>
            </a:extLst>
          </p:cNvPr>
          <p:cNvSpPr txBox="1"/>
          <p:nvPr/>
        </p:nvSpPr>
        <p:spPr>
          <a:xfrm>
            <a:off x="8704200" y="3174884"/>
            <a:ext cx="1906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EB8AE9-7C2C-455F-B4EB-99CB0AD96C37}"/>
              </a:ext>
            </a:extLst>
          </p:cNvPr>
          <p:cNvSpPr txBox="1"/>
          <p:nvPr/>
        </p:nvSpPr>
        <p:spPr>
          <a:xfrm>
            <a:off x="8704200" y="1755884"/>
            <a:ext cx="2076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E1B882-8836-4B8B-80F9-7577E3575177}"/>
              </a:ext>
            </a:extLst>
          </p:cNvPr>
          <p:cNvSpPr txBox="1"/>
          <p:nvPr/>
        </p:nvSpPr>
        <p:spPr>
          <a:xfrm rot="5400000">
            <a:off x="7919333" y="3241419"/>
            <a:ext cx="2133601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200" dirty="0"/>
              <a:t>Increased Vaccine Need (%)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D84DB0-047B-459E-9CC6-83135159D1BA}"/>
              </a:ext>
            </a:extLst>
          </p:cNvPr>
          <p:cNvSpPr txBox="1"/>
          <p:nvPr/>
        </p:nvSpPr>
        <p:spPr>
          <a:xfrm>
            <a:off x="8704200" y="3900884"/>
            <a:ext cx="1434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95D9E2-EE2F-40F7-822C-AA2B2E6A2FA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t="7077" r="9147" b="10607"/>
          <a:stretch/>
        </p:blipFill>
        <p:spPr>
          <a:xfrm>
            <a:off x="4929296" y="1832167"/>
            <a:ext cx="3757504" cy="289898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031A9FD-1E88-44BB-8913-F62467ABDDB8}"/>
              </a:ext>
            </a:extLst>
          </p:cNvPr>
          <p:cNvSpPr txBox="1"/>
          <p:nvPr/>
        </p:nvSpPr>
        <p:spPr>
          <a:xfrm>
            <a:off x="7186700" y="3565139"/>
            <a:ext cx="84751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>
                <a:solidFill>
                  <a:srgbClr val="7E2F8E"/>
                </a:solidFill>
              </a:rPr>
              <a:t>Reactive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2F7AF9-4EEF-469A-84D6-F176CB7BB9B0}"/>
              </a:ext>
            </a:extLst>
          </p:cNvPr>
          <p:cNvSpPr txBox="1"/>
          <p:nvPr/>
        </p:nvSpPr>
        <p:spPr>
          <a:xfrm>
            <a:off x="6553200" y="2940351"/>
            <a:ext cx="84751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>
                <a:solidFill>
                  <a:srgbClr val="1B4F35"/>
                </a:solidFill>
              </a:rPr>
              <a:t>Proactive</a:t>
            </a:r>
          </a:p>
        </p:txBody>
      </p:sp>
    </p:spTree>
    <p:extLst>
      <p:ext uri="{BB962C8B-B14F-4D97-AF65-F5344CB8AC3E}">
        <p14:creationId xmlns:p14="http://schemas.microsoft.com/office/powerpoint/2010/main" val="8039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398" y="57150"/>
            <a:ext cx="8915399" cy="552450"/>
          </a:xfrm>
          <a:prstGeom prst="rect">
            <a:avLst/>
          </a:prstGeom>
        </p:spPr>
        <p:txBody>
          <a:bodyPr vert="horz" lIns="81633" tIns="40817" rIns="81633" bIns="40817" rtlCol="0" anchor="b">
            <a:normAutofit/>
          </a:bodyPr>
          <a:lstStyle>
            <a:lvl1pPr algn="ctr" defTabSz="816334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Embedded Python scripts allow highly customized response strategies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8BFCD-FC0D-4192-BDA2-90B4F1E1587A}"/>
              </a:ext>
            </a:extLst>
          </p:cNvPr>
          <p:cNvSpPr txBox="1"/>
          <p:nvPr/>
        </p:nvSpPr>
        <p:spPr>
          <a:xfrm>
            <a:off x="166813" y="811696"/>
            <a:ext cx="46233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EMOD and Python run separate, concurrent processes, exchanging data as needed.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Response planning occurs in Python, using a subset of the EMOD simulation data.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Changing logic does not require rebuilding the EMOD executable.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Plans can leverage Python module libraries such as </a:t>
            </a:r>
            <a:r>
              <a:rPr lang="en-US" sz="1800" dirty="0" err="1">
                <a:solidFill>
                  <a:schemeClr val="accent1"/>
                </a:solidFill>
              </a:rPr>
              <a:t>scikit</a:t>
            </a:r>
            <a:r>
              <a:rPr lang="en-US" sz="1800" dirty="0">
                <a:solidFill>
                  <a:schemeClr val="accent1"/>
                </a:solidFill>
              </a:rPr>
              <a:t>-learn.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30ABA55-599C-4AD2-9ED3-D878BEDD6A91}"/>
              </a:ext>
            </a:extLst>
          </p:cNvPr>
          <p:cNvSpPr/>
          <p:nvPr/>
        </p:nvSpPr>
        <p:spPr>
          <a:xfrm>
            <a:off x="5372557" y="835929"/>
            <a:ext cx="1143000" cy="457200"/>
          </a:xfrm>
          <a:prstGeom prst="flowChartAlternateProcess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Start EMOD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1449F5F6-6424-4E13-9027-F398A0C2290F}"/>
              </a:ext>
            </a:extLst>
          </p:cNvPr>
          <p:cNvSpPr/>
          <p:nvPr/>
        </p:nvSpPr>
        <p:spPr>
          <a:xfrm>
            <a:off x="7190874" y="1460834"/>
            <a:ext cx="1143000" cy="457200"/>
          </a:xfrm>
          <a:prstGeom prst="flowChartAlternateProcess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Python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2EC4CDC5-5F6C-4929-A290-FC10BD3D5470}"/>
              </a:ext>
            </a:extLst>
          </p:cNvPr>
          <p:cNvSpPr/>
          <p:nvPr/>
        </p:nvSpPr>
        <p:spPr>
          <a:xfrm>
            <a:off x="5451846" y="1537369"/>
            <a:ext cx="979499" cy="310151"/>
          </a:xfrm>
          <a:prstGeom prst="flowChartProcess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Start Python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1FE725-A26C-4CC8-A539-90FCB1BEC851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 flipH="1">
            <a:off x="5941596" y="1293129"/>
            <a:ext cx="2461" cy="24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B01702-0000-4611-8FD2-814E7D157604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 flipV="1">
            <a:off x="6431345" y="1689434"/>
            <a:ext cx="759529" cy="3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6DB2C5B9-0187-4673-9FB1-C8B4F7863A8B}"/>
              </a:ext>
            </a:extLst>
          </p:cNvPr>
          <p:cNvSpPr/>
          <p:nvPr/>
        </p:nvSpPr>
        <p:spPr>
          <a:xfrm>
            <a:off x="5399794" y="2046012"/>
            <a:ext cx="1100590" cy="493011"/>
          </a:xfrm>
          <a:prstGeom prst="flowChartProcess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Update EMOD Simulation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DBEF7833-D9C6-4D06-87D0-9DD6AB9B84CF}"/>
              </a:ext>
            </a:extLst>
          </p:cNvPr>
          <p:cNvSpPr/>
          <p:nvPr/>
        </p:nvSpPr>
        <p:spPr>
          <a:xfrm>
            <a:off x="5745177" y="4552950"/>
            <a:ext cx="384826" cy="364486"/>
          </a:xfrm>
          <a:prstGeom prst="flowChartConnector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A0FC591-0914-47AC-A39A-4DC3B8805586}"/>
              </a:ext>
            </a:extLst>
          </p:cNvPr>
          <p:cNvCxnSpPr>
            <a:cxnSpLocks/>
            <a:stCxn id="16" idx="2"/>
            <a:endCxn id="27" idx="0"/>
          </p:cNvCxnSpPr>
          <p:nvPr/>
        </p:nvCxnSpPr>
        <p:spPr>
          <a:xfrm>
            <a:off x="5941596" y="1847520"/>
            <a:ext cx="8493" cy="19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ED30DB88-FE9A-4CE5-A431-2A8C34B12A0A}"/>
              </a:ext>
            </a:extLst>
          </p:cNvPr>
          <p:cNvSpPr/>
          <p:nvPr/>
        </p:nvSpPr>
        <p:spPr>
          <a:xfrm>
            <a:off x="7154277" y="3728600"/>
            <a:ext cx="1219200" cy="457200"/>
          </a:xfrm>
          <a:prstGeom prst="flowChartProcess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Plan reactive response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47E027E-C860-422E-A479-68A57EF6BBFA}"/>
              </a:ext>
            </a:extLst>
          </p:cNvPr>
          <p:cNvCxnSpPr>
            <a:cxnSpLocks/>
            <a:stCxn id="19" idx="2"/>
            <a:endCxn id="38" idx="0"/>
          </p:cNvCxnSpPr>
          <p:nvPr/>
        </p:nvCxnSpPr>
        <p:spPr>
          <a:xfrm flipH="1">
            <a:off x="7755907" y="1918034"/>
            <a:ext cx="6467" cy="937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B73CE0-F894-4BD5-A312-2D9D5DF30AA9}"/>
              </a:ext>
            </a:extLst>
          </p:cNvPr>
          <p:cNvCxnSpPr>
            <a:cxnSpLocks/>
            <a:stCxn id="63" idx="0"/>
            <a:endCxn id="27" idx="2"/>
          </p:cNvCxnSpPr>
          <p:nvPr/>
        </p:nvCxnSpPr>
        <p:spPr>
          <a:xfrm flipV="1">
            <a:off x="5946519" y="2539023"/>
            <a:ext cx="3570" cy="20198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D834592-6593-4DC0-87A9-9A87C2807E98}"/>
              </a:ext>
            </a:extLst>
          </p:cNvPr>
          <p:cNvCxnSpPr>
            <a:cxnSpLocks/>
            <a:stCxn id="63" idx="2"/>
            <a:endCxn id="28" idx="0"/>
          </p:cNvCxnSpPr>
          <p:nvPr/>
        </p:nvCxnSpPr>
        <p:spPr>
          <a:xfrm flipH="1">
            <a:off x="5937590" y="3421681"/>
            <a:ext cx="8929" cy="1131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DF7CBAC-107A-4EDE-B58B-6DE4B2FDDC7E}"/>
              </a:ext>
            </a:extLst>
          </p:cNvPr>
          <p:cNvCxnSpPr>
            <a:cxnSpLocks/>
            <a:stCxn id="38" idx="1"/>
            <a:endCxn id="63" idx="3"/>
          </p:cNvCxnSpPr>
          <p:nvPr/>
        </p:nvCxnSpPr>
        <p:spPr>
          <a:xfrm flipH="1" flipV="1">
            <a:off x="6641259" y="3081347"/>
            <a:ext cx="505048" cy="307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owchart: Decision 62">
            <a:extLst>
              <a:ext uri="{FF2B5EF4-FFF2-40B4-BE49-F238E27FC236}">
                <a16:creationId xmlns:a16="http://schemas.microsoft.com/office/drawing/2014/main" id="{065EE3F3-4F52-488C-A5D7-E85E6890DC55}"/>
              </a:ext>
            </a:extLst>
          </p:cNvPr>
          <p:cNvSpPr/>
          <p:nvPr/>
        </p:nvSpPr>
        <p:spPr>
          <a:xfrm>
            <a:off x="5251779" y="2741012"/>
            <a:ext cx="1389480" cy="680669"/>
          </a:xfrm>
          <a:prstGeom prst="flowChartDecision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Update Python?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5A1CD2B-A5BA-4012-BDAF-875F25353CB8}"/>
              </a:ext>
            </a:extLst>
          </p:cNvPr>
          <p:cNvCxnSpPr>
            <a:cxnSpLocks/>
          </p:cNvCxnSpPr>
          <p:nvPr/>
        </p:nvCxnSpPr>
        <p:spPr>
          <a:xfrm>
            <a:off x="5937590" y="3943350"/>
            <a:ext cx="1208717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B9A4CBAF-6F81-4643-A09D-ED40EACCE03A}"/>
              </a:ext>
            </a:extLst>
          </p:cNvPr>
          <p:cNvSpPr txBox="1"/>
          <p:nvPr/>
        </p:nvSpPr>
        <p:spPr>
          <a:xfrm>
            <a:off x="6629400" y="2920484"/>
            <a:ext cx="2071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6CDD2B0-4C90-4B45-8B79-A9DD89CAE9C2}"/>
              </a:ext>
            </a:extLst>
          </p:cNvPr>
          <p:cNvSpPr txBox="1"/>
          <p:nvPr/>
        </p:nvSpPr>
        <p:spPr>
          <a:xfrm>
            <a:off x="5965036" y="3377684"/>
            <a:ext cx="2071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672473E7-58A0-48CE-B027-4ADF4DDBBC06}"/>
              </a:ext>
            </a:extLst>
          </p:cNvPr>
          <p:cNvSpPr/>
          <p:nvPr/>
        </p:nvSpPr>
        <p:spPr>
          <a:xfrm>
            <a:off x="7571705" y="4554622"/>
            <a:ext cx="384826" cy="364486"/>
          </a:xfrm>
          <a:prstGeom prst="flowChartConnector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98EF068-B1A1-41ED-AA17-BA29C64C8D12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7756279" y="4185800"/>
            <a:ext cx="7598" cy="39323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59D791C-070C-4120-8E35-B3BCFD5C1A2A}"/>
              </a:ext>
            </a:extLst>
          </p:cNvPr>
          <p:cNvCxnSpPr>
            <a:cxnSpLocks/>
          </p:cNvCxnSpPr>
          <p:nvPr/>
        </p:nvCxnSpPr>
        <p:spPr>
          <a:xfrm>
            <a:off x="5056474" y="3943350"/>
            <a:ext cx="887583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86B800B-6854-4ABA-B1B5-9EE52F9A6A64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5056474" y="2292518"/>
            <a:ext cx="343320" cy="130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FCBC5F1-CE20-4D43-AA2F-126BE7AB09F7}"/>
              </a:ext>
            </a:extLst>
          </p:cNvPr>
          <p:cNvCxnSpPr>
            <a:cxnSpLocks/>
          </p:cNvCxnSpPr>
          <p:nvPr/>
        </p:nvCxnSpPr>
        <p:spPr>
          <a:xfrm flipV="1">
            <a:off x="5056474" y="2293819"/>
            <a:ext cx="0" cy="164953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085FD25-9A7D-4DE9-9D69-BEBDF4C5FF43}"/>
              </a:ext>
            </a:extLst>
          </p:cNvPr>
          <p:cNvCxnSpPr/>
          <p:nvPr/>
        </p:nvCxnSpPr>
        <p:spPr>
          <a:xfrm flipV="1">
            <a:off x="5861390" y="4273253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96DEDBA-C47A-4389-BE1E-79C61C549B8F}"/>
              </a:ext>
            </a:extLst>
          </p:cNvPr>
          <p:cNvCxnSpPr/>
          <p:nvPr/>
        </p:nvCxnSpPr>
        <p:spPr>
          <a:xfrm flipV="1">
            <a:off x="5861390" y="4317369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0A3051-9F8C-459C-94C6-8C65C5FA3123}"/>
              </a:ext>
            </a:extLst>
          </p:cNvPr>
          <p:cNvCxnSpPr/>
          <p:nvPr/>
        </p:nvCxnSpPr>
        <p:spPr>
          <a:xfrm flipV="1">
            <a:off x="7681250" y="4280234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A6BAF51-F8CD-43F5-BF20-D62BAB9126BB}"/>
              </a:ext>
            </a:extLst>
          </p:cNvPr>
          <p:cNvCxnSpPr/>
          <p:nvPr/>
        </p:nvCxnSpPr>
        <p:spPr>
          <a:xfrm flipV="1">
            <a:off x="7681250" y="432435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C0D9716F-A8CD-45DA-8E84-7EEAC27CB338}"/>
              </a:ext>
            </a:extLst>
          </p:cNvPr>
          <p:cNvSpPr/>
          <p:nvPr/>
        </p:nvSpPr>
        <p:spPr>
          <a:xfrm>
            <a:off x="7146307" y="2855823"/>
            <a:ext cx="1219200" cy="457200"/>
          </a:xfrm>
          <a:prstGeom prst="flowChartProcess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Update risk mapping model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BD1F9F-1BEE-407D-B918-A3F88E2530DE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7752675" y="3313023"/>
            <a:ext cx="3232" cy="396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7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398" y="57150"/>
            <a:ext cx="8915402" cy="552450"/>
          </a:xfrm>
          <a:prstGeom prst="rect">
            <a:avLst/>
          </a:prstGeom>
        </p:spPr>
        <p:txBody>
          <a:bodyPr vert="horz" lIns="81633" tIns="40817" rIns="81633" bIns="40817" rtlCol="0" anchor="b">
            <a:normAutofit/>
          </a:bodyPr>
          <a:lstStyle>
            <a:lvl1pPr algn="ctr" defTabSz="816334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Acknowledgements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AA749-EC84-4C8C-B293-CED493B4AB81}"/>
              </a:ext>
            </a:extLst>
          </p:cNvPr>
          <p:cNvSpPr txBox="1"/>
          <p:nvPr/>
        </p:nvSpPr>
        <p:spPr>
          <a:xfrm>
            <a:off x="166813" y="811696"/>
            <a:ext cx="462338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Primary Health Development Agency and NCDC (Ministry of Health of Nigeria)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World Health Organization Nigeria office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World Health Organization Headquarters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dirty="0"/>
              <a:t>Funding by Bill and Melinda Gates through the Global Good Fund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DE20E-4957-40B9-89DD-0ECB2E315842}"/>
              </a:ext>
            </a:extLst>
          </p:cNvPr>
          <p:cNvSpPr/>
          <p:nvPr/>
        </p:nvSpPr>
        <p:spPr>
          <a:xfrm>
            <a:off x="7447572" y="694716"/>
            <a:ext cx="1295315" cy="4011168"/>
          </a:xfrm>
          <a:prstGeom prst="rect">
            <a:avLst/>
          </a:prstGeom>
          <a:solidFill>
            <a:srgbClr val="C0E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kfrey\Desktop\Untitled.png">
            <a:extLst>
              <a:ext uri="{FF2B5EF4-FFF2-40B4-BE49-F238E27FC236}">
                <a16:creationId xmlns:a16="http://schemas.microsoft.com/office/drawing/2014/main" id="{FB174EEF-C3CF-4451-9B97-921F41472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3"/>
          <a:stretch/>
        </p:blipFill>
        <p:spPr bwMode="auto">
          <a:xfrm>
            <a:off x="5244915" y="691495"/>
            <a:ext cx="2211365" cy="401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699482-89B7-4CDA-8DFC-57C4C2AD07FE}"/>
              </a:ext>
            </a:extLst>
          </p:cNvPr>
          <p:cNvSpPr txBox="1"/>
          <p:nvPr/>
        </p:nvSpPr>
        <p:spPr>
          <a:xfrm>
            <a:off x="7460428" y="4703118"/>
            <a:ext cx="1282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** Figure not to scale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41729E-AB82-4AAF-97CE-615D3E5957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t="1087" r="2804" b="5207"/>
          <a:stretch/>
        </p:blipFill>
        <p:spPr>
          <a:xfrm>
            <a:off x="6016942" y="2504879"/>
            <a:ext cx="2619231" cy="21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7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398" y="57150"/>
            <a:ext cx="8446535" cy="552450"/>
          </a:xfrm>
          <a:prstGeom prst="rect">
            <a:avLst/>
          </a:prstGeom>
        </p:spPr>
        <p:txBody>
          <a:bodyPr vert="horz" lIns="81633" tIns="40817" rIns="81633" bIns="40817" rtlCol="0" anchor="b">
            <a:normAutofit/>
          </a:bodyPr>
          <a:lstStyle>
            <a:lvl1pPr algn="ctr" defTabSz="816334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Measles surveillance within an agent-based modeling framework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BAA0E-E6B1-43CF-9E00-7667DA05A9C1}"/>
              </a:ext>
            </a:extLst>
          </p:cNvPr>
          <p:cNvSpPr txBox="1"/>
          <p:nvPr/>
        </p:nvSpPr>
        <p:spPr>
          <a:xfrm>
            <a:off x="187272" y="791111"/>
            <a:ext cx="8118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41713" algn="l"/>
              </a:tabLst>
            </a:pPr>
            <a:r>
              <a:rPr lang="en-US" sz="1800" dirty="0"/>
              <a:t>IDM measles aims to model the major components of an eradication strategy:</a:t>
            </a:r>
          </a:p>
          <a:p>
            <a:pPr marL="457200" indent="-285750">
              <a:buFontTx/>
              <a:buChar char="-"/>
              <a:tabLst>
                <a:tab pos="3541713" algn="l"/>
              </a:tabLst>
            </a:pPr>
            <a:r>
              <a:rPr lang="en-US" sz="1800" dirty="0"/>
              <a:t>Routine Immunization</a:t>
            </a:r>
          </a:p>
          <a:p>
            <a:pPr marL="457200" indent="-285750">
              <a:buFontTx/>
              <a:buChar char="-"/>
              <a:tabLst>
                <a:tab pos="3541713" algn="l"/>
              </a:tabLst>
            </a:pPr>
            <a:r>
              <a:rPr lang="en-US" sz="1800" dirty="0"/>
              <a:t>Scheduled catch-up and maintenance campaigns</a:t>
            </a:r>
          </a:p>
          <a:p>
            <a:pPr marL="457200" indent="-285750">
              <a:buFontTx/>
              <a:buChar char="-"/>
              <a:tabLst>
                <a:tab pos="3541713" algn="l"/>
              </a:tabLst>
            </a:pPr>
            <a:r>
              <a:rPr lang="en-US" sz="1800" dirty="0"/>
              <a:t>Disease surveillance</a:t>
            </a:r>
          </a:p>
          <a:p>
            <a:pPr marL="457200" indent="-285750">
              <a:buFontTx/>
              <a:buChar char="-"/>
              <a:tabLst>
                <a:tab pos="3541713" algn="l"/>
              </a:tabLst>
            </a:pPr>
            <a:r>
              <a:rPr lang="en-US" sz="1800" dirty="0"/>
              <a:t>Reactive campaigns</a:t>
            </a:r>
          </a:p>
          <a:p>
            <a:pPr>
              <a:tabLst>
                <a:tab pos="3541713" algn="l"/>
              </a:tabLst>
            </a:pPr>
            <a:endParaRPr lang="en-US" sz="1800" dirty="0"/>
          </a:p>
          <a:p>
            <a:pPr>
              <a:tabLst>
                <a:tab pos="3541713" algn="l"/>
              </a:tabLst>
            </a:pPr>
            <a:endParaRPr lang="en-US" sz="1800" dirty="0"/>
          </a:p>
          <a:p>
            <a:pPr>
              <a:tabLst>
                <a:tab pos="3541713" algn="l"/>
              </a:tabLst>
            </a:pPr>
            <a:r>
              <a:rPr lang="en-US" sz="1800" dirty="0"/>
              <a:t>Today’s focus is on surveillance and response for agent-based simulations: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D5F91A1-B0FD-4A99-9BF9-6DA000177A7B}"/>
              </a:ext>
            </a:extLst>
          </p:cNvPr>
          <p:cNvSpPr/>
          <p:nvPr/>
        </p:nvSpPr>
        <p:spPr>
          <a:xfrm>
            <a:off x="854242" y="3424833"/>
            <a:ext cx="7391400" cy="975717"/>
          </a:xfrm>
          <a:prstGeom prst="rightArrow">
            <a:avLst/>
          </a:prstGeom>
          <a:solidFill>
            <a:srgbClr val="FFFF00">
              <a:alpha val="19000"/>
            </a:srgb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F2391-7A19-400F-A5A3-3EE7360918DB}"/>
              </a:ext>
            </a:extLst>
          </p:cNvPr>
          <p:cNvSpPr txBox="1"/>
          <p:nvPr/>
        </p:nvSpPr>
        <p:spPr>
          <a:xfrm>
            <a:off x="721895" y="3703809"/>
            <a:ext cx="1295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Surveillance Contexts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AF121-FF56-4C78-9F6E-E0DD89262D1B}"/>
              </a:ext>
            </a:extLst>
          </p:cNvPr>
          <p:cNvSpPr txBox="1"/>
          <p:nvPr/>
        </p:nvSpPr>
        <p:spPr>
          <a:xfrm>
            <a:off x="1888959" y="3689528"/>
            <a:ext cx="1295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Model Calibration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A3104-C29D-419E-8461-1F5D033202B9}"/>
              </a:ext>
            </a:extLst>
          </p:cNvPr>
          <p:cNvSpPr txBox="1"/>
          <p:nvPr/>
        </p:nvSpPr>
        <p:spPr>
          <a:xfrm>
            <a:off x="3737810" y="3445540"/>
            <a:ext cx="1828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Incidence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ABEEF-5445-4A69-B3AD-6052D2967DCD}"/>
              </a:ext>
            </a:extLst>
          </p:cNvPr>
          <p:cNvSpPr txBox="1"/>
          <p:nvPr/>
        </p:nvSpPr>
        <p:spPr>
          <a:xfrm>
            <a:off x="3120190" y="3693994"/>
            <a:ext cx="15961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Reporting, Extent, Promptness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0CCBF-71E1-431D-996F-781D3002818E}"/>
              </a:ext>
            </a:extLst>
          </p:cNvPr>
          <p:cNvSpPr txBox="1"/>
          <p:nvPr/>
        </p:nvSpPr>
        <p:spPr>
          <a:xfrm>
            <a:off x="4772707" y="3786870"/>
            <a:ext cx="12954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2D7A8-3D8D-4004-852D-F58439EF5A1A}"/>
              </a:ext>
            </a:extLst>
          </p:cNvPr>
          <p:cNvSpPr txBox="1"/>
          <p:nvPr/>
        </p:nvSpPr>
        <p:spPr>
          <a:xfrm>
            <a:off x="5993676" y="3447614"/>
            <a:ext cx="1828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Susceptibility Focus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8EC44-38A3-4FF4-9041-A17A17A628F8}"/>
              </a:ext>
            </a:extLst>
          </p:cNvPr>
          <p:cNvSpPr txBox="1"/>
          <p:nvPr/>
        </p:nvSpPr>
        <p:spPr>
          <a:xfrm>
            <a:off x="6224335" y="3794891"/>
            <a:ext cx="12954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Known / Inferred</a:t>
            </a:r>
          </a:p>
        </p:txBody>
      </p:sp>
    </p:spTree>
    <p:extLst>
      <p:ext uri="{BB962C8B-B14F-4D97-AF65-F5344CB8AC3E}">
        <p14:creationId xmlns:p14="http://schemas.microsoft.com/office/powerpoint/2010/main" val="54037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55AFE6-8705-4908-917E-EDEB749A1027}"/>
              </a:ext>
            </a:extLst>
          </p:cNvPr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6218" r="8997" b="10480"/>
          <a:stretch/>
        </p:blipFill>
        <p:spPr>
          <a:xfrm>
            <a:off x="373782" y="2676090"/>
            <a:ext cx="5355455" cy="215682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3486110-AD84-4DA5-A055-A36CD876D369}"/>
              </a:ext>
            </a:extLst>
          </p:cNvPr>
          <p:cNvSpPr/>
          <p:nvPr/>
        </p:nvSpPr>
        <p:spPr>
          <a:xfrm>
            <a:off x="8157410" y="3217365"/>
            <a:ext cx="466344" cy="118861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EF4412-13C2-4732-9BA8-CBE38B3EE637}"/>
              </a:ext>
            </a:extLst>
          </p:cNvPr>
          <p:cNvSpPr/>
          <p:nvPr/>
        </p:nvSpPr>
        <p:spPr>
          <a:xfrm>
            <a:off x="8157410" y="3023330"/>
            <a:ext cx="548640" cy="118861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975603-498F-476F-843F-84230B2902F5}"/>
              </a:ext>
            </a:extLst>
          </p:cNvPr>
          <p:cNvSpPr/>
          <p:nvPr/>
        </p:nvSpPr>
        <p:spPr>
          <a:xfrm>
            <a:off x="8157410" y="2834330"/>
            <a:ext cx="740664" cy="118861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E1FB08-23BB-484D-A0A2-1960DAF9DAA7}"/>
              </a:ext>
            </a:extLst>
          </p:cNvPr>
          <p:cNvSpPr/>
          <p:nvPr/>
        </p:nvSpPr>
        <p:spPr>
          <a:xfrm>
            <a:off x="8157410" y="2643900"/>
            <a:ext cx="420624" cy="118861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A43680-B3AF-4A06-B631-DCDB7F9EFAC8}"/>
              </a:ext>
            </a:extLst>
          </p:cNvPr>
          <p:cNvSpPr/>
          <p:nvPr/>
        </p:nvSpPr>
        <p:spPr>
          <a:xfrm>
            <a:off x="8157410" y="2452024"/>
            <a:ext cx="621792" cy="118861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7B309F-E482-437C-A628-26C1CE851E31}"/>
              </a:ext>
            </a:extLst>
          </p:cNvPr>
          <p:cNvSpPr/>
          <p:nvPr/>
        </p:nvSpPr>
        <p:spPr>
          <a:xfrm>
            <a:off x="8157410" y="2258927"/>
            <a:ext cx="310896" cy="118861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747769-EC82-4E87-AA32-68DFA3620631}"/>
              </a:ext>
            </a:extLst>
          </p:cNvPr>
          <p:cNvSpPr/>
          <p:nvPr/>
        </p:nvSpPr>
        <p:spPr>
          <a:xfrm>
            <a:off x="8157410" y="2077978"/>
            <a:ext cx="658368" cy="118861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13BA53-D61B-4F77-B471-98AC0885176A}"/>
              </a:ext>
            </a:extLst>
          </p:cNvPr>
          <p:cNvSpPr/>
          <p:nvPr/>
        </p:nvSpPr>
        <p:spPr>
          <a:xfrm>
            <a:off x="8157410" y="1695910"/>
            <a:ext cx="630936" cy="118861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E00890-7C9E-4338-B772-C0EA81E0DCFF}"/>
              </a:ext>
            </a:extLst>
          </p:cNvPr>
          <p:cNvSpPr/>
          <p:nvPr/>
        </p:nvSpPr>
        <p:spPr>
          <a:xfrm>
            <a:off x="6433496" y="2229903"/>
            <a:ext cx="990600" cy="191677"/>
          </a:xfrm>
          <a:prstGeom prst="rect">
            <a:avLst/>
          </a:prstGeom>
          <a:solidFill>
            <a:srgbClr val="66AAD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1E5847-9A75-4EB1-93A6-FAF64C0E508E}"/>
              </a:ext>
            </a:extLst>
          </p:cNvPr>
          <p:cNvSpPr/>
          <p:nvPr/>
        </p:nvSpPr>
        <p:spPr>
          <a:xfrm>
            <a:off x="6428330" y="2024095"/>
            <a:ext cx="990600" cy="205505"/>
          </a:xfrm>
          <a:prstGeom prst="rect">
            <a:avLst/>
          </a:prstGeom>
          <a:solidFill>
            <a:srgbClr val="D9D9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52398" y="57150"/>
            <a:ext cx="8690972" cy="552450"/>
          </a:xfrm>
          <a:prstGeom prst="rect">
            <a:avLst/>
          </a:prstGeom>
        </p:spPr>
        <p:txBody>
          <a:bodyPr vert="horz" lIns="81633" tIns="40817" rIns="81633" bIns="40817" rtlCol="0" anchor="b">
            <a:normAutofit/>
          </a:bodyPr>
          <a:lstStyle>
            <a:lvl1pPr algn="ctr" defTabSz="816334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Total susceptibility is the main factor in measles burden calculations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D050D4-2493-49C7-98DE-01F5D1AA1C84}"/>
              </a:ext>
            </a:extLst>
          </p:cNvPr>
          <p:cNvSpPr txBox="1"/>
          <p:nvPr/>
        </p:nvSpPr>
        <p:spPr>
          <a:xfrm>
            <a:off x="6593046" y="865582"/>
            <a:ext cx="233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WHO Reported Cases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2015-2017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74F13-19DD-4A1F-81FB-F787830D4447}"/>
              </a:ext>
            </a:extLst>
          </p:cNvPr>
          <p:cNvSpPr txBox="1"/>
          <p:nvPr/>
        </p:nvSpPr>
        <p:spPr>
          <a:xfrm>
            <a:off x="387409" y="47731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C04E1-D9FC-4B18-9722-B8F9B55994B5}"/>
              </a:ext>
            </a:extLst>
          </p:cNvPr>
          <p:cNvSpPr txBox="1"/>
          <p:nvPr/>
        </p:nvSpPr>
        <p:spPr>
          <a:xfrm>
            <a:off x="1059001" y="4773168"/>
            <a:ext cx="6096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2012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B70927-6423-440A-9465-C906B5FDEB4E}"/>
              </a:ext>
            </a:extLst>
          </p:cNvPr>
          <p:cNvSpPr txBox="1"/>
          <p:nvPr/>
        </p:nvSpPr>
        <p:spPr>
          <a:xfrm>
            <a:off x="1724137" y="47731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2013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7187F-59F9-4C13-A054-DBF249F321E1}"/>
              </a:ext>
            </a:extLst>
          </p:cNvPr>
          <p:cNvSpPr txBox="1"/>
          <p:nvPr/>
        </p:nvSpPr>
        <p:spPr>
          <a:xfrm>
            <a:off x="2393795" y="47731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2014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A63C58-0668-4BE7-ADB4-931AB8CD2EAF}"/>
              </a:ext>
            </a:extLst>
          </p:cNvPr>
          <p:cNvSpPr txBox="1"/>
          <p:nvPr/>
        </p:nvSpPr>
        <p:spPr>
          <a:xfrm>
            <a:off x="3049092" y="47731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2015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A1A03-33FB-44E2-B117-D01799B74FC1}"/>
              </a:ext>
            </a:extLst>
          </p:cNvPr>
          <p:cNvSpPr txBox="1"/>
          <p:nvPr/>
        </p:nvSpPr>
        <p:spPr>
          <a:xfrm>
            <a:off x="3709859" y="47731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2016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D983D8-C580-4CCD-973F-B40C26278699}"/>
              </a:ext>
            </a:extLst>
          </p:cNvPr>
          <p:cNvSpPr txBox="1"/>
          <p:nvPr/>
        </p:nvSpPr>
        <p:spPr>
          <a:xfrm>
            <a:off x="4398862" y="47731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3AAD22-3E69-4B25-B0D2-E5D16785FC1D}"/>
              </a:ext>
            </a:extLst>
          </p:cNvPr>
          <p:cNvSpPr txBox="1"/>
          <p:nvPr/>
        </p:nvSpPr>
        <p:spPr>
          <a:xfrm>
            <a:off x="5061592" y="477316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00CB7-4C10-437A-8090-B6C8F5656BD3}"/>
              </a:ext>
            </a:extLst>
          </p:cNvPr>
          <p:cNvSpPr txBox="1"/>
          <p:nvPr/>
        </p:nvSpPr>
        <p:spPr>
          <a:xfrm>
            <a:off x="62989" y="4183333"/>
            <a:ext cx="41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4k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F44B3-41AA-473C-80F2-A511086DD36F}"/>
              </a:ext>
            </a:extLst>
          </p:cNvPr>
          <p:cNvSpPr txBox="1"/>
          <p:nvPr/>
        </p:nvSpPr>
        <p:spPr>
          <a:xfrm>
            <a:off x="58805" y="3723367"/>
            <a:ext cx="41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8k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12646-22DB-4835-84DC-BEF214116009}"/>
              </a:ext>
            </a:extLst>
          </p:cNvPr>
          <p:cNvSpPr txBox="1"/>
          <p:nvPr/>
        </p:nvSpPr>
        <p:spPr>
          <a:xfrm>
            <a:off x="2962" y="3250339"/>
            <a:ext cx="44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12k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0991C9-51C6-44B6-8F10-63871D2A6BB6}"/>
              </a:ext>
            </a:extLst>
          </p:cNvPr>
          <p:cNvSpPr txBox="1"/>
          <p:nvPr/>
        </p:nvSpPr>
        <p:spPr>
          <a:xfrm>
            <a:off x="6642" y="2801157"/>
            <a:ext cx="446400" cy="27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16k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2EA89-E9AB-418D-B7D5-883B88494754}"/>
              </a:ext>
            </a:extLst>
          </p:cNvPr>
          <p:cNvSpPr txBox="1"/>
          <p:nvPr/>
        </p:nvSpPr>
        <p:spPr>
          <a:xfrm>
            <a:off x="187271" y="823532"/>
            <a:ext cx="6275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Timeseries data informs transmission dynamics, not total burden.</a:t>
            </a:r>
          </a:p>
          <a:p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Endemic and near-elimination contexts assume nearly universal exposure to infection. Multi-year susceptible accumulation only occurs after interrupting transmission.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3720A0-1AF2-4201-99B7-BEF7A7F152C6}"/>
              </a:ext>
            </a:extLst>
          </p:cNvPr>
          <p:cNvSpPr txBox="1"/>
          <p:nvPr/>
        </p:nvSpPr>
        <p:spPr>
          <a:xfrm>
            <a:off x="6222829" y="3606565"/>
            <a:ext cx="2858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Nigeria and Mongolia are examples of the contrast between endemic and re-introduction contexts.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E0E0DA-38FF-4A6A-8070-B7D423AD46AE}"/>
              </a:ext>
            </a:extLst>
          </p:cNvPr>
          <p:cNvSpPr txBox="1"/>
          <p:nvPr/>
        </p:nvSpPr>
        <p:spPr>
          <a:xfrm>
            <a:off x="4303382" y="2674403"/>
            <a:ext cx="80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CC832"/>
                </a:solidFill>
              </a:rPr>
              <a:t>Mongolia</a:t>
            </a:r>
          </a:p>
          <a:p>
            <a:r>
              <a:rPr lang="en-US" sz="1200" b="1" dirty="0">
                <a:solidFill>
                  <a:srgbClr val="3C92CC"/>
                </a:solidFill>
              </a:rPr>
              <a:t>Nigeria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B8EF16-C58F-4AC0-8ACA-E171F4507C9A}"/>
              </a:ext>
            </a:extLst>
          </p:cNvPr>
          <p:cNvSpPr txBox="1"/>
          <p:nvPr/>
        </p:nvSpPr>
        <p:spPr>
          <a:xfrm rot="5400000">
            <a:off x="4900465" y="3675962"/>
            <a:ext cx="1849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Reported Cases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2852FA-D7B7-4601-9435-9241DAFBDF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20826" y="1451252"/>
          <a:ext cx="2372921" cy="1905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93697">
                  <a:extLst>
                    <a:ext uri="{9D8B030D-6E8A-4147-A177-3AD203B41FA5}">
                      <a16:colId xmlns:a16="http://schemas.microsoft.com/office/drawing/2014/main" val="2185893440"/>
                    </a:ext>
                  </a:extLst>
                </a:gridCol>
                <a:gridCol w="739612">
                  <a:extLst>
                    <a:ext uri="{9D8B030D-6E8A-4147-A177-3AD203B41FA5}">
                      <a16:colId xmlns:a16="http://schemas.microsoft.com/office/drawing/2014/main" val="683237521"/>
                    </a:ext>
                  </a:extLst>
                </a:gridCol>
                <a:gridCol w="739612">
                  <a:extLst>
                    <a:ext uri="{9D8B030D-6E8A-4147-A177-3AD203B41FA5}">
                      <a16:colId xmlns:a16="http://schemas.microsoft.com/office/drawing/2014/main" val="40699819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Country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Cases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MCV1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600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211 216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4294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China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74 448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---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7026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Mongolia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49 095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83855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Nigeria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41 160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42</a:t>
                      </a:r>
                      <a:endParaRPr lang="en-US" sz="1100" b="1" i="0" u="none" strike="noStrike" dirty="0">
                        <a:solidFill>
                          <a:srgbClr val="99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31054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Indonesia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24 802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1666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Ethiopia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24 258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</a:t>
                      </a:r>
                      <a:endParaRPr lang="en-US" sz="1100" b="1" i="0" u="none" strike="noStrike" dirty="0">
                        <a:solidFill>
                          <a:srgbClr val="99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6375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Kyrgyzstan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17 784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46837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D. R. Congo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13 578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72</a:t>
                      </a:r>
                      <a:endParaRPr lang="en-US" sz="1100" b="1" i="0" u="none" strike="noStrike" dirty="0">
                        <a:solidFill>
                          <a:srgbClr val="99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3291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Pakistan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10 703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61</a:t>
                      </a:r>
                      <a:endParaRPr lang="en-US" sz="1100" b="1" i="0" u="none" strike="noStrike" dirty="0">
                        <a:solidFill>
                          <a:srgbClr val="99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30168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BD11DFA-C78C-4B6B-BBF7-08A1ED6C0F03}"/>
              </a:ext>
            </a:extLst>
          </p:cNvPr>
          <p:cNvSpPr/>
          <p:nvPr/>
        </p:nvSpPr>
        <p:spPr>
          <a:xfrm>
            <a:off x="3057810" y="2719966"/>
            <a:ext cx="1976405" cy="210515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63FF462-FF27-40D8-B165-6C6DE02C14A3}"/>
              </a:ext>
            </a:extLst>
          </p:cNvPr>
          <p:cNvCxnSpPr>
            <a:cxnSpLocks/>
          </p:cNvCxnSpPr>
          <p:nvPr/>
        </p:nvCxnSpPr>
        <p:spPr>
          <a:xfrm flipV="1">
            <a:off x="3051510" y="2219699"/>
            <a:ext cx="3143653" cy="4964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EA6BA4F-0BCC-4631-ABC5-76DEB4CD8190}"/>
              </a:ext>
            </a:extLst>
          </p:cNvPr>
          <p:cNvCxnSpPr>
            <a:cxnSpLocks/>
          </p:cNvCxnSpPr>
          <p:nvPr/>
        </p:nvCxnSpPr>
        <p:spPr>
          <a:xfrm flipV="1">
            <a:off x="5038515" y="2300860"/>
            <a:ext cx="1156648" cy="4062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65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398" y="57150"/>
            <a:ext cx="8839202" cy="552450"/>
          </a:xfrm>
          <a:prstGeom prst="rect">
            <a:avLst/>
          </a:prstGeom>
        </p:spPr>
        <p:txBody>
          <a:bodyPr vert="horz" lIns="81633" tIns="40817" rIns="81633" bIns="40817" rtlCol="0" anchor="b">
            <a:normAutofit/>
          </a:bodyPr>
          <a:lstStyle>
            <a:lvl1pPr algn="ctr" defTabSz="816334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Current agent-based simulations of measles transmission in Nigeria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2EA89-E9AB-418D-B7D5-883B88494754}"/>
              </a:ext>
            </a:extLst>
          </p:cNvPr>
          <p:cNvSpPr txBox="1"/>
          <p:nvPr/>
        </p:nvSpPr>
        <p:spPr>
          <a:xfrm>
            <a:off x="187271" y="765932"/>
            <a:ext cx="644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Parameters appropriate to Nigeria were determined from reported age-at-infection and timeseries case reports</a:t>
            </a:r>
            <a:r>
              <a:rPr lang="en-US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3EB4FFA-EEE4-40E1-BDE2-11572FFFE61D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7037" r="16408" b="12963"/>
          <a:stretch/>
        </p:blipFill>
        <p:spPr>
          <a:xfrm>
            <a:off x="2398301" y="3262856"/>
            <a:ext cx="1828800" cy="1600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0B75AFF-A8B0-4E14-95D2-F469C3B8F0D5}"/>
              </a:ext>
            </a:extLst>
          </p:cNvPr>
          <p:cNvSpPr txBox="1"/>
          <p:nvPr/>
        </p:nvSpPr>
        <p:spPr>
          <a:xfrm>
            <a:off x="2533265" y="4832842"/>
            <a:ext cx="152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Geographic Centers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9ED376-716B-4243-BB4B-A926394F9AFA}"/>
              </a:ext>
            </a:extLst>
          </p:cNvPr>
          <p:cNvSpPr txBox="1"/>
          <p:nvPr/>
        </p:nvSpPr>
        <p:spPr>
          <a:xfrm>
            <a:off x="4194276" y="4832842"/>
            <a:ext cx="2466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Routine Vaccination - Mean Fraction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61686A-F7F7-4C2D-823D-0139F92D4ABC}"/>
              </a:ext>
            </a:extLst>
          </p:cNvPr>
          <p:cNvSpPr txBox="1"/>
          <p:nvPr/>
        </p:nvSpPr>
        <p:spPr>
          <a:xfrm>
            <a:off x="6841504" y="4801614"/>
            <a:ext cx="1833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Crude Birth Rates (</a:t>
            </a:r>
            <a:r>
              <a:rPr lang="en-US" sz="1400" dirty="0">
                <a:solidFill>
                  <a:schemeClr val="accent1"/>
                </a:solidFill>
              </a:rPr>
              <a:t>yr</a:t>
            </a:r>
            <a:r>
              <a:rPr lang="en-US" sz="1400" baseline="30000" dirty="0">
                <a:solidFill>
                  <a:schemeClr val="accent1"/>
                </a:solidFill>
              </a:rPr>
              <a:t>-1</a:t>
            </a:r>
            <a:r>
              <a:rPr lang="en-US" sz="1400" dirty="0">
                <a:solidFill>
                  <a:schemeClr val="accent1"/>
                </a:solidFill>
              </a:rPr>
              <a:t>)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AB5EF91-D57A-440F-80D2-EF74AF3BF5F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7037" r="16408" b="12963"/>
          <a:stretch/>
        </p:blipFill>
        <p:spPr>
          <a:xfrm>
            <a:off x="88656" y="3260774"/>
            <a:ext cx="1847088" cy="162076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38C039C-0F09-4C1F-88A5-FB3865F23D65}"/>
              </a:ext>
            </a:extLst>
          </p:cNvPr>
          <p:cNvSpPr txBox="1"/>
          <p:nvPr/>
        </p:nvSpPr>
        <p:spPr>
          <a:xfrm>
            <a:off x="83551" y="4821669"/>
            <a:ext cx="1785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Population Density (km</a:t>
            </a:r>
            <a:r>
              <a:rPr lang="en-US" sz="1200" baseline="30000" dirty="0">
                <a:solidFill>
                  <a:schemeClr val="accent1"/>
                </a:solidFill>
              </a:rPr>
              <a:t>-2</a:t>
            </a:r>
            <a:r>
              <a:rPr lang="en-US" sz="1200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F5E5FE2-5BB6-4E93-8FDD-512A6C745A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9" t="33704" r="10109" b="10101"/>
          <a:stretch/>
        </p:blipFill>
        <p:spPr>
          <a:xfrm>
            <a:off x="1929609" y="3365852"/>
            <a:ext cx="170448" cy="143389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06980E3-6DA4-495E-9748-CF83E6197FBA}"/>
              </a:ext>
            </a:extLst>
          </p:cNvPr>
          <p:cNvSpPr txBox="1"/>
          <p:nvPr/>
        </p:nvSpPr>
        <p:spPr>
          <a:xfrm>
            <a:off x="1975075" y="3284840"/>
            <a:ext cx="306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2k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905DD9-C035-4DBA-BB31-A2B4E3FFEF3F}"/>
              </a:ext>
            </a:extLst>
          </p:cNvPr>
          <p:cNvSpPr txBox="1"/>
          <p:nvPr/>
        </p:nvSpPr>
        <p:spPr>
          <a:xfrm>
            <a:off x="1972807" y="3958111"/>
            <a:ext cx="314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1k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70438E-7F5F-4DB8-8324-7514EDE6DC02}"/>
              </a:ext>
            </a:extLst>
          </p:cNvPr>
          <p:cNvSpPr txBox="1"/>
          <p:nvPr/>
        </p:nvSpPr>
        <p:spPr>
          <a:xfrm>
            <a:off x="6291631" y="3237008"/>
            <a:ext cx="44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0.90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0AC45A-B483-45A1-BF7E-63113AF15BC1}"/>
              </a:ext>
            </a:extLst>
          </p:cNvPr>
          <p:cNvSpPr txBox="1"/>
          <p:nvPr/>
        </p:nvSpPr>
        <p:spPr>
          <a:xfrm>
            <a:off x="6289363" y="3910279"/>
            <a:ext cx="448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0.45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B7BEF2-BC1E-4B93-A45E-C4EE608C3365}"/>
              </a:ext>
            </a:extLst>
          </p:cNvPr>
          <p:cNvSpPr txBox="1"/>
          <p:nvPr/>
        </p:nvSpPr>
        <p:spPr>
          <a:xfrm>
            <a:off x="187271" y="1501505"/>
            <a:ext cx="6472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Populations at the admin-2 level were well-mixed and networked using a gravity-type model.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Supplementary immunizations (SIAs) followed the calendar of recorded activities for the period 2005 - 2015.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1FEA91-5018-48D3-960D-26985E2CF93E}"/>
              </a:ext>
            </a:extLst>
          </p:cNvPr>
          <p:cNvSpPr txBox="1"/>
          <p:nvPr/>
        </p:nvSpPr>
        <p:spPr>
          <a:xfrm>
            <a:off x="1973178" y="4635604"/>
            <a:ext cx="314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B73BEE-6158-4AB7-A4A3-E62DEBE73EFB}"/>
              </a:ext>
            </a:extLst>
          </p:cNvPr>
          <p:cNvSpPr txBox="1"/>
          <p:nvPr/>
        </p:nvSpPr>
        <p:spPr>
          <a:xfrm>
            <a:off x="6292512" y="4623571"/>
            <a:ext cx="448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0.00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71F624-C3ED-431A-9328-A7FA5D3CF4B7}"/>
              </a:ext>
            </a:extLst>
          </p:cNvPr>
          <p:cNvSpPr txBox="1"/>
          <p:nvPr/>
        </p:nvSpPr>
        <p:spPr>
          <a:xfrm>
            <a:off x="8709257" y="3233708"/>
            <a:ext cx="421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60/k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15D1DB-D61D-429A-B873-D862B2756543}"/>
              </a:ext>
            </a:extLst>
          </p:cNvPr>
          <p:cNvSpPr txBox="1"/>
          <p:nvPr/>
        </p:nvSpPr>
        <p:spPr>
          <a:xfrm>
            <a:off x="8701771" y="3919012"/>
            <a:ext cx="421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40/k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005617-4E63-4370-9B39-3A6109D779AF}"/>
              </a:ext>
            </a:extLst>
          </p:cNvPr>
          <p:cNvSpPr txBox="1"/>
          <p:nvPr/>
        </p:nvSpPr>
        <p:spPr>
          <a:xfrm>
            <a:off x="8706153" y="4616560"/>
            <a:ext cx="421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20/k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269D22-E853-479A-A1AB-A44FF97FA984}"/>
              </a:ext>
            </a:extLst>
          </p:cNvPr>
          <p:cNvSpPr txBox="1"/>
          <p:nvPr/>
        </p:nvSpPr>
        <p:spPr>
          <a:xfrm>
            <a:off x="7062369" y="2435990"/>
            <a:ext cx="2708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Sept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59D3AA-F0C9-4EAC-923E-A81BBDB6ECB8}"/>
              </a:ext>
            </a:extLst>
          </p:cNvPr>
          <p:cNvSpPr txBox="1"/>
          <p:nvPr/>
        </p:nvSpPr>
        <p:spPr>
          <a:xfrm>
            <a:off x="8381298" y="2435990"/>
            <a:ext cx="1976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Dec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00FD90-8864-4AED-9997-666AFC7AE8B5}"/>
              </a:ext>
            </a:extLst>
          </p:cNvPr>
          <p:cNvSpPr txBox="1"/>
          <p:nvPr/>
        </p:nvSpPr>
        <p:spPr>
          <a:xfrm>
            <a:off x="7520270" y="2435990"/>
            <a:ext cx="1976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Oct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8EBA21-D540-4E02-82C9-DDB0647EF884}"/>
              </a:ext>
            </a:extLst>
          </p:cNvPr>
          <p:cNvSpPr txBox="1"/>
          <p:nvPr/>
        </p:nvSpPr>
        <p:spPr>
          <a:xfrm>
            <a:off x="6993403" y="1877884"/>
            <a:ext cx="1976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80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81A7FB-A559-4EE6-BA27-671C202B13BA}"/>
              </a:ext>
            </a:extLst>
          </p:cNvPr>
          <p:cNvSpPr txBox="1"/>
          <p:nvPr/>
        </p:nvSpPr>
        <p:spPr>
          <a:xfrm>
            <a:off x="6994817" y="2332346"/>
            <a:ext cx="1976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40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F886B9-4380-405E-AE4C-2673D44D7292}"/>
              </a:ext>
            </a:extLst>
          </p:cNvPr>
          <p:cNvSpPr txBox="1"/>
          <p:nvPr/>
        </p:nvSpPr>
        <p:spPr>
          <a:xfrm>
            <a:off x="7544934" y="2553706"/>
            <a:ext cx="10978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Start Date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53547F-D38B-4270-956A-0F992450A0FF}"/>
              </a:ext>
            </a:extLst>
          </p:cNvPr>
          <p:cNvSpPr txBox="1"/>
          <p:nvPr/>
        </p:nvSpPr>
        <p:spPr>
          <a:xfrm rot="16200000">
            <a:off x="6310420" y="1641687"/>
            <a:ext cx="10978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Duration (Days)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F2B138-0C38-4532-BEB8-2E898E0AA99E}"/>
              </a:ext>
            </a:extLst>
          </p:cNvPr>
          <p:cNvSpPr txBox="1"/>
          <p:nvPr/>
        </p:nvSpPr>
        <p:spPr>
          <a:xfrm>
            <a:off x="7308018" y="800179"/>
            <a:ext cx="15979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High Infectivity Season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5EB5C72-09F4-454E-9535-3482C43C4663}"/>
              </a:ext>
            </a:extLst>
          </p:cNvPr>
          <p:cNvSpPr txBox="1"/>
          <p:nvPr/>
        </p:nvSpPr>
        <p:spPr>
          <a:xfrm>
            <a:off x="7934203" y="2435990"/>
            <a:ext cx="2764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Nov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0F39F-90AA-462F-A630-DACAF279B322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6657" r="8418" b="9141"/>
          <a:stretch/>
        </p:blipFill>
        <p:spPr>
          <a:xfrm>
            <a:off x="7135518" y="970378"/>
            <a:ext cx="1901305" cy="149381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6190034-CECB-40AE-A89F-93690CD131D5}"/>
              </a:ext>
            </a:extLst>
          </p:cNvPr>
          <p:cNvSpPr txBox="1"/>
          <p:nvPr/>
        </p:nvSpPr>
        <p:spPr>
          <a:xfrm>
            <a:off x="8793090" y="2435990"/>
            <a:ext cx="1976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Jan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D1CD02-1946-4B67-B710-66FA25644481}"/>
              </a:ext>
            </a:extLst>
          </p:cNvPr>
          <p:cNvSpPr txBox="1"/>
          <p:nvPr/>
        </p:nvSpPr>
        <p:spPr>
          <a:xfrm>
            <a:off x="6928738" y="934895"/>
            <a:ext cx="1976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160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B61AF4-14E2-46CD-BFE6-2F20C7C1E532}"/>
              </a:ext>
            </a:extLst>
          </p:cNvPr>
          <p:cNvSpPr txBox="1"/>
          <p:nvPr/>
        </p:nvSpPr>
        <p:spPr>
          <a:xfrm>
            <a:off x="6925654" y="1423999"/>
            <a:ext cx="1976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120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29A90-7673-4ADE-9CF6-3A23A0EA83F1}"/>
              </a:ext>
            </a:extLst>
          </p:cNvPr>
          <p:cNvPicPr>
            <a:picLocks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1" t="5824" r="10113" b="9842"/>
          <a:stretch/>
        </p:blipFill>
        <p:spPr>
          <a:xfrm>
            <a:off x="8624167" y="3320850"/>
            <a:ext cx="231066" cy="1469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805A9A-3384-45B9-9A8C-709495CB72ED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t="8749" r="16160" b="11593"/>
          <a:stretch/>
        </p:blipFill>
        <p:spPr>
          <a:xfrm>
            <a:off x="6799731" y="3300368"/>
            <a:ext cx="1871028" cy="1628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BDB866-EFD1-4B13-A91F-E272BABB359B}"/>
              </a:ext>
            </a:extLst>
          </p:cNvPr>
          <p:cNvPicPr>
            <a:picLocks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4" t="5353" r="10622" b="9841"/>
          <a:stretch/>
        </p:blipFill>
        <p:spPr>
          <a:xfrm>
            <a:off x="6204284" y="3303404"/>
            <a:ext cx="209327" cy="14824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61A8F0-5503-4BF9-9472-5F2FA669B6AC}"/>
              </a:ext>
            </a:extLst>
          </p:cNvPr>
          <p:cNvPicPr>
            <a:picLocks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t="8749" r="15663" b="11593"/>
          <a:stretch/>
        </p:blipFill>
        <p:spPr>
          <a:xfrm>
            <a:off x="4367463" y="3288890"/>
            <a:ext cx="1888805" cy="16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8A1D20-0F44-47BF-9BDA-77F315E6BAE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4768" r="8577" b="8501"/>
          <a:stretch/>
        </p:blipFill>
        <p:spPr>
          <a:xfrm>
            <a:off x="565357" y="2193286"/>
            <a:ext cx="4260286" cy="260365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52398" y="57150"/>
            <a:ext cx="8446535" cy="552450"/>
          </a:xfrm>
          <a:prstGeom prst="rect">
            <a:avLst/>
          </a:prstGeom>
        </p:spPr>
        <p:txBody>
          <a:bodyPr vert="horz" lIns="81633" tIns="40817" rIns="81633" bIns="40817" rtlCol="0" anchor="b">
            <a:normAutofit/>
          </a:bodyPr>
          <a:lstStyle>
            <a:lvl1pPr algn="ctr" defTabSz="816334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Simulations parameters selected for a focus on near-elimination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E62E-AEF5-4B8E-8B75-5CFD7A1E163E}"/>
              </a:ext>
            </a:extLst>
          </p:cNvPr>
          <p:cNvSpPr txBox="1"/>
          <p:nvPr/>
        </p:nvSpPr>
        <p:spPr>
          <a:xfrm>
            <a:off x="187271" y="765932"/>
            <a:ext cx="856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Calibrated infectivity parameters were combined with a hypothetical schedule of SIAs.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B3DC66-4C12-49C8-807B-C4B32C11D05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t="7884" r="16255" b="12464"/>
          <a:stretch/>
        </p:blipFill>
        <p:spPr>
          <a:xfrm>
            <a:off x="7693133" y="2216850"/>
            <a:ext cx="1024128" cy="932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68AB6B-5213-48FD-A0A3-8B26D9B442A0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7884" r="16355" b="12464"/>
          <a:stretch/>
        </p:blipFill>
        <p:spPr>
          <a:xfrm>
            <a:off x="6659301" y="1263819"/>
            <a:ext cx="1024128" cy="932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6FE1B4-192A-441F-B2F5-32840295029B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t="7652" r="16155" b="12348"/>
          <a:stretch/>
        </p:blipFill>
        <p:spPr>
          <a:xfrm>
            <a:off x="7714953" y="1265323"/>
            <a:ext cx="1024128" cy="932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ED33FB-918F-4C42-8F6B-7807B1961B3A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t="7164" r="15673" b="11841"/>
          <a:stretch/>
        </p:blipFill>
        <p:spPr>
          <a:xfrm>
            <a:off x="6657551" y="2214055"/>
            <a:ext cx="1025878" cy="9317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7CF0B5-E534-4B19-84FD-3DD22AC8D7E2}"/>
              </a:ext>
            </a:extLst>
          </p:cNvPr>
          <p:cNvSpPr/>
          <p:nvPr/>
        </p:nvSpPr>
        <p:spPr>
          <a:xfrm>
            <a:off x="6537306" y="1159580"/>
            <a:ext cx="2286000" cy="2057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8BD47-941E-44DC-B6AB-34630E577166}"/>
              </a:ext>
            </a:extLst>
          </p:cNvPr>
          <p:cNvSpPr txBox="1"/>
          <p:nvPr/>
        </p:nvSpPr>
        <p:spPr>
          <a:xfrm>
            <a:off x="6803389" y="1411058"/>
            <a:ext cx="65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1/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year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C18E2-F90B-43E0-BA84-305B0CBE6DA0}"/>
              </a:ext>
            </a:extLst>
          </p:cNvPr>
          <p:cNvSpPr txBox="1"/>
          <p:nvPr/>
        </p:nvSpPr>
        <p:spPr>
          <a:xfrm>
            <a:off x="7864794" y="1411058"/>
            <a:ext cx="65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1/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ADAEAC-0648-4C7F-B057-D85EE0330611}"/>
              </a:ext>
            </a:extLst>
          </p:cNvPr>
          <p:cNvSpPr txBox="1"/>
          <p:nvPr/>
        </p:nvSpPr>
        <p:spPr>
          <a:xfrm>
            <a:off x="6749018" y="2378780"/>
            <a:ext cx="75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1/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2 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425BBC-B176-4731-9774-07AE31B45CEB}"/>
              </a:ext>
            </a:extLst>
          </p:cNvPr>
          <p:cNvSpPr txBox="1"/>
          <p:nvPr/>
        </p:nvSpPr>
        <p:spPr>
          <a:xfrm>
            <a:off x="7813359" y="2378780"/>
            <a:ext cx="75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1/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3 years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2C2EFD-9A4E-4A3C-8390-069D613EFA32}"/>
              </a:ext>
            </a:extLst>
          </p:cNvPr>
          <p:cNvSpPr txBox="1"/>
          <p:nvPr/>
        </p:nvSpPr>
        <p:spPr>
          <a:xfrm>
            <a:off x="200624" y="1398270"/>
            <a:ext cx="658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SIA coverage was adjusted so interrupting transmission was likely, but maintaining elimination was uncommon.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E5422C-BB8C-48DB-B463-9790F1F6A25B}"/>
              </a:ext>
            </a:extLst>
          </p:cNvPr>
          <p:cNvSpPr txBox="1"/>
          <p:nvPr/>
        </p:nvSpPr>
        <p:spPr>
          <a:xfrm>
            <a:off x="4929789" y="3386968"/>
            <a:ext cx="4058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Targeted mean SIA coverages interrupted transmission in &gt;90% of simulations.</a:t>
            </a:r>
          </a:p>
          <a:p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Median monthly burden was non-zero due to re-introduction.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34F428-B619-49BE-9759-B97E132A461F}"/>
              </a:ext>
            </a:extLst>
          </p:cNvPr>
          <p:cNvSpPr txBox="1"/>
          <p:nvPr/>
        </p:nvSpPr>
        <p:spPr>
          <a:xfrm>
            <a:off x="1337460" y="3496330"/>
            <a:ext cx="117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62A4"/>
                </a:solidFill>
              </a:rPr>
              <a:t>Continuous</a:t>
            </a:r>
            <a:br>
              <a:rPr lang="en-US" sz="1400" dirty="0">
                <a:solidFill>
                  <a:srgbClr val="0062A4"/>
                </a:solidFill>
              </a:rPr>
            </a:br>
            <a:r>
              <a:rPr lang="en-US" sz="1400" dirty="0">
                <a:solidFill>
                  <a:srgbClr val="0062A4"/>
                </a:solidFill>
              </a:rPr>
              <a:t>Transmission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7E6CCE-9EBD-45D3-8857-1C39DC981A28}"/>
              </a:ext>
            </a:extLst>
          </p:cNvPr>
          <p:cNvCxnSpPr/>
          <p:nvPr/>
        </p:nvCxnSpPr>
        <p:spPr>
          <a:xfrm flipV="1">
            <a:off x="2950141" y="2318016"/>
            <a:ext cx="0" cy="242848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56940B-12E6-49A3-A98D-6EB520861375}"/>
              </a:ext>
            </a:extLst>
          </p:cNvPr>
          <p:cNvSpPr txBox="1"/>
          <p:nvPr/>
        </p:nvSpPr>
        <p:spPr>
          <a:xfrm>
            <a:off x="1660359" y="4837516"/>
            <a:ext cx="17347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Increasing SIA Coverage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2D6E2A-FF16-4E30-8F3F-D3D369CB120F}"/>
              </a:ext>
            </a:extLst>
          </p:cNvPr>
          <p:cNvSpPr txBox="1"/>
          <p:nvPr/>
        </p:nvSpPr>
        <p:spPr>
          <a:xfrm rot="16200000">
            <a:off x="-677506" y="3333933"/>
            <a:ext cx="185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Months with Incidence (%)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7E9C3F-697A-482F-BD8E-F93D2B347B2D}"/>
              </a:ext>
            </a:extLst>
          </p:cNvPr>
          <p:cNvSpPr txBox="1"/>
          <p:nvPr/>
        </p:nvSpPr>
        <p:spPr>
          <a:xfrm>
            <a:off x="241803" y="2202783"/>
            <a:ext cx="3231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3BDAC3-EFC9-4FB1-A092-8F2916EF38FD}"/>
              </a:ext>
            </a:extLst>
          </p:cNvPr>
          <p:cNvSpPr txBox="1"/>
          <p:nvPr/>
        </p:nvSpPr>
        <p:spPr>
          <a:xfrm>
            <a:off x="245855" y="3393759"/>
            <a:ext cx="3391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965B49-F068-4A08-BC69-74AA4B71F743}"/>
              </a:ext>
            </a:extLst>
          </p:cNvPr>
          <p:cNvSpPr txBox="1"/>
          <p:nvPr/>
        </p:nvSpPr>
        <p:spPr>
          <a:xfrm>
            <a:off x="245855" y="4603674"/>
            <a:ext cx="3391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E9257F-E9A7-4D99-850B-EDED40C9A266}"/>
              </a:ext>
            </a:extLst>
          </p:cNvPr>
          <p:cNvSpPr txBox="1"/>
          <p:nvPr/>
        </p:nvSpPr>
        <p:spPr>
          <a:xfrm>
            <a:off x="245855" y="4001612"/>
            <a:ext cx="3391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3248D8-C52E-4ED7-9C66-02AEFF533174}"/>
              </a:ext>
            </a:extLst>
          </p:cNvPr>
          <p:cNvSpPr txBox="1"/>
          <p:nvPr/>
        </p:nvSpPr>
        <p:spPr>
          <a:xfrm>
            <a:off x="245855" y="2787558"/>
            <a:ext cx="3391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75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FE9050-11B8-410E-8E9A-839D8FBA8AEE}"/>
              </a:ext>
            </a:extLst>
          </p:cNvPr>
          <p:cNvCxnSpPr>
            <a:cxnSpLocks/>
          </p:cNvCxnSpPr>
          <p:nvPr/>
        </p:nvCxnSpPr>
        <p:spPr>
          <a:xfrm>
            <a:off x="3314930" y="4929849"/>
            <a:ext cx="3838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82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FF27E2FA-24E2-4D04-A58B-A68A047CF615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6488" r="8890" b="8779"/>
          <a:stretch/>
        </p:blipFill>
        <p:spPr>
          <a:xfrm>
            <a:off x="5896193" y="682766"/>
            <a:ext cx="3171607" cy="2043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F76A75-5BC6-472E-8956-C70EE70C572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7096" r="8713" b="10396"/>
          <a:stretch/>
        </p:blipFill>
        <p:spPr>
          <a:xfrm>
            <a:off x="571977" y="2197868"/>
            <a:ext cx="4673567" cy="257374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52398" y="57150"/>
            <a:ext cx="8792209" cy="552450"/>
          </a:xfrm>
          <a:prstGeom prst="rect">
            <a:avLst/>
          </a:prstGeom>
        </p:spPr>
        <p:txBody>
          <a:bodyPr vert="horz" lIns="81633" tIns="40817" rIns="81633" bIns="40817" rtlCol="0" anchor="b">
            <a:normAutofit/>
          </a:bodyPr>
          <a:lstStyle>
            <a:lvl1pPr algn="ctr" defTabSz="816334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Total burden was stable; timeseries outcomes were highly variable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CA8EC6-05F5-404F-8425-D81AAE717BA7}"/>
              </a:ext>
            </a:extLst>
          </p:cNvPr>
          <p:cNvSpPr txBox="1"/>
          <p:nvPr/>
        </p:nvSpPr>
        <p:spPr>
          <a:xfrm>
            <a:off x="152398" y="742950"/>
            <a:ext cx="51068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Mean cumulative burden was around 5M total cases and ranged narrowly.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Distribution in time varied substantially.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D7BDB-04A7-43F0-8FE5-30E9AE0BDE44}"/>
              </a:ext>
            </a:extLst>
          </p:cNvPr>
          <p:cNvSpPr txBox="1"/>
          <p:nvPr/>
        </p:nvSpPr>
        <p:spPr>
          <a:xfrm rot="16200000">
            <a:off x="5128659" y="1615820"/>
            <a:ext cx="8844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Frequency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DB9A9-60B4-40BE-9B63-84EF2B06F971}"/>
              </a:ext>
            </a:extLst>
          </p:cNvPr>
          <p:cNvSpPr txBox="1"/>
          <p:nvPr/>
        </p:nvSpPr>
        <p:spPr>
          <a:xfrm>
            <a:off x="6429998" y="2598062"/>
            <a:ext cx="44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389FC-D63B-460D-8161-B89118F1844F}"/>
              </a:ext>
            </a:extLst>
          </p:cNvPr>
          <p:cNvSpPr txBox="1"/>
          <p:nvPr/>
        </p:nvSpPr>
        <p:spPr>
          <a:xfrm>
            <a:off x="7088631" y="2599551"/>
            <a:ext cx="44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2M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AC1C38-1726-4284-A7EE-CB25FDBDFEE3}"/>
              </a:ext>
            </a:extLst>
          </p:cNvPr>
          <p:cNvSpPr txBox="1"/>
          <p:nvPr/>
        </p:nvSpPr>
        <p:spPr>
          <a:xfrm>
            <a:off x="8468252" y="2600530"/>
            <a:ext cx="44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4M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FBF1DA-A998-4A86-9066-AC3A16CEDE38}"/>
              </a:ext>
            </a:extLst>
          </p:cNvPr>
          <p:cNvSpPr txBox="1"/>
          <p:nvPr/>
        </p:nvSpPr>
        <p:spPr>
          <a:xfrm>
            <a:off x="7793452" y="2599551"/>
            <a:ext cx="39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3M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666078-02F7-4AB2-9190-B2AD735C7D63}"/>
              </a:ext>
            </a:extLst>
          </p:cNvPr>
          <p:cNvSpPr txBox="1"/>
          <p:nvPr/>
        </p:nvSpPr>
        <p:spPr>
          <a:xfrm>
            <a:off x="6796365" y="2781739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Annual Incidence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2E2EC1-36EB-42B0-920E-4A5044338A63}"/>
              </a:ext>
            </a:extLst>
          </p:cNvPr>
          <p:cNvSpPr txBox="1"/>
          <p:nvPr/>
        </p:nvSpPr>
        <p:spPr>
          <a:xfrm>
            <a:off x="5688957" y="2604640"/>
            <a:ext cx="44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425E4F-0CFF-47BA-8B3F-9C2015BC721F}"/>
              </a:ext>
            </a:extLst>
          </p:cNvPr>
          <p:cNvSpPr txBox="1"/>
          <p:nvPr/>
        </p:nvSpPr>
        <p:spPr>
          <a:xfrm rot="16200000">
            <a:off x="-806519" y="3359923"/>
            <a:ext cx="1971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National Monthly Incidence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5C8927-5A16-4A6A-9ABD-A9039F46DB3D}"/>
              </a:ext>
            </a:extLst>
          </p:cNvPr>
          <p:cNvSpPr txBox="1"/>
          <p:nvPr/>
        </p:nvSpPr>
        <p:spPr>
          <a:xfrm>
            <a:off x="323192" y="4729413"/>
            <a:ext cx="54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B99EF4-3797-4FE4-84BB-B3BD65F24F8D}"/>
              </a:ext>
            </a:extLst>
          </p:cNvPr>
          <p:cNvSpPr txBox="1"/>
          <p:nvPr/>
        </p:nvSpPr>
        <p:spPr>
          <a:xfrm>
            <a:off x="1430093" y="4734422"/>
            <a:ext cx="54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6987D3-C171-44C6-8D44-B04D86528991}"/>
              </a:ext>
            </a:extLst>
          </p:cNvPr>
          <p:cNvSpPr txBox="1"/>
          <p:nvPr/>
        </p:nvSpPr>
        <p:spPr>
          <a:xfrm>
            <a:off x="2510175" y="4729412"/>
            <a:ext cx="54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482962-891B-4D7E-9247-A0AADE45343F}"/>
              </a:ext>
            </a:extLst>
          </p:cNvPr>
          <p:cNvSpPr txBox="1"/>
          <p:nvPr/>
        </p:nvSpPr>
        <p:spPr>
          <a:xfrm>
            <a:off x="3590257" y="4729412"/>
            <a:ext cx="54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36960-8B0B-4400-8F5A-54414CDA1834}"/>
              </a:ext>
            </a:extLst>
          </p:cNvPr>
          <p:cNvSpPr txBox="1"/>
          <p:nvPr/>
        </p:nvSpPr>
        <p:spPr>
          <a:xfrm>
            <a:off x="4711778" y="4729412"/>
            <a:ext cx="54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6E961C-BAF8-49CB-AEE7-AA5046B21501}"/>
              </a:ext>
            </a:extLst>
          </p:cNvPr>
          <p:cNvSpPr txBox="1"/>
          <p:nvPr/>
        </p:nvSpPr>
        <p:spPr>
          <a:xfrm>
            <a:off x="5629951" y="3477220"/>
            <a:ext cx="330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Both small outbreaks (&lt;1k cases) and multi-year intervals between large outbreaks were common.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8416DB-0CEB-46C7-B0B8-42304C7EDCDE}"/>
              </a:ext>
            </a:extLst>
          </p:cNvPr>
          <p:cNvSpPr txBox="1"/>
          <p:nvPr/>
        </p:nvSpPr>
        <p:spPr>
          <a:xfrm>
            <a:off x="636279" y="2199739"/>
            <a:ext cx="1438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Selected Examples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EE0D2D-0FE7-4E1A-8CDC-5B82AF3DD03E}"/>
              </a:ext>
            </a:extLst>
          </p:cNvPr>
          <p:cNvSpPr txBox="1"/>
          <p:nvPr/>
        </p:nvSpPr>
        <p:spPr>
          <a:xfrm>
            <a:off x="2082552" y="4860891"/>
            <a:ext cx="1438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Simulation Year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22DEE8-AFCC-49B7-87E2-6DB6FB727E8C}"/>
              </a:ext>
            </a:extLst>
          </p:cNvPr>
          <p:cNvSpPr txBox="1"/>
          <p:nvPr/>
        </p:nvSpPr>
        <p:spPr>
          <a:xfrm>
            <a:off x="152400" y="2075147"/>
            <a:ext cx="54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1.0M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DF39EE-7A0B-4FC1-BB3F-DBCD65593750}"/>
              </a:ext>
            </a:extLst>
          </p:cNvPr>
          <p:cNvSpPr txBox="1"/>
          <p:nvPr/>
        </p:nvSpPr>
        <p:spPr>
          <a:xfrm>
            <a:off x="191919" y="2580797"/>
            <a:ext cx="510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0.8M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761D49-1937-4CBC-A7A8-3B181855FCDE}"/>
              </a:ext>
            </a:extLst>
          </p:cNvPr>
          <p:cNvSpPr txBox="1"/>
          <p:nvPr/>
        </p:nvSpPr>
        <p:spPr>
          <a:xfrm>
            <a:off x="188744" y="3091921"/>
            <a:ext cx="510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0.6M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906D8-68C6-4377-AF57-A32295259333}"/>
              </a:ext>
            </a:extLst>
          </p:cNvPr>
          <p:cNvSpPr txBox="1"/>
          <p:nvPr/>
        </p:nvSpPr>
        <p:spPr>
          <a:xfrm>
            <a:off x="187570" y="3590151"/>
            <a:ext cx="510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0.4M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3CAFF3-BB5D-4B10-BB0D-3BD4926FF4D6}"/>
              </a:ext>
            </a:extLst>
          </p:cNvPr>
          <p:cNvSpPr txBox="1"/>
          <p:nvPr/>
        </p:nvSpPr>
        <p:spPr>
          <a:xfrm>
            <a:off x="186396" y="4095415"/>
            <a:ext cx="510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0.2M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BB583D-EB3C-4724-8376-B48A84A39A59}"/>
              </a:ext>
            </a:extLst>
          </p:cNvPr>
          <p:cNvSpPr txBox="1"/>
          <p:nvPr/>
        </p:nvSpPr>
        <p:spPr>
          <a:xfrm>
            <a:off x="187570" y="4601853"/>
            <a:ext cx="510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0.0M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C990B0-F101-45A9-8415-0887A9CA16A9}"/>
              </a:ext>
            </a:extLst>
          </p:cNvPr>
          <p:cNvSpPr txBox="1"/>
          <p:nvPr/>
        </p:nvSpPr>
        <p:spPr>
          <a:xfrm>
            <a:off x="5593532" y="2405918"/>
            <a:ext cx="44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</a:t>
            </a:r>
            <a:r>
              <a:rPr lang="en-US" sz="1200" baseline="30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3721AA-5C96-4DB4-BB5C-9FED41CB6ECC}"/>
              </a:ext>
            </a:extLst>
          </p:cNvPr>
          <p:cNvSpPr txBox="1"/>
          <p:nvPr/>
        </p:nvSpPr>
        <p:spPr>
          <a:xfrm>
            <a:off x="5580673" y="1560825"/>
            <a:ext cx="44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</a:t>
            </a:r>
            <a:r>
              <a:rPr lang="en-US" sz="1200" baseline="30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ADA6BC-2249-4AFC-B50E-4476378E7799}"/>
              </a:ext>
            </a:extLst>
          </p:cNvPr>
          <p:cNvSpPr txBox="1"/>
          <p:nvPr/>
        </p:nvSpPr>
        <p:spPr>
          <a:xfrm>
            <a:off x="5578687" y="694551"/>
            <a:ext cx="44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</a:t>
            </a:r>
            <a:r>
              <a:rPr lang="en-US" sz="1200" baseline="30000" dirty="0">
                <a:solidFill>
                  <a:schemeClr val="accent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169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42F93-C087-447E-8C24-53827D71C8D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3" t="6690" r="8999" b="10780"/>
          <a:stretch/>
        </p:blipFill>
        <p:spPr>
          <a:xfrm>
            <a:off x="3932832" y="1723265"/>
            <a:ext cx="3869009" cy="2984723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52398" y="57150"/>
            <a:ext cx="8763002" cy="552450"/>
          </a:xfrm>
          <a:prstGeom prst="rect">
            <a:avLst/>
          </a:prstGeom>
        </p:spPr>
        <p:txBody>
          <a:bodyPr vert="horz" lIns="81633" tIns="40817" rIns="81633" bIns="40817" rtlCol="0" anchor="b">
            <a:normAutofit/>
          </a:bodyPr>
          <a:lstStyle>
            <a:lvl1pPr algn="ctr" defTabSz="816334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Additional SIAs were introduced in response to observed incidence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20D5E-7C5B-4DA7-90FC-EBBAFA920C4F}"/>
              </a:ext>
            </a:extLst>
          </p:cNvPr>
          <p:cNvSpPr txBox="1"/>
          <p:nvPr/>
        </p:nvSpPr>
        <p:spPr>
          <a:xfrm>
            <a:off x="140365" y="795655"/>
            <a:ext cx="854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Recently added capability for measles EMOD simulations allows interventions as response to symptomatic incidence.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406F9F-68E6-47AE-90A1-4BD2B7F72D14}"/>
              </a:ext>
            </a:extLst>
          </p:cNvPr>
          <p:cNvSpPr txBox="1"/>
          <p:nvPr/>
        </p:nvSpPr>
        <p:spPr>
          <a:xfrm>
            <a:off x="4967990" y="4825302"/>
            <a:ext cx="1807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Surveillance Rate (%)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43A4DF-3A76-4B3E-9E8C-5B9E161234CF}"/>
              </a:ext>
            </a:extLst>
          </p:cNvPr>
          <p:cNvSpPr txBox="1"/>
          <p:nvPr/>
        </p:nvSpPr>
        <p:spPr>
          <a:xfrm>
            <a:off x="3700235" y="4629150"/>
            <a:ext cx="54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FB657E-A074-47D6-8FF7-FDDF785C22F1}"/>
              </a:ext>
            </a:extLst>
          </p:cNvPr>
          <p:cNvSpPr txBox="1"/>
          <p:nvPr/>
        </p:nvSpPr>
        <p:spPr>
          <a:xfrm>
            <a:off x="4978115" y="4645560"/>
            <a:ext cx="50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1.0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DC63D9-CC46-4CE0-864A-C5BE678FEE23}"/>
              </a:ext>
            </a:extLst>
          </p:cNvPr>
          <p:cNvSpPr txBox="1"/>
          <p:nvPr/>
        </p:nvSpPr>
        <p:spPr>
          <a:xfrm>
            <a:off x="6310975" y="4636678"/>
            <a:ext cx="38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B87A39-C2F4-40AF-BE7F-118EC74FE63A}"/>
              </a:ext>
            </a:extLst>
          </p:cNvPr>
          <p:cNvSpPr txBox="1"/>
          <p:nvPr/>
        </p:nvSpPr>
        <p:spPr>
          <a:xfrm>
            <a:off x="7530468" y="4637538"/>
            <a:ext cx="493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64DB0AB-CC08-41AE-AFEF-5FA4DBFF978A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6" t="7037" r="10409" b="9922"/>
          <a:stretch/>
        </p:blipFill>
        <p:spPr>
          <a:xfrm>
            <a:off x="8455027" y="1835988"/>
            <a:ext cx="280384" cy="27835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EB7B9A0-0D29-4A6E-9E1B-092062A19875}"/>
              </a:ext>
            </a:extLst>
          </p:cNvPr>
          <p:cNvSpPr txBox="1"/>
          <p:nvPr/>
        </p:nvSpPr>
        <p:spPr>
          <a:xfrm>
            <a:off x="8247567" y="1466225"/>
            <a:ext cx="7815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Burden 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</a:rPr>
              <a:t>Reduction (%)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0C7D48-B27F-4BEB-8B1F-B59C7E71C64D}"/>
              </a:ext>
            </a:extLst>
          </p:cNvPr>
          <p:cNvSpPr txBox="1"/>
          <p:nvPr/>
        </p:nvSpPr>
        <p:spPr>
          <a:xfrm>
            <a:off x="8634112" y="1785154"/>
            <a:ext cx="278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E0CDCC-C6C6-4736-9404-63B5E80D12E3}"/>
              </a:ext>
            </a:extLst>
          </p:cNvPr>
          <p:cNvSpPr txBox="1"/>
          <p:nvPr/>
        </p:nvSpPr>
        <p:spPr>
          <a:xfrm>
            <a:off x="8632218" y="3138538"/>
            <a:ext cx="2300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E9B70B-9432-4837-A646-271DED74E596}"/>
              </a:ext>
            </a:extLst>
          </p:cNvPr>
          <p:cNvSpPr txBox="1"/>
          <p:nvPr/>
        </p:nvSpPr>
        <p:spPr>
          <a:xfrm>
            <a:off x="8621066" y="4484122"/>
            <a:ext cx="2300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CC6355-A445-4F7D-9EDD-555AD58C47A6}"/>
              </a:ext>
            </a:extLst>
          </p:cNvPr>
          <p:cNvSpPr txBox="1"/>
          <p:nvPr/>
        </p:nvSpPr>
        <p:spPr>
          <a:xfrm>
            <a:off x="5327720" y="1581150"/>
            <a:ext cx="220308" cy="2331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90%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76BF27-FF64-4532-AEDC-9A0A07BF80A0}"/>
              </a:ext>
            </a:extLst>
          </p:cNvPr>
          <p:cNvSpPr txBox="1"/>
          <p:nvPr/>
        </p:nvSpPr>
        <p:spPr>
          <a:xfrm>
            <a:off x="4463347" y="1584449"/>
            <a:ext cx="220308" cy="2331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70%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FA494FB-570C-4638-9395-792642F19610}"/>
              </a:ext>
            </a:extLst>
          </p:cNvPr>
          <p:cNvSpPr txBox="1"/>
          <p:nvPr/>
        </p:nvSpPr>
        <p:spPr>
          <a:xfrm>
            <a:off x="7669642" y="4525851"/>
            <a:ext cx="338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5FAB1A-CAC2-4832-9E37-E3D987C8F9C6}"/>
              </a:ext>
            </a:extLst>
          </p:cNvPr>
          <p:cNvSpPr txBox="1"/>
          <p:nvPr/>
        </p:nvSpPr>
        <p:spPr>
          <a:xfrm>
            <a:off x="7694308" y="1615020"/>
            <a:ext cx="46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250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444A95-4179-40DE-80E1-0FA378ABF94F}"/>
              </a:ext>
            </a:extLst>
          </p:cNvPr>
          <p:cNvSpPr txBox="1"/>
          <p:nvPr/>
        </p:nvSpPr>
        <p:spPr>
          <a:xfrm>
            <a:off x="7674253" y="2791605"/>
            <a:ext cx="51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150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07ADD62-F2B3-4D07-AF53-B1F4B79EE58E}"/>
              </a:ext>
            </a:extLst>
          </p:cNvPr>
          <p:cNvSpPr txBox="1"/>
          <p:nvPr/>
        </p:nvSpPr>
        <p:spPr>
          <a:xfrm>
            <a:off x="7674253" y="3390231"/>
            <a:ext cx="51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08C7EE-4A69-4DC1-91AA-7D241797BED6}"/>
              </a:ext>
            </a:extLst>
          </p:cNvPr>
          <p:cNvSpPr txBox="1"/>
          <p:nvPr/>
        </p:nvSpPr>
        <p:spPr>
          <a:xfrm>
            <a:off x="7674253" y="2197646"/>
            <a:ext cx="51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200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AAABB8-47DF-4FB0-AC56-07EA50933E51}"/>
              </a:ext>
            </a:extLst>
          </p:cNvPr>
          <p:cNvSpPr txBox="1"/>
          <p:nvPr/>
        </p:nvSpPr>
        <p:spPr>
          <a:xfrm>
            <a:off x="7624802" y="3956168"/>
            <a:ext cx="51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BA17445-D31F-4B26-A824-BAD7B3364306}"/>
              </a:ext>
            </a:extLst>
          </p:cNvPr>
          <p:cNvSpPr txBox="1"/>
          <p:nvPr/>
        </p:nvSpPr>
        <p:spPr>
          <a:xfrm>
            <a:off x="3754356" y="2091462"/>
            <a:ext cx="242340" cy="2331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50%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4323480-00BE-4537-8F2D-1BF931B10376}"/>
              </a:ext>
            </a:extLst>
          </p:cNvPr>
          <p:cNvSpPr txBox="1"/>
          <p:nvPr/>
        </p:nvSpPr>
        <p:spPr>
          <a:xfrm>
            <a:off x="3762086" y="3370969"/>
            <a:ext cx="242340" cy="1914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30%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A3620D-BD6E-4414-8B99-4C2ECB345E69}"/>
              </a:ext>
            </a:extLst>
          </p:cNvPr>
          <p:cNvSpPr txBox="1"/>
          <p:nvPr/>
        </p:nvSpPr>
        <p:spPr>
          <a:xfrm rot="5400000">
            <a:off x="7243218" y="3204885"/>
            <a:ext cx="1807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Response Radius (km)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85AE56-3607-42D1-BCD3-A47B565E92BB}"/>
              </a:ext>
            </a:extLst>
          </p:cNvPr>
          <p:cNvSpPr txBox="1"/>
          <p:nvPr/>
        </p:nvSpPr>
        <p:spPr>
          <a:xfrm>
            <a:off x="3764378" y="4146150"/>
            <a:ext cx="200281" cy="1914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10%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8E3101-88D0-4468-A203-CEDBB7A387DD}"/>
              </a:ext>
            </a:extLst>
          </p:cNvPr>
          <p:cNvSpPr txBox="1"/>
          <p:nvPr/>
        </p:nvSpPr>
        <p:spPr>
          <a:xfrm>
            <a:off x="140365" y="1718429"/>
            <a:ext cx="35340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Two consecutive two-week periods with observed incidence signaled an outbreak.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Response was implemented rapidly (&lt;3 weeks) after an outbreak.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Above 250km radius is the scale of a regional campaign. </a:t>
            </a:r>
          </a:p>
        </p:txBody>
      </p:sp>
    </p:spTree>
    <p:extLst>
      <p:ext uri="{BB962C8B-B14F-4D97-AF65-F5344CB8AC3E}">
        <p14:creationId xmlns:p14="http://schemas.microsoft.com/office/powerpoint/2010/main" val="79885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398" y="57150"/>
            <a:ext cx="8763002" cy="552450"/>
          </a:xfrm>
          <a:prstGeom prst="rect">
            <a:avLst/>
          </a:prstGeom>
        </p:spPr>
        <p:txBody>
          <a:bodyPr vert="horz" lIns="81633" tIns="40817" rIns="81633" bIns="40817" rtlCol="0" anchor="b">
            <a:normAutofit/>
          </a:bodyPr>
          <a:lstStyle>
            <a:lvl1pPr algn="ctr" defTabSz="816334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Delays after outbreak identification limits maximum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610C7-E5CD-41E3-B2ED-92354EDFB45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6117" r="8629" b="10022"/>
          <a:stretch/>
        </p:blipFill>
        <p:spPr>
          <a:xfrm>
            <a:off x="3898513" y="1713312"/>
            <a:ext cx="3906591" cy="301075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54883E3-FAC9-403E-A08D-709FA745F40A}"/>
              </a:ext>
            </a:extLst>
          </p:cNvPr>
          <p:cNvSpPr txBox="1"/>
          <p:nvPr/>
        </p:nvSpPr>
        <p:spPr>
          <a:xfrm>
            <a:off x="4967990" y="4825302"/>
            <a:ext cx="1807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Surveillance Rate (%)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954F58-5639-4BBD-8C85-8879D62BC086}"/>
              </a:ext>
            </a:extLst>
          </p:cNvPr>
          <p:cNvSpPr txBox="1"/>
          <p:nvPr/>
        </p:nvSpPr>
        <p:spPr>
          <a:xfrm>
            <a:off x="3770575" y="4629150"/>
            <a:ext cx="38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3A412E-5E86-4F47-B0AF-186C0C67D322}"/>
              </a:ext>
            </a:extLst>
          </p:cNvPr>
          <p:cNvSpPr txBox="1"/>
          <p:nvPr/>
        </p:nvSpPr>
        <p:spPr>
          <a:xfrm>
            <a:off x="5037025" y="4645560"/>
            <a:ext cx="38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1.0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1A8ED7-93F2-44D3-A64D-7490DBFB777D}"/>
              </a:ext>
            </a:extLst>
          </p:cNvPr>
          <p:cNvSpPr txBox="1"/>
          <p:nvPr/>
        </p:nvSpPr>
        <p:spPr>
          <a:xfrm>
            <a:off x="6310975" y="4636678"/>
            <a:ext cx="38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180C8F-1BDA-45EA-8471-15EDE6AA90F2}"/>
              </a:ext>
            </a:extLst>
          </p:cNvPr>
          <p:cNvSpPr txBox="1"/>
          <p:nvPr/>
        </p:nvSpPr>
        <p:spPr>
          <a:xfrm>
            <a:off x="7530468" y="4637538"/>
            <a:ext cx="493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100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57639A0-3E1D-4DA3-816F-BA54EEA5937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6" t="7037" r="10409" b="9922"/>
          <a:stretch/>
        </p:blipFill>
        <p:spPr>
          <a:xfrm>
            <a:off x="8455027" y="1835988"/>
            <a:ext cx="280384" cy="278358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467BB13-A0B7-496F-91C0-9843B461759B}"/>
              </a:ext>
            </a:extLst>
          </p:cNvPr>
          <p:cNvSpPr txBox="1"/>
          <p:nvPr/>
        </p:nvSpPr>
        <p:spPr>
          <a:xfrm>
            <a:off x="8247567" y="1466225"/>
            <a:ext cx="7815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Burden 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</a:rPr>
              <a:t>Reduction (%)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7EC86CD-F40E-4A15-B57C-AF6FAC614C27}"/>
              </a:ext>
            </a:extLst>
          </p:cNvPr>
          <p:cNvSpPr txBox="1"/>
          <p:nvPr/>
        </p:nvSpPr>
        <p:spPr>
          <a:xfrm>
            <a:off x="8634112" y="1785154"/>
            <a:ext cx="278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9EE0BB-2304-49E4-8F1D-C3518D79C079}"/>
              </a:ext>
            </a:extLst>
          </p:cNvPr>
          <p:cNvSpPr txBox="1"/>
          <p:nvPr/>
        </p:nvSpPr>
        <p:spPr>
          <a:xfrm>
            <a:off x="8632218" y="3138538"/>
            <a:ext cx="2300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5CA84F-87DC-438C-B281-F0E59FB5D0F4}"/>
              </a:ext>
            </a:extLst>
          </p:cNvPr>
          <p:cNvSpPr txBox="1"/>
          <p:nvPr/>
        </p:nvSpPr>
        <p:spPr>
          <a:xfrm>
            <a:off x="8621066" y="4484122"/>
            <a:ext cx="2300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791D237-D843-4DD0-97CE-B39594844F72}"/>
              </a:ext>
            </a:extLst>
          </p:cNvPr>
          <p:cNvSpPr txBox="1"/>
          <p:nvPr/>
        </p:nvSpPr>
        <p:spPr>
          <a:xfrm>
            <a:off x="5943600" y="3010255"/>
            <a:ext cx="195513" cy="2218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90%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BB093E-EC7D-4259-BD97-B8B3ADD138EC}"/>
              </a:ext>
            </a:extLst>
          </p:cNvPr>
          <p:cNvSpPr txBox="1"/>
          <p:nvPr/>
        </p:nvSpPr>
        <p:spPr>
          <a:xfrm>
            <a:off x="5222530" y="3329336"/>
            <a:ext cx="195513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70%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2253D5-4A6E-46A4-9304-C7FC23F0F774}"/>
              </a:ext>
            </a:extLst>
          </p:cNvPr>
          <p:cNvSpPr txBox="1"/>
          <p:nvPr/>
        </p:nvSpPr>
        <p:spPr>
          <a:xfrm>
            <a:off x="7669642" y="4525851"/>
            <a:ext cx="338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8937B1-A7FE-467B-8A14-390230E930BA}"/>
              </a:ext>
            </a:extLst>
          </p:cNvPr>
          <p:cNvSpPr txBox="1"/>
          <p:nvPr/>
        </p:nvSpPr>
        <p:spPr>
          <a:xfrm>
            <a:off x="7694308" y="1615020"/>
            <a:ext cx="46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250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BCA355-508D-42A6-AFD4-9A43A35146AD}"/>
              </a:ext>
            </a:extLst>
          </p:cNvPr>
          <p:cNvSpPr txBox="1"/>
          <p:nvPr/>
        </p:nvSpPr>
        <p:spPr>
          <a:xfrm>
            <a:off x="7674253" y="2791605"/>
            <a:ext cx="51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D01B874-0ADA-402F-985A-D9081CDDBD8A}"/>
              </a:ext>
            </a:extLst>
          </p:cNvPr>
          <p:cNvSpPr txBox="1"/>
          <p:nvPr/>
        </p:nvSpPr>
        <p:spPr>
          <a:xfrm>
            <a:off x="7674253" y="3390231"/>
            <a:ext cx="51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AF65585-DF87-4D9E-AC76-761B188F4480}"/>
              </a:ext>
            </a:extLst>
          </p:cNvPr>
          <p:cNvSpPr txBox="1"/>
          <p:nvPr/>
        </p:nvSpPr>
        <p:spPr>
          <a:xfrm>
            <a:off x="7674253" y="2197646"/>
            <a:ext cx="51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200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78AA295-FA4F-4EFE-8ECA-B1B840476CB6}"/>
              </a:ext>
            </a:extLst>
          </p:cNvPr>
          <p:cNvSpPr txBox="1"/>
          <p:nvPr/>
        </p:nvSpPr>
        <p:spPr>
          <a:xfrm>
            <a:off x="7624802" y="3956168"/>
            <a:ext cx="51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D5CE036-5C76-4F99-8A18-9A53FE5AF131}"/>
              </a:ext>
            </a:extLst>
          </p:cNvPr>
          <p:cNvSpPr txBox="1"/>
          <p:nvPr/>
        </p:nvSpPr>
        <p:spPr>
          <a:xfrm>
            <a:off x="4819829" y="3560168"/>
            <a:ext cx="21506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50%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C177D12-B6D5-41C1-94BD-3D7BA4D73DC4}"/>
              </a:ext>
            </a:extLst>
          </p:cNvPr>
          <p:cNvSpPr txBox="1"/>
          <p:nvPr/>
        </p:nvSpPr>
        <p:spPr>
          <a:xfrm>
            <a:off x="4434750" y="3841869"/>
            <a:ext cx="198298" cy="2201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30%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910FFF-700B-460E-A67E-D858AF924B61}"/>
              </a:ext>
            </a:extLst>
          </p:cNvPr>
          <p:cNvSpPr txBox="1"/>
          <p:nvPr/>
        </p:nvSpPr>
        <p:spPr>
          <a:xfrm rot="5400000">
            <a:off x="7243218" y="3204885"/>
            <a:ext cx="1807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Response Radius (km)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CB52633-6B2E-46E7-986D-9F38FEC8A821}"/>
              </a:ext>
            </a:extLst>
          </p:cNvPr>
          <p:cNvSpPr txBox="1"/>
          <p:nvPr/>
        </p:nvSpPr>
        <p:spPr>
          <a:xfrm>
            <a:off x="4093822" y="4166418"/>
            <a:ext cx="200281" cy="2136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10%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E2CA01-8C58-4CF3-A327-1F5C724FFB3C}"/>
              </a:ext>
            </a:extLst>
          </p:cNvPr>
          <p:cNvSpPr txBox="1"/>
          <p:nvPr/>
        </p:nvSpPr>
        <p:spPr>
          <a:xfrm>
            <a:off x="140365" y="795655"/>
            <a:ext cx="854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Increased delay between outbreak identification and intervention reduced the achievable burden reduction.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41F60D4-1D00-4CDA-9972-02D8736A07E0}"/>
              </a:ext>
            </a:extLst>
          </p:cNvPr>
          <p:cNvSpPr txBox="1"/>
          <p:nvPr/>
        </p:nvSpPr>
        <p:spPr>
          <a:xfrm>
            <a:off x="152398" y="1876187"/>
            <a:ext cx="36586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A delay of 10 weeks was added onto the previous response scenario.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Intervention coverage is unchanged from the base case.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8E4B7-AC58-41C9-935E-3A918690C25B}"/>
              </a:ext>
            </a:extLst>
          </p:cNvPr>
          <p:cNvCxnSpPr/>
          <p:nvPr/>
        </p:nvCxnSpPr>
        <p:spPr>
          <a:xfrm flipV="1">
            <a:off x="5681913" y="2724151"/>
            <a:ext cx="4572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2DA79EB-355E-4205-874A-F96288FF0169}"/>
              </a:ext>
            </a:extLst>
          </p:cNvPr>
          <p:cNvCxnSpPr/>
          <p:nvPr/>
        </p:nvCxnSpPr>
        <p:spPr>
          <a:xfrm flipV="1">
            <a:off x="5993232" y="3347012"/>
            <a:ext cx="4572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31E87D4-5DE9-4145-A52F-FAF0FBAD4544}"/>
              </a:ext>
            </a:extLst>
          </p:cNvPr>
          <p:cNvCxnSpPr/>
          <p:nvPr/>
        </p:nvCxnSpPr>
        <p:spPr>
          <a:xfrm flipV="1">
            <a:off x="5068459" y="3201027"/>
            <a:ext cx="275244" cy="128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66921F7-AEA9-4FB0-AD5F-9CA3C587E7D5}"/>
              </a:ext>
            </a:extLst>
          </p:cNvPr>
          <p:cNvCxnSpPr/>
          <p:nvPr/>
        </p:nvCxnSpPr>
        <p:spPr>
          <a:xfrm flipV="1">
            <a:off x="5329794" y="3576688"/>
            <a:ext cx="206253" cy="120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82C10FC-F1E0-491A-9C74-53F90937259C}"/>
              </a:ext>
            </a:extLst>
          </p:cNvPr>
          <p:cNvCxnSpPr/>
          <p:nvPr/>
        </p:nvCxnSpPr>
        <p:spPr>
          <a:xfrm flipV="1">
            <a:off x="4963528" y="3832657"/>
            <a:ext cx="142728" cy="9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74D48DA-446C-4B32-B06E-FC2729BFE38F}"/>
              </a:ext>
            </a:extLst>
          </p:cNvPr>
          <p:cNvCxnSpPr/>
          <p:nvPr/>
        </p:nvCxnSpPr>
        <p:spPr>
          <a:xfrm flipV="1">
            <a:off x="4686327" y="3479112"/>
            <a:ext cx="206253" cy="120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9AD70E0-9B34-424F-B07B-F13DEE29700E}"/>
              </a:ext>
            </a:extLst>
          </p:cNvPr>
          <p:cNvCxnSpPr/>
          <p:nvPr/>
        </p:nvCxnSpPr>
        <p:spPr>
          <a:xfrm flipV="1">
            <a:off x="4278647" y="3736229"/>
            <a:ext cx="142728" cy="9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E72336E-A6A6-4A39-A9A6-D9513E8FB405}"/>
              </a:ext>
            </a:extLst>
          </p:cNvPr>
          <p:cNvCxnSpPr/>
          <p:nvPr/>
        </p:nvCxnSpPr>
        <p:spPr>
          <a:xfrm flipV="1">
            <a:off x="4649125" y="4071457"/>
            <a:ext cx="142728" cy="9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0686624-5EA5-4ACA-9F77-01C2E2F76ED2}"/>
              </a:ext>
            </a:extLst>
          </p:cNvPr>
          <p:cNvCxnSpPr/>
          <p:nvPr/>
        </p:nvCxnSpPr>
        <p:spPr>
          <a:xfrm flipV="1">
            <a:off x="3983557" y="4140426"/>
            <a:ext cx="142728" cy="9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6C3E9CC-0BB4-4008-B5C4-4646B887A48B}"/>
              </a:ext>
            </a:extLst>
          </p:cNvPr>
          <p:cNvCxnSpPr/>
          <p:nvPr/>
        </p:nvCxnSpPr>
        <p:spPr>
          <a:xfrm flipV="1">
            <a:off x="4283075" y="4338418"/>
            <a:ext cx="115815" cy="7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5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A3DFE8-5CDD-40B6-A69E-B1EB363C21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7012" r="8612" b="9587"/>
          <a:stretch/>
        </p:blipFill>
        <p:spPr>
          <a:xfrm>
            <a:off x="3768917" y="1616060"/>
            <a:ext cx="4876800" cy="31242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52398" y="57150"/>
            <a:ext cx="8773021" cy="552450"/>
          </a:xfrm>
          <a:prstGeom prst="rect">
            <a:avLst/>
          </a:prstGeom>
        </p:spPr>
        <p:txBody>
          <a:bodyPr vert="horz" lIns="81633" tIns="40817" rIns="81633" bIns="40817" rtlCol="0" anchor="b">
            <a:normAutofit/>
          </a:bodyPr>
          <a:lstStyle>
            <a:lvl1pPr algn="ctr" defTabSz="816334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Vaccine demand provides bounds on outbreak response strategies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B4BBA-DBE9-4ADE-AA56-FBC473B9DCED}"/>
              </a:ext>
            </a:extLst>
          </p:cNvPr>
          <p:cNvSpPr txBox="1"/>
          <p:nvPr/>
        </p:nvSpPr>
        <p:spPr>
          <a:xfrm>
            <a:off x="140365" y="795655"/>
            <a:ext cx="862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Response increases vaccine need; at fixed burden reduction, improved surveillance tended toward more efficient vaccine usage. The tendency was stronger for greater effects.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93B625-8C11-4BF5-B49C-27482249F8F2}"/>
              </a:ext>
            </a:extLst>
          </p:cNvPr>
          <p:cNvSpPr txBox="1"/>
          <p:nvPr/>
        </p:nvSpPr>
        <p:spPr>
          <a:xfrm>
            <a:off x="8472798" y="4559706"/>
            <a:ext cx="3389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CD145C-DFD1-49BE-BC72-7FD8F03EBE0A}"/>
              </a:ext>
            </a:extLst>
          </p:cNvPr>
          <p:cNvSpPr txBox="1"/>
          <p:nvPr/>
        </p:nvSpPr>
        <p:spPr>
          <a:xfrm>
            <a:off x="8467909" y="2299186"/>
            <a:ext cx="45320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976D4C-2E04-41F7-8924-D5AF21A2E390}"/>
              </a:ext>
            </a:extLst>
          </p:cNvPr>
          <p:cNvSpPr txBox="1"/>
          <p:nvPr/>
        </p:nvSpPr>
        <p:spPr>
          <a:xfrm>
            <a:off x="8495258" y="3064456"/>
            <a:ext cx="3167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929D03-85B0-4794-B932-434468620BC5}"/>
              </a:ext>
            </a:extLst>
          </p:cNvPr>
          <p:cNvSpPr txBox="1"/>
          <p:nvPr/>
        </p:nvSpPr>
        <p:spPr>
          <a:xfrm>
            <a:off x="8494546" y="1534846"/>
            <a:ext cx="4167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717E8A-A57A-4575-98D3-6BAC021723F5}"/>
              </a:ext>
            </a:extLst>
          </p:cNvPr>
          <p:cNvSpPr txBox="1"/>
          <p:nvPr/>
        </p:nvSpPr>
        <p:spPr>
          <a:xfrm rot="5400000">
            <a:off x="7909249" y="3156703"/>
            <a:ext cx="1964169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200" dirty="0"/>
              <a:t>Increased Vaccine Need (%)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8CC785-D49F-4B45-8832-CB1DC7F2193F}"/>
              </a:ext>
            </a:extLst>
          </p:cNvPr>
          <p:cNvSpPr txBox="1"/>
          <p:nvPr/>
        </p:nvSpPr>
        <p:spPr>
          <a:xfrm>
            <a:off x="8507052" y="3822186"/>
            <a:ext cx="2879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9897E4-9F4E-402D-8092-4680EB3AEEDA}"/>
              </a:ext>
            </a:extLst>
          </p:cNvPr>
          <p:cNvSpPr txBox="1"/>
          <p:nvPr/>
        </p:nvSpPr>
        <p:spPr>
          <a:xfrm>
            <a:off x="5540051" y="4849348"/>
            <a:ext cx="1437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Surveillance Rate (%)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59BC66-759E-4DE6-B938-6A63B9B4E284}"/>
              </a:ext>
            </a:extLst>
          </p:cNvPr>
          <p:cNvSpPr txBox="1"/>
          <p:nvPr/>
        </p:nvSpPr>
        <p:spPr>
          <a:xfrm>
            <a:off x="3626445" y="4690860"/>
            <a:ext cx="3897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299F2F-9A9C-4CEA-8DB3-D01DE6461871}"/>
              </a:ext>
            </a:extLst>
          </p:cNvPr>
          <p:cNvSpPr txBox="1"/>
          <p:nvPr/>
        </p:nvSpPr>
        <p:spPr>
          <a:xfrm>
            <a:off x="5215260" y="4688350"/>
            <a:ext cx="3897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1.0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ED6555D-2B07-4FFB-8970-4F0EA034920D}"/>
              </a:ext>
            </a:extLst>
          </p:cNvPr>
          <p:cNvSpPr txBox="1"/>
          <p:nvPr/>
        </p:nvSpPr>
        <p:spPr>
          <a:xfrm>
            <a:off x="6804240" y="4690688"/>
            <a:ext cx="3897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16D57D-4FFC-45D6-A487-B4D9C8F47564}"/>
              </a:ext>
            </a:extLst>
          </p:cNvPr>
          <p:cNvSpPr txBox="1"/>
          <p:nvPr/>
        </p:nvSpPr>
        <p:spPr>
          <a:xfrm>
            <a:off x="8340716" y="4691548"/>
            <a:ext cx="4931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BDD7E0-248F-49FD-B4ED-687ADE2493B0}"/>
              </a:ext>
            </a:extLst>
          </p:cNvPr>
          <p:cNvSpPr txBox="1"/>
          <p:nvPr/>
        </p:nvSpPr>
        <p:spPr>
          <a:xfrm>
            <a:off x="4807470" y="2257422"/>
            <a:ext cx="2681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-80%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810F0E-7125-40CD-977D-09CA05B66852}"/>
              </a:ext>
            </a:extLst>
          </p:cNvPr>
          <p:cNvSpPr txBox="1"/>
          <p:nvPr/>
        </p:nvSpPr>
        <p:spPr>
          <a:xfrm>
            <a:off x="4404832" y="2719869"/>
            <a:ext cx="268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-70%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F64D77-7EA7-468B-AD6D-3EB13CB65509}"/>
              </a:ext>
            </a:extLst>
          </p:cNvPr>
          <p:cNvSpPr txBox="1"/>
          <p:nvPr/>
        </p:nvSpPr>
        <p:spPr>
          <a:xfrm>
            <a:off x="4012024" y="3109962"/>
            <a:ext cx="30856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-60%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436F90-7953-4291-8A08-4456754B0E6C}"/>
              </a:ext>
            </a:extLst>
          </p:cNvPr>
          <p:cNvSpPr txBox="1"/>
          <p:nvPr/>
        </p:nvSpPr>
        <p:spPr>
          <a:xfrm>
            <a:off x="3818502" y="3418425"/>
            <a:ext cx="2598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-50%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58E970-E9DD-4ECB-A45A-F5FD384F124C}"/>
              </a:ext>
            </a:extLst>
          </p:cNvPr>
          <p:cNvSpPr txBox="1"/>
          <p:nvPr/>
        </p:nvSpPr>
        <p:spPr>
          <a:xfrm>
            <a:off x="3818666" y="3738328"/>
            <a:ext cx="236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-40%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70014D9-FA9B-4825-99FA-21BEAF56CE04}"/>
              </a:ext>
            </a:extLst>
          </p:cNvPr>
          <p:cNvSpPr txBox="1"/>
          <p:nvPr/>
        </p:nvSpPr>
        <p:spPr>
          <a:xfrm>
            <a:off x="4051771" y="1807282"/>
            <a:ext cx="79982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Burden Reduction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D4D8BA-FBB9-4D32-84FC-560316CC609E}"/>
              </a:ext>
            </a:extLst>
          </p:cNvPr>
          <p:cNvSpPr txBox="1"/>
          <p:nvPr/>
        </p:nvSpPr>
        <p:spPr>
          <a:xfrm>
            <a:off x="3813056" y="4031971"/>
            <a:ext cx="236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-30%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45F82-D9AE-4BF0-B1F0-F378A9E29CB4}"/>
              </a:ext>
            </a:extLst>
          </p:cNvPr>
          <p:cNvSpPr txBox="1"/>
          <p:nvPr/>
        </p:nvSpPr>
        <p:spPr>
          <a:xfrm>
            <a:off x="3812096" y="4231118"/>
            <a:ext cx="236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-20%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0D06B1-58D3-47FC-9253-D49960EEBBA6}"/>
              </a:ext>
            </a:extLst>
          </p:cNvPr>
          <p:cNvSpPr txBox="1"/>
          <p:nvPr/>
        </p:nvSpPr>
        <p:spPr>
          <a:xfrm>
            <a:off x="3807871" y="4439296"/>
            <a:ext cx="236200" cy="180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-10%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97B8D1-D77E-4D8B-B6A8-862A186E0EAD}"/>
              </a:ext>
            </a:extLst>
          </p:cNvPr>
          <p:cNvSpPr txBox="1"/>
          <p:nvPr/>
        </p:nvSpPr>
        <p:spPr>
          <a:xfrm>
            <a:off x="5468914" y="1704059"/>
            <a:ext cx="2681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-90%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B1AF03-8C2C-49AC-A542-2971D38C8842}"/>
              </a:ext>
            </a:extLst>
          </p:cNvPr>
          <p:cNvSpPr txBox="1"/>
          <p:nvPr/>
        </p:nvSpPr>
        <p:spPr>
          <a:xfrm>
            <a:off x="140365" y="1903186"/>
            <a:ext cx="3449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Less surveillance at a given burden implies a larger response radius.</a:t>
            </a:r>
            <a:br>
              <a:rPr lang="en-US" sz="1800" dirty="0">
                <a:solidFill>
                  <a:schemeClr val="accent1"/>
                </a:solidFill>
              </a:rPr>
            </a:br>
            <a:endParaRPr lang="en-US" sz="1800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Vaccine need is relative to baseline SIAs usage: 18M doses / year.</a:t>
            </a:r>
          </a:p>
          <a:p>
            <a:endParaRPr lang="en-US" sz="1800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As a limiting case, zero burden reduction has zero vaccine need.</a:t>
            </a:r>
          </a:p>
        </p:txBody>
      </p:sp>
    </p:spTree>
    <p:extLst>
      <p:ext uri="{BB962C8B-B14F-4D97-AF65-F5344CB8AC3E}">
        <p14:creationId xmlns:p14="http://schemas.microsoft.com/office/powerpoint/2010/main" val="1703262174"/>
      </p:ext>
    </p:extLst>
  </p:cSld>
  <p:clrMapOvr>
    <a:masterClrMapping/>
  </p:clrMapOvr>
</p:sld>
</file>

<file path=ppt/theme/theme1.xml><?xml version="1.0" encoding="utf-8"?>
<a:theme xmlns:a="http://schemas.openxmlformats.org/drawingml/2006/main" name="IDM PPT w copyright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8 IDM Powerpoint Template" id="{0B8D527E-608A-46BA-9FA9-79A307112B27}" vid="{B7BDB58E-D23B-4DD4-925F-6208B58B80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6FCQ3RPYFS27-342471493-734</_dlc_DocId>
    <_dlc_DocIdUrl xmlns="6d2bc46a-f014-48ed-be59-9d6cf5da36fb">
      <Url>https://idmod.sharepoint.com/reports/_layouts/15/DocIdRedir.aspx?ID=6FCQ3RPYFS27-342471493-734</Url>
      <Description>6FCQ3RPYFS27-342471493-734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1FC585CFE014299F3070BD58FF3B6" ma:contentTypeVersion="4" ma:contentTypeDescription="Create a new document." ma:contentTypeScope="" ma:versionID="5965a5f6afd77f3b366bf3229f0a07be">
  <xsd:schema xmlns:xsd="http://www.w3.org/2001/XMLSchema" xmlns:xs="http://www.w3.org/2001/XMLSchema" xmlns:p="http://schemas.microsoft.com/office/2006/metadata/properties" xmlns:ns2="6d2bc46a-f014-48ed-be59-9d6cf5da36fb" xmlns:ns3="86e576ba-97c5-40c1-9b20-43b9d40c21b7" targetNamespace="http://schemas.microsoft.com/office/2006/metadata/properties" ma:root="true" ma:fieldsID="e085a9103ff88c1e22fd0980cd37a74d" ns2:_="" ns3:_="">
    <xsd:import namespace="6d2bc46a-f014-48ed-be59-9d6cf5da36fb"/>
    <xsd:import namespace="86e576ba-97c5-40c1-9b20-43b9d40c21b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576ba-97c5-40c1-9b20-43b9d40c21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BF6C8D-7C84-46CC-A65D-6FD41A516C8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04BD9E3-648C-4F48-B7CC-0581F46D9A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BE5527-ED92-4C46-AD59-6FE00DA800DA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d2bc46a-f014-48ed-be59-9d6cf5da36fb"/>
    <ds:schemaRef ds:uri="a4481309-7098-408b-8383-77f2b6ad32e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C5F186A-E4E0-4FAE-8C64-32EDCF85D3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bc46a-f014-48ed-be59-9d6cf5da36fb"/>
    <ds:schemaRef ds:uri="86e576ba-97c5-40c1-9b20-43b9d40c2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 IDM Powerpoint Template</Template>
  <TotalTime>7387</TotalTime>
  <Words>905</Words>
  <Application>Microsoft Office PowerPoint</Application>
  <PresentationFormat>On-screen Show (16:9)</PresentationFormat>
  <Paragraphs>305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IDM PPT w copyright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Intellectual Ventures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McCarthy</dc:creator>
  <cp:lastModifiedBy>Kurt Frey</cp:lastModifiedBy>
  <cp:revision>51</cp:revision>
  <cp:lastPrinted>2013-01-29T16:01:26Z</cp:lastPrinted>
  <dcterms:created xsi:type="dcterms:W3CDTF">2018-12-13T17:46:38Z</dcterms:created>
  <dcterms:modified xsi:type="dcterms:W3CDTF">2019-04-15T19:56:22Z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0x010100A851FC585CFE014299F3070BD58FF3B6</vt:lpwstr>
  </property>
  <property fmtid="{D5CDD505-2E9C-101B-9397-08002B2CF9AE}" pid="3" name="_dlc_DocIdItemGuid">
    <vt:lpwstr>e5223425-c0b5-4f7e-896e-b5bd371b2143</vt:lpwstr>
  </property>
  <property fmtid="{D5CDD505-2E9C-101B-9397-08002B2CF9AE}" pid="4" name="Order">
    <vt:r8>8300</vt:r8>
  </property>
  <property fmtid="{D5CDD505-2E9C-101B-9397-08002B2CF9AE}" pid="5" name="_CopySource">
    <vt:lpwstr>https://idmod.sharepoint.com/reports/Shared Documents/Report Templates/2016 IDM Gates Template.potx</vt:lpwstr>
  </property>
  <property fmtid="{D5CDD505-2E9C-101B-9397-08002B2CF9AE}" pid="6" name="xd_ProgID">
    <vt:lpwstr/>
  </property>
  <property fmtid="{D5CDD505-2E9C-101B-9397-08002B2CF9AE}" pid="7" name="TemplateUrl">
    <vt:lpwstr/>
  </property>
</Properties>
</file>