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8"/>
  </p:notesMasterIdLst>
  <p:sldIdLst>
    <p:sldId id="258" r:id="rId6"/>
    <p:sldId id="282" r:id="rId7"/>
    <p:sldId id="302" r:id="rId8"/>
    <p:sldId id="305" r:id="rId9"/>
    <p:sldId id="304" r:id="rId10"/>
    <p:sldId id="326" r:id="rId11"/>
    <p:sldId id="325" r:id="rId12"/>
    <p:sldId id="261" r:id="rId13"/>
    <p:sldId id="260" r:id="rId14"/>
    <p:sldId id="285" r:id="rId15"/>
    <p:sldId id="286" r:id="rId16"/>
    <p:sldId id="287" r:id="rId17"/>
    <p:sldId id="293" r:id="rId18"/>
    <p:sldId id="283" r:id="rId19"/>
    <p:sldId id="308" r:id="rId20"/>
    <p:sldId id="309" r:id="rId21"/>
    <p:sldId id="294" r:id="rId22"/>
    <p:sldId id="310" r:id="rId23"/>
    <p:sldId id="281" r:id="rId24"/>
    <p:sldId id="312" r:id="rId25"/>
    <p:sldId id="327" r:id="rId26"/>
    <p:sldId id="328" r:id="rId27"/>
    <p:sldId id="329" r:id="rId28"/>
    <p:sldId id="315" r:id="rId29"/>
    <p:sldId id="265" r:id="rId30"/>
    <p:sldId id="296" r:id="rId31"/>
    <p:sldId id="317" r:id="rId32"/>
    <p:sldId id="295" r:id="rId33"/>
    <p:sldId id="316" r:id="rId34"/>
    <p:sldId id="301" r:id="rId35"/>
    <p:sldId id="297" r:id="rId36"/>
    <p:sldId id="318" r:id="rId37"/>
    <p:sldId id="319" r:id="rId38"/>
    <p:sldId id="320" r:id="rId39"/>
    <p:sldId id="322" r:id="rId40"/>
    <p:sldId id="323" r:id="rId41"/>
    <p:sldId id="331" r:id="rId42"/>
    <p:sldId id="333" r:id="rId43"/>
    <p:sldId id="332" r:id="rId44"/>
    <p:sldId id="290" r:id="rId45"/>
    <p:sldId id="291" r:id="rId46"/>
    <p:sldId id="324" r:id="rId47"/>
  </p:sldIdLst>
  <p:sldSz cx="9144000" cy="5143500" type="screen16x9"/>
  <p:notesSz cx="9296400" cy="7010400"/>
  <p:defaultTextStyle>
    <a:defPPr>
      <a:defRPr lang="en-US"/>
    </a:defPPr>
    <a:lvl1pPr marL="0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Nakagawa" initials="C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7" autoAdjust="0"/>
    <p:restoredTop sz="96395" autoAdjust="0"/>
  </p:normalViewPr>
  <p:slideViewPr>
    <p:cSldViewPr>
      <p:cViewPr>
        <p:scale>
          <a:sx n="102" d="100"/>
          <a:sy n="102" d="100"/>
        </p:scale>
        <p:origin x="67" y="29"/>
      </p:cViewPr>
      <p:guideLst>
        <p:guide orient="horz" pos="1620"/>
        <p:guide pos="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2016" y="6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521CA78-A499-4633-B898-F9043592D78E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D412D8C-1E5D-4678-BC7F-48977E07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4" rtl="0" eaLnBrk="1" latinLnBrk="0" hangingPunct="1">
      <a:defRPr sz="1100" kern="1200" baseline="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age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41BFB-8864-4D1D-B5A6-FDB8ADE706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5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41BFB-8864-4D1D-B5A6-FDB8ADE706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7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62% efficacy, 7 year duration assumed for all vaccines for at least 3 doses, short interval = 216,691</a:t>
            </a:r>
          </a:p>
          <a:p>
            <a:r>
              <a:rPr lang="en-US" sz="1100" dirty="0"/>
              <a:t>143,451 received non-long term evaluated dosage, used minimum-evaluated years and efficacy %</a:t>
            </a:r>
          </a:p>
          <a:p>
            <a:endParaRPr lang="en-US" sz="1100" dirty="0"/>
          </a:p>
          <a:p>
            <a:r>
              <a:rPr lang="en-US" sz="1100" dirty="0"/>
              <a:t>PLOT</a:t>
            </a:r>
            <a:r>
              <a:rPr lang="en-US" sz="1100" baseline="0" dirty="0"/>
              <a:t> LOOKING MUCH CLOSER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6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62% efficacy, 7 year duration assumed for all vaccines for at least 3 doses, short interval = 216,691</a:t>
            </a:r>
          </a:p>
          <a:p>
            <a:r>
              <a:rPr lang="en-US" sz="1100" dirty="0"/>
              <a:t>143,451 received non-long term evaluated dosage, used minimum-evaluated years and efficacy 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3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3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slide to totally hide it.</a:t>
            </a:r>
          </a:p>
          <a:p>
            <a:endParaRPr lang="en-US" dirty="0"/>
          </a:p>
          <a:p>
            <a:r>
              <a:rPr lang="en-US" dirty="0"/>
              <a:t>Approximately 0.5%</a:t>
            </a:r>
            <a:r>
              <a:rPr lang="en-US" baseline="0" dirty="0"/>
              <a:t> exposed daily</a:t>
            </a:r>
          </a:p>
          <a:p>
            <a:r>
              <a:rPr lang="en-US" baseline="0" dirty="0"/>
              <a:t>Incubation period</a:t>
            </a:r>
          </a:p>
          <a:p>
            <a:r>
              <a:rPr lang="en-US" baseline="0" dirty="0"/>
              <a:t>Disease outcomes</a:t>
            </a:r>
          </a:p>
          <a:p>
            <a:r>
              <a:rPr lang="en-US" baseline="0" dirty="0"/>
              <a:t>Potentially </a:t>
            </a:r>
          </a:p>
          <a:p>
            <a:r>
              <a:rPr lang="en-US" baseline="0" dirty="0"/>
              <a:t>----- Meeting Notes (5/18/16 17:47) -----</a:t>
            </a:r>
          </a:p>
          <a:p>
            <a:r>
              <a:rPr lang="en-US" baseline="0" dirty="0"/>
              <a:t>make sure to say high exposure low dose</a:t>
            </a:r>
          </a:p>
          <a:p>
            <a:r>
              <a:rPr lang="en-US" baseline="0" dirty="0"/>
              <a:t>low exposure high dose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9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0471" y="3766947"/>
            <a:ext cx="8516586" cy="10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Client or presentation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248400" y="4706287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" y="1946910"/>
            <a:ext cx="8156448" cy="7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248400" y="4829633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86" y="4848683"/>
            <a:ext cx="2438400" cy="1607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459186" y="4857751"/>
            <a:ext cx="1465614" cy="15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7548950"/>
              </p:ext>
            </p:extLst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1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/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2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2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3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</p:spTree>
    <p:extLst>
      <p:ext uri="{BB962C8B-B14F-4D97-AF65-F5344CB8AC3E}">
        <p14:creationId xmlns:p14="http://schemas.microsoft.com/office/powerpoint/2010/main" val="189984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1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5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2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3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1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8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4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7904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82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0034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10" y="895350"/>
            <a:ext cx="8700340" cy="3699273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5" r:id="rId3"/>
    <p:sldLayoutId id="2147483653" r:id="rId4"/>
    <p:sldLayoutId id="2147483666" r:id="rId5"/>
    <p:sldLayoutId id="2147483663" r:id="rId6"/>
    <p:sldLayoutId id="2147483667" r:id="rId7"/>
    <p:sldLayoutId id="2147483655" r:id="rId8"/>
    <p:sldLayoutId id="2147483668" r:id="rId9"/>
    <p:sldLayoutId id="2147483664" r:id="rId10"/>
    <p:sldLayoutId id="2147483669" r:id="rId11"/>
    <p:sldLayoutId id="2147483657" r:id="rId12"/>
    <p:sldLayoutId id="2147483670" r:id="rId13"/>
    <p:sldLayoutId id="2147483649" r:id="rId14"/>
    <p:sldLayoutId id="2147483671" r:id="rId15"/>
  </p:sldLayoutIdLst>
  <p:txStyles>
    <p:titleStyle>
      <a:lvl1pPr algn="l" defTabSz="816334" rtl="0" eaLnBrk="1" latinLnBrk="0" hangingPunct="1">
        <a:spcBef>
          <a:spcPct val="0"/>
        </a:spcBef>
        <a:buNone/>
        <a:defRPr sz="3200" b="0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06125" indent="-306125" algn="l" defTabSz="81633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2" indent="-255105" algn="l" defTabSz="81633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7" indent="-204084" algn="l" defTabSz="81633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4" indent="-204084" algn="l" defTabSz="81633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2" indent="-204084" algn="l" defTabSz="81633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jgauld@intven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28750"/>
            <a:ext cx="813914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Typhoid Fever in Santiago, Chile: Modern Insights Where Historical Data Meet 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27" y="2571750"/>
            <a:ext cx="8735290" cy="18704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Jillian Gauld</a:t>
            </a:r>
          </a:p>
          <a:p>
            <a:pPr marL="0" indent="0" algn="ctr">
              <a:buNone/>
            </a:pPr>
            <a:r>
              <a:rPr lang="en-US" dirty="0"/>
              <a:t>Institute for Disease Modeling</a:t>
            </a:r>
          </a:p>
          <a:p>
            <a:pPr marL="0" indent="0" algn="ctr">
              <a:buNone/>
            </a:pPr>
            <a:r>
              <a:rPr lang="en-US" dirty="0"/>
              <a:t>April 20, 2017</a:t>
            </a:r>
          </a:p>
        </p:txBody>
      </p:sp>
    </p:spTree>
    <p:extLst>
      <p:ext uri="{BB962C8B-B14F-4D97-AF65-F5344CB8AC3E}">
        <p14:creationId xmlns:p14="http://schemas.microsoft.com/office/powerpoint/2010/main" val="21252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approach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504950"/>
            <a:ext cx="4419600" cy="3124200"/>
          </a:xfrm>
          <a:prstGeom prst="rect">
            <a:avLst/>
          </a:prstGeom>
        </p:spPr>
        <p:txBody>
          <a:bodyPr vert="horz" lIns="81633" tIns="40817" rIns="81633" bIns="40817" rtlCol="0">
            <a:noAutofit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/>
              <a:t>Individual-based model:</a:t>
            </a:r>
          </a:p>
          <a:p>
            <a:r>
              <a:rPr lang="en-US" sz="1800" dirty="0"/>
              <a:t>Allows for </a:t>
            </a:r>
            <a:r>
              <a:rPr lang="en-US" sz="1800" i="1" dirty="0"/>
              <a:t>individual level </a:t>
            </a:r>
            <a:r>
              <a:rPr lang="en-US" sz="1800" dirty="0"/>
              <a:t>variation in parameters including immunity, shedding duration, and carrier probabilities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72" r="4045"/>
          <a:stretch/>
        </p:blipFill>
        <p:spPr>
          <a:xfrm>
            <a:off x="4267200" y="1047750"/>
            <a:ext cx="481913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7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61502"/>
            <a:ext cx="4419600" cy="3699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Key components: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Infections can be either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subclinical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Permanent chronic carrier state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Protection-per-infection parameter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72" r="4045"/>
          <a:stretch/>
        </p:blipFill>
        <p:spPr>
          <a:xfrm>
            <a:off x="4267200" y="1047750"/>
            <a:ext cx="481913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8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transmission routes</a:t>
            </a:r>
          </a:p>
        </p:txBody>
      </p:sp>
      <p:pic>
        <p:nvPicPr>
          <p:cNvPr id="6" name="Content Placeholder 3" descr="Typhoid_transmiss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4428"/>
          <a:stretch/>
        </p:blipFill>
        <p:spPr>
          <a:xfrm>
            <a:off x="0" y="580328"/>
            <a:ext cx="5715000" cy="39726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8800" y="895350"/>
            <a:ext cx="350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Distinct transmission routes in model:</a:t>
            </a:r>
          </a:p>
          <a:p>
            <a:endParaRPr lang="en-US" u="sng" dirty="0">
              <a:latin typeface="Arial"/>
              <a:cs typeface="Arial"/>
            </a:endParaRPr>
          </a:p>
          <a:p>
            <a:r>
              <a:rPr lang="en-US" u="sng" dirty="0">
                <a:latin typeface="Arial"/>
                <a:cs typeface="Arial"/>
              </a:rPr>
              <a:t>Long cycle</a:t>
            </a:r>
            <a:r>
              <a:rPr lang="en-US" b="1" u="sng" dirty="0">
                <a:latin typeface="Arial"/>
                <a:cs typeface="Arial"/>
              </a:rPr>
              <a:t>:</a:t>
            </a:r>
            <a:r>
              <a:rPr lang="en-US" dirty="0">
                <a:latin typeface="Arial"/>
                <a:cs typeface="Arial"/>
              </a:rPr>
              <a:t> Homogenous mixing, dose-response dynamics, decay in water/ environment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u="sng" dirty="0">
                <a:latin typeface="Arial"/>
                <a:cs typeface="Arial"/>
              </a:rPr>
              <a:t>Short cycle:</a:t>
            </a:r>
            <a:r>
              <a:rPr lang="en-US" dirty="0">
                <a:latin typeface="Arial"/>
                <a:cs typeface="Arial"/>
              </a:rPr>
              <a:t> Non-seasonal, modeled as direct transmission</a:t>
            </a:r>
            <a:endParaRPr lang="en-US" dirty="0">
              <a:solidFill>
                <a:srgbClr val="95B3D7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95B3D7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962150"/>
            <a:ext cx="152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contaminated food</a:t>
            </a:r>
          </a:p>
        </p:txBody>
      </p:sp>
    </p:spTree>
    <p:extLst>
      <p:ext uri="{BB962C8B-B14F-4D97-AF65-F5344CB8AC3E}">
        <p14:creationId xmlns:p14="http://schemas.microsoft.com/office/powerpoint/2010/main" val="129298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fitting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2028" b="1024"/>
          <a:stretch/>
        </p:blipFill>
        <p:spPr>
          <a:xfrm>
            <a:off x="-27214" y="2495550"/>
            <a:ext cx="3907934" cy="215504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011386" y="3943350"/>
            <a:ext cx="533400" cy="457200"/>
          </a:xfrm>
          <a:prstGeom prst="rightArrow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749"/>
          <a:stretch/>
        </p:blipFill>
        <p:spPr>
          <a:xfrm>
            <a:off x="4925786" y="2495550"/>
            <a:ext cx="4191000" cy="22249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06586" y="325755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ECD109"/>
                </a:solidFill>
                <a:latin typeface="Arial"/>
                <a:cs typeface="Arial"/>
              </a:rPr>
              <a:t>--  </a:t>
            </a:r>
            <a:r>
              <a:rPr lang="en-US" sz="1400" b="1" dirty="0">
                <a:solidFill>
                  <a:srgbClr val="ECD109"/>
                </a:solidFill>
                <a:latin typeface="Arial"/>
                <a:cs typeface="Arial"/>
              </a:rPr>
              <a:t>Simulation</a:t>
            </a:r>
          </a:p>
          <a:p>
            <a:r>
              <a:rPr lang="en-US" sz="1400" dirty="0">
                <a:solidFill>
                  <a:schemeClr val="accent1"/>
                </a:solidFill>
                <a:latin typeface="Arial"/>
                <a:cs typeface="Arial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 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386" y="2266950"/>
            <a:ext cx="2971800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accent1"/>
                </a:solidFill>
                <a:latin typeface="Arial"/>
                <a:cs typeface="Arial"/>
              </a:rPr>
              <a:t>Proportion of typhoid incidence in age bins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7786" y="2266950"/>
            <a:ext cx="2971800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accent1"/>
                </a:solidFill>
                <a:latin typeface="Arial"/>
                <a:cs typeface="Arial"/>
              </a:rPr>
              <a:t>Proportion of typhoid incidence in age bins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735290" cy="3699272"/>
          </a:xfrm>
        </p:spPr>
        <p:txBody>
          <a:bodyPr/>
          <a:lstStyle/>
          <a:p>
            <a:r>
              <a:rPr lang="en-US" dirty="0"/>
              <a:t>Optimization to maximize likelihoods informing model fit to age distribution, incidence, carrier prevalence, seasonality</a:t>
            </a:r>
          </a:p>
          <a:p>
            <a:r>
              <a:rPr lang="en-US" dirty="0"/>
              <a:t>Point estimates for unknown parameters</a:t>
            </a:r>
          </a:p>
        </p:txBody>
      </p:sp>
    </p:spTree>
    <p:extLst>
      <p:ext uri="{BB962C8B-B14F-4D97-AF65-F5344CB8AC3E}">
        <p14:creationId xmlns:p14="http://schemas.microsoft.com/office/powerpoint/2010/main" val="72437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35290" cy="609600"/>
          </a:xfrm>
        </p:spPr>
        <p:txBody>
          <a:bodyPr/>
          <a:lstStyle/>
          <a:p>
            <a:r>
              <a:rPr lang="en-US" dirty="0"/>
              <a:t>Take-aways from model 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1123950"/>
            <a:ext cx="4391489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Immunity </a:t>
            </a:r>
            <a:r>
              <a:rPr lang="en-US" sz="1800" dirty="0"/>
              <a:t>and </a:t>
            </a:r>
            <a:r>
              <a:rPr lang="en-US" sz="1800" i="1" dirty="0"/>
              <a:t>exposure </a:t>
            </a:r>
            <a:r>
              <a:rPr lang="en-US" sz="1800" dirty="0"/>
              <a:t>trade-off to create adult age distribution of typhoid</a:t>
            </a: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290" r="22331"/>
          <a:stretch/>
        </p:blipFill>
        <p:spPr>
          <a:xfrm>
            <a:off x="4953000" y="1200150"/>
            <a:ext cx="3855385" cy="2800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1791" y="1257300"/>
            <a:ext cx="1194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Arial"/>
                <a:cs typeface="Arial"/>
              </a:rPr>
              <a:t>Population immunity:</a:t>
            </a:r>
          </a:p>
          <a:p>
            <a:pPr algn="r"/>
            <a:r>
              <a:rPr lang="en-US" sz="1000" b="1" dirty="0">
                <a:solidFill>
                  <a:srgbClr val="B6DDFD"/>
                </a:solidFill>
                <a:latin typeface="Arial"/>
                <a:cs typeface="Arial"/>
              </a:rPr>
              <a:t>None</a:t>
            </a:r>
          </a:p>
          <a:p>
            <a:pPr algn="r"/>
            <a:r>
              <a:rPr lang="en-US" sz="1000" b="1" dirty="0">
                <a:solidFill>
                  <a:srgbClr val="7E9AAF"/>
                </a:solidFill>
                <a:latin typeface="Arial"/>
                <a:cs typeface="Arial"/>
              </a:rPr>
              <a:t>Low</a:t>
            </a:r>
          </a:p>
          <a:p>
            <a:pPr algn="r"/>
            <a:r>
              <a:rPr lang="en-US" sz="1000" b="1" dirty="0">
                <a:solidFill>
                  <a:srgbClr val="4E5C6A"/>
                </a:solidFill>
                <a:latin typeface="Arial"/>
                <a:cs typeface="Arial"/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821904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35290" cy="609600"/>
          </a:xfrm>
        </p:spPr>
        <p:txBody>
          <a:bodyPr/>
          <a:lstStyle/>
          <a:p>
            <a:r>
              <a:rPr lang="en-US" dirty="0"/>
              <a:t>Take-aways from model 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4391489" cy="220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i="1" dirty="0"/>
              <a:t>Immunity </a:t>
            </a:r>
            <a:r>
              <a:rPr lang="en-US" sz="1800" dirty="0"/>
              <a:t>and </a:t>
            </a:r>
            <a:r>
              <a:rPr lang="en-US" sz="1800" i="1" dirty="0"/>
              <a:t>exposure </a:t>
            </a:r>
            <a:r>
              <a:rPr lang="en-US" sz="1800" dirty="0"/>
              <a:t>trade-off to create adult age distribution of typhoid</a:t>
            </a: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dirty="0"/>
              <a:t>Best fit model &gt;95% protection after initial infection</a:t>
            </a:r>
          </a:p>
          <a:p>
            <a:r>
              <a:rPr lang="en-US" sz="1800" dirty="0"/>
              <a:t>Contrasts with challenge models</a:t>
            </a:r>
          </a:p>
          <a:p>
            <a:r>
              <a:rPr lang="en-US" sz="1800" dirty="0"/>
              <a:t>Boosting from environment in endemic regions?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81150"/>
            <a:ext cx="2389576" cy="150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43154" y="3033024"/>
            <a:ext cx="2505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Dupont, 1971: </a:t>
            </a:r>
            <a:r>
              <a:rPr lang="en-US" sz="1400" dirty="0">
                <a:latin typeface="Arial"/>
                <a:cs typeface="Arial"/>
              </a:rPr>
              <a:t>Challenge study with re-exposure within 12 months of initial infection</a:t>
            </a:r>
          </a:p>
        </p:txBody>
      </p:sp>
    </p:spTree>
    <p:extLst>
      <p:ext uri="{BB962C8B-B14F-4D97-AF65-F5344CB8AC3E}">
        <p14:creationId xmlns:p14="http://schemas.microsoft.com/office/powerpoint/2010/main" val="468216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35290" cy="609600"/>
          </a:xfrm>
        </p:spPr>
        <p:txBody>
          <a:bodyPr/>
          <a:lstStyle/>
          <a:p>
            <a:r>
              <a:rPr lang="en-US" dirty="0"/>
              <a:t>Take-aways from model 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4391489" cy="36997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i="1" dirty="0"/>
              <a:t>Immunity </a:t>
            </a:r>
            <a:r>
              <a:rPr lang="en-US" sz="1800" dirty="0"/>
              <a:t>and </a:t>
            </a:r>
            <a:r>
              <a:rPr lang="en-US" sz="1800" i="1" dirty="0"/>
              <a:t>exposure </a:t>
            </a:r>
            <a:r>
              <a:rPr lang="en-US" sz="1800" dirty="0"/>
              <a:t>trade-off to create adult age distribution of typhoid</a:t>
            </a: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dirty="0"/>
              <a:t>Best fit model &gt;95% protection after initial infection</a:t>
            </a:r>
          </a:p>
          <a:p>
            <a:r>
              <a:rPr lang="en-US" sz="1800" dirty="0"/>
              <a:t>Contrasts with challenge models</a:t>
            </a:r>
          </a:p>
          <a:p>
            <a:r>
              <a:rPr lang="en-US" sz="1800" dirty="0"/>
              <a:t>Boosting from environment in endemic regions?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We are likely catching a small fraction of total cases:</a:t>
            </a:r>
          </a:p>
          <a:p>
            <a:r>
              <a:rPr lang="en-US" sz="1800" dirty="0"/>
              <a:t>&lt;10% total cases (clinical/subclinical) reported in model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/>
          <a:stretch/>
        </p:blipFill>
        <p:spPr>
          <a:xfrm>
            <a:off x="4876800" y="1047750"/>
            <a:ext cx="4038600" cy="29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6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35290" cy="609600"/>
          </a:xfrm>
        </p:spPr>
        <p:txBody>
          <a:bodyPr/>
          <a:lstStyle/>
          <a:p>
            <a:r>
              <a:rPr lang="en-US" dirty="0"/>
              <a:t>Take-aways from model 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1123950"/>
            <a:ext cx="3934289" cy="3470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Exposure </a:t>
            </a:r>
            <a:r>
              <a:rPr lang="en-US" sz="1800" dirty="0"/>
              <a:t>likely drives childhood age distribution:</a:t>
            </a:r>
          </a:p>
          <a:p>
            <a:r>
              <a:rPr lang="en-US" sz="1800" dirty="0"/>
              <a:t>Increases in incidence timed with entry ages into preschool, elementary school system </a:t>
            </a:r>
            <a:r>
              <a:rPr lang="en-US" sz="1800" dirty="0">
                <a:sym typeface="Wingdings"/>
              </a:rPr>
              <a:t> potential exposure to new foods</a:t>
            </a:r>
            <a:endParaRPr lang="en-US" sz="18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t="6925" r="51154"/>
          <a:stretch/>
        </p:blipFill>
        <p:spPr bwMode="auto">
          <a:xfrm>
            <a:off x="5562600" y="428506"/>
            <a:ext cx="336804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46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35290" cy="609600"/>
          </a:xfrm>
        </p:spPr>
        <p:txBody>
          <a:bodyPr/>
          <a:lstStyle/>
          <a:p>
            <a:r>
              <a:rPr lang="en-US" dirty="0"/>
              <a:t>Take-aways from model 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1123950"/>
            <a:ext cx="3934289" cy="3470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Exposure </a:t>
            </a:r>
            <a:r>
              <a:rPr lang="en-US" sz="1800" dirty="0"/>
              <a:t>likely drives childhood age distribution:</a:t>
            </a:r>
          </a:p>
          <a:p>
            <a:r>
              <a:rPr lang="en-US" sz="1800" dirty="0"/>
              <a:t>Increases in incidence timed with entry ages into preschool, elementary school system </a:t>
            </a:r>
            <a:r>
              <a:rPr lang="en-US" sz="1800" dirty="0">
                <a:sym typeface="Wingdings"/>
              </a:rPr>
              <a:t> potential exposure to new foods</a:t>
            </a:r>
          </a:p>
          <a:p>
            <a:r>
              <a:rPr lang="en-US" sz="1800" dirty="0">
                <a:sym typeface="Wingdings"/>
              </a:rPr>
              <a:t>Site-specific, flexible mechanisms needed to capture variation across locations</a:t>
            </a:r>
            <a:endParaRPr lang="en-US" sz="18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t="6925" r="51154"/>
          <a:stretch/>
        </p:blipFill>
        <p:spPr bwMode="auto">
          <a:xfrm>
            <a:off x="5562600" y="428506"/>
            <a:ext cx="336804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6" t="6925"/>
          <a:stretch/>
        </p:blipFill>
        <p:spPr bwMode="auto">
          <a:xfrm>
            <a:off x="5486400" y="2866906"/>
            <a:ext cx="3417570" cy="229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534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9916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We can estimate the probability of becoming a chronic carrier from infection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076" y="2750734"/>
            <a:ext cx="1145924" cy="2392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611672"/>
            <a:ext cx="434018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2325" y="4832211"/>
            <a:ext cx="173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Ames, 1943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8383"/>
          <a:stretch/>
        </p:blipFill>
        <p:spPr>
          <a:xfrm>
            <a:off x="7162800" y="3060847"/>
            <a:ext cx="906665" cy="15683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7727" y="2974564"/>
            <a:ext cx="219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Best-fit model estimates, cases resulting in carriers(%)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276675"/>
              </p:ext>
            </p:extLst>
          </p:nvPr>
        </p:nvGraphicFramePr>
        <p:xfrm>
          <a:off x="4931432" y="3436229"/>
          <a:ext cx="1811919" cy="1534482"/>
        </p:xfrm>
        <a:graphic>
          <a:graphicData uri="http://schemas.openxmlformats.org/drawingml/2006/table">
            <a:tbl>
              <a:tblPr/>
              <a:tblGrid>
                <a:gridCol w="626969">
                  <a:extLst>
                    <a:ext uri="{9D8B030D-6E8A-4147-A177-3AD203B41FA5}">
                      <a16:colId xmlns:a16="http://schemas.microsoft.com/office/drawing/2014/main" val="895904602"/>
                    </a:ext>
                  </a:extLst>
                </a:gridCol>
                <a:gridCol w="332741">
                  <a:extLst>
                    <a:ext uri="{9D8B030D-6E8A-4147-A177-3AD203B41FA5}">
                      <a16:colId xmlns:a16="http://schemas.microsoft.com/office/drawing/2014/main" val="518631493"/>
                    </a:ext>
                  </a:extLst>
                </a:gridCol>
                <a:gridCol w="852209">
                  <a:extLst>
                    <a:ext uri="{9D8B030D-6E8A-4147-A177-3AD203B41FA5}">
                      <a16:colId xmlns:a16="http://schemas.microsoft.com/office/drawing/2014/main" val="687222110"/>
                    </a:ext>
                  </a:extLst>
                </a:gridCol>
              </a:tblGrid>
              <a:tr h="162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337680"/>
                  </a:ext>
                </a:extLst>
              </a:tr>
              <a:tr h="162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10-19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773580"/>
                  </a:ext>
                </a:extLst>
              </a:tr>
              <a:tr h="162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20-29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744865"/>
                  </a:ext>
                </a:extLst>
              </a:tr>
              <a:tr h="162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30-39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003872"/>
                  </a:ext>
                </a:extLst>
              </a:tr>
              <a:tr h="162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40-49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156993"/>
                  </a:ext>
                </a:extLst>
              </a:tr>
              <a:tr h="162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697926"/>
                  </a:ext>
                </a:extLst>
              </a:tr>
              <a:tr h="162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60-69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331598"/>
                  </a:ext>
                </a:extLst>
              </a:tr>
              <a:tr h="162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101028"/>
                  </a:ext>
                </a:extLst>
              </a:tr>
              <a:tr h="162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80-90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2858" marR="2858" marT="2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061333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7856" y="1349198"/>
            <a:ext cx="4407124" cy="2743200"/>
          </a:xfrm>
        </p:spPr>
        <p:txBody>
          <a:bodyPr>
            <a:normAutofit/>
          </a:bodyPr>
          <a:lstStyle/>
          <a:p>
            <a:r>
              <a:rPr lang="en-US" sz="1800" dirty="0"/>
              <a:t>Age/gender distribution determined by age distribution of gallstones</a:t>
            </a:r>
          </a:p>
          <a:p>
            <a:r>
              <a:rPr lang="en-US" sz="1800" dirty="0"/>
              <a:t>Point estimates of probability of becoming a chronic carrier in range of estimates from Ames, 1943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854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Typhoid and Santiago overview</a:t>
            </a:r>
          </a:p>
          <a:p>
            <a:r>
              <a:rPr lang="en-US" dirty="0"/>
              <a:t>Modeling approach</a:t>
            </a:r>
          </a:p>
          <a:p>
            <a:r>
              <a:rPr lang="en-US" dirty="0"/>
              <a:t>Lessons learned:</a:t>
            </a:r>
          </a:p>
          <a:p>
            <a:pPr lvl="1"/>
            <a:r>
              <a:rPr lang="en-US" dirty="0"/>
              <a:t>Age distribution and immunity/exposure</a:t>
            </a:r>
          </a:p>
          <a:p>
            <a:pPr lvl="1"/>
            <a:r>
              <a:rPr lang="en-US" dirty="0"/>
              <a:t>Chronic carriage and short cycle transmission</a:t>
            </a:r>
          </a:p>
          <a:p>
            <a:pPr lvl="1"/>
            <a:r>
              <a:rPr lang="en-US" dirty="0"/>
              <a:t>Vaccine impacts</a:t>
            </a:r>
          </a:p>
          <a:p>
            <a:r>
              <a:rPr lang="en-US" dirty="0"/>
              <a:t>Take-aways: site specific and new locations</a:t>
            </a:r>
          </a:p>
        </p:txBody>
      </p:sp>
    </p:spTree>
    <p:extLst>
      <p:ext uri="{BB962C8B-B14F-4D97-AF65-F5344CB8AC3E}">
        <p14:creationId xmlns:p14="http://schemas.microsoft.com/office/powerpoint/2010/main" val="3616300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2467"/>
            <a:ext cx="8362950" cy="945070"/>
          </a:xfrm>
        </p:spPr>
        <p:txBody>
          <a:bodyPr>
            <a:normAutofit/>
          </a:bodyPr>
          <a:lstStyle/>
          <a:p>
            <a:r>
              <a:rPr lang="en-US" sz="2800" dirty="0"/>
              <a:t>Low-season persistence and the importance of chronic carriers</a:t>
            </a:r>
          </a:p>
        </p:txBody>
      </p:sp>
      <p:pic>
        <p:nvPicPr>
          <p:cNvPr id="4" name="Picture 3" descr="monthlycases-santiago-withirrig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0" y="2709489"/>
            <a:ext cx="2449753" cy="1586909"/>
          </a:xfrm>
          <a:prstGeom prst="rect">
            <a:avLst/>
          </a:prstGeom>
        </p:spPr>
      </p:pic>
      <p:pic>
        <p:nvPicPr>
          <p:cNvPr id="5" name="Picture 2" descr="http://journals.plos.org/plosntds/article/figure/image?size=medium&amp;id=info:doi/10.1371/journal.pntd.0003748.g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35" y="2770403"/>
            <a:ext cx="2447891" cy="17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605718" y="2502764"/>
            <a:ext cx="2538282" cy="11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573088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955675" indent="1841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30325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7875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447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019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591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b="0" kern="0" dirty="0"/>
              <a:t>Kathmandu, Nepal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39550" y="4537974"/>
            <a:ext cx="911028" cy="9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573088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955675" indent="1841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30325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7875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447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019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591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750" b="0" kern="0" dirty="0"/>
              <a:t>Feasey, 2015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14" y="2750569"/>
            <a:ext cx="2229256" cy="150474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680632" y="2465392"/>
            <a:ext cx="2538282" cy="11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573088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955675" indent="1841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30325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7875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447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019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591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b="0" kern="0" dirty="0"/>
              <a:t>Typhoid in Blantyre, Malawi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79673" y="2502765"/>
            <a:ext cx="2538282" cy="11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573088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955675" indent="1841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30325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7875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447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019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591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b="0" kern="0" dirty="0"/>
              <a:t>Typhoid in Santiago, Chile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048814" y="4291020"/>
            <a:ext cx="911028" cy="9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573088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955675" indent="1841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30325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7875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447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019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591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750" b="0" kern="0" dirty="0"/>
              <a:t>Data shared from Mike Levine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537142" y="4237781"/>
            <a:ext cx="911028" cy="9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573088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955675" indent="1841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30325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7875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447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019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591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750" b="0" kern="0" dirty="0" err="1"/>
              <a:t>Karkey</a:t>
            </a:r>
            <a:r>
              <a:rPr lang="en-US" sz="750" b="0" kern="0" dirty="0"/>
              <a:t> et al., 2015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28600" y="1180909"/>
            <a:ext cx="8087390" cy="7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573088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955675" indent="1841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30325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7875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447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019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591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</a:pPr>
            <a:r>
              <a:rPr lang="en-US" sz="1800" b="0" kern="0" dirty="0"/>
              <a:t>Highly seasonal locations: trade-offs between long and short cycle dominated scenarios</a:t>
            </a:r>
          </a:p>
          <a:p>
            <a:pPr>
              <a:buClrTx/>
            </a:pPr>
            <a:r>
              <a:rPr lang="en-US" sz="1800" b="0" kern="0" dirty="0"/>
              <a:t>What sustains typhoid in short cycle dominated scenarios?</a:t>
            </a:r>
            <a:endParaRPr lang="en-US" sz="1800" b="0" i="1" kern="0" dirty="0"/>
          </a:p>
        </p:txBody>
      </p:sp>
    </p:spTree>
    <p:extLst>
      <p:ext uri="{BB962C8B-B14F-4D97-AF65-F5344CB8AC3E}">
        <p14:creationId xmlns:p14="http://schemas.microsoft.com/office/powerpoint/2010/main" val="358553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3350"/>
            <a:ext cx="7886700" cy="994172"/>
          </a:xfrm>
        </p:spPr>
        <p:txBody>
          <a:bodyPr/>
          <a:lstStyle/>
          <a:p>
            <a:r>
              <a:rPr lang="en-US" dirty="0"/>
              <a:t>What sustains typhoid during the low season?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87165"/>
            <a:ext cx="4502888" cy="3263504"/>
          </a:xfrm>
        </p:spPr>
        <p:txBody>
          <a:bodyPr/>
          <a:lstStyle/>
          <a:p>
            <a:r>
              <a:rPr lang="en-US" dirty="0"/>
              <a:t>Three possible contributors:</a:t>
            </a:r>
          </a:p>
          <a:p>
            <a:pPr lvl="1"/>
            <a:r>
              <a:rPr lang="en-US" dirty="0"/>
              <a:t>Chronic carriers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idmod.org/sites/default/files/typhoid_mary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95350"/>
            <a:ext cx="3352800" cy="40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03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9557"/>
            <a:ext cx="7886700" cy="994172"/>
          </a:xfrm>
        </p:spPr>
        <p:txBody>
          <a:bodyPr/>
          <a:lstStyle/>
          <a:p>
            <a:r>
              <a:rPr lang="en-US" dirty="0"/>
              <a:t>What sustains typhoid during the low season?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74307"/>
            <a:ext cx="4502888" cy="3263504"/>
          </a:xfrm>
        </p:spPr>
        <p:txBody>
          <a:bodyPr/>
          <a:lstStyle/>
          <a:p>
            <a:r>
              <a:rPr lang="en-US" dirty="0"/>
              <a:t>Three possible contributors:</a:t>
            </a:r>
          </a:p>
          <a:p>
            <a:pPr lvl="1"/>
            <a:r>
              <a:rPr lang="en-US" dirty="0"/>
              <a:t>Chronic carriers</a:t>
            </a:r>
          </a:p>
          <a:p>
            <a:pPr lvl="1"/>
            <a:r>
              <a:rPr lang="en-US" dirty="0"/>
              <a:t>Sustained long-tail shedding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985549"/>
            <a:ext cx="3124200" cy="3979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4866501"/>
            <a:ext cx="173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Ames, 1943</a:t>
            </a:r>
          </a:p>
        </p:txBody>
      </p:sp>
    </p:spTree>
    <p:extLst>
      <p:ext uri="{BB962C8B-B14F-4D97-AF65-F5344CB8AC3E}">
        <p14:creationId xmlns:p14="http://schemas.microsoft.com/office/powerpoint/2010/main" val="2692777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4" y="70842"/>
            <a:ext cx="7886700" cy="994172"/>
          </a:xfrm>
        </p:spPr>
        <p:txBody>
          <a:bodyPr/>
          <a:lstStyle/>
          <a:p>
            <a:r>
              <a:rPr lang="en-US" dirty="0"/>
              <a:t>What sustains typhoid during the low season?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" y="854879"/>
            <a:ext cx="4502888" cy="3263504"/>
          </a:xfrm>
        </p:spPr>
        <p:txBody>
          <a:bodyPr/>
          <a:lstStyle/>
          <a:p>
            <a:r>
              <a:rPr lang="en-US" dirty="0"/>
              <a:t>Three possible contributors:</a:t>
            </a:r>
          </a:p>
          <a:p>
            <a:pPr lvl="1"/>
            <a:r>
              <a:rPr lang="en-US" dirty="0"/>
              <a:t>Chronic carriers</a:t>
            </a:r>
          </a:p>
          <a:p>
            <a:pPr lvl="1"/>
            <a:r>
              <a:rPr lang="en-US" dirty="0"/>
              <a:t>Sustained long-tail shedding</a:t>
            </a:r>
          </a:p>
          <a:p>
            <a:pPr lvl="1"/>
            <a:r>
              <a:rPr lang="en-US" dirty="0"/>
              <a:t>Environmental persistence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926" t="32106" r="24785" b="45638"/>
          <a:stretch/>
        </p:blipFill>
        <p:spPr>
          <a:xfrm>
            <a:off x="4548242" y="897153"/>
            <a:ext cx="4577329" cy="1773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028950"/>
            <a:ext cx="289498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4288" y="2697033"/>
            <a:ext cx="446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Decline of </a:t>
            </a:r>
            <a:r>
              <a:rPr lang="en-US" sz="1200" dirty="0" err="1"/>
              <a:t>culturable</a:t>
            </a:r>
            <a:r>
              <a:rPr lang="en-US" sz="1200" dirty="0"/>
              <a:t> cells, total cells in unfiltered groundwater. Cho 1999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1608" y="682267"/>
            <a:ext cx="3695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Survival of S. </a:t>
            </a:r>
            <a:r>
              <a:rPr lang="en-US" sz="1200" dirty="0" err="1"/>
              <a:t>Typhi</a:t>
            </a:r>
            <a:r>
              <a:rPr lang="en-US" sz="1200" dirty="0"/>
              <a:t> on vegetables, </a:t>
            </a:r>
            <a:r>
              <a:rPr lang="en-US" sz="1200" dirty="0" err="1"/>
              <a:t>Tetsumoto</a:t>
            </a:r>
            <a:r>
              <a:rPr lang="en-US" sz="1200" dirty="0"/>
              <a:t> 1934</a:t>
            </a:r>
          </a:p>
        </p:txBody>
      </p:sp>
    </p:spTree>
    <p:extLst>
      <p:ext uri="{BB962C8B-B14F-4D97-AF65-F5344CB8AC3E}">
        <p14:creationId xmlns:p14="http://schemas.microsoft.com/office/powerpoint/2010/main" val="161738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2467"/>
            <a:ext cx="8362950" cy="945070"/>
          </a:xfrm>
        </p:spPr>
        <p:txBody>
          <a:bodyPr>
            <a:normAutofit/>
          </a:bodyPr>
          <a:lstStyle/>
          <a:p>
            <a:r>
              <a:rPr lang="en-US" sz="2800" dirty="0"/>
              <a:t>Low-season persistence and the importance of chronic carriers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52400" y="1131392"/>
            <a:ext cx="8087390" cy="7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573088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955675" indent="1841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002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30325" indent="1920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7875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447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019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59125" indent="1920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0" kern="0" dirty="0"/>
              <a:t>Chronic carriers are not necessary to capture transmission dynamics in endemic Santiago</a:t>
            </a:r>
            <a:endParaRPr lang="en-US" b="0" i="1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24023"/>
          <a:stretch/>
        </p:blipFill>
        <p:spPr>
          <a:xfrm>
            <a:off x="65415" y="2304095"/>
            <a:ext cx="5105400" cy="16645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203835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Model dynamics, no chronic carriers</a:t>
            </a:r>
          </a:p>
          <a:p>
            <a:pPr defTabSz="816334"/>
            <a:endParaRPr lang="en-US" sz="1200" b="1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10400" y="2418197"/>
            <a:ext cx="0" cy="1436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1" b="35185"/>
          <a:stretch/>
        </p:blipFill>
        <p:spPr>
          <a:xfrm>
            <a:off x="5638800" y="2121616"/>
            <a:ext cx="3211186" cy="16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7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42" y="155605"/>
            <a:ext cx="8735290" cy="609600"/>
          </a:xfrm>
        </p:spPr>
        <p:txBody>
          <a:bodyPr>
            <a:normAutofit/>
          </a:bodyPr>
          <a:lstStyle/>
          <a:p>
            <a:r>
              <a:rPr lang="en-US" dirty="0"/>
              <a:t>Estimating the impact of chronic carriers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54" y="819150"/>
            <a:ext cx="8735290" cy="3060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Complete cutoff of long cycle transmission in 1991 allows us to estimate short cycle transmission and chronic carrier infectiousness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0" y="2220458"/>
            <a:ext cx="8534400" cy="1828328"/>
          </a:xfrm>
          <a:prstGeom prst="rect">
            <a:avLst/>
          </a:prstGeom>
        </p:spPr>
      </p:pic>
      <p:sp>
        <p:nvSpPr>
          <p:cNvPr id="13" name="Right Arrow 52"/>
          <p:cNvSpPr/>
          <p:nvPr/>
        </p:nvSpPr>
        <p:spPr>
          <a:xfrm rot="9477145">
            <a:off x="4111400" y="3234736"/>
            <a:ext cx="233761" cy="170311"/>
          </a:xfrm>
          <a:prstGeom prst="rightArrow">
            <a:avLst>
              <a:gd name="adj1" fmla="val 26300"/>
              <a:gd name="adj2" fmla="val 40257"/>
            </a:avLst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0477" y="2331857"/>
            <a:ext cx="1546580" cy="3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Vaccination campaign of Ty21a</a:t>
            </a:r>
          </a:p>
        </p:txBody>
      </p:sp>
      <p:sp>
        <p:nvSpPr>
          <p:cNvPr id="15" name="Right Arrow 54"/>
          <p:cNvSpPr/>
          <p:nvPr/>
        </p:nvSpPr>
        <p:spPr>
          <a:xfrm rot="9477145">
            <a:off x="2549967" y="2532106"/>
            <a:ext cx="233761" cy="170311"/>
          </a:xfrm>
          <a:prstGeom prst="rightArrow">
            <a:avLst>
              <a:gd name="adj1" fmla="val 26300"/>
              <a:gd name="adj2" fmla="val 40257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2496" y="3020936"/>
            <a:ext cx="1315902" cy="3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Environmental intervention</a:t>
            </a:r>
          </a:p>
        </p:txBody>
      </p:sp>
    </p:spTree>
    <p:extLst>
      <p:ext uri="{BB962C8B-B14F-4D97-AF65-F5344CB8AC3E}">
        <p14:creationId xmlns:p14="http://schemas.microsoft.com/office/powerpoint/2010/main" val="494694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5" y="68668"/>
            <a:ext cx="8735290" cy="609600"/>
          </a:xfrm>
        </p:spPr>
        <p:txBody>
          <a:bodyPr>
            <a:normAutofit/>
          </a:bodyPr>
          <a:lstStyle/>
          <a:p>
            <a:r>
              <a:rPr lang="en-US" dirty="0"/>
              <a:t>Estimating the impact of chronic carriers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15" y="1994941"/>
            <a:ext cx="5791478" cy="1434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271773"/>
            <a:ext cx="5791478" cy="1357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993219"/>
            <a:ext cx="163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No carrier infectiousness</a:t>
            </a:r>
            <a:endParaRPr lang="en-US" sz="1200" b="1" dirty="0">
              <a:solidFill>
                <a:srgbClr val="EDD534"/>
              </a:solidFill>
              <a:latin typeface="Arial"/>
              <a:cs typeface="Arial"/>
            </a:endParaRPr>
          </a:p>
          <a:p>
            <a:pPr defTabSz="816334"/>
            <a:endParaRPr lang="en-US" sz="1200" b="1" dirty="0">
              <a:solidFill>
                <a:srgbClr val="3D3A56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3271773"/>
            <a:ext cx="209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Fitted carrier infectiousness</a:t>
            </a:r>
            <a:endParaRPr lang="en-US" sz="1200" b="1" dirty="0">
              <a:solidFill>
                <a:srgbClr val="EDD534"/>
              </a:solidFill>
              <a:latin typeface="Arial"/>
              <a:cs typeface="Arial"/>
            </a:endParaRPr>
          </a:p>
          <a:p>
            <a:pPr defTabSz="816334"/>
            <a:endParaRPr lang="en-US" sz="1200" b="1" dirty="0">
              <a:solidFill>
                <a:srgbClr val="3D3A56"/>
              </a:solidFill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2095" y="581370"/>
            <a:ext cx="9015705" cy="1207126"/>
          </a:xfrm>
        </p:spPr>
        <p:txBody>
          <a:bodyPr/>
          <a:lstStyle/>
          <a:p>
            <a:r>
              <a:rPr lang="en-US" dirty="0"/>
              <a:t>Sustained transmission after 1991 can’t be explained by short cycle transmission without chronic carriers</a:t>
            </a:r>
          </a:p>
          <a:p>
            <a:r>
              <a:rPr lang="en-US" dirty="0"/>
              <a:t>Chronic carriers are ~18% as infectious as acute cases in this setting</a:t>
            </a:r>
          </a:p>
        </p:txBody>
      </p:sp>
    </p:spTree>
    <p:extLst>
      <p:ext uri="{BB962C8B-B14F-4D97-AF65-F5344CB8AC3E}">
        <p14:creationId xmlns:p14="http://schemas.microsoft.com/office/powerpoint/2010/main" val="405279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impact of chronic carriers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95350"/>
            <a:ext cx="5077289" cy="3699272"/>
          </a:xfrm>
        </p:spPr>
        <p:txBody>
          <a:bodyPr/>
          <a:lstStyle/>
          <a:p>
            <a:r>
              <a:rPr lang="en-US" dirty="0"/>
              <a:t>Public health implications: even with cessation of long cycle transmission, chronic carriers can sustain transmission through the short cycle in this setting</a:t>
            </a:r>
          </a:p>
          <a:p>
            <a:r>
              <a:rPr lang="en-US" dirty="0"/>
              <a:t>Implications for vulnerable systems: continued impact of intervention, or carrier case finding necessary for elimination scenarios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://idmod.org/sites/default/files/typhoid_mary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66750"/>
            <a:ext cx="3352800" cy="40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004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vaccine impact: what contributed to the decline in cases?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23950"/>
            <a:ext cx="5410200" cy="36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03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35290" cy="609600"/>
          </a:xfrm>
        </p:spPr>
        <p:txBody>
          <a:bodyPr>
            <a:normAutofit/>
          </a:bodyPr>
          <a:lstStyle/>
          <a:p>
            <a:r>
              <a:rPr lang="en-US" dirty="0"/>
              <a:t>Fitting changes in 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10" y="825877"/>
            <a:ext cx="8887689" cy="347067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Original assumption: sharp increase in cases in 1983 not necessary to capture decline, fit to mean over years prior to vaccination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85950"/>
            <a:ext cx="4495800" cy="31118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0813" y="4019550"/>
            <a:ext cx="14718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CAC1"/>
                </a:solidFill>
              </a:rPr>
              <a:t>Baseline</a:t>
            </a:r>
            <a:endParaRPr lang="en-US" sz="1500" b="1" dirty="0">
              <a:solidFill>
                <a:srgbClr val="6380B2"/>
              </a:solidFill>
            </a:endParaRPr>
          </a:p>
          <a:p>
            <a:r>
              <a:rPr lang="en-US" sz="1500" b="1" dirty="0"/>
              <a:t>• Santiago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8013" y="1707884"/>
            <a:ext cx="34019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/>
              <a:t>Incidence of typhoid in Santiago, Chile</a:t>
            </a:r>
          </a:p>
        </p:txBody>
      </p:sp>
    </p:spTree>
    <p:extLst>
      <p:ext uri="{BB962C8B-B14F-4D97-AF65-F5344CB8AC3E}">
        <p14:creationId xmlns:p14="http://schemas.microsoft.com/office/powerpoint/2010/main" val="12140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Typhoid as a deadly disease</a:t>
            </a:r>
          </a:p>
        </p:txBody>
      </p:sp>
      <p:pic>
        <p:nvPicPr>
          <p:cNvPr id="1030" name="Picture 6" descr="Population structure of the 1,832 S. Typhi isolates analyzed in this study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/>
          <a:stretch/>
        </p:blipFill>
        <p:spPr bwMode="auto">
          <a:xfrm>
            <a:off x="1905000" y="982503"/>
            <a:ext cx="5187950" cy="36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4400550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Wong et al. Nature Genetics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982503"/>
            <a:ext cx="39626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79090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changes in incidence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0096"/>
          <a:stretch/>
        </p:blipFill>
        <p:spPr>
          <a:xfrm>
            <a:off x="2209800" y="1733550"/>
            <a:ext cx="4541604" cy="3247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2960" y="3739440"/>
            <a:ext cx="143090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CAC1"/>
                </a:solidFill>
              </a:rPr>
              <a:t>Baseline</a:t>
            </a:r>
          </a:p>
          <a:p>
            <a:r>
              <a:rPr lang="en-US" sz="1500" b="1" dirty="0">
                <a:solidFill>
                  <a:srgbClr val="6380B2"/>
                </a:solidFill>
              </a:rPr>
              <a:t>Vaccine</a:t>
            </a:r>
          </a:p>
          <a:p>
            <a:r>
              <a:rPr lang="en-US" sz="1500" b="1" dirty="0"/>
              <a:t>• Santiago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0160" y="1610305"/>
            <a:ext cx="34781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/>
              <a:t>Incidence of typhoid in Santiago, Chile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0110" y="825877"/>
            <a:ext cx="8887689" cy="347067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Original assumption: underestimates decline in cases seen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34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13" y="71437"/>
            <a:ext cx="8735290" cy="609600"/>
          </a:xfrm>
        </p:spPr>
        <p:txBody>
          <a:bodyPr>
            <a:normAutofit/>
          </a:bodyPr>
          <a:lstStyle/>
          <a:p>
            <a:r>
              <a:rPr lang="en-US" dirty="0"/>
              <a:t>Fitting changes in incidence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790950"/>
            <a:ext cx="2286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• Santiago Data</a:t>
            </a:r>
          </a:p>
          <a:p>
            <a:r>
              <a:rPr lang="en-US" sz="1500" b="1" dirty="0">
                <a:solidFill>
                  <a:srgbClr val="ADD8E6"/>
                </a:solidFill>
              </a:rPr>
              <a:t>Unemployment rate (%)</a:t>
            </a:r>
          </a:p>
          <a:p>
            <a:r>
              <a:rPr lang="en-US" sz="1500" b="1" dirty="0">
                <a:solidFill>
                  <a:srgbClr val="000080"/>
                </a:solidFill>
              </a:rPr>
              <a:t>GDP change (%)</a:t>
            </a:r>
          </a:p>
          <a:p>
            <a:r>
              <a:rPr lang="en-US" sz="1500" b="1" dirty="0">
                <a:solidFill>
                  <a:srgbClr val="CD2626"/>
                </a:solidFill>
              </a:rPr>
              <a:t>Food inspection counts</a:t>
            </a:r>
            <a:endParaRPr lang="en-US" sz="1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447" y="627188"/>
            <a:ext cx="4052202" cy="1774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419350"/>
            <a:ext cx="4292972" cy="2551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4890313"/>
            <a:ext cx="3068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</a:t>
            </a:r>
            <a:r>
              <a:rPr lang="en-US" sz="1200" dirty="0" err="1"/>
              <a:t>Catterina</a:t>
            </a:r>
            <a:r>
              <a:rPr lang="en-US" sz="1200" dirty="0"/>
              <a:t> </a:t>
            </a:r>
            <a:r>
              <a:rPr lang="en-US" sz="1200" dirty="0" err="1"/>
              <a:t>Ferreccio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7968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709" y="1046915"/>
            <a:ext cx="4461433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5772"/>
            <a:ext cx="8735290" cy="609600"/>
          </a:xfrm>
        </p:spPr>
        <p:txBody>
          <a:bodyPr/>
          <a:lstStyle/>
          <a:p>
            <a:r>
              <a:rPr lang="en-US" dirty="0"/>
              <a:t>We still don’t capture the decrease in incidence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3923315"/>
            <a:ext cx="14309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solidFill>
                  <a:srgbClr val="4A708B"/>
                </a:solidFill>
              </a:rPr>
              <a:t>Vaccine</a:t>
            </a:r>
          </a:p>
          <a:p>
            <a:pPr algn="r"/>
            <a:r>
              <a:rPr lang="en-US" sz="1500" b="1" dirty="0">
                <a:solidFill>
                  <a:srgbClr val="FFB6C1"/>
                </a:solidFill>
              </a:rPr>
              <a:t>Baseline</a:t>
            </a:r>
          </a:p>
          <a:p>
            <a:pPr algn="r"/>
            <a:r>
              <a:rPr lang="en-US" sz="1500" b="1" dirty="0"/>
              <a:t>• Santiago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742950"/>
            <a:ext cx="34019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/>
              <a:t>Incidence of typhoid in Santiago, Chile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7770" y="929878"/>
            <a:ext cx="3858089" cy="3623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Vaccine duration of efficacy may be longer than evaluated </a:t>
            </a:r>
          </a:p>
          <a:p>
            <a:r>
              <a:rPr lang="en-US" sz="1500" dirty="0"/>
              <a:t>7 year maximum follow-up, 3 years or less for less efficacious formulations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Debate regarding environmental impact</a:t>
            </a:r>
          </a:p>
          <a:p>
            <a:r>
              <a:rPr lang="en-US" sz="1500" dirty="0"/>
              <a:t>No data informing any quantitative changes in exposure through the environment</a:t>
            </a:r>
          </a:p>
          <a:p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196175" y="172473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per 100,000 </a:t>
            </a:r>
          </a:p>
        </p:txBody>
      </p:sp>
    </p:spTree>
    <p:extLst>
      <p:ext uri="{BB962C8B-B14F-4D97-AF65-F5344CB8AC3E}">
        <p14:creationId xmlns:p14="http://schemas.microsoft.com/office/powerpoint/2010/main" val="3710627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079"/>
            <a:ext cx="8735290" cy="609600"/>
          </a:xfrm>
        </p:spPr>
        <p:txBody>
          <a:bodyPr/>
          <a:lstStyle/>
          <a:p>
            <a:r>
              <a:rPr lang="en-US" dirty="0"/>
              <a:t>We still don’t capture the decrease in incidence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811475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Hint: age distribution of typhoid during/ after the vaccination period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04950"/>
            <a:ext cx="4743720" cy="3350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95563" y="1597951"/>
            <a:ext cx="4714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of total incidence</a:t>
            </a:r>
          </a:p>
        </p:txBody>
      </p:sp>
    </p:spTree>
    <p:extLst>
      <p:ext uri="{BB962C8B-B14F-4D97-AF65-F5344CB8AC3E}">
        <p14:creationId xmlns:p14="http://schemas.microsoft.com/office/powerpoint/2010/main" val="1313486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Age distribution differs by intervention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40" y="895350"/>
            <a:ext cx="4000496" cy="3699272"/>
          </a:xfrm>
        </p:spPr>
        <p:txBody>
          <a:bodyPr>
            <a:normAutofit/>
          </a:bodyPr>
          <a:lstStyle/>
          <a:p>
            <a:r>
              <a:rPr lang="en-US" sz="1800" dirty="0"/>
              <a:t>Model fitted to decline in incidence between 1983 and 1991: 100% attributed to environment vs. vaccine</a:t>
            </a:r>
          </a:p>
          <a:p>
            <a:r>
              <a:rPr lang="en-US" sz="1800" dirty="0"/>
              <a:t>Distinct shifts in age distribution when decline is due to vaccine</a:t>
            </a:r>
          </a:p>
          <a:p>
            <a:r>
              <a:rPr lang="en-US" sz="1800" dirty="0"/>
              <a:t>Age distribution conserved across decline for environmental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4763185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bin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690722" y="2295868"/>
            <a:ext cx="34290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of total incidence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2170" y="646152"/>
            <a:ext cx="35727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solidFill>
                  <a:srgbClr val="FE6569"/>
                </a:solidFill>
              </a:rPr>
              <a:t>Decline due to environmental intervention</a:t>
            </a:r>
          </a:p>
          <a:p>
            <a:pPr algn="r"/>
            <a:r>
              <a:rPr lang="en-US" sz="1500" b="1" dirty="0">
                <a:solidFill>
                  <a:srgbClr val="68E2E2"/>
                </a:solidFill>
              </a:rPr>
              <a:t>Decline due to vaccine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755" y="1168057"/>
            <a:ext cx="4408984" cy="36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4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991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Age distribution and vaccine duration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7637" y="1047750"/>
            <a:ext cx="3667125" cy="3505200"/>
          </a:xfrm>
          <a:prstGeom prst="rect">
            <a:avLst/>
          </a:prstGeom>
        </p:spPr>
        <p:txBody>
          <a:bodyPr vert="horz" lIns="81633" tIns="40817" rIns="81633" bIns="40817" rtlCol="0">
            <a:noAutofit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Fitting vaccine duration to age distribution indicates duration may be longer than originally evaluated </a:t>
            </a:r>
          </a:p>
          <a:p>
            <a:r>
              <a:rPr lang="en-US" sz="1800" dirty="0"/>
              <a:t>Indication of herd effects from typhoid vaccine in Santiago</a:t>
            </a:r>
          </a:p>
          <a:p>
            <a:r>
              <a:rPr lang="en-US" sz="1800" dirty="0"/>
              <a:t>Application to present 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318" y="1352550"/>
            <a:ext cx="4868547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3562350"/>
            <a:ext cx="1981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ADD8E6"/>
                </a:solidFill>
              </a:rPr>
              <a:t>- Simulation</a:t>
            </a:r>
          </a:p>
          <a:p>
            <a:r>
              <a:rPr lang="en-US" sz="1500" b="1" dirty="0"/>
              <a:t>• Santiago Data</a:t>
            </a:r>
          </a:p>
          <a:p>
            <a:r>
              <a:rPr lang="en-US" sz="1500" b="1" dirty="0">
                <a:solidFill>
                  <a:srgbClr val="E1E1E1"/>
                </a:solidFill>
              </a:rPr>
              <a:t>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971550"/>
            <a:ext cx="44687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/>
              <a:t>Best fit model results for age distribution over time</a:t>
            </a:r>
          </a:p>
        </p:txBody>
      </p:sp>
    </p:spTree>
    <p:extLst>
      <p:ext uri="{BB962C8B-B14F-4D97-AF65-F5344CB8AC3E}">
        <p14:creationId xmlns:p14="http://schemas.microsoft.com/office/powerpoint/2010/main" val="562097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 from modeling typhoid in Santiago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specific exposure and immunity are important to capture the age distribution of typhoid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5" t="65138"/>
          <a:stretch/>
        </p:blipFill>
        <p:spPr>
          <a:xfrm>
            <a:off x="1828799" y="2420048"/>
            <a:ext cx="2418055" cy="1036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170" y="208451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India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r="53737"/>
          <a:stretch/>
        </p:blipFill>
        <p:spPr>
          <a:xfrm>
            <a:off x="4508485" y="2436972"/>
            <a:ext cx="1989723" cy="1394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46" y="2434711"/>
            <a:ext cx="2098048" cy="1409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2081612"/>
            <a:ext cx="238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Blantyre, Malawi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8660" y="2084517"/>
            <a:ext cx="238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Fiji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6755" y="3407718"/>
            <a:ext cx="1600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John </a:t>
            </a:r>
            <a:r>
              <a:rPr lang="en-US" sz="900" i="1" dirty="0"/>
              <a:t>et al. </a:t>
            </a:r>
            <a:r>
              <a:rPr lang="en-US" sz="900" dirty="0"/>
              <a:t>2016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89311" y="3751558"/>
            <a:ext cx="1600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Feasey </a:t>
            </a:r>
            <a:r>
              <a:rPr lang="en-US" sz="900" i="1" dirty="0"/>
              <a:t>et al. </a:t>
            </a:r>
            <a:r>
              <a:rPr lang="en-US" sz="900" dirty="0"/>
              <a:t>2015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2400" y="3751558"/>
            <a:ext cx="1600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Thompson </a:t>
            </a:r>
            <a:r>
              <a:rPr lang="en-US" sz="900" i="1" dirty="0"/>
              <a:t>et al. </a:t>
            </a:r>
            <a:r>
              <a:rPr lang="en-US" sz="900" dirty="0"/>
              <a:t>2014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12" y="2452301"/>
            <a:ext cx="1427178" cy="10338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4400" y="2419350"/>
            <a:ext cx="1600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Sinha 1999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-666184" y="2646834"/>
            <a:ext cx="1600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Incidence per 100,000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3409950"/>
            <a:ext cx="1600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Age (years)</a:t>
            </a:r>
          </a:p>
        </p:txBody>
      </p:sp>
    </p:spTree>
    <p:extLst>
      <p:ext uri="{BB962C8B-B14F-4D97-AF65-F5344CB8AC3E}">
        <p14:creationId xmlns:p14="http://schemas.microsoft.com/office/powerpoint/2010/main" val="2063126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 from modeling typhoid in Santiago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specific exposure and immunity are important in explaining the age distribution of typhoid</a:t>
            </a:r>
          </a:p>
          <a:p>
            <a:r>
              <a:rPr lang="en-US" dirty="0"/>
              <a:t>Chronic carriers played a large role in Santiago persistence after long cycle cutoff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50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 from modeling typhoid in Santiago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specific exposure and immunity are important in explaining the age distribution of typhoid</a:t>
            </a:r>
          </a:p>
          <a:p>
            <a:r>
              <a:rPr lang="en-US" dirty="0"/>
              <a:t>Chronic carriers played a large role in Santiago persistence after long cycle cutoff</a:t>
            </a:r>
          </a:p>
          <a:p>
            <a:r>
              <a:rPr lang="en-US" dirty="0"/>
              <a:t>Utilize contextual approaches for vaccine impact estimation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45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 from modeling typhoid in Santiago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specific exposure and immunity are important in explaining the age distribution of typhoid</a:t>
            </a:r>
          </a:p>
          <a:p>
            <a:r>
              <a:rPr lang="en-US" dirty="0"/>
              <a:t>Chronic carriers played a large role in Santiago persistence after long cycle cutoff</a:t>
            </a:r>
          </a:p>
          <a:p>
            <a:r>
              <a:rPr lang="en-US" dirty="0"/>
              <a:t>Utilize contextual approaches for vaccine impact estimation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1055" y="371475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Parameter uncertainty: how do assumptions change across unknowns?</a:t>
            </a:r>
          </a:p>
        </p:txBody>
      </p:sp>
    </p:spTree>
    <p:extLst>
      <p:ext uri="{BB962C8B-B14F-4D97-AF65-F5344CB8AC3E}">
        <p14:creationId xmlns:p14="http://schemas.microsoft.com/office/powerpoint/2010/main" val="317872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Typhoid modeling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0" y="895350"/>
            <a:ext cx="5763089" cy="3699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Motivating questions: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08167" lvl="1" indent="0">
              <a:buNone/>
            </a:pPr>
            <a:endParaRPr lang="en-US" dirty="0"/>
          </a:p>
          <a:p>
            <a:pPr marL="408167" lvl="1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28600" y="1421547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7E9AAF"/>
                </a:solidFill>
                <a:latin typeface="+mj-lt"/>
                <a:cs typeface="Arial" panose="020B0604020202020204" pitchFamily="34" charset="0"/>
              </a:rPr>
              <a:t>Is local elimination feasible with current and upcoming tools?</a:t>
            </a:r>
          </a:p>
          <a:p>
            <a:pPr lvl="1"/>
            <a:endParaRPr lang="en-US" sz="2000" dirty="0">
              <a:solidFill>
                <a:srgbClr val="7E9AAF"/>
              </a:solidFill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7E9AAF"/>
                </a:solidFill>
                <a:latin typeface="+mj-lt"/>
                <a:cs typeface="Arial" panose="020B0604020202020204" pitchFamily="34" charset="0"/>
              </a:rPr>
              <a:t>What do we need to know in order to make informed decisions around control and elimination? </a:t>
            </a:r>
          </a:p>
        </p:txBody>
      </p:sp>
    </p:spTree>
    <p:extLst>
      <p:ext uri="{BB962C8B-B14F-4D97-AF65-F5344CB8AC3E}">
        <p14:creationId xmlns:p14="http://schemas.microsoft.com/office/powerpoint/2010/main" val="3982658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1" y="57150"/>
            <a:ext cx="8981973" cy="6096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Multiple fits to Santiago data are possible within parameter uncertainty </a:t>
            </a:r>
          </a:p>
        </p:txBody>
      </p:sp>
      <p:pic>
        <p:nvPicPr>
          <p:cNvPr id="4" name="Picture 3" descr="BPmodel_ID79_8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00150"/>
            <a:ext cx="23622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89" y="1047750"/>
            <a:ext cx="30933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Daily exposure rate: 0.5</a:t>
            </a:r>
          </a:p>
          <a:p>
            <a:r>
              <a:rPr lang="en-US" sz="1500" dirty="0">
                <a:solidFill>
                  <a:schemeClr val="accent1"/>
                </a:solidFill>
                <a:latin typeface="Arial"/>
                <a:cs typeface="Arial"/>
              </a:rPr>
              <a:t>Approximately 50% of population exposed daily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4405" y="1047750"/>
            <a:ext cx="3349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Daily exposure rate: 0.005</a:t>
            </a:r>
          </a:p>
          <a:p>
            <a:r>
              <a:rPr lang="en-US" sz="1500" dirty="0">
                <a:solidFill>
                  <a:schemeClr val="accent1"/>
                </a:solidFill>
                <a:latin typeface="Arial"/>
                <a:cs typeface="Arial"/>
              </a:rPr>
              <a:t>Approximately 0.5% of population exposed daily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028950"/>
            <a:ext cx="11787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Arial"/>
                <a:cs typeface="Arial"/>
              </a:rPr>
              <a:t>Source: QMRA wiki</a:t>
            </a:r>
          </a:p>
        </p:txBody>
      </p:sp>
      <p:pic>
        <p:nvPicPr>
          <p:cNvPr id="9" name="Picture 8" descr="Seasonalit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8871" r="7304" b="35990"/>
          <a:stretch/>
        </p:blipFill>
        <p:spPr>
          <a:xfrm>
            <a:off x="5867400" y="1962150"/>
            <a:ext cx="3141379" cy="1540693"/>
          </a:xfrm>
          <a:prstGeom prst="rect">
            <a:avLst/>
          </a:prstGeom>
        </p:spPr>
      </p:pic>
      <p:pic>
        <p:nvPicPr>
          <p:cNvPr id="10" name="Picture 9" descr="BinnedIncidenceRat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9110" r="7231" b="37189"/>
          <a:stretch/>
        </p:blipFill>
        <p:spPr>
          <a:xfrm>
            <a:off x="5963806" y="3562350"/>
            <a:ext cx="3147687" cy="1497129"/>
          </a:xfrm>
          <a:prstGeom prst="rect">
            <a:avLst/>
          </a:prstGeom>
        </p:spPr>
      </p:pic>
      <p:pic>
        <p:nvPicPr>
          <p:cNvPr id="11" name="Picture 10" descr="BinnedIncidenceRate-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12227" r="6511" b="36230"/>
          <a:stretch/>
        </p:blipFill>
        <p:spPr>
          <a:xfrm>
            <a:off x="29668" y="3611877"/>
            <a:ext cx="3306705" cy="1503188"/>
          </a:xfrm>
          <a:prstGeom prst="rect">
            <a:avLst/>
          </a:prstGeom>
        </p:spPr>
      </p:pic>
      <p:pic>
        <p:nvPicPr>
          <p:cNvPr id="12" name="Picture 11" descr="Seasonality-1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7977" r="7051" b="36230"/>
          <a:stretch/>
        </p:blipFill>
        <p:spPr>
          <a:xfrm>
            <a:off x="0" y="1997594"/>
            <a:ext cx="3173207" cy="15647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0" y="1885950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Seasonality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2400" y="4095750"/>
            <a:ext cx="1676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CD109"/>
                </a:solidFill>
                <a:latin typeface="Arial"/>
                <a:cs typeface="Arial"/>
              </a:rPr>
              <a:t>--   </a:t>
            </a:r>
            <a:r>
              <a:rPr lang="en-US" b="1" dirty="0">
                <a:solidFill>
                  <a:srgbClr val="ECD109"/>
                </a:solidFill>
                <a:latin typeface="Arial"/>
                <a:cs typeface="Arial"/>
              </a:rPr>
              <a:t>Simulation</a:t>
            </a:r>
          </a:p>
          <a:p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X</a:t>
            </a:r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  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8600" y="1809750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Seasonality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3635573"/>
            <a:ext cx="14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Age Distribution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0" y="3562350"/>
            <a:ext cx="14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Age Distribution</a:t>
            </a:r>
          </a:p>
        </p:txBody>
      </p:sp>
      <p:sp>
        <p:nvSpPr>
          <p:cNvPr id="18" name="Up Arrow 17"/>
          <p:cNvSpPr/>
          <p:nvPr/>
        </p:nvSpPr>
        <p:spPr>
          <a:xfrm>
            <a:off x="3657600" y="3486150"/>
            <a:ext cx="228600" cy="3048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15000" y="990600"/>
            <a:ext cx="3429000" cy="409575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169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Pmodel_ID79_8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00150"/>
            <a:ext cx="23622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89" y="1047750"/>
            <a:ext cx="30933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Daily exposure rate: 0.5</a:t>
            </a:r>
          </a:p>
          <a:p>
            <a:r>
              <a:rPr lang="en-US" sz="1500" dirty="0">
                <a:solidFill>
                  <a:schemeClr val="accent1"/>
                </a:solidFill>
                <a:latin typeface="Arial"/>
                <a:cs typeface="Arial"/>
              </a:rPr>
              <a:t>Approximately 50% of population exposed daily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4405" y="1047750"/>
            <a:ext cx="3349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Daily exposure rate: 0.005</a:t>
            </a:r>
          </a:p>
          <a:p>
            <a:r>
              <a:rPr lang="en-US" sz="1500" dirty="0">
                <a:solidFill>
                  <a:schemeClr val="accent1"/>
                </a:solidFill>
                <a:latin typeface="Arial"/>
                <a:cs typeface="Arial"/>
              </a:rPr>
              <a:t>Approximately 0.5% of population exposed daily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028950"/>
            <a:ext cx="11787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Arial"/>
                <a:cs typeface="Arial"/>
              </a:rPr>
              <a:t>Source: QMRA wiki</a:t>
            </a:r>
          </a:p>
        </p:txBody>
      </p:sp>
      <p:pic>
        <p:nvPicPr>
          <p:cNvPr id="9" name="Picture 8" descr="Seasonality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8871" r="7304" b="35990"/>
          <a:stretch/>
        </p:blipFill>
        <p:spPr>
          <a:xfrm>
            <a:off x="5867400" y="1962150"/>
            <a:ext cx="3141379" cy="1540693"/>
          </a:xfrm>
          <a:prstGeom prst="rect">
            <a:avLst/>
          </a:prstGeom>
        </p:spPr>
      </p:pic>
      <p:pic>
        <p:nvPicPr>
          <p:cNvPr id="10" name="Picture 9" descr="BinnedIncidenceRate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9110" r="7231" b="37189"/>
          <a:stretch/>
        </p:blipFill>
        <p:spPr>
          <a:xfrm>
            <a:off x="5963806" y="3562350"/>
            <a:ext cx="3147687" cy="1497129"/>
          </a:xfrm>
          <a:prstGeom prst="rect">
            <a:avLst/>
          </a:prstGeom>
        </p:spPr>
      </p:pic>
      <p:pic>
        <p:nvPicPr>
          <p:cNvPr id="11" name="Picture 10" descr="BinnedIncidenceRate-1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12227" r="6511" b="36230"/>
          <a:stretch/>
        </p:blipFill>
        <p:spPr>
          <a:xfrm>
            <a:off x="29668" y="3611877"/>
            <a:ext cx="3306705" cy="1503188"/>
          </a:xfrm>
          <a:prstGeom prst="rect">
            <a:avLst/>
          </a:prstGeom>
        </p:spPr>
      </p:pic>
      <p:pic>
        <p:nvPicPr>
          <p:cNvPr id="12" name="Picture 11" descr="Seasonality-1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7977" r="7051" b="36230"/>
          <a:stretch/>
        </p:blipFill>
        <p:spPr>
          <a:xfrm>
            <a:off x="0" y="1997594"/>
            <a:ext cx="3173207" cy="15647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0" y="1885950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Seasonality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2400" y="4095750"/>
            <a:ext cx="1676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CD109"/>
                </a:solidFill>
                <a:latin typeface="Arial"/>
                <a:cs typeface="Arial"/>
              </a:rPr>
              <a:t>--   </a:t>
            </a:r>
            <a:r>
              <a:rPr lang="en-US" b="1" dirty="0">
                <a:solidFill>
                  <a:srgbClr val="ECD109"/>
                </a:solidFill>
                <a:latin typeface="Arial"/>
                <a:cs typeface="Arial"/>
              </a:rPr>
              <a:t>Simulation</a:t>
            </a:r>
          </a:p>
          <a:p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X</a:t>
            </a:r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  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8600" y="1809750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Seasonality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3635573"/>
            <a:ext cx="14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Age Distribution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0" y="3562350"/>
            <a:ext cx="14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Age Distribution</a:t>
            </a:r>
          </a:p>
        </p:txBody>
      </p:sp>
      <p:sp>
        <p:nvSpPr>
          <p:cNvPr id="19" name="Up Arrow 18"/>
          <p:cNvSpPr/>
          <p:nvPr/>
        </p:nvSpPr>
        <p:spPr>
          <a:xfrm>
            <a:off x="4114800" y="3486150"/>
            <a:ext cx="228600" cy="304800"/>
          </a:xfrm>
          <a:prstGeom prst="upArrow">
            <a:avLst/>
          </a:prstGeom>
          <a:solidFill>
            <a:srgbClr val="9EB7C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3657600" y="3486150"/>
            <a:ext cx="228600" cy="3048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2841" y="57150"/>
            <a:ext cx="8981973" cy="6096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Multiple fits to Santiago data are possible within parameter uncertainty </a:t>
            </a:r>
          </a:p>
        </p:txBody>
      </p:sp>
    </p:spTree>
    <p:extLst>
      <p:ext uri="{BB962C8B-B14F-4D97-AF65-F5344CB8AC3E}">
        <p14:creationId xmlns:p14="http://schemas.microsoft.com/office/powerpoint/2010/main" val="3328294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10" y="1047750"/>
            <a:ext cx="8735290" cy="36992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jgauld@intven.com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Hao Hu, Dennis Chao &amp; Epidemiology Team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 to Mike Levine, University of Maryland, for data sharing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51602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Typhoid modeling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95350"/>
            <a:ext cx="5305890" cy="3699272"/>
          </a:xfrm>
        </p:spPr>
        <p:txBody>
          <a:bodyPr/>
          <a:lstStyle/>
          <a:p>
            <a:r>
              <a:rPr lang="en-US" dirty="0"/>
              <a:t>Challenging features:</a:t>
            </a:r>
          </a:p>
          <a:p>
            <a:pPr lvl="1"/>
            <a:r>
              <a:rPr lang="en-US" dirty="0"/>
              <a:t>Transmission route varied and unknown in many locations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08167" lvl="1" indent="0">
              <a:buNone/>
            </a:pPr>
            <a:endParaRPr lang="en-US" dirty="0"/>
          </a:p>
          <a:p>
            <a:pPr marL="408167" lvl="1" indent="0">
              <a:buNone/>
            </a:pPr>
            <a:endParaRPr lang="en-US" dirty="0"/>
          </a:p>
        </p:txBody>
      </p:sp>
      <p:pic>
        <p:nvPicPr>
          <p:cNvPr id="7" name="Picture 6" descr="REU-NEPAL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23" y="213187"/>
            <a:ext cx="2903572" cy="1962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213187"/>
            <a:ext cx="2940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/>
                <a:cs typeface="Arial"/>
              </a:rPr>
              <a:t>Water supply in Kathmandu, Nepal</a:t>
            </a:r>
          </a:p>
        </p:txBody>
      </p:sp>
      <p:pic>
        <p:nvPicPr>
          <p:cNvPr id="9" name="Picture 8" descr="14irriga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71"/>
          <a:stretch/>
        </p:blipFill>
        <p:spPr>
          <a:xfrm>
            <a:off x="6061886" y="2320726"/>
            <a:ext cx="2667000" cy="2460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9800" y="2320726"/>
            <a:ext cx="2322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/>
                <a:cs typeface="Arial"/>
              </a:rPr>
              <a:t>Irrigation practices in Santiago, Chile</a:t>
            </a:r>
          </a:p>
        </p:txBody>
      </p:sp>
    </p:spTree>
    <p:extLst>
      <p:ext uri="{BB962C8B-B14F-4D97-AF65-F5344CB8AC3E}">
        <p14:creationId xmlns:p14="http://schemas.microsoft.com/office/powerpoint/2010/main" val="292062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Typhoid modeling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10" y="590550"/>
            <a:ext cx="5305890" cy="36992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Challenging features:</a:t>
            </a:r>
          </a:p>
          <a:p>
            <a:pPr lvl="1"/>
            <a:r>
              <a:rPr lang="en-US" dirty="0"/>
              <a:t>Transmission route varied and unknown in many locations</a:t>
            </a:r>
          </a:p>
          <a:p>
            <a:pPr lvl="1"/>
            <a:r>
              <a:rPr lang="en-US" dirty="0"/>
              <a:t>Mechanisms of persistence unclear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08167" lvl="1" indent="0">
              <a:buNone/>
            </a:pPr>
            <a:endParaRPr lang="en-US" dirty="0"/>
          </a:p>
          <a:p>
            <a:pPr marL="408167" lvl="1" indent="0">
              <a:buNone/>
            </a:pP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76350"/>
            <a:ext cx="3886200" cy="29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5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Typhoid modeling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95350"/>
            <a:ext cx="5534490" cy="3699272"/>
          </a:xfrm>
        </p:spPr>
        <p:txBody>
          <a:bodyPr/>
          <a:lstStyle/>
          <a:p>
            <a:r>
              <a:rPr lang="en-US" dirty="0"/>
              <a:t>Challenging features:</a:t>
            </a:r>
          </a:p>
          <a:p>
            <a:pPr lvl="1"/>
            <a:r>
              <a:rPr lang="en-US" dirty="0"/>
              <a:t>Transmission route varied and unknown in many locations</a:t>
            </a:r>
          </a:p>
          <a:p>
            <a:pPr lvl="1"/>
            <a:r>
              <a:rPr lang="en-US" dirty="0"/>
              <a:t>Mechanisms of persistence unclear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08167" lvl="1" indent="0">
              <a:buNone/>
            </a:pPr>
            <a:endParaRPr lang="en-US" dirty="0"/>
          </a:p>
          <a:p>
            <a:pPr marL="408167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42950"/>
            <a:ext cx="3323230" cy="32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6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Santiago, Chile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42950"/>
            <a:ext cx="8811089" cy="3699272"/>
          </a:xfrm>
        </p:spPr>
        <p:txBody>
          <a:bodyPr>
            <a:normAutofit/>
          </a:bodyPr>
          <a:lstStyle/>
          <a:p>
            <a:r>
              <a:rPr lang="en-US" sz="1800" dirty="0"/>
              <a:t>Very low level typhoid incidence in modern day</a:t>
            </a:r>
          </a:p>
          <a:p>
            <a:r>
              <a:rPr lang="en-US" sz="1800" dirty="0"/>
              <a:t>In the 1970-1980s: high endemic transmission despite &gt;90% sewage and drinking water coverage</a:t>
            </a:r>
          </a:p>
          <a:p>
            <a:r>
              <a:rPr lang="en-US" sz="1800" dirty="0"/>
              <a:t>Decline in 1980s coincident with Ty21a vaccine trial</a:t>
            </a:r>
          </a:p>
          <a:p>
            <a:r>
              <a:rPr lang="en-US" sz="1800" dirty="0"/>
              <a:t>1991 ban of wastewater irrigation: sharp decline in cases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735" y="2343150"/>
            <a:ext cx="3722865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2"/>
          <a:stretch/>
        </p:blipFill>
        <p:spPr>
          <a:xfrm>
            <a:off x="762000" y="2419350"/>
            <a:ext cx="3400062" cy="22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9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model in Santiago?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different transmission periods in a single population/ demographic set</a:t>
            </a:r>
          </a:p>
          <a:p>
            <a:r>
              <a:rPr lang="en-US" dirty="0"/>
              <a:t>Data that is not commonly available:</a:t>
            </a:r>
          </a:p>
          <a:p>
            <a:pPr lvl="1"/>
            <a:r>
              <a:rPr lang="en-US" dirty="0"/>
              <a:t>Age distribution, seasonality, </a:t>
            </a:r>
            <a:r>
              <a:rPr lang="en-US" i="1" dirty="0"/>
              <a:t>transmission route, carrier prevalence, low endemic transmission</a:t>
            </a:r>
            <a:endParaRPr lang="en-US" dirty="0"/>
          </a:p>
          <a:p>
            <a:r>
              <a:rPr lang="en-US" dirty="0"/>
              <a:t>Allows us to explore underlying mechanisms for observed dynamics and understand areas of uncertainty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7676"/>
      </p:ext>
    </p:extLst>
  </p:cSld>
  <p:clrMapOvr>
    <a:masterClrMapping/>
  </p:clrMapOvr>
</p:sld>
</file>

<file path=ppt/theme/theme1.xml><?xml version="1.0" encoding="utf-8"?>
<a:theme xmlns:a="http://schemas.openxmlformats.org/drawingml/2006/main" name="IDM PPT w copyright">
  <a:themeElements>
    <a:clrScheme name="IDM 1_27">
      <a:dk1>
        <a:sysClr val="windowText" lastClr="000000"/>
      </a:dk1>
      <a:lt1>
        <a:sysClr val="window" lastClr="FFFFFF"/>
      </a:lt1>
      <a:dk2>
        <a:srgbClr val="006692"/>
      </a:dk2>
      <a:lt2>
        <a:srgbClr val="EEECE1"/>
      </a:lt2>
      <a:accent1>
        <a:srgbClr val="000000"/>
      </a:accent1>
      <a:accent2>
        <a:srgbClr val="006692"/>
      </a:accent2>
      <a:accent3>
        <a:srgbClr val="5D87A1"/>
      </a:accent3>
      <a:accent4>
        <a:srgbClr val="6A737B"/>
      </a:accent4>
      <a:accent5>
        <a:srgbClr val="006692"/>
      </a:accent5>
      <a:accent6>
        <a:srgbClr val="F89828"/>
      </a:accent6>
      <a:hlink>
        <a:srgbClr val="0066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 IDM Gates Template" id="{177E893C-7D2B-459E-A20D-46DD14E82478}" vid="{E568CA59-850F-496C-B84F-093BC32EFF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09413B3AA24428E09D11532DD1C98" ma:contentTypeVersion="2" ma:contentTypeDescription="Create a new document." ma:contentTypeScope="" ma:versionID="9e73859c147d8cab2ea0cb5bd3a63d3b">
  <xsd:schema xmlns:xsd="http://www.w3.org/2001/XMLSchema" xmlns:xs="http://www.w3.org/2001/XMLSchema" xmlns:p="http://schemas.microsoft.com/office/2006/metadata/properties" xmlns:ns2="6d2bc46a-f014-48ed-be59-9d6cf5da36fb" targetNamespace="http://schemas.microsoft.com/office/2006/metadata/properties" ma:root="true" ma:fieldsID="679a8e4ae1d572e94e67380fd784e4fb" ns2:_="">
    <xsd:import namespace="6d2bc46a-f014-48ed-be59-9d6cf5da36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6FCQ3RPYFS27-1966771009-38</_dlc_DocId>
    <_dlc_DocIdUrl xmlns="6d2bc46a-f014-48ed-be59-9d6cf5da36fb">
      <Url>https://idmod.sharepoint.com/cue/_layouts/15/DocIdRedir.aspx?ID=6FCQ3RPYFS27-1966771009-38</Url>
      <Description>6FCQ3RPYFS27-1966771009-38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39E2ED3-06BC-46D4-ACDA-2BCFE15CA2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bc46a-f014-48ed-be59-9d6cf5da36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BE5527-ED92-4C46-AD59-6FE00DA800D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d2bc46a-f014-48ed-be59-9d6cf5da36f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4BD9E3-648C-4F48-B7CC-0581F46D9AF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2BF6C8D-7C84-46CC-A65D-6FD41A516C8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 IDM Gates Template</Template>
  <TotalTime>8497</TotalTime>
  <Words>1619</Words>
  <Application>Microsoft Office PowerPoint</Application>
  <PresentationFormat>On-screen Show (16:9)</PresentationFormat>
  <Paragraphs>311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</vt:lpstr>
      <vt:lpstr>Wingdings</vt:lpstr>
      <vt:lpstr>IDM PPT w copyright</vt:lpstr>
      <vt:lpstr>Typhoid Fever in Santiago, Chile: Modern Insights Where Historical Data Meet Mathematical Modeling</vt:lpstr>
      <vt:lpstr>Outline</vt:lpstr>
      <vt:lpstr>Typhoid as a deadly disease</vt:lpstr>
      <vt:lpstr>Typhoid modeling initiative</vt:lpstr>
      <vt:lpstr>Typhoid modeling initiative</vt:lpstr>
      <vt:lpstr>Typhoid modeling initiative</vt:lpstr>
      <vt:lpstr>Typhoid modeling initiative</vt:lpstr>
      <vt:lpstr>Santiago, Chile </vt:lpstr>
      <vt:lpstr>Why model in Santiago?</vt:lpstr>
      <vt:lpstr>Modeling approach</vt:lpstr>
      <vt:lpstr>Modeling approach</vt:lpstr>
      <vt:lpstr>Modeling transmission routes</vt:lpstr>
      <vt:lpstr>Model fitting process</vt:lpstr>
      <vt:lpstr>Take-aways from model fitting</vt:lpstr>
      <vt:lpstr>Take-aways from model fitting</vt:lpstr>
      <vt:lpstr>Take-aways from model fitting</vt:lpstr>
      <vt:lpstr>Take-aways from model fitting</vt:lpstr>
      <vt:lpstr>Take-aways from model fitting</vt:lpstr>
      <vt:lpstr>We can estimate the probability of becoming a chronic carrier from infection</vt:lpstr>
      <vt:lpstr>Low-season persistence and the importance of chronic carriers</vt:lpstr>
      <vt:lpstr>What sustains typhoid during the low season? </vt:lpstr>
      <vt:lpstr>What sustains typhoid during the low season? </vt:lpstr>
      <vt:lpstr>What sustains typhoid during the low season? </vt:lpstr>
      <vt:lpstr>Low-season persistence and the importance of chronic carriers</vt:lpstr>
      <vt:lpstr>Estimating the impact of chronic carriers</vt:lpstr>
      <vt:lpstr>Estimating the impact of chronic carriers</vt:lpstr>
      <vt:lpstr>Estimating impact of chronic carriers</vt:lpstr>
      <vt:lpstr>Estimating vaccine impact: what contributed to the decline in cases?</vt:lpstr>
      <vt:lpstr>Fitting changes in incidence</vt:lpstr>
      <vt:lpstr>Fitting changes in incidence</vt:lpstr>
      <vt:lpstr>Fitting changes in incidence</vt:lpstr>
      <vt:lpstr>We still don’t capture the decrease in incidence</vt:lpstr>
      <vt:lpstr>We still don’t capture the decrease in incidence</vt:lpstr>
      <vt:lpstr>Age distribution differs by intervention type</vt:lpstr>
      <vt:lpstr>Age distribution and vaccine duration</vt:lpstr>
      <vt:lpstr>Take-aways from modeling typhoid in Santiago</vt:lpstr>
      <vt:lpstr>Take-aways from modeling typhoid in Santiago</vt:lpstr>
      <vt:lpstr>Take-aways from modeling typhoid in Santiago</vt:lpstr>
      <vt:lpstr>Take-aways from modeling typhoid in Santiago</vt:lpstr>
      <vt:lpstr>Multiple fits to Santiago data are possible within parameter uncertainty </vt:lpstr>
      <vt:lpstr>Multiple fits to Santiago data are possible within parameter uncertainty </vt:lpstr>
      <vt:lpstr>Thanks!</vt:lpstr>
    </vt:vector>
  </TitlesOfParts>
  <Company>Intellectual Ventures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Gauld</dc:creator>
  <cp:lastModifiedBy>Jillian Gauld</cp:lastModifiedBy>
  <cp:revision>94</cp:revision>
  <cp:lastPrinted>2013-01-29T16:01:26Z</cp:lastPrinted>
  <dcterms:created xsi:type="dcterms:W3CDTF">2017-03-26T00:50:15Z</dcterms:created>
  <dcterms:modified xsi:type="dcterms:W3CDTF">2017-04-20T15:30:04Z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0x010100D3809413B3AA24428E09D11532DD1C98</vt:lpwstr>
  </property>
  <property fmtid="{D5CDD505-2E9C-101B-9397-08002B2CF9AE}" pid="3" name="_dlc_DocIdItemGuid">
    <vt:lpwstr>08253b0a-1ec8-48b1-85d1-7dac19c0cbe1</vt:lpwstr>
  </property>
  <property fmtid="{D5CDD505-2E9C-101B-9397-08002B2CF9AE}" pid="4" name="Order">
    <vt:r8>8300</vt:r8>
  </property>
  <property fmtid="{D5CDD505-2E9C-101B-9397-08002B2CF9AE}" pid="5" name="_CopySource">
    <vt:lpwstr>https://idmod.sharepoint.com/reports/Shared Documents/Report Templates/2016 IDM Gates Template.potx</vt:lpwstr>
  </property>
  <property fmtid="{D5CDD505-2E9C-101B-9397-08002B2CF9AE}" pid="6" name="xd_ProgID">
    <vt:lpwstr/>
  </property>
  <property fmtid="{D5CDD505-2E9C-101B-9397-08002B2CF9AE}" pid="7" name="TemplateUrl">
    <vt:lpwstr/>
  </property>
</Properties>
</file>