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60" r:id="rId4"/>
    <p:sldId id="262" r:id="rId5"/>
    <p:sldId id="264" r:id="rId6"/>
    <p:sldId id="275" r:id="rId7"/>
    <p:sldId id="265" r:id="rId8"/>
    <p:sldId id="267" r:id="rId9"/>
    <p:sldId id="276" r:id="rId10"/>
    <p:sldId id="277" r:id="rId11"/>
    <p:sldId id="269" r:id="rId12"/>
    <p:sldId id="282" r:id="rId13"/>
    <p:sldId id="281" r:id="rId14"/>
    <p:sldId id="280" r:id="rId15"/>
    <p:sldId id="283" r:id="rId16"/>
    <p:sldId id="270" r:id="rId17"/>
    <p:sldId id="27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03" autoAdjust="0"/>
    <p:restoredTop sz="94660"/>
  </p:normalViewPr>
  <p:slideViewPr>
    <p:cSldViewPr snapToGrid="0">
      <p:cViewPr varScale="1">
        <p:scale>
          <a:sx n="93" d="100"/>
          <a:sy n="93" d="100"/>
        </p:scale>
        <p:origin x="72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Relationship Id="rId27" Type="http://schemas.openxmlformats.org/officeDocument/2006/relationships/customXml" Target="../customXml/item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7EAF65-953E-40AE-95D1-0772377A7BDB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383EDF-A078-4BED-A9FD-B0AD447BE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211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 THE FIGURE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383EDF-A078-4BED-A9FD-B0AD447BEDA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685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Variable selection: 1. forwards/backwards AIC selection 2. likelihood ratio test. 16 variables in final model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383EDF-A078-4BED-A9FD-B0AD447BEDA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114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 major clusters highlighted</a:t>
            </a:r>
          </a:p>
          <a:p>
            <a:endParaRPr lang="en-US" dirty="0"/>
          </a:p>
          <a:p>
            <a:r>
              <a:rPr lang="en-US" dirty="0"/>
              <a:t>Maximum likelihood tree– root to tip approach.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383EDF-A078-4BED-A9FD-B0AD447BEDA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031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8AEC4-613C-473B-840C-C286B25CF2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A8A933-5F3B-4EBE-9C69-56405D88C4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94BD5-75DE-435C-A758-FA3BD4D9C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B7251-4087-4895-9C8B-FCF8F98D9DF2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F23084-6B33-4F4D-B341-75E97A703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7269D3-867E-41A9-9752-5E63168D8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FF525-5682-4A73-97C2-B11912057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026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25781-5EC1-4737-9424-BE17615E9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51970D-7230-4F78-AB56-58CBE934EE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95F880-69F3-4192-B922-2D83BE0B6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B7251-4087-4895-9C8B-FCF8F98D9DF2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11B0F-B774-4BBC-AB2B-310256F29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7BC329-0556-4403-A8DA-34793D2E4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FF525-5682-4A73-97C2-B11912057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438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382216-B3E4-4C41-9AAF-F64A141E72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05EAFC-1841-4659-A7E1-2C99CF3289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B5B01-CE33-4157-AC4F-5EE8533C1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B7251-4087-4895-9C8B-FCF8F98D9DF2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6B4967-029E-4375-9A3D-ECFF8B1EA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7ED5D4-C0E6-42FD-9665-2A8D4BB16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FF525-5682-4A73-97C2-B11912057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958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32150-F151-47E9-9FD4-8FF1463E8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45E8AD-F16E-485B-8E07-72F9BD10A7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A71986-85DB-4CF9-99ED-C10DF2056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B7251-4087-4895-9C8B-FCF8F98D9DF2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55D0E0-5F3C-496A-A67A-F9FE6A3E3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3F3F1A-3B35-48DE-A1CB-0D848DF75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FF525-5682-4A73-97C2-B11912057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432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DA163-9A07-4A75-9204-3C43E47E9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06B74F-F790-42B1-8636-44D844761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122D21-571A-463A-A000-61C3538AA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B7251-4087-4895-9C8B-FCF8F98D9DF2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41B1BD-BB10-4B50-9ECF-840BA07AC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B63EE-AF87-486F-A4BA-746448A42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FF525-5682-4A73-97C2-B11912057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774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2CD15-C0F2-45BA-BF5B-4747498AC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242C26-13FB-4363-9C6E-7303816C40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D213B2-9637-4F20-AC81-A4724B63D3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339A9F-7EF4-4626-AAC4-8631B0B51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B7251-4087-4895-9C8B-FCF8F98D9DF2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81F604-DE2B-45FE-8A0F-18B9FAE05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2937BB-0249-4F06-9BF0-01E29213B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FF525-5682-4A73-97C2-B11912057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081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EE4BE-A16B-4670-9862-3E8627402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E7E763-B24A-47F3-A6A5-A8EE34A0D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A5052C-5BF2-4355-BACB-B2D38143A0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A1DDA0-FB68-4CF8-9B29-4D578A5A73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2984D8-1D00-4E7A-85E4-A0189D1430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8CAC57-8926-4FDC-9485-092B7F3C3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B7251-4087-4895-9C8B-FCF8F98D9DF2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D3E9C3-B25B-4D83-B261-85357E5F0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5EB62A-942F-4972-908C-BF955F1E9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FF525-5682-4A73-97C2-B11912057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199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B20CD-A70F-4D1F-A750-151181945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E699FA-1D79-4899-B76C-A038D0D4A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B7251-4087-4895-9C8B-FCF8F98D9DF2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957310-C3A3-421E-95E0-4433F3F0F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C85372-3192-4CCE-913B-5B4B534DE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FF525-5682-4A73-97C2-B11912057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381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CF6CDF-74D1-4642-9C55-EF183B127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B7251-4087-4895-9C8B-FCF8F98D9DF2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C04406-DF74-42DF-BB40-1A2DEE2CB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006059-E031-4CD3-9202-35E97398B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FF525-5682-4A73-97C2-B11912057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133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1F8D7-BB40-4D65-BDF9-F030E7B67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0E26B-D7AF-46F1-A42B-71A09AF40F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69D356-2127-4C37-A60F-CD247B1401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B47179-6609-4720-BC6B-F62C9BCA4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B7251-4087-4895-9C8B-FCF8F98D9DF2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9B0E51-276F-4AFB-ACD9-041D4C1D5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369401-DC99-4EB2-A0C9-8AC81AD71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FF525-5682-4A73-97C2-B11912057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783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2A745-F59E-4529-BABD-59F238988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FC778B-B6A0-4B1F-A292-372CF0716A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4DB471-562C-4C47-B291-D240C79B69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51AAD8-2B81-46E0-A906-1AC02315D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B7251-4087-4895-9C8B-FCF8F98D9DF2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5C34C6-5647-44E9-83CB-4EF81F75C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B23378-CA0C-48DE-AB53-74A8BB98E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FF525-5682-4A73-97C2-B11912057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898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B2A5C2-1971-490A-B71B-4EA30D802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EE7B16-E406-406C-8DEE-5215E09E3B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B7BF7F-8F3E-4415-9E57-B87F19CF62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B7251-4087-4895-9C8B-FCF8F98D9DF2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F8BF5A-1702-4FA0-A3B8-3EFE48CF85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EE217-C790-432F-ABEF-624EA5A084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FF525-5682-4A73-97C2-B11912057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634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75734-584A-4A46-BB1C-E3FEB2C1E0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9472" y="1122363"/>
            <a:ext cx="10549847" cy="23876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Typhoid fever in Blantyre, Malawi: Using spatial and genomic data to identify transmission pathways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CB6B34-1823-4C37-8D6A-562F58F0C8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84476" y="3851337"/>
            <a:ext cx="6943618" cy="1655762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Jillian Gauld, Franziska Olgemoeller, Alex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Wailan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Peter Diggle, Nick Feasey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April 16, 2018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Institute for Disease Modeling Annual Symposium</a:t>
            </a:r>
          </a:p>
        </p:txBody>
      </p:sp>
    </p:spTree>
    <p:extLst>
      <p:ext uri="{BB962C8B-B14F-4D97-AF65-F5344CB8AC3E}">
        <p14:creationId xmlns:p14="http://schemas.microsoft.com/office/powerpoint/2010/main" val="2982041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09680-0B62-4337-92E6-7CE45570E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000" y="91897"/>
            <a:ext cx="119450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Exploring possible predictors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99ECAF-A351-421E-94EA-FBF02FE576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3935" y="1690688"/>
            <a:ext cx="654195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Hypothesis driven by case-control results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Explore ability of river catchment across city to predict genetic relatedness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AAEC02-A702-4F02-8D44-BD7C3D884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99" y="1417460"/>
            <a:ext cx="4731125" cy="519007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24481CB-C7EB-4EF8-A9E2-E7A564F643B0}"/>
              </a:ext>
            </a:extLst>
          </p:cNvPr>
          <p:cNvSpPr/>
          <p:nvPr/>
        </p:nvSpPr>
        <p:spPr>
          <a:xfrm>
            <a:off x="51941" y="6472765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Shapefiles from Costly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Chanza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818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A8038-0651-406D-BACE-C01E473E4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203" y="252514"/>
            <a:ext cx="12019614" cy="1325563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Findings: Including 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both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river catchment and spatial correlation in the model is significantly better at predicting genetic relatedness than either alone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ECA4C4-089F-4FDB-9AE7-825E724A374F}"/>
              </a:ext>
            </a:extLst>
          </p:cNvPr>
          <p:cNvSpPr txBox="1"/>
          <p:nvPr/>
        </p:nvSpPr>
        <p:spPr>
          <a:xfrm>
            <a:off x="251203" y="1953173"/>
            <a:ext cx="29514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Prediction: Spatial alone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2B4C17E-6268-4407-9A1C-A23184DFB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03" y="2421194"/>
            <a:ext cx="3201120" cy="43228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C1EFF8-BD9D-4A23-A3A2-5329F5811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5581" y="3087155"/>
            <a:ext cx="1091137" cy="200533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D4FDC9D-3781-40B5-85D3-DC0CCE2FE1F2}"/>
              </a:ext>
            </a:extLst>
          </p:cNvPr>
          <p:cNvSpPr txBox="1"/>
          <p:nvPr/>
        </p:nvSpPr>
        <p:spPr>
          <a:xfrm>
            <a:off x="11299361" y="2687045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Axis 2</a:t>
            </a:r>
          </a:p>
        </p:txBody>
      </p:sp>
    </p:spTree>
    <p:extLst>
      <p:ext uri="{BB962C8B-B14F-4D97-AF65-F5344CB8AC3E}">
        <p14:creationId xmlns:p14="http://schemas.microsoft.com/office/powerpoint/2010/main" val="11859008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A8038-0651-406D-BACE-C01E473E4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203" y="252514"/>
            <a:ext cx="12019614" cy="1325563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Findings: Including 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both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river catchment and spatial correlation in the model is significantly better at predicting genetic relatedness than either alone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740330-46F7-4AB6-88D5-6077BCE20183}"/>
              </a:ext>
            </a:extLst>
          </p:cNvPr>
          <p:cNvSpPr txBox="1"/>
          <p:nvPr/>
        </p:nvSpPr>
        <p:spPr>
          <a:xfrm>
            <a:off x="7876488" y="1953173"/>
            <a:ext cx="28937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Prediction: Rivers alone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ECA4C4-089F-4FDB-9AE7-825E724A374F}"/>
              </a:ext>
            </a:extLst>
          </p:cNvPr>
          <p:cNvSpPr txBox="1"/>
          <p:nvPr/>
        </p:nvSpPr>
        <p:spPr>
          <a:xfrm>
            <a:off x="251203" y="1953173"/>
            <a:ext cx="29514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Prediction: Spatial alone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5439B44-F662-4FB2-AFEF-5C7CA5D1F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1627" y="2458814"/>
            <a:ext cx="3173760" cy="42476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2B4C17E-6268-4407-9A1C-A23184DFB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203" y="2421194"/>
            <a:ext cx="3201120" cy="43228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C1EFF8-BD9D-4A23-A3A2-5329F58116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5581" y="3087155"/>
            <a:ext cx="1091137" cy="200533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D4FDC9D-3781-40B5-85D3-DC0CCE2FE1F2}"/>
              </a:ext>
            </a:extLst>
          </p:cNvPr>
          <p:cNvSpPr txBox="1"/>
          <p:nvPr/>
        </p:nvSpPr>
        <p:spPr>
          <a:xfrm>
            <a:off x="11299361" y="2687045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Axis 2</a:t>
            </a:r>
          </a:p>
        </p:txBody>
      </p:sp>
    </p:spTree>
    <p:extLst>
      <p:ext uri="{BB962C8B-B14F-4D97-AF65-F5344CB8AC3E}">
        <p14:creationId xmlns:p14="http://schemas.microsoft.com/office/powerpoint/2010/main" val="1987554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A8038-0651-406D-BACE-C01E473E4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203" y="252514"/>
            <a:ext cx="12019614" cy="1325563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Findings: Including 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both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river catchment and spatial correlation in the model is significantly better at predicting genetic relatedness than either alone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740330-46F7-4AB6-88D5-6077BCE20183}"/>
              </a:ext>
            </a:extLst>
          </p:cNvPr>
          <p:cNvSpPr txBox="1"/>
          <p:nvPr/>
        </p:nvSpPr>
        <p:spPr>
          <a:xfrm>
            <a:off x="7876488" y="1953173"/>
            <a:ext cx="28937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Prediction: Rivers alone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CDFDEF-F26C-484F-9A82-5B3DE080302D}"/>
              </a:ext>
            </a:extLst>
          </p:cNvPr>
          <p:cNvSpPr txBox="1"/>
          <p:nvPr/>
        </p:nvSpPr>
        <p:spPr>
          <a:xfrm>
            <a:off x="3820558" y="1953173"/>
            <a:ext cx="3227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Prediction: Rivers + spatial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ECA4C4-089F-4FDB-9AE7-825E724A374F}"/>
              </a:ext>
            </a:extLst>
          </p:cNvPr>
          <p:cNvSpPr txBox="1"/>
          <p:nvPr/>
        </p:nvSpPr>
        <p:spPr>
          <a:xfrm>
            <a:off x="251203" y="1953173"/>
            <a:ext cx="29514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Prediction: Spatial alone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A3BE4E-EC5B-4088-852C-9B676357B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703" y="2387629"/>
            <a:ext cx="4057769" cy="43900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5439B44-F662-4FB2-AFEF-5C7CA5D1F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1627" y="2458814"/>
            <a:ext cx="3173760" cy="42476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2B4C17E-6268-4407-9A1C-A23184DFB9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203" y="2421194"/>
            <a:ext cx="3201120" cy="43228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C1EFF8-BD9D-4A23-A3A2-5329F58116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95581" y="3087155"/>
            <a:ext cx="1091137" cy="200533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D4FDC9D-3781-40B5-85D3-DC0CCE2FE1F2}"/>
              </a:ext>
            </a:extLst>
          </p:cNvPr>
          <p:cNvSpPr txBox="1"/>
          <p:nvPr/>
        </p:nvSpPr>
        <p:spPr>
          <a:xfrm>
            <a:off x="11299361" y="2687045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Axis 2</a:t>
            </a:r>
          </a:p>
        </p:txBody>
      </p:sp>
    </p:spTree>
    <p:extLst>
      <p:ext uri="{BB962C8B-B14F-4D97-AF65-F5344CB8AC3E}">
        <p14:creationId xmlns:p14="http://schemas.microsoft.com/office/powerpoint/2010/main" val="2384206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A8038-0651-406D-BACE-C01E473E4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519" y="-176857"/>
            <a:ext cx="12019614" cy="1325563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Interpreting model results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CDFDEF-F26C-484F-9A82-5B3DE080302D}"/>
              </a:ext>
            </a:extLst>
          </p:cNvPr>
          <p:cNvSpPr txBox="1"/>
          <p:nvPr/>
        </p:nvSpPr>
        <p:spPr>
          <a:xfrm>
            <a:off x="140519" y="1333591"/>
            <a:ext cx="3227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Prediction: Rivers + spatial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A3BE4E-EC5B-4088-852C-9B676357B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83" y="1937786"/>
            <a:ext cx="4000606" cy="4328167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07092F6-9C4C-4939-A4C6-879EBE7F30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0039" y="1090447"/>
            <a:ext cx="806521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Including river catchment removes large scale spatial patterns of genetic relatedness seen in spatial-only model</a:t>
            </a:r>
          </a:p>
          <a:p>
            <a:pPr marL="0" indent="0">
              <a:buNone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Fitted variogram: spatial clustering of genetics up to 200m</a:t>
            </a:r>
          </a:p>
          <a:p>
            <a:pPr marL="0" indent="0">
              <a:buNone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“nugget” of variogram is explained by within-household variance</a:t>
            </a:r>
          </a:p>
          <a:p>
            <a:pPr marL="0" indent="0">
              <a:buNone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102C52-FE07-4A72-AF32-6101B52C3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822" y="4471201"/>
            <a:ext cx="3084693" cy="232140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2A95E6D-8D6A-4444-8095-A36248633E9B}"/>
              </a:ext>
            </a:extLst>
          </p:cNvPr>
          <p:cNvSpPr/>
          <p:nvPr/>
        </p:nvSpPr>
        <p:spPr>
          <a:xfrm>
            <a:off x="6006872" y="4101869"/>
            <a:ext cx="43837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Estimated scale of spatial correlation (m)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5519F3-1E47-47BF-85CA-5EBB1FA44D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4493" y="4501979"/>
            <a:ext cx="1091137" cy="20053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C942DD-2394-4AB6-B026-A9EA53CED118}"/>
              </a:ext>
            </a:extLst>
          </p:cNvPr>
          <p:cNvSpPr txBox="1"/>
          <p:nvPr/>
        </p:nvSpPr>
        <p:spPr>
          <a:xfrm>
            <a:off x="4138273" y="4101869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Axis 2</a:t>
            </a:r>
          </a:p>
        </p:txBody>
      </p:sp>
    </p:spTree>
    <p:extLst>
      <p:ext uri="{BB962C8B-B14F-4D97-AF65-F5344CB8AC3E}">
        <p14:creationId xmlns:p14="http://schemas.microsoft.com/office/powerpoint/2010/main" val="99796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C5CB-D5CF-4752-9B68-DA443D1BD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242" y="237904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Take-aways: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2AB4B-A763-473B-B816-664949FBB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28" y="1084650"/>
            <a:ext cx="1138295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Physical distance and SNP distance are significantly correlated in Blantyre, Malawi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River catchment predicts the large-scale spatial correlation seen in Blantyre, but there is still small-scale spatial clustering of genetic relatedness (short-cycle transmission?)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Large amount of non-spatial genetic variation remains to be explained, possible explanations: chronic carriage, other transmission routes</a:t>
            </a:r>
          </a:p>
          <a:p>
            <a:pPr>
              <a:buFontTx/>
              <a:buChar char="-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4309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C5CB-D5CF-4752-9B68-DA443D1BD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242" y="237904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Take-aways: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2AB4B-A763-473B-B816-664949FBB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491" y="966497"/>
            <a:ext cx="1138295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Physical distance and SNP distance are highly correlated in Blantyre, Malawi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River catchment predicts the large-scale spatial correlation seen in Blantyre, but there is still small-scale spatial clustering of genetic relatedness (short-cycle transmission?)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Large amount of non-spatial genetic variation remains to be explained, possible explanations: chronic carriage, other transmission routes</a:t>
            </a:r>
          </a:p>
          <a:p>
            <a:pPr>
              <a:buFontTx/>
              <a:buChar char="-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E3D28E-94D5-405E-88BF-42114A2BDD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19" t="13262" r="42916" b="37917"/>
          <a:stretch/>
        </p:blipFill>
        <p:spPr>
          <a:xfrm>
            <a:off x="7824932" y="4192474"/>
            <a:ext cx="2911563" cy="2608812"/>
          </a:xfrm>
          <a:prstGeom prst="rect">
            <a:avLst/>
          </a:prstGeom>
        </p:spPr>
      </p:pic>
      <p:pic>
        <p:nvPicPr>
          <p:cNvPr id="5" name="Picture 2" descr="Image result for nyasa times logo">
            <a:extLst>
              <a:ext uri="{FF2B5EF4-FFF2-40B4-BE49-F238E27FC236}">
                <a16:creationId xmlns:a16="http://schemas.microsoft.com/office/drawing/2014/main" id="{0A5891A8-4939-4A76-8F3A-E61D87E99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42" y="5943356"/>
            <a:ext cx="2266208" cy="62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203996-4585-4E40-81DF-8128E0D19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9981" y="4237251"/>
            <a:ext cx="2016725" cy="2551057"/>
          </a:xfrm>
          <a:prstGeom prst="rect">
            <a:avLst/>
          </a:prstGeom>
        </p:spPr>
      </p:pic>
      <p:sp>
        <p:nvSpPr>
          <p:cNvPr id="7" name="TextBox 12">
            <a:extLst>
              <a:ext uri="{FF2B5EF4-FFF2-40B4-BE49-F238E27FC236}">
                <a16:creationId xmlns:a16="http://schemas.microsoft.com/office/drawing/2014/main" id="{DA0A0C60-E04A-4343-B263-40E4DF090B79}"/>
              </a:ext>
            </a:extLst>
          </p:cNvPr>
          <p:cNvSpPr txBox="1"/>
          <p:nvPr/>
        </p:nvSpPr>
        <p:spPr>
          <a:xfrm>
            <a:off x="1452108" y="4192473"/>
            <a:ext cx="19435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Map of residual spatial variation S(x)</a:t>
            </a:r>
          </a:p>
        </p:txBody>
      </p:sp>
    </p:spTree>
    <p:extLst>
      <p:ext uri="{BB962C8B-B14F-4D97-AF65-F5344CB8AC3E}">
        <p14:creationId xmlns:p14="http://schemas.microsoft.com/office/powerpoint/2010/main" val="16676235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C5CB-D5CF-4752-9B68-DA443D1BD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242" y="237904"/>
            <a:ext cx="10858168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Take-aways for environmental sampling: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2AB4B-A763-473B-B816-664949FBB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23" y="1291337"/>
            <a:ext cx="1138295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Cooking and cleaning water may be as important (or more important) of a focus for environmental sampling than drinking water in some locations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If methodologically possible, sequencing may help confirm or refute the findings from this study (do ES sequences cluster similarly to active cases?)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Distinguishing exposure vs. shedding in rivers</a:t>
            </a:r>
          </a:p>
          <a:p>
            <a:pPr>
              <a:buFontTx/>
              <a:buChar char="-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443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504" y="147984"/>
            <a:ext cx="7886700" cy="994172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Transmission of S.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Typhi</a:t>
            </a:r>
            <a:endParaRPr lang="en-US" sz="4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641" y="1604974"/>
            <a:ext cx="5616468" cy="5032132"/>
          </a:xfrm>
        </p:spPr>
        <p:txBody>
          <a:bodyPr>
            <a:noAutofit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“Short-cycle” and “long-cycle”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Unknown in most locations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Understanding transmission pathways: targeted interventions, vaccine impact estimates</a:t>
            </a:r>
          </a:p>
          <a:p>
            <a:pPr lvl="1">
              <a:spcAft>
                <a:spcPts val="1000"/>
              </a:spcAf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1000"/>
              </a:spcAf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0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0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Content Placeholder 3" descr="Typhoid_transmission.pdf">
            <a:extLst>
              <a:ext uri="{FF2B5EF4-FFF2-40B4-BE49-F238E27FC236}">
                <a16:creationId xmlns:a16="http://schemas.microsoft.com/office/drawing/2014/main" id="{BBE00F98-5754-43EA-82D6-4D9586E938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" r="4428"/>
          <a:stretch/>
        </p:blipFill>
        <p:spPr>
          <a:xfrm>
            <a:off x="6276121" y="2218486"/>
            <a:ext cx="4885038" cy="33956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BFBCD6-5EEE-42DA-BB33-C358201949F8}"/>
              </a:ext>
            </a:extLst>
          </p:cNvPr>
          <p:cNvSpPr txBox="1"/>
          <p:nvPr/>
        </p:nvSpPr>
        <p:spPr>
          <a:xfrm flipH="1">
            <a:off x="9662456" y="3379131"/>
            <a:ext cx="164698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dirty="0"/>
              <a:t>contaminated food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C8F7E6-ECC4-4D8C-812F-51DC94FB69CD}"/>
              </a:ext>
            </a:extLst>
          </p:cNvPr>
          <p:cNvSpPr txBox="1"/>
          <p:nvPr/>
        </p:nvSpPr>
        <p:spPr>
          <a:xfrm flipH="1">
            <a:off x="10223092" y="1510600"/>
            <a:ext cx="16469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292F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 cycle</a:t>
            </a:r>
          </a:p>
          <a:p>
            <a:r>
              <a:rPr lang="en-US" sz="2000" b="1" dirty="0">
                <a:solidFill>
                  <a:srgbClr val="B6D8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cycle</a:t>
            </a:r>
          </a:p>
        </p:txBody>
      </p:sp>
    </p:spTree>
    <p:extLst>
      <p:ext uri="{BB962C8B-B14F-4D97-AF65-F5344CB8AC3E}">
        <p14:creationId xmlns:p14="http://schemas.microsoft.com/office/powerpoint/2010/main" val="4253667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895" y="217899"/>
            <a:ext cx="7886700" cy="994172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Blantyre context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522" y="1386732"/>
            <a:ext cx="5527199" cy="3324401"/>
          </a:xfrm>
        </p:spPr>
        <p:txBody>
          <a:bodyPr>
            <a:noAutofit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Increase in cases starting ~2011, majority MDR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Dominant transmission routes unknown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Cohort study including GPS coordinates of households of typhoid fever cases and whole genome sequences starting in mid-2015 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Nested case-control study conducted through MLW to assess risk factors</a:t>
            </a:r>
          </a:p>
          <a:p>
            <a:pPr marL="0" indent="0">
              <a:spcAft>
                <a:spcPts val="1000"/>
              </a:spcAft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1000"/>
              </a:spcAf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0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0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://journals.plos.org/plosntds/article/figure/image?size=medium&amp;id=info:doi/10.1371/journal.pntd.0003748.g001">
            <a:extLst>
              <a:ext uri="{FF2B5EF4-FFF2-40B4-BE49-F238E27FC236}">
                <a16:creationId xmlns:a16="http://schemas.microsoft.com/office/drawing/2014/main" id="{BE789872-C4B7-451E-899B-9DD6482F9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575" y="1529631"/>
            <a:ext cx="5535106" cy="387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046147-8950-4D13-84F9-6D3D77E7D62F}"/>
              </a:ext>
            </a:extLst>
          </p:cNvPr>
          <p:cNvSpPr txBox="1"/>
          <p:nvPr/>
        </p:nvSpPr>
        <p:spPr>
          <a:xfrm>
            <a:off x="8195162" y="5504442"/>
            <a:ext cx="2524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Feasey et al, 2015 </a:t>
            </a:r>
          </a:p>
        </p:txBody>
      </p:sp>
    </p:spTree>
    <p:extLst>
      <p:ext uri="{BB962C8B-B14F-4D97-AF65-F5344CB8AC3E}">
        <p14:creationId xmlns:p14="http://schemas.microsoft.com/office/powerpoint/2010/main" val="2987611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4EA7D3-6A88-4027-A766-3E6827BD4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3968" y="1425798"/>
            <a:ext cx="4064895" cy="51135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169" y="306296"/>
            <a:ext cx="8954057" cy="99417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Case-control study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collection by Fran Olgemoeller et al.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169" y="1488416"/>
            <a:ext cx="7615002" cy="43194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Nested case control study of children 8 years of age and younger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Exposure related variables spanning water usage, food storage, other risk factors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Largest odds ratios (other than healthcare-seeking): water usage patterns for cooking and cleaning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Those using river water for cooking and cleaning had 3.7 (95% CI 1.4-9.5) odds of being a case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Using open dug wells for cooking and cleaning also high 3.07 (95% CI 1.7-8.0)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B24710-4548-443B-A6B2-27E39F7DF988}"/>
              </a:ext>
            </a:extLst>
          </p:cNvPr>
          <p:cNvSpPr txBox="1"/>
          <p:nvPr/>
        </p:nvSpPr>
        <p:spPr>
          <a:xfrm>
            <a:off x="7846171" y="5870522"/>
            <a:ext cx="1950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• Cases</a:t>
            </a:r>
          </a:p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Controls</a:t>
            </a:r>
          </a:p>
        </p:txBody>
      </p:sp>
    </p:spTree>
    <p:extLst>
      <p:ext uri="{BB962C8B-B14F-4D97-AF65-F5344CB8AC3E}">
        <p14:creationId xmlns:p14="http://schemas.microsoft.com/office/powerpoint/2010/main" val="3474997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0240BE-BD8E-42C4-876B-513BF13CF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969" y="1444108"/>
            <a:ext cx="679651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Historically difficult to detect patterns within small geographic regions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Highly clonal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Chronic carriers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Work at Sanger to identify parts of the genome that are informative to transmission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Image result for vanessa wong typhoid">
            <a:extLst>
              <a:ext uri="{FF2B5EF4-FFF2-40B4-BE49-F238E27FC236}">
                <a16:creationId xmlns:a16="http://schemas.microsoft.com/office/drawing/2014/main" id="{B6ECC39D-066E-43DF-AC4B-94B5A69D3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356" y="1856697"/>
            <a:ext cx="4902712" cy="379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B69327-2CED-4A50-A373-C5DB2AE8EE90}"/>
              </a:ext>
            </a:extLst>
          </p:cNvPr>
          <p:cNvSpPr txBox="1"/>
          <p:nvPr/>
        </p:nvSpPr>
        <p:spPr>
          <a:xfrm>
            <a:off x="9145522" y="5704788"/>
            <a:ext cx="2524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Wong et al, 2015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89A774C-F06C-44BE-8925-721BC97764F4}"/>
              </a:ext>
            </a:extLst>
          </p:cNvPr>
          <p:cNvSpPr txBox="1">
            <a:spLocks/>
          </p:cNvSpPr>
          <p:nvPr/>
        </p:nvSpPr>
        <p:spPr>
          <a:xfrm>
            <a:off x="187503" y="118545"/>
            <a:ext cx="1200449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Whole genome sequencing on a small geographic scale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77544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D71F81D-4B76-4334-B1B7-BF22DB747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9855" y="1196329"/>
            <a:ext cx="4275501" cy="484689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65A0185-A491-42A7-8699-3622EF608D11}"/>
              </a:ext>
            </a:extLst>
          </p:cNvPr>
          <p:cNvSpPr txBox="1">
            <a:spLocks/>
          </p:cNvSpPr>
          <p:nvPr/>
        </p:nvSpPr>
        <p:spPr>
          <a:xfrm>
            <a:off x="266969" y="1444108"/>
            <a:ext cx="679651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Historically difficult to detect patterns within small geographic regions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Highly clonal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Chronic carriers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Work at Sanger to identify parts of the genome that are informative to transmission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Can genomics aid in understanding typhoid transmission within Blantyre?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F42424-7441-4A4C-882E-3CD991A58BF1}"/>
              </a:ext>
            </a:extLst>
          </p:cNvPr>
          <p:cNvSpPr txBox="1"/>
          <p:nvPr/>
        </p:nvSpPr>
        <p:spPr>
          <a:xfrm>
            <a:off x="7392256" y="6131162"/>
            <a:ext cx="4277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Tree generated by Alex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Wailan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Sanger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886B9A8-5C0E-4D8D-80BA-CCA12025E3D8}"/>
              </a:ext>
            </a:extLst>
          </p:cNvPr>
          <p:cNvSpPr txBox="1">
            <a:spLocks/>
          </p:cNvSpPr>
          <p:nvPr/>
        </p:nvSpPr>
        <p:spPr>
          <a:xfrm>
            <a:off x="187503" y="118545"/>
            <a:ext cx="1200449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Whole genome sequencing on a small geographic scale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40215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00BB7-698C-4AAC-B485-BD18B315F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88" y="-81799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Exploring spatial patterns of genomics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96D9DD-2328-410D-8F92-AB796F1181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84934" y="981182"/>
            <a:ext cx="11784455" cy="2172983"/>
          </a:xfrm>
        </p:spPr>
        <p:txBody>
          <a:bodyPr>
            <a:normAutofit lnSpcReduction="10000"/>
          </a:bodyPr>
          <a:lstStyle/>
          <a:p>
            <a:pPr marL="45720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Motivation for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spatio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-genetic modeling: Significant association between genetic and spatial distances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are the spatial scales of genetic relatedness as a proxy for transmission scales?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Can we predict these patterns with any environmental variables?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lvl="2" indent="-457200">
              <a:lnSpc>
                <a:spcPct val="120000"/>
              </a:lnSpc>
              <a:spcBef>
                <a:spcPts val="0"/>
              </a:spcBef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75AD74-CF42-4B50-BD73-4AACB8150771}"/>
              </a:ext>
            </a:extLst>
          </p:cNvPr>
          <p:cNvSpPr/>
          <p:nvPr/>
        </p:nvSpPr>
        <p:spPr>
          <a:xfrm>
            <a:off x="1173408" y="4070296"/>
            <a:ext cx="40463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Multidimensional scaling to decompose pairwise distance matrix into informative variables for modeling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28F2B8-55E3-4363-9BE5-8CF27AB0A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3711" y="3359650"/>
            <a:ext cx="4968777" cy="32679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EBCCBBD-A75C-43DE-9328-A568838C1565}"/>
              </a:ext>
            </a:extLst>
          </p:cNvPr>
          <p:cNvSpPr/>
          <p:nvPr/>
        </p:nvSpPr>
        <p:spPr>
          <a:xfrm>
            <a:off x="7875141" y="6540120"/>
            <a:ext cx="40463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Axis 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B52C40-DBB4-4C7E-984B-5CC93307A690}"/>
              </a:ext>
            </a:extLst>
          </p:cNvPr>
          <p:cNvSpPr/>
          <p:nvPr/>
        </p:nvSpPr>
        <p:spPr>
          <a:xfrm rot="16200000">
            <a:off x="5101290" y="4627112"/>
            <a:ext cx="9755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Axis 2</a:t>
            </a:r>
          </a:p>
        </p:txBody>
      </p:sp>
    </p:spTree>
    <p:extLst>
      <p:ext uri="{BB962C8B-B14F-4D97-AF65-F5344CB8AC3E}">
        <p14:creationId xmlns:p14="http://schemas.microsoft.com/office/powerpoint/2010/main" val="2394737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87780-2EAC-45F2-BAC3-7878B0550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84" y="54968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Predicting genetic relatedness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98272-01CF-4778-B394-60D178AB43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531" y="1549442"/>
            <a:ext cx="6802598" cy="49496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Variogram of axis 2 indicates spatial-genetic correlation is captured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Fitted model indicates significant spatial correlation of genetic relatedness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Interesting on its own, but what possible transmission mechanisms operate on this scale?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0596A2-465C-4DF6-8084-C4118661B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1952" y="966627"/>
            <a:ext cx="3962154" cy="26305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76B47A-A3C4-4337-8DF1-5A8918EE6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1695" y="3667679"/>
            <a:ext cx="2346114" cy="31167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B41DE5-7210-46E5-A0E3-69EEB76E3B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5024" y="4175506"/>
            <a:ext cx="1079719" cy="23236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B2558E-3668-4C30-AC9D-0B3F9B2C0623}"/>
              </a:ext>
            </a:extLst>
          </p:cNvPr>
          <p:cNvSpPr txBox="1"/>
          <p:nvPr/>
        </p:nvSpPr>
        <p:spPr>
          <a:xfrm>
            <a:off x="10105024" y="4034554"/>
            <a:ext cx="88357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Axis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0D237D-B356-40CB-BA10-F21036372A58}"/>
              </a:ext>
            </a:extLst>
          </p:cNvPr>
          <p:cNvSpPr txBox="1"/>
          <p:nvPr/>
        </p:nvSpPr>
        <p:spPr>
          <a:xfrm>
            <a:off x="7522395" y="3692793"/>
            <a:ext cx="16882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Model prediction</a:t>
            </a:r>
          </a:p>
        </p:txBody>
      </p:sp>
    </p:spTree>
    <p:extLst>
      <p:ext uri="{BB962C8B-B14F-4D97-AF65-F5344CB8AC3E}">
        <p14:creationId xmlns:p14="http://schemas.microsoft.com/office/powerpoint/2010/main" val="3149482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09680-0B62-4337-92E6-7CE45570E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000" y="91897"/>
            <a:ext cx="119450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Exploring possible predictors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AAEC02-A702-4F02-8D44-BD7C3D884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99" y="1417460"/>
            <a:ext cx="4731125" cy="51900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C18C90-94EC-425F-B833-A8603F1A1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763" y="1316307"/>
            <a:ext cx="4287054" cy="539238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34CD67F-DEA5-4F57-92EB-4B417D596E1C}"/>
              </a:ext>
            </a:extLst>
          </p:cNvPr>
          <p:cNvSpPr txBox="1">
            <a:spLocks/>
          </p:cNvSpPr>
          <p:nvPr/>
        </p:nvSpPr>
        <p:spPr>
          <a:xfrm>
            <a:off x="5433935" y="1690688"/>
            <a:ext cx="654195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Hypothesis driven by case-control results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Explore ability of river catchment across city to predict genetic relatedness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2806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6CA0B617D2DD498B639B5695A764B4" ma:contentTypeVersion="4" ma:contentTypeDescription="Create a new document." ma:contentTypeScope="" ma:versionID="4a8c512ff700f1370f24f1a0421ad245">
  <xsd:schema xmlns:xsd="http://www.w3.org/2001/XMLSchema" xmlns:xs="http://www.w3.org/2001/XMLSchema" xmlns:p="http://schemas.microsoft.com/office/2006/metadata/properties" xmlns:ns2="6d2bc46a-f014-48ed-be59-9d6cf5da36fb" xmlns:ns3="c17fc5fa-0ed1-405d-819e-6760170c3f5c" targetNamespace="http://schemas.microsoft.com/office/2006/metadata/properties" ma:root="true" ma:fieldsID="3fe2412516e8256566b42b6ddf83d34a" ns2:_="" ns3:_="">
    <xsd:import namespace="6d2bc46a-f014-48ed-be59-9d6cf5da36fb"/>
    <xsd:import namespace="c17fc5fa-0ed1-405d-819e-6760170c3f5c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2bc46a-f014-48ed-be59-9d6cf5da36f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7fc5fa-0ed1-405d-819e-6760170c3f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6d2bc46a-f014-48ed-be59-9d6cf5da36fb">6FCQ3RPYFS27-334089976-515</_dlc_DocId>
    <_dlc_DocIdUrl xmlns="6d2bc46a-f014-48ed-be59-9d6cf5da36fb">
      <Url>https://idmod.sharepoint.com/symposium/_layouts/15/DocIdRedir.aspx?ID=6FCQ3RPYFS27-334089976-515</Url>
      <Description>6FCQ3RPYFS27-334089976-515</Description>
    </_dlc_DocIdUrl>
  </documentManagement>
</p:properties>
</file>

<file path=customXml/itemProps1.xml><?xml version="1.0" encoding="utf-8"?>
<ds:datastoreItem xmlns:ds="http://schemas.openxmlformats.org/officeDocument/2006/customXml" ds:itemID="{1E4C5897-E520-4DB7-B86A-23EA0C7FA10A}"/>
</file>

<file path=customXml/itemProps2.xml><?xml version="1.0" encoding="utf-8"?>
<ds:datastoreItem xmlns:ds="http://schemas.openxmlformats.org/officeDocument/2006/customXml" ds:itemID="{8929606D-2FD4-4DB0-BA02-9316BEE24387}"/>
</file>

<file path=customXml/itemProps3.xml><?xml version="1.0" encoding="utf-8"?>
<ds:datastoreItem xmlns:ds="http://schemas.openxmlformats.org/officeDocument/2006/customXml" ds:itemID="{534A0A1B-23BE-492D-8282-1AAE35B1D6EF}"/>
</file>

<file path=customXml/itemProps4.xml><?xml version="1.0" encoding="utf-8"?>
<ds:datastoreItem xmlns:ds="http://schemas.openxmlformats.org/officeDocument/2006/customXml" ds:itemID="{3AE0F2D8-F396-48F7-9D6B-4FA60DBAA6B1}"/>
</file>

<file path=docProps/app.xml><?xml version="1.0" encoding="utf-8"?>
<Properties xmlns="http://schemas.openxmlformats.org/officeDocument/2006/extended-properties" xmlns:vt="http://schemas.openxmlformats.org/officeDocument/2006/docPropsVTypes">
  <TotalTime>9011</TotalTime>
  <Words>815</Words>
  <Application>Microsoft Office PowerPoint</Application>
  <PresentationFormat>Widescreen</PresentationFormat>
  <Paragraphs>121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Typhoid fever in Blantyre, Malawi: Using spatial and genomic data to identify transmission pathways</vt:lpstr>
      <vt:lpstr>Transmission of S. Typhi</vt:lpstr>
      <vt:lpstr>Blantyre context</vt:lpstr>
      <vt:lpstr>Case-control study Data collection by Fran Olgemoeller et al.</vt:lpstr>
      <vt:lpstr>PowerPoint Presentation</vt:lpstr>
      <vt:lpstr>PowerPoint Presentation</vt:lpstr>
      <vt:lpstr>Exploring spatial patterns of genomics</vt:lpstr>
      <vt:lpstr>Predicting genetic relatedness</vt:lpstr>
      <vt:lpstr>Exploring possible predictors</vt:lpstr>
      <vt:lpstr>Exploring possible predictors</vt:lpstr>
      <vt:lpstr>Findings: Including both river catchment and spatial correlation in the model is significantly better at predicting genetic relatedness than either alone</vt:lpstr>
      <vt:lpstr>Findings: Including both river catchment and spatial correlation in the model is significantly better at predicting genetic relatedness than either alone</vt:lpstr>
      <vt:lpstr>Findings: Including both river catchment and spatial correlation in the model is significantly better at predicting genetic relatedness than either alone</vt:lpstr>
      <vt:lpstr>Interpreting model results</vt:lpstr>
      <vt:lpstr>Take-aways: </vt:lpstr>
      <vt:lpstr>Take-aways: </vt:lpstr>
      <vt:lpstr>Take-aways for environmental sampling: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Spatial and genomic data to identify transmission routes of typhoid fever and implications for environmental sampling</dc:title>
  <dc:creator>Jillian Gauld</dc:creator>
  <cp:lastModifiedBy>Jillian Gauld</cp:lastModifiedBy>
  <cp:revision>55</cp:revision>
  <dcterms:created xsi:type="dcterms:W3CDTF">2018-02-15T13:41:09Z</dcterms:created>
  <dcterms:modified xsi:type="dcterms:W3CDTF">2018-04-16T17:41:46Z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0x010100C76CA0B617D2DD498B639B5695A764B4</vt:lpwstr>
  </property>
  <property fmtid="{D5CDD505-2E9C-101B-9397-08002B2CF9AE}" pid="3" name="_dlc_DocIdItemGuid">
    <vt:lpwstr>f963b5bf-f6b4-43e0-96c9-47d0c70700bc</vt:lpwstr>
  </property>
</Properties>
</file>