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1"/>
  </p:notesMasterIdLst>
  <p:sldIdLst>
    <p:sldId id="256" r:id="rId6"/>
    <p:sldId id="304" r:id="rId7"/>
    <p:sldId id="305" r:id="rId8"/>
    <p:sldId id="311" r:id="rId9"/>
    <p:sldId id="301" r:id="rId10"/>
    <p:sldId id="265" r:id="rId11"/>
    <p:sldId id="316" r:id="rId12"/>
    <p:sldId id="295" r:id="rId13"/>
    <p:sldId id="297" r:id="rId14"/>
    <p:sldId id="298" r:id="rId15"/>
    <p:sldId id="299" r:id="rId16"/>
    <p:sldId id="260" r:id="rId17"/>
    <p:sldId id="317" r:id="rId18"/>
    <p:sldId id="287" r:id="rId19"/>
    <p:sldId id="308" r:id="rId20"/>
    <p:sldId id="307" r:id="rId21"/>
    <p:sldId id="288" r:id="rId22"/>
    <p:sldId id="318" r:id="rId23"/>
    <p:sldId id="262" r:id="rId24"/>
    <p:sldId id="326" r:id="rId25"/>
    <p:sldId id="263" r:id="rId26"/>
    <p:sldId id="272" r:id="rId27"/>
    <p:sldId id="264" r:id="rId28"/>
    <p:sldId id="266" r:id="rId29"/>
    <p:sldId id="315" r:id="rId30"/>
    <p:sldId id="267" r:id="rId31"/>
    <p:sldId id="327" r:id="rId32"/>
    <p:sldId id="320" r:id="rId33"/>
    <p:sldId id="321" r:id="rId34"/>
    <p:sldId id="322" r:id="rId35"/>
    <p:sldId id="323" r:id="rId36"/>
    <p:sldId id="324" r:id="rId37"/>
    <p:sldId id="325" r:id="rId38"/>
    <p:sldId id="285" r:id="rId39"/>
    <p:sldId id="303" r:id="rId40"/>
  </p:sldIdLst>
  <p:sldSz cx="9144000" cy="5143500" type="screen16x9"/>
  <p:notesSz cx="9296400" cy="7010400"/>
  <p:defaultTextStyle>
    <a:defPPr>
      <a:defRPr lang="en-US"/>
    </a:defPPr>
    <a:lvl1pPr marL="0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aig Nakagawa" initials="CN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CB4D8-DB02-4DC6-A0A2-4F2EBAE1DC9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9" autoAdjust="0"/>
    <p:restoredTop sz="86997" autoAdjust="0"/>
  </p:normalViewPr>
  <p:slideViewPr>
    <p:cSldViewPr>
      <p:cViewPr varScale="1">
        <p:scale>
          <a:sx n="122" d="100"/>
          <a:sy n="122" d="100"/>
        </p:scale>
        <p:origin x="78" y="300"/>
      </p:cViewPr>
      <p:guideLst>
        <p:guide orient="horz" pos="1620"/>
        <p:guide pos="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2016" y="6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8521CA78-A499-4633-B898-F9043592D78E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3D412D8C-1E5D-4678-BC7F-48977E07D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7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34" rtl="0" eaLnBrk="1" latinLnBrk="0" hangingPunct="1">
      <a:defRPr sz="1100" kern="1200" baseline="0">
        <a:solidFill>
          <a:schemeClr val="tx1"/>
        </a:solidFill>
        <a:latin typeface="+mn-lt"/>
        <a:ea typeface="+mn-ea"/>
        <a:cs typeface="+mn-cs"/>
      </a:defRPr>
    </a:lvl1pPr>
    <a:lvl2pPr marL="408167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34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501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68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835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002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169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336" algn="l" defTabSz="81633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65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2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12D8C-1E5D-4678-BC7F-48977E07DD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0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21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1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78397-0B39-496A-8B84-6016A9C1D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5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y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82072" y="3181350"/>
            <a:ext cx="4579857" cy="6858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248400" y="4829633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45488" y="1850231"/>
            <a:ext cx="8253023" cy="1102519"/>
          </a:xfrm>
        </p:spPr>
        <p:txBody>
          <a:bodyPr anchor="b"/>
          <a:lstStyle>
            <a:lvl1pPr algn="ctr">
              <a:defRPr b="0" baseline="0">
                <a:solidFill>
                  <a:schemeClr val="accent4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" name="Picture 2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070" y="4538617"/>
            <a:ext cx="4975860" cy="47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342900" y="2952750"/>
            <a:ext cx="8458200" cy="0"/>
          </a:xfrm>
          <a:prstGeom prst="line">
            <a:avLst/>
          </a:prstGeom>
          <a:ln w="25400">
            <a:solidFill>
              <a:srgbClr val="0069A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89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0471" y="3766947"/>
            <a:ext cx="8516586" cy="1066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Client or presentation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248400" y="4706287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1946910"/>
            <a:ext cx="8156448" cy="77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6248400" y="4829633"/>
            <a:ext cx="2743200" cy="3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86" y="4848683"/>
            <a:ext cx="2438400" cy="16072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459186" y="4857751"/>
            <a:ext cx="1465614" cy="159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2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39047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95350"/>
            <a:ext cx="424503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1428750"/>
            <a:ext cx="4245032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6306" y="895350"/>
            <a:ext cx="432440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4" indent="0">
              <a:buNone/>
              <a:defRPr sz="1600" b="1"/>
            </a:lvl3pPr>
            <a:lvl4pPr marL="1224501" indent="0">
              <a:buNone/>
              <a:defRPr sz="1400" b="1"/>
            </a:lvl4pPr>
            <a:lvl5pPr marL="1632668" indent="0">
              <a:buNone/>
              <a:defRPr sz="1400" b="1"/>
            </a:lvl5pPr>
            <a:lvl6pPr marL="2040835" indent="0">
              <a:buNone/>
              <a:defRPr sz="1400" b="1"/>
            </a:lvl6pPr>
            <a:lvl7pPr marL="2449002" indent="0">
              <a:buNone/>
              <a:defRPr sz="1400" b="1"/>
            </a:lvl7pPr>
            <a:lvl8pPr marL="2857169" indent="0">
              <a:buNone/>
              <a:defRPr sz="1400" b="1"/>
            </a:lvl8pPr>
            <a:lvl9pPr marL="3265336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1428750"/>
            <a:ext cx="4324406" cy="31658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1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8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169218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568" y="819150"/>
            <a:ext cx="4245032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4794" y="819150"/>
            <a:ext cx="4324406" cy="3775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84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86313352"/>
              </p:ext>
            </p:extLst>
          </p:nvPr>
        </p:nvGraphicFramePr>
        <p:xfrm>
          <a:off x="395056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415681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074800"/>
              </p:ext>
            </p:extLst>
          </p:nvPr>
        </p:nvGraphicFramePr>
        <p:xfrm>
          <a:off x="395056" y="971550"/>
          <a:ext cx="8353888" cy="33527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8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2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110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76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pl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Plain Title Page </a:t>
            </a: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30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55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147528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55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37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55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141485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355" y="133350"/>
            <a:ext cx="8735290" cy="6096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0511" y="895350"/>
            <a:ext cx="8735290" cy="3699272"/>
          </a:xfrm>
        </p:spPr>
        <p:txBody>
          <a:bodyPr/>
          <a:lstStyle>
            <a:lvl1pPr>
              <a:buClr>
                <a:schemeClr val="accent2"/>
              </a:buClr>
              <a:defRPr sz="2000" baseline="0"/>
            </a:lvl1pPr>
            <a:lvl2pPr>
              <a:buClr>
                <a:schemeClr val="accent4"/>
              </a:buClr>
              <a:defRPr sz="2000"/>
            </a:lvl2pPr>
            <a:lvl3pPr>
              <a:defRPr sz="2000"/>
            </a:lvl3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Bullets (Slide Content)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2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Plain Title Page 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6176" y="2708503"/>
            <a:ext cx="5967024" cy="472847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6176" y="3189514"/>
            <a:ext cx="5967024" cy="4728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9984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6176" y="1597820"/>
            <a:ext cx="8253023" cy="1102519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Plain Title Page </a:t>
            </a:r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6176" y="2708503"/>
            <a:ext cx="5967024" cy="472847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6176" y="3189514"/>
            <a:ext cx="5967024" cy="4728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5381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2079044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523377" y="481310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60708" y="4908881"/>
            <a:ext cx="2895615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Copyright © 2016 Intellectual Ventures</a:t>
            </a:r>
            <a:r>
              <a:rPr lang="en-US" baseline="0" dirty="0">
                <a:solidFill>
                  <a:schemeClr val="accent4"/>
                </a:solidFill>
              </a:rPr>
              <a:t> Management</a:t>
            </a:r>
            <a:r>
              <a:rPr lang="en-US" dirty="0">
                <a:solidFill>
                  <a:schemeClr val="accent4"/>
                </a:solidFill>
              </a:rPr>
              <a:t>, LLC (IV). All rights reserved.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7" name="Picture 3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26" y="4868062"/>
            <a:ext cx="2515637" cy="2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80511" y="4816288"/>
            <a:ext cx="380598" cy="3759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defPPr>
              <a:defRPr lang="en-US"/>
            </a:defPPr>
            <a:lvl1pPr marL="0" algn="l" defTabSz="816334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8167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34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01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668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835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002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169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336" algn="l" defTabSz="816334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7F5BFD-39EB-44C1-950F-7ADF7831458B}" type="slidenum">
              <a:rPr lang="en-US" smtClean="0">
                <a:solidFill>
                  <a:schemeClr val="accent4"/>
                </a:solidFill>
              </a:rPr>
              <a:pPr/>
              <a:t>‹#›</a:t>
            </a:fld>
            <a:r>
              <a:rPr lang="en-US" dirty="0">
                <a:solidFill>
                  <a:schemeClr val="accent4"/>
                </a:solidFill>
              </a:rPr>
              <a:t>   </a:t>
            </a:r>
            <a:r>
              <a:rPr lang="en-US" sz="1100" dirty="0">
                <a:solidFill>
                  <a:schemeClr val="accent4"/>
                </a:solidFill>
              </a:rPr>
              <a:t>|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0110" y="4879715"/>
            <a:ext cx="380598" cy="223540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fld id="{5E7F5BFD-39EB-44C1-950F-7ADF7831458B}" type="slidenum">
              <a:rPr lang="en-US" smtClean="0"/>
              <a:pPr/>
              <a:t>‹#›</a:t>
            </a:fld>
            <a:r>
              <a:rPr lang="en-US" dirty="0"/>
              <a:t>   </a:t>
            </a:r>
            <a:r>
              <a:rPr lang="en-US" sz="1100" dirty="0"/>
              <a:t>|  </a:t>
            </a:r>
          </a:p>
        </p:txBody>
      </p:sp>
    </p:spTree>
    <p:extLst>
      <p:ext uri="{BB962C8B-B14F-4D97-AF65-F5344CB8AC3E}">
        <p14:creationId xmlns:p14="http://schemas.microsoft.com/office/powerpoint/2010/main" val="202882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110" y="133350"/>
            <a:ext cx="8700340" cy="609600"/>
          </a:xfrm>
          <a:prstGeom prst="rect">
            <a:avLst/>
          </a:prstGeom>
        </p:spPr>
        <p:txBody>
          <a:bodyPr vert="horz" lIns="81633" tIns="40817" rIns="81633" bIns="40817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110" y="895350"/>
            <a:ext cx="8700340" cy="3699273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3" r:id="rId3"/>
    <p:sldLayoutId id="2147483650" r:id="rId4"/>
    <p:sldLayoutId id="2147483665" r:id="rId5"/>
    <p:sldLayoutId id="2147483649" r:id="rId6"/>
    <p:sldLayoutId id="2147483671" r:id="rId7"/>
    <p:sldLayoutId id="2147483655" r:id="rId8"/>
    <p:sldLayoutId id="2147483668" r:id="rId9"/>
    <p:sldLayoutId id="2147483662" r:id="rId10"/>
    <p:sldLayoutId id="2147483653" r:id="rId11"/>
    <p:sldLayoutId id="2147483666" r:id="rId12"/>
    <p:sldLayoutId id="2147483663" r:id="rId13"/>
    <p:sldLayoutId id="2147483667" r:id="rId14"/>
    <p:sldLayoutId id="2147483664" r:id="rId15"/>
    <p:sldLayoutId id="2147483669" r:id="rId16"/>
    <p:sldLayoutId id="2147483675" r:id="rId17"/>
    <p:sldLayoutId id="2147483676" r:id="rId18"/>
  </p:sldLayoutIdLst>
  <p:txStyles>
    <p:titleStyle>
      <a:lvl1pPr algn="ctr" defTabSz="816334" rtl="0" eaLnBrk="1" latinLnBrk="0" hangingPunct="1">
        <a:spcBef>
          <a:spcPct val="0"/>
        </a:spcBef>
        <a:buNone/>
        <a:defRPr sz="3200" b="0" i="0" kern="1200">
          <a:solidFill>
            <a:schemeClr val="accent4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06125" indent="-306125" algn="l" defTabSz="81633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72" indent="-255105" algn="l" defTabSz="816334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17" indent="-204084" algn="l" defTabSz="816334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84" indent="-204084" algn="l" defTabSz="816334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52" indent="-204084" algn="l" defTabSz="81633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919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5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53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20" indent="-204084" algn="l" defTabSz="81633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4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1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8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5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02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9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6" algn="l" defTabSz="81633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Jaline Gerardin</a:t>
            </a:r>
          </a:p>
          <a:p>
            <a:r>
              <a:rPr lang="en-US" dirty="0"/>
              <a:t>April 17, 2018</a:t>
            </a: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 road to malaria elimination in Zambia: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Using mathematical models to inform malaria control and elimination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80549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are the relevant dimensions for classification?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11" y="895350"/>
            <a:ext cx="2486489" cy="36992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Baseline transmission intensity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Population clustering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Rate of imported infections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52550"/>
            <a:ext cx="489814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15738"/>
            <a:ext cx="5417831" cy="3689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are the relevant dimensions for classification?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11" y="895350"/>
            <a:ext cx="2257889" cy="3699272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Baseline transmission intensity</a:t>
            </a:r>
          </a:p>
          <a:p>
            <a:pPr marL="457189" indent="-457189">
              <a:buFont typeface="+mj-lt"/>
              <a:buAutoNum type="arabicPeriod"/>
            </a:pPr>
            <a:endParaRPr lang="en-US" sz="1800" dirty="0"/>
          </a:p>
          <a:p>
            <a:pPr marL="457189" indent="-457189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Population clustering</a:t>
            </a:r>
          </a:p>
          <a:p>
            <a:pPr marL="457189" indent="-457189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457189" indent="-457189">
              <a:buFont typeface="+mj-lt"/>
              <a:buAutoNum type="arabicPeriod"/>
            </a:pPr>
            <a:r>
              <a:rPr lang="en-US" sz="1800" dirty="0"/>
              <a:t>Rate of imported infections</a:t>
            </a:r>
          </a:p>
        </p:txBody>
      </p:sp>
    </p:spTree>
    <p:extLst>
      <p:ext uri="{BB962C8B-B14F-4D97-AF65-F5344CB8AC3E}">
        <p14:creationId xmlns:p14="http://schemas.microsoft.com/office/powerpoint/2010/main" val="1113757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are key elements to get right in our models?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" y="1352550"/>
            <a:ext cx="2654813" cy="2551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52550"/>
            <a:ext cx="2389637" cy="2551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12" y="1352550"/>
            <a:ext cx="2103124" cy="255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76" y="666750"/>
            <a:ext cx="8253023" cy="1102519"/>
          </a:xfrm>
        </p:spPr>
        <p:txBody>
          <a:bodyPr/>
          <a:lstStyle/>
          <a:p>
            <a:r>
              <a:rPr lang="en-US" dirty="0"/>
              <a:t>What is a strategy for malaria elimination in southern Africa?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6176" y="1962150"/>
            <a:ext cx="7795824" cy="22098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Stratification as a means of efficient use of resources</a:t>
            </a:r>
          </a:p>
          <a:p>
            <a:r>
              <a:rPr lang="en-US" dirty="0"/>
              <a:t>Developing a model of malaria transmission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Creating a framework for stratification in Zambia</a:t>
            </a:r>
          </a:p>
        </p:txBody>
      </p:sp>
    </p:spTree>
    <p:extLst>
      <p:ext uri="{BB962C8B-B14F-4D97-AF65-F5344CB8AC3E}">
        <p14:creationId xmlns:p14="http://schemas.microsoft.com/office/powerpoint/2010/main" val="223737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EMOD is a modular, individual-based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4" y="1453135"/>
            <a:ext cx="6702566" cy="302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7659640" cy="350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7659640" cy="3505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7659640" cy="350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8378969" cy="3505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550"/>
            <a:ext cx="8378969" cy="35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Immunity shapes the course of individual infections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" y="1953008"/>
            <a:ext cx="8750826" cy="233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" y="1047750"/>
            <a:ext cx="8750826" cy="3236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" y="1047750"/>
            <a:ext cx="8750826" cy="3236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9" y="1047750"/>
            <a:ext cx="8750826" cy="32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Parasite dynamics and acquisition of immunity are calibrated to field data…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97F74-8585-4E2C-9BC1-895B7902CE43}"/>
              </a:ext>
            </a:extLst>
          </p:cNvPr>
          <p:cNvSpPr/>
          <p:nvPr/>
        </p:nvSpPr>
        <p:spPr>
          <a:xfrm>
            <a:off x="152400" y="4552950"/>
            <a:ext cx="18244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 Selvaraj 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 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9" y="1428750"/>
            <a:ext cx="2791974" cy="2810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85" y="1166614"/>
            <a:ext cx="5519939" cy="391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…allowing us to predict the relative contribution to transmission from various population groups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3" y="1074017"/>
            <a:ext cx="7940056" cy="2008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3" y="1074017"/>
            <a:ext cx="7940056" cy="3886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3" y="1074017"/>
            <a:ext cx="8299721" cy="3886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3" y="1074017"/>
            <a:ext cx="8784354" cy="38862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F97F74-8585-4E2C-9BC1-895B7902CE43}"/>
              </a:ext>
            </a:extLst>
          </p:cNvPr>
          <p:cNvSpPr/>
          <p:nvPr/>
        </p:nvSpPr>
        <p:spPr>
          <a:xfrm>
            <a:off x="7315200" y="4705350"/>
            <a:ext cx="1658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 Selvaraj 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in review</a:t>
            </a:r>
          </a:p>
        </p:txBody>
      </p:sp>
    </p:spTree>
    <p:extLst>
      <p:ext uri="{BB962C8B-B14F-4D97-AF65-F5344CB8AC3E}">
        <p14:creationId xmlns:p14="http://schemas.microsoft.com/office/powerpoint/2010/main" val="14343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76" y="666750"/>
            <a:ext cx="8253023" cy="1102519"/>
          </a:xfrm>
        </p:spPr>
        <p:txBody>
          <a:bodyPr/>
          <a:lstStyle/>
          <a:p>
            <a:r>
              <a:rPr lang="en-US" dirty="0"/>
              <a:t>What is a strategy for malaria elimination in southern Africa?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6176" y="1962150"/>
            <a:ext cx="7795824" cy="22098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Stratification as a means of efficient use of resources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Developing a model of malaria transmission</a:t>
            </a:r>
          </a:p>
          <a:p>
            <a:r>
              <a:rPr lang="en-US" dirty="0"/>
              <a:t>Creating a framework for stratification in Zambia</a:t>
            </a:r>
          </a:p>
        </p:txBody>
      </p:sp>
    </p:spTree>
    <p:extLst>
      <p:ext uri="{BB962C8B-B14F-4D97-AF65-F5344CB8AC3E}">
        <p14:creationId xmlns:p14="http://schemas.microsoft.com/office/powerpoint/2010/main" val="2450458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To understand how infections spread and respond to interventions, we need a spatial model of transmission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9" y="1492758"/>
            <a:ext cx="5407163" cy="3227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9" y="1358646"/>
            <a:ext cx="5407163" cy="3361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22" y="3626358"/>
            <a:ext cx="1548387" cy="957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1492758"/>
            <a:ext cx="5961900" cy="3227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1492758"/>
            <a:ext cx="5629667" cy="32278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3950"/>
            <a:ext cx="5928372" cy="359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8046736" cy="4273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2504D-00E8-43D1-87EF-5305E502F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750"/>
            <a:ext cx="1463043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76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What does it take to model at the household level?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2471933" cy="3014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5431547" cy="3084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8388113" cy="31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950"/>
            <a:ext cx="4617729" cy="3782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3950"/>
            <a:ext cx="8318009" cy="3782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Rich data and diverse transmission settings make the Lake Kariba region an excellent study area to model</a:t>
            </a:r>
          </a:p>
        </p:txBody>
      </p:sp>
    </p:spTree>
    <p:extLst>
      <p:ext uri="{BB962C8B-B14F-4D97-AF65-F5344CB8AC3E}">
        <p14:creationId xmlns:p14="http://schemas.microsoft.com/office/powerpoint/2010/main" val="32881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Include in the model all the interventions that have been deployed in this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" y="2800350"/>
            <a:ext cx="8254001" cy="670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" y="2608325"/>
            <a:ext cx="8254001" cy="862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" y="2166364"/>
            <a:ext cx="8424689" cy="1304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5" y="1785364"/>
            <a:ext cx="8424689" cy="16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Can we be confident that our model captures local transmission dynamics?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178385"/>
            <a:ext cx="9092202" cy="1584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178385"/>
            <a:ext cx="9092202" cy="158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178385"/>
            <a:ext cx="9092202" cy="1584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178385"/>
            <a:ext cx="9092202" cy="316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1178385"/>
            <a:ext cx="9092202" cy="31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Using calibrated model, test whether various intervention scenarios would lead to elimination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350"/>
            <a:ext cx="8424689" cy="1685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350"/>
            <a:ext cx="8424689" cy="35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Model predicts that elimination is likely in this area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as long as importation is limited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5" y="1273296"/>
            <a:ext cx="5187707" cy="3127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5" y="1273296"/>
            <a:ext cx="5187707" cy="3127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5" y="1273296"/>
            <a:ext cx="5187707" cy="3127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5" y="1273296"/>
            <a:ext cx="5279147" cy="3127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5" y="1273296"/>
            <a:ext cx="5279147" cy="3127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3296"/>
            <a:ext cx="6739142" cy="31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Elimination strategy depends on baseline transmission intensity, local household density, and importation 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4306833" cy="3514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4306833" cy="3514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4306833" cy="3514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4306833" cy="3514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8418593" cy="3514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8" y="1276350"/>
            <a:ext cx="8418593" cy="3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E976E-70BF-465B-92A1-AF0661B1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a practical roadmap for elimination look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4C829-5E64-4022-BC50-D0A99DDF3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1629261"/>
            <a:ext cx="7997968" cy="630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CE61A-9ACB-4700-B21B-87D308F222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1629262"/>
            <a:ext cx="8001016" cy="630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9E1E8-5E4F-481A-AEE8-EC323B3BD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1276350"/>
            <a:ext cx="8001016" cy="2703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DA85B-7798-484C-91ED-B2E76AF76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1276350"/>
            <a:ext cx="8001016" cy="27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" y="0"/>
            <a:ext cx="913351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Southern Province health facility catchment areas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0992" y="3191256"/>
            <a:ext cx="318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Carve up the map according to: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Baseline transmission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Population clustering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Importation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E2E49-EEC2-4210-93EB-50D4D36FAC63}"/>
              </a:ext>
            </a:extLst>
          </p:cNvPr>
          <p:cNvSpPr txBox="1"/>
          <p:nvPr/>
        </p:nvSpPr>
        <p:spPr>
          <a:xfrm>
            <a:off x="76200" y="4705350"/>
            <a:ext cx="81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 Bever</a:t>
            </a:r>
          </a:p>
        </p:txBody>
      </p:sp>
    </p:spTree>
    <p:extLst>
      <p:ext uri="{BB962C8B-B14F-4D97-AF65-F5344CB8AC3E}">
        <p14:creationId xmlns:p14="http://schemas.microsoft.com/office/powerpoint/2010/main" val="3567097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" y="0"/>
            <a:ext cx="913351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transmission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3935" y="3191257"/>
            <a:ext cx="385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accent1"/>
                </a:solidFill>
              </a:rPr>
              <a:t>Based on earliest available household survey data (2012 or 2014)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A45B7-1E55-43EF-95C0-7FB2E8FC1F91}"/>
              </a:ext>
            </a:extLst>
          </p:cNvPr>
          <p:cNvSpPr txBox="1"/>
          <p:nvPr/>
        </p:nvSpPr>
        <p:spPr>
          <a:xfrm>
            <a:off x="76200" y="4705350"/>
            <a:ext cx="81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 Bever</a:t>
            </a:r>
          </a:p>
        </p:txBody>
      </p:sp>
    </p:spTree>
    <p:extLst>
      <p:ext uri="{BB962C8B-B14F-4D97-AF65-F5344CB8AC3E}">
        <p14:creationId xmlns:p14="http://schemas.microsoft.com/office/powerpoint/2010/main" val="68780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8077216" cy="4273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8449073" cy="4273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8695962" cy="4273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02504D-00E8-43D1-87EF-5305E502F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750"/>
            <a:ext cx="1463043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" y="0"/>
            <a:ext cx="913047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of settlements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2968" y="2690347"/>
            <a:ext cx="4106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accent1"/>
                </a:solidFill>
              </a:rPr>
              <a:t>Based on median settlement size in catchment </a:t>
            </a:r>
          </a:p>
          <a:p>
            <a:r>
              <a:rPr lang="en-US" sz="1800" i="1" dirty="0">
                <a:solidFill>
                  <a:schemeClr val="accent1"/>
                </a:solidFill>
              </a:rPr>
              <a:t>(Maps from processed satellite imagery)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58DDC-82A4-44FD-A698-FF2F42F72F46}"/>
              </a:ext>
            </a:extLst>
          </p:cNvPr>
          <p:cNvSpPr txBox="1"/>
          <p:nvPr/>
        </p:nvSpPr>
        <p:spPr>
          <a:xfrm>
            <a:off x="76200" y="4705350"/>
            <a:ext cx="81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 Bever</a:t>
            </a:r>
          </a:p>
        </p:txBody>
      </p:sp>
    </p:spTree>
    <p:extLst>
      <p:ext uri="{BB962C8B-B14F-4D97-AF65-F5344CB8AC3E}">
        <p14:creationId xmlns:p14="http://schemas.microsoft.com/office/powerpoint/2010/main" val="3541301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990" t="17196" r="555" b="7299"/>
          <a:stretch/>
        </p:blipFill>
        <p:spPr>
          <a:xfrm>
            <a:off x="918" y="-110840"/>
            <a:ext cx="9144000" cy="52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41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" y="0"/>
            <a:ext cx="913351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Importation 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05272" y="2962657"/>
            <a:ext cx="318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accent1"/>
                </a:solidFill>
              </a:rPr>
              <a:t>Based on longitudinal linking of individuals in MDA campaign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EFA58-B59D-47BE-AC06-C9A471A74443}"/>
              </a:ext>
            </a:extLst>
          </p:cNvPr>
          <p:cNvSpPr txBox="1"/>
          <p:nvPr/>
        </p:nvSpPr>
        <p:spPr>
          <a:xfrm>
            <a:off x="76200" y="4705350"/>
            <a:ext cx="81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 Bever</a:t>
            </a:r>
          </a:p>
        </p:txBody>
      </p:sp>
    </p:spTree>
    <p:extLst>
      <p:ext uri="{BB962C8B-B14F-4D97-AF65-F5344CB8AC3E}">
        <p14:creationId xmlns:p14="http://schemas.microsoft.com/office/powerpoint/2010/main" val="3458559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" y="0"/>
            <a:ext cx="913351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Southern Province stratification of intervention </a:t>
            </a:r>
            <a:r>
              <a:rPr lang="en-US" dirty="0" err="1"/>
              <a:t>pkgs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FFF30-9A22-437C-B55B-DE2F210C7AA8}"/>
              </a:ext>
            </a:extLst>
          </p:cNvPr>
          <p:cNvSpPr txBox="1"/>
          <p:nvPr/>
        </p:nvSpPr>
        <p:spPr>
          <a:xfrm>
            <a:off x="76200" y="4705350"/>
            <a:ext cx="819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 Bever</a:t>
            </a:r>
          </a:p>
        </p:txBody>
      </p:sp>
    </p:spTree>
    <p:extLst>
      <p:ext uri="{BB962C8B-B14F-4D97-AF65-F5344CB8AC3E}">
        <p14:creationId xmlns:p14="http://schemas.microsoft.com/office/powerpoint/2010/main" val="77461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Ongoing projects in this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boundaries between stratification categories?</a:t>
            </a:r>
          </a:p>
          <a:p>
            <a:r>
              <a:rPr lang="en-US" dirty="0"/>
              <a:t>Can we use less data to still accurately categorize operational units on this stratification scheme?</a:t>
            </a:r>
          </a:p>
          <a:p>
            <a:r>
              <a:rPr lang="en-US" dirty="0"/>
              <a:t>How can this scheme be tested in the field?</a:t>
            </a:r>
          </a:p>
          <a:p>
            <a:r>
              <a:rPr lang="en-US" dirty="0"/>
              <a:t>What should be done to prevent resurgence once elimination has been achieved?</a:t>
            </a:r>
          </a:p>
        </p:txBody>
      </p:sp>
    </p:spTree>
    <p:extLst>
      <p:ext uri="{BB962C8B-B14F-4D97-AF65-F5344CB8AC3E}">
        <p14:creationId xmlns:p14="http://schemas.microsoft.com/office/powerpoint/2010/main" val="252241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76" y="1001353"/>
            <a:ext cx="8253023" cy="59293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176" y="2179595"/>
            <a:ext cx="24103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Caitlin Bever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Dan Bridenbecker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Chris Lorton</a:t>
            </a:r>
          </a:p>
          <a:p>
            <a:r>
              <a:rPr lang="en-US" sz="2000" dirty="0" err="1">
                <a:solidFill>
                  <a:schemeClr val="accent4"/>
                </a:solidFill>
              </a:rPr>
              <a:t>Benoît</a:t>
            </a:r>
            <a:r>
              <a:rPr lang="en-US" sz="2000" dirty="0">
                <a:solidFill>
                  <a:schemeClr val="accent4"/>
                </a:solidFill>
              </a:rPr>
              <a:t> Raybaud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Prashanth Selvaraj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Philip Welkhoff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Edward Wenger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6490" y="2179595"/>
            <a:ext cx="2410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Duncan Earle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John Miller</a:t>
            </a:r>
          </a:p>
          <a:p>
            <a:r>
              <a:rPr lang="en-US" sz="2000" dirty="0" err="1">
                <a:solidFill>
                  <a:schemeClr val="accent4"/>
                </a:solidFill>
              </a:rPr>
              <a:t>Kafula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Silumbe</a:t>
            </a:r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Rick </a:t>
            </a:r>
            <a:r>
              <a:rPr lang="en-US" sz="2000" dirty="0" err="1">
                <a:solidFill>
                  <a:schemeClr val="accent4"/>
                </a:solidFill>
              </a:rPr>
              <a:t>Steketee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9578" y="214302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4"/>
                </a:solidFill>
              </a:rPr>
              <a:t>Busiku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Hamainza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6490" y="4074652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Thom </a:t>
            </a:r>
            <a:r>
              <a:rPr lang="en-US" sz="2000" dirty="0" err="1">
                <a:solidFill>
                  <a:schemeClr val="accent4"/>
                </a:solidFill>
              </a:rPr>
              <a:t>Eisele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9578" y="2925895"/>
            <a:ext cx="347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Malaria Modeling Consortium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76" y="1827141"/>
            <a:ext cx="182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IDM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9578" y="1794875"/>
            <a:ext cx="182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Zambia NMEC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6490" y="3762411"/>
            <a:ext cx="182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Tulane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71" y="1757432"/>
            <a:ext cx="755032" cy="794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46" y="1868387"/>
            <a:ext cx="1744643" cy="3265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59578" y="3674542"/>
            <a:ext cx="347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Study participants</a:t>
            </a:r>
          </a:p>
        </p:txBody>
      </p:sp>
    </p:spTree>
    <p:extLst>
      <p:ext uri="{BB962C8B-B14F-4D97-AF65-F5344CB8AC3E}">
        <p14:creationId xmlns:p14="http://schemas.microsoft.com/office/powerpoint/2010/main" val="82899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8180849" cy="4273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2504D-00E8-43D1-87EF-5305E502F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750"/>
            <a:ext cx="1463043" cy="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2096851" cy="204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4510667" cy="2041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4535049" cy="3029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6729427" cy="33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76" y="666750"/>
            <a:ext cx="8253023" cy="1102519"/>
          </a:xfrm>
        </p:spPr>
        <p:txBody>
          <a:bodyPr/>
          <a:lstStyle/>
          <a:p>
            <a:r>
              <a:rPr lang="en-US" dirty="0"/>
              <a:t>What is a strategy for malaria elimination in southern Africa?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6176" y="1962150"/>
            <a:ext cx="7795824" cy="2209800"/>
          </a:xfrm>
        </p:spPr>
        <p:txBody>
          <a:bodyPr/>
          <a:lstStyle/>
          <a:p>
            <a:r>
              <a:rPr lang="en-US" dirty="0"/>
              <a:t>Stratification as a means of efficient use of resources</a:t>
            </a:r>
          </a:p>
          <a:p>
            <a:r>
              <a:rPr lang="en-US" dirty="0"/>
              <a:t>Developing a model of malaria transmission</a:t>
            </a:r>
          </a:p>
          <a:p>
            <a:r>
              <a:rPr lang="en-US" dirty="0"/>
              <a:t>Creating a framework for stratification in Zambia</a:t>
            </a:r>
          </a:p>
        </p:txBody>
      </p:sp>
    </p:spTree>
    <p:extLst>
      <p:ext uri="{BB962C8B-B14F-4D97-AF65-F5344CB8AC3E}">
        <p14:creationId xmlns:p14="http://schemas.microsoft.com/office/powerpoint/2010/main" val="206255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176" y="666750"/>
            <a:ext cx="8253023" cy="1102519"/>
          </a:xfrm>
        </p:spPr>
        <p:txBody>
          <a:bodyPr/>
          <a:lstStyle/>
          <a:p>
            <a:r>
              <a:rPr lang="en-US" dirty="0"/>
              <a:t>What is a strategy for malaria elimination in southern Africa?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6176" y="1962150"/>
            <a:ext cx="7795824" cy="2209800"/>
          </a:xfrm>
        </p:spPr>
        <p:txBody>
          <a:bodyPr/>
          <a:lstStyle/>
          <a:p>
            <a:r>
              <a:rPr lang="en-US" dirty="0"/>
              <a:t>Stratification as a means of efficient use of resources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Developing a model of malaria transmission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Creating a framework for stratification in Zambia</a:t>
            </a:r>
          </a:p>
        </p:txBody>
      </p:sp>
    </p:spTree>
    <p:extLst>
      <p:ext uri="{BB962C8B-B14F-4D97-AF65-F5344CB8AC3E}">
        <p14:creationId xmlns:p14="http://schemas.microsoft.com/office/powerpoint/2010/main" val="18953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Stratification allows elimination goals to be achieved while limiting wasted resources</a:t>
            </a:r>
          </a:p>
        </p:txBody>
      </p:sp>
      <p:pic>
        <p:nvPicPr>
          <p:cNvPr id="4" name="Content Placeholder 3" descr="Jzambian3.tif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/>
          <a:srcRect l="260" t="360" r="318" b="386"/>
          <a:stretch/>
        </p:blipFill>
        <p:spPr>
          <a:xfrm>
            <a:off x="0" y="1095375"/>
            <a:ext cx="5375275" cy="3756025"/>
          </a:xfr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31004" y="1532573"/>
            <a:ext cx="2800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Reported case rates by district 2011 (case counts by facility)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7076" y="1392601"/>
            <a:ext cx="35169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Stratification</a:t>
            </a:r>
            <a:r>
              <a:rPr lang="en-US" sz="1800" dirty="0">
                <a:solidFill>
                  <a:schemeClr val="accent1"/>
                </a:solidFill>
              </a:rPr>
              <a:t>: The spatial targeting of interventions necessary to achieve control/elimination goals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Recommendations should be based on </a:t>
            </a:r>
            <a:r>
              <a:rPr lang="en-US" sz="1800" i="1" dirty="0">
                <a:solidFill>
                  <a:schemeClr val="accent1"/>
                </a:solidFill>
              </a:rPr>
              <a:t>achievable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Scale is based on </a:t>
            </a:r>
            <a:r>
              <a:rPr lang="en-US" sz="1800" i="1" dirty="0">
                <a:solidFill>
                  <a:schemeClr val="accent1"/>
                </a:solidFill>
              </a:rPr>
              <a:t>functional operational units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CFA45-49E9-411E-9E9A-4D2C04CFF54C}"/>
              </a:ext>
            </a:extLst>
          </p:cNvPr>
          <p:cNvSpPr/>
          <p:nvPr/>
        </p:nvSpPr>
        <p:spPr>
          <a:xfrm>
            <a:off x="7834577" y="4458298"/>
            <a:ext cx="1233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Caitlin Bever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4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What are the relevant dimensions for classification?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511" y="895350"/>
            <a:ext cx="2334089" cy="36992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Baseline transmission intensity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Population clustering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Rate of imported infections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2" y="971550"/>
            <a:ext cx="6242317" cy="33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3150"/>
      </p:ext>
    </p:extLst>
  </p:cSld>
  <p:clrMapOvr>
    <a:masterClrMapping/>
  </p:clrMapOvr>
</p:sld>
</file>

<file path=ppt/theme/theme1.xml><?xml version="1.0" encoding="utf-8"?>
<a:theme xmlns:a="http://schemas.openxmlformats.org/drawingml/2006/main" name="IDM PPT w copyright">
  <a:themeElements>
    <a:clrScheme name="IDM 1_27">
      <a:dk1>
        <a:sysClr val="windowText" lastClr="000000"/>
      </a:dk1>
      <a:lt1>
        <a:sysClr val="window" lastClr="FFFFFF"/>
      </a:lt1>
      <a:dk2>
        <a:srgbClr val="006692"/>
      </a:dk2>
      <a:lt2>
        <a:srgbClr val="EEECE1"/>
      </a:lt2>
      <a:accent1>
        <a:srgbClr val="000000"/>
      </a:accent1>
      <a:accent2>
        <a:srgbClr val="006692"/>
      </a:accent2>
      <a:accent3>
        <a:srgbClr val="5D87A1"/>
      </a:accent3>
      <a:accent4>
        <a:srgbClr val="6A737B"/>
      </a:accent4>
      <a:accent5>
        <a:srgbClr val="006692"/>
      </a:accent5>
      <a:accent6>
        <a:srgbClr val="F89828"/>
      </a:accent6>
      <a:hlink>
        <a:srgbClr val="0066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6 IDM Gates Template gray titles.potx" id="{37151EF7-C4CC-47AF-8380-F839E950456A}" vid="{0EBD19E5-24B3-4F5B-8D6F-E629FFF273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6FCQ3RPYFS27-342471493-83</_dlc_DocId>
    <_dlc_DocIdUrl xmlns="6d2bc46a-f014-48ed-be59-9d6cf5da36fb">
      <Url>https://idmod.sharepoint.com/reports/_layouts/15/DocIdRedir.aspx?ID=6FCQ3RPYFS27-342471493-83</Url>
      <Description>6FCQ3RPYFS27-342471493-83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1FC585CFE014299F3070BD58FF3B6" ma:contentTypeVersion="2" ma:contentTypeDescription="Create a new document." ma:contentTypeScope="" ma:versionID="0db9deeb76e805b3da33714916ac9c55">
  <xsd:schema xmlns:xsd="http://www.w3.org/2001/XMLSchema" xmlns:xs="http://www.w3.org/2001/XMLSchema" xmlns:p="http://schemas.microsoft.com/office/2006/metadata/properties" xmlns:ns2="6d2bc46a-f014-48ed-be59-9d6cf5da36fb" targetNamespace="http://schemas.microsoft.com/office/2006/metadata/properties" ma:root="true" ma:fieldsID="5249c552b58385a86de8056beecdc246" ns2:_="">
    <xsd:import namespace="6d2bc46a-f014-48ed-be59-9d6cf5da36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BE5527-ED92-4C46-AD59-6FE00DA800D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d2bc46a-f014-48ed-be59-9d6cf5da36f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D2FE63-6E6C-4AD4-BB25-9F09884AE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bc46a-f014-48ed-be59-9d6cf5da36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BF6C8D-7C84-46CC-A65D-6FD41A516C8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04BD9E3-648C-4F48-B7CC-0581F46D9A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2016 IDM Gates Template gray titles</Template>
  <TotalTime>14347</TotalTime>
  <Words>601</Words>
  <Application>Microsoft Office PowerPoint</Application>
  <PresentationFormat>On-screen Show (16:9)</PresentationFormat>
  <Paragraphs>110</Paragraphs>
  <Slides>35</Slides>
  <Notes>8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IDM PPT w copyright</vt:lpstr>
      <vt:lpstr>A road to malaria elimination in Zambia: Using mathematical models to inform malaria control and elimination strategies</vt:lpstr>
      <vt:lpstr>PowerPoint Presentation</vt:lpstr>
      <vt:lpstr>PowerPoint Presentation</vt:lpstr>
      <vt:lpstr>PowerPoint Presentation</vt:lpstr>
      <vt:lpstr>PowerPoint Presentation</vt:lpstr>
      <vt:lpstr>What is a strategy for malaria elimination in southern Africa?</vt:lpstr>
      <vt:lpstr>What is a strategy for malaria elimination in southern Africa?</vt:lpstr>
      <vt:lpstr>Stratification allows elimination goals to be achieved while limiting wasted resources</vt:lpstr>
      <vt:lpstr>What are the relevant dimensions for classification?</vt:lpstr>
      <vt:lpstr>What are the relevant dimensions for classification?</vt:lpstr>
      <vt:lpstr>What are the relevant dimensions for classification?</vt:lpstr>
      <vt:lpstr>What are key elements to get right in our models?</vt:lpstr>
      <vt:lpstr>What is a strategy for malaria elimination in southern Africa?</vt:lpstr>
      <vt:lpstr>EMOD is a modular, individual-based model</vt:lpstr>
      <vt:lpstr>Immunity shapes the course of individual infections</vt:lpstr>
      <vt:lpstr>Parasite dynamics and acquisition of immunity are calibrated to field data…</vt:lpstr>
      <vt:lpstr>…allowing us to predict the relative contribution to transmission from various population groups</vt:lpstr>
      <vt:lpstr>What is a strategy for malaria elimination in southern Africa?</vt:lpstr>
      <vt:lpstr>To understand how infections spread and respond to interventions, we need a spatial model of transmission</vt:lpstr>
      <vt:lpstr>What does it take to model at the household level?</vt:lpstr>
      <vt:lpstr>Rich data and diverse transmission settings make the Lake Kariba region an excellent study area to model</vt:lpstr>
      <vt:lpstr>Include in the model all the interventions that have been deployed in this area</vt:lpstr>
      <vt:lpstr>Can we be confident that our model captures local transmission dynamics?</vt:lpstr>
      <vt:lpstr>Using calibrated model, test whether various intervention scenarios would lead to elimination</vt:lpstr>
      <vt:lpstr>Model predicts that elimination is likely in this area as long as importation is limited</vt:lpstr>
      <vt:lpstr>Elimination strategy depends on baseline transmission intensity, local household density, and importation rate</vt:lpstr>
      <vt:lpstr>What does a practical roadmap for elimination look like?</vt:lpstr>
      <vt:lpstr>Southern Province health facility catchment areas</vt:lpstr>
      <vt:lpstr>Baseline transmission</vt:lpstr>
      <vt:lpstr>Clustering of settlements</vt:lpstr>
      <vt:lpstr>PowerPoint Presentation</vt:lpstr>
      <vt:lpstr>Importation rates</vt:lpstr>
      <vt:lpstr>Southern Province stratification of intervention pkgs</vt:lpstr>
      <vt:lpstr>Ongoing projects in this space</vt:lpstr>
      <vt:lpstr>Thank you!</vt:lpstr>
    </vt:vector>
  </TitlesOfParts>
  <Company>Intellectual Ventures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mathematical models to inform malaria control and elimination strategies</dc:title>
  <dc:creator>Jaline Gerardin</dc:creator>
  <cp:lastModifiedBy>Jaline Gerardin</cp:lastModifiedBy>
  <cp:revision>63</cp:revision>
  <cp:lastPrinted>2013-01-29T16:01:26Z</cp:lastPrinted>
  <dcterms:created xsi:type="dcterms:W3CDTF">2018-03-23T20:03:59Z</dcterms:created>
  <dcterms:modified xsi:type="dcterms:W3CDTF">2018-04-17T03:43:25Z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0x010100A851FC585CFE014299F3070BD58FF3B6</vt:lpwstr>
  </property>
  <property fmtid="{D5CDD505-2E9C-101B-9397-08002B2CF9AE}" pid="3" name="_dlc_DocIdItemGuid">
    <vt:lpwstr>776e4774-1e0d-43d4-97d2-4ea5bdd56979</vt:lpwstr>
  </property>
</Properties>
</file>