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s/slide1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Layouts/slideLayout16.xml" ContentType="application/vnd.openxmlformats-officedocument.presentationml.slideLayout+xml"/>
  <Override PartName="/ppt/notesSlides/notesSlide5.xml" ContentType="application/vnd.openxmlformats-officedocument.presentationml.notesSlide+xml"/>
  <Override PartName="/ppt/slideLayouts/slideLayout15.xml" ContentType="application/vnd.openxmlformats-officedocument.presentationml.slideLayout+xml"/>
  <Override PartName="/ppt/slideMasters/slideMaster1.xml" ContentType="application/vnd.openxmlformats-officedocument.presentationml.slideMaster+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21.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3" r:id="rId3"/>
    <p:sldId id="264" r:id="rId4"/>
    <p:sldId id="265" r:id="rId5"/>
    <p:sldId id="266" r:id="rId6"/>
    <p:sldId id="258" r:id="rId7"/>
    <p:sldId id="259" r:id="rId8"/>
    <p:sldId id="260" r:id="rId9"/>
    <p:sldId id="261" r:id="rId10"/>
    <p:sldId id="262" r:id="rId11"/>
    <p:sldId id="267" r:id="rId12"/>
    <p:sldId id="268" r:id="rId13"/>
    <p:sldId id="276" r:id="rId14"/>
    <p:sldId id="269" r:id="rId15"/>
    <p:sldId id="270" r:id="rId16"/>
    <p:sldId id="272" r:id="rId17"/>
    <p:sldId id="271" r:id="rId18"/>
    <p:sldId id="275"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569" autoAdjust="0"/>
  </p:normalViewPr>
  <p:slideViewPr>
    <p:cSldViewPr>
      <p:cViewPr varScale="1">
        <p:scale>
          <a:sx n="84" d="100"/>
          <a:sy n="84" d="100"/>
        </p:scale>
        <p:origin x="1430"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1307D4-9C0F-4E2F-86CE-FCB5C0952060}" type="datetimeFigureOut">
              <a:rPr lang="en-US" smtClean="0"/>
              <a:t>4/19/2016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CB81DD-061A-4366-81D4-47FAE228BBD0}" type="slidenum">
              <a:rPr lang="en-US" smtClean="0"/>
              <a:t>‹#›</a:t>
            </a:fld>
            <a:endParaRPr lang="en-US"/>
          </a:p>
        </p:txBody>
      </p:sp>
    </p:spTree>
    <p:extLst>
      <p:ext uri="{BB962C8B-B14F-4D97-AF65-F5344CB8AC3E}">
        <p14:creationId xmlns:p14="http://schemas.microsoft.com/office/powerpoint/2010/main" val="294103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FA372E9-B3B7-1A4A-98A3-DF15D4698C7B}" type="slidenum">
              <a:rPr lang="en-US" smtClean="0"/>
              <a:pPr>
                <a:defRPr/>
              </a:pPr>
              <a:t>2</a:t>
            </a:fld>
            <a:endParaRPr lang="en-US" dirty="0"/>
          </a:p>
        </p:txBody>
      </p:sp>
    </p:spTree>
    <p:extLst>
      <p:ext uri="{BB962C8B-B14F-4D97-AF65-F5344CB8AC3E}">
        <p14:creationId xmlns:p14="http://schemas.microsoft.com/office/powerpoint/2010/main" val="210813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5B4810-E9FE-4AB0-B426-D1AA114E94C4}" type="slidenum">
              <a:rPr lang="en-US" altLang="en-US" smtClean="0"/>
              <a:pPr/>
              <a:t>3</a:t>
            </a:fld>
            <a:endParaRPr lang="en-US" altLang="en-US"/>
          </a:p>
        </p:txBody>
      </p:sp>
    </p:spTree>
    <p:extLst>
      <p:ext uri="{BB962C8B-B14F-4D97-AF65-F5344CB8AC3E}">
        <p14:creationId xmlns:p14="http://schemas.microsoft.com/office/powerpoint/2010/main" val="98985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a:lstStyle/>
          <a:p>
            <a:pPr defTabSz="898647">
              <a:defRPr/>
            </a:pPr>
            <a:r>
              <a:rPr lang="en-US" dirty="0"/>
              <a:t>Following the positive result of the Thai trial and the availability of multiple promising prime-boost HIV vaccine regimens, there is interest in designing efficient multi-vaccine arm Phase 2b efficacy trials with a shared placebo group</a:t>
            </a:r>
          </a:p>
          <a:p>
            <a:pPr eaLnBrk="1" hangingPunct="1"/>
            <a:endParaRPr lang="en-US" dirty="0" smtClean="0"/>
          </a:p>
        </p:txBody>
      </p:sp>
    </p:spTree>
    <p:extLst>
      <p:ext uri="{BB962C8B-B14F-4D97-AF65-F5344CB8AC3E}">
        <p14:creationId xmlns:p14="http://schemas.microsoft.com/office/powerpoint/2010/main" val="141720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DEF2191-87D4-4AC0-A1CE-DE3B5ADA0783}" type="slidenum">
              <a:rPr lang="bg-BG" smtClean="0">
                <a:solidFill>
                  <a:prstClr val="black"/>
                </a:solidFill>
              </a:rPr>
              <a:pPr>
                <a:defRPr/>
              </a:pPr>
              <a:t>5</a:t>
            </a:fld>
            <a:endParaRPr lang="bg-BG">
              <a:solidFill>
                <a:prstClr val="black"/>
              </a:solidFill>
            </a:endParaRPr>
          </a:p>
        </p:txBody>
      </p:sp>
    </p:spTree>
    <p:extLst>
      <p:ext uri="{BB962C8B-B14F-4D97-AF65-F5344CB8AC3E}">
        <p14:creationId xmlns:p14="http://schemas.microsoft.com/office/powerpoint/2010/main" val="1568009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Detailed demographics:</a:t>
            </a:r>
            <a:r>
              <a:rPr lang="en-US" baseline="0" dirty="0" smtClean="0"/>
              <a:t> fertility and mortality by age and gender</a:t>
            </a:r>
          </a:p>
          <a:p>
            <a:r>
              <a:rPr lang="en-US" baseline="0" dirty="0" smtClean="0"/>
              <a:t>Explicit network of relationships that form and break. Transmission is modeled at the level of individual coital acts with factors such as condom usage, STI co-infection, VMMC, and viral suppression on ART.</a:t>
            </a:r>
          </a:p>
          <a:p>
            <a:r>
              <a:rPr lang="en-US" baseline="0" dirty="0" smtClean="0"/>
              <a:t>Detailed within-host biology including age dependence of duration of latency, CD4 decline, CD4 reconstitution on ART</a:t>
            </a:r>
          </a:p>
          <a:p>
            <a:r>
              <a:rPr lang="en-US" baseline="0" dirty="0" smtClean="0"/>
              <a:t>Detailed health systems modeling. You can configure a cascade of care.</a:t>
            </a:r>
          </a:p>
          <a:p>
            <a:r>
              <a:rPr lang="en-US" baseline="0" dirty="0" smtClean="0"/>
              <a:t>Calibrated to four cluster-randomized HIV prevalence surveys done by Human Sciences Research Council (HSRC) in 2002, 2005, 2008, and 2012.</a:t>
            </a:r>
          </a:p>
          <a:p>
            <a:r>
              <a:rPr lang="en-US" baseline="0" dirty="0" smtClean="0"/>
              <a:t>Also calibrated to mortality rates because South Africa has had fairly complete vital registration since 1991.</a:t>
            </a:r>
          </a:p>
          <a:p>
            <a:r>
              <a:rPr lang="en-US" baseline="0" dirty="0" smtClean="0"/>
              <a:t>We don’t calibrate to antenatal prevalence because its relationship to general population prevalence may change over time.</a:t>
            </a:r>
          </a:p>
          <a:p>
            <a:r>
              <a:rPr lang="en-US" baseline="0" dirty="0" smtClean="0"/>
              <a:t>Instead, we extract as much information as we can from the HSRC surveys by calibrating to age- and gender-stratified prevalence. This gives us some info about the past </a:t>
            </a:r>
            <a:r>
              <a:rPr lang="en-US" baseline="0" smtClean="0"/>
              <a:t>epidemic trends.</a:t>
            </a:r>
            <a:endParaRPr lang="en-US" dirty="0"/>
          </a:p>
        </p:txBody>
      </p:sp>
      <p:sp>
        <p:nvSpPr>
          <p:cNvPr id="4" name="Slide Number Placeholder 3"/>
          <p:cNvSpPr>
            <a:spLocks noGrp="1"/>
          </p:cNvSpPr>
          <p:nvPr>
            <p:ph type="sldNum" sz="quarter" idx="10"/>
          </p:nvPr>
        </p:nvSpPr>
        <p:spPr/>
        <p:txBody>
          <a:bodyPr/>
          <a:lstStyle/>
          <a:p>
            <a:fld id="{9DDC471C-C279-4984-BE55-C80EE90EC8F7}" type="slidenum">
              <a:rPr lang="en-US" smtClean="0"/>
              <a:t>13</a:t>
            </a:fld>
            <a:endParaRPr lang="en-US"/>
          </a:p>
        </p:txBody>
      </p:sp>
    </p:spTree>
    <p:extLst>
      <p:ext uri="{BB962C8B-B14F-4D97-AF65-F5344CB8AC3E}">
        <p14:creationId xmlns:p14="http://schemas.microsoft.com/office/powerpoint/2010/main" val="22203343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www.facebook.com/helpendhiv"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twitter.com/HelpEndHIV"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www.facebook.com/helpendhiv" TargetMode="External"/><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twitter.com/HelpEndHIV" TargetMode="Externa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facebook.com/helpendhiv"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twitter.com/HelpEndHIV"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facebook.com/helpendhiv"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twitter.com/HelpEndHIV"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facebook.com/helpendhiv"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s://twitter.com/HelpEndHIV"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twitter.com/HelpEndHIV" TargetMode="External"/><Relationship Id="rId2" Type="http://schemas.openxmlformats.org/officeDocument/2006/relationships/hyperlink" Target="https://www.facebook.com/helpendhiv"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collage">
    <p:spTree>
      <p:nvGrpSpPr>
        <p:cNvPr id="1" name=""/>
        <p:cNvGrpSpPr/>
        <p:nvPr/>
      </p:nvGrpSpPr>
      <p:grpSpPr>
        <a:xfrm>
          <a:off x="0" y="0"/>
          <a:ext cx="0" cy="0"/>
          <a:chOff x="0" y="0"/>
          <a:chExt cx="0" cy="0"/>
        </a:xfrm>
      </p:grpSpPr>
      <p:sp>
        <p:nvSpPr>
          <p:cNvPr id="10" name="Rectangle 9"/>
          <p:cNvSpPr/>
          <p:nvPr/>
        </p:nvSpPr>
        <p:spPr>
          <a:xfrm>
            <a:off x="1187450" y="2133600"/>
            <a:ext cx="6819900" cy="2808288"/>
          </a:xfrm>
          <a:prstGeom prst="rect">
            <a:avLst/>
          </a:prstGeom>
          <a:solidFill>
            <a:srgbClr val="DC3B0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404041"/>
              </a:solidFill>
            </a:endParaRPr>
          </a:p>
        </p:txBody>
      </p:sp>
      <p:pic>
        <p:nvPicPr>
          <p:cNvPr id="11"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77813"/>
            <a:ext cx="1196975" cy="73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Picture Placeholder 7"/>
          <p:cNvSpPr>
            <a:spLocks noGrp="1"/>
          </p:cNvSpPr>
          <p:nvPr>
            <p:ph type="pic" sz="quarter" idx="10"/>
          </p:nvPr>
        </p:nvSpPr>
        <p:spPr>
          <a:xfrm>
            <a:off x="1332181" y="2296816"/>
            <a:ext cx="2087905" cy="2501230"/>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41" name="Picture Placeholder 7"/>
          <p:cNvSpPr>
            <a:spLocks noGrp="1"/>
          </p:cNvSpPr>
          <p:nvPr>
            <p:ph type="pic" sz="quarter" idx="12"/>
          </p:nvPr>
        </p:nvSpPr>
        <p:spPr>
          <a:xfrm>
            <a:off x="3561830" y="2298468"/>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42" name="Picture Placeholder 7"/>
          <p:cNvSpPr>
            <a:spLocks noGrp="1"/>
          </p:cNvSpPr>
          <p:nvPr>
            <p:ph type="pic" sz="quarter" idx="13"/>
          </p:nvPr>
        </p:nvSpPr>
        <p:spPr>
          <a:xfrm>
            <a:off x="3561830" y="3626868"/>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a:p>
        </p:txBody>
      </p:sp>
      <p:sp>
        <p:nvSpPr>
          <p:cNvPr id="43" name="Picture Placeholder 7"/>
          <p:cNvSpPr>
            <a:spLocks noGrp="1"/>
          </p:cNvSpPr>
          <p:nvPr>
            <p:ph type="pic" sz="quarter" idx="14"/>
          </p:nvPr>
        </p:nvSpPr>
        <p:spPr>
          <a:xfrm>
            <a:off x="5783908" y="2298468"/>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a:p>
        </p:txBody>
      </p:sp>
      <p:sp>
        <p:nvSpPr>
          <p:cNvPr id="44" name="Picture Placeholder 7"/>
          <p:cNvSpPr>
            <a:spLocks noGrp="1"/>
          </p:cNvSpPr>
          <p:nvPr>
            <p:ph type="pic" sz="quarter" idx="15"/>
          </p:nvPr>
        </p:nvSpPr>
        <p:spPr>
          <a:xfrm>
            <a:off x="5783908" y="3626868"/>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a:p>
        </p:txBody>
      </p:sp>
      <p:sp>
        <p:nvSpPr>
          <p:cNvPr id="12" name="Date Placeholder 4"/>
          <p:cNvSpPr>
            <a:spLocks noGrp="1"/>
          </p:cNvSpPr>
          <p:nvPr>
            <p:ph type="dt" sz="half" idx="16"/>
          </p:nvPr>
        </p:nvSpPr>
        <p:spPr>
          <a:xfrm>
            <a:off x="1258888" y="6365875"/>
            <a:ext cx="2222500" cy="365125"/>
          </a:xfrm>
          <a:prstGeom prst="rect">
            <a:avLst/>
          </a:prstGeom>
        </p:spPr>
        <p:txBody>
          <a:bodyPr/>
          <a:lstStyle>
            <a:lvl1pPr>
              <a:defRPr sz="1400" smtClean="0">
                <a:solidFill>
                  <a:srgbClr val="F2F0E6"/>
                </a:solidFill>
              </a:defRPr>
            </a:lvl1pPr>
          </a:lstStyle>
          <a:p>
            <a:pPr fontAlgn="base">
              <a:spcBef>
                <a:spcPct val="0"/>
              </a:spcBef>
              <a:spcAft>
                <a:spcPct val="0"/>
              </a:spcAft>
              <a:defRPr/>
            </a:pPr>
            <a:endParaRPr lang="en-US" dirty="0">
              <a:cs typeface="Arial" charset="0"/>
            </a:endParaRPr>
          </a:p>
        </p:txBody>
      </p:sp>
      <p:sp>
        <p:nvSpPr>
          <p:cNvPr id="13" name="Slide Number Placeholder 6"/>
          <p:cNvSpPr>
            <a:spLocks noGrp="1"/>
          </p:cNvSpPr>
          <p:nvPr>
            <p:ph type="sldNum" sz="quarter" idx="17"/>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E1936DBB-2E64-4598-8D8B-B6B0ED5CD01B}" type="slidenum">
              <a:rPr lang="en-US">
                <a:cs typeface="Arial" charset="0"/>
              </a:rPr>
              <a:pPr fontAlgn="base">
                <a:spcBef>
                  <a:spcPct val="0"/>
                </a:spcBef>
                <a:spcAft>
                  <a:spcPct val="0"/>
                </a:spcAft>
                <a:defRPr/>
              </a:pPr>
              <a:t>‹#›</a:t>
            </a:fld>
            <a:endParaRPr lang="en-US" dirty="0">
              <a:cs typeface="Arial" charset="0"/>
            </a:endParaRPr>
          </a:p>
        </p:txBody>
      </p:sp>
      <p:sp>
        <p:nvSpPr>
          <p:cNvPr id="14" name="Rectangle 13">
            <a:hlinkClick r:id="rId3"/>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15" name="Rectangle 14">
            <a:hlinkClick r:id="rId4"/>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19" name="Title 1"/>
          <p:cNvSpPr>
            <a:spLocks noGrp="1"/>
          </p:cNvSpPr>
          <p:nvPr>
            <p:ph type="ctrTitle"/>
          </p:nvPr>
        </p:nvSpPr>
        <p:spPr>
          <a:xfrm>
            <a:off x="1403648" y="1261120"/>
            <a:ext cx="6408712" cy="720080"/>
          </a:xfrm>
          <a:prstGeom prst="rect">
            <a:avLst/>
          </a:prstGeom>
        </p:spPr>
        <p:txBody>
          <a:bodyPr rtlCol="0" anchor="ctr" anchorCtr="0">
            <a:normAutofit/>
          </a:bodyPr>
          <a:lstStyle>
            <a:lvl1pPr>
              <a:defRPr lang="bg-BG" sz="3600" dirty="0"/>
            </a:lvl1pPr>
          </a:lstStyle>
          <a:p>
            <a:pPr lvl="0"/>
            <a:r>
              <a:rPr lang="en-US" dirty="0" smtClean="0"/>
              <a:t>Click to edit Master title style</a:t>
            </a:r>
            <a:endParaRPr lang="bg-BG" dirty="0"/>
          </a:p>
        </p:txBody>
      </p:sp>
      <p:sp>
        <p:nvSpPr>
          <p:cNvPr id="16" name="Subtitle 2"/>
          <p:cNvSpPr>
            <a:spLocks noGrp="1"/>
          </p:cNvSpPr>
          <p:nvPr>
            <p:ph type="subTitle" idx="1" hasCustomPrompt="1"/>
          </p:nvPr>
        </p:nvSpPr>
        <p:spPr>
          <a:xfrm>
            <a:off x="1086896" y="5633252"/>
            <a:ext cx="7066504" cy="579140"/>
          </a:xfrm>
          <a:prstGeom prst="rect">
            <a:avLst/>
          </a:prstGeom>
        </p:spPr>
        <p:txBody>
          <a:bodyPr/>
          <a:lstStyle>
            <a:lvl1pPr marL="0" indent="0" algn="l">
              <a:buNone/>
              <a:defRPr sz="1050" b="0" baseline="0">
                <a:solidFill>
                  <a:schemeClr val="bg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Research reported in this publication was supported by the National Institute of Allergy And Infectious Diseases of the National Institutes of Health under Award Number UM1A1068614. The content is solely the responsibility of the authors and does not necessarily represent the official views of the National Institutes of Health. </a:t>
            </a:r>
            <a:endParaRPr lang="bg-BG" dirty="0"/>
          </a:p>
        </p:txBody>
      </p:sp>
      <p:sp>
        <p:nvSpPr>
          <p:cNvPr id="18" name="Subtitle 2"/>
          <p:cNvSpPr txBox="1">
            <a:spLocks/>
          </p:cNvSpPr>
          <p:nvPr userDrawn="1"/>
        </p:nvSpPr>
        <p:spPr bwMode="auto">
          <a:xfrm>
            <a:off x="1097504" y="5018088"/>
            <a:ext cx="7055896"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600" b="0" kern="1200">
                <a:solidFill>
                  <a:schemeClr val="tx2"/>
                </a:solidFill>
                <a:latin typeface="Franklin Gothic Book" panose="020B0503020102020204" pitchFamily="34" charset="0"/>
                <a:ea typeface="+mn-ea"/>
                <a:cs typeface="+mn-cs"/>
              </a:defRPr>
            </a:lvl1pPr>
            <a:lvl2pPr marL="457200" indent="0" algn="ctr" rtl="0" eaLnBrk="1" fontAlgn="base" hangingPunct="1">
              <a:spcBef>
                <a:spcPct val="20000"/>
              </a:spcBef>
              <a:spcAft>
                <a:spcPct val="0"/>
              </a:spcAft>
              <a:buClr>
                <a:schemeClr val="tx2"/>
              </a:buClr>
              <a:buFont typeface="Arial" charset="0"/>
              <a:buNone/>
              <a:defRPr sz="2800" kern="1200">
                <a:solidFill>
                  <a:schemeClr val="tx1">
                    <a:tint val="75000"/>
                  </a:schemeClr>
                </a:solidFill>
                <a:latin typeface="Franklin Gothic Book" panose="020B0503020102020204" pitchFamily="34" charset="0"/>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Franklin Gothic Book" panose="020B0503020102020204" pitchFamily="34" charset="0"/>
                <a:ea typeface="+mn-ea"/>
                <a:cs typeface="+mn-cs"/>
              </a:defRPr>
            </a:lvl3pPr>
            <a:lvl4pPr marL="1371600" indent="0" algn="ctr" rtl="0" eaLnBrk="1" fontAlgn="base" hangingPunct="1">
              <a:spcBef>
                <a:spcPct val="20000"/>
              </a:spcBef>
              <a:spcAft>
                <a:spcPct val="0"/>
              </a:spcAft>
              <a:buClr>
                <a:schemeClr val="tx2"/>
              </a:buClr>
              <a:buFont typeface="Arial" charset="0"/>
              <a:buNone/>
              <a:defRPr sz="2000" kern="1200">
                <a:solidFill>
                  <a:schemeClr val="tx1">
                    <a:tint val="75000"/>
                  </a:schemeClr>
                </a:solidFill>
                <a:latin typeface="Franklin Gothic Book" panose="020B0503020102020204" pitchFamily="34" charset="0"/>
                <a:ea typeface="+mn-ea"/>
                <a:cs typeface="+mn-cs"/>
              </a:defRPr>
            </a:lvl4pPr>
            <a:lvl5pPr marL="1828800" indent="0" algn="ctr" rtl="0" eaLnBrk="1" fontAlgn="base" hangingPunct="1">
              <a:spcBef>
                <a:spcPct val="20000"/>
              </a:spcBef>
              <a:spcAft>
                <a:spcPct val="0"/>
              </a:spcAft>
              <a:buClr>
                <a:schemeClr val="tx2"/>
              </a:buClr>
              <a:buFont typeface="Century Gothic" pitchFamily="34" charset="0"/>
              <a:buNone/>
              <a:defRPr sz="2000" kern="1200">
                <a:solidFill>
                  <a:schemeClr val="tx1">
                    <a:tint val="75000"/>
                  </a:schemeClr>
                </a:solidFill>
                <a:latin typeface="Franklin Gothic Book" panose="020B050302010202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3589A5"/>
                </a:solidFill>
              </a:rPr>
              <a:t>Click to edit Master subtitle style</a:t>
            </a:r>
            <a:endParaRPr lang="bg-BG" dirty="0">
              <a:solidFill>
                <a:srgbClr val="3589A5"/>
              </a:solidFill>
            </a:endParaRPr>
          </a:p>
        </p:txBody>
      </p:sp>
    </p:spTree>
    <p:extLst>
      <p:ext uri="{BB962C8B-B14F-4D97-AF65-F5344CB8AC3E}">
        <p14:creationId xmlns:p14="http://schemas.microsoft.com/office/powerpoint/2010/main" val="3541374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fontAlgn="base">
              <a:spcBef>
                <a:spcPct val="0"/>
              </a:spcBef>
              <a:spcAft>
                <a:spcPct val="0"/>
              </a:spcAft>
              <a:defRPr/>
            </a:pPr>
            <a:endParaRPr lang="en-US" dirty="0">
              <a:cs typeface="Arial" charset="0"/>
            </a:endParaRPr>
          </a:p>
        </p:txBody>
      </p:sp>
      <p:sp>
        <p:nvSpPr>
          <p:cNvPr id="4"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C773BCFB-F5CA-4A62-BA61-3FDED4262A57}" type="slidenum">
              <a:rPr lang="en-US">
                <a:cs typeface="Arial" charset="0"/>
              </a:rPr>
              <a:pPr fontAlgn="base">
                <a:spcBef>
                  <a:spcPct val="0"/>
                </a:spcBef>
                <a:spcAft>
                  <a:spcPct val="0"/>
                </a:spcAft>
                <a:defRPr/>
              </a:pPr>
              <a:t>‹#›</a:t>
            </a:fld>
            <a:endParaRPr lang="en-US" dirty="0">
              <a:cs typeface="Arial" charset="0"/>
            </a:endParaRPr>
          </a:p>
        </p:txBody>
      </p:sp>
      <p:sp>
        <p:nvSpPr>
          <p:cNvPr id="5" name="Title 1"/>
          <p:cNvSpPr>
            <a:spLocks noGrp="1"/>
          </p:cNvSpPr>
          <p:nvPr>
            <p:ph type="ctrTitle"/>
          </p:nvPr>
        </p:nvSpPr>
        <p:spPr>
          <a:xfrm>
            <a:off x="1403648" y="1337320"/>
            <a:ext cx="6408712" cy="720080"/>
          </a:xfrm>
          <a:prstGeom prst="rect">
            <a:avLst/>
          </a:prstGeom>
        </p:spPr>
        <p:txBody>
          <a:bodyPr rtlCol="0" anchor="ctr" anchorCtr="0">
            <a:normAutofit/>
          </a:bodyPr>
          <a:lstStyle>
            <a:lvl1pPr>
              <a:defRPr lang="bg-BG" sz="3600" dirty="0"/>
            </a:lvl1pPr>
          </a:lstStyle>
          <a:p>
            <a:pPr lvl="0"/>
            <a:r>
              <a:rPr lang="en-US" dirty="0" smtClean="0"/>
              <a:t>Click to edit Master title style</a:t>
            </a:r>
            <a:endParaRPr lang="bg-BG"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25744" y="3159140"/>
            <a:ext cx="3286162" cy="2022459"/>
          </a:xfrm>
          <a:prstGeom prst="rect">
            <a:avLst/>
          </a:prstGeom>
        </p:spPr>
      </p:pic>
      <p:sp>
        <p:nvSpPr>
          <p:cNvPr id="6" name="Rectangle 5">
            <a:hlinkClick r:id="rId3"/>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7" name="Rectangle 6">
            <a:hlinkClick r:id="rId4"/>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Tree>
    <p:extLst>
      <p:ext uri="{BB962C8B-B14F-4D97-AF65-F5344CB8AC3E}">
        <p14:creationId xmlns:p14="http://schemas.microsoft.com/office/powerpoint/2010/main" val="4080515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ly Picture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9144000" cy="6165304"/>
          </a:xfrm>
          <a:prstGeom prst="rect">
            <a:avLst/>
          </a:prstGeom>
        </p:spPr>
        <p:txBody>
          <a:bodyPr rtlCol="0">
            <a:normAutofit/>
          </a:bodyPr>
          <a:lstStyle>
            <a:lvl1pPr marL="342900" indent="-342900">
              <a:defRPr lang="bg-BG" sz="3200" kern="1200" noProof="0" dirty="0">
                <a:solidFill>
                  <a:schemeClr val="bg2"/>
                </a:solidFill>
                <a:latin typeface="Franklin Gothic Demi" panose="020B0703020102020204" pitchFamily="34" charset="0"/>
                <a:ea typeface="+mn-ea"/>
                <a:cs typeface="+mn-cs"/>
              </a:defRPr>
            </a:lvl1pPr>
          </a:lstStyle>
          <a:p>
            <a:pPr marL="342900" lvl="0" indent="-342900" algn="l" rtl="0" eaLnBrk="1" fontAlgn="base" hangingPunct="1">
              <a:spcBef>
                <a:spcPct val="20000"/>
              </a:spcBef>
              <a:spcAft>
                <a:spcPct val="0"/>
              </a:spcAft>
              <a:buFont typeface="Arial" charset="0"/>
              <a:buChar char="•"/>
            </a:pPr>
            <a:r>
              <a:rPr lang="en-US" noProof="0" smtClean="0"/>
              <a:t>Click icon to add picture</a:t>
            </a:r>
            <a:endParaRPr lang="bg-BG" noProof="0" dirty="0"/>
          </a:p>
        </p:txBody>
      </p:sp>
      <p:sp>
        <p:nvSpPr>
          <p:cNvPr id="3" name="Date Placeholder 4"/>
          <p:cNvSpPr>
            <a:spLocks noGrp="1"/>
          </p:cNvSpPr>
          <p:nvPr>
            <p:ph type="dt" sz="half" idx="11"/>
          </p:nvPr>
        </p:nvSpPr>
        <p:spPr>
          <a:xfrm>
            <a:off x="1258888" y="6365875"/>
            <a:ext cx="2222500" cy="365125"/>
          </a:xfrm>
          <a:prstGeom prst="rect">
            <a:avLst/>
          </a:prstGeom>
        </p:spPr>
        <p:txBody>
          <a:bodyPr/>
          <a:lstStyle>
            <a:lvl1pPr>
              <a:defRPr sz="1400" smtClean="0">
                <a:solidFill>
                  <a:srgbClr val="F2F0E6"/>
                </a:solidFill>
              </a:defRPr>
            </a:lvl1pPr>
          </a:lstStyle>
          <a:p>
            <a:pPr fontAlgn="base">
              <a:spcBef>
                <a:spcPct val="0"/>
              </a:spcBef>
              <a:spcAft>
                <a:spcPct val="0"/>
              </a:spcAft>
              <a:defRPr/>
            </a:pPr>
            <a:endParaRPr lang="en-US" dirty="0">
              <a:cs typeface="Arial" charset="0"/>
            </a:endParaRPr>
          </a:p>
        </p:txBody>
      </p:sp>
      <p:sp>
        <p:nvSpPr>
          <p:cNvPr id="4" name="Slide Number Placeholder 6"/>
          <p:cNvSpPr>
            <a:spLocks noGrp="1"/>
          </p:cNvSpPr>
          <p:nvPr>
            <p:ph type="sldNum" sz="quarter" idx="12"/>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8C108591-F2F9-40AD-A410-36AFAFDB4837}" type="slidenum">
              <a:rPr lang="en-US">
                <a:cs typeface="Arial" charset="0"/>
              </a:rPr>
              <a:pPr fontAlgn="base">
                <a:spcBef>
                  <a:spcPct val="0"/>
                </a:spcBef>
                <a:spcAft>
                  <a:spcPct val="0"/>
                </a:spcAft>
                <a:defRPr/>
              </a:pPr>
              <a:t>‹#›</a:t>
            </a:fld>
            <a:endParaRPr lang="en-US" dirty="0">
              <a:cs typeface="Arial" charset="0"/>
            </a:endParaRPr>
          </a:p>
        </p:txBody>
      </p:sp>
      <p:sp>
        <p:nvSpPr>
          <p:cNvPr id="5" name="Rectangle 4">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6" name="Rectangle 5">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Tree>
    <p:extLst>
      <p:ext uri="{BB962C8B-B14F-4D97-AF65-F5344CB8AC3E}">
        <p14:creationId xmlns:p14="http://schemas.microsoft.com/office/powerpoint/2010/main" val="404538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fontAlgn="base">
              <a:spcBef>
                <a:spcPct val="0"/>
              </a:spcBef>
              <a:spcAft>
                <a:spcPct val="0"/>
              </a:spcAft>
              <a:defRPr/>
            </a:pPr>
            <a:endParaRPr lang="en-US" dirty="0">
              <a:cs typeface="Arial" charset="0"/>
            </a:endParaRPr>
          </a:p>
        </p:txBody>
      </p:sp>
      <p:sp>
        <p:nvSpPr>
          <p:cNvPr id="3"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B69A9E4F-1D52-42F0-A31F-399ACA6C861C}" type="slidenum">
              <a:rPr lang="en-US">
                <a:cs typeface="Arial" charset="0"/>
              </a:rPr>
              <a:pPr fontAlgn="base">
                <a:spcBef>
                  <a:spcPct val="0"/>
                </a:spcBef>
                <a:spcAft>
                  <a:spcPct val="0"/>
                </a:spcAft>
                <a:defRPr/>
              </a:pPr>
              <a:t>‹#›</a:t>
            </a:fld>
            <a:endParaRPr lang="en-US" dirty="0">
              <a:cs typeface="Arial" charset="0"/>
            </a:endParaRPr>
          </a:p>
        </p:txBody>
      </p:sp>
      <p:sp>
        <p:nvSpPr>
          <p:cNvPr id="4" name="Rectangle 3">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5" name="Rectangle 4">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Tree>
    <p:extLst>
      <p:ext uri="{BB962C8B-B14F-4D97-AF65-F5344CB8AC3E}">
        <p14:creationId xmlns:p14="http://schemas.microsoft.com/office/powerpoint/2010/main" val="94776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mj-lt"/>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defRPr lang="en-US" sz="2800" kern="1200" dirty="0" smtClean="0">
                <a:solidFill>
                  <a:schemeClr val="tx1"/>
                </a:solidFill>
                <a:latin typeface="+mj-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rtl="0" eaLnBrk="1" fontAlgn="base" hangingPunct="1">
              <a:spcBef>
                <a:spcPct val="20000"/>
              </a:spcBef>
              <a:spcAft>
                <a:spcPct val="0"/>
              </a:spcAft>
              <a:buFont typeface="Arial" charset="0"/>
              <a:buChar char="•"/>
            </a:pPr>
            <a:r>
              <a:rPr lang="en-US" smtClean="0"/>
              <a:t>Click to edit Master text styles</a:t>
            </a:r>
          </a:p>
          <a:p>
            <a:pPr marL="342900" lvl="1" indent="-342900" algn="l" rtl="0" eaLnBrk="1" fontAlgn="base" hangingPunct="1">
              <a:spcBef>
                <a:spcPct val="20000"/>
              </a:spcBef>
              <a:spcAft>
                <a:spcPct val="0"/>
              </a:spcAft>
              <a:buFont typeface="Arial" charset="0"/>
              <a:buChar char="•"/>
            </a:pPr>
            <a:r>
              <a:rPr lang="en-US" smtClean="0"/>
              <a:t>Second level</a:t>
            </a:r>
          </a:p>
          <a:p>
            <a:pPr marL="342900" lvl="2" indent="-342900" algn="l" rtl="0" eaLnBrk="1" fontAlgn="base" hangingPunct="1">
              <a:spcBef>
                <a:spcPct val="20000"/>
              </a:spcBef>
              <a:spcAft>
                <a:spcPct val="0"/>
              </a:spcAft>
              <a:buFont typeface="Arial" charset="0"/>
              <a:buChar char="•"/>
            </a:pPr>
            <a:r>
              <a:rPr lang="en-US" smtClean="0"/>
              <a:t>Third level</a:t>
            </a:r>
          </a:p>
          <a:p>
            <a:pPr marL="342900" lvl="3" indent="-342900" algn="l" rtl="0" eaLnBrk="1" fontAlgn="base" hangingPunct="1">
              <a:spcBef>
                <a:spcPct val="20000"/>
              </a:spcBef>
              <a:spcAft>
                <a:spcPct val="0"/>
              </a:spcAft>
              <a:buFont typeface="Arial" charset="0"/>
              <a:buChar char="•"/>
            </a:pPr>
            <a:r>
              <a:rPr lang="en-US" smtClean="0"/>
              <a:t>Fourth level</a:t>
            </a:r>
          </a:p>
          <a:p>
            <a:pPr marL="342900" lvl="4" indent="-342900" algn="l" rtl="0" eaLnBrk="1" fontAlgn="base" hangingPunct="1">
              <a:spcBef>
                <a:spcPct val="20000"/>
              </a:spcBef>
              <a:spcAft>
                <a:spcPct val="0"/>
              </a:spcAft>
              <a:buFont typeface="Arial" charset="0"/>
              <a:buChar char="•"/>
            </a:pPr>
            <a:r>
              <a:rPr lang="en-US" smtClean="0"/>
              <a:t>Fifth level</a:t>
            </a:r>
            <a:endParaRPr lang="en-US" dirty="0"/>
          </a:p>
        </p:txBody>
      </p:sp>
      <p:sp>
        <p:nvSpPr>
          <p:cNvPr id="6"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67BFE113-A474-4500-A60F-9CAAC80E152A}" type="slidenum">
              <a:rPr lang="en-US">
                <a:cs typeface="Arial" charset="0"/>
              </a:rPr>
              <a:pPr fontAlgn="base">
                <a:spcBef>
                  <a:spcPct val="0"/>
                </a:spcBef>
                <a:spcAft>
                  <a:spcPct val="0"/>
                </a:spcAft>
                <a:defRPr/>
              </a:pPr>
              <a:t>‹#›</a:t>
            </a:fld>
            <a:endParaRPr lang="en-US" dirty="0">
              <a:cs typeface="Arial" charset="0"/>
            </a:endParaRPr>
          </a:p>
        </p:txBody>
      </p:sp>
      <p:sp>
        <p:nvSpPr>
          <p:cNvPr id="7" name="Title 1"/>
          <p:cNvSpPr>
            <a:spLocks noGrp="1"/>
          </p:cNvSpPr>
          <p:nvPr>
            <p:ph type="title"/>
          </p:nvPr>
        </p:nvSpPr>
        <p:spPr>
          <a:xfrm>
            <a:off x="457200" y="304800"/>
            <a:ext cx="8229600" cy="1143000"/>
          </a:xfrm>
          <a:prstGeom prst="rect">
            <a:avLst/>
          </a:prstGeom>
        </p:spPr>
        <p:txBody>
          <a:bodyPr anchor="ctr" anchorCtr="0"/>
          <a:lstStyle>
            <a:lvl1pPr>
              <a:defRPr>
                <a:solidFill>
                  <a:schemeClr val="accent3"/>
                </a:solidFill>
              </a:defRPr>
            </a:lvl1pPr>
          </a:lstStyle>
          <a:p>
            <a:r>
              <a:rPr lang="en-US" smtClean="0"/>
              <a:t>Click to edit Master title style</a:t>
            </a:r>
            <a:endParaRPr lang="en-US" dirty="0"/>
          </a:p>
        </p:txBody>
      </p:sp>
      <p:sp>
        <p:nvSpPr>
          <p:cNvPr id="8" name="Rectangle 7">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9" name="Rectangle 8">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Tree>
    <p:extLst>
      <p:ext uri="{BB962C8B-B14F-4D97-AF65-F5344CB8AC3E}">
        <p14:creationId xmlns:p14="http://schemas.microsoft.com/office/powerpoint/2010/main" val="2611858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4" name="Rectangle 3">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5" name="Rectangle 4">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Tree>
    <p:extLst>
      <p:ext uri="{BB962C8B-B14F-4D97-AF65-F5344CB8AC3E}">
        <p14:creationId xmlns:p14="http://schemas.microsoft.com/office/powerpoint/2010/main" val="1220852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0">
                <a:solidFill>
                  <a:srgbClr val="3589A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0">
                <a:solidFill>
                  <a:srgbClr val="3589A5"/>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fontAlgn="base">
              <a:spcBef>
                <a:spcPct val="0"/>
              </a:spcBef>
              <a:spcAft>
                <a:spcPct val="0"/>
              </a:spcAft>
              <a:defRPr/>
            </a:pPr>
            <a:endParaRPr lang="en-US" dirty="0">
              <a:cs typeface="Arial" charset="0"/>
            </a:endParaRPr>
          </a:p>
        </p:txBody>
      </p:sp>
      <p:sp>
        <p:nvSpPr>
          <p:cNvPr id="8"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2FB06B61-9EB6-455C-959E-CF1731B5729C}" type="slidenum">
              <a:rPr lang="en-US">
                <a:cs typeface="Arial" charset="0"/>
              </a:rPr>
              <a:pPr fontAlgn="base">
                <a:spcBef>
                  <a:spcPct val="0"/>
                </a:spcBef>
                <a:spcAft>
                  <a:spcPct val="0"/>
                </a:spcAft>
                <a:defRPr/>
              </a:pPr>
              <a:t>‹#›</a:t>
            </a:fld>
            <a:endParaRPr lang="en-US" dirty="0">
              <a:cs typeface="Arial" charset="0"/>
            </a:endParaRPr>
          </a:p>
        </p:txBody>
      </p:sp>
      <p:sp>
        <p:nvSpPr>
          <p:cNvPr id="9" name="Title 1"/>
          <p:cNvSpPr>
            <a:spLocks noGrp="1"/>
          </p:cNvSpPr>
          <p:nvPr>
            <p:ph type="title"/>
          </p:nvPr>
        </p:nvSpPr>
        <p:spPr>
          <a:xfrm>
            <a:off x="457200" y="304800"/>
            <a:ext cx="8229600" cy="1143000"/>
          </a:xfrm>
          <a:prstGeom prst="rect">
            <a:avLst/>
          </a:prstGeom>
        </p:spPr>
        <p:txBody>
          <a:bodyPr anchor="ctr" anchorCtr="0"/>
          <a:lstStyle>
            <a:lvl1pPr>
              <a:defRPr>
                <a:solidFill>
                  <a:schemeClr val="accent3"/>
                </a:solidFill>
              </a:defRPr>
            </a:lvl1pPr>
          </a:lstStyle>
          <a:p>
            <a:r>
              <a:rPr lang="en-US" smtClean="0"/>
              <a:t>Click to edit Master title style</a:t>
            </a:r>
            <a:endParaRPr lang="en-US" dirty="0"/>
          </a:p>
        </p:txBody>
      </p:sp>
      <p:sp>
        <p:nvSpPr>
          <p:cNvPr id="10" name="Rectangle 9">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11" name="Rectangle 10">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Tree>
    <p:extLst>
      <p:ext uri="{BB962C8B-B14F-4D97-AF65-F5344CB8AC3E}">
        <p14:creationId xmlns:p14="http://schemas.microsoft.com/office/powerpoint/2010/main" val="3203754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normAutofit/>
          </a:bodyPr>
          <a:lstStyle>
            <a:lvl1pPr algn="l">
              <a:defRPr sz="2200" b="0">
                <a:solidFill>
                  <a:srgbClr val="DC3B0F"/>
                </a:solidFill>
                <a:latin typeface="Franklin Gothic Medium" panose="020B06030201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accent3"/>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normAutofit/>
          </a:bodyPr>
          <a:lstStyle>
            <a:lvl1pPr marL="0" indent="0">
              <a:buNone/>
              <a:defRPr sz="1800">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fontAlgn="base">
              <a:spcBef>
                <a:spcPct val="0"/>
              </a:spcBef>
              <a:spcAft>
                <a:spcPct val="0"/>
              </a:spcAft>
              <a:defRPr/>
            </a:pPr>
            <a:endParaRPr lang="en-US" dirty="0">
              <a:cs typeface="Arial" charset="0"/>
            </a:endParaRPr>
          </a:p>
        </p:txBody>
      </p:sp>
      <p:sp>
        <p:nvSpPr>
          <p:cNvPr id="6"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4B1AEB6B-5454-4AC1-B1DE-2A57E09D47A1}" type="slidenum">
              <a:rPr lang="en-US">
                <a:cs typeface="Arial" charset="0"/>
              </a:rPr>
              <a:pPr fontAlgn="base">
                <a:spcBef>
                  <a:spcPct val="0"/>
                </a:spcBef>
                <a:spcAft>
                  <a:spcPct val="0"/>
                </a:spcAft>
                <a:defRPr/>
              </a:pPr>
              <a:t>‹#›</a:t>
            </a:fld>
            <a:endParaRPr lang="en-US" dirty="0">
              <a:cs typeface="Arial" charset="0"/>
            </a:endParaRPr>
          </a:p>
        </p:txBody>
      </p:sp>
      <p:sp>
        <p:nvSpPr>
          <p:cNvPr id="7" name="Rectangle 6">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8" name="Rectangle 7">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Tree>
    <p:extLst>
      <p:ext uri="{BB962C8B-B14F-4D97-AF65-F5344CB8AC3E}">
        <p14:creationId xmlns:p14="http://schemas.microsoft.com/office/powerpoint/2010/main" val="4092325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normAutofit/>
          </a:bodyPr>
          <a:lstStyle>
            <a:lvl1pPr algn="l">
              <a:defRPr sz="2400" b="0" spc="0" baseline="0">
                <a:solidFill>
                  <a:schemeClr val="accent3"/>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normAutofit/>
          </a:bodyPr>
          <a:lstStyle>
            <a:lvl1pPr marL="0" indent="0">
              <a:buNone/>
              <a:defRPr sz="1600" spc="20" baseline="0">
                <a:solidFill>
                  <a:srgbClr val="3589A5"/>
                </a:solidFill>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fontAlgn="base">
              <a:spcBef>
                <a:spcPct val="0"/>
              </a:spcBef>
              <a:spcAft>
                <a:spcPct val="0"/>
              </a:spcAft>
              <a:defRPr/>
            </a:pPr>
            <a:endParaRPr lang="en-US" dirty="0">
              <a:cs typeface="Arial" charset="0"/>
            </a:endParaRPr>
          </a:p>
        </p:txBody>
      </p:sp>
      <p:sp>
        <p:nvSpPr>
          <p:cNvPr id="6"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4806C459-DE0B-47EF-B220-84FBCD1AF849}" type="slidenum">
              <a:rPr lang="en-US">
                <a:cs typeface="Arial" charset="0"/>
              </a:rPr>
              <a:pPr fontAlgn="base">
                <a:spcBef>
                  <a:spcPct val="0"/>
                </a:spcBef>
                <a:spcAft>
                  <a:spcPct val="0"/>
                </a:spcAft>
                <a:defRPr/>
              </a:pPr>
              <a:t>‹#›</a:t>
            </a:fld>
            <a:endParaRPr lang="en-US" dirty="0">
              <a:cs typeface="Arial" charset="0"/>
            </a:endParaRPr>
          </a:p>
        </p:txBody>
      </p:sp>
      <p:sp>
        <p:nvSpPr>
          <p:cNvPr id="7" name="Rectangle 6">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8" name="Rectangle 7">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Tree>
    <p:extLst>
      <p:ext uri="{BB962C8B-B14F-4D97-AF65-F5344CB8AC3E}">
        <p14:creationId xmlns:p14="http://schemas.microsoft.com/office/powerpoint/2010/main" val="758385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lstStyle>
            <a:lvl1pPr>
              <a:defRPr>
                <a:solidFill>
                  <a:schemeClr val="accent3"/>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fontAlgn="base">
              <a:spcBef>
                <a:spcPct val="0"/>
              </a:spcBef>
              <a:spcAft>
                <a:spcPct val="0"/>
              </a:spcAft>
              <a:defRPr/>
            </a:pPr>
            <a:endParaRPr lang="en-US" dirty="0">
              <a:cs typeface="Arial" charset="0"/>
            </a:endParaRPr>
          </a:p>
        </p:txBody>
      </p:sp>
      <p:sp>
        <p:nvSpPr>
          <p:cNvPr id="5"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436E439F-81FA-441D-9660-CC5DD50B1909}" type="slidenum">
              <a:rPr lang="en-US">
                <a:cs typeface="Arial" charset="0"/>
              </a:rPr>
              <a:pPr fontAlgn="base">
                <a:spcBef>
                  <a:spcPct val="0"/>
                </a:spcBef>
                <a:spcAft>
                  <a:spcPct val="0"/>
                </a:spcAft>
                <a:defRPr/>
              </a:pPr>
              <a:t>‹#›</a:t>
            </a:fld>
            <a:endParaRPr lang="en-US" dirty="0">
              <a:cs typeface="Arial" charset="0"/>
            </a:endParaRPr>
          </a:p>
        </p:txBody>
      </p:sp>
      <p:sp>
        <p:nvSpPr>
          <p:cNvPr id="6" name="Rectangle 5">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7" name="Rectangle 6">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Tree>
    <p:extLst>
      <p:ext uri="{BB962C8B-B14F-4D97-AF65-F5344CB8AC3E}">
        <p14:creationId xmlns:p14="http://schemas.microsoft.com/office/powerpoint/2010/main" val="1116726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accent3"/>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buClr>
                <a:srgbClr val="3589A5"/>
              </a:buClr>
              <a:defRPr/>
            </a:lvl1pPr>
            <a:lvl2pPr>
              <a:buClr>
                <a:srgbClr val="3589A5"/>
              </a:buClr>
              <a:defRPr/>
            </a:lvl2pPr>
            <a:lvl3pPr>
              <a:buClr>
                <a:srgbClr val="3589A5"/>
              </a:buClr>
              <a:defRPr/>
            </a:lvl3pPr>
            <a:lvl4pPr>
              <a:buClr>
                <a:srgbClr val="3589A5"/>
              </a:buClr>
              <a:defRPr/>
            </a:lvl4pPr>
            <a:lvl5pPr>
              <a:buClr>
                <a:srgbClr val="3589A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4"/>
          <p:cNvSpPr>
            <a:spLocks noGrp="1"/>
          </p:cNvSpPr>
          <p:nvPr>
            <p:ph type="dt" sz="half" idx="10"/>
          </p:nvPr>
        </p:nvSpPr>
        <p:spPr>
          <a:xfrm>
            <a:off x="1258888" y="6365875"/>
            <a:ext cx="2222500" cy="365125"/>
          </a:xfrm>
          <a:prstGeom prst="rect">
            <a:avLst/>
          </a:prstGeom>
        </p:spPr>
        <p:txBody>
          <a:bodyPr/>
          <a:lstStyle>
            <a:lvl1pPr>
              <a:defRPr sz="1400" smtClean="0">
                <a:solidFill>
                  <a:srgbClr val="F2F0E6"/>
                </a:solidFill>
              </a:defRPr>
            </a:lvl1pPr>
          </a:lstStyle>
          <a:p>
            <a:pPr fontAlgn="base">
              <a:spcBef>
                <a:spcPct val="0"/>
              </a:spcBef>
              <a:spcAft>
                <a:spcPct val="0"/>
              </a:spcAft>
              <a:defRPr/>
            </a:pPr>
            <a:endParaRPr lang="en-US" dirty="0">
              <a:cs typeface="Arial" charset="0"/>
            </a:endParaRPr>
          </a:p>
        </p:txBody>
      </p:sp>
      <p:sp>
        <p:nvSpPr>
          <p:cNvPr id="5"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D98A7F2E-3B97-49B8-B96C-8A1F57EEF789}" type="slidenum">
              <a:rPr lang="en-US">
                <a:cs typeface="Arial" charset="0"/>
              </a:rPr>
              <a:pPr fontAlgn="base">
                <a:spcBef>
                  <a:spcPct val="0"/>
                </a:spcBef>
                <a:spcAft>
                  <a:spcPct val="0"/>
                </a:spcAft>
                <a:defRPr/>
              </a:pPr>
              <a:t>‹#›</a:t>
            </a:fld>
            <a:endParaRPr lang="en-US" dirty="0">
              <a:cs typeface="Arial" charset="0"/>
            </a:endParaRPr>
          </a:p>
        </p:txBody>
      </p:sp>
      <p:sp>
        <p:nvSpPr>
          <p:cNvPr id="6" name="Rectangle 5">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7" name="Rectangle 6">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Tree>
    <p:extLst>
      <p:ext uri="{BB962C8B-B14F-4D97-AF65-F5344CB8AC3E}">
        <p14:creationId xmlns:p14="http://schemas.microsoft.com/office/powerpoint/2010/main" val="347811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a:prstGeom prst="rect">
            <a:avLst/>
          </a:prstGeom>
        </p:spPr>
        <p:txBody>
          <a:bodyPr anchor="ctr" anchorCtr="0"/>
          <a:lstStyle>
            <a:lvl1pPr>
              <a:defRPr>
                <a:solidFill>
                  <a:schemeClr val="accent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DC3B0F"/>
              </a:buClr>
              <a:defRPr>
                <a:solidFill>
                  <a:schemeClr val="accent3"/>
                </a:solidFill>
                <a:latin typeface="Franklin Gothic Book" panose="020B0503020102020204" pitchFamily="34" charset="0"/>
              </a:defRPr>
            </a:lvl1pPr>
            <a:lvl2pPr>
              <a:buClr>
                <a:srgbClr val="DC3B0F"/>
              </a:buClr>
              <a:defRPr/>
            </a:lvl2pPr>
            <a:lvl3pPr>
              <a:buClr>
                <a:srgbClr val="DC3B0F"/>
              </a:buClr>
              <a:defRPr/>
            </a:lvl3pPr>
            <a:lvl4pPr>
              <a:buClr>
                <a:schemeClr val="accent4"/>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8" name="Rectangle 7">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Tree>
    <p:extLst>
      <p:ext uri="{BB962C8B-B14F-4D97-AF65-F5344CB8AC3E}">
        <p14:creationId xmlns:p14="http://schemas.microsoft.com/office/powerpoint/2010/main" val="31787587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7CCBB4-0591-4834-8B4B-79F1F3C4006C}" type="datetimeFigureOut">
              <a:rPr lang="en-US" smtClean="0"/>
              <a:t>4/19/2016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815C054-6ACE-4EDB-A036-3496BC33BDE0}" type="slidenum">
              <a:rPr lang="en-US" smtClean="0"/>
              <a:t>‹#›</a:t>
            </a:fld>
            <a:endParaRPr lang="en-US"/>
          </a:p>
        </p:txBody>
      </p:sp>
    </p:spTree>
    <p:extLst>
      <p:ext uri="{BB962C8B-B14F-4D97-AF65-F5344CB8AC3E}">
        <p14:creationId xmlns:p14="http://schemas.microsoft.com/office/powerpoint/2010/main" val="3573722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5_Custom Layout Mar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4803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alf Slide">
    <p:spTree>
      <p:nvGrpSpPr>
        <p:cNvPr id="1" name=""/>
        <p:cNvGrpSpPr/>
        <p:nvPr/>
      </p:nvGrpSpPr>
      <p:grpSpPr>
        <a:xfrm>
          <a:off x="0" y="0"/>
          <a:ext cx="0" cy="0"/>
          <a:chOff x="0" y="0"/>
          <a:chExt cx="0" cy="0"/>
        </a:xfrm>
      </p:grpSpPr>
      <p:sp>
        <p:nvSpPr>
          <p:cNvPr id="7" name="Picture Placeholder 7"/>
          <p:cNvSpPr>
            <a:spLocks noGrp="1"/>
          </p:cNvSpPr>
          <p:nvPr>
            <p:ph type="pic" sz="quarter" idx="10"/>
          </p:nvPr>
        </p:nvSpPr>
        <p:spPr>
          <a:xfrm>
            <a:off x="0" y="0"/>
            <a:ext cx="4355976" cy="6165304"/>
          </a:xfrm>
          <a:prstGeom prst="rect">
            <a:avLst/>
          </a:prstGeom>
        </p:spPr>
        <p:txBody>
          <a:bodyPr rtlCol="0">
            <a:normAutofit/>
          </a:bodyPr>
          <a:lstStyle>
            <a:lvl1pPr marL="0" indent="0">
              <a:buNone/>
              <a:defRPr sz="2800"/>
            </a:lvl1pPr>
          </a:lstStyle>
          <a:p>
            <a:pPr lvl="0"/>
            <a:r>
              <a:rPr lang="en-US" noProof="0" smtClean="0"/>
              <a:t>Click icon to add picture</a:t>
            </a:r>
            <a:endParaRPr lang="bg-BG" noProof="0" dirty="0"/>
          </a:p>
        </p:txBody>
      </p:sp>
      <p:sp>
        <p:nvSpPr>
          <p:cNvPr id="5" name="Date Placeholder 4"/>
          <p:cNvSpPr>
            <a:spLocks noGrp="1"/>
          </p:cNvSpPr>
          <p:nvPr>
            <p:ph type="dt" sz="half" idx="11"/>
          </p:nvPr>
        </p:nvSpPr>
        <p:spPr>
          <a:xfrm>
            <a:off x="1258888" y="6365875"/>
            <a:ext cx="2222500" cy="365125"/>
          </a:xfrm>
          <a:prstGeom prst="rect">
            <a:avLst/>
          </a:prstGeom>
        </p:spPr>
        <p:txBody>
          <a:bodyPr/>
          <a:lstStyle>
            <a:lvl1pPr>
              <a:defRPr sz="1400" smtClean="0">
                <a:solidFill>
                  <a:srgbClr val="F2F0E6"/>
                </a:solidFill>
              </a:defRPr>
            </a:lvl1pPr>
          </a:lstStyle>
          <a:p>
            <a:pPr fontAlgn="base">
              <a:spcBef>
                <a:spcPct val="0"/>
              </a:spcBef>
              <a:spcAft>
                <a:spcPct val="0"/>
              </a:spcAft>
              <a:defRPr/>
            </a:pPr>
            <a:endParaRPr lang="en-US" dirty="0">
              <a:cs typeface="Arial" charset="0"/>
            </a:endParaRPr>
          </a:p>
        </p:txBody>
      </p:sp>
      <p:sp>
        <p:nvSpPr>
          <p:cNvPr id="6" name="Slide Number Placeholder 6"/>
          <p:cNvSpPr>
            <a:spLocks noGrp="1"/>
          </p:cNvSpPr>
          <p:nvPr>
            <p:ph type="sldNum" sz="quarter" idx="12"/>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B5293F65-4424-4A74-AE8C-DF9374C96CF7}" type="slidenum">
              <a:rPr lang="en-US">
                <a:cs typeface="Arial" charset="0"/>
              </a:rPr>
              <a:pPr fontAlgn="base">
                <a:spcBef>
                  <a:spcPct val="0"/>
                </a:spcBef>
                <a:spcAft>
                  <a:spcPct val="0"/>
                </a:spcAft>
                <a:defRPr/>
              </a:pPr>
              <a:t>‹#›</a:t>
            </a:fld>
            <a:endParaRPr lang="en-US" dirty="0">
              <a:cs typeface="Arial" charset="0"/>
            </a:endParaRPr>
          </a:p>
        </p:txBody>
      </p:sp>
      <p:sp>
        <p:nvSpPr>
          <p:cNvPr id="10" name="Rectangle 9">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11" name="Rectangle 10">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12" name="Title 1"/>
          <p:cNvSpPr>
            <a:spLocks noGrp="1"/>
          </p:cNvSpPr>
          <p:nvPr>
            <p:ph type="ctrTitle"/>
          </p:nvPr>
        </p:nvSpPr>
        <p:spPr>
          <a:xfrm>
            <a:off x="4573116" y="200794"/>
            <a:ext cx="4378530" cy="720080"/>
          </a:xfrm>
          <a:prstGeom prst="rect">
            <a:avLst/>
          </a:prstGeom>
        </p:spPr>
        <p:txBody>
          <a:bodyPr anchor="ctr" anchorCtr="0">
            <a:normAutofit/>
          </a:bodyPr>
          <a:lstStyle>
            <a:lvl1pPr>
              <a:defRPr sz="3600" baseline="0">
                <a:solidFill>
                  <a:schemeClr val="accent3"/>
                </a:solidFill>
              </a:defRPr>
            </a:lvl1pPr>
          </a:lstStyle>
          <a:p>
            <a:r>
              <a:rPr lang="en-US" dirty="0" smtClean="0"/>
              <a:t>Click to edit Master title style</a:t>
            </a:r>
            <a:endParaRPr lang="bg-BG" dirty="0"/>
          </a:p>
        </p:txBody>
      </p:sp>
      <p:sp>
        <p:nvSpPr>
          <p:cNvPr id="13" name="Subtitle 2"/>
          <p:cNvSpPr>
            <a:spLocks noGrp="1"/>
          </p:cNvSpPr>
          <p:nvPr>
            <p:ph type="subTitle" idx="1"/>
          </p:nvPr>
        </p:nvSpPr>
        <p:spPr>
          <a:xfrm>
            <a:off x="4573115" y="1223020"/>
            <a:ext cx="4378531" cy="4949180"/>
          </a:xfrm>
          <a:prstGeom prst="rect">
            <a:avLst/>
          </a:prstGeom>
        </p:spPr>
        <p:txBody>
          <a:bodyPr rtlCol="0">
            <a:normAutofit/>
          </a:bodyPr>
          <a:lstStyle>
            <a:lvl1pPr>
              <a:defRPr lang="bg-BG" sz="2400" b="0" dirty="0">
                <a:solidFill>
                  <a:schemeClr val="tx2"/>
                </a:solidFill>
                <a:latin typeface="Franklin Gothic Book" panose="020B0503020102020204" pitchFamily="34" charset="0"/>
              </a:defRPr>
            </a:lvl1pPr>
          </a:lstStyle>
          <a:p>
            <a:pPr lvl="0"/>
            <a:r>
              <a:rPr lang="en-US" dirty="0" smtClean="0"/>
              <a:t>Click to edit Master subtitle style</a:t>
            </a:r>
            <a:endParaRPr lang="bg-BG" dirty="0"/>
          </a:p>
        </p:txBody>
      </p:sp>
    </p:spTree>
    <p:extLst>
      <p:ext uri="{BB962C8B-B14F-4D97-AF65-F5344CB8AC3E}">
        <p14:creationId xmlns:p14="http://schemas.microsoft.com/office/powerpoint/2010/main" val="2487501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6165304"/>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smtClean="0"/>
              <a:t>Click icon to add picture</a:t>
            </a:r>
            <a:endParaRPr lang="bg-BG" noProof="0" dirty="0"/>
          </a:p>
        </p:txBody>
      </p:sp>
      <p:sp>
        <p:nvSpPr>
          <p:cNvPr id="2" name="Title 1"/>
          <p:cNvSpPr>
            <a:spLocks noGrp="1"/>
          </p:cNvSpPr>
          <p:nvPr>
            <p:ph type="title"/>
          </p:nvPr>
        </p:nvSpPr>
        <p:spPr>
          <a:xfrm>
            <a:off x="0" y="4856181"/>
            <a:ext cx="9144000" cy="1362075"/>
          </a:xfrm>
          <a:prstGeom prst="rect">
            <a:avLst/>
          </a:prstGeom>
          <a:solidFill>
            <a:srgbClr val="202020">
              <a:alpha val="80000"/>
            </a:srgbClr>
          </a:solidFill>
        </p:spPr>
        <p:txBody>
          <a:bodyPr anchor="t"/>
          <a:lstStyle>
            <a:lvl1pPr marL="914400" algn="l">
              <a:defRPr sz="3600" b="0" cap="all" spc="50" baseline="0">
                <a:solidFill>
                  <a:srgbClr val="8EC8DA"/>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0" y="4094305"/>
            <a:ext cx="9144000" cy="761876"/>
          </a:xfrm>
          <a:prstGeom prst="rect">
            <a:avLst/>
          </a:prstGeom>
          <a:solidFill>
            <a:srgbClr val="202020">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4"/>
          <p:cNvSpPr>
            <a:spLocks noGrp="1"/>
          </p:cNvSpPr>
          <p:nvPr>
            <p:ph type="dt" sz="half" idx="11"/>
          </p:nvPr>
        </p:nvSpPr>
        <p:spPr>
          <a:xfrm>
            <a:off x="1258888" y="6365875"/>
            <a:ext cx="2222500" cy="365125"/>
          </a:xfrm>
          <a:prstGeom prst="rect">
            <a:avLst/>
          </a:prstGeom>
        </p:spPr>
        <p:txBody>
          <a:bodyPr/>
          <a:lstStyle>
            <a:lvl1pPr>
              <a:defRPr sz="1400" smtClean="0">
                <a:solidFill>
                  <a:srgbClr val="F2F0E6"/>
                </a:solidFill>
              </a:defRPr>
            </a:lvl1pPr>
          </a:lstStyle>
          <a:p>
            <a:pPr fontAlgn="base">
              <a:spcBef>
                <a:spcPct val="0"/>
              </a:spcBef>
              <a:spcAft>
                <a:spcPct val="0"/>
              </a:spcAft>
              <a:defRPr/>
            </a:pPr>
            <a:endParaRPr lang="en-US" dirty="0">
              <a:cs typeface="Arial" charset="0"/>
            </a:endParaRPr>
          </a:p>
        </p:txBody>
      </p:sp>
      <p:sp>
        <p:nvSpPr>
          <p:cNvPr id="6" name="Slide Number Placeholder 6"/>
          <p:cNvSpPr>
            <a:spLocks noGrp="1"/>
          </p:cNvSpPr>
          <p:nvPr>
            <p:ph type="sldNum" sz="quarter" idx="12"/>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94942591-174B-4C8E-A7CC-11B465B9D581}" type="slidenum">
              <a:rPr lang="en-US">
                <a:cs typeface="Arial" charset="0"/>
              </a:rPr>
              <a:pPr fontAlgn="base">
                <a:spcBef>
                  <a:spcPct val="0"/>
                </a:spcBef>
                <a:spcAft>
                  <a:spcPct val="0"/>
                </a:spcAft>
                <a:defRPr/>
              </a:pPr>
              <a:t>‹#›</a:t>
            </a:fld>
            <a:endParaRPr lang="en-US" dirty="0">
              <a:cs typeface="Arial" charset="0"/>
            </a:endParaRPr>
          </a:p>
        </p:txBody>
      </p:sp>
      <p:sp>
        <p:nvSpPr>
          <p:cNvPr id="7" name="Rectangle 6">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8" name="Rectangle 7">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Tree>
    <p:extLst>
      <p:ext uri="{BB962C8B-B14F-4D97-AF65-F5344CB8AC3E}">
        <p14:creationId xmlns:p14="http://schemas.microsoft.com/office/powerpoint/2010/main" val="3245539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 collage">
    <p:spTree>
      <p:nvGrpSpPr>
        <p:cNvPr id="1" name=""/>
        <p:cNvGrpSpPr/>
        <p:nvPr/>
      </p:nvGrpSpPr>
      <p:grpSpPr>
        <a:xfrm>
          <a:off x="0" y="0"/>
          <a:ext cx="0" cy="0"/>
          <a:chOff x="0" y="0"/>
          <a:chExt cx="0" cy="0"/>
        </a:xfrm>
      </p:grpSpPr>
      <p:sp>
        <p:nvSpPr>
          <p:cNvPr id="10" name="Rectangle 9"/>
          <p:cNvSpPr/>
          <p:nvPr/>
        </p:nvSpPr>
        <p:spPr>
          <a:xfrm>
            <a:off x="1187450" y="2133600"/>
            <a:ext cx="6819900" cy="28082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404041"/>
              </a:solidFill>
            </a:endParaRPr>
          </a:p>
        </p:txBody>
      </p:sp>
      <p:sp>
        <p:nvSpPr>
          <p:cNvPr id="39" name="Picture Placeholder 7"/>
          <p:cNvSpPr>
            <a:spLocks noGrp="1"/>
          </p:cNvSpPr>
          <p:nvPr>
            <p:ph type="pic" sz="quarter" idx="10"/>
          </p:nvPr>
        </p:nvSpPr>
        <p:spPr>
          <a:xfrm>
            <a:off x="1332181" y="2296816"/>
            <a:ext cx="2087905" cy="2501230"/>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41" name="Picture Placeholder 7"/>
          <p:cNvSpPr>
            <a:spLocks noGrp="1"/>
          </p:cNvSpPr>
          <p:nvPr>
            <p:ph type="pic" sz="quarter" idx="12"/>
          </p:nvPr>
        </p:nvSpPr>
        <p:spPr>
          <a:xfrm>
            <a:off x="3561830" y="2298468"/>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42" name="Picture Placeholder 7"/>
          <p:cNvSpPr>
            <a:spLocks noGrp="1"/>
          </p:cNvSpPr>
          <p:nvPr>
            <p:ph type="pic" sz="quarter" idx="13"/>
          </p:nvPr>
        </p:nvSpPr>
        <p:spPr>
          <a:xfrm>
            <a:off x="3561830" y="3626868"/>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43" name="Picture Placeholder 7"/>
          <p:cNvSpPr>
            <a:spLocks noGrp="1"/>
          </p:cNvSpPr>
          <p:nvPr>
            <p:ph type="pic" sz="quarter" idx="14"/>
          </p:nvPr>
        </p:nvSpPr>
        <p:spPr>
          <a:xfrm>
            <a:off x="5783908" y="2298468"/>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44" name="Picture Placeholder 7"/>
          <p:cNvSpPr>
            <a:spLocks noGrp="1"/>
          </p:cNvSpPr>
          <p:nvPr>
            <p:ph type="pic" sz="quarter" idx="15"/>
          </p:nvPr>
        </p:nvSpPr>
        <p:spPr>
          <a:xfrm>
            <a:off x="5783908" y="3626868"/>
            <a:ext cx="2087905" cy="1177868"/>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a:p>
        </p:txBody>
      </p:sp>
      <p:sp>
        <p:nvSpPr>
          <p:cNvPr id="12" name="Date Placeholder 4"/>
          <p:cNvSpPr>
            <a:spLocks noGrp="1"/>
          </p:cNvSpPr>
          <p:nvPr>
            <p:ph type="dt" sz="half" idx="16"/>
          </p:nvPr>
        </p:nvSpPr>
        <p:spPr>
          <a:xfrm>
            <a:off x="1258888" y="6365875"/>
            <a:ext cx="2222500" cy="365125"/>
          </a:xfrm>
          <a:prstGeom prst="rect">
            <a:avLst/>
          </a:prstGeom>
        </p:spPr>
        <p:txBody>
          <a:bodyPr/>
          <a:lstStyle>
            <a:lvl1pPr>
              <a:defRPr sz="1400" smtClean="0">
                <a:solidFill>
                  <a:srgbClr val="F2F0E6"/>
                </a:solidFill>
              </a:defRPr>
            </a:lvl1pPr>
          </a:lstStyle>
          <a:p>
            <a:pPr fontAlgn="base">
              <a:spcBef>
                <a:spcPct val="0"/>
              </a:spcBef>
              <a:spcAft>
                <a:spcPct val="0"/>
              </a:spcAft>
              <a:defRPr/>
            </a:pPr>
            <a:endParaRPr lang="en-US" dirty="0">
              <a:cs typeface="Arial" charset="0"/>
            </a:endParaRPr>
          </a:p>
        </p:txBody>
      </p:sp>
      <p:sp>
        <p:nvSpPr>
          <p:cNvPr id="13" name="Slide Number Placeholder 6"/>
          <p:cNvSpPr>
            <a:spLocks noGrp="1"/>
          </p:cNvSpPr>
          <p:nvPr>
            <p:ph type="sldNum" sz="quarter" idx="17"/>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E1936DBB-2E64-4598-8D8B-B6B0ED5CD01B}" type="slidenum">
              <a:rPr lang="en-US">
                <a:cs typeface="Arial" charset="0"/>
              </a:rPr>
              <a:pPr fontAlgn="base">
                <a:spcBef>
                  <a:spcPct val="0"/>
                </a:spcBef>
                <a:spcAft>
                  <a:spcPct val="0"/>
                </a:spcAft>
                <a:defRPr/>
              </a:pPr>
              <a:t>‹#›</a:t>
            </a:fld>
            <a:endParaRPr lang="en-US" dirty="0">
              <a:cs typeface="Arial" charset="0"/>
            </a:endParaRPr>
          </a:p>
        </p:txBody>
      </p:sp>
      <p:pic>
        <p:nvPicPr>
          <p:cNvPr id="14"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277813"/>
            <a:ext cx="1196975" cy="73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hlinkClick r:id="rId3"/>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18" name="Rectangle 17">
            <a:hlinkClick r:id="rId4"/>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20" name="Title 1"/>
          <p:cNvSpPr>
            <a:spLocks noGrp="1"/>
          </p:cNvSpPr>
          <p:nvPr>
            <p:ph type="ctrTitle"/>
          </p:nvPr>
        </p:nvSpPr>
        <p:spPr>
          <a:xfrm>
            <a:off x="1403648" y="1261120"/>
            <a:ext cx="6408712" cy="720080"/>
          </a:xfrm>
          <a:prstGeom prst="rect">
            <a:avLst/>
          </a:prstGeom>
        </p:spPr>
        <p:txBody>
          <a:bodyPr rtlCol="0" anchor="ctr" anchorCtr="0">
            <a:normAutofit/>
          </a:bodyPr>
          <a:lstStyle>
            <a:lvl1pPr>
              <a:defRPr lang="bg-BG" sz="3600" dirty="0"/>
            </a:lvl1pPr>
          </a:lstStyle>
          <a:p>
            <a:pPr lvl="0"/>
            <a:r>
              <a:rPr lang="en-US" dirty="0" smtClean="0"/>
              <a:t>Click to edit Master title style</a:t>
            </a:r>
            <a:endParaRPr lang="bg-BG" dirty="0"/>
          </a:p>
        </p:txBody>
      </p:sp>
      <p:sp>
        <p:nvSpPr>
          <p:cNvPr id="21" name="Subtitle 2"/>
          <p:cNvSpPr>
            <a:spLocks noGrp="1"/>
          </p:cNvSpPr>
          <p:nvPr>
            <p:ph type="subTitle" idx="1" hasCustomPrompt="1"/>
          </p:nvPr>
        </p:nvSpPr>
        <p:spPr>
          <a:xfrm>
            <a:off x="1086896" y="5633252"/>
            <a:ext cx="7066504" cy="579140"/>
          </a:xfrm>
          <a:prstGeom prst="rect">
            <a:avLst/>
          </a:prstGeom>
        </p:spPr>
        <p:txBody>
          <a:bodyPr/>
          <a:lstStyle>
            <a:lvl1pPr marL="0" indent="0" algn="l">
              <a:buNone/>
              <a:defRPr sz="1050" b="0" baseline="0">
                <a:solidFill>
                  <a:schemeClr val="bg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Research reported in this publication was supported by the National Institute of Allergy And Infectious Diseases of the National Institutes of Health under Award Number UM1A1068614. The content is solely the responsibility of the authors and does not necessarily represent the official views of the National Institutes of Health. </a:t>
            </a:r>
            <a:endParaRPr lang="bg-BG" dirty="0"/>
          </a:p>
        </p:txBody>
      </p:sp>
      <p:sp>
        <p:nvSpPr>
          <p:cNvPr id="15" name="Subtitle 2"/>
          <p:cNvSpPr txBox="1">
            <a:spLocks/>
          </p:cNvSpPr>
          <p:nvPr userDrawn="1"/>
        </p:nvSpPr>
        <p:spPr bwMode="auto">
          <a:xfrm>
            <a:off x="1097504" y="5018088"/>
            <a:ext cx="7055896"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600" b="0" kern="1200">
                <a:solidFill>
                  <a:schemeClr val="tx2"/>
                </a:solidFill>
                <a:latin typeface="Franklin Gothic Book" panose="020B0503020102020204" pitchFamily="34" charset="0"/>
                <a:ea typeface="+mn-ea"/>
                <a:cs typeface="+mn-cs"/>
              </a:defRPr>
            </a:lvl1pPr>
            <a:lvl2pPr marL="457200" indent="0" algn="ctr" rtl="0" eaLnBrk="1" fontAlgn="base" hangingPunct="1">
              <a:spcBef>
                <a:spcPct val="20000"/>
              </a:spcBef>
              <a:spcAft>
                <a:spcPct val="0"/>
              </a:spcAft>
              <a:buClr>
                <a:schemeClr val="tx2"/>
              </a:buClr>
              <a:buFont typeface="Arial" charset="0"/>
              <a:buNone/>
              <a:defRPr sz="2800" kern="1200">
                <a:solidFill>
                  <a:schemeClr val="tx1">
                    <a:tint val="75000"/>
                  </a:schemeClr>
                </a:solidFill>
                <a:latin typeface="Franklin Gothic Book" panose="020B0503020102020204" pitchFamily="34" charset="0"/>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Franklin Gothic Book" panose="020B0503020102020204" pitchFamily="34" charset="0"/>
                <a:ea typeface="+mn-ea"/>
                <a:cs typeface="+mn-cs"/>
              </a:defRPr>
            </a:lvl3pPr>
            <a:lvl4pPr marL="1371600" indent="0" algn="ctr" rtl="0" eaLnBrk="1" fontAlgn="base" hangingPunct="1">
              <a:spcBef>
                <a:spcPct val="20000"/>
              </a:spcBef>
              <a:spcAft>
                <a:spcPct val="0"/>
              </a:spcAft>
              <a:buClr>
                <a:schemeClr val="tx2"/>
              </a:buClr>
              <a:buFont typeface="Arial" charset="0"/>
              <a:buNone/>
              <a:defRPr sz="2000" kern="1200">
                <a:solidFill>
                  <a:schemeClr val="tx1">
                    <a:tint val="75000"/>
                  </a:schemeClr>
                </a:solidFill>
                <a:latin typeface="Franklin Gothic Book" panose="020B0503020102020204" pitchFamily="34" charset="0"/>
                <a:ea typeface="+mn-ea"/>
                <a:cs typeface="+mn-cs"/>
              </a:defRPr>
            </a:lvl4pPr>
            <a:lvl5pPr marL="1828800" indent="0" algn="ctr" rtl="0" eaLnBrk="1" fontAlgn="base" hangingPunct="1">
              <a:spcBef>
                <a:spcPct val="20000"/>
              </a:spcBef>
              <a:spcAft>
                <a:spcPct val="0"/>
              </a:spcAft>
              <a:buClr>
                <a:schemeClr val="tx2"/>
              </a:buClr>
              <a:buFont typeface="Century Gothic" pitchFamily="34" charset="0"/>
              <a:buNone/>
              <a:defRPr sz="2000" kern="1200">
                <a:solidFill>
                  <a:schemeClr val="tx1">
                    <a:tint val="75000"/>
                  </a:schemeClr>
                </a:solidFill>
                <a:latin typeface="Franklin Gothic Book" panose="020B050302010202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3589A5"/>
                </a:solidFill>
              </a:rPr>
              <a:t>Click to edit Master subtitle style</a:t>
            </a:r>
            <a:endParaRPr lang="bg-BG" dirty="0">
              <a:solidFill>
                <a:srgbClr val="3589A5"/>
              </a:solidFill>
            </a:endParaRPr>
          </a:p>
        </p:txBody>
      </p:sp>
    </p:spTree>
    <p:extLst>
      <p:ext uri="{BB962C8B-B14F-4D97-AF65-F5344CB8AC3E}">
        <p14:creationId xmlns:p14="http://schemas.microsoft.com/office/powerpoint/2010/main" val="3910947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6"/>
          <p:cNvSpPr>
            <a:spLocks noGrp="1"/>
          </p:cNvSpPr>
          <p:nvPr>
            <p:ph type="sldNum" sz="quarter" idx="11"/>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C773BCFB-F5CA-4A62-BA61-3FDED4262A57}" type="slidenum">
              <a:rPr lang="en-US">
                <a:cs typeface="Arial" charset="0"/>
              </a:rPr>
              <a:pPr fontAlgn="base">
                <a:spcBef>
                  <a:spcPct val="0"/>
                </a:spcBef>
                <a:spcAft>
                  <a:spcPct val="0"/>
                </a:spcAft>
                <a:defRPr/>
              </a:pPr>
              <a:t>‹#›</a:t>
            </a:fld>
            <a:endParaRPr lang="en-US" dirty="0">
              <a:cs typeface="Arial" charset="0"/>
            </a:endParaRPr>
          </a:p>
        </p:txBody>
      </p:sp>
      <p:sp>
        <p:nvSpPr>
          <p:cNvPr id="5" name="Title 1"/>
          <p:cNvSpPr>
            <a:spLocks noGrp="1"/>
          </p:cNvSpPr>
          <p:nvPr>
            <p:ph type="ctrTitle"/>
          </p:nvPr>
        </p:nvSpPr>
        <p:spPr>
          <a:xfrm>
            <a:off x="1403648" y="1108720"/>
            <a:ext cx="6408712" cy="720080"/>
          </a:xfrm>
          <a:prstGeom prst="rect">
            <a:avLst/>
          </a:prstGeom>
        </p:spPr>
        <p:txBody>
          <a:bodyPr rtlCol="0" anchor="ctr" anchorCtr="0">
            <a:normAutofit/>
          </a:bodyPr>
          <a:lstStyle>
            <a:lvl1pPr>
              <a:defRPr lang="bg-BG" sz="3600" dirty="0"/>
            </a:lvl1pPr>
          </a:lstStyle>
          <a:p>
            <a:pPr lvl="0"/>
            <a:r>
              <a:rPr lang="en-US" dirty="0" smtClean="0"/>
              <a:t>Click to edit Master title style</a:t>
            </a:r>
            <a:endParaRPr lang="bg-BG" dirty="0"/>
          </a:p>
        </p:txBody>
      </p:sp>
      <p:sp>
        <p:nvSpPr>
          <p:cNvPr id="6" name="Rectangle 5">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7" name="Rectangle 6">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8" name="Text Placeholder 3"/>
          <p:cNvSpPr>
            <a:spLocks noGrp="1"/>
          </p:cNvSpPr>
          <p:nvPr>
            <p:ph type="body" sz="quarter" idx="12"/>
          </p:nvPr>
        </p:nvSpPr>
        <p:spPr>
          <a:xfrm>
            <a:off x="1403350" y="2168525"/>
            <a:ext cx="6408738" cy="1946275"/>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sp>
        <p:nvSpPr>
          <p:cNvPr id="9" name="Subtitle 2"/>
          <p:cNvSpPr>
            <a:spLocks noGrp="1"/>
          </p:cNvSpPr>
          <p:nvPr>
            <p:ph type="subTitle" idx="1" hasCustomPrompt="1"/>
          </p:nvPr>
        </p:nvSpPr>
        <p:spPr>
          <a:xfrm>
            <a:off x="1086896" y="5633252"/>
            <a:ext cx="7066504" cy="579140"/>
          </a:xfrm>
          <a:prstGeom prst="rect">
            <a:avLst/>
          </a:prstGeom>
        </p:spPr>
        <p:txBody>
          <a:bodyPr/>
          <a:lstStyle>
            <a:lvl1pPr marL="0" indent="0" algn="l">
              <a:buNone/>
              <a:defRPr sz="1050" b="0" baseline="0">
                <a:solidFill>
                  <a:schemeClr val="bg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Research reported in this publication was supported by the National Institute of Allergy And Infectious Diseases of the National Institutes of Health under Award Number UM1A1068614. The content is solely the responsibility of the authors and does not necessarily represent the official views of the National Institutes of Health. </a:t>
            </a:r>
            <a:endParaRPr lang="bg-BG" dirty="0"/>
          </a:p>
        </p:txBody>
      </p:sp>
      <p:pic>
        <p:nvPicPr>
          <p:cNvPr id="11" name="Picture 16"/>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277813"/>
            <a:ext cx="1196975" cy="73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285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 collage">
    <p:spTree>
      <p:nvGrpSpPr>
        <p:cNvPr id="1" name=""/>
        <p:cNvGrpSpPr/>
        <p:nvPr/>
      </p:nvGrpSpPr>
      <p:grpSpPr>
        <a:xfrm>
          <a:off x="0" y="0"/>
          <a:ext cx="0" cy="0"/>
          <a:chOff x="0" y="0"/>
          <a:chExt cx="0" cy="0"/>
        </a:xfrm>
      </p:grpSpPr>
      <p:sp>
        <p:nvSpPr>
          <p:cNvPr id="12" name="Date Placeholder 4"/>
          <p:cNvSpPr>
            <a:spLocks noGrp="1"/>
          </p:cNvSpPr>
          <p:nvPr>
            <p:ph type="dt" sz="half" idx="16"/>
          </p:nvPr>
        </p:nvSpPr>
        <p:spPr>
          <a:xfrm>
            <a:off x="1258888" y="6365875"/>
            <a:ext cx="2222500" cy="365125"/>
          </a:xfrm>
          <a:prstGeom prst="rect">
            <a:avLst/>
          </a:prstGeom>
        </p:spPr>
        <p:txBody>
          <a:bodyPr/>
          <a:lstStyle>
            <a:lvl1pPr>
              <a:defRPr sz="1400" smtClean="0">
                <a:solidFill>
                  <a:srgbClr val="F2F0E6"/>
                </a:solidFill>
              </a:defRPr>
            </a:lvl1pPr>
          </a:lstStyle>
          <a:p>
            <a:pPr fontAlgn="base">
              <a:spcBef>
                <a:spcPct val="0"/>
              </a:spcBef>
              <a:spcAft>
                <a:spcPct val="0"/>
              </a:spcAft>
              <a:defRPr/>
            </a:pPr>
            <a:endParaRPr lang="en-US" dirty="0">
              <a:cs typeface="Arial" charset="0"/>
            </a:endParaRPr>
          </a:p>
        </p:txBody>
      </p:sp>
      <p:sp>
        <p:nvSpPr>
          <p:cNvPr id="13" name="Slide Number Placeholder 6"/>
          <p:cNvSpPr>
            <a:spLocks noGrp="1"/>
          </p:cNvSpPr>
          <p:nvPr>
            <p:ph type="sldNum" sz="quarter" idx="17"/>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E1936DBB-2E64-4598-8D8B-B6B0ED5CD01B}" type="slidenum">
              <a:rPr lang="en-US">
                <a:cs typeface="Arial" charset="0"/>
              </a:rPr>
              <a:pPr fontAlgn="base">
                <a:spcBef>
                  <a:spcPct val="0"/>
                </a:spcBef>
                <a:spcAft>
                  <a:spcPct val="0"/>
                </a:spcAft>
                <a:defRPr/>
              </a:pPr>
              <a:t>‹#›</a:t>
            </a:fld>
            <a:endParaRPr lang="en-US" dirty="0">
              <a:cs typeface="Arial" charset="0"/>
            </a:endParaRPr>
          </a:p>
        </p:txBody>
      </p:sp>
      <p:sp>
        <p:nvSpPr>
          <p:cNvPr id="14" name="Rectangle 13"/>
          <p:cNvSpPr/>
          <p:nvPr userDrawn="1"/>
        </p:nvSpPr>
        <p:spPr>
          <a:xfrm>
            <a:off x="1238250" y="2197100"/>
            <a:ext cx="6769100" cy="2755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5" name="Picture Placeholder 7"/>
          <p:cNvSpPr>
            <a:spLocks noGrp="1"/>
          </p:cNvSpPr>
          <p:nvPr>
            <p:ph type="pic" sz="quarter" idx="10"/>
          </p:nvPr>
        </p:nvSpPr>
        <p:spPr>
          <a:xfrm>
            <a:off x="1333808" y="2304247"/>
            <a:ext cx="6543405" cy="2521611"/>
          </a:xfrm>
          <a:prstGeom prst="rect">
            <a:avLst/>
          </a:prstGeom>
        </p:spPr>
        <p:txBody>
          <a:bodyPr rtlCol="0">
            <a:normAutofit/>
          </a:bodyPr>
          <a:lstStyle>
            <a:lvl1pPr marL="0" indent="0">
              <a:buNone/>
              <a:defRPr sz="1600">
                <a:solidFill>
                  <a:schemeClr val="bg1"/>
                </a:solidFill>
              </a:defRPr>
            </a:lvl1pPr>
          </a:lstStyle>
          <a:p>
            <a:pPr lvl="0"/>
            <a:r>
              <a:rPr lang="en-US" noProof="0" smtClean="0"/>
              <a:t>Click icon to add picture</a:t>
            </a:r>
            <a:endParaRPr lang="bg-BG" noProof="0" dirty="0"/>
          </a:p>
        </p:txBody>
      </p:sp>
      <p:sp>
        <p:nvSpPr>
          <p:cNvPr id="19" name="Title 1"/>
          <p:cNvSpPr>
            <a:spLocks noGrp="1"/>
          </p:cNvSpPr>
          <p:nvPr>
            <p:ph type="ctrTitle"/>
          </p:nvPr>
        </p:nvSpPr>
        <p:spPr>
          <a:xfrm>
            <a:off x="1403648" y="835548"/>
            <a:ext cx="6408712" cy="720080"/>
          </a:xfrm>
          <a:prstGeom prst="rect">
            <a:avLst/>
          </a:prstGeom>
        </p:spPr>
        <p:txBody>
          <a:bodyPr rtlCol="0" anchor="ctr" anchorCtr="0">
            <a:normAutofit/>
          </a:bodyPr>
          <a:lstStyle>
            <a:lvl1pPr>
              <a:defRPr lang="bg-BG" sz="3600" dirty="0"/>
            </a:lvl1pPr>
          </a:lstStyle>
          <a:p>
            <a:pPr lvl="0"/>
            <a:r>
              <a:rPr lang="en-US" dirty="0" smtClean="0"/>
              <a:t>Click to edit Master title style</a:t>
            </a:r>
            <a:endParaRPr lang="bg-BG" dirty="0"/>
          </a:p>
        </p:txBody>
      </p:sp>
      <p:sp>
        <p:nvSpPr>
          <p:cNvPr id="20" name="Text Placeholder 3"/>
          <p:cNvSpPr>
            <a:spLocks noGrp="1"/>
          </p:cNvSpPr>
          <p:nvPr>
            <p:ph type="body" sz="quarter" idx="11"/>
          </p:nvPr>
        </p:nvSpPr>
        <p:spPr>
          <a:xfrm>
            <a:off x="1403350" y="1546225"/>
            <a:ext cx="6408738" cy="574675"/>
          </a:xfrm>
        </p:spPr>
        <p:txBody>
          <a:bodyPr>
            <a:normAutofit/>
          </a:bodyPr>
          <a:lstStyle>
            <a:lvl1pPr marL="0" indent="0" algn="ctr">
              <a:buNone/>
              <a:defRPr lang="en-US" sz="2800" b="0" kern="1200" dirty="0" smtClean="0">
                <a:solidFill>
                  <a:schemeClr val="tx2"/>
                </a:solidFill>
                <a:latin typeface="Franklin Gothic Medium" panose="020B0603020102020204" pitchFamily="34" charset="0"/>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p:txBody>
      </p:sp>
      <p:pic>
        <p:nvPicPr>
          <p:cNvPr id="10"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277813"/>
            <a:ext cx="1196975" cy="73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hlinkClick r:id="rId3"/>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16" name="Rectangle 15">
            <a:hlinkClick r:id="rId4"/>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17" name="Subtitle 2"/>
          <p:cNvSpPr>
            <a:spLocks noGrp="1"/>
          </p:cNvSpPr>
          <p:nvPr>
            <p:ph type="subTitle" idx="1" hasCustomPrompt="1"/>
          </p:nvPr>
        </p:nvSpPr>
        <p:spPr>
          <a:xfrm>
            <a:off x="1086896" y="5633252"/>
            <a:ext cx="7066504" cy="579140"/>
          </a:xfrm>
          <a:prstGeom prst="rect">
            <a:avLst/>
          </a:prstGeom>
        </p:spPr>
        <p:txBody>
          <a:bodyPr/>
          <a:lstStyle>
            <a:lvl1pPr marL="0" indent="0" algn="l">
              <a:buNone/>
              <a:defRPr sz="1050" b="0" baseline="0">
                <a:solidFill>
                  <a:schemeClr val="bg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Research reported in this publication was supported by the National Institute of Allergy And Infectious Diseases of the National Institutes of Health under Award Number UM1A1068614. The content is solely the responsibility of the authors and does not necessarily represent the official views of the National Institutes of Health. </a:t>
            </a:r>
            <a:endParaRPr lang="bg-BG" dirty="0"/>
          </a:p>
        </p:txBody>
      </p:sp>
      <p:sp>
        <p:nvSpPr>
          <p:cNvPr id="21" name="Subtitle 2"/>
          <p:cNvSpPr txBox="1">
            <a:spLocks/>
          </p:cNvSpPr>
          <p:nvPr userDrawn="1"/>
        </p:nvSpPr>
        <p:spPr bwMode="auto">
          <a:xfrm>
            <a:off x="1097504" y="5018088"/>
            <a:ext cx="7055896"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1600" b="0" kern="1200">
                <a:solidFill>
                  <a:schemeClr val="tx2"/>
                </a:solidFill>
                <a:latin typeface="Franklin Gothic Book" panose="020B0503020102020204" pitchFamily="34" charset="0"/>
                <a:ea typeface="+mn-ea"/>
                <a:cs typeface="+mn-cs"/>
              </a:defRPr>
            </a:lvl1pPr>
            <a:lvl2pPr marL="457200" indent="0" algn="ctr" rtl="0" eaLnBrk="1" fontAlgn="base" hangingPunct="1">
              <a:spcBef>
                <a:spcPct val="20000"/>
              </a:spcBef>
              <a:spcAft>
                <a:spcPct val="0"/>
              </a:spcAft>
              <a:buClr>
                <a:schemeClr val="tx2"/>
              </a:buClr>
              <a:buFont typeface="Arial" charset="0"/>
              <a:buNone/>
              <a:defRPr sz="2800" kern="1200">
                <a:solidFill>
                  <a:schemeClr val="tx1">
                    <a:tint val="75000"/>
                  </a:schemeClr>
                </a:solidFill>
                <a:latin typeface="Franklin Gothic Book" panose="020B0503020102020204" pitchFamily="34" charset="0"/>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Franklin Gothic Book" panose="020B0503020102020204" pitchFamily="34" charset="0"/>
                <a:ea typeface="+mn-ea"/>
                <a:cs typeface="+mn-cs"/>
              </a:defRPr>
            </a:lvl3pPr>
            <a:lvl4pPr marL="1371600" indent="0" algn="ctr" rtl="0" eaLnBrk="1" fontAlgn="base" hangingPunct="1">
              <a:spcBef>
                <a:spcPct val="20000"/>
              </a:spcBef>
              <a:spcAft>
                <a:spcPct val="0"/>
              </a:spcAft>
              <a:buClr>
                <a:schemeClr val="tx2"/>
              </a:buClr>
              <a:buFont typeface="Arial" charset="0"/>
              <a:buNone/>
              <a:defRPr sz="2000" kern="1200">
                <a:solidFill>
                  <a:schemeClr val="tx1">
                    <a:tint val="75000"/>
                  </a:schemeClr>
                </a:solidFill>
                <a:latin typeface="Franklin Gothic Book" panose="020B0503020102020204" pitchFamily="34" charset="0"/>
                <a:ea typeface="+mn-ea"/>
                <a:cs typeface="+mn-cs"/>
              </a:defRPr>
            </a:lvl4pPr>
            <a:lvl5pPr marL="1828800" indent="0" algn="ctr" rtl="0" eaLnBrk="1" fontAlgn="base" hangingPunct="1">
              <a:spcBef>
                <a:spcPct val="20000"/>
              </a:spcBef>
              <a:spcAft>
                <a:spcPct val="0"/>
              </a:spcAft>
              <a:buClr>
                <a:schemeClr val="tx2"/>
              </a:buClr>
              <a:buFont typeface="Century Gothic" pitchFamily="34" charset="0"/>
              <a:buNone/>
              <a:defRPr sz="2000" kern="1200">
                <a:solidFill>
                  <a:schemeClr val="tx1">
                    <a:tint val="75000"/>
                  </a:schemeClr>
                </a:solidFill>
                <a:latin typeface="Franklin Gothic Book" panose="020B0503020102020204"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solidFill>
                  <a:srgbClr val="3589A5"/>
                </a:solidFill>
              </a:rPr>
              <a:t>Click to edit Master subtitle style</a:t>
            </a:r>
            <a:endParaRPr lang="bg-BG" dirty="0">
              <a:solidFill>
                <a:srgbClr val="3589A5"/>
              </a:solidFill>
            </a:endParaRPr>
          </a:p>
        </p:txBody>
      </p:sp>
    </p:spTree>
    <p:extLst>
      <p:ext uri="{BB962C8B-B14F-4D97-AF65-F5344CB8AC3E}">
        <p14:creationId xmlns:p14="http://schemas.microsoft.com/office/powerpoint/2010/main" val="1496258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 collage">
    <p:spTree>
      <p:nvGrpSpPr>
        <p:cNvPr id="1" name=""/>
        <p:cNvGrpSpPr/>
        <p:nvPr/>
      </p:nvGrpSpPr>
      <p:grpSpPr>
        <a:xfrm>
          <a:off x="0" y="0"/>
          <a:ext cx="0" cy="0"/>
          <a:chOff x="0" y="0"/>
          <a:chExt cx="0" cy="0"/>
        </a:xfrm>
      </p:grpSpPr>
      <p:sp>
        <p:nvSpPr>
          <p:cNvPr id="12" name="Date Placeholder 4"/>
          <p:cNvSpPr>
            <a:spLocks noGrp="1"/>
          </p:cNvSpPr>
          <p:nvPr>
            <p:ph type="dt" sz="half" idx="16"/>
          </p:nvPr>
        </p:nvSpPr>
        <p:spPr>
          <a:xfrm>
            <a:off x="1258888" y="6365875"/>
            <a:ext cx="2222500" cy="365125"/>
          </a:xfrm>
          <a:prstGeom prst="rect">
            <a:avLst/>
          </a:prstGeom>
        </p:spPr>
        <p:txBody>
          <a:bodyPr/>
          <a:lstStyle>
            <a:lvl1pPr>
              <a:defRPr sz="1400" smtClean="0">
                <a:solidFill>
                  <a:srgbClr val="F2F0E6"/>
                </a:solidFill>
              </a:defRPr>
            </a:lvl1pPr>
          </a:lstStyle>
          <a:p>
            <a:pPr fontAlgn="base">
              <a:spcBef>
                <a:spcPct val="0"/>
              </a:spcBef>
              <a:spcAft>
                <a:spcPct val="0"/>
              </a:spcAft>
              <a:defRPr/>
            </a:pPr>
            <a:endParaRPr lang="en-US" dirty="0">
              <a:cs typeface="Arial" charset="0"/>
            </a:endParaRPr>
          </a:p>
        </p:txBody>
      </p:sp>
      <p:sp>
        <p:nvSpPr>
          <p:cNvPr id="13" name="Slide Number Placeholder 6"/>
          <p:cNvSpPr>
            <a:spLocks noGrp="1"/>
          </p:cNvSpPr>
          <p:nvPr>
            <p:ph type="sldNum" sz="quarter" idx="17"/>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E1936DBB-2E64-4598-8D8B-B6B0ED5CD01B}" type="slidenum">
              <a:rPr lang="en-US">
                <a:cs typeface="Arial" charset="0"/>
              </a:rPr>
              <a:pPr fontAlgn="base">
                <a:spcBef>
                  <a:spcPct val="0"/>
                </a:spcBef>
                <a:spcAft>
                  <a:spcPct val="0"/>
                </a:spcAft>
                <a:defRPr/>
              </a:pPr>
              <a:t>‹#›</a:t>
            </a:fld>
            <a:endParaRPr lang="en-US" dirty="0">
              <a:cs typeface="Arial" charset="0"/>
            </a:endParaRPr>
          </a:p>
        </p:txBody>
      </p:sp>
      <p:sp>
        <p:nvSpPr>
          <p:cNvPr id="15" name="Picture Placeholder 7"/>
          <p:cNvSpPr>
            <a:spLocks noGrp="1"/>
          </p:cNvSpPr>
          <p:nvPr>
            <p:ph type="pic" sz="quarter" idx="10"/>
          </p:nvPr>
        </p:nvSpPr>
        <p:spPr>
          <a:xfrm>
            <a:off x="1333808" y="2316947"/>
            <a:ext cx="6543405" cy="2521611"/>
          </a:xfrm>
          <a:prstGeom prst="rect">
            <a:avLst/>
          </a:prstGeom>
        </p:spPr>
        <p:txBody>
          <a:bodyPr rtlCol="0">
            <a:normAutofit/>
          </a:bodyPr>
          <a:lstStyle>
            <a:lvl1pPr marL="0" indent="0">
              <a:buNone/>
              <a:defRPr sz="1600">
                <a:solidFill>
                  <a:schemeClr val="bg2"/>
                </a:solidFill>
              </a:defRPr>
            </a:lvl1pPr>
          </a:lstStyle>
          <a:p>
            <a:pPr lvl="0"/>
            <a:r>
              <a:rPr lang="en-US" noProof="0" smtClean="0"/>
              <a:t>Click icon to add picture</a:t>
            </a:r>
            <a:endParaRPr lang="bg-BG" noProof="0" dirty="0"/>
          </a:p>
        </p:txBody>
      </p:sp>
      <p:pic>
        <p:nvPicPr>
          <p:cNvPr id="14" name="Picture 1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277813"/>
            <a:ext cx="1196975" cy="735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hlinkClick r:id="rId3"/>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16" name="Rectangle 15">
            <a:hlinkClick r:id="rId4"/>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19" name="Title 1"/>
          <p:cNvSpPr>
            <a:spLocks noGrp="1"/>
          </p:cNvSpPr>
          <p:nvPr>
            <p:ph type="ctrTitle"/>
          </p:nvPr>
        </p:nvSpPr>
        <p:spPr>
          <a:xfrm>
            <a:off x="1403648" y="1261120"/>
            <a:ext cx="6408712" cy="720080"/>
          </a:xfrm>
          <a:prstGeom prst="rect">
            <a:avLst/>
          </a:prstGeom>
        </p:spPr>
        <p:txBody>
          <a:bodyPr rtlCol="0" anchor="ctr" anchorCtr="0">
            <a:normAutofit/>
          </a:bodyPr>
          <a:lstStyle>
            <a:lvl1pPr>
              <a:defRPr lang="bg-BG" sz="3600" dirty="0"/>
            </a:lvl1pPr>
          </a:lstStyle>
          <a:p>
            <a:pPr lvl="0"/>
            <a:r>
              <a:rPr lang="en-US" dirty="0" smtClean="0"/>
              <a:t>Click to edit Master title style</a:t>
            </a:r>
            <a:endParaRPr lang="bg-BG" dirty="0"/>
          </a:p>
        </p:txBody>
      </p:sp>
      <p:sp>
        <p:nvSpPr>
          <p:cNvPr id="10" name="Subtitle 2"/>
          <p:cNvSpPr>
            <a:spLocks noGrp="1"/>
          </p:cNvSpPr>
          <p:nvPr>
            <p:ph type="subTitle" idx="1" hasCustomPrompt="1"/>
          </p:nvPr>
        </p:nvSpPr>
        <p:spPr>
          <a:xfrm>
            <a:off x="1086896" y="5633252"/>
            <a:ext cx="7066504" cy="579140"/>
          </a:xfrm>
          <a:prstGeom prst="rect">
            <a:avLst/>
          </a:prstGeom>
        </p:spPr>
        <p:txBody>
          <a:bodyPr/>
          <a:lstStyle>
            <a:lvl1pPr marL="0" indent="0" algn="l">
              <a:buNone/>
              <a:defRPr sz="1050" b="0" baseline="0">
                <a:solidFill>
                  <a:schemeClr val="bg2"/>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Research reported in this publication was supported by the National Institute of Allergy And Infectious Diseases of the National Institutes of Health under Award Number UM1A1068614. The content is solely the responsibility of the authors and does not necessarily represent the official views of the National Institutes of Health. </a:t>
            </a:r>
            <a:endParaRPr lang="bg-BG" dirty="0"/>
          </a:p>
        </p:txBody>
      </p:sp>
    </p:spTree>
    <p:extLst>
      <p:ext uri="{BB962C8B-B14F-4D97-AF65-F5344CB8AC3E}">
        <p14:creationId xmlns:p14="http://schemas.microsoft.com/office/powerpoint/2010/main" val="1035647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3" name="Picture Placeholder 7"/>
          <p:cNvSpPr>
            <a:spLocks noGrp="1"/>
          </p:cNvSpPr>
          <p:nvPr>
            <p:ph type="pic" sz="quarter" idx="10"/>
          </p:nvPr>
        </p:nvSpPr>
        <p:spPr>
          <a:xfrm>
            <a:off x="0" y="0"/>
            <a:ext cx="9144000" cy="6165304"/>
          </a:xfrm>
          <a:prstGeom prst="rect">
            <a:avLst/>
          </a:prstGeom>
        </p:spPr>
        <p:txBody>
          <a:bodyPr rtlCol="0">
            <a:normAutofit/>
          </a:bodyPr>
          <a:lstStyle>
            <a:lvl1pPr>
              <a:defRPr lang="bg-BG" sz="3200" kern="1200" noProof="0" dirty="0">
                <a:solidFill>
                  <a:schemeClr val="bg2"/>
                </a:solidFill>
                <a:latin typeface="Franklin Gothic Demi" panose="020B0703020102020204" pitchFamily="34" charset="0"/>
                <a:ea typeface="+mn-ea"/>
                <a:cs typeface="+mn-cs"/>
              </a:defRPr>
            </a:lvl1pPr>
          </a:lstStyle>
          <a:p>
            <a:pPr lvl="0"/>
            <a:r>
              <a:rPr lang="en-US" noProof="0" smtClean="0"/>
              <a:t>Click icon to add picture</a:t>
            </a:r>
            <a:endParaRPr lang="bg-BG" noProof="0" dirty="0"/>
          </a:p>
        </p:txBody>
      </p:sp>
      <p:sp>
        <p:nvSpPr>
          <p:cNvPr id="2" name="Title 1"/>
          <p:cNvSpPr>
            <a:spLocks noGrp="1"/>
          </p:cNvSpPr>
          <p:nvPr>
            <p:ph type="title"/>
          </p:nvPr>
        </p:nvSpPr>
        <p:spPr>
          <a:xfrm>
            <a:off x="0" y="4856181"/>
            <a:ext cx="9144000" cy="1362075"/>
          </a:xfrm>
          <a:prstGeom prst="rect">
            <a:avLst/>
          </a:prstGeom>
          <a:solidFill>
            <a:srgbClr val="3589A5">
              <a:alpha val="80000"/>
            </a:srgbClr>
          </a:solidFill>
        </p:spPr>
        <p:txBody>
          <a:bodyPr anchor="t"/>
          <a:lstStyle>
            <a:lvl1pPr marL="914400" algn="l">
              <a:defRPr sz="3600" b="0" cap="all" spc="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0" y="4094305"/>
            <a:ext cx="9144000" cy="761876"/>
          </a:xfrm>
          <a:prstGeom prst="rect">
            <a:avLst/>
          </a:prstGeom>
          <a:solidFill>
            <a:srgbClr val="3589A5">
              <a:alpha val="80000"/>
            </a:srgbClr>
          </a:solidFill>
        </p:spPr>
        <p:txBody>
          <a:bodyPr anchor="b"/>
          <a:lstStyle>
            <a:lvl1pPr marL="914400" indent="0">
              <a:buNone/>
              <a:defRPr sz="2000">
                <a:solidFill>
                  <a:srgbClr val="F2F0E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4"/>
          <p:cNvSpPr>
            <a:spLocks noGrp="1"/>
          </p:cNvSpPr>
          <p:nvPr>
            <p:ph type="dt" sz="half" idx="11"/>
          </p:nvPr>
        </p:nvSpPr>
        <p:spPr>
          <a:xfrm>
            <a:off x="1258888" y="6365875"/>
            <a:ext cx="2222500" cy="365125"/>
          </a:xfrm>
          <a:prstGeom prst="rect">
            <a:avLst/>
          </a:prstGeom>
        </p:spPr>
        <p:txBody>
          <a:bodyPr/>
          <a:lstStyle>
            <a:lvl1pPr>
              <a:defRPr sz="1400" smtClean="0">
                <a:solidFill>
                  <a:srgbClr val="F2F0E6"/>
                </a:solidFill>
              </a:defRPr>
            </a:lvl1pPr>
          </a:lstStyle>
          <a:p>
            <a:pPr fontAlgn="base">
              <a:spcBef>
                <a:spcPct val="0"/>
              </a:spcBef>
              <a:spcAft>
                <a:spcPct val="0"/>
              </a:spcAft>
              <a:defRPr/>
            </a:pPr>
            <a:endParaRPr lang="en-US" dirty="0">
              <a:cs typeface="Arial" charset="0"/>
            </a:endParaRPr>
          </a:p>
        </p:txBody>
      </p:sp>
      <p:sp>
        <p:nvSpPr>
          <p:cNvPr id="6" name="Slide Number Placeholder 6"/>
          <p:cNvSpPr>
            <a:spLocks noGrp="1"/>
          </p:cNvSpPr>
          <p:nvPr>
            <p:ph type="sldNum" sz="quarter" idx="12"/>
          </p:nvPr>
        </p:nvSpPr>
        <p:spPr>
          <a:xfrm>
            <a:off x="4164013" y="6365875"/>
            <a:ext cx="806450" cy="365125"/>
          </a:xfrm>
          <a:prstGeom prst="rect">
            <a:avLst/>
          </a:prstGeom>
        </p:spPr>
        <p:txBody>
          <a:bodyPr/>
          <a:lstStyle>
            <a:lvl1pPr algn="ctr">
              <a:defRPr sz="1400" smtClean="0">
                <a:solidFill>
                  <a:srgbClr val="F2F0E6"/>
                </a:solidFill>
              </a:defRPr>
            </a:lvl1pPr>
          </a:lstStyle>
          <a:p>
            <a:pPr fontAlgn="base">
              <a:spcBef>
                <a:spcPct val="0"/>
              </a:spcBef>
              <a:spcAft>
                <a:spcPct val="0"/>
              </a:spcAft>
              <a:defRPr/>
            </a:pPr>
            <a:fld id="{94942591-174B-4C8E-A7CC-11B465B9D581}" type="slidenum">
              <a:rPr lang="en-US">
                <a:cs typeface="Arial" charset="0"/>
              </a:rPr>
              <a:pPr fontAlgn="base">
                <a:spcBef>
                  <a:spcPct val="0"/>
                </a:spcBef>
                <a:spcAft>
                  <a:spcPct val="0"/>
                </a:spcAft>
                <a:defRPr/>
              </a:pPr>
              <a:t>‹#›</a:t>
            </a:fld>
            <a:endParaRPr lang="en-US" dirty="0">
              <a:cs typeface="Arial" charset="0"/>
            </a:endParaRPr>
          </a:p>
        </p:txBody>
      </p:sp>
      <p:sp>
        <p:nvSpPr>
          <p:cNvPr id="7" name="Rectangle 6">
            <a:hlinkClick r:id="rId2"/>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8" name="Rectangle 7">
            <a:hlinkClick r:id="rId3"/>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Tree>
    <p:extLst>
      <p:ext uri="{BB962C8B-B14F-4D97-AF65-F5344CB8AC3E}">
        <p14:creationId xmlns:p14="http://schemas.microsoft.com/office/powerpoint/2010/main" val="4077090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s://twitter.com/HelpEndHIV"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s://www.facebook.com/helpendhiv"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6219824"/>
            <a:ext cx="9144000" cy="638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b" anchorCtr="0"/>
          <a:lstStyle/>
          <a:p>
            <a:pPr algn="ctr">
              <a:defRPr/>
            </a:pPr>
            <a:endParaRPr lang="en-US" dirty="0">
              <a:solidFill>
                <a:srgbClr val="FFFFFF"/>
              </a:solidFill>
            </a:endParaRPr>
          </a:p>
        </p:txBody>
      </p:sp>
      <p:pic>
        <p:nvPicPr>
          <p:cNvPr id="1027" name="Picture 9"/>
          <p:cNvPicPr>
            <a:picLocks noChangeAspect="1"/>
          </p:cNvPicPr>
          <p:nvPr/>
        </p:nvPicPr>
        <p:blipFill>
          <a:blip r:embed="rId23">
            <a:extLst>
              <a:ext uri="{28A0092B-C50C-407E-A947-70E740481C1C}">
                <a14:useLocalDpi xmlns:a14="http://schemas.microsoft.com/office/drawing/2010/main" val="0"/>
              </a:ext>
            </a:extLst>
          </a:blip>
          <a:srcRect r="59486"/>
          <a:stretch>
            <a:fillRect/>
          </a:stretch>
        </p:blipFill>
        <p:spPr bwMode="auto">
          <a:xfrm>
            <a:off x="146050" y="6210300"/>
            <a:ext cx="9207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itle Placeholder 6"/>
          <p:cNvSpPr>
            <a:spLocks noGrp="1"/>
          </p:cNvSpPr>
          <p:nvPr>
            <p:ph type="title"/>
          </p:nvPr>
        </p:nvSpPr>
        <p:spPr bwMode="auto">
          <a:xfrm>
            <a:off x="457200" y="2286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p>
            <a:pPr lvl="0"/>
            <a:r>
              <a:rPr lang="en-US" altLang="en-US" dirty="0" smtClean="0"/>
              <a:t>Click to edit Master title style</a:t>
            </a:r>
          </a:p>
        </p:txBody>
      </p:sp>
      <p:sp>
        <p:nvSpPr>
          <p:cNvPr id="1029" name="Text Placeholder 7"/>
          <p:cNvSpPr>
            <a:spLocks noGrp="1"/>
          </p:cNvSpPr>
          <p:nvPr>
            <p:ph type="body" idx="1"/>
          </p:nvPr>
        </p:nvSpPr>
        <p:spPr bwMode="auto">
          <a:xfrm>
            <a:off x="457200" y="111283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1034" name="Picture 14"/>
          <p:cNvPicPr>
            <a:picLocks noChangeAspect="1"/>
          </p:cNvPicPr>
          <p:nvPr/>
        </p:nvPicPr>
        <p:blipFill>
          <a:blip r:embed="rId24" cstate="print">
            <a:extLst>
              <a:ext uri="{28A0092B-C50C-407E-A947-70E740481C1C}">
                <a14:useLocalDpi xmlns:a14="http://schemas.microsoft.com/office/drawing/2010/main" val="0"/>
              </a:ext>
            </a:extLst>
          </a:blip>
          <a:srcRect t="61658"/>
          <a:stretch>
            <a:fillRect/>
          </a:stretch>
        </p:blipFill>
        <p:spPr bwMode="auto">
          <a:xfrm>
            <a:off x="6994544" y="6288273"/>
            <a:ext cx="1738312" cy="41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hlinkClick r:id="rId25"/>
          </p:cNvPr>
          <p:cNvSpPr/>
          <p:nvPr userDrawn="1"/>
        </p:nvSpPr>
        <p:spPr>
          <a:xfrm>
            <a:off x="254000" y="6328390"/>
            <a:ext cx="38735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3" name="Rectangle 2">
            <a:hlinkClick r:id="rId26"/>
          </p:cNvPr>
          <p:cNvSpPr/>
          <p:nvPr userDrawn="1"/>
        </p:nvSpPr>
        <p:spPr>
          <a:xfrm>
            <a:off x="660400" y="6333694"/>
            <a:ext cx="381000" cy="41043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fontAlgn="base">
              <a:spcBef>
                <a:spcPct val="0"/>
              </a:spcBef>
              <a:spcAft>
                <a:spcPct val="0"/>
              </a:spcAft>
            </a:pPr>
            <a:endParaRPr lang="en-US">
              <a:solidFill>
                <a:srgbClr val="404041"/>
              </a:solidFill>
            </a:endParaRPr>
          </a:p>
        </p:txBody>
      </p:sp>
      <p:sp>
        <p:nvSpPr>
          <p:cNvPr id="4" name="TextBox 3"/>
          <p:cNvSpPr txBox="1"/>
          <p:nvPr userDrawn="1"/>
        </p:nvSpPr>
        <p:spPr>
          <a:xfrm>
            <a:off x="1219200" y="6400800"/>
            <a:ext cx="1676400" cy="304800"/>
          </a:xfrm>
          <a:prstGeom prst="rect">
            <a:avLst/>
          </a:prstGeom>
        </p:spPr>
        <p:txBody>
          <a:bodyPr vert="horz" wrap="square" lIns="91440" tIns="45720" rIns="91440" bIns="45720" rtlCol="0">
            <a:normAutofit/>
          </a:bodyPr>
          <a:lstStyle/>
          <a:p>
            <a:pPr fontAlgn="base">
              <a:spcBef>
                <a:spcPct val="0"/>
              </a:spcBef>
              <a:spcAft>
                <a:spcPct val="0"/>
              </a:spcAft>
            </a:pPr>
            <a:r>
              <a:rPr lang="en-US" sz="1200" dirty="0" smtClean="0">
                <a:solidFill>
                  <a:srgbClr val="404041"/>
                </a:solidFill>
                <a:cs typeface="Arial" charset="0"/>
              </a:rPr>
              <a:t>04/19/2016 • </a:t>
            </a:r>
            <a:fld id="{01E59BDA-A5AC-4094-9E1B-9F4637E644F4}" type="slidenum">
              <a:rPr lang="en-US" sz="1200" smtClean="0">
                <a:solidFill>
                  <a:srgbClr val="404041"/>
                </a:solidFill>
                <a:cs typeface="Arial" charset="0"/>
              </a:rPr>
              <a:pPr fontAlgn="base">
                <a:spcBef>
                  <a:spcPct val="0"/>
                </a:spcBef>
                <a:spcAft>
                  <a:spcPct val="0"/>
                </a:spcAft>
              </a:pPr>
              <a:t>‹#›</a:t>
            </a:fld>
            <a:endParaRPr lang="en-US" sz="1200" dirty="0" smtClean="0">
              <a:solidFill>
                <a:srgbClr val="404041"/>
              </a:solidFill>
              <a:cs typeface="Arial" charset="0"/>
            </a:endParaRPr>
          </a:p>
        </p:txBody>
      </p:sp>
    </p:spTree>
    <p:extLst>
      <p:ext uri="{BB962C8B-B14F-4D97-AF65-F5344CB8AC3E}">
        <p14:creationId xmlns:p14="http://schemas.microsoft.com/office/powerpoint/2010/main" val="8289945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iming>
    <p:tnLst>
      <p:par>
        <p:cTn id="1" dur="indefinite" restart="never" nodeType="tmRoot"/>
      </p:par>
    </p:tnLst>
  </p:timing>
  <p:hf hdr="0"/>
  <p:txStyles>
    <p:titleStyle>
      <a:lvl1pPr algn="ctr" rtl="0" eaLnBrk="1" fontAlgn="base" hangingPunct="1">
        <a:spcBef>
          <a:spcPct val="0"/>
        </a:spcBef>
        <a:spcAft>
          <a:spcPct val="0"/>
        </a:spcAft>
        <a:defRPr sz="3600" kern="1200">
          <a:solidFill>
            <a:srgbClr val="404041"/>
          </a:solidFill>
          <a:latin typeface="Franklin Gothic Demi" panose="020B0703020102020204" pitchFamily="34" charset="0"/>
          <a:ea typeface="+mj-ea"/>
          <a:cs typeface="+mj-cs"/>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p:titleStyle>
    <p:bodyStyle>
      <a:lvl1pPr marL="342900" indent="-342900" algn="l" rtl="0" eaLnBrk="1" fontAlgn="base" hangingPunct="1">
        <a:spcBef>
          <a:spcPct val="20000"/>
        </a:spcBef>
        <a:spcAft>
          <a:spcPct val="0"/>
        </a:spcAft>
        <a:buFont typeface="Arial" charset="0"/>
        <a:buChar char="•"/>
        <a:defRPr sz="3400" kern="1200">
          <a:solidFill>
            <a:schemeClr val="tx1"/>
          </a:solidFill>
          <a:latin typeface="Franklin Gothic Demi" panose="020B0703020102020204" pitchFamily="34" charset="0"/>
          <a:ea typeface="+mn-ea"/>
          <a:cs typeface="+mn-cs"/>
        </a:defRPr>
      </a:lvl1pPr>
      <a:lvl2pPr marL="742950" indent="-285750" algn="l" rtl="0" eaLnBrk="1" fontAlgn="base" hangingPunct="1">
        <a:spcBef>
          <a:spcPct val="20000"/>
        </a:spcBef>
        <a:spcAft>
          <a:spcPct val="0"/>
        </a:spcAft>
        <a:buClr>
          <a:schemeClr val="tx2"/>
        </a:buClr>
        <a:buFont typeface="Arial" charset="0"/>
        <a:buChar char="•"/>
        <a:defRPr sz="2800" kern="1200">
          <a:solidFill>
            <a:schemeClr val="tx1"/>
          </a:solidFill>
          <a:latin typeface="Franklin Gothic Book" panose="020B0503020102020204"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Franklin Gothic Book" panose="020B0503020102020204" pitchFamily="34" charset="0"/>
          <a:ea typeface="+mn-ea"/>
          <a:cs typeface="+mn-cs"/>
        </a:defRPr>
      </a:lvl3pPr>
      <a:lvl4pPr marL="1600200" indent="-228600" algn="l" rtl="0" eaLnBrk="1" fontAlgn="base" hangingPunct="1">
        <a:spcBef>
          <a:spcPct val="20000"/>
        </a:spcBef>
        <a:spcAft>
          <a:spcPct val="0"/>
        </a:spcAft>
        <a:buClr>
          <a:schemeClr val="tx2"/>
        </a:buClr>
        <a:buFont typeface="Arial" charset="0"/>
        <a:buChar char="•"/>
        <a:defRPr sz="2000" kern="1200">
          <a:solidFill>
            <a:schemeClr val="tx1"/>
          </a:solidFill>
          <a:latin typeface="Franklin Gothic Book" panose="020B0503020102020204" pitchFamily="34" charset="0"/>
          <a:ea typeface="+mn-ea"/>
          <a:cs typeface="+mn-cs"/>
        </a:defRPr>
      </a:lvl4pPr>
      <a:lvl5pPr marL="2057400" indent="-228600" algn="l" rtl="0" eaLnBrk="1" fontAlgn="base" hangingPunct="1">
        <a:spcBef>
          <a:spcPct val="20000"/>
        </a:spcBef>
        <a:spcAft>
          <a:spcPct val="0"/>
        </a:spcAft>
        <a:buClr>
          <a:schemeClr val="tx2"/>
        </a:buClr>
        <a:buFont typeface="Century Gothic"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tiff"/><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120.png"/><Relationship Id="rId18" Type="http://schemas.openxmlformats.org/officeDocument/2006/relationships/image" Target="../media/image17.png"/><Relationship Id="rId26" Type="http://schemas.openxmlformats.org/officeDocument/2006/relationships/image" Target="../media/image25.png"/><Relationship Id="rId39" Type="http://schemas.openxmlformats.org/officeDocument/2006/relationships/image" Target="../media/image38.png"/><Relationship Id="rId3" Type="http://schemas.openxmlformats.org/officeDocument/2006/relationships/image" Target="../media/image210.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png"/><Relationship Id="rId2" Type="http://schemas.openxmlformats.org/officeDocument/2006/relationships/image" Target="../media/image110.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100.png"/><Relationship Id="rId24" Type="http://schemas.openxmlformats.org/officeDocument/2006/relationships/image" Target="../media/image23.png"/><Relationship Id="rId32" Type="http://schemas.openxmlformats.org/officeDocument/2006/relationships/image" Target="../media/image31.png"/><Relationship Id="rId37" Type="http://schemas.openxmlformats.org/officeDocument/2006/relationships/image" Target="../media/image36.png"/><Relationship Id="rId40" Type="http://schemas.openxmlformats.org/officeDocument/2006/relationships/image" Target="../media/image39.png"/><Relationship Id="rId5" Type="http://schemas.openxmlformats.org/officeDocument/2006/relationships/image" Target="../media/image43.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36" Type="http://schemas.openxmlformats.org/officeDocument/2006/relationships/image" Target="../media/image35.png"/><Relationship Id="rId10" Type="http://schemas.openxmlformats.org/officeDocument/2006/relationships/image" Target="../media/image90.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10.png"/><Relationship Id="rId9" Type="http://schemas.openxmlformats.org/officeDocument/2006/relationships/image" Target="../media/image80.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371600"/>
            <a:ext cx="7772400" cy="2133600"/>
          </a:xfrm>
        </p:spPr>
        <p:txBody>
          <a:bodyPr>
            <a:normAutofit/>
          </a:bodyPr>
          <a:lstStyle/>
          <a:p>
            <a:r>
              <a:rPr lang="en-US" b="1" dirty="0">
                <a:solidFill>
                  <a:schemeClr val="tx2"/>
                </a:solidFill>
              </a:rPr>
              <a:t>Projected effectiveness of mass HIV vaccination with multi-dose regimens to be tested in South Africa</a:t>
            </a:r>
            <a:endParaRPr lang="en-US" dirty="0">
              <a:solidFill>
                <a:schemeClr val="tx2"/>
              </a:solidFill>
            </a:endParaRPr>
          </a:p>
        </p:txBody>
      </p:sp>
      <p:sp>
        <p:nvSpPr>
          <p:cNvPr id="3" name="Subtitle 2"/>
          <p:cNvSpPr>
            <a:spLocks noGrp="1"/>
          </p:cNvSpPr>
          <p:nvPr>
            <p:ph type="subTitle" idx="1"/>
          </p:nvPr>
        </p:nvSpPr>
        <p:spPr>
          <a:xfrm>
            <a:off x="1371600" y="3657600"/>
            <a:ext cx="6400800" cy="1752600"/>
          </a:xfrm>
        </p:spPr>
        <p:txBody>
          <a:bodyPr/>
          <a:lstStyle/>
          <a:p>
            <a:r>
              <a:rPr lang="en-US" dirty="0">
                <a:solidFill>
                  <a:schemeClr val="tx1"/>
                </a:solidFill>
              </a:rPr>
              <a:t>Peter Gilbert </a:t>
            </a:r>
            <a:endParaRPr lang="en-US" dirty="0" smtClean="0">
              <a:solidFill>
                <a:schemeClr val="tx1"/>
              </a:solidFill>
            </a:endParaRPr>
          </a:p>
          <a:p>
            <a:r>
              <a:rPr lang="en-US" dirty="0" smtClean="0">
                <a:solidFill>
                  <a:schemeClr val="tx1"/>
                </a:solidFill>
              </a:rPr>
              <a:t>Dobromir Dimitrov</a:t>
            </a:r>
          </a:p>
          <a:p>
            <a:r>
              <a:rPr lang="en-US" dirty="0" smtClean="0">
                <a:solidFill>
                  <a:schemeClr val="tx1"/>
                </a:solidFill>
              </a:rPr>
              <a:t>Christian </a:t>
            </a:r>
            <a:r>
              <a:rPr lang="en-US" dirty="0" err="1" smtClean="0">
                <a:solidFill>
                  <a:schemeClr val="tx1"/>
                </a:solidFill>
              </a:rPr>
              <a:t>Selinger</a:t>
            </a:r>
            <a:endParaRPr lang="en-US" dirty="0">
              <a:solidFill>
                <a:schemeClr val="tx1"/>
              </a:solidFill>
            </a:endParaRPr>
          </a:p>
        </p:txBody>
      </p:sp>
      <p:sp>
        <p:nvSpPr>
          <p:cNvPr id="4" name="TextBox 3"/>
          <p:cNvSpPr txBox="1"/>
          <p:nvPr/>
        </p:nvSpPr>
        <p:spPr>
          <a:xfrm>
            <a:off x="2819400" y="5715000"/>
            <a:ext cx="3276600" cy="381000"/>
          </a:xfrm>
          <a:prstGeom prst="rect">
            <a:avLst/>
          </a:prstGeom>
        </p:spPr>
        <p:txBody>
          <a:bodyPr vert="horz" wrap="none" lIns="91440" tIns="45720" rIns="91440" bIns="45720" rtlCol="0">
            <a:normAutofit/>
          </a:bodyPr>
          <a:lstStyle/>
          <a:p>
            <a:r>
              <a:rPr lang="en-US" sz="1600" b="1" dirty="0" smtClean="0"/>
              <a:t>Supported </a:t>
            </a:r>
            <a:r>
              <a:rPr lang="en-US" sz="1600" b="1" dirty="0"/>
              <a:t>by B&amp;MGF (OPP1110049) </a:t>
            </a:r>
            <a:endParaRPr lang="en-US" sz="1600" b="1" dirty="0" smtClean="0">
              <a:solidFill>
                <a:schemeClr val="bg2"/>
              </a:solidFill>
            </a:endParaRPr>
          </a:p>
        </p:txBody>
      </p:sp>
      <p:pic>
        <p:nvPicPr>
          <p:cNvPr id="5"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77812"/>
            <a:ext cx="1828800" cy="1123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76200"/>
            <a:ext cx="1828800" cy="1518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875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Different Vaccine Efficacy Profiles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6280" y="3200400"/>
            <a:ext cx="4572000" cy="22609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54" y="3209996"/>
            <a:ext cx="4572000" cy="2251305"/>
          </a:xfrm>
          <a:prstGeom prst="rect">
            <a:avLst/>
          </a:prstGeom>
        </p:spPr>
      </p:pic>
      <p:sp>
        <p:nvSpPr>
          <p:cNvPr id="5" name="TextBox 4"/>
          <p:cNvSpPr txBox="1"/>
          <p:nvPr/>
        </p:nvSpPr>
        <p:spPr>
          <a:xfrm>
            <a:off x="838200" y="5461301"/>
            <a:ext cx="3352800" cy="381000"/>
          </a:xfrm>
          <a:prstGeom prst="rect">
            <a:avLst/>
          </a:prstGeom>
        </p:spPr>
        <p:txBody>
          <a:bodyPr vert="horz" wrap="none" lIns="91440" tIns="45720" rIns="91440" bIns="45720" rtlCol="0">
            <a:normAutofit/>
          </a:bodyPr>
          <a:lstStyle/>
          <a:p>
            <a:r>
              <a:rPr lang="en-US" sz="1600" b="1" dirty="0" smtClean="0">
                <a:solidFill>
                  <a:schemeClr val="bg2"/>
                </a:solidFill>
              </a:rPr>
              <a:t>Based on projected V1V2 response*</a:t>
            </a:r>
          </a:p>
        </p:txBody>
      </p:sp>
      <p:sp>
        <p:nvSpPr>
          <p:cNvPr id="8" name="TextBox 7"/>
          <p:cNvSpPr txBox="1"/>
          <p:nvPr/>
        </p:nvSpPr>
        <p:spPr>
          <a:xfrm>
            <a:off x="5257800" y="5461301"/>
            <a:ext cx="3352800" cy="381000"/>
          </a:xfrm>
          <a:prstGeom prst="rect">
            <a:avLst/>
          </a:prstGeom>
        </p:spPr>
        <p:txBody>
          <a:bodyPr vert="horz" wrap="none" lIns="91440" tIns="45720" rIns="91440" bIns="45720" rtlCol="0">
            <a:normAutofit/>
          </a:bodyPr>
          <a:lstStyle/>
          <a:p>
            <a:r>
              <a:rPr lang="en-US" sz="1600" b="1" dirty="0" smtClean="0">
                <a:solidFill>
                  <a:schemeClr val="bg2"/>
                </a:solidFill>
              </a:rPr>
              <a:t>Based on RV144 + booster at 12 m*</a:t>
            </a:r>
          </a:p>
        </p:txBody>
      </p:sp>
      <p:sp>
        <p:nvSpPr>
          <p:cNvPr id="10" name="TextBox 9"/>
          <p:cNvSpPr txBox="1"/>
          <p:nvPr/>
        </p:nvSpPr>
        <p:spPr>
          <a:xfrm>
            <a:off x="5257800" y="1371600"/>
            <a:ext cx="3809999" cy="2246769"/>
          </a:xfrm>
          <a:prstGeom prst="rect">
            <a:avLst/>
          </a:prstGeom>
        </p:spPr>
        <p:txBody>
          <a:bodyPr vert="horz" wrap="square" lIns="91440" tIns="45720" rIns="91440" bIns="45720" rtlCol="0">
            <a:spAutoFit/>
          </a:bodyPr>
          <a:lstStyle/>
          <a:p>
            <a:pPr>
              <a:spcAft>
                <a:spcPts val="1200"/>
              </a:spcAft>
            </a:pPr>
            <a:r>
              <a:rPr lang="en-US" sz="2000" b="1" u="sng" dirty="0" smtClean="0">
                <a:solidFill>
                  <a:schemeClr val="bg2"/>
                </a:solidFill>
              </a:rPr>
              <a:t>Cumulative Fraction </a:t>
            </a:r>
            <a:r>
              <a:rPr lang="en-US" sz="2000" b="1" u="sng" dirty="0">
                <a:solidFill>
                  <a:schemeClr val="bg2"/>
                </a:solidFill>
              </a:rPr>
              <a:t>of infections </a:t>
            </a:r>
            <a:r>
              <a:rPr lang="en-US" sz="2000" b="1" u="sng" dirty="0" smtClean="0">
                <a:solidFill>
                  <a:schemeClr val="bg2"/>
                </a:solidFill>
              </a:rPr>
              <a:t>Prevented (CFP) over </a:t>
            </a:r>
            <a:r>
              <a:rPr lang="en-US" sz="2000" b="1" u="sng" dirty="0">
                <a:solidFill>
                  <a:schemeClr val="bg2"/>
                </a:solidFill>
              </a:rPr>
              <a:t>10 </a:t>
            </a:r>
            <a:r>
              <a:rPr lang="en-US" sz="2000" b="1" u="sng" dirty="0" smtClean="0">
                <a:solidFill>
                  <a:schemeClr val="bg2"/>
                </a:solidFill>
              </a:rPr>
              <a:t>years:</a:t>
            </a:r>
          </a:p>
          <a:p>
            <a:pPr>
              <a:lnSpc>
                <a:spcPct val="150000"/>
              </a:lnSpc>
            </a:pPr>
            <a:r>
              <a:rPr lang="en-US" sz="2000" b="1" dirty="0" smtClean="0">
                <a:solidFill>
                  <a:schemeClr val="bg2"/>
                </a:solidFill>
              </a:rPr>
              <a:t>25.6</a:t>
            </a:r>
            <a:r>
              <a:rPr lang="en-US" sz="2000" b="1" dirty="0">
                <a:solidFill>
                  <a:schemeClr val="bg2"/>
                </a:solidFill>
              </a:rPr>
              <a:t>%-30.6% (fixed VE)</a:t>
            </a:r>
          </a:p>
          <a:p>
            <a:pPr>
              <a:lnSpc>
                <a:spcPct val="150000"/>
              </a:lnSpc>
            </a:pPr>
            <a:r>
              <a:rPr lang="en-US" sz="2000" b="1" dirty="0" smtClean="0">
                <a:solidFill>
                  <a:srgbClr val="FF0000"/>
                </a:solidFill>
              </a:rPr>
              <a:t>25.5</a:t>
            </a:r>
            <a:r>
              <a:rPr lang="en-US" sz="2000" b="1" dirty="0">
                <a:solidFill>
                  <a:srgbClr val="FF0000"/>
                </a:solidFill>
              </a:rPr>
              <a:t>%-30.5% </a:t>
            </a:r>
            <a:r>
              <a:rPr lang="en-US" sz="2000" b="1" dirty="0" smtClean="0">
                <a:solidFill>
                  <a:srgbClr val="FF0000"/>
                </a:solidFill>
              </a:rPr>
              <a:t> </a:t>
            </a:r>
            <a:r>
              <a:rPr lang="en-US" sz="2000" b="1" dirty="0">
                <a:solidFill>
                  <a:srgbClr val="FF0000"/>
                </a:solidFill>
              </a:rPr>
              <a:t>(trapezoid VE</a:t>
            </a:r>
            <a:r>
              <a:rPr lang="en-US" sz="2000" b="1" dirty="0" smtClean="0">
                <a:solidFill>
                  <a:srgbClr val="FF0000"/>
                </a:solidFill>
              </a:rPr>
              <a:t>)</a:t>
            </a:r>
          </a:p>
          <a:p>
            <a:pPr>
              <a:lnSpc>
                <a:spcPct val="150000"/>
              </a:lnSpc>
            </a:pPr>
            <a:r>
              <a:rPr lang="en-US" sz="2000" b="1" dirty="0">
                <a:solidFill>
                  <a:srgbClr val="0000FF"/>
                </a:solidFill>
              </a:rPr>
              <a:t>25.1%-30.1% </a:t>
            </a:r>
            <a:r>
              <a:rPr lang="en-US" sz="2000" b="1" dirty="0" smtClean="0">
                <a:solidFill>
                  <a:srgbClr val="0000FF"/>
                </a:solidFill>
              </a:rPr>
              <a:t> </a:t>
            </a:r>
            <a:r>
              <a:rPr lang="en-US" sz="2000" b="1" dirty="0">
                <a:solidFill>
                  <a:srgbClr val="0000FF"/>
                </a:solidFill>
              </a:rPr>
              <a:t>(stepwise VE) </a:t>
            </a:r>
          </a:p>
        </p:txBody>
      </p:sp>
      <p:sp>
        <p:nvSpPr>
          <p:cNvPr id="11" name="TextBox 10"/>
          <p:cNvSpPr txBox="1"/>
          <p:nvPr/>
        </p:nvSpPr>
        <p:spPr>
          <a:xfrm>
            <a:off x="5257800" y="3855699"/>
            <a:ext cx="3809999" cy="1015663"/>
          </a:xfrm>
          <a:prstGeom prst="rect">
            <a:avLst/>
          </a:prstGeom>
        </p:spPr>
        <p:txBody>
          <a:bodyPr vert="horz" wrap="square" lIns="91440" tIns="45720" rIns="91440" bIns="45720" rtlCol="0">
            <a:spAutoFit/>
          </a:bodyPr>
          <a:lstStyle/>
          <a:p>
            <a:r>
              <a:rPr lang="en-CA" sz="2000" b="1" dirty="0"/>
              <a:t>Projected CFP is reduced by </a:t>
            </a:r>
            <a:endParaRPr lang="en-CA" sz="2000" b="1" dirty="0" smtClean="0"/>
          </a:p>
          <a:p>
            <a:r>
              <a:rPr lang="en-CA" sz="2000" b="1" dirty="0" smtClean="0">
                <a:solidFill>
                  <a:srgbClr val="FF0000"/>
                </a:solidFill>
              </a:rPr>
              <a:t>12</a:t>
            </a:r>
            <a:r>
              <a:rPr lang="en-CA" sz="2000" b="1" dirty="0">
                <a:solidFill>
                  <a:srgbClr val="FF0000"/>
                </a:solidFill>
              </a:rPr>
              <a:t>%-13% </a:t>
            </a:r>
            <a:r>
              <a:rPr lang="en-CA" sz="2000" b="1" dirty="0"/>
              <a:t>under trapezoid VE with dropout</a:t>
            </a:r>
            <a:endParaRPr lang="en-US" sz="2000" b="1" dirty="0">
              <a:solidFill>
                <a:srgbClr val="FF0000"/>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399286"/>
            <a:ext cx="5257800" cy="3020314"/>
          </a:xfrm>
          <a:prstGeom prst="rect">
            <a:avLst/>
          </a:prstGeom>
        </p:spPr>
      </p:pic>
      <p:sp>
        <p:nvSpPr>
          <p:cNvPr id="12" name="TextBox 11"/>
          <p:cNvSpPr txBox="1"/>
          <p:nvPr/>
        </p:nvSpPr>
        <p:spPr>
          <a:xfrm>
            <a:off x="688290" y="5831973"/>
            <a:ext cx="6169710" cy="406099"/>
          </a:xfrm>
          <a:prstGeom prst="rect">
            <a:avLst/>
          </a:prstGeom>
        </p:spPr>
        <p:txBody>
          <a:bodyPr vert="horz" wrap="none" lIns="91440" tIns="45720" rIns="91440" bIns="45720" rtlCol="0">
            <a:normAutofit/>
          </a:bodyPr>
          <a:lstStyle/>
          <a:p>
            <a:r>
              <a:rPr lang="en-US" sz="1600" b="1" dirty="0" smtClean="0">
                <a:solidFill>
                  <a:schemeClr val="tx2"/>
                </a:solidFill>
              </a:rPr>
              <a:t>* Profiles created by  Daniel Wood, post-doctoral researcher at FHCRC</a:t>
            </a:r>
          </a:p>
        </p:txBody>
      </p:sp>
    </p:spTree>
    <p:extLst>
      <p:ext uri="{BB962C8B-B14F-4D97-AF65-F5344CB8AC3E}">
        <p14:creationId xmlns:p14="http://schemas.microsoft.com/office/powerpoint/2010/main" val="409856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1" grpId="0"/>
      <p:bldP spid="11" grpId="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pPr>
              <a:spcAft>
                <a:spcPts val="1200"/>
              </a:spcAft>
            </a:pPr>
            <a:r>
              <a:rPr lang="en-CA" sz="2800" dirty="0"/>
              <a:t>Our analysis suggests </a:t>
            </a:r>
            <a:r>
              <a:rPr lang="en-CA" sz="2800" dirty="0" smtClean="0"/>
              <a:t>that </a:t>
            </a:r>
            <a:r>
              <a:rPr lang="en-CA" sz="2800" dirty="0"/>
              <a:t>even a partially effective vaccine would have a substantial impact on the HIV epidemic in South Africa</a:t>
            </a:r>
            <a:r>
              <a:rPr lang="en-CA" sz="2800" dirty="0" smtClean="0"/>
              <a:t>.</a:t>
            </a:r>
          </a:p>
          <a:p>
            <a:pPr>
              <a:spcAft>
                <a:spcPts val="1200"/>
              </a:spcAft>
            </a:pPr>
            <a:r>
              <a:rPr lang="en-CA" sz="2800" dirty="0"/>
              <a:t>Our </a:t>
            </a:r>
            <a:r>
              <a:rPr lang="en-CA" sz="2800" dirty="0" smtClean="0"/>
              <a:t>preliminary results </a:t>
            </a:r>
            <a:r>
              <a:rPr lang="en-CA" sz="2800" dirty="0"/>
              <a:t>indicate </a:t>
            </a:r>
            <a:r>
              <a:rPr lang="en-CA" sz="2800" dirty="0" smtClean="0"/>
              <a:t>that </a:t>
            </a:r>
            <a:r>
              <a:rPr lang="en-CA" sz="2800" dirty="0"/>
              <a:t>vaccine effectiveness is not influenced significantly by uncertainties in the temporal VE profile, provided that the average VE is the same. </a:t>
            </a:r>
            <a:endParaRPr lang="en-CA" sz="2800" dirty="0" smtClean="0"/>
          </a:p>
          <a:p>
            <a:pPr>
              <a:spcAft>
                <a:spcPts val="1200"/>
              </a:spcAft>
            </a:pPr>
            <a:r>
              <a:rPr lang="en-CA" sz="2800" dirty="0" smtClean="0"/>
              <a:t>High </a:t>
            </a:r>
            <a:r>
              <a:rPr lang="en-CA" sz="2800" dirty="0"/>
              <a:t>rates of regimen discontinuation may have detrimental effect on the vaccination impact</a:t>
            </a:r>
            <a:endParaRPr lang="en-US" sz="2800" dirty="0"/>
          </a:p>
        </p:txBody>
      </p:sp>
    </p:spTree>
    <p:extLst>
      <p:ext uri="{BB962C8B-B14F-4D97-AF65-F5344CB8AC3E}">
        <p14:creationId xmlns:p14="http://schemas.microsoft.com/office/powerpoint/2010/main" val="2966579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Population-level impact under targeted campaign roll-out</a:t>
            </a:r>
            <a:endParaRPr lang="en-US" dirty="0"/>
          </a:p>
        </p:txBody>
      </p:sp>
      <p:sp>
        <p:nvSpPr>
          <p:cNvPr id="3" name="Content Placeholder 2"/>
          <p:cNvSpPr>
            <a:spLocks noGrp="1"/>
          </p:cNvSpPr>
          <p:nvPr>
            <p:ph idx="1"/>
          </p:nvPr>
        </p:nvSpPr>
        <p:spPr/>
        <p:txBody>
          <a:bodyPr/>
          <a:lstStyle/>
          <a:p>
            <a:pPr>
              <a:spcAft>
                <a:spcPts val="1200"/>
              </a:spcAft>
            </a:pPr>
            <a:r>
              <a:rPr lang="en-US" sz="2800" dirty="0"/>
              <a:t>I</a:t>
            </a:r>
            <a:r>
              <a:rPr lang="en-US" sz="2800" dirty="0" smtClean="0"/>
              <a:t>ndividual-based </a:t>
            </a:r>
            <a:r>
              <a:rPr lang="en-US" sz="2800" dirty="0"/>
              <a:t>network model EMOD v2.0, calibrated to </a:t>
            </a:r>
            <a:r>
              <a:rPr lang="en-US" sz="2800" dirty="0" smtClean="0"/>
              <a:t>2012 prevalence </a:t>
            </a:r>
            <a:r>
              <a:rPr lang="en-US" sz="2800" dirty="0"/>
              <a:t>estimates </a:t>
            </a:r>
            <a:endParaRPr lang="en-US" sz="2800" dirty="0" smtClean="0"/>
          </a:p>
          <a:p>
            <a:pPr>
              <a:spcAft>
                <a:spcPts val="1200"/>
              </a:spcAft>
            </a:pPr>
            <a:r>
              <a:rPr lang="en-US" sz="2800" dirty="0" smtClean="0"/>
              <a:t>Time-dependent </a:t>
            </a:r>
            <a:r>
              <a:rPr lang="en-US" sz="2800" dirty="0"/>
              <a:t>efficacy profile </a:t>
            </a:r>
            <a:r>
              <a:rPr lang="en-US" sz="2800" dirty="0" smtClean="0"/>
              <a:t>with vaccine </a:t>
            </a:r>
            <a:r>
              <a:rPr lang="en-US" sz="2800" dirty="0"/>
              <a:t>schedules </a:t>
            </a:r>
            <a:r>
              <a:rPr lang="en-US" sz="2800" dirty="0" smtClean="0"/>
              <a:t>of </a:t>
            </a:r>
            <a:r>
              <a:rPr lang="en-US" sz="2800" dirty="0"/>
              <a:t>5 injections without </a:t>
            </a:r>
            <a:r>
              <a:rPr lang="en-US" sz="2800" dirty="0" smtClean="0"/>
              <a:t>dropouts, 50% average VE efficacy over 2 years</a:t>
            </a:r>
          </a:p>
          <a:p>
            <a:pPr>
              <a:spcAft>
                <a:spcPts val="1200"/>
              </a:spcAft>
            </a:pPr>
            <a:r>
              <a:rPr lang="en-US" sz="2800" dirty="0" smtClean="0"/>
              <a:t>Revaccinate </a:t>
            </a:r>
            <a:r>
              <a:rPr lang="en-US" sz="2800" dirty="0"/>
              <a:t>every two years with 3 million </a:t>
            </a:r>
            <a:r>
              <a:rPr lang="en-US" sz="2800" dirty="0" smtClean="0"/>
              <a:t>VS (corresponds to 80% 15-25 years old women in 2017)</a:t>
            </a:r>
          </a:p>
        </p:txBody>
      </p:sp>
    </p:spTree>
    <p:extLst>
      <p:ext uri="{BB962C8B-B14F-4D97-AF65-F5344CB8AC3E}">
        <p14:creationId xmlns:p14="http://schemas.microsoft.com/office/powerpoint/2010/main" val="844747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156" y="5552607"/>
            <a:ext cx="8915400" cy="589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000" y="1512367"/>
            <a:ext cx="3373400" cy="192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3" y="4062951"/>
            <a:ext cx="4711130" cy="206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8326" y="3676113"/>
            <a:ext cx="3267075" cy="2496087"/>
          </a:xfrm>
          <a:prstGeom prst="rect">
            <a:avLst/>
          </a:prstGeom>
        </p:spPr>
      </p:pic>
      <p:sp>
        <p:nvSpPr>
          <p:cNvPr id="2" name="TextBox 1"/>
          <p:cNvSpPr txBox="1"/>
          <p:nvPr/>
        </p:nvSpPr>
        <p:spPr>
          <a:xfrm>
            <a:off x="3505201" y="1712191"/>
            <a:ext cx="787395" cy="1323439"/>
          </a:xfrm>
          <a:prstGeom prst="rect">
            <a:avLst/>
          </a:prstGeom>
          <a:noFill/>
        </p:spPr>
        <p:txBody>
          <a:bodyPr wrap="none" rtlCol="0">
            <a:spAutoFit/>
          </a:bodyPr>
          <a:lstStyle/>
          <a:p>
            <a:r>
              <a:rPr lang="en-US" sz="8000" b="1" dirty="0">
                <a:solidFill>
                  <a:schemeClr val="accent1"/>
                </a:solidFill>
              </a:rPr>
              <a:t>+</a:t>
            </a:r>
          </a:p>
        </p:txBody>
      </p:sp>
      <p:sp>
        <p:nvSpPr>
          <p:cNvPr id="8" name="TextBox 7"/>
          <p:cNvSpPr txBox="1"/>
          <p:nvPr/>
        </p:nvSpPr>
        <p:spPr>
          <a:xfrm>
            <a:off x="4866577" y="4414236"/>
            <a:ext cx="787395" cy="1323439"/>
          </a:xfrm>
          <a:prstGeom prst="rect">
            <a:avLst/>
          </a:prstGeom>
          <a:noFill/>
        </p:spPr>
        <p:txBody>
          <a:bodyPr wrap="none" rtlCol="0">
            <a:spAutoFit/>
          </a:bodyPr>
          <a:lstStyle/>
          <a:p>
            <a:r>
              <a:rPr lang="en-US" sz="8000" b="1" dirty="0">
                <a:solidFill>
                  <a:schemeClr val="accent1"/>
                </a:solidFill>
              </a:rPr>
              <a:t>+</a:t>
            </a:r>
          </a:p>
        </p:txBody>
      </p:sp>
      <p:sp>
        <p:nvSpPr>
          <p:cNvPr id="10" name="TextBox 9"/>
          <p:cNvSpPr txBox="1"/>
          <p:nvPr/>
        </p:nvSpPr>
        <p:spPr>
          <a:xfrm>
            <a:off x="8013434" y="1712929"/>
            <a:ext cx="787395" cy="1323439"/>
          </a:xfrm>
          <a:prstGeom prst="rect">
            <a:avLst/>
          </a:prstGeom>
          <a:noFill/>
        </p:spPr>
        <p:txBody>
          <a:bodyPr wrap="none" rtlCol="0">
            <a:spAutoFit/>
          </a:bodyPr>
          <a:lstStyle/>
          <a:p>
            <a:r>
              <a:rPr lang="en-US" sz="8000" b="1" dirty="0">
                <a:solidFill>
                  <a:schemeClr val="accent1"/>
                </a:solidFill>
              </a:rPr>
              <a:t>+</a:t>
            </a:r>
          </a:p>
        </p:txBody>
      </p:sp>
      <p:pic>
        <p:nvPicPr>
          <p:cNvPr id="1026" name="Picture 2" descr="https://upload.wikimedia.org/wikipedia/commons/thumb/e/e6/South_Africa_Population_Pyramid_2011_estimates.png/1024px-South_Africa_Population_Pyramid_2011_estimates.pn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533400" y="1393063"/>
            <a:ext cx="2590801" cy="19399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1200" y="3437538"/>
            <a:ext cx="3200400" cy="261610"/>
          </a:xfrm>
          <a:prstGeom prst="rect">
            <a:avLst/>
          </a:prstGeom>
        </p:spPr>
        <p:txBody>
          <a:bodyPr wrap="square">
            <a:spAutoFit/>
          </a:bodyPr>
          <a:lstStyle/>
          <a:p>
            <a:r>
              <a:rPr lang="en-US" sz="600" dirty="0"/>
              <a:t>"South Africa Population Pyramid 2011 estimates" </a:t>
            </a:r>
            <a:r>
              <a:rPr lang="en-US" sz="500" dirty="0"/>
              <a:t/>
            </a:r>
            <a:br>
              <a:rPr lang="en-US" sz="500" dirty="0"/>
            </a:br>
            <a:r>
              <a:rPr lang="en-US" sz="500" dirty="0"/>
              <a:t>by Underlying </a:t>
            </a:r>
            <a:r>
              <a:rPr lang="en-US" sz="500" dirty="0" err="1"/>
              <a:t>lk</a:t>
            </a:r>
            <a:r>
              <a:rPr lang="en-US" sz="500" dirty="0"/>
              <a:t> - Own work. Licensed under CC0 via Commons.</a:t>
            </a:r>
          </a:p>
        </p:txBody>
      </p:sp>
      <p:sp>
        <p:nvSpPr>
          <p:cNvPr id="11" name="Title 1"/>
          <p:cNvSpPr>
            <a:spLocks noGrp="1"/>
          </p:cNvSpPr>
          <p:nvPr>
            <p:ph type="title"/>
          </p:nvPr>
        </p:nvSpPr>
        <p:spPr>
          <a:xfrm>
            <a:off x="457200" y="304800"/>
            <a:ext cx="8229600" cy="1143000"/>
          </a:xfrm>
        </p:spPr>
        <p:txBody>
          <a:bodyPr>
            <a:normAutofit fontScale="90000"/>
          </a:bodyPr>
          <a:lstStyle/>
          <a:p>
            <a:r>
              <a:rPr lang="en-US" dirty="0" smtClean="0"/>
              <a:t>Population-level impact under targeted campaign roll-out</a:t>
            </a:r>
            <a:endParaRPr lang="en-US" dirty="0"/>
          </a:p>
        </p:txBody>
      </p:sp>
    </p:spTree>
    <p:extLst>
      <p:ext uri="{BB962C8B-B14F-4D97-AF65-F5344CB8AC3E}">
        <p14:creationId xmlns:p14="http://schemas.microsoft.com/office/powerpoint/2010/main" val="1011075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525963"/>
          </a:xfrm>
        </p:spPr>
        <p:txBody>
          <a:bodyPr/>
          <a:lstStyle/>
          <a:p>
            <a:r>
              <a:rPr lang="en-US" sz="3200" dirty="0" smtClean="0"/>
              <a:t>Targeting:</a:t>
            </a:r>
          </a:p>
          <a:p>
            <a:pPr marL="0" indent="0">
              <a:buNone/>
            </a:pPr>
            <a:r>
              <a:rPr lang="en-US" sz="3200" dirty="0" smtClean="0"/>
              <a:t>(a) young women only (15-25)</a:t>
            </a:r>
          </a:p>
          <a:p>
            <a:pPr marL="0" indent="0">
              <a:buNone/>
            </a:pPr>
            <a:r>
              <a:rPr lang="en-US" sz="3200" dirty="0" smtClean="0"/>
              <a:t>(b) young men and women (15-25)</a:t>
            </a:r>
          </a:p>
          <a:p>
            <a:pPr marL="0" indent="0">
              <a:buNone/>
            </a:pPr>
            <a:r>
              <a:rPr lang="en-US" sz="3200" dirty="0" smtClean="0"/>
              <a:t>(c) general population (14-49)</a:t>
            </a:r>
          </a:p>
          <a:p>
            <a:pPr>
              <a:buFont typeface="Arial" panose="020B0604020202020204" pitchFamily="34" charset="0"/>
              <a:buChar char="•"/>
            </a:pPr>
            <a:r>
              <a:rPr lang="en-US" sz="3200" dirty="0" smtClean="0"/>
              <a:t>same </a:t>
            </a:r>
            <a:r>
              <a:rPr lang="en-US" sz="3200" dirty="0"/>
              <a:t>number of VS per </a:t>
            </a:r>
            <a:r>
              <a:rPr lang="en-US" sz="3200" dirty="0" smtClean="0"/>
              <a:t>campaign </a:t>
            </a:r>
          </a:p>
          <a:p>
            <a:pPr>
              <a:buFont typeface="Arial" panose="020B0604020202020204" pitchFamily="34" charset="0"/>
              <a:buChar char="•"/>
            </a:pPr>
            <a:r>
              <a:rPr lang="en-US" sz="3200" dirty="0" smtClean="0"/>
              <a:t>No assumptions on </a:t>
            </a:r>
            <a:r>
              <a:rPr lang="en-US" sz="3200" dirty="0" err="1" smtClean="0"/>
              <a:t>PreP</a:t>
            </a:r>
            <a:r>
              <a:rPr lang="en-US" sz="3200" dirty="0" smtClean="0"/>
              <a:t> use </a:t>
            </a:r>
          </a:p>
          <a:p>
            <a:pPr>
              <a:buFont typeface="Arial" panose="020B0604020202020204" pitchFamily="34" charset="0"/>
              <a:buChar char="•"/>
            </a:pPr>
            <a:r>
              <a:rPr lang="en-US" sz="3200" dirty="0" smtClean="0"/>
              <a:t>evaluate </a:t>
            </a:r>
            <a:r>
              <a:rPr lang="en-US" sz="3200" dirty="0"/>
              <a:t>population-level impacts of the vaccine starting in 2017</a:t>
            </a:r>
          </a:p>
          <a:p>
            <a:pPr>
              <a:buFont typeface="Arial" panose="020B0604020202020204" pitchFamily="34" charset="0"/>
              <a:buChar char="•"/>
            </a:pPr>
            <a:endParaRPr lang="en-US" sz="3200" dirty="0"/>
          </a:p>
        </p:txBody>
      </p:sp>
      <p:sp>
        <p:nvSpPr>
          <p:cNvPr id="6" name="Title 1"/>
          <p:cNvSpPr txBox="1">
            <a:spLocks/>
          </p:cNvSpPr>
          <p:nvPr/>
        </p:nvSpPr>
        <p:spPr bwMode="auto">
          <a:xfrm>
            <a:off x="6096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lnSpcReduction="10000"/>
          </a:bodyPr>
          <a:lstStyle>
            <a:lvl1pPr algn="ctr" rtl="0" eaLnBrk="1" fontAlgn="base" hangingPunct="1">
              <a:spcBef>
                <a:spcPct val="0"/>
              </a:spcBef>
              <a:spcAft>
                <a:spcPct val="0"/>
              </a:spcAft>
              <a:defRPr sz="3600" kern="1200">
                <a:solidFill>
                  <a:schemeClr val="accent3"/>
                </a:solidFill>
                <a:latin typeface="Franklin Gothic Demi" panose="020B0703020102020204" pitchFamily="34" charset="0"/>
                <a:ea typeface="+mj-ea"/>
                <a:cs typeface="+mj-cs"/>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a:lstStyle>
          <a:p>
            <a:r>
              <a:rPr lang="en-US" dirty="0" smtClean="0"/>
              <a:t>Population-level impact under targeted campaign roll-out</a:t>
            </a:r>
            <a:endParaRPr lang="en-US" dirty="0"/>
          </a:p>
        </p:txBody>
      </p:sp>
    </p:spTree>
    <p:extLst>
      <p:ext uri="{BB962C8B-B14F-4D97-AF65-F5344CB8AC3E}">
        <p14:creationId xmlns:p14="http://schemas.microsoft.com/office/powerpoint/2010/main" val="973036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Incidence decline 2017-2027 </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55233"/>
          <a:stretch/>
        </p:blipFill>
        <p:spPr>
          <a:xfrm>
            <a:off x="17008" y="994194"/>
            <a:ext cx="3259592" cy="4964827"/>
          </a:xfrm>
        </p:spPr>
      </p:pic>
      <p:pic>
        <p:nvPicPr>
          <p:cNvPr id="8"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45001" t="35300" r="2672" b="38608"/>
          <a:stretch/>
        </p:blipFill>
        <p:spPr bwMode="auto">
          <a:xfrm>
            <a:off x="4602480" y="4343400"/>
            <a:ext cx="425823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447800" y="3429000"/>
            <a:ext cx="16002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1958268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Incidence decline 2017-2027 </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55233"/>
          <a:stretch/>
        </p:blipFill>
        <p:spPr>
          <a:xfrm>
            <a:off x="17008" y="994194"/>
            <a:ext cx="3259592" cy="4964827"/>
          </a:xfrm>
        </p:spPr>
      </p:pic>
      <p:sp>
        <p:nvSpPr>
          <p:cNvPr id="5" name="Right Brace 4"/>
          <p:cNvSpPr/>
          <p:nvPr/>
        </p:nvSpPr>
        <p:spPr>
          <a:xfrm>
            <a:off x="3200400" y="3429000"/>
            <a:ext cx="304800" cy="1524000"/>
          </a:xfrm>
          <a:prstGeom prst="rightBrace">
            <a:avLst/>
          </a:prstGeom>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380074554"/>
              </p:ext>
            </p:extLst>
          </p:nvPr>
        </p:nvGraphicFramePr>
        <p:xfrm>
          <a:off x="2133600" y="1642695"/>
          <a:ext cx="6781799" cy="1371600"/>
        </p:xfrm>
        <a:graphic>
          <a:graphicData uri="http://schemas.openxmlformats.org/drawingml/2006/table">
            <a:tbl>
              <a:tblPr firstRow="1" bandRow="1">
                <a:tableStyleId>{5C22544A-7EE6-4342-B048-85BDC9FD1C3A}</a:tableStyleId>
              </a:tblPr>
              <a:tblGrid>
                <a:gridCol w="2022756"/>
                <a:gridCol w="1738058"/>
                <a:gridCol w="1787929"/>
                <a:gridCol w="1233056"/>
              </a:tblGrid>
              <a:tr h="245405">
                <a:tc>
                  <a:txBody>
                    <a:bodyPr/>
                    <a:lstStyle/>
                    <a:p>
                      <a:pPr algn="l"/>
                      <a:r>
                        <a:rPr lang="en-US" sz="1200" dirty="0" smtClean="0"/>
                        <a:t>Intervention target</a:t>
                      </a:r>
                      <a:endParaRPr lang="en-US" sz="1200" dirty="0"/>
                    </a:p>
                  </a:txBody>
                  <a:tcPr/>
                </a:tc>
                <a:tc>
                  <a:txBody>
                    <a:bodyPr/>
                    <a:lstStyle/>
                    <a:p>
                      <a:pPr algn="l"/>
                      <a:r>
                        <a:rPr lang="en-US" sz="1200" dirty="0" smtClean="0"/>
                        <a:t>2017 Incidence in %</a:t>
                      </a:r>
                      <a:endParaRPr lang="en-US" sz="1200" dirty="0"/>
                    </a:p>
                  </a:txBody>
                  <a:tcPr/>
                </a:tc>
                <a:tc>
                  <a:txBody>
                    <a:bodyPr/>
                    <a:lstStyle/>
                    <a:p>
                      <a:pPr algn="l"/>
                      <a:r>
                        <a:rPr lang="en-US" sz="1200" dirty="0" smtClean="0"/>
                        <a:t>2027 Incidence in %</a:t>
                      </a:r>
                      <a:endParaRPr lang="en-US" sz="1200" dirty="0"/>
                    </a:p>
                  </a:txBody>
                  <a:tcPr/>
                </a:tc>
                <a:tc>
                  <a:txBody>
                    <a:bodyPr/>
                    <a:lstStyle/>
                    <a:p>
                      <a:pPr algn="l"/>
                      <a:r>
                        <a:rPr lang="en-US" sz="1200" dirty="0" smtClean="0"/>
                        <a:t>Decrease in %</a:t>
                      </a:r>
                      <a:endParaRPr lang="en-US" sz="1200" dirty="0"/>
                    </a:p>
                  </a:txBody>
                  <a:tcPr/>
                </a:tc>
              </a:tr>
              <a:tr h="245405">
                <a:tc>
                  <a:txBody>
                    <a:bodyPr/>
                    <a:lstStyle/>
                    <a:p>
                      <a:pPr algn="l"/>
                      <a:r>
                        <a:rPr lang="en-US" sz="1200" dirty="0" smtClean="0"/>
                        <a:t>Young women</a:t>
                      </a:r>
                      <a:endParaRPr lang="en-US" sz="1200" dirty="0"/>
                    </a:p>
                  </a:txBody>
                  <a:tcPr/>
                </a:tc>
                <a:tc>
                  <a:txBody>
                    <a:bodyPr/>
                    <a:lstStyle/>
                    <a:p>
                      <a:pPr algn="ctr"/>
                      <a:r>
                        <a:rPr lang="en-US" sz="1200" dirty="0" smtClean="0"/>
                        <a:t>0.51</a:t>
                      </a:r>
                      <a:endParaRPr lang="en-US" sz="1200" dirty="0"/>
                    </a:p>
                  </a:txBody>
                  <a:tcPr/>
                </a:tc>
                <a:tc>
                  <a:txBody>
                    <a:bodyPr/>
                    <a:lstStyle/>
                    <a:p>
                      <a:pPr algn="ctr"/>
                      <a:r>
                        <a:rPr lang="en-US" sz="1200" dirty="0" smtClean="0"/>
                        <a:t>0.30</a:t>
                      </a:r>
                      <a:endParaRPr lang="en-US" sz="1200" dirty="0"/>
                    </a:p>
                  </a:txBody>
                  <a:tcPr/>
                </a:tc>
                <a:tc>
                  <a:txBody>
                    <a:bodyPr/>
                    <a:lstStyle/>
                    <a:p>
                      <a:pPr algn="ctr"/>
                      <a:r>
                        <a:rPr lang="en-US" sz="1200" dirty="0" smtClean="0"/>
                        <a:t>42</a:t>
                      </a:r>
                      <a:endParaRPr lang="en-US" sz="1200" dirty="0"/>
                    </a:p>
                  </a:txBody>
                  <a:tcPr/>
                </a:tc>
              </a:tr>
              <a:tr h="245405">
                <a:tc>
                  <a:txBody>
                    <a:bodyPr/>
                    <a:lstStyle/>
                    <a:p>
                      <a:pPr algn="l"/>
                      <a:r>
                        <a:rPr lang="en-US" sz="1200" dirty="0" smtClean="0"/>
                        <a:t>Young men and women</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0.51</a:t>
                      </a:r>
                    </a:p>
                  </a:txBody>
                  <a:tcPr/>
                </a:tc>
                <a:tc>
                  <a:txBody>
                    <a:bodyPr/>
                    <a:lstStyle/>
                    <a:p>
                      <a:pPr algn="ctr"/>
                      <a:r>
                        <a:rPr lang="en-US" sz="1200" dirty="0" smtClean="0"/>
                        <a:t>0.31</a:t>
                      </a:r>
                      <a:endParaRPr lang="en-US" sz="1200" dirty="0"/>
                    </a:p>
                  </a:txBody>
                  <a:tcPr/>
                </a:tc>
                <a:tc>
                  <a:txBody>
                    <a:bodyPr/>
                    <a:lstStyle/>
                    <a:p>
                      <a:pPr algn="ctr"/>
                      <a:r>
                        <a:rPr lang="en-US" sz="1200" dirty="0" smtClean="0"/>
                        <a:t>39.5</a:t>
                      </a:r>
                      <a:endParaRPr lang="en-US" sz="1200" dirty="0"/>
                    </a:p>
                  </a:txBody>
                  <a:tcPr/>
                </a:tc>
              </a:tr>
              <a:tr h="245405">
                <a:tc>
                  <a:txBody>
                    <a:bodyPr/>
                    <a:lstStyle/>
                    <a:p>
                      <a:pPr algn="l"/>
                      <a:r>
                        <a:rPr lang="en-US" sz="1200" dirty="0" smtClean="0"/>
                        <a:t>General population</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0.51</a:t>
                      </a:r>
                    </a:p>
                  </a:txBody>
                  <a:tcPr/>
                </a:tc>
                <a:tc>
                  <a:txBody>
                    <a:bodyPr/>
                    <a:lstStyle/>
                    <a:p>
                      <a:pPr algn="ctr"/>
                      <a:r>
                        <a:rPr lang="en-US" sz="1200" dirty="0" smtClean="0"/>
                        <a:t>0.315</a:t>
                      </a:r>
                      <a:endParaRPr lang="en-US" sz="1200" dirty="0"/>
                    </a:p>
                  </a:txBody>
                  <a:tcPr/>
                </a:tc>
                <a:tc>
                  <a:txBody>
                    <a:bodyPr/>
                    <a:lstStyle/>
                    <a:p>
                      <a:pPr algn="ctr"/>
                      <a:r>
                        <a:rPr lang="en-US" sz="1200" dirty="0" smtClean="0"/>
                        <a:t>39</a:t>
                      </a:r>
                      <a:endParaRPr lang="en-US" sz="1200" dirty="0"/>
                    </a:p>
                  </a:txBody>
                  <a:tcPr/>
                </a:tc>
              </a:tr>
              <a:tr h="245405">
                <a:tc>
                  <a:txBody>
                    <a:bodyPr/>
                    <a:lstStyle/>
                    <a:p>
                      <a:pPr algn="l"/>
                      <a:r>
                        <a:rPr lang="en-US" sz="1200" dirty="0" smtClean="0"/>
                        <a:t>No</a:t>
                      </a:r>
                      <a:r>
                        <a:rPr lang="en-US" sz="1200" baseline="0" dirty="0" smtClean="0"/>
                        <a:t> vaccination (baseline)</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0.51</a:t>
                      </a:r>
                    </a:p>
                  </a:txBody>
                  <a:tcPr/>
                </a:tc>
                <a:tc>
                  <a:txBody>
                    <a:bodyPr/>
                    <a:lstStyle/>
                    <a:p>
                      <a:pPr algn="ctr"/>
                      <a:r>
                        <a:rPr lang="en-US" sz="1200" dirty="0" smtClean="0"/>
                        <a:t>0.35</a:t>
                      </a:r>
                      <a:endParaRPr lang="en-US" sz="1200" dirty="0"/>
                    </a:p>
                  </a:txBody>
                  <a:tcPr/>
                </a:tc>
                <a:tc>
                  <a:txBody>
                    <a:bodyPr/>
                    <a:lstStyle/>
                    <a:p>
                      <a:pPr algn="ctr"/>
                      <a:r>
                        <a:rPr lang="en-US" sz="1200" dirty="0" smtClean="0"/>
                        <a:t>31</a:t>
                      </a:r>
                      <a:endParaRPr lang="en-US" sz="1200" dirty="0"/>
                    </a:p>
                  </a:txBody>
                  <a:tcPr/>
                </a:tc>
              </a:tr>
            </a:tbl>
          </a:graphicData>
        </a:graphic>
      </p:graphicFrame>
      <p:pic>
        <p:nvPicPr>
          <p:cNvPr id="8"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45001" t="35300" r="2672" b="38608"/>
          <a:stretch/>
        </p:blipFill>
        <p:spPr bwMode="auto">
          <a:xfrm>
            <a:off x="4602480" y="4343400"/>
            <a:ext cx="425823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1447800" y="3429000"/>
            <a:ext cx="1600200"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920496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infections averted </a:t>
            </a:r>
            <a:br>
              <a:rPr lang="en-US" dirty="0" smtClean="0"/>
            </a:br>
            <a:r>
              <a:rPr lang="en-US" dirty="0" smtClean="0"/>
              <a:t>under fixed number of doses</a:t>
            </a:r>
            <a:endParaRPr lang="en-US" dirty="0"/>
          </a:p>
        </p:txBody>
      </p:sp>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59259" t="34490" b="40040"/>
          <a:stretch/>
        </p:blipFill>
        <p:spPr bwMode="auto">
          <a:xfrm>
            <a:off x="457200" y="5029200"/>
            <a:ext cx="457199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181600" y="1964938"/>
            <a:ext cx="4584458" cy="2518751"/>
          </a:xfrm>
          <a:prstGeom prst="rect">
            <a:avLst/>
          </a:prstGeom>
        </p:spPr>
        <p:txBody>
          <a:bodyPr vert="horz" wrap="none" lIns="91440" tIns="45720" rIns="91440" bIns="45720" rtlCol="0">
            <a:normAutofit/>
          </a:bodyPr>
          <a:lstStyle/>
          <a:p>
            <a:pPr marL="285750" indent="-285750" algn="just">
              <a:buFont typeface="Arial" panose="020B0604020202020204" pitchFamily="34" charset="0"/>
              <a:buChar char="•"/>
            </a:pPr>
            <a:r>
              <a:rPr lang="en-US" sz="1500" dirty="0" smtClean="0">
                <a:solidFill>
                  <a:schemeClr val="bg2"/>
                </a:solidFill>
              </a:rPr>
              <a:t>Targeting young women would </a:t>
            </a:r>
          </a:p>
          <a:p>
            <a:pPr algn="just"/>
            <a:r>
              <a:rPr lang="en-US" sz="1500" dirty="0" smtClean="0">
                <a:solidFill>
                  <a:schemeClr val="bg2"/>
                </a:solidFill>
              </a:rPr>
              <a:t>       avert 70K more infections than </a:t>
            </a:r>
          </a:p>
          <a:p>
            <a:pPr algn="just"/>
            <a:r>
              <a:rPr lang="en-US" sz="1500" dirty="0">
                <a:solidFill>
                  <a:schemeClr val="bg2"/>
                </a:solidFill>
              </a:rPr>
              <a:t> </a:t>
            </a:r>
            <a:r>
              <a:rPr lang="en-US" sz="1500" dirty="0" smtClean="0">
                <a:solidFill>
                  <a:schemeClr val="bg2"/>
                </a:solidFill>
              </a:rPr>
              <a:t>      other targets</a:t>
            </a:r>
          </a:p>
          <a:p>
            <a:pPr marL="285750" indent="-285750" algn="just">
              <a:buFont typeface="Arial" panose="020B0604020202020204" pitchFamily="34" charset="0"/>
              <a:buChar char="•"/>
            </a:pPr>
            <a:endParaRPr lang="en-US" sz="1500" dirty="0" smtClean="0">
              <a:solidFill>
                <a:schemeClr val="bg2"/>
              </a:solidFill>
            </a:endParaRPr>
          </a:p>
          <a:p>
            <a:pPr marL="285750" indent="-285750" algn="just">
              <a:buFont typeface="Arial" panose="020B0604020202020204" pitchFamily="34" charset="0"/>
              <a:buChar char="•"/>
            </a:pPr>
            <a:r>
              <a:rPr lang="en-US" sz="1500" dirty="0" smtClean="0">
                <a:solidFill>
                  <a:schemeClr val="bg2"/>
                </a:solidFill>
              </a:rPr>
              <a:t>Age and gender-stratified incidence curves </a:t>
            </a:r>
          </a:p>
          <a:p>
            <a:pPr algn="just"/>
            <a:r>
              <a:rPr lang="en-US" sz="1500" dirty="0">
                <a:solidFill>
                  <a:schemeClr val="bg2"/>
                </a:solidFill>
              </a:rPr>
              <a:t> </a:t>
            </a:r>
            <a:r>
              <a:rPr lang="en-US" sz="1500" dirty="0" smtClean="0">
                <a:solidFill>
                  <a:schemeClr val="bg2"/>
                </a:solidFill>
              </a:rPr>
              <a:t>      indicate that there targeting does only </a:t>
            </a:r>
          </a:p>
          <a:p>
            <a:pPr algn="just"/>
            <a:r>
              <a:rPr lang="en-US" sz="1500" dirty="0">
                <a:solidFill>
                  <a:schemeClr val="bg2"/>
                </a:solidFill>
              </a:rPr>
              <a:t> </a:t>
            </a:r>
            <a:r>
              <a:rPr lang="en-US" sz="1500" dirty="0" smtClean="0">
                <a:solidFill>
                  <a:schemeClr val="bg2"/>
                </a:solidFill>
              </a:rPr>
              <a:t>      moderately benefit to age ranges/gender</a:t>
            </a:r>
          </a:p>
          <a:p>
            <a:pPr algn="just"/>
            <a:r>
              <a:rPr lang="en-US" sz="1500" dirty="0" smtClean="0">
                <a:solidFill>
                  <a:schemeClr val="bg2"/>
                </a:solidFill>
              </a:rPr>
              <a:t>       outside the target group</a:t>
            </a:r>
          </a:p>
        </p:txBody>
      </p:sp>
      <p:sp>
        <p:nvSpPr>
          <p:cNvPr id="9" name="TextBox 8"/>
          <p:cNvSpPr txBox="1"/>
          <p:nvPr/>
        </p:nvSpPr>
        <p:spPr>
          <a:xfrm>
            <a:off x="9550642" y="304800"/>
            <a:ext cx="914400" cy="914400"/>
          </a:xfrm>
          <a:prstGeom prst="rect">
            <a:avLst/>
          </a:prstGeom>
        </p:spPr>
        <p:txBody>
          <a:bodyPr vert="horz" wrap="none" lIns="91440" tIns="45720" rIns="91440" bIns="45720" rtlCol="0">
            <a:normAutofit/>
          </a:bodyPr>
          <a:lstStyle/>
          <a:p>
            <a:pPr marL="285750" indent="-285750">
              <a:buFont typeface="Arial" panose="020B0604020202020204" pitchFamily="34" charset="0"/>
              <a:buChar char="•"/>
            </a:pPr>
            <a:endParaRPr lang="en-US" sz="1600" dirty="0" smtClean="0">
              <a:solidFill>
                <a:schemeClr val="bg2"/>
              </a:solidFill>
            </a:endParaRPr>
          </a:p>
        </p:txBody>
      </p:sp>
      <p:pic>
        <p:nvPicPr>
          <p:cNvPr id="12"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r="39815"/>
          <a:stretch/>
        </p:blipFill>
        <p:spPr bwMode="auto">
          <a:xfrm>
            <a:off x="-76200" y="1432560"/>
            <a:ext cx="5309084" cy="3527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9228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vaccine schedules needed to prevent infection</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39815"/>
          <a:stretch/>
        </p:blipFill>
        <p:spPr>
          <a:xfrm>
            <a:off x="-76200" y="1432560"/>
            <a:ext cx="5309084" cy="3527379"/>
          </a:xfrm>
        </p:spPr>
      </p:pic>
      <p:pic>
        <p:nvPicPr>
          <p:cNvPr id="5"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59259" t="34490" b="40040"/>
          <a:stretch/>
        </p:blipFill>
        <p:spPr bwMode="auto">
          <a:xfrm>
            <a:off x="457200" y="5029200"/>
            <a:ext cx="457199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9550642" y="304800"/>
            <a:ext cx="914400" cy="914400"/>
          </a:xfrm>
          <a:prstGeom prst="rect">
            <a:avLst/>
          </a:prstGeom>
        </p:spPr>
        <p:txBody>
          <a:bodyPr vert="horz" wrap="none" lIns="91440" tIns="45720" rIns="91440" bIns="45720" rtlCol="0">
            <a:normAutofit/>
          </a:bodyPr>
          <a:lstStyle/>
          <a:p>
            <a:pPr marL="285750" indent="-285750">
              <a:buFont typeface="Arial" panose="020B0604020202020204" pitchFamily="34" charset="0"/>
              <a:buChar char="•"/>
            </a:pPr>
            <a:endParaRPr lang="en-US" sz="1600" dirty="0" smtClean="0">
              <a:solidFill>
                <a:schemeClr val="bg2"/>
              </a:solidFill>
            </a:endParaRPr>
          </a:p>
        </p:txBody>
      </p:sp>
      <p:sp>
        <p:nvSpPr>
          <p:cNvPr id="8" name="TextBox 7"/>
          <p:cNvSpPr txBox="1"/>
          <p:nvPr/>
        </p:nvSpPr>
        <p:spPr>
          <a:xfrm>
            <a:off x="5762625" y="1500005"/>
            <a:ext cx="685800" cy="417737"/>
          </a:xfrm>
          <a:prstGeom prst="rect">
            <a:avLst/>
          </a:prstGeom>
        </p:spPr>
        <p:txBody>
          <a:bodyPr vert="horz" wrap="none" lIns="91440" tIns="45720" rIns="91440" bIns="45720" rtlCol="0">
            <a:normAutofit fontScale="77500" lnSpcReduction="20000"/>
          </a:bodyPr>
          <a:lstStyle/>
          <a:p>
            <a:r>
              <a:rPr lang="en-US" sz="3300" dirty="0" smtClean="0">
                <a:solidFill>
                  <a:schemeClr val="bg2"/>
                </a:solidFill>
              </a:rPr>
              <a:t>153</a:t>
            </a:r>
            <a:endParaRPr lang="en-US" sz="1600" dirty="0" smtClean="0">
              <a:solidFill>
                <a:schemeClr val="bg2"/>
              </a:solidFill>
            </a:endParaRPr>
          </a:p>
        </p:txBody>
      </p:sp>
      <p:sp>
        <p:nvSpPr>
          <p:cNvPr id="10" name="TextBox 9"/>
          <p:cNvSpPr txBox="1"/>
          <p:nvPr/>
        </p:nvSpPr>
        <p:spPr>
          <a:xfrm>
            <a:off x="5772145" y="2930710"/>
            <a:ext cx="685800" cy="417737"/>
          </a:xfrm>
          <a:prstGeom prst="rect">
            <a:avLst/>
          </a:prstGeom>
        </p:spPr>
        <p:txBody>
          <a:bodyPr vert="horz" wrap="none" lIns="91440" tIns="45720" rIns="91440" bIns="45720" rtlCol="0">
            <a:normAutofit fontScale="70000" lnSpcReduction="20000"/>
          </a:bodyPr>
          <a:lstStyle/>
          <a:p>
            <a:r>
              <a:rPr lang="en-US" sz="3600" dirty="0">
                <a:solidFill>
                  <a:schemeClr val="bg2"/>
                </a:solidFill>
              </a:rPr>
              <a:t>224</a:t>
            </a:r>
            <a:endParaRPr lang="en-US" sz="1600" dirty="0" smtClean="0">
              <a:solidFill>
                <a:schemeClr val="bg2"/>
              </a:solidFill>
            </a:endParaRPr>
          </a:p>
        </p:txBody>
      </p:sp>
      <p:sp>
        <p:nvSpPr>
          <p:cNvPr id="11" name="TextBox 10"/>
          <p:cNvSpPr txBox="1"/>
          <p:nvPr/>
        </p:nvSpPr>
        <p:spPr>
          <a:xfrm>
            <a:off x="5762625" y="2178816"/>
            <a:ext cx="685800" cy="417737"/>
          </a:xfrm>
          <a:prstGeom prst="rect">
            <a:avLst/>
          </a:prstGeom>
        </p:spPr>
        <p:txBody>
          <a:bodyPr vert="horz" wrap="none" lIns="91440" tIns="45720" rIns="91440" bIns="45720" rtlCol="0">
            <a:normAutofit fontScale="70000" lnSpcReduction="20000"/>
          </a:bodyPr>
          <a:lstStyle/>
          <a:p>
            <a:r>
              <a:rPr lang="en-US" sz="3600" dirty="0">
                <a:solidFill>
                  <a:schemeClr val="bg2"/>
                </a:solidFill>
              </a:rPr>
              <a:t>194</a:t>
            </a:r>
            <a:endParaRPr lang="en-US" sz="1600" dirty="0" smtClean="0">
              <a:solidFill>
                <a:schemeClr val="bg2"/>
              </a:solidFill>
            </a:endParaRPr>
          </a:p>
        </p:txBody>
      </p:sp>
      <p:cxnSp>
        <p:nvCxnSpPr>
          <p:cNvPr id="13" name="Straight Arrow Connector 12"/>
          <p:cNvCxnSpPr>
            <a:stCxn id="8" idx="1"/>
          </p:cNvCxnSpPr>
          <p:nvPr/>
        </p:nvCxnSpPr>
        <p:spPr>
          <a:xfrm flipH="1">
            <a:off x="4895845" y="1708874"/>
            <a:ext cx="866780" cy="12333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5" name="Straight Arrow Connector 14"/>
          <p:cNvCxnSpPr/>
          <p:nvPr/>
        </p:nvCxnSpPr>
        <p:spPr>
          <a:xfrm flipH="1">
            <a:off x="4905370" y="2392933"/>
            <a:ext cx="866780" cy="123332"/>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a:stCxn id="10" idx="1"/>
          </p:cNvCxnSpPr>
          <p:nvPr/>
        </p:nvCxnSpPr>
        <p:spPr>
          <a:xfrm flipH="1" flipV="1">
            <a:off x="4905370" y="2730382"/>
            <a:ext cx="866775" cy="40919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19" name="TextBox 18"/>
          <p:cNvSpPr txBox="1"/>
          <p:nvPr/>
        </p:nvSpPr>
        <p:spPr>
          <a:xfrm>
            <a:off x="5534025" y="3609521"/>
            <a:ext cx="914400" cy="914400"/>
          </a:xfrm>
          <a:prstGeom prst="rect">
            <a:avLst/>
          </a:prstGeom>
        </p:spPr>
        <p:txBody>
          <a:bodyPr vert="horz" wrap="none" lIns="91440" tIns="45720" rIns="91440" bIns="45720" rtlCol="0">
            <a:noAutofit/>
          </a:bodyPr>
          <a:lstStyle/>
          <a:p>
            <a:r>
              <a:rPr lang="en-US" sz="2000" dirty="0" smtClean="0">
                <a:solidFill>
                  <a:schemeClr val="bg2"/>
                </a:solidFill>
              </a:rPr>
              <a:t>Number of vaccine schedules </a:t>
            </a:r>
          </a:p>
          <a:p>
            <a:r>
              <a:rPr lang="en-US" sz="2000" dirty="0" smtClean="0">
                <a:solidFill>
                  <a:schemeClr val="bg2"/>
                </a:solidFill>
              </a:rPr>
              <a:t>one would need</a:t>
            </a:r>
          </a:p>
          <a:p>
            <a:r>
              <a:rPr lang="en-US" sz="2000" dirty="0" smtClean="0">
                <a:solidFill>
                  <a:schemeClr val="bg2"/>
                </a:solidFill>
              </a:rPr>
              <a:t>to prevent infection by 2027</a:t>
            </a:r>
          </a:p>
        </p:txBody>
      </p:sp>
    </p:spTree>
    <p:extLst>
      <p:ext uri="{BB962C8B-B14F-4D97-AF65-F5344CB8AC3E}">
        <p14:creationId xmlns:p14="http://schemas.microsoft.com/office/powerpoint/2010/main" val="4152968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371600"/>
            <a:ext cx="8229600" cy="4525963"/>
          </a:xfrm>
        </p:spPr>
        <p:txBody>
          <a:bodyPr/>
          <a:lstStyle/>
          <a:p>
            <a:pPr>
              <a:spcAft>
                <a:spcPts val="1200"/>
              </a:spcAft>
            </a:pPr>
            <a:r>
              <a:rPr lang="en-CA" sz="2800" dirty="0"/>
              <a:t>Our analysis suggests </a:t>
            </a:r>
            <a:r>
              <a:rPr lang="en-CA" sz="2800" dirty="0" smtClean="0"/>
              <a:t>that </a:t>
            </a:r>
            <a:r>
              <a:rPr lang="en-CA" sz="2800" dirty="0"/>
              <a:t>even a partially effective vaccine would have a substantial impact on the HIV epidemic in South Africa</a:t>
            </a:r>
            <a:r>
              <a:rPr lang="en-CA" sz="2800" dirty="0" smtClean="0"/>
              <a:t>.</a:t>
            </a:r>
          </a:p>
          <a:p>
            <a:pPr>
              <a:spcAft>
                <a:spcPts val="1200"/>
              </a:spcAft>
            </a:pPr>
            <a:r>
              <a:rPr lang="en-CA" sz="2800" dirty="0"/>
              <a:t>P</a:t>
            </a:r>
            <a:r>
              <a:rPr lang="en-CA" sz="2800" dirty="0" smtClean="0"/>
              <a:t>reliminary results </a:t>
            </a:r>
            <a:r>
              <a:rPr lang="en-CA" sz="2800" dirty="0"/>
              <a:t>indicate </a:t>
            </a:r>
            <a:r>
              <a:rPr lang="en-CA" sz="2800" dirty="0" smtClean="0"/>
              <a:t>that targeting young women </a:t>
            </a:r>
            <a:r>
              <a:rPr lang="en-US" sz="2800" dirty="0" smtClean="0"/>
              <a:t>may </a:t>
            </a:r>
            <a:r>
              <a:rPr lang="en-US" sz="2800" dirty="0"/>
              <a:t>have greater impact on the HIV epidemic under the assumption of limited vaccine supply and no </a:t>
            </a:r>
            <a:r>
              <a:rPr lang="en-US" sz="2800" dirty="0" err="1"/>
              <a:t>PrEP</a:t>
            </a:r>
            <a:r>
              <a:rPr lang="en-US" sz="2800" dirty="0"/>
              <a:t> </a:t>
            </a:r>
            <a:r>
              <a:rPr lang="en-US" sz="2800" dirty="0" smtClean="0"/>
              <a:t>use</a:t>
            </a:r>
          </a:p>
          <a:p>
            <a:pPr>
              <a:spcAft>
                <a:spcPts val="1200"/>
              </a:spcAft>
            </a:pPr>
            <a:r>
              <a:rPr lang="en-US" sz="2800" dirty="0"/>
              <a:t>Targeting young women requires consistently less VS per infection prevented and results in 70K more infections </a:t>
            </a:r>
            <a:r>
              <a:rPr lang="en-US" sz="2800" dirty="0" smtClean="0"/>
              <a:t>prevented</a:t>
            </a:r>
            <a:endParaRPr lang="en-CA" sz="2800" dirty="0" smtClean="0"/>
          </a:p>
        </p:txBody>
      </p:sp>
    </p:spTree>
    <p:extLst>
      <p:ext uri="{BB962C8B-B14F-4D97-AF65-F5344CB8AC3E}">
        <p14:creationId xmlns:p14="http://schemas.microsoft.com/office/powerpoint/2010/main" val="3752797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1752" y="76200"/>
            <a:ext cx="8686800" cy="841248"/>
          </a:xfrm>
        </p:spPr>
        <p:txBody>
          <a:bodyPr>
            <a:normAutofit/>
          </a:bodyPr>
          <a:lstStyle/>
          <a:p>
            <a:r>
              <a:rPr lang="en-US" dirty="0" smtClean="0">
                <a:solidFill>
                  <a:schemeClr val="tx2"/>
                </a:solidFill>
              </a:rPr>
              <a:t>First Sign of HIV Vaccine Efficacy: RV144</a:t>
            </a:r>
            <a:endParaRPr lang="en-US" dirty="0">
              <a:solidFill>
                <a:schemeClr val="tx2"/>
              </a:solidFill>
            </a:endParaRPr>
          </a:p>
        </p:txBody>
      </p:sp>
      <p:sp>
        <p:nvSpPr>
          <p:cNvPr id="6" name="Rectangle 3"/>
          <p:cNvSpPr>
            <a:spLocks noGrp="1" noChangeArrowheads="1"/>
          </p:cNvSpPr>
          <p:nvPr>
            <p:ph sz="half" idx="1"/>
          </p:nvPr>
        </p:nvSpPr>
        <p:spPr>
          <a:xfrm>
            <a:off x="609600" y="1219200"/>
            <a:ext cx="4191000" cy="4830763"/>
          </a:xfrm>
          <a:prstGeom prst="rect">
            <a:avLst/>
          </a:prstGeom>
        </p:spPr>
        <p:txBody>
          <a:bodyPr>
            <a:normAutofit fontScale="92500"/>
          </a:bodyPr>
          <a:lstStyle/>
          <a:p>
            <a:pPr marL="457200" lvl="0" indent="-457200">
              <a:lnSpc>
                <a:spcPct val="150000"/>
              </a:lnSpc>
              <a:spcAft>
                <a:spcPts val="1800"/>
              </a:spcAft>
              <a:buNone/>
            </a:pPr>
            <a:r>
              <a:rPr lang="en-US" kern="0" dirty="0" smtClean="0">
                <a:solidFill>
                  <a:schemeClr val="tx1"/>
                </a:solidFill>
              </a:rPr>
              <a:t>The Thai HIV Vaccine Study</a:t>
            </a:r>
          </a:p>
          <a:p>
            <a:pPr marL="457200" indent="-457200">
              <a:lnSpc>
                <a:spcPct val="120000"/>
              </a:lnSpc>
              <a:spcBef>
                <a:spcPts val="200"/>
              </a:spcBef>
              <a:spcAft>
                <a:spcPts val="600"/>
              </a:spcAft>
            </a:pPr>
            <a:r>
              <a:rPr lang="en-US" sz="1900" dirty="0" smtClean="0">
                <a:solidFill>
                  <a:schemeClr val="tx1"/>
                </a:solidFill>
                <a:ea typeface="Arial" pitchFamily="-112" charset="0"/>
                <a:cs typeface="Arial" pitchFamily="-112" charset="0"/>
              </a:rPr>
              <a:t>First HIV vaccine to show efficacy (</a:t>
            </a:r>
            <a:r>
              <a:rPr lang="en-US" sz="1900" dirty="0" err="1" smtClean="0">
                <a:solidFill>
                  <a:schemeClr val="tx1"/>
                </a:solidFill>
                <a:ea typeface="Arial" pitchFamily="-112" charset="0"/>
                <a:cs typeface="Arial" pitchFamily="-112" charset="0"/>
              </a:rPr>
              <a:t>Rerks-Ngarm</a:t>
            </a:r>
            <a:r>
              <a:rPr lang="en-US" sz="1900" dirty="0" smtClean="0">
                <a:solidFill>
                  <a:schemeClr val="tx1"/>
                </a:solidFill>
                <a:ea typeface="Arial" pitchFamily="-112" charset="0"/>
                <a:cs typeface="Arial" pitchFamily="-112" charset="0"/>
              </a:rPr>
              <a:t> et al., 2009)</a:t>
            </a:r>
          </a:p>
          <a:p>
            <a:pPr marL="731520" lvl="1" indent="-457200">
              <a:lnSpc>
                <a:spcPct val="120000"/>
              </a:lnSpc>
              <a:spcBef>
                <a:spcPts val="800"/>
              </a:spcBef>
              <a:spcAft>
                <a:spcPts val="600"/>
              </a:spcAft>
            </a:pPr>
            <a:r>
              <a:rPr lang="en-US" sz="1900" dirty="0">
                <a:solidFill>
                  <a:schemeClr val="tx1"/>
                </a:solidFill>
                <a:ea typeface="Arial" pitchFamily="-112" charset="0"/>
                <a:cs typeface="Arial" pitchFamily="-112" charset="0"/>
              </a:rPr>
              <a:t>Major international collaboration with </a:t>
            </a:r>
            <a:r>
              <a:rPr lang="en-US" sz="1900" dirty="0" smtClean="0">
                <a:solidFill>
                  <a:schemeClr val="tx1"/>
                </a:solidFill>
                <a:ea typeface="Arial" pitchFamily="-112" charset="0"/>
                <a:cs typeface="Arial" pitchFamily="-112" charset="0"/>
              </a:rPr>
              <a:t>16,403 </a:t>
            </a:r>
            <a:r>
              <a:rPr lang="en-US" sz="1900" dirty="0">
                <a:solidFill>
                  <a:schemeClr val="tx1"/>
                </a:solidFill>
                <a:ea typeface="Arial" pitchFamily="-112" charset="0"/>
                <a:cs typeface="Arial" pitchFamily="-112" charset="0"/>
              </a:rPr>
              <a:t>Thai </a:t>
            </a:r>
            <a:r>
              <a:rPr lang="en-US" sz="1900" dirty="0" smtClean="0">
                <a:solidFill>
                  <a:schemeClr val="tx1"/>
                </a:solidFill>
                <a:ea typeface="Arial" pitchFamily="-112" charset="0"/>
                <a:cs typeface="Arial" pitchFamily="-112" charset="0"/>
              </a:rPr>
              <a:t>volunteers</a:t>
            </a:r>
          </a:p>
          <a:p>
            <a:pPr marL="731520" lvl="1" indent="-457200">
              <a:lnSpc>
                <a:spcPct val="120000"/>
              </a:lnSpc>
              <a:spcBef>
                <a:spcPts val="800"/>
              </a:spcBef>
              <a:spcAft>
                <a:spcPts val="600"/>
              </a:spcAft>
            </a:pPr>
            <a:r>
              <a:rPr lang="en-US" sz="1900" dirty="0" smtClean="0"/>
              <a:t>Vaccine: ALVAC-HIV + </a:t>
            </a:r>
            <a:r>
              <a:rPr lang="en-US" sz="1900" dirty="0"/>
              <a:t>Bivalent Subtype </a:t>
            </a:r>
            <a:r>
              <a:rPr lang="en-US" sz="1900" dirty="0" smtClean="0"/>
              <a:t>B/AE gp120/alum</a:t>
            </a:r>
            <a:endParaRPr lang="en-US" sz="3000" dirty="0">
              <a:ea typeface="Calibri"/>
              <a:cs typeface="Times New Roman"/>
            </a:endParaRPr>
          </a:p>
          <a:p>
            <a:pPr marL="457200" indent="-457200">
              <a:lnSpc>
                <a:spcPct val="120000"/>
              </a:lnSpc>
              <a:spcBef>
                <a:spcPts val="800"/>
              </a:spcBef>
              <a:spcAft>
                <a:spcPts val="600"/>
              </a:spcAft>
            </a:pPr>
            <a:r>
              <a:rPr lang="en-US" sz="1900" dirty="0" smtClean="0">
                <a:ea typeface="Arial" pitchFamily="-112" charset="0"/>
                <a:cs typeface="Arial" pitchFamily="-112" charset="0"/>
              </a:rPr>
              <a:t>Efficacy </a:t>
            </a:r>
            <a:r>
              <a:rPr lang="en-US" sz="1900" dirty="0">
                <a:ea typeface="Arial" pitchFamily="-112" charset="0"/>
                <a:cs typeface="Arial" pitchFamily="-112" charset="0"/>
              </a:rPr>
              <a:t>of ~60% at 1 year 1; demonstrated 31.2% efficacy at end of study (3.5 years) </a:t>
            </a:r>
          </a:p>
          <a:p>
            <a:pPr marL="731520" lvl="1" indent="-457200">
              <a:lnSpc>
                <a:spcPct val="120000"/>
              </a:lnSpc>
              <a:spcBef>
                <a:spcPts val="800"/>
              </a:spcBef>
              <a:spcAft>
                <a:spcPts val="600"/>
              </a:spcAft>
            </a:pPr>
            <a:endParaRPr lang="en-US" sz="1800" dirty="0" smtClean="0">
              <a:solidFill>
                <a:schemeClr val="tx1"/>
              </a:solidFill>
              <a:ea typeface="Arial" pitchFamily="-112" charset="0"/>
              <a:cs typeface="Arial" pitchFamily="-112" charset="0"/>
            </a:endParaRPr>
          </a:p>
          <a:p>
            <a:pPr marL="0" indent="0">
              <a:lnSpc>
                <a:spcPct val="120000"/>
              </a:lnSpc>
              <a:spcBef>
                <a:spcPts val="800"/>
              </a:spcBef>
              <a:spcAft>
                <a:spcPts val="600"/>
              </a:spcAft>
              <a:buNone/>
            </a:pPr>
            <a:endParaRPr lang="en-US" sz="2600" dirty="0" smtClean="0">
              <a:solidFill>
                <a:schemeClr val="tx1"/>
              </a:solidFill>
            </a:endParaRPr>
          </a:p>
          <a:p>
            <a:pPr lvl="1" algn="r">
              <a:lnSpc>
                <a:spcPct val="150000"/>
              </a:lnSpc>
              <a:spcAft>
                <a:spcPts val="1800"/>
              </a:spcAft>
              <a:buNone/>
            </a:pPr>
            <a:endParaRPr lang="en-US" sz="1400" dirty="0" smtClean="0">
              <a:solidFill>
                <a:schemeClr val="tx1"/>
              </a:solidFill>
              <a:ea typeface="Arial" pitchFamily="-112" charset="0"/>
              <a:cs typeface="Arial" pitchFamily="-112" charset="0"/>
            </a:endParaRPr>
          </a:p>
          <a:p>
            <a:pPr>
              <a:lnSpc>
                <a:spcPct val="90000"/>
              </a:lnSpc>
              <a:buNone/>
            </a:pPr>
            <a:endParaRPr lang="en-US" sz="1000" dirty="0" smtClean="0">
              <a:solidFill>
                <a:schemeClr val="tx1"/>
              </a:solidFill>
              <a:ea typeface="ＭＳ Ｐゴシック" pitchFamily="-112" charset="-128"/>
              <a:cs typeface="ＭＳ Ｐゴシック" pitchFamily="-112" charset="-128"/>
            </a:endParaRPr>
          </a:p>
          <a:p>
            <a:pPr>
              <a:lnSpc>
                <a:spcPct val="90000"/>
              </a:lnSpc>
              <a:buFont typeface="Symbol" pitchFamily="-112" charset="2"/>
              <a:buChar char="·"/>
            </a:pPr>
            <a:endParaRPr lang="en-US" dirty="0" smtClean="0">
              <a:solidFill>
                <a:schemeClr val="tx1"/>
              </a:solidFill>
              <a:ea typeface="ＭＳ Ｐゴシック" pitchFamily="-112" charset="-128"/>
              <a:cs typeface="ＭＳ Ｐゴシック" pitchFamily="-112" charset="-128"/>
            </a:endParaRPr>
          </a:p>
          <a:p>
            <a:pPr>
              <a:lnSpc>
                <a:spcPct val="90000"/>
              </a:lnSpc>
            </a:pPr>
            <a:endParaRPr lang="en-US" sz="1600" dirty="0" smtClean="0">
              <a:solidFill>
                <a:schemeClr val="tx1"/>
              </a:solidFill>
              <a:ea typeface="ＭＳ Ｐゴシック" pitchFamily="-112" charset="-128"/>
              <a:cs typeface="ＭＳ Ｐゴシック" pitchFamily="-112" charset="-128"/>
            </a:endParaRPr>
          </a:p>
        </p:txBody>
      </p:sp>
      <p:pic>
        <p:nvPicPr>
          <p:cNvPr id="9" name="Picture 8" descr="usamc09.jpg"/>
          <p:cNvPicPr preferRelativeResize="0">
            <a:picLocks noChangeAspect="1"/>
          </p:cNvPicPr>
          <p:nvPr/>
        </p:nvPicPr>
        <p:blipFill>
          <a:blip r:embed="rId3" cstate="email"/>
          <a:stretch>
            <a:fillRect/>
          </a:stretch>
        </p:blipFill>
        <p:spPr>
          <a:xfrm>
            <a:off x="6260015" y="1146628"/>
            <a:ext cx="2579185" cy="1828800"/>
          </a:xfrm>
          <a:prstGeom prst="rect">
            <a:avLst/>
          </a:prstGeom>
          <a:ln>
            <a:noFill/>
          </a:ln>
          <a:effectLst>
            <a:outerShdw blurRad="292100" dist="139700" dir="2700000" algn="tl" rotWithShape="0">
              <a:srgbClr val="333333">
                <a:alpha val="65000"/>
              </a:srgbClr>
            </a:outerShdw>
          </a:effectLst>
        </p:spPr>
      </p:pic>
      <p:pic>
        <p:nvPicPr>
          <p:cNvPr id="8" name="Content Placeholder 7" descr="NEJM.png"/>
          <p:cNvPicPr>
            <a:picLocks noChangeAspect="1"/>
          </p:cNvPicPr>
          <p:nvPr/>
        </p:nvPicPr>
        <p:blipFill>
          <a:blip r:embed="rId4" cstate="email"/>
          <a:srcRect l="-6741" r="-6741"/>
          <a:stretch>
            <a:fillRect/>
          </a:stretch>
        </p:blipFill>
        <p:spPr bwMode="auto">
          <a:xfrm>
            <a:off x="5285086" y="2514600"/>
            <a:ext cx="2944514" cy="3651586"/>
          </a:xfrm>
          <a:prstGeom prst="rect">
            <a:avLst/>
          </a:prstGeom>
          <a:noFill/>
          <a:ln w="9525">
            <a:noFill/>
            <a:miter lim="800000"/>
            <a:headEnd/>
            <a:tailEnd/>
          </a:ln>
          <a:effectLst>
            <a:outerShdw blurRad="292100" dist="139700" dir="2700000" algn="tl" rotWithShape="0">
              <a:srgbClr val="000000">
                <a:alpha val="65000"/>
              </a:srgbClr>
            </a:outerShdw>
          </a:effectLst>
        </p:spPr>
      </p:pic>
    </p:spTree>
    <p:extLst>
      <p:ext uri="{BB962C8B-B14F-4D97-AF65-F5344CB8AC3E}">
        <p14:creationId xmlns:p14="http://schemas.microsoft.com/office/powerpoint/2010/main" val="3520668290"/>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696"/>
            <a:ext cx="5591174" cy="383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286018" y="76200"/>
            <a:ext cx="8476982" cy="838200"/>
          </a:xfrm>
        </p:spPr>
        <p:txBody>
          <a:bodyPr>
            <a:noAutofit/>
          </a:bodyPr>
          <a:lstStyle/>
          <a:p>
            <a:r>
              <a:rPr lang="en-US" sz="2800" dirty="0" smtClean="0"/>
              <a:t>RV144: VE </a:t>
            </a:r>
            <a:r>
              <a:rPr lang="en-US" sz="2800" b="1" dirty="0" smtClean="0">
                <a:solidFill>
                  <a:schemeClr val="accent1"/>
                </a:solidFill>
              </a:rPr>
              <a:t>Waned Over Time* </a:t>
            </a:r>
            <a:r>
              <a:rPr lang="en-US" sz="2800" dirty="0" smtClean="0"/>
              <a:t>and </a:t>
            </a:r>
            <a:r>
              <a:rPr lang="en-US" sz="2800" b="1" dirty="0" smtClean="0">
                <a:solidFill>
                  <a:schemeClr val="accent2"/>
                </a:solidFill>
              </a:rPr>
              <a:t>Depended on    Immune Responses and Genetics (Host, Virus)**</a:t>
            </a:r>
            <a:endParaRPr lang="en-US" sz="2800" b="1" dirty="0">
              <a:solidFill>
                <a:schemeClr val="accent2"/>
              </a:solidFill>
            </a:endParaRPr>
          </a:p>
        </p:txBody>
      </p:sp>
      <p:sp>
        <p:nvSpPr>
          <p:cNvPr id="3" name="TextBox 2"/>
          <p:cNvSpPr txBox="1"/>
          <p:nvPr/>
        </p:nvSpPr>
        <p:spPr>
          <a:xfrm>
            <a:off x="2057400" y="5820733"/>
            <a:ext cx="3733800" cy="584775"/>
          </a:xfrm>
          <a:prstGeom prst="rect">
            <a:avLst/>
          </a:prstGeom>
          <a:noFill/>
        </p:spPr>
        <p:txBody>
          <a:bodyPr wrap="square" rtlCol="0">
            <a:spAutoFit/>
          </a:bodyPr>
          <a:lstStyle/>
          <a:p>
            <a:r>
              <a:rPr lang="en-US" sz="1600" dirty="0" smtClean="0">
                <a:latin typeface="+mj-lt"/>
              </a:rPr>
              <a:t>VE(t) = [1 – instantaneous incidence ratio (vaccine/placebo) at time t]×100%</a:t>
            </a:r>
            <a:endParaRPr lang="en-US" sz="1600" dirty="0">
              <a:latin typeface="+mj-lt"/>
            </a:endParaRPr>
          </a:p>
        </p:txBody>
      </p:sp>
      <p:sp>
        <p:nvSpPr>
          <p:cNvPr id="5" name="TextBox 4"/>
          <p:cNvSpPr txBox="1"/>
          <p:nvPr/>
        </p:nvSpPr>
        <p:spPr>
          <a:xfrm>
            <a:off x="876301" y="990600"/>
            <a:ext cx="5957080" cy="338554"/>
          </a:xfrm>
          <a:prstGeom prst="rect">
            <a:avLst/>
          </a:prstGeom>
          <a:noFill/>
        </p:spPr>
        <p:txBody>
          <a:bodyPr wrap="none" rtlCol="0">
            <a:spAutoFit/>
          </a:bodyPr>
          <a:lstStyle/>
          <a:p>
            <a:r>
              <a:rPr lang="en-US" sz="1600" b="1" dirty="0" smtClean="0">
                <a:latin typeface="+mn-lt"/>
              </a:rPr>
              <a:t>Estimated Instantaneous VE with 95% Confidence Intervals</a:t>
            </a:r>
            <a:endParaRPr lang="en-US" sz="1600" b="1" dirty="0">
              <a:latin typeface="+mn-lt"/>
            </a:endParaRPr>
          </a:p>
        </p:txBody>
      </p:sp>
      <p:sp>
        <p:nvSpPr>
          <p:cNvPr id="26" name="TextBox 25"/>
          <p:cNvSpPr txBox="1"/>
          <p:nvPr/>
        </p:nvSpPr>
        <p:spPr>
          <a:xfrm>
            <a:off x="2667021" y="5189416"/>
            <a:ext cx="1699404" cy="307777"/>
          </a:xfrm>
          <a:prstGeom prst="rect">
            <a:avLst/>
          </a:prstGeom>
          <a:noFill/>
        </p:spPr>
        <p:txBody>
          <a:bodyPr wrap="square" rtlCol="0">
            <a:spAutoFit/>
          </a:bodyPr>
          <a:lstStyle/>
          <a:p>
            <a:pPr algn="ctr"/>
            <a:r>
              <a:rPr lang="en-US" sz="1400" b="1" dirty="0">
                <a:latin typeface="+mj-lt"/>
              </a:rPr>
              <a:t>Months Since Entry</a:t>
            </a:r>
          </a:p>
        </p:txBody>
      </p:sp>
      <p:sp>
        <p:nvSpPr>
          <p:cNvPr id="8" name="Rectangle 7"/>
          <p:cNvSpPr/>
          <p:nvPr/>
        </p:nvSpPr>
        <p:spPr>
          <a:xfrm>
            <a:off x="152400" y="3000079"/>
            <a:ext cx="294151" cy="352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62001" y="5189416"/>
            <a:ext cx="228600" cy="220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39250" y="5029200"/>
            <a:ext cx="637051" cy="1717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1" y="5219700"/>
            <a:ext cx="2286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1" y="5219700"/>
            <a:ext cx="2286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1" y="5219700"/>
            <a:ext cx="2286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1" y="5219700"/>
            <a:ext cx="228600"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990600"/>
            <a:ext cx="2438400" cy="2614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71781" y="3547646"/>
            <a:ext cx="1538819" cy="307777"/>
          </a:xfrm>
          <a:prstGeom prst="rect">
            <a:avLst/>
          </a:prstGeom>
          <a:noFill/>
        </p:spPr>
        <p:txBody>
          <a:bodyPr wrap="none" rtlCol="0">
            <a:spAutoFit/>
          </a:bodyPr>
          <a:lstStyle/>
          <a:p>
            <a:r>
              <a:rPr lang="en-US" sz="1400" b="1" dirty="0" smtClean="0"/>
              <a:t>V1V2 Ab response</a:t>
            </a:r>
            <a:endParaRPr lang="en-US" sz="1400" b="1" dirty="0"/>
          </a:p>
        </p:txBody>
      </p:sp>
      <p:pic>
        <p:nvPicPr>
          <p:cNvPr id="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4023966"/>
            <a:ext cx="6705600" cy="466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867400" y="6265277"/>
            <a:ext cx="6858000" cy="23453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9899" y="6550223"/>
            <a:ext cx="8855501" cy="307777"/>
          </a:xfrm>
          <a:prstGeom prst="rect">
            <a:avLst/>
          </a:prstGeom>
          <a:noFill/>
        </p:spPr>
        <p:txBody>
          <a:bodyPr wrap="none" rtlCol="0">
            <a:spAutoFit/>
          </a:bodyPr>
          <a:lstStyle/>
          <a:p>
            <a:pPr algn="r"/>
            <a:r>
              <a:rPr lang="en-US" sz="1400" b="1" dirty="0" smtClean="0">
                <a:solidFill>
                  <a:schemeClr val="accent1"/>
                </a:solidFill>
                <a:latin typeface="Calibri" panose="020F0502020204030204" pitchFamily="34" charset="0"/>
              </a:rPr>
              <a:t>*Robb et al. (2012, Lancet </a:t>
            </a:r>
            <a:r>
              <a:rPr lang="en-US" sz="1400" b="1" dirty="0" err="1" smtClean="0">
                <a:solidFill>
                  <a:schemeClr val="accent1"/>
                </a:solidFill>
                <a:latin typeface="Calibri" panose="020F0502020204030204" pitchFamily="34" charset="0"/>
              </a:rPr>
              <a:t>Inf</a:t>
            </a:r>
            <a:r>
              <a:rPr lang="en-US" sz="1400" b="1" dirty="0" smtClean="0">
                <a:solidFill>
                  <a:schemeClr val="accent1"/>
                </a:solidFill>
                <a:latin typeface="Calibri" panose="020F0502020204030204" pitchFamily="34" charset="0"/>
              </a:rPr>
              <a:t> Dis);     </a:t>
            </a:r>
            <a:r>
              <a:rPr lang="en-US" sz="1400" b="1" dirty="0" smtClean="0">
                <a:solidFill>
                  <a:schemeClr val="accent2"/>
                </a:solidFill>
                <a:latin typeface="Calibri" panose="020F0502020204030204" pitchFamily="34" charset="0"/>
              </a:rPr>
              <a:t>                **Corey et al. (2015, Science </a:t>
            </a:r>
            <a:r>
              <a:rPr lang="en-US" sz="1400" b="1" dirty="0" err="1" smtClean="0">
                <a:solidFill>
                  <a:schemeClr val="accent2"/>
                </a:solidFill>
                <a:latin typeface="Calibri" panose="020F0502020204030204" pitchFamily="34" charset="0"/>
              </a:rPr>
              <a:t>Transl</a:t>
            </a:r>
            <a:r>
              <a:rPr lang="en-US" sz="1400" b="1" dirty="0" smtClean="0">
                <a:solidFill>
                  <a:schemeClr val="accent2"/>
                </a:solidFill>
                <a:latin typeface="Calibri" panose="020F0502020204030204" pitchFamily="34" charset="0"/>
              </a:rPr>
              <a:t> Med) summarizes correlates results </a:t>
            </a:r>
            <a:endParaRPr lang="en-US" sz="1400" b="1" dirty="0">
              <a:solidFill>
                <a:schemeClr val="accent2"/>
              </a:solidFill>
              <a:latin typeface="Calibri" panose="020F0502020204030204" pitchFamily="34" charset="0"/>
            </a:endParaRPr>
          </a:p>
        </p:txBody>
      </p:sp>
      <p:sp>
        <p:nvSpPr>
          <p:cNvPr id="24" name="TextBox 23"/>
          <p:cNvSpPr txBox="1"/>
          <p:nvPr/>
        </p:nvSpPr>
        <p:spPr>
          <a:xfrm>
            <a:off x="7057187" y="6093023"/>
            <a:ext cx="1629613" cy="307777"/>
          </a:xfrm>
          <a:prstGeom prst="rect">
            <a:avLst/>
          </a:prstGeom>
          <a:noFill/>
        </p:spPr>
        <p:txBody>
          <a:bodyPr wrap="none" rtlCol="0">
            <a:spAutoFit/>
          </a:bodyPr>
          <a:lstStyle/>
          <a:p>
            <a:r>
              <a:rPr lang="en-US" sz="1400" b="1" dirty="0" smtClean="0"/>
              <a:t>Months Since Entry</a:t>
            </a:r>
            <a:endParaRPr lang="en-US" sz="1400" b="1" dirty="0"/>
          </a:p>
        </p:txBody>
      </p:sp>
      <p:sp>
        <p:nvSpPr>
          <p:cNvPr id="30" name="TextBox 29"/>
          <p:cNvSpPr txBox="1"/>
          <p:nvPr/>
        </p:nvSpPr>
        <p:spPr>
          <a:xfrm rot="16200000">
            <a:off x="-891997" y="2898148"/>
            <a:ext cx="2245661" cy="492443"/>
          </a:xfrm>
          <a:prstGeom prst="rect">
            <a:avLst/>
          </a:prstGeom>
          <a:noFill/>
        </p:spPr>
        <p:txBody>
          <a:bodyPr wrap="square" rtlCol="0">
            <a:spAutoFit/>
          </a:bodyPr>
          <a:lstStyle/>
          <a:p>
            <a:pPr algn="ctr"/>
            <a:r>
              <a:rPr lang="en-US" sz="1400" b="1" dirty="0" smtClean="0">
                <a:latin typeface="+mj-lt"/>
              </a:rPr>
              <a:t>Vaccine Efficacy </a:t>
            </a:r>
            <a:r>
              <a:rPr lang="en-US" sz="1400" b="1" dirty="0">
                <a:latin typeface="+mj-lt"/>
              </a:rPr>
              <a:t>VE(t)</a:t>
            </a:r>
          </a:p>
          <a:p>
            <a:pPr algn="ctr"/>
            <a:endParaRPr lang="en-US" sz="1200" b="1" dirty="0">
              <a:latin typeface="+mj-lt"/>
            </a:endParaRPr>
          </a:p>
        </p:txBody>
      </p:sp>
      <p:sp>
        <p:nvSpPr>
          <p:cNvPr id="25" name="TextBox 24"/>
          <p:cNvSpPr txBox="1"/>
          <p:nvPr/>
        </p:nvSpPr>
        <p:spPr>
          <a:xfrm>
            <a:off x="6098370" y="2130623"/>
            <a:ext cx="378630" cy="307777"/>
          </a:xfrm>
          <a:prstGeom prst="rect">
            <a:avLst/>
          </a:prstGeom>
          <a:noFill/>
        </p:spPr>
        <p:txBody>
          <a:bodyPr wrap="none" rtlCol="0">
            <a:spAutoFit/>
          </a:bodyPr>
          <a:lstStyle/>
          <a:p>
            <a:r>
              <a:rPr lang="en-US" sz="1400" b="1" dirty="0" smtClean="0"/>
              <a:t>VE</a:t>
            </a:r>
            <a:endParaRPr lang="en-US" sz="1400" b="1" dirty="0"/>
          </a:p>
        </p:txBody>
      </p:sp>
    </p:spTree>
    <p:extLst>
      <p:ext uri="{BB962C8B-B14F-4D97-AF65-F5344CB8AC3E}">
        <p14:creationId xmlns:p14="http://schemas.microsoft.com/office/powerpoint/2010/main" val="216371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574675" y="296093"/>
            <a:ext cx="8001000" cy="758825"/>
          </a:xfrm>
        </p:spPr>
        <p:txBody>
          <a:bodyPr>
            <a:normAutofit/>
          </a:bodyPr>
          <a:lstStyle/>
          <a:p>
            <a:r>
              <a:rPr lang="en-US" sz="3600" dirty="0" smtClean="0"/>
              <a:t>HVTN 702 Phase 3 Trial in South Africa</a:t>
            </a:r>
          </a:p>
        </p:txBody>
      </p:sp>
      <p:sp>
        <p:nvSpPr>
          <p:cNvPr id="21507" name="Rectangle 3"/>
          <p:cNvSpPr>
            <a:spLocks noGrp="1" noChangeArrowheads="1"/>
          </p:cNvSpPr>
          <p:nvPr>
            <p:ph type="body" idx="4294967295"/>
          </p:nvPr>
        </p:nvSpPr>
        <p:spPr>
          <a:xfrm>
            <a:off x="381000" y="1447800"/>
            <a:ext cx="8382000" cy="4114800"/>
          </a:xfrm>
        </p:spPr>
        <p:txBody>
          <a:bodyPr>
            <a:normAutofit fontScale="92500" lnSpcReduction="10000"/>
          </a:bodyPr>
          <a:lstStyle/>
          <a:p>
            <a:pPr>
              <a:lnSpc>
                <a:spcPct val="90000"/>
              </a:lnSpc>
              <a:buClr>
                <a:srgbClr val="FF0000"/>
              </a:buClr>
            </a:pPr>
            <a:r>
              <a:rPr lang="en-US" sz="2000" dirty="0" smtClean="0"/>
              <a:t>HIV negative volunteers enrolled and tested for HIV infection 3-monthly for a maximum of 36 months</a:t>
            </a:r>
          </a:p>
          <a:p>
            <a:pPr>
              <a:lnSpc>
                <a:spcPct val="90000"/>
              </a:lnSpc>
              <a:buClr>
                <a:srgbClr val="FF0000"/>
              </a:buClr>
            </a:pPr>
            <a:endParaRPr lang="en-US" sz="2000" dirty="0"/>
          </a:p>
          <a:p>
            <a:pPr>
              <a:lnSpc>
                <a:spcPct val="90000"/>
              </a:lnSpc>
              <a:buClr>
                <a:srgbClr val="FF0000"/>
              </a:buClr>
            </a:pPr>
            <a:endParaRPr lang="en-US" sz="2000" dirty="0" smtClean="0"/>
          </a:p>
          <a:p>
            <a:pPr>
              <a:lnSpc>
                <a:spcPct val="90000"/>
              </a:lnSpc>
              <a:buClr>
                <a:srgbClr val="FF0000"/>
              </a:buClr>
            </a:pPr>
            <a:endParaRPr lang="en-US" sz="2000" dirty="0"/>
          </a:p>
          <a:p>
            <a:pPr>
              <a:lnSpc>
                <a:spcPct val="90000"/>
              </a:lnSpc>
              <a:buClr>
                <a:srgbClr val="FF0000"/>
              </a:buClr>
            </a:pPr>
            <a:endParaRPr lang="en-US" sz="2000" dirty="0" smtClean="0"/>
          </a:p>
          <a:p>
            <a:pPr>
              <a:lnSpc>
                <a:spcPct val="90000"/>
              </a:lnSpc>
              <a:buClr>
                <a:srgbClr val="FF0000"/>
              </a:buClr>
            </a:pPr>
            <a:endParaRPr lang="en-US" sz="2000" dirty="0"/>
          </a:p>
          <a:p>
            <a:pPr>
              <a:lnSpc>
                <a:spcPct val="90000"/>
              </a:lnSpc>
              <a:buClr>
                <a:srgbClr val="FF0000"/>
              </a:buClr>
            </a:pPr>
            <a:endParaRPr lang="en-US" sz="2000" dirty="0" smtClean="0"/>
          </a:p>
          <a:p>
            <a:pPr>
              <a:lnSpc>
                <a:spcPct val="90000"/>
              </a:lnSpc>
              <a:buClr>
                <a:srgbClr val="FF0000"/>
              </a:buClr>
            </a:pPr>
            <a:endParaRPr lang="en-US" sz="2000" dirty="0"/>
          </a:p>
          <a:p>
            <a:pPr>
              <a:lnSpc>
                <a:spcPct val="90000"/>
              </a:lnSpc>
              <a:buClr>
                <a:srgbClr val="FF0000"/>
              </a:buClr>
            </a:pPr>
            <a:endParaRPr lang="en-US" sz="2000" dirty="0" smtClean="0"/>
          </a:p>
          <a:p>
            <a:pPr marL="342900" lvl="1" indent="-342900">
              <a:lnSpc>
                <a:spcPct val="90000"/>
              </a:lnSpc>
              <a:buClr>
                <a:srgbClr val="FF0000"/>
              </a:buClr>
              <a:buFont typeface="Arial" panose="020B0604020202020204" pitchFamily="34" charset="0"/>
              <a:buChar char="•"/>
            </a:pPr>
            <a:endParaRPr lang="en-US" sz="2000" dirty="0" smtClean="0"/>
          </a:p>
          <a:p>
            <a:pPr marL="342900" lvl="1" indent="-342900">
              <a:lnSpc>
                <a:spcPct val="90000"/>
              </a:lnSpc>
              <a:buClr>
                <a:srgbClr val="FF0000"/>
              </a:buClr>
              <a:buFont typeface="Arial" panose="020B0604020202020204" pitchFamily="34" charset="0"/>
              <a:buChar char="•"/>
            </a:pPr>
            <a:r>
              <a:rPr lang="en-US" sz="2000" dirty="0" smtClean="0"/>
              <a:t>Sample </a:t>
            </a:r>
            <a:r>
              <a:rPr lang="en-US" sz="2000" dirty="0"/>
              <a:t>size selected to achieve 90% power to reject </a:t>
            </a:r>
            <a:endParaRPr lang="en-US" sz="2000" dirty="0" smtClean="0"/>
          </a:p>
          <a:p>
            <a:pPr marL="0" lvl="1" indent="0">
              <a:lnSpc>
                <a:spcPct val="90000"/>
              </a:lnSpc>
              <a:buClr>
                <a:srgbClr val="FF0000"/>
              </a:buClr>
              <a:buNone/>
            </a:pPr>
            <a:r>
              <a:rPr lang="en-US" sz="2000" dirty="0"/>
              <a:t>	</a:t>
            </a:r>
            <a:r>
              <a:rPr lang="en-US" sz="2000" dirty="0" smtClean="0"/>
              <a:t>H0</a:t>
            </a:r>
            <a:r>
              <a:rPr lang="en-US" sz="2000" dirty="0"/>
              <a:t>: </a:t>
            </a:r>
            <a:r>
              <a:rPr lang="en-US" sz="2000" dirty="0" smtClean="0"/>
              <a:t>VE ≤ </a:t>
            </a:r>
            <a:r>
              <a:rPr lang="en-US" sz="2000" dirty="0"/>
              <a:t>25% if </a:t>
            </a:r>
            <a:r>
              <a:rPr lang="en-US" sz="2000" dirty="0" smtClean="0"/>
              <a:t>VE </a:t>
            </a:r>
            <a:r>
              <a:rPr lang="en-US" sz="2000" dirty="0"/>
              <a:t>= 50</a:t>
            </a:r>
            <a:r>
              <a:rPr lang="en-US" sz="2000" dirty="0" smtClean="0"/>
              <a:t>%		[VE over 24 months of follow-up]</a:t>
            </a:r>
            <a:endParaRPr lang="en-US" sz="2000" dirty="0"/>
          </a:p>
          <a:p>
            <a:pPr>
              <a:lnSpc>
                <a:spcPct val="90000"/>
              </a:lnSpc>
              <a:buClr>
                <a:srgbClr val="FF0000"/>
              </a:buClr>
            </a:pPr>
            <a:endParaRPr lang="en-US" sz="2000" dirty="0" smtClean="0"/>
          </a:p>
        </p:txBody>
      </p:sp>
      <p:graphicFrame>
        <p:nvGraphicFramePr>
          <p:cNvPr id="5" name="Table 4"/>
          <p:cNvGraphicFramePr>
            <a:graphicFrameLocks noGrp="1"/>
          </p:cNvGraphicFramePr>
          <p:nvPr>
            <p:extLst>
              <p:ext uri="{D42A27DB-BD31-4B8C-83A1-F6EECF244321}">
                <p14:modId xmlns:p14="http://schemas.microsoft.com/office/powerpoint/2010/main" val="3577198551"/>
              </p:ext>
            </p:extLst>
          </p:nvPr>
        </p:nvGraphicFramePr>
        <p:xfrm>
          <a:off x="152400" y="2057400"/>
          <a:ext cx="8839199" cy="2428365"/>
        </p:xfrm>
        <a:graphic>
          <a:graphicData uri="http://schemas.openxmlformats.org/drawingml/2006/table">
            <a:tbl>
              <a:tblPr>
                <a:tableStyleId>{35758FB7-9AC5-4552-8A53-C91805E547FA}</a:tableStyleId>
              </a:tblPr>
              <a:tblGrid>
                <a:gridCol w="838199"/>
                <a:gridCol w="990600"/>
                <a:gridCol w="1143000"/>
                <a:gridCol w="1219200"/>
                <a:gridCol w="1524000"/>
                <a:gridCol w="1600200"/>
                <a:gridCol w="1524000"/>
              </a:tblGrid>
              <a:tr h="7149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alibri" panose="020F0502020204030204" pitchFamily="34" charset="0"/>
                        </a:rPr>
                        <a:t>Study Arm</a:t>
                      </a:r>
                      <a:endParaRPr kumimoji="0" lang="en-US" sz="1600" b="1" i="0" u="none" strike="noStrike" cap="none" normalizeH="0" baseline="0" dirty="0" smtClean="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alibri" panose="020F0502020204030204" pitchFamily="34" charset="0"/>
                        </a:rPr>
                        <a:t>Number </a:t>
                      </a:r>
                      <a:r>
                        <a:rPr kumimoji="0" lang="en-US" sz="1600" b="1" u="none" strike="noStrike" cap="none" normalizeH="0" baseline="0" dirty="0" err="1" smtClean="0">
                          <a:ln>
                            <a:noFill/>
                          </a:ln>
                          <a:effectLst/>
                          <a:latin typeface="Calibri" panose="020F0502020204030204" pitchFamily="34" charset="0"/>
                        </a:rPr>
                        <a:t>Ppts</a:t>
                      </a:r>
                      <a:endParaRPr kumimoji="0" lang="en-US" sz="1600" b="1" i="0" u="none" strike="noStrike" cap="none" normalizeH="0" baseline="0" dirty="0" smtClean="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alibri" panose="020F0502020204030204" pitchFamily="34" charset="0"/>
                        </a:rPr>
                        <a:t>Month 0 </a:t>
                      </a:r>
                      <a:endParaRPr kumimoji="0" lang="en-US" sz="1600" b="1" i="0" u="none" strike="noStrike" cap="none" normalizeH="0" baseline="0" dirty="0" smtClean="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alibri" panose="020F0502020204030204" pitchFamily="34" charset="0"/>
                        </a:rPr>
                        <a:t>Month 1 </a:t>
                      </a:r>
                      <a:endParaRPr kumimoji="0" lang="en-US" sz="1600" b="1" i="0" u="none" strike="noStrike" cap="none" normalizeH="0" baseline="0" dirty="0" smtClean="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alibri" panose="020F0502020204030204" pitchFamily="34" charset="0"/>
                        </a:rPr>
                        <a:t>Month 3 </a:t>
                      </a:r>
                      <a:endParaRPr kumimoji="0" lang="en-US" sz="1600" b="1" i="0" u="none" strike="noStrike" cap="none" normalizeH="0" baseline="0" dirty="0" smtClean="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alibri" panose="020F0502020204030204" pitchFamily="34" charset="0"/>
                        </a:rPr>
                        <a:t>Month 6</a:t>
                      </a:r>
                      <a:endParaRPr kumimoji="0" lang="en-US" sz="1600" b="1" i="0" u="none" strike="noStrike" cap="none" normalizeH="0" baseline="0" dirty="0" smtClean="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u="none" strike="noStrike" cap="none" normalizeH="0" baseline="0" dirty="0" smtClean="0">
                          <a:ln>
                            <a:noFill/>
                          </a:ln>
                          <a:effectLst/>
                          <a:latin typeface="Calibri" panose="020F0502020204030204" pitchFamily="34" charset="0"/>
                        </a:rPr>
                        <a:t>Month 12</a:t>
                      </a:r>
                      <a:endParaRPr kumimoji="0" lang="en-US" sz="1600" b="1" i="0" u="none" strike="noStrike" cap="none" normalizeH="0" baseline="0" dirty="0" smtClean="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tc>
              </a:tr>
              <a:tr h="3714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Calibri" panose="020F0502020204030204" pitchFamily="34" charset="0"/>
                        </a:rPr>
                        <a:t>Vaccine</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Calibri" panose="020F0502020204030204" pitchFamily="34" charset="0"/>
                        </a:rPr>
                        <a:t>2700</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tc>
                <a:tc>
                  <a:txBody>
                    <a:bodyPr/>
                    <a:lstStyle/>
                    <a:p>
                      <a:pPr algn="ctr"/>
                      <a:r>
                        <a:rPr lang="en-US" sz="1600" dirty="0" smtClean="0"/>
                        <a:t>ALVAC-HIV</a:t>
                      </a:r>
                    </a:p>
                    <a:p>
                      <a:pPr algn="ctr"/>
                      <a:r>
                        <a:rPr lang="en-US" sz="1600" dirty="0" smtClean="0"/>
                        <a:t>(vCP2438)</a:t>
                      </a:r>
                      <a:endParaRPr lang="en-US" sz="1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ALVAC-HIV (vCP2438)</a:t>
                      </a:r>
                    </a:p>
                  </a:txBody>
                  <a:tcPr anchor="ct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US" sz="1400" dirty="0" smtClean="0"/>
                        <a:t>ALVAC-HIV+ </a:t>
                      </a:r>
                      <a:r>
                        <a:rPr lang="en-US" sz="1400" dirty="0" smtClean="0">
                          <a:effectLst/>
                        </a:rPr>
                        <a:t>Bivalent Subtype C gp120/MF59</a:t>
                      </a:r>
                      <a:r>
                        <a:rPr lang="en-US" sz="1800" baseline="30000" dirty="0" smtClean="0">
                          <a:effectLst/>
                        </a:rPr>
                        <a:t>®</a:t>
                      </a:r>
                      <a:endParaRPr lang="en-US" sz="1800" dirty="0" smtClean="0">
                        <a:effectLst/>
                        <a:latin typeface="Times New Roman"/>
                        <a:ea typeface="Calibri"/>
                        <a:cs typeface="Times New Roman"/>
                      </a:endParaRPr>
                    </a:p>
                  </a:txBody>
                  <a:tcPr anchor="ct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US" sz="1400" dirty="0" smtClean="0"/>
                        <a:t>ALVAC-HIV+ </a:t>
                      </a:r>
                      <a:r>
                        <a:rPr lang="en-US" sz="1400" dirty="0" smtClean="0">
                          <a:effectLst/>
                        </a:rPr>
                        <a:t>Bivalent Subtype  C gp120/MF59</a:t>
                      </a:r>
                      <a:r>
                        <a:rPr lang="en-US" sz="1800" baseline="30000" dirty="0" smtClean="0">
                          <a:effectLst/>
                        </a:rPr>
                        <a:t>®</a:t>
                      </a:r>
                      <a:endParaRPr lang="en-US" sz="1800" dirty="0" smtClean="0">
                        <a:effectLst/>
                        <a:latin typeface="Times New Roman"/>
                        <a:ea typeface="Calibri"/>
                        <a:cs typeface="Times New Roman"/>
                      </a:endParaRPr>
                    </a:p>
                  </a:txBody>
                  <a:tcPr anchor="ct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US" sz="1400" dirty="0" smtClean="0"/>
                        <a:t>ALVAC-HIV+ </a:t>
                      </a:r>
                      <a:r>
                        <a:rPr lang="en-US" sz="1400" dirty="0" smtClean="0">
                          <a:effectLst/>
                        </a:rPr>
                        <a:t>Bivalent Subtype C gp120/MF59</a:t>
                      </a:r>
                      <a:r>
                        <a:rPr lang="en-US" sz="1800" baseline="30000" dirty="0" smtClean="0">
                          <a:effectLst/>
                        </a:rPr>
                        <a:t>®</a:t>
                      </a:r>
                      <a:endParaRPr lang="en-US" sz="1800" dirty="0" smtClean="0">
                        <a:effectLst/>
                        <a:latin typeface="Times New Roman"/>
                        <a:ea typeface="Calibri"/>
                        <a:cs typeface="Times New Roman"/>
                      </a:endParaRPr>
                    </a:p>
                  </a:txBody>
                  <a:tcPr anchor="ctr"/>
                </a:tc>
              </a:tr>
              <a:tr h="3714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Calibri" panose="020F0502020204030204" pitchFamily="34" charset="0"/>
                        </a:rPr>
                        <a:t>Placebo</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Calibri" panose="020F0502020204030204" pitchFamily="34" charset="0"/>
                        </a:rPr>
                        <a:t>2700</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tc>
                <a:tc>
                  <a:txBody>
                    <a:bodyPr/>
                    <a:lstStyle/>
                    <a:p>
                      <a:pPr algn="ctr"/>
                      <a:r>
                        <a:rPr lang="en-US" sz="1400" kern="1200" dirty="0" smtClean="0">
                          <a:solidFill>
                            <a:schemeClr val="dk1"/>
                          </a:solidFill>
                          <a:effectLst/>
                          <a:latin typeface="+mn-lt"/>
                          <a:ea typeface="+mn-ea"/>
                          <a:cs typeface="+mn-cs"/>
                        </a:rPr>
                        <a:t>Placebo</a:t>
                      </a:r>
                      <a:endParaRPr lang="en-US" sz="1400" kern="1200" dirty="0">
                        <a:solidFill>
                          <a:schemeClr val="dk1"/>
                        </a:solidFill>
                        <a:effectLst/>
                        <a:latin typeface="+mn-lt"/>
                        <a:ea typeface="+mn-ea"/>
                        <a:cs typeface="+mn-cs"/>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Placebo</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Placebo + Placebo </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Placebo + Placebo </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Placebo + Placebo </a:t>
                      </a:r>
                    </a:p>
                  </a:txBody>
                  <a:tcPr anchor="ctr"/>
                </a:tc>
              </a:tr>
              <a:tr h="4027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latin typeface="Calibri" panose="020F0502020204030204" pitchFamily="34" charset="0"/>
                        </a:rPr>
                        <a:t>Total </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u="none" strike="noStrike" cap="none" normalizeH="0" baseline="0" dirty="0" smtClean="0">
                          <a:ln>
                            <a:noFill/>
                          </a:ln>
                          <a:effectLst/>
                          <a:latin typeface="Calibri" panose="020F0502020204030204" pitchFamily="34" charset="0"/>
                        </a:rPr>
                        <a:t>5400</a:t>
                      </a: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alibri" panose="020F0502020204030204" pitchFamily="34" charset="0"/>
                        <a:cs typeface="Times New Roman" pitchFamily="18" charset="0"/>
                      </a:endParaRPr>
                    </a:p>
                  </a:txBody>
                  <a:tcPr marL="68580" marR="68580" marT="0" marB="0" anchor="ctr" horzOverflow="overflow"/>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cs typeface="Times New Roman" pitchFamily="18" charset="0"/>
                      </a:endParaRPr>
                    </a:p>
                  </a:txBody>
                  <a:tcPr marL="68580" marR="68580" marT="0" marB="0"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02842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3"/>
          <p:cNvGrpSpPr/>
          <p:nvPr/>
        </p:nvGrpSpPr>
        <p:grpSpPr>
          <a:xfrm>
            <a:off x="4461468" y="5041155"/>
            <a:ext cx="1215783" cy="500388"/>
            <a:chOff x="4461468" y="4932938"/>
            <a:chExt cx="1215783" cy="500388"/>
          </a:xfrm>
        </p:grpSpPr>
        <p:sp>
          <p:nvSpPr>
            <p:cNvPr id="12" name="TextBox 11"/>
            <p:cNvSpPr txBox="1"/>
            <p:nvPr/>
          </p:nvSpPr>
          <p:spPr>
            <a:xfrm>
              <a:off x="4577270" y="4932938"/>
              <a:ext cx="1099981" cy="430887"/>
            </a:xfrm>
            <a:prstGeom prst="rect">
              <a:avLst/>
            </a:prstGeom>
            <a:solidFill>
              <a:schemeClr val="bg1">
                <a:lumMod val="85000"/>
              </a:schemeClr>
            </a:solidFill>
          </p:spPr>
          <p:txBody>
            <a:bodyPr wrap="none" rtlCol="0">
              <a:spAutoFit/>
            </a:bodyPr>
            <a:lstStyle/>
            <a:p>
              <a:r>
                <a:rPr lang="en-US" sz="1100" b="1" dirty="0" smtClean="0">
                  <a:solidFill>
                    <a:srgbClr val="404041"/>
                  </a:solidFill>
                </a:rPr>
                <a:t>Need Observed</a:t>
              </a:r>
            </a:p>
            <a:p>
              <a:r>
                <a:rPr lang="en-US" sz="1100" b="1" dirty="0" smtClean="0">
                  <a:solidFill>
                    <a:srgbClr val="404041"/>
                  </a:solidFill>
                </a:rPr>
                <a:t>V1V2 </a:t>
              </a:r>
              <a:r>
                <a:rPr lang="en-US" sz="1100" b="1" dirty="0" smtClean="0">
                  <a:solidFill>
                    <a:srgbClr val="404041"/>
                  </a:solidFill>
                  <a:sym typeface="Symbol"/>
                </a:rPr>
                <a:t> 72%</a:t>
              </a:r>
              <a:endParaRPr lang="en-US" sz="1100" b="1" dirty="0">
                <a:solidFill>
                  <a:srgbClr val="404041"/>
                </a:solidFill>
              </a:endParaRPr>
            </a:p>
          </p:txBody>
        </p:sp>
        <p:cxnSp>
          <p:nvCxnSpPr>
            <p:cNvPr id="79" name="Elbow Connector 78"/>
            <p:cNvCxnSpPr/>
            <p:nvPr/>
          </p:nvCxnSpPr>
          <p:spPr>
            <a:xfrm rot="10800000" flipV="1">
              <a:off x="4461468" y="5148382"/>
              <a:ext cx="115802" cy="28494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5" name="Group 114"/>
          <p:cNvGrpSpPr/>
          <p:nvPr/>
        </p:nvGrpSpPr>
        <p:grpSpPr>
          <a:xfrm>
            <a:off x="2769995" y="5041155"/>
            <a:ext cx="1359207" cy="500388"/>
            <a:chOff x="2769995" y="4932938"/>
            <a:chExt cx="1359207" cy="500388"/>
          </a:xfrm>
        </p:grpSpPr>
        <p:sp>
          <p:nvSpPr>
            <p:cNvPr id="10" name="TextBox 9"/>
            <p:cNvSpPr txBox="1"/>
            <p:nvPr/>
          </p:nvSpPr>
          <p:spPr>
            <a:xfrm>
              <a:off x="2880142" y="4932938"/>
              <a:ext cx="1249060" cy="430887"/>
            </a:xfrm>
            <a:prstGeom prst="rect">
              <a:avLst/>
            </a:prstGeom>
            <a:solidFill>
              <a:schemeClr val="bg1">
                <a:lumMod val="85000"/>
              </a:schemeClr>
            </a:solidFill>
          </p:spPr>
          <p:txBody>
            <a:bodyPr wrap="none" rtlCol="0">
              <a:spAutoFit/>
            </a:bodyPr>
            <a:lstStyle/>
            <a:p>
              <a:r>
                <a:rPr lang="en-US" sz="1100" b="1" dirty="0" smtClean="0">
                  <a:solidFill>
                    <a:srgbClr val="404041"/>
                  </a:solidFill>
                </a:rPr>
                <a:t>Require Observed</a:t>
              </a:r>
            </a:p>
            <a:p>
              <a:r>
                <a:rPr lang="en-US" sz="1100" b="1" dirty="0" smtClean="0">
                  <a:solidFill>
                    <a:srgbClr val="404041"/>
                  </a:solidFill>
                </a:rPr>
                <a:t>V1V2 </a:t>
              </a:r>
              <a:r>
                <a:rPr lang="en-US" sz="1100" b="1" dirty="0" smtClean="0">
                  <a:solidFill>
                    <a:srgbClr val="404041"/>
                  </a:solidFill>
                  <a:sym typeface="Symbol"/>
                </a:rPr>
                <a:t> 63%</a:t>
              </a:r>
              <a:endParaRPr lang="en-US" sz="1100" b="1" dirty="0">
                <a:solidFill>
                  <a:srgbClr val="404041"/>
                </a:solidFill>
              </a:endParaRPr>
            </a:p>
          </p:txBody>
        </p:sp>
        <p:cxnSp>
          <p:nvCxnSpPr>
            <p:cNvPr id="82" name="Elbow Connector 81"/>
            <p:cNvCxnSpPr/>
            <p:nvPr/>
          </p:nvCxnSpPr>
          <p:spPr>
            <a:xfrm rot="10800000" flipV="1">
              <a:off x="2769995" y="5148382"/>
              <a:ext cx="115802" cy="28494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236953" y="3465442"/>
            <a:ext cx="7872702" cy="3213342"/>
            <a:chOff x="236953" y="3357225"/>
            <a:chExt cx="7872702" cy="3213342"/>
          </a:xfrm>
        </p:grpSpPr>
        <p:pic>
          <p:nvPicPr>
            <p:cNvPr id="6" name="Picture 1" descr="Pantaleo Fig4.tif"/>
            <p:cNvPicPr>
              <a:picLocks noChangeAspect="1"/>
            </p:cNvPicPr>
            <p:nvPr/>
          </p:nvPicPr>
          <p:blipFill rotWithShape="1">
            <a:blip r:embed="rId3" cstate="print">
              <a:extLst>
                <a:ext uri="{28A0092B-C50C-407E-A947-70E740481C1C}">
                  <a14:useLocalDpi xmlns:a14="http://schemas.microsoft.com/office/drawing/2010/main" val="0"/>
                </a:ext>
              </a:extLst>
            </a:blip>
            <a:srcRect l="50394" t="59869" r="46827" b="26319"/>
            <a:stretch/>
          </p:blipFill>
          <p:spPr bwMode="auto">
            <a:xfrm>
              <a:off x="4224518" y="5821848"/>
              <a:ext cx="193434" cy="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057380" y="3455945"/>
              <a:ext cx="569387" cy="369332"/>
            </a:xfrm>
            <a:prstGeom prst="rect">
              <a:avLst/>
            </a:prstGeom>
            <a:solidFill>
              <a:schemeClr val="tx1"/>
            </a:solidFill>
          </p:spPr>
          <p:txBody>
            <a:bodyPr wrap="none" rtlCol="0">
              <a:spAutoFit/>
            </a:bodyPr>
            <a:lstStyle/>
            <a:p>
              <a:r>
                <a:rPr lang="en-US" b="1" dirty="0" smtClean="0">
                  <a:solidFill>
                    <a:srgbClr val="FFFFFF"/>
                  </a:solidFill>
                </a:rPr>
                <a:t>702</a:t>
              </a:r>
              <a:endParaRPr lang="en-US" b="1" dirty="0">
                <a:solidFill>
                  <a:srgbClr val="FFFFFF"/>
                </a:solidFill>
              </a:endParaRPr>
            </a:p>
          </p:txBody>
        </p:sp>
        <p:sp>
          <p:nvSpPr>
            <p:cNvPr id="8" name="TextBox 7"/>
            <p:cNvSpPr txBox="1"/>
            <p:nvPr/>
          </p:nvSpPr>
          <p:spPr>
            <a:xfrm>
              <a:off x="6090275" y="3592516"/>
              <a:ext cx="1494557" cy="769441"/>
            </a:xfrm>
            <a:prstGeom prst="rect">
              <a:avLst/>
            </a:prstGeom>
            <a:solidFill>
              <a:schemeClr val="bg1">
                <a:lumMod val="85000"/>
              </a:schemeClr>
            </a:solidFill>
          </p:spPr>
          <p:txBody>
            <a:bodyPr wrap="square" rtlCol="0">
              <a:spAutoFit/>
            </a:bodyPr>
            <a:lstStyle/>
            <a:p>
              <a:r>
                <a:rPr lang="en-US" sz="1100" b="1" dirty="0" smtClean="0">
                  <a:solidFill>
                    <a:srgbClr val="404041"/>
                  </a:solidFill>
                </a:rPr>
                <a:t>To achieve observed VE </a:t>
              </a:r>
              <a:r>
                <a:rPr lang="en-US" sz="1100" b="1" dirty="0" smtClean="0">
                  <a:solidFill>
                    <a:srgbClr val="404041"/>
                  </a:solidFill>
                  <a:sym typeface="Symbol"/>
                </a:rPr>
                <a:t> 50%, assuming observed VE (V1V2 responders) = 69%</a:t>
              </a:r>
              <a:endParaRPr lang="en-US" sz="1100" b="1" dirty="0">
                <a:solidFill>
                  <a:srgbClr val="404041"/>
                </a:solidFill>
              </a:endParaRPr>
            </a:p>
          </p:txBody>
        </p:sp>
        <p:cxnSp>
          <p:nvCxnSpPr>
            <p:cNvPr id="44" name="Straight Connector 43"/>
            <p:cNvCxnSpPr/>
            <p:nvPr/>
          </p:nvCxnSpPr>
          <p:spPr>
            <a:xfrm>
              <a:off x="1258569" y="544781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627784" y="544781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015459" y="544781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695311" y="544781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8" name="Picture 1" descr="Pantaleo Fig4.tif"/>
            <p:cNvPicPr>
              <a:picLocks noChangeAspect="1"/>
            </p:cNvPicPr>
            <p:nvPr/>
          </p:nvPicPr>
          <p:blipFill rotWithShape="1">
            <a:blip r:embed="rId3" cstate="print">
              <a:extLst>
                <a:ext uri="{28A0092B-C50C-407E-A947-70E740481C1C}">
                  <a14:useLocalDpi xmlns:a14="http://schemas.microsoft.com/office/drawing/2010/main" val="0"/>
                </a:ext>
              </a:extLst>
            </a:blip>
            <a:srcRect l="50394" t="59869" r="46827" b="26319"/>
            <a:stretch/>
          </p:blipFill>
          <p:spPr bwMode="auto">
            <a:xfrm>
              <a:off x="851211" y="5821848"/>
              <a:ext cx="193434" cy="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 descr="Pantaleo Fig4.tif"/>
            <p:cNvPicPr>
              <a:picLocks noChangeAspect="1"/>
            </p:cNvPicPr>
            <p:nvPr/>
          </p:nvPicPr>
          <p:blipFill rotWithShape="1">
            <a:blip r:embed="rId3" cstate="print">
              <a:extLst>
                <a:ext uri="{28A0092B-C50C-407E-A947-70E740481C1C}">
                  <a14:useLocalDpi xmlns:a14="http://schemas.microsoft.com/office/drawing/2010/main" val="0"/>
                </a:ext>
              </a:extLst>
            </a:blip>
            <a:srcRect l="50394" t="59869" r="46827" b="26319"/>
            <a:stretch/>
          </p:blipFill>
          <p:spPr bwMode="auto">
            <a:xfrm>
              <a:off x="1168872" y="5821848"/>
              <a:ext cx="193434" cy="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1" descr="Pantaleo Fig4.tif"/>
            <p:cNvPicPr>
              <a:picLocks noChangeAspect="1"/>
            </p:cNvPicPr>
            <p:nvPr/>
          </p:nvPicPr>
          <p:blipFill rotWithShape="1">
            <a:blip r:embed="rId3" cstate="print">
              <a:extLst>
                <a:ext uri="{28A0092B-C50C-407E-A947-70E740481C1C}">
                  <a14:useLocalDpi xmlns:a14="http://schemas.microsoft.com/office/drawing/2010/main" val="0"/>
                </a:ext>
              </a:extLst>
            </a:blip>
            <a:srcRect l="50394" t="59869" r="46827" b="26319"/>
            <a:stretch/>
          </p:blipFill>
          <p:spPr bwMode="auto">
            <a:xfrm>
              <a:off x="1710432" y="5821848"/>
              <a:ext cx="193434" cy="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1" descr="Pantaleo Fig4.tif"/>
            <p:cNvPicPr>
              <a:picLocks noChangeAspect="1"/>
            </p:cNvPicPr>
            <p:nvPr/>
          </p:nvPicPr>
          <p:blipFill rotWithShape="1">
            <a:blip r:embed="rId3" cstate="print">
              <a:extLst>
                <a:ext uri="{28A0092B-C50C-407E-A947-70E740481C1C}">
                  <a14:useLocalDpi xmlns:a14="http://schemas.microsoft.com/office/drawing/2010/main" val="0"/>
                </a:ext>
              </a:extLst>
            </a:blip>
            <a:srcRect l="50394" t="59869" r="46827" b="26319"/>
            <a:stretch/>
          </p:blipFill>
          <p:spPr bwMode="auto">
            <a:xfrm>
              <a:off x="2536726" y="5821848"/>
              <a:ext cx="193434" cy="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51"/>
            <p:cNvSpPr txBox="1"/>
            <p:nvPr/>
          </p:nvSpPr>
          <p:spPr>
            <a:xfrm>
              <a:off x="771252" y="5641828"/>
              <a:ext cx="360040"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0</a:t>
              </a:r>
              <a:endParaRPr lang="en-US" sz="1200" b="1" dirty="0">
                <a:solidFill>
                  <a:srgbClr val="404041"/>
                </a:solidFill>
                <a:latin typeface="Arial" panose="020B0604020202020204" pitchFamily="34" charset="0"/>
                <a:cs typeface="Arial" panose="020B0604020202020204" pitchFamily="34" charset="0"/>
              </a:endParaRPr>
            </a:p>
          </p:txBody>
        </p:sp>
        <p:sp>
          <p:nvSpPr>
            <p:cNvPr id="53" name="TextBox 52"/>
            <p:cNvSpPr txBox="1"/>
            <p:nvPr/>
          </p:nvSpPr>
          <p:spPr>
            <a:xfrm>
              <a:off x="1079612" y="5641828"/>
              <a:ext cx="360040"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1</a:t>
              </a:r>
              <a:endParaRPr lang="en-US" sz="1200" b="1" dirty="0">
                <a:solidFill>
                  <a:srgbClr val="404041"/>
                </a:solidFill>
                <a:latin typeface="Arial" panose="020B0604020202020204" pitchFamily="34" charset="0"/>
                <a:cs typeface="Arial" panose="020B0604020202020204" pitchFamily="34" charset="0"/>
              </a:endParaRPr>
            </a:p>
          </p:txBody>
        </p:sp>
        <p:sp>
          <p:nvSpPr>
            <p:cNvPr id="54" name="TextBox 53"/>
            <p:cNvSpPr txBox="1"/>
            <p:nvPr/>
          </p:nvSpPr>
          <p:spPr>
            <a:xfrm>
              <a:off x="2459521" y="5641828"/>
              <a:ext cx="360040"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6</a:t>
              </a:r>
              <a:endParaRPr lang="en-US" sz="1200" b="1" dirty="0">
                <a:solidFill>
                  <a:srgbClr val="404041"/>
                </a:solidFill>
                <a:latin typeface="Arial" panose="020B0604020202020204" pitchFamily="34" charset="0"/>
                <a:cs typeface="Arial" panose="020B0604020202020204" pitchFamily="34" charset="0"/>
              </a:endParaRPr>
            </a:p>
          </p:txBody>
        </p:sp>
        <p:sp>
          <p:nvSpPr>
            <p:cNvPr id="55" name="TextBox 54"/>
            <p:cNvSpPr txBox="1"/>
            <p:nvPr/>
          </p:nvSpPr>
          <p:spPr>
            <a:xfrm>
              <a:off x="2627784" y="5641828"/>
              <a:ext cx="436248"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6.5</a:t>
              </a:r>
              <a:endParaRPr lang="en-US" sz="1200" b="1" dirty="0">
                <a:solidFill>
                  <a:srgbClr val="404041"/>
                </a:solidFill>
                <a:latin typeface="Arial" panose="020B0604020202020204" pitchFamily="34" charset="0"/>
                <a:cs typeface="Arial" panose="020B0604020202020204" pitchFamily="34" charset="0"/>
              </a:endParaRPr>
            </a:p>
          </p:txBody>
        </p:sp>
        <p:sp>
          <p:nvSpPr>
            <p:cNvPr id="56" name="TextBox 55"/>
            <p:cNvSpPr txBox="1"/>
            <p:nvPr/>
          </p:nvSpPr>
          <p:spPr>
            <a:xfrm>
              <a:off x="4118774" y="5641828"/>
              <a:ext cx="416781"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12</a:t>
              </a:r>
              <a:endParaRPr lang="en-US" sz="1200" b="1" dirty="0">
                <a:solidFill>
                  <a:srgbClr val="404041"/>
                </a:solidFill>
                <a:latin typeface="Arial" panose="020B0604020202020204" pitchFamily="34" charset="0"/>
                <a:cs typeface="Arial" panose="020B0604020202020204" pitchFamily="34" charset="0"/>
              </a:endParaRPr>
            </a:p>
          </p:txBody>
        </p:sp>
        <p:sp>
          <p:nvSpPr>
            <p:cNvPr id="57" name="TextBox 56"/>
            <p:cNvSpPr txBox="1"/>
            <p:nvPr/>
          </p:nvSpPr>
          <p:spPr>
            <a:xfrm>
              <a:off x="5836059" y="5641828"/>
              <a:ext cx="360040"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18</a:t>
              </a:r>
              <a:endParaRPr lang="en-US" sz="1200" b="1" dirty="0">
                <a:solidFill>
                  <a:srgbClr val="404041"/>
                </a:solidFill>
                <a:latin typeface="Arial" panose="020B0604020202020204" pitchFamily="34" charset="0"/>
                <a:cs typeface="Arial" panose="020B0604020202020204" pitchFamily="34" charset="0"/>
              </a:endParaRPr>
            </a:p>
          </p:txBody>
        </p:sp>
        <p:sp>
          <p:nvSpPr>
            <p:cNvPr id="58" name="TextBox 57"/>
            <p:cNvSpPr txBox="1"/>
            <p:nvPr/>
          </p:nvSpPr>
          <p:spPr>
            <a:xfrm>
              <a:off x="7524328" y="5641828"/>
              <a:ext cx="360040"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24</a:t>
              </a:r>
              <a:endParaRPr lang="en-US" sz="1200" b="1" dirty="0">
                <a:solidFill>
                  <a:srgbClr val="404041"/>
                </a:solidFill>
                <a:latin typeface="Arial" panose="020B0604020202020204" pitchFamily="34" charset="0"/>
                <a:cs typeface="Arial" panose="020B0604020202020204" pitchFamily="34" charset="0"/>
              </a:endParaRPr>
            </a:p>
          </p:txBody>
        </p:sp>
        <p:sp>
          <p:nvSpPr>
            <p:cNvPr id="59" name="TextBox 58"/>
            <p:cNvSpPr txBox="1"/>
            <p:nvPr/>
          </p:nvSpPr>
          <p:spPr>
            <a:xfrm>
              <a:off x="1619672" y="5641828"/>
              <a:ext cx="360040"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3</a:t>
              </a:r>
              <a:endParaRPr lang="en-US" sz="1200" b="1" dirty="0">
                <a:solidFill>
                  <a:srgbClr val="404041"/>
                </a:solidFill>
                <a:latin typeface="Arial" panose="020B0604020202020204" pitchFamily="34" charset="0"/>
                <a:cs typeface="Arial" panose="020B0604020202020204" pitchFamily="34" charset="0"/>
              </a:endParaRPr>
            </a:p>
          </p:txBody>
        </p:sp>
        <p:sp>
          <p:nvSpPr>
            <p:cNvPr id="60" name="TextBox 59"/>
            <p:cNvSpPr txBox="1"/>
            <p:nvPr/>
          </p:nvSpPr>
          <p:spPr>
            <a:xfrm>
              <a:off x="236953" y="5625477"/>
              <a:ext cx="647933" cy="276999"/>
            </a:xfrm>
            <a:prstGeom prst="rect">
              <a:avLst/>
            </a:prstGeom>
            <a:noFill/>
          </p:spPr>
          <p:txBody>
            <a:bodyPr wrap="none" rtlCol="0">
              <a:spAutoFit/>
            </a:bodyPr>
            <a:lstStyle/>
            <a:p>
              <a:pPr algn="r"/>
              <a:r>
                <a:rPr lang="en-US" sz="1200" b="1" dirty="0" smtClean="0">
                  <a:solidFill>
                    <a:srgbClr val="404041"/>
                  </a:solidFill>
                </a:rPr>
                <a:t>Month</a:t>
              </a:r>
              <a:endParaRPr lang="en-US" sz="1200" b="1" dirty="0">
                <a:solidFill>
                  <a:srgbClr val="404041"/>
                </a:solidFill>
              </a:endParaRPr>
            </a:p>
          </p:txBody>
        </p:sp>
        <p:sp>
          <p:nvSpPr>
            <p:cNvPr id="61" name="TextBox 60"/>
            <p:cNvSpPr txBox="1"/>
            <p:nvPr/>
          </p:nvSpPr>
          <p:spPr>
            <a:xfrm rot="16200000">
              <a:off x="126077" y="4391395"/>
              <a:ext cx="1337226" cy="276999"/>
            </a:xfrm>
            <a:prstGeom prst="rect">
              <a:avLst/>
            </a:prstGeom>
            <a:noFill/>
          </p:spPr>
          <p:txBody>
            <a:bodyPr wrap="none" rtlCol="0">
              <a:spAutoFit/>
            </a:bodyPr>
            <a:lstStyle/>
            <a:p>
              <a:pPr algn="r"/>
              <a:r>
                <a:rPr lang="en-US" sz="1200" b="1" dirty="0" smtClean="0">
                  <a:solidFill>
                    <a:srgbClr val="404041"/>
                  </a:solidFill>
                </a:rPr>
                <a:t>V1V2 Response</a:t>
              </a:r>
              <a:endParaRPr lang="en-US" sz="1200" b="1" dirty="0">
                <a:solidFill>
                  <a:srgbClr val="404041"/>
                </a:solidFill>
              </a:endParaRPr>
            </a:p>
          </p:txBody>
        </p:sp>
        <p:cxnSp>
          <p:nvCxnSpPr>
            <p:cNvPr id="62" name="Straight Connector 61"/>
            <p:cNvCxnSpPr/>
            <p:nvPr/>
          </p:nvCxnSpPr>
          <p:spPr>
            <a:xfrm flipH="1">
              <a:off x="962974" y="5671607"/>
              <a:ext cx="71287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06255" y="544781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768799" y="544781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969324" y="3357225"/>
              <a:ext cx="0" cy="23183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322973" y="544781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463988" y="5447810"/>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355976" y="5641828"/>
              <a:ext cx="648072" cy="276999"/>
            </a:xfrm>
            <a:prstGeom prst="rect">
              <a:avLst/>
            </a:prstGeom>
            <a:noFill/>
          </p:spPr>
          <p:txBody>
            <a:bodyPr wrap="square" rtlCol="0">
              <a:spAutoFit/>
            </a:bodyPr>
            <a:lstStyle/>
            <a:p>
              <a:r>
                <a:rPr lang="en-US" sz="1200" b="1" dirty="0" smtClean="0">
                  <a:solidFill>
                    <a:srgbClr val="404041"/>
                  </a:solidFill>
                  <a:latin typeface="Arial" panose="020B0604020202020204" pitchFamily="34" charset="0"/>
                  <a:cs typeface="Arial" panose="020B0604020202020204" pitchFamily="34" charset="0"/>
                </a:rPr>
                <a:t>12.5</a:t>
              </a:r>
              <a:endParaRPr lang="en-US" sz="1200" b="1" dirty="0">
                <a:solidFill>
                  <a:srgbClr val="404041"/>
                </a:solidFill>
                <a:latin typeface="Arial" panose="020B0604020202020204" pitchFamily="34" charset="0"/>
                <a:cs typeface="Arial" panose="020B0604020202020204" pitchFamily="34" charset="0"/>
              </a:endParaRPr>
            </a:p>
          </p:txBody>
        </p:sp>
        <p:cxnSp>
          <p:nvCxnSpPr>
            <p:cNvPr id="87" name="Elbow Connector 86"/>
            <p:cNvCxnSpPr>
              <a:stCxn id="8" idx="3"/>
            </p:cNvCxnSpPr>
            <p:nvPr/>
          </p:nvCxnSpPr>
          <p:spPr>
            <a:xfrm>
              <a:off x="7584832" y="3977237"/>
              <a:ext cx="112205" cy="1451065"/>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Freeform 90"/>
            <p:cNvSpPr/>
            <p:nvPr/>
          </p:nvSpPr>
          <p:spPr>
            <a:xfrm>
              <a:off x="4874150" y="4047222"/>
              <a:ext cx="3204375" cy="1296062"/>
            </a:xfrm>
            <a:custGeom>
              <a:avLst/>
              <a:gdLst>
                <a:gd name="connsiteX0" fmla="*/ 3204375 w 3204375"/>
                <a:gd name="connsiteY0" fmla="*/ 1296062 h 1296062"/>
                <a:gd name="connsiteX1" fmla="*/ 1781092 w 3204375"/>
                <a:gd name="connsiteY1" fmla="*/ 1160890 h 1296062"/>
                <a:gd name="connsiteX2" fmla="*/ 874643 w 3204375"/>
                <a:gd name="connsiteY2" fmla="*/ 644055 h 1296062"/>
                <a:gd name="connsiteX3" fmla="*/ 0 w 3204375"/>
                <a:gd name="connsiteY3" fmla="*/ 0 h 1296062"/>
              </a:gdLst>
              <a:ahLst/>
              <a:cxnLst>
                <a:cxn ang="0">
                  <a:pos x="connsiteX0" y="connsiteY0"/>
                </a:cxn>
                <a:cxn ang="0">
                  <a:pos x="connsiteX1" y="connsiteY1"/>
                </a:cxn>
                <a:cxn ang="0">
                  <a:pos x="connsiteX2" y="connsiteY2"/>
                </a:cxn>
                <a:cxn ang="0">
                  <a:pos x="connsiteX3" y="connsiteY3"/>
                </a:cxn>
              </a:cxnLst>
              <a:rect l="l" t="t" r="r" b="b"/>
              <a:pathLst>
                <a:path w="3204375" h="1296062">
                  <a:moveTo>
                    <a:pt x="3204375" y="1296062"/>
                  </a:moveTo>
                  <a:cubicBezTo>
                    <a:pt x="2686878" y="1282810"/>
                    <a:pt x="2169381" y="1269558"/>
                    <a:pt x="1781092" y="1160890"/>
                  </a:cubicBezTo>
                  <a:cubicBezTo>
                    <a:pt x="1392803" y="1052222"/>
                    <a:pt x="1171492" y="837537"/>
                    <a:pt x="874643" y="644055"/>
                  </a:cubicBezTo>
                  <a:cubicBezTo>
                    <a:pt x="577794" y="450573"/>
                    <a:pt x="102042" y="106017"/>
                    <a:pt x="0" y="0"/>
                  </a:cubicBezTo>
                </a:path>
              </a:pathLst>
            </a:custGeom>
            <a:noFill/>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solidFill>
                  <a:srgbClr val="404041"/>
                </a:solidFill>
              </a:endParaRPr>
            </a:p>
          </p:txBody>
        </p:sp>
        <p:sp>
          <p:nvSpPr>
            <p:cNvPr id="108" name="Freeform 107"/>
            <p:cNvSpPr/>
            <p:nvPr/>
          </p:nvSpPr>
          <p:spPr>
            <a:xfrm>
              <a:off x="974785" y="3482256"/>
              <a:ext cx="7134870" cy="2114610"/>
            </a:xfrm>
            <a:custGeom>
              <a:avLst/>
              <a:gdLst>
                <a:gd name="connsiteX0" fmla="*/ 7246189 w 7246189"/>
                <a:gd name="connsiteY0" fmla="*/ 1501048 h 2114610"/>
                <a:gd name="connsiteX1" fmla="*/ 4994694 w 7246189"/>
                <a:gd name="connsiteY1" fmla="*/ 1138739 h 2114610"/>
                <a:gd name="connsiteX2" fmla="*/ 3717985 w 7246189"/>
                <a:gd name="connsiteY2" fmla="*/ 52 h 2114610"/>
                <a:gd name="connsiteX3" fmla="*/ 3312543 w 7246189"/>
                <a:gd name="connsiteY3" fmla="*/ 1086980 h 2114610"/>
                <a:gd name="connsiteX4" fmla="*/ 1828800 w 7246189"/>
                <a:gd name="connsiteY4" fmla="*/ 250218 h 2114610"/>
                <a:gd name="connsiteX5" fmla="*/ 1656272 w 7246189"/>
                <a:gd name="connsiteY5" fmla="*/ 1820226 h 2114610"/>
                <a:gd name="connsiteX6" fmla="*/ 1035170 w 7246189"/>
                <a:gd name="connsiteY6" fmla="*/ 1190497 h 2114610"/>
                <a:gd name="connsiteX7" fmla="*/ 681487 w 7246189"/>
                <a:gd name="connsiteY7" fmla="*/ 1966875 h 2114610"/>
                <a:gd name="connsiteX8" fmla="*/ 0 w 7246189"/>
                <a:gd name="connsiteY8" fmla="*/ 2113524 h 2114610"/>
                <a:gd name="connsiteX0" fmla="*/ 7277994 w 7277994"/>
                <a:gd name="connsiteY0" fmla="*/ 1755489 h 2114610"/>
                <a:gd name="connsiteX1" fmla="*/ 4994694 w 7277994"/>
                <a:gd name="connsiteY1" fmla="*/ 1138739 h 2114610"/>
                <a:gd name="connsiteX2" fmla="*/ 3717985 w 7277994"/>
                <a:gd name="connsiteY2" fmla="*/ 52 h 2114610"/>
                <a:gd name="connsiteX3" fmla="*/ 3312543 w 7277994"/>
                <a:gd name="connsiteY3" fmla="*/ 1086980 h 2114610"/>
                <a:gd name="connsiteX4" fmla="*/ 1828800 w 7277994"/>
                <a:gd name="connsiteY4" fmla="*/ 250218 h 2114610"/>
                <a:gd name="connsiteX5" fmla="*/ 1656272 w 7277994"/>
                <a:gd name="connsiteY5" fmla="*/ 1820226 h 2114610"/>
                <a:gd name="connsiteX6" fmla="*/ 1035170 w 7277994"/>
                <a:gd name="connsiteY6" fmla="*/ 1190497 h 2114610"/>
                <a:gd name="connsiteX7" fmla="*/ 681487 w 7277994"/>
                <a:gd name="connsiteY7" fmla="*/ 1966875 h 2114610"/>
                <a:gd name="connsiteX8" fmla="*/ 0 w 7277994"/>
                <a:gd name="connsiteY8" fmla="*/ 2113524 h 2114610"/>
                <a:gd name="connsiteX0" fmla="*/ 7190529 w 7190529"/>
                <a:gd name="connsiteY0" fmla="*/ 1763441 h 2114610"/>
                <a:gd name="connsiteX1" fmla="*/ 4994694 w 7190529"/>
                <a:gd name="connsiteY1" fmla="*/ 1138739 h 2114610"/>
                <a:gd name="connsiteX2" fmla="*/ 3717985 w 7190529"/>
                <a:gd name="connsiteY2" fmla="*/ 52 h 2114610"/>
                <a:gd name="connsiteX3" fmla="*/ 3312543 w 7190529"/>
                <a:gd name="connsiteY3" fmla="*/ 1086980 h 2114610"/>
                <a:gd name="connsiteX4" fmla="*/ 1828800 w 7190529"/>
                <a:gd name="connsiteY4" fmla="*/ 250218 h 2114610"/>
                <a:gd name="connsiteX5" fmla="*/ 1656272 w 7190529"/>
                <a:gd name="connsiteY5" fmla="*/ 1820226 h 2114610"/>
                <a:gd name="connsiteX6" fmla="*/ 1035170 w 7190529"/>
                <a:gd name="connsiteY6" fmla="*/ 1190497 h 2114610"/>
                <a:gd name="connsiteX7" fmla="*/ 681487 w 7190529"/>
                <a:gd name="connsiteY7" fmla="*/ 1966875 h 2114610"/>
                <a:gd name="connsiteX8" fmla="*/ 0 w 7190529"/>
                <a:gd name="connsiteY8" fmla="*/ 2113524 h 2114610"/>
                <a:gd name="connsiteX0" fmla="*/ 7134870 w 7134870"/>
                <a:gd name="connsiteY0" fmla="*/ 1771392 h 2114610"/>
                <a:gd name="connsiteX1" fmla="*/ 4994694 w 7134870"/>
                <a:gd name="connsiteY1" fmla="*/ 1138739 h 2114610"/>
                <a:gd name="connsiteX2" fmla="*/ 3717985 w 7134870"/>
                <a:gd name="connsiteY2" fmla="*/ 52 h 2114610"/>
                <a:gd name="connsiteX3" fmla="*/ 3312543 w 7134870"/>
                <a:gd name="connsiteY3" fmla="*/ 1086980 h 2114610"/>
                <a:gd name="connsiteX4" fmla="*/ 1828800 w 7134870"/>
                <a:gd name="connsiteY4" fmla="*/ 250218 h 2114610"/>
                <a:gd name="connsiteX5" fmla="*/ 1656272 w 7134870"/>
                <a:gd name="connsiteY5" fmla="*/ 1820226 h 2114610"/>
                <a:gd name="connsiteX6" fmla="*/ 1035170 w 7134870"/>
                <a:gd name="connsiteY6" fmla="*/ 1190497 h 2114610"/>
                <a:gd name="connsiteX7" fmla="*/ 681487 w 7134870"/>
                <a:gd name="connsiteY7" fmla="*/ 1966875 h 2114610"/>
                <a:gd name="connsiteX8" fmla="*/ 0 w 7134870"/>
                <a:gd name="connsiteY8" fmla="*/ 2113524 h 21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4870" h="2114610">
                  <a:moveTo>
                    <a:pt x="7134870" y="1771392"/>
                  </a:moveTo>
                  <a:cubicBezTo>
                    <a:pt x="6303139" y="1715320"/>
                    <a:pt x="5564175" y="1433962"/>
                    <a:pt x="4994694" y="1138739"/>
                  </a:cubicBezTo>
                  <a:cubicBezTo>
                    <a:pt x="4425213" y="843516"/>
                    <a:pt x="3998343" y="8678"/>
                    <a:pt x="3717985" y="52"/>
                  </a:cubicBezTo>
                  <a:cubicBezTo>
                    <a:pt x="3437627" y="-8574"/>
                    <a:pt x="3627407" y="1045286"/>
                    <a:pt x="3312543" y="1086980"/>
                  </a:cubicBezTo>
                  <a:cubicBezTo>
                    <a:pt x="2997679" y="1128674"/>
                    <a:pt x="2104845" y="128010"/>
                    <a:pt x="1828800" y="250218"/>
                  </a:cubicBezTo>
                  <a:cubicBezTo>
                    <a:pt x="1552755" y="372426"/>
                    <a:pt x="1788544" y="1663513"/>
                    <a:pt x="1656272" y="1820226"/>
                  </a:cubicBezTo>
                  <a:cubicBezTo>
                    <a:pt x="1524000" y="1976939"/>
                    <a:pt x="1197634" y="1166056"/>
                    <a:pt x="1035170" y="1190497"/>
                  </a:cubicBezTo>
                  <a:cubicBezTo>
                    <a:pt x="872706" y="1214938"/>
                    <a:pt x="854015" y="1813037"/>
                    <a:pt x="681487" y="1966875"/>
                  </a:cubicBezTo>
                  <a:cubicBezTo>
                    <a:pt x="508959" y="2120713"/>
                    <a:pt x="254479" y="2117118"/>
                    <a:pt x="0" y="2113524"/>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13" name="Group 112"/>
          <p:cNvGrpSpPr/>
          <p:nvPr/>
        </p:nvGrpSpPr>
        <p:grpSpPr>
          <a:xfrm>
            <a:off x="236953" y="228600"/>
            <a:ext cx="8736811" cy="3213342"/>
            <a:chOff x="236953" y="120383"/>
            <a:chExt cx="8736811" cy="3213342"/>
          </a:xfrm>
        </p:grpSpPr>
        <p:sp>
          <p:nvSpPr>
            <p:cNvPr id="14" name="TextBox 13"/>
            <p:cNvSpPr txBox="1"/>
            <p:nvPr/>
          </p:nvSpPr>
          <p:spPr>
            <a:xfrm>
              <a:off x="2890305" y="1421715"/>
              <a:ext cx="971741" cy="430887"/>
            </a:xfrm>
            <a:prstGeom prst="rect">
              <a:avLst/>
            </a:prstGeom>
            <a:solidFill>
              <a:schemeClr val="accent2">
                <a:lumMod val="20000"/>
                <a:lumOff val="80000"/>
              </a:schemeClr>
            </a:solidFill>
          </p:spPr>
          <p:txBody>
            <a:bodyPr wrap="none" rtlCol="0">
              <a:spAutoFit/>
            </a:bodyPr>
            <a:lstStyle/>
            <a:p>
              <a:r>
                <a:rPr lang="en-US" sz="1100" b="1" dirty="0" smtClean="0">
                  <a:solidFill>
                    <a:srgbClr val="404041"/>
                  </a:solidFill>
                </a:rPr>
                <a:t>Observed</a:t>
              </a:r>
            </a:p>
            <a:p>
              <a:r>
                <a:rPr lang="en-US" sz="1100" b="1" dirty="0" smtClean="0">
                  <a:solidFill>
                    <a:srgbClr val="404041"/>
                  </a:solidFill>
                </a:rPr>
                <a:t>V1V2 = 64%</a:t>
              </a:r>
              <a:endParaRPr lang="en-US" sz="1100" b="1" dirty="0">
                <a:solidFill>
                  <a:srgbClr val="404041"/>
                </a:solidFill>
              </a:endParaRPr>
            </a:p>
          </p:txBody>
        </p:sp>
        <p:cxnSp>
          <p:nvCxnSpPr>
            <p:cNvPr id="15" name="Elbow Connector 14"/>
            <p:cNvCxnSpPr>
              <a:stCxn id="14" idx="1"/>
            </p:cNvCxnSpPr>
            <p:nvPr/>
          </p:nvCxnSpPr>
          <p:spPr>
            <a:xfrm rot="10800000" flipV="1">
              <a:off x="2781927" y="1637159"/>
              <a:ext cx="108379" cy="55420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04068" y="679195"/>
              <a:ext cx="2869696" cy="430887"/>
            </a:xfrm>
            <a:prstGeom prst="rect">
              <a:avLst/>
            </a:prstGeom>
            <a:solidFill>
              <a:schemeClr val="accent2">
                <a:lumMod val="20000"/>
                <a:lumOff val="80000"/>
              </a:schemeClr>
            </a:solidFill>
          </p:spPr>
          <p:txBody>
            <a:bodyPr wrap="none" rtlCol="0">
              <a:spAutoFit/>
            </a:bodyPr>
            <a:lstStyle/>
            <a:p>
              <a:r>
                <a:rPr lang="en-US" sz="1100" b="1" dirty="0" smtClean="0">
                  <a:solidFill>
                    <a:srgbClr val="404041"/>
                  </a:solidFill>
                </a:rPr>
                <a:t>Observed VE = 44%</a:t>
              </a:r>
            </a:p>
            <a:p>
              <a:r>
                <a:rPr lang="en-US" sz="900" b="1" smtClean="0">
                  <a:solidFill>
                    <a:srgbClr val="404041"/>
                  </a:solidFill>
                  <a:sym typeface="Wingdings 3"/>
                </a:rPr>
                <a:t></a:t>
              </a:r>
              <a:r>
                <a:rPr lang="en-US" sz="1100" b="1" dirty="0">
                  <a:solidFill>
                    <a:srgbClr val="404041"/>
                  </a:solidFill>
                  <a:sym typeface="Wingdings 3"/>
                </a:rPr>
                <a:t>o</a:t>
              </a:r>
              <a:r>
                <a:rPr lang="en-US" sz="1100" b="1" smtClean="0">
                  <a:solidFill>
                    <a:srgbClr val="404041"/>
                  </a:solidFill>
                </a:rPr>
                <a:t>bserved </a:t>
              </a:r>
              <a:r>
                <a:rPr lang="en-US" sz="1100" b="1" dirty="0" smtClean="0">
                  <a:solidFill>
                    <a:srgbClr val="404041"/>
                  </a:solidFill>
                </a:rPr>
                <a:t>VE (V1V2 responders) = 69%</a:t>
              </a:r>
              <a:endParaRPr lang="en-US" sz="1100" b="1" dirty="0">
                <a:solidFill>
                  <a:srgbClr val="404041"/>
                </a:solidFill>
              </a:endParaRPr>
            </a:p>
          </p:txBody>
        </p:sp>
        <p:cxnSp>
          <p:nvCxnSpPr>
            <p:cNvPr id="17" name="Elbow Connector 16"/>
            <p:cNvCxnSpPr>
              <a:stCxn id="16" idx="1"/>
            </p:cNvCxnSpPr>
            <p:nvPr/>
          </p:nvCxnSpPr>
          <p:spPr>
            <a:xfrm rot="10800000" flipV="1">
              <a:off x="6012160" y="894639"/>
              <a:ext cx="91908" cy="1296724"/>
            </a:xfrm>
            <a:prstGeom prst="bentConnector2">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57380" y="147095"/>
              <a:ext cx="849528" cy="369332"/>
            </a:xfrm>
            <a:prstGeom prst="rect">
              <a:avLst/>
            </a:prstGeom>
            <a:solidFill>
              <a:schemeClr val="accent5"/>
            </a:solidFill>
          </p:spPr>
          <p:txBody>
            <a:bodyPr wrap="none" rtlCol="0">
              <a:spAutoFit/>
            </a:bodyPr>
            <a:lstStyle/>
            <a:p>
              <a:r>
                <a:rPr lang="en-US" b="1" dirty="0" smtClean="0">
                  <a:solidFill>
                    <a:schemeClr val="bg1"/>
                  </a:solidFill>
                </a:rPr>
                <a:t>RV144</a:t>
              </a:r>
              <a:endParaRPr lang="en-US" b="1" dirty="0">
                <a:solidFill>
                  <a:schemeClr val="bg1"/>
                </a:solidFill>
              </a:endParaRPr>
            </a:p>
          </p:txBody>
        </p:sp>
        <p:cxnSp>
          <p:nvCxnSpPr>
            <p:cNvPr id="20" name="Straight Connector 19"/>
            <p:cNvCxnSpPr/>
            <p:nvPr/>
          </p:nvCxnSpPr>
          <p:spPr>
            <a:xfrm>
              <a:off x="1258569" y="2210968"/>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627784" y="2210968"/>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19972" y="2210968"/>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15459" y="2210968"/>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95311" y="2210968"/>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1" descr="Pantaleo Fig4.tif"/>
            <p:cNvPicPr>
              <a:picLocks noChangeAspect="1"/>
            </p:cNvPicPr>
            <p:nvPr/>
          </p:nvPicPr>
          <p:blipFill rotWithShape="1">
            <a:blip r:embed="rId3" cstate="print">
              <a:extLst>
                <a:ext uri="{28A0092B-C50C-407E-A947-70E740481C1C}">
                  <a14:useLocalDpi xmlns:a14="http://schemas.microsoft.com/office/drawing/2010/main" val="0"/>
                </a:ext>
              </a:extLst>
            </a:blip>
            <a:srcRect l="50394" t="59869" r="46827" b="26319"/>
            <a:stretch/>
          </p:blipFill>
          <p:spPr bwMode="auto">
            <a:xfrm>
              <a:off x="851211" y="2585006"/>
              <a:ext cx="193434" cy="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 descr="Pantaleo Fig4.tif"/>
            <p:cNvPicPr>
              <a:picLocks noChangeAspect="1"/>
            </p:cNvPicPr>
            <p:nvPr/>
          </p:nvPicPr>
          <p:blipFill rotWithShape="1">
            <a:blip r:embed="rId3" cstate="print">
              <a:extLst>
                <a:ext uri="{28A0092B-C50C-407E-A947-70E740481C1C}">
                  <a14:useLocalDpi xmlns:a14="http://schemas.microsoft.com/office/drawing/2010/main" val="0"/>
                </a:ext>
              </a:extLst>
            </a:blip>
            <a:srcRect l="50394" t="59869" r="46827" b="26319"/>
            <a:stretch/>
          </p:blipFill>
          <p:spPr bwMode="auto">
            <a:xfrm>
              <a:off x="1168872" y="2585006"/>
              <a:ext cx="193434" cy="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descr="Pantaleo Fig4.tif"/>
            <p:cNvPicPr>
              <a:picLocks noChangeAspect="1"/>
            </p:cNvPicPr>
            <p:nvPr/>
          </p:nvPicPr>
          <p:blipFill rotWithShape="1">
            <a:blip r:embed="rId3" cstate="print">
              <a:extLst>
                <a:ext uri="{28A0092B-C50C-407E-A947-70E740481C1C}">
                  <a14:useLocalDpi xmlns:a14="http://schemas.microsoft.com/office/drawing/2010/main" val="0"/>
                </a:ext>
              </a:extLst>
            </a:blip>
            <a:srcRect l="50394" t="59869" r="46827" b="26319"/>
            <a:stretch/>
          </p:blipFill>
          <p:spPr bwMode="auto">
            <a:xfrm>
              <a:off x="1710432" y="2585006"/>
              <a:ext cx="193434" cy="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 descr="Pantaleo Fig4.tif"/>
            <p:cNvPicPr>
              <a:picLocks noChangeAspect="1"/>
            </p:cNvPicPr>
            <p:nvPr/>
          </p:nvPicPr>
          <p:blipFill rotWithShape="1">
            <a:blip r:embed="rId3" cstate="print">
              <a:extLst>
                <a:ext uri="{28A0092B-C50C-407E-A947-70E740481C1C}">
                  <a14:useLocalDpi xmlns:a14="http://schemas.microsoft.com/office/drawing/2010/main" val="0"/>
                </a:ext>
              </a:extLst>
            </a:blip>
            <a:srcRect l="50394" t="59869" r="46827" b="26319"/>
            <a:stretch/>
          </p:blipFill>
          <p:spPr bwMode="auto">
            <a:xfrm>
              <a:off x="2536726" y="2585006"/>
              <a:ext cx="193434" cy="74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p:cNvSpPr txBox="1"/>
            <p:nvPr/>
          </p:nvSpPr>
          <p:spPr>
            <a:xfrm>
              <a:off x="771252" y="2404986"/>
              <a:ext cx="360040"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0</a:t>
              </a:r>
              <a:endParaRPr lang="en-US" sz="1200" b="1" dirty="0">
                <a:solidFill>
                  <a:srgbClr val="404041"/>
                </a:solidFill>
                <a:latin typeface="Arial" panose="020B0604020202020204" pitchFamily="34" charset="0"/>
                <a:cs typeface="Arial" panose="020B0604020202020204" pitchFamily="34" charset="0"/>
              </a:endParaRPr>
            </a:p>
          </p:txBody>
        </p:sp>
        <p:sp>
          <p:nvSpPr>
            <p:cNvPr id="30" name="TextBox 29"/>
            <p:cNvSpPr txBox="1"/>
            <p:nvPr/>
          </p:nvSpPr>
          <p:spPr>
            <a:xfrm>
              <a:off x="1079612" y="2404986"/>
              <a:ext cx="360040"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1</a:t>
              </a:r>
              <a:endParaRPr lang="en-US" sz="1200" b="1" dirty="0">
                <a:solidFill>
                  <a:srgbClr val="404041"/>
                </a:solidFill>
                <a:latin typeface="Arial" panose="020B0604020202020204" pitchFamily="34" charset="0"/>
                <a:cs typeface="Arial" panose="020B0604020202020204" pitchFamily="34" charset="0"/>
              </a:endParaRPr>
            </a:p>
          </p:txBody>
        </p:sp>
        <p:sp>
          <p:nvSpPr>
            <p:cNvPr id="31" name="TextBox 30"/>
            <p:cNvSpPr txBox="1"/>
            <p:nvPr/>
          </p:nvSpPr>
          <p:spPr>
            <a:xfrm>
              <a:off x="2459521" y="2404986"/>
              <a:ext cx="360040"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6</a:t>
              </a:r>
              <a:endParaRPr lang="en-US" sz="1200" b="1" dirty="0">
                <a:solidFill>
                  <a:srgbClr val="404041"/>
                </a:solidFill>
                <a:latin typeface="Arial" panose="020B0604020202020204" pitchFamily="34" charset="0"/>
                <a:cs typeface="Arial" panose="020B0604020202020204" pitchFamily="34" charset="0"/>
              </a:endParaRPr>
            </a:p>
          </p:txBody>
        </p:sp>
        <p:sp>
          <p:nvSpPr>
            <p:cNvPr id="32" name="TextBox 31"/>
            <p:cNvSpPr txBox="1"/>
            <p:nvPr/>
          </p:nvSpPr>
          <p:spPr>
            <a:xfrm>
              <a:off x="2627784" y="2404986"/>
              <a:ext cx="436248"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6.5</a:t>
              </a:r>
              <a:endParaRPr lang="en-US" sz="1200" b="1" dirty="0">
                <a:solidFill>
                  <a:srgbClr val="404041"/>
                </a:solidFill>
                <a:latin typeface="Arial" panose="020B0604020202020204" pitchFamily="34" charset="0"/>
                <a:cs typeface="Arial" panose="020B0604020202020204" pitchFamily="34" charset="0"/>
              </a:endParaRPr>
            </a:p>
          </p:txBody>
        </p:sp>
        <p:sp>
          <p:nvSpPr>
            <p:cNvPr id="33" name="TextBox 32"/>
            <p:cNvSpPr txBox="1"/>
            <p:nvPr/>
          </p:nvSpPr>
          <p:spPr>
            <a:xfrm>
              <a:off x="4147790" y="2404986"/>
              <a:ext cx="360040"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12</a:t>
              </a:r>
              <a:endParaRPr lang="en-US" sz="1200" b="1" dirty="0">
                <a:solidFill>
                  <a:srgbClr val="404041"/>
                </a:solidFill>
                <a:latin typeface="Arial" panose="020B0604020202020204" pitchFamily="34" charset="0"/>
                <a:cs typeface="Arial" panose="020B0604020202020204" pitchFamily="34" charset="0"/>
              </a:endParaRPr>
            </a:p>
          </p:txBody>
        </p:sp>
        <p:sp>
          <p:nvSpPr>
            <p:cNvPr id="34" name="TextBox 33"/>
            <p:cNvSpPr txBox="1"/>
            <p:nvPr/>
          </p:nvSpPr>
          <p:spPr>
            <a:xfrm>
              <a:off x="5836059" y="2404986"/>
              <a:ext cx="360040"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18</a:t>
              </a:r>
              <a:endParaRPr lang="en-US" sz="1200" b="1" dirty="0">
                <a:solidFill>
                  <a:srgbClr val="404041"/>
                </a:solidFill>
                <a:latin typeface="Arial" panose="020B0604020202020204" pitchFamily="34" charset="0"/>
                <a:cs typeface="Arial" panose="020B0604020202020204" pitchFamily="34" charset="0"/>
              </a:endParaRPr>
            </a:p>
          </p:txBody>
        </p:sp>
        <p:sp>
          <p:nvSpPr>
            <p:cNvPr id="35" name="TextBox 34"/>
            <p:cNvSpPr txBox="1"/>
            <p:nvPr/>
          </p:nvSpPr>
          <p:spPr>
            <a:xfrm>
              <a:off x="7524328" y="2404986"/>
              <a:ext cx="360040"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24</a:t>
              </a:r>
              <a:endParaRPr lang="en-US" sz="1200" b="1" dirty="0">
                <a:solidFill>
                  <a:srgbClr val="404041"/>
                </a:solidFill>
                <a:latin typeface="Arial" panose="020B0604020202020204" pitchFamily="34" charset="0"/>
                <a:cs typeface="Arial" panose="020B0604020202020204" pitchFamily="34" charset="0"/>
              </a:endParaRPr>
            </a:p>
          </p:txBody>
        </p:sp>
        <p:sp>
          <p:nvSpPr>
            <p:cNvPr id="36" name="TextBox 35"/>
            <p:cNvSpPr txBox="1"/>
            <p:nvPr/>
          </p:nvSpPr>
          <p:spPr>
            <a:xfrm>
              <a:off x="1619672" y="2404986"/>
              <a:ext cx="360040" cy="276999"/>
            </a:xfrm>
            <a:prstGeom prst="rect">
              <a:avLst/>
            </a:prstGeom>
            <a:noFill/>
          </p:spPr>
          <p:txBody>
            <a:bodyPr wrap="square" rtlCol="0">
              <a:spAutoFit/>
            </a:bodyPr>
            <a:lstStyle/>
            <a:p>
              <a:pPr algn="ctr"/>
              <a:r>
                <a:rPr lang="en-US" sz="1200" b="1" dirty="0" smtClean="0">
                  <a:solidFill>
                    <a:srgbClr val="404041"/>
                  </a:solidFill>
                  <a:latin typeface="Arial" panose="020B0604020202020204" pitchFamily="34" charset="0"/>
                  <a:cs typeface="Arial" panose="020B0604020202020204" pitchFamily="34" charset="0"/>
                </a:rPr>
                <a:t>3</a:t>
              </a:r>
              <a:endParaRPr lang="en-US" sz="1200" b="1" dirty="0">
                <a:solidFill>
                  <a:srgbClr val="404041"/>
                </a:solidFill>
                <a:latin typeface="Arial" panose="020B0604020202020204" pitchFamily="34" charset="0"/>
                <a:cs typeface="Arial" panose="020B0604020202020204" pitchFamily="34" charset="0"/>
              </a:endParaRPr>
            </a:p>
          </p:txBody>
        </p:sp>
        <p:sp>
          <p:nvSpPr>
            <p:cNvPr id="37" name="TextBox 36"/>
            <p:cNvSpPr txBox="1"/>
            <p:nvPr/>
          </p:nvSpPr>
          <p:spPr>
            <a:xfrm>
              <a:off x="236953" y="2388635"/>
              <a:ext cx="647933" cy="276999"/>
            </a:xfrm>
            <a:prstGeom prst="rect">
              <a:avLst/>
            </a:prstGeom>
            <a:noFill/>
          </p:spPr>
          <p:txBody>
            <a:bodyPr wrap="none" rtlCol="0">
              <a:spAutoFit/>
            </a:bodyPr>
            <a:lstStyle/>
            <a:p>
              <a:pPr algn="r"/>
              <a:r>
                <a:rPr lang="en-US" sz="1200" b="1" dirty="0" smtClean="0">
                  <a:solidFill>
                    <a:srgbClr val="404041"/>
                  </a:solidFill>
                </a:rPr>
                <a:t>Month</a:t>
              </a:r>
              <a:endParaRPr lang="en-US" sz="1200" b="1" dirty="0">
                <a:solidFill>
                  <a:srgbClr val="404041"/>
                </a:solidFill>
              </a:endParaRPr>
            </a:p>
          </p:txBody>
        </p:sp>
        <p:sp>
          <p:nvSpPr>
            <p:cNvPr id="38" name="TextBox 37"/>
            <p:cNvSpPr txBox="1"/>
            <p:nvPr/>
          </p:nvSpPr>
          <p:spPr>
            <a:xfrm rot="16200000">
              <a:off x="126077" y="1154553"/>
              <a:ext cx="1337226" cy="276999"/>
            </a:xfrm>
            <a:prstGeom prst="rect">
              <a:avLst/>
            </a:prstGeom>
            <a:noFill/>
          </p:spPr>
          <p:txBody>
            <a:bodyPr wrap="none" rtlCol="0">
              <a:spAutoFit/>
            </a:bodyPr>
            <a:lstStyle/>
            <a:p>
              <a:pPr algn="r"/>
              <a:r>
                <a:rPr lang="en-US" sz="1200" b="1" dirty="0" smtClean="0">
                  <a:solidFill>
                    <a:srgbClr val="404041"/>
                  </a:solidFill>
                </a:rPr>
                <a:t>V1V2 Response</a:t>
              </a:r>
              <a:endParaRPr lang="en-US" sz="1200" b="1" dirty="0">
                <a:solidFill>
                  <a:srgbClr val="404041"/>
                </a:solidFill>
              </a:endParaRPr>
            </a:p>
          </p:txBody>
        </p:sp>
        <p:cxnSp>
          <p:nvCxnSpPr>
            <p:cNvPr id="39" name="Straight Connector 38"/>
            <p:cNvCxnSpPr/>
            <p:nvPr/>
          </p:nvCxnSpPr>
          <p:spPr>
            <a:xfrm flipH="1">
              <a:off x="962974" y="2434765"/>
              <a:ext cx="712879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06255" y="2210968"/>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768799" y="2210968"/>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69324" y="120383"/>
              <a:ext cx="0" cy="23183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Freeform 108"/>
            <p:cNvSpPr/>
            <p:nvPr/>
          </p:nvSpPr>
          <p:spPr>
            <a:xfrm>
              <a:off x="983410" y="979709"/>
              <a:ext cx="7094220" cy="1414758"/>
            </a:xfrm>
            <a:custGeom>
              <a:avLst/>
              <a:gdLst>
                <a:gd name="connsiteX0" fmla="*/ 7065034 w 7065034"/>
                <a:gd name="connsiteY0" fmla="*/ 1363300 h 1414996"/>
                <a:gd name="connsiteX1" fmla="*/ 4088921 w 7065034"/>
                <a:gd name="connsiteY1" fmla="*/ 1251156 h 1414996"/>
                <a:gd name="connsiteX2" fmla="*/ 2053087 w 7065034"/>
                <a:gd name="connsiteY2" fmla="*/ 326 h 1414996"/>
                <a:gd name="connsiteX3" fmla="*/ 1639019 w 7065034"/>
                <a:gd name="connsiteY3" fmla="*/ 1121760 h 1414996"/>
                <a:gd name="connsiteX4" fmla="*/ 1147314 w 7065034"/>
                <a:gd name="connsiteY4" fmla="*/ 535164 h 1414996"/>
                <a:gd name="connsiteX5" fmla="*/ 828136 w 7065034"/>
                <a:gd name="connsiteY5" fmla="*/ 1121760 h 1414996"/>
                <a:gd name="connsiteX6" fmla="*/ 0 w 7065034"/>
                <a:gd name="connsiteY6" fmla="*/ 1371926 h 1414996"/>
                <a:gd name="connsiteX0" fmla="*/ 7088888 w 7088888"/>
                <a:gd name="connsiteY0" fmla="*/ 1371251 h 1420088"/>
                <a:gd name="connsiteX1" fmla="*/ 4088921 w 7088888"/>
                <a:gd name="connsiteY1" fmla="*/ 1251156 h 1420088"/>
                <a:gd name="connsiteX2" fmla="*/ 2053087 w 7088888"/>
                <a:gd name="connsiteY2" fmla="*/ 326 h 1420088"/>
                <a:gd name="connsiteX3" fmla="*/ 1639019 w 7088888"/>
                <a:gd name="connsiteY3" fmla="*/ 1121760 h 1420088"/>
                <a:gd name="connsiteX4" fmla="*/ 1147314 w 7088888"/>
                <a:gd name="connsiteY4" fmla="*/ 535164 h 1420088"/>
                <a:gd name="connsiteX5" fmla="*/ 828136 w 7088888"/>
                <a:gd name="connsiteY5" fmla="*/ 1121760 h 1420088"/>
                <a:gd name="connsiteX6" fmla="*/ 0 w 7088888"/>
                <a:gd name="connsiteY6" fmla="*/ 1371926 h 1420088"/>
                <a:gd name="connsiteX0" fmla="*/ 7088888 w 7088888"/>
                <a:gd name="connsiteY0" fmla="*/ 1371251 h 1391618"/>
                <a:gd name="connsiteX1" fmla="*/ 4088921 w 7088888"/>
                <a:gd name="connsiteY1" fmla="*/ 1251156 h 1391618"/>
                <a:gd name="connsiteX2" fmla="*/ 2053087 w 7088888"/>
                <a:gd name="connsiteY2" fmla="*/ 326 h 1391618"/>
                <a:gd name="connsiteX3" fmla="*/ 1639019 w 7088888"/>
                <a:gd name="connsiteY3" fmla="*/ 1121760 h 1391618"/>
                <a:gd name="connsiteX4" fmla="*/ 1147314 w 7088888"/>
                <a:gd name="connsiteY4" fmla="*/ 535164 h 1391618"/>
                <a:gd name="connsiteX5" fmla="*/ 828136 w 7088888"/>
                <a:gd name="connsiteY5" fmla="*/ 1121760 h 1391618"/>
                <a:gd name="connsiteX6" fmla="*/ 0 w 7088888"/>
                <a:gd name="connsiteY6" fmla="*/ 1371926 h 1391618"/>
                <a:gd name="connsiteX0" fmla="*/ 7096840 w 7096840"/>
                <a:gd name="connsiteY0" fmla="*/ 1403056 h 1410985"/>
                <a:gd name="connsiteX1" fmla="*/ 4088921 w 7096840"/>
                <a:gd name="connsiteY1" fmla="*/ 1251156 h 1410985"/>
                <a:gd name="connsiteX2" fmla="*/ 2053087 w 7096840"/>
                <a:gd name="connsiteY2" fmla="*/ 326 h 1410985"/>
                <a:gd name="connsiteX3" fmla="*/ 1639019 w 7096840"/>
                <a:gd name="connsiteY3" fmla="*/ 1121760 h 1410985"/>
                <a:gd name="connsiteX4" fmla="*/ 1147314 w 7096840"/>
                <a:gd name="connsiteY4" fmla="*/ 535164 h 1410985"/>
                <a:gd name="connsiteX5" fmla="*/ 828136 w 7096840"/>
                <a:gd name="connsiteY5" fmla="*/ 1121760 h 1410985"/>
                <a:gd name="connsiteX6" fmla="*/ 0 w 7096840"/>
                <a:gd name="connsiteY6" fmla="*/ 1371926 h 1410985"/>
                <a:gd name="connsiteX0" fmla="*/ 7072986 w 7072986"/>
                <a:gd name="connsiteY0" fmla="*/ 1418959 h 1422031"/>
                <a:gd name="connsiteX1" fmla="*/ 4088921 w 7072986"/>
                <a:gd name="connsiteY1" fmla="*/ 1251156 h 1422031"/>
                <a:gd name="connsiteX2" fmla="*/ 2053087 w 7072986"/>
                <a:gd name="connsiteY2" fmla="*/ 326 h 1422031"/>
                <a:gd name="connsiteX3" fmla="*/ 1639019 w 7072986"/>
                <a:gd name="connsiteY3" fmla="*/ 1121760 h 1422031"/>
                <a:gd name="connsiteX4" fmla="*/ 1147314 w 7072986"/>
                <a:gd name="connsiteY4" fmla="*/ 535164 h 1422031"/>
                <a:gd name="connsiteX5" fmla="*/ 828136 w 7072986"/>
                <a:gd name="connsiteY5" fmla="*/ 1121760 h 1422031"/>
                <a:gd name="connsiteX6" fmla="*/ 0 w 7072986"/>
                <a:gd name="connsiteY6" fmla="*/ 1371926 h 1422031"/>
                <a:gd name="connsiteX0" fmla="*/ 7112742 w 7112742"/>
                <a:gd name="connsiteY0" fmla="*/ 1371251 h 1391618"/>
                <a:gd name="connsiteX1" fmla="*/ 4088921 w 7112742"/>
                <a:gd name="connsiteY1" fmla="*/ 1251156 h 1391618"/>
                <a:gd name="connsiteX2" fmla="*/ 2053087 w 7112742"/>
                <a:gd name="connsiteY2" fmla="*/ 326 h 1391618"/>
                <a:gd name="connsiteX3" fmla="*/ 1639019 w 7112742"/>
                <a:gd name="connsiteY3" fmla="*/ 1121760 h 1391618"/>
                <a:gd name="connsiteX4" fmla="*/ 1147314 w 7112742"/>
                <a:gd name="connsiteY4" fmla="*/ 535164 h 1391618"/>
                <a:gd name="connsiteX5" fmla="*/ 828136 w 7112742"/>
                <a:gd name="connsiteY5" fmla="*/ 1121760 h 1391618"/>
                <a:gd name="connsiteX6" fmla="*/ 0 w 7112742"/>
                <a:gd name="connsiteY6" fmla="*/ 1371926 h 1391618"/>
                <a:gd name="connsiteX0" fmla="*/ 7112742 w 7112742"/>
                <a:gd name="connsiteY0" fmla="*/ 1371251 h 1403885"/>
                <a:gd name="connsiteX1" fmla="*/ 4088921 w 7112742"/>
                <a:gd name="connsiteY1" fmla="*/ 1251156 h 1403885"/>
                <a:gd name="connsiteX2" fmla="*/ 2053087 w 7112742"/>
                <a:gd name="connsiteY2" fmla="*/ 326 h 1403885"/>
                <a:gd name="connsiteX3" fmla="*/ 1639019 w 7112742"/>
                <a:gd name="connsiteY3" fmla="*/ 1121760 h 1403885"/>
                <a:gd name="connsiteX4" fmla="*/ 1147314 w 7112742"/>
                <a:gd name="connsiteY4" fmla="*/ 535164 h 1403885"/>
                <a:gd name="connsiteX5" fmla="*/ 828136 w 7112742"/>
                <a:gd name="connsiteY5" fmla="*/ 1121760 h 1403885"/>
                <a:gd name="connsiteX6" fmla="*/ 0 w 7112742"/>
                <a:gd name="connsiteY6" fmla="*/ 1371926 h 1403885"/>
                <a:gd name="connsiteX0" fmla="*/ 7104791 w 7104791"/>
                <a:gd name="connsiteY0" fmla="*/ 1387154 h 1413870"/>
                <a:gd name="connsiteX1" fmla="*/ 4088921 w 7104791"/>
                <a:gd name="connsiteY1" fmla="*/ 1251156 h 1413870"/>
                <a:gd name="connsiteX2" fmla="*/ 2053087 w 7104791"/>
                <a:gd name="connsiteY2" fmla="*/ 326 h 1413870"/>
                <a:gd name="connsiteX3" fmla="*/ 1639019 w 7104791"/>
                <a:gd name="connsiteY3" fmla="*/ 1121760 h 1413870"/>
                <a:gd name="connsiteX4" fmla="*/ 1147314 w 7104791"/>
                <a:gd name="connsiteY4" fmla="*/ 535164 h 1413870"/>
                <a:gd name="connsiteX5" fmla="*/ 828136 w 7104791"/>
                <a:gd name="connsiteY5" fmla="*/ 1121760 h 1413870"/>
                <a:gd name="connsiteX6" fmla="*/ 0 w 7104791"/>
                <a:gd name="connsiteY6" fmla="*/ 1371926 h 1413870"/>
                <a:gd name="connsiteX0" fmla="*/ 7104791 w 7104791"/>
                <a:gd name="connsiteY0" fmla="*/ 1387154 h 1397745"/>
                <a:gd name="connsiteX1" fmla="*/ 4088921 w 7104791"/>
                <a:gd name="connsiteY1" fmla="*/ 1251156 h 1397745"/>
                <a:gd name="connsiteX2" fmla="*/ 2053087 w 7104791"/>
                <a:gd name="connsiteY2" fmla="*/ 326 h 1397745"/>
                <a:gd name="connsiteX3" fmla="*/ 1639019 w 7104791"/>
                <a:gd name="connsiteY3" fmla="*/ 1121760 h 1397745"/>
                <a:gd name="connsiteX4" fmla="*/ 1147314 w 7104791"/>
                <a:gd name="connsiteY4" fmla="*/ 535164 h 1397745"/>
                <a:gd name="connsiteX5" fmla="*/ 828136 w 7104791"/>
                <a:gd name="connsiteY5" fmla="*/ 1121760 h 1397745"/>
                <a:gd name="connsiteX6" fmla="*/ 0 w 7104791"/>
                <a:gd name="connsiteY6" fmla="*/ 1371926 h 1397745"/>
                <a:gd name="connsiteX0" fmla="*/ 7104791 w 7104791"/>
                <a:gd name="connsiteY0" fmla="*/ 1387154 h 1404075"/>
                <a:gd name="connsiteX1" fmla="*/ 4088921 w 7104791"/>
                <a:gd name="connsiteY1" fmla="*/ 1251156 h 1404075"/>
                <a:gd name="connsiteX2" fmla="*/ 2053087 w 7104791"/>
                <a:gd name="connsiteY2" fmla="*/ 326 h 1404075"/>
                <a:gd name="connsiteX3" fmla="*/ 1639019 w 7104791"/>
                <a:gd name="connsiteY3" fmla="*/ 1121760 h 1404075"/>
                <a:gd name="connsiteX4" fmla="*/ 1147314 w 7104791"/>
                <a:gd name="connsiteY4" fmla="*/ 535164 h 1404075"/>
                <a:gd name="connsiteX5" fmla="*/ 828136 w 7104791"/>
                <a:gd name="connsiteY5" fmla="*/ 1121760 h 1404075"/>
                <a:gd name="connsiteX6" fmla="*/ 0 w 7104791"/>
                <a:gd name="connsiteY6" fmla="*/ 1371926 h 1404075"/>
                <a:gd name="connsiteX0" fmla="*/ 7094220 w 7094220"/>
                <a:gd name="connsiteY0" fmla="*/ 1413582 h 1421644"/>
                <a:gd name="connsiteX1" fmla="*/ 4088921 w 7094220"/>
                <a:gd name="connsiteY1" fmla="*/ 1251156 h 1421644"/>
                <a:gd name="connsiteX2" fmla="*/ 2053087 w 7094220"/>
                <a:gd name="connsiteY2" fmla="*/ 326 h 1421644"/>
                <a:gd name="connsiteX3" fmla="*/ 1639019 w 7094220"/>
                <a:gd name="connsiteY3" fmla="*/ 1121760 h 1421644"/>
                <a:gd name="connsiteX4" fmla="*/ 1147314 w 7094220"/>
                <a:gd name="connsiteY4" fmla="*/ 535164 h 1421644"/>
                <a:gd name="connsiteX5" fmla="*/ 828136 w 7094220"/>
                <a:gd name="connsiteY5" fmla="*/ 1121760 h 1421644"/>
                <a:gd name="connsiteX6" fmla="*/ 0 w 7094220"/>
                <a:gd name="connsiteY6" fmla="*/ 1371926 h 1421644"/>
                <a:gd name="connsiteX0" fmla="*/ 7094220 w 7094220"/>
                <a:gd name="connsiteY0" fmla="*/ 1413582 h 1413582"/>
                <a:gd name="connsiteX1" fmla="*/ 4088921 w 7094220"/>
                <a:gd name="connsiteY1" fmla="*/ 1251156 h 1413582"/>
                <a:gd name="connsiteX2" fmla="*/ 2053087 w 7094220"/>
                <a:gd name="connsiteY2" fmla="*/ 326 h 1413582"/>
                <a:gd name="connsiteX3" fmla="*/ 1639019 w 7094220"/>
                <a:gd name="connsiteY3" fmla="*/ 1121760 h 1413582"/>
                <a:gd name="connsiteX4" fmla="*/ 1147314 w 7094220"/>
                <a:gd name="connsiteY4" fmla="*/ 535164 h 1413582"/>
                <a:gd name="connsiteX5" fmla="*/ 828136 w 7094220"/>
                <a:gd name="connsiteY5" fmla="*/ 1121760 h 1413582"/>
                <a:gd name="connsiteX6" fmla="*/ 0 w 7094220"/>
                <a:gd name="connsiteY6" fmla="*/ 1371926 h 1413582"/>
                <a:gd name="connsiteX0" fmla="*/ 7094220 w 7094220"/>
                <a:gd name="connsiteY0" fmla="*/ 1413582 h 1423952"/>
                <a:gd name="connsiteX1" fmla="*/ 4088921 w 7094220"/>
                <a:gd name="connsiteY1" fmla="*/ 1251156 h 1423952"/>
                <a:gd name="connsiteX2" fmla="*/ 2053087 w 7094220"/>
                <a:gd name="connsiteY2" fmla="*/ 326 h 1423952"/>
                <a:gd name="connsiteX3" fmla="*/ 1639019 w 7094220"/>
                <a:gd name="connsiteY3" fmla="*/ 1121760 h 1423952"/>
                <a:gd name="connsiteX4" fmla="*/ 1147314 w 7094220"/>
                <a:gd name="connsiteY4" fmla="*/ 535164 h 1423952"/>
                <a:gd name="connsiteX5" fmla="*/ 828136 w 7094220"/>
                <a:gd name="connsiteY5" fmla="*/ 1121760 h 1423952"/>
                <a:gd name="connsiteX6" fmla="*/ 0 w 7094220"/>
                <a:gd name="connsiteY6" fmla="*/ 1371926 h 1423952"/>
                <a:gd name="connsiteX0" fmla="*/ 7094220 w 7094220"/>
                <a:gd name="connsiteY0" fmla="*/ 1413582 h 1414758"/>
                <a:gd name="connsiteX1" fmla="*/ 4088921 w 7094220"/>
                <a:gd name="connsiteY1" fmla="*/ 1251156 h 1414758"/>
                <a:gd name="connsiteX2" fmla="*/ 2053087 w 7094220"/>
                <a:gd name="connsiteY2" fmla="*/ 326 h 1414758"/>
                <a:gd name="connsiteX3" fmla="*/ 1639019 w 7094220"/>
                <a:gd name="connsiteY3" fmla="*/ 1121760 h 1414758"/>
                <a:gd name="connsiteX4" fmla="*/ 1147314 w 7094220"/>
                <a:gd name="connsiteY4" fmla="*/ 535164 h 1414758"/>
                <a:gd name="connsiteX5" fmla="*/ 828136 w 7094220"/>
                <a:gd name="connsiteY5" fmla="*/ 1121760 h 1414758"/>
                <a:gd name="connsiteX6" fmla="*/ 0 w 7094220"/>
                <a:gd name="connsiteY6" fmla="*/ 1371926 h 141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94220" h="1414758">
                  <a:moveTo>
                    <a:pt x="7094220" y="1413582"/>
                  </a:moveTo>
                  <a:cubicBezTo>
                    <a:pt x="6063582" y="1391624"/>
                    <a:pt x="4929110" y="1486699"/>
                    <a:pt x="4088921" y="1251156"/>
                  </a:cubicBezTo>
                  <a:cubicBezTo>
                    <a:pt x="3248732" y="1015613"/>
                    <a:pt x="2461404" y="21892"/>
                    <a:pt x="2053087" y="326"/>
                  </a:cubicBezTo>
                  <a:cubicBezTo>
                    <a:pt x="1644770" y="-21240"/>
                    <a:pt x="1789981" y="1032620"/>
                    <a:pt x="1639019" y="1121760"/>
                  </a:cubicBezTo>
                  <a:cubicBezTo>
                    <a:pt x="1488057" y="1210900"/>
                    <a:pt x="1282461" y="535164"/>
                    <a:pt x="1147314" y="535164"/>
                  </a:cubicBezTo>
                  <a:cubicBezTo>
                    <a:pt x="1012167" y="535164"/>
                    <a:pt x="1019355" y="982300"/>
                    <a:pt x="828136" y="1121760"/>
                  </a:cubicBezTo>
                  <a:cubicBezTo>
                    <a:pt x="636917" y="1261220"/>
                    <a:pt x="318458" y="1316573"/>
                    <a:pt x="0" y="1371926"/>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0" name="Title 1"/>
          <p:cNvSpPr txBox="1">
            <a:spLocks/>
          </p:cNvSpPr>
          <p:nvPr/>
        </p:nvSpPr>
        <p:spPr>
          <a:xfrm>
            <a:off x="914400" y="0"/>
            <a:ext cx="8229600" cy="1143000"/>
          </a:xfrm>
          <a:prstGeom prst="rect">
            <a:avLst/>
          </a:prstGeom>
        </p:spPr>
        <p:txBody>
          <a:bodyPr>
            <a:normAutofit fontScale="97500"/>
          </a:bodyPr>
          <a:lstStyle>
            <a:lvl1pPr algn="ctr" rtl="0" eaLnBrk="1" fontAlgn="base" hangingPunct="1">
              <a:spcBef>
                <a:spcPct val="0"/>
              </a:spcBef>
              <a:spcAft>
                <a:spcPct val="0"/>
              </a:spcAft>
              <a:defRPr sz="3600" b="1" kern="1200">
                <a:solidFill>
                  <a:srgbClr val="404041"/>
                </a:solidFill>
                <a:latin typeface="Calibri" panose="020F0502020204030204" pitchFamily="34" charset="0"/>
                <a:ea typeface="+mj-ea"/>
                <a:cs typeface="+mj-cs"/>
              </a:defRPr>
            </a:lvl1pPr>
            <a:lvl2pPr algn="ctr" rtl="0" eaLnBrk="1" fontAlgn="base" hangingPunct="1">
              <a:spcBef>
                <a:spcPct val="0"/>
              </a:spcBef>
              <a:spcAft>
                <a:spcPct val="0"/>
              </a:spcAft>
              <a:defRPr sz="4400">
                <a:solidFill>
                  <a:srgbClr val="404041"/>
                </a:solidFill>
                <a:latin typeface="Franklin Gothic Demi" pitchFamily="34" charset="0"/>
              </a:defRPr>
            </a:lvl2pPr>
            <a:lvl3pPr algn="ctr" rtl="0" eaLnBrk="1" fontAlgn="base" hangingPunct="1">
              <a:spcBef>
                <a:spcPct val="0"/>
              </a:spcBef>
              <a:spcAft>
                <a:spcPct val="0"/>
              </a:spcAft>
              <a:defRPr sz="4400">
                <a:solidFill>
                  <a:srgbClr val="404041"/>
                </a:solidFill>
                <a:latin typeface="Franklin Gothic Demi" pitchFamily="34" charset="0"/>
              </a:defRPr>
            </a:lvl3pPr>
            <a:lvl4pPr algn="ctr" rtl="0" eaLnBrk="1" fontAlgn="base" hangingPunct="1">
              <a:spcBef>
                <a:spcPct val="0"/>
              </a:spcBef>
              <a:spcAft>
                <a:spcPct val="0"/>
              </a:spcAft>
              <a:defRPr sz="4400">
                <a:solidFill>
                  <a:srgbClr val="404041"/>
                </a:solidFill>
                <a:latin typeface="Franklin Gothic Demi" pitchFamily="34" charset="0"/>
              </a:defRPr>
            </a:lvl4pPr>
            <a:lvl5pPr algn="ctr" rtl="0" eaLnBrk="1" fontAlgn="base" hangingPunct="1">
              <a:spcBef>
                <a:spcPct val="0"/>
              </a:spcBef>
              <a:spcAft>
                <a:spcPct val="0"/>
              </a:spcAft>
              <a:defRPr sz="4400">
                <a:solidFill>
                  <a:srgbClr val="404041"/>
                </a:solidFill>
                <a:latin typeface="Franklin Gothic Demi" pitchFamily="34" charset="0"/>
              </a:defRPr>
            </a:lvl5pPr>
            <a:lvl6pPr marL="457200" algn="ctr" rtl="0" eaLnBrk="1" fontAlgn="base" hangingPunct="1">
              <a:spcBef>
                <a:spcPct val="0"/>
              </a:spcBef>
              <a:spcAft>
                <a:spcPct val="0"/>
              </a:spcAft>
              <a:defRPr sz="4400">
                <a:solidFill>
                  <a:srgbClr val="404041"/>
                </a:solidFill>
                <a:latin typeface="Franklin Gothic Demi" pitchFamily="34" charset="0"/>
              </a:defRPr>
            </a:lvl6pPr>
            <a:lvl7pPr marL="914400" algn="ctr" rtl="0" eaLnBrk="1" fontAlgn="base" hangingPunct="1">
              <a:spcBef>
                <a:spcPct val="0"/>
              </a:spcBef>
              <a:spcAft>
                <a:spcPct val="0"/>
              </a:spcAft>
              <a:defRPr sz="4400">
                <a:solidFill>
                  <a:srgbClr val="404041"/>
                </a:solidFill>
                <a:latin typeface="Franklin Gothic Demi" pitchFamily="34" charset="0"/>
              </a:defRPr>
            </a:lvl7pPr>
            <a:lvl8pPr marL="1371600" algn="ctr" rtl="0" eaLnBrk="1" fontAlgn="base" hangingPunct="1">
              <a:spcBef>
                <a:spcPct val="0"/>
              </a:spcBef>
              <a:spcAft>
                <a:spcPct val="0"/>
              </a:spcAft>
              <a:defRPr sz="4400">
                <a:solidFill>
                  <a:srgbClr val="404041"/>
                </a:solidFill>
                <a:latin typeface="Franklin Gothic Demi" pitchFamily="34" charset="0"/>
              </a:defRPr>
            </a:lvl8pPr>
            <a:lvl9pPr marL="1828800" algn="ctr" rtl="0" eaLnBrk="1" fontAlgn="base" hangingPunct="1">
              <a:spcBef>
                <a:spcPct val="0"/>
              </a:spcBef>
              <a:spcAft>
                <a:spcPct val="0"/>
              </a:spcAft>
              <a:defRPr sz="4400">
                <a:solidFill>
                  <a:srgbClr val="404041"/>
                </a:solidFill>
                <a:latin typeface="Franklin Gothic Demi" pitchFamily="34" charset="0"/>
              </a:defRPr>
            </a:lvl9pPr>
          </a:lstStyle>
          <a:p>
            <a:r>
              <a:rPr lang="en-US" sz="2200" dirty="0" smtClean="0"/>
              <a:t>Scenario Transporting VE from RV144 to HVTN 702 to</a:t>
            </a:r>
          </a:p>
          <a:p>
            <a:r>
              <a:rPr lang="en-US" sz="2200" dirty="0" smtClean="0"/>
              <a:t>Achieve VE = 50% Based on V1V2 Antibody Response</a:t>
            </a:r>
            <a:endParaRPr lang="en-US" sz="2200" dirty="0"/>
          </a:p>
        </p:txBody>
      </p:sp>
      <p:sp>
        <p:nvSpPr>
          <p:cNvPr id="2" name="TextBox 1"/>
          <p:cNvSpPr txBox="1"/>
          <p:nvPr/>
        </p:nvSpPr>
        <p:spPr>
          <a:xfrm>
            <a:off x="1219200" y="6553200"/>
            <a:ext cx="914400" cy="914400"/>
          </a:xfrm>
          <a:prstGeom prst="rect">
            <a:avLst/>
          </a:prstGeom>
        </p:spPr>
        <p:txBody>
          <a:bodyPr vert="horz" wrap="none" lIns="91440" tIns="45720" rIns="91440" bIns="45720" rtlCol="0">
            <a:normAutofit/>
          </a:bodyPr>
          <a:lstStyle/>
          <a:p>
            <a:r>
              <a:rPr lang="en-US" sz="1600" dirty="0">
                <a:solidFill>
                  <a:srgbClr val="404041"/>
                </a:solidFill>
              </a:rPr>
              <a:t>[% </a:t>
            </a:r>
            <a:r>
              <a:rPr lang="en-US" sz="1600" dirty="0" smtClean="0">
                <a:solidFill>
                  <a:srgbClr val="404041"/>
                </a:solidFill>
              </a:rPr>
              <a:t>V1V2 </a:t>
            </a:r>
            <a:r>
              <a:rPr lang="en-US" sz="1600" dirty="0" err="1" smtClean="0">
                <a:solidFill>
                  <a:srgbClr val="404041"/>
                </a:solidFill>
              </a:rPr>
              <a:t>neg</a:t>
            </a:r>
            <a:r>
              <a:rPr lang="en-US" sz="1600" dirty="0" smtClean="0">
                <a:solidFill>
                  <a:srgbClr val="404041"/>
                </a:solidFill>
              </a:rPr>
              <a:t> Mo 12]×VE(</a:t>
            </a:r>
            <a:r>
              <a:rPr lang="en-US" sz="1600" dirty="0" err="1" smtClean="0">
                <a:solidFill>
                  <a:srgbClr val="404041"/>
                </a:solidFill>
              </a:rPr>
              <a:t>neg</a:t>
            </a:r>
            <a:r>
              <a:rPr lang="en-US" sz="1600" dirty="0" smtClean="0">
                <a:solidFill>
                  <a:srgbClr val="404041"/>
                </a:solidFill>
              </a:rPr>
              <a:t>) </a:t>
            </a:r>
            <a:r>
              <a:rPr lang="en-US" sz="1600" dirty="0">
                <a:solidFill>
                  <a:srgbClr val="404041"/>
                </a:solidFill>
              </a:rPr>
              <a:t>+ [% </a:t>
            </a:r>
            <a:r>
              <a:rPr lang="en-US" sz="1600" dirty="0" smtClean="0">
                <a:solidFill>
                  <a:srgbClr val="404041"/>
                </a:solidFill>
              </a:rPr>
              <a:t>V1V2 </a:t>
            </a:r>
            <a:r>
              <a:rPr lang="en-US" sz="1600" dirty="0" err="1" smtClean="0">
                <a:solidFill>
                  <a:srgbClr val="404041"/>
                </a:solidFill>
              </a:rPr>
              <a:t>pos</a:t>
            </a:r>
            <a:r>
              <a:rPr lang="en-US" sz="1600" dirty="0" smtClean="0">
                <a:solidFill>
                  <a:srgbClr val="404041"/>
                </a:solidFill>
              </a:rPr>
              <a:t> Mo 12]×VE(</a:t>
            </a:r>
            <a:r>
              <a:rPr lang="en-US" sz="1600" dirty="0" err="1" smtClean="0">
                <a:solidFill>
                  <a:srgbClr val="404041"/>
                </a:solidFill>
              </a:rPr>
              <a:t>pos</a:t>
            </a:r>
            <a:r>
              <a:rPr lang="en-US" sz="1600" dirty="0" smtClean="0">
                <a:solidFill>
                  <a:srgbClr val="404041"/>
                </a:solidFill>
              </a:rPr>
              <a:t>)= 0.28×0 + 0.72×0.69=0.50  </a:t>
            </a:r>
            <a:endParaRPr lang="en-US" sz="1600" dirty="0">
              <a:solidFill>
                <a:srgbClr val="404041"/>
              </a:solidFill>
            </a:endParaRPr>
          </a:p>
          <a:p>
            <a:endParaRPr lang="en-US" sz="1600" dirty="0" smtClean="0">
              <a:solidFill>
                <a:srgbClr val="404041"/>
              </a:solidFill>
            </a:endParaRPr>
          </a:p>
        </p:txBody>
      </p:sp>
    </p:spTree>
    <p:extLst>
      <p:ext uri="{BB962C8B-B14F-4D97-AF65-F5344CB8AC3E}">
        <p14:creationId xmlns:p14="http://schemas.microsoft.com/office/powerpoint/2010/main" val="4204115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fontScale="77500" lnSpcReduction="20000"/>
          </a:bodyPr>
          <a:lstStyle/>
          <a:p>
            <a:r>
              <a:rPr lang="en-CA" dirty="0" smtClean="0"/>
              <a:t>Simulate vaccination </a:t>
            </a:r>
            <a:r>
              <a:rPr lang="en-CA" dirty="0"/>
              <a:t>scenarios </a:t>
            </a:r>
            <a:r>
              <a:rPr lang="en-CA" dirty="0" smtClean="0"/>
              <a:t>reproducing </a:t>
            </a:r>
            <a:r>
              <a:rPr lang="en-CA" dirty="0"/>
              <a:t>the immune response and vaccine efficacy targets from HVTN 702. </a:t>
            </a:r>
            <a:endParaRPr lang="en-CA" dirty="0" smtClean="0"/>
          </a:p>
          <a:p>
            <a:r>
              <a:rPr lang="en-CA" dirty="0" smtClean="0"/>
              <a:t>Explore variations in </a:t>
            </a:r>
            <a:r>
              <a:rPr lang="en-CA" dirty="0"/>
              <a:t>the vaccination schedule </a:t>
            </a:r>
            <a:r>
              <a:rPr lang="en-CA" dirty="0" smtClean="0"/>
              <a:t>and in the vaccine </a:t>
            </a:r>
            <a:r>
              <a:rPr lang="en-CA" dirty="0"/>
              <a:t>efficacy </a:t>
            </a:r>
            <a:r>
              <a:rPr lang="en-CA" dirty="0" smtClean="0"/>
              <a:t>profile</a:t>
            </a:r>
          </a:p>
          <a:p>
            <a:r>
              <a:rPr lang="en-CA" dirty="0" smtClean="0"/>
              <a:t>Estimate </a:t>
            </a:r>
            <a:r>
              <a:rPr lang="en-CA" dirty="0"/>
              <a:t>the population level effectiveness on vaccination strategies </a:t>
            </a:r>
            <a:r>
              <a:rPr lang="en-CA" dirty="0" smtClean="0"/>
              <a:t>over </a:t>
            </a:r>
            <a:r>
              <a:rPr lang="en-CA" dirty="0"/>
              <a:t>extended periods of time (10 and 20 year horizon). </a:t>
            </a:r>
            <a:endParaRPr lang="en-CA" dirty="0" smtClean="0"/>
          </a:p>
          <a:p>
            <a:r>
              <a:rPr lang="en-CA" dirty="0" smtClean="0"/>
              <a:t>Metrics </a:t>
            </a:r>
            <a:r>
              <a:rPr lang="en-CA" dirty="0"/>
              <a:t>of interest include:</a:t>
            </a:r>
            <a:endParaRPr lang="en-US" dirty="0"/>
          </a:p>
          <a:p>
            <a:pPr lvl="1"/>
            <a:r>
              <a:rPr lang="en-CA" dirty="0" smtClean="0"/>
              <a:t>Proportion </a:t>
            </a:r>
            <a:r>
              <a:rPr lang="en-CA" dirty="0"/>
              <a:t>of cumulative HIV infections prevented</a:t>
            </a:r>
            <a:endParaRPr lang="en-US" dirty="0"/>
          </a:p>
          <a:p>
            <a:pPr lvl="1"/>
            <a:r>
              <a:rPr lang="en-CA" dirty="0" smtClean="0"/>
              <a:t>Reduction </a:t>
            </a:r>
            <a:r>
              <a:rPr lang="en-CA" dirty="0"/>
              <a:t>in HIV incidence</a:t>
            </a:r>
            <a:endParaRPr lang="en-US" dirty="0"/>
          </a:p>
          <a:p>
            <a:pPr lvl="1"/>
            <a:r>
              <a:rPr lang="en-CA" dirty="0" smtClean="0"/>
              <a:t>Number </a:t>
            </a:r>
            <a:r>
              <a:rPr lang="en-CA" dirty="0"/>
              <a:t>of vaccinations per HIV infection prevented</a:t>
            </a:r>
            <a:endParaRPr lang="en-US" dirty="0"/>
          </a:p>
          <a:p>
            <a:endParaRPr lang="en-US" dirty="0"/>
          </a:p>
        </p:txBody>
      </p:sp>
    </p:spTree>
    <p:extLst>
      <p:ext uri="{BB962C8B-B14F-4D97-AF65-F5344CB8AC3E}">
        <p14:creationId xmlns:p14="http://schemas.microsoft.com/office/powerpoint/2010/main" val="3632443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framework*</a:t>
            </a:r>
            <a:endParaRPr lang="en-US" dirty="0"/>
          </a:p>
        </p:txBody>
      </p:sp>
      <p:grpSp>
        <p:nvGrpSpPr>
          <p:cNvPr id="4" name="Zone de dessin 168"/>
          <p:cNvGrpSpPr/>
          <p:nvPr/>
        </p:nvGrpSpPr>
        <p:grpSpPr>
          <a:xfrm>
            <a:off x="228600" y="1243012"/>
            <a:ext cx="5943599" cy="4776788"/>
            <a:chOff x="0" y="0"/>
            <a:chExt cx="5486400" cy="4267200"/>
          </a:xfrm>
        </p:grpSpPr>
        <p:sp>
          <p:nvSpPr>
            <p:cNvPr id="5" name="Rectangle 4"/>
            <p:cNvSpPr/>
            <p:nvPr/>
          </p:nvSpPr>
          <p:spPr>
            <a:xfrm>
              <a:off x="0" y="0"/>
              <a:ext cx="5486400" cy="4267200"/>
            </a:xfrm>
            <a:prstGeom prst="rect">
              <a:avLst/>
            </a:prstGeom>
          </p:spPr>
        </p:sp>
        <mc:AlternateContent xmlns:mc="http://schemas.openxmlformats.org/markup-compatibility/2006" xmlns:a14="http://schemas.microsoft.com/office/drawing/2010/main">
          <mc:Choice Requires="a14">
            <p:sp>
              <p:nvSpPr>
                <p:cNvPr id="6" name="Zone de texte 13"/>
                <p:cNvSpPr txBox="1"/>
                <p:nvPr/>
              </p:nvSpPr>
              <p:spPr>
                <a:xfrm>
                  <a:off x="1494450" y="807629"/>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p>
                          <m:sSupPr>
                            <m:ctrlPr>
                              <a:rPr lang="en-US" sz="1400" i="1">
                                <a:effectLst/>
                                <a:latin typeface="Cambria Math" panose="02040503050406030204" pitchFamily="18" charset="0"/>
                                <a:ea typeface="Calibri"/>
                              </a:rPr>
                            </m:ctrlPr>
                          </m:sSupPr>
                          <m:e>
                            <m:r>
                              <a:rPr lang="en-CA" sz="1400" i="1">
                                <a:effectLst/>
                                <a:latin typeface="Cambria Math"/>
                                <a:ea typeface="Calibri"/>
                              </a:rPr>
                              <m:t>𝑆</m:t>
                            </m:r>
                          </m:e>
                          <m:sup>
                            <m:r>
                              <a:rPr lang="en-CA" sz="1400" i="1">
                                <a:effectLst/>
                                <a:latin typeface="Cambria Math"/>
                                <a:ea typeface="Calibri"/>
                              </a:rPr>
                              <m:t>𝐿</m:t>
                            </m:r>
                          </m:sup>
                        </m:s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6" name="Zone de texte 13"/>
                <p:cNvSpPr txBox="1">
                  <a:spLocks noRot="1" noChangeAspect="1" noMove="1" noResize="1" noEditPoints="1" noAdjustHandles="1" noChangeArrowheads="1" noChangeShapeType="1" noTextEdit="1"/>
                </p:cNvSpPr>
                <p:nvPr/>
              </p:nvSpPr>
              <p:spPr>
                <a:xfrm>
                  <a:off x="1494450" y="807629"/>
                  <a:ext cx="359410" cy="359410"/>
                </a:xfrm>
                <a:prstGeom prst="rect">
                  <a:avLst/>
                </a:prstGeom>
                <a:blipFill rotWithShape="1">
                  <a:blip r:embed="rId2"/>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Zone de texte 13"/>
                <p:cNvSpPr txBox="1"/>
                <p:nvPr/>
              </p:nvSpPr>
              <p:spPr>
                <a:xfrm>
                  <a:off x="1493860" y="1488371"/>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Times New Roman"/>
                              </a:rPr>
                              <m:t>𝑉</m:t>
                            </m:r>
                          </m:e>
                          <m:sub>
                            <m:r>
                              <a:rPr lang="en-CA" sz="1400" i="1">
                                <a:effectLst/>
                                <a:latin typeface="Cambria Math"/>
                                <a:ea typeface="Times New Roman"/>
                              </a:rPr>
                              <m:t>1</m:t>
                            </m:r>
                          </m:sub>
                          <m:sup>
                            <m:r>
                              <a:rPr lang="en-CA" sz="1400" i="1">
                                <a:effectLst/>
                                <a:latin typeface="Cambria Math"/>
                                <a:ea typeface="Times New Roman"/>
                              </a:rPr>
                              <m:t>𝐿</m:t>
                            </m:r>
                          </m:sup>
                        </m:sSubSup>
                      </m:oMath>
                    </m:oMathPara>
                  </a14:m>
                  <a:endParaRPr lang="en-US" sz="1400">
                    <a:effectLst/>
                    <a:latin typeface="Times New Roman"/>
                    <a:ea typeface="Times New Roman"/>
                  </a:endParaRPr>
                </a:p>
              </p:txBody>
            </p:sp>
          </mc:Choice>
          <mc:Fallback xmlns="">
            <p:sp>
              <p:nvSpPr>
                <p:cNvPr id="7" name="Zone de texte 13"/>
                <p:cNvSpPr txBox="1">
                  <a:spLocks noRot="1" noChangeAspect="1" noMove="1" noResize="1" noEditPoints="1" noAdjustHandles="1" noChangeArrowheads="1" noChangeShapeType="1" noTextEdit="1"/>
                </p:cNvSpPr>
                <p:nvPr/>
              </p:nvSpPr>
              <p:spPr>
                <a:xfrm>
                  <a:off x="1493860" y="1488371"/>
                  <a:ext cx="359410" cy="359410"/>
                </a:xfrm>
                <a:prstGeom prst="rect">
                  <a:avLst/>
                </a:prstGeom>
                <a:blipFill rotWithShape="1">
                  <a:blip r:embed="rId3"/>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Zone de texte 13"/>
                <p:cNvSpPr txBox="1"/>
                <p:nvPr/>
              </p:nvSpPr>
              <p:spPr>
                <a:xfrm>
                  <a:off x="1493565" y="2179274"/>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Times New Roman"/>
                              </a:rPr>
                              <m:t>𝑉</m:t>
                            </m:r>
                          </m:e>
                          <m:sub>
                            <m:r>
                              <a:rPr lang="en-CA" sz="1400" i="1">
                                <a:effectLst/>
                                <a:latin typeface="Cambria Math"/>
                                <a:ea typeface="Times New Roman"/>
                              </a:rPr>
                              <m:t>2</m:t>
                            </m:r>
                          </m:sub>
                          <m:sup>
                            <m:r>
                              <a:rPr lang="en-CA" sz="1400" i="1">
                                <a:effectLst/>
                                <a:latin typeface="Cambria Math"/>
                                <a:ea typeface="Times New Roman"/>
                              </a:rPr>
                              <m:t>𝐿</m:t>
                            </m:r>
                          </m:sup>
                        </m:sSubSup>
                      </m:oMath>
                    </m:oMathPara>
                  </a14:m>
                  <a:endParaRPr lang="en-US" sz="1400">
                    <a:effectLst/>
                    <a:latin typeface="Times New Roman"/>
                    <a:ea typeface="Times New Roman"/>
                  </a:endParaRPr>
                </a:p>
              </p:txBody>
            </p:sp>
          </mc:Choice>
          <mc:Fallback xmlns="">
            <p:sp>
              <p:nvSpPr>
                <p:cNvPr id="8" name="Zone de texte 13"/>
                <p:cNvSpPr txBox="1">
                  <a:spLocks noRot="1" noChangeAspect="1" noMove="1" noResize="1" noEditPoints="1" noAdjustHandles="1" noChangeArrowheads="1" noChangeShapeType="1" noTextEdit="1"/>
                </p:cNvSpPr>
                <p:nvPr/>
              </p:nvSpPr>
              <p:spPr>
                <a:xfrm>
                  <a:off x="1493565" y="2179274"/>
                  <a:ext cx="359410" cy="359410"/>
                </a:xfrm>
                <a:prstGeom prst="rect">
                  <a:avLst/>
                </a:prstGeom>
                <a:blipFill rotWithShape="1">
                  <a:blip r:embed="rId4"/>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Zone de texte 13"/>
                <p:cNvSpPr txBox="1"/>
                <p:nvPr/>
              </p:nvSpPr>
              <p:spPr>
                <a:xfrm>
                  <a:off x="1492975" y="2874599"/>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Times New Roman"/>
                              </a:rPr>
                              <m:t>𝑉</m:t>
                            </m:r>
                          </m:e>
                          <m:sub>
                            <m:r>
                              <a:rPr lang="en-CA" sz="1400" i="1">
                                <a:effectLst/>
                                <a:latin typeface="Cambria Math"/>
                                <a:ea typeface="Times New Roman"/>
                              </a:rPr>
                              <m:t>3</m:t>
                            </m:r>
                          </m:sub>
                          <m:sup>
                            <m:r>
                              <a:rPr lang="en-CA" sz="1400" i="1">
                                <a:effectLst/>
                                <a:latin typeface="Cambria Math"/>
                                <a:ea typeface="Times New Roman"/>
                              </a:rPr>
                              <m:t>𝐿</m:t>
                            </m:r>
                          </m:sup>
                        </m:sSubSup>
                      </m:oMath>
                    </m:oMathPara>
                  </a14:m>
                  <a:endParaRPr lang="en-US" sz="1400">
                    <a:effectLst/>
                    <a:latin typeface="Times New Roman"/>
                    <a:ea typeface="Times New Roman"/>
                  </a:endParaRPr>
                </a:p>
              </p:txBody>
            </p:sp>
          </mc:Choice>
          <mc:Fallback xmlns="">
            <p:sp>
              <p:nvSpPr>
                <p:cNvPr id="9" name="Zone de texte 13"/>
                <p:cNvSpPr txBox="1">
                  <a:spLocks noRot="1" noChangeAspect="1" noMove="1" noResize="1" noEditPoints="1" noAdjustHandles="1" noChangeArrowheads="1" noChangeShapeType="1" noTextEdit="1"/>
                </p:cNvSpPr>
                <p:nvPr/>
              </p:nvSpPr>
              <p:spPr>
                <a:xfrm>
                  <a:off x="1492975" y="2874599"/>
                  <a:ext cx="359410" cy="359410"/>
                </a:xfrm>
                <a:prstGeom prst="rect">
                  <a:avLst/>
                </a:prstGeom>
                <a:blipFill rotWithShape="1">
                  <a:blip r:embed="rId5"/>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Zone de texte 13"/>
                <p:cNvSpPr txBox="1"/>
                <p:nvPr/>
              </p:nvSpPr>
              <p:spPr>
                <a:xfrm>
                  <a:off x="505120" y="807674"/>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p>
                          <m:sSupPr>
                            <m:ctrlPr>
                              <a:rPr lang="en-US" sz="1400" i="1">
                                <a:effectLst/>
                                <a:latin typeface="Cambria Math" panose="02040503050406030204" pitchFamily="18" charset="0"/>
                                <a:ea typeface="Calibri"/>
                              </a:rPr>
                            </m:ctrlPr>
                          </m:sSupPr>
                          <m:e>
                            <m:r>
                              <a:rPr lang="en-CA" sz="1400" i="1">
                                <a:effectLst/>
                                <a:latin typeface="Cambria Math"/>
                                <a:ea typeface="Calibri"/>
                              </a:rPr>
                              <m:t>𝑆</m:t>
                            </m:r>
                          </m:e>
                          <m:sup>
                            <m:r>
                              <a:rPr lang="en-CA" sz="1400" i="1">
                                <a:effectLst/>
                                <a:latin typeface="Cambria Math"/>
                                <a:ea typeface="Calibri"/>
                              </a:rPr>
                              <m:t>𝐻</m:t>
                            </m:r>
                          </m:sup>
                        </m:sSup>
                      </m:oMath>
                    </m:oMathPara>
                  </a14:m>
                  <a:endParaRPr lang="en-US" sz="1400">
                    <a:effectLst/>
                    <a:latin typeface="Times New Roman"/>
                    <a:ea typeface="Times New Roman"/>
                  </a:endParaRPr>
                </a:p>
              </p:txBody>
            </p:sp>
          </mc:Choice>
          <mc:Fallback xmlns="">
            <p:sp>
              <p:nvSpPr>
                <p:cNvPr id="10" name="Zone de texte 13"/>
                <p:cNvSpPr txBox="1">
                  <a:spLocks noRot="1" noChangeAspect="1" noMove="1" noResize="1" noEditPoints="1" noAdjustHandles="1" noChangeArrowheads="1" noChangeShapeType="1" noTextEdit="1"/>
                </p:cNvSpPr>
                <p:nvPr/>
              </p:nvSpPr>
              <p:spPr>
                <a:xfrm>
                  <a:off x="505120" y="807674"/>
                  <a:ext cx="359410" cy="359410"/>
                </a:xfrm>
                <a:prstGeom prst="rect">
                  <a:avLst/>
                </a:prstGeom>
                <a:blipFill rotWithShape="1">
                  <a:blip r:embed="rId6"/>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Zone de texte 13"/>
                <p:cNvSpPr txBox="1"/>
                <p:nvPr/>
              </p:nvSpPr>
              <p:spPr>
                <a:xfrm>
                  <a:off x="504485" y="1483949"/>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Times New Roman"/>
                              </a:rPr>
                              <m:t>𝑉</m:t>
                            </m:r>
                          </m:e>
                          <m:sub>
                            <m:r>
                              <a:rPr lang="en-CA" sz="1400" i="1">
                                <a:effectLst/>
                                <a:latin typeface="Cambria Math"/>
                                <a:ea typeface="Times New Roman"/>
                              </a:rPr>
                              <m:t>1</m:t>
                            </m:r>
                          </m:sub>
                          <m:sup>
                            <m:r>
                              <a:rPr lang="en-CA" sz="1400" i="1">
                                <a:effectLst/>
                                <a:latin typeface="Cambria Math"/>
                                <a:ea typeface="Times New Roman"/>
                              </a:rPr>
                              <m:t>𝐻</m:t>
                            </m:r>
                          </m:sup>
                        </m:sSubSup>
                      </m:oMath>
                    </m:oMathPara>
                  </a14:m>
                  <a:endParaRPr lang="en-US" sz="1400">
                    <a:effectLst/>
                    <a:latin typeface="Times New Roman"/>
                    <a:ea typeface="Times New Roman"/>
                  </a:endParaRPr>
                </a:p>
              </p:txBody>
            </p:sp>
          </mc:Choice>
          <mc:Fallback xmlns="">
            <p:sp>
              <p:nvSpPr>
                <p:cNvPr id="11" name="Zone de texte 13"/>
                <p:cNvSpPr txBox="1">
                  <a:spLocks noRot="1" noChangeAspect="1" noMove="1" noResize="1" noEditPoints="1" noAdjustHandles="1" noChangeArrowheads="1" noChangeShapeType="1" noTextEdit="1"/>
                </p:cNvSpPr>
                <p:nvPr/>
              </p:nvSpPr>
              <p:spPr>
                <a:xfrm>
                  <a:off x="504485" y="1483949"/>
                  <a:ext cx="359410" cy="359410"/>
                </a:xfrm>
                <a:prstGeom prst="rect">
                  <a:avLst/>
                </a:prstGeom>
                <a:blipFill rotWithShape="1">
                  <a:blip r:embed="rId7"/>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Zone de texte 13"/>
                <p:cNvSpPr txBox="1"/>
                <p:nvPr/>
              </p:nvSpPr>
              <p:spPr>
                <a:xfrm>
                  <a:off x="504485" y="2179274"/>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Times New Roman"/>
                              </a:rPr>
                              <m:t>𝑉</m:t>
                            </m:r>
                          </m:e>
                          <m:sub>
                            <m:r>
                              <a:rPr lang="en-CA" sz="1400" i="1">
                                <a:effectLst/>
                                <a:latin typeface="Cambria Math"/>
                                <a:ea typeface="Times New Roman"/>
                              </a:rPr>
                              <m:t>2</m:t>
                            </m:r>
                          </m:sub>
                          <m:sup>
                            <m:r>
                              <a:rPr lang="en-CA" sz="1400" i="1">
                                <a:effectLst/>
                                <a:latin typeface="Cambria Math"/>
                                <a:ea typeface="Times New Roman"/>
                              </a:rPr>
                              <m:t>𝐻</m:t>
                            </m:r>
                          </m:sup>
                        </m:sSubSup>
                      </m:oMath>
                    </m:oMathPara>
                  </a14:m>
                  <a:endParaRPr lang="en-US" sz="1400">
                    <a:effectLst/>
                    <a:latin typeface="Times New Roman"/>
                    <a:ea typeface="Times New Roman"/>
                  </a:endParaRPr>
                </a:p>
              </p:txBody>
            </p:sp>
          </mc:Choice>
          <mc:Fallback xmlns="">
            <p:sp>
              <p:nvSpPr>
                <p:cNvPr id="12" name="Zone de texte 13"/>
                <p:cNvSpPr txBox="1">
                  <a:spLocks noRot="1" noChangeAspect="1" noMove="1" noResize="1" noEditPoints="1" noAdjustHandles="1" noChangeArrowheads="1" noChangeShapeType="1" noTextEdit="1"/>
                </p:cNvSpPr>
                <p:nvPr/>
              </p:nvSpPr>
              <p:spPr>
                <a:xfrm>
                  <a:off x="504485" y="2179274"/>
                  <a:ext cx="359410" cy="359410"/>
                </a:xfrm>
                <a:prstGeom prst="rect">
                  <a:avLst/>
                </a:prstGeom>
                <a:blipFill rotWithShape="1">
                  <a:blip r:embed="rId8"/>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Zone de texte 13"/>
                <p:cNvSpPr txBox="1"/>
                <p:nvPr/>
              </p:nvSpPr>
              <p:spPr>
                <a:xfrm>
                  <a:off x="503850" y="2874599"/>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Times New Roman"/>
                              </a:rPr>
                              <m:t>𝑉</m:t>
                            </m:r>
                          </m:e>
                          <m:sub>
                            <m:r>
                              <a:rPr lang="en-CA" sz="1400" i="1">
                                <a:effectLst/>
                                <a:latin typeface="Cambria Math"/>
                                <a:ea typeface="Times New Roman"/>
                              </a:rPr>
                              <m:t>3</m:t>
                            </m:r>
                          </m:sub>
                          <m:sup>
                            <m:r>
                              <a:rPr lang="en-CA" sz="1400" i="1">
                                <a:effectLst/>
                                <a:latin typeface="Cambria Math"/>
                                <a:ea typeface="Times New Roman"/>
                              </a:rPr>
                              <m:t>𝐻</m:t>
                            </m:r>
                          </m:sup>
                        </m:sSubSup>
                      </m:oMath>
                    </m:oMathPara>
                  </a14:m>
                  <a:endParaRPr lang="en-US" sz="1400">
                    <a:effectLst/>
                    <a:latin typeface="Times New Roman"/>
                    <a:ea typeface="Times New Roman"/>
                  </a:endParaRPr>
                </a:p>
              </p:txBody>
            </p:sp>
          </mc:Choice>
          <mc:Fallback xmlns="">
            <p:sp>
              <p:nvSpPr>
                <p:cNvPr id="13" name="Zone de texte 13"/>
                <p:cNvSpPr txBox="1">
                  <a:spLocks noRot="1" noChangeAspect="1" noMove="1" noResize="1" noEditPoints="1" noAdjustHandles="1" noChangeArrowheads="1" noChangeShapeType="1" noTextEdit="1"/>
                </p:cNvSpPr>
                <p:nvPr/>
              </p:nvSpPr>
              <p:spPr>
                <a:xfrm>
                  <a:off x="503850" y="2874599"/>
                  <a:ext cx="359410" cy="359410"/>
                </a:xfrm>
                <a:prstGeom prst="rect">
                  <a:avLst/>
                </a:prstGeom>
                <a:blipFill rotWithShape="1">
                  <a:blip r:embed="rId9"/>
                  <a:stretch>
                    <a:fillRect/>
                  </a:stretch>
                </a:blipFill>
                <a:ln w="19050">
                  <a:solidFill>
                    <a:schemeClr val="tx1"/>
                  </a:solidFill>
                </a:ln>
                <a:effectLst/>
              </p:spPr>
              <p:txBody>
                <a:bodyPr/>
                <a:lstStyle/>
                <a:p>
                  <a:r>
                    <a:rPr lang="en-US">
                      <a:noFill/>
                    </a:rPr>
                    <a:t> </a:t>
                  </a:r>
                </a:p>
              </p:txBody>
            </p:sp>
          </mc:Fallback>
        </mc:AlternateContent>
        <p:cxnSp>
          <p:nvCxnSpPr>
            <p:cNvPr id="14" name="Connecteur droit avec flèche 108"/>
            <p:cNvCxnSpPr/>
            <p:nvPr/>
          </p:nvCxnSpPr>
          <p:spPr>
            <a:xfrm flipH="1">
              <a:off x="684190" y="1167084"/>
              <a:ext cx="635" cy="31686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09"/>
            <p:cNvCxnSpPr/>
            <p:nvPr/>
          </p:nvCxnSpPr>
          <p:spPr>
            <a:xfrm>
              <a:off x="684190" y="1843359"/>
              <a:ext cx="0" cy="33591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10"/>
            <p:cNvCxnSpPr/>
            <p:nvPr/>
          </p:nvCxnSpPr>
          <p:spPr>
            <a:xfrm flipH="1">
              <a:off x="683555" y="2538684"/>
              <a:ext cx="635" cy="33591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11"/>
            <p:cNvCxnSpPr/>
            <p:nvPr/>
          </p:nvCxnSpPr>
          <p:spPr>
            <a:xfrm flipH="1">
              <a:off x="1673565" y="1167039"/>
              <a:ext cx="590" cy="32133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12"/>
            <p:cNvCxnSpPr/>
            <p:nvPr/>
          </p:nvCxnSpPr>
          <p:spPr>
            <a:xfrm flipH="1">
              <a:off x="1673270" y="1843359"/>
              <a:ext cx="885" cy="33591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13"/>
            <p:cNvCxnSpPr/>
            <p:nvPr/>
          </p:nvCxnSpPr>
          <p:spPr>
            <a:xfrm flipH="1">
              <a:off x="1672680" y="2538684"/>
              <a:ext cx="590" cy="33591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en angle 114"/>
            <p:cNvCxnSpPr/>
            <p:nvPr/>
          </p:nvCxnSpPr>
          <p:spPr>
            <a:xfrm rot="10800000" flipH="1">
              <a:off x="503850" y="987380"/>
              <a:ext cx="1270" cy="2066925"/>
            </a:xfrm>
            <a:prstGeom prst="bentConnector3">
              <a:avLst>
                <a:gd name="adj1" fmla="val -1800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en angle 115"/>
            <p:cNvCxnSpPr/>
            <p:nvPr/>
          </p:nvCxnSpPr>
          <p:spPr>
            <a:xfrm rot="10800000" flipH="1">
              <a:off x="1492974" y="987334"/>
              <a:ext cx="1475" cy="2066970"/>
            </a:xfrm>
            <a:prstGeom prst="bentConnector3">
              <a:avLst>
                <a:gd name="adj1" fmla="val -15498305"/>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Zone de texte 13"/>
                <p:cNvSpPr txBox="1"/>
                <p:nvPr/>
              </p:nvSpPr>
              <p:spPr>
                <a:xfrm>
                  <a:off x="2399325" y="807676"/>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Calibri"/>
                              </a:rPr>
                            </m:ctrlPr>
                          </m:sSubPr>
                          <m:e>
                            <m:r>
                              <a:rPr lang="en-CA" sz="1400" i="1">
                                <a:effectLst/>
                                <a:latin typeface="Cambria Math"/>
                                <a:ea typeface="Calibri"/>
                              </a:rPr>
                              <m:t>𝐼</m:t>
                            </m:r>
                          </m:e>
                          <m:sub>
                            <m:r>
                              <a:rPr lang="en-CA" sz="1400" i="1">
                                <a:effectLst/>
                                <a:latin typeface="Cambria Math"/>
                                <a:ea typeface="Calibri"/>
                              </a:rPr>
                              <m:t>1</m:t>
                            </m:r>
                          </m:sub>
                        </m:sSub>
                      </m:oMath>
                    </m:oMathPara>
                  </a14:m>
                  <a:endParaRPr lang="en-US" sz="1400" dirty="0">
                    <a:effectLst/>
                    <a:latin typeface="Times New Roman"/>
                    <a:ea typeface="Times New Roman"/>
                  </a:endParaRPr>
                </a:p>
              </p:txBody>
            </p:sp>
          </mc:Choice>
          <mc:Fallback xmlns="">
            <p:sp>
              <p:nvSpPr>
                <p:cNvPr id="22" name="Zone de texte 13"/>
                <p:cNvSpPr txBox="1">
                  <a:spLocks noRot="1" noChangeAspect="1" noMove="1" noResize="1" noEditPoints="1" noAdjustHandles="1" noChangeArrowheads="1" noChangeShapeType="1" noTextEdit="1"/>
                </p:cNvSpPr>
                <p:nvPr/>
              </p:nvSpPr>
              <p:spPr>
                <a:xfrm>
                  <a:off x="2399325" y="807676"/>
                  <a:ext cx="359410" cy="359410"/>
                </a:xfrm>
                <a:prstGeom prst="rect">
                  <a:avLst/>
                </a:prstGeom>
                <a:blipFill rotWithShape="1">
                  <a:blip r:embed="rId10"/>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Zone de texte 13"/>
                <p:cNvSpPr txBox="1"/>
                <p:nvPr/>
              </p:nvSpPr>
              <p:spPr>
                <a:xfrm>
                  <a:off x="2961300" y="807677"/>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Calibri"/>
                              </a:rPr>
                            </m:ctrlPr>
                          </m:sSubPr>
                          <m:e>
                            <m:r>
                              <a:rPr lang="en-CA" sz="1400" i="1">
                                <a:effectLst/>
                                <a:latin typeface="Cambria Math"/>
                                <a:ea typeface="Calibri"/>
                              </a:rPr>
                              <m:t>𝐼</m:t>
                            </m:r>
                          </m:e>
                          <m:sub>
                            <m:r>
                              <a:rPr lang="en-CA" sz="1400" i="1">
                                <a:effectLst/>
                                <a:latin typeface="Cambria Math"/>
                                <a:ea typeface="Calibri"/>
                              </a:rPr>
                              <m:t>2</m:t>
                            </m:r>
                          </m:sub>
                        </m:sSub>
                      </m:oMath>
                    </m:oMathPara>
                  </a14:m>
                  <a:endParaRPr lang="en-US" sz="1400">
                    <a:effectLst/>
                    <a:latin typeface="Times New Roman"/>
                    <a:ea typeface="Times New Roman"/>
                  </a:endParaRPr>
                </a:p>
              </p:txBody>
            </p:sp>
          </mc:Choice>
          <mc:Fallback xmlns="">
            <p:sp>
              <p:nvSpPr>
                <p:cNvPr id="23" name="Zone de texte 13"/>
                <p:cNvSpPr txBox="1">
                  <a:spLocks noRot="1" noChangeAspect="1" noMove="1" noResize="1" noEditPoints="1" noAdjustHandles="1" noChangeArrowheads="1" noChangeShapeType="1" noTextEdit="1"/>
                </p:cNvSpPr>
                <p:nvPr/>
              </p:nvSpPr>
              <p:spPr>
                <a:xfrm>
                  <a:off x="2961300" y="807677"/>
                  <a:ext cx="359410" cy="359410"/>
                </a:xfrm>
                <a:prstGeom prst="rect">
                  <a:avLst/>
                </a:prstGeom>
                <a:blipFill rotWithShape="1">
                  <a:blip r:embed="rId11"/>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Zone de texte 13"/>
                <p:cNvSpPr txBox="1"/>
                <p:nvPr/>
              </p:nvSpPr>
              <p:spPr>
                <a:xfrm>
                  <a:off x="3504225" y="807629"/>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Calibri"/>
                              </a:rPr>
                            </m:ctrlPr>
                          </m:sSubPr>
                          <m:e>
                            <m:r>
                              <a:rPr lang="en-CA" sz="1400" i="1">
                                <a:effectLst/>
                                <a:latin typeface="Cambria Math"/>
                                <a:ea typeface="Calibri"/>
                              </a:rPr>
                              <m:t>𝐼</m:t>
                            </m:r>
                          </m:e>
                          <m:sub>
                            <m:r>
                              <a:rPr lang="en-CA" sz="1400" i="1">
                                <a:effectLst/>
                                <a:latin typeface="Cambria Math"/>
                                <a:ea typeface="Calibri"/>
                              </a:rPr>
                              <m:t>3</m:t>
                            </m:r>
                          </m:sub>
                        </m:sSub>
                      </m:oMath>
                    </m:oMathPara>
                  </a14:m>
                  <a:endParaRPr lang="en-US" sz="1400" dirty="0">
                    <a:effectLst/>
                    <a:latin typeface="Times New Roman"/>
                    <a:ea typeface="Times New Roman"/>
                  </a:endParaRPr>
                </a:p>
              </p:txBody>
            </p:sp>
          </mc:Choice>
          <mc:Fallback xmlns="">
            <p:sp>
              <p:nvSpPr>
                <p:cNvPr id="24" name="Zone de texte 13"/>
                <p:cNvSpPr txBox="1">
                  <a:spLocks noRot="1" noChangeAspect="1" noMove="1" noResize="1" noEditPoints="1" noAdjustHandles="1" noChangeArrowheads="1" noChangeShapeType="1" noTextEdit="1"/>
                </p:cNvSpPr>
                <p:nvPr/>
              </p:nvSpPr>
              <p:spPr>
                <a:xfrm>
                  <a:off x="3504225" y="807629"/>
                  <a:ext cx="359410" cy="359410"/>
                </a:xfrm>
                <a:prstGeom prst="rect">
                  <a:avLst/>
                </a:prstGeom>
                <a:blipFill rotWithShape="1">
                  <a:blip r:embed="rId12"/>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Zone de texte 13"/>
                <p:cNvSpPr txBox="1"/>
                <p:nvPr/>
              </p:nvSpPr>
              <p:spPr>
                <a:xfrm>
                  <a:off x="4047150" y="807629"/>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Calibri"/>
                              </a:rPr>
                            </m:ctrlPr>
                          </m:sSubPr>
                          <m:e>
                            <m:r>
                              <a:rPr lang="en-CA" sz="1400" i="1">
                                <a:effectLst/>
                                <a:latin typeface="Cambria Math"/>
                                <a:ea typeface="Calibri"/>
                              </a:rPr>
                              <m:t>𝐼</m:t>
                            </m:r>
                          </m:e>
                          <m:sub>
                            <m:r>
                              <a:rPr lang="en-CA" sz="1400" i="1">
                                <a:effectLst/>
                                <a:latin typeface="Cambria Math"/>
                                <a:ea typeface="Calibri"/>
                              </a:rPr>
                              <m:t>4</m:t>
                            </m:r>
                          </m:sub>
                        </m:sSub>
                      </m:oMath>
                    </m:oMathPara>
                  </a14:m>
                  <a:endParaRPr lang="en-US" sz="1400">
                    <a:effectLst/>
                    <a:latin typeface="Times New Roman"/>
                    <a:ea typeface="Times New Roman"/>
                  </a:endParaRPr>
                </a:p>
              </p:txBody>
            </p:sp>
          </mc:Choice>
          <mc:Fallback xmlns="">
            <p:sp>
              <p:nvSpPr>
                <p:cNvPr id="25" name="Zone de texte 13"/>
                <p:cNvSpPr txBox="1">
                  <a:spLocks noRot="1" noChangeAspect="1" noMove="1" noResize="1" noEditPoints="1" noAdjustHandles="1" noChangeArrowheads="1" noChangeShapeType="1" noTextEdit="1"/>
                </p:cNvSpPr>
                <p:nvPr/>
              </p:nvSpPr>
              <p:spPr>
                <a:xfrm>
                  <a:off x="4047150" y="807629"/>
                  <a:ext cx="359410" cy="359410"/>
                </a:xfrm>
                <a:prstGeom prst="rect">
                  <a:avLst/>
                </a:prstGeom>
                <a:blipFill rotWithShape="1">
                  <a:blip r:embed="rId13"/>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Zone de texte 13"/>
                <p:cNvSpPr txBox="1"/>
                <p:nvPr/>
              </p:nvSpPr>
              <p:spPr>
                <a:xfrm>
                  <a:off x="4590075" y="807629"/>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ea typeface="Calibri"/>
                              </a:rPr>
                            </m:ctrlPr>
                          </m:sSubPr>
                          <m:e>
                            <m:r>
                              <a:rPr lang="en-CA" sz="1400" i="1">
                                <a:effectLst/>
                                <a:latin typeface="Cambria Math"/>
                                <a:ea typeface="Calibri"/>
                              </a:rPr>
                              <m:t>𝐼</m:t>
                            </m:r>
                          </m:e>
                          <m:sub>
                            <m:r>
                              <a:rPr lang="en-CA" sz="1400" i="1">
                                <a:effectLst/>
                                <a:latin typeface="Cambria Math"/>
                                <a:ea typeface="Calibri"/>
                              </a:rPr>
                              <m:t>5</m:t>
                            </m:r>
                          </m:sub>
                        </m:sSub>
                      </m:oMath>
                    </m:oMathPara>
                  </a14:m>
                  <a:endParaRPr lang="en-US" sz="1400">
                    <a:effectLst/>
                    <a:latin typeface="Times New Roman"/>
                    <a:ea typeface="Times New Roman"/>
                  </a:endParaRPr>
                </a:p>
              </p:txBody>
            </p:sp>
          </mc:Choice>
          <mc:Fallback xmlns="">
            <p:sp>
              <p:nvSpPr>
                <p:cNvPr id="26" name="Zone de texte 13"/>
                <p:cNvSpPr txBox="1">
                  <a:spLocks noRot="1" noChangeAspect="1" noMove="1" noResize="1" noEditPoints="1" noAdjustHandles="1" noChangeArrowheads="1" noChangeShapeType="1" noTextEdit="1"/>
                </p:cNvSpPr>
                <p:nvPr/>
              </p:nvSpPr>
              <p:spPr>
                <a:xfrm>
                  <a:off x="4590075" y="807629"/>
                  <a:ext cx="359410" cy="359410"/>
                </a:xfrm>
                <a:prstGeom prst="rect">
                  <a:avLst/>
                </a:prstGeom>
                <a:blipFill rotWithShape="1">
                  <a:blip r:embed="rId14"/>
                  <a:stretch>
                    <a:fillRect/>
                  </a:stretch>
                </a:blipFill>
                <a:ln w="19050">
                  <a:solidFill>
                    <a:schemeClr val="tx1"/>
                  </a:solidFill>
                </a:ln>
                <a:effectLst/>
              </p:spPr>
              <p:txBody>
                <a:bodyPr/>
                <a:lstStyle/>
                <a:p>
                  <a:r>
                    <a:rPr lang="en-US">
                      <a:noFill/>
                    </a:rPr>
                    <a:t> </a:t>
                  </a:r>
                </a:p>
              </p:txBody>
            </p:sp>
          </mc:Fallback>
        </mc:AlternateContent>
        <p:cxnSp>
          <p:nvCxnSpPr>
            <p:cNvPr id="27" name="Connecteur droit avec flèche 122"/>
            <p:cNvCxnSpPr/>
            <p:nvPr/>
          </p:nvCxnSpPr>
          <p:spPr>
            <a:xfrm>
              <a:off x="2758735" y="987381"/>
              <a:ext cx="202565" cy="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123"/>
            <p:cNvCxnSpPr/>
            <p:nvPr/>
          </p:nvCxnSpPr>
          <p:spPr>
            <a:xfrm flipV="1">
              <a:off x="3320710" y="987334"/>
              <a:ext cx="183515" cy="4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124"/>
            <p:cNvCxnSpPr/>
            <p:nvPr/>
          </p:nvCxnSpPr>
          <p:spPr>
            <a:xfrm>
              <a:off x="3863635" y="987334"/>
              <a:ext cx="1835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125"/>
            <p:cNvCxnSpPr/>
            <p:nvPr/>
          </p:nvCxnSpPr>
          <p:spPr>
            <a:xfrm>
              <a:off x="4406560" y="987334"/>
              <a:ext cx="1835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cteur droit avec flèche 126"/>
            <p:cNvCxnSpPr/>
            <p:nvPr/>
          </p:nvCxnSpPr>
          <p:spPr>
            <a:xfrm>
              <a:off x="4949485" y="987334"/>
              <a:ext cx="1835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Zone de texte 13"/>
                <p:cNvSpPr txBox="1"/>
                <p:nvPr/>
              </p:nvSpPr>
              <p:spPr>
                <a:xfrm>
                  <a:off x="2691085" y="1488371"/>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1</m:t>
                            </m:r>
                          </m:sub>
                          <m:sup>
                            <m:r>
                              <a:rPr lang="en-CA" sz="1400" i="1">
                                <a:effectLst/>
                                <a:latin typeface="Cambria Math"/>
                                <a:ea typeface="Calibri"/>
                              </a:rPr>
                              <m:t>𝑉</m:t>
                            </m:r>
                          </m:sup>
                        </m:sSubSup>
                      </m:oMath>
                    </m:oMathPara>
                  </a14:m>
                  <a:endParaRPr lang="en-US" sz="1400">
                    <a:effectLst/>
                    <a:latin typeface="Times New Roman"/>
                    <a:ea typeface="Times New Roman"/>
                  </a:endParaRPr>
                </a:p>
              </p:txBody>
            </p:sp>
          </mc:Choice>
          <mc:Fallback xmlns="">
            <p:sp>
              <p:nvSpPr>
                <p:cNvPr id="32" name="Zone de texte 13"/>
                <p:cNvSpPr txBox="1">
                  <a:spLocks noRot="1" noChangeAspect="1" noMove="1" noResize="1" noEditPoints="1" noAdjustHandles="1" noChangeArrowheads="1" noChangeShapeType="1" noTextEdit="1"/>
                </p:cNvSpPr>
                <p:nvPr/>
              </p:nvSpPr>
              <p:spPr>
                <a:xfrm>
                  <a:off x="2691085" y="1488371"/>
                  <a:ext cx="359410" cy="359410"/>
                </a:xfrm>
                <a:prstGeom prst="rect">
                  <a:avLst/>
                </a:prstGeom>
                <a:blipFill rotWithShape="1">
                  <a:blip r:embed="rId15"/>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Zone de texte 13"/>
                <p:cNvSpPr txBox="1"/>
                <p:nvPr/>
              </p:nvSpPr>
              <p:spPr>
                <a:xfrm>
                  <a:off x="3253060" y="1488371"/>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2</m:t>
                            </m:r>
                          </m:sub>
                          <m:sup>
                            <m:r>
                              <a:rPr lang="en-CA" sz="1400" i="1">
                                <a:effectLst/>
                                <a:latin typeface="Cambria Math"/>
                                <a:ea typeface="Calibri"/>
                              </a:rPr>
                              <m:t>𝑉</m:t>
                            </m:r>
                          </m:sup>
                        </m:sSub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33" name="Zone de texte 13"/>
                <p:cNvSpPr txBox="1">
                  <a:spLocks noRot="1" noChangeAspect="1" noMove="1" noResize="1" noEditPoints="1" noAdjustHandles="1" noChangeArrowheads="1" noChangeShapeType="1" noTextEdit="1"/>
                </p:cNvSpPr>
                <p:nvPr/>
              </p:nvSpPr>
              <p:spPr>
                <a:xfrm>
                  <a:off x="3253060" y="1488371"/>
                  <a:ext cx="359410" cy="359410"/>
                </a:xfrm>
                <a:prstGeom prst="rect">
                  <a:avLst/>
                </a:prstGeom>
                <a:blipFill rotWithShape="1">
                  <a:blip r:embed="rId16"/>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Zone de texte 13"/>
                <p:cNvSpPr txBox="1"/>
                <p:nvPr/>
              </p:nvSpPr>
              <p:spPr>
                <a:xfrm>
                  <a:off x="3795985" y="1488371"/>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3</m:t>
                            </m:r>
                          </m:sub>
                          <m:sup>
                            <m:r>
                              <a:rPr lang="en-CA" sz="1400" i="1">
                                <a:effectLst/>
                                <a:latin typeface="Cambria Math"/>
                                <a:ea typeface="Calibri"/>
                              </a:rPr>
                              <m:t>𝑉</m:t>
                            </m:r>
                          </m:sup>
                        </m:sSub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34" name="Zone de texte 13"/>
                <p:cNvSpPr txBox="1">
                  <a:spLocks noRot="1" noChangeAspect="1" noMove="1" noResize="1" noEditPoints="1" noAdjustHandles="1" noChangeArrowheads="1" noChangeShapeType="1" noTextEdit="1"/>
                </p:cNvSpPr>
                <p:nvPr/>
              </p:nvSpPr>
              <p:spPr>
                <a:xfrm>
                  <a:off x="3795985" y="1488371"/>
                  <a:ext cx="359410" cy="359410"/>
                </a:xfrm>
                <a:prstGeom prst="rect">
                  <a:avLst/>
                </a:prstGeom>
                <a:blipFill rotWithShape="1">
                  <a:blip r:embed="rId17"/>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Zone de texte 13"/>
                <p:cNvSpPr txBox="1"/>
                <p:nvPr/>
              </p:nvSpPr>
              <p:spPr>
                <a:xfrm>
                  <a:off x="4338910" y="1488371"/>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4</m:t>
                            </m:r>
                          </m:sub>
                          <m:sup>
                            <m:r>
                              <a:rPr lang="en-CA" sz="1400" i="1">
                                <a:effectLst/>
                                <a:latin typeface="Cambria Math"/>
                                <a:ea typeface="Calibri"/>
                              </a:rPr>
                              <m:t>𝑉</m:t>
                            </m:r>
                          </m:sup>
                        </m:sSub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35" name="Zone de texte 13"/>
                <p:cNvSpPr txBox="1">
                  <a:spLocks noRot="1" noChangeAspect="1" noMove="1" noResize="1" noEditPoints="1" noAdjustHandles="1" noChangeArrowheads="1" noChangeShapeType="1" noTextEdit="1"/>
                </p:cNvSpPr>
                <p:nvPr/>
              </p:nvSpPr>
              <p:spPr>
                <a:xfrm>
                  <a:off x="4338910" y="1488371"/>
                  <a:ext cx="359410" cy="359410"/>
                </a:xfrm>
                <a:prstGeom prst="rect">
                  <a:avLst/>
                </a:prstGeom>
                <a:blipFill rotWithShape="1">
                  <a:blip r:embed="rId18"/>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Zone de texte 13"/>
                <p:cNvSpPr txBox="1"/>
                <p:nvPr/>
              </p:nvSpPr>
              <p:spPr>
                <a:xfrm>
                  <a:off x="4881835" y="1488371"/>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5</m:t>
                            </m:r>
                          </m:sub>
                          <m:sup>
                            <m:r>
                              <a:rPr lang="en-CA" sz="1400" i="1">
                                <a:effectLst/>
                                <a:latin typeface="Cambria Math"/>
                                <a:ea typeface="Calibri"/>
                              </a:rPr>
                              <m:t>𝑉</m:t>
                            </m:r>
                          </m:sup>
                        </m:sSubSup>
                      </m:oMath>
                    </m:oMathPara>
                  </a14:m>
                  <a:endParaRPr lang="en-US" sz="1400" dirty="0">
                    <a:effectLst/>
                    <a:latin typeface="Times New Roman"/>
                    <a:ea typeface="Times New Roman"/>
                  </a:endParaRPr>
                </a:p>
                <a:p>
                  <a:pPr marL="0" marR="0">
                    <a:lnSpc>
                      <a:spcPct val="115000"/>
                    </a:lnSpc>
                    <a:spcBef>
                      <a:spcPts val="0"/>
                    </a:spcBef>
                    <a:spcAft>
                      <a:spcPts val="1000"/>
                    </a:spcAft>
                  </a:pPr>
                  <a:r>
                    <a:rPr lang="en-CA" sz="1400" dirty="0">
                      <a:effectLst/>
                      <a:latin typeface="Times New Roman"/>
                      <a:ea typeface="Times New Roman"/>
                    </a:rPr>
                    <a:t> </a:t>
                  </a:r>
                  <a:endParaRPr lang="en-US" sz="1400" dirty="0">
                    <a:effectLst/>
                    <a:latin typeface="Times New Roman"/>
                    <a:ea typeface="Times New Roman"/>
                  </a:endParaRPr>
                </a:p>
              </p:txBody>
            </p:sp>
          </mc:Choice>
          <mc:Fallback xmlns="">
            <p:sp>
              <p:nvSpPr>
                <p:cNvPr id="36" name="Zone de texte 13"/>
                <p:cNvSpPr txBox="1">
                  <a:spLocks noRot="1" noChangeAspect="1" noMove="1" noResize="1" noEditPoints="1" noAdjustHandles="1" noChangeArrowheads="1" noChangeShapeType="1" noTextEdit="1"/>
                </p:cNvSpPr>
                <p:nvPr/>
              </p:nvSpPr>
              <p:spPr>
                <a:xfrm>
                  <a:off x="4881835" y="1488371"/>
                  <a:ext cx="359410" cy="359410"/>
                </a:xfrm>
                <a:prstGeom prst="rect">
                  <a:avLst/>
                </a:prstGeom>
                <a:blipFill rotWithShape="1">
                  <a:blip r:embed="rId19"/>
                  <a:stretch>
                    <a:fillRect/>
                  </a:stretch>
                </a:blipFill>
                <a:ln w="19050">
                  <a:solidFill>
                    <a:schemeClr val="tx1"/>
                  </a:solidFill>
                </a:ln>
                <a:effectLst/>
              </p:spPr>
              <p:txBody>
                <a:bodyPr/>
                <a:lstStyle/>
                <a:p>
                  <a:r>
                    <a:rPr lang="en-US">
                      <a:noFill/>
                    </a:rPr>
                    <a:t> </a:t>
                  </a:r>
                </a:p>
              </p:txBody>
            </p:sp>
          </mc:Fallback>
        </mc:AlternateContent>
        <p:cxnSp>
          <p:nvCxnSpPr>
            <p:cNvPr id="37" name="Connecteur droit avec flèche 132"/>
            <p:cNvCxnSpPr/>
            <p:nvPr/>
          </p:nvCxnSpPr>
          <p:spPr>
            <a:xfrm>
              <a:off x="3050495" y="1668076"/>
              <a:ext cx="20256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Connecteur droit avec flèche 133"/>
            <p:cNvCxnSpPr/>
            <p:nvPr/>
          </p:nvCxnSpPr>
          <p:spPr>
            <a:xfrm flipV="1">
              <a:off x="3612470" y="1668076"/>
              <a:ext cx="18288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134"/>
            <p:cNvCxnSpPr/>
            <p:nvPr/>
          </p:nvCxnSpPr>
          <p:spPr>
            <a:xfrm flipV="1">
              <a:off x="4155395" y="1668076"/>
              <a:ext cx="1835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onnecteur droit avec flèche 135"/>
            <p:cNvCxnSpPr/>
            <p:nvPr/>
          </p:nvCxnSpPr>
          <p:spPr>
            <a:xfrm>
              <a:off x="4698320" y="1668076"/>
              <a:ext cx="1835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136"/>
            <p:cNvCxnSpPr/>
            <p:nvPr/>
          </p:nvCxnSpPr>
          <p:spPr>
            <a:xfrm>
              <a:off x="5241245" y="1668076"/>
              <a:ext cx="1835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Zone de texte 13"/>
                <p:cNvSpPr txBox="1"/>
                <p:nvPr/>
              </p:nvSpPr>
              <p:spPr>
                <a:xfrm>
                  <a:off x="2399325" y="2179274"/>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1</m:t>
                            </m:r>
                          </m:sub>
                          <m:sup>
                            <m:r>
                              <a:rPr lang="en-CA" sz="1400" i="1">
                                <a:effectLst/>
                                <a:latin typeface="Cambria Math"/>
                                <a:ea typeface="Calibri"/>
                              </a:rPr>
                              <m:t>𝐷</m:t>
                            </m:r>
                          </m:sup>
                        </m:sSubSup>
                      </m:oMath>
                    </m:oMathPara>
                  </a14:m>
                  <a:endParaRPr lang="en-US" sz="1400">
                    <a:effectLst/>
                    <a:latin typeface="Times New Roman"/>
                    <a:ea typeface="Times New Roman"/>
                  </a:endParaRPr>
                </a:p>
              </p:txBody>
            </p:sp>
          </mc:Choice>
          <mc:Fallback xmlns="">
            <p:sp>
              <p:nvSpPr>
                <p:cNvPr id="42" name="Zone de texte 13"/>
                <p:cNvSpPr txBox="1">
                  <a:spLocks noRot="1" noChangeAspect="1" noMove="1" noResize="1" noEditPoints="1" noAdjustHandles="1" noChangeArrowheads="1" noChangeShapeType="1" noTextEdit="1"/>
                </p:cNvSpPr>
                <p:nvPr/>
              </p:nvSpPr>
              <p:spPr>
                <a:xfrm>
                  <a:off x="2399325" y="2179274"/>
                  <a:ext cx="359410" cy="359410"/>
                </a:xfrm>
                <a:prstGeom prst="rect">
                  <a:avLst/>
                </a:prstGeom>
                <a:blipFill rotWithShape="1">
                  <a:blip r:embed="rId20"/>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Zone de texte 13"/>
                <p:cNvSpPr txBox="1"/>
                <p:nvPr/>
              </p:nvSpPr>
              <p:spPr>
                <a:xfrm>
                  <a:off x="2961300" y="2179274"/>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2</m:t>
                            </m:r>
                          </m:sub>
                          <m:sup>
                            <m:r>
                              <a:rPr lang="en-CA" sz="1400" i="1">
                                <a:effectLst/>
                                <a:latin typeface="Cambria Math"/>
                                <a:ea typeface="Calibri"/>
                              </a:rPr>
                              <m:t>𝐷</m:t>
                            </m:r>
                          </m:sup>
                        </m:sSub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43" name="Zone de texte 13"/>
                <p:cNvSpPr txBox="1">
                  <a:spLocks noRot="1" noChangeAspect="1" noMove="1" noResize="1" noEditPoints="1" noAdjustHandles="1" noChangeArrowheads="1" noChangeShapeType="1" noTextEdit="1"/>
                </p:cNvSpPr>
                <p:nvPr/>
              </p:nvSpPr>
              <p:spPr>
                <a:xfrm>
                  <a:off x="2961300" y="2179274"/>
                  <a:ext cx="359410" cy="359410"/>
                </a:xfrm>
                <a:prstGeom prst="rect">
                  <a:avLst/>
                </a:prstGeom>
                <a:blipFill rotWithShape="1">
                  <a:blip r:embed="rId21"/>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Zone de texte 13"/>
                <p:cNvSpPr txBox="1"/>
                <p:nvPr/>
              </p:nvSpPr>
              <p:spPr>
                <a:xfrm>
                  <a:off x="3504225" y="2179274"/>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3</m:t>
                            </m:r>
                          </m:sub>
                          <m:sup>
                            <m:r>
                              <a:rPr lang="en-CA" sz="1400" i="1">
                                <a:effectLst/>
                                <a:latin typeface="Cambria Math"/>
                                <a:ea typeface="Calibri"/>
                              </a:rPr>
                              <m:t>𝐷</m:t>
                            </m:r>
                          </m:sup>
                        </m:sSub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44" name="Zone de texte 13"/>
                <p:cNvSpPr txBox="1">
                  <a:spLocks noRot="1" noChangeAspect="1" noMove="1" noResize="1" noEditPoints="1" noAdjustHandles="1" noChangeArrowheads="1" noChangeShapeType="1" noTextEdit="1"/>
                </p:cNvSpPr>
                <p:nvPr/>
              </p:nvSpPr>
              <p:spPr>
                <a:xfrm>
                  <a:off x="3504225" y="2179274"/>
                  <a:ext cx="359410" cy="359410"/>
                </a:xfrm>
                <a:prstGeom prst="rect">
                  <a:avLst/>
                </a:prstGeom>
                <a:blipFill rotWithShape="1">
                  <a:blip r:embed="rId22"/>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Zone de texte 13"/>
                <p:cNvSpPr txBox="1"/>
                <p:nvPr/>
              </p:nvSpPr>
              <p:spPr>
                <a:xfrm>
                  <a:off x="4047150" y="2179274"/>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4</m:t>
                            </m:r>
                          </m:sub>
                          <m:sup>
                            <m:r>
                              <a:rPr lang="en-CA" sz="1400" i="1">
                                <a:effectLst/>
                                <a:latin typeface="Cambria Math"/>
                                <a:ea typeface="Calibri"/>
                              </a:rPr>
                              <m:t>𝐷</m:t>
                            </m:r>
                          </m:sup>
                        </m:sSub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45" name="Zone de texte 13"/>
                <p:cNvSpPr txBox="1">
                  <a:spLocks noRot="1" noChangeAspect="1" noMove="1" noResize="1" noEditPoints="1" noAdjustHandles="1" noChangeArrowheads="1" noChangeShapeType="1" noTextEdit="1"/>
                </p:cNvSpPr>
                <p:nvPr/>
              </p:nvSpPr>
              <p:spPr>
                <a:xfrm>
                  <a:off x="4047150" y="2179274"/>
                  <a:ext cx="359410" cy="359410"/>
                </a:xfrm>
                <a:prstGeom prst="rect">
                  <a:avLst/>
                </a:prstGeom>
                <a:blipFill rotWithShape="1">
                  <a:blip r:embed="rId23"/>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Zone de texte 13"/>
                <p:cNvSpPr txBox="1"/>
                <p:nvPr/>
              </p:nvSpPr>
              <p:spPr>
                <a:xfrm>
                  <a:off x="4590075" y="2179274"/>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5</m:t>
                            </m:r>
                          </m:sub>
                          <m:sup>
                            <m:r>
                              <a:rPr lang="en-CA" sz="1400" i="1">
                                <a:effectLst/>
                                <a:latin typeface="Cambria Math"/>
                                <a:ea typeface="Calibri"/>
                              </a:rPr>
                              <m:t>𝐷</m:t>
                            </m:r>
                          </m:sup>
                        </m:sSub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46" name="Zone de texte 13"/>
                <p:cNvSpPr txBox="1">
                  <a:spLocks noRot="1" noChangeAspect="1" noMove="1" noResize="1" noEditPoints="1" noAdjustHandles="1" noChangeArrowheads="1" noChangeShapeType="1" noTextEdit="1"/>
                </p:cNvSpPr>
                <p:nvPr/>
              </p:nvSpPr>
              <p:spPr>
                <a:xfrm>
                  <a:off x="4590075" y="2179274"/>
                  <a:ext cx="359410" cy="359410"/>
                </a:xfrm>
                <a:prstGeom prst="rect">
                  <a:avLst/>
                </a:prstGeom>
                <a:blipFill rotWithShape="1">
                  <a:blip r:embed="rId24"/>
                  <a:stretch>
                    <a:fillRect/>
                  </a:stretch>
                </a:blipFill>
                <a:ln w="19050">
                  <a:solidFill>
                    <a:schemeClr val="tx1"/>
                  </a:solidFill>
                </a:ln>
                <a:effectLst/>
              </p:spPr>
              <p:txBody>
                <a:bodyPr/>
                <a:lstStyle/>
                <a:p>
                  <a:r>
                    <a:rPr lang="en-US">
                      <a:noFill/>
                    </a:rPr>
                    <a:t> </a:t>
                  </a:r>
                </a:p>
              </p:txBody>
            </p:sp>
          </mc:Fallback>
        </mc:AlternateContent>
        <p:cxnSp>
          <p:nvCxnSpPr>
            <p:cNvPr id="47" name="Connecteur droit avec flèche 142"/>
            <p:cNvCxnSpPr/>
            <p:nvPr/>
          </p:nvCxnSpPr>
          <p:spPr>
            <a:xfrm>
              <a:off x="2758735" y="2358979"/>
              <a:ext cx="20256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Connecteur droit avec flèche 143"/>
            <p:cNvCxnSpPr/>
            <p:nvPr/>
          </p:nvCxnSpPr>
          <p:spPr>
            <a:xfrm flipV="1">
              <a:off x="3320710" y="2358979"/>
              <a:ext cx="18288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Connecteur droit avec flèche 144"/>
            <p:cNvCxnSpPr/>
            <p:nvPr/>
          </p:nvCxnSpPr>
          <p:spPr>
            <a:xfrm>
              <a:off x="3863635" y="2358979"/>
              <a:ext cx="1835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Connecteur droit avec flèche 145"/>
            <p:cNvCxnSpPr/>
            <p:nvPr/>
          </p:nvCxnSpPr>
          <p:spPr>
            <a:xfrm>
              <a:off x="4406560" y="2358979"/>
              <a:ext cx="1835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146"/>
            <p:cNvCxnSpPr/>
            <p:nvPr/>
          </p:nvCxnSpPr>
          <p:spPr>
            <a:xfrm>
              <a:off x="4949485" y="2358979"/>
              <a:ext cx="1835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Zone de texte 13"/>
                <p:cNvSpPr txBox="1"/>
                <p:nvPr/>
              </p:nvSpPr>
              <p:spPr>
                <a:xfrm>
                  <a:off x="2961300" y="2893649"/>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2</m:t>
                            </m:r>
                          </m:sub>
                          <m:sup>
                            <m:r>
                              <a:rPr lang="en-CA" sz="1400" i="1">
                                <a:effectLst/>
                                <a:latin typeface="Cambria Math"/>
                                <a:ea typeface="Calibri"/>
                              </a:rPr>
                              <m:t>𝑇</m:t>
                            </m:r>
                          </m:sup>
                        </m:sSub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52" name="Zone de texte 13"/>
                <p:cNvSpPr txBox="1">
                  <a:spLocks noRot="1" noChangeAspect="1" noMove="1" noResize="1" noEditPoints="1" noAdjustHandles="1" noChangeArrowheads="1" noChangeShapeType="1" noTextEdit="1"/>
                </p:cNvSpPr>
                <p:nvPr/>
              </p:nvSpPr>
              <p:spPr>
                <a:xfrm>
                  <a:off x="2961300" y="2893649"/>
                  <a:ext cx="359410" cy="359410"/>
                </a:xfrm>
                <a:prstGeom prst="rect">
                  <a:avLst/>
                </a:prstGeom>
                <a:blipFill rotWithShape="1">
                  <a:blip r:embed="rId25"/>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Zone de texte 13"/>
                <p:cNvSpPr txBox="1"/>
                <p:nvPr/>
              </p:nvSpPr>
              <p:spPr>
                <a:xfrm>
                  <a:off x="3504225" y="2893649"/>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3</m:t>
                            </m:r>
                          </m:sub>
                          <m:sup>
                            <m:r>
                              <a:rPr lang="en-CA" sz="1400" i="1">
                                <a:effectLst/>
                                <a:latin typeface="Cambria Math"/>
                                <a:ea typeface="Calibri"/>
                              </a:rPr>
                              <m:t>𝑇</m:t>
                            </m:r>
                          </m:sup>
                        </m:sSub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53" name="Zone de texte 13"/>
                <p:cNvSpPr txBox="1">
                  <a:spLocks noRot="1" noChangeAspect="1" noMove="1" noResize="1" noEditPoints="1" noAdjustHandles="1" noChangeArrowheads="1" noChangeShapeType="1" noTextEdit="1"/>
                </p:cNvSpPr>
                <p:nvPr/>
              </p:nvSpPr>
              <p:spPr>
                <a:xfrm>
                  <a:off x="3504225" y="2893649"/>
                  <a:ext cx="359410" cy="359410"/>
                </a:xfrm>
                <a:prstGeom prst="rect">
                  <a:avLst/>
                </a:prstGeom>
                <a:blipFill rotWithShape="1">
                  <a:blip r:embed="rId26"/>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Zone de texte 13"/>
                <p:cNvSpPr txBox="1"/>
                <p:nvPr/>
              </p:nvSpPr>
              <p:spPr>
                <a:xfrm>
                  <a:off x="4047150" y="2893649"/>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4</m:t>
                            </m:r>
                          </m:sub>
                          <m:sup>
                            <m:r>
                              <a:rPr lang="en-CA" sz="1400" i="1">
                                <a:effectLst/>
                                <a:latin typeface="Cambria Math"/>
                                <a:ea typeface="Calibri"/>
                              </a:rPr>
                              <m:t>𝑇</m:t>
                            </m:r>
                          </m:sup>
                        </m:sSub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54" name="Zone de texte 13"/>
                <p:cNvSpPr txBox="1">
                  <a:spLocks noRot="1" noChangeAspect="1" noMove="1" noResize="1" noEditPoints="1" noAdjustHandles="1" noChangeArrowheads="1" noChangeShapeType="1" noTextEdit="1"/>
                </p:cNvSpPr>
                <p:nvPr/>
              </p:nvSpPr>
              <p:spPr>
                <a:xfrm>
                  <a:off x="4047150" y="2893649"/>
                  <a:ext cx="359410" cy="359410"/>
                </a:xfrm>
                <a:prstGeom prst="rect">
                  <a:avLst/>
                </a:prstGeom>
                <a:blipFill rotWithShape="1">
                  <a:blip r:embed="rId27"/>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Zone de texte 13"/>
                <p:cNvSpPr txBox="1"/>
                <p:nvPr/>
              </p:nvSpPr>
              <p:spPr>
                <a:xfrm>
                  <a:off x="4590075" y="2893649"/>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5</m:t>
                            </m:r>
                          </m:sub>
                          <m:sup>
                            <m:r>
                              <a:rPr lang="en-CA" sz="1400" i="1">
                                <a:effectLst/>
                                <a:latin typeface="Cambria Math"/>
                                <a:ea typeface="Calibri"/>
                              </a:rPr>
                              <m:t>𝑇</m:t>
                            </m:r>
                          </m:sup>
                        </m:sSub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55" name="Zone de texte 13"/>
                <p:cNvSpPr txBox="1">
                  <a:spLocks noRot="1" noChangeAspect="1" noMove="1" noResize="1" noEditPoints="1" noAdjustHandles="1" noChangeArrowheads="1" noChangeShapeType="1" noTextEdit="1"/>
                </p:cNvSpPr>
                <p:nvPr/>
              </p:nvSpPr>
              <p:spPr>
                <a:xfrm>
                  <a:off x="4590075" y="2893649"/>
                  <a:ext cx="359410" cy="359410"/>
                </a:xfrm>
                <a:prstGeom prst="rect">
                  <a:avLst/>
                </a:prstGeom>
                <a:blipFill rotWithShape="1">
                  <a:blip r:embed="rId28"/>
                  <a:stretch>
                    <a:fillRect/>
                  </a:stretch>
                </a:blipFill>
                <a:ln w="19050">
                  <a:solidFill>
                    <a:schemeClr val="tx1"/>
                  </a:solidFill>
                </a:ln>
                <a:effectLst/>
              </p:spPr>
              <p:txBody>
                <a:bodyPr/>
                <a:lstStyle/>
                <a:p>
                  <a:r>
                    <a:rPr lang="en-US">
                      <a:noFill/>
                    </a:rPr>
                    <a:t> </a:t>
                  </a:r>
                </a:p>
              </p:txBody>
            </p:sp>
          </mc:Fallback>
        </mc:AlternateContent>
        <p:cxnSp>
          <p:nvCxnSpPr>
            <p:cNvPr id="56" name="Connecteur droit avec flèche 151"/>
            <p:cNvCxnSpPr/>
            <p:nvPr/>
          </p:nvCxnSpPr>
          <p:spPr>
            <a:xfrm flipV="1">
              <a:off x="3320710" y="3073354"/>
              <a:ext cx="18288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cteur droit avec flèche 152"/>
            <p:cNvCxnSpPr/>
            <p:nvPr/>
          </p:nvCxnSpPr>
          <p:spPr>
            <a:xfrm flipV="1">
              <a:off x="3863635" y="3073354"/>
              <a:ext cx="1835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153"/>
            <p:cNvCxnSpPr/>
            <p:nvPr/>
          </p:nvCxnSpPr>
          <p:spPr>
            <a:xfrm>
              <a:off x="4406560" y="3073354"/>
              <a:ext cx="1835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Connecteur droit avec flèche 154"/>
            <p:cNvCxnSpPr/>
            <p:nvPr/>
          </p:nvCxnSpPr>
          <p:spPr>
            <a:xfrm>
              <a:off x="4949485" y="3073354"/>
              <a:ext cx="1835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Zone de texte 13"/>
                <p:cNvSpPr txBox="1"/>
                <p:nvPr/>
              </p:nvSpPr>
              <p:spPr>
                <a:xfrm>
                  <a:off x="2961300" y="3538469"/>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2</m:t>
                            </m:r>
                          </m:sub>
                          <m:sup>
                            <m:r>
                              <a:rPr lang="en-CA" sz="1400" i="1">
                                <a:effectLst/>
                                <a:latin typeface="Cambria Math"/>
                                <a:ea typeface="Calibri"/>
                              </a:rPr>
                              <m:t>𝐹</m:t>
                            </m:r>
                          </m:sup>
                        </m:sSub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60" name="Zone de texte 13"/>
                <p:cNvSpPr txBox="1">
                  <a:spLocks noRot="1" noChangeAspect="1" noMove="1" noResize="1" noEditPoints="1" noAdjustHandles="1" noChangeArrowheads="1" noChangeShapeType="1" noTextEdit="1"/>
                </p:cNvSpPr>
                <p:nvPr/>
              </p:nvSpPr>
              <p:spPr>
                <a:xfrm>
                  <a:off x="2961300" y="3538469"/>
                  <a:ext cx="359410" cy="359410"/>
                </a:xfrm>
                <a:prstGeom prst="rect">
                  <a:avLst/>
                </a:prstGeom>
                <a:blipFill rotWithShape="1">
                  <a:blip r:embed="rId29"/>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Zone de texte 13"/>
                <p:cNvSpPr txBox="1"/>
                <p:nvPr/>
              </p:nvSpPr>
              <p:spPr>
                <a:xfrm>
                  <a:off x="3504225" y="3538469"/>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3</m:t>
                            </m:r>
                          </m:sub>
                          <m:sup>
                            <m:r>
                              <a:rPr lang="en-CA" sz="1400" i="1">
                                <a:effectLst/>
                                <a:latin typeface="Cambria Math"/>
                                <a:ea typeface="Calibri"/>
                              </a:rPr>
                              <m:t>𝐹</m:t>
                            </m:r>
                          </m:sup>
                        </m:sSub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61" name="Zone de texte 13"/>
                <p:cNvSpPr txBox="1">
                  <a:spLocks noRot="1" noChangeAspect="1" noMove="1" noResize="1" noEditPoints="1" noAdjustHandles="1" noChangeArrowheads="1" noChangeShapeType="1" noTextEdit="1"/>
                </p:cNvSpPr>
                <p:nvPr/>
              </p:nvSpPr>
              <p:spPr>
                <a:xfrm>
                  <a:off x="3504225" y="3538469"/>
                  <a:ext cx="359410" cy="359410"/>
                </a:xfrm>
                <a:prstGeom prst="rect">
                  <a:avLst/>
                </a:prstGeom>
                <a:blipFill rotWithShape="1">
                  <a:blip r:embed="rId30"/>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Zone de texte 13"/>
                <p:cNvSpPr txBox="1"/>
                <p:nvPr/>
              </p:nvSpPr>
              <p:spPr>
                <a:xfrm>
                  <a:off x="4047150" y="3538469"/>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4</m:t>
                            </m:r>
                          </m:sub>
                          <m:sup>
                            <m:r>
                              <a:rPr lang="en-CA" sz="1400" i="1">
                                <a:effectLst/>
                                <a:latin typeface="Cambria Math"/>
                                <a:ea typeface="Calibri"/>
                              </a:rPr>
                              <m:t>𝐹</m:t>
                            </m:r>
                          </m:sup>
                        </m:sSub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62" name="Zone de texte 13"/>
                <p:cNvSpPr txBox="1">
                  <a:spLocks noRot="1" noChangeAspect="1" noMove="1" noResize="1" noEditPoints="1" noAdjustHandles="1" noChangeArrowheads="1" noChangeShapeType="1" noTextEdit="1"/>
                </p:cNvSpPr>
                <p:nvPr/>
              </p:nvSpPr>
              <p:spPr>
                <a:xfrm>
                  <a:off x="4047150" y="3538469"/>
                  <a:ext cx="359410" cy="359410"/>
                </a:xfrm>
                <a:prstGeom prst="rect">
                  <a:avLst/>
                </a:prstGeom>
                <a:blipFill rotWithShape="1">
                  <a:blip r:embed="rId31"/>
                  <a:stretch>
                    <a:fillRect/>
                  </a:stretch>
                </a:blipFill>
                <a:ln w="19050">
                  <a:solidFill>
                    <a:schemeClr val="tx1"/>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Zone de texte 13"/>
                <p:cNvSpPr txBox="1"/>
                <p:nvPr/>
              </p:nvSpPr>
              <p:spPr>
                <a:xfrm>
                  <a:off x="4590075" y="3538469"/>
                  <a:ext cx="359410" cy="359410"/>
                </a:xfrm>
                <a:prstGeom prst="rect">
                  <a:avLst/>
                </a:prstGeom>
                <a:noFill/>
                <a:ln w="190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400" i="1">
                                <a:effectLst/>
                                <a:latin typeface="Cambria Math" panose="02040503050406030204" pitchFamily="18" charset="0"/>
                                <a:ea typeface="Calibri"/>
                              </a:rPr>
                            </m:ctrlPr>
                          </m:sSubSupPr>
                          <m:e>
                            <m:r>
                              <a:rPr lang="en-CA" sz="1400" i="1">
                                <a:effectLst/>
                                <a:latin typeface="Cambria Math"/>
                                <a:ea typeface="Calibri"/>
                              </a:rPr>
                              <m:t>𝐼</m:t>
                            </m:r>
                          </m:e>
                          <m:sub>
                            <m:r>
                              <a:rPr lang="en-CA" sz="1400" i="1">
                                <a:effectLst/>
                                <a:latin typeface="Cambria Math"/>
                                <a:ea typeface="Calibri"/>
                              </a:rPr>
                              <m:t>5</m:t>
                            </m:r>
                          </m:sub>
                          <m:sup>
                            <m:r>
                              <a:rPr lang="en-CA" sz="1400" i="1">
                                <a:effectLst/>
                                <a:latin typeface="Cambria Math"/>
                                <a:ea typeface="Calibri"/>
                              </a:rPr>
                              <m:t>𝐹</m:t>
                            </m:r>
                          </m:sup>
                        </m:sSubSup>
                      </m:oMath>
                    </m:oMathPara>
                  </a14:m>
                  <a:endParaRPr lang="en-US" sz="1400">
                    <a:effectLst/>
                    <a:latin typeface="Times New Roman"/>
                    <a:ea typeface="Times New Roman"/>
                  </a:endParaRPr>
                </a:p>
                <a:p>
                  <a:pPr marL="0" marR="0">
                    <a:lnSpc>
                      <a:spcPct val="115000"/>
                    </a:lnSpc>
                    <a:spcBef>
                      <a:spcPts val="0"/>
                    </a:spcBef>
                    <a:spcAft>
                      <a:spcPts val="1000"/>
                    </a:spcAft>
                  </a:pPr>
                  <a:r>
                    <a:rPr lang="en-CA" sz="1400">
                      <a:effectLst/>
                      <a:latin typeface="Times New Roman"/>
                      <a:ea typeface="Times New Roman"/>
                    </a:rPr>
                    <a:t> </a:t>
                  </a:r>
                  <a:endParaRPr lang="en-US" sz="1400">
                    <a:effectLst/>
                    <a:latin typeface="Times New Roman"/>
                    <a:ea typeface="Times New Roman"/>
                  </a:endParaRPr>
                </a:p>
              </p:txBody>
            </p:sp>
          </mc:Choice>
          <mc:Fallback xmlns="">
            <p:sp>
              <p:nvSpPr>
                <p:cNvPr id="63" name="Zone de texte 13"/>
                <p:cNvSpPr txBox="1">
                  <a:spLocks noRot="1" noChangeAspect="1" noMove="1" noResize="1" noEditPoints="1" noAdjustHandles="1" noChangeArrowheads="1" noChangeShapeType="1" noTextEdit="1"/>
                </p:cNvSpPr>
                <p:nvPr/>
              </p:nvSpPr>
              <p:spPr>
                <a:xfrm>
                  <a:off x="4590075" y="3538469"/>
                  <a:ext cx="359410" cy="359410"/>
                </a:xfrm>
                <a:prstGeom prst="rect">
                  <a:avLst/>
                </a:prstGeom>
                <a:blipFill rotWithShape="1">
                  <a:blip r:embed="rId32"/>
                  <a:stretch>
                    <a:fillRect/>
                  </a:stretch>
                </a:blipFill>
                <a:ln w="19050">
                  <a:solidFill>
                    <a:schemeClr val="tx1"/>
                  </a:solidFill>
                </a:ln>
                <a:effectLst/>
              </p:spPr>
              <p:txBody>
                <a:bodyPr/>
                <a:lstStyle/>
                <a:p>
                  <a:r>
                    <a:rPr lang="en-US">
                      <a:noFill/>
                    </a:rPr>
                    <a:t> </a:t>
                  </a:r>
                </a:p>
              </p:txBody>
            </p:sp>
          </mc:Fallback>
        </mc:AlternateContent>
        <p:cxnSp>
          <p:nvCxnSpPr>
            <p:cNvPr id="64" name="Connecteur droit avec flèche 159"/>
            <p:cNvCxnSpPr/>
            <p:nvPr/>
          </p:nvCxnSpPr>
          <p:spPr>
            <a:xfrm>
              <a:off x="3320710" y="3718174"/>
              <a:ext cx="18288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Connecteur droit avec flèche 160"/>
            <p:cNvCxnSpPr/>
            <p:nvPr/>
          </p:nvCxnSpPr>
          <p:spPr>
            <a:xfrm flipV="1">
              <a:off x="3863635" y="3718174"/>
              <a:ext cx="1835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Connecteur droit avec flèche 161"/>
            <p:cNvCxnSpPr/>
            <p:nvPr/>
          </p:nvCxnSpPr>
          <p:spPr>
            <a:xfrm>
              <a:off x="4406560" y="3718174"/>
              <a:ext cx="1835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162"/>
            <p:cNvCxnSpPr/>
            <p:nvPr/>
          </p:nvCxnSpPr>
          <p:spPr>
            <a:xfrm>
              <a:off x="4949485" y="3718174"/>
              <a:ext cx="1835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Connecteur en angle 163"/>
            <p:cNvCxnSpPr/>
            <p:nvPr/>
          </p:nvCxnSpPr>
          <p:spPr>
            <a:xfrm rot="16200000" flipH="1">
              <a:off x="1316208" y="176291"/>
              <a:ext cx="179710" cy="1442476"/>
            </a:xfrm>
            <a:prstGeom prst="bentConnector4">
              <a:avLst>
                <a:gd name="adj1" fmla="val -127205"/>
                <a:gd name="adj2" fmla="val 9981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avec flèche 164"/>
            <p:cNvCxnSpPr/>
            <p:nvPr/>
          </p:nvCxnSpPr>
          <p:spPr>
            <a:xfrm>
              <a:off x="1853270" y="1668076"/>
              <a:ext cx="83781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Connecteur en angle 165"/>
            <p:cNvCxnSpPr/>
            <p:nvPr/>
          </p:nvCxnSpPr>
          <p:spPr>
            <a:xfrm flipV="1">
              <a:off x="1852975" y="1668076"/>
              <a:ext cx="838110" cy="690903"/>
            </a:xfrm>
            <a:prstGeom prst="bentConnector3">
              <a:avLst>
                <a:gd name="adj1" fmla="val 35794"/>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en angle 167"/>
            <p:cNvCxnSpPr/>
            <p:nvPr/>
          </p:nvCxnSpPr>
          <p:spPr>
            <a:xfrm>
              <a:off x="863895" y="2358979"/>
              <a:ext cx="212430" cy="89408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en angle 170"/>
            <p:cNvCxnSpPr/>
            <p:nvPr/>
          </p:nvCxnSpPr>
          <p:spPr>
            <a:xfrm>
              <a:off x="863895" y="1663654"/>
              <a:ext cx="212430" cy="15703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avec flèche 174"/>
            <p:cNvCxnSpPr/>
            <p:nvPr/>
          </p:nvCxnSpPr>
          <p:spPr>
            <a:xfrm>
              <a:off x="1853860" y="987334"/>
              <a:ext cx="545465" cy="4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Connecteur en angle 175"/>
            <p:cNvCxnSpPr/>
            <p:nvPr/>
          </p:nvCxnSpPr>
          <p:spPr>
            <a:xfrm>
              <a:off x="863260" y="3054304"/>
              <a:ext cx="1289806" cy="1"/>
            </a:xfrm>
            <a:prstGeom prst="bentConnector4">
              <a:avLst>
                <a:gd name="adj1" fmla="val 16516"/>
                <a:gd name="adj2" fmla="val 2286010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avec flèche 178"/>
            <p:cNvCxnSpPr/>
            <p:nvPr/>
          </p:nvCxnSpPr>
          <p:spPr>
            <a:xfrm>
              <a:off x="2579030" y="1167086"/>
              <a:ext cx="0" cy="10121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onnecteur droit avec flèche 179"/>
            <p:cNvCxnSpPr/>
            <p:nvPr/>
          </p:nvCxnSpPr>
          <p:spPr>
            <a:xfrm>
              <a:off x="3141005" y="1167087"/>
              <a:ext cx="0" cy="10121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Connecteur droit avec flèche 180"/>
            <p:cNvCxnSpPr/>
            <p:nvPr/>
          </p:nvCxnSpPr>
          <p:spPr>
            <a:xfrm>
              <a:off x="3683930" y="1167039"/>
              <a:ext cx="0" cy="10122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Connecteur droit avec flèche 181"/>
            <p:cNvCxnSpPr/>
            <p:nvPr/>
          </p:nvCxnSpPr>
          <p:spPr>
            <a:xfrm>
              <a:off x="4226855" y="1167039"/>
              <a:ext cx="0" cy="10122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Connecteur droit avec flèche 182"/>
            <p:cNvCxnSpPr/>
            <p:nvPr/>
          </p:nvCxnSpPr>
          <p:spPr>
            <a:xfrm>
              <a:off x="4769780" y="1167039"/>
              <a:ext cx="0" cy="101223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Connecteur en angle 184"/>
            <p:cNvCxnSpPr/>
            <p:nvPr/>
          </p:nvCxnSpPr>
          <p:spPr>
            <a:xfrm rot="5400000">
              <a:off x="2666148" y="1760663"/>
              <a:ext cx="117524" cy="29176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en angle 185"/>
            <p:cNvCxnSpPr/>
            <p:nvPr/>
          </p:nvCxnSpPr>
          <p:spPr>
            <a:xfrm rot="5400000">
              <a:off x="3228123" y="1760663"/>
              <a:ext cx="117524" cy="29176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Connecteur en angle 186"/>
            <p:cNvCxnSpPr/>
            <p:nvPr/>
          </p:nvCxnSpPr>
          <p:spPr>
            <a:xfrm rot="5400000">
              <a:off x="3771048" y="1760663"/>
              <a:ext cx="117524" cy="29176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Connecteur en angle 187"/>
            <p:cNvCxnSpPr/>
            <p:nvPr/>
          </p:nvCxnSpPr>
          <p:spPr>
            <a:xfrm rot="5400000">
              <a:off x="4313973" y="1760663"/>
              <a:ext cx="117524" cy="29176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Connecteur en angle 188"/>
            <p:cNvCxnSpPr/>
            <p:nvPr/>
          </p:nvCxnSpPr>
          <p:spPr>
            <a:xfrm rot="5400000">
              <a:off x="4856898" y="1760663"/>
              <a:ext cx="117524" cy="291760"/>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Connecteur droit avec flèche 189"/>
            <p:cNvCxnSpPr/>
            <p:nvPr/>
          </p:nvCxnSpPr>
          <p:spPr>
            <a:xfrm>
              <a:off x="3062537" y="2538684"/>
              <a:ext cx="0" cy="35496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Connecteur droit avec flèche 190"/>
            <p:cNvCxnSpPr/>
            <p:nvPr/>
          </p:nvCxnSpPr>
          <p:spPr>
            <a:xfrm flipV="1">
              <a:off x="3207680" y="2538684"/>
              <a:ext cx="0" cy="35496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Connecteur droit avec flèche 191"/>
            <p:cNvCxnSpPr/>
            <p:nvPr/>
          </p:nvCxnSpPr>
          <p:spPr>
            <a:xfrm>
              <a:off x="3608683" y="2538684"/>
              <a:ext cx="0" cy="35496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Connecteur droit avec flèche 192"/>
            <p:cNvCxnSpPr/>
            <p:nvPr/>
          </p:nvCxnSpPr>
          <p:spPr>
            <a:xfrm flipV="1">
              <a:off x="3754098" y="2538684"/>
              <a:ext cx="0" cy="35496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9" name="Connecteur droit avec flèche 193"/>
            <p:cNvCxnSpPr/>
            <p:nvPr/>
          </p:nvCxnSpPr>
          <p:spPr>
            <a:xfrm>
              <a:off x="4151607" y="2538684"/>
              <a:ext cx="0" cy="35496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Connecteur droit avec flèche 194"/>
            <p:cNvCxnSpPr/>
            <p:nvPr/>
          </p:nvCxnSpPr>
          <p:spPr>
            <a:xfrm flipV="1">
              <a:off x="4297022" y="2538684"/>
              <a:ext cx="0" cy="35496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Connecteur droit avec flèche 195"/>
            <p:cNvCxnSpPr/>
            <p:nvPr/>
          </p:nvCxnSpPr>
          <p:spPr>
            <a:xfrm>
              <a:off x="4694533" y="2538684"/>
              <a:ext cx="0" cy="35496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196"/>
            <p:cNvCxnSpPr/>
            <p:nvPr/>
          </p:nvCxnSpPr>
          <p:spPr>
            <a:xfrm flipV="1">
              <a:off x="4839948" y="2538684"/>
              <a:ext cx="0" cy="35496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Connecteur droit avec flèche 197"/>
            <p:cNvCxnSpPr/>
            <p:nvPr/>
          </p:nvCxnSpPr>
          <p:spPr>
            <a:xfrm>
              <a:off x="3141005" y="3253059"/>
              <a:ext cx="0" cy="28541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Connecteur droit avec flèche 198"/>
            <p:cNvCxnSpPr/>
            <p:nvPr/>
          </p:nvCxnSpPr>
          <p:spPr>
            <a:xfrm>
              <a:off x="3683930" y="3253059"/>
              <a:ext cx="0" cy="28541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5" name="Connecteur droit avec flèche 199"/>
            <p:cNvCxnSpPr/>
            <p:nvPr/>
          </p:nvCxnSpPr>
          <p:spPr>
            <a:xfrm>
              <a:off x="4226855" y="3253059"/>
              <a:ext cx="0" cy="28541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Connecteur droit avec flèche 200"/>
            <p:cNvCxnSpPr/>
            <p:nvPr/>
          </p:nvCxnSpPr>
          <p:spPr>
            <a:xfrm>
              <a:off x="4769780" y="3253059"/>
              <a:ext cx="0" cy="28541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Connecteur droit avec flèche 201"/>
            <p:cNvCxnSpPr/>
            <p:nvPr/>
          </p:nvCxnSpPr>
          <p:spPr>
            <a:xfrm>
              <a:off x="171450" y="807677"/>
              <a:ext cx="332399"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8" name="Connecteur droit avec flèche 202"/>
            <p:cNvCxnSpPr/>
            <p:nvPr/>
          </p:nvCxnSpPr>
          <p:spPr>
            <a:xfrm>
              <a:off x="1160868" y="807677"/>
              <a:ext cx="33210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9" name="Zone de texte 205"/>
                <p:cNvSpPr txBox="1"/>
                <p:nvPr/>
              </p:nvSpPr>
              <p:spPr>
                <a:xfrm>
                  <a:off x="699385" y="333375"/>
                  <a:ext cx="482261"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200" i="1">
                                <a:effectLst/>
                                <a:latin typeface="Cambria Math" panose="02040503050406030204" pitchFamily="18" charset="0"/>
                                <a:ea typeface="Times New Roman"/>
                              </a:rPr>
                            </m:ctrlPr>
                          </m:sSubSupPr>
                          <m:e>
                            <m:r>
                              <a:rPr lang="en-CA" sz="1200" i="1">
                                <a:effectLst/>
                                <a:latin typeface="Cambria Math"/>
                                <a:ea typeface="Times New Roman"/>
                              </a:rPr>
                              <m:t>𝜆</m:t>
                            </m:r>
                          </m:e>
                          <m:sub>
                            <m:r>
                              <a:rPr lang="en-CA" sz="1200" i="1">
                                <a:effectLst/>
                                <a:latin typeface="Cambria Math"/>
                                <a:ea typeface="Times New Roman"/>
                              </a:rPr>
                              <m:t>0</m:t>
                            </m:r>
                          </m:sub>
                          <m:sup>
                            <m:r>
                              <a:rPr lang="en-CA" sz="1200" i="1">
                                <a:effectLst/>
                                <a:latin typeface="Cambria Math"/>
                                <a:ea typeface="Times New Roman"/>
                              </a:rPr>
                              <m:t>𝐻</m:t>
                            </m:r>
                          </m:sup>
                        </m:sSubSup>
                      </m:oMath>
                    </m:oMathPara>
                  </a14:m>
                  <a:endParaRPr lang="en-US" sz="1200">
                    <a:effectLst/>
                    <a:latin typeface="Times New Roman"/>
                    <a:ea typeface="Times New Roman"/>
                  </a:endParaRPr>
                </a:p>
                <a:p>
                  <a:pPr marL="0" marR="0">
                    <a:spcBef>
                      <a:spcPts val="0"/>
                    </a:spcBef>
                    <a:spcAft>
                      <a:spcPts val="0"/>
                    </a:spcAft>
                  </a:pPr>
                  <a:r>
                    <a:rPr lang="en-CA" sz="1200">
                      <a:effectLst/>
                      <a:latin typeface="Liberation Serif"/>
                      <a:ea typeface="Droid Sans Fallback"/>
                      <a:cs typeface="FreeSans"/>
                    </a:rPr>
                    <a:t> </a:t>
                  </a:r>
                  <a:endParaRPr lang="en-US" sz="1200">
                    <a:effectLst/>
                    <a:latin typeface="Liberation Serif"/>
                    <a:ea typeface="Droid Sans Fallback"/>
                    <a:cs typeface="FreeSans"/>
                  </a:endParaRPr>
                </a:p>
              </p:txBody>
            </p:sp>
          </mc:Choice>
          <mc:Fallback xmlns="">
            <p:sp>
              <p:nvSpPr>
                <p:cNvPr id="99" name="Zone de texte 205"/>
                <p:cNvSpPr txBox="1">
                  <a:spLocks noRot="1" noChangeAspect="1" noMove="1" noResize="1" noEditPoints="1" noAdjustHandles="1" noChangeArrowheads="1" noChangeShapeType="1" noTextEdit="1"/>
                </p:cNvSpPr>
                <p:nvPr/>
              </p:nvSpPr>
              <p:spPr>
                <a:xfrm>
                  <a:off x="699385" y="333375"/>
                  <a:ext cx="482261" cy="400050"/>
                </a:xfrm>
                <a:prstGeom prst="rect">
                  <a:avLst/>
                </a:prstGeom>
                <a:blipFill rotWithShape="1">
                  <a:blip r:embed="rId33"/>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Zone de texte 205"/>
                <p:cNvSpPr txBox="1"/>
                <p:nvPr/>
              </p:nvSpPr>
              <p:spPr>
                <a:xfrm>
                  <a:off x="1764638" y="749259"/>
                  <a:ext cx="48196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200" i="1">
                                <a:effectLst/>
                                <a:latin typeface="Cambria Math" panose="02040503050406030204" pitchFamily="18" charset="0"/>
                                <a:ea typeface="Times New Roman"/>
                              </a:rPr>
                            </m:ctrlPr>
                          </m:sSubSupPr>
                          <m:e>
                            <m:r>
                              <a:rPr lang="en-CA" sz="1200" i="1">
                                <a:effectLst/>
                                <a:latin typeface="Cambria Math"/>
                                <a:ea typeface="Times New Roman"/>
                              </a:rPr>
                              <m:t>𝜆</m:t>
                            </m:r>
                          </m:e>
                          <m:sub>
                            <m:r>
                              <a:rPr lang="en-CA" sz="1200" i="1">
                                <a:effectLst/>
                                <a:latin typeface="Cambria Math"/>
                                <a:ea typeface="Times New Roman"/>
                              </a:rPr>
                              <m:t>0</m:t>
                            </m:r>
                          </m:sub>
                          <m:sup>
                            <m:r>
                              <a:rPr lang="en-CA" sz="1200" i="1">
                                <a:effectLst/>
                                <a:latin typeface="Cambria Math"/>
                                <a:ea typeface="Times New Roman"/>
                              </a:rPr>
                              <m:t>𝐿</m:t>
                            </m:r>
                          </m:sup>
                        </m:sSubSup>
                      </m:oMath>
                    </m:oMathPara>
                  </a14:m>
                  <a:endParaRPr lang="en-US" sz="1200">
                    <a:effectLst/>
                    <a:latin typeface="Times New Roman"/>
                    <a:ea typeface="Times New Roman"/>
                  </a:endParaRPr>
                </a:p>
              </p:txBody>
            </p:sp>
          </mc:Choice>
          <mc:Fallback xmlns="">
            <p:sp>
              <p:nvSpPr>
                <p:cNvPr id="100" name="Zone de texte 205"/>
                <p:cNvSpPr txBox="1">
                  <a:spLocks noRot="1" noChangeAspect="1" noMove="1" noResize="1" noEditPoints="1" noAdjustHandles="1" noChangeArrowheads="1" noChangeShapeType="1" noTextEdit="1"/>
                </p:cNvSpPr>
                <p:nvPr/>
              </p:nvSpPr>
              <p:spPr>
                <a:xfrm>
                  <a:off x="1764638" y="749259"/>
                  <a:ext cx="481965" cy="400050"/>
                </a:xfrm>
                <a:prstGeom prst="rect">
                  <a:avLst/>
                </a:prstGeom>
                <a:blipFill rotWithShape="1">
                  <a:blip r:embed="rId34"/>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Zone de texte 205"/>
                <p:cNvSpPr txBox="1"/>
                <p:nvPr/>
              </p:nvSpPr>
              <p:spPr>
                <a:xfrm>
                  <a:off x="739731" y="1440293"/>
                  <a:ext cx="48196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100" i="1">
                                <a:effectLst/>
                                <a:latin typeface="Cambria Math" panose="02040503050406030204" pitchFamily="18" charset="0"/>
                                <a:ea typeface="Calibri"/>
                              </a:rPr>
                            </m:ctrlPr>
                          </m:sSubSupPr>
                          <m:e>
                            <m:r>
                              <a:rPr lang="en-CA" sz="1100" i="1">
                                <a:effectLst/>
                                <a:latin typeface="Cambria Math"/>
                                <a:ea typeface="Calibri"/>
                              </a:rPr>
                              <m:t>𝜆</m:t>
                            </m:r>
                          </m:e>
                          <m:sub>
                            <m:r>
                              <a:rPr lang="en-CA" sz="1100" i="1">
                                <a:effectLst/>
                                <a:latin typeface="Cambria Math"/>
                                <a:ea typeface="Calibri"/>
                              </a:rPr>
                              <m:t>1</m:t>
                            </m:r>
                          </m:sub>
                          <m:sup>
                            <m:r>
                              <a:rPr lang="en-CA" sz="1100" i="1">
                                <a:effectLst/>
                                <a:latin typeface="Cambria Math"/>
                                <a:ea typeface="Calibri"/>
                              </a:rPr>
                              <m:t>𝐻</m:t>
                            </m:r>
                          </m:sup>
                        </m:sSubSup>
                      </m:oMath>
                    </m:oMathPara>
                  </a14:m>
                  <a:endParaRPr lang="en-US" sz="1200">
                    <a:effectLst/>
                    <a:latin typeface="Times New Roman"/>
                    <a:ea typeface="Times New Roman"/>
                  </a:endParaRPr>
                </a:p>
              </p:txBody>
            </p:sp>
          </mc:Choice>
          <mc:Fallback xmlns="">
            <p:sp>
              <p:nvSpPr>
                <p:cNvPr id="101" name="Zone de texte 205"/>
                <p:cNvSpPr txBox="1">
                  <a:spLocks noRot="1" noChangeAspect="1" noMove="1" noResize="1" noEditPoints="1" noAdjustHandles="1" noChangeArrowheads="1" noChangeShapeType="1" noTextEdit="1"/>
                </p:cNvSpPr>
                <p:nvPr/>
              </p:nvSpPr>
              <p:spPr>
                <a:xfrm>
                  <a:off x="739731" y="1440293"/>
                  <a:ext cx="481965" cy="400050"/>
                </a:xfrm>
                <a:prstGeom prst="rect">
                  <a:avLst/>
                </a:prstGeom>
                <a:blipFill rotWithShape="1">
                  <a:blip r:embed="rId35"/>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Zone de texte 205"/>
                <p:cNvSpPr txBox="1"/>
                <p:nvPr/>
              </p:nvSpPr>
              <p:spPr>
                <a:xfrm>
                  <a:off x="730752" y="2146281"/>
                  <a:ext cx="48196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100" i="1">
                                <a:effectLst/>
                                <a:latin typeface="Cambria Math" panose="02040503050406030204" pitchFamily="18" charset="0"/>
                                <a:ea typeface="Calibri"/>
                              </a:rPr>
                            </m:ctrlPr>
                          </m:sSubSupPr>
                          <m:e>
                            <m:r>
                              <a:rPr lang="en-CA" sz="1100" i="1">
                                <a:effectLst/>
                                <a:latin typeface="Cambria Math"/>
                                <a:ea typeface="Calibri"/>
                              </a:rPr>
                              <m:t>𝜆</m:t>
                            </m:r>
                          </m:e>
                          <m:sub>
                            <m:r>
                              <a:rPr lang="en-CA" sz="1100" i="1">
                                <a:effectLst/>
                                <a:latin typeface="Cambria Math"/>
                                <a:ea typeface="Calibri"/>
                              </a:rPr>
                              <m:t>2</m:t>
                            </m:r>
                          </m:sub>
                          <m:sup>
                            <m:r>
                              <a:rPr lang="en-CA" sz="1100" i="1">
                                <a:effectLst/>
                                <a:latin typeface="Cambria Math"/>
                                <a:ea typeface="Calibri"/>
                              </a:rPr>
                              <m:t>𝐻</m:t>
                            </m:r>
                          </m:sup>
                        </m:sSubSup>
                      </m:oMath>
                    </m:oMathPara>
                  </a14:m>
                  <a:endParaRPr lang="en-US" sz="1200">
                    <a:effectLst/>
                    <a:latin typeface="Times New Roman"/>
                    <a:ea typeface="Times New Roman"/>
                  </a:endParaRPr>
                </a:p>
              </p:txBody>
            </p:sp>
          </mc:Choice>
          <mc:Fallback xmlns="">
            <p:sp>
              <p:nvSpPr>
                <p:cNvPr id="102" name="Zone de texte 205"/>
                <p:cNvSpPr txBox="1">
                  <a:spLocks noRot="1" noChangeAspect="1" noMove="1" noResize="1" noEditPoints="1" noAdjustHandles="1" noChangeArrowheads="1" noChangeShapeType="1" noTextEdit="1"/>
                </p:cNvSpPr>
                <p:nvPr/>
              </p:nvSpPr>
              <p:spPr>
                <a:xfrm>
                  <a:off x="730752" y="2146281"/>
                  <a:ext cx="481965" cy="400050"/>
                </a:xfrm>
                <a:prstGeom prst="rect">
                  <a:avLst/>
                </a:prstGeom>
                <a:blipFill rotWithShape="1">
                  <a:blip r:embed="rId36"/>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Zone de texte 205"/>
                <p:cNvSpPr txBox="1"/>
                <p:nvPr/>
              </p:nvSpPr>
              <p:spPr>
                <a:xfrm>
                  <a:off x="732450" y="2827950"/>
                  <a:ext cx="48196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100" i="1">
                                <a:effectLst/>
                                <a:latin typeface="Cambria Math" panose="02040503050406030204" pitchFamily="18" charset="0"/>
                                <a:ea typeface="Calibri"/>
                              </a:rPr>
                            </m:ctrlPr>
                          </m:sSubSupPr>
                          <m:e>
                            <m:r>
                              <a:rPr lang="en-CA" sz="1100" i="1">
                                <a:effectLst/>
                                <a:latin typeface="Cambria Math"/>
                                <a:ea typeface="Calibri"/>
                              </a:rPr>
                              <m:t>𝜆</m:t>
                            </m:r>
                          </m:e>
                          <m:sub>
                            <m:r>
                              <a:rPr lang="en-CA" sz="1100" i="1">
                                <a:effectLst/>
                                <a:latin typeface="Cambria Math"/>
                                <a:ea typeface="Calibri"/>
                              </a:rPr>
                              <m:t>3</m:t>
                            </m:r>
                          </m:sub>
                          <m:sup>
                            <m:r>
                              <a:rPr lang="en-CA" sz="1100" i="1">
                                <a:effectLst/>
                                <a:latin typeface="Cambria Math"/>
                                <a:ea typeface="Calibri"/>
                              </a:rPr>
                              <m:t>𝐻</m:t>
                            </m:r>
                          </m:sup>
                        </m:sSubSup>
                      </m:oMath>
                    </m:oMathPara>
                  </a14:m>
                  <a:endParaRPr lang="en-US" sz="1200">
                    <a:effectLst/>
                    <a:latin typeface="Times New Roman"/>
                    <a:ea typeface="Times New Roman"/>
                  </a:endParaRPr>
                </a:p>
              </p:txBody>
            </p:sp>
          </mc:Choice>
          <mc:Fallback xmlns="">
            <p:sp>
              <p:nvSpPr>
                <p:cNvPr id="103" name="Zone de texte 205"/>
                <p:cNvSpPr txBox="1">
                  <a:spLocks noRot="1" noChangeAspect="1" noMove="1" noResize="1" noEditPoints="1" noAdjustHandles="1" noChangeArrowheads="1" noChangeShapeType="1" noTextEdit="1"/>
                </p:cNvSpPr>
                <p:nvPr/>
              </p:nvSpPr>
              <p:spPr>
                <a:xfrm>
                  <a:off x="732450" y="2827950"/>
                  <a:ext cx="481965" cy="400050"/>
                </a:xfrm>
                <a:prstGeom prst="rect">
                  <a:avLst/>
                </a:prstGeom>
                <a:blipFill rotWithShape="1">
                  <a:blip r:embed="rId37"/>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Zone de texte 205"/>
                <p:cNvSpPr txBox="1"/>
                <p:nvPr/>
              </p:nvSpPr>
              <p:spPr>
                <a:xfrm>
                  <a:off x="1759875" y="1430309"/>
                  <a:ext cx="48196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100" i="1">
                                <a:effectLst/>
                                <a:latin typeface="Cambria Math" panose="02040503050406030204" pitchFamily="18" charset="0"/>
                                <a:ea typeface="Calibri"/>
                              </a:rPr>
                            </m:ctrlPr>
                          </m:sSubSupPr>
                          <m:e>
                            <m:r>
                              <a:rPr lang="en-CA" sz="1100" i="1">
                                <a:effectLst/>
                                <a:latin typeface="Cambria Math"/>
                                <a:ea typeface="Calibri"/>
                              </a:rPr>
                              <m:t>𝜆</m:t>
                            </m:r>
                          </m:e>
                          <m:sub>
                            <m:r>
                              <a:rPr lang="en-CA" sz="1100" i="1">
                                <a:effectLst/>
                                <a:latin typeface="Cambria Math"/>
                                <a:ea typeface="Calibri"/>
                              </a:rPr>
                              <m:t>1</m:t>
                            </m:r>
                          </m:sub>
                          <m:sup>
                            <m:r>
                              <a:rPr lang="en-CA" sz="1100" i="1">
                                <a:effectLst/>
                                <a:latin typeface="Cambria Math"/>
                                <a:ea typeface="Calibri"/>
                              </a:rPr>
                              <m:t>𝐿</m:t>
                            </m:r>
                          </m:sup>
                        </m:sSubSup>
                      </m:oMath>
                    </m:oMathPara>
                  </a14:m>
                  <a:endParaRPr lang="en-US" sz="1200">
                    <a:effectLst/>
                    <a:latin typeface="Times New Roman"/>
                    <a:ea typeface="Times New Roman"/>
                  </a:endParaRPr>
                </a:p>
              </p:txBody>
            </p:sp>
          </mc:Choice>
          <mc:Fallback xmlns="">
            <p:sp>
              <p:nvSpPr>
                <p:cNvPr id="104" name="Zone de texte 205"/>
                <p:cNvSpPr txBox="1">
                  <a:spLocks noRot="1" noChangeAspect="1" noMove="1" noResize="1" noEditPoints="1" noAdjustHandles="1" noChangeArrowheads="1" noChangeShapeType="1" noTextEdit="1"/>
                </p:cNvSpPr>
                <p:nvPr/>
              </p:nvSpPr>
              <p:spPr>
                <a:xfrm>
                  <a:off x="1759875" y="1430309"/>
                  <a:ext cx="481965" cy="400050"/>
                </a:xfrm>
                <a:prstGeom prst="rect">
                  <a:avLst/>
                </a:prstGeom>
                <a:blipFill rotWithShape="1">
                  <a:blip r:embed="rId38"/>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Zone de texte 205"/>
                <p:cNvSpPr txBox="1"/>
                <p:nvPr/>
              </p:nvSpPr>
              <p:spPr>
                <a:xfrm>
                  <a:off x="1756089" y="2127861"/>
                  <a:ext cx="48196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100" i="1">
                                <a:effectLst/>
                                <a:latin typeface="Cambria Math" panose="02040503050406030204" pitchFamily="18" charset="0"/>
                                <a:ea typeface="Calibri"/>
                              </a:rPr>
                            </m:ctrlPr>
                          </m:sSubSupPr>
                          <m:e>
                            <m:r>
                              <a:rPr lang="en-CA" sz="1100" i="1">
                                <a:effectLst/>
                                <a:latin typeface="Cambria Math"/>
                                <a:ea typeface="Calibri"/>
                              </a:rPr>
                              <m:t>𝜆</m:t>
                            </m:r>
                          </m:e>
                          <m:sub>
                            <m:r>
                              <a:rPr lang="en-CA" sz="1100" i="1">
                                <a:effectLst/>
                                <a:latin typeface="Cambria Math"/>
                                <a:ea typeface="Calibri"/>
                              </a:rPr>
                              <m:t>2</m:t>
                            </m:r>
                          </m:sub>
                          <m:sup>
                            <m:r>
                              <a:rPr lang="en-CA" sz="1100" i="1">
                                <a:effectLst/>
                                <a:latin typeface="Cambria Math"/>
                                <a:ea typeface="Calibri"/>
                              </a:rPr>
                              <m:t>𝐿</m:t>
                            </m:r>
                          </m:sup>
                        </m:sSubSup>
                      </m:oMath>
                    </m:oMathPara>
                  </a14:m>
                  <a:endParaRPr lang="en-US" sz="1200">
                    <a:effectLst/>
                    <a:latin typeface="Times New Roman"/>
                    <a:ea typeface="Times New Roman"/>
                  </a:endParaRPr>
                </a:p>
              </p:txBody>
            </p:sp>
          </mc:Choice>
          <mc:Fallback xmlns="">
            <p:sp>
              <p:nvSpPr>
                <p:cNvPr id="105" name="Zone de texte 205"/>
                <p:cNvSpPr txBox="1">
                  <a:spLocks noRot="1" noChangeAspect="1" noMove="1" noResize="1" noEditPoints="1" noAdjustHandles="1" noChangeArrowheads="1" noChangeShapeType="1" noTextEdit="1"/>
                </p:cNvSpPr>
                <p:nvPr/>
              </p:nvSpPr>
              <p:spPr>
                <a:xfrm>
                  <a:off x="1756089" y="2127861"/>
                  <a:ext cx="481965" cy="400050"/>
                </a:xfrm>
                <a:prstGeom prst="rect">
                  <a:avLst/>
                </a:prstGeom>
                <a:blipFill rotWithShape="1">
                  <a:blip r:embed="rId39"/>
                  <a:stretch>
                    <a:fillRect/>
                  </a:stretch>
                </a:blipFill>
                <a:ln w="6350">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Zone de texte 205"/>
                <p:cNvSpPr txBox="1"/>
                <p:nvPr/>
              </p:nvSpPr>
              <p:spPr>
                <a:xfrm>
                  <a:off x="1764638" y="3039064"/>
                  <a:ext cx="48196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1000"/>
                    </a:spcAft>
                  </a:pPr>
                  <a14:m>
                    <m:oMathPara xmlns:m="http://schemas.openxmlformats.org/officeDocument/2006/math">
                      <m:oMathParaPr>
                        <m:jc m:val="centerGroup"/>
                      </m:oMathParaPr>
                      <m:oMath xmlns:m="http://schemas.openxmlformats.org/officeDocument/2006/math">
                        <m:sSubSup>
                          <m:sSubSupPr>
                            <m:ctrlPr>
                              <a:rPr lang="en-US" sz="1100" i="1">
                                <a:effectLst/>
                                <a:latin typeface="Cambria Math" panose="02040503050406030204" pitchFamily="18" charset="0"/>
                                <a:ea typeface="Calibri"/>
                              </a:rPr>
                            </m:ctrlPr>
                          </m:sSubSupPr>
                          <m:e>
                            <m:r>
                              <a:rPr lang="en-CA" sz="1100" i="1">
                                <a:effectLst/>
                                <a:latin typeface="Cambria Math"/>
                                <a:ea typeface="Calibri"/>
                              </a:rPr>
                              <m:t>𝜆</m:t>
                            </m:r>
                          </m:e>
                          <m:sub>
                            <m:r>
                              <a:rPr lang="en-CA" sz="1100" i="1">
                                <a:effectLst/>
                                <a:latin typeface="Cambria Math"/>
                                <a:ea typeface="Calibri"/>
                              </a:rPr>
                              <m:t>3</m:t>
                            </m:r>
                          </m:sub>
                          <m:sup>
                            <m:r>
                              <a:rPr lang="en-CA" sz="1100" i="1">
                                <a:effectLst/>
                                <a:latin typeface="Cambria Math"/>
                                <a:ea typeface="Calibri"/>
                              </a:rPr>
                              <m:t>𝐿</m:t>
                            </m:r>
                          </m:sup>
                        </m:sSubSup>
                      </m:oMath>
                    </m:oMathPara>
                  </a14:m>
                  <a:endParaRPr lang="en-US" sz="1200">
                    <a:effectLst/>
                    <a:latin typeface="Times New Roman"/>
                    <a:ea typeface="Times New Roman"/>
                  </a:endParaRPr>
                </a:p>
              </p:txBody>
            </p:sp>
          </mc:Choice>
          <mc:Fallback xmlns="">
            <p:sp>
              <p:nvSpPr>
                <p:cNvPr id="106" name="Zone de texte 205"/>
                <p:cNvSpPr txBox="1">
                  <a:spLocks noRot="1" noChangeAspect="1" noMove="1" noResize="1" noEditPoints="1" noAdjustHandles="1" noChangeArrowheads="1" noChangeShapeType="1" noTextEdit="1"/>
                </p:cNvSpPr>
                <p:nvPr/>
              </p:nvSpPr>
              <p:spPr>
                <a:xfrm>
                  <a:off x="1764638" y="3039064"/>
                  <a:ext cx="481965" cy="400050"/>
                </a:xfrm>
                <a:prstGeom prst="rect">
                  <a:avLst/>
                </a:prstGeom>
                <a:blipFill rotWithShape="1">
                  <a:blip r:embed="rId40"/>
                  <a:stretch>
                    <a:fillRect/>
                  </a:stretch>
                </a:blipFill>
                <a:ln w="6350">
                  <a:noFill/>
                </a:ln>
                <a:effectLst/>
              </p:spPr>
              <p:txBody>
                <a:bodyPr/>
                <a:lstStyle/>
                <a:p>
                  <a:r>
                    <a:rPr lang="en-US">
                      <a:noFill/>
                    </a:rPr>
                    <a:t> </a:t>
                  </a:r>
                </a:p>
              </p:txBody>
            </p:sp>
          </mc:Fallback>
        </mc:AlternateContent>
        <p:cxnSp>
          <p:nvCxnSpPr>
            <p:cNvPr id="107" name="Connecteur droit 1"/>
            <p:cNvCxnSpPr/>
            <p:nvPr/>
          </p:nvCxnSpPr>
          <p:spPr>
            <a:xfrm>
              <a:off x="2153066" y="2081213"/>
              <a:ext cx="0" cy="9921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6172200" y="1676400"/>
            <a:ext cx="2819400" cy="4401205"/>
          </a:xfrm>
          <a:prstGeom prst="rect">
            <a:avLst/>
          </a:prstGeom>
          <a:noFill/>
        </p:spPr>
        <p:txBody>
          <a:bodyPr wrap="square" rtlCol="0">
            <a:spAutoFit/>
          </a:bodyPr>
          <a:lstStyle/>
          <a:p>
            <a:pPr marL="342900" indent="-342900">
              <a:spcAft>
                <a:spcPts val="1200"/>
              </a:spcAft>
              <a:buClr>
                <a:schemeClr val="accent1"/>
              </a:buClr>
              <a:buFont typeface="Arial" panose="020B0604020202020204" pitchFamily="34" charset="0"/>
              <a:buChar char="•"/>
            </a:pPr>
            <a:r>
              <a:rPr lang="en-US" sz="2000" dirty="0" smtClean="0"/>
              <a:t>VE stratified by immune response:</a:t>
            </a:r>
          </a:p>
          <a:p>
            <a:pPr marL="342900" indent="-117475">
              <a:buFontTx/>
              <a:buChar char="-"/>
            </a:pPr>
            <a:r>
              <a:rPr lang="en-US" sz="2000" dirty="0" smtClean="0"/>
              <a:t>72% responders</a:t>
            </a:r>
          </a:p>
          <a:p>
            <a:pPr marL="342900" indent="-117475">
              <a:spcAft>
                <a:spcPts val="1200"/>
              </a:spcAft>
              <a:buFontTx/>
              <a:buChar char="-"/>
            </a:pPr>
            <a:r>
              <a:rPr lang="en-US" sz="2000" dirty="0" smtClean="0"/>
              <a:t>28% non-responders</a:t>
            </a:r>
          </a:p>
          <a:p>
            <a:pPr marL="342900" indent="-342900">
              <a:spcAft>
                <a:spcPts val="1200"/>
              </a:spcAft>
              <a:buClr>
                <a:schemeClr val="accent1"/>
              </a:buClr>
              <a:buFont typeface="Arial" panose="020B0604020202020204" pitchFamily="34" charset="0"/>
              <a:buChar char="•"/>
            </a:pPr>
            <a:r>
              <a:rPr lang="en-US" sz="2000" dirty="0" smtClean="0"/>
              <a:t>Time-dependent VE:</a:t>
            </a:r>
          </a:p>
          <a:p>
            <a:pPr marL="344488" indent="-119063">
              <a:buFontTx/>
              <a:buChar char="-"/>
            </a:pPr>
            <a:r>
              <a:rPr lang="en-US" sz="2000" dirty="0" smtClean="0"/>
              <a:t>20% for 0-6 m</a:t>
            </a:r>
          </a:p>
          <a:p>
            <a:pPr marL="344488" indent="-119063">
              <a:buFontTx/>
              <a:buChar char="-"/>
            </a:pPr>
            <a:r>
              <a:rPr lang="en-US" sz="2000" dirty="0" smtClean="0"/>
              <a:t>80% for 6-18m</a:t>
            </a:r>
          </a:p>
          <a:p>
            <a:pPr marL="344488" indent="-119063">
              <a:buFontTx/>
              <a:buChar char="-"/>
            </a:pPr>
            <a:r>
              <a:rPr lang="en-US" sz="2000" dirty="0" smtClean="0"/>
              <a:t>20% for 18-24m</a:t>
            </a:r>
          </a:p>
          <a:p>
            <a:pPr marL="342900" indent="-342900">
              <a:spcBef>
                <a:spcPts val="1200"/>
              </a:spcBef>
              <a:spcAft>
                <a:spcPts val="1200"/>
              </a:spcAft>
              <a:buClr>
                <a:schemeClr val="accent1"/>
              </a:buClr>
              <a:buFont typeface="Arial" panose="020B0604020202020204" pitchFamily="34" charset="0"/>
              <a:buChar char="•"/>
            </a:pPr>
            <a:r>
              <a:rPr lang="en-US" sz="2000" dirty="0" smtClean="0"/>
              <a:t>HIV+ stratified by CD4 count with distinct rate of HIV diagnosis</a:t>
            </a:r>
            <a:endParaRPr lang="en-US" sz="2000" dirty="0"/>
          </a:p>
        </p:txBody>
      </p:sp>
      <p:sp>
        <p:nvSpPr>
          <p:cNvPr id="108" name="Rectangle 107"/>
          <p:cNvSpPr/>
          <p:nvPr/>
        </p:nvSpPr>
        <p:spPr>
          <a:xfrm>
            <a:off x="2667000" y="1752600"/>
            <a:ext cx="631872" cy="360040"/>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en-CA" sz="1000" dirty="0" smtClean="0">
                <a:solidFill>
                  <a:sysClr val="windowText" lastClr="000000"/>
                </a:solidFill>
              </a:rPr>
              <a:t>Acute/</a:t>
            </a:r>
          </a:p>
          <a:p>
            <a:pPr algn="ctr"/>
            <a:r>
              <a:rPr lang="en-CA" sz="1000" dirty="0" smtClean="0">
                <a:solidFill>
                  <a:sysClr val="windowText" lastClr="000000"/>
                </a:solidFill>
              </a:rPr>
              <a:t>Recent</a:t>
            </a:r>
            <a:endParaRPr lang="en-CA" sz="1000" dirty="0">
              <a:solidFill>
                <a:sysClr val="windowText" lastClr="000000"/>
              </a:solidFill>
            </a:endParaRPr>
          </a:p>
        </p:txBody>
      </p:sp>
      <p:sp>
        <p:nvSpPr>
          <p:cNvPr id="109" name="Rectangle 108"/>
          <p:cNvSpPr/>
          <p:nvPr/>
        </p:nvSpPr>
        <p:spPr>
          <a:xfrm>
            <a:off x="3217230" y="1514611"/>
            <a:ext cx="807614" cy="360040"/>
          </a:xfrm>
          <a:prstGeom prst="rect">
            <a:avLst/>
          </a:prstGeom>
          <a:solidFill>
            <a:schemeClr val="bg1"/>
          </a:solidFill>
          <a:ln w="19050">
            <a:noFill/>
          </a:ln>
        </p:spPr>
        <p:style>
          <a:lnRef idx="2">
            <a:schemeClr val="dk1"/>
          </a:lnRef>
          <a:fillRef idx="1">
            <a:schemeClr val="lt1"/>
          </a:fillRef>
          <a:effectRef idx="0">
            <a:schemeClr val="dk1"/>
          </a:effectRef>
          <a:fontRef idx="minor">
            <a:schemeClr val="dk1"/>
          </a:fontRef>
        </p:style>
        <p:txBody>
          <a:bodyPr rtlCol="0" anchor="ctr"/>
          <a:lstStyle/>
          <a:p>
            <a:pPr algn="r"/>
            <a:r>
              <a:rPr lang="en-CA" sz="1100" dirty="0"/>
              <a:t>CD4&gt;500</a:t>
            </a:r>
          </a:p>
        </p:txBody>
      </p:sp>
      <p:sp>
        <p:nvSpPr>
          <p:cNvPr id="110" name="Rectangle 109"/>
          <p:cNvSpPr/>
          <p:nvPr/>
        </p:nvSpPr>
        <p:spPr>
          <a:xfrm>
            <a:off x="3773070" y="1773560"/>
            <a:ext cx="875130" cy="36004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en-CA" sz="1000" dirty="0" smtClean="0"/>
              <a:t>CD4 350-500</a:t>
            </a:r>
            <a:endParaRPr lang="en-CA" sz="1000" dirty="0"/>
          </a:p>
        </p:txBody>
      </p:sp>
      <p:sp>
        <p:nvSpPr>
          <p:cNvPr id="111" name="Rectangle 110"/>
          <p:cNvSpPr/>
          <p:nvPr/>
        </p:nvSpPr>
        <p:spPr>
          <a:xfrm>
            <a:off x="4343400" y="1514611"/>
            <a:ext cx="891273" cy="36004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tlCol="0" anchor="ctr"/>
          <a:lstStyle/>
          <a:p>
            <a:pPr algn="ctr"/>
            <a:r>
              <a:rPr lang="en-CA" sz="1000" dirty="0" smtClean="0">
                <a:solidFill>
                  <a:sysClr val="windowText" lastClr="000000"/>
                </a:solidFill>
              </a:rPr>
              <a:t> CD4 200-350</a:t>
            </a:r>
            <a:endParaRPr lang="en-CA" sz="1000" dirty="0">
              <a:solidFill>
                <a:sysClr val="windowText" lastClr="000000"/>
              </a:solidFill>
            </a:endParaRPr>
          </a:p>
        </p:txBody>
      </p:sp>
      <p:sp>
        <p:nvSpPr>
          <p:cNvPr id="112" name="Rectangle 111"/>
          <p:cNvSpPr/>
          <p:nvPr/>
        </p:nvSpPr>
        <p:spPr>
          <a:xfrm>
            <a:off x="4876800" y="1849760"/>
            <a:ext cx="904242" cy="360040"/>
          </a:xfrm>
          <a:prstGeom prst="rect">
            <a:avLst/>
          </a:prstGeom>
          <a:noFill/>
          <a:ln w="19050">
            <a:noFill/>
          </a:ln>
        </p:spPr>
        <p:style>
          <a:lnRef idx="2">
            <a:schemeClr val="dk1"/>
          </a:lnRef>
          <a:fillRef idx="1">
            <a:schemeClr val="lt1"/>
          </a:fillRef>
          <a:effectRef idx="0">
            <a:schemeClr val="dk1"/>
          </a:effectRef>
          <a:fontRef idx="minor">
            <a:schemeClr val="dk1"/>
          </a:fontRef>
        </p:style>
        <p:txBody>
          <a:bodyPr rtlCol="0" anchor="ctr"/>
          <a:lstStyle/>
          <a:p>
            <a:r>
              <a:rPr lang="en-CA" sz="1000" dirty="0" smtClean="0">
                <a:solidFill>
                  <a:sysClr val="windowText" lastClr="000000"/>
                </a:solidFill>
              </a:rPr>
              <a:t>    CD4 &lt; 200</a:t>
            </a:r>
            <a:endParaRPr lang="en-CA" sz="1000" dirty="0">
              <a:solidFill>
                <a:sysClr val="windowText" lastClr="000000"/>
              </a:solidFill>
            </a:endParaRPr>
          </a:p>
        </p:txBody>
      </p:sp>
      <p:sp>
        <p:nvSpPr>
          <p:cNvPr id="113" name="TextBox 112"/>
          <p:cNvSpPr txBox="1"/>
          <p:nvPr/>
        </p:nvSpPr>
        <p:spPr>
          <a:xfrm>
            <a:off x="307290" y="5715000"/>
            <a:ext cx="6062663" cy="533400"/>
          </a:xfrm>
          <a:prstGeom prst="rect">
            <a:avLst/>
          </a:prstGeom>
        </p:spPr>
        <p:txBody>
          <a:bodyPr vert="horz" wrap="none" lIns="91440" tIns="45720" rIns="91440" bIns="45720" rtlCol="0">
            <a:normAutofit fontScale="92500" lnSpcReduction="10000"/>
          </a:bodyPr>
          <a:lstStyle/>
          <a:p>
            <a:r>
              <a:rPr lang="en-US" sz="1600" b="1" dirty="0" smtClean="0">
                <a:solidFill>
                  <a:schemeClr val="tx2"/>
                </a:solidFill>
              </a:rPr>
              <a:t>* </a:t>
            </a:r>
            <a:r>
              <a:rPr lang="en-US" sz="1600" b="1" dirty="0">
                <a:solidFill>
                  <a:schemeClr val="tx2"/>
                </a:solidFill>
              </a:rPr>
              <a:t>Analysis performed by Simon de </a:t>
            </a:r>
            <a:r>
              <a:rPr lang="en-US" sz="1600" b="1" dirty="0" smtClean="0">
                <a:solidFill>
                  <a:schemeClr val="tx2"/>
                </a:solidFill>
              </a:rPr>
              <a:t>Montigny at University of Montreal.</a:t>
            </a:r>
          </a:p>
          <a:p>
            <a:r>
              <a:rPr lang="en-US" sz="1600" b="1" dirty="0" smtClean="0">
                <a:solidFill>
                  <a:schemeClr val="tx2"/>
                </a:solidFill>
              </a:rPr>
              <a:t>Presented at the 2016 HIV Vaccine Keystone Symposium  </a:t>
            </a:r>
          </a:p>
        </p:txBody>
      </p:sp>
    </p:spTree>
    <p:extLst>
      <p:ext uri="{BB962C8B-B14F-4D97-AF65-F5344CB8AC3E}">
        <p14:creationId xmlns:p14="http://schemas.microsoft.com/office/powerpoint/2010/main" val="3111010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Calibration and Vaccination Schedules</a:t>
            </a:r>
            <a:endParaRPr lang="en-US" dirty="0"/>
          </a:p>
        </p:txBody>
      </p:sp>
      <p:sp>
        <p:nvSpPr>
          <p:cNvPr id="3" name="Content Placeholder 2"/>
          <p:cNvSpPr>
            <a:spLocks noGrp="1"/>
          </p:cNvSpPr>
          <p:nvPr>
            <p:ph idx="1"/>
          </p:nvPr>
        </p:nvSpPr>
        <p:spPr>
          <a:xfrm>
            <a:off x="304800" y="1219200"/>
            <a:ext cx="8001000" cy="1371600"/>
          </a:xfrm>
        </p:spPr>
        <p:txBody>
          <a:bodyPr>
            <a:normAutofit/>
          </a:bodyPr>
          <a:lstStyle/>
          <a:p>
            <a:pPr>
              <a:tabLst>
                <a:tab pos="2743200" algn="l"/>
                <a:tab pos="5254625" algn="l"/>
              </a:tabLst>
            </a:pPr>
            <a:r>
              <a:rPr lang="en-CA" sz="2400" dirty="0"/>
              <a:t>C</a:t>
            </a:r>
            <a:r>
              <a:rPr lang="en-CA" sz="2400" dirty="0" smtClean="0"/>
              <a:t>alibrated to </a:t>
            </a:r>
            <a:r>
              <a:rPr lang="en-CA" sz="2400" dirty="0"/>
              <a:t>2012 </a:t>
            </a:r>
            <a:r>
              <a:rPr lang="en-CA" sz="2400" dirty="0" smtClean="0"/>
              <a:t>demographic and epidemiologic </a:t>
            </a:r>
            <a:r>
              <a:rPr lang="en-CA" sz="2400" dirty="0"/>
              <a:t>data for South </a:t>
            </a:r>
            <a:r>
              <a:rPr lang="en-CA" sz="2400" dirty="0" smtClean="0"/>
              <a:t>Africa: 	</a:t>
            </a:r>
            <a:r>
              <a:rPr lang="en-CA" sz="2000" b="1" dirty="0" smtClean="0"/>
              <a:t>- Population size 	- HIV </a:t>
            </a:r>
            <a:r>
              <a:rPr lang="en-CA" sz="2000" b="1" dirty="0"/>
              <a:t>prevalence </a:t>
            </a:r>
            <a:r>
              <a:rPr lang="en-CA" sz="2000" b="1" dirty="0" smtClean="0"/>
              <a:t>	</a:t>
            </a:r>
          </a:p>
          <a:p>
            <a:pPr marL="0" indent="0">
              <a:buNone/>
              <a:tabLst>
                <a:tab pos="2743200" algn="l"/>
                <a:tab pos="5254625" algn="l"/>
              </a:tabLst>
            </a:pPr>
            <a:r>
              <a:rPr lang="en-CA" sz="2000" b="1" dirty="0" smtClean="0"/>
              <a:t>     - </a:t>
            </a:r>
            <a:r>
              <a:rPr lang="en-CA" sz="2000" b="1" dirty="0"/>
              <a:t>ART </a:t>
            </a:r>
            <a:r>
              <a:rPr lang="en-CA" sz="2000" b="1" dirty="0" smtClean="0"/>
              <a:t>coverage 	- HIV incidence 	- Undiagnosed HIV+</a:t>
            </a:r>
            <a:endParaRPr lang="en-US" sz="2000" b="1" dirty="0"/>
          </a:p>
        </p:txBody>
      </p:sp>
      <p:sp>
        <p:nvSpPr>
          <p:cNvPr id="4" name="Content Placeholder 2"/>
          <p:cNvSpPr txBox="1">
            <a:spLocks/>
          </p:cNvSpPr>
          <p:nvPr/>
        </p:nvSpPr>
        <p:spPr>
          <a:xfrm>
            <a:off x="304800" y="2590800"/>
            <a:ext cx="3962400" cy="2971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FF0000"/>
              </a:buClr>
            </a:pPr>
            <a:r>
              <a:rPr lang="en-CA" sz="2400" dirty="0" smtClean="0"/>
              <a:t>Vaccine coverage targets:</a:t>
            </a:r>
          </a:p>
          <a:p>
            <a:pPr marL="457200" lvl="1" indent="0">
              <a:buClr>
                <a:srgbClr val="FF0000"/>
              </a:buClr>
              <a:buNone/>
            </a:pPr>
            <a:r>
              <a:rPr lang="en-CA" sz="2000" b="1" dirty="0" smtClean="0"/>
              <a:t>20% / 50% / 80%</a:t>
            </a:r>
          </a:p>
          <a:p>
            <a:pPr>
              <a:buClr>
                <a:srgbClr val="FF0000"/>
              </a:buClr>
            </a:pPr>
            <a:r>
              <a:rPr lang="en-CA" sz="2400" dirty="0" smtClean="0"/>
              <a:t>ART eligibility criteria:</a:t>
            </a:r>
          </a:p>
          <a:p>
            <a:pPr marL="457200" lvl="1" indent="0">
              <a:buClr>
                <a:srgbClr val="FF0000"/>
              </a:buClr>
              <a:buNone/>
            </a:pPr>
            <a:r>
              <a:rPr lang="en-CA" sz="2000" b="1" dirty="0" smtClean="0"/>
              <a:t>CD4&lt;350 / CD4&lt;500 / Test&amp; treat</a:t>
            </a:r>
          </a:p>
          <a:p>
            <a:pPr>
              <a:buClr>
                <a:srgbClr val="FF0000"/>
              </a:buClr>
            </a:pPr>
            <a:r>
              <a:rPr lang="en-CA" sz="2400" dirty="0" smtClean="0"/>
              <a:t>Vaccination strategies:</a:t>
            </a:r>
          </a:p>
          <a:p>
            <a:pPr marL="457200" lvl="1" indent="0">
              <a:buClr>
                <a:srgbClr val="FF0000"/>
              </a:buClr>
              <a:buNone/>
            </a:pPr>
            <a:r>
              <a:rPr lang="en-CA" sz="2000" b="1" dirty="0" smtClean="0"/>
              <a:t>Continuous</a:t>
            </a:r>
          </a:p>
          <a:p>
            <a:pPr marL="457200" lvl="1" indent="0">
              <a:buClr>
                <a:srgbClr val="FF0000"/>
              </a:buClr>
              <a:buNone/>
            </a:pPr>
            <a:r>
              <a:rPr lang="en-CA" sz="2000" b="1" dirty="0" smtClean="0"/>
              <a:t>Campaign (every 2 years)</a:t>
            </a:r>
            <a:endParaRPr lang="en-US" sz="20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590800"/>
            <a:ext cx="4572000" cy="3604382"/>
          </a:xfrm>
          <a:prstGeom prst="rect">
            <a:avLst/>
          </a:prstGeom>
        </p:spPr>
      </p:pic>
    </p:spTree>
    <p:extLst>
      <p:ext uri="{BB962C8B-B14F-4D97-AF65-F5344CB8AC3E}">
        <p14:creationId xmlns:p14="http://schemas.microsoft.com/office/powerpoint/2010/main" val="1448477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295400"/>
            <a:ext cx="4572000" cy="380577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447800"/>
            <a:ext cx="4572000" cy="3581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2209800"/>
            <a:ext cx="4419600" cy="3832318"/>
          </a:xfrm>
          <a:prstGeom prst="rect">
            <a:avLst/>
          </a:prstGeom>
        </p:spPr>
      </p:pic>
    </p:spTree>
    <p:extLst>
      <p:ext uri="{BB962C8B-B14F-4D97-AF65-F5344CB8AC3E}">
        <p14:creationId xmlns:p14="http://schemas.microsoft.com/office/powerpoint/2010/main" val="131250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v6">
  <a:themeElements>
    <a:clrScheme name="HVTN-new">
      <a:dk1>
        <a:srgbClr val="404041"/>
      </a:dk1>
      <a:lt1>
        <a:srgbClr val="FFFFFF"/>
      </a:lt1>
      <a:dk2>
        <a:srgbClr val="3589A5"/>
      </a:dk2>
      <a:lt2>
        <a:srgbClr val="404041"/>
      </a:lt2>
      <a:accent1>
        <a:srgbClr val="DC3B0F"/>
      </a:accent1>
      <a:accent2>
        <a:srgbClr val="3589A5"/>
      </a:accent2>
      <a:accent3>
        <a:srgbClr val="404041"/>
      </a:accent3>
      <a:accent4>
        <a:srgbClr val="8B8B8D"/>
      </a:accent4>
      <a:accent5>
        <a:srgbClr val="EF6D49"/>
      </a:accent5>
      <a:accent6>
        <a:srgbClr val="A5A5A5"/>
      </a:accent6>
      <a:hlink>
        <a:srgbClr val="EF6D49"/>
      </a:hlink>
      <a:folHlink>
        <a:srgbClr val="EF6D49"/>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CA7C4"/>
        </a:solidFill>
        <a:ln>
          <a:noFill/>
        </a:ln>
      </a:spPr>
      <a:bodyPr rtlCol="0" anchor="ctr"/>
      <a:lstStyle>
        <a:defPPr algn="ctr">
          <a:defRPr/>
        </a:defPPr>
      </a:lstStyle>
      <a:style>
        <a:lnRef idx="2">
          <a:schemeClr val="accent5"/>
        </a:lnRef>
        <a:fillRef idx="1">
          <a:schemeClr val="lt1"/>
        </a:fillRef>
        <a:effectRef idx="0">
          <a:schemeClr val="accent5"/>
        </a:effectRef>
        <a:fontRef idx="minor">
          <a:schemeClr val="dk1"/>
        </a:fontRef>
      </a:style>
    </a:spDef>
    <a:txDef>
      <a:spPr/>
      <a:bodyPr vert="horz" wrap="none" lIns="91440" tIns="45720" rIns="91440" bIns="45720" rtlCol="0">
        <a:normAutofit/>
      </a:bodyPr>
      <a:lstStyle>
        <a:defPPr>
          <a:defRPr sz="1600" dirty="0" smtClean="0">
            <a:solidFill>
              <a:schemeClr val="bg2"/>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6CA0B617D2DD498B639B5695A764B4" ma:contentTypeVersion="2" ma:contentTypeDescription="Create a new document." ma:contentTypeScope="" ma:versionID="12ce6ba286d8a722fbeda7b993b86f49">
  <xsd:schema xmlns:xsd="http://www.w3.org/2001/XMLSchema" xmlns:xs="http://www.w3.org/2001/XMLSchema" xmlns:p="http://schemas.microsoft.com/office/2006/metadata/properties" xmlns:ns2="6d2bc46a-f014-48ed-be59-9d6cf5da36fb" targetNamespace="http://schemas.microsoft.com/office/2006/metadata/properties" ma:root="true" ma:fieldsID="679a8e4ae1d572e94e67380fd784e4fb" ns2:_="">
    <xsd:import namespace="6d2bc46a-f014-48ed-be59-9d6cf5da36fb"/>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bc46a-f014-48ed-be59-9d6cf5da36f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d2bc46a-f014-48ed-be59-9d6cf5da36fb">6FCQ3RPYFS27-334089976-132</_dlc_DocId>
    <_dlc_DocIdUrl xmlns="6d2bc46a-f014-48ed-be59-9d6cf5da36fb">
      <Url>https://idmod.sharepoint.com/symposium/_layouts/15/DocIdRedir.aspx?ID=6FCQ3RPYFS27-334089976-132</Url>
      <Description>6FCQ3RPYFS27-334089976-132</Description>
    </_dlc_DocIdUrl>
  </documentManagement>
</p:properties>
</file>

<file path=customXml/itemProps1.xml><?xml version="1.0" encoding="utf-8"?>
<ds:datastoreItem xmlns:ds="http://schemas.openxmlformats.org/officeDocument/2006/customXml" ds:itemID="{D6E3AF94-D6E4-43E5-B6E4-3A92D885685F}"/>
</file>

<file path=customXml/itemProps2.xml><?xml version="1.0" encoding="utf-8"?>
<ds:datastoreItem xmlns:ds="http://schemas.openxmlformats.org/officeDocument/2006/customXml" ds:itemID="{34526B50-F4D4-4F1D-8F07-6392B3261DBE}"/>
</file>

<file path=customXml/itemProps3.xml><?xml version="1.0" encoding="utf-8"?>
<ds:datastoreItem xmlns:ds="http://schemas.openxmlformats.org/officeDocument/2006/customXml" ds:itemID="{6D0FEA36-F452-4F01-9D40-28E3C59545BC}"/>
</file>

<file path=customXml/itemProps4.xml><?xml version="1.0" encoding="utf-8"?>
<ds:datastoreItem xmlns:ds="http://schemas.openxmlformats.org/officeDocument/2006/customXml" ds:itemID="{3C465F5A-9F04-467A-90B1-EC3263840061}"/>
</file>

<file path=docProps/app.xml><?xml version="1.0" encoding="utf-8"?>
<Properties xmlns="http://schemas.openxmlformats.org/officeDocument/2006/extended-properties" xmlns:vt="http://schemas.openxmlformats.org/officeDocument/2006/docPropsVTypes">
  <Template/>
  <TotalTime>658</TotalTime>
  <Words>1235</Words>
  <Application>Microsoft Office PowerPoint</Application>
  <PresentationFormat>On-screen Show (4:3)</PresentationFormat>
  <Paragraphs>275</Paragraphs>
  <Slides>19</Slides>
  <Notes>5</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19</vt:i4>
      </vt:variant>
    </vt:vector>
  </HeadingPairs>
  <TitlesOfParts>
    <vt:vector size="34" baseType="lpstr">
      <vt:lpstr>MS PGothic</vt:lpstr>
      <vt:lpstr>Arial</vt:lpstr>
      <vt:lpstr>Calibri</vt:lpstr>
      <vt:lpstr>Cambria Math</vt:lpstr>
      <vt:lpstr>Century Gothic</vt:lpstr>
      <vt:lpstr>Droid Sans Fallback</vt:lpstr>
      <vt:lpstr>Franklin Gothic Book</vt:lpstr>
      <vt:lpstr>Franklin Gothic Demi</vt:lpstr>
      <vt:lpstr>Franklin Gothic Medium</vt:lpstr>
      <vt:lpstr>FreeSans</vt:lpstr>
      <vt:lpstr>Liberation Serif</vt:lpstr>
      <vt:lpstr>Symbol</vt:lpstr>
      <vt:lpstr>Times New Roman</vt:lpstr>
      <vt:lpstr>Wingdings 3</vt:lpstr>
      <vt:lpstr>Template-v6</vt:lpstr>
      <vt:lpstr>Projected effectiveness of mass HIV vaccination with multi-dose regimens to be tested in South Africa</vt:lpstr>
      <vt:lpstr>First Sign of HIV Vaccine Efficacy: RV144</vt:lpstr>
      <vt:lpstr>RV144: VE Waned Over Time* and Depended on    Immune Responses and Genetics (Host, Virus)**</vt:lpstr>
      <vt:lpstr>HVTN 702 Phase 3 Trial in South Africa</vt:lpstr>
      <vt:lpstr>PowerPoint Presentation</vt:lpstr>
      <vt:lpstr>Objectives</vt:lpstr>
      <vt:lpstr>Modeling framework*</vt:lpstr>
      <vt:lpstr>Calibration and Vaccination Schedules</vt:lpstr>
      <vt:lpstr>Results</vt:lpstr>
      <vt:lpstr>Different Vaccine Efficacy Profiles </vt:lpstr>
      <vt:lpstr>Summary</vt:lpstr>
      <vt:lpstr>Population-level impact under targeted campaign roll-out</vt:lpstr>
      <vt:lpstr>Population-level impact under targeted campaign roll-out</vt:lpstr>
      <vt:lpstr>PowerPoint Presentation</vt:lpstr>
      <vt:lpstr>Incidence decline 2017-2027 </vt:lpstr>
      <vt:lpstr>Incidence decline 2017-2027 </vt:lpstr>
      <vt:lpstr>New infections averted  under fixed number of doses</vt:lpstr>
      <vt:lpstr>Number of vaccine schedules needed to prevent infection</vt:lpstr>
      <vt:lpstr>Summary</vt:lpstr>
    </vt:vector>
  </TitlesOfParts>
  <Company>Fred Hutchinson Cancer Research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Projected effectiveness of mass HIV vaccination with multi-dose regimens to be tested in South Africa</dc:title>
  <dc:creator>ddimitro</dc:creator>
  <cp:lastModifiedBy>Christian Selinger</cp:lastModifiedBy>
  <cp:revision>46</cp:revision>
  <dcterms:created xsi:type="dcterms:W3CDTF">2016-04-14T22:19:56Z</dcterms:created>
  <dcterms:modified xsi:type="dcterms:W3CDTF">2016-04-19T16:56:39Z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0x010100C76CA0B617D2DD498B639B5695A764B4</vt:lpwstr>
  </property>
  <property fmtid="{D5CDD505-2E9C-101B-9397-08002B2CF9AE}" pid="3" name="_dlc_DocIdItemGuid">
    <vt:lpwstr>629a6f2a-0c55-420e-a6bf-08dcae4dc61c</vt:lpwstr>
  </property>
</Properties>
</file>