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59" r:id="rId3"/>
    <p:sldId id="360" r:id="rId4"/>
    <p:sldId id="361" r:id="rId5"/>
    <p:sldId id="362" r:id="rId6"/>
    <p:sldId id="363" r:id="rId7"/>
    <p:sldId id="364" r:id="rId8"/>
    <p:sldId id="368" r:id="rId9"/>
    <p:sldId id="263" r:id="rId10"/>
    <p:sldId id="370" r:id="rId11"/>
    <p:sldId id="372" r:id="rId12"/>
    <p:sldId id="396" r:id="rId13"/>
    <p:sldId id="373" r:id="rId14"/>
    <p:sldId id="374" r:id="rId15"/>
    <p:sldId id="375" r:id="rId16"/>
    <p:sldId id="402" r:id="rId17"/>
    <p:sldId id="403" r:id="rId18"/>
    <p:sldId id="404" r:id="rId19"/>
    <p:sldId id="406" r:id="rId20"/>
    <p:sldId id="378" r:id="rId21"/>
    <p:sldId id="397" r:id="rId22"/>
    <p:sldId id="407" r:id="rId23"/>
    <p:sldId id="398" r:id="rId24"/>
    <p:sldId id="400" r:id="rId25"/>
    <p:sldId id="405" r:id="rId26"/>
    <p:sldId id="401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96E"/>
    <a:srgbClr val="EFF8FB"/>
    <a:srgbClr val="D8EDF4"/>
    <a:srgbClr val="FEE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657" autoAdjust="0"/>
  </p:normalViewPr>
  <p:slideViewPr>
    <p:cSldViewPr>
      <p:cViewPr varScale="1">
        <p:scale>
          <a:sx n="136" d="100"/>
          <a:sy n="136" d="100"/>
        </p:scale>
        <p:origin x="-89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F7917-21BA-436B-BB39-83544FD71108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CC760-5882-428B-8AAF-549756F2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6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Appreciate the opportunity</a:t>
            </a:r>
            <a:r>
              <a:rPr lang="en-US" baseline="0" dirty="0" smtClean="0"/>
              <a:t> to be here, and tell you about a new set of tools we are developing that we hope will really augment the quality and extent of malaria surveillance data we can collect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just looking at responses to 1 or 2 long-lived</a:t>
            </a:r>
            <a:r>
              <a:rPr lang="en-US" baseline="0" dirty="0" smtClean="0"/>
              <a:t> antibodies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4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just looking at responses to 1 or 2 long-lived</a:t>
            </a:r>
            <a:r>
              <a:rPr lang="en-US" baseline="0" dirty="0" smtClean="0"/>
              <a:t> antibodies…</a:t>
            </a:r>
          </a:p>
          <a:p>
            <a:r>
              <a:rPr lang="en-US" baseline="0" dirty="0" smtClean="0"/>
              <a:t>Allows us to reconstruct the history of exposure, not just whether or not</a:t>
            </a:r>
          </a:p>
          <a:p>
            <a:r>
              <a:rPr lang="en-US" b="1" baseline="0" dirty="0" smtClean="0"/>
              <a:t>If we can do this right, it would revolutionize the way we do surveillance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4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what we need </a:t>
            </a:r>
            <a:r>
              <a:rPr lang="en-US" baseline="0" dirty="0" smtClean="0"/>
              <a:t>to develop are </a:t>
            </a:r>
            <a:r>
              <a:rPr lang="en-US" baseline="0" dirty="0" smtClean="0"/>
              <a:t>multiple…</a:t>
            </a:r>
          </a:p>
          <a:p>
            <a:r>
              <a:rPr lang="en-US" baseline="0" dirty="0" smtClean="0"/>
              <a:t>Here is a roadmap for developing</a:t>
            </a:r>
          </a:p>
          <a:p>
            <a:r>
              <a:rPr lang="en-US" baseline="0" dirty="0" smtClean="0"/>
              <a:t>2.  … not just the ones that we are familiar with or think </a:t>
            </a:r>
            <a:r>
              <a:rPr lang="en-US" baseline="0" dirty="0" err="1" smtClean="0"/>
              <a:t>apriori</a:t>
            </a:r>
            <a:r>
              <a:rPr lang="en-US" baseline="0" dirty="0" smtClean="0"/>
              <a:t> will be useful</a:t>
            </a:r>
          </a:p>
          <a:p>
            <a:r>
              <a:rPr lang="en-US" baseline="0" dirty="0" smtClean="0"/>
              <a:t>3. … Let the data tell us</a:t>
            </a:r>
          </a:p>
          <a:p>
            <a:r>
              <a:rPr lang="en-US" baseline="0" dirty="0" smtClean="0"/>
              <a:t>4. … may require some iteration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started</a:t>
            </a:r>
            <a:r>
              <a:rPr lang="en-US" baseline="0" dirty="0" smtClean="0"/>
              <a:t> doing this, and it seems to work. In our first study, s</a:t>
            </a:r>
            <a:r>
              <a:rPr lang="en-US" dirty="0" smtClean="0"/>
              <a:t>ingle</a:t>
            </a:r>
            <a:r>
              <a:rPr lang="en-US" baseline="0" dirty="0" smtClean="0"/>
              <a:t> time point from each of 2 Ugandan cohorts frequent routine sampling and continuous passive surveillance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3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resampled the data</a:t>
            </a:r>
            <a:r>
              <a:rPr lang="en-US" baseline="0" dirty="0" smtClean="0"/>
              <a:t> to simulate communities of various size and transmission intensity and used CV predictions to get a rough sense of how this would perform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Nicely</a:t>
            </a:r>
            <a:r>
              <a:rPr lang="en-US" baseline="0" dirty="0" smtClean="0"/>
              <a:t> illustrates the advantage of getting a continuous prediction for each person (even if noisy) over </a:t>
            </a:r>
            <a:r>
              <a:rPr lang="en-US" baseline="0" dirty="0" smtClean="0"/>
              <a:t>binary</a:t>
            </a:r>
          </a:p>
          <a:p>
            <a:r>
              <a:rPr lang="en-US" baseline="0" dirty="0" smtClean="0"/>
              <a:t>Map…</a:t>
            </a:r>
            <a:endParaRPr lang="en-US" dirty="0" smtClean="0"/>
          </a:p>
          <a:p>
            <a:r>
              <a:rPr lang="en-US" dirty="0" smtClean="0"/>
              <a:t>Proof of concept</a:t>
            </a:r>
            <a:r>
              <a:rPr lang="en-US" baseline="0" dirty="0" smtClean="0"/>
              <a:t> that the approach works, information content is there in the plasma, and can be measured with a limited number of analytes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4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Produced recombinant</a:t>
            </a:r>
            <a:r>
              <a:rPr lang="en-US" baseline="0" dirty="0" smtClean="0"/>
              <a:t> antigens for a subset of those </a:t>
            </a:r>
            <a:r>
              <a:rPr lang="en-US" baseline="0" dirty="0" err="1" smtClean="0"/>
              <a:t>ID’d</a:t>
            </a:r>
            <a:r>
              <a:rPr lang="en-US" baseline="0" dirty="0" smtClean="0"/>
              <a:t> in Danica’s paper put them on beads allowing us to quickly and inexpensively screen larger number of samples.</a:t>
            </a:r>
          </a:p>
          <a:p>
            <a:r>
              <a:rPr lang="en-US" baseline="0" dirty="0" smtClean="0"/>
              <a:t> </a:t>
            </a:r>
            <a:r>
              <a:rPr lang="en-US" dirty="0" smtClean="0"/>
              <a:t>With long. samples, we can not only do prediction but explicitly</a:t>
            </a:r>
            <a:r>
              <a:rPr lang="en-US" baseline="0" dirty="0" smtClean="0"/>
              <a:t> measure kinetics and separate within-host vs. between host variation</a:t>
            </a:r>
          </a:p>
          <a:p>
            <a:r>
              <a:rPr lang="en-US" baseline="0" dirty="0" smtClean="0"/>
              <a:t>Reassuringly, of the 25 antigens, 2 with shortest ½ life and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import in predicting infection in the prior 180 days</a:t>
            </a:r>
          </a:p>
          <a:p>
            <a:r>
              <a:rPr lang="en-US" baseline="0" dirty="0" smtClean="0"/>
              <a:t>… including age effects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accept up front that there</a:t>
            </a:r>
            <a:r>
              <a:rPr lang="en-US" baseline="0" dirty="0" smtClean="0"/>
              <a:t> will be </a:t>
            </a:r>
            <a:r>
              <a:rPr lang="en-US" baseline="0" dirty="0" smtClean="0"/>
              <a:t>substantial biological </a:t>
            </a:r>
            <a:r>
              <a:rPr lang="en-US" baseline="0" dirty="0" smtClean="0"/>
              <a:t>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9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do this,</a:t>
            </a:r>
            <a:r>
              <a:rPr lang="en-US" baseline="0" dirty="0" smtClean="0"/>
              <a:t> most important is HQ cohorts representing a spectrum of epidemiologic settings, including varied co-infection.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8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Thrilled</a:t>
            </a:r>
            <a:r>
              <a:rPr lang="en-US" baseline="0" dirty="0" smtClean="0"/>
              <a:t> Isabel is finally joining the faculty at UCSF. We are looking for postdocs to join our group at UCSF and the Chan Zuckerberg </a:t>
            </a:r>
            <a:r>
              <a:rPr lang="en-US" baseline="0" dirty="0" err="1" smtClean="0"/>
              <a:t>Biohub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 where we study transmission epidemiology and immunology of malaria, dengue, and other infectious diseases by combining </a:t>
            </a:r>
          </a:p>
          <a:p>
            <a:r>
              <a:rPr lang="en-US" baseline="0" dirty="0" smtClean="0"/>
              <a:t>high quality field work with laboratory and computational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are looking good for malaria control. </a:t>
            </a:r>
          </a:p>
          <a:p>
            <a:r>
              <a:rPr lang="en-US" dirty="0" smtClean="0"/>
              <a:t>Many interventions</a:t>
            </a:r>
            <a:r>
              <a:rPr lang="en-US" baseline="0" dirty="0" smtClean="0"/>
              <a:t> available- </a:t>
            </a:r>
            <a:r>
              <a:rPr lang="en-US" dirty="0" smtClean="0"/>
              <a:t>IRS, ITN,</a:t>
            </a:r>
            <a:r>
              <a:rPr lang="en-US" baseline="0" dirty="0" smtClean="0"/>
              <a:t> ACT, MDA, and some that don’t even have 3 letter acronyms</a:t>
            </a:r>
          </a:p>
          <a:p>
            <a:r>
              <a:rPr lang="en-US" baseline="0" dirty="0" smtClean="0"/>
              <a:t>Money for control, while better than it once was, is still not enough to do everything everywhere.</a:t>
            </a:r>
          </a:p>
          <a:p>
            <a:r>
              <a:rPr lang="en-US" baseline="0" dirty="0" smtClean="0"/>
              <a:t>Our responsibility to do the sleuthing and figure out which ones to use, where to use them, and when</a:t>
            </a:r>
          </a:p>
          <a:p>
            <a:r>
              <a:rPr lang="en-US" baseline="0" dirty="0" smtClean="0"/>
              <a:t>What do we need to know depends to some degree on the level of transmission</a:t>
            </a:r>
          </a:p>
          <a:p>
            <a:r>
              <a:rPr lang="en-US" baseline="0" dirty="0" smtClean="0"/>
              <a:t>In areas with a lot of malaria..</a:t>
            </a:r>
          </a:p>
          <a:p>
            <a:r>
              <a:rPr lang="en-US" baseline="0" dirty="0" smtClean="0"/>
              <a:t>In areas where malaria is on the run, more specific details become important, such as…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5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connecting</a:t>
            </a:r>
            <a:r>
              <a:rPr lang="en-US" baseline="0" dirty="0" smtClean="0"/>
              <a:t> the dots may reveal something completely different, even though incidence data are identical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shadows add</a:t>
            </a:r>
            <a:r>
              <a:rPr lang="en-US" baseline="0" dirty="0" smtClean="0"/>
              <a:t>, when we have been able to see the parasite directly with a microscope for over 100 years?</a:t>
            </a:r>
          </a:p>
          <a:p>
            <a:r>
              <a:rPr lang="en-US" baseline="0" dirty="0" smtClean="0"/>
              <a:t>I am going to make the argument that surveillance can be improved in 2 ways  </a:t>
            </a:r>
            <a:endParaRPr lang="en-US" dirty="0" smtClean="0"/>
          </a:p>
          <a:p>
            <a:r>
              <a:rPr lang="en-US" dirty="0" smtClean="0"/>
              <a:t>If you are trying to identify transient events,</a:t>
            </a:r>
            <a:r>
              <a:rPr lang="en-US" baseline="0" dirty="0" smtClean="0"/>
              <a:t> like malaria infections, shadows of those events may provide the best or only evidence that they happened.</a:t>
            </a:r>
          </a:p>
          <a:p>
            <a:r>
              <a:rPr lang="en-US" baseline="0" dirty="0" smtClean="0"/>
              <a:t>A shadow can connect seemingly disparate events to reveal patterns not otherwise apparent.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0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metric,</a:t>
            </a:r>
            <a:r>
              <a:rPr lang="en-US" baseline="0" dirty="0" smtClean="0"/>
              <a:t> how it is measured,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’s an example of some of the limitations of PR </a:t>
            </a:r>
            <a:r>
              <a:rPr lang="en-US" baseline="0" dirty="0" smtClean="0"/>
              <a:t>and </a:t>
            </a:r>
            <a:r>
              <a:rPr lang="en-US" baseline="0" dirty="0" smtClean="0"/>
              <a:t>how we can do better</a:t>
            </a:r>
          </a:p>
          <a:p>
            <a:r>
              <a:rPr lang="en-US" baseline="0" dirty="0" smtClean="0"/>
              <a:t>Parasite prevalence in a low transmission area – few if any positives. False positive? Imported?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could magically reconstruct</a:t>
            </a:r>
            <a:r>
              <a:rPr lang="en-US" baseline="0" dirty="0" smtClean="0"/>
              <a:t> their infection history. … </a:t>
            </a:r>
            <a:r>
              <a:rPr lang="en-US" dirty="0" smtClean="0"/>
              <a:t>Some </a:t>
            </a:r>
            <a:r>
              <a:rPr lang="en-US" dirty="0" smtClean="0"/>
              <a:t>of these people were</a:t>
            </a:r>
            <a:r>
              <a:rPr lang="en-US" baseline="0" dirty="0" smtClean="0"/>
              <a:t> infected recently, important info not capturing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use antibodies to Plasmodium antigens as a record of these transient events.</a:t>
            </a:r>
          </a:p>
          <a:p>
            <a:r>
              <a:rPr lang="en-US" b="1" baseline="0" dirty="0" smtClean="0"/>
              <a:t>The best part is that can get this data for almost free – most $$ in survey, can get from DBS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a new idea.</a:t>
            </a:r>
            <a:r>
              <a:rPr lang="en-US" baseline="0" dirty="0" smtClean="0"/>
              <a:t> </a:t>
            </a:r>
            <a:r>
              <a:rPr lang="en-US" dirty="0" smtClean="0"/>
              <a:t>Antib</a:t>
            </a:r>
            <a:r>
              <a:rPr lang="en-US" baseline="0" dirty="0" smtClean="0"/>
              <a:t>odies </a:t>
            </a:r>
            <a:r>
              <a:rPr lang="en-US" baseline="0" dirty="0" smtClean="0"/>
              <a:t>have been used to monitor since the 1960s, but data were challenging to generate and standardize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6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Dramatic shifts apparent,</a:t>
            </a:r>
            <a:r>
              <a:rPr lang="en-US" baseline="0" dirty="0" smtClean="0"/>
              <a:t> but </a:t>
            </a:r>
            <a:r>
              <a:rPr lang="en-US" sz="1200" dirty="0" smtClean="0"/>
              <a:t>SCR not ideal for recent or gradual changes.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Also,</a:t>
            </a:r>
            <a:r>
              <a:rPr lang="en-US" sz="1200" b="1" baseline="0" dirty="0" smtClean="0"/>
              <a:t> like prevalence need lots of </a:t>
            </a:r>
            <a:r>
              <a:rPr lang="en-US" sz="1200" b="1" baseline="0" dirty="0" err="1" smtClean="0"/>
              <a:t>obs</a:t>
            </a:r>
            <a:r>
              <a:rPr lang="en-US" sz="1200" b="1" baseline="0" dirty="0" smtClean="0"/>
              <a:t> for single estimate.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Can we do better?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760-5882-428B-8AAF-549756F28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7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9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4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694C-7592-4149-98AC-AED72E9350A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9E576-A0ED-4557-93B2-37551FED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tiff"/><Relationship Id="rId7" Type="http://schemas.openxmlformats.org/officeDocument/2006/relationships/image" Target="../media/image35.png"/><Relationship Id="rId12" Type="http://schemas.openxmlformats.org/officeDocument/2006/relationships/image" Target="../media/image4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1.emf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ti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90550"/>
            <a:ext cx="7772400" cy="110251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101600" dist="1028700" dir="7680000" sx="108000" sy="108000" kx="1300200" algn="ctr" rotWithShape="0">
                    <a:prstClr val="black">
                      <a:alpha val="35000"/>
                    </a:prstClr>
                  </a:outerShdw>
                </a:effectLst>
              </a:rPr>
              <a:t>Tracking malaria by its shadows</a:t>
            </a:r>
            <a:endParaRPr lang="en-US" dirty="0">
              <a:solidFill>
                <a:schemeClr val="bg1"/>
              </a:solidFill>
              <a:effectLst>
                <a:outerShdw blurRad="101600" dist="1028700" dir="7680000" sx="108000" sy="108000" kx="1300200" algn="ctr" rotWithShape="0">
                  <a:prstClr val="black">
                    <a:alpha val="35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3144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Bryan Greenhouse, MD, MA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California, San Francisco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bryan.greenhouse@ucsf.edu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010400" y="4416315"/>
            <a:ext cx="2036446" cy="670035"/>
            <a:chOff x="0" y="0"/>
            <a:chExt cx="4338636" cy="1427520"/>
          </a:xfrm>
        </p:grpSpPr>
        <p:pic>
          <p:nvPicPr>
            <p:cNvPr id="5" name="Picture 4" descr=" Biohub Logo V2.pd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4" t="34388" r="58249" b="34254"/>
            <a:stretch/>
          </p:blipFill>
          <p:spPr>
            <a:xfrm>
              <a:off x="0" y="0"/>
              <a:ext cx="1413641" cy="1427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 descr=" Biohub Logo V2.pd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7" t="38932" r="24934" b="38799"/>
            <a:stretch/>
          </p:blipFill>
          <p:spPr>
            <a:xfrm>
              <a:off x="1546141" y="166791"/>
              <a:ext cx="2792495" cy="1069066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2514"/>
            <a:ext cx="1277867" cy="61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42950"/>
            <a:ext cx="5791200" cy="43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0" y="7844"/>
            <a:ext cx="9144000" cy="8113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Changes in SCR reflect changing transmission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93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344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more information from antibodies</a:t>
            </a:r>
            <a:endParaRPr lang="en-US" sz="36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1006078"/>
            <a:ext cx="45720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~5k proteins in Pf genome, varying immunogenicity</a:t>
            </a:r>
          </a:p>
          <a:p>
            <a:r>
              <a:rPr lang="en-US" sz="2400" dirty="0" smtClean="0"/>
              <a:t>Combined data from abs with different kinetics could provide detailed picture of exposure</a:t>
            </a:r>
          </a:p>
          <a:p>
            <a:endParaRPr lang="en-US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990600" y="3028950"/>
            <a:ext cx="2985052" cy="1969506"/>
            <a:chOff x="990600" y="3116844"/>
            <a:chExt cx="2985052" cy="19695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3116844"/>
              <a:ext cx="2743200" cy="193637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461052" y="4824740"/>
              <a:ext cx="2514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</a:rPr>
                <a:t>Sculpture by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</a:rPr>
                <a:t>Kumi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</a:rPr>
                <a:t> Yamashita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32" name="Straight Connector 31"/>
          <p:cNvCxnSpPr>
            <a:endCxn id="35" idx="1"/>
          </p:cNvCxnSpPr>
          <p:nvPr/>
        </p:nvCxnSpPr>
        <p:spPr>
          <a:xfrm>
            <a:off x="5257800" y="21201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18971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 flipH="1" flipV="1">
            <a:off x="5715000" y="2120125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57800" y="4552950"/>
            <a:ext cx="2819400" cy="0"/>
          </a:xfrm>
          <a:prstGeom prst="straightConnector1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48400" y="451919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10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5295900" y="2119075"/>
            <a:ext cx="114300" cy="10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264426" y="1657350"/>
            <a:ext cx="2806148" cy="424520"/>
          </a:xfrm>
          <a:custGeom>
            <a:avLst/>
            <a:gdLst>
              <a:gd name="connsiteX0" fmla="*/ 0 w 2822713"/>
              <a:gd name="connsiteY0" fmla="*/ 424520 h 424520"/>
              <a:gd name="connsiteX1" fmla="*/ 159026 w 2822713"/>
              <a:gd name="connsiteY1" fmla="*/ 166103 h 424520"/>
              <a:gd name="connsiteX2" fmla="*/ 351182 w 2822713"/>
              <a:gd name="connsiteY2" fmla="*/ 258868 h 424520"/>
              <a:gd name="connsiteX3" fmla="*/ 569843 w 2822713"/>
              <a:gd name="connsiteY3" fmla="*/ 451 h 424520"/>
              <a:gd name="connsiteX4" fmla="*/ 954156 w 2822713"/>
              <a:gd name="connsiteY4" fmla="*/ 199233 h 424520"/>
              <a:gd name="connsiteX5" fmla="*/ 2822713 w 2822713"/>
              <a:gd name="connsiteY5" fmla="*/ 311877 h 42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2713" h="424520">
                <a:moveTo>
                  <a:pt x="0" y="424520"/>
                </a:moveTo>
                <a:cubicBezTo>
                  <a:pt x="50248" y="309116"/>
                  <a:pt x="100496" y="193712"/>
                  <a:pt x="159026" y="166103"/>
                </a:cubicBezTo>
                <a:cubicBezTo>
                  <a:pt x="217556" y="138494"/>
                  <a:pt x="282713" y="286477"/>
                  <a:pt x="351182" y="258868"/>
                </a:cubicBezTo>
                <a:cubicBezTo>
                  <a:pt x="419651" y="231259"/>
                  <a:pt x="469348" y="10390"/>
                  <a:pt x="569843" y="451"/>
                </a:cubicBezTo>
                <a:cubicBezTo>
                  <a:pt x="670338" y="-9488"/>
                  <a:pt x="578678" y="147329"/>
                  <a:pt x="954156" y="199233"/>
                </a:cubicBezTo>
                <a:cubicBezTo>
                  <a:pt x="1329634" y="251137"/>
                  <a:pt x="2512391" y="278747"/>
                  <a:pt x="2822713" y="31187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42" idx="1"/>
          </p:cNvCxnSpPr>
          <p:nvPr/>
        </p:nvCxnSpPr>
        <p:spPr>
          <a:xfrm>
            <a:off x="5257800" y="34917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32687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/>
          <p:nvPr/>
        </p:nvCxnSpPr>
        <p:spPr>
          <a:xfrm flipH="1">
            <a:off x="7886700" y="3491725"/>
            <a:ext cx="1143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7745896" y="3199127"/>
            <a:ext cx="339785" cy="269754"/>
          </a:xfrm>
          <a:custGeom>
            <a:avLst/>
            <a:gdLst>
              <a:gd name="connsiteX0" fmla="*/ 0 w 339785"/>
              <a:gd name="connsiteY0" fmla="*/ 269754 h 269754"/>
              <a:gd name="connsiteX1" fmla="*/ 119269 w 339785"/>
              <a:gd name="connsiteY1" fmla="*/ 243250 h 269754"/>
              <a:gd name="connsiteX2" fmla="*/ 218661 w 339785"/>
              <a:gd name="connsiteY2" fmla="*/ 4711 h 269754"/>
              <a:gd name="connsiteX3" fmla="*/ 331304 w 339785"/>
              <a:gd name="connsiteY3" fmla="*/ 70972 h 26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85" h="269754">
                <a:moveTo>
                  <a:pt x="0" y="269754"/>
                </a:moveTo>
                <a:lnTo>
                  <a:pt x="119269" y="243250"/>
                </a:lnTo>
                <a:cubicBezTo>
                  <a:pt x="155712" y="199076"/>
                  <a:pt x="183322" y="33424"/>
                  <a:pt x="218661" y="4711"/>
                </a:cubicBezTo>
                <a:cubicBezTo>
                  <a:pt x="254000" y="-24002"/>
                  <a:pt x="372165" y="88642"/>
                  <a:pt x="331304" y="7097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5829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/>
          <p:nvPr/>
        </p:nvCxnSpPr>
        <p:spPr>
          <a:xfrm>
            <a:off x="5257800" y="2805098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8" idx="1"/>
          </p:cNvCxnSpPr>
          <p:nvPr/>
        </p:nvCxnSpPr>
        <p:spPr>
          <a:xfrm>
            <a:off x="5257800" y="41775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39545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Connector 48"/>
          <p:cNvCxnSpPr/>
          <p:nvPr/>
        </p:nvCxnSpPr>
        <p:spPr>
          <a:xfrm flipH="1" flipV="1">
            <a:off x="5715000" y="4177525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5295900" y="4176475"/>
            <a:ext cx="114300" cy="10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115050" y="4177526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610350" y="4176474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467600" y="4177527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266944" y="3840458"/>
            <a:ext cx="2804160" cy="298726"/>
          </a:xfrm>
          <a:custGeom>
            <a:avLst/>
            <a:gdLst>
              <a:gd name="connsiteX0" fmla="*/ 0 w 2804160"/>
              <a:gd name="connsiteY0" fmla="*/ 298726 h 298726"/>
              <a:gd name="connsiteX1" fmla="*/ 109728 w 2804160"/>
              <a:gd name="connsiteY1" fmla="*/ 73174 h 298726"/>
              <a:gd name="connsiteX2" fmla="*/ 426720 w 2804160"/>
              <a:gd name="connsiteY2" fmla="*/ 152422 h 298726"/>
              <a:gd name="connsiteX3" fmla="*/ 536448 w 2804160"/>
              <a:gd name="connsiteY3" fmla="*/ 18310 h 298726"/>
              <a:gd name="connsiteX4" fmla="*/ 853440 w 2804160"/>
              <a:gd name="connsiteY4" fmla="*/ 140230 h 298726"/>
              <a:gd name="connsiteX5" fmla="*/ 987552 w 2804160"/>
              <a:gd name="connsiteY5" fmla="*/ 22 h 298726"/>
              <a:gd name="connsiteX6" fmla="*/ 1335024 w 2804160"/>
              <a:gd name="connsiteY6" fmla="*/ 152422 h 298726"/>
              <a:gd name="connsiteX7" fmla="*/ 1463040 w 2804160"/>
              <a:gd name="connsiteY7" fmla="*/ 24406 h 298726"/>
              <a:gd name="connsiteX8" fmla="*/ 1920240 w 2804160"/>
              <a:gd name="connsiteY8" fmla="*/ 158518 h 298726"/>
              <a:gd name="connsiteX9" fmla="*/ 2164080 w 2804160"/>
              <a:gd name="connsiteY9" fmla="*/ 188998 h 298726"/>
              <a:gd name="connsiteX10" fmla="*/ 2286000 w 2804160"/>
              <a:gd name="connsiteY10" fmla="*/ 24406 h 298726"/>
              <a:gd name="connsiteX11" fmla="*/ 2456688 w 2804160"/>
              <a:gd name="connsiteY11" fmla="*/ 115846 h 298726"/>
              <a:gd name="connsiteX12" fmla="*/ 2804160 w 2804160"/>
              <a:gd name="connsiteY12" fmla="*/ 152422 h 2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4160" h="298726">
                <a:moveTo>
                  <a:pt x="0" y="298726"/>
                </a:moveTo>
                <a:cubicBezTo>
                  <a:pt x="19304" y="198142"/>
                  <a:pt x="38608" y="97558"/>
                  <a:pt x="109728" y="73174"/>
                </a:cubicBezTo>
                <a:cubicBezTo>
                  <a:pt x="180848" y="48790"/>
                  <a:pt x="355600" y="161566"/>
                  <a:pt x="426720" y="152422"/>
                </a:cubicBezTo>
                <a:cubicBezTo>
                  <a:pt x="497840" y="143278"/>
                  <a:pt x="465328" y="20342"/>
                  <a:pt x="536448" y="18310"/>
                </a:cubicBezTo>
                <a:cubicBezTo>
                  <a:pt x="607568" y="16278"/>
                  <a:pt x="778256" y="143278"/>
                  <a:pt x="853440" y="140230"/>
                </a:cubicBezTo>
                <a:cubicBezTo>
                  <a:pt x="928624" y="137182"/>
                  <a:pt x="907288" y="-2010"/>
                  <a:pt x="987552" y="22"/>
                </a:cubicBezTo>
                <a:cubicBezTo>
                  <a:pt x="1067816" y="2054"/>
                  <a:pt x="1255776" y="148358"/>
                  <a:pt x="1335024" y="152422"/>
                </a:cubicBezTo>
                <a:cubicBezTo>
                  <a:pt x="1414272" y="156486"/>
                  <a:pt x="1365504" y="23390"/>
                  <a:pt x="1463040" y="24406"/>
                </a:cubicBezTo>
                <a:cubicBezTo>
                  <a:pt x="1560576" y="25422"/>
                  <a:pt x="1803400" y="131086"/>
                  <a:pt x="1920240" y="158518"/>
                </a:cubicBezTo>
                <a:cubicBezTo>
                  <a:pt x="2037080" y="185950"/>
                  <a:pt x="2103120" y="211350"/>
                  <a:pt x="2164080" y="188998"/>
                </a:cubicBezTo>
                <a:cubicBezTo>
                  <a:pt x="2225040" y="166646"/>
                  <a:pt x="2237232" y="36598"/>
                  <a:pt x="2286000" y="24406"/>
                </a:cubicBezTo>
                <a:cubicBezTo>
                  <a:pt x="2334768" y="12214"/>
                  <a:pt x="2370328" y="94510"/>
                  <a:pt x="2456688" y="115846"/>
                </a:cubicBezTo>
                <a:cubicBezTo>
                  <a:pt x="2543048" y="137182"/>
                  <a:pt x="2746248" y="150390"/>
                  <a:pt x="2804160" y="1524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85344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Getting more information from antibodies</a:t>
            </a:r>
            <a:endParaRPr lang="en-US" sz="3600" dirty="0"/>
          </a:p>
        </p:txBody>
      </p:sp>
      <p:cxnSp>
        <p:nvCxnSpPr>
          <p:cNvPr id="3" name="Straight Connector 2"/>
          <p:cNvCxnSpPr>
            <a:endCxn id="4" idx="1"/>
          </p:cNvCxnSpPr>
          <p:nvPr/>
        </p:nvCxnSpPr>
        <p:spPr>
          <a:xfrm>
            <a:off x="5257800" y="21201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18971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 flipV="1">
            <a:off x="5715000" y="2120125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57800" y="4552950"/>
            <a:ext cx="2819400" cy="0"/>
          </a:xfrm>
          <a:prstGeom prst="straightConnector1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0" y="451919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10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295900" y="2119075"/>
            <a:ext cx="114300" cy="10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264426" y="1657350"/>
            <a:ext cx="2806148" cy="424520"/>
          </a:xfrm>
          <a:custGeom>
            <a:avLst/>
            <a:gdLst>
              <a:gd name="connsiteX0" fmla="*/ 0 w 2822713"/>
              <a:gd name="connsiteY0" fmla="*/ 424520 h 424520"/>
              <a:gd name="connsiteX1" fmla="*/ 159026 w 2822713"/>
              <a:gd name="connsiteY1" fmla="*/ 166103 h 424520"/>
              <a:gd name="connsiteX2" fmla="*/ 351182 w 2822713"/>
              <a:gd name="connsiteY2" fmla="*/ 258868 h 424520"/>
              <a:gd name="connsiteX3" fmla="*/ 569843 w 2822713"/>
              <a:gd name="connsiteY3" fmla="*/ 451 h 424520"/>
              <a:gd name="connsiteX4" fmla="*/ 954156 w 2822713"/>
              <a:gd name="connsiteY4" fmla="*/ 199233 h 424520"/>
              <a:gd name="connsiteX5" fmla="*/ 2822713 w 2822713"/>
              <a:gd name="connsiteY5" fmla="*/ 311877 h 42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2713" h="424520">
                <a:moveTo>
                  <a:pt x="0" y="424520"/>
                </a:moveTo>
                <a:cubicBezTo>
                  <a:pt x="50248" y="309116"/>
                  <a:pt x="100496" y="193712"/>
                  <a:pt x="159026" y="166103"/>
                </a:cubicBezTo>
                <a:cubicBezTo>
                  <a:pt x="217556" y="138494"/>
                  <a:pt x="282713" y="286477"/>
                  <a:pt x="351182" y="258868"/>
                </a:cubicBezTo>
                <a:cubicBezTo>
                  <a:pt x="419651" y="231259"/>
                  <a:pt x="469348" y="10390"/>
                  <a:pt x="569843" y="451"/>
                </a:cubicBezTo>
                <a:cubicBezTo>
                  <a:pt x="670338" y="-9488"/>
                  <a:pt x="578678" y="147329"/>
                  <a:pt x="954156" y="199233"/>
                </a:cubicBezTo>
                <a:cubicBezTo>
                  <a:pt x="1329634" y="251137"/>
                  <a:pt x="2512391" y="278747"/>
                  <a:pt x="2822713" y="31187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1" idx="1"/>
          </p:cNvCxnSpPr>
          <p:nvPr/>
        </p:nvCxnSpPr>
        <p:spPr>
          <a:xfrm>
            <a:off x="5257800" y="34917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32687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7886700" y="3491725"/>
            <a:ext cx="1143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745896" y="3199127"/>
            <a:ext cx="339785" cy="269754"/>
          </a:xfrm>
          <a:custGeom>
            <a:avLst/>
            <a:gdLst>
              <a:gd name="connsiteX0" fmla="*/ 0 w 339785"/>
              <a:gd name="connsiteY0" fmla="*/ 269754 h 269754"/>
              <a:gd name="connsiteX1" fmla="*/ 119269 w 339785"/>
              <a:gd name="connsiteY1" fmla="*/ 243250 h 269754"/>
              <a:gd name="connsiteX2" fmla="*/ 218661 w 339785"/>
              <a:gd name="connsiteY2" fmla="*/ 4711 h 269754"/>
              <a:gd name="connsiteX3" fmla="*/ 331304 w 339785"/>
              <a:gd name="connsiteY3" fmla="*/ 70972 h 26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85" h="269754">
                <a:moveTo>
                  <a:pt x="0" y="269754"/>
                </a:moveTo>
                <a:lnTo>
                  <a:pt x="119269" y="243250"/>
                </a:lnTo>
                <a:cubicBezTo>
                  <a:pt x="155712" y="199076"/>
                  <a:pt x="183322" y="33424"/>
                  <a:pt x="218661" y="4711"/>
                </a:cubicBezTo>
                <a:cubicBezTo>
                  <a:pt x="254000" y="-24002"/>
                  <a:pt x="372165" y="88642"/>
                  <a:pt x="331304" y="7097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5829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5257800" y="2805098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7" idx="1"/>
          </p:cNvCxnSpPr>
          <p:nvPr/>
        </p:nvCxnSpPr>
        <p:spPr>
          <a:xfrm>
            <a:off x="5257800" y="41775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39545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 flipV="1">
            <a:off x="5715000" y="4177525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295900" y="4176475"/>
            <a:ext cx="114300" cy="10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115050" y="4177526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610350" y="4176474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467600" y="4177527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266944" y="3840458"/>
            <a:ext cx="2804160" cy="298726"/>
          </a:xfrm>
          <a:custGeom>
            <a:avLst/>
            <a:gdLst>
              <a:gd name="connsiteX0" fmla="*/ 0 w 2804160"/>
              <a:gd name="connsiteY0" fmla="*/ 298726 h 298726"/>
              <a:gd name="connsiteX1" fmla="*/ 109728 w 2804160"/>
              <a:gd name="connsiteY1" fmla="*/ 73174 h 298726"/>
              <a:gd name="connsiteX2" fmla="*/ 426720 w 2804160"/>
              <a:gd name="connsiteY2" fmla="*/ 152422 h 298726"/>
              <a:gd name="connsiteX3" fmla="*/ 536448 w 2804160"/>
              <a:gd name="connsiteY3" fmla="*/ 18310 h 298726"/>
              <a:gd name="connsiteX4" fmla="*/ 853440 w 2804160"/>
              <a:gd name="connsiteY4" fmla="*/ 140230 h 298726"/>
              <a:gd name="connsiteX5" fmla="*/ 987552 w 2804160"/>
              <a:gd name="connsiteY5" fmla="*/ 22 h 298726"/>
              <a:gd name="connsiteX6" fmla="*/ 1335024 w 2804160"/>
              <a:gd name="connsiteY6" fmla="*/ 152422 h 298726"/>
              <a:gd name="connsiteX7" fmla="*/ 1463040 w 2804160"/>
              <a:gd name="connsiteY7" fmla="*/ 24406 h 298726"/>
              <a:gd name="connsiteX8" fmla="*/ 1920240 w 2804160"/>
              <a:gd name="connsiteY8" fmla="*/ 158518 h 298726"/>
              <a:gd name="connsiteX9" fmla="*/ 2164080 w 2804160"/>
              <a:gd name="connsiteY9" fmla="*/ 188998 h 298726"/>
              <a:gd name="connsiteX10" fmla="*/ 2286000 w 2804160"/>
              <a:gd name="connsiteY10" fmla="*/ 24406 h 298726"/>
              <a:gd name="connsiteX11" fmla="*/ 2456688 w 2804160"/>
              <a:gd name="connsiteY11" fmla="*/ 115846 h 298726"/>
              <a:gd name="connsiteX12" fmla="*/ 2804160 w 2804160"/>
              <a:gd name="connsiteY12" fmla="*/ 152422 h 2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4160" h="298726">
                <a:moveTo>
                  <a:pt x="0" y="298726"/>
                </a:moveTo>
                <a:cubicBezTo>
                  <a:pt x="19304" y="198142"/>
                  <a:pt x="38608" y="97558"/>
                  <a:pt x="109728" y="73174"/>
                </a:cubicBezTo>
                <a:cubicBezTo>
                  <a:pt x="180848" y="48790"/>
                  <a:pt x="355600" y="161566"/>
                  <a:pt x="426720" y="152422"/>
                </a:cubicBezTo>
                <a:cubicBezTo>
                  <a:pt x="497840" y="143278"/>
                  <a:pt x="465328" y="20342"/>
                  <a:pt x="536448" y="18310"/>
                </a:cubicBezTo>
                <a:cubicBezTo>
                  <a:pt x="607568" y="16278"/>
                  <a:pt x="778256" y="143278"/>
                  <a:pt x="853440" y="140230"/>
                </a:cubicBezTo>
                <a:cubicBezTo>
                  <a:pt x="928624" y="137182"/>
                  <a:pt x="907288" y="-2010"/>
                  <a:pt x="987552" y="22"/>
                </a:cubicBezTo>
                <a:cubicBezTo>
                  <a:pt x="1067816" y="2054"/>
                  <a:pt x="1255776" y="148358"/>
                  <a:pt x="1335024" y="152422"/>
                </a:cubicBezTo>
                <a:cubicBezTo>
                  <a:pt x="1414272" y="156486"/>
                  <a:pt x="1365504" y="23390"/>
                  <a:pt x="1463040" y="24406"/>
                </a:cubicBezTo>
                <a:cubicBezTo>
                  <a:pt x="1560576" y="25422"/>
                  <a:pt x="1803400" y="131086"/>
                  <a:pt x="1920240" y="158518"/>
                </a:cubicBezTo>
                <a:cubicBezTo>
                  <a:pt x="2037080" y="185950"/>
                  <a:pt x="2103120" y="211350"/>
                  <a:pt x="2164080" y="188998"/>
                </a:cubicBezTo>
                <a:cubicBezTo>
                  <a:pt x="2225040" y="166646"/>
                  <a:pt x="2237232" y="36598"/>
                  <a:pt x="2286000" y="24406"/>
                </a:cubicBezTo>
                <a:cubicBezTo>
                  <a:pt x="2334768" y="12214"/>
                  <a:pt x="2370328" y="94510"/>
                  <a:pt x="2456688" y="115846"/>
                </a:cubicBezTo>
                <a:cubicBezTo>
                  <a:pt x="2543048" y="137182"/>
                  <a:pt x="2746248" y="150390"/>
                  <a:pt x="2804160" y="1524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1006078"/>
            <a:ext cx="45720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~5k proteins in Pf genome, varying immunogenicity</a:t>
            </a:r>
          </a:p>
          <a:p>
            <a:r>
              <a:rPr lang="en-US" sz="2400" dirty="0" smtClean="0"/>
              <a:t>Combined data from abs with different kinetics could provide detailed picture of exposure</a:t>
            </a:r>
          </a:p>
          <a:p>
            <a:endParaRPr lang="en-US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990600" y="3028950"/>
            <a:ext cx="2985052" cy="1969506"/>
            <a:chOff x="990600" y="3116844"/>
            <a:chExt cx="2985052" cy="19695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3116844"/>
              <a:ext cx="2743200" cy="193637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461052" y="4824740"/>
              <a:ext cx="2514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</a:rPr>
                <a:t>Sculpture by </a:t>
              </a:r>
              <a:r>
                <a:rPr lang="en-US" sz="1100" dirty="0" err="1" smtClean="0">
                  <a:solidFill>
                    <a:schemeClr val="bg1">
                      <a:lumMod val="65000"/>
                    </a:schemeClr>
                  </a:solidFill>
                </a:rPr>
                <a:t>Kumi</a:t>
              </a:r>
              <a:r>
                <a:rPr lang="en-US" sz="1100" dirty="0" smtClean="0">
                  <a:solidFill>
                    <a:schemeClr val="bg1">
                      <a:lumMod val="65000"/>
                    </a:schemeClr>
                  </a:solidFill>
                </a:rPr>
                <a:t> Yamashita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>
            <a:off x="5261113" y="1768117"/>
            <a:ext cx="2816087" cy="345605"/>
          </a:xfrm>
          <a:custGeom>
            <a:avLst/>
            <a:gdLst>
              <a:gd name="connsiteX0" fmla="*/ 0 w 2816087"/>
              <a:gd name="connsiteY0" fmla="*/ 319100 h 345605"/>
              <a:gd name="connsiteX1" fmla="*/ 106017 w 2816087"/>
              <a:gd name="connsiteY1" fmla="*/ 1048 h 345605"/>
              <a:gd name="connsiteX2" fmla="*/ 245165 w 2816087"/>
              <a:gd name="connsiteY2" fmla="*/ 219709 h 345605"/>
              <a:gd name="connsiteX3" fmla="*/ 410817 w 2816087"/>
              <a:gd name="connsiteY3" fmla="*/ 305848 h 345605"/>
              <a:gd name="connsiteX4" fmla="*/ 523461 w 2816087"/>
              <a:gd name="connsiteY4" fmla="*/ 7674 h 345605"/>
              <a:gd name="connsiteX5" fmla="*/ 655983 w 2816087"/>
              <a:gd name="connsiteY5" fmla="*/ 213083 h 345605"/>
              <a:gd name="connsiteX6" fmla="*/ 901148 w 2816087"/>
              <a:gd name="connsiteY6" fmla="*/ 292596 h 345605"/>
              <a:gd name="connsiteX7" fmla="*/ 1033670 w 2816087"/>
              <a:gd name="connsiteY7" fmla="*/ 312474 h 345605"/>
              <a:gd name="connsiteX8" fmla="*/ 2816087 w 2816087"/>
              <a:gd name="connsiteY8" fmla="*/ 345605 h 34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6087" h="345605">
                <a:moveTo>
                  <a:pt x="0" y="319100"/>
                </a:moveTo>
                <a:cubicBezTo>
                  <a:pt x="32578" y="168356"/>
                  <a:pt x="65156" y="17613"/>
                  <a:pt x="106017" y="1048"/>
                </a:cubicBezTo>
                <a:cubicBezTo>
                  <a:pt x="146878" y="-15517"/>
                  <a:pt x="194365" y="168909"/>
                  <a:pt x="245165" y="219709"/>
                </a:cubicBezTo>
                <a:cubicBezTo>
                  <a:pt x="295965" y="270509"/>
                  <a:pt x="364434" y="341187"/>
                  <a:pt x="410817" y="305848"/>
                </a:cubicBezTo>
                <a:cubicBezTo>
                  <a:pt x="457200" y="270509"/>
                  <a:pt x="482600" y="23135"/>
                  <a:pt x="523461" y="7674"/>
                </a:cubicBezTo>
                <a:cubicBezTo>
                  <a:pt x="564322" y="-7787"/>
                  <a:pt x="593035" y="165596"/>
                  <a:pt x="655983" y="213083"/>
                </a:cubicBezTo>
                <a:cubicBezTo>
                  <a:pt x="718931" y="260570"/>
                  <a:pt x="838200" y="276031"/>
                  <a:pt x="901148" y="292596"/>
                </a:cubicBezTo>
                <a:cubicBezTo>
                  <a:pt x="964096" y="309161"/>
                  <a:pt x="1033670" y="312474"/>
                  <a:pt x="1033670" y="312474"/>
                </a:cubicBezTo>
                <a:lnTo>
                  <a:pt x="2816087" y="3456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838661" y="3136253"/>
            <a:ext cx="251791" cy="329190"/>
          </a:xfrm>
          <a:custGeom>
            <a:avLst/>
            <a:gdLst>
              <a:gd name="connsiteX0" fmla="*/ 0 w 251791"/>
              <a:gd name="connsiteY0" fmla="*/ 329190 h 329190"/>
              <a:gd name="connsiteX1" fmla="*/ 92765 w 251791"/>
              <a:gd name="connsiteY1" fmla="*/ 4512 h 329190"/>
              <a:gd name="connsiteX2" fmla="*/ 172278 w 251791"/>
              <a:gd name="connsiteY2" fmla="*/ 143660 h 329190"/>
              <a:gd name="connsiteX3" fmla="*/ 251791 w 251791"/>
              <a:gd name="connsiteY3" fmla="*/ 203295 h 32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91" h="329190">
                <a:moveTo>
                  <a:pt x="0" y="329190"/>
                </a:moveTo>
                <a:cubicBezTo>
                  <a:pt x="32026" y="182312"/>
                  <a:pt x="64052" y="35434"/>
                  <a:pt x="92765" y="4512"/>
                </a:cubicBezTo>
                <a:cubicBezTo>
                  <a:pt x="121478" y="-26410"/>
                  <a:pt x="145774" y="110529"/>
                  <a:pt x="172278" y="143660"/>
                </a:cubicBezTo>
                <a:cubicBezTo>
                  <a:pt x="198782" y="176791"/>
                  <a:pt x="225286" y="190043"/>
                  <a:pt x="251791" y="203295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254487" y="3762559"/>
            <a:ext cx="2816087" cy="418327"/>
          </a:xfrm>
          <a:custGeom>
            <a:avLst/>
            <a:gdLst>
              <a:gd name="connsiteX0" fmla="*/ 0 w 2816087"/>
              <a:gd name="connsiteY0" fmla="*/ 385371 h 418327"/>
              <a:gd name="connsiteX1" fmla="*/ 79513 w 2816087"/>
              <a:gd name="connsiteY1" fmla="*/ 20937 h 418327"/>
              <a:gd name="connsiteX2" fmla="*/ 192156 w 2816087"/>
              <a:gd name="connsiteY2" fmla="*/ 199841 h 418327"/>
              <a:gd name="connsiteX3" fmla="*/ 397565 w 2816087"/>
              <a:gd name="connsiteY3" fmla="*/ 365493 h 418327"/>
              <a:gd name="connsiteX4" fmla="*/ 516835 w 2816087"/>
              <a:gd name="connsiteY4" fmla="*/ 20937 h 418327"/>
              <a:gd name="connsiteX5" fmla="*/ 662609 w 2816087"/>
              <a:gd name="connsiteY5" fmla="*/ 279354 h 418327"/>
              <a:gd name="connsiteX6" fmla="*/ 841513 w 2816087"/>
              <a:gd name="connsiteY6" fmla="*/ 358867 h 418327"/>
              <a:gd name="connsiteX7" fmla="*/ 927652 w 2816087"/>
              <a:gd name="connsiteY7" fmla="*/ 27563 h 418327"/>
              <a:gd name="connsiteX8" fmla="*/ 1066800 w 2816087"/>
              <a:gd name="connsiteY8" fmla="*/ 226345 h 418327"/>
              <a:gd name="connsiteX9" fmla="*/ 1245704 w 2816087"/>
              <a:gd name="connsiteY9" fmla="*/ 365493 h 418327"/>
              <a:gd name="connsiteX10" fmla="*/ 1331843 w 2816087"/>
              <a:gd name="connsiteY10" fmla="*/ 391998 h 418327"/>
              <a:gd name="connsiteX11" fmla="*/ 1431235 w 2816087"/>
              <a:gd name="connsiteY11" fmla="*/ 1058 h 418327"/>
              <a:gd name="connsiteX12" fmla="*/ 1596887 w 2816087"/>
              <a:gd name="connsiteY12" fmla="*/ 279354 h 418327"/>
              <a:gd name="connsiteX13" fmla="*/ 1835426 w 2816087"/>
              <a:gd name="connsiteY13" fmla="*/ 365493 h 418327"/>
              <a:gd name="connsiteX14" fmla="*/ 2199861 w 2816087"/>
              <a:gd name="connsiteY14" fmla="*/ 378745 h 418327"/>
              <a:gd name="connsiteX15" fmla="*/ 2305878 w 2816087"/>
              <a:gd name="connsiteY15" fmla="*/ 67319 h 418327"/>
              <a:gd name="connsiteX16" fmla="*/ 2458278 w 2816087"/>
              <a:gd name="connsiteY16" fmla="*/ 279354 h 418327"/>
              <a:gd name="connsiteX17" fmla="*/ 2716696 w 2816087"/>
              <a:gd name="connsiteY17" fmla="*/ 352241 h 418327"/>
              <a:gd name="connsiteX18" fmla="*/ 2816087 w 2816087"/>
              <a:gd name="connsiteY18" fmla="*/ 365493 h 41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16087" h="418327">
                <a:moveTo>
                  <a:pt x="0" y="385371"/>
                </a:moveTo>
                <a:cubicBezTo>
                  <a:pt x="23743" y="218615"/>
                  <a:pt x="47487" y="51859"/>
                  <a:pt x="79513" y="20937"/>
                </a:cubicBezTo>
                <a:cubicBezTo>
                  <a:pt x="111539" y="-9985"/>
                  <a:pt x="139147" y="142415"/>
                  <a:pt x="192156" y="199841"/>
                </a:cubicBezTo>
                <a:cubicBezTo>
                  <a:pt x="245165" y="257267"/>
                  <a:pt x="343452" y="395310"/>
                  <a:pt x="397565" y="365493"/>
                </a:cubicBezTo>
                <a:cubicBezTo>
                  <a:pt x="451678" y="335676"/>
                  <a:pt x="472661" y="35293"/>
                  <a:pt x="516835" y="20937"/>
                </a:cubicBezTo>
                <a:cubicBezTo>
                  <a:pt x="561009" y="6581"/>
                  <a:pt x="608496" y="223032"/>
                  <a:pt x="662609" y="279354"/>
                </a:cubicBezTo>
                <a:cubicBezTo>
                  <a:pt x="716722" y="335676"/>
                  <a:pt x="797339" y="400832"/>
                  <a:pt x="841513" y="358867"/>
                </a:cubicBezTo>
                <a:cubicBezTo>
                  <a:pt x="885687" y="316902"/>
                  <a:pt x="890104" y="49650"/>
                  <a:pt x="927652" y="27563"/>
                </a:cubicBezTo>
                <a:cubicBezTo>
                  <a:pt x="965200" y="5476"/>
                  <a:pt x="1013791" y="170023"/>
                  <a:pt x="1066800" y="226345"/>
                </a:cubicBezTo>
                <a:cubicBezTo>
                  <a:pt x="1119809" y="282667"/>
                  <a:pt x="1201530" y="337884"/>
                  <a:pt x="1245704" y="365493"/>
                </a:cubicBezTo>
                <a:cubicBezTo>
                  <a:pt x="1289878" y="393102"/>
                  <a:pt x="1300921" y="452737"/>
                  <a:pt x="1331843" y="391998"/>
                </a:cubicBezTo>
                <a:cubicBezTo>
                  <a:pt x="1362765" y="331259"/>
                  <a:pt x="1387061" y="19832"/>
                  <a:pt x="1431235" y="1058"/>
                </a:cubicBezTo>
                <a:cubicBezTo>
                  <a:pt x="1475409" y="-17716"/>
                  <a:pt x="1529522" y="218615"/>
                  <a:pt x="1596887" y="279354"/>
                </a:cubicBezTo>
                <a:cubicBezTo>
                  <a:pt x="1664252" y="340093"/>
                  <a:pt x="1734930" y="348928"/>
                  <a:pt x="1835426" y="365493"/>
                </a:cubicBezTo>
                <a:cubicBezTo>
                  <a:pt x="1935922" y="382058"/>
                  <a:pt x="2121452" y="428441"/>
                  <a:pt x="2199861" y="378745"/>
                </a:cubicBezTo>
                <a:cubicBezTo>
                  <a:pt x="2278270" y="329049"/>
                  <a:pt x="2262809" y="83884"/>
                  <a:pt x="2305878" y="67319"/>
                </a:cubicBezTo>
                <a:cubicBezTo>
                  <a:pt x="2348947" y="50754"/>
                  <a:pt x="2389808" y="231867"/>
                  <a:pt x="2458278" y="279354"/>
                </a:cubicBezTo>
                <a:cubicBezTo>
                  <a:pt x="2526748" y="326841"/>
                  <a:pt x="2657061" y="337884"/>
                  <a:pt x="2716696" y="352241"/>
                </a:cubicBezTo>
                <a:cubicBezTo>
                  <a:pt x="2776331" y="366597"/>
                  <a:pt x="2796209" y="366045"/>
                  <a:pt x="2816087" y="3654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Multiple </a:t>
            </a:r>
            <a:r>
              <a:rPr lang="en-US" sz="3600" dirty="0"/>
              <a:t>Antibody Detection </a:t>
            </a:r>
            <a:r>
              <a:rPr lang="en-US" sz="3600" dirty="0" smtClean="0"/>
              <a:t>Assays </a:t>
            </a:r>
            <a:r>
              <a:rPr lang="en-US" sz="3600" dirty="0"/>
              <a:t>for Malaria </a:t>
            </a:r>
            <a:r>
              <a:rPr lang="en-US" sz="3600" dirty="0" smtClean="0"/>
              <a:t>Surveillance (MADAMS)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28751"/>
            <a:ext cx="4724400" cy="36575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samples with known history (cohorts)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a lot of antibodies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the good 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Validate in independent cohorts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final assays with meaningful outcomes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6" y="1962150"/>
            <a:ext cx="351971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197096" y="3105150"/>
            <a:ext cx="89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Super-learner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00350"/>
            <a:ext cx="2240280" cy="192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352550"/>
            <a:ext cx="5143500" cy="3429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4300"/>
            <a:ext cx="8229600" cy="857250"/>
          </a:xfrm>
        </p:spPr>
        <p:txBody>
          <a:bodyPr/>
          <a:lstStyle/>
          <a:p>
            <a:r>
              <a:rPr lang="en-US" dirty="0" smtClean="0"/>
              <a:t>Handful of responses → rich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5" b="17500"/>
          <a:stretch/>
        </p:blipFill>
        <p:spPr>
          <a:xfrm>
            <a:off x="0" y="-19050"/>
            <a:ext cx="1143000" cy="113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74168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Helb et al, PNAS 2015</a:t>
            </a:r>
            <a:endParaRPr lang="en-US" sz="1600" dirty="0"/>
          </a:p>
        </p:txBody>
      </p:sp>
      <p:pic>
        <p:nvPicPr>
          <p:cNvPr id="7" name="Content Placeholder 13" descr="indiv_data_tcc2.png"/>
          <p:cNvPicPr>
            <a:picLocks noGrp="1"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54" r="-4600"/>
          <a:stretch/>
        </p:blipFill>
        <p:spPr>
          <a:xfrm>
            <a:off x="48236" y="1276350"/>
            <a:ext cx="2889037" cy="136643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937273" y="1959567"/>
            <a:ext cx="491727" cy="110748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3" idx="1"/>
          </p:cNvCxnSpPr>
          <p:nvPr/>
        </p:nvCxnSpPr>
        <p:spPr>
          <a:xfrm>
            <a:off x="3429000" y="3067050"/>
            <a:ext cx="6477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</p:cNvCxnSpPr>
          <p:nvPr/>
        </p:nvCxnSpPr>
        <p:spPr>
          <a:xfrm flipV="1">
            <a:off x="2468880" y="3067050"/>
            <a:ext cx="960120" cy="69342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accurate for communities, quantitative data for individuals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1504950"/>
            <a:ext cx="4700016" cy="2350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b="40363"/>
          <a:stretch/>
        </p:blipFill>
        <p:spPr>
          <a:xfrm>
            <a:off x="5044888" y="2495550"/>
            <a:ext cx="3953336" cy="2515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74168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Helb et al, PNAS 2015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57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Validation in independent cohorts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" y="895350"/>
            <a:ext cx="4112165" cy="25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30893" r="9678" b="10356"/>
          <a:stretch/>
        </p:blipFill>
        <p:spPr bwMode="auto">
          <a:xfrm>
            <a:off x="4286249" y="1590184"/>
            <a:ext cx="4672013" cy="24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846959" y="3667068"/>
            <a:ext cx="1549114" cy="1318905"/>
            <a:chOff x="3718323" y="2624385"/>
            <a:chExt cx="827982" cy="70493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858256" y="2952483"/>
              <a:ext cx="649" cy="376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315849" y="2952483"/>
              <a:ext cx="649" cy="376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58256" y="3329323"/>
              <a:ext cx="4575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15092" y="2804416"/>
              <a:ext cx="62072" cy="1029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/>
            <p:cNvSpPr>
              <a:spLocks noChangeAspect="1"/>
            </p:cNvSpPr>
            <p:nvPr/>
          </p:nvSpPr>
          <p:spPr>
            <a:xfrm>
              <a:off x="4457348" y="2713100"/>
              <a:ext cx="64388" cy="63932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 rot="2715711">
              <a:off x="4510617" y="2689708"/>
              <a:ext cx="32629" cy="38747"/>
              <a:chOff x="946931" y="2455037"/>
              <a:chExt cx="287235" cy="337679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 rot="16484692">
              <a:off x="4422218" y="2721282"/>
              <a:ext cx="32629" cy="38747"/>
              <a:chOff x="946931" y="2455037"/>
              <a:chExt cx="287235" cy="337679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 rot="9488603">
              <a:off x="4493070" y="2773740"/>
              <a:ext cx="32959" cy="38360"/>
              <a:chOff x="946931" y="2455037"/>
              <a:chExt cx="287235" cy="337679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 rot="5996258">
              <a:off x="4469333" y="2640193"/>
              <a:ext cx="32629" cy="38747"/>
              <a:chOff x="946931" y="2455037"/>
              <a:chExt cx="287235" cy="337679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 rot="12769150">
              <a:off x="4390024" y="2674822"/>
              <a:ext cx="32959" cy="38360"/>
              <a:chOff x="946931" y="2455037"/>
              <a:chExt cx="287235" cy="337679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19" name="Flowchart: Connector 18"/>
            <p:cNvSpPr>
              <a:spLocks noChangeAspect="1"/>
            </p:cNvSpPr>
            <p:nvPr/>
          </p:nvSpPr>
          <p:spPr>
            <a:xfrm rot="19459853">
              <a:off x="4316132" y="2681631"/>
              <a:ext cx="64388" cy="63932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 rot="575564">
              <a:off x="4341027" y="2643600"/>
              <a:ext cx="32959" cy="38360"/>
              <a:chOff x="946931" y="2455037"/>
              <a:chExt cx="287235" cy="337679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 rot="14344545">
              <a:off x="4287973" y="2720087"/>
              <a:ext cx="32629" cy="38747"/>
              <a:chOff x="946931" y="2455037"/>
              <a:chExt cx="287235" cy="337679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 rot="7348456">
              <a:off x="4376451" y="2721550"/>
              <a:ext cx="32629" cy="38747"/>
              <a:chOff x="946931" y="2455037"/>
              <a:chExt cx="287235" cy="337679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3" name="Flowchart: Connector 22"/>
            <p:cNvSpPr>
              <a:spLocks noChangeAspect="1"/>
            </p:cNvSpPr>
            <p:nvPr/>
          </p:nvSpPr>
          <p:spPr>
            <a:xfrm rot="20474385">
              <a:off x="4352804" y="2776072"/>
              <a:ext cx="64388" cy="63932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1590096">
              <a:off x="4392232" y="2742881"/>
              <a:ext cx="32959" cy="38360"/>
              <a:chOff x="946931" y="2455037"/>
              <a:chExt cx="287235" cy="337679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 rot="15359077">
              <a:off x="4318951" y="2800730"/>
              <a:ext cx="32629" cy="38747"/>
              <a:chOff x="946931" y="2455037"/>
              <a:chExt cx="287235" cy="33767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 rot="8362988">
              <a:off x="4403008" y="2827798"/>
              <a:ext cx="32959" cy="38360"/>
              <a:chOff x="946931" y="2455037"/>
              <a:chExt cx="287235" cy="337679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7" name="Flowchart: Connector 26"/>
            <p:cNvSpPr>
              <a:spLocks noChangeAspect="1"/>
            </p:cNvSpPr>
            <p:nvPr/>
          </p:nvSpPr>
          <p:spPr>
            <a:xfrm rot="3280547">
              <a:off x="3846744" y="2718660"/>
              <a:ext cx="63743" cy="64579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3862491" y="2683486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52" name="Rectangle 151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53" name="Isosceles Triangle 152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 rot="5947463">
              <a:off x="3913541" y="2741421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49" name="Rectangle 148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50" name="Isosceles Triangle 149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 rot="12926616">
              <a:off x="3833399" y="2774805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46" name="Rectangle 145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47" name="Isosceles Triangle 146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31" name="Flowchart: Connector 30"/>
            <p:cNvSpPr>
              <a:spLocks noChangeAspect="1"/>
            </p:cNvSpPr>
            <p:nvPr/>
          </p:nvSpPr>
          <p:spPr>
            <a:xfrm rot="3749818">
              <a:off x="3737049" y="2723148"/>
              <a:ext cx="63743" cy="64579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 rot="469271">
              <a:off x="3759697" y="2688340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43" name="Rectangle 142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44" name="Isosceles Triangle 143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 rot="6416734">
              <a:off x="3802285" y="2752590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40" name="Rectangle 139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41" name="Isosceles Triangle 140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 rot="13395887">
              <a:off x="3718323" y="2774890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38" name="Isosceles Triangle 137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35" name="Flowchart: Connector 34"/>
            <p:cNvSpPr>
              <a:spLocks noChangeAspect="1"/>
            </p:cNvSpPr>
            <p:nvPr/>
          </p:nvSpPr>
          <p:spPr>
            <a:xfrm rot="6248691">
              <a:off x="3804773" y="2825224"/>
              <a:ext cx="63743" cy="64579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 rot="2968144">
              <a:off x="3859444" y="2806866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34" name="Rectangle 133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35" name="Isosceles Triangle 134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 rot="8915607">
              <a:off x="3847745" y="2883099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32" name="Isosceles Triangle 131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 rot="15894760">
              <a:off x="3770419" y="2844324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28" name="Rectangle 127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29" name="Isosceles Triangle 128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39" name="Flowchart: Connector 38"/>
            <p:cNvSpPr>
              <a:spLocks noChangeAspect="1"/>
            </p:cNvSpPr>
            <p:nvPr/>
          </p:nvSpPr>
          <p:spPr>
            <a:xfrm rot="102023">
              <a:off x="3777216" y="2624385"/>
              <a:ext cx="64388" cy="63932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 rot="9748092">
              <a:off x="3809268" y="2687418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25" name="Rectangle 124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26" name="Isosceles Triangle 125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41" name="Flowchart: Connector 40"/>
            <p:cNvSpPr>
              <a:spLocks noChangeAspect="1"/>
            </p:cNvSpPr>
            <p:nvPr/>
          </p:nvSpPr>
          <p:spPr>
            <a:xfrm rot="5558162">
              <a:off x="4218940" y="3225106"/>
              <a:ext cx="63743" cy="64579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 rot="2277615">
              <a:off x="4266007" y="3200084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22" name="Rectangle 121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23" name="Isosceles Triangle 122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 rot="8225078">
              <a:off x="4270026" y="3276889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19" name="Rectangle 118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20" name="Isosceles Triangle 119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 rot="15204231">
              <a:off x="4186478" y="3254195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116" name="Rectangle 115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17" name="Isosceles Triangle 116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 rot="10533985">
              <a:off x="4153011" y="2996459"/>
              <a:ext cx="127147" cy="119332"/>
              <a:chOff x="7876541" y="2174378"/>
              <a:chExt cx="332424" cy="315146"/>
            </a:xfrm>
          </p:grpSpPr>
          <p:sp>
            <p:nvSpPr>
              <p:cNvPr id="103" name="Flowchart: Connector 102"/>
              <p:cNvSpPr>
                <a:spLocks noChangeAspect="1"/>
              </p:cNvSpPr>
              <p:nvPr/>
            </p:nvSpPr>
            <p:spPr>
              <a:xfrm>
                <a:off x="7976388" y="2228076"/>
                <a:ext cx="168341" cy="168840"/>
              </a:xfrm>
              <a:prstGeom prst="flowChartConnector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  <p:grpSp>
            <p:nvGrpSpPr>
              <p:cNvPr id="104" name="Group 103"/>
              <p:cNvGrpSpPr>
                <a:grpSpLocks noChangeAspect="1"/>
              </p:cNvGrpSpPr>
              <p:nvPr/>
            </p:nvGrpSpPr>
            <p:grpSpPr>
              <a:xfrm rot="2715711">
                <a:off x="8115228" y="2166811"/>
                <a:ext cx="86170" cy="101304"/>
                <a:chOff x="946931" y="2455037"/>
                <a:chExt cx="287235" cy="33767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114" name="Oval 113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105" name="Group 104"/>
              <p:cNvGrpSpPr>
                <a:grpSpLocks noChangeAspect="1"/>
              </p:cNvGrpSpPr>
              <p:nvPr/>
            </p:nvGrpSpPr>
            <p:grpSpPr>
              <a:xfrm rot="16484692">
                <a:off x="7884108" y="2250196"/>
                <a:ext cx="86170" cy="101304"/>
                <a:chOff x="946931" y="2455037"/>
                <a:chExt cx="287235" cy="337679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111" name="Oval 110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106" name="Group 105"/>
              <p:cNvGrpSpPr>
                <a:grpSpLocks noChangeAspect="1"/>
              </p:cNvGrpSpPr>
              <p:nvPr/>
            </p:nvGrpSpPr>
            <p:grpSpPr>
              <a:xfrm rot="9488603">
                <a:off x="8069782" y="2388220"/>
                <a:ext cx="86170" cy="101304"/>
                <a:chOff x="946931" y="2455037"/>
                <a:chExt cx="287235" cy="337679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 rot="13107707">
              <a:off x="4107945" y="3101290"/>
              <a:ext cx="89069" cy="137303"/>
              <a:chOff x="3508868" y="1558225"/>
              <a:chExt cx="646831" cy="1007224"/>
            </a:xfrm>
          </p:grpSpPr>
          <p:grpSp>
            <p:nvGrpSpPr>
              <p:cNvPr id="95" name="Group 94"/>
              <p:cNvGrpSpPr>
                <a:grpSpLocks noChangeAspect="1"/>
              </p:cNvGrpSpPr>
              <p:nvPr/>
            </p:nvGrpSpPr>
            <p:grpSpPr>
              <a:xfrm>
                <a:off x="3875553" y="1984541"/>
                <a:ext cx="280146" cy="580908"/>
                <a:chOff x="1380437" y="1622643"/>
                <a:chExt cx="262207" cy="543711"/>
              </a:xfrm>
            </p:grpSpPr>
            <p:sp>
              <p:nvSpPr>
                <p:cNvPr id="100" name="Block Arc 99"/>
                <p:cNvSpPr/>
                <p:nvPr/>
              </p:nvSpPr>
              <p:spPr>
                <a:xfrm>
                  <a:off x="1380437" y="1923742"/>
                  <a:ext cx="262207" cy="242612"/>
                </a:xfrm>
                <a:prstGeom prst="blockArc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490428" y="1622643"/>
                  <a:ext cx="46951" cy="33778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102" name="Rectangle 101"/>
                <p:cNvSpPr>
                  <a:spLocks noChangeAspect="1"/>
                </p:cNvSpPr>
                <p:nvPr/>
              </p:nvSpPr>
              <p:spPr>
                <a:xfrm>
                  <a:off x="1480174" y="1933819"/>
                  <a:ext cx="71500" cy="4909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 rot="18738872">
                <a:off x="3771566" y="1588271"/>
                <a:ext cx="182880" cy="559016"/>
                <a:chOff x="1300418" y="1164073"/>
                <a:chExt cx="182880" cy="559016"/>
              </a:xfrm>
            </p:grpSpPr>
            <p:sp>
              <p:nvSpPr>
                <p:cNvPr id="98" name="Rectangle 97"/>
                <p:cNvSpPr>
                  <a:spLocks noChangeAspect="1"/>
                </p:cNvSpPr>
                <p:nvPr/>
              </p:nvSpPr>
              <p:spPr>
                <a:xfrm>
                  <a:off x="1366778" y="1164073"/>
                  <a:ext cx="50163" cy="3608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99" name="Half Frame 98"/>
                <p:cNvSpPr>
                  <a:spLocks noChangeAspect="1"/>
                </p:cNvSpPr>
                <p:nvPr/>
              </p:nvSpPr>
              <p:spPr>
                <a:xfrm rot="2689878">
                  <a:off x="1300418" y="1540209"/>
                  <a:ext cx="182880" cy="182880"/>
                </a:xfrm>
                <a:prstGeom prst="halfFram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7" name="5-Point Star 96"/>
              <p:cNvSpPr>
                <a:spLocks noChangeAspect="1"/>
              </p:cNvSpPr>
              <p:nvPr/>
            </p:nvSpPr>
            <p:spPr>
              <a:xfrm>
                <a:off x="3508868" y="1558225"/>
                <a:ext cx="184623" cy="180447"/>
              </a:xfrm>
              <a:prstGeom prst="star5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</p:grpSp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 rot="1466253">
              <a:off x="3867722" y="3007488"/>
              <a:ext cx="127147" cy="119332"/>
              <a:chOff x="7876541" y="2174378"/>
              <a:chExt cx="332424" cy="315146"/>
            </a:xfrm>
          </p:grpSpPr>
          <p:sp>
            <p:nvSpPr>
              <p:cNvPr id="82" name="Flowchart: Connector 81"/>
              <p:cNvSpPr>
                <a:spLocks noChangeAspect="1"/>
              </p:cNvSpPr>
              <p:nvPr/>
            </p:nvSpPr>
            <p:spPr>
              <a:xfrm>
                <a:off x="7976388" y="2228076"/>
                <a:ext cx="168341" cy="168840"/>
              </a:xfrm>
              <a:prstGeom prst="flowChartConnector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  <p:grpSp>
            <p:nvGrpSpPr>
              <p:cNvPr id="83" name="Group 82"/>
              <p:cNvGrpSpPr>
                <a:grpSpLocks noChangeAspect="1"/>
              </p:cNvGrpSpPr>
              <p:nvPr/>
            </p:nvGrpSpPr>
            <p:grpSpPr>
              <a:xfrm rot="2715711">
                <a:off x="8115228" y="2166811"/>
                <a:ext cx="86170" cy="101304"/>
                <a:chOff x="946931" y="2455037"/>
                <a:chExt cx="287235" cy="337679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84" name="Group 83"/>
              <p:cNvGrpSpPr>
                <a:grpSpLocks noChangeAspect="1"/>
              </p:cNvGrpSpPr>
              <p:nvPr/>
            </p:nvGrpSpPr>
            <p:grpSpPr>
              <a:xfrm rot="16484692">
                <a:off x="7884108" y="2250196"/>
                <a:ext cx="86170" cy="101304"/>
                <a:chOff x="946931" y="2455037"/>
                <a:chExt cx="287235" cy="337679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90" name="Oval 89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85" name="Group 84"/>
              <p:cNvGrpSpPr>
                <a:grpSpLocks noChangeAspect="1"/>
              </p:cNvGrpSpPr>
              <p:nvPr/>
            </p:nvGrpSpPr>
            <p:grpSpPr>
              <a:xfrm rot="9488603">
                <a:off x="8069782" y="2388220"/>
                <a:ext cx="86170" cy="101304"/>
                <a:chOff x="946931" y="2455037"/>
                <a:chExt cx="287235" cy="337679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87" name="Oval 86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 rot="4390618">
              <a:off x="4004414" y="2933159"/>
              <a:ext cx="85534" cy="141585"/>
              <a:chOff x="3528257" y="1537212"/>
              <a:chExt cx="627442" cy="1028237"/>
            </a:xfrm>
          </p:grpSpPr>
          <p:grpSp>
            <p:nvGrpSpPr>
              <p:cNvPr id="74" name="Group 73"/>
              <p:cNvGrpSpPr>
                <a:grpSpLocks noChangeAspect="1"/>
              </p:cNvGrpSpPr>
              <p:nvPr/>
            </p:nvGrpSpPr>
            <p:grpSpPr>
              <a:xfrm>
                <a:off x="3875553" y="1984541"/>
                <a:ext cx="280146" cy="580908"/>
                <a:chOff x="1380437" y="1622643"/>
                <a:chExt cx="262207" cy="543711"/>
              </a:xfrm>
            </p:grpSpPr>
            <p:sp>
              <p:nvSpPr>
                <p:cNvPr id="79" name="Block Arc 78"/>
                <p:cNvSpPr/>
                <p:nvPr/>
              </p:nvSpPr>
              <p:spPr>
                <a:xfrm>
                  <a:off x="1380437" y="1923742"/>
                  <a:ext cx="262207" cy="242612"/>
                </a:xfrm>
                <a:prstGeom prst="blockArc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1490428" y="1622643"/>
                  <a:ext cx="46951" cy="33778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81" name="Rectangle 80"/>
                <p:cNvSpPr>
                  <a:spLocks noChangeAspect="1"/>
                </p:cNvSpPr>
                <p:nvPr/>
              </p:nvSpPr>
              <p:spPr>
                <a:xfrm>
                  <a:off x="1480174" y="1933819"/>
                  <a:ext cx="71500" cy="4909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 rot="18738872">
                <a:off x="3771566" y="1588271"/>
                <a:ext cx="182880" cy="559016"/>
                <a:chOff x="1300418" y="1164073"/>
                <a:chExt cx="182880" cy="559016"/>
              </a:xfrm>
            </p:grpSpPr>
            <p:sp>
              <p:nvSpPr>
                <p:cNvPr id="77" name="Rectangle 76"/>
                <p:cNvSpPr>
                  <a:spLocks noChangeAspect="1"/>
                </p:cNvSpPr>
                <p:nvPr/>
              </p:nvSpPr>
              <p:spPr>
                <a:xfrm>
                  <a:off x="1366778" y="1164073"/>
                  <a:ext cx="50163" cy="3608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78" name="Half Frame 77"/>
                <p:cNvSpPr>
                  <a:spLocks noChangeAspect="1"/>
                </p:cNvSpPr>
                <p:nvPr/>
              </p:nvSpPr>
              <p:spPr>
                <a:xfrm rot="2689878">
                  <a:off x="1300418" y="1540209"/>
                  <a:ext cx="182880" cy="182880"/>
                </a:xfrm>
                <a:prstGeom prst="halfFram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6" name="5-Point Star 75"/>
              <p:cNvSpPr/>
              <p:nvPr/>
            </p:nvSpPr>
            <p:spPr>
              <a:xfrm>
                <a:off x="3528257" y="1537212"/>
                <a:ext cx="175562" cy="171603"/>
              </a:xfrm>
              <a:prstGeom prst="star5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 flipH="1">
              <a:off x="4210372" y="2812756"/>
              <a:ext cx="73081" cy="92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3938932" y="3091626"/>
              <a:ext cx="125317" cy="172695"/>
              <a:chOff x="6620991" y="3227739"/>
              <a:chExt cx="327641" cy="456075"/>
            </a:xfrm>
          </p:grpSpPr>
          <p:sp>
            <p:nvSpPr>
              <p:cNvPr id="57" name="Flowchart: Connector 56"/>
              <p:cNvSpPr>
                <a:spLocks noChangeAspect="1"/>
              </p:cNvSpPr>
              <p:nvPr/>
            </p:nvSpPr>
            <p:spPr>
              <a:xfrm rot="19685730">
                <a:off x="6714866" y="3474830"/>
                <a:ext cx="168341" cy="168840"/>
              </a:xfrm>
              <a:prstGeom prst="flowChartConnector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  <p:grpSp>
            <p:nvGrpSpPr>
              <p:cNvPr id="58" name="Group 57"/>
              <p:cNvGrpSpPr>
                <a:grpSpLocks noChangeAspect="1"/>
              </p:cNvGrpSpPr>
              <p:nvPr/>
            </p:nvGrpSpPr>
            <p:grpSpPr>
              <a:xfrm rot="16405183">
                <a:off x="6626521" y="3507594"/>
                <a:ext cx="80379" cy="91440"/>
                <a:chOff x="4574931" y="4156012"/>
                <a:chExt cx="287235" cy="326762"/>
              </a:xfrm>
              <a:solidFill>
                <a:schemeClr val="accent2"/>
              </a:solidFill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4574931" y="4247452"/>
                  <a:ext cx="287235" cy="235322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72" name="Isosceles Triangle 71"/>
                <p:cNvSpPr>
                  <a:spLocks noChangeAspect="1"/>
                </p:cNvSpPr>
                <p:nvPr/>
              </p:nvSpPr>
              <p:spPr>
                <a:xfrm>
                  <a:off x="4665513" y="4156012"/>
                  <a:ext cx="106070" cy="91440"/>
                </a:xfrm>
                <a:prstGeom prst="triangl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677927" y="4230981"/>
                  <a:ext cx="86007" cy="85032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 rot="752646">
                <a:off x="6787645" y="3383933"/>
                <a:ext cx="80379" cy="91440"/>
                <a:chOff x="4574931" y="4156012"/>
                <a:chExt cx="287235" cy="326762"/>
              </a:xfrm>
              <a:solidFill>
                <a:schemeClr val="accent2"/>
              </a:solidFill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4574931" y="4247452"/>
                  <a:ext cx="287235" cy="235322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69" name="Isosceles Triangle 68"/>
                <p:cNvSpPr>
                  <a:spLocks noChangeAspect="1"/>
                </p:cNvSpPr>
                <p:nvPr/>
              </p:nvSpPr>
              <p:spPr>
                <a:xfrm>
                  <a:off x="4665513" y="4156012"/>
                  <a:ext cx="106070" cy="91440"/>
                </a:xfrm>
                <a:prstGeom prst="triangl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677927" y="4230981"/>
                  <a:ext cx="86007" cy="85032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60" name="Group 59"/>
              <p:cNvGrpSpPr>
                <a:grpSpLocks noChangeAspect="1"/>
              </p:cNvGrpSpPr>
              <p:nvPr/>
            </p:nvGrpSpPr>
            <p:grpSpPr>
              <a:xfrm rot="7731799">
                <a:off x="6862722" y="3597905"/>
                <a:ext cx="80379" cy="91440"/>
                <a:chOff x="4574931" y="4156012"/>
                <a:chExt cx="287235" cy="326762"/>
              </a:xfrm>
              <a:solidFill>
                <a:schemeClr val="accent2"/>
              </a:solidFill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574931" y="4247452"/>
                  <a:ext cx="287235" cy="235322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66" name="Isosceles Triangle 65"/>
                <p:cNvSpPr>
                  <a:spLocks noChangeAspect="1"/>
                </p:cNvSpPr>
                <p:nvPr/>
              </p:nvSpPr>
              <p:spPr>
                <a:xfrm>
                  <a:off x="4665513" y="4156012"/>
                  <a:ext cx="106070" cy="91440"/>
                </a:xfrm>
                <a:prstGeom prst="triangl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4677927" y="4230981"/>
                  <a:ext cx="86007" cy="85032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rot="18419037">
                <a:off x="6770543" y="3283372"/>
                <a:ext cx="198721" cy="87456"/>
                <a:chOff x="6849572" y="3166883"/>
                <a:chExt cx="198721" cy="87456"/>
              </a:xfrm>
            </p:grpSpPr>
            <p:sp>
              <p:nvSpPr>
                <p:cNvPr id="62" name="Rectangle 61"/>
                <p:cNvSpPr>
                  <a:spLocks/>
                </p:cNvSpPr>
                <p:nvPr/>
              </p:nvSpPr>
              <p:spPr>
                <a:xfrm rot="14740490">
                  <a:off x="6965097" y="3107164"/>
                  <a:ext cx="23478" cy="142915"/>
                </a:xfrm>
                <a:prstGeom prst="rect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63" name="Half Frame 62"/>
                <p:cNvSpPr>
                  <a:spLocks noChangeAspect="1"/>
                </p:cNvSpPr>
                <p:nvPr/>
              </p:nvSpPr>
              <p:spPr>
                <a:xfrm rot="6653141">
                  <a:off x="6849573" y="3186702"/>
                  <a:ext cx="67636" cy="67637"/>
                </a:xfrm>
                <a:prstGeom prst="halfFram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/>
                <p:cNvSpPr>
                  <a:spLocks noChangeAspect="1"/>
                </p:cNvSpPr>
                <p:nvPr/>
              </p:nvSpPr>
              <p:spPr>
                <a:xfrm rot="3940490">
                  <a:off x="6914923" y="3189975"/>
                  <a:ext cx="16467" cy="2598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 rot="2080241">
              <a:off x="4040775" y="3030678"/>
              <a:ext cx="54594" cy="84670"/>
              <a:chOff x="7059792" y="3007140"/>
              <a:chExt cx="142740" cy="223608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 rot="1529490">
                <a:off x="7128172" y="3039558"/>
                <a:ext cx="18059" cy="1299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55" name="Half Frame 54"/>
              <p:cNvSpPr>
                <a:spLocks noChangeAspect="1"/>
              </p:cNvSpPr>
              <p:nvPr/>
            </p:nvSpPr>
            <p:spPr>
              <a:xfrm rot="4219368">
                <a:off x="7059793" y="3164909"/>
                <a:ext cx="65838" cy="65839"/>
              </a:xfrm>
              <a:prstGeom prst="halfFram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-Point Star 55"/>
              <p:cNvSpPr/>
              <p:nvPr/>
            </p:nvSpPr>
            <p:spPr>
              <a:xfrm rot="4390618">
                <a:off x="7151053" y="3007533"/>
                <a:ext cx="51871" cy="51086"/>
              </a:xfrm>
              <a:prstGeom prst="star5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724400" y="1352550"/>
            <a:ext cx="431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GEXP            ETRAMP           MSP1             GLURP            MSP2</a:t>
            </a:r>
            <a:endParaRPr lang="en-US" sz="1200" dirty="0"/>
          </a:p>
        </p:txBody>
      </p:sp>
      <p:cxnSp>
        <p:nvCxnSpPr>
          <p:cNvPr id="288" name="Straight Arrow Connector 287"/>
          <p:cNvCxnSpPr/>
          <p:nvPr/>
        </p:nvCxnSpPr>
        <p:spPr>
          <a:xfrm>
            <a:off x="2948940" y="2876550"/>
            <a:ext cx="48006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3429000" y="3067050"/>
            <a:ext cx="97154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 flipV="1">
            <a:off x="2468880" y="3067050"/>
            <a:ext cx="960120" cy="69342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4102"/>
          <p:cNvSpPr txBox="1"/>
          <p:nvPr/>
        </p:nvSpPr>
        <p:spPr>
          <a:xfrm>
            <a:off x="2052985" y="4163020"/>
            <a:ext cx="160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Luminex</a:t>
            </a:r>
            <a:r>
              <a:rPr lang="en-US" dirty="0" smtClean="0"/>
              <a:t> </a:t>
            </a:r>
          </a:p>
          <a:p>
            <a:r>
              <a:rPr lang="en-US" dirty="0" smtClean="0"/>
              <a:t>25 antigens</a:t>
            </a:r>
          </a:p>
          <a:p>
            <a:r>
              <a:rPr lang="en-US" dirty="0" smtClean="0"/>
              <a:t>new and old</a:t>
            </a:r>
            <a:endParaRPr lang="en-US" dirty="0"/>
          </a:p>
        </p:txBody>
      </p:sp>
      <p:sp>
        <p:nvSpPr>
          <p:cNvPr id="4105" name="TextBox 4104"/>
          <p:cNvSpPr txBox="1"/>
          <p:nvPr/>
        </p:nvSpPr>
        <p:spPr>
          <a:xfrm>
            <a:off x="4648200" y="417195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Shortest half-life</a:t>
            </a:r>
          </a:p>
          <a:p>
            <a:r>
              <a:rPr lang="en-US" dirty="0" smtClean="0"/>
              <a:t>Highest importance (RF)</a:t>
            </a:r>
            <a:endParaRPr lang="en-US" dirty="0"/>
          </a:p>
        </p:txBody>
      </p:sp>
      <p:sp>
        <p:nvSpPr>
          <p:cNvPr id="4108" name="Left Brace 4107"/>
          <p:cNvSpPr/>
          <p:nvPr/>
        </p:nvSpPr>
        <p:spPr>
          <a:xfrm rot="16200000">
            <a:off x="5303273" y="3593077"/>
            <a:ext cx="290055" cy="83820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4" name="Picture 30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7885" b="20904"/>
          <a:stretch/>
        </p:blipFill>
        <p:spPr>
          <a:xfrm>
            <a:off x="7903029" y="0"/>
            <a:ext cx="1240971" cy="13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" y="895350"/>
            <a:ext cx="4112165" cy="25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" name="Group 192"/>
          <p:cNvGrpSpPr>
            <a:grpSpLocks noChangeAspect="1"/>
          </p:cNvGrpSpPr>
          <p:nvPr/>
        </p:nvGrpSpPr>
        <p:grpSpPr>
          <a:xfrm>
            <a:off x="846959" y="3667068"/>
            <a:ext cx="1549114" cy="1318905"/>
            <a:chOff x="3718323" y="2624385"/>
            <a:chExt cx="827982" cy="704938"/>
          </a:xfrm>
        </p:grpSpPr>
        <p:cxnSp>
          <p:nvCxnSpPr>
            <p:cNvPr id="194" name="Straight Connector 193"/>
            <p:cNvCxnSpPr/>
            <p:nvPr/>
          </p:nvCxnSpPr>
          <p:spPr>
            <a:xfrm flipH="1">
              <a:off x="3858256" y="2952483"/>
              <a:ext cx="649" cy="376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315849" y="2952483"/>
              <a:ext cx="649" cy="376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3858256" y="3329323"/>
              <a:ext cx="4575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3915092" y="2804416"/>
              <a:ext cx="62072" cy="1029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Flowchart: Connector 197"/>
            <p:cNvSpPr>
              <a:spLocks noChangeAspect="1"/>
            </p:cNvSpPr>
            <p:nvPr/>
          </p:nvSpPr>
          <p:spPr>
            <a:xfrm>
              <a:off x="4457348" y="2713100"/>
              <a:ext cx="64388" cy="63932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 rot="2715711">
              <a:off x="4510617" y="2689708"/>
              <a:ext cx="32629" cy="38747"/>
              <a:chOff x="946931" y="2455037"/>
              <a:chExt cx="287235" cy="337679"/>
            </a:xfrm>
          </p:grpSpPr>
          <p:sp>
            <p:nvSpPr>
              <p:cNvPr id="371" name="Rectangle 370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72" name="Oval 371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00" name="Group 199"/>
            <p:cNvGrpSpPr>
              <a:grpSpLocks noChangeAspect="1"/>
            </p:cNvGrpSpPr>
            <p:nvPr/>
          </p:nvGrpSpPr>
          <p:grpSpPr>
            <a:xfrm rot="16484692">
              <a:off x="4422218" y="2721282"/>
              <a:ext cx="32629" cy="38747"/>
              <a:chOff x="946931" y="2455037"/>
              <a:chExt cx="287235" cy="337679"/>
            </a:xfrm>
          </p:grpSpPr>
          <p:sp>
            <p:nvSpPr>
              <p:cNvPr id="368" name="Rectangle 367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69" name="Oval 368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01" name="Group 200"/>
            <p:cNvGrpSpPr>
              <a:grpSpLocks noChangeAspect="1"/>
            </p:cNvGrpSpPr>
            <p:nvPr/>
          </p:nvGrpSpPr>
          <p:grpSpPr>
            <a:xfrm rot="9488603">
              <a:off x="4493070" y="2773740"/>
              <a:ext cx="32959" cy="38360"/>
              <a:chOff x="946931" y="2455037"/>
              <a:chExt cx="287235" cy="337679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66" name="Oval 365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 rot="5996258">
              <a:off x="4469333" y="2640193"/>
              <a:ext cx="32629" cy="38747"/>
              <a:chOff x="946931" y="2455037"/>
              <a:chExt cx="287235" cy="337679"/>
            </a:xfrm>
          </p:grpSpPr>
          <p:sp>
            <p:nvSpPr>
              <p:cNvPr id="362" name="Rectangle 361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63" name="Oval 362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 rot="12769150">
              <a:off x="4390024" y="2674822"/>
              <a:ext cx="32959" cy="38360"/>
              <a:chOff x="946931" y="2455037"/>
              <a:chExt cx="287235" cy="337679"/>
            </a:xfrm>
          </p:grpSpPr>
          <p:sp>
            <p:nvSpPr>
              <p:cNvPr id="359" name="Rectangle 358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60" name="Oval 359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04" name="Flowchart: Connector 203"/>
            <p:cNvSpPr>
              <a:spLocks noChangeAspect="1"/>
            </p:cNvSpPr>
            <p:nvPr/>
          </p:nvSpPr>
          <p:spPr>
            <a:xfrm rot="19459853">
              <a:off x="4316132" y="2681631"/>
              <a:ext cx="64388" cy="63932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05" name="Group 204"/>
            <p:cNvGrpSpPr>
              <a:grpSpLocks noChangeAspect="1"/>
            </p:cNvGrpSpPr>
            <p:nvPr/>
          </p:nvGrpSpPr>
          <p:grpSpPr>
            <a:xfrm rot="575564">
              <a:off x="4341027" y="2643600"/>
              <a:ext cx="32959" cy="38360"/>
              <a:chOff x="946931" y="2455037"/>
              <a:chExt cx="287235" cy="337679"/>
            </a:xfrm>
          </p:grpSpPr>
          <p:sp>
            <p:nvSpPr>
              <p:cNvPr id="356" name="Rectangle 355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57" name="Oval 356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06" name="Group 205"/>
            <p:cNvGrpSpPr>
              <a:grpSpLocks noChangeAspect="1"/>
            </p:cNvGrpSpPr>
            <p:nvPr/>
          </p:nvGrpSpPr>
          <p:grpSpPr>
            <a:xfrm rot="14344545">
              <a:off x="4287973" y="2720087"/>
              <a:ext cx="32629" cy="38747"/>
              <a:chOff x="946931" y="2455037"/>
              <a:chExt cx="287235" cy="337679"/>
            </a:xfrm>
          </p:grpSpPr>
          <p:sp>
            <p:nvSpPr>
              <p:cNvPr id="353" name="Rectangle 352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54" name="Oval 353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07" name="Group 206"/>
            <p:cNvGrpSpPr>
              <a:grpSpLocks noChangeAspect="1"/>
            </p:cNvGrpSpPr>
            <p:nvPr/>
          </p:nvGrpSpPr>
          <p:grpSpPr>
            <a:xfrm rot="7348456">
              <a:off x="4376451" y="2721550"/>
              <a:ext cx="32629" cy="38747"/>
              <a:chOff x="946931" y="2455037"/>
              <a:chExt cx="287235" cy="337679"/>
            </a:xfrm>
          </p:grpSpPr>
          <p:sp>
            <p:nvSpPr>
              <p:cNvPr id="350" name="Rectangle 349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51" name="Oval 350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08" name="Flowchart: Connector 207"/>
            <p:cNvSpPr>
              <a:spLocks noChangeAspect="1"/>
            </p:cNvSpPr>
            <p:nvPr/>
          </p:nvSpPr>
          <p:spPr>
            <a:xfrm rot="20474385">
              <a:off x="4352804" y="2776072"/>
              <a:ext cx="64388" cy="63932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09" name="Group 208"/>
            <p:cNvGrpSpPr>
              <a:grpSpLocks noChangeAspect="1"/>
            </p:cNvGrpSpPr>
            <p:nvPr/>
          </p:nvGrpSpPr>
          <p:grpSpPr>
            <a:xfrm rot="1590096">
              <a:off x="4392232" y="2742881"/>
              <a:ext cx="32959" cy="38360"/>
              <a:chOff x="946931" y="2455037"/>
              <a:chExt cx="287235" cy="337679"/>
            </a:xfrm>
          </p:grpSpPr>
          <p:sp>
            <p:nvSpPr>
              <p:cNvPr id="347" name="Rectangle 346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48" name="Oval 347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10" name="Group 209"/>
            <p:cNvGrpSpPr>
              <a:grpSpLocks noChangeAspect="1"/>
            </p:cNvGrpSpPr>
            <p:nvPr/>
          </p:nvGrpSpPr>
          <p:grpSpPr>
            <a:xfrm rot="15359077">
              <a:off x="4318951" y="2800730"/>
              <a:ext cx="32629" cy="38747"/>
              <a:chOff x="946931" y="2455037"/>
              <a:chExt cx="287235" cy="337679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45" name="Oval 344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11" name="Group 210"/>
            <p:cNvGrpSpPr>
              <a:grpSpLocks noChangeAspect="1"/>
            </p:cNvGrpSpPr>
            <p:nvPr/>
          </p:nvGrpSpPr>
          <p:grpSpPr>
            <a:xfrm rot="8362988">
              <a:off x="4403008" y="2827798"/>
              <a:ext cx="32959" cy="38360"/>
              <a:chOff x="946931" y="2455037"/>
              <a:chExt cx="287235" cy="337679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946931" y="2557394"/>
                <a:ext cx="287235" cy="23532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>
                <a:off x="1030663" y="2455037"/>
                <a:ext cx="119470" cy="119454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1050035" y="2538550"/>
                <a:ext cx="87231" cy="58710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12" name="Flowchart: Connector 211"/>
            <p:cNvSpPr>
              <a:spLocks noChangeAspect="1"/>
            </p:cNvSpPr>
            <p:nvPr/>
          </p:nvSpPr>
          <p:spPr>
            <a:xfrm rot="3280547">
              <a:off x="3846744" y="2718660"/>
              <a:ext cx="63743" cy="64579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>
            <a:xfrm>
              <a:off x="3862491" y="2683486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38" name="Rectangle 337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39" name="Isosceles Triangle 338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14" name="Group 213"/>
            <p:cNvGrpSpPr>
              <a:grpSpLocks noChangeAspect="1"/>
            </p:cNvGrpSpPr>
            <p:nvPr/>
          </p:nvGrpSpPr>
          <p:grpSpPr>
            <a:xfrm rot="5947463">
              <a:off x="3913541" y="2741421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35" name="Rectangle 334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36" name="Isosceles Triangle 335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15" name="Group 214"/>
            <p:cNvGrpSpPr>
              <a:grpSpLocks noChangeAspect="1"/>
            </p:cNvGrpSpPr>
            <p:nvPr/>
          </p:nvGrpSpPr>
          <p:grpSpPr>
            <a:xfrm rot="12926616">
              <a:off x="3833399" y="2774805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32" name="Rectangle 331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33" name="Isosceles Triangle 332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16" name="Flowchart: Connector 215"/>
            <p:cNvSpPr>
              <a:spLocks noChangeAspect="1"/>
            </p:cNvSpPr>
            <p:nvPr/>
          </p:nvSpPr>
          <p:spPr>
            <a:xfrm rot="3749818">
              <a:off x="3737049" y="2723148"/>
              <a:ext cx="63743" cy="64579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17" name="Group 216"/>
            <p:cNvGrpSpPr>
              <a:grpSpLocks noChangeAspect="1"/>
            </p:cNvGrpSpPr>
            <p:nvPr/>
          </p:nvGrpSpPr>
          <p:grpSpPr>
            <a:xfrm rot="469271">
              <a:off x="3759697" y="2688340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29" name="Rectangle 328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30" name="Isosceles Triangle 329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18" name="Group 217"/>
            <p:cNvGrpSpPr>
              <a:grpSpLocks noChangeAspect="1"/>
            </p:cNvGrpSpPr>
            <p:nvPr/>
          </p:nvGrpSpPr>
          <p:grpSpPr>
            <a:xfrm rot="6416734">
              <a:off x="3802285" y="2752590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26" name="Rectangle 325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27" name="Isosceles Triangle 326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19" name="Group 218"/>
            <p:cNvGrpSpPr>
              <a:grpSpLocks noChangeAspect="1"/>
            </p:cNvGrpSpPr>
            <p:nvPr/>
          </p:nvGrpSpPr>
          <p:grpSpPr>
            <a:xfrm rot="13395887">
              <a:off x="3718323" y="2774890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23" name="Rectangle 322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24" name="Isosceles Triangle 323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20" name="Flowchart: Connector 219"/>
            <p:cNvSpPr>
              <a:spLocks noChangeAspect="1"/>
            </p:cNvSpPr>
            <p:nvPr/>
          </p:nvSpPr>
          <p:spPr>
            <a:xfrm rot="6248691">
              <a:off x="3804773" y="2825224"/>
              <a:ext cx="63743" cy="64579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21" name="Group 220"/>
            <p:cNvGrpSpPr>
              <a:grpSpLocks noChangeAspect="1"/>
            </p:cNvGrpSpPr>
            <p:nvPr/>
          </p:nvGrpSpPr>
          <p:grpSpPr>
            <a:xfrm rot="2968144">
              <a:off x="3859444" y="2806866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20" name="Rectangle 319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21" name="Isosceles Triangle 320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 rot="8915607">
              <a:off x="3847745" y="2883099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17" name="Rectangle 316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18" name="Isosceles Triangle 317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23" name="Group 222"/>
            <p:cNvGrpSpPr>
              <a:grpSpLocks noChangeAspect="1"/>
            </p:cNvGrpSpPr>
            <p:nvPr/>
          </p:nvGrpSpPr>
          <p:grpSpPr>
            <a:xfrm rot="15894760">
              <a:off x="3770419" y="2844324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14" name="Rectangle 313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15" name="Isosceles Triangle 314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24" name="Flowchart: Connector 223"/>
            <p:cNvSpPr>
              <a:spLocks noChangeAspect="1"/>
            </p:cNvSpPr>
            <p:nvPr/>
          </p:nvSpPr>
          <p:spPr>
            <a:xfrm rot="102023">
              <a:off x="3777216" y="2624385"/>
              <a:ext cx="64388" cy="63932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>
            <a:xfrm rot="9748092">
              <a:off x="3809268" y="2687418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11" name="Rectangle 310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12" name="Isosceles Triangle 311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sp>
          <p:nvSpPr>
            <p:cNvPr id="226" name="Flowchart: Connector 225"/>
            <p:cNvSpPr>
              <a:spLocks noChangeAspect="1"/>
            </p:cNvSpPr>
            <p:nvPr/>
          </p:nvSpPr>
          <p:spPr>
            <a:xfrm rot="5558162">
              <a:off x="4218940" y="3225106"/>
              <a:ext cx="63743" cy="64579"/>
            </a:xfrm>
            <a:prstGeom prst="flowChartConnector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395"/>
            </a:p>
          </p:txBody>
        </p:sp>
        <p:grpSp>
          <p:nvGrpSpPr>
            <p:cNvPr id="227" name="Group 226"/>
            <p:cNvGrpSpPr>
              <a:grpSpLocks noChangeAspect="1"/>
            </p:cNvGrpSpPr>
            <p:nvPr/>
          </p:nvGrpSpPr>
          <p:grpSpPr>
            <a:xfrm rot="2277615">
              <a:off x="4266007" y="3200084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08" name="Rectangle 307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09" name="Isosceles Triangle 308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28" name="Group 227"/>
            <p:cNvGrpSpPr>
              <a:grpSpLocks noChangeAspect="1"/>
            </p:cNvGrpSpPr>
            <p:nvPr/>
          </p:nvGrpSpPr>
          <p:grpSpPr>
            <a:xfrm rot="8225078">
              <a:off x="4270026" y="3276889"/>
              <a:ext cx="30743" cy="3462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05" name="Rectangle 304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06" name="Isosceles Triangle 305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29" name="Group 228"/>
            <p:cNvGrpSpPr>
              <a:grpSpLocks noChangeAspect="1"/>
            </p:cNvGrpSpPr>
            <p:nvPr/>
          </p:nvGrpSpPr>
          <p:grpSpPr>
            <a:xfrm rot="15204231">
              <a:off x="4186478" y="3254195"/>
              <a:ext cx="30436" cy="34974"/>
              <a:chOff x="4574931" y="4156012"/>
              <a:chExt cx="287235" cy="326762"/>
            </a:xfrm>
            <a:solidFill>
              <a:schemeClr val="accent2"/>
            </a:solidFill>
          </p:grpSpPr>
          <p:sp>
            <p:nvSpPr>
              <p:cNvPr id="302" name="Rectangle 301"/>
              <p:cNvSpPr/>
              <p:nvPr/>
            </p:nvSpPr>
            <p:spPr>
              <a:xfrm>
                <a:off x="4574931" y="4247452"/>
                <a:ext cx="287235" cy="235322"/>
              </a:xfrm>
              <a:prstGeom prst="rect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03" name="Isosceles Triangle 302"/>
              <p:cNvSpPr>
                <a:spLocks noChangeAspect="1"/>
              </p:cNvSpPr>
              <p:nvPr/>
            </p:nvSpPr>
            <p:spPr>
              <a:xfrm>
                <a:off x="4665513" y="4156012"/>
                <a:ext cx="106070" cy="91440"/>
              </a:xfrm>
              <a:prstGeom prst="triangl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4677927" y="4230981"/>
                <a:ext cx="86007" cy="85032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</p:grpSp>
        <p:grpSp>
          <p:nvGrpSpPr>
            <p:cNvPr id="230" name="Group 229"/>
            <p:cNvGrpSpPr>
              <a:grpSpLocks noChangeAspect="1"/>
            </p:cNvGrpSpPr>
            <p:nvPr/>
          </p:nvGrpSpPr>
          <p:grpSpPr>
            <a:xfrm rot="10533985">
              <a:off x="4153011" y="2996459"/>
              <a:ext cx="127147" cy="119332"/>
              <a:chOff x="7876541" y="2174378"/>
              <a:chExt cx="332424" cy="315146"/>
            </a:xfrm>
          </p:grpSpPr>
          <p:sp>
            <p:nvSpPr>
              <p:cNvPr id="286" name="Flowchart: Connector 285"/>
              <p:cNvSpPr>
                <a:spLocks noChangeAspect="1"/>
              </p:cNvSpPr>
              <p:nvPr/>
            </p:nvSpPr>
            <p:spPr>
              <a:xfrm>
                <a:off x="7976388" y="2228076"/>
                <a:ext cx="168341" cy="168840"/>
              </a:xfrm>
              <a:prstGeom prst="flowChartConnector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  <p:grpSp>
            <p:nvGrpSpPr>
              <p:cNvPr id="287" name="Group 286"/>
              <p:cNvGrpSpPr>
                <a:grpSpLocks noChangeAspect="1"/>
              </p:cNvGrpSpPr>
              <p:nvPr/>
            </p:nvGrpSpPr>
            <p:grpSpPr>
              <a:xfrm rot="2715711">
                <a:off x="8115228" y="2166811"/>
                <a:ext cx="86170" cy="101304"/>
                <a:chOff x="946931" y="2455037"/>
                <a:chExt cx="287235" cy="337679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300" name="Oval 299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91" name="Group 290"/>
              <p:cNvGrpSpPr>
                <a:grpSpLocks noChangeAspect="1"/>
              </p:cNvGrpSpPr>
              <p:nvPr/>
            </p:nvGrpSpPr>
            <p:grpSpPr>
              <a:xfrm rot="16484692">
                <a:off x="7884108" y="2250196"/>
                <a:ext cx="86170" cy="101304"/>
                <a:chOff x="946931" y="2455037"/>
                <a:chExt cx="287235" cy="337679"/>
              </a:xfrm>
            </p:grpSpPr>
            <p:sp>
              <p:nvSpPr>
                <p:cNvPr id="296" name="Rectangle 295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97" name="Oval 296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92" name="Group 291"/>
              <p:cNvGrpSpPr>
                <a:grpSpLocks noChangeAspect="1"/>
              </p:cNvGrpSpPr>
              <p:nvPr/>
            </p:nvGrpSpPr>
            <p:grpSpPr>
              <a:xfrm rot="9488603">
                <a:off x="8069782" y="2388220"/>
                <a:ext cx="86170" cy="101304"/>
                <a:chOff x="946931" y="2455037"/>
                <a:chExt cx="287235" cy="337679"/>
              </a:xfrm>
            </p:grpSpPr>
            <p:sp>
              <p:nvSpPr>
                <p:cNvPr id="293" name="Rectangle 292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94" name="Oval 293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</p:grpSp>
        <p:grpSp>
          <p:nvGrpSpPr>
            <p:cNvPr id="231" name="Group 230"/>
            <p:cNvGrpSpPr>
              <a:grpSpLocks noChangeAspect="1"/>
            </p:cNvGrpSpPr>
            <p:nvPr/>
          </p:nvGrpSpPr>
          <p:grpSpPr>
            <a:xfrm rot="13107707">
              <a:off x="4107945" y="3101290"/>
              <a:ext cx="89069" cy="137303"/>
              <a:chOff x="3508868" y="1558225"/>
              <a:chExt cx="646831" cy="1007224"/>
            </a:xfrm>
          </p:grpSpPr>
          <p:grpSp>
            <p:nvGrpSpPr>
              <p:cNvPr id="278" name="Group 277"/>
              <p:cNvGrpSpPr>
                <a:grpSpLocks noChangeAspect="1"/>
              </p:cNvGrpSpPr>
              <p:nvPr/>
            </p:nvGrpSpPr>
            <p:grpSpPr>
              <a:xfrm>
                <a:off x="3875553" y="1984541"/>
                <a:ext cx="280146" cy="580908"/>
                <a:chOff x="1380437" y="1622643"/>
                <a:chExt cx="262207" cy="543711"/>
              </a:xfrm>
            </p:grpSpPr>
            <p:sp>
              <p:nvSpPr>
                <p:cNvPr id="283" name="Block Arc 282"/>
                <p:cNvSpPr/>
                <p:nvPr/>
              </p:nvSpPr>
              <p:spPr>
                <a:xfrm>
                  <a:off x="1380437" y="1923742"/>
                  <a:ext cx="262207" cy="242612"/>
                </a:xfrm>
                <a:prstGeom prst="blockArc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1490428" y="1622643"/>
                  <a:ext cx="46951" cy="33778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85" name="Rectangle 284"/>
                <p:cNvSpPr>
                  <a:spLocks noChangeAspect="1"/>
                </p:cNvSpPr>
                <p:nvPr/>
              </p:nvSpPr>
              <p:spPr>
                <a:xfrm>
                  <a:off x="1480174" y="1933819"/>
                  <a:ext cx="71500" cy="4909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79" name="Group 278"/>
              <p:cNvGrpSpPr/>
              <p:nvPr/>
            </p:nvGrpSpPr>
            <p:grpSpPr>
              <a:xfrm rot="18738872">
                <a:off x="3771566" y="1588271"/>
                <a:ext cx="182880" cy="559016"/>
                <a:chOff x="1300418" y="1164073"/>
                <a:chExt cx="182880" cy="559016"/>
              </a:xfrm>
            </p:grpSpPr>
            <p:sp>
              <p:nvSpPr>
                <p:cNvPr id="281" name="Rectangle 280"/>
                <p:cNvSpPr>
                  <a:spLocks noChangeAspect="1"/>
                </p:cNvSpPr>
                <p:nvPr/>
              </p:nvSpPr>
              <p:spPr>
                <a:xfrm>
                  <a:off x="1366778" y="1164073"/>
                  <a:ext cx="50163" cy="3608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82" name="Half Frame 281"/>
                <p:cNvSpPr>
                  <a:spLocks noChangeAspect="1"/>
                </p:cNvSpPr>
                <p:nvPr/>
              </p:nvSpPr>
              <p:spPr>
                <a:xfrm rot="2689878">
                  <a:off x="1300418" y="1540209"/>
                  <a:ext cx="182880" cy="182880"/>
                </a:xfrm>
                <a:prstGeom prst="halfFram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0" name="5-Point Star 279"/>
              <p:cNvSpPr>
                <a:spLocks noChangeAspect="1"/>
              </p:cNvSpPr>
              <p:nvPr/>
            </p:nvSpPr>
            <p:spPr>
              <a:xfrm>
                <a:off x="3508868" y="1558225"/>
                <a:ext cx="184623" cy="180447"/>
              </a:xfrm>
              <a:prstGeom prst="star5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</p:grpSp>
        <p:grpSp>
          <p:nvGrpSpPr>
            <p:cNvPr id="232" name="Group 231"/>
            <p:cNvGrpSpPr>
              <a:grpSpLocks noChangeAspect="1"/>
            </p:cNvGrpSpPr>
            <p:nvPr/>
          </p:nvGrpSpPr>
          <p:grpSpPr>
            <a:xfrm rot="1466253">
              <a:off x="3867722" y="3007488"/>
              <a:ext cx="127147" cy="119332"/>
              <a:chOff x="7876541" y="2174378"/>
              <a:chExt cx="332424" cy="315146"/>
            </a:xfrm>
          </p:grpSpPr>
          <p:sp>
            <p:nvSpPr>
              <p:cNvPr id="265" name="Flowchart: Connector 264"/>
              <p:cNvSpPr>
                <a:spLocks noChangeAspect="1"/>
              </p:cNvSpPr>
              <p:nvPr/>
            </p:nvSpPr>
            <p:spPr>
              <a:xfrm>
                <a:off x="7976388" y="2228076"/>
                <a:ext cx="168341" cy="168840"/>
              </a:xfrm>
              <a:prstGeom prst="flowChartConnector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  <p:grpSp>
            <p:nvGrpSpPr>
              <p:cNvPr id="266" name="Group 265"/>
              <p:cNvGrpSpPr>
                <a:grpSpLocks noChangeAspect="1"/>
              </p:cNvGrpSpPr>
              <p:nvPr/>
            </p:nvGrpSpPr>
            <p:grpSpPr>
              <a:xfrm rot="2715711">
                <a:off x="8115228" y="2166811"/>
                <a:ext cx="86170" cy="101304"/>
                <a:chOff x="946931" y="2455037"/>
                <a:chExt cx="287235" cy="337679"/>
              </a:xfrm>
            </p:grpSpPr>
            <p:sp>
              <p:nvSpPr>
                <p:cNvPr id="275" name="Rectangle 274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76" name="Oval 275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67" name="Group 266"/>
              <p:cNvGrpSpPr>
                <a:grpSpLocks noChangeAspect="1"/>
              </p:cNvGrpSpPr>
              <p:nvPr/>
            </p:nvGrpSpPr>
            <p:grpSpPr>
              <a:xfrm rot="16484692">
                <a:off x="7884108" y="2250196"/>
                <a:ext cx="86170" cy="101304"/>
                <a:chOff x="946931" y="2455037"/>
                <a:chExt cx="287235" cy="337679"/>
              </a:xfrm>
            </p:grpSpPr>
            <p:sp>
              <p:nvSpPr>
                <p:cNvPr id="272" name="Rectangle 271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73" name="Oval 272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68" name="Group 267"/>
              <p:cNvGrpSpPr>
                <a:grpSpLocks noChangeAspect="1"/>
              </p:cNvGrpSpPr>
              <p:nvPr/>
            </p:nvGrpSpPr>
            <p:grpSpPr>
              <a:xfrm rot="9488603">
                <a:off x="8069782" y="2388220"/>
                <a:ext cx="86170" cy="101304"/>
                <a:chOff x="946931" y="2455037"/>
                <a:chExt cx="287235" cy="337679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946931" y="2557394"/>
                  <a:ext cx="287235" cy="23532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70" name="Oval 269"/>
                <p:cNvSpPr>
                  <a:spLocks noChangeAspect="1"/>
                </p:cNvSpPr>
                <p:nvPr/>
              </p:nvSpPr>
              <p:spPr>
                <a:xfrm>
                  <a:off x="1030663" y="2455037"/>
                  <a:ext cx="119470" cy="119454"/>
                </a:xfrm>
                <a:prstGeom prst="ellips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1050035" y="2538550"/>
                  <a:ext cx="87231" cy="58710"/>
                </a:xfrm>
                <a:prstGeom prst="rect">
                  <a:avLst/>
                </a:prstGeom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</p:grpSp>
        <p:grpSp>
          <p:nvGrpSpPr>
            <p:cNvPr id="233" name="Group 232"/>
            <p:cNvGrpSpPr>
              <a:grpSpLocks noChangeAspect="1"/>
            </p:cNvGrpSpPr>
            <p:nvPr/>
          </p:nvGrpSpPr>
          <p:grpSpPr>
            <a:xfrm rot="4390618">
              <a:off x="4004414" y="2933159"/>
              <a:ext cx="85534" cy="141585"/>
              <a:chOff x="3528257" y="1537212"/>
              <a:chExt cx="627442" cy="1028237"/>
            </a:xfrm>
          </p:grpSpPr>
          <p:grpSp>
            <p:nvGrpSpPr>
              <p:cNvPr id="257" name="Group 256"/>
              <p:cNvGrpSpPr>
                <a:grpSpLocks noChangeAspect="1"/>
              </p:cNvGrpSpPr>
              <p:nvPr/>
            </p:nvGrpSpPr>
            <p:grpSpPr>
              <a:xfrm>
                <a:off x="3875553" y="1984541"/>
                <a:ext cx="280146" cy="580908"/>
                <a:chOff x="1380437" y="1622643"/>
                <a:chExt cx="262207" cy="543711"/>
              </a:xfrm>
            </p:grpSpPr>
            <p:sp>
              <p:nvSpPr>
                <p:cNvPr id="262" name="Block Arc 261"/>
                <p:cNvSpPr/>
                <p:nvPr/>
              </p:nvSpPr>
              <p:spPr>
                <a:xfrm>
                  <a:off x="1380437" y="1923742"/>
                  <a:ext cx="262207" cy="242612"/>
                </a:xfrm>
                <a:prstGeom prst="blockArc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1490428" y="1622643"/>
                  <a:ext cx="46951" cy="337782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64" name="Rectangle 263"/>
                <p:cNvSpPr>
                  <a:spLocks noChangeAspect="1"/>
                </p:cNvSpPr>
                <p:nvPr/>
              </p:nvSpPr>
              <p:spPr>
                <a:xfrm>
                  <a:off x="1480174" y="1933819"/>
                  <a:ext cx="71500" cy="4909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 rot="18738872">
                <a:off x="3771566" y="1588271"/>
                <a:ext cx="182880" cy="559016"/>
                <a:chOff x="1300418" y="1164073"/>
                <a:chExt cx="182880" cy="559016"/>
              </a:xfrm>
            </p:grpSpPr>
            <p:sp>
              <p:nvSpPr>
                <p:cNvPr id="260" name="Rectangle 259"/>
                <p:cNvSpPr>
                  <a:spLocks noChangeAspect="1"/>
                </p:cNvSpPr>
                <p:nvPr/>
              </p:nvSpPr>
              <p:spPr>
                <a:xfrm>
                  <a:off x="1366778" y="1164073"/>
                  <a:ext cx="50163" cy="36089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61" name="Half Frame 260"/>
                <p:cNvSpPr>
                  <a:spLocks noChangeAspect="1"/>
                </p:cNvSpPr>
                <p:nvPr/>
              </p:nvSpPr>
              <p:spPr>
                <a:xfrm rot="2689878">
                  <a:off x="1300418" y="1540209"/>
                  <a:ext cx="182880" cy="182880"/>
                </a:xfrm>
                <a:prstGeom prst="halfFram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9" name="5-Point Star 258"/>
              <p:cNvSpPr/>
              <p:nvPr/>
            </p:nvSpPr>
            <p:spPr>
              <a:xfrm>
                <a:off x="3528257" y="1537212"/>
                <a:ext cx="175562" cy="171603"/>
              </a:xfrm>
              <a:prstGeom prst="star5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</p:grpSp>
        <p:cxnSp>
          <p:nvCxnSpPr>
            <p:cNvPr id="234" name="Straight Arrow Connector 233"/>
            <p:cNvCxnSpPr/>
            <p:nvPr/>
          </p:nvCxnSpPr>
          <p:spPr>
            <a:xfrm flipH="1">
              <a:off x="4210372" y="2812756"/>
              <a:ext cx="73081" cy="92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Group 234"/>
            <p:cNvGrpSpPr/>
            <p:nvPr/>
          </p:nvGrpSpPr>
          <p:grpSpPr>
            <a:xfrm>
              <a:off x="3938932" y="3091626"/>
              <a:ext cx="125317" cy="172695"/>
              <a:chOff x="6620991" y="3227739"/>
              <a:chExt cx="327641" cy="456075"/>
            </a:xfrm>
          </p:grpSpPr>
          <p:sp>
            <p:nvSpPr>
              <p:cNvPr id="240" name="Flowchart: Connector 239"/>
              <p:cNvSpPr>
                <a:spLocks noChangeAspect="1"/>
              </p:cNvSpPr>
              <p:nvPr/>
            </p:nvSpPr>
            <p:spPr>
              <a:xfrm rot="19685730">
                <a:off x="6714866" y="3474830"/>
                <a:ext cx="168341" cy="168840"/>
              </a:xfrm>
              <a:prstGeom prst="flowChartConnector">
                <a:avLst/>
              </a:prstGeom>
              <a:solidFill>
                <a:schemeClr val="bg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  <p:grpSp>
            <p:nvGrpSpPr>
              <p:cNvPr id="241" name="Group 240"/>
              <p:cNvGrpSpPr>
                <a:grpSpLocks noChangeAspect="1"/>
              </p:cNvGrpSpPr>
              <p:nvPr/>
            </p:nvGrpSpPr>
            <p:grpSpPr>
              <a:xfrm rot="16405183">
                <a:off x="6626521" y="3507594"/>
                <a:ext cx="80379" cy="91440"/>
                <a:chOff x="4574931" y="4156012"/>
                <a:chExt cx="287235" cy="326762"/>
              </a:xfrm>
              <a:solidFill>
                <a:schemeClr val="accent2"/>
              </a:solidFill>
            </p:grpSpPr>
            <p:sp>
              <p:nvSpPr>
                <p:cNvPr id="254" name="Rectangle 253"/>
                <p:cNvSpPr/>
                <p:nvPr/>
              </p:nvSpPr>
              <p:spPr>
                <a:xfrm>
                  <a:off x="4574931" y="4247452"/>
                  <a:ext cx="287235" cy="235322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55" name="Isosceles Triangle 254"/>
                <p:cNvSpPr>
                  <a:spLocks noChangeAspect="1"/>
                </p:cNvSpPr>
                <p:nvPr/>
              </p:nvSpPr>
              <p:spPr>
                <a:xfrm>
                  <a:off x="4665513" y="4156012"/>
                  <a:ext cx="106070" cy="91440"/>
                </a:xfrm>
                <a:prstGeom prst="triangl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4677927" y="4230981"/>
                  <a:ext cx="86007" cy="85032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42" name="Group 241"/>
              <p:cNvGrpSpPr>
                <a:grpSpLocks noChangeAspect="1"/>
              </p:cNvGrpSpPr>
              <p:nvPr/>
            </p:nvGrpSpPr>
            <p:grpSpPr>
              <a:xfrm rot="752646">
                <a:off x="6787645" y="3383933"/>
                <a:ext cx="80379" cy="91440"/>
                <a:chOff x="4574931" y="4156012"/>
                <a:chExt cx="287235" cy="326762"/>
              </a:xfrm>
              <a:solidFill>
                <a:schemeClr val="accent2"/>
              </a:solidFill>
            </p:grpSpPr>
            <p:sp>
              <p:nvSpPr>
                <p:cNvPr id="251" name="Rectangle 250"/>
                <p:cNvSpPr/>
                <p:nvPr/>
              </p:nvSpPr>
              <p:spPr>
                <a:xfrm>
                  <a:off x="4574931" y="4247452"/>
                  <a:ext cx="287235" cy="235322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52" name="Isosceles Triangle 251"/>
                <p:cNvSpPr>
                  <a:spLocks noChangeAspect="1"/>
                </p:cNvSpPr>
                <p:nvPr/>
              </p:nvSpPr>
              <p:spPr>
                <a:xfrm>
                  <a:off x="4665513" y="4156012"/>
                  <a:ext cx="106070" cy="91440"/>
                </a:xfrm>
                <a:prstGeom prst="triangl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4677927" y="4230981"/>
                  <a:ext cx="86007" cy="85032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43" name="Group 242"/>
              <p:cNvGrpSpPr>
                <a:grpSpLocks noChangeAspect="1"/>
              </p:cNvGrpSpPr>
              <p:nvPr/>
            </p:nvGrpSpPr>
            <p:grpSpPr>
              <a:xfrm rot="7731799">
                <a:off x="6862722" y="3597905"/>
                <a:ext cx="80379" cy="91440"/>
                <a:chOff x="4574931" y="4156012"/>
                <a:chExt cx="287235" cy="326762"/>
              </a:xfrm>
              <a:solidFill>
                <a:schemeClr val="accent2"/>
              </a:solidFill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4574931" y="4247452"/>
                  <a:ext cx="287235" cy="235322"/>
                </a:xfrm>
                <a:prstGeom prst="rect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49" name="Isosceles Triangle 248"/>
                <p:cNvSpPr>
                  <a:spLocks noChangeAspect="1"/>
                </p:cNvSpPr>
                <p:nvPr/>
              </p:nvSpPr>
              <p:spPr>
                <a:xfrm>
                  <a:off x="4665513" y="4156012"/>
                  <a:ext cx="106070" cy="91440"/>
                </a:xfrm>
                <a:prstGeom prst="triangle">
                  <a:avLst/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4677927" y="4230981"/>
                  <a:ext cx="86007" cy="85032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  <p:grpSp>
            <p:nvGrpSpPr>
              <p:cNvPr id="244" name="Group 243"/>
              <p:cNvGrpSpPr/>
              <p:nvPr/>
            </p:nvGrpSpPr>
            <p:grpSpPr>
              <a:xfrm rot="18419037">
                <a:off x="6770543" y="3283372"/>
                <a:ext cx="198721" cy="87456"/>
                <a:chOff x="6849572" y="3166883"/>
                <a:chExt cx="198721" cy="87456"/>
              </a:xfrm>
            </p:grpSpPr>
            <p:sp>
              <p:nvSpPr>
                <p:cNvPr id="245" name="Rectangle 244"/>
                <p:cNvSpPr>
                  <a:spLocks/>
                </p:cNvSpPr>
                <p:nvPr/>
              </p:nvSpPr>
              <p:spPr>
                <a:xfrm rot="14740490">
                  <a:off x="6965097" y="3107164"/>
                  <a:ext cx="23478" cy="142915"/>
                </a:xfrm>
                <a:prstGeom prst="rect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  <p:sp>
              <p:nvSpPr>
                <p:cNvPr id="246" name="Half Frame 245"/>
                <p:cNvSpPr>
                  <a:spLocks noChangeAspect="1"/>
                </p:cNvSpPr>
                <p:nvPr/>
              </p:nvSpPr>
              <p:spPr>
                <a:xfrm rot="6653141">
                  <a:off x="6849573" y="3186702"/>
                  <a:ext cx="67636" cy="67637"/>
                </a:xfrm>
                <a:prstGeom prst="halfFram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Rectangle 246"/>
                <p:cNvSpPr>
                  <a:spLocks noChangeAspect="1"/>
                </p:cNvSpPr>
                <p:nvPr/>
              </p:nvSpPr>
              <p:spPr>
                <a:xfrm rot="3940490">
                  <a:off x="6914923" y="3189975"/>
                  <a:ext cx="16467" cy="2598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13"/>
                </a:p>
              </p:txBody>
            </p:sp>
          </p:grpSp>
        </p:grpSp>
        <p:grpSp>
          <p:nvGrpSpPr>
            <p:cNvPr id="236" name="Group 235"/>
            <p:cNvGrpSpPr>
              <a:grpSpLocks noChangeAspect="1"/>
            </p:cNvGrpSpPr>
            <p:nvPr/>
          </p:nvGrpSpPr>
          <p:grpSpPr>
            <a:xfrm rot="2080241">
              <a:off x="4040775" y="3030678"/>
              <a:ext cx="54594" cy="84670"/>
              <a:chOff x="7059792" y="3007140"/>
              <a:chExt cx="142740" cy="223608"/>
            </a:xfrm>
          </p:grpSpPr>
          <p:sp>
            <p:nvSpPr>
              <p:cNvPr id="237" name="Rectangle 236"/>
              <p:cNvSpPr>
                <a:spLocks noChangeAspect="1"/>
              </p:cNvSpPr>
              <p:nvPr/>
            </p:nvSpPr>
            <p:spPr>
              <a:xfrm rot="1529490">
                <a:off x="7128172" y="3039558"/>
                <a:ext cx="18059" cy="12992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/>
              </a:p>
            </p:txBody>
          </p:sp>
          <p:sp>
            <p:nvSpPr>
              <p:cNvPr id="238" name="Half Frame 237"/>
              <p:cNvSpPr>
                <a:spLocks noChangeAspect="1"/>
              </p:cNvSpPr>
              <p:nvPr/>
            </p:nvSpPr>
            <p:spPr>
              <a:xfrm rot="4219368">
                <a:off x="7059793" y="3164909"/>
                <a:ext cx="65838" cy="65839"/>
              </a:xfrm>
              <a:prstGeom prst="halfFram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5-Point Star 238"/>
              <p:cNvSpPr/>
              <p:nvPr/>
            </p:nvSpPr>
            <p:spPr>
              <a:xfrm rot="4390618">
                <a:off x="7151053" y="3007533"/>
                <a:ext cx="51871" cy="51086"/>
              </a:xfrm>
              <a:prstGeom prst="star5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395"/>
              </a:p>
            </p:txBody>
          </p:sp>
        </p:grpSp>
      </p:grpSp>
      <p:sp>
        <p:nvSpPr>
          <p:cNvPr id="374" name="TextBox 373"/>
          <p:cNvSpPr txBox="1"/>
          <p:nvPr/>
        </p:nvSpPr>
        <p:spPr>
          <a:xfrm>
            <a:off x="2052985" y="4163020"/>
            <a:ext cx="160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Luminex</a:t>
            </a:r>
            <a:r>
              <a:rPr lang="en-US" dirty="0" smtClean="0"/>
              <a:t> </a:t>
            </a:r>
          </a:p>
          <a:p>
            <a:r>
              <a:rPr lang="en-US" dirty="0" smtClean="0"/>
              <a:t>25 antigens</a:t>
            </a:r>
          </a:p>
          <a:p>
            <a:r>
              <a:rPr lang="en-US" dirty="0" smtClean="0"/>
              <a:t>new and old</a:t>
            </a:r>
            <a:endParaRPr lang="en-US" dirty="0"/>
          </a:p>
        </p:txBody>
      </p:sp>
      <p:sp>
        <p:nvSpPr>
          <p:cNvPr id="375" name="TextBox 374"/>
          <p:cNvSpPr txBox="1"/>
          <p:nvPr/>
        </p:nvSpPr>
        <p:spPr>
          <a:xfrm>
            <a:off x="4648200" y="417195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Shortest half-life</a:t>
            </a:r>
          </a:p>
          <a:p>
            <a:r>
              <a:rPr lang="en-US" dirty="0" smtClean="0"/>
              <a:t>Highest importance (RF)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30853" r="10685" b="9929"/>
          <a:stretch/>
        </p:blipFill>
        <p:spPr bwMode="auto">
          <a:xfrm>
            <a:off x="4343398" y="1589867"/>
            <a:ext cx="4557713" cy="24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352550"/>
            <a:ext cx="431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GEXP            ETRAMP           MSP1             GLURP            MSP2</a:t>
            </a:r>
            <a:endParaRPr lang="en-US" sz="1200" dirty="0"/>
          </a:p>
        </p:txBody>
      </p:sp>
      <p:cxnSp>
        <p:nvCxnSpPr>
          <p:cNvPr id="288" name="Straight Arrow Connector 287"/>
          <p:cNvCxnSpPr/>
          <p:nvPr/>
        </p:nvCxnSpPr>
        <p:spPr>
          <a:xfrm>
            <a:off x="2819400" y="2876550"/>
            <a:ext cx="60960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>
            <a:off x="3429000" y="3067050"/>
            <a:ext cx="97154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 flipV="1">
            <a:off x="2468880" y="3067050"/>
            <a:ext cx="960120" cy="69342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itle 1"/>
          <p:cNvSpPr txBox="1">
            <a:spLocks/>
          </p:cNvSpPr>
          <p:nvPr/>
        </p:nvSpPr>
        <p:spPr>
          <a:xfrm>
            <a:off x="-152400" y="38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Validation in independent cohorts</a:t>
            </a:r>
            <a:endParaRPr lang="en-US" sz="4000" dirty="0"/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7885" b="20904"/>
          <a:stretch/>
        </p:blipFill>
        <p:spPr>
          <a:xfrm>
            <a:off x="7903029" y="0"/>
            <a:ext cx="1240971" cy="1314925"/>
          </a:xfrm>
          <a:prstGeom prst="rect">
            <a:avLst/>
          </a:prstGeom>
        </p:spPr>
      </p:pic>
      <p:sp>
        <p:nvSpPr>
          <p:cNvPr id="376" name="Left Brace 375"/>
          <p:cNvSpPr/>
          <p:nvPr/>
        </p:nvSpPr>
        <p:spPr>
          <a:xfrm rot="16200000">
            <a:off x="5303273" y="3593077"/>
            <a:ext cx="290055" cy="83820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7630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Cross-validated prediction of recent infection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18096" r="22752"/>
          <a:stretch/>
        </p:blipFill>
        <p:spPr bwMode="auto">
          <a:xfrm>
            <a:off x="315852" y="1537815"/>
            <a:ext cx="3894925" cy="336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15714" r="21883"/>
          <a:stretch/>
        </p:blipFill>
        <p:spPr bwMode="auto">
          <a:xfrm>
            <a:off x="4724400" y="1573443"/>
            <a:ext cx="3971707" cy="346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111177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Uganda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00652" y="1111777"/>
            <a:ext cx="167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Gambia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6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are different, and that’s ok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Mean responses ≠ individual var.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Overcoming biological </a:t>
            </a:r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Multiple antigens</a:t>
            </a:r>
          </a:p>
          <a:p>
            <a:r>
              <a:rPr lang="en-US" dirty="0" smtClean="0"/>
              <a:t>Age-exposure-ab relationships</a:t>
            </a:r>
          </a:p>
          <a:p>
            <a:r>
              <a:rPr lang="en-US" dirty="0" smtClean="0"/>
              <a:t>Subsets of antigens for specific age/exposure settings</a:t>
            </a:r>
          </a:p>
          <a:p>
            <a:r>
              <a:rPr lang="en-US" b="1" dirty="0" smtClean="0"/>
              <a:t>Primary outcomes averaged over population </a:t>
            </a:r>
            <a:endParaRPr lang="en-US" dirty="0" smtClean="0"/>
          </a:p>
          <a:p>
            <a:pPr lvl="1"/>
            <a:r>
              <a:rPr lang="en-US" dirty="0" smtClean="0"/>
              <a:t>vs. binary parasitemia/antibody more information even if </a:t>
            </a:r>
            <a:br>
              <a:rPr lang="en-US" dirty="0" smtClean="0"/>
            </a:br>
            <a:r>
              <a:rPr lang="en-US" dirty="0" smtClean="0"/>
              <a:t>noisy for individual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8" y="1840783"/>
            <a:ext cx="4197172" cy="2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tracking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available interventions, finite funds</a:t>
            </a:r>
          </a:p>
          <a:p>
            <a:r>
              <a:rPr lang="en-US" dirty="0" smtClean="0"/>
              <a:t>We need to choose which ones, where, when</a:t>
            </a:r>
          </a:p>
          <a:p>
            <a:r>
              <a:rPr lang="en-US" dirty="0" smtClean="0"/>
              <a:t>We need to know:</a:t>
            </a:r>
          </a:p>
          <a:p>
            <a:pPr lvl="1"/>
            <a:r>
              <a:rPr lang="en-US" dirty="0" smtClean="0"/>
              <a:t>How much</a:t>
            </a:r>
            <a:endParaRPr lang="en-US" dirty="0"/>
          </a:p>
          <a:p>
            <a:pPr lvl="1"/>
            <a:r>
              <a:rPr lang="en-US" dirty="0" smtClean="0"/>
              <a:t>Variation </a:t>
            </a:r>
            <a:r>
              <a:rPr lang="en-US" dirty="0"/>
              <a:t>in space &amp;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Effect of interventions</a:t>
            </a:r>
            <a:endParaRPr lang="en-US" dirty="0"/>
          </a:p>
          <a:p>
            <a:pPr lvl="1"/>
            <a:r>
              <a:rPr lang="en-US" dirty="0" smtClean="0"/>
              <a:t>Focal hotspots / high risk populations</a:t>
            </a:r>
          </a:p>
          <a:p>
            <a:pPr lvl="1"/>
            <a:r>
              <a:rPr lang="en-US" dirty="0" smtClean="0"/>
              <a:t>Interruption of transmission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6" descr="C:\Users\bgreenhouse\AppData\Local\Microsoft\Windows\Temporary Internet Files\Content.IE5\79CD7DN2\00 sherlock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90750"/>
            <a:ext cx="1940020" cy="17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Merge 4"/>
          <p:cNvSpPr/>
          <p:nvPr/>
        </p:nvSpPr>
        <p:spPr>
          <a:xfrm>
            <a:off x="762000" y="2647950"/>
            <a:ext cx="152400" cy="1828800"/>
          </a:xfrm>
          <a:prstGeom prst="flowChartMerge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</a:gsLst>
            <a:lin ang="5400000" scaled="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MADAMS which are Operationally Relevant, Generalizable, and Not biased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351"/>
            <a:ext cx="5181600" cy="4038599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 smtClean="0"/>
              <a:t>Wide range of cohorts </a:t>
            </a:r>
            <a:endParaRPr lang="en-US" sz="3300" dirty="0"/>
          </a:p>
          <a:p>
            <a:r>
              <a:rPr lang="en-US" sz="3300" dirty="0" smtClean="0"/>
              <a:t>De novo candidate screen</a:t>
            </a:r>
          </a:p>
          <a:p>
            <a:pPr lvl="1"/>
            <a:r>
              <a:rPr lang="en-US" sz="2900" dirty="0" smtClean="0"/>
              <a:t>Slide-based protein arrays</a:t>
            </a:r>
          </a:p>
          <a:p>
            <a:pPr lvl="1"/>
            <a:r>
              <a:rPr lang="en-US" sz="2900" dirty="0" smtClean="0"/>
              <a:t>Whole-exome Pf variant array (pilot)</a:t>
            </a:r>
          </a:p>
          <a:p>
            <a:pPr lvl="1"/>
            <a:r>
              <a:rPr lang="en-US" sz="2900" dirty="0" smtClean="0"/>
              <a:t>Mosquito salivary proteins</a:t>
            </a:r>
          </a:p>
          <a:p>
            <a:pPr lvl="1"/>
            <a:r>
              <a:rPr lang="en-US" sz="2900" dirty="0" smtClean="0"/>
              <a:t>Pre-</a:t>
            </a:r>
            <a:r>
              <a:rPr lang="en-US" sz="2900" dirty="0" err="1" smtClean="0"/>
              <a:t>erythrocytic</a:t>
            </a:r>
            <a:r>
              <a:rPr lang="en-US" sz="2900" dirty="0" smtClean="0"/>
              <a:t>, IgG subclasses, avidity</a:t>
            </a:r>
          </a:p>
          <a:p>
            <a:r>
              <a:rPr lang="en-US" sz="3300" dirty="0" smtClean="0"/>
              <a:t>Parametric and machine-learning approaches for candidate selection</a:t>
            </a:r>
          </a:p>
          <a:p>
            <a:r>
              <a:rPr lang="en-US" sz="3300" dirty="0" smtClean="0"/>
              <a:t>Final assay(s)</a:t>
            </a:r>
          </a:p>
          <a:p>
            <a:pPr lvl="1"/>
            <a:r>
              <a:rPr lang="en-US" sz="2900" dirty="0" smtClean="0"/>
              <a:t>Analytes, measurement platform (POC vs. lab) and analytics</a:t>
            </a:r>
          </a:p>
          <a:p>
            <a:pPr lvl="1"/>
            <a:r>
              <a:rPr lang="en-US" sz="2900" dirty="0" smtClean="0"/>
              <a:t>Tradeoff between complexity (# analytes, precision) and information content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9" t="21492" r="12581" b="36040"/>
          <a:stretch/>
        </p:blipFill>
        <p:spPr>
          <a:xfrm>
            <a:off x="4860545" y="1733550"/>
            <a:ext cx="4131055" cy="2275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880" y="-65812"/>
            <a:ext cx="1558320" cy="12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18757" r="5525" b="27649"/>
          <a:stretch/>
        </p:blipFill>
        <p:spPr>
          <a:xfrm>
            <a:off x="1745" y="819150"/>
            <a:ext cx="9201148" cy="4267200"/>
          </a:xfrm>
        </p:spPr>
      </p:pic>
      <p:pic>
        <p:nvPicPr>
          <p:cNvPr id="3076" name="Picture 4" descr="C:\Users\bgreenhouse\AppData\Local\Microsoft\Windows\Temporary Internet Files\Content.IE5\ZEEPC05C\bottle-and-glass-silhouette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808" y="1943862"/>
            <a:ext cx="445381" cy="4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6" y="2113004"/>
            <a:ext cx="554704" cy="554704"/>
          </a:xfrm>
          <a:prstGeom prst="rect">
            <a:avLst/>
          </a:prstGeom>
        </p:spPr>
      </p:pic>
      <p:pic>
        <p:nvPicPr>
          <p:cNvPr id="3082" name="Picture 10" descr="Image result for hiking clip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5" y="1605116"/>
            <a:ext cx="342127" cy="3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greenhouse\AppData\Local\Microsoft\Windows\Temporary Internet Files\Content.IE5\CPERIIEK\480px-Skiing.svg[1].png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1953745"/>
            <a:ext cx="432077" cy="4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1" y="1564981"/>
            <a:ext cx="397169" cy="397169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7885" b="20904"/>
          <a:stretch/>
        </p:blipFill>
        <p:spPr>
          <a:xfrm>
            <a:off x="822615" y="555825"/>
            <a:ext cx="862972" cy="914400"/>
          </a:xfrm>
          <a:prstGeom prst="ellips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5" t="6137" r="50750" b="66315"/>
          <a:stretch/>
        </p:blipFill>
        <p:spPr>
          <a:xfrm>
            <a:off x="2057400" y="1123950"/>
            <a:ext cx="914400" cy="914400"/>
          </a:xfrm>
          <a:prstGeom prst="ellips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  <p:sp>
        <p:nvSpPr>
          <p:cNvPr id="30" name="Oval 29"/>
          <p:cNvSpPr/>
          <p:nvPr/>
        </p:nvSpPr>
        <p:spPr>
          <a:xfrm>
            <a:off x="574452" y="2571750"/>
            <a:ext cx="914400" cy="914400"/>
          </a:xfrm>
          <a:prstGeom prst="ellipse">
            <a:avLst/>
          </a:prstGeom>
          <a:solidFill>
            <a:srgbClr val="EFF8FB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52512" y="1602582"/>
            <a:ext cx="914400" cy="914400"/>
            <a:chOff x="1358888" y="2266950"/>
            <a:chExt cx="914400" cy="914400"/>
          </a:xfrm>
        </p:grpSpPr>
        <p:sp>
          <p:nvSpPr>
            <p:cNvPr id="29" name="Oval 28"/>
            <p:cNvSpPr/>
            <p:nvPr/>
          </p:nvSpPr>
          <p:spPr>
            <a:xfrm>
              <a:off x="1358888" y="2266950"/>
              <a:ext cx="914400" cy="914400"/>
            </a:xfrm>
            <a:prstGeom prst="ellipse">
              <a:avLst/>
            </a:prstGeom>
            <a:solidFill>
              <a:srgbClr val="EFF8FB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76" y="2711206"/>
              <a:ext cx="626444" cy="400924"/>
            </a:xfrm>
            <a:prstGeom prst="rect">
              <a:avLst/>
            </a:prstGeom>
          </p:spPr>
        </p:pic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 rot="2022387">
              <a:off x="1508014" y="2482252"/>
              <a:ext cx="252839" cy="353888"/>
              <a:chOff x="3447747" y="2419372"/>
              <a:chExt cx="398829" cy="534140"/>
            </a:xfrm>
            <a:effectLst/>
          </p:grpSpPr>
          <p:grpSp>
            <p:nvGrpSpPr>
              <p:cNvPr id="32" name="Group 48"/>
              <p:cNvGrpSpPr/>
              <p:nvPr/>
            </p:nvGrpSpPr>
            <p:grpSpPr>
              <a:xfrm>
                <a:off x="3447747" y="2422420"/>
                <a:ext cx="164133" cy="531092"/>
                <a:chOff x="3447747" y="2422420"/>
                <a:chExt cx="164133" cy="531092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3456432" y="2798064"/>
                  <a:ext cx="310896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2700000">
                  <a:off x="3382540" y="2559580"/>
                  <a:ext cx="274320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2700000">
                  <a:off x="3356307" y="2579067"/>
                  <a:ext cx="182880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49"/>
              <p:cNvGrpSpPr/>
              <p:nvPr/>
            </p:nvGrpSpPr>
            <p:grpSpPr>
              <a:xfrm flipH="1">
                <a:off x="3682443" y="2419372"/>
                <a:ext cx="164133" cy="531092"/>
                <a:chOff x="3447747" y="2422420"/>
                <a:chExt cx="164133" cy="53109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3456432" y="2798064"/>
                  <a:ext cx="310896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2700000">
                  <a:off x="3382540" y="2559580"/>
                  <a:ext cx="274320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2700000">
                  <a:off x="3356307" y="2579067"/>
                  <a:ext cx="182880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087" name="Picture 15" descr="C:\Users\bgreenhouse\AppData\Local\Microsoft\Windows\Temporary Internet Files\Content.IE5\ZEEPC05C\dna-helix[1]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76">
              <a:off x="1721049" y="2373093"/>
              <a:ext cx="503249" cy="37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Straight Connector 22"/>
          <p:cNvCxnSpPr/>
          <p:nvPr/>
        </p:nvCxnSpPr>
        <p:spPr>
          <a:xfrm flipH="1" flipV="1">
            <a:off x="1325565" y="1484514"/>
            <a:ext cx="38334" cy="15544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249592" y="2474221"/>
            <a:ext cx="75973" cy="15544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895474" y="1746002"/>
            <a:ext cx="182880" cy="6008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8" name="Picture 16" descr="C:\Users\bgreenhouse\AppData\Local\Microsoft\Windows\Temporary Internet Files\Content.IE5\ZEEPC05C\CivQA[1]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5645">
            <a:off x="63118" y="2441108"/>
            <a:ext cx="537674" cy="3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val 45"/>
          <p:cNvSpPr>
            <a:spLocks noChangeAspect="1"/>
          </p:cNvSpPr>
          <p:nvPr/>
        </p:nvSpPr>
        <p:spPr>
          <a:xfrm>
            <a:off x="2365248" y="3193542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5486400" y="3254502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46" idx="1"/>
          </p:cNvCxnSpPr>
          <p:nvPr/>
        </p:nvCxnSpPr>
        <p:spPr>
          <a:xfrm flipH="1" flipV="1">
            <a:off x="1820244" y="2389243"/>
            <a:ext cx="571786" cy="83108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2"/>
            <a:endCxn id="29" idx="5"/>
          </p:cNvCxnSpPr>
          <p:nvPr/>
        </p:nvCxnSpPr>
        <p:spPr>
          <a:xfrm flipH="1" flipV="1">
            <a:off x="1833001" y="2383071"/>
            <a:ext cx="3653399" cy="9628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>
            <a:spLocks noChangeAspect="1"/>
          </p:cNvSpPr>
          <p:nvPr/>
        </p:nvSpPr>
        <p:spPr>
          <a:xfrm>
            <a:off x="5407152" y="409575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5029200" y="389382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5526024" y="3979926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71" idx="1"/>
            <a:endCxn id="29" idx="5"/>
          </p:cNvCxnSpPr>
          <p:nvPr/>
        </p:nvCxnSpPr>
        <p:spPr>
          <a:xfrm flipH="1" flipV="1">
            <a:off x="1833001" y="2383071"/>
            <a:ext cx="3222981" cy="153753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2" idx="1"/>
            <a:endCxn id="29" idx="5"/>
          </p:cNvCxnSpPr>
          <p:nvPr/>
        </p:nvCxnSpPr>
        <p:spPr>
          <a:xfrm flipH="1" flipV="1">
            <a:off x="1833001" y="2383071"/>
            <a:ext cx="3719805" cy="162363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0" idx="2"/>
            <a:endCxn id="29" idx="5"/>
          </p:cNvCxnSpPr>
          <p:nvPr/>
        </p:nvCxnSpPr>
        <p:spPr>
          <a:xfrm flipH="1" flipV="1">
            <a:off x="1833001" y="2383071"/>
            <a:ext cx="3574151" cy="1804119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>
            <a:spLocks noChangeAspect="1"/>
          </p:cNvSpPr>
          <p:nvPr/>
        </p:nvSpPr>
        <p:spPr>
          <a:xfrm>
            <a:off x="7467600" y="2863084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8732520" y="3486150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83" idx="2"/>
            <a:endCxn id="29" idx="5"/>
          </p:cNvCxnSpPr>
          <p:nvPr/>
        </p:nvCxnSpPr>
        <p:spPr>
          <a:xfrm flipH="1" flipV="1">
            <a:off x="1833001" y="2383071"/>
            <a:ext cx="5634599" cy="571453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4" idx="2"/>
            <a:endCxn id="29" idx="5"/>
          </p:cNvCxnSpPr>
          <p:nvPr/>
        </p:nvCxnSpPr>
        <p:spPr>
          <a:xfrm flipH="1" flipV="1">
            <a:off x="1833001" y="2383071"/>
            <a:ext cx="6899519" cy="1194519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>
            <a:spLocks noChangeAspect="1"/>
          </p:cNvSpPr>
          <p:nvPr/>
        </p:nvSpPr>
        <p:spPr>
          <a:xfrm>
            <a:off x="5638800" y="3406902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343400" y="2874113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4114800" y="2965553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92" idx="1"/>
            <a:endCxn id="29" idx="5"/>
          </p:cNvCxnSpPr>
          <p:nvPr/>
        </p:nvCxnSpPr>
        <p:spPr>
          <a:xfrm flipH="1" flipV="1">
            <a:off x="1833001" y="2383071"/>
            <a:ext cx="2537181" cy="517824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3" idx="2"/>
          </p:cNvCxnSpPr>
          <p:nvPr/>
        </p:nvCxnSpPr>
        <p:spPr>
          <a:xfrm flipH="1" flipV="1">
            <a:off x="1820245" y="2389243"/>
            <a:ext cx="2294555" cy="66775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1" idx="2"/>
            <a:endCxn id="29" idx="5"/>
          </p:cNvCxnSpPr>
          <p:nvPr/>
        </p:nvCxnSpPr>
        <p:spPr>
          <a:xfrm flipH="1" flipV="1">
            <a:off x="1833001" y="2383071"/>
            <a:ext cx="3805799" cy="11152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>
            <a:spLocks noChangeAspect="1"/>
          </p:cNvSpPr>
          <p:nvPr/>
        </p:nvSpPr>
        <p:spPr>
          <a:xfrm>
            <a:off x="3010151" y="3589782"/>
            <a:ext cx="182880" cy="1828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103" idx="1"/>
            <a:endCxn id="29" idx="5"/>
          </p:cNvCxnSpPr>
          <p:nvPr/>
        </p:nvCxnSpPr>
        <p:spPr>
          <a:xfrm flipH="1" flipV="1">
            <a:off x="1833001" y="2383071"/>
            <a:ext cx="1203932" cy="1233493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62000" y="2743095"/>
            <a:ext cx="507553" cy="59065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7726597">
            <a:off x="884930" y="2940706"/>
            <a:ext cx="277352" cy="252836"/>
          </a:xfrm>
          <a:prstGeom prst="arc">
            <a:avLst>
              <a:gd name="adj1" fmla="val 16200000"/>
              <a:gd name="adj2" fmla="val 120569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360388" y="164148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Molecular and computational infectious disease epidemiology</a:t>
            </a:r>
            <a:endParaRPr lang="en-US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454295" y="3920602"/>
            <a:ext cx="118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This could be you!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1047360" y="3562350"/>
            <a:ext cx="0" cy="39547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33" y="97875"/>
            <a:ext cx="1277867" cy="61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7045300" y="758715"/>
            <a:ext cx="2036446" cy="670035"/>
            <a:chOff x="0" y="0"/>
            <a:chExt cx="4338636" cy="1427520"/>
          </a:xfrm>
        </p:grpSpPr>
        <p:pic>
          <p:nvPicPr>
            <p:cNvPr id="115" name="Picture 114" descr=" Biohub Logo V2.pdf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4" t="34388" r="58249" b="34254"/>
            <a:stretch/>
          </p:blipFill>
          <p:spPr>
            <a:xfrm>
              <a:off x="0" y="0"/>
              <a:ext cx="1413641" cy="1427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6" name="Picture 115" descr=" Biohub Logo V2.pdf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7" t="38932" r="24934" b="38799"/>
            <a:stretch/>
          </p:blipFill>
          <p:spPr>
            <a:xfrm>
              <a:off x="1546141" y="166791"/>
              <a:ext cx="2792495" cy="1069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0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3280" y="2343150"/>
            <a:ext cx="22461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 dirty="0" smtClean="0"/>
              <a:t>UCSF</a:t>
            </a:r>
            <a:endParaRPr lang="en-US" u="sng" dirty="0"/>
          </a:p>
          <a:p>
            <a:pPr eaLnBrk="1" hangingPunct="1"/>
            <a:r>
              <a:rPr lang="en-US" dirty="0"/>
              <a:t>Isabel Rodríguez Danica </a:t>
            </a:r>
            <a:r>
              <a:rPr lang="en-US" dirty="0" smtClean="0"/>
              <a:t>Helb</a:t>
            </a:r>
          </a:p>
          <a:p>
            <a:pPr eaLnBrk="1" hangingPunct="1"/>
            <a:r>
              <a:rPr lang="en-US" dirty="0" smtClean="0"/>
              <a:t>Grant Dorsey</a:t>
            </a:r>
          </a:p>
          <a:p>
            <a:pPr eaLnBrk="1" hangingPunct="1"/>
            <a:r>
              <a:rPr lang="en-US" dirty="0"/>
              <a:t>Phil </a:t>
            </a:r>
            <a:r>
              <a:rPr lang="en-US" dirty="0" smtClean="0"/>
              <a:t>Rosenthal</a:t>
            </a:r>
          </a:p>
          <a:p>
            <a:pPr eaLnBrk="1" hangingPunct="1"/>
            <a:r>
              <a:rPr lang="en-US" dirty="0" smtClean="0"/>
              <a:t>Max Murphy</a:t>
            </a:r>
          </a:p>
          <a:p>
            <a:pPr eaLnBrk="1" hangingPunct="1"/>
            <a:endParaRPr lang="en-US" sz="1050" dirty="0"/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Johns Hopkins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Tamaki Kobayashi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96470" y="2343150"/>
            <a:ext cx="2057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 dirty="0" smtClean="0"/>
              <a:t>LSHTM</a:t>
            </a:r>
          </a:p>
          <a:p>
            <a:pPr eaLnBrk="1" hangingPunct="1"/>
            <a:r>
              <a:rPr lang="en-US" dirty="0"/>
              <a:t>Chris </a:t>
            </a:r>
            <a:r>
              <a:rPr lang="en-US" dirty="0" err="1" smtClean="0"/>
              <a:t>Drakeley</a:t>
            </a:r>
            <a:endParaRPr lang="en-US" dirty="0"/>
          </a:p>
          <a:p>
            <a:pPr eaLnBrk="1" hangingPunct="1"/>
            <a:r>
              <a:rPr lang="en-US" dirty="0" smtClean="0"/>
              <a:t>Kevin </a:t>
            </a:r>
            <a:r>
              <a:rPr lang="en-US" dirty="0" err="1" smtClean="0"/>
              <a:t>Tetteh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UC Irvine</a:t>
            </a:r>
          </a:p>
          <a:p>
            <a:pPr eaLnBrk="1" hangingPunct="1"/>
            <a:r>
              <a:rPr lang="en-US" dirty="0" smtClean="0"/>
              <a:t>Phil Felgner</a:t>
            </a:r>
          </a:p>
          <a:p>
            <a:pPr eaLnBrk="1" hangingPunct="1"/>
            <a:r>
              <a:rPr lang="en-US" dirty="0" err="1" smtClean="0"/>
              <a:t>Huw</a:t>
            </a:r>
            <a:r>
              <a:rPr lang="en-US" dirty="0" smtClean="0"/>
              <a:t> Davies</a:t>
            </a:r>
          </a:p>
          <a:p>
            <a:pPr eaLnBrk="1" hangingPunct="1"/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0099"/>
            <a:ext cx="845820" cy="10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90" y="903731"/>
            <a:ext cx="994410" cy="86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2326407"/>
            <a:ext cx="2504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IDRC, Uganda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Isaac Ssewanyana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Kamya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Harriet Mayanja-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Kizza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Emmanuel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Arinaitwe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Maxwell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Kilama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Agaba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Katureebe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Joaniter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Nankabirwa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19821"/>
            <a:ext cx="1771015" cy="431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3200" y="234315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David Smith (IHME)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Peter Crompton (NIH)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Ivo Mueller (WEHI,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Institute Pasteur)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629400" y="1000767"/>
            <a:ext cx="2036446" cy="670035"/>
            <a:chOff x="0" y="0"/>
            <a:chExt cx="4338636" cy="1427520"/>
          </a:xfrm>
        </p:grpSpPr>
        <p:pic>
          <p:nvPicPr>
            <p:cNvPr id="11" name="Picture 10" descr=" Biohub Logo V2.pd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4" t="34388" r="58249" b="34254"/>
            <a:stretch/>
          </p:blipFill>
          <p:spPr>
            <a:xfrm>
              <a:off x="0" y="0"/>
              <a:ext cx="1413641" cy="14275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 Biohub Logo V2.pd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47" t="38932" r="24934" b="38799"/>
            <a:stretch/>
          </p:blipFill>
          <p:spPr>
            <a:xfrm>
              <a:off x="1546141" y="166791"/>
              <a:ext cx="2792495" cy="1069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recent exposure has particular utility for low transmission</a:t>
            </a:r>
            <a:endParaRPr lang="en-US" dirty="0"/>
          </a:p>
        </p:txBody>
      </p:sp>
      <p:pic>
        <p:nvPicPr>
          <p:cNvPr id="3" name="4FADD577-A1A0-4D6C-A9B3-5ECCDF8529BF" descr="71DFCC65-EFF5-4515-9D75-3312FC13A796@opennetwork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7" y="1581150"/>
            <a:ext cx="833561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47053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courtesy Edward Wenger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10751" y="4324350"/>
            <a:ext cx="7156849" cy="678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02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8926"/>
            <a:ext cx="4343400" cy="339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1262"/>
            <a:ext cx="3657600" cy="300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095461" y="1119809"/>
            <a:ext cx="3975652" cy="3896139"/>
          </a:xfrm>
          <a:custGeom>
            <a:avLst/>
            <a:gdLst>
              <a:gd name="connsiteX0" fmla="*/ 788504 w 3975652"/>
              <a:gd name="connsiteY0" fmla="*/ 881269 h 3896139"/>
              <a:gd name="connsiteX1" fmla="*/ 1020417 w 3975652"/>
              <a:gd name="connsiteY1" fmla="*/ 318052 h 3896139"/>
              <a:gd name="connsiteX2" fmla="*/ 1219200 w 3975652"/>
              <a:gd name="connsiteY2" fmla="*/ 205408 h 3896139"/>
              <a:gd name="connsiteX3" fmla="*/ 1868556 w 3975652"/>
              <a:gd name="connsiteY3" fmla="*/ 119269 h 3896139"/>
              <a:gd name="connsiteX4" fmla="*/ 2425148 w 3975652"/>
              <a:gd name="connsiteY4" fmla="*/ 0 h 3896139"/>
              <a:gd name="connsiteX5" fmla="*/ 2908852 w 3975652"/>
              <a:gd name="connsiteY5" fmla="*/ 344556 h 3896139"/>
              <a:gd name="connsiteX6" fmla="*/ 3419061 w 3975652"/>
              <a:gd name="connsiteY6" fmla="*/ 410817 h 3896139"/>
              <a:gd name="connsiteX7" fmla="*/ 3478696 w 3975652"/>
              <a:gd name="connsiteY7" fmla="*/ 463826 h 3896139"/>
              <a:gd name="connsiteX8" fmla="*/ 3975652 w 3975652"/>
              <a:gd name="connsiteY8" fmla="*/ 1232452 h 3896139"/>
              <a:gd name="connsiteX9" fmla="*/ 3697356 w 3975652"/>
              <a:gd name="connsiteY9" fmla="*/ 1590261 h 3896139"/>
              <a:gd name="connsiteX10" fmla="*/ 3644348 w 3975652"/>
              <a:gd name="connsiteY10" fmla="*/ 1934817 h 3896139"/>
              <a:gd name="connsiteX11" fmla="*/ 3531704 w 3975652"/>
              <a:gd name="connsiteY11" fmla="*/ 2544417 h 3896139"/>
              <a:gd name="connsiteX12" fmla="*/ 2928730 w 3975652"/>
              <a:gd name="connsiteY12" fmla="*/ 3147391 h 3896139"/>
              <a:gd name="connsiteX13" fmla="*/ 2816087 w 3975652"/>
              <a:gd name="connsiteY13" fmla="*/ 3730487 h 3896139"/>
              <a:gd name="connsiteX14" fmla="*/ 2511287 w 3975652"/>
              <a:gd name="connsiteY14" fmla="*/ 3790121 h 3896139"/>
              <a:gd name="connsiteX15" fmla="*/ 1888435 w 3975652"/>
              <a:gd name="connsiteY15" fmla="*/ 3584713 h 3896139"/>
              <a:gd name="connsiteX16" fmla="*/ 1451113 w 3975652"/>
              <a:gd name="connsiteY16" fmla="*/ 3597965 h 3896139"/>
              <a:gd name="connsiteX17" fmla="*/ 616226 w 3975652"/>
              <a:gd name="connsiteY17" fmla="*/ 3896139 h 3896139"/>
              <a:gd name="connsiteX18" fmla="*/ 205409 w 3975652"/>
              <a:gd name="connsiteY18" fmla="*/ 3849756 h 3896139"/>
              <a:gd name="connsiteX19" fmla="*/ 19878 w 3975652"/>
              <a:gd name="connsiteY19" fmla="*/ 3491948 h 3896139"/>
              <a:gd name="connsiteX20" fmla="*/ 72887 w 3975652"/>
              <a:gd name="connsiteY20" fmla="*/ 2637182 h 3896139"/>
              <a:gd name="connsiteX21" fmla="*/ 0 w 3975652"/>
              <a:gd name="connsiteY21" fmla="*/ 2067339 h 3896139"/>
              <a:gd name="connsiteX22" fmla="*/ 477078 w 3975652"/>
              <a:gd name="connsiteY22" fmla="*/ 1967948 h 3896139"/>
              <a:gd name="connsiteX23" fmla="*/ 490330 w 3975652"/>
              <a:gd name="connsiteY23" fmla="*/ 1636643 h 3896139"/>
              <a:gd name="connsiteX24" fmla="*/ 735496 w 3975652"/>
              <a:gd name="connsiteY24" fmla="*/ 1311965 h 3896139"/>
              <a:gd name="connsiteX25" fmla="*/ 788504 w 3975652"/>
              <a:gd name="connsiteY25" fmla="*/ 881269 h 389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75652" h="3896139">
                <a:moveTo>
                  <a:pt x="788504" y="881269"/>
                </a:moveTo>
                <a:lnTo>
                  <a:pt x="1020417" y="318052"/>
                </a:lnTo>
                <a:lnTo>
                  <a:pt x="1219200" y="205408"/>
                </a:lnTo>
                <a:lnTo>
                  <a:pt x="1868556" y="119269"/>
                </a:lnTo>
                <a:lnTo>
                  <a:pt x="2425148" y="0"/>
                </a:lnTo>
                <a:lnTo>
                  <a:pt x="2908852" y="344556"/>
                </a:lnTo>
                <a:lnTo>
                  <a:pt x="3419061" y="410817"/>
                </a:lnTo>
                <a:lnTo>
                  <a:pt x="3478696" y="463826"/>
                </a:lnTo>
                <a:lnTo>
                  <a:pt x="3975652" y="1232452"/>
                </a:lnTo>
                <a:lnTo>
                  <a:pt x="3697356" y="1590261"/>
                </a:lnTo>
                <a:lnTo>
                  <a:pt x="3644348" y="1934817"/>
                </a:lnTo>
                <a:lnTo>
                  <a:pt x="3531704" y="2544417"/>
                </a:lnTo>
                <a:lnTo>
                  <a:pt x="2928730" y="3147391"/>
                </a:lnTo>
                <a:lnTo>
                  <a:pt x="2816087" y="3730487"/>
                </a:lnTo>
                <a:lnTo>
                  <a:pt x="2511287" y="3790121"/>
                </a:lnTo>
                <a:lnTo>
                  <a:pt x="1888435" y="3584713"/>
                </a:lnTo>
                <a:lnTo>
                  <a:pt x="1451113" y="3597965"/>
                </a:lnTo>
                <a:lnTo>
                  <a:pt x="616226" y="3896139"/>
                </a:lnTo>
                <a:lnTo>
                  <a:pt x="205409" y="3849756"/>
                </a:lnTo>
                <a:lnTo>
                  <a:pt x="19878" y="3491948"/>
                </a:lnTo>
                <a:lnTo>
                  <a:pt x="72887" y="2637182"/>
                </a:lnTo>
                <a:lnTo>
                  <a:pt x="0" y="2067339"/>
                </a:lnTo>
                <a:lnTo>
                  <a:pt x="477078" y="1967948"/>
                </a:lnTo>
                <a:lnTo>
                  <a:pt x="490330" y="1636643"/>
                </a:lnTo>
                <a:lnTo>
                  <a:pt x="735496" y="1311965"/>
                </a:lnTo>
                <a:lnTo>
                  <a:pt x="788504" y="8812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4953000" cy="3581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Entomological inoculation rate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Cumbersome, insensitive, not widely used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Parasite prevalence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Simple, standardized, widely available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Imprecise at low and high transmission</a:t>
            </a:r>
          </a:p>
          <a:p>
            <a:r>
              <a:rPr lang="en-US" dirty="0" smtClean="0"/>
              <a:t>Incidence of malaria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Cohort studies (expensive, few)</a:t>
            </a:r>
          </a:p>
          <a:p>
            <a:pPr lvl="1"/>
            <a:r>
              <a:rPr lang="en-US" dirty="0" smtClean="0"/>
              <a:t>Health facility data</a:t>
            </a:r>
          </a:p>
          <a:p>
            <a:pPr lvl="2"/>
            <a:r>
              <a:rPr lang="en-US" dirty="0" smtClean="0"/>
              <a:t>Unknown denominator</a:t>
            </a:r>
          </a:p>
          <a:p>
            <a:pPr lvl="2"/>
            <a:r>
              <a:rPr lang="en-US" dirty="0" smtClean="0"/>
              <a:t>Consistency of diagnostic tests, reporting</a:t>
            </a:r>
          </a:p>
          <a:p>
            <a:pPr lvl="2"/>
            <a:r>
              <a:rPr lang="en-US" dirty="0" smtClean="0"/>
              <a:t>Confounded by immunity</a:t>
            </a:r>
          </a:p>
          <a:p>
            <a:pPr lvl="2"/>
            <a:r>
              <a:rPr lang="en-US" dirty="0" smtClean="0"/>
              <a:t>Useful for very low transmission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83287" y="34861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0" y="43243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7000" y="3164562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20383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40487" y="2493955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53400" y="2713282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89035" y="15923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00800" y="3932199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35687" y="12001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4687" y="38783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67331" y="17335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39" idx="3"/>
          </p:cNvCxnSpPr>
          <p:nvPr/>
        </p:nvCxnSpPr>
        <p:spPr>
          <a:xfrm flipV="1">
            <a:off x="5791200" y="4248150"/>
            <a:ext cx="762000" cy="29922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3"/>
          </p:cNvCxnSpPr>
          <p:nvPr/>
        </p:nvCxnSpPr>
        <p:spPr>
          <a:xfrm flipV="1">
            <a:off x="5791200" y="3486150"/>
            <a:ext cx="762000" cy="106122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865166" y="2343150"/>
            <a:ext cx="364434" cy="2480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65165" y="2800350"/>
            <a:ext cx="440635" cy="26752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424531" y="3159331"/>
            <a:ext cx="881269" cy="54984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743700" y="2114550"/>
            <a:ext cx="173935" cy="95332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743700" y="2261374"/>
            <a:ext cx="402535" cy="80650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7235687" y="1504950"/>
            <a:ext cx="155713" cy="2286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743700" y="4155224"/>
            <a:ext cx="223631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7146235" y="3790950"/>
            <a:ext cx="89452" cy="1412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080538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shadows in a drop of blood</a:t>
            </a:r>
            <a:endParaRPr lang="en-US" dirty="0"/>
          </a:p>
        </p:txBody>
      </p:sp>
      <p:pic>
        <p:nvPicPr>
          <p:cNvPr id="3075" name="Picture 3" descr="C:\Users\bgreenhouse\AppData\Local\Microsoft\Windows\Temporary Internet Files\Content.IE5\ZEEPC05C\dna-helix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626" flipH="1">
            <a:off x="8102181" y="362728"/>
            <a:ext cx="1027851" cy="7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shadows?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8284" r="10782"/>
          <a:stretch/>
        </p:blipFill>
        <p:spPr>
          <a:xfrm>
            <a:off x="228600" y="2266950"/>
            <a:ext cx="2286000" cy="198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399" y="4400550"/>
            <a:ext cx="328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Identify transient events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8" b="20420"/>
          <a:stretch/>
        </p:blipFill>
        <p:spPr>
          <a:xfrm>
            <a:off x="2057400" y="1275588"/>
            <a:ext cx="1757363" cy="1296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276350"/>
            <a:ext cx="4191001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9303" y="4400550"/>
            <a:ext cx="283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Reveal patterns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09575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Sculpture by Tim Noble and Sue Webster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3350"/>
            <a:ext cx="6248400" cy="8572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we track malaria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4953000" cy="3581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Entomological inoculation rate</a:t>
            </a:r>
          </a:p>
          <a:p>
            <a:pPr lvl="1"/>
            <a:r>
              <a:rPr lang="en-US" dirty="0" smtClean="0"/>
              <a:t>Cumbersome, insensitive, not widely used</a:t>
            </a:r>
          </a:p>
          <a:p>
            <a:r>
              <a:rPr lang="en-US" dirty="0" smtClean="0"/>
              <a:t>Parasite prevalence</a:t>
            </a:r>
          </a:p>
          <a:p>
            <a:pPr lvl="1"/>
            <a:r>
              <a:rPr lang="en-US" dirty="0" smtClean="0"/>
              <a:t>Simple, standardized, widely available</a:t>
            </a:r>
          </a:p>
          <a:p>
            <a:pPr lvl="1"/>
            <a:r>
              <a:rPr lang="en-US" dirty="0" smtClean="0"/>
              <a:t>Imprecise at low and high transmission</a:t>
            </a:r>
          </a:p>
          <a:p>
            <a:r>
              <a:rPr lang="en-US" dirty="0" smtClean="0"/>
              <a:t>Incidence of malaria</a:t>
            </a:r>
          </a:p>
          <a:p>
            <a:pPr lvl="1"/>
            <a:r>
              <a:rPr lang="en-US" dirty="0" smtClean="0"/>
              <a:t>Cohort studies (expensive, few)</a:t>
            </a:r>
          </a:p>
          <a:p>
            <a:pPr lvl="1"/>
            <a:r>
              <a:rPr lang="en-US" dirty="0" smtClean="0"/>
              <a:t>Health facility data</a:t>
            </a:r>
          </a:p>
          <a:p>
            <a:pPr lvl="2"/>
            <a:r>
              <a:rPr lang="en-US" dirty="0" smtClean="0"/>
              <a:t>Unknown denominator</a:t>
            </a:r>
          </a:p>
          <a:p>
            <a:pPr lvl="2"/>
            <a:r>
              <a:rPr lang="en-US" dirty="0" smtClean="0"/>
              <a:t>Consistency of diagnostic tests, reporting</a:t>
            </a:r>
          </a:p>
          <a:p>
            <a:pPr lvl="2"/>
            <a:r>
              <a:rPr lang="en-US" dirty="0" smtClean="0"/>
              <a:t>Confounded by immunity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u</a:t>
            </a:r>
            <a:r>
              <a:rPr lang="en-US" dirty="0" smtClean="0"/>
              <a:t>seful for very low transmission</a:t>
            </a:r>
          </a:p>
        </p:txBody>
      </p:sp>
      <p:pic>
        <p:nvPicPr>
          <p:cNvPr id="7" name="Content Placeholder 3" descr="Screen Shot 2015-12-02 at 8.51.4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69" y="1099241"/>
            <a:ext cx="3461231" cy="1777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284354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Bhatt, Weiss, Cameron et al. 2015 </a:t>
            </a:r>
            <a:r>
              <a:rPr lang="en-US" sz="1100" i="1" dirty="0" smtClean="0"/>
              <a:t>Nature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38351"/>
            <a:ext cx="3276600" cy="1736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4600" y="4857750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 smtClean="0"/>
              <a:t>Fig. courtesy Hugh Sturrock, UCSF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749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3350"/>
            <a:ext cx="6248400" cy="8572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we track malaria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4953000" cy="3581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Entomological inoculation rate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Cumbersome, insensitive, not widely used</a:t>
            </a:r>
          </a:p>
          <a:p>
            <a:r>
              <a:rPr lang="en-US" dirty="0" smtClean="0"/>
              <a:t>Parasite prevalence</a:t>
            </a:r>
          </a:p>
          <a:p>
            <a:pPr lvl="1"/>
            <a:r>
              <a:rPr lang="en-US" dirty="0" smtClean="0"/>
              <a:t>Simple, standardized, widely available</a:t>
            </a:r>
          </a:p>
          <a:p>
            <a:pPr lvl="1"/>
            <a:r>
              <a:rPr lang="en-US" dirty="0" smtClean="0"/>
              <a:t>Imprecise at low and high transmission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Incidence of malaria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Cohort studies (expensive, few)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Health facility data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Unknown denominator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Consistency of diagnostic tests, reporting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Confounded by immunity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Useful for very low transmission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2001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18859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3525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943" y="2032774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943" y="2843767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47882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1257" y="331914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5415" y="306679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57318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0872" y="2331999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0343" y="2397718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9472" y="3750132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5338" y="3527108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704" y="405546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7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5257800" y="2555023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57800" y="2619816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2701847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10" idx="1"/>
          </p:cNvCxnSpPr>
          <p:nvPr/>
        </p:nvCxnSpPr>
        <p:spPr>
          <a:xfrm>
            <a:off x="5257800" y="1423174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573182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57800" y="1796206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57800" y="210897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080538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shadows in a drop of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4953000" cy="3581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Entomological inoculation rate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Cumbersome, insensitive, not widely used</a:t>
            </a:r>
          </a:p>
          <a:p>
            <a:r>
              <a:rPr lang="en-US" dirty="0" smtClean="0"/>
              <a:t>Parasite prevalence</a:t>
            </a:r>
          </a:p>
          <a:p>
            <a:pPr lvl="1"/>
            <a:r>
              <a:rPr lang="en-US" dirty="0" smtClean="0"/>
              <a:t>Simple, standardized, widely available</a:t>
            </a:r>
          </a:p>
          <a:p>
            <a:pPr lvl="1"/>
            <a:r>
              <a:rPr lang="en-US" dirty="0" smtClean="0"/>
              <a:t>Imprecise at low and high transmission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Incidence of malaria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Cohort studies (expensive, few)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Health facility data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Unknown denominator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Consistency of diagnostic tests, reporting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Confounded by immunity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Useful for very low transmission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2001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18859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3525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943" y="2032774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943" y="2843767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47882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1257" y="331914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5415" y="306679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57318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0872" y="2331999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0343" y="2397718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9472" y="3750132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5338" y="3527108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704" y="405546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/>
          <p:nvPr/>
        </p:nvCxnSpPr>
        <p:spPr>
          <a:xfrm>
            <a:off x="5257800" y="2255797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57800" y="3066790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7800" y="3319141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57800" y="3512839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57800" y="3765190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57800" y="3973157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57800" y="4375263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57800" y="4705350"/>
            <a:ext cx="2819400" cy="0"/>
          </a:xfrm>
          <a:prstGeom prst="straightConnector1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467159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 year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52832" y="2108974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715000" y="1423174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934200" y="3512840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20000" y="3319141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391400" y="3066790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5257800" y="2555023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57800" y="2619816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2701847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10" idx="1"/>
          </p:cNvCxnSpPr>
          <p:nvPr/>
        </p:nvCxnSpPr>
        <p:spPr>
          <a:xfrm>
            <a:off x="5257800" y="1423174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573182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57800" y="1796206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257800" y="210897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4953000" cy="3581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Entomological inoculation rate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Cumbersome, insensitive, not widely used</a:t>
            </a:r>
          </a:p>
          <a:p>
            <a:r>
              <a:rPr lang="en-US" dirty="0" smtClean="0"/>
              <a:t>Parasite prevalence</a:t>
            </a:r>
          </a:p>
          <a:p>
            <a:pPr lvl="1"/>
            <a:r>
              <a:rPr lang="en-US" dirty="0" smtClean="0"/>
              <a:t>Simple, standardized, widely available</a:t>
            </a:r>
          </a:p>
          <a:p>
            <a:pPr lvl="1"/>
            <a:r>
              <a:rPr lang="en-US" dirty="0" smtClean="0"/>
              <a:t>Imprecise at low and high transmission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Incidence of malaria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Cohort studies (expensive, few)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Health facility data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Unknown denominator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Consistency of diagnostic tests, reporting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Confounded by immunity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Useful for very low transmission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12001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18859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352550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7943" y="2032774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37943" y="2843767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47882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21257" y="331914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75415" y="306679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57318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0872" y="2331999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0343" y="2397718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9472" y="3750132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5338" y="3527108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3704" y="4055463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/>
          <p:nvPr/>
        </p:nvCxnSpPr>
        <p:spPr>
          <a:xfrm>
            <a:off x="5257800" y="2255797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57800" y="3066790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7800" y="3319141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57800" y="3512839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57800" y="3765190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57800" y="3973157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57800" y="4375263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57800" y="4705350"/>
            <a:ext cx="2819400" cy="0"/>
          </a:xfrm>
          <a:prstGeom prst="straightConnector1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467159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 year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52832" y="2108974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715000" y="1423174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934200" y="3512840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20000" y="3319141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391400" y="3066790"/>
            <a:ext cx="22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 rot="12535330">
            <a:off x="8409006" y="295205"/>
            <a:ext cx="337118" cy="471851"/>
            <a:chOff x="3447747" y="2419372"/>
            <a:chExt cx="398829" cy="534140"/>
          </a:xfrm>
          <a:effectLst>
            <a:glow rad="101600">
              <a:schemeClr val="bg1">
                <a:alpha val="60000"/>
              </a:schemeClr>
            </a:glow>
          </a:effectLst>
        </p:grpSpPr>
        <p:grpSp>
          <p:nvGrpSpPr>
            <p:cNvPr id="72" name="Group 48"/>
            <p:cNvGrpSpPr/>
            <p:nvPr/>
          </p:nvGrpSpPr>
          <p:grpSpPr>
            <a:xfrm>
              <a:off x="3447747" y="2422420"/>
              <a:ext cx="164133" cy="531092"/>
              <a:chOff x="3447747" y="2422420"/>
              <a:chExt cx="164133" cy="531092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5400000">
                <a:off x="3456432" y="2798064"/>
                <a:ext cx="310896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2700000">
                <a:off x="3382540" y="2559580"/>
                <a:ext cx="27432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2700000">
                <a:off x="3356307" y="2579067"/>
                <a:ext cx="18288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49"/>
            <p:cNvGrpSpPr/>
            <p:nvPr/>
          </p:nvGrpSpPr>
          <p:grpSpPr>
            <a:xfrm flipH="1">
              <a:off x="3682443" y="2419372"/>
              <a:ext cx="164133" cy="531092"/>
              <a:chOff x="3447747" y="2422420"/>
              <a:chExt cx="164133" cy="531092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5400000">
                <a:off x="3456432" y="2798064"/>
                <a:ext cx="310896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2700000">
                <a:off x="3382540" y="2559580"/>
                <a:ext cx="27432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2700000">
                <a:off x="3356307" y="2579067"/>
                <a:ext cx="18288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080538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shadows in a drop of blood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 rot="19647491">
            <a:off x="8609349" y="796580"/>
            <a:ext cx="337118" cy="471851"/>
            <a:chOff x="3447747" y="2419372"/>
            <a:chExt cx="398829" cy="534140"/>
          </a:xfrm>
          <a:effectLst>
            <a:glow rad="101600">
              <a:schemeClr val="bg1">
                <a:alpha val="60000"/>
              </a:schemeClr>
            </a:glow>
          </a:effectLst>
        </p:grpSpPr>
        <p:grpSp>
          <p:nvGrpSpPr>
            <p:cNvPr id="93" name="Group 48"/>
            <p:cNvGrpSpPr/>
            <p:nvPr/>
          </p:nvGrpSpPr>
          <p:grpSpPr>
            <a:xfrm>
              <a:off x="3447747" y="2422420"/>
              <a:ext cx="164133" cy="531092"/>
              <a:chOff x="3447747" y="2422420"/>
              <a:chExt cx="164133" cy="531092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3456432" y="2798064"/>
                <a:ext cx="310896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2700000">
                <a:off x="3382540" y="2559580"/>
                <a:ext cx="27432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2700000">
                <a:off x="3356307" y="2579067"/>
                <a:ext cx="18288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49"/>
            <p:cNvGrpSpPr/>
            <p:nvPr/>
          </p:nvGrpSpPr>
          <p:grpSpPr>
            <a:xfrm flipH="1">
              <a:off x="3682443" y="2419372"/>
              <a:ext cx="164133" cy="531092"/>
              <a:chOff x="3447747" y="2422420"/>
              <a:chExt cx="164133" cy="53109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3456432" y="2798064"/>
                <a:ext cx="310896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2700000">
                <a:off x="3382540" y="2559580"/>
                <a:ext cx="27432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2700000">
                <a:off x="3356307" y="2579067"/>
                <a:ext cx="18288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943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Antibodies</a:t>
            </a:r>
            <a:r>
              <a:rPr lang="en-US" dirty="0"/>
              <a:t>:</a:t>
            </a:r>
            <a:r>
              <a:rPr lang="en-US" dirty="0" smtClean="0"/>
              <a:t> shadows of infections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196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Used to measure exposure since the </a:t>
            </a:r>
            <a:r>
              <a:rPr lang="en-US" dirty="0" err="1" smtClean="0"/>
              <a:t>Garki</a:t>
            </a:r>
            <a:r>
              <a:rPr lang="en-US" dirty="0" smtClean="0"/>
              <a:t> Project (IFAT)</a:t>
            </a:r>
          </a:p>
          <a:p>
            <a:r>
              <a:rPr lang="en-US" dirty="0" smtClean="0"/>
              <a:t>Purified recombinants + ELISA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heap and easy</a:t>
            </a:r>
          </a:p>
          <a:p>
            <a:pPr lvl="1"/>
            <a:r>
              <a:rPr lang="en-US" dirty="0" smtClean="0"/>
              <a:t>Screen from DBS</a:t>
            </a:r>
          </a:p>
          <a:p>
            <a:r>
              <a:rPr lang="en-US" dirty="0" smtClean="0"/>
              <a:t>Mostly responses to few, immunogenic antigens</a:t>
            </a:r>
          </a:p>
          <a:p>
            <a:pPr lvl="1"/>
            <a:r>
              <a:rPr lang="en-US" dirty="0" smtClean="0"/>
              <a:t>Long lived</a:t>
            </a:r>
          </a:p>
          <a:p>
            <a:pPr lvl="1"/>
            <a:r>
              <a:rPr lang="en-US" dirty="0" smtClean="0"/>
              <a:t>? Recent vs. distant exposure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4" name="Straight Connector 3"/>
          <p:cNvCxnSpPr>
            <a:endCxn id="5" idx="1"/>
          </p:cNvCxnSpPr>
          <p:nvPr/>
        </p:nvCxnSpPr>
        <p:spPr>
          <a:xfrm>
            <a:off x="5257800" y="21201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18971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 flipV="1">
            <a:off x="5715000" y="2120125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57800" y="4552950"/>
            <a:ext cx="2819400" cy="0"/>
          </a:xfrm>
          <a:prstGeom prst="straightConnector1">
            <a:avLst/>
          </a:prstGeom>
          <a:ln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400" y="451919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10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295900" y="2119075"/>
            <a:ext cx="114300" cy="10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264426" y="1657350"/>
            <a:ext cx="2806148" cy="424520"/>
          </a:xfrm>
          <a:custGeom>
            <a:avLst/>
            <a:gdLst>
              <a:gd name="connsiteX0" fmla="*/ 0 w 2822713"/>
              <a:gd name="connsiteY0" fmla="*/ 424520 h 424520"/>
              <a:gd name="connsiteX1" fmla="*/ 159026 w 2822713"/>
              <a:gd name="connsiteY1" fmla="*/ 166103 h 424520"/>
              <a:gd name="connsiteX2" fmla="*/ 351182 w 2822713"/>
              <a:gd name="connsiteY2" fmla="*/ 258868 h 424520"/>
              <a:gd name="connsiteX3" fmla="*/ 569843 w 2822713"/>
              <a:gd name="connsiteY3" fmla="*/ 451 h 424520"/>
              <a:gd name="connsiteX4" fmla="*/ 954156 w 2822713"/>
              <a:gd name="connsiteY4" fmla="*/ 199233 h 424520"/>
              <a:gd name="connsiteX5" fmla="*/ 2822713 w 2822713"/>
              <a:gd name="connsiteY5" fmla="*/ 311877 h 42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2713" h="424520">
                <a:moveTo>
                  <a:pt x="0" y="424520"/>
                </a:moveTo>
                <a:cubicBezTo>
                  <a:pt x="50248" y="309116"/>
                  <a:pt x="100496" y="193712"/>
                  <a:pt x="159026" y="166103"/>
                </a:cubicBezTo>
                <a:cubicBezTo>
                  <a:pt x="217556" y="138494"/>
                  <a:pt x="282713" y="286477"/>
                  <a:pt x="351182" y="258868"/>
                </a:cubicBezTo>
                <a:cubicBezTo>
                  <a:pt x="419651" y="231259"/>
                  <a:pt x="469348" y="10390"/>
                  <a:pt x="569843" y="451"/>
                </a:cubicBezTo>
                <a:cubicBezTo>
                  <a:pt x="670338" y="-9488"/>
                  <a:pt x="578678" y="147329"/>
                  <a:pt x="954156" y="199233"/>
                </a:cubicBezTo>
                <a:cubicBezTo>
                  <a:pt x="1329634" y="251137"/>
                  <a:pt x="2512391" y="278747"/>
                  <a:pt x="2822713" y="31187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endCxn id="15" idx="1"/>
          </p:cNvCxnSpPr>
          <p:nvPr/>
        </p:nvCxnSpPr>
        <p:spPr>
          <a:xfrm>
            <a:off x="5257800" y="34917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32687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flipH="1">
            <a:off x="7886700" y="3491725"/>
            <a:ext cx="1143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7745896" y="3199127"/>
            <a:ext cx="339785" cy="269754"/>
          </a:xfrm>
          <a:custGeom>
            <a:avLst/>
            <a:gdLst>
              <a:gd name="connsiteX0" fmla="*/ 0 w 339785"/>
              <a:gd name="connsiteY0" fmla="*/ 269754 h 269754"/>
              <a:gd name="connsiteX1" fmla="*/ 119269 w 339785"/>
              <a:gd name="connsiteY1" fmla="*/ 243250 h 269754"/>
              <a:gd name="connsiteX2" fmla="*/ 218661 w 339785"/>
              <a:gd name="connsiteY2" fmla="*/ 4711 h 269754"/>
              <a:gd name="connsiteX3" fmla="*/ 331304 w 339785"/>
              <a:gd name="connsiteY3" fmla="*/ 70972 h 26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85" h="269754">
                <a:moveTo>
                  <a:pt x="0" y="269754"/>
                </a:moveTo>
                <a:lnTo>
                  <a:pt x="119269" y="243250"/>
                </a:lnTo>
                <a:cubicBezTo>
                  <a:pt x="155712" y="199076"/>
                  <a:pt x="183322" y="33424"/>
                  <a:pt x="218661" y="4711"/>
                </a:cubicBezTo>
                <a:cubicBezTo>
                  <a:pt x="254000" y="-24002"/>
                  <a:pt x="372165" y="88642"/>
                  <a:pt x="331304" y="7097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25829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>
            <a:off x="5257800" y="2805098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8" idx="1"/>
          </p:cNvCxnSpPr>
          <p:nvPr/>
        </p:nvCxnSpPr>
        <p:spPr>
          <a:xfrm>
            <a:off x="5257800" y="4177525"/>
            <a:ext cx="2819400" cy="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3954501"/>
            <a:ext cx="457200" cy="44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5715000" y="4177525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295900" y="4176475"/>
            <a:ext cx="114300" cy="10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115050" y="4177526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610350" y="4176474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467600" y="4177527"/>
            <a:ext cx="1143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5266944" y="3840458"/>
            <a:ext cx="2804160" cy="298726"/>
          </a:xfrm>
          <a:custGeom>
            <a:avLst/>
            <a:gdLst>
              <a:gd name="connsiteX0" fmla="*/ 0 w 2804160"/>
              <a:gd name="connsiteY0" fmla="*/ 298726 h 298726"/>
              <a:gd name="connsiteX1" fmla="*/ 109728 w 2804160"/>
              <a:gd name="connsiteY1" fmla="*/ 73174 h 298726"/>
              <a:gd name="connsiteX2" fmla="*/ 426720 w 2804160"/>
              <a:gd name="connsiteY2" fmla="*/ 152422 h 298726"/>
              <a:gd name="connsiteX3" fmla="*/ 536448 w 2804160"/>
              <a:gd name="connsiteY3" fmla="*/ 18310 h 298726"/>
              <a:gd name="connsiteX4" fmla="*/ 853440 w 2804160"/>
              <a:gd name="connsiteY4" fmla="*/ 140230 h 298726"/>
              <a:gd name="connsiteX5" fmla="*/ 987552 w 2804160"/>
              <a:gd name="connsiteY5" fmla="*/ 22 h 298726"/>
              <a:gd name="connsiteX6" fmla="*/ 1335024 w 2804160"/>
              <a:gd name="connsiteY6" fmla="*/ 152422 h 298726"/>
              <a:gd name="connsiteX7" fmla="*/ 1463040 w 2804160"/>
              <a:gd name="connsiteY7" fmla="*/ 24406 h 298726"/>
              <a:gd name="connsiteX8" fmla="*/ 1920240 w 2804160"/>
              <a:gd name="connsiteY8" fmla="*/ 158518 h 298726"/>
              <a:gd name="connsiteX9" fmla="*/ 2164080 w 2804160"/>
              <a:gd name="connsiteY9" fmla="*/ 188998 h 298726"/>
              <a:gd name="connsiteX10" fmla="*/ 2286000 w 2804160"/>
              <a:gd name="connsiteY10" fmla="*/ 24406 h 298726"/>
              <a:gd name="connsiteX11" fmla="*/ 2456688 w 2804160"/>
              <a:gd name="connsiteY11" fmla="*/ 115846 h 298726"/>
              <a:gd name="connsiteX12" fmla="*/ 2804160 w 2804160"/>
              <a:gd name="connsiteY12" fmla="*/ 152422 h 29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4160" h="298726">
                <a:moveTo>
                  <a:pt x="0" y="298726"/>
                </a:moveTo>
                <a:cubicBezTo>
                  <a:pt x="19304" y="198142"/>
                  <a:pt x="38608" y="97558"/>
                  <a:pt x="109728" y="73174"/>
                </a:cubicBezTo>
                <a:cubicBezTo>
                  <a:pt x="180848" y="48790"/>
                  <a:pt x="355600" y="161566"/>
                  <a:pt x="426720" y="152422"/>
                </a:cubicBezTo>
                <a:cubicBezTo>
                  <a:pt x="497840" y="143278"/>
                  <a:pt x="465328" y="20342"/>
                  <a:pt x="536448" y="18310"/>
                </a:cubicBezTo>
                <a:cubicBezTo>
                  <a:pt x="607568" y="16278"/>
                  <a:pt x="778256" y="143278"/>
                  <a:pt x="853440" y="140230"/>
                </a:cubicBezTo>
                <a:cubicBezTo>
                  <a:pt x="928624" y="137182"/>
                  <a:pt x="907288" y="-2010"/>
                  <a:pt x="987552" y="22"/>
                </a:cubicBezTo>
                <a:cubicBezTo>
                  <a:pt x="1067816" y="2054"/>
                  <a:pt x="1255776" y="148358"/>
                  <a:pt x="1335024" y="152422"/>
                </a:cubicBezTo>
                <a:cubicBezTo>
                  <a:pt x="1414272" y="156486"/>
                  <a:pt x="1365504" y="23390"/>
                  <a:pt x="1463040" y="24406"/>
                </a:cubicBezTo>
                <a:cubicBezTo>
                  <a:pt x="1560576" y="25422"/>
                  <a:pt x="1803400" y="131086"/>
                  <a:pt x="1920240" y="158518"/>
                </a:cubicBezTo>
                <a:cubicBezTo>
                  <a:pt x="2037080" y="185950"/>
                  <a:pt x="2103120" y="211350"/>
                  <a:pt x="2164080" y="188998"/>
                </a:cubicBezTo>
                <a:cubicBezTo>
                  <a:pt x="2225040" y="166646"/>
                  <a:pt x="2237232" y="36598"/>
                  <a:pt x="2286000" y="24406"/>
                </a:cubicBezTo>
                <a:cubicBezTo>
                  <a:pt x="2334768" y="12214"/>
                  <a:pt x="2370328" y="94510"/>
                  <a:pt x="2456688" y="115846"/>
                </a:cubicBezTo>
                <a:cubicBezTo>
                  <a:pt x="2543048" y="137182"/>
                  <a:pt x="2746248" y="150390"/>
                  <a:pt x="2804160" y="15242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 txBox="1">
            <a:spLocks noChangeArrowheads="1"/>
          </p:cNvSpPr>
          <p:nvPr/>
        </p:nvSpPr>
        <p:spPr>
          <a:xfrm>
            <a:off x="582613" y="4095750"/>
            <a:ext cx="871378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2400" dirty="0" smtClean="0">
                <a:latin typeface="+mj-lt"/>
                <a:cs typeface="Tahoma" pitchFamily="34" charset="0"/>
              </a:rPr>
              <a:t>Prevalence of antibodies increases with age 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 smtClean="0">
                <a:latin typeface="+mj-lt"/>
                <a:cs typeface="Tahoma" pitchFamily="34" charset="0"/>
              </a:rPr>
              <a:t>The seroconversion rate (</a:t>
            </a:r>
            <a:r>
              <a:rPr lang="el-GR" sz="2400" dirty="0" smtClean="0">
                <a:latin typeface="+mj-lt"/>
                <a:cs typeface="Tahoma" pitchFamily="34" charset="0"/>
              </a:rPr>
              <a:t>λ</a:t>
            </a:r>
            <a:r>
              <a:rPr lang="en-GB" sz="2400" dirty="0" smtClean="0">
                <a:latin typeface="+mj-lt"/>
                <a:cs typeface="Tahoma" pitchFamily="34" charset="0"/>
              </a:rPr>
              <a:t>) reflects transmission intensity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742950"/>
            <a:ext cx="7265988" cy="3346450"/>
            <a:chOff x="914400" y="514350"/>
            <a:chExt cx="7265988" cy="3346450"/>
          </a:xfrm>
        </p:grpSpPr>
        <p:grpSp>
          <p:nvGrpSpPr>
            <p:cNvPr id="6" name="Group 11"/>
            <p:cNvGrpSpPr>
              <a:grpSpLocks noChangeAspect="1"/>
            </p:cNvGrpSpPr>
            <p:nvPr/>
          </p:nvGrpSpPr>
          <p:grpSpPr bwMode="auto">
            <a:xfrm>
              <a:off x="914400" y="514350"/>
              <a:ext cx="7265988" cy="3346450"/>
              <a:chOff x="2303" y="4530"/>
              <a:chExt cx="11405" cy="4948"/>
            </a:xfrm>
          </p:grpSpPr>
          <p:sp>
            <p:nvSpPr>
              <p:cNvPr id="7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2520" y="4530"/>
                <a:ext cx="11188" cy="4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</a:endParaRPr>
              </a:p>
            </p:txBody>
          </p:sp>
          <p:graphicFrame>
            <p:nvGraphicFramePr>
              <p:cNvPr id="8" name="Object 3"/>
              <p:cNvGraphicFramePr>
                <a:graphicFrameLocks noChangeAspect="1"/>
              </p:cNvGraphicFramePr>
              <p:nvPr/>
            </p:nvGraphicFramePr>
            <p:xfrm>
              <a:off x="2303" y="4681"/>
              <a:ext cx="5563" cy="47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09" name="Chart" r:id="rId3" imgW="4238625" imgH="3552749" progId="Excel.Sheet.8">
                      <p:embed/>
                    </p:oleObj>
                  </mc:Choice>
                  <mc:Fallback>
                    <p:oleObj name="Chart" r:id="rId3" imgW="4238625" imgH="3552749" progId="Excel.Sheet.8">
                      <p:embed/>
                      <p:pic>
                        <p:nvPicPr>
                          <p:cNvPr id="0" name=""/>
                          <p:cNvPicPr>
                            <a:picLocks noRot="1"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3" y="4681"/>
                            <a:ext cx="5563" cy="47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Rectangle 11"/>
            <p:cNvSpPr/>
            <p:nvPr/>
          </p:nvSpPr>
          <p:spPr>
            <a:xfrm>
              <a:off x="914400" y="81915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27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02" y="2824413"/>
            <a:ext cx="1596098" cy="50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75456" y="1047750"/>
            <a:ext cx="143934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7655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Age stratification allows interpretation of long lived responses 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401991"/>
            <a:ext cx="3148044" cy="2617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1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1660</Words>
  <Application>Microsoft Office PowerPoint</Application>
  <PresentationFormat>On-screen Show (16:9)</PresentationFormat>
  <Paragraphs>259</Paragraphs>
  <Slides>26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Chart</vt:lpstr>
      <vt:lpstr>Tracking malaria by its shadows</vt:lpstr>
      <vt:lpstr>The need for tracking malaria</vt:lpstr>
      <vt:lpstr>Why shadows?</vt:lpstr>
      <vt:lpstr>How we track malaria now</vt:lpstr>
      <vt:lpstr>How we track malaria now</vt:lpstr>
      <vt:lpstr>Finding shadows in a drop of blood</vt:lpstr>
      <vt:lpstr>Finding shadows in a drop of blood</vt:lpstr>
      <vt:lpstr>Antibodies: shadows of infections past</vt:lpstr>
      <vt:lpstr>Age stratification allows interpretation of long lived responses </vt:lpstr>
      <vt:lpstr>Changes in SCR reflect changing transmission</vt:lpstr>
      <vt:lpstr>Getting more information from antibodies</vt:lpstr>
      <vt:lpstr>Getting more information from antibodies</vt:lpstr>
      <vt:lpstr>Multiple Antibody Detection Assays for Malaria Surveillance (MADAMS) </vt:lpstr>
      <vt:lpstr>Handful of responses → rich data</vt:lpstr>
      <vt:lpstr>More accurate for communities, quantitative data for individuals</vt:lpstr>
      <vt:lpstr>Validation in independent cohorts</vt:lpstr>
      <vt:lpstr>PowerPoint Presentation</vt:lpstr>
      <vt:lpstr>Cross-validated prediction of recent infection</vt:lpstr>
      <vt:lpstr>People are different, and that’s ok</vt:lpstr>
      <vt:lpstr>MADAMS which are Operationally Relevant, Generalizable, and Not biased</vt:lpstr>
      <vt:lpstr>PowerPoint Presentation</vt:lpstr>
      <vt:lpstr>Our team</vt:lpstr>
      <vt:lpstr>Extra slides</vt:lpstr>
      <vt:lpstr>Detecting recent exposure has particular utility for low transmission</vt:lpstr>
      <vt:lpstr>PowerPoint Presentation</vt:lpstr>
      <vt:lpstr>Finding shadows in a drop of blood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Greenhouse, Bryan</dc:creator>
  <cp:lastModifiedBy>Bryan Greenhouse</cp:lastModifiedBy>
  <cp:revision>246</cp:revision>
  <dcterms:created xsi:type="dcterms:W3CDTF">2016-03-02T22:44:13Z</dcterms:created>
  <dcterms:modified xsi:type="dcterms:W3CDTF">2017-04-19T15:20:12Z</dcterms:modified>
</cp:coreProperties>
</file>