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60" r:id="rId2"/>
    <p:sldId id="363" r:id="rId3"/>
    <p:sldId id="371" r:id="rId4"/>
    <p:sldId id="367" r:id="rId5"/>
    <p:sldId id="368" r:id="rId6"/>
    <p:sldId id="372" r:id="rId7"/>
    <p:sldId id="370" r:id="rId8"/>
    <p:sldId id="369" r:id="rId9"/>
    <p:sldId id="362" r:id="rId10"/>
    <p:sldId id="37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1383CF"/>
    <a:srgbClr val="299DEB"/>
    <a:srgbClr val="FAB90F"/>
    <a:srgbClr val="0A283F"/>
    <a:srgbClr val="FFFFFF"/>
    <a:srgbClr val="C5C5C5"/>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5682" autoAdjust="0"/>
  </p:normalViewPr>
  <p:slideViewPr>
    <p:cSldViewPr>
      <p:cViewPr>
        <p:scale>
          <a:sx n="134" d="100"/>
          <a:sy n="134" d="100"/>
        </p:scale>
        <p:origin x="-656" y="96"/>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BBB39A-4615-4B38-8BDD-6EE6E37AC3D3}" type="datetimeFigureOut">
              <a:rPr lang="en-US" smtClean="0"/>
              <a:t>15.04.19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FD483E-D905-4416-87A9-91286E1B325F}" type="slidenum">
              <a:rPr lang="en-US" smtClean="0"/>
              <a:t>‹#›</a:t>
            </a:fld>
            <a:endParaRPr lang="en-US"/>
          </a:p>
        </p:txBody>
      </p:sp>
    </p:spTree>
    <p:extLst>
      <p:ext uri="{BB962C8B-B14F-4D97-AF65-F5344CB8AC3E}">
        <p14:creationId xmlns:p14="http://schemas.microsoft.com/office/powerpoint/2010/main" val="6866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DFA554-2237-4C1B-832E-E2DB16BFC35F}" type="datetimeFigureOut">
              <a:rPr lang="en-US" smtClean="0"/>
              <a:t>15.04.19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BA767F-DAA5-41FD-9E0A-200793AEC034}" type="slidenum">
              <a:rPr lang="en-US" smtClean="0"/>
              <a:t>‹#›</a:t>
            </a:fld>
            <a:endParaRPr lang="en-US"/>
          </a:p>
        </p:txBody>
      </p:sp>
    </p:spTree>
    <p:extLst>
      <p:ext uri="{BB962C8B-B14F-4D97-AF65-F5344CB8AC3E}">
        <p14:creationId xmlns:p14="http://schemas.microsoft.com/office/powerpoint/2010/main" val="215909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A767F-DAA5-41FD-9E0A-200793AEC034}" type="slidenum">
              <a:rPr lang="en-US" smtClean="0"/>
              <a:t>1</a:t>
            </a:fld>
            <a:endParaRPr lang="en-US"/>
          </a:p>
        </p:txBody>
      </p:sp>
    </p:spTree>
    <p:extLst>
      <p:ext uri="{BB962C8B-B14F-4D97-AF65-F5344CB8AC3E}">
        <p14:creationId xmlns:p14="http://schemas.microsoft.com/office/powerpoint/2010/main" val="287622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bwMode="auto">
          <a:xfrm>
            <a:off x="0" y="4876800"/>
            <a:ext cx="9144000" cy="1981200"/>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Black" pitchFamily="34" charset="0"/>
            </a:endParaRP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381"/>
            <a:ext cx="9144000" cy="49211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04992" y="4049393"/>
            <a:ext cx="1295400" cy="7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a:off x="-41032" y="5791200"/>
            <a:ext cx="9220200" cy="785687"/>
            <a:chOff x="0" y="5691313"/>
            <a:chExt cx="9144000" cy="785687"/>
          </a:xfrm>
        </p:grpSpPr>
        <p:sp>
          <p:nvSpPr>
            <p:cNvPr id="25" name="Rectangle 24"/>
            <p:cNvSpPr/>
            <p:nvPr/>
          </p:nvSpPr>
          <p:spPr bwMode="auto">
            <a:xfrm>
              <a:off x="0" y="5740014"/>
              <a:ext cx="9144000" cy="619754"/>
            </a:xfrm>
            <a:prstGeom prst="rect">
              <a:avLst/>
            </a:prstGeom>
            <a:solidFill>
              <a:srgbClr val="272727"/>
            </a:solid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Black" pitchFamily="34" charset="0"/>
              </a:endParaRPr>
            </a:p>
          </p:txBody>
        </p:sp>
        <p:sp>
          <p:nvSpPr>
            <p:cNvPr id="26" name="Rectangle 2"/>
            <p:cNvSpPr>
              <a:spLocks noChangeArrowheads="1"/>
            </p:cNvSpPr>
            <p:nvPr/>
          </p:nvSpPr>
          <p:spPr bwMode="auto">
            <a:xfrm>
              <a:off x="304800" y="5762930"/>
              <a:ext cx="3505200" cy="5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eaLnBrk="1" fontAlgn="base" hangingPunct="1">
                <a:spcBef>
                  <a:spcPct val="0"/>
                </a:spcBef>
                <a:spcAft>
                  <a:spcPts val="300"/>
                </a:spcAft>
              </a:pPr>
              <a:r>
                <a:rPr lang="en-US" altLang="en-US" sz="1600" dirty="0">
                  <a:solidFill>
                    <a:srgbClr val="FFFFFF"/>
                  </a:solidFill>
                  <a:latin typeface="Arial Narrow" panose="020B0606020202030204" pitchFamily="34" charset="0"/>
                </a:rPr>
                <a:t>CAPT </a:t>
              </a:r>
              <a:r>
                <a:rPr lang="en-US" altLang="en-US" sz="1600" dirty="0" smtClean="0">
                  <a:solidFill>
                    <a:srgbClr val="FFFFFF"/>
                  </a:solidFill>
                  <a:latin typeface="Arial Narrow" panose="020B0606020202030204" pitchFamily="34" charset="0"/>
                </a:rPr>
                <a:t>Mark Vandroff</a:t>
              </a:r>
            </a:p>
            <a:p>
              <a:pPr eaLnBrk="1" fontAlgn="base" hangingPunct="1">
                <a:spcBef>
                  <a:spcPct val="0"/>
                </a:spcBef>
                <a:spcAft>
                  <a:spcPts val="300"/>
                </a:spcAft>
              </a:pPr>
              <a:r>
                <a:rPr lang="en-US" altLang="en-US" sz="1200" b="0" i="1" dirty="0" smtClean="0">
                  <a:solidFill>
                    <a:srgbClr val="299DEB"/>
                  </a:solidFill>
                  <a:latin typeface="Arial Narrow" panose="020B0606020202030204" pitchFamily="34" charset="0"/>
                  <a:cs typeface="Times" pitchFamily="18" charset="0"/>
                </a:rPr>
                <a:t>Commanding </a:t>
              </a:r>
              <a:r>
                <a:rPr lang="en-US" altLang="en-US" sz="1200" b="0" i="1" dirty="0">
                  <a:solidFill>
                    <a:srgbClr val="299DEB"/>
                  </a:solidFill>
                  <a:latin typeface="Arial Narrow" panose="020B0606020202030204" pitchFamily="34" charset="0"/>
                  <a:cs typeface="Times" pitchFamily="18" charset="0"/>
                </a:rPr>
                <a:t>Officer, NSWCCD</a:t>
              </a:r>
              <a:endParaRPr lang="en-US" altLang="en-US" sz="1200" b="0" i="1" dirty="0">
                <a:solidFill>
                  <a:srgbClr val="299DEB"/>
                </a:solidFill>
                <a:latin typeface="Arial Narrow" panose="020B0606020202030204" pitchFamily="34" charset="0"/>
                <a:ea typeface="ＭＳ Ｐゴシック" pitchFamily="34" charset="-128"/>
                <a:cs typeface="Times" pitchFamily="18" charset="0"/>
              </a:endParaRPr>
            </a:p>
          </p:txBody>
        </p:sp>
        <p:sp>
          <p:nvSpPr>
            <p:cNvPr id="27" name="Rectangle 12"/>
            <p:cNvSpPr>
              <a:spLocks noChangeArrowheads="1"/>
            </p:cNvSpPr>
            <p:nvPr/>
          </p:nvSpPr>
          <p:spPr bwMode="auto">
            <a:xfrm>
              <a:off x="5181600" y="5762930"/>
              <a:ext cx="3657600" cy="5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algn="r" eaLnBrk="1" fontAlgn="base" hangingPunct="1">
                <a:spcBef>
                  <a:spcPct val="0"/>
                </a:spcBef>
                <a:spcAft>
                  <a:spcPts val="300"/>
                </a:spcAft>
              </a:pPr>
              <a:r>
                <a:rPr lang="en-US" altLang="en-US" sz="1600" dirty="0" smtClean="0">
                  <a:solidFill>
                    <a:schemeClr val="bg1"/>
                  </a:solidFill>
                  <a:latin typeface="Arial Narrow" panose="020B0606020202030204" pitchFamily="34" charset="0"/>
                </a:rPr>
                <a:t>Mr. Larry Tarasek</a:t>
              </a:r>
              <a:endParaRPr lang="en-US" altLang="en-US" sz="1600" dirty="0">
                <a:solidFill>
                  <a:schemeClr val="bg1"/>
                </a:solidFill>
                <a:latin typeface="Arial Narrow" panose="020B0606020202030204" pitchFamily="34" charset="0"/>
              </a:endParaRPr>
            </a:p>
            <a:p>
              <a:pPr algn="r" eaLnBrk="1" fontAlgn="base" hangingPunct="1">
                <a:spcBef>
                  <a:spcPct val="0"/>
                </a:spcBef>
                <a:spcAft>
                  <a:spcPct val="0"/>
                </a:spcAft>
              </a:pPr>
              <a:r>
                <a:rPr lang="en-US" altLang="en-US" sz="1200" b="0" i="1" dirty="0">
                  <a:solidFill>
                    <a:srgbClr val="299DEB"/>
                  </a:solidFill>
                  <a:latin typeface="Arial Narrow" panose="020B0606020202030204" pitchFamily="34" charset="0"/>
                  <a:cs typeface="Times" pitchFamily="18" charset="0"/>
                </a:rPr>
                <a:t>Technical </a:t>
              </a:r>
              <a:r>
                <a:rPr lang="en-US" altLang="en-US" sz="1200" b="0" i="1" dirty="0" smtClean="0">
                  <a:solidFill>
                    <a:srgbClr val="299DEB"/>
                  </a:solidFill>
                  <a:latin typeface="Arial Narrow" panose="020B0606020202030204" pitchFamily="34" charset="0"/>
                  <a:cs typeface="Times" pitchFamily="18" charset="0"/>
                </a:rPr>
                <a:t>Director, </a:t>
              </a:r>
              <a:r>
                <a:rPr lang="en-US" altLang="en-US" sz="1200" b="0" i="1" dirty="0">
                  <a:solidFill>
                    <a:srgbClr val="299DEB"/>
                  </a:solidFill>
                  <a:latin typeface="Arial Narrow" panose="020B0606020202030204" pitchFamily="34" charset="0"/>
                  <a:cs typeface="Times" pitchFamily="18" charset="0"/>
                </a:rPr>
                <a:t>NSWCCD</a:t>
              </a:r>
              <a:endParaRPr lang="en-US" altLang="en-US" sz="1200" b="0" i="1" dirty="0">
                <a:solidFill>
                  <a:srgbClr val="299DEB"/>
                </a:solidFill>
                <a:latin typeface="Arial Narrow" panose="020B0606020202030204" pitchFamily="34" charset="0"/>
                <a:ea typeface="ＭＳ Ｐゴシック" pitchFamily="34" charset="-128"/>
                <a:cs typeface="Times" pitchFamily="18" charset="0"/>
              </a:endParaRPr>
            </a:p>
          </p:txBody>
        </p:sp>
        <p:pic>
          <p:nvPicPr>
            <p:cNvPr id="29" name="Picture 28" descr="Blue-Yellow b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691313"/>
              <a:ext cx="685799" cy="774878"/>
            </a:xfrm>
            <a:prstGeom prst="rect">
              <a:avLst/>
            </a:prstGeom>
          </p:spPr>
        </p:pic>
        <p:pic>
          <p:nvPicPr>
            <p:cNvPr id="30" name="Picture 29" descr="Yellow-Blue 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702122"/>
              <a:ext cx="677007" cy="774878"/>
            </a:xfrm>
            <a:prstGeom prst="rect">
              <a:avLst/>
            </a:prstGeom>
          </p:spPr>
        </p:pic>
      </p:grpSp>
      <p:sp>
        <p:nvSpPr>
          <p:cNvPr id="2" name="Title 1"/>
          <p:cNvSpPr>
            <a:spLocks noGrp="1"/>
          </p:cNvSpPr>
          <p:nvPr>
            <p:ph type="ctrTitle" hasCustomPrompt="1"/>
          </p:nvPr>
        </p:nvSpPr>
        <p:spPr>
          <a:xfrm>
            <a:off x="8792" y="3962400"/>
            <a:ext cx="7620000" cy="533400"/>
          </a:xfrm>
          <a:prstGeom prst="rect">
            <a:avLst/>
          </a:prstGeom>
        </p:spPr>
        <p:txBody>
          <a:bodyPr/>
          <a:lstStyle>
            <a:lvl1pPr algn="r">
              <a:defRPr sz="3200">
                <a:solidFill>
                  <a:schemeClr val="bg1"/>
                </a:solidFill>
                <a:effectLst>
                  <a:outerShdw blurRad="38100" dist="38100" dir="2700000" algn="tl">
                    <a:srgbClr val="000000">
                      <a:alpha val="43137"/>
                    </a:srgbClr>
                  </a:outerShdw>
                </a:effectLst>
                <a:latin typeface="Swis721 Blk BT" panose="020B0904030502020204" pitchFamily="34" charset="0"/>
              </a:defRPr>
            </a:lvl1pPr>
          </a:lstStyle>
          <a:p>
            <a:r>
              <a:rPr lang="en-US" dirty="0" smtClean="0"/>
              <a:t>Brief Title Here</a:t>
            </a:r>
            <a:endParaRPr lang="en-US" dirty="0"/>
          </a:p>
        </p:txBody>
      </p:sp>
      <p:sp>
        <p:nvSpPr>
          <p:cNvPr id="3" name="Subtitle 2"/>
          <p:cNvSpPr>
            <a:spLocks noGrp="1"/>
          </p:cNvSpPr>
          <p:nvPr>
            <p:ph type="subTitle" idx="1" hasCustomPrompt="1"/>
          </p:nvPr>
        </p:nvSpPr>
        <p:spPr>
          <a:xfrm>
            <a:off x="0" y="4973096"/>
            <a:ext cx="9143999" cy="479286"/>
          </a:xfrm>
          <a:prstGeom prst="rect">
            <a:avLst/>
          </a:prstGeom>
        </p:spPr>
        <p:txBody>
          <a:bodyPr/>
          <a:lstStyle>
            <a:lvl1pPr marL="0" indent="0" algn="ctr">
              <a:buNone/>
              <a:defRPr sz="2400" b="1" baseline="0">
                <a:solidFill>
                  <a:schemeClr val="bg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Visitor’s Name Here</a:t>
            </a:r>
          </a:p>
        </p:txBody>
      </p:sp>
      <p:sp>
        <p:nvSpPr>
          <p:cNvPr id="34" name="Date Placeholder 3"/>
          <p:cNvSpPr>
            <a:spLocks noGrp="1"/>
          </p:cNvSpPr>
          <p:nvPr>
            <p:ph type="dt" sz="half" idx="10"/>
          </p:nvPr>
        </p:nvSpPr>
        <p:spPr>
          <a:xfrm>
            <a:off x="0" y="4492219"/>
            <a:ext cx="7641080" cy="365125"/>
          </a:xfrm>
          <a:prstGeom prst="rect">
            <a:avLst/>
          </a:prstGeom>
        </p:spPr>
        <p:txBody>
          <a:bodyPr/>
          <a:lstStyle>
            <a:lvl1pPr algn="r">
              <a:defRPr i="1">
                <a:solidFill>
                  <a:srgbClr val="FFC000"/>
                </a:solidFill>
                <a:latin typeface="Arial Narrow" panose="020B0606020202030204" pitchFamily="34" charset="0"/>
              </a:defRPr>
            </a:lvl1pPr>
          </a:lstStyle>
          <a:p>
            <a:endParaRPr lang="en-US" dirty="0"/>
          </a:p>
        </p:txBody>
      </p:sp>
      <p:sp>
        <p:nvSpPr>
          <p:cNvPr id="35" name="Footer Placeholder 4"/>
          <p:cNvSpPr>
            <a:spLocks noGrp="1"/>
          </p:cNvSpPr>
          <p:nvPr>
            <p:ph type="ftr" sz="quarter" idx="11"/>
          </p:nvPr>
        </p:nvSpPr>
        <p:spPr>
          <a:xfrm>
            <a:off x="3124200" y="5961089"/>
            <a:ext cx="2895600" cy="365125"/>
          </a:xfrm>
          <a:prstGeom prst="rect">
            <a:avLst/>
          </a:prstGeom>
        </p:spPr>
        <p:txBody>
          <a:bodyPr/>
          <a:lstStyle>
            <a:lvl1pPr>
              <a:defRPr sz="1400">
                <a:solidFill>
                  <a:schemeClr val="bg1"/>
                </a:solidFill>
                <a:latin typeface="Arial Narrow" panose="020B0606020202030204" pitchFamily="34" charset="0"/>
              </a:defRPr>
            </a:lvl1pPr>
          </a:lstStyle>
          <a:p>
            <a:pPr algn="ctr"/>
            <a:endParaRPr lang="en-US" dirty="0"/>
          </a:p>
        </p:txBody>
      </p:sp>
      <p:sp>
        <p:nvSpPr>
          <p:cNvPr id="40" name="Text Placeholder 2"/>
          <p:cNvSpPr>
            <a:spLocks noGrp="1"/>
          </p:cNvSpPr>
          <p:nvPr>
            <p:ph type="body" idx="13"/>
          </p:nvPr>
        </p:nvSpPr>
        <p:spPr>
          <a:xfrm>
            <a:off x="0" y="5181600"/>
            <a:ext cx="9144000" cy="520700"/>
          </a:xfrm>
          <a:prstGeom prst="rect">
            <a:avLst/>
          </a:prstGeom>
        </p:spPr>
        <p:txBody>
          <a:bodyPr anchor="b"/>
          <a:lstStyle>
            <a:lvl1pPr marL="0" indent="0" algn="ctr">
              <a:buNone/>
              <a:defRPr sz="1600" i="1">
                <a:solidFill>
                  <a:schemeClr val="bg1"/>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3135973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1"/>
            <a:ext cx="9150492" cy="1146969"/>
            <a:chOff x="0" y="1"/>
            <a:chExt cx="9150492" cy="1146969"/>
          </a:xfrm>
        </p:grpSpPr>
        <p:sp>
          <p:nvSpPr>
            <p:cNvPr id="8" name="Rectangle 7"/>
            <p:cNvSpPr/>
            <p:nvPr/>
          </p:nvSpPr>
          <p:spPr bwMode="auto">
            <a:xfrm>
              <a:off x="0" y="1"/>
              <a:ext cx="9144000" cy="1142999"/>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9" name="Rectangle 5"/>
            <p:cNvSpPr/>
            <p:nvPr/>
          </p:nvSpPr>
          <p:spPr bwMode="auto">
            <a:xfrm>
              <a:off x="7239000" y="1"/>
              <a:ext cx="1910780" cy="1146969"/>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47040 w 1196340"/>
                <a:gd name="connsiteY0" fmla="*/ 0 h 852170"/>
                <a:gd name="connsiteX1" fmla="*/ 1196340 w 1196340"/>
                <a:gd name="connsiteY1" fmla="*/ 0 h 852170"/>
                <a:gd name="connsiteX2" fmla="*/ 1193165 w 1196340"/>
                <a:gd name="connsiteY2" fmla="*/ 803275 h 852170"/>
                <a:gd name="connsiteX3" fmla="*/ 0 w 1196340"/>
                <a:gd name="connsiteY3" fmla="*/ 852170 h 852170"/>
                <a:gd name="connsiteX4" fmla="*/ 447040 w 1196340"/>
                <a:gd name="connsiteY4" fmla="*/ 0 h 852170"/>
                <a:gd name="connsiteX0" fmla="*/ 447040 w 1196340"/>
                <a:gd name="connsiteY0" fmla="*/ 0 h 856615"/>
                <a:gd name="connsiteX1" fmla="*/ 1196340 w 1196340"/>
                <a:gd name="connsiteY1" fmla="*/ 0 h 856615"/>
                <a:gd name="connsiteX2" fmla="*/ 1188085 w 1196340"/>
                <a:gd name="connsiteY2" fmla="*/ 856615 h 856615"/>
                <a:gd name="connsiteX3" fmla="*/ 0 w 1196340"/>
                <a:gd name="connsiteY3" fmla="*/ 852170 h 856615"/>
                <a:gd name="connsiteX4" fmla="*/ 447040 w 1196340"/>
                <a:gd name="connsiteY4" fmla="*/ 0 h 856615"/>
                <a:gd name="connsiteX0" fmla="*/ 447040 w 1196340"/>
                <a:gd name="connsiteY0" fmla="*/ 0 h 856615"/>
                <a:gd name="connsiteX1" fmla="*/ 1196340 w 1196340"/>
                <a:gd name="connsiteY1" fmla="*/ 0 h 856615"/>
                <a:gd name="connsiteX2" fmla="*/ 1195705 w 1196340"/>
                <a:gd name="connsiteY2" fmla="*/ 856615 h 856615"/>
                <a:gd name="connsiteX3" fmla="*/ 0 w 1196340"/>
                <a:gd name="connsiteY3" fmla="*/ 852170 h 856615"/>
                <a:gd name="connsiteX4" fmla="*/ 447040 w 1196340"/>
                <a:gd name="connsiteY4" fmla="*/ 0 h 856615"/>
                <a:gd name="connsiteX0" fmla="*/ 441960 w 1191260"/>
                <a:gd name="connsiteY0" fmla="*/ 0 h 856615"/>
                <a:gd name="connsiteX1" fmla="*/ 1191260 w 1191260"/>
                <a:gd name="connsiteY1" fmla="*/ 0 h 856615"/>
                <a:gd name="connsiteX2" fmla="*/ 1190625 w 1191260"/>
                <a:gd name="connsiteY2" fmla="*/ 856615 h 856615"/>
                <a:gd name="connsiteX3" fmla="*/ 0 w 1191260"/>
                <a:gd name="connsiteY3" fmla="*/ 854710 h 856615"/>
                <a:gd name="connsiteX4" fmla="*/ 441960 w 1191260"/>
                <a:gd name="connsiteY4" fmla="*/ 0 h 856615"/>
                <a:gd name="connsiteX0" fmla="*/ 441960 w 1193344"/>
                <a:gd name="connsiteY0" fmla="*/ 0 h 854710"/>
                <a:gd name="connsiteX1" fmla="*/ 1191260 w 1193344"/>
                <a:gd name="connsiteY1" fmla="*/ 0 h 854710"/>
                <a:gd name="connsiteX2" fmla="*/ 1193165 w 1193344"/>
                <a:gd name="connsiteY2" fmla="*/ 854075 h 854710"/>
                <a:gd name="connsiteX3" fmla="*/ 0 w 1193344"/>
                <a:gd name="connsiteY3" fmla="*/ 854710 h 854710"/>
                <a:gd name="connsiteX4" fmla="*/ 441960 w 1193344"/>
                <a:gd name="connsiteY4" fmla="*/ 0 h 854710"/>
                <a:gd name="connsiteX0" fmla="*/ 535940 w 1193344"/>
                <a:gd name="connsiteY0" fmla="*/ 0 h 913130"/>
                <a:gd name="connsiteX1" fmla="*/ 1191260 w 1193344"/>
                <a:gd name="connsiteY1" fmla="*/ 58420 h 913130"/>
                <a:gd name="connsiteX2" fmla="*/ 1193165 w 1193344"/>
                <a:gd name="connsiteY2" fmla="*/ 912495 h 913130"/>
                <a:gd name="connsiteX3" fmla="*/ 0 w 1193344"/>
                <a:gd name="connsiteY3" fmla="*/ 913130 h 913130"/>
                <a:gd name="connsiteX4" fmla="*/ 535940 w 1193344"/>
                <a:gd name="connsiteY4" fmla="*/ 0 h 913130"/>
                <a:gd name="connsiteX0" fmla="*/ 535940 w 1196340"/>
                <a:gd name="connsiteY0" fmla="*/ 0 h 913130"/>
                <a:gd name="connsiteX1" fmla="*/ 1196340 w 1196340"/>
                <a:gd name="connsiteY1" fmla="*/ 2540 h 913130"/>
                <a:gd name="connsiteX2" fmla="*/ 1193165 w 1196340"/>
                <a:gd name="connsiteY2" fmla="*/ 912495 h 913130"/>
                <a:gd name="connsiteX3" fmla="*/ 0 w 1196340"/>
                <a:gd name="connsiteY3" fmla="*/ 913130 h 913130"/>
                <a:gd name="connsiteX4" fmla="*/ 535940 w 1196340"/>
                <a:gd name="connsiteY4" fmla="*/ 0 h 913130"/>
                <a:gd name="connsiteX0" fmla="*/ 548640 w 1209040"/>
                <a:gd name="connsiteY0" fmla="*/ 0 h 915670"/>
                <a:gd name="connsiteX1" fmla="*/ 1209040 w 1209040"/>
                <a:gd name="connsiteY1" fmla="*/ 2540 h 915670"/>
                <a:gd name="connsiteX2" fmla="*/ 1205865 w 1209040"/>
                <a:gd name="connsiteY2" fmla="*/ 912495 h 915670"/>
                <a:gd name="connsiteX3" fmla="*/ 0 w 1209040"/>
                <a:gd name="connsiteY3" fmla="*/ 915670 h 915670"/>
                <a:gd name="connsiteX4" fmla="*/ 548640 w 1209040"/>
                <a:gd name="connsiteY4" fmla="*/ 0 h 915670"/>
                <a:gd name="connsiteX0" fmla="*/ 553720 w 1214120"/>
                <a:gd name="connsiteY0" fmla="*/ 0 h 913130"/>
                <a:gd name="connsiteX1" fmla="*/ 1214120 w 1214120"/>
                <a:gd name="connsiteY1" fmla="*/ 2540 h 913130"/>
                <a:gd name="connsiteX2" fmla="*/ 1210945 w 1214120"/>
                <a:gd name="connsiteY2" fmla="*/ 912495 h 913130"/>
                <a:gd name="connsiteX3" fmla="*/ 0 w 1214120"/>
                <a:gd name="connsiteY3" fmla="*/ 913130 h 913130"/>
                <a:gd name="connsiteX4" fmla="*/ 553720 w 1214120"/>
                <a:gd name="connsiteY4" fmla="*/ 0 h 913130"/>
                <a:gd name="connsiteX0" fmla="*/ 553720 w 1402080"/>
                <a:gd name="connsiteY0" fmla="*/ 0 h 913130"/>
                <a:gd name="connsiteX1" fmla="*/ 1402080 w 1402080"/>
                <a:gd name="connsiteY1" fmla="*/ 1016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3130"/>
                <a:gd name="connsiteX1" fmla="*/ 1402080 w 1402080"/>
                <a:gd name="connsiteY1" fmla="*/ 254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5035"/>
                <a:gd name="connsiteX1" fmla="*/ 1402080 w 1402080"/>
                <a:gd name="connsiteY1" fmla="*/ 2540 h 915035"/>
                <a:gd name="connsiteX2" fmla="*/ 1398905 w 1402080"/>
                <a:gd name="connsiteY2" fmla="*/ 915035 h 915035"/>
                <a:gd name="connsiteX3" fmla="*/ 0 w 1402080"/>
                <a:gd name="connsiteY3" fmla="*/ 913130 h 915035"/>
                <a:gd name="connsiteX4" fmla="*/ 553720 w 1402080"/>
                <a:gd name="connsiteY4" fmla="*/ 0 h 915035"/>
                <a:gd name="connsiteX0" fmla="*/ 553720 w 1399540"/>
                <a:gd name="connsiteY0" fmla="*/ 0 h 915035"/>
                <a:gd name="connsiteX1" fmla="*/ 1399540 w 1399540"/>
                <a:gd name="connsiteY1" fmla="*/ 5080 h 915035"/>
                <a:gd name="connsiteX2" fmla="*/ 1398905 w 1399540"/>
                <a:gd name="connsiteY2" fmla="*/ 915035 h 915035"/>
                <a:gd name="connsiteX3" fmla="*/ 0 w 1399540"/>
                <a:gd name="connsiteY3" fmla="*/ 913130 h 915035"/>
                <a:gd name="connsiteX4" fmla="*/ 553720 w 1399540"/>
                <a:gd name="connsiteY4" fmla="*/ 0 h 915035"/>
                <a:gd name="connsiteX0" fmla="*/ 553720 w 1402080"/>
                <a:gd name="connsiteY0" fmla="*/ 0 h 915035"/>
                <a:gd name="connsiteX1" fmla="*/ 1402080 w 1402080"/>
                <a:gd name="connsiteY1" fmla="*/ 0 h 915035"/>
                <a:gd name="connsiteX2" fmla="*/ 1398905 w 1402080"/>
                <a:gd name="connsiteY2" fmla="*/ 915035 h 915035"/>
                <a:gd name="connsiteX3" fmla="*/ 0 w 1402080"/>
                <a:gd name="connsiteY3" fmla="*/ 913130 h 915035"/>
                <a:gd name="connsiteX4" fmla="*/ 553720 w 1402080"/>
                <a:gd name="connsiteY4" fmla="*/ 0 h 915035"/>
                <a:gd name="connsiteX0" fmla="*/ 553720 w 1529080"/>
                <a:gd name="connsiteY0" fmla="*/ 0 h 915035"/>
                <a:gd name="connsiteX1" fmla="*/ 1529080 w 1529080"/>
                <a:gd name="connsiteY1" fmla="*/ 25400 h 915035"/>
                <a:gd name="connsiteX2" fmla="*/ 1398905 w 1529080"/>
                <a:gd name="connsiteY2" fmla="*/ 915035 h 915035"/>
                <a:gd name="connsiteX3" fmla="*/ 0 w 1529080"/>
                <a:gd name="connsiteY3" fmla="*/ 913130 h 915035"/>
                <a:gd name="connsiteX4" fmla="*/ 553720 w 1529080"/>
                <a:gd name="connsiteY4" fmla="*/ 0 h 915035"/>
                <a:gd name="connsiteX0" fmla="*/ 553720 w 1526540"/>
                <a:gd name="connsiteY0" fmla="*/ 0 h 915035"/>
                <a:gd name="connsiteX1" fmla="*/ 1526540 w 1526540"/>
                <a:gd name="connsiteY1" fmla="*/ 0 h 915035"/>
                <a:gd name="connsiteX2" fmla="*/ 1398905 w 1526540"/>
                <a:gd name="connsiteY2" fmla="*/ 915035 h 915035"/>
                <a:gd name="connsiteX3" fmla="*/ 0 w 1526540"/>
                <a:gd name="connsiteY3" fmla="*/ 913130 h 915035"/>
                <a:gd name="connsiteX4" fmla="*/ 553720 w 1526540"/>
                <a:gd name="connsiteY4" fmla="*/ 0 h 915035"/>
                <a:gd name="connsiteX0" fmla="*/ 553720 w 1528624"/>
                <a:gd name="connsiteY0" fmla="*/ 0 h 917575"/>
                <a:gd name="connsiteX1" fmla="*/ 1526540 w 1528624"/>
                <a:gd name="connsiteY1" fmla="*/ 0 h 917575"/>
                <a:gd name="connsiteX2" fmla="*/ 1528445 w 1528624"/>
                <a:gd name="connsiteY2" fmla="*/ 917575 h 917575"/>
                <a:gd name="connsiteX3" fmla="*/ 0 w 1528624"/>
                <a:gd name="connsiteY3" fmla="*/ 913130 h 917575"/>
                <a:gd name="connsiteX4" fmla="*/ 553720 w 1528624"/>
                <a:gd name="connsiteY4" fmla="*/ 0 h 9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624" h="917575">
                  <a:moveTo>
                    <a:pt x="553720" y="0"/>
                  </a:moveTo>
                  <a:lnTo>
                    <a:pt x="1526540" y="0"/>
                  </a:lnTo>
                  <a:cubicBezTo>
                    <a:pt x="1525482" y="267758"/>
                    <a:pt x="1529503" y="649817"/>
                    <a:pt x="1528445" y="917575"/>
                  </a:cubicBezTo>
                  <a:lnTo>
                    <a:pt x="0" y="913130"/>
                  </a:lnTo>
                  <a:lnTo>
                    <a:pt x="553720" y="0"/>
                  </a:lnTo>
                  <a:close/>
                </a:path>
              </a:pathLst>
            </a:cu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0" name="Rectangle 5"/>
            <p:cNvSpPr/>
            <p:nvPr/>
          </p:nvSpPr>
          <p:spPr bwMode="auto">
            <a:xfrm>
              <a:off x="7537452" y="219075"/>
              <a:ext cx="1613040" cy="9271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69900 w 1450975"/>
                <a:gd name="connsiteY0" fmla="*/ 0 h 806450"/>
                <a:gd name="connsiteX1" fmla="*/ 1450975 w 1450975"/>
                <a:gd name="connsiteY1" fmla="*/ 6350 h 806450"/>
                <a:gd name="connsiteX2" fmla="*/ 1216025 w 1450975"/>
                <a:gd name="connsiteY2" fmla="*/ 803275 h 806450"/>
                <a:gd name="connsiteX3" fmla="*/ 0 w 1450975"/>
                <a:gd name="connsiteY3" fmla="*/ 806450 h 806450"/>
                <a:gd name="connsiteX4" fmla="*/ 469900 w 1450975"/>
                <a:gd name="connsiteY4" fmla="*/ 0 h 806450"/>
                <a:gd name="connsiteX0" fmla="*/ 469900 w 1450975"/>
                <a:gd name="connsiteY0" fmla="*/ 0 h 812800"/>
                <a:gd name="connsiteX1" fmla="*/ 1450975 w 1450975"/>
                <a:gd name="connsiteY1" fmla="*/ 6350 h 812800"/>
                <a:gd name="connsiteX2" fmla="*/ 1435100 w 1450975"/>
                <a:gd name="connsiteY2" fmla="*/ 812800 h 812800"/>
                <a:gd name="connsiteX3" fmla="*/ 0 w 1450975"/>
                <a:gd name="connsiteY3" fmla="*/ 806450 h 812800"/>
                <a:gd name="connsiteX4" fmla="*/ 469900 w 1450975"/>
                <a:gd name="connsiteY4" fmla="*/ 0 h 812800"/>
                <a:gd name="connsiteX0" fmla="*/ 469900 w 1450975"/>
                <a:gd name="connsiteY0" fmla="*/ 0 h 812800"/>
                <a:gd name="connsiteX1" fmla="*/ 1450975 w 1450975"/>
                <a:gd name="connsiteY1" fmla="*/ 6350 h 812800"/>
                <a:gd name="connsiteX2" fmla="*/ 1447800 w 1450975"/>
                <a:gd name="connsiteY2" fmla="*/ 812800 h 812800"/>
                <a:gd name="connsiteX3" fmla="*/ 0 w 1450975"/>
                <a:gd name="connsiteY3" fmla="*/ 806450 h 812800"/>
                <a:gd name="connsiteX4" fmla="*/ 469900 w 1450975"/>
                <a:gd name="connsiteY4" fmla="*/ 0 h 812800"/>
                <a:gd name="connsiteX0" fmla="*/ 469900 w 1451280"/>
                <a:gd name="connsiteY0" fmla="*/ 0 h 812800"/>
                <a:gd name="connsiteX1" fmla="*/ 1450975 w 1451280"/>
                <a:gd name="connsiteY1" fmla="*/ 6350 h 812800"/>
                <a:gd name="connsiteX2" fmla="*/ 1450975 w 1451280"/>
                <a:gd name="connsiteY2" fmla="*/ 812800 h 812800"/>
                <a:gd name="connsiteX3" fmla="*/ 0 w 1451280"/>
                <a:gd name="connsiteY3" fmla="*/ 806450 h 812800"/>
                <a:gd name="connsiteX4" fmla="*/ 469900 w 1451280"/>
                <a:gd name="connsiteY4" fmla="*/ 0 h 812800"/>
                <a:gd name="connsiteX0" fmla="*/ 536575 w 1451280"/>
                <a:gd name="connsiteY0" fmla="*/ 0 h 930275"/>
                <a:gd name="connsiteX1" fmla="*/ 1450975 w 1451280"/>
                <a:gd name="connsiteY1" fmla="*/ 123825 h 930275"/>
                <a:gd name="connsiteX2" fmla="*/ 1450975 w 1451280"/>
                <a:gd name="connsiteY2" fmla="*/ 930275 h 930275"/>
                <a:gd name="connsiteX3" fmla="*/ 0 w 1451280"/>
                <a:gd name="connsiteY3" fmla="*/ 923925 h 930275"/>
                <a:gd name="connsiteX4" fmla="*/ 536575 w 1451280"/>
                <a:gd name="connsiteY4" fmla="*/ 0 h 930275"/>
                <a:gd name="connsiteX0" fmla="*/ 536575 w 1454150"/>
                <a:gd name="connsiteY0" fmla="*/ 0 h 930275"/>
                <a:gd name="connsiteX1" fmla="*/ 1454150 w 1454150"/>
                <a:gd name="connsiteY1" fmla="*/ 0 h 930275"/>
                <a:gd name="connsiteX2" fmla="*/ 1450975 w 1454150"/>
                <a:gd name="connsiteY2" fmla="*/ 930275 h 930275"/>
                <a:gd name="connsiteX3" fmla="*/ 0 w 1454150"/>
                <a:gd name="connsiteY3" fmla="*/ 923925 h 930275"/>
                <a:gd name="connsiteX4" fmla="*/ 536575 w 1454150"/>
                <a:gd name="connsiteY4" fmla="*/ 0 h 930275"/>
                <a:gd name="connsiteX0" fmla="*/ 536575 w 1603375"/>
                <a:gd name="connsiteY0" fmla="*/ 3175 h 933450"/>
                <a:gd name="connsiteX1" fmla="*/ 1603375 w 1603375"/>
                <a:gd name="connsiteY1" fmla="*/ 0 h 933450"/>
                <a:gd name="connsiteX2" fmla="*/ 1450975 w 1603375"/>
                <a:gd name="connsiteY2" fmla="*/ 933450 h 933450"/>
                <a:gd name="connsiteX3" fmla="*/ 0 w 1603375"/>
                <a:gd name="connsiteY3" fmla="*/ 927100 h 933450"/>
                <a:gd name="connsiteX4" fmla="*/ 536575 w 1603375"/>
                <a:gd name="connsiteY4" fmla="*/ 3175 h 933450"/>
                <a:gd name="connsiteX0" fmla="*/ 536575 w 1603680"/>
                <a:gd name="connsiteY0" fmla="*/ 3175 h 930275"/>
                <a:gd name="connsiteX1" fmla="*/ 1603375 w 1603680"/>
                <a:gd name="connsiteY1" fmla="*/ 0 h 930275"/>
                <a:gd name="connsiteX2" fmla="*/ 1603375 w 1603680"/>
                <a:gd name="connsiteY2" fmla="*/ 930275 h 930275"/>
                <a:gd name="connsiteX3" fmla="*/ 0 w 1603680"/>
                <a:gd name="connsiteY3" fmla="*/ 927100 h 930275"/>
                <a:gd name="connsiteX4" fmla="*/ 536575 w 1603680"/>
                <a:gd name="connsiteY4" fmla="*/ 3175 h 930275"/>
                <a:gd name="connsiteX0" fmla="*/ 536575 w 1609725"/>
                <a:gd name="connsiteY0" fmla="*/ 0 h 927100"/>
                <a:gd name="connsiteX1" fmla="*/ 1609725 w 1609725"/>
                <a:gd name="connsiteY1" fmla="*/ 0 h 927100"/>
                <a:gd name="connsiteX2" fmla="*/ 1603375 w 1609725"/>
                <a:gd name="connsiteY2" fmla="*/ 927100 h 927100"/>
                <a:gd name="connsiteX3" fmla="*/ 0 w 1609725"/>
                <a:gd name="connsiteY3" fmla="*/ 923925 h 927100"/>
                <a:gd name="connsiteX4" fmla="*/ 536575 w 1609725"/>
                <a:gd name="connsiteY4" fmla="*/ 0 h 927100"/>
                <a:gd name="connsiteX0" fmla="*/ 536575 w 1613040"/>
                <a:gd name="connsiteY0" fmla="*/ 0 h 927100"/>
                <a:gd name="connsiteX1" fmla="*/ 1609725 w 1613040"/>
                <a:gd name="connsiteY1" fmla="*/ 0 h 927100"/>
                <a:gd name="connsiteX2" fmla="*/ 1612900 w 1613040"/>
                <a:gd name="connsiteY2" fmla="*/ 927100 h 927100"/>
                <a:gd name="connsiteX3" fmla="*/ 0 w 1613040"/>
                <a:gd name="connsiteY3" fmla="*/ 923925 h 927100"/>
                <a:gd name="connsiteX4" fmla="*/ 536575 w 1613040"/>
                <a:gd name="connsiteY4" fmla="*/ 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040" h="927100">
                  <a:moveTo>
                    <a:pt x="536575" y="0"/>
                  </a:moveTo>
                  <a:lnTo>
                    <a:pt x="1609725" y="0"/>
                  </a:lnTo>
                  <a:cubicBezTo>
                    <a:pt x="1608667" y="267758"/>
                    <a:pt x="1613958" y="659342"/>
                    <a:pt x="1612900" y="927100"/>
                  </a:cubicBezTo>
                  <a:lnTo>
                    <a:pt x="0" y="923925"/>
                  </a:lnTo>
                  <a:lnTo>
                    <a:pt x="536575"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pic>
          <p:nvPicPr>
            <p:cNvPr id="11" name="Picture 10" descr="NAVSEA Warfare Centers - Carderock Log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57200"/>
              <a:ext cx="1200575" cy="533400"/>
            </a:xfrm>
            <a:prstGeom prst="rect">
              <a:avLst/>
            </a:prstGeom>
          </p:spPr>
        </p:pic>
      </p:grpSp>
      <p:sp>
        <p:nvSpPr>
          <p:cNvPr id="2" name="Title 1"/>
          <p:cNvSpPr>
            <a:spLocks noGrp="1"/>
          </p:cNvSpPr>
          <p:nvPr>
            <p:ph type="title"/>
          </p:nvPr>
        </p:nvSpPr>
        <p:spPr>
          <a:xfrm>
            <a:off x="457200" y="274638"/>
            <a:ext cx="8229600" cy="715962"/>
          </a:xfrm>
          <a:prstGeom prst="rect">
            <a:avLst/>
          </a:prstGeom>
        </p:spPr>
        <p:txBody>
          <a:bodyPr/>
          <a:lstStyle>
            <a:lvl1pPr algn="l">
              <a:defRPr sz="3600">
                <a:solidFill>
                  <a:schemeClr val="bg1"/>
                </a:solidFill>
                <a:latin typeface="Arial Narrow" panose="020B0606020202030204" pitchFamily="34" charset="0"/>
              </a:defRPr>
            </a:lvl1pPr>
          </a:lstStyle>
          <a:p>
            <a:r>
              <a:rPr lang="en-US" dirty="0" smtClean="0"/>
              <a:t>Click to edit Master title style</a:t>
            </a:r>
            <a:endParaRPr lang="en-US" dirty="0"/>
          </a:p>
        </p:txBody>
      </p:sp>
      <p:grpSp>
        <p:nvGrpSpPr>
          <p:cNvPr id="12" name="Group 11"/>
          <p:cNvGrpSpPr/>
          <p:nvPr userDrawn="1"/>
        </p:nvGrpSpPr>
        <p:grpSpPr>
          <a:xfrm>
            <a:off x="0" y="6548805"/>
            <a:ext cx="9144000" cy="309580"/>
            <a:chOff x="0" y="6548805"/>
            <a:chExt cx="9144000" cy="309580"/>
          </a:xfrm>
        </p:grpSpPr>
        <p:sp>
          <p:nvSpPr>
            <p:cNvPr id="13" name="Rectangle 12"/>
            <p:cNvSpPr/>
            <p:nvPr/>
          </p:nvSpPr>
          <p:spPr bwMode="auto">
            <a:xfrm flipV="1">
              <a:off x="0" y="6629400"/>
              <a:ext cx="9144000" cy="228600"/>
            </a:xfrm>
            <a:prstGeom prst="rect">
              <a:avLst/>
            </a:prstGeom>
            <a:solidFill>
              <a:srgbClr val="0A27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4" name="Rectangle 6"/>
            <p:cNvSpPr/>
            <p:nvPr/>
          </p:nvSpPr>
          <p:spPr bwMode="auto">
            <a:xfrm>
              <a:off x="311150" y="6573820"/>
              <a:ext cx="2940050" cy="2841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189749 w 3372865"/>
                <a:gd name="connsiteY0" fmla="*/ 0 h 323222"/>
                <a:gd name="connsiteX1" fmla="*/ 3372865 w 3372865"/>
                <a:gd name="connsiteY1" fmla="*/ 437 h 323222"/>
                <a:gd name="connsiteX2" fmla="*/ 3006289 w 3372865"/>
                <a:gd name="connsiteY2" fmla="*/ 323222 h 323222"/>
                <a:gd name="connsiteX3" fmla="*/ 0 w 3372865"/>
                <a:gd name="connsiteY3" fmla="*/ 322785 h 323222"/>
                <a:gd name="connsiteX4" fmla="*/ 189749 w 3372865"/>
                <a:gd name="connsiteY4" fmla="*/ 0 h 323222"/>
                <a:gd name="connsiteX0" fmla="*/ 189749 w 3372865"/>
                <a:gd name="connsiteY0" fmla="*/ 0 h 323222"/>
                <a:gd name="connsiteX1" fmla="*/ 3372865 w 3372865"/>
                <a:gd name="connsiteY1" fmla="*/ 437 h 323222"/>
                <a:gd name="connsiteX2" fmla="*/ 3168794 w 3372865"/>
                <a:gd name="connsiteY2" fmla="*/ 323222 h 323222"/>
                <a:gd name="connsiteX3" fmla="*/ 0 w 3372865"/>
                <a:gd name="connsiteY3" fmla="*/ 322785 h 323222"/>
                <a:gd name="connsiteX4" fmla="*/ 189749 w 3372865"/>
                <a:gd name="connsiteY4" fmla="*/ 0 h 323222"/>
                <a:gd name="connsiteX0" fmla="*/ 189749 w 3333142"/>
                <a:gd name="connsiteY0" fmla="*/ 0 h 323222"/>
                <a:gd name="connsiteX1" fmla="*/ 3333142 w 3333142"/>
                <a:gd name="connsiteY1" fmla="*/ 437 h 323222"/>
                <a:gd name="connsiteX2" fmla="*/ 3168794 w 3333142"/>
                <a:gd name="connsiteY2" fmla="*/ 323222 h 323222"/>
                <a:gd name="connsiteX3" fmla="*/ 0 w 3333142"/>
                <a:gd name="connsiteY3" fmla="*/ 322785 h 323222"/>
                <a:gd name="connsiteX4" fmla="*/ 189749 w 3333142"/>
                <a:gd name="connsiteY4" fmla="*/ 0 h 323222"/>
                <a:gd name="connsiteX0" fmla="*/ 189749 w 3343976"/>
                <a:gd name="connsiteY0" fmla="*/ 0 h 323222"/>
                <a:gd name="connsiteX1" fmla="*/ 3343976 w 3343976"/>
                <a:gd name="connsiteY1" fmla="*/ 437 h 323222"/>
                <a:gd name="connsiteX2" fmla="*/ 3168794 w 3343976"/>
                <a:gd name="connsiteY2" fmla="*/ 323222 h 323222"/>
                <a:gd name="connsiteX3" fmla="*/ 0 w 3343976"/>
                <a:gd name="connsiteY3" fmla="*/ 322785 h 323222"/>
                <a:gd name="connsiteX4" fmla="*/ 189749 w 3343976"/>
                <a:gd name="connsiteY4" fmla="*/ 0 h 3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976" h="323222">
                  <a:moveTo>
                    <a:pt x="189749" y="0"/>
                  </a:moveTo>
                  <a:lnTo>
                    <a:pt x="3343976" y="437"/>
                  </a:lnTo>
                  <a:lnTo>
                    <a:pt x="3168794" y="323222"/>
                  </a:lnTo>
                  <a:lnTo>
                    <a:pt x="0" y="322785"/>
                  </a:lnTo>
                  <a:lnTo>
                    <a:pt x="189749"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5" name="Rectangle 6"/>
            <p:cNvSpPr/>
            <p:nvPr/>
          </p:nvSpPr>
          <p:spPr bwMode="auto">
            <a:xfrm>
              <a:off x="380999" y="6548805"/>
              <a:ext cx="2803525" cy="3095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204194 w 3170638"/>
                <a:gd name="connsiteY0" fmla="*/ 0 h 344889"/>
                <a:gd name="connsiteX1" fmla="*/ 3170638 w 3170638"/>
                <a:gd name="connsiteY1" fmla="*/ 22104 h 344889"/>
                <a:gd name="connsiteX2" fmla="*/ 3006289 w 3170638"/>
                <a:gd name="connsiteY2" fmla="*/ 344889 h 344889"/>
                <a:gd name="connsiteX3" fmla="*/ 0 w 3170638"/>
                <a:gd name="connsiteY3" fmla="*/ 344452 h 344889"/>
                <a:gd name="connsiteX4" fmla="*/ 204194 w 3170638"/>
                <a:gd name="connsiteY4" fmla="*/ 0 h 344889"/>
                <a:gd name="connsiteX0" fmla="*/ 204194 w 3188694"/>
                <a:gd name="connsiteY0" fmla="*/ 6786 h 351675"/>
                <a:gd name="connsiteX1" fmla="*/ 3188694 w 3188694"/>
                <a:gd name="connsiteY1" fmla="*/ 0 h 351675"/>
                <a:gd name="connsiteX2" fmla="*/ 3006289 w 3188694"/>
                <a:gd name="connsiteY2" fmla="*/ 351675 h 351675"/>
                <a:gd name="connsiteX3" fmla="*/ 0 w 3188694"/>
                <a:gd name="connsiteY3" fmla="*/ 351238 h 351675"/>
                <a:gd name="connsiteX4" fmla="*/ 204194 w 3188694"/>
                <a:gd name="connsiteY4" fmla="*/ 6786 h 351675"/>
                <a:gd name="connsiteX0" fmla="*/ 211416 w 3188694"/>
                <a:gd name="connsiteY0" fmla="*/ 0 h 352112"/>
                <a:gd name="connsiteX1" fmla="*/ 3188694 w 3188694"/>
                <a:gd name="connsiteY1" fmla="*/ 437 h 352112"/>
                <a:gd name="connsiteX2" fmla="*/ 3006289 w 3188694"/>
                <a:gd name="connsiteY2" fmla="*/ 352112 h 352112"/>
                <a:gd name="connsiteX3" fmla="*/ 0 w 3188694"/>
                <a:gd name="connsiteY3" fmla="*/ 351675 h 352112"/>
                <a:gd name="connsiteX4" fmla="*/ 211416 w 3188694"/>
                <a:gd name="connsiteY4" fmla="*/ 0 h 35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694" h="352112">
                  <a:moveTo>
                    <a:pt x="211416" y="0"/>
                  </a:moveTo>
                  <a:lnTo>
                    <a:pt x="3188694" y="437"/>
                  </a:lnTo>
                  <a:lnTo>
                    <a:pt x="3006289" y="352112"/>
                  </a:lnTo>
                  <a:lnTo>
                    <a:pt x="0" y="351675"/>
                  </a:lnTo>
                  <a:lnTo>
                    <a:pt x="211416" y="0"/>
                  </a:lnTo>
                  <a:close/>
                </a:path>
              </a:pathLst>
            </a:custGeom>
            <a:solidFill>
              <a:srgbClr val="FAB81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6" name="TextBox 15"/>
            <p:cNvSpPr txBox="1"/>
            <p:nvPr/>
          </p:nvSpPr>
          <p:spPr>
            <a:xfrm>
              <a:off x="489858" y="6557618"/>
              <a:ext cx="2667000" cy="293157"/>
            </a:xfrm>
            <a:prstGeom prst="rect">
              <a:avLst/>
            </a:prstGeom>
            <a:noFill/>
          </p:spPr>
          <p:txBody>
            <a:bodyPr wrap="square" rtlCol="0">
              <a:spAutoFit/>
            </a:bodyPr>
            <a:lstStyle/>
            <a:p>
              <a:pPr>
                <a:lnSpc>
                  <a:spcPct val="90000"/>
                </a:lnSpc>
              </a:pPr>
              <a:r>
                <a:rPr lang="en-US" sz="1450" b="1" i="1" dirty="0" smtClean="0">
                  <a:solidFill>
                    <a:srgbClr val="0A283F"/>
                  </a:solidFill>
                  <a:latin typeface="Arial Narrow"/>
                  <a:cs typeface="Arial Narrow"/>
                </a:rPr>
                <a:t>AMERICA’S FLEET</a:t>
              </a:r>
              <a:r>
                <a:rPr lang="en-US" sz="1450" b="1" i="1" baseline="0" dirty="0" smtClean="0">
                  <a:solidFill>
                    <a:srgbClr val="0A283F"/>
                  </a:solidFill>
                  <a:latin typeface="Arial Narrow"/>
                  <a:cs typeface="Arial Narrow"/>
                </a:rPr>
                <a:t> </a:t>
              </a:r>
              <a:r>
                <a:rPr lang="en-US" sz="1450" b="1" i="1" dirty="0" smtClean="0">
                  <a:solidFill>
                    <a:srgbClr val="0A283F"/>
                  </a:solidFill>
                  <a:latin typeface="Arial Narrow"/>
                  <a:cs typeface="Arial Narrow"/>
                </a:rPr>
                <a:t>STARTS HERE</a:t>
              </a:r>
              <a:endParaRPr lang="en-US" sz="1450" b="1" i="1" dirty="0">
                <a:solidFill>
                  <a:srgbClr val="0A283F"/>
                </a:solidFill>
                <a:latin typeface="Arial Narrow"/>
                <a:cs typeface="Arial Narrow"/>
              </a:endParaRPr>
            </a:p>
          </p:txBody>
        </p:sp>
      </p:grpSp>
    </p:spTree>
    <p:extLst>
      <p:ext uri="{BB962C8B-B14F-4D97-AF65-F5344CB8AC3E}">
        <p14:creationId xmlns:p14="http://schemas.microsoft.com/office/powerpoint/2010/main" val="336460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1"/>
            <a:ext cx="9150492" cy="1146969"/>
            <a:chOff x="0" y="1"/>
            <a:chExt cx="9150492" cy="1146969"/>
          </a:xfrm>
        </p:grpSpPr>
        <p:sp>
          <p:nvSpPr>
            <p:cNvPr id="8" name="Rectangle 7"/>
            <p:cNvSpPr/>
            <p:nvPr/>
          </p:nvSpPr>
          <p:spPr bwMode="auto">
            <a:xfrm>
              <a:off x="0" y="1"/>
              <a:ext cx="9144000" cy="1142999"/>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9" name="Rectangle 5"/>
            <p:cNvSpPr/>
            <p:nvPr/>
          </p:nvSpPr>
          <p:spPr bwMode="auto">
            <a:xfrm>
              <a:off x="7239000" y="1"/>
              <a:ext cx="1910780" cy="1146969"/>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47040 w 1196340"/>
                <a:gd name="connsiteY0" fmla="*/ 0 h 852170"/>
                <a:gd name="connsiteX1" fmla="*/ 1196340 w 1196340"/>
                <a:gd name="connsiteY1" fmla="*/ 0 h 852170"/>
                <a:gd name="connsiteX2" fmla="*/ 1193165 w 1196340"/>
                <a:gd name="connsiteY2" fmla="*/ 803275 h 852170"/>
                <a:gd name="connsiteX3" fmla="*/ 0 w 1196340"/>
                <a:gd name="connsiteY3" fmla="*/ 852170 h 852170"/>
                <a:gd name="connsiteX4" fmla="*/ 447040 w 1196340"/>
                <a:gd name="connsiteY4" fmla="*/ 0 h 852170"/>
                <a:gd name="connsiteX0" fmla="*/ 447040 w 1196340"/>
                <a:gd name="connsiteY0" fmla="*/ 0 h 856615"/>
                <a:gd name="connsiteX1" fmla="*/ 1196340 w 1196340"/>
                <a:gd name="connsiteY1" fmla="*/ 0 h 856615"/>
                <a:gd name="connsiteX2" fmla="*/ 1188085 w 1196340"/>
                <a:gd name="connsiteY2" fmla="*/ 856615 h 856615"/>
                <a:gd name="connsiteX3" fmla="*/ 0 w 1196340"/>
                <a:gd name="connsiteY3" fmla="*/ 852170 h 856615"/>
                <a:gd name="connsiteX4" fmla="*/ 447040 w 1196340"/>
                <a:gd name="connsiteY4" fmla="*/ 0 h 856615"/>
                <a:gd name="connsiteX0" fmla="*/ 447040 w 1196340"/>
                <a:gd name="connsiteY0" fmla="*/ 0 h 856615"/>
                <a:gd name="connsiteX1" fmla="*/ 1196340 w 1196340"/>
                <a:gd name="connsiteY1" fmla="*/ 0 h 856615"/>
                <a:gd name="connsiteX2" fmla="*/ 1195705 w 1196340"/>
                <a:gd name="connsiteY2" fmla="*/ 856615 h 856615"/>
                <a:gd name="connsiteX3" fmla="*/ 0 w 1196340"/>
                <a:gd name="connsiteY3" fmla="*/ 852170 h 856615"/>
                <a:gd name="connsiteX4" fmla="*/ 447040 w 1196340"/>
                <a:gd name="connsiteY4" fmla="*/ 0 h 856615"/>
                <a:gd name="connsiteX0" fmla="*/ 441960 w 1191260"/>
                <a:gd name="connsiteY0" fmla="*/ 0 h 856615"/>
                <a:gd name="connsiteX1" fmla="*/ 1191260 w 1191260"/>
                <a:gd name="connsiteY1" fmla="*/ 0 h 856615"/>
                <a:gd name="connsiteX2" fmla="*/ 1190625 w 1191260"/>
                <a:gd name="connsiteY2" fmla="*/ 856615 h 856615"/>
                <a:gd name="connsiteX3" fmla="*/ 0 w 1191260"/>
                <a:gd name="connsiteY3" fmla="*/ 854710 h 856615"/>
                <a:gd name="connsiteX4" fmla="*/ 441960 w 1191260"/>
                <a:gd name="connsiteY4" fmla="*/ 0 h 856615"/>
                <a:gd name="connsiteX0" fmla="*/ 441960 w 1193344"/>
                <a:gd name="connsiteY0" fmla="*/ 0 h 854710"/>
                <a:gd name="connsiteX1" fmla="*/ 1191260 w 1193344"/>
                <a:gd name="connsiteY1" fmla="*/ 0 h 854710"/>
                <a:gd name="connsiteX2" fmla="*/ 1193165 w 1193344"/>
                <a:gd name="connsiteY2" fmla="*/ 854075 h 854710"/>
                <a:gd name="connsiteX3" fmla="*/ 0 w 1193344"/>
                <a:gd name="connsiteY3" fmla="*/ 854710 h 854710"/>
                <a:gd name="connsiteX4" fmla="*/ 441960 w 1193344"/>
                <a:gd name="connsiteY4" fmla="*/ 0 h 854710"/>
                <a:gd name="connsiteX0" fmla="*/ 535940 w 1193344"/>
                <a:gd name="connsiteY0" fmla="*/ 0 h 913130"/>
                <a:gd name="connsiteX1" fmla="*/ 1191260 w 1193344"/>
                <a:gd name="connsiteY1" fmla="*/ 58420 h 913130"/>
                <a:gd name="connsiteX2" fmla="*/ 1193165 w 1193344"/>
                <a:gd name="connsiteY2" fmla="*/ 912495 h 913130"/>
                <a:gd name="connsiteX3" fmla="*/ 0 w 1193344"/>
                <a:gd name="connsiteY3" fmla="*/ 913130 h 913130"/>
                <a:gd name="connsiteX4" fmla="*/ 535940 w 1193344"/>
                <a:gd name="connsiteY4" fmla="*/ 0 h 913130"/>
                <a:gd name="connsiteX0" fmla="*/ 535940 w 1196340"/>
                <a:gd name="connsiteY0" fmla="*/ 0 h 913130"/>
                <a:gd name="connsiteX1" fmla="*/ 1196340 w 1196340"/>
                <a:gd name="connsiteY1" fmla="*/ 2540 h 913130"/>
                <a:gd name="connsiteX2" fmla="*/ 1193165 w 1196340"/>
                <a:gd name="connsiteY2" fmla="*/ 912495 h 913130"/>
                <a:gd name="connsiteX3" fmla="*/ 0 w 1196340"/>
                <a:gd name="connsiteY3" fmla="*/ 913130 h 913130"/>
                <a:gd name="connsiteX4" fmla="*/ 535940 w 1196340"/>
                <a:gd name="connsiteY4" fmla="*/ 0 h 913130"/>
                <a:gd name="connsiteX0" fmla="*/ 548640 w 1209040"/>
                <a:gd name="connsiteY0" fmla="*/ 0 h 915670"/>
                <a:gd name="connsiteX1" fmla="*/ 1209040 w 1209040"/>
                <a:gd name="connsiteY1" fmla="*/ 2540 h 915670"/>
                <a:gd name="connsiteX2" fmla="*/ 1205865 w 1209040"/>
                <a:gd name="connsiteY2" fmla="*/ 912495 h 915670"/>
                <a:gd name="connsiteX3" fmla="*/ 0 w 1209040"/>
                <a:gd name="connsiteY3" fmla="*/ 915670 h 915670"/>
                <a:gd name="connsiteX4" fmla="*/ 548640 w 1209040"/>
                <a:gd name="connsiteY4" fmla="*/ 0 h 915670"/>
                <a:gd name="connsiteX0" fmla="*/ 553720 w 1214120"/>
                <a:gd name="connsiteY0" fmla="*/ 0 h 913130"/>
                <a:gd name="connsiteX1" fmla="*/ 1214120 w 1214120"/>
                <a:gd name="connsiteY1" fmla="*/ 2540 h 913130"/>
                <a:gd name="connsiteX2" fmla="*/ 1210945 w 1214120"/>
                <a:gd name="connsiteY2" fmla="*/ 912495 h 913130"/>
                <a:gd name="connsiteX3" fmla="*/ 0 w 1214120"/>
                <a:gd name="connsiteY3" fmla="*/ 913130 h 913130"/>
                <a:gd name="connsiteX4" fmla="*/ 553720 w 1214120"/>
                <a:gd name="connsiteY4" fmla="*/ 0 h 913130"/>
                <a:gd name="connsiteX0" fmla="*/ 553720 w 1402080"/>
                <a:gd name="connsiteY0" fmla="*/ 0 h 913130"/>
                <a:gd name="connsiteX1" fmla="*/ 1402080 w 1402080"/>
                <a:gd name="connsiteY1" fmla="*/ 1016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3130"/>
                <a:gd name="connsiteX1" fmla="*/ 1402080 w 1402080"/>
                <a:gd name="connsiteY1" fmla="*/ 254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5035"/>
                <a:gd name="connsiteX1" fmla="*/ 1402080 w 1402080"/>
                <a:gd name="connsiteY1" fmla="*/ 2540 h 915035"/>
                <a:gd name="connsiteX2" fmla="*/ 1398905 w 1402080"/>
                <a:gd name="connsiteY2" fmla="*/ 915035 h 915035"/>
                <a:gd name="connsiteX3" fmla="*/ 0 w 1402080"/>
                <a:gd name="connsiteY3" fmla="*/ 913130 h 915035"/>
                <a:gd name="connsiteX4" fmla="*/ 553720 w 1402080"/>
                <a:gd name="connsiteY4" fmla="*/ 0 h 915035"/>
                <a:gd name="connsiteX0" fmla="*/ 553720 w 1399540"/>
                <a:gd name="connsiteY0" fmla="*/ 0 h 915035"/>
                <a:gd name="connsiteX1" fmla="*/ 1399540 w 1399540"/>
                <a:gd name="connsiteY1" fmla="*/ 5080 h 915035"/>
                <a:gd name="connsiteX2" fmla="*/ 1398905 w 1399540"/>
                <a:gd name="connsiteY2" fmla="*/ 915035 h 915035"/>
                <a:gd name="connsiteX3" fmla="*/ 0 w 1399540"/>
                <a:gd name="connsiteY3" fmla="*/ 913130 h 915035"/>
                <a:gd name="connsiteX4" fmla="*/ 553720 w 1399540"/>
                <a:gd name="connsiteY4" fmla="*/ 0 h 915035"/>
                <a:gd name="connsiteX0" fmla="*/ 553720 w 1402080"/>
                <a:gd name="connsiteY0" fmla="*/ 0 h 915035"/>
                <a:gd name="connsiteX1" fmla="*/ 1402080 w 1402080"/>
                <a:gd name="connsiteY1" fmla="*/ 0 h 915035"/>
                <a:gd name="connsiteX2" fmla="*/ 1398905 w 1402080"/>
                <a:gd name="connsiteY2" fmla="*/ 915035 h 915035"/>
                <a:gd name="connsiteX3" fmla="*/ 0 w 1402080"/>
                <a:gd name="connsiteY3" fmla="*/ 913130 h 915035"/>
                <a:gd name="connsiteX4" fmla="*/ 553720 w 1402080"/>
                <a:gd name="connsiteY4" fmla="*/ 0 h 915035"/>
                <a:gd name="connsiteX0" fmla="*/ 553720 w 1529080"/>
                <a:gd name="connsiteY0" fmla="*/ 0 h 915035"/>
                <a:gd name="connsiteX1" fmla="*/ 1529080 w 1529080"/>
                <a:gd name="connsiteY1" fmla="*/ 25400 h 915035"/>
                <a:gd name="connsiteX2" fmla="*/ 1398905 w 1529080"/>
                <a:gd name="connsiteY2" fmla="*/ 915035 h 915035"/>
                <a:gd name="connsiteX3" fmla="*/ 0 w 1529080"/>
                <a:gd name="connsiteY3" fmla="*/ 913130 h 915035"/>
                <a:gd name="connsiteX4" fmla="*/ 553720 w 1529080"/>
                <a:gd name="connsiteY4" fmla="*/ 0 h 915035"/>
                <a:gd name="connsiteX0" fmla="*/ 553720 w 1526540"/>
                <a:gd name="connsiteY0" fmla="*/ 0 h 915035"/>
                <a:gd name="connsiteX1" fmla="*/ 1526540 w 1526540"/>
                <a:gd name="connsiteY1" fmla="*/ 0 h 915035"/>
                <a:gd name="connsiteX2" fmla="*/ 1398905 w 1526540"/>
                <a:gd name="connsiteY2" fmla="*/ 915035 h 915035"/>
                <a:gd name="connsiteX3" fmla="*/ 0 w 1526540"/>
                <a:gd name="connsiteY3" fmla="*/ 913130 h 915035"/>
                <a:gd name="connsiteX4" fmla="*/ 553720 w 1526540"/>
                <a:gd name="connsiteY4" fmla="*/ 0 h 915035"/>
                <a:gd name="connsiteX0" fmla="*/ 553720 w 1528624"/>
                <a:gd name="connsiteY0" fmla="*/ 0 h 917575"/>
                <a:gd name="connsiteX1" fmla="*/ 1526540 w 1528624"/>
                <a:gd name="connsiteY1" fmla="*/ 0 h 917575"/>
                <a:gd name="connsiteX2" fmla="*/ 1528445 w 1528624"/>
                <a:gd name="connsiteY2" fmla="*/ 917575 h 917575"/>
                <a:gd name="connsiteX3" fmla="*/ 0 w 1528624"/>
                <a:gd name="connsiteY3" fmla="*/ 913130 h 917575"/>
                <a:gd name="connsiteX4" fmla="*/ 553720 w 1528624"/>
                <a:gd name="connsiteY4" fmla="*/ 0 h 9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624" h="917575">
                  <a:moveTo>
                    <a:pt x="553720" y="0"/>
                  </a:moveTo>
                  <a:lnTo>
                    <a:pt x="1526540" y="0"/>
                  </a:lnTo>
                  <a:cubicBezTo>
                    <a:pt x="1525482" y="267758"/>
                    <a:pt x="1529503" y="649817"/>
                    <a:pt x="1528445" y="917575"/>
                  </a:cubicBezTo>
                  <a:lnTo>
                    <a:pt x="0" y="913130"/>
                  </a:lnTo>
                  <a:lnTo>
                    <a:pt x="553720" y="0"/>
                  </a:lnTo>
                  <a:close/>
                </a:path>
              </a:pathLst>
            </a:cu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0" name="Rectangle 5"/>
            <p:cNvSpPr/>
            <p:nvPr/>
          </p:nvSpPr>
          <p:spPr bwMode="auto">
            <a:xfrm>
              <a:off x="7537452" y="219075"/>
              <a:ext cx="1613040" cy="9271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69900 w 1450975"/>
                <a:gd name="connsiteY0" fmla="*/ 0 h 806450"/>
                <a:gd name="connsiteX1" fmla="*/ 1450975 w 1450975"/>
                <a:gd name="connsiteY1" fmla="*/ 6350 h 806450"/>
                <a:gd name="connsiteX2" fmla="*/ 1216025 w 1450975"/>
                <a:gd name="connsiteY2" fmla="*/ 803275 h 806450"/>
                <a:gd name="connsiteX3" fmla="*/ 0 w 1450975"/>
                <a:gd name="connsiteY3" fmla="*/ 806450 h 806450"/>
                <a:gd name="connsiteX4" fmla="*/ 469900 w 1450975"/>
                <a:gd name="connsiteY4" fmla="*/ 0 h 806450"/>
                <a:gd name="connsiteX0" fmla="*/ 469900 w 1450975"/>
                <a:gd name="connsiteY0" fmla="*/ 0 h 812800"/>
                <a:gd name="connsiteX1" fmla="*/ 1450975 w 1450975"/>
                <a:gd name="connsiteY1" fmla="*/ 6350 h 812800"/>
                <a:gd name="connsiteX2" fmla="*/ 1435100 w 1450975"/>
                <a:gd name="connsiteY2" fmla="*/ 812800 h 812800"/>
                <a:gd name="connsiteX3" fmla="*/ 0 w 1450975"/>
                <a:gd name="connsiteY3" fmla="*/ 806450 h 812800"/>
                <a:gd name="connsiteX4" fmla="*/ 469900 w 1450975"/>
                <a:gd name="connsiteY4" fmla="*/ 0 h 812800"/>
                <a:gd name="connsiteX0" fmla="*/ 469900 w 1450975"/>
                <a:gd name="connsiteY0" fmla="*/ 0 h 812800"/>
                <a:gd name="connsiteX1" fmla="*/ 1450975 w 1450975"/>
                <a:gd name="connsiteY1" fmla="*/ 6350 h 812800"/>
                <a:gd name="connsiteX2" fmla="*/ 1447800 w 1450975"/>
                <a:gd name="connsiteY2" fmla="*/ 812800 h 812800"/>
                <a:gd name="connsiteX3" fmla="*/ 0 w 1450975"/>
                <a:gd name="connsiteY3" fmla="*/ 806450 h 812800"/>
                <a:gd name="connsiteX4" fmla="*/ 469900 w 1450975"/>
                <a:gd name="connsiteY4" fmla="*/ 0 h 812800"/>
                <a:gd name="connsiteX0" fmla="*/ 469900 w 1451280"/>
                <a:gd name="connsiteY0" fmla="*/ 0 h 812800"/>
                <a:gd name="connsiteX1" fmla="*/ 1450975 w 1451280"/>
                <a:gd name="connsiteY1" fmla="*/ 6350 h 812800"/>
                <a:gd name="connsiteX2" fmla="*/ 1450975 w 1451280"/>
                <a:gd name="connsiteY2" fmla="*/ 812800 h 812800"/>
                <a:gd name="connsiteX3" fmla="*/ 0 w 1451280"/>
                <a:gd name="connsiteY3" fmla="*/ 806450 h 812800"/>
                <a:gd name="connsiteX4" fmla="*/ 469900 w 1451280"/>
                <a:gd name="connsiteY4" fmla="*/ 0 h 812800"/>
                <a:gd name="connsiteX0" fmla="*/ 536575 w 1451280"/>
                <a:gd name="connsiteY0" fmla="*/ 0 h 930275"/>
                <a:gd name="connsiteX1" fmla="*/ 1450975 w 1451280"/>
                <a:gd name="connsiteY1" fmla="*/ 123825 h 930275"/>
                <a:gd name="connsiteX2" fmla="*/ 1450975 w 1451280"/>
                <a:gd name="connsiteY2" fmla="*/ 930275 h 930275"/>
                <a:gd name="connsiteX3" fmla="*/ 0 w 1451280"/>
                <a:gd name="connsiteY3" fmla="*/ 923925 h 930275"/>
                <a:gd name="connsiteX4" fmla="*/ 536575 w 1451280"/>
                <a:gd name="connsiteY4" fmla="*/ 0 h 930275"/>
                <a:gd name="connsiteX0" fmla="*/ 536575 w 1454150"/>
                <a:gd name="connsiteY0" fmla="*/ 0 h 930275"/>
                <a:gd name="connsiteX1" fmla="*/ 1454150 w 1454150"/>
                <a:gd name="connsiteY1" fmla="*/ 0 h 930275"/>
                <a:gd name="connsiteX2" fmla="*/ 1450975 w 1454150"/>
                <a:gd name="connsiteY2" fmla="*/ 930275 h 930275"/>
                <a:gd name="connsiteX3" fmla="*/ 0 w 1454150"/>
                <a:gd name="connsiteY3" fmla="*/ 923925 h 930275"/>
                <a:gd name="connsiteX4" fmla="*/ 536575 w 1454150"/>
                <a:gd name="connsiteY4" fmla="*/ 0 h 930275"/>
                <a:gd name="connsiteX0" fmla="*/ 536575 w 1603375"/>
                <a:gd name="connsiteY0" fmla="*/ 3175 h 933450"/>
                <a:gd name="connsiteX1" fmla="*/ 1603375 w 1603375"/>
                <a:gd name="connsiteY1" fmla="*/ 0 h 933450"/>
                <a:gd name="connsiteX2" fmla="*/ 1450975 w 1603375"/>
                <a:gd name="connsiteY2" fmla="*/ 933450 h 933450"/>
                <a:gd name="connsiteX3" fmla="*/ 0 w 1603375"/>
                <a:gd name="connsiteY3" fmla="*/ 927100 h 933450"/>
                <a:gd name="connsiteX4" fmla="*/ 536575 w 1603375"/>
                <a:gd name="connsiteY4" fmla="*/ 3175 h 933450"/>
                <a:gd name="connsiteX0" fmla="*/ 536575 w 1603680"/>
                <a:gd name="connsiteY0" fmla="*/ 3175 h 930275"/>
                <a:gd name="connsiteX1" fmla="*/ 1603375 w 1603680"/>
                <a:gd name="connsiteY1" fmla="*/ 0 h 930275"/>
                <a:gd name="connsiteX2" fmla="*/ 1603375 w 1603680"/>
                <a:gd name="connsiteY2" fmla="*/ 930275 h 930275"/>
                <a:gd name="connsiteX3" fmla="*/ 0 w 1603680"/>
                <a:gd name="connsiteY3" fmla="*/ 927100 h 930275"/>
                <a:gd name="connsiteX4" fmla="*/ 536575 w 1603680"/>
                <a:gd name="connsiteY4" fmla="*/ 3175 h 930275"/>
                <a:gd name="connsiteX0" fmla="*/ 536575 w 1609725"/>
                <a:gd name="connsiteY0" fmla="*/ 0 h 927100"/>
                <a:gd name="connsiteX1" fmla="*/ 1609725 w 1609725"/>
                <a:gd name="connsiteY1" fmla="*/ 0 h 927100"/>
                <a:gd name="connsiteX2" fmla="*/ 1603375 w 1609725"/>
                <a:gd name="connsiteY2" fmla="*/ 927100 h 927100"/>
                <a:gd name="connsiteX3" fmla="*/ 0 w 1609725"/>
                <a:gd name="connsiteY3" fmla="*/ 923925 h 927100"/>
                <a:gd name="connsiteX4" fmla="*/ 536575 w 1609725"/>
                <a:gd name="connsiteY4" fmla="*/ 0 h 927100"/>
                <a:gd name="connsiteX0" fmla="*/ 536575 w 1613040"/>
                <a:gd name="connsiteY0" fmla="*/ 0 h 927100"/>
                <a:gd name="connsiteX1" fmla="*/ 1609725 w 1613040"/>
                <a:gd name="connsiteY1" fmla="*/ 0 h 927100"/>
                <a:gd name="connsiteX2" fmla="*/ 1612900 w 1613040"/>
                <a:gd name="connsiteY2" fmla="*/ 927100 h 927100"/>
                <a:gd name="connsiteX3" fmla="*/ 0 w 1613040"/>
                <a:gd name="connsiteY3" fmla="*/ 923925 h 927100"/>
                <a:gd name="connsiteX4" fmla="*/ 536575 w 1613040"/>
                <a:gd name="connsiteY4" fmla="*/ 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040" h="927100">
                  <a:moveTo>
                    <a:pt x="536575" y="0"/>
                  </a:moveTo>
                  <a:lnTo>
                    <a:pt x="1609725" y="0"/>
                  </a:lnTo>
                  <a:cubicBezTo>
                    <a:pt x="1608667" y="267758"/>
                    <a:pt x="1613958" y="659342"/>
                    <a:pt x="1612900" y="927100"/>
                  </a:cubicBezTo>
                  <a:lnTo>
                    <a:pt x="0" y="923925"/>
                  </a:lnTo>
                  <a:lnTo>
                    <a:pt x="536575"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pic>
          <p:nvPicPr>
            <p:cNvPr id="11" name="Picture 10" descr="NAVSEA Warfare Centers - Carderock Log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57200"/>
              <a:ext cx="1200575" cy="533400"/>
            </a:xfrm>
            <a:prstGeom prst="rect">
              <a:avLst/>
            </a:prstGeom>
          </p:spPr>
        </p:pic>
      </p:grpSp>
      <p:sp>
        <p:nvSpPr>
          <p:cNvPr id="2" name="Title 1"/>
          <p:cNvSpPr>
            <a:spLocks noGrp="1"/>
          </p:cNvSpPr>
          <p:nvPr>
            <p:ph type="title"/>
          </p:nvPr>
        </p:nvSpPr>
        <p:spPr>
          <a:xfrm>
            <a:off x="457200" y="274638"/>
            <a:ext cx="8229600" cy="715962"/>
          </a:xfrm>
          <a:prstGeom prst="rect">
            <a:avLst/>
          </a:prstGeom>
        </p:spPr>
        <p:txBody>
          <a:bodyPr/>
          <a:lstStyle>
            <a:lvl1pPr algn="l">
              <a:defRPr sz="3600">
                <a:solidFill>
                  <a:schemeClr val="bg1"/>
                </a:solidFill>
                <a:latin typeface="Arial Narrow" panose="020B0606020202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142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48732" y="105384"/>
            <a:ext cx="7838068" cy="639762"/>
          </a:xfrm>
          <a:prstGeom prst="rect">
            <a:avLst/>
          </a:prstGeom>
        </p:spPr>
        <p:txBody>
          <a:bodyPr/>
          <a:lstStyle>
            <a:lvl1pPr algn="l">
              <a:defRPr sz="3600" b="1">
                <a:solidFill>
                  <a:schemeClr val="accent1">
                    <a:lumMod val="50000"/>
                  </a:schemeClr>
                </a:solidFill>
                <a:latin typeface="Arial Narrow" panose="020B0606020202030204" pitchFamily="34" charset="0"/>
              </a:defRPr>
            </a:lvl1pPr>
          </a:lstStyle>
          <a:p>
            <a:r>
              <a:rPr lang="en-US" dirty="0" smtClean="0"/>
              <a:t>Click to edit Master title style</a:t>
            </a:r>
            <a:endParaRPr lang="en-US" dirty="0"/>
          </a:p>
        </p:txBody>
      </p:sp>
      <p:grpSp>
        <p:nvGrpSpPr>
          <p:cNvPr id="12" name="Group 11"/>
          <p:cNvGrpSpPr/>
          <p:nvPr userDrawn="1"/>
        </p:nvGrpSpPr>
        <p:grpSpPr>
          <a:xfrm>
            <a:off x="0" y="6548805"/>
            <a:ext cx="9144000" cy="309580"/>
            <a:chOff x="0" y="6548805"/>
            <a:chExt cx="9144000" cy="309580"/>
          </a:xfrm>
        </p:grpSpPr>
        <p:sp>
          <p:nvSpPr>
            <p:cNvPr id="13" name="Rectangle 12"/>
            <p:cNvSpPr/>
            <p:nvPr/>
          </p:nvSpPr>
          <p:spPr bwMode="auto">
            <a:xfrm flipV="1">
              <a:off x="0" y="6629400"/>
              <a:ext cx="9144000" cy="228600"/>
            </a:xfrm>
            <a:prstGeom prst="rect">
              <a:avLst/>
            </a:prstGeom>
            <a:solidFill>
              <a:srgbClr val="0A27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4" name="Rectangle 6"/>
            <p:cNvSpPr/>
            <p:nvPr/>
          </p:nvSpPr>
          <p:spPr bwMode="auto">
            <a:xfrm>
              <a:off x="311150" y="6573820"/>
              <a:ext cx="2940050" cy="2841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189749 w 3372865"/>
                <a:gd name="connsiteY0" fmla="*/ 0 h 323222"/>
                <a:gd name="connsiteX1" fmla="*/ 3372865 w 3372865"/>
                <a:gd name="connsiteY1" fmla="*/ 437 h 323222"/>
                <a:gd name="connsiteX2" fmla="*/ 3006289 w 3372865"/>
                <a:gd name="connsiteY2" fmla="*/ 323222 h 323222"/>
                <a:gd name="connsiteX3" fmla="*/ 0 w 3372865"/>
                <a:gd name="connsiteY3" fmla="*/ 322785 h 323222"/>
                <a:gd name="connsiteX4" fmla="*/ 189749 w 3372865"/>
                <a:gd name="connsiteY4" fmla="*/ 0 h 323222"/>
                <a:gd name="connsiteX0" fmla="*/ 189749 w 3372865"/>
                <a:gd name="connsiteY0" fmla="*/ 0 h 323222"/>
                <a:gd name="connsiteX1" fmla="*/ 3372865 w 3372865"/>
                <a:gd name="connsiteY1" fmla="*/ 437 h 323222"/>
                <a:gd name="connsiteX2" fmla="*/ 3168794 w 3372865"/>
                <a:gd name="connsiteY2" fmla="*/ 323222 h 323222"/>
                <a:gd name="connsiteX3" fmla="*/ 0 w 3372865"/>
                <a:gd name="connsiteY3" fmla="*/ 322785 h 323222"/>
                <a:gd name="connsiteX4" fmla="*/ 189749 w 3372865"/>
                <a:gd name="connsiteY4" fmla="*/ 0 h 323222"/>
                <a:gd name="connsiteX0" fmla="*/ 189749 w 3333142"/>
                <a:gd name="connsiteY0" fmla="*/ 0 h 323222"/>
                <a:gd name="connsiteX1" fmla="*/ 3333142 w 3333142"/>
                <a:gd name="connsiteY1" fmla="*/ 437 h 323222"/>
                <a:gd name="connsiteX2" fmla="*/ 3168794 w 3333142"/>
                <a:gd name="connsiteY2" fmla="*/ 323222 h 323222"/>
                <a:gd name="connsiteX3" fmla="*/ 0 w 3333142"/>
                <a:gd name="connsiteY3" fmla="*/ 322785 h 323222"/>
                <a:gd name="connsiteX4" fmla="*/ 189749 w 3333142"/>
                <a:gd name="connsiteY4" fmla="*/ 0 h 323222"/>
                <a:gd name="connsiteX0" fmla="*/ 189749 w 3343976"/>
                <a:gd name="connsiteY0" fmla="*/ 0 h 323222"/>
                <a:gd name="connsiteX1" fmla="*/ 3343976 w 3343976"/>
                <a:gd name="connsiteY1" fmla="*/ 437 h 323222"/>
                <a:gd name="connsiteX2" fmla="*/ 3168794 w 3343976"/>
                <a:gd name="connsiteY2" fmla="*/ 323222 h 323222"/>
                <a:gd name="connsiteX3" fmla="*/ 0 w 3343976"/>
                <a:gd name="connsiteY3" fmla="*/ 322785 h 323222"/>
                <a:gd name="connsiteX4" fmla="*/ 189749 w 3343976"/>
                <a:gd name="connsiteY4" fmla="*/ 0 h 3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976" h="323222">
                  <a:moveTo>
                    <a:pt x="189749" y="0"/>
                  </a:moveTo>
                  <a:lnTo>
                    <a:pt x="3343976" y="437"/>
                  </a:lnTo>
                  <a:lnTo>
                    <a:pt x="3168794" y="323222"/>
                  </a:lnTo>
                  <a:lnTo>
                    <a:pt x="0" y="322785"/>
                  </a:lnTo>
                  <a:lnTo>
                    <a:pt x="189749"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sp>
          <p:nvSpPr>
            <p:cNvPr id="15" name="Rectangle 6"/>
            <p:cNvSpPr/>
            <p:nvPr/>
          </p:nvSpPr>
          <p:spPr bwMode="auto">
            <a:xfrm>
              <a:off x="380999" y="6548805"/>
              <a:ext cx="2803525" cy="3095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204194 w 3170638"/>
                <a:gd name="connsiteY0" fmla="*/ 0 h 344889"/>
                <a:gd name="connsiteX1" fmla="*/ 3170638 w 3170638"/>
                <a:gd name="connsiteY1" fmla="*/ 22104 h 344889"/>
                <a:gd name="connsiteX2" fmla="*/ 3006289 w 3170638"/>
                <a:gd name="connsiteY2" fmla="*/ 344889 h 344889"/>
                <a:gd name="connsiteX3" fmla="*/ 0 w 3170638"/>
                <a:gd name="connsiteY3" fmla="*/ 344452 h 344889"/>
                <a:gd name="connsiteX4" fmla="*/ 204194 w 3170638"/>
                <a:gd name="connsiteY4" fmla="*/ 0 h 344889"/>
                <a:gd name="connsiteX0" fmla="*/ 204194 w 3188694"/>
                <a:gd name="connsiteY0" fmla="*/ 6786 h 351675"/>
                <a:gd name="connsiteX1" fmla="*/ 3188694 w 3188694"/>
                <a:gd name="connsiteY1" fmla="*/ 0 h 351675"/>
                <a:gd name="connsiteX2" fmla="*/ 3006289 w 3188694"/>
                <a:gd name="connsiteY2" fmla="*/ 351675 h 351675"/>
                <a:gd name="connsiteX3" fmla="*/ 0 w 3188694"/>
                <a:gd name="connsiteY3" fmla="*/ 351238 h 351675"/>
                <a:gd name="connsiteX4" fmla="*/ 204194 w 3188694"/>
                <a:gd name="connsiteY4" fmla="*/ 6786 h 351675"/>
                <a:gd name="connsiteX0" fmla="*/ 211416 w 3188694"/>
                <a:gd name="connsiteY0" fmla="*/ 0 h 352112"/>
                <a:gd name="connsiteX1" fmla="*/ 3188694 w 3188694"/>
                <a:gd name="connsiteY1" fmla="*/ 437 h 352112"/>
                <a:gd name="connsiteX2" fmla="*/ 3006289 w 3188694"/>
                <a:gd name="connsiteY2" fmla="*/ 352112 h 352112"/>
                <a:gd name="connsiteX3" fmla="*/ 0 w 3188694"/>
                <a:gd name="connsiteY3" fmla="*/ 351675 h 352112"/>
                <a:gd name="connsiteX4" fmla="*/ 211416 w 3188694"/>
                <a:gd name="connsiteY4" fmla="*/ 0 h 35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694" h="352112">
                  <a:moveTo>
                    <a:pt x="211416" y="0"/>
                  </a:moveTo>
                  <a:lnTo>
                    <a:pt x="3188694" y="437"/>
                  </a:lnTo>
                  <a:lnTo>
                    <a:pt x="3006289" y="352112"/>
                  </a:lnTo>
                  <a:lnTo>
                    <a:pt x="0" y="351675"/>
                  </a:lnTo>
                  <a:lnTo>
                    <a:pt x="211416" y="0"/>
                  </a:lnTo>
                  <a:close/>
                </a:path>
              </a:pathLst>
            </a:custGeom>
            <a:solidFill>
              <a:srgbClr val="FAB81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smtClean="0">
                <a:solidFill>
                  <a:prstClr val="black"/>
                </a:solidFill>
                <a:latin typeface="Arial Black" pitchFamily="34" charset="0"/>
              </a:endParaRPr>
            </a:p>
          </p:txBody>
        </p:sp>
      </p:grpSp>
      <p:grpSp>
        <p:nvGrpSpPr>
          <p:cNvPr id="18" name="Group 17"/>
          <p:cNvGrpSpPr/>
          <p:nvPr userDrawn="1"/>
        </p:nvGrpSpPr>
        <p:grpSpPr>
          <a:xfrm>
            <a:off x="-6350" y="17971"/>
            <a:ext cx="9150350" cy="896429"/>
            <a:chOff x="-6350" y="17971"/>
            <a:chExt cx="9150350" cy="896429"/>
          </a:xfrm>
        </p:grpSpPr>
        <p:pic>
          <p:nvPicPr>
            <p:cNvPr id="19" name="Picture 18" descr="NAVSEA Warfare Centers - Carderock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028" y="208003"/>
              <a:ext cx="1200572" cy="533399"/>
            </a:xfrm>
            <a:prstGeom prst="rect">
              <a:avLst/>
            </a:prstGeom>
          </p:spPr>
        </p:pic>
        <p:sp>
          <p:nvSpPr>
            <p:cNvPr id="20" name="Rectangle 19"/>
            <p:cNvSpPr/>
            <p:nvPr/>
          </p:nvSpPr>
          <p:spPr bwMode="auto">
            <a:xfrm>
              <a:off x="-6350" y="838200"/>
              <a:ext cx="9150350" cy="76200"/>
            </a:xfrm>
            <a:prstGeom prst="rect">
              <a:avLst/>
            </a:pr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Black" pitchFamily="34" charset="0"/>
              </a:endParaRPr>
            </a:p>
          </p:txBody>
        </p:sp>
        <p:pic>
          <p:nvPicPr>
            <p:cNvPr id="21" name="Picture 20" descr="Yellow-Blue block opposite upsidedow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7971"/>
              <a:ext cx="772532" cy="896429"/>
            </a:xfrm>
            <a:prstGeom prst="rect">
              <a:avLst/>
            </a:prstGeom>
          </p:spPr>
        </p:pic>
      </p:grpSp>
      <p:sp>
        <p:nvSpPr>
          <p:cNvPr id="17" name="TextBox 16"/>
          <p:cNvSpPr txBox="1"/>
          <p:nvPr userDrawn="1"/>
        </p:nvSpPr>
        <p:spPr>
          <a:xfrm>
            <a:off x="489858" y="6557618"/>
            <a:ext cx="2667000" cy="293157"/>
          </a:xfrm>
          <a:prstGeom prst="rect">
            <a:avLst/>
          </a:prstGeom>
          <a:noFill/>
        </p:spPr>
        <p:txBody>
          <a:bodyPr wrap="square" rtlCol="0">
            <a:spAutoFit/>
          </a:bodyPr>
          <a:lstStyle/>
          <a:p>
            <a:pPr>
              <a:lnSpc>
                <a:spcPct val="90000"/>
              </a:lnSpc>
            </a:pPr>
            <a:r>
              <a:rPr lang="en-US" sz="1450" b="1" i="1" dirty="0" smtClean="0">
                <a:solidFill>
                  <a:srgbClr val="0A283F"/>
                </a:solidFill>
                <a:latin typeface="Arial Narrow"/>
                <a:cs typeface="Arial Narrow"/>
              </a:rPr>
              <a:t>AMERICA’S FLEET</a:t>
            </a:r>
            <a:r>
              <a:rPr lang="en-US" sz="1450" b="1" i="1" baseline="0" dirty="0" smtClean="0">
                <a:solidFill>
                  <a:srgbClr val="0A283F"/>
                </a:solidFill>
                <a:latin typeface="Arial Narrow"/>
                <a:cs typeface="Arial Narrow"/>
              </a:rPr>
              <a:t> </a:t>
            </a:r>
            <a:r>
              <a:rPr lang="en-US" sz="1450" b="1" i="1" dirty="0" smtClean="0">
                <a:solidFill>
                  <a:srgbClr val="0A283F"/>
                </a:solidFill>
                <a:latin typeface="Arial Narrow"/>
                <a:cs typeface="Arial Narrow"/>
              </a:rPr>
              <a:t>STARTS HERE</a:t>
            </a:r>
            <a:endParaRPr lang="en-US" sz="1450" b="1" i="1" dirty="0">
              <a:solidFill>
                <a:srgbClr val="0A283F"/>
              </a:solidFill>
              <a:latin typeface="Arial Narrow"/>
              <a:cs typeface="Arial Narrow"/>
            </a:endParaRPr>
          </a:p>
        </p:txBody>
      </p:sp>
    </p:spTree>
    <p:extLst>
      <p:ext uri="{BB962C8B-B14F-4D97-AF65-F5344CB8AC3E}">
        <p14:creationId xmlns:p14="http://schemas.microsoft.com/office/powerpoint/2010/main" val="2394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48732" y="105384"/>
            <a:ext cx="7838068" cy="639762"/>
          </a:xfrm>
          <a:prstGeom prst="rect">
            <a:avLst/>
          </a:prstGeom>
        </p:spPr>
        <p:txBody>
          <a:bodyPr/>
          <a:lstStyle>
            <a:lvl1pPr algn="l">
              <a:defRPr sz="3600" b="1">
                <a:solidFill>
                  <a:schemeClr val="accent1">
                    <a:lumMod val="50000"/>
                  </a:schemeClr>
                </a:solidFill>
                <a:latin typeface="Arial Narrow" panose="020B0606020202030204" pitchFamily="34" charset="0"/>
              </a:defRPr>
            </a:lvl1pPr>
          </a:lstStyle>
          <a:p>
            <a:r>
              <a:rPr lang="en-US" dirty="0" smtClean="0"/>
              <a:t>Click to edit Master title style</a:t>
            </a:r>
            <a:endParaRPr lang="en-US" dirty="0"/>
          </a:p>
        </p:txBody>
      </p:sp>
      <p:grpSp>
        <p:nvGrpSpPr>
          <p:cNvPr id="18" name="Group 17"/>
          <p:cNvGrpSpPr/>
          <p:nvPr userDrawn="1"/>
        </p:nvGrpSpPr>
        <p:grpSpPr>
          <a:xfrm>
            <a:off x="-6350" y="17971"/>
            <a:ext cx="9150350" cy="896429"/>
            <a:chOff x="-6350" y="17971"/>
            <a:chExt cx="9150350" cy="896429"/>
          </a:xfrm>
        </p:grpSpPr>
        <p:pic>
          <p:nvPicPr>
            <p:cNvPr id="19" name="Picture 18" descr="NAVSEA Warfare Centers - Carderock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028" y="208003"/>
              <a:ext cx="1200572" cy="533399"/>
            </a:xfrm>
            <a:prstGeom prst="rect">
              <a:avLst/>
            </a:prstGeom>
          </p:spPr>
        </p:pic>
        <p:sp>
          <p:nvSpPr>
            <p:cNvPr id="20" name="Rectangle 19"/>
            <p:cNvSpPr/>
            <p:nvPr/>
          </p:nvSpPr>
          <p:spPr bwMode="auto">
            <a:xfrm>
              <a:off x="-6350" y="838200"/>
              <a:ext cx="9150350" cy="76200"/>
            </a:xfrm>
            <a:prstGeom prst="rect">
              <a:avLst/>
            </a:pr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Black" pitchFamily="34" charset="0"/>
              </a:endParaRPr>
            </a:p>
          </p:txBody>
        </p:sp>
        <p:pic>
          <p:nvPicPr>
            <p:cNvPr id="21" name="Picture 20" descr="Yellow-Blue block opposite upsidedow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7971"/>
              <a:ext cx="772532" cy="896429"/>
            </a:xfrm>
            <a:prstGeom prst="rect">
              <a:avLst/>
            </a:prstGeom>
          </p:spPr>
        </p:pic>
      </p:grpSp>
    </p:spTree>
    <p:extLst>
      <p:ext uri="{BB962C8B-B14F-4D97-AF65-F5344CB8AC3E}">
        <p14:creationId xmlns:p14="http://schemas.microsoft.com/office/powerpoint/2010/main" val="80563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Rectangle 18"/>
          <p:cNvSpPr/>
          <p:nvPr userDrawn="1"/>
        </p:nvSpPr>
        <p:spPr bwMode="auto">
          <a:xfrm>
            <a:off x="0" y="4876800"/>
            <a:ext cx="9144000" cy="1981200"/>
          </a:xfrm>
          <a:prstGeom prst="rect">
            <a:avLst/>
          </a:prstGeom>
          <a:solidFill>
            <a:srgbClr val="0A283F"/>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90000"/>
              </a:lnSpc>
              <a:spcBef>
                <a:spcPct val="0"/>
              </a:spcBef>
              <a:spcAft>
                <a:spcPct val="0"/>
              </a:spcAft>
              <a:buClrTx/>
              <a:buSzTx/>
              <a:buFontTx/>
              <a:buNone/>
              <a:tabLst/>
            </a:pPr>
            <a:endParaRPr kumimoji="0" lang="en-US" sz="750" b="1" i="0" u="none" strike="noStrike" cap="none" normalizeH="0" baseline="0" smtClean="0">
              <a:ln>
                <a:noFill/>
              </a:ln>
              <a:solidFill>
                <a:schemeClr val="tx1"/>
              </a:solidFill>
              <a:effectLst/>
              <a:latin typeface="Arial Black" pitchFamily="34" charset="0"/>
            </a:endParaRP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381"/>
            <a:ext cx="9144000" cy="49211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04992" y="4049393"/>
            <a:ext cx="1295400" cy="7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a:off x="-41032" y="5791202"/>
            <a:ext cx="9220200" cy="785687"/>
            <a:chOff x="0" y="5691313"/>
            <a:chExt cx="9144000" cy="785687"/>
          </a:xfrm>
        </p:grpSpPr>
        <p:sp>
          <p:nvSpPr>
            <p:cNvPr id="25" name="Rectangle 24"/>
            <p:cNvSpPr/>
            <p:nvPr/>
          </p:nvSpPr>
          <p:spPr bwMode="auto">
            <a:xfrm>
              <a:off x="0" y="5740014"/>
              <a:ext cx="9144000" cy="619754"/>
            </a:xfrm>
            <a:prstGeom prst="rect">
              <a:avLst/>
            </a:prstGeom>
            <a:solidFill>
              <a:srgbClr val="272727"/>
            </a:solid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90000"/>
                </a:lnSpc>
                <a:spcBef>
                  <a:spcPct val="0"/>
                </a:spcBef>
                <a:spcAft>
                  <a:spcPct val="0"/>
                </a:spcAft>
                <a:buClrTx/>
                <a:buSzTx/>
                <a:buFontTx/>
                <a:buNone/>
                <a:tabLst/>
              </a:pPr>
              <a:endParaRPr kumimoji="0" lang="en-US" sz="750" b="1" i="0" u="none" strike="noStrike" cap="none" normalizeH="0" baseline="0" smtClean="0">
                <a:ln>
                  <a:noFill/>
                </a:ln>
                <a:solidFill>
                  <a:schemeClr val="tx1"/>
                </a:solidFill>
                <a:effectLst/>
                <a:latin typeface="Arial Black" pitchFamily="34" charset="0"/>
              </a:endParaRPr>
            </a:p>
          </p:txBody>
        </p:sp>
        <p:sp>
          <p:nvSpPr>
            <p:cNvPr id="26" name="Rectangle 2"/>
            <p:cNvSpPr>
              <a:spLocks noChangeArrowheads="1"/>
            </p:cNvSpPr>
            <p:nvPr/>
          </p:nvSpPr>
          <p:spPr bwMode="auto">
            <a:xfrm>
              <a:off x="304800" y="5762930"/>
              <a:ext cx="3505200" cy="44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eaLnBrk="1" fontAlgn="base" hangingPunct="1">
                <a:spcBef>
                  <a:spcPct val="0"/>
                </a:spcBef>
                <a:spcAft>
                  <a:spcPts val="225"/>
                </a:spcAft>
              </a:pPr>
              <a:r>
                <a:rPr lang="en-US" altLang="en-US" sz="1200" dirty="0">
                  <a:solidFill>
                    <a:srgbClr val="FFFFFF"/>
                  </a:solidFill>
                  <a:latin typeface="Arial Narrow" panose="020B0606020202030204" pitchFamily="34" charset="0"/>
                </a:rPr>
                <a:t>CAPT </a:t>
              </a:r>
              <a:r>
                <a:rPr lang="en-US" altLang="en-US" sz="1200" dirty="0" smtClean="0">
                  <a:solidFill>
                    <a:srgbClr val="FFFFFF"/>
                  </a:solidFill>
                  <a:latin typeface="Arial Narrow" panose="020B0606020202030204" pitchFamily="34" charset="0"/>
                </a:rPr>
                <a:t>Mark Vandroff</a:t>
              </a:r>
            </a:p>
            <a:p>
              <a:pPr eaLnBrk="1" fontAlgn="base" hangingPunct="1">
                <a:spcBef>
                  <a:spcPct val="0"/>
                </a:spcBef>
                <a:spcAft>
                  <a:spcPts val="225"/>
                </a:spcAft>
              </a:pPr>
              <a:r>
                <a:rPr lang="en-US" altLang="en-US" sz="900" b="0" i="1" dirty="0" smtClean="0">
                  <a:solidFill>
                    <a:srgbClr val="299DEB"/>
                  </a:solidFill>
                  <a:latin typeface="Arial Narrow" panose="020B0606020202030204" pitchFamily="34" charset="0"/>
                  <a:cs typeface="Times" pitchFamily="18" charset="0"/>
                </a:rPr>
                <a:t>Commanding </a:t>
              </a:r>
              <a:r>
                <a:rPr lang="en-US" altLang="en-US" sz="900" b="0" i="1" dirty="0">
                  <a:solidFill>
                    <a:srgbClr val="299DEB"/>
                  </a:solidFill>
                  <a:latin typeface="Arial Narrow" panose="020B0606020202030204" pitchFamily="34" charset="0"/>
                  <a:cs typeface="Times" pitchFamily="18" charset="0"/>
                </a:rPr>
                <a:t>Officer, NSWCCD</a:t>
              </a:r>
              <a:endParaRPr lang="en-US" altLang="en-US" sz="900" b="0" i="1" dirty="0">
                <a:solidFill>
                  <a:srgbClr val="299DEB"/>
                </a:solidFill>
                <a:latin typeface="Arial Narrow" panose="020B0606020202030204" pitchFamily="34" charset="0"/>
                <a:ea typeface="ＭＳ Ｐゴシック" pitchFamily="34" charset="-128"/>
                <a:cs typeface="Times" pitchFamily="18" charset="0"/>
              </a:endParaRPr>
            </a:p>
          </p:txBody>
        </p:sp>
        <p:sp>
          <p:nvSpPr>
            <p:cNvPr id="27" name="Rectangle 12"/>
            <p:cNvSpPr>
              <a:spLocks noChangeArrowheads="1"/>
            </p:cNvSpPr>
            <p:nvPr/>
          </p:nvSpPr>
          <p:spPr bwMode="auto">
            <a:xfrm>
              <a:off x="5181600" y="5762930"/>
              <a:ext cx="3657600" cy="44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algn="r" eaLnBrk="1" fontAlgn="base" hangingPunct="1">
                <a:spcBef>
                  <a:spcPct val="0"/>
                </a:spcBef>
                <a:spcAft>
                  <a:spcPts val="225"/>
                </a:spcAft>
              </a:pPr>
              <a:r>
                <a:rPr lang="en-US" altLang="en-US" sz="1200" dirty="0" smtClean="0">
                  <a:solidFill>
                    <a:schemeClr val="bg1"/>
                  </a:solidFill>
                  <a:latin typeface="Arial Narrow" panose="020B0606020202030204" pitchFamily="34" charset="0"/>
                </a:rPr>
                <a:t>Mr. Larry Tarasek</a:t>
              </a:r>
              <a:endParaRPr lang="en-US" altLang="en-US" sz="1200" dirty="0">
                <a:solidFill>
                  <a:schemeClr val="bg1"/>
                </a:solidFill>
                <a:latin typeface="Arial Narrow" panose="020B0606020202030204" pitchFamily="34" charset="0"/>
              </a:endParaRPr>
            </a:p>
            <a:p>
              <a:pPr algn="r" eaLnBrk="1" fontAlgn="base" hangingPunct="1">
                <a:spcBef>
                  <a:spcPct val="0"/>
                </a:spcBef>
                <a:spcAft>
                  <a:spcPct val="0"/>
                </a:spcAft>
              </a:pPr>
              <a:r>
                <a:rPr lang="en-US" altLang="en-US" sz="900" b="0" i="1" dirty="0">
                  <a:solidFill>
                    <a:srgbClr val="299DEB"/>
                  </a:solidFill>
                  <a:latin typeface="Arial Narrow" panose="020B0606020202030204" pitchFamily="34" charset="0"/>
                  <a:cs typeface="Times" pitchFamily="18" charset="0"/>
                </a:rPr>
                <a:t>Technical </a:t>
              </a:r>
              <a:r>
                <a:rPr lang="en-US" altLang="en-US" sz="900" b="0" i="1" dirty="0" smtClean="0">
                  <a:solidFill>
                    <a:srgbClr val="299DEB"/>
                  </a:solidFill>
                  <a:latin typeface="Arial Narrow" panose="020B0606020202030204" pitchFamily="34" charset="0"/>
                  <a:cs typeface="Times" pitchFamily="18" charset="0"/>
                </a:rPr>
                <a:t>Director, </a:t>
              </a:r>
              <a:r>
                <a:rPr lang="en-US" altLang="en-US" sz="900" b="0" i="1" dirty="0">
                  <a:solidFill>
                    <a:srgbClr val="299DEB"/>
                  </a:solidFill>
                  <a:latin typeface="Arial Narrow" panose="020B0606020202030204" pitchFamily="34" charset="0"/>
                  <a:cs typeface="Times" pitchFamily="18" charset="0"/>
                </a:rPr>
                <a:t>NSWCCD</a:t>
              </a:r>
              <a:endParaRPr lang="en-US" altLang="en-US" sz="900" b="0" i="1" dirty="0">
                <a:solidFill>
                  <a:srgbClr val="299DEB"/>
                </a:solidFill>
                <a:latin typeface="Arial Narrow" panose="020B0606020202030204" pitchFamily="34" charset="0"/>
                <a:ea typeface="ＭＳ Ｐゴシック" pitchFamily="34" charset="-128"/>
                <a:cs typeface="Times" pitchFamily="18" charset="0"/>
              </a:endParaRPr>
            </a:p>
          </p:txBody>
        </p:sp>
        <p:pic>
          <p:nvPicPr>
            <p:cNvPr id="29" name="Picture 28" descr="Blue-Yellow b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691313"/>
              <a:ext cx="685799" cy="774878"/>
            </a:xfrm>
            <a:prstGeom prst="rect">
              <a:avLst/>
            </a:prstGeom>
          </p:spPr>
        </p:pic>
        <p:pic>
          <p:nvPicPr>
            <p:cNvPr id="30" name="Picture 29" descr="Yellow-Blue 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702122"/>
              <a:ext cx="677007" cy="774878"/>
            </a:xfrm>
            <a:prstGeom prst="rect">
              <a:avLst/>
            </a:prstGeom>
          </p:spPr>
        </p:pic>
      </p:grpSp>
      <p:sp>
        <p:nvSpPr>
          <p:cNvPr id="2" name="Title 1"/>
          <p:cNvSpPr>
            <a:spLocks noGrp="1"/>
          </p:cNvSpPr>
          <p:nvPr>
            <p:ph type="ctrTitle" hasCustomPrompt="1"/>
          </p:nvPr>
        </p:nvSpPr>
        <p:spPr>
          <a:xfrm>
            <a:off x="8792" y="3962400"/>
            <a:ext cx="7620000" cy="533400"/>
          </a:xfrm>
          <a:prstGeom prst="rect">
            <a:avLst/>
          </a:prstGeom>
        </p:spPr>
        <p:txBody>
          <a:bodyPr/>
          <a:lstStyle>
            <a:lvl1pPr algn="r">
              <a:defRPr sz="2400">
                <a:solidFill>
                  <a:schemeClr val="bg1"/>
                </a:solidFill>
                <a:effectLst>
                  <a:outerShdw blurRad="38100" dist="38100" dir="2700000" algn="tl">
                    <a:srgbClr val="000000">
                      <a:alpha val="43137"/>
                    </a:srgbClr>
                  </a:outerShdw>
                </a:effectLst>
                <a:latin typeface="Swis721 Blk BT" panose="020B0904030502020204" pitchFamily="34" charset="0"/>
              </a:defRPr>
            </a:lvl1pPr>
          </a:lstStyle>
          <a:p>
            <a:r>
              <a:rPr lang="en-US" dirty="0" smtClean="0"/>
              <a:t>Brief Title Here</a:t>
            </a:r>
            <a:endParaRPr lang="en-US" dirty="0"/>
          </a:p>
        </p:txBody>
      </p:sp>
      <p:sp>
        <p:nvSpPr>
          <p:cNvPr id="3" name="Subtitle 2"/>
          <p:cNvSpPr>
            <a:spLocks noGrp="1"/>
          </p:cNvSpPr>
          <p:nvPr>
            <p:ph type="subTitle" idx="1" hasCustomPrompt="1"/>
          </p:nvPr>
        </p:nvSpPr>
        <p:spPr>
          <a:xfrm>
            <a:off x="1" y="4973096"/>
            <a:ext cx="9143999" cy="479286"/>
          </a:xfrm>
          <a:prstGeom prst="rect">
            <a:avLst/>
          </a:prstGeom>
        </p:spPr>
        <p:txBody>
          <a:bodyPr/>
          <a:lstStyle>
            <a:lvl1pPr marL="0" indent="0" algn="ctr">
              <a:buNone/>
              <a:defRPr sz="1800" b="1" baseline="0">
                <a:solidFill>
                  <a:schemeClr val="bg1"/>
                </a:solidFill>
                <a:latin typeface="Arial Narrow" panose="020B0606020202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Visitor’s Name Here</a:t>
            </a:r>
          </a:p>
        </p:txBody>
      </p:sp>
      <p:sp>
        <p:nvSpPr>
          <p:cNvPr id="34" name="Date Placeholder 3"/>
          <p:cNvSpPr>
            <a:spLocks noGrp="1"/>
          </p:cNvSpPr>
          <p:nvPr>
            <p:ph type="dt" sz="half" idx="10"/>
          </p:nvPr>
        </p:nvSpPr>
        <p:spPr>
          <a:xfrm>
            <a:off x="1" y="4492221"/>
            <a:ext cx="7641080" cy="365125"/>
          </a:xfrm>
          <a:prstGeom prst="rect">
            <a:avLst/>
          </a:prstGeom>
        </p:spPr>
        <p:txBody>
          <a:bodyPr/>
          <a:lstStyle>
            <a:lvl1pPr algn="r">
              <a:defRPr i="1">
                <a:solidFill>
                  <a:srgbClr val="FFC000"/>
                </a:solidFill>
                <a:latin typeface="Arial Narrow" panose="020B0606020202030204" pitchFamily="34" charset="0"/>
              </a:defRPr>
            </a:lvl1pPr>
          </a:lstStyle>
          <a:p>
            <a:endParaRPr lang="en-US" dirty="0"/>
          </a:p>
        </p:txBody>
      </p:sp>
      <p:sp>
        <p:nvSpPr>
          <p:cNvPr id="35" name="Footer Placeholder 4"/>
          <p:cNvSpPr>
            <a:spLocks noGrp="1"/>
          </p:cNvSpPr>
          <p:nvPr>
            <p:ph type="ftr" sz="quarter" idx="11"/>
          </p:nvPr>
        </p:nvSpPr>
        <p:spPr>
          <a:xfrm>
            <a:off x="3124200" y="5961091"/>
            <a:ext cx="2895600" cy="365125"/>
          </a:xfrm>
          <a:prstGeom prst="rect">
            <a:avLst/>
          </a:prstGeom>
        </p:spPr>
        <p:txBody>
          <a:bodyPr/>
          <a:lstStyle>
            <a:lvl1pPr>
              <a:defRPr sz="1050">
                <a:solidFill>
                  <a:schemeClr val="bg1"/>
                </a:solidFill>
                <a:latin typeface="Arial Narrow" panose="020B0606020202030204" pitchFamily="34" charset="0"/>
              </a:defRPr>
            </a:lvl1pPr>
          </a:lstStyle>
          <a:p>
            <a:pPr algn="ctr"/>
            <a:endParaRPr lang="en-US" dirty="0"/>
          </a:p>
        </p:txBody>
      </p:sp>
      <p:sp>
        <p:nvSpPr>
          <p:cNvPr id="40" name="Text Placeholder 2"/>
          <p:cNvSpPr>
            <a:spLocks noGrp="1"/>
          </p:cNvSpPr>
          <p:nvPr>
            <p:ph type="body" idx="13"/>
          </p:nvPr>
        </p:nvSpPr>
        <p:spPr>
          <a:xfrm>
            <a:off x="0" y="5181600"/>
            <a:ext cx="9144000" cy="520700"/>
          </a:xfrm>
          <a:prstGeom prst="rect">
            <a:avLst/>
          </a:prstGeom>
        </p:spPr>
        <p:txBody>
          <a:bodyPr anchor="b"/>
          <a:lstStyle>
            <a:lvl1pPr marL="0" indent="0" algn="ctr">
              <a:buNone/>
              <a:defRPr sz="1200" i="1">
                <a:solidFill>
                  <a:schemeClr val="bg1"/>
                </a:solidFill>
                <a:latin typeface="Arial Narrow" panose="020B0606020202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9673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07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599" y="4171950"/>
            <a:ext cx="5105400" cy="400050"/>
          </a:xfrm>
        </p:spPr>
        <p:txBody>
          <a:bodyPr>
            <a:normAutofit fontScale="90000"/>
          </a:bodyPr>
          <a:lstStyle/>
          <a:p>
            <a:r>
              <a:rPr lang="en-US" sz="1800" dirty="0"/>
              <a:t>Sparse sensing to simplify geographic assignment of </a:t>
            </a:r>
            <a:r>
              <a:rPr lang="en-US" sz="1800" i="1" dirty="0"/>
              <a:t>P. falciparum </a:t>
            </a:r>
            <a:r>
              <a:rPr lang="en-US" sz="1800" dirty="0"/>
              <a:t>genomes</a:t>
            </a:r>
          </a:p>
        </p:txBody>
      </p:sp>
      <p:sp>
        <p:nvSpPr>
          <p:cNvPr id="8" name="Text Placeholder 4"/>
          <p:cNvSpPr txBox="1">
            <a:spLocks/>
          </p:cNvSpPr>
          <p:nvPr/>
        </p:nvSpPr>
        <p:spPr>
          <a:xfrm>
            <a:off x="1127759" y="6043452"/>
            <a:ext cx="6858000" cy="22860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050" dirty="0"/>
              <a:t>17 April 2019</a:t>
            </a:r>
          </a:p>
        </p:txBody>
      </p:sp>
      <p:sp>
        <p:nvSpPr>
          <p:cNvPr id="9" name="Text Placeholder 4"/>
          <p:cNvSpPr txBox="1">
            <a:spLocks/>
          </p:cNvSpPr>
          <p:nvPr/>
        </p:nvSpPr>
        <p:spPr>
          <a:xfrm>
            <a:off x="0" y="6572250"/>
            <a:ext cx="9144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050" b="1" dirty="0"/>
              <a:t>DISTRIBUTION STATEMENT A: </a:t>
            </a:r>
            <a:r>
              <a:rPr lang="en-US" sz="1050" b="1" dirty="0" smtClean="0"/>
              <a:t>Approved for Public Release. Distribution Unlimited</a:t>
            </a:r>
            <a:endParaRPr lang="en-US" sz="1050" b="1" dirty="0"/>
          </a:p>
        </p:txBody>
      </p:sp>
      <p:sp>
        <p:nvSpPr>
          <p:cNvPr id="6" name="Subtitle 3"/>
          <p:cNvSpPr>
            <a:spLocks noGrp="1"/>
          </p:cNvSpPr>
          <p:nvPr>
            <p:ph type="subTitle" idx="1"/>
          </p:nvPr>
        </p:nvSpPr>
        <p:spPr>
          <a:xfrm>
            <a:off x="-914400" y="2286000"/>
            <a:ext cx="6857999" cy="359465"/>
          </a:xfrm>
        </p:spPr>
        <p:txBody>
          <a:bodyPr/>
          <a:lstStyle/>
          <a:p>
            <a:r>
              <a:rPr lang="en-US" dirty="0" smtClean="0"/>
              <a:t>7</a:t>
            </a:r>
            <a:r>
              <a:rPr lang="en-US" baseline="30000" dirty="0" smtClean="0"/>
              <a:t>th</a:t>
            </a:r>
            <a:r>
              <a:rPr lang="en-US" dirty="0" smtClean="0"/>
              <a:t> Annual Institute for Disease Modeling Symposium</a:t>
            </a:r>
            <a:endParaRPr lang="en-US" dirty="0"/>
          </a:p>
        </p:txBody>
      </p:sp>
      <p:sp>
        <p:nvSpPr>
          <p:cNvPr id="10" name="TextBox 9"/>
          <p:cNvSpPr txBox="1"/>
          <p:nvPr/>
        </p:nvSpPr>
        <p:spPr>
          <a:xfrm>
            <a:off x="2638425" y="5055269"/>
            <a:ext cx="3714750" cy="507831"/>
          </a:xfrm>
          <a:prstGeom prst="rect">
            <a:avLst/>
          </a:prstGeom>
          <a:noFill/>
        </p:spPr>
        <p:txBody>
          <a:bodyPr wrap="square" rtlCol="0">
            <a:spAutoFit/>
          </a:bodyPr>
          <a:lstStyle/>
          <a:p>
            <a:pPr algn="ctr"/>
            <a:r>
              <a:rPr lang="en-US" sz="1350" dirty="0">
                <a:solidFill>
                  <a:srgbClr val="FFC000"/>
                </a:solidFill>
                <a:latin typeface="Arial Narrow" panose="020B0606020202030204" pitchFamily="34" charset="0"/>
              </a:rPr>
              <a:t>Presented by Kyle </a:t>
            </a:r>
            <a:r>
              <a:rPr lang="en-US" sz="1350" dirty="0" smtClean="0">
                <a:solidFill>
                  <a:srgbClr val="FFC000"/>
                </a:solidFill>
                <a:latin typeface="Arial Narrow" panose="020B0606020202030204" pitchFamily="34" charset="0"/>
              </a:rPr>
              <a:t>Gustafson</a:t>
            </a:r>
          </a:p>
          <a:p>
            <a:pPr algn="ctr"/>
            <a:r>
              <a:rPr lang="en-US" sz="1350" dirty="0" smtClean="0">
                <a:solidFill>
                  <a:srgbClr val="FFC000"/>
                </a:solidFill>
                <a:latin typeface="Arial Narrow" panose="020B0606020202030204" pitchFamily="34" charset="0"/>
              </a:rPr>
              <a:t>Joint work with Edward Wenger led by Joshua L. Proctor</a:t>
            </a:r>
            <a:endParaRPr lang="en-US" sz="135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412130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Within Africa and SE Asia</a:t>
            </a:r>
            <a:endParaRPr lang="en-US" dirty="0"/>
          </a:p>
        </p:txBody>
      </p:sp>
      <p:pic>
        <p:nvPicPr>
          <p:cNvPr id="2" name="Picture 1"/>
          <p:cNvPicPr>
            <a:picLocks noChangeAspect="1"/>
          </p:cNvPicPr>
          <p:nvPr/>
        </p:nvPicPr>
        <p:blipFill>
          <a:blip r:embed="rId2"/>
          <a:stretch>
            <a:fillRect/>
          </a:stretch>
        </p:blipFill>
        <p:spPr>
          <a:xfrm>
            <a:off x="393279" y="1676400"/>
            <a:ext cx="8357442" cy="4343400"/>
          </a:xfrm>
          <a:prstGeom prst="rect">
            <a:avLst/>
          </a:prstGeom>
        </p:spPr>
      </p:pic>
      <p:sp>
        <p:nvSpPr>
          <p:cNvPr id="5"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spTree>
    <p:extLst>
      <p:ext uri="{BB962C8B-B14F-4D97-AF65-F5344CB8AC3E}">
        <p14:creationId xmlns:p14="http://schemas.microsoft.com/office/powerpoint/2010/main" val="322555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and the US Navy</a:t>
            </a:r>
            <a:endParaRPr lang="en-US" dirty="0"/>
          </a:p>
        </p:txBody>
      </p:sp>
      <p:sp>
        <p:nvSpPr>
          <p:cNvPr id="3" name="Content Placeholder 2"/>
          <p:cNvSpPr>
            <a:spLocks noGrp="1"/>
          </p:cNvSpPr>
          <p:nvPr>
            <p:ph idx="1"/>
          </p:nvPr>
        </p:nvSpPr>
        <p:spPr>
          <a:xfrm>
            <a:off x="457200" y="1600200"/>
            <a:ext cx="8229600" cy="4648200"/>
          </a:xfrm>
        </p:spPr>
        <p:txBody>
          <a:bodyPr/>
          <a:lstStyle/>
          <a:p>
            <a:r>
              <a:rPr lang="en-US" sz="2000" dirty="0" smtClean="0"/>
              <a:t>500,000 cases of malaria among troops in WWII</a:t>
            </a:r>
          </a:p>
          <a:p>
            <a:r>
              <a:rPr lang="en-US" sz="2000" dirty="0" smtClean="0"/>
              <a:t>65,000 cases in Vietnam War</a:t>
            </a:r>
          </a:p>
          <a:p>
            <a:endParaRPr lang="en-US" sz="2000" dirty="0"/>
          </a:p>
          <a:p>
            <a:r>
              <a:rPr lang="en-US" sz="2000" dirty="0"/>
              <a:t>Naval Infectious Diseases Diagnostic Laboratory (DC)</a:t>
            </a:r>
          </a:p>
          <a:p>
            <a:r>
              <a:rPr lang="en-US" sz="2000" dirty="0" smtClean="0"/>
              <a:t>Naval Medical Research Center – Infectious Diseases Directorate </a:t>
            </a:r>
          </a:p>
          <a:p>
            <a:r>
              <a:rPr lang="en-US" sz="2000" dirty="0" smtClean="0"/>
              <a:t>Naval Medical Research Units (NAMRU) 	</a:t>
            </a:r>
          </a:p>
          <a:p>
            <a:r>
              <a:rPr lang="en-US" sz="2000" dirty="0"/>
              <a:t>	</a:t>
            </a:r>
            <a:r>
              <a:rPr lang="en-US" sz="2000" dirty="0" smtClean="0"/>
              <a:t>Cairo/Singapore/Lima/Phnom Penh</a:t>
            </a:r>
          </a:p>
          <a:p>
            <a:endParaRPr lang="en-US" sz="2000" dirty="0"/>
          </a:p>
          <a:p>
            <a:r>
              <a:rPr lang="en-US" sz="2000" dirty="0" smtClean="0"/>
              <a:t>Malaria J. (2009): ART/MEF therapy failing in S. Cambodia </a:t>
            </a:r>
          </a:p>
          <a:p>
            <a:r>
              <a:rPr lang="en-US" sz="2000" dirty="0"/>
              <a:t>	</a:t>
            </a:r>
            <a:r>
              <a:rPr lang="en-US" sz="2000" dirty="0" smtClean="0"/>
              <a:t>– DoD funded, Navy conducted</a:t>
            </a:r>
          </a:p>
          <a:p>
            <a:endParaRPr lang="en-US" sz="2000" dirty="0" smtClean="0"/>
          </a:p>
          <a:p>
            <a:r>
              <a:rPr lang="en-US" sz="2000" dirty="0" smtClean="0"/>
              <a:t>~$1-2 billion/year DoD funding directly for infectious disease</a:t>
            </a:r>
          </a:p>
          <a:p>
            <a:endParaRPr lang="en-US" sz="2000" dirty="0" smtClean="0"/>
          </a:p>
          <a:p>
            <a:endParaRPr lang="en-US" sz="2000" dirty="0" smtClean="0"/>
          </a:p>
          <a:p>
            <a:endParaRPr lang="en-US" sz="2000" dirty="0" smtClean="0"/>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spTree>
    <p:extLst>
      <p:ext uri="{BB962C8B-B14F-4D97-AF65-F5344CB8AC3E}">
        <p14:creationId xmlns:p14="http://schemas.microsoft.com/office/powerpoint/2010/main" val="186141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epidemiology review</a:t>
            </a:r>
            <a:endParaRPr lang="en-US" dirty="0"/>
          </a:p>
        </p:txBody>
      </p:sp>
      <p:sp>
        <p:nvSpPr>
          <p:cNvPr id="3" name="Content Placeholder 2"/>
          <p:cNvSpPr>
            <a:spLocks noGrp="1"/>
          </p:cNvSpPr>
          <p:nvPr>
            <p:ph idx="1"/>
          </p:nvPr>
        </p:nvSpPr>
        <p:spPr>
          <a:xfrm>
            <a:off x="4114800" y="1308343"/>
            <a:ext cx="4953000" cy="4373563"/>
          </a:xfrm>
        </p:spPr>
        <p:txBody>
          <a:bodyPr/>
          <a:lstStyle/>
          <a:p>
            <a:r>
              <a:rPr lang="en-US" sz="1800" b="0" dirty="0" smtClean="0">
                <a:latin typeface="+mn-lt"/>
              </a:rPr>
              <a:t>The Impact of Genomics on Public Health</a:t>
            </a:r>
          </a:p>
          <a:p>
            <a:r>
              <a:rPr lang="en-US" sz="1800" b="0" dirty="0" smtClean="0">
                <a:latin typeface="+mn-lt"/>
              </a:rPr>
              <a:t>(Pang, Am. J. Public Health, 2002)</a:t>
            </a:r>
          </a:p>
          <a:p>
            <a:r>
              <a:rPr lang="en-US" sz="1800" b="0" dirty="0" smtClean="0">
                <a:latin typeface="+mn-lt"/>
              </a:rPr>
              <a:t>SARS </a:t>
            </a:r>
            <a:r>
              <a:rPr lang="en-US" sz="1800" b="0" dirty="0">
                <a:latin typeface="+mn-lt"/>
              </a:rPr>
              <a:t>molecular epidemiology: a </a:t>
            </a:r>
            <a:r>
              <a:rPr lang="en-US" sz="1800" b="0" dirty="0" smtClean="0">
                <a:latin typeface="+mn-lt"/>
              </a:rPr>
              <a:t>Chinese fairy tale (Zhao, Phil. Trans. R. Soc. B, 2007)</a:t>
            </a:r>
            <a:r>
              <a:rPr lang="en-US" sz="1800" b="0" dirty="0">
                <a:latin typeface="+mn-lt"/>
              </a:rPr>
              <a:t> </a:t>
            </a:r>
            <a:endParaRPr lang="en-US" sz="1800" b="0" dirty="0" smtClean="0">
              <a:latin typeface="+mn-lt"/>
            </a:endParaRPr>
          </a:p>
          <a:p>
            <a:r>
              <a:rPr lang="en-US" sz="1800" b="0" dirty="0" smtClean="0">
                <a:latin typeface="+mn-lt"/>
              </a:rPr>
              <a:t>A global network for investigating the genomic epidemiology of malaria (</a:t>
            </a:r>
            <a:r>
              <a:rPr lang="en-US" sz="1800" b="0" dirty="0" err="1" smtClean="0">
                <a:latin typeface="+mn-lt"/>
              </a:rPr>
              <a:t>MalGen</a:t>
            </a:r>
            <a:r>
              <a:rPr lang="en-US" sz="1800" b="0" dirty="0" smtClean="0">
                <a:latin typeface="+mn-lt"/>
              </a:rPr>
              <a:t>, Nature, 2008)</a:t>
            </a:r>
          </a:p>
          <a:p>
            <a:r>
              <a:rPr lang="en-US" sz="1800" b="0" dirty="0" smtClean="0">
                <a:latin typeface="+mn-lt"/>
              </a:rPr>
              <a:t>The </a:t>
            </a:r>
            <a:r>
              <a:rPr lang="en-US" sz="1800" b="0" dirty="0">
                <a:latin typeface="+mn-lt"/>
              </a:rPr>
              <a:t>Era of Genomic </a:t>
            </a:r>
            <a:r>
              <a:rPr lang="en-US" sz="1800" b="0" dirty="0" smtClean="0">
                <a:latin typeface="+mn-lt"/>
              </a:rPr>
              <a:t>Epidemiology 	      (</a:t>
            </a:r>
            <a:r>
              <a:rPr lang="en-US" sz="1800" b="0" dirty="0" err="1" smtClean="0">
                <a:latin typeface="+mn-lt"/>
              </a:rPr>
              <a:t>Traynor</a:t>
            </a:r>
            <a:r>
              <a:rPr lang="en-US" sz="1800" b="0" dirty="0" smtClean="0">
                <a:latin typeface="+mn-lt"/>
              </a:rPr>
              <a:t>, </a:t>
            </a:r>
            <a:r>
              <a:rPr lang="en-US" sz="1800" b="0" dirty="0" err="1" smtClean="0">
                <a:latin typeface="+mn-lt"/>
              </a:rPr>
              <a:t>Neuroepidemiology</a:t>
            </a:r>
            <a:r>
              <a:rPr lang="en-US" sz="1800" b="0" dirty="0" smtClean="0">
                <a:latin typeface="+mn-lt"/>
              </a:rPr>
              <a:t>, 2009)</a:t>
            </a:r>
          </a:p>
          <a:p>
            <a:r>
              <a:rPr lang="en-US" sz="1800" b="0" dirty="0">
                <a:latin typeface="+mn-lt"/>
              </a:rPr>
              <a:t>Genomic epidemiology of </a:t>
            </a:r>
            <a:r>
              <a:rPr lang="en-US" sz="1800" b="0" dirty="0" err="1">
                <a:latin typeface="+mn-lt"/>
              </a:rPr>
              <a:t>artemisinin</a:t>
            </a:r>
            <a:r>
              <a:rPr lang="en-US" sz="1800" b="0" dirty="0">
                <a:latin typeface="+mn-lt"/>
              </a:rPr>
              <a:t> resistant </a:t>
            </a:r>
            <a:r>
              <a:rPr lang="en-US" sz="1800" b="0" dirty="0" smtClean="0">
                <a:latin typeface="+mn-lt"/>
              </a:rPr>
              <a:t>malaria (</a:t>
            </a:r>
            <a:r>
              <a:rPr lang="en-US" sz="1800" b="0" dirty="0" err="1" smtClean="0">
                <a:latin typeface="+mn-lt"/>
              </a:rPr>
              <a:t>MalGen</a:t>
            </a:r>
            <a:r>
              <a:rPr lang="en-US" sz="1800" b="0" dirty="0" smtClean="0">
                <a:latin typeface="+mn-lt"/>
              </a:rPr>
              <a:t>, </a:t>
            </a:r>
            <a:r>
              <a:rPr lang="en-US" sz="1800" b="0" dirty="0" err="1" smtClean="0">
                <a:latin typeface="+mn-lt"/>
              </a:rPr>
              <a:t>eLife</a:t>
            </a:r>
            <a:r>
              <a:rPr lang="en-US" sz="1800" b="0" dirty="0" smtClean="0">
                <a:latin typeface="+mn-lt"/>
              </a:rPr>
              <a:t>, 2016)</a:t>
            </a:r>
          </a:p>
          <a:p>
            <a:r>
              <a:rPr lang="en-US" sz="1800" b="0" dirty="0" err="1" smtClean="0">
                <a:latin typeface="+mn-lt"/>
              </a:rPr>
              <a:t>Nextstrain</a:t>
            </a:r>
            <a:r>
              <a:rPr lang="en-US" sz="1800" b="0" dirty="0">
                <a:latin typeface="+mn-lt"/>
              </a:rPr>
              <a:t>: real-time tracking of pathogen evolution </a:t>
            </a:r>
            <a:r>
              <a:rPr lang="en-US" sz="1800" b="0" dirty="0" smtClean="0">
                <a:latin typeface="+mn-lt"/>
              </a:rPr>
              <a:t>(Hadfield, et al., </a:t>
            </a:r>
            <a:r>
              <a:rPr lang="en-US" sz="1800" b="0" dirty="0" err="1" smtClean="0">
                <a:latin typeface="+mn-lt"/>
              </a:rPr>
              <a:t>Bioinf</a:t>
            </a:r>
            <a:r>
              <a:rPr lang="en-US" sz="1800" b="0" dirty="0">
                <a:latin typeface="+mn-lt"/>
              </a:rPr>
              <a:t>. </a:t>
            </a:r>
            <a:r>
              <a:rPr lang="en-US" sz="1800" b="0" dirty="0" smtClean="0">
                <a:latin typeface="+mn-lt"/>
              </a:rPr>
              <a:t>2018)</a:t>
            </a:r>
          </a:p>
          <a:p>
            <a:r>
              <a:rPr lang="en-US" sz="1800" b="0" dirty="0" smtClean="0">
                <a:latin typeface="+mn-lt"/>
              </a:rPr>
              <a:t>Towards a genomics-informed, real-time, global pathogen surveillance system 	</a:t>
            </a:r>
            <a:endParaRPr lang="en-US" sz="1800" b="0" dirty="0">
              <a:latin typeface="+mn-lt"/>
            </a:endParaRPr>
          </a:p>
          <a:p>
            <a:r>
              <a:rPr lang="en-US" sz="1800" b="0" dirty="0" smtClean="0">
                <a:latin typeface="+mn-lt"/>
              </a:rPr>
              <a:t>(</a:t>
            </a:r>
            <a:r>
              <a:rPr lang="en-US" sz="1800" b="0" dirty="0" err="1" smtClean="0">
                <a:latin typeface="+mn-lt"/>
              </a:rPr>
              <a:t>Gardy</a:t>
            </a:r>
            <a:r>
              <a:rPr lang="en-US" sz="1800" b="0" dirty="0" smtClean="0">
                <a:latin typeface="+mn-lt"/>
              </a:rPr>
              <a:t> and Loman, Nat. Rev. Genetics, 2018) </a:t>
            </a:r>
          </a:p>
          <a:p>
            <a:r>
              <a:rPr lang="en-US" sz="1800" b="0" dirty="0" smtClean="0">
                <a:latin typeface="+mn-lt"/>
              </a:rPr>
              <a:t>Precision </a:t>
            </a:r>
            <a:r>
              <a:rPr lang="en-US" sz="1800" b="0" dirty="0">
                <a:latin typeface="+mn-lt"/>
              </a:rPr>
              <a:t>epidemiology for infectious disease control </a:t>
            </a:r>
            <a:r>
              <a:rPr lang="en-US" sz="1800" b="0" dirty="0" smtClean="0">
                <a:latin typeface="+mn-lt"/>
              </a:rPr>
              <a:t>(Ladner, Nat</a:t>
            </a:r>
            <a:r>
              <a:rPr lang="en-US" sz="1800" b="0" dirty="0">
                <a:latin typeface="+mn-lt"/>
              </a:rPr>
              <a:t>. Med. </a:t>
            </a:r>
            <a:r>
              <a:rPr lang="en-US" sz="1800" b="0" dirty="0" smtClean="0">
                <a:latin typeface="+mn-lt"/>
              </a:rPr>
              <a:t>2019)</a:t>
            </a:r>
          </a:p>
          <a:p>
            <a:endParaRPr lang="en-US" sz="1800" b="0" dirty="0">
              <a:latin typeface="+mn-lt"/>
            </a:endParaRPr>
          </a:p>
          <a:p>
            <a:endParaRPr lang="en-US" sz="1800" b="0" dirty="0">
              <a:latin typeface="+mn-lt"/>
            </a:endParaRPr>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pic>
        <p:nvPicPr>
          <p:cNvPr id="6" name="Picture 5"/>
          <p:cNvPicPr>
            <a:picLocks noChangeAspect="1"/>
          </p:cNvPicPr>
          <p:nvPr/>
        </p:nvPicPr>
        <p:blipFill>
          <a:blip r:embed="rId2"/>
          <a:stretch>
            <a:fillRect/>
          </a:stretch>
        </p:blipFill>
        <p:spPr>
          <a:xfrm>
            <a:off x="60992" y="1225599"/>
            <a:ext cx="3943190" cy="2092036"/>
          </a:xfrm>
          <a:prstGeom prst="rect">
            <a:avLst/>
          </a:prstGeom>
        </p:spPr>
      </p:pic>
      <p:pic>
        <p:nvPicPr>
          <p:cNvPr id="2052" name="Picture 4" descr="Brushing and linking on multiple visualizations. Three alternative views of samples: a geographical map indicating origins of samples (top), a scatter plot showing sample PCA coordinates (bottom left), and a neighbour-joining tree (bottom right). A lasso tool can be used to select points in any of the three plots, and the selected set of samples is automatically highlighted in all plots (black circles around points in bottom plots and black arcs in top plot correspond to the same set of selected samp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495125"/>
            <a:ext cx="3458717" cy="29694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68532" y="4267200"/>
            <a:ext cx="764055" cy="461665"/>
          </a:xfrm>
          <a:prstGeom prst="rect">
            <a:avLst/>
          </a:prstGeom>
          <a:noFill/>
        </p:spPr>
        <p:txBody>
          <a:bodyPr wrap="none" rtlCol="0">
            <a:spAutoFit/>
          </a:bodyPr>
          <a:lstStyle/>
          <a:p>
            <a:r>
              <a:rPr lang="en-US" sz="1200" dirty="0" err="1" smtClean="0">
                <a:latin typeface="+mj-lt"/>
              </a:rPr>
              <a:t>Panoptes</a:t>
            </a:r>
            <a:endParaRPr lang="en-US" sz="1200" dirty="0" smtClean="0">
              <a:latin typeface="+mj-lt"/>
            </a:endParaRPr>
          </a:p>
          <a:p>
            <a:r>
              <a:rPr lang="en-US" sz="1200" dirty="0" smtClean="0">
                <a:latin typeface="+mj-lt"/>
              </a:rPr>
              <a:t>Malaria</a:t>
            </a:r>
            <a:endParaRPr lang="en-US" sz="1200" dirty="0">
              <a:latin typeface="+mj-lt"/>
            </a:endParaRPr>
          </a:p>
        </p:txBody>
      </p:sp>
    </p:spTree>
    <p:extLst>
      <p:ext uri="{BB962C8B-B14F-4D97-AF65-F5344CB8AC3E}">
        <p14:creationId xmlns:p14="http://schemas.microsoft.com/office/powerpoint/2010/main" val="178783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715962"/>
          </a:xfrm>
        </p:spPr>
        <p:txBody>
          <a:bodyPr/>
          <a:lstStyle/>
          <a:p>
            <a:r>
              <a:rPr lang="en-US" dirty="0" smtClean="0"/>
              <a:t>Using barcodes for </a:t>
            </a:r>
            <a:r>
              <a:rPr lang="en-US" i="1" dirty="0" smtClean="0"/>
              <a:t>P. falciparum</a:t>
            </a:r>
            <a:endParaRPr lang="en-US" i="1" dirty="0"/>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pic>
        <p:nvPicPr>
          <p:cNvPr id="5" name="Picture 4"/>
          <p:cNvPicPr>
            <a:picLocks noChangeAspect="1"/>
          </p:cNvPicPr>
          <p:nvPr/>
        </p:nvPicPr>
        <p:blipFill rotWithShape="1">
          <a:blip r:embed="rId2"/>
          <a:srcRect l="-394" r="47900"/>
          <a:stretch/>
        </p:blipFill>
        <p:spPr>
          <a:xfrm rot="5400000">
            <a:off x="5895023" y="-126999"/>
            <a:ext cx="1066801" cy="1426846"/>
          </a:xfrm>
          <a:prstGeom prst="rect">
            <a:avLst/>
          </a:prstGeom>
        </p:spPr>
      </p:pic>
      <p:sp>
        <p:nvSpPr>
          <p:cNvPr id="10" name="Rectangle 9"/>
          <p:cNvSpPr/>
          <p:nvPr/>
        </p:nvSpPr>
        <p:spPr>
          <a:xfrm>
            <a:off x="184030" y="1219249"/>
            <a:ext cx="7663132" cy="5078313"/>
          </a:xfrm>
          <a:prstGeom prst="rect">
            <a:avLst/>
          </a:prstGeom>
        </p:spPr>
        <p:txBody>
          <a:bodyPr wrap="square">
            <a:spAutoFit/>
          </a:bodyPr>
          <a:lstStyle/>
          <a:p>
            <a:r>
              <a:rPr lang="en-US" dirty="0"/>
              <a:t>A general SNP-based molecular barcode for Plasmodium falciparum identification and </a:t>
            </a:r>
            <a:r>
              <a:rPr lang="en-US" dirty="0" smtClean="0"/>
              <a:t>tracking</a:t>
            </a:r>
          </a:p>
          <a:p>
            <a:r>
              <a:rPr lang="en-US" dirty="0" smtClean="0"/>
              <a:t>Daniels et al., Malaria Journal, 2008 (24 SNPs)</a:t>
            </a:r>
          </a:p>
          <a:p>
            <a:endParaRPr lang="en-US" dirty="0"/>
          </a:p>
          <a:p>
            <a:r>
              <a:rPr lang="en-US" dirty="0"/>
              <a:t>Development of a single nucleotide polymorphism barcode to genotype Plasmodium </a:t>
            </a:r>
            <a:r>
              <a:rPr lang="en-US" dirty="0" err="1"/>
              <a:t>vivax</a:t>
            </a:r>
            <a:r>
              <a:rPr lang="en-US" dirty="0"/>
              <a:t> infections</a:t>
            </a:r>
          </a:p>
          <a:p>
            <a:r>
              <a:rPr lang="en-US" dirty="0" err="1" smtClean="0"/>
              <a:t>Baniecki</a:t>
            </a:r>
            <a:r>
              <a:rPr lang="en-US" dirty="0"/>
              <a:t>, et al., </a:t>
            </a:r>
            <a:r>
              <a:rPr lang="en-US" dirty="0" err="1"/>
              <a:t>PLoS</a:t>
            </a:r>
            <a:r>
              <a:rPr lang="en-US" dirty="0"/>
              <a:t> </a:t>
            </a:r>
            <a:r>
              <a:rPr lang="en-US" dirty="0" err="1"/>
              <a:t>Negl</a:t>
            </a:r>
            <a:r>
              <a:rPr lang="en-US" dirty="0"/>
              <a:t> Trop Diseases, </a:t>
            </a:r>
            <a:r>
              <a:rPr lang="en-US" dirty="0" smtClean="0"/>
              <a:t>2015 (42 SNPs)</a:t>
            </a:r>
            <a:endParaRPr lang="en-US" dirty="0"/>
          </a:p>
          <a:p>
            <a:endParaRPr lang="en-US" dirty="0" smtClean="0"/>
          </a:p>
          <a:p>
            <a:r>
              <a:rPr lang="en-US" dirty="0" smtClean="0"/>
              <a:t>Modeling </a:t>
            </a:r>
            <a:r>
              <a:rPr lang="en-US" dirty="0"/>
              <a:t>malaria genomics reveals transmission decline and rebound in </a:t>
            </a:r>
            <a:r>
              <a:rPr lang="en-US" dirty="0" smtClean="0"/>
              <a:t>Senegal</a:t>
            </a:r>
          </a:p>
          <a:p>
            <a:r>
              <a:rPr lang="en-US" dirty="0" smtClean="0"/>
              <a:t>Daniels et al., PNAS, 2015</a:t>
            </a:r>
          </a:p>
          <a:p>
            <a:endParaRPr lang="en-US" dirty="0"/>
          </a:p>
          <a:p>
            <a:r>
              <a:rPr lang="en-US" dirty="0" smtClean="0"/>
              <a:t>Quantifying </a:t>
            </a:r>
            <a:r>
              <a:rPr lang="en-US" dirty="0"/>
              <a:t>connectivity between local Plasmodium falciparum malaria parasite populations using identity by </a:t>
            </a:r>
            <a:r>
              <a:rPr lang="en-US" dirty="0" smtClean="0"/>
              <a:t>descent</a:t>
            </a:r>
          </a:p>
          <a:p>
            <a:r>
              <a:rPr lang="en-US" dirty="0" smtClean="0"/>
              <a:t>Taylor et al. </a:t>
            </a:r>
            <a:r>
              <a:rPr lang="en-US" dirty="0" err="1" smtClean="0"/>
              <a:t>PLoS</a:t>
            </a:r>
            <a:r>
              <a:rPr lang="en-US" dirty="0" smtClean="0"/>
              <a:t> Genetics, 2017</a:t>
            </a:r>
          </a:p>
          <a:p>
            <a:endParaRPr lang="en-US" dirty="0" smtClean="0"/>
          </a:p>
          <a:p>
            <a:r>
              <a:rPr lang="en-US" dirty="0" smtClean="0"/>
              <a:t>Characterization </a:t>
            </a:r>
            <a:r>
              <a:rPr lang="en-US" dirty="0"/>
              <a:t>of Plasmodium falciparum structure in Nigeria with malaria SNPs barcode</a:t>
            </a:r>
          </a:p>
          <a:p>
            <a:r>
              <a:rPr lang="en-US" dirty="0" err="1" smtClean="0"/>
              <a:t>Bankole</a:t>
            </a:r>
            <a:r>
              <a:rPr lang="en-US" dirty="0" smtClean="0"/>
              <a:t> et al., Malaria Journal, 2018</a:t>
            </a:r>
          </a:p>
        </p:txBody>
      </p:sp>
    </p:spTree>
    <p:extLst>
      <p:ext uri="{BB962C8B-B14F-4D97-AF65-F5344CB8AC3E}">
        <p14:creationId xmlns:p14="http://schemas.microsoft.com/office/powerpoint/2010/main" val="64939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SSPOC</a:t>
            </a:r>
            <a:endParaRPr lang="en-US" dirty="0"/>
          </a:p>
        </p:txBody>
      </p:sp>
      <p:sp>
        <p:nvSpPr>
          <p:cNvPr id="3" name="Content Placeholder 2"/>
          <p:cNvSpPr>
            <a:spLocks noGrp="1"/>
          </p:cNvSpPr>
          <p:nvPr>
            <p:ph idx="1"/>
          </p:nvPr>
        </p:nvSpPr>
        <p:spPr>
          <a:xfrm>
            <a:off x="304800" y="1457738"/>
            <a:ext cx="8229600" cy="4525963"/>
          </a:xfrm>
        </p:spPr>
        <p:txBody>
          <a:bodyPr/>
          <a:lstStyle/>
          <a:p>
            <a:r>
              <a:rPr lang="en-US" u="sng" dirty="0" smtClean="0"/>
              <a:t>S</a:t>
            </a:r>
            <a:r>
              <a:rPr lang="en-US" dirty="0" smtClean="0"/>
              <a:t>parse </a:t>
            </a:r>
            <a:r>
              <a:rPr lang="en-US" u="sng" dirty="0" smtClean="0"/>
              <a:t>s</a:t>
            </a:r>
            <a:r>
              <a:rPr lang="en-US" dirty="0" smtClean="0"/>
              <a:t>ensor </a:t>
            </a:r>
            <a:r>
              <a:rPr lang="en-US" u="sng" dirty="0" smtClean="0"/>
              <a:t>p</a:t>
            </a:r>
            <a:r>
              <a:rPr lang="en-US" dirty="0" smtClean="0"/>
              <a:t>lacement for </a:t>
            </a:r>
            <a:r>
              <a:rPr lang="en-US" u="sng" dirty="0" smtClean="0"/>
              <a:t>o</a:t>
            </a:r>
            <a:r>
              <a:rPr lang="en-US" dirty="0" smtClean="0"/>
              <a:t>ptimized </a:t>
            </a:r>
            <a:r>
              <a:rPr lang="en-US" u="sng" dirty="0" smtClean="0"/>
              <a:t>c</a:t>
            </a:r>
            <a:r>
              <a:rPr lang="en-US" dirty="0" smtClean="0"/>
              <a:t>lassification</a:t>
            </a:r>
          </a:p>
          <a:p>
            <a:r>
              <a:rPr lang="en-US" dirty="0"/>
              <a:t>Sparse means minimal </a:t>
            </a:r>
            <a:r>
              <a:rPr lang="en-US" dirty="0">
                <a:sym typeface="Wingdings" panose="05000000000000000000" pitchFamily="2" charset="2"/>
              </a:rPr>
              <a:t> save time and </a:t>
            </a:r>
            <a:r>
              <a:rPr lang="en-US" dirty="0" smtClean="0">
                <a:sym typeface="Wingdings" panose="05000000000000000000" pitchFamily="2" charset="2"/>
              </a:rPr>
              <a:t>money</a:t>
            </a:r>
            <a:endParaRPr lang="en-US" dirty="0"/>
          </a:p>
          <a:p>
            <a:r>
              <a:rPr lang="en-US" dirty="0"/>
              <a:t>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sz="1800" dirty="0" smtClean="0"/>
          </a:p>
          <a:p>
            <a:r>
              <a:rPr lang="en-US" sz="1800" dirty="0" smtClean="0"/>
              <a:t>Review on sparse sensing: Manohar, et al. IEEE Control Syst. 2018</a:t>
            </a:r>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pic>
        <p:nvPicPr>
          <p:cNvPr id="6" name="Picture 5"/>
          <p:cNvPicPr>
            <a:picLocks noChangeAspect="1"/>
          </p:cNvPicPr>
          <p:nvPr/>
        </p:nvPicPr>
        <p:blipFill>
          <a:blip r:embed="rId2"/>
          <a:stretch>
            <a:fillRect/>
          </a:stretch>
        </p:blipFill>
        <p:spPr>
          <a:xfrm>
            <a:off x="3048000" y="39859"/>
            <a:ext cx="1828800" cy="1026941"/>
          </a:xfrm>
          <a:prstGeom prst="rect">
            <a:avLst/>
          </a:prstGeom>
        </p:spPr>
      </p:pic>
      <p:sp>
        <p:nvSpPr>
          <p:cNvPr id="7" name="Rectangle 6"/>
          <p:cNvSpPr/>
          <p:nvPr/>
        </p:nvSpPr>
        <p:spPr>
          <a:xfrm>
            <a:off x="3307929" y="1093522"/>
            <a:ext cx="3930756" cy="369332"/>
          </a:xfrm>
          <a:prstGeom prst="rect">
            <a:avLst/>
          </a:prstGeom>
        </p:spPr>
        <p:txBody>
          <a:bodyPr wrap="none">
            <a:spAutoFit/>
          </a:bodyPr>
          <a:lstStyle/>
          <a:p>
            <a:r>
              <a:rPr lang="fr-FR" dirty="0"/>
              <a:t>Brunton et al., SIAM J. </a:t>
            </a:r>
            <a:r>
              <a:rPr lang="fr-FR" dirty="0" err="1"/>
              <a:t>Appl</a:t>
            </a:r>
            <a:r>
              <a:rPr lang="fr-FR" dirty="0"/>
              <a:t>. Math, 2016</a:t>
            </a:r>
          </a:p>
        </p:txBody>
      </p:sp>
      <p:pic>
        <p:nvPicPr>
          <p:cNvPr id="11" name="Picture 10"/>
          <p:cNvPicPr>
            <a:picLocks noChangeAspect="1"/>
          </p:cNvPicPr>
          <p:nvPr/>
        </p:nvPicPr>
        <p:blipFill>
          <a:blip r:embed="rId3"/>
          <a:stretch>
            <a:fillRect/>
          </a:stretch>
        </p:blipFill>
        <p:spPr>
          <a:xfrm>
            <a:off x="795337" y="2395536"/>
            <a:ext cx="7248525" cy="3482609"/>
          </a:xfrm>
          <a:prstGeom prst="rect">
            <a:avLst/>
          </a:prstGeom>
        </p:spPr>
      </p:pic>
      <p:pic>
        <p:nvPicPr>
          <p:cNvPr id="5" name="Picture 4"/>
          <p:cNvPicPr>
            <a:picLocks noChangeAspect="1"/>
          </p:cNvPicPr>
          <p:nvPr/>
        </p:nvPicPr>
        <p:blipFill>
          <a:blip r:embed="rId4"/>
          <a:stretch>
            <a:fillRect/>
          </a:stretch>
        </p:blipFill>
        <p:spPr>
          <a:xfrm>
            <a:off x="933048" y="5190280"/>
            <a:ext cx="4387411" cy="524719"/>
          </a:xfrm>
          <a:prstGeom prst="rect">
            <a:avLst/>
          </a:prstGeom>
        </p:spPr>
      </p:pic>
      <p:sp>
        <p:nvSpPr>
          <p:cNvPr id="8" name="Rectangle 7"/>
          <p:cNvSpPr/>
          <p:nvPr/>
        </p:nvSpPr>
        <p:spPr>
          <a:xfrm>
            <a:off x="6172200" y="5486400"/>
            <a:ext cx="609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72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or Discrimination</a:t>
            </a:r>
            <a:endParaRPr lang="en-US" dirty="0"/>
          </a:p>
        </p:txBody>
      </p:sp>
      <p:sp>
        <p:nvSpPr>
          <p:cNvPr id="3" name="Content Placeholder 2"/>
          <p:cNvSpPr>
            <a:spLocks noGrp="1"/>
          </p:cNvSpPr>
          <p:nvPr>
            <p:ph idx="1"/>
          </p:nvPr>
        </p:nvSpPr>
        <p:spPr>
          <a:xfrm>
            <a:off x="228600" y="1318418"/>
            <a:ext cx="8229600" cy="4525963"/>
          </a:xfrm>
        </p:spPr>
        <p:txBody>
          <a:bodyPr/>
          <a:lstStyle/>
          <a:p>
            <a:r>
              <a:rPr lang="en-US" dirty="0" smtClean="0"/>
              <a:t>PCA</a:t>
            </a:r>
          </a:p>
          <a:p>
            <a:r>
              <a:rPr lang="en-US" dirty="0" smtClean="0"/>
              <a:t>LDA</a:t>
            </a:r>
          </a:p>
          <a:p>
            <a:endParaRPr lang="en-US" dirty="0" smtClean="0"/>
          </a:p>
          <a:p>
            <a:endParaRPr lang="en-US" dirty="0"/>
          </a:p>
          <a:p>
            <a:endParaRPr lang="en-US" dirty="0"/>
          </a:p>
          <a:p>
            <a:endParaRPr lang="en-US" dirty="0" smtClean="0"/>
          </a:p>
          <a:p>
            <a:endParaRPr lang="en-US" dirty="0"/>
          </a:p>
          <a:p>
            <a:r>
              <a:rPr lang="en-US" dirty="0" smtClean="0"/>
              <a:t>Classify by geographic origin</a:t>
            </a:r>
          </a:p>
          <a:p>
            <a:endParaRPr lang="en-US" dirty="0"/>
          </a:p>
          <a:p>
            <a:r>
              <a:rPr lang="en-US" dirty="0" smtClean="0"/>
              <a:t>Many feature spaces might give a good separation between samples – we can choose the best one!</a:t>
            </a:r>
          </a:p>
          <a:p>
            <a:endParaRPr lang="en-US" dirty="0"/>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grpSp>
        <p:nvGrpSpPr>
          <p:cNvPr id="7" name="Group 6"/>
          <p:cNvGrpSpPr/>
          <p:nvPr/>
        </p:nvGrpSpPr>
        <p:grpSpPr>
          <a:xfrm>
            <a:off x="5105400" y="1264675"/>
            <a:ext cx="3962400" cy="3389688"/>
            <a:chOff x="5105400" y="1264675"/>
            <a:chExt cx="3962400" cy="3389688"/>
          </a:xfrm>
        </p:grpSpPr>
        <p:pic>
          <p:nvPicPr>
            <p:cNvPr id="5" name="Picture 4"/>
            <p:cNvPicPr>
              <a:picLocks noChangeAspect="1"/>
            </p:cNvPicPr>
            <p:nvPr/>
          </p:nvPicPr>
          <p:blipFill rotWithShape="1">
            <a:blip r:embed="rId2"/>
            <a:srcRect l="-1" r="48583"/>
            <a:stretch/>
          </p:blipFill>
          <p:spPr>
            <a:xfrm>
              <a:off x="5105400" y="1264675"/>
              <a:ext cx="3886200" cy="3389688"/>
            </a:xfrm>
            <a:prstGeom prst="rect">
              <a:avLst/>
            </a:prstGeom>
          </p:spPr>
        </p:pic>
        <p:sp>
          <p:nvSpPr>
            <p:cNvPr id="6" name="Rectangle 5"/>
            <p:cNvSpPr/>
            <p:nvPr/>
          </p:nvSpPr>
          <p:spPr>
            <a:xfrm>
              <a:off x="8763000" y="1828800"/>
              <a:ext cx="3048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1143000" y="1390032"/>
            <a:ext cx="3774025" cy="3036910"/>
          </a:xfrm>
          <a:prstGeom prst="rect">
            <a:avLst/>
          </a:prstGeom>
        </p:spPr>
      </p:pic>
    </p:spTree>
    <p:extLst>
      <p:ext uri="{BB962C8B-B14F-4D97-AF65-F5344CB8AC3E}">
        <p14:creationId xmlns:p14="http://schemas.microsoft.com/office/powerpoint/2010/main" val="317660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SSPOC for genome localization</a:t>
            </a:r>
            <a:endParaRPr lang="en-US" dirty="0"/>
          </a:p>
        </p:txBody>
      </p:sp>
      <p:sp>
        <p:nvSpPr>
          <p:cNvPr id="3" name="Content Placeholder 2"/>
          <p:cNvSpPr>
            <a:spLocks noGrp="1"/>
          </p:cNvSpPr>
          <p:nvPr>
            <p:ph idx="1"/>
          </p:nvPr>
        </p:nvSpPr>
        <p:spPr>
          <a:xfrm>
            <a:off x="3649276" y="1399450"/>
            <a:ext cx="5486400" cy="2366511"/>
          </a:xfrm>
        </p:spPr>
        <p:txBody>
          <a:bodyPr/>
          <a:lstStyle/>
          <a:p>
            <a:r>
              <a:rPr lang="en-US" sz="2200" dirty="0" smtClean="0"/>
              <a:t>Fewer than 20 SNPs required for classification</a:t>
            </a:r>
          </a:p>
          <a:p>
            <a:r>
              <a:rPr lang="en-US" sz="2200" dirty="0" smtClean="0"/>
              <a:t>accuracy &gt;90% for W. vs. E. SE Asia</a:t>
            </a:r>
          </a:p>
          <a:p>
            <a:endParaRPr lang="en-US" sz="2200" dirty="0"/>
          </a:p>
          <a:p>
            <a:r>
              <a:rPr lang="en-US" sz="2200" dirty="0" smtClean="0"/>
              <a:t>Locations of SNPs often correspond to known resistance genes</a:t>
            </a:r>
            <a:endParaRPr lang="en-US" sz="2200" dirty="0"/>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5090" y="3429000"/>
            <a:ext cx="3128910" cy="2933354"/>
          </a:xfrm>
          <a:prstGeom prst="rect">
            <a:avLst/>
          </a:prstGeom>
        </p:spPr>
      </p:pic>
      <p:pic>
        <p:nvPicPr>
          <p:cNvPr id="6" name="Picture 5" descr="C:\Users\kyle.b.gustafson\Downloads\figure1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 y="3871807"/>
            <a:ext cx="5969003" cy="26860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8744" y="1292437"/>
            <a:ext cx="3045024" cy="2580536"/>
            <a:chOff x="6121403" y="4269716"/>
            <a:chExt cx="2684729" cy="2275200"/>
          </a:xfrm>
        </p:grpSpPr>
        <p:pic>
          <p:nvPicPr>
            <p:cNvPr id="7" name="Picture 6"/>
            <p:cNvPicPr>
              <a:picLocks noChangeAspect="1"/>
            </p:cNvPicPr>
            <p:nvPr/>
          </p:nvPicPr>
          <p:blipFill rotWithShape="1">
            <a:blip r:embed="rId4"/>
            <a:srcRect l="9051" t="5332" r="16329"/>
            <a:stretch/>
          </p:blipFill>
          <p:spPr>
            <a:xfrm>
              <a:off x="6553200" y="4269716"/>
              <a:ext cx="2252932" cy="2275200"/>
            </a:xfrm>
            <a:prstGeom prst="rect">
              <a:avLst/>
            </a:prstGeom>
          </p:spPr>
        </p:pic>
        <p:pic>
          <p:nvPicPr>
            <p:cNvPr id="8" name="Picture 7"/>
            <p:cNvPicPr>
              <a:picLocks noChangeAspect="1"/>
            </p:cNvPicPr>
            <p:nvPr/>
          </p:nvPicPr>
          <p:blipFill rotWithShape="1">
            <a:blip r:embed="rId5"/>
            <a:srcRect t="10010" r="90837" b="51954"/>
            <a:stretch/>
          </p:blipFill>
          <p:spPr>
            <a:xfrm>
              <a:off x="6121403" y="4513769"/>
              <a:ext cx="371632" cy="1447801"/>
            </a:xfrm>
            <a:prstGeom prst="rect">
              <a:avLst/>
            </a:prstGeom>
          </p:spPr>
        </p:pic>
      </p:grpSp>
      <p:cxnSp>
        <p:nvCxnSpPr>
          <p:cNvPr id="11" name="Straight Arrow Connector 10"/>
          <p:cNvCxnSpPr/>
          <p:nvPr/>
        </p:nvCxnSpPr>
        <p:spPr>
          <a:xfrm flipH="1">
            <a:off x="1371600" y="1651066"/>
            <a:ext cx="2133600" cy="1168334"/>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52601" y="2935765"/>
            <a:ext cx="1752599" cy="1989615"/>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1066800"/>
            <a:ext cx="1660839" cy="369332"/>
          </a:xfrm>
          <a:prstGeom prst="rect">
            <a:avLst/>
          </a:prstGeom>
        </p:spPr>
        <p:txBody>
          <a:bodyPr wrap="none">
            <a:spAutoFit/>
          </a:bodyPr>
          <a:lstStyle/>
          <a:p>
            <a:r>
              <a:rPr lang="en-US" dirty="0"/>
              <a:t>W. vs. E. SE Asia</a:t>
            </a:r>
          </a:p>
        </p:txBody>
      </p:sp>
      <p:pic>
        <p:nvPicPr>
          <p:cNvPr id="13" name="Picture 12"/>
          <p:cNvPicPr>
            <a:picLocks noChangeAspect="1"/>
          </p:cNvPicPr>
          <p:nvPr/>
        </p:nvPicPr>
        <p:blipFill rotWithShape="1">
          <a:blip r:embed="rId5"/>
          <a:srcRect l="67092" t="9908" r="6736" b="76648"/>
          <a:stretch/>
        </p:blipFill>
        <p:spPr>
          <a:xfrm>
            <a:off x="1447800" y="1447800"/>
            <a:ext cx="1061547" cy="511773"/>
          </a:xfrm>
          <a:prstGeom prst="rect">
            <a:avLst/>
          </a:prstGeom>
        </p:spPr>
      </p:pic>
    </p:spTree>
    <p:extLst>
      <p:ext uri="{BB962C8B-B14F-4D97-AF65-F5344CB8AC3E}">
        <p14:creationId xmlns:p14="http://schemas.microsoft.com/office/powerpoint/2010/main" val="23930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92" y="242719"/>
            <a:ext cx="8229600" cy="715962"/>
          </a:xfrm>
        </p:spPr>
        <p:txBody>
          <a:bodyPr/>
          <a:lstStyle/>
          <a:p>
            <a:r>
              <a:rPr lang="en-US" dirty="0" smtClean="0"/>
              <a:t>Learned sparsity of sensor placements</a:t>
            </a:r>
            <a:endParaRPr lang="en-US" dirty="0"/>
          </a:p>
        </p:txBody>
      </p:sp>
      <p:sp>
        <p:nvSpPr>
          <p:cNvPr id="3" name="Content Placeholder 2"/>
          <p:cNvSpPr>
            <a:spLocks noGrp="1"/>
          </p:cNvSpPr>
          <p:nvPr>
            <p:ph idx="1"/>
          </p:nvPr>
        </p:nvSpPr>
        <p:spPr>
          <a:xfrm>
            <a:off x="534657" y="2150850"/>
            <a:ext cx="4114800" cy="2819400"/>
          </a:xfrm>
        </p:spPr>
        <p:txBody>
          <a:bodyPr/>
          <a:lstStyle/>
          <a:p>
            <a:r>
              <a:rPr lang="en-US" sz="2000" dirty="0" smtClean="0"/>
              <a:t>May create interpretable features, such as proximity to genomic loci, that may generate further hypotheses</a:t>
            </a:r>
          </a:p>
          <a:p>
            <a:endParaRPr lang="en-US" sz="2000" dirty="0"/>
          </a:p>
          <a:p>
            <a:endParaRPr lang="en-US" sz="2000" dirty="0"/>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pic>
        <p:nvPicPr>
          <p:cNvPr id="14" name="Picture 13"/>
          <p:cNvPicPr>
            <a:picLocks noChangeAspect="1"/>
          </p:cNvPicPr>
          <p:nvPr/>
        </p:nvPicPr>
        <p:blipFill>
          <a:blip r:embed="rId2"/>
          <a:stretch>
            <a:fillRect/>
          </a:stretch>
        </p:blipFill>
        <p:spPr>
          <a:xfrm>
            <a:off x="4899137" y="2285999"/>
            <a:ext cx="4056010" cy="3806409"/>
          </a:xfrm>
          <a:prstGeom prst="rect">
            <a:avLst/>
          </a:prstGeom>
        </p:spPr>
      </p:pic>
      <p:sp>
        <p:nvSpPr>
          <p:cNvPr id="15" name="Rectangle 14"/>
          <p:cNvSpPr/>
          <p:nvPr/>
        </p:nvSpPr>
        <p:spPr>
          <a:xfrm>
            <a:off x="246392" y="1268783"/>
            <a:ext cx="8710163" cy="707886"/>
          </a:xfrm>
          <a:prstGeom prst="rect">
            <a:avLst/>
          </a:prstGeom>
        </p:spPr>
        <p:txBody>
          <a:bodyPr wrap="square">
            <a:spAutoFit/>
          </a:bodyPr>
          <a:lstStyle/>
          <a:p>
            <a:r>
              <a:rPr lang="en-US" sz="2000" b="1" dirty="0">
                <a:solidFill>
                  <a:srgbClr val="254061"/>
                </a:solidFill>
                <a:latin typeface="Arial Narrow" panose="020B0606020202030204" pitchFamily="34" charset="0"/>
              </a:rPr>
              <a:t>Sparsity makes computation faster </a:t>
            </a:r>
            <a:r>
              <a:rPr lang="en-US" sz="2000" b="1" dirty="0" smtClean="0">
                <a:solidFill>
                  <a:srgbClr val="254061"/>
                </a:solidFill>
                <a:latin typeface="Arial Narrow" panose="020B0606020202030204" pitchFamily="34" charset="0"/>
              </a:rPr>
              <a:t>and assays </a:t>
            </a:r>
            <a:r>
              <a:rPr lang="en-US" sz="2000" b="1" dirty="0">
                <a:solidFill>
                  <a:srgbClr val="254061"/>
                </a:solidFill>
                <a:latin typeface="Arial Narrow" panose="020B0606020202030204" pitchFamily="34" charset="0"/>
              </a:rPr>
              <a:t>cheaper to develop and </a:t>
            </a:r>
            <a:r>
              <a:rPr lang="en-US" sz="2000" b="1" dirty="0" smtClean="0">
                <a:solidFill>
                  <a:srgbClr val="254061"/>
                </a:solidFill>
                <a:latin typeface="Arial Narrow" panose="020B0606020202030204" pitchFamily="34" charset="0"/>
              </a:rPr>
              <a:t>deploy</a:t>
            </a:r>
          </a:p>
          <a:p>
            <a:r>
              <a:rPr lang="en-US" sz="2000" b="1" dirty="0" smtClean="0">
                <a:solidFill>
                  <a:srgbClr val="254061"/>
                </a:solidFill>
                <a:latin typeface="Arial Narrow" panose="020B0606020202030204" pitchFamily="34" charset="0"/>
              </a:rPr>
              <a:t>Requires machine learning from a complete set of SNPs</a:t>
            </a:r>
          </a:p>
        </p:txBody>
      </p:sp>
      <p:grpSp>
        <p:nvGrpSpPr>
          <p:cNvPr id="6" name="Group 5"/>
          <p:cNvGrpSpPr/>
          <p:nvPr/>
        </p:nvGrpSpPr>
        <p:grpSpPr>
          <a:xfrm>
            <a:off x="179963" y="3334296"/>
            <a:ext cx="4587849" cy="2998033"/>
            <a:chOff x="-777849" y="3334296"/>
            <a:chExt cx="4587849" cy="2998033"/>
          </a:xfrm>
        </p:grpSpPr>
        <p:pic>
          <p:nvPicPr>
            <p:cNvPr id="12" name="Picture 11"/>
            <p:cNvPicPr>
              <a:picLocks noChangeAspect="1"/>
            </p:cNvPicPr>
            <p:nvPr/>
          </p:nvPicPr>
          <p:blipFill>
            <a:blip r:embed="rId3"/>
            <a:stretch>
              <a:fillRect/>
            </a:stretch>
          </p:blipFill>
          <p:spPr>
            <a:xfrm>
              <a:off x="381000" y="3334296"/>
              <a:ext cx="3429000" cy="2998033"/>
            </a:xfrm>
            <a:prstGeom prst="rect">
              <a:avLst/>
            </a:prstGeom>
          </p:spPr>
        </p:pic>
        <p:pic>
          <p:nvPicPr>
            <p:cNvPr id="5" name="Picture 4"/>
            <p:cNvPicPr>
              <a:picLocks noChangeAspect="1"/>
            </p:cNvPicPr>
            <p:nvPr/>
          </p:nvPicPr>
          <p:blipFill rotWithShape="1">
            <a:blip r:embed="rId4"/>
            <a:srcRect l="31235" t="88754" r="40135"/>
            <a:stretch/>
          </p:blipFill>
          <p:spPr>
            <a:xfrm>
              <a:off x="-777849" y="5164151"/>
              <a:ext cx="1066800" cy="359107"/>
            </a:xfrm>
            <a:prstGeom prst="rect">
              <a:avLst/>
            </a:prstGeom>
          </p:spPr>
        </p:pic>
        <p:pic>
          <p:nvPicPr>
            <p:cNvPr id="13" name="Picture 12"/>
            <p:cNvPicPr>
              <a:picLocks noChangeAspect="1"/>
            </p:cNvPicPr>
            <p:nvPr/>
          </p:nvPicPr>
          <p:blipFill rotWithShape="1">
            <a:blip r:embed="rId4"/>
            <a:srcRect l="64637" t="88688" r="9119"/>
            <a:stretch/>
          </p:blipFill>
          <p:spPr>
            <a:xfrm>
              <a:off x="-744168" y="4432749"/>
              <a:ext cx="993843" cy="367091"/>
            </a:xfrm>
            <a:prstGeom prst="rect">
              <a:avLst/>
            </a:prstGeom>
          </p:spPr>
        </p:pic>
      </p:grpSp>
      <p:sp>
        <p:nvSpPr>
          <p:cNvPr id="16" name="Rectangle 15"/>
          <p:cNvSpPr/>
          <p:nvPr/>
        </p:nvSpPr>
        <p:spPr>
          <a:xfrm>
            <a:off x="297946" y="3542873"/>
            <a:ext cx="945900" cy="646331"/>
          </a:xfrm>
          <a:prstGeom prst="rect">
            <a:avLst/>
          </a:prstGeom>
        </p:spPr>
        <p:txBody>
          <a:bodyPr wrap="none">
            <a:spAutoFit/>
          </a:bodyPr>
          <a:lstStyle/>
          <a:p>
            <a:r>
              <a:rPr lang="en-US" dirty="0"/>
              <a:t>W. </a:t>
            </a:r>
            <a:r>
              <a:rPr lang="en-US" dirty="0" smtClean="0"/>
              <a:t>vs E</a:t>
            </a:r>
            <a:r>
              <a:rPr lang="en-US" dirty="0"/>
              <a:t>. </a:t>
            </a:r>
            <a:endParaRPr lang="en-US" dirty="0" smtClean="0"/>
          </a:p>
          <a:p>
            <a:r>
              <a:rPr lang="en-US" dirty="0" smtClean="0"/>
              <a:t>SE </a:t>
            </a:r>
            <a:r>
              <a:rPr lang="en-US" dirty="0"/>
              <a:t>Asia</a:t>
            </a:r>
          </a:p>
        </p:txBody>
      </p:sp>
    </p:spTree>
    <p:extLst>
      <p:ext uri="{BB962C8B-B14F-4D97-AF65-F5344CB8AC3E}">
        <p14:creationId xmlns:p14="http://schemas.microsoft.com/office/powerpoint/2010/main" val="2123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86700" cy="994172"/>
          </a:xfrm>
        </p:spPr>
        <p:txBody>
          <a:bodyPr/>
          <a:lstStyle/>
          <a:p>
            <a:r>
              <a:rPr lang="en-US" dirty="0" smtClean="0">
                <a:solidFill>
                  <a:schemeClr val="bg1"/>
                </a:solidFill>
              </a:rPr>
              <a:t>Takeaways</a:t>
            </a:r>
            <a:endParaRPr lang="en-US" dirty="0">
              <a:solidFill>
                <a:schemeClr val="bg1"/>
              </a:solidFill>
            </a:endParaRPr>
          </a:p>
        </p:txBody>
      </p:sp>
      <p:sp>
        <p:nvSpPr>
          <p:cNvPr id="3" name="Content Placeholder 2"/>
          <p:cNvSpPr>
            <a:spLocks noGrp="1"/>
          </p:cNvSpPr>
          <p:nvPr>
            <p:ph idx="1"/>
          </p:nvPr>
        </p:nvSpPr>
        <p:spPr>
          <a:xfrm>
            <a:off x="304800" y="1524000"/>
            <a:ext cx="8582207" cy="4315621"/>
          </a:xfrm>
        </p:spPr>
        <p:txBody>
          <a:bodyPr>
            <a:normAutofit/>
          </a:bodyPr>
          <a:lstStyle/>
          <a:p>
            <a:r>
              <a:rPr lang="en-US" dirty="0">
                <a:solidFill>
                  <a:schemeClr val="bg1"/>
                </a:solidFill>
              </a:rPr>
              <a:t>SSPOC is very effective at finding </a:t>
            </a:r>
            <a:r>
              <a:rPr lang="en-US" dirty="0" smtClean="0">
                <a:solidFill>
                  <a:schemeClr val="bg1"/>
                </a:solidFill>
              </a:rPr>
              <a:t>a minimal set of informative </a:t>
            </a:r>
            <a:r>
              <a:rPr lang="en-US" dirty="0">
                <a:solidFill>
                  <a:schemeClr val="bg1"/>
                </a:solidFill>
              </a:rPr>
              <a:t>SNPs on P. </a:t>
            </a:r>
            <a:r>
              <a:rPr lang="en-US" dirty="0" smtClean="0">
                <a:solidFill>
                  <a:schemeClr val="bg1"/>
                </a:solidFill>
              </a:rPr>
              <a:t>falciparum</a:t>
            </a:r>
          </a:p>
          <a:p>
            <a:endParaRPr lang="en-US" dirty="0">
              <a:solidFill>
                <a:schemeClr val="bg1"/>
              </a:solidFill>
            </a:endParaRPr>
          </a:p>
          <a:p>
            <a:r>
              <a:rPr lang="en-US" dirty="0" smtClean="0">
                <a:solidFill>
                  <a:schemeClr val="bg1"/>
                </a:solidFill>
              </a:rPr>
              <a:t>SSPOC SNPs can be used to create the most informative assay</a:t>
            </a:r>
            <a:endParaRPr lang="en-US" dirty="0">
              <a:solidFill>
                <a:schemeClr val="bg1"/>
              </a:solidFill>
            </a:endParaRPr>
          </a:p>
          <a:p>
            <a:pPr marL="514350" indent="-514350">
              <a:buFont typeface="+mj-lt"/>
              <a:buAutoNum type="arabicPeriod"/>
            </a:pPr>
            <a:endParaRPr lang="en-US" dirty="0">
              <a:solidFill>
                <a:schemeClr val="bg1"/>
              </a:solidFill>
            </a:endParaRPr>
          </a:p>
          <a:p>
            <a:r>
              <a:rPr lang="en-US" dirty="0">
                <a:solidFill>
                  <a:schemeClr val="bg1"/>
                </a:solidFill>
              </a:rPr>
              <a:t>Geographic distance scales inversely with the number of SNPs needed to distinguish </a:t>
            </a:r>
            <a:r>
              <a:rPr lang="en-US" dirty="0" smtClean="0">
                <a:solidFill>
                  <a:schemeClr val="bg1"/>
                </a:solidFill>
              </a:rPr>
              <a:t>origin – as expected</a:t>
            </a:r>
          </a:p>
          <a:p>
            <a:endParaRPr lang="en-US" dirty="0">
              <a:solidFill>
                <a:schemeClr val="bg1"/>
              </a:solidFill>
            </a:endParaRPr>
          </a:p>
          <a:p>
            <a:r>
              <a:rPr lang="en-US" dirty="0">
                <a:solidFill>
                  <a:schemeClr val="bg1"/>
                </a:solidFill>
              </a:rPr>
              <a:t>Applications such as tracking imported cases, targeting drug molecules, and pacing evolution </a:t>
            </a:r>
            <a:r>
              <a:rPr lang="en-US" dirty="0" smtClean="0">
                <a:solidFill>
                  <a:schemeClr val="bg1"/>
                </a:solidFill>
              </a:rPr>
              <a:t>could </a:t>
            </a:r>
            <a:r>
              <a:rPr lang="en-US" dirty="0">
                <a:solidFill>
                  <a:schemeClr val="bg1"/>
                </a:solidFill>
              </a:rPr>
              <a:t>benefit</a:t>
            </a:r>
          </a:p>
        </p:txBody>
      </p:sp>
      <p:sp>
        <p:nvSpPr>
          <p:cNvPr id="4" name="Text Placeholder 4"/>
          <p:cNvSpPr txBox="1">
            <a:spLocks/>
          </p:cNvSpPr>
          <p:nvPr/>
        </p:nvSpPr>
        <p:spPr>
          <a:xfrm>
            <a:off x="1676400" y="6572250"/>
            <a:ext cx="6858000" cy="28575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900" b="1" dirty="0"/>
              <a:t>DISTRIBUTION STATEMENT A: </a:t>
            </a:r>
            <a:r>
              <a:rPr lang="en-US" sz="900" b="1" dirty="0" smtClean="0"/>
              <a:t>Approved for Public Release. Distribution Unlimited</a:t>
            </a:r>
            <a:endParaRPr lang="en-US" sz="900" b="1" dirty="0"/>
          </a:p>
        </p:txBody>
      </p:sp>
    </p:spTree>
    <p:extLst>
      <p:ext uri="{BB962C8B-B14F-4D97-AF65-F5344CB8AC3E}">
        <p14:creationId xmlns:p14="http://schemas.microsoft.com/office/powerpoint/2010/main" val="3430864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6534</TotalTime>
  <Words>569</Words>
  <Application>Microsoft Macintosh PowerPoint</Application>
  <PresentationFormat>On-screen Show (4:3)</PresentationFormat>
  <Paragraphs>104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Sparse sensing to simplify geographic assignment of P. falciparum genomes</vt:lpstr>
      <vt:lpstr>Public health and the US Navy</vt:lpstr>
      <vt:lpstr>Genomic epidemiology review</vt:lpstr>
      <vt:lpstr>Using barcodes for P. falciparum</vt:lpstr>
      <vt:lpstr>SSPOC</vt:lpstr>
      <vt:lpstr>Classification or Discrimination</vt:lpstr>
      <vt:lpstr>SSPOC for genome localization</vt:lpstr>
      <vt:lpstr>Learned sparsity of sensor placements</vt:lpstr>
      <vt:lpstr>Takeaways</vt:lpstr>
      <vt:lpstr>Within Africa and SE Asia</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Mccoy, Monica J CIV NSWCCD, West Bethesda, 1032</dc:creator>
  <cp:lastModifiedBy>Kyle Gustafson</cp:lastModifiedBy>
  <cp:revision>188</cp:revision>
  <cp:lastPrinted>2018-03-06T17:41:47Z</cp:lastPrinted>
  <dcterms:created xsi:type="dcterms:W3CDTF">2017-11-16T14:39:32Z</dcterms:created>
  <dcterms:modified xsi:type="dcterms:W3CDTF">2019-04-15T12:46:07Z</dcterms:modified>
</cp:coreProperties>
</file>