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7"/>
  </p:notesMasterIdLst>
  <p:sldIdLst>
    <p:sldId id="259" r:id="rId2"/>
    <p:sldId id="260" r:id="rId3"/>
    <p:sldId id="261" r:id="rId4"/>
    <p:sldId id="263" r:id="rId5"/>
    <p:sldId id="262" r:id="rId6"/>
    <p:sldId id="264" r:id="rId7"/>
    <p:sldId id="265" r:id="rId8"/>
    <p:sldId id="266" r:id="rId9"/>
    <p:sldId id="267" r:id="rId10"/>
    <p:sldId id="268" r:id="rId11"/>
    <p:sldId id="269" r:id="rId12"/>
    <p:sldId id="270" r:id="rId13"/>
    <p:sldId id="283" r:id="rId14"/>
    <p:sldId id="284" r:id="rId15"/>
    <p:sldId id="289" r:id="rId16"/>
    <p:sldId id="287" r:id="rId17"/>
    <p:sldId id="285" r:id="rId18"/>
    <p:sldId id="292" r:id="rId19"/>
    <p:sldId id="293" r:id="rId20"/>
    <p:sldId id="271" r:id="rId21"/>
    <p:sldId id="282" r:id="rId22"/>
    <p:sldId id="294" r:id="rId23"/>
    <p:sldId id="290" r:id="rId24"/>
    <p:sldId id="288" r:id="rId25"/>
    <p:sldId id="29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lea A Hannah" initials="HAH" lastIdx="2" clrIdx="0">
    <p:extLst>
      <p:ext uri="{19B8F6BF-5375-455C-9EA6-DF929625EA0E}">
        <p15:presenceInfo xmlns:p15="http://schemas.microsoft.com/office/powerpoint/2012/main" userId="Haylea A Hann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a:srgbClr val="E8D3A2"/>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67870" autoAdjust="0"/>
  </p:normalViewPr>
  <p:slideViewPr>
    <p:cSldViewPr snapToGrid="0" snapToObjects="1" showGuides="1">
      <p:cViewPr varScale="1">
        <p:scale>
          <a:sx n="47" d="100"/>
          <a:sy n="47" d="100"/>
        </p:scale>
        <p:origin x="2128" y="32"/>
      </p:cViewPr>
      <p:guideLst>
        <p:guide orient="horz" pos="2488"/>
        <p:guide pos="4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yle\Documents\UW\Independent%20Study\Presentations\CROI%202019\RelativeIncrease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yle\Documents\UW\Presentations%20and%20Lectures\The%20Union\RelativeIncrease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yle\Documents\UW\Independent%20Study\Results%20from%20Diagnostic%20Modeling\Summary%20Results_MaxMin_FINAL_Feb252019%20Upda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9650471593265"/>
          <c:y val="2.3360464330127985E-2"/>
          <c:w val="0.72541860865282781"/>
          <c:h val="0.75093022543265164"/>
        </c:manualLayout>
      </c:layout>
      <c:barChart>
        <c:barDir val="col"/>
        <c:grouping val="clustered"/>
        <c:varyColors val="0"/>
        <c:ser>
          <c:idx val="0"/>
          <c:order val="0"/>
          <c:tx>
            <c:strRef>
              <c:f>Sheet1!$D$1</c:f>
              <c:strCache>
                <c:ptCount val="1"/>
                <c:pt idx="0">
                  <c:v>TB Incidence</c:v>
                </c:pt>
              </c:strCache>
            </c:strRef>
          </c:tx>
          <c:spPr>
            <a:solidFill>
              <a:schemeClr val="accent1"/>
            </a:solidFill>
            <a:ln>
              <a:noFill/>
            </a:ln>
            <a:effectLst/>
          </c:spPr>
          <c:invertIfNegative val="0"/>
          <c:errBars>
            <c:errBarType val="both"/>
            <c:errValType val="cust"/>
            <c:noEndCap val="0"/>
            <c:plus>
              <c:numRef>
                <c:f>Sheet1!$E$2:$E$7</c:f>
                <c:numCache>
                  <c:formatCode>General</c:formatCode>
                  <c:ptCount val="6"/>
                  <c:pt idx="0">
                    <c:v>2.982090473921879</c:v>
                  </c:pt>
                  <c:pt idx="1">
                    <c:v>1.9454021572458515</c:v>
                  </c:pt>
                  <c:pt idx="2">
                    <c:v>5.7417421214224085</c:v>
                  </c:pt>
                  <c:pt idx="3">
                    <c:v>4.26668087542647</c:v>
                  </c:pt>
                  <c:pt idx="4">
                    <c:v>3.5197530847281087</c:v>
                  </c:pt>
                  <c:pt idx="5">
                    <c:v>4.255338146271626</c:v>
                  </c:pt>
                </c:numCache>
              </c:numRef>
            </c:plus>
            <c:minus>
              <c:numRef>
                <c:f>Sheet1!$C$2:$C$7</c:f>
                <c:numCache>
                  <c:formatCode>General</c:formatCode>
                  <c:ptCount val="6"/>
                  <c:pt idx="0">
                    <c:v>3.5945606380681205</c:v>
                  </c:pt>
                  <c:pt idx="1">
                    <c:v>7.8847831017752554</c:v>
                  </c:pt>
                  <c:pt idx="2">
                    <c:v>3.1369742768194371</c:v>
                  </c:pt>
                  <c:pt idx="3">
                    <c:v>1.8995008671679514</c:v>
                  </c:pt>
                  <c:pt idx="4">
                    <c:v>6.1526096542958193</c:v>
                  </c:pt>
                  <c:pt idx="5">
                    <c:v>2.2218035339889717</c:v>
                  </c:pt>
                </c:numCache>
              </c:numRef>
            </c:minus>
            <c:spPr>
              <a:noFill/>
              <a:ln w="19050" cap="flat" cmpd="sng" algn="ctr">
                <a:solidFill>
                  <a:schemeClr val="bg1">
                    <a:lumMod val="75000"/>
                  </a:schemeClr>
                </a:solidFill>
                <a:round/>
              </a:ln>
              <a:effectLst/>
            </c:spPr>
          </c:errBars>
          <c:cat>
            <c:strRef>
              <c:f>Sheet1!$A$2:$A$7</c:f>
              <c:strCache>
                <c:ptCount val="6"/>
                <c:pt idx="0">
                  <c:v>4SS+Xpert</c:v>
                </c:pt>
                <c:pt idx="1">
                  <c:v>CRP+Xpert</c:v>
                </c:pt>
                <c:pt idx="2">
                  <c:v>CRP+1st Gen uLAM</c:v>
                </c:pt>
                <c:pt idx="3">
                  <c:v>4SS+1st Gen uLAM</c:v>
                </c:pt>
                <c:pt idx="4">
                  <c:v>CRP+2nd Gen uLAM</c:v>
                </c:pt>
                <c:pt idx="5">
                  <c:v>4SS+2nd Gen uLAM</c:v>
                </c:pt>
              </c:strCache>
            </c:strRef>
          </c:cat>
          <c:val>
            <c:numRef>
              <c:f>Sheet1!$D$2:$D$7</c:f>
              <c:numCache>
                <c:formatCode>General</c:formatCode>
                <c:ptCount val="6"/>
                <c:pt idx="0">
                  <c:v>18.424853896886848</c:v>
                </c:pt>
                <c:pt idx="1">
                  <c:v>24.585827550128148</c:v>
                </c:pt>
                <c:pt idx="2">
                  <c:v>7.6418667478214424</c:v>
                </c:pt>
                <c:pt idx="3">
                  <c:v>6.0893278666178183</c:v>
                </c:pt>
                <c:pt idx="4">
                  <c:v>22.406877934272767</c:v>
                </c:pt>
                <c:pt idx="5">
                  <c:v>16.603147378704751</c:v>
                </c:pt>
              </c:numCache>
            </c:numRef>
          </c:val>
          <c:extLst>
            <c:ext xmlns:c16="http://schemas.microsoft.com/office/drawing/2014/chart" uri="{C3380CC4-5D6E-409C-BE32-E72D297353CC}">
              <c16:uniqueId val="{00000000-716C-4CFA-BAC6-5DFF9811AE9E}"/>
            </c:ext>
          </c:extLst>
        </c:ser>
        <c:ser>
          <c:idx val="1"/>
          <c:order val="1"/>
          <c:tx>
            <c:strRef>
              <c:f>Sheet1!$I$1</c:f>
              <c:strCache>
                <c:ptCount val="1"/>
                <c:pt idx="0">
                  <c:v>TB Mortality</c:v>
                </c:pt>
              </c:strCache>
            </c:strRef>
          </c:tx>
          <c:spPr>
            <a:solidFill>
              <a:schemeClr val="accent2"/>
            </a:solidFill>
            <a:ln>
              <a:noFill/>
            </a:ln>
            <a:effectLst/>
          </c:spPr>
          <c:invertIfNegative val="0"/>
          <c:errBars>
            <c:errBarType val="both"/>
            <c:errValType val="cust"/>
            <c:noEndCap val="0"/>
            <c:plus>
              <c:numRef>
                <c:f>Sheet1!$J$2:$J$7</c:f>
                <c:numCache>
                  <c:formatCode>General</c:formatCode>
                  <c:ptCount val="6"/>
                  <c:pt idx="0">
                    <c:v>2.9543173560882465</c:v>
                  </c:pt>
                  <c:pt idx="1">
                    <c:v>2.3181121725299434</c:v>
                  </c:pt>
                  <c:pt idx="2">
                    <c:v>6.0329418380824293</c:v>
                  </c:pt>
                  <c:pt idx="3">
                    <c:v>4.5994325688994877</c:v>
                  </c:pt>
                  <c:pt idx="4">
                    <c:v>3.7945376942227895</c:v>
                  </c:pt>
                  <c:pt idx="5">
                    <c:v>4.3897982771526074</c:v>
                  </c:pt>
                </c:numCache>
              </c:numRef>
            </c:plus>
            <c:minus>
              <c:numRef>
                <c:f>Sheet1!$H$2:$H$7</c:f>
                <c:numCache>
                  <c:formatCode>General</c:formatCode>
                  <c:ptCount val="6"/>
                  <c:pt idx="0">
                    <c:v>3.7785263707248902</c:v>
                  </c:pt>
                  <c:pt idx="1">
                    <c:v>7.8981890716872769</c:v>
                  </c:pt>
                  <c:pt idx="2">
                    <c:v>4.3205058085867947</c:v>
                  </c:pt>
                  <c:pt idx="3">
                    <c:v>2.7551490132337655</c:v>
                  </c:pt>
                  <c:pt idx="4">
                    <c:v>6.651039439512374</c:v>
                  </c:pt>
                  <c:pt idx="5">
                    <c:v>3.8676697459258662</c:v>
                  </c:pt>
                </c:numCache>
              </c:numRef>
            </c:minus>
            <c:spPr>
              <a:noFill/>
              <a:ln w="19050" cap="flat" cmpd="sng" algn="ctr">
                <a:solidFill>
                  <a:schemeClr val="tx1"/>
                </a:solidFill>
                <a:round/>
              </a:ln>
              <a:effectLst/>
            </c:spPr>
          </c:errBars>
          <c:cat>
            <c:strRef>
              <c:f>Sheet1!$A$2:$A$7</c:f>
              <c:strCache>
                <c:ptCount val="6"/>
                <c:pt idx="0">
                  <c:v>4SS+Xpert</c:v>
                </c:pt>
                <c:pt idx="1">
                  <c:v>CRP+Xpert</c:v>
                </c:pt>
                <c:pt idx="2">
                  <c:v>CRP+1st Gen uLAM</c:v>
                </c:pt>
                <c:pt idx="3">
                  <c:v>4SS+1st Gen uLAM</c:v>
                </c:pt>
                <c:pt idx="4">
                  <c:v>CRP+2nd Gen uLAM</c:v>
                </c:pt>
                <c:pt idx="5">
                  <c:v>4SS+2nd Gen uLAM</c:v>
                </c:pt>
              </c:strCache>
            </c:strRef>
          </c:cat>
          <c:val>
            <c:numRef>
              <c:f>Sheet1!$I$2:$I$7</c:f>
              <c:numCache>
                <c:formatCode>General</c:formatCode>
                <c:ptCount val="6"/>
                <c:pt idx="0">
                  <c:v>20.731471404081113</c:v>
                </c:pt>
                <c:pt idx="1">
                  <c:v>26.428791600452961</c:v>
                </c:pt>
                <c:pt idx="2">
                  <c:v>8.8066487773353259</c:v>
                </c:pt>
                <c:pt idx="3">
                  <c:v>6.4760056205247167</c:v>
                </c:pt>
                <c:pt idx="4">
                  <c:v>23.495402249799277</c:v>
                </c:pt>
                <c:pt idx="5">
                  <c:v>17.711167208382818</c:v>
                </c:pt>
              </c:numCache>
            </c:numRef>
          </c:val>
          <c:extLst>
            <c:ext xmlns:c16="http://schemas.microsoft.com/office/drawing/2014/chart" uri="{C3380CC4-5D6E-409C-BE32-E72D297353CC}">
              <c16:uniqueId val="{00000001-716C-4CFA-BAC6-5DFF9811AE9E}"/>
            </c:ext>
          </c:extLst>
        </c:ser>
        <c:dLbls>
          <c:showLegendKey val="0"/>
          <c:showVal val="0"/>
          <c:showCatName val="0"/>
          <c:showSerName val="0"/>
          <c:showPercent val="0"/>
          <c:showBubbleSize val="0"/>
        </c:dLbls>
        <c:gapWidth val="219"/>
        <c:overlap val="-27"/>
        <c:axId val="538243912"/>
        <c:axId val="538246536"/>
      </c:barChart>
      <c:catAx>
        <c:axId val="538243912"/>
        <c:scaling>
          <c:orientation val="minMax"/>
        </c:scaling>
        <c:delete val="0"/>
        <c:axPos val="b"/>
        <c:title>
          <c:tx>
            <c:rich>
              <a:bodyPr rot="0" spcFirstLastPara="1" vertOverflow="ellipsis" vert="horz" wrap="square" anchor="ctr" anchorCtr="1"/>
              <a:lstStyle/>
              <a:p>
                <a:pPr>
                  <a:defRPr sz="1500" b="1" i="0" u="none" strike="noStrike" kern="1200" baseline="0">
                    <a:solidFill>
                      <a:schemeClr val="tx1"/>
                    </a:solidFill>
                    <a:latin typeface="Uni Sans Regular"/>
                    <a:ea typeface="+mn-ea"/>
                    <a:cs typeface="+mn-cs"/>
                  </a:defRPr>
                </a:pPr>
                <a:r>
                  <a:rPr lang="en-US" b="1"/>
                  <a:t>Screening-Diagnostic Algorithm</a:t>
                </a:r>
              </a:p>
            </c:rich>
          </c:tx>
          <c:layout>
            <c:manualLayout>
              <c:xMode val="edge"/>
              <c:yMode val="edge"/>
              <c:x val="0.33180559112209868"/>
              <c:y val="0.92636034468330608"/>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Uni Sans Regular"/>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Uni Sans Regular"/>
                <a:ea typeface="+mn-ea"/>
                <a:cs typeface="+mn-cs"/>
              </a:defRPr>
            </a:pPr>
            <a:endParaRPr lang="en-US"/>
          </a:p>
        </c:txPr>
        <c:crossAx val="538246536"/>
        <c:crosses val="autoZero"/>
        <c:auto val="1"/>
        <c:lblAlgn val="ctr"/>
        <c:lblOffset val="100"/>
        <c:noMultiLvlLbl val="0"/>
      </c:catAx>
      <c:valAx>
        <c:axId val="538246536"/>
        <c:scaling>
          <c:orientation val="minMax"/>
          <c:max val="40"/>
        </c:scaling>
        <c:delete val="0"/>
        <c:axPos val="l"/>
        <c:title>
          <c:tx>
            <c:rich>
              <a:bodyPr rot="-5400000" spcFirstLastPara="1" vertOverflow="ellipsis" vert="horz" wrap="square" anchor="ctr" anchorCtr="1"/>
              <a:lstStyle/>
              <a:p>
                <a:pPr>
                  <a:defRPr sz="1500" b="1" i="0" u="none" strike="noStrike" kern="1200" baseline="0">
                    <a:solidFill>
                      <a:schemeClr val="tx1"/>
                    </a:solidFill>
                    <a:latin typeface="Uni Sans Regular"/>
                    <a:ea typeface="+mn-ea"/>
                    <a:cs typeface="+mn-cs"/>
                  </a:defRPr>
                </a:pPr>
                <a:r>
                  <a:rPr lang="en-US" b="1" dirty="0"/>
                  <a:t>Relative Percent Decrease from 2016 to 2035</a:t>
                </a:r>
              </a:p>
            </c:rich>
          </c:tx>
          <c:layout>
            <c:manualLayout>
              <c:xMode val="edge"/>
              <c:yMode val="edge"/>
              <c:x val="5.5838828914664641E-3"/>
              <c:y val="0.159792789606505"/>
            </c:manualLayout>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Uni Sans Regular"/>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Uni Sans Regular"/>
                <a:ea typeface="+mn-ea"/>
                <a:cs typeface="+mn-cs"/>
              </a:defRPr>
            </a:pPr>
            <a:endParaRPr lang="en-US"/>
          </a:p>
        </c:txPr>
        <c:crossAx val="5382439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Uni Sans Regular"/>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latin typeface="Uni Sans Regula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v>Annual Risk of TB Infection</c:v>
          </c:tx>
          <c:spPr>
            <a:solidFill>
              <a:schemeClr val="accent4"/>
            </a:solidFill>
            <a:ln>
              <a:noFill/>
            </a:ln>
            <a:effectLst/>
          </c:spPr>
          <c:invertIfNegative val="0"/>
          <c:errBars>
            <c:errBarType val="both"/>
            <c:errValType val="cust"/>
            <c:noEndCap val="0"/>
            <c:plus>
              <c:numRef>
                <c:f>Sheet1!$O$2:$O$7</c:f>
                <c:numCache>
                  <c:formatCode>General</c:formatCode>
                  <c:ptCount val="6"/>
                  <c:pt idx="0">
                    <c:v>4.6396832389973923</c:v>
                  </c:pt>
                  <c:pt idx="1">
                    <c:v>2.5765695788982725</c:v>
                  </c:pt>
                  <c:pt idx="2">
                    <c:v>9.3590071296100419</c:v>
                  </c:pt>
                  <c:pt idx="3">
                    <c:v>7.0601468760681385</c:v>
                  </c:pt>
                  <c:pt idx="4">
                    <c:v>4.7027024877651371</c:v>
                  </c:pt>
                  <c:pt idx="5">
                    <c:v>5.8506436894107701</c:v>
                  </c:pt>
                </c:numCache>
              </c:numRef>
            </c:plus>
            <c:minus>
              <c:numRef>
                <c:f>Sheet1!$M$2:$M$7</c:f>
                <c:numCache>
                  <c:formatCode>General</c:formatCode>
                  <c:ptCount val="6"/>
                  <c:pt idx="0">
                    <c:v>5.40584246482236</c:v>
                  </c:pt>
                  <c:pt idx="1">
                    <c:v>11.957524970997493</c:v>
                  </c:pt>
                  <c:pt idx="2">
                    <c:v>5.2151767850743234</c:v>
                  </c:pt>
                  <c:pt idx="3">
                    <c:v>3.1895617900574358</c:v>
                  </c:pt>
                  <c:pt idx="4">
                    <c:v>9.6526110628889548</c:v>
                  </c:pt>
                  <c:pt idx="5">
                    <c:v>4.0160432870493352</c:v>
                  </c:pt>
                </c:numCache>
              </c:numRef>
            </c:minus>
            <c:spPr>
              <a:noFill/>
              <a:ln w="19050" cap="flat" cmpd="sng" algn="ctr">
                <a:solidFill>
                  <a:schemeClr val="tx1"/>
                </a:solidFill>
                <a:round/>
              </a:ln>
              <a:effectLst/>
            </c:spPr>
          </c:errBars>
          <c:cat>
            <c:strRef>
              <c:f>Sheet1!$A$2:$A$7</c:f>
              <c:strCache>
                <c:ptCount val="6"/>
                <c:pt idx="0">
                  <c:v>4SS+GeneXpert</c:v>
                </c:pt>
                <c:pt idx="1">
                  <c:v>CRP+GeneXpert</c:v>
                </c:pt>
                <c:pt idx="2">
                  <c:v>CRP+1st Gen uLAM</c:v>
                </c:pt>
                <c:pt idx="3">
                  <c:v>4SS+1st Gen uLAM</c:v>
                </c:pt>
                <c:pt idx="4">
                  <c:v>CRP+2nd Gen uLAM</c:v>
                </c:pt>
                <c:pt idx="5">
                  <c:v>4SS+2nd Gen uLAM</c:v>
                </c:pt>
              </c:strCache>
            </c:strRef>
          </c:cat>
          <c:val>
            <c:numRef>
              <c:f>Sheet1!$N$2:$N$7</c:f>
              <c:numCache>
                <c:formatCode>General</c:formatCode>
                <c:ptCount val="6"/>
                <c:pt idx="0">
                  <c:v>32.368380548652794</c:v>
                </c:pt>
                <c:pt idx="1">
                  <c:v>41.857810039033623</c:v>
                </c:pt>
                <c:pt idx="2">
                  <c:v>13.300261428169353</c:v>
                </c:pt>
                <c:pt idx="3">
                  <c:v>10.36872509083133</c:v>
                </c:pt>
                <c:pt idx="4">
                  <c:v>36.653488969874161</c:v>
                </c:pt>
                <c:pt idx="5">
                  <c:v>28.052923118627749</c:v>
                </c:pt>
              </c:numCache>
            </c:numRef>
          </c:val>
          <c:extLst>
            <c:ext xmlns:c16="http://schemas.microsoft.com/office/drawing/2014/chart" uri="{C3380CC4-5D6E-409C-BE32-E72D297353CC}">
              <c16:uniqueId val="{00000002-0F75-4DEB-980C-692C2B4A7EC5}"/>
            </c:ext>
          </c:extLst>
        </c:ser>
        <c:dLbls>
          <c:showLegendKey val="0"/>
          <c:showVal val="0"/>
          <c:showCatName val="0"/>
          <c:showSerName val="0"/>
          <c:showPercent val="0"/>
          <c:showBubbleSize val="0"/>
        </c:dLbls>
        <c:gapWidth val="219"/>
        <c:overlap val="-27"/>
        <c:axId val="538243912"/>
        <c:axId val="538246536"/>
      </c:barChart>
      <c:catAx>
        <c:axId val="538243912"/>
        <c:scaling>
          <c:orientation val="minMax"/>
        </c:scaling>
        <c:delete val="0"/>
        <c:axPos val="b"/>
        <c:title>
          <c:tx>
            <c:rich>
              <a:bodyPr rot="0" spcFirstLastPara="1" vertOverflow="ellipsis" vert="horz" wrap="square" anchor="ctr" anchorCtr="1"/>
              <a:lstStyle/>
              <a:p>
                <a:pPr>
                  <a:defRPr sz="1500" b="1" i="0" u="none" strike="noStrike" kern="1200" baseline="0">
                    <a:solidFill>
                      <a:schemeClr val="tx1"/>
                    </a:solidFill>
                    <a:latin typeface="Uni Sans Book"/>
                    <a:ea typeface="+mn-ea"/>
                    <a:cs typeface="+mn-cs"/>
                  </a:defRPr>
                </a:pPr>
                <a:r>
                  <a:rPr lang="en-US" sz="1500" b="1"/>
                  <a:t>Screening-Diagnostic Algorithm</a:t>
                </a:r>
              </a:p>
            </c:rich>
          </c:tx>
          <c:layout/>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Uni Sans Book"/>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Uni Sans Book"/>
                <a:ea typeface="+mn-ea"/>
                <a:cs typeface="+mn-cs"/>
              </a:defRPr>
            </a:pPr>
            <a:endParaRPr lang="en-US"/>
          </a:p>
        </c:txPr>
        <c:crossAx val="538246536"/>
        <c:crosses val="autoZero"/>
        <c:auto val="1"/>
        <c:lblAlgn val="ctr"/>
        <c:lblOffset val="100"/>
        <c:noMultiLvlLbl val="0"/>
      </c:catAx>
      <c:valAx>
        <c:axId val="538246536"/>
        <c:scaling>
          <c:orientation val="minMax"/>
        </c:scaling>
        <c:delete val="0"/>
        <c:axPos val="l"/>
        <c:title>
          <c:tx>
            <c:rich>
              <a:bodyPr rot="-5400000" spcFirstLastPara="1" vertOverflow="ellipsis" vert="horz" wrap="square" anchor="ctr" anchorCtr="1"/>
              <a:lstStyle/>
              <a:p>
                <a:pPr>
                  <a:defRPr sz="1500" b="1" i="0" u="none" strike="noStrike" kern="1200" baseline="0">
                    <a:solidFill>
                      <a:schemeClr val="tx1"/>
                    </a:solidFill>
                    <a:latin typeface="Uni Sans Book"/>
                    <a:ea typeface="+mn-ea"/>
                    <a:cs typeface="+mn-cs"/>
                  </a:defRPr>
                </a:pPr>
                <a:r>
                  <a:rPr lang="en-US" sz="1500" b="1"/>
                  <a:t>Relative Percent Decrease from 2016 to 2035</a:t>
                </a:r>
              </a:p>
            </c:rich>
          </c:tx>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Uni Sans Book"/>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Uni Sans Book"/>
                <a:ea typeface="+mn-ea"/>
                <a:cs typeface="+mn-cs"/>
              </a:defRPr>
            </a:pPr>
            <a:endParaRPr lang="en-US"/>
          </a:p>
        </c:txPr>
        <c:crossAx val="538243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Uni Sans Book"/>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5984944220238"/>
          <c:y val="4.8984996971022418E-2"/>
          <c:w val="0.7397950069293836"/>
          <c:h val="0.82875794066195529"/>
        </c:manualLayout>
      </c:layout>
      <c:barChart>
        <c:barDir val="col"/>
        <c:grouping val="clustered"/>
        <c:varyColors val="0"/>
        <c:ser>
          <c:idx val="0"/>
          <c:order val="0"/>
          <c:tx>
            <c:strRef>
              <c:f>'Number of Tests'!$E$2</c:f>
              <c:strCache>
                <c:ptCount val="1"/>
                <c:pt idx="0">
                  <c:v>CRP</c:v>
                </c:pt>
              </c:strCache>
            </c:strRef>
          </c:tx>
          <c:spPr>
            <a:solidFill>
              <a:schemeClr val="tx1"/>
            </a:solidFill>
            <a:ln>
              <a:noFill/>
            </a:ln>
            <a:effectLst/>
          </c:spPr>
          <c:invertIfNegative val="0"/>
          <c:cat>
            <c:strLit>
              <c:ptCount val="2"/>
              <c:pt idx="0">
                <c:v>With uLAM</c:v>
              </c:pt>
              <c:pt idx="1">
                <c:v>Without uLAM</c:v>
              </c:pt>
            </c:strLit>
          </c:cat>
          <c:val>
            <c:numRef>
              <c:f>('Number of Tests'!$C$2,'Number of Tests'!$C$5)</c:f>
              <c:numCache>
                <c:formatCode>General</c:formatCode>
                <c:ptCount val="2"/>
                <c:pt idx="0">
                  <c:v>91.228609999999989</c:v>
                </c:pt>
                <c:pt idx="1">
                  <c:v>1173.0920000000001</c:v>
                </c:pt>
              </c:numCache>
            </c:numRef>
          </c:val>
          <c:extLst>
            <c:ext xmlns:c16="http://schemas.microsoft.com/office/drawing/2014/chart" uri="{C3380CC4-5D6E-409C-BE32-E72D297353CC}">
              <c16:uniqueId val="{00000000-9670-4688-8D9B-E2C2188E7644}"/>
            </c:ext>
          </c:extLst>
        </c:ser>
        <c:ser>
          <c:idx val="1"/>
          <c:order val="1"/>
          <c:tx>
            <c:strRef>
              <c:f>'Number of Tests'!$E$4</c:f>
              <c:strCache>
                <c:ptCount val="1"/>
                <c:pt idx="0">
                  <c:v>4SS</c:v>
                </c:pt>
              </c:strCache>
            </c:strRef>
          </c:tx>
          <c:spPr>
            <a:solidFill>
              <a:schemeClr val="bg1">
                <a:lumMod val="50000"/>
              </a:schemeClr>
            </a:solidFill>
            <a:ln>
              <a:noFill/>
            </a:ln>
            <a:effectLst/>
          </c:spPr>
          <c:invertIfNegative val="0"/>
          <c:cat>
            <c:strLit>
              <c:ptCount val="2"/>
              <c:pt idx="0">
                <c:v>With uLAM</c:v>
              </c:pt>
              <c:pt idx="1">
                <c:v>Without uLAM</c:v>
              </c:pt>
            </c:strLit>
          </c:cat>
          <c:val>
            <c:numRef>
              <c:f>('Number of Tests'!$C$3,'Number of Tests'!$C$4)</c:f>
              <c:numCache>
                <c:formatCode>General</c:formatCode>
                <c:ptCount val="2"/>
                <c:pt idx="0">
                  <c:v>211.93989999999999</c:v>
                </c:pt>
                <c:pt idx="1">
                  <c:v>2731.7530000000002</c:v>
                </c:pt>
              </c:numCache>
            </c:numRef>
          </c:val>
          <c:extLst>
            <c:ext xmlns:c16="http://schemas.microsoft.com/office/drawing/2014/chart" uri="{C3380CC4-5D6E-409C-BE32-E72D297353CC}">
              <c16:uniqueId val="{00000001-9670-4688-8D9B-E2C2188E7644}"/>
            </c:ext>
          </c:extLst>
        </c:ser>
        <c:dLbls>
          <c:showLegendKey val="0"/>
          <c:showVal val="0"/>
          <c:showCatName val="0"/>
          <c:showSerName val="0"/>
          <c:showPercent val="0"/>
          <c:showBubbleSize val="0"/>
        </c:dLbls>
        <c:gapWidth val="219"/>
        <c:overlap val="-27"/>
        <c:axId val="474433936"/>
        <c:axId val="474437544"/>
      </c:barChart>
      <c:catAx>
        <c:axId val="474433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Uni Sans Book"/>
                <a:ea typeface="+mn-ea"/>
                <a:cs typeface="+mn-cs"/>
              </a:defRPr>
            </a:pPr>
            <a:endParaRPr lang="en-US"/>
          </a:p>
        </c:txPr>
        <c:crossAx val="474437544"/>
        <c:crosses val="autoZero"/>
        <c:auto val="1"/>
        <c:lblAlgn val="ctr"/>
        <c:lblOffset val="100"/>
        <c:noMultiLvlLbl val="0"/>
      </c:catAx>
      <c:valAx>
        <c:axId val="474437544"/>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Uni Sans Book"/>
                    <a:ea typeface="+mn-ea"/>
                    <a:cs typeface="+mn-cs"/>
                  </a:defRPr>
                </a:pPr>
                <a:r>
                  <a:rPr lang="en-US" b="1">
                    <a:solidFill>
                      <a:schemeClr val="tx1"/>
                    </a:solidFill>
                  </a:rPr>
                  <a:t>Number of GeneXpert Tests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Uni Sans Book"/>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Uni Sans Book"/>
                <a:ea typeface="+mn-ea"/>
                <a:cs typeface="+mn-cs"/>
              </a:defRPr>
            </a:pPr>
            <a:endParaRPr lang="en-US"/>
          </a:p>
        </c:txPr>
        <c:crossAx val="474433936"/>
        <c:crosses val="autoZero"/>
        <c:crossBetween val="between"/>
      </c:valAx>
      <c:spPr>
        <a:noFill/>
        <a:ln>
          <a:noFill/>
        </a:ln>
        <a:effectLst/>
      </c:spPr>
    </c:plotArea>
    <c:legend>
      <c:legendPos val="r"/>
      <c:layout>
        <c:manualLayout>
          <c:xMode val="edge"/>
          <c:yMode val="edge"/>
          <c:x val="0.8908005934449541"/>
          <c:y val="0.41937527548496817"/>
          <c:w val="7.3857064772014938E-2"/>
          <c:h val="0.142044621825174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Uni Sans Book"/>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Uni Sans Book"/>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A1B70-ABD5-4459-BF2E-99B71E798A13}" type="datetimeFigureOut">
              <a:rPr lang="en-US" smtClean="0"/>
              <a:t>4/15/2019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1D88C-12C7-487C-9AE9-11D60FB85CDC}" type="slidenum">
              <a:rPr lang="en-US" smtClean="0"/>
              <a:t>‹#›</a:t>
            </a:fld>
            <a:endParaRPr lang="en-US"/>
          </a:p>
        </p:txBody>
      </p:sp>
    </p:spTree>
    <p:extLst>
      <p:ext uri="{BB962C8B-B14F-4D97-AF65-F5344CB8AC3E}">
        <p14:creationId xmlns:p14="http://schemas.microsoft.com/office/powerpoint/2010/main" val="14016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1D88C-12C7-487C-9AE9-11D60FB85CDC}" type="slidenum">
              <a:rPr lang="en-US" smtClean="0"/>
              <a:t>1</a:t>
            </a:fld>
            <a:endParaRPr lang="en-US"/>
          </a:p>
        </p:txBody>
      </p:sp>
    </p:spTree>
    <p:extLst>
      <p:ext uri="{BB962C8B-B14F-4D97-AF65-F5344CB8AC3E}">
        <p14:creationId xmlns:p14="http://schemas.microsoft.com/office/powerpoint/2010/main" val="40430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We’ll look at the relative decreases with each of these scenarios from 2016-2035 in comparison to baseline trends in the next slide for some of the highest performing algorithms, but here I mainly want to note that </a:t>
            </a:r>
            <a:r>
              <a:rPr lang="en-US" sz="1200" dirty="0">
                <a:latin typeface="Uni Sans Book"/>
              </a:rPr>
              <a:t>Administering TB testing at the time of annual HIV testing led to reductions in the TB incidence and mortality in South Africa under all screening-diagnostic scenarios compared to baseline trends.</a:t>
            </a:r>
          </a:p>
          <a:p>
            <a:endParaRPr lang="en-US" dirty="0"/>
          </a:p>
          <a:p>
            <a:r>
              <a:rPr lang="en-US" dirty="0"/>
              <a:t>The algorithm that had the greatest impact on the TB incidence and mortality was </a:t>
            </a:r>
            <a:r>
              <a:rPr lang="en-US" dirty="0" err="1"/>
              <a:t>CRP+GeneXpert</a:t>
            </a:r>
            <a:r>
              <a:rPr lang="en-US" dirty="0"/>
              <a:t>, even with realistic diagnostic delays built in.</a:t>
            </a:r>
          </a:p>
          <a:p>
            <a:endParaRPr lang="en-US" dirty="0"/>
          </a:p>
        </p:txBody>
      </p:sp>
      <p:sp>
        <p:nvSpPr>
          <p:cNvPr id="4" name="Slide Number Placeholder 3"/>
          <p:cNvSpPr>
            <a:spLocks noGrp="1"/>
          </p:cNvSpPr>
          <p:nvPr>
            <p:ph type="sldNum" sz="quarter" idx="5"/>
          </p:nvPr>
        </p:nvSpPr>
        <p:spPr/>
        <p:txBody>
          <a:bodyPr/>
          <a:lstStyle/>
          <a:p>
            <a:fld id="{4641D88C-12C7-487C-9AE9-11D60FB85CDC}" type="slidenum">
              <a:rPr lang="en-US" smtClean="0"/>
              <a:t>13</a:t>
            </a:fld>
            <a:endParaRPr lang="en-US"/>
          </a:p>
        </p:txBody>
      </p:sp>
    </p:spTree>
    <p:extLst>
      <p:ext uri="{BB962C8B-B14F-4D97-AF65-F5344CB8AC3E}">
        <p14:creationId xmlns:p14="http://schemas.microsoft.com/office/powerpoint/2010/main" val="300037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1D88C-12C7-487C-9AE9-11D60FB85CDC}" type="slidenum">
              <a:rPr lang="en-US" smtClean="0"/>
              <a:t>14</a:t>
            </a:fld>
            <a:endParaRPr lang="en-US"/>
          </a:p>
        </p:txBody>
      </p:sp>
    </p:spTree>
    <p:extLst>
      <p:ext uri="{BB962C8B-B14F-4D97-AF65-F5344CB8AC3E}">
        <p14:creationId xmlns:p14="http://schemas.microsoft.com/office/powerpoint/2010/main" val="229472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641D88C-12C7-487C-9AE9-11D60FB85CDC}" type="slidenum">
              <a:rPr lang="en-US" smtClean="0"/>
              <a:t>21</a:t>
            </a:fld>
            <a:endParaRPr lang="en-US"/>
          </a:p>
        </p:txBody>
      </p:sp>
    </p:spTree>
    <p:extLst>
      <p:ext uri="{BB962C8B-B14F-4D97-AF65-F5344CB8AC3E}">
        <p14:creationId xmlns:p14="http://schemas.microsoft.com/office/powerpoint/2010/main" val="152234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1D88C-12C7-487C-9AE9-11D60FB85CDC}" type="slidenum">
              <a:rPr lang="en-US" smtClean="0"/>
              <a:t>22</a:t>
            </a:fld>
            <a:endParaRPr lang="en-US"/>
          </a:p>
        </p:txBody>
      </p:sp>
    </p:spTree>
    <p:extLst>
      <p:ext uri="{BB962C8B-B14F-4D97-AF65-F5344CB8AC3E}">
        <p14:creationId xmlns:p14="http://schemas.microsoft.com/office/powerpoint/2010/main" val="420565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Uni Sans Book"/>
              </a:rPr>
              <a:t>The introduction of </a:t>
            </a:r>
            <a:r>
              <a:rPr lang="en-US" sz="1200" dirty="0" err="1">
                <a:latin typeface="Uni Sans Book"/>
              </a:rPr>
              <a:t>uLAM</a:t>
            </a:r>
            <a:r>
              <a:rPr lang="en-US" sz="1200" dirty="0">
                <a:latin typeface="Uni Sans Book"/>
              </a:rPr>
              <a:t> between screening (by either CRP or 4SS) and confirmatory GeneXpert results in a </a:t>
            </a:r>
            <a:r>
              <a:rPr lang="en-US" sz="1200" b="1" dirty="0">
                <a:latin typeface="Uni Sans Book"/>
              </a:rPr>
              <a:t>92%</a:t>
            </a:r>
            <a:r>
              <a:rPr lang="en-US" sz="1200" dirty="0">
                <a:latin typeface="Uni Sans Book"/>
              </a:rPr>
              <a:t> reduction in the number of GeneXpert tests ordered at the time of annual HIV testing</a:t>
            </a:r>
          </a:p>
          <a:p>
            <a:endParaRPr lang="en-US" dirty="0"/>
          </a:p>
        </p:txBody>
      </p:sp>
      <p:sp>
        <p:nvSpPr>
          <p:cNvPr id="4" name="Slide Number Placeholder 3"/>
          <p:cNvSpPr>
            <a:spLocks noGrp="1"/>
          </p:cNvSpPr>
          <p:nvPr>
            <p:ph type="sldNum" sz="quarter" idx="5"/>
          </p:nvPr>
        </p:nvSpPr>
        <p:spPr/>
        <p:txBody>
          <a:bodyPr/>
          <a:lstStyle/>
          <a:p>
            <a:fld id="{4641D88C-12C7-487C-9AE9-11D60FB85CDC}" type="slidenum">
              <a:rPr lang="en-US" smtClean="0"/>
              <a:t>23</a:t>
            </a:fld>
            <a:endParaRPr lang="en-US"/>
          </a:p>
        </p:txBody>
      </p:sp>
    </p:spTree>
    <p:extLst>
      <p:ext uri="{BB962C8B-B14F-4D97-AF65-F5344CB8AC3E}">
        <p14:creationId xmlns:p14="http://schemas.microsoft.com/office/powerpoint/2010/main" val="294135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there are 10 million TB cases worldwide, TB is the leading cause of death among persons living with HIV, and that most TB deaths are preventable with early diagnosis and treatment</a:t>
            </a:r>
          </a:p>
          <a:p>
            <a:pPr marL="0" indent="0">
              <a:buNone/>
            </a:pPr>
            <a:endParaRPr lang="en-US" dirty="0"/>
          </a:p>
          <a:p>
            <a:pPr marL="0" indent="0">
              <a:buNone/>
            </a:pPr>
            <a:r>
              <a:rPr lang="en-US" dirty="0"/>
              <a:t>However, Traditional TB testing algorithms rely on symptom screening and sputum-based diagnostic tests, which are less sensitive among PLHIV and often result in treatment delays and loss to follow-up.</a:t>
            </a:r>
          </a:p>
          <a:p>
            <a:pPr marL="0" indent="0">
              <a:buNone/>
            </a:pPr>
            <a:endParaRPr lang="en-US" dirty="0"/>
          </a:p>
          <a:p>
            <a:pPr marL="0" indent="0">
              <a:buNone/>
            </a:pPr>
            <a:r>
              <a:rPr lang="en-US" dirty="0"/>
              <a:t>In South Africa alone, an estimated 20-30% of TB cases go undiagnosed, and approximately 70% of these are missed as a result of diagnostic failures.</a:t>
            </a:r>
          </a:p>
          <a:p>
            <a:pPr marL="0" indent="0">
              <a:buNone/>
            </a:pPr>
            <a:endParaRPr lang="en-US" dirty="0"/>
          </a:p>
          <a:p>
            <a:pPr marL="0" indent="0">
              <a:buNone/>
            </a:pPr>
            <a:r>
              <a:rPr lang="en-US" dirty="0"/>
              <a:t>Understanding which diagnostic algorithms could improve these missed opportunities have important implications for TB prevention and control globally.</a:t>
            </a:r>
          </a:p>
          <a:p>
            <a:endParaRPr lang="en-US" dirty="0"/>
          </a:p>
        </p:txBody>
      </p:sp>
      <p:sp>
        <p:nvSpPr>
          <p:cNvPr id="4" name="Slide Number Placeholder 3"/>
          <p:cNvSpPr>
            <a:spLocks noGrp="1"/>
          </p:cNvSpPr>
          <p:nvPr>
            <p:ph type="sldNum" sz="quarter" idx="5"/>
          </p:nvPr>
        </p:nvSpPr>
        <p:spPr/>
        <p:txBody>
          <a:bodyPr/>
          <a:lstStyle/>
          <a:p>
            <a:fld id="{4641D88C-12C7-487C-9AE9-11D60FB85CDC}" type="slidenum">
              <a:rPr lang="en-US" smtClean="0"/>
              <a:t>3</a:t>
            </a:fld>
            <a:endParaRPr lang="en-US"/>
          </a:p>
        </p:txBody>
      </p:sp>
    </p:spTree>
    <p:extLst>
      <p:ext uri="{BB962C8B-B14F-4D97-AF65-F5344CB8AC3E}">
        <p14:creationId xmlns:p14="http://schemas.microsoft.com/office/powerpoint/2010/main" val="268916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4SS is the recommended screening algorithm by the WHO and is currently considered the standard of care in South Africa</a:t>
            </a:r>
          </a:p>
          <a:p>
            <a:r>
              <a:rPr lang="en-US" dirty="0"/>
              <a:t>It consists of asking patients for the presence of any cough, weight loss, fever, and/or night sweats</a:t>
            </a:r>
          </a:p>
          <a:p>
            <a:endParaRPr lang="en-US" dirty="0"/>
          </a:p>
          <a:p>
            <a:r>
              <a:rPr lang="en-US" dirty="0"/>
              <a:t>C-Reactive Protein is a broad inflammatory marker that’s been used in clinical practice to screen for inflammation, but it is currently being evaluated as a point-of-care screening tool for TB</a:t>
            </a:r>
          </a:p>
          <a:p>
            <a:endParaRPr lang="en-US" dirty="0"/>
          </a:p>
          <a:p>
            <a:r>
              <a:rPr lang="en-US" dirty="0"/>
              <a:t>In terms of available diagnostics, GeneXpert is widely used as a diagnostic tool for TB and can detect rifampicin resistance. Although it was designed to be used at the point of care, prior research has suggested that in South Africa, it’s being administered in central laboratories resulting in a sometimes nearly one-week delay in receiving the test result.</a:t>
            </a:r>
          </a:p>
          <a:p>
            <a:endParaRPr lang="en-US" dirty="0"/>
          </a:p>
          <a:p>
            <a:r>
              <a:rPr lang="en-US" dirty="0"/>
              <a:t>Urine lipoarabinomannan, which I’ll refer to as </a:t>
            </a:r>
            <a:r>
              <a:rPr lang="en-US" dirty="0" err="1"/>
              <a:t>uLAM</a:t>
            </a:r>
            <a:r>
              <a:rPr lang="en-US" dirty="0"/>
              <a:t> for the remainder of the presentation, is also currently being evaluated as a point-of-care diagnostic tool for TB. The first generation </a:t>
            </a:r>
            <a:r>
              <a:rPr lang="en-US" dirty="0" err="1"/>
              <a:t>uLAM</a:t>
            </a:r>
            <a:r>
              <a:rPr lang="en-US" dirty="0"/>
              <a:t>, developed by Alere, had a low sensitivity among those who are HIV negative and persons living with HIV with a CD4 count greater than 100. As of November 2015, this diagnostic tool is currently only recommended for persons living with HIV who have a CD4 count lower than 100 and/or are “seriously ill”</a:t>
            </a:r>
          </a:p>
        </p:txBody>
      </p:sp>
      <p:sp>
        <p:nvSpPr>
          <p:cNvPr id="4" name="Slide Number Placeholder 3"/>
          <p:cNvSpPr>
            <a:spLocks noGrp="1"/>
          </p:cNvSpPr>
          <p:nvPr>
            <p:ph type="sldNum" sz="quarter" idx="5"/>
          </p:nvPr>
        </p:nvSpPr>
        <p:spPr/>
        <p:txBody>
          <a:bodyPr/>
          <a:lstStyle/>
          <a:p>
            <a:fld id="{4641D88C-12C7-487C-9AE9-11D60FB85CDC}" type="slidenum">
              <a:rPr lang="en-US" smtClean="0"/>
              <a:t>4</a:t>
            </a:fld>
            <a:endParaRPr lang="en-US"/>
          </a:p>
        </p:txBody>
      </p:sp>
    </p:spTree>
    <p:extLst>
      <p:ext uri="{BB962C8B-B14F-4D97-AF65-F5344CB8AC3E}">
        <p14:creationId xmlns:p14="http://schemas.microsoft.com/office/powerpoint/2010/main" val="315215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most recent South African TB Testing guidelines as of 2014, the main thing I want to highlight here is that current TB testing algorithms rely on TB symptom screening and sputum-based diagnostic tests, which are less sensitive among PLHIV and often result in treatment delays and loss to follow-up since patients have to come back to the clinic to obtain the result</a:t>
            </a:r>
          </a:p>
          <a:p>
            <a:endParaRPr lang="en-US" dirty="0"/>
          </a:p>
          <a:p>
            <a:endParaRPr lang="en-US" dirty="0"/>
          </a:p>
        </p:txBody>
      </p:sp>
      <p:sp>
        <p:nvSpPr>
          <p:cNvPr id="4" name="Slide Number Placeholder 3"/>
          <p:cNvSpPr>
            <a:spLocks noGrp="1"/>
          </p:cNvSpPr>
          <p:nvPr>
            <p:ph type="sldNum" sz="quarter" idx="5"/>
          </p:nvPr>
        </p:nvSpPr>
        <p:spPr/>
        <p:txBody>
          <a:bodyPr/>
          <a:lstStyle/>
          <a:p>
            <a:fld id="{35D223F9-6396-4BB9-9814-3471E2C99C31}" type="slidenum">
              <a:rPr lang="en-US" smtClean="0"/>
              <a:t>5</a:t>
            </a:fld>
            <a:endParaRPr lang="en-US"/>
          </a:p>
        </p:txBody>
      </p:sp>
    </p:spTree>
    <p:extLst>
      <p:ext uri="{BB962C8B-B14F-4D97-AF65-F5344CB8AC3E}">
        <p14:creationId xmlns:p14="http://schemas.microsoft.com/office/powerpoint/2010/main" val="96398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again a graphic from the South African TB testing Guidelines, and illustrates that these sputum-based tests and current algorithms fail to provide an objective way to reliably diagnose TB among PLHIV.  The current guidelines recommend additional tests which may further delay diagnosis and lead to losses to follow-up, ultimately resulting in individuals delaying treatment and developing more advanced disease.</a:t>
            </a:r>
          </a:p>
        </p:txBody>
      </p:sp>
      <p:sp>
        <p:nvSpPr>
          <p:cNvPr id="4" name="Slide Number Placeholder 3"/>
          <p:cNvSpPr>
            <a:spLocks noGrp="1"/>
          </p:cNvSpPr>
          <p:nvPr>
            <p:ph type="sldNum" sz="quarter" idx="5"/>
          </p:nvPr>
        </p:nvSpPr>
        <p:spPr/>
        <p:txBody>
          <a:bodyPr/>
          <a:lstStyle/>
          <a:p>
            <a:fld id="{35D223F9-6396-4BB9-9814-3471E2C99C31}" type="slidenum">
              <a:rPr lang="en-US" smtClean="0"/>
              <a:t>6</a:t>
            </a:fld>
            <a:endParaRPr lang="en-US"/>
          </a:p>
        </p:txBody>
      </p:sp>
    </p:spTree>
    <p:extLst>
      <p:ext uri="{BB962C8B-B14F-4D97-AF65-F5344CB8AC3E}">
        <p14:creationId xmlns:p14="http://schemas.microsoft.com/office/powerpoint/2010/main" val="260844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EMOD-TB is an individual-based, stochastic mathematical model of infectious disease transmission that is calibrated to historical estimates of South African TB disease incidence and mortality, accounts for the natural history of TB and HIV and their associated care cascades, including care seeking behavior, ART initiation and scale-up, and CD4 decline and reconstitution</a:t>
            </a:r>
          </a:p>
        </p:txBody>
      </p:sp>
      <p:sp>
        <p:nvSpPr>
          <p:cNvPr id="4" name="Slide Number Placeholder 3"/>
          <p:cNvSpPr>
            <a:spLocks noGrp="1"/>
          </p:cNvSpPr>
          <p:nvPr>
            <p:ph type="sldNum" sz="quarter" idx="5"/>
          </p:nvPr>
        </p:nvSpPr>
        <p:spPr/>
        <p:txBody>
          <a:bodyPr/>
          <a:lstStyle/>
          <a:p>
            <a:fld id="{4641D88C-12C7-487C-9AE9-11D60FB85CDC}" type="slidenum">
              <a:rPr lang="en-US" smtClean="0"/>
              <a:t>8</a:t>
            </a:fld>
            <a:endParaRPr lang="en-US"/>
          </a:p>
        </p:txBody>
      </p:sp>
    </p:spTree>
    <p:extLst>
      <p:ext uri="{BB962C8B-B14F-4D97-AF65-F5344CB8AC3E}">
        <p14:creationId xmlns:p14="http://schemas.microsoft.com/office/powerpoint/2010/main" val="35855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1D88C-12C7-487C-9AE9-11D60FB85CDC}" type="slidenum">
              <a:rPr lang="en-US" smtClean="0"/>
              <a:t>9</a:t>
            </a:fld>
            <a:endParaRPr lang="en-US"/>
          </a:p>
        </p:txBody>
      </p:sp>
    </p:spTree>
    <p:extLst>
      <p:ext uri="{BB962C8B-B14F-4D97-AF65-F5344CB8AC3E}">
        <p14:creationId xmlns:p14="http://schemas.microsoft.com/office/powerpoint/2010/main" val="405907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tests were modelled at the point-of-care except for GeneXpert, which had a 6 day diagnostic delay based on estimates from a study conducted in South Africa</a:t>
            </a:r>
          </a:p>
        </p:txBody>
      </p:sp>
      <p:sp>
        <p:nvSpPr>
          <p:cNvPr id="4" name="Slide Number Placeholder 3"/>
          <p:cNvSpPr>
            <a:spLocks noGrp="1"/>
          </p:cNvSpPr>
          <p:nvPr>
            <p:ph type="sldNum" sz="quarter" idx="5"/>
          </p:nvPr>
        </p:nvSpPr>
        <p:spPr/>
        <p:txBody>
          <a:bodyPr/>
          <a:lstStyle/>
          <a:p>
            <a:fld id="{4641D88C-12C7-487C-9AE9-11D60FB85CDC}" type="slidenum">
              <a:rPr lang="en-US" smtClean="0"/>
              <a:t>11</a:t>
            </a:fld>
            <a:endParaRPr lang="en-US"/>
          </a:p>
        </p:txBody>
      </p:sp>
    </p:spTree>
    <p:extLst>
      <p:ext uri="{BB962C8B-B14F-4D97-AF65-F5344CB8AC3E}">
        <p14:creationId xmlns:p14="http://schemas.microsoft.com/office/powerpoint/2010/main" val="178285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 wanted to briefly show the model fit in terms of TB incidence and mortality, although the model doesn’t fit as well to more recent mortality and incidence estimates, it does match the general trend for both the incidence and mortality</a:t>
            </a:r>
          </a:p>
        </p:txBody>
      </p:sp>
      <p:sp>
        <p:nvSpPr>
          <p:cNvPr id="4" name="Slide Number Placeholder 3"/>
          <p:cNvSpPr>
            <a:spLocks noGrp="1"/>
          </p:cNvSpPr>
          <p:nvPr>
            <p:ph type="sldNum" sz="quarter" idx="5"/>
          </p:nvPr>
        </p:nvSpPr>
        <p:spPr/>
        <p:txBody>
          <a:bodyPr/>
          <a:lstStyle/>
          <a:p>
            <a:fld id="{4641D88C-12C7-487C-9AE9-11D60FB85CDC}" type="slidenum">
              <a:rPr lang="en-US" smtClean="0"/>
              <a:t>12</a:t>
            </a:fld>
            <a:endParaRPr lang="en-US"/>
          </a:p>
        </p:txBody>
      </p:sp>
    </p:spTree>
    <p:extLst>
      <p:ext uri="{BB962C8B-B14F-4D97-AF65-F5344CB8AC3E}">
        <p14:creationId xmlns:p14="http://schemas.microsoft.com/office/powerpoint/2010/main" val="1052392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257987"/>
            <a:ext cx="6972300" cy="1945045"/>
          </a:xfrm>
          <a:prstGeom prst="rect">
            <a:avLst/>
          </a:prstGeom>
        </p:spPr>
        <p:txBody>
          <a:bodyPr anchor="b">
            <a:normAutofit/>
          </a:bodyPr>
          <a:lstStyle>
            <a:lvl1pPr marL="0" indent="0" algn="l">
              <a:lnSpc>
                <a:spcPct val="100000"/>
              </a:lnSpc>
              <a:buNone/>
              <a:defRPr sz="36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587" y="4559537"/>
            <a:ext cx="2284303" cy="112770"/>
          </a:xfrm>
          <a:prstGeom prst="rect">
            <a:avLst/>
          </a:prstGeom>
        </p:spPr>
      </p:pic>
      <p:sp>
        <p:nvSpPr>
          <p:cNvPr id="10" name="Rectangle 9"/>
          <p:cNvSpPr/>
          <p:nvPr userDrawn="1"/>
        </p:nvSpPr>
        <p:spPr>
          <a:xfrm>
            <a:off x="0" y="6629400"/>
            <a:ext cx="9144000" cy="228600"/>
          </a:xfrm>
          <a:prstGeom prst="rect">
            <a:avLst/>
          </a:prstGeom>
          <a:solidFill>
            <a:srgbClr val="8F7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5"/>
          <p:cNvSpPr>
            <a:spLocks noGrp="1"/>
          </p:cNvSpPr>
          <p:nvPr>
            <p:ph type="body" sz="quarter" idx="12" hasCustomPrompt="1"/>
          </p:nvPr>
        </p:nvSpPr>
        <p:spPr>
          <a:xfrm>
            <a:off x="813587" y="4975993"/>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47"/>
            <a:ext cx="9144000" cy="1251369"/>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594529"/>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Rectangle 11"/>
          <p:cNvSpPr/>
          <p:nvPr userDrawn="1"/>
        </p:nvSpPr>
        <p:spPr>
          <a:xfrm>
            <a:off x="0" y="0"/>
            <a:ext cx="9144000" cy="228600"/>
          </a:xfrm>
          <a:prstGeom prst="rect">
            <a:avLst/>
          </a:prstGeom>
          <a:solidFill>
            <a:srgbClr val="33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3006F"/>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3087"/>
            <a:ext cx="9144000" cy="834913"/>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Rectangle 11"/>
          <p:cNvSpPr/>
          <p:nvPr userDrawn="1"/>
        </p:nvSpPr>
        <p:spPr>
          <a:xfrm>
            <a:off x="0" y="0"/>
            <a:ext cx="9144000" cy="228600"/>
          </a:xfrm>
          <a:prstGeom prst="rect">
            <a:avLst/>
          </a:prstGeom>
          <a:solidFill>
            <a:srgbClr val="33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3006F"/>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3087"/>
            <a:ext cx="9144000" cy="834913"/>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145015"/>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1" name="Rectangle 10"/>
          <p:cNvSpPr/>
          <p:nvPr userDrawn="1"/>
        </p:nvSpPr>
        <p:spPr>
          <a:xfrm>
            <a:off x="0" y="0"/>
            <a:ext cx="9144000" cy="228600"/>
          </a:xfrm>
          <a:prstGeom prst="rect">
            <a:avLst/>
          </a:prstGeom>
          <a:solidFill>
            <a:srgbClr val="33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3006F"/>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3087"/>
            <a:ext cx="9144000" cy="834913"/>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375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69354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hahannah@uw.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hyperlink" Target="https://sahivsoc.org/Files/20C%20-%20Paul%20Drain%20-%20TB%20diagnosis%20at%20PHC.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icrobeonline.com/genexpert-mtbrif-assay-principle-procedure-results-interpretations/" TargetMode="External"/><Relationship Id="rId5" Type="http://schemas.openxmlformats.org/officeDocument/2006/relationships/image" Target="../media/image7.png"/><Relationship Id="rId4" Type="http://schemas.openxmlformats.org/officeDocument/2006/relationships/image" Target="../media/image7.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2281732"/>
            <a:ext cx="6972300" cy="2254173"/>
          </a:xfrm>
        </p:spPr>
        <p:txBody>
          <a:bodyPr>
            <a:noAutofit/>
          </a:bodyPr>
          <a:lstStyle/>
          <a:p>
            <a:r>
              <a:rPr lang="en-US" sz="3000" dirty="0">
                <a:solidFill>
                  <a:schemeClr val="accent5"/>
                </a:solidFill>
                <a:latin typeface="Encode Sans Normal" panose="02000000000000000000" pitchFamily="2" charset="0"/>
              </a:rPr>
              <a:t>The Population Level Impact of Novel, Point-of-Care Screening-Diagnostic Algorithms for Tuberculosis when Administered with Annual HIV Testing in South Africa: A Mathematical Modeling Analysis </a:t>
            </a:r>
          </a:p>
        </p:txBody>
      </p:sp>
      <p:sp>
        <p:nvSpPr>
          <p:cNvPr id="3" name="TextBox 2">
            <a:extLst>
              <a:ext uri="{FF2B5EF4-FFF2-40B4-BE49-F238E27FC236}">
                <a16:creationId xmlns:a16="http://schemas.microsoft.com/office/drawing/2014/main" id="{84C2A2AC-E195-4ACF-B622-07D166FB28ED}"/>
              </a:ext>
            </a:extLst>
          </p:cNvPr>
          <p:cNvSpPr txBox="1"/>
          <p:nvPr/>
        </p:nvSpPr>
        <p:spPr>
          <a:xfrm>
            <a:off x="671757" y="4800572"/>
            <a:ext cx="4790580" cy="1846659"/>
          </a:xfrm>
          <a:prstGeom prst="rect">
            <a:avLst/>
          </a:prstGeom>
          <a:noFill/>
        </p:spPr>
        <p:txBody>
          <a:bodyPr wrap="square" rtlCol="0">
            <a:spAutoFit/>
          </a:bodyPr>
          <a:lstStyle/>
          <a:p>
            <a:r>
              <a:rPr lang="en-US" sz="2400" b="1" dirty="0">
                <a:solidFill>
                  <a:schemeClr val="accent5"/>
                </a:solidFill>
                <a:latin typeface="Uni Sans Regular"/>
              </a:rPr>
              <a:t>Haylea Hannah, MSPH</a:t>
            </a:r>
          </a:p>
          <a:p>
            <a:r>
              <a:rPr lang="en-US" sz="2400" dirty="0">
                <a:solidFill>
                  <a:schemeClr val="accent5"/>
                </a:solidFill>
                <a:latin typeface="Uni Sans Regular"/>
              </a:rPr>
              <a:t>Bradley G. Wagner</a:t>
            </a:r>
          </a:p>
          <a:p>
            <a:r>
              <a:rPr lang="en-US" sz="2400" dirty="0">
                <a:solidFill>
                  <a:schemeClr val="accent5"/>
                </a:solidFill>
                <a:latin typeface="Uni Sans Regular"/>
              </a:rPr>
              <a:t>Stewart Chang</a:t>
            </a:r>
          </a:p>
          <a:p>
            <a:r>
              <a:rPr lang="en-US" sz="2400" dirty="0">
                <a:solidFill>
                  <a:schemeClr val="accent5"/>
                </a:solidFill>
                <a:latin typeface="Uni Sans Regular"/>
              </a:rPr>
              <a:t>Paul W. Drain</a:t>
            </a:r>
          </a:p>
          <a:p>
            <a:endParaRPr lang="en-US"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07E2B-326E-483B-A4D9-121C06B90766}"/>
              </a:ext>
            </a:extLst>
          </p:cNvPr>
          <p:cNvSpPr>
            <a:spLocks noGrp="1"/>
          </p:cNvSpPr>
          <p:nvPr>
            <p:ph type="body" sz="quarter" idx="10"/>
          </p:nvPr>
        </p:nvSpPr>
        <p:spPr/>
        <p:txBody>
          <a:bodyPr/>
          <a:lstStyle/>
          <a:p>
            <a:r>
              <a:rPr lang="en-US" dirty="0"/>
              <a:t>Methods: Screening Test Performance</a:t>
            </a:r>
          </a:p>
        </p:txBody>
      </p:sp>
      <p:graphicFrame>
        <p:nvGraphicFramePr>
          <p:cNvPr id="4" name="Table 3">
            <a:extLst>
              <a:ext uri="{FF2B5EF4-FFF2-40B4-BE49-F238E27FC236}">
                <a16:creationId xmlns:a16="http://schemas.microsoft.com/office/drawing/2014/main" id="{7D42DC2E-32B6-4920-9929-F943DB192C9F}"/>
              </a:ext>
            </a:extLst>
          </p:cNvPr>
          <p:cNvGraphicFramePr>
            <a:graphicFrameLocks noGrp="1"/>
          </p:cNvGraphicFramePr>
          <p:nvPr>
            <p:extLst>
              <p:ext uri="{D42A27DB-BD31-4B8C-83A1-F6EECF244321}">
                <p14:modId xmlns:p14="http://schemas.microsoft.com/office/powerpoint/2010/main" val="676157480"/>
              </p:ext>
            </p:extLst>
          </p:nvPr>
        </p:nvGraphicFramePr>
        <p:xfrm>
          <a:off x="671757" y="1839041"/>
          <a:ext cx="8184661" cy="3629179"/>
        </p:xfrm>
        <a:graphic>
          <a:graphicData uri="http://schemas.openxmlformats.org/drawingml/2006/table">
            <a:tbl>
              <a:tblPr firstRow="1" bandRow="1">
                <a:tableStyleId>{5C22544A-7EE6-4342-B048-85BDC9FD1C3A}</a:tableStyleId>
              </a:tblPr>
              <a:tblGrid>
                <a:gridCol w="2403921">
                  <a:extLst>
                    <a:ext uri="{9D8B030D-6E8A-4147-A177-3AD203B41FA5}">
                      <a16:colId xmlns:a16="http://schemas.microsoft.com/office/drawing/2014/main" val="2838670314"/>
                    </a:ext>
                  </a:extLst>
                </a:gridCol>
                <a:gridCol w="2287892">
                  <a:extLst>
                    <a:ext uri="{9D8B030D-6E8A-4147-A177-3AD203B41FA5}">
                      <a16:colId xmlns:a16="http://schemas.microsoft.com/office/drawing/2014/main" val="3039279552"/>
                    </a:ext>
                  </a:extLst>
                </a:gridCol>
                <a:gridCol w="1760561">
                  <a:extLst>
                    <a:ext uri="{9D8B030D-6E8A-4147-A177-3AD203B41FA5}">
                      <a16:colId xmlns:a16="http://schemas.microsoft.com/office/drawing/2014/main" val="1611962741"/>
                    </a:ext>
                  </a:extLst>
                </a:gridCol>
                <a:gridCol w="1732287">
                  <a:extLst>
                    <a:ext uri="{9D8B030D-6E8A-4147-A177-3AD203B41FA5}">
                      <a16:colId xmlns:a16="http://schemas.microsoft.com/office/drawing/2014/main" val="3608682255"/>
                    </a:ext>
                  </a:extLst>
                </a:gridCol>
              </a:tblGrid>
              <a:tr h="839613">
                <a:tc>
                  <a:txBody>
                    <a:bodyPr/>
                    <a:lstStyle/>
                    <a:p>
                      <a:pPr>
                        <a:lnSpc>
                          <a:spcPct val="107000"/>
                        </a:lnSpc>
                        <a:spcAft>
                          <a:spcPts val="0"/>
                        </a:spcAft>
                      </a:pPr>
                      <a:r>
                        <a:rPr lang="en-US" sz="1800" b="1" dirty="0">
                          <a:effectLst/>
                          <a:latin typeface="Uni Sans Regular"/>
                        </a:rPr>
                        <a:t>Testing Mechanism</a:t>
                      </a:r>
                      <a:endParaRPr lang="en-US" sz="1800" b="1" dirty="0">
                        <a:effectLst/>
                        <a:latin typeface="Uni Sans Regular"/>
                        <a:cs typeface="Times New Roman" panose="02020603050405020304" pitchFamily="18" charset="0"/>
                      </a:endParaRPr>
                    </a:p>
                  </a:txBody>
                  <a:tcPr marL="84406" marR="84406" marT="42203" marB="42203"/>
                </a:tc>
                <a:tc>
                  <a:txBody>
                    <a:bodyPr/>
                    <a:lstStyle/>
                    <a:p>
                      <a:pPr>
                        <a:lnSpc>
                          <a:spcPct val="107000"/>
                        </a:lnSpc>
                        <a:spcAft>
                          <a:spcPts val="0"/>
                        </a:spcAft>
                      </a:pPr>
                      <a:r>
                        <a:rPr lang="en-US" sz="1800" b="1" dirty="0">
                          <a:effectLst/>
                          <a:latin typeface="Uni Sans Regular"/>
                        </a:rPr>
                        <a:t>Group</a:t>
                      </a:r>
                      <a:endParaRPr lang="en-US" sz="1800" b="1" dirty="0">
                        <a:effectLst/>
                        <a:latin typeface="Uni Sans Regular"/>
                        <a:cs typeface="Times New Roman" panose="02020603050405020304" pitchFamily="18" charset="0"/>
                      </a:endParaRPr>
                    </a:p>
                  </a:txBody>
                  <a:tcPr marL="84406" marR="84406" marT="42203" marB="42203"/>
                </a:tc>
                <a:tc>
                  <a:txBody>
                    <a:bodyPr/>
                    <a:lstStyle/>
                    <a:p>
                      <a:pPr>
                        <a:lnSpc>
                          <a:spcPct val="107000"/>
                        </a:lnSpc>
                        <a:spcAft>
                          <a:spcPts val="0"/>
                        </a:spcAft>
                      </a:pPr>
                      <a:r>
                        <a:rPr lang="en-US" sz="1800" b="1" dirty="0">
                          <a:effectLst/>
                          <a:latin typeface="Uni Sans Regular"/>
                        </a:rPr>
                        <a:t>Sensitivity</a:t>
                      </a:r>
                    </a:p>
                    <a:p>
                      <a:pPr>
                        <a:lnSpc>
                          <a:spcPct val="107000"/>
                        </a:lnSpc>
                        <a:spcAft>
                          <a:spcPts val="0"/>
                        </a:spcAft>
                      </a:pPr>
                      <a:r>
                        <a:rPr lang="en-US" sz="1400" b="1" dirty="0">
                          <a:effectLst/>
                          <a:latin typeface="Uni Sans Regular"/>
                          <a:cs typeface="Times New Roman" panose="02020603050405020304" pitchFamily="18" charset="0"/>
                        </a:rPr>
                        <a:t>% </a:t>
                      </a:r>
                      <a:endParaRPr lang="en-US" sz="1400" b="1" dirty="0" smtClean="0">
                        <a:effectLst/>
                        <a:latin typeface="Uni Sans Regular"/>
                        <a:cs typeface="Times New Roman" panose="02020603050405020304" pitchFamily="18" charset="0"/>
                      </a:endParaRPr>
                    </a:p>
                    <a:p>
                      <a:pPr>
                        <a:lnSpc>
                          <a:spcPct val="107000"/>
                        </a:lnSpc>
                        <a:spcAft>
                          <a:spcPts val="0"/>
                        </a:spcAft>
                      </a:pPr>
                      <a:r>
                        <a:rPr lang="en-US" sz="1400" b="1" dirty="0" smtClean="0">
                          <a:effectLst/>
                          <a:latin typeface="Uni Sans Regular"/>
                          <a:cs typeface="Times New Roman" panose="02020603050405020304" pitchFamily="18" charset="0"/>
                        </a:rPr>
                        <a:t>(</a:t>
                      </a:r>
                      <a:r>
                        <a:rPr lang="en-US" sz="1400" b="1" dirty="0">
                          <a:effectLst/>
                          <a:latin typeface="Uni Sans Regular"/>
                          <a:cs typeface="Times New Roman" panose="02020603050405020304" pitchFamily="18" charset="0"/>
                        </a:rPr>
                        <a:t>95% Confidence Interval)</a:t>
                      </a:r>
                    </a:p>
                  </a:txBody>
                  <a:tcPr marL="84406" marR="84406" marT="42203" marB="42203"/>
                </a:tc>
                <a:tc>
                  <a:txBody>
                    <a:bodyPr/>
                    <a:lstStyle/>
                    <a:p>
                      <a:pPr>
                        <a:lnSpc>
                          <a:spcPct val="107000"/>
                        </a:lnSpc>
                        <a:spcAft>
                          <a:spcPts val="0"/>
                        </a:spcAft>
                      </a:pPr>
                      <a:r>
                        <a:rPr lang="en-US" sz="1800" b="1" dirty="0">
                          <a:effectLst/>
                          <a:latin typeface="Uni Sans Regular"/>
                        </a:rPr>
                        <a:t>Specificity</a:t>
                      </a:r>
                      <a:br>
                        <a:rPr lang="en-US" sz="1800" b="1" dirty="0">
                          <a:effectLst/>
                          <a:latin typeface="Uni Sans Regular"/>
                        </a:rPr>
                      </a:br>
                      <a:r>
                        <a:rPr lang="en-US" sz="1400" b="1" dirty="0">
                          <a:effectLst/>
                          <a:latin typeface="Uni Sans Regular"/>
                        </a:rPr>
                        <a:t>% </a:t>
                      </a:r>
                      <a:endParaRPr lang="en-US" sz="1400" b="1" dirty="0" smtClean="0">
                        <a:effectLst/>
                        <a:latin typeface="Uni Sans Regular"/>
                      </a:endParaRPr>
                    </a:p>
                    <a:p>
                      <a:pPr>
                        <a:lnSpc>
                          <a:spcPct val="107000"/>
                        </a:lnSpc>
                        <a:spcAft>
                          <a:spcPts val="0"/>
                        </a:spcAft>
                      </a:pPr>
                      <a:r>
                        <a:rPr lang="en-US" sz="1400" b="1" dirty="0" smtClean="0">
                          <a:effectLst/>
                          <a:latin typeface="Uni Sans Regular"/>
                          <a:cs typeface="Times New Roman" panose="02020603050405020304" pitchFamily="18" charset="0"/>
                        </a:rPr>
                        <a:t>(95</a:t>
                      </a:r>
                      <a:r>
                        <a:rPr lang="en-US" sz="1400" b="1" dirty="0">
                          <a:effectLst/>
                          <a:latin typeface="Uni Sans Regular"/>
                          <a:cs typeface="Times New Roman" panose="02020603050405020304" pitchFamily="18" charset="0"/>
                        </a:rPr>
                        <a:t>% Confidence Interval)</a:t>
                      </a:r>
                    </a:p>
                  </a:txBody>
                  <a:tcPr marL="84406" marR="84406" marT="42203" marB="42203"/>
                </a:tc>
                <a:extLst>
                  <a:ext uri="{0D108BD9-81ED-4DB2-BD59-A6C34878D82A}">
                    <a16:rowId xmlns:a16="http://schemas.microsoft.com/office/drawing/2014/main" val="1312761861"/>
                  </a:ext>
                </a:extLst>
              </a:tr>
              <a:tr h="427738">
                <a:tc rowSpan="3">
                  <a:txBody>
                    <a:bodyPr/>
                    <a:lstStyle/>
                    <a:p>
                      <a:pPr marL="114300" marR="0">
                        <a:lnSpc>
                          <a:spcPct val="107000"/>
                        </a:lnSpc>
                        <a:spcBef>
                          <a:spcPts val="0"/>
                        </a:spcBef>
                        <a:spcAft>
                          <a:spcPts val="0"/>
                        </a:spcAft>
                      </a:pPr>
                      <a:r>
                        <a:rPr lang="en-US" sz="1600" b="0" dirty="0">
                          <a:effectLst/>
                          <a:latin typeface="Uni Sans Regular"/>
                        </a:rPr>
                        <a:t>C-reactive Protein (CRP)</a:t>
                      </a:r>
                      <a:endParaRPr lang="en-US" sz="1600" b="0" dirty="0">
                        <a:effectLst/>
                        <a:latin typeface="Uni Sans Regular"/>
                        <a:cs typeface="Times New Roman" panose="02020603050405020304" pitchFamily="18" charset="0"/>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HIV-positive, CD4≥100</a:t>
                      </a:r>
                      <a:endParaRPr lang="en-US" sz="1400" b="0" dirty="0">
                        <a:effectLst/>
                        <a:latin typeface="Uni Sans Regular"/>
                        <a:cs typeface="Times New Roman" panose="02020603050405020304" pitchFamily="18" charset="0"/>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73 (55-87)</a:t>
                      </a:r>
                      <a:endParaRPr lang="en-US" sz="1600" b="0" dirty="0">
                        <a:effectLst/>
                        <a:latin typeface="Uni Sans Regular"/>
                        <a:cs typeface="Times New Roman" panose="02020603050405020304" pitchFamily="18" charset="0"/>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80 (76-84)</a:t>
                      </a:r>
                      <a:endParaRPr lang="en-US" sz="1600" b="0" dirty="0">
                        <a:effectLst/>
                        <a:latin typeface="Uni Sans Regular"/>
                        <a:cs typeface="Times New Roman" panose="02020603050405020304" pitchFamily="18" charset="0"/>
                      </a:endParaRPr>
                    </a:p>
                  </a:txBody>
                  <a:tcPr marL="0" marR="0" marT="0" marB="0"/>
                </a:tc>
                <a:extLst>
                  <a:ext uri="{0D108BD9-81ED-4DB2-BD59-A6C34878D82A}">
                    <a16:rowId xmlns:a16="http://schemas.microsoft.com/office/drawing/2014/main" val="116238351"/>
                  </a:ext>
                </a:extLst>
              </a:tr>
              <a:tr h="427738">
                <a:tc vMerge="1">
                  <a:txBody>
                    <a:bodyPr/>
                    <a:lstStyle/>
                    <a:p>
                      <a:endParaRPr lang="en-US"/>
                    </a:p>
                  </a:txBody>
                  <a:tcPr/>
                </a:tc>
                <a:tc>
                  <a:txBody>
                    <a:bodyPr/>
                    <a:lstStyle/>
                    <a:p>
                      <a:pPr marL="109538" indent="0"/>
                      <a:r>
                        <a:rPr lang="en-US" sz="1600" b="0" dirty="0">
                          <a:effectLst/>
                          <a:latin typeface="Uni Sans Regular"/>
                        </a:rPr>
                        <a:t>HIV-positive, CD4&lt;100</a:t>
                      </a:r>
                      <a:endParaRPr lang="en-US" sz="1400" b="0" dirty="0">
                        <a:latin typeface="Uni Sans Regular"/>
                      </a:endParaRPr>
                    </a:p>
                  </a:txBody>
                  <a:tcPr marL="0" marR="0" marT="0" marB="0"/>
                </a:tc>
                <a:tc>
                  <a:txBody>
                    <a:bodyPr/>
                    <a:lstStyle/>
                    <a:p>
                      <a:pPr marL="109538" indent="0"/>
                      <a:r>
                        <a:rPr lang="en-US" sz="1600" b="0" dirty="0">
                          <a:effectLst/>
                          <a:latin typeface="Uni Sans Regular"/>
                        </a:rPr>
                        <a:t>93 (87-97)</a:t>
                      </a:r>
                      <a:endParaRPr lang="en-US" sz="1600" b="0" dirty="0">
                        <a:latin typeface="Uni Sans Regular"/>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66 (61-69)</a:t>
                      </a:r>
                      <a:endParaRPr lang="en-US" sz="1600" b="0" dirty="0">
                        <a:effectLst/>
                        <a:latin typeface="Uni Sans Regular"/>
                        <a:cs typeface="Times New Roman" panose="02020603050405020304" pitchFamily="18" charset="0"/>
                      </a:endParaRPr>
                    </a:p>
                  </a:txBody>
                  <a:tcPr marL="0" marR="0" marT="0" marB="0"/>
                </a:tc>
                <a:extLst>
                  <a:ext uri="{0D108BD9-81ED-4DB2-BD59-A6C34878D82A}">
                    <a16:rowId xmlns:a16="http://schemas.microsoft.com/office/drawing/2014/main" val="1385372461"/>
                  </a:ext>
                </a:extLst>
              </a:tr>
              <a:tr h="427738">
                <a:tc vMerge="1">
                  <a:txBody>
                    <a:bodyPr/>
                    <a:lstStyle/>
                    <a:p>
                      <a:endParaRPr lang="en-US"/>
                    </a:p>
                  </a:txBody>
                  <a:tcPr/>
                </a:tc>
                <a:tc>
                  <a:txBody>
                    <a:bodyPr/>
                    <a:lstStyle/>
                    <a:p>
                      <a:pPr marL="109538" indent="0"/>
                      <a:r>
                        <a:rPr lang="en-US" sz="1600" b="0">
                          <a:effectLst/>
                          <a:latin typeface="Uni Sans Regular"/>
                        </a:rPr>
                        <a:t>HIV-negative</a:t>
                      </a:r>
                      <a:endParaRPr lang="en-US" sz="1400" b="0" dirty="0">
                        <a:latin typeface="Uni Sans Regular"/>
                      </a:endParaRPr>
                    </a:p>
                  </a:txBody>
                  <a:tcPr marL="0" marR="0" marT="0" marB="0"/>
                </a:tc>
                <a:tc>
                  <a:txBody>
                    <a:bodyPr/>
                    <a:lstStyle/>
                    <a:p>
                      <a:pPr marL="109538" indent="0"/>
                      <a:r>
                        <a:rPr lang="en-US" sz="1600" b="0" dirty="0">
                          <a:effectLst/>
                          <a:latin typeface="Uni Sans Regular"/>
                        </a:rPr>
                        <a:t>99 (63-100)</a:t>
                      </a:r>
                      <a:endParaRPr lang="en-US" sz="1600" b="0" dirty="0">
                        <a:latin typeface="Uni Sans Regular"/>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85 (55-98)</a:t>
                      </a:r>
                      <a:endParaRPr lang="en-US" sz="1600" b="0" dirty="0">
                        <a:effectLst/>
                        <a:latin typeface="Uni Sans Regular"/>
                        <a:cs typeface="Times New Roman" panose="02020603050405020304" pitchFamily="18" charset="0"/>
                      </a:endParaRPr>
                    </a:p>
                  </a:txBody>
                  <a:tcPr marL="0" marR="0" marT="0" marB="0"/>
                </a:tc>
                <a:extLst>
                  <a:ext uri="{0D108BD9-81ED-4DB2-BD59-A6C34878D82A}">
                    <a16:rowId xmlns:a16="http://schemas.microsoft.com/office/drawing/2014/main" val="3435378430"/>
                  </a:ext>
                </a:extLst>
              </a:tr>
              <a:tr h="427738">
                <a:tc rowSpan="3">
                  <a:txBody>
                    <a:bodyPr/>
                    <a:lstStyle/>
                    <a:p>
                      <a:pPr marL="114300" marR="0">
                        <a:lnSpc>
                          <a:spcPct val="107000"/>
                        </a:lnSpc>
                        <a:spcBef>
                          <a:spcPts val="0"/>
                        </a:spcBef>
                        <a:spcAft>
                          <a:spcPts val="0"/>
                        </a:spcAft>
                      </a:pPr>
                      <a:r>
                        <a:rPr lang="en-US" sz="1600" b="0" dirty="0">
                          <a:effectLst/>
                          <a:latin typeface="Uni Sans Regular"/>
                        </a:rPr>
                        <a:t>4-Symptom Screening (4SS)</a:t>
                      </a:r>
                      <a:endParaRPr lang="en-US" sz="1600" b="0" dirty="0">
                        <a:effectLst/>
                        <a:latin typeface="Uni Sans Regular"/>
                        <a:cs typeface="Times New Roman" panose="02020603050405020304" pitchFamily="18" charset="0"/>
                      </a:endParaRPr>
                    </a:p>
                  </a:txBody>
                  <a:tcPr marL="0" marR="0" marT="0" marB="0"/>
                </a:tc>
                <a:tc>
                  <a:txBody>
                    <a:bodyPr/>
                    <a:lstStyle/>
                    <a:p>
                      <a:pPr marL="114300" marR="0">
                        <a:lnSpc>
                          <a:spcPct val="107000"/>
                        </a:lnSpc>
                        <a:spcBef>
                          <a:spcPts val="0"/>
                        </a:spcBef>
                        <a:spcAft>
                          <a:spcPts val="0"/>
                        </a:spcAft>
                      </a:pPr>
                      <a:r>
                        <a:rPr lang="en-US" sz="1600" b="0">
                          <a:effectLst/>
                          <a:latin typeface="Uni Sans Regular"/>
                        </a:rPr>
                        <a:t>HIV-positive, CD4≥100</a:t>
                      </a:r>
                      <a:endParaRPr lang="en-US" sz="1400" b="0" dirty="0">
                        <a:effectLst/>
                        <a:latin typeface="Uni Sans Regular"/>
                        <a:cs typeface="Times New Roman" panose="02020603050405020304" pitchFamily="18" charset="0"/>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51 (28-73)</a:t>
                      </a:r>
                      <a:endParaRPr lang="en-US" sz="1600" b="0" dirty="0">
                        <a:effectLst/>
                        <a:latin typeface="Uni Sans Regular"/>
                        <a:cs typeface="Times New Roman" panose="02020603050405020304" pitchFamily="18" charset="0"/>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71 (48-86)</a:t>
                      </a:r>
                      <a:endParaRPr lang="en-US" sz="1600" b="0" dirty="0">
                        <a:effectLst/>
                        <a:latin typeface="Uni Sans Regular"/>
                        <a:cs typeface="Times New Roman" panose="02020603050405020304" pitchFamily="18" charset="0"/>
                      </a:endParaRPr>
                    </a:p>
                  </a:txBody>
                  <a:tcPr marL="0" marR="0" marT="0" marB="0"/>
                </a:tc>
                <a:extLst>
                  <a:ext uri="{0D108BD9-81ED-4DB2-BD59-A6C34878D82A}">
                    <a16:rowId xmlns:a16="http://schemas.microsoft.com/office/drawing/2014/main" val="2557127826"/>
                  </a:ext>
                </a:extLst>
              </a:tr>
              <a:tr h="427738">
                <a:tc vMerge="1">
                  <a:txBody>
                    <a:bodyPr/>
                    <a:lstStyle/>
                    <a:p>
                      <a:endParaRPr lang="en-US"/>
                    </a:p>
                  </a:txBody>
                  <a:tcPr/>
                </a:tc>
                <a:tc>
                  <a:txBody>
                    <a:bodyPr/>
                    <a:lstStyle/>
                    <a:p>
                      <a:pPr marL="109538" indent="0"/>
                      <a:r>
                        <a:rPr lang="en-US" sz="1600" b="0">
                          <a:effectLst/>
                          <a:latin typeface="Uni Sans Regular"/>
                        </a:rPr>
                        <a:t>HIV-positive, CD4&lt;100</a:t>
                      </a:r>
                      <a:endParaRPr lang="en-US" sz="1400" b="0" dirty="0">
                        <a:latin typeface="Uni Sans Regular"/>
                      </a:endParaRPr>
                    </a:p>
                  </a:txBody>
                  <a:tcPr marL="0" marR="0" marT="0" marB="0"/>
                </a:tc>
                <a:tc>
                  <a:txBody>
                    <a:bodyPr/>
                    <a:lstStyle/>
                    <a:p>
                      <a:pPr marL="109538" indent="0"/>
                      <a:r>
                        <a:rPr lang="en-US" sz="1600" b="0">
                          <a:effectLst/>
                          <a:latin typeface="Uni Sans Regular"/>
                        </a:rPr>
                        <a:t>89 (83-94) </a:t>
                      </a:r>
                      <a:endParaRPr lang="en-US" sz="1600" b="0" dirty="0">
                        <a:latin typeface="Uni Sans Regular"/>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28 (19-40)</a:t>
                      </a:r>
                      <a:endParaRPr lang="en-US" sz="1600" b="0" dirty="0">
                        <a:effectLst/>
                        <a:latin typeface="Uni Sans Regular"/>
                        <a:cs typeface="Times New Roman" panose="02020603050405020304" pitchFamily="18" charset="0"/>
                      </a:endParaRPr>
                    </a:p>
                  </a:txBody>
                  <a:tcPr marL="0" marR="0" marT="0" marB="0"/>
                </a:tc>
                <a:extLst>
                  <a:ext uri="{0D108BD9-81ED-4DB2-BD59-A6C34878D82A}">
                    <a16:rowId xmlns:a16="http://schemas.microsoft.com/office/drawing/2014/main" val="1338946466"/>
                  </a:ext>
                </a:extLst>
              </a:tr>
              <a:tr h="427738">
                <a:tc vMerge="1">
                  <a:txBody>
                    <a:bodyPr/>
                    <a:lstStyle/>
                    <a:p>
                      <a:endParaRPr lang="en-US"/>
                    </a:p>
                  </a:txBody>
                  <a:tcPr/>
                </a:tc>
                <a:tc>
                  <a:txBody>
                    <a:bodyPr/>
                    <a:lstStyle/>
                    <a:p>
                      <a:pPr marL="109538" indent="0"/>
                      <a:r>
                        <a:rPr lang="en-US" sz="1600" b="0" dirty="0">
                          <a:effectLst/>
                          <a:latin typeface="Uni Sans Regular"/>
                        </a:rPr>
                        <a:t>HIV-negative</a:t>
                      </a:r>
                      <a:endParaRPr lang="en-US" sz="1400" b="0" dirty="0">
                        <a:latin typeface="Uni Sans Regular"/>
                      </a:endParaRPr>
                    </a:p>
                  </a:txBody>
                  <a:tcPr marL="0" marR="0" marT="0" marB="0"/>
                </a:tc>
                <a:tc>
                  <a:txBody>
                    <a:bodyPr/>
                    <a:lstStyle/>
                    <a:p>
                      <a:pPr marL="109538" indent="0"/>
                      <a:r>
                        <a:rPr lang="en-US" sz="1600" b="0" dirty="0">
                          <a:effectLst/>
                          <a:latin typeface="Uni Sans Regular"/>
                        </a:rPr>
                        <a:t>64 (56-71)</a:t>
                      </a:r>
                      <a:endParaRPr lang="en-US" sz="1600" b="0" dirty="0">
                        <a:latin typeface="Uni Sans Regular"/>
                      </a:endParaRPr>
                    </a:p>
                  </a:txBody>
                  <a:tcPr marL="0" marR="0" marT="0" marB="0"/>
                </a:tc>
                <a:tc>
                  <a:txBody>
                    <a:bodyPr/>
                    <a:lstStyle/>
                    <a:p>
                      <a:pPr marL="114300" marR="0">
                        <a:lnSpc>
                          <a:spcPct val="107000"/>
                        </a:lnSpc>
                        <a:spcBef>
                          <a:spcPts val="0"/>
                        </a:spcBef>
                        <a:spcAft>
                          <a:spcPts val="0"/>
                        </a:spcAft>
                      </a:pPr>
                      <a:r>
                        <a:rPr lang="en-US" sz="1600" b="0" dirty="0">
                          <a:effectLst/>
                          <a:latin typeface="Uni Sans Regular"/>
                        </a:rPr>
                        <a:t>62 (61-63)</a:t>
                      </a:r>
                      <a:endParaRPr lang="en-US" sz="1600" b="0" dirty="0">
                        <a:effectLst/>
                        <a:latin typeface="Uni Sans Regular"/>
                        <a:cs typeface="Times New Roman" panose="02020603050405020304" pitchFamily="18" charset="0"/>
                      </a:endParaRPr>
                    </a:p>
                  </a:txBody>
                  <a:tcPr marL="0" marR="0" marT="0" marB="0"/>
                </a:tc>
                <a:extLst>
                  <a:ext uri="{0D108BD9-81ED-4DB2-BD59-A6C34878D82A}">
                    <a16:rowId xmlns:a16="http://schemas.microsoft.com/office/drawing/2014/main" val="795772082"/>
                  </a:ext>
                </a:extLst>
              </a:tr>
            </a:tbl>
          </a:graphicData>
        </a:graphic>
      </p:graphicFrame>
    </p:spTree>
    <p:extLst>
      <p:ext uri="{BB962C8B-B14F-4D97-AF65-F5344CB8AC3E}">
        <p14:creationId xmlns:p14="http://schemas.microsoft.com/office/powerpoint/2010/main" val="214284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07E2B-326E-483B-A4D9-121C06B90766}"/>
              </a:ext>
            </a:extLst>
          </p:cNvPr>
          <p:cNvSpPr>
            <a:spLocks noGrp="1"/>
          </p:cNvSpPr>
          <p:nvPr>
            <p:ph type="body" sz="quarter" idx="10"/>
          </p:nvPr>
        </p:nvSpPr>
        <p:spPr/>
        <p:txBody>
          <a:bodyPr/>
          <a:lstStyle/>
          <a:p>
            <a:r>
              <a:rPr lang="en-US" dirty="0"/>
              <a:t>Methods: Diagnostic Test Performance</a:t>
            </a:r>
          </a:p>
        </p:txBody>
      </p:sp>
      <p:graphicFrame>
        <p:nvGraphicFramePr>
          <p:cNvPr id="3" name="Table 2">
            <a:extLst>
              <a:ext uri="{FF2B5EF4-FFF2-40B4-BE49-F238E27FC236}">
                <a16:creationId xmlns:a16="http://schemas.microsoft.com/office/drawing/2014/main" id="{4DEF2730-8D02-4F4F-8C9C-1580E99A156C}"/>
              </a:ext>
            </a:extLst>
          </p:cNvPr>
          <p:cNvGraphicFramePr>
            <a:graphicFrameLocks noGrp="1"/>
          </p:cNvGraphicFramePr>
          <p:nvPr>
            <p:extLst>
              <p:ext uri="{D42A27DB-BD31-4B8C-83A1-F6EECF244321}">
                <p14:modId xmlns:p14="http://schemas.microsoft.com/office/powerpoint/2010/main" val="2935346497"/>
              </p:ext>
            </p:extLst>
          </p:nvPr>
        </p:nvGraphicFramePr>
        <p:xfrm>
          <a:off x="671757" y="1761080"/>
          <a:ext cx="8141555" cy="4145876"/>
        </p:xfrm>
        <a:graphic>
          <a:graphicData uri="http://schemas.openxmlformats.org/drawingml/2006/table">
            <a:tbl>
              <a:tblPr firstRow="1" bandRow="1">
                <a:tableStyleId>{5C22544A-7EE6-4342-B048-85BDC9FD1C3A}</a:tableStyleId>
              </a:tblPr>
              <a:tblGrid>
                <a:gridCol w="2391260">
                  <a:extLst>
                    <a:ext uri="{9D8B030D-6E8A-4147-A177-3AD203B41FA5}">
                      <a16:colId xmlns:a16="http://schemas.microsoft.com/office/drawing/2014/main" val="1466808326"/>
                    </a:ext>
                  </a:extLst>
                </a:gridCol>
                <a:gridCol w="2085520">
                  <a:extLst>
                    <a:ext uri="{9D8B030D-6E8A-4147-A177-3AD203B41FA5}">
                      <a16:colId xmlns:a16="http://schemas.microsoft.com/office/drawing/2014/main" val="1710648346"/>
                    </a:ext>
                  </a:extLst>
                </a:gridCol>
                <a:gridCol w="1692543">
                  <a:extLst>
                    <a:ext uri="{9D8B030D-6E8A-4147-A177-3AD203B41FA5}">
                      <a16:colId xmlns:a16="http://schemas.microsoft.com/office/drawing/2014/main" val="1157867359"/>
                    </a:ext>
                  </a:extLst>
                </a:gridCol>
                <a:gridCol w="1972232">
                  <a:extLst>
                    <a:ext uri="{9D8B030D-6E8A-4147-A177-3AD203B41FA5}">
                      <a16:colId xmlns:a16="http://schemas.microsoft.com/office/drawing/2014/main" val="2882398617"/>
                    </a:ext>
                  </a:extLst>
                </a:gridCol>
              </a:tblGrid>
              <a:tr h="853028">
                <a:tc>
                  <a:txBody>
                    <a:bodyPr/>
                    <a:lstStyle/>
                    <a:p>
                      <a:pPr>
                        <a:lnSpc>
                          <a:spcPct val="107000"/>
                        </a:lnSpc>
                        <a:spcAft>
                          <a:spcPts val="0"/>
                        </a:spcAft>
                      </a:pPr>
                      <a:r>
                        <a:rPr lang="en-US" sz="1400" b="1" dirty="0">
                          <a:effectLst/>
                          <a:latin typeface="Uni Sans Regular"/>
                        </a:rPr>
                        <a:t>Testing Mechanism</a:t>
                      </a:r>
                      <a:endParaRPr lang="en-US" sz="1400" b="1" dirty="0">
                        <a:effectLst/>
                        <a:latin typeface="Uni Sans Regular"/>
                        <a:cs typeface="Times New Roman" panose="02020603050405020304" pitchFamily="18" charset="0"/>
                      </a:endParaRPr>
                    </a:p>
                  </a:txBody>
                  <a:tcPr marL="84406" marR="84406" marT="42203" marB="42203"/>
                </a:tc>
                <a:tc>
                  <a:txBody>
                    <a:bodyPr/>
                    <a:lstStyle/>
                    <a:p>
                      <a:pPr>
                        <a:lnSpc>
                          <a:spcPct val="107000"/>
                        </a:lnSpc>
                        <a:spcAft>
                          <a:spcPts val="0"/>
                        </a:spcAft>
                      </a:pPr>
                      <a:r>
                        <a:rPr lang="en-US" sz="1400" b="1" dirty="0">
                          <a:effectLst/>
                          <a:latin typeface="Uni Sans Regular"/>
                        </a:rPr>
                        <a:t>Group</a:t>
                      </a:r>
                      <a:endParaRPr lang="en-US" sz="1400" b="1" dirty="0">
                        <a:effectLst/>
                        <a:latin typeface="Uni Sans Regular"/>
                        <a:cs typeface="Times New Roman" panose="02020603050405020304" pitchFamily="18" charset="0"/>
                      </a:endParaRPr>
                    </a:p>
                  </a:txBody>
                  <a:tcPr marL="84406" marR="84406" marT="42203" marB="42203"/>
                </a:tc>
                <a:tc>
                  <a:txBody>
                    <a:bodyPr/>
                    <a:lstStyle/>
                    <a:p>
                      <a:pPr>
                        <a:lnSpc>
                          <a:spcPct val="107000"/>
                        </a:lnSpc>
                        <a:spcAft>
                          <a:spcPts val="0"/>
                        </a:spcAft>
                      </a:pPr>
                      <a:r>
                        <a:rPr lang="en-US" sz="1400" b="1" dirty="0">
                          <a:effectLst/>
                          <a:latin typeface="Uni Sans Regular"/>
                        </a:rPr>
                        <a:t>Sensitivity</a:t>
                      </a:r>
                    </a:p>
                    <a:p>
                      <a:pPr>
                        <a:lnSpc>
                          <a:spcPct val="107000"/>
                        </a:lnSpc>
                        <a:spcAft>
                          <a:spcPts val="0"/>
                        </a:spcAft>
                      </a:pPr>
                      <a:r>
                        <a:rPr lang="en-US" sz="1400" b="1" dirty="0">
                          <a:effectLst/>
                          <a:latin typeface="Uni Sans Regular"/>
                          <a:cs typeface="Times New Roman" panose="02020603050405020304" pitchFamily="18" charset="0"/>
                        </a:rPr>
                        <a:t>% </a:t>
                      </a:r>
                      <a:endParaRPr lang="en-US" sz="1400" b="1" dirty="0" smtClean="0">
                        <a:effectLst/>
                        <a:latin typeface="Uni Sans Regular"/>
                        <a:cs typeface="Times New Roman" panose="02020603050405020304" pitchFamily="18" charset="0"/>
                      </a:endParaRPr>
                    </a:p>
                    <a:p>
                      <a:pPr>
                        <a:lnSpc>
                          <a:spcPct val="107000"/>
                        </a:lnSpc>
                        <a:spcAft>
                          <a:spcPts val="0"/>
                        </a:spcAft>
                      </a:pPr>
                      <a:r>
                        <a:rPr lang="en-US" sz="1400" b="1" dirty="0" smtClean="0">
                          <a:effectLst/>
                          <a:latin typeface="Uni Sans Regular"/>
                          <a:cs typeface="Times New Roman" panose="02020603050405020304" pitchFamily="18" charset="0"/>
                        </a:rPr>
                        <a:t>(</a:t>
                      </a:r>
                      <a:r>
                        <a:rPr lang="en-US" sz="1400" b="1" dirty="0">
                          <a:effectLst/>
                          <a:latin typeface="Uni Sans Regular"/>
                          <a:cs typeface="Times New Roman" panose="02020603050405020304" pitchFamily="18" charset="0"/>
                        </a:rPr>
                        <a:t>95% Confidence Interval)</a:t>
                      </a:r>
                    </a:p>
                  </a:txBody>
                  <a:tcPr marL="84406" marR="84406" marT="42203" marB="42203"/>
                </a:tc>
                <a:tc>
                  <a:txBody>
                    <a:bodyPr/>
                    <a:lstStyle/>
                    <a:p>
                      <a:pPr>
                        <a:lnSpc>
                          <a:spcPct val="107000"/>
                        </a:lnSpc>
                        <a:spcAft>
                          <a:spcPts val="0"/>
                        </a:spcAft>
                      </a:pPr>
                      <a:r>
                        <a:rPr lang="en-US" sz="1400" b="1" dirty="0">
                          <a:effectLst/>
                          <a:latin typeface="Uni Sans Regular"/>
                        </a:rPr>
                        <a:t>Specificity</a:t>
                      </a:r>
                      <a:br>
                        <a:rPr lang="en-US" sz="1400" b="1" dirty="0">
                          <a:effectLst/>
                          <a:latin typeface="Uni Sans Regular"/>
                        </a:rPr>
                      </a:br>
                      <a:r>
                        <a:rPr lang="en-US" sz="1400" b="1" dirty="0">
                          <a:effectLst/>
                          <a:latin typeface="Uni Sans Regular"/>
                        </a:rPr>
                        <a:t>% </a:t>
                      </a:r>
                      <a:endParaRPr lang="en-US" sz="1400" b="1" dirty="0" smtClean="0">
                        <a:effectLst/>
                        <a:latin typeface="Uni Sans Regular"/>
                      </a:endParaRPr>
                    </a:p>
                    <a:p>
                      <a:pPr>
                        <a:lnSpc>
                          <a:spcPct val="107000"/>
                        </a:lnSpc>
                        <a:spcAft>
                          <a:spcPts val="0"/>
                        </a:spcAft>
                      </a:pPr>
                      <a:r>
                        <a:rPr lang="en-US" sz="1400" b="1" dirty="0" smtClean="0">
                          <a:effectLst/>
                          <a:latin typeface="Uni Sans Regular"/>
                          <a:cs typeface="Times New Roman" panose="02020603050405020304" pitchFamily="18" charset="0"/>
                        </a:rPr>
                        <a:t>(</a:t>
                      </a:r>
                      <a:r>
                        <a:rPr lang="en-US" sz="1400" b="1" dirty="0">
                          <a:effectLst/>
                          <a:latin typeface="Uni Sans Regular"/>
                          <a:cs typeface="Times New Roman" panose="02020603050405020304" pitchFamily="18" charset="0"/>
                        </a:rPr>
                        <a:t>95% Confidence Interval)</a:t>
                      </a:r>
                    </a:p>
                  </a:txBody>
                  <a:tcPr marL="84406" marR="84406" marT="42203" marB="42203"/>
                </a:tc>
                <a:extLst>
                  <a:ext uri="{0D108BD9-81ED-4DB2-BD59-A6C34878D82A}">
                    <a16:rowId xmlns:a16="http://schemas.microsoft.com/office/drawing/2014/main" val="2520533514"/>
                  </a:ext>
                </a:extLst>
              </a:tr>
              <a:tr h="351657">
                <a:tc rowSpan="3">
                  <a:txBody>
                    <a:bodyPr/>
                    <a:lstStyle/>
                    <a:p>
                      <a:pPr marL="114300" marR="0">
                        <a:lnSpc>
                          <a:spcPct val="107000"/>
                        </a:lnSpc>
                        <a:spcBef>
                          <a:spcPts val="0"/>
                        </a:spcBef>
                        <a:spcAft>
                          <a:spcPts val="0"/>
                        </a:spcAft>
                      </a:pPr>
                      <a:r>
                        <a:rPr lang="en-US" sz="1400" dirty="0">
                          <a:effectLst/>
                          <a:latin typeface="Uni Sans Regular"/>
                        </a:rPr>
                        <a:t>GeneXpert (</a:t>
                      </a:r>
                      <a:r>
                        <a:rPr lang="en-US" sz="1400" dirty="0" err="1">
                          <a:effectLst/>
                          <a:latin typeface="Uni Sans Regular"/>
                        </a:rPr>
                        <a:t>Xpert</a:t>
                      </a:r>
                      <a:r>
                        <a:rPr lang="en-US" sz="1400" dirty="0">
                          <a:effectLst/>
                          <a:latin typeface="Uni Sans Regular"/>
                        </a:rPr>
                        <a:t>)</a:t>
                      </a:r>
                      <a:endParaRPr lang="en-US" sz="1400" dirty="0">
                        <a:effectLst/>
                        <a:latin typeface="Uni Sans Regular"/>
                        <a:cs typeface="Times New Roman" panose="02020603050405020304" pitchFamily="18" charset="0"/>
                      </a:endParaRPr>
                    </a:p>
                  </a:txBody>
                  <a:tcPr marL="0" marR="0" marT="0" marB="0" anchor="ctr"/>
                </a:tc>
                <a:tc>
                  <a:txBody>
                    <a:bodyPr/>
                    <a:lstStyle/>
                    <a:p>
                      <a:pPr marL="0" indent="109538"/>
                      <a:r>
                        <a:rPr lang="en-US" sz="1400" dirty="0">
                          <a:effectLst/>
                          <a:latin typeface="Uni Sans Regular"/>
                        </a:rPr>
                        <a:t>HIV-positive, CD4≥100</a:t>
                      </a:r>
                      <a:endParaRPr lang="en-US" sz="1400" dirty="0">
                        <a:latin typeface="Uni Sans Regular"/>
                      </a:endParaRPr>
                    </a:p>
                  </a:txBody>
                  <a:tcPr marL="0" marR="0" marT="0" marB="0"/>
                </a:tc>
                <a:tc>
                  <a:txBody>
                    <a:bodyPr/>
                    <a:lstStyle/>
                    <a:p>
                      <a:pPr marL="0" indent="109538"/>
                      <a:r>
                        <a:rPr lang="en-US" sz="1400" dirty="0">
                          <a:effectLst/>
                          <a:latin typeface="Uni Sans Regular"/>
                        </a:rPr>
                        <a:t>54 (37-72)</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99 (98-100)</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243118723"/>
                  </a:ext>
                </a:extLst>
              </a:tr>
              <a:tr h="351657">
                <a:tc vMerge="1">
                  <a:txBody>
                    <a:bodyPr/>
                    <a:lstStyle/>
                    <a:p>
                      <a:endParaRPr lang="en-US"/>
                    </a:p>
                  </a:txBody>
                  <a:tcPr/>
                </a:tc>
                <a:tc>
                  <a:txBody>
                    <a:bodyPr/>
                    <a:lstStyle/>
                    <a:p>
                      <a:pPr marL="0" indent="109538"/>
                      <a:r>
                        <a:rPr lang="en-US" sz="1400" dirty="0">
                          <a:effectLst/>
                          <a:latin typeface="Uni Sans Regular"/>
                        </a:rPr>
                        <a:t>HIV-positive, CD4&lt;100</a:t>
                      </a:r>
                      <a:endParaRPr lang="en-US" sz="1400" dirty="0">
                        <a:latin typeface="Uni Sans Regular"/>
                      </a:endParaRPr>
                    </a:p>
                  </a:txBody>
                  <a:tcPr marL="0" marR="0" marT="0" marB="0"/>
                </a:tc>
                <a:tc>
                  <a:txBody>
                    <a:bodyPr/>
                    <a:lstStyle/>
                    <a:p>
                      <a:pPr marL="0" indent="109538"/>
                      <a:r>
                        <a:rPr lang="en-US" sz="1400" dirty="0">
                          <a:effectLst/>
                          <a:latin typeface="Uni Sans Regular"/>
                        </a:rPr>
                        <a:t>79 (59-99)</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99 (98-100)</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2985480383"/>
                  </a:ext>
                </a:extLst>
              </a:tr>
              <a:tr h="351657">
                <a:tc vMerge="1">
                  <a:txBody>
                    <a:bodyPr/>
                    <a:lstStyle/>
                    <a:p>
                      <a:endParaRPr lang="en-US"/>
                    </a:p>
                  </a:txBody>
                  <a:tcPr/>
                </a:tc>
                <a:tc>
                  <a:txBody>
                    <a:bodyPr/>
                    <a:lstStyle/>
                    <a:p>
                      <a:pPr marL="0" indent="109538"/>
                      <a:r>
                        <a:rPr lang="en-US" sz="1400" dirty="0">
                          <a:effectLst/>
                          <a:latin typeface="Uni Sans Regular"/>
                        </a:rPr>
                        <a:t>HIV-negative</a:t>
                      </a:r>
                      <a:endParaRPr lang="en-US" sz="1400" dirty="0">
                        <a:latin typeface="Uni Sans Regular"/>
                      </a:endParaRPr>
                    </a:p>
                  </a:txBody>
                  <a:tcPr marL="0" marR="0" marT="0" marB="0"/>
                </a:tc>
                <a:tc>
                  <a:txBody>
                    <a:bodyPr/>
                    <a:lstStyle/>
                    <a:p>
                      <a:pPr marL="0" indent="109538"/>
                      <a:r>
                        <a:rPr lang="en-US" sz="1400" dirty="0">
                          <a:effectLst/>
                          <a:latin typeface="Uni Sans Regular"/>
                        </a:rPr>
                        <a:t>86 (76-92)</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98 (97-99)</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228528642"/>
                  </a:ext>
                </a:extLst>
              </a:tr>
              <a:tr h="351657">
                <a:tc rowSpan="3">
                  <a:txBody>
                    <a:bodyPr/>
                    <a:lstStyle/>
                    <a:p>
                      <a:pPr marL="114300" marR="0">
                        <a:lnSpc>
                          <a:spcPct val="107000"/>
                        </a:lnSpc>
                        <a:spcBef>
                          <a:spcPts val="0"/>
                        </a:spcBef>
                        <a:spcAft>
                          <a:spcPts val="0"/>
                        </a:spcAft>
                      </a:pPr>
                      <a:r>
                        <a:rPr lang="en-US" sz="1400" dirty="0">
                          <a:effectLst/>
                          <a:latin typeface="Uni Sans Regular"/>
                        </a:rPr>
                        <a:t>Urine LAM (</a:t>
                      </a:r>
                      <a:r>
                        <a:rPr lang="en-US" sz="1400" dirty="0" err="1">
                          <a:effectLst/>
                          <a:latin typeface="Uni Sans Regular"/>
                        </a:rPr>
                        <a:t>uLAM</a:t>
                      </a:r>
                      <a:r>
                        <a:rPr lang="en-US" sz="1400" dirty="0">
                          <a:effectLst/>
                          <a:latin typeface="Uni Sans Regular"/>
                        </a:rPr>
                        <a:t>)</a:t>
                      </a:r>
                      <a:endParaRPr lang="en-US" sz="1400" dirty="0">
                        <a:effectLst/>
                        <a:latin typeface="Uni Sans Regular"/>
                        <a:cs typeface="Times New Roman" panose="02020603050405020304" pitchFamily="18" charset="0"/>
                      </a:endParaRPr>
                    </a:p>
                  </a:txBody>
                  <a:tcPr marL="0" marR="0" marT="0" marB="0" anchor="ctr"/>
                </a:tc>
                <a:tc>
                  <a:txBody>
                    <a:bodyPr/>
                    <a:lstStyle/>
                    <a:p>
                      <a:pPr marL="0" indent="109538"/>
                      <a:r>
                        <a:rPr lang="en-US" sz="1400" dirty="0">
                          <a:effectLst/>
                          <a:latin typeface="Uni Sans Regular"/>
                        </a:rPr>
                        <a:t>HIV-positive, CD4≥100</a:t>
                      </a:r>
                      <a:endParaRPr lang="en-US" sz="1400" dirty="0">
                        <a:latin typeface="Uni Sans Regular"/>
                      </a:endParaRPr>
                    </a:p>
                  </a:txBody>
                  <a:tcPr marL="0" marR="0" marT="0" marB="0"/>
                </a:tc>
                <a:tc>
                  <a:txBody>
                    <a:bodyPr/>
                    <a:lstStyle/>
                    <a:p>
                      <a:pPr marL="0" indent="109538"/>
                      <a:r>
                        <a:rPr lang="en-US" sz="1400" dirty="0">
                          <a:effectLst/>
                          <a:latin typeface="Uni Sans Regular"/>
                        </a:rPr>
                        <a:t>24 (9-45)</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95 (91-98)</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2371033518"/>
                  </a:ext>
                </a:extLst>
              </a:tr>
              <a:tr h="351657">
                <a:tc vMerge="1">
                  <a:txBody>
                    <a:bodyPr/>
                    <a:lstStyle/>
                    <a:p>
                      <a:endParaRPr lang="en-US"/>
                    </a:p>
                  </a:txBody>
                  <a:tcPr/>
                </a:tc>
                <a:tc>
                  <a:txBody>
                    <a:bodyPr/>
                    <a:lstStyle/>
                    <a:p>
                      <a:pPr marL="0" indent="109538"/>
                      <a:r>
                        <a:rPr lang="en-US" sz="1400" dirty="0">
                          <a:effectLst/>
                          <a:latin typeface="Uni Sans Regular"/>
                        </a:rPr>
                        <a:t>HIV-positive, CD4&lt;100</a:t>
                      </a:r>
                      <a:endParaRPr lang="en-US" sz="1400" dirty="0">
                        <a:latin typeface="Uni Sans Regular"/>
                      </a:endParaRPr>
                    </a:p>
                  </a:txBody>
                  <a:tcPr marL="0" marR="0" marT="0" marB="0"/>
                </a:tc>
                <a:tc>
                  <a:txBody>
                    <a:bodyPr/>
                    <a:lstStyle/>
                    <a:p>
                      <a:pPr marL="0" indent="109538"/>
                      <a:r>
                        <a:rPr lang="en-US" sz="1400" dirty="0">
                          <a:effectLst/>
                          <a:latin typeface="Uni Sans Regular"/>
                        </a:rPr>
                        <a:t>56 (41-70)</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b="0" dirty="0">
                          <a:effectLst/>
                          <a:latin typeface="Uni Sans Regular"/>
                          <a:cs typeface="Times New Roman" panose="02020603050405020304" pitchFamily="18" charset="0"/>
                        </a:rPr>
                        <a:t>80 (64-91)</a:t>
                      </a:r>
                    </a:p>
                  </a:txBody>
                  <a:tcPr marL="0" marR="0" marT="0" marB="0" anchor="ctr"/>
                </a:tc>
                <a:extLst>
                  <a:ext uri="{0D108BD9-81ED-4DB2-BD59-A6C34878D82A}">
                    <a16:rowId xmlns:a16="http://schemas.microsoft.com/office/drawing/2014/main" val="2362009940"/>
                  </a:ext>
                </a:extLst>
              </a:tr>
              <a:tr h="351657">
                <a:tc vMerge="1">
                  <a:txBody>
                    <a:bodyPr/>
                    <a:lstStyle/>
                    <a:p>
                      <a:endParaRPr lang="en-US"/>
                    </a:p>
                  </a:txBody>
                  <a:tcPr/>
                </a:tc>
                <a:tc>
                  <a:txBody>
                    <a:bodyPr/>
                    <a:lstStyle/>
                    <a:p>
                      <a:pPr marL="0" indent="109538"/>
                      <a:r>
                        <a:rPr lang="en-US" sz="1400" dirty="0">
                          <a:effectLst/>
                          <a:latin typeface="Uni Sans Regular"/>
                        </a:rPr>
                        <a:t>HIV-negative</a:t>
                      </a:r>
                      <a:endParaRPr lang="en-US" sz="1400" dirty="0">
                        <a:latin typeface="Uni Sans Regular"/>
                      </a:endParaRPr>
                    </a:p>
                  </a:txBody>
                  <a:tcPr marL="0" marR="0" marT="0" marB="0"/>
                </a:tc>
                <a:tc>
                  <a:txBody>
                    <a:bodyPr/>
                    <a:lstStyle/>
                    <a:p>
                      <a:pPr marL="0" indent="109538"/>
                      <a:r>
                        <a:rPr lang="en-US" sz="1400" b="0" dirty="0">
                          <a:effectLst/>
                          <a:latin typeface="Uni Sans Regular"/>
                        </a:rPr>
                        <a:t>14 </a:t>
                      </a:r>
                      <a:r>
                        <a:rPr lang="en-US" sz="1400" dirty="0">
                          <a:effectLst/>
                          <a:latin typeface="Uni Sans Regular"/>
                        </a:rPr>
                        <a:t>(8-28)</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90 (86-98)</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1456090801"/>
                  </a:ext>
                </a:extLst>
              </a:tr>
              <a:tr h="351657">
                <a:tc rowSpan="3">
                  <a:txBody>
                    <a:bodyPr/>
                    <a:lstStyle/>
                    <a:p>
                      <a:pPr marL="114300" marR="0">
                        <a:lnSpc>
                          <a:spcPct val="107000"/>
                        </a:lnSpc>
                        <a:spcBef>
                          <a:spcPts val="0"/>
                        </a:spcBef>
                        <a:spcAft>
                          <a:spcPts val="0"/>
                        </a:spcAft>
                      </a:pPr>
                      <a:r>
                        <a:rPr lang="en-US" sz="1400" dirty="0">
                          <a:effectLst/>
                          <a:latin typeface="Uni Sans Regular"/>
                        </a:rPr>
                        <a:t>Second-generation </a:t>
                      </a:r>
                      <a:r>
                        <a:rPr lang="en-US" sz="1400" dirty="0" err="1">
                          <a:effectLst/>
                          <a:latin typeface="Uni Sans Regular"/>
                        </a:rPr>
                        <a:t>uLAM</a:t>
                      </a:r>
                      <a:endParaRPr lang="en-US" sz="1400" dirty="0">
                        <a:effectLst/>
                        <a:latin typeface="Uni Sans Regular"/>
                      </a:endParaRPr>
                    </a:p>
                    <a:p>
                      <a:pPr marL="114300" marR="0">
                        <a:lnSpc>
                          <a:spcPct val="107000"/>
                        </a:lnSpc>
                        <a:spcBef>
                          <a:spcPts val="0"/>
                        </a:spcBef>
                        <a:spcAft>
                          <a:spcPts val="0"/>
                        </a:spcAft>
                      </a:pPr>
                      <a:r>
                        <a:rPr lang="en-US" sz="1400" dirty="0">
                          <a:effectLst/>
                          <a:latin typeface="Uni Sans Regular"/>
                          <a:cs typeface="Times New Roman" panose="02020603050405020304" pitchFamily="18" charset="0"/>
                        </a:rPr>
                        <a:t>(±20% uncertainty)</a:t>
                      </a:r>
                    </a:p>
                  </a:txBody>
                  <a:tcPr marL="0" marR="0" marT="0" marB="0" anchor="ctr"/>
                </a:tc>
                <a:tc>
                  <a:txBody>
                    <a:bodyPr/>
                    <a:lstStyle/>
                    <a:p>
                      <a:pPr marL="0" indent="109538"/>
                      <a:r>
                        <a:rPr lang="en-US" sz="1400" dirty="0">
                          <a:effectLst/>
                          <a:latin typeface="Uni Sans Regular"/>
                        </a:rPr>
                        <a:t>HIV-positive, CD4≥100</a:t>
                      </a:r>
                      <a:endParaRPr lang="en-US" sz="1400" dirty="0">
                        <a:latin typeface="Uni Sans Regular"/>
                      </a:endParaRPr>
                    </a:p>
                  </a:txBody>
                  <a:tcPr marL="0" marR="0" marT="0" marB="0"/>
                </a:tc>
                <a:tc>
                  <a:txBody>
                    <a:bodyPr/>
                    <a:lstStyle/>
                    <a:p>
                      <a:pPr marL="0" indent="109538"/>
                      <a:r>
                        <a:rPr lang="en-US" sz="1400" dirty="0">
                          <a:effectLst/>
                          <a:latin typeface="Uni Sans Regular"/>
                        </a:rPr>
                        <a:t>70 (56-84)</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95 (76-100)</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2704288170"/>
                  </a:ext>
                </a:extLst>
              </a:tr>
              <a:tr h="351657">
                <a:tc vMerge="1">
                  <a:txBody>
                    <a:bodyPr/>
                    <a:lstStyle/>
                    <a:p>
                      <a:endParaRPr lang="en-US"/>
                    </a:p>
                  </a:txBody>
                  <a:tcPr/>
                </a:tc>
                <a:tc>
                  <a:txBody>
                    <a:bodyPr/>
                    <a:lstStyle/>
                    <a:p>
                      <a:pPr marL="0" indent="109538"/>
                      <a:r>
                        <a:rPr lang="en-US" sz="1400" dirty="0">
                          <a:effectLst/>
                          <a:latin typeface="Uni Sans Regular"/>
                        </a:rPr>
                        <a:t>HIV-positive, CD4&lt;100</a:t>
                      </a:r>
                      <a:endParaRPr lang="en-US" sz="1400" dirty="0">
                        <a:latin typeface="Uni Sans Regular"/>
                      </a:endParaRPr>
                    </a:p>
                  </a:txBody>
                  <a:tcPr marL="0" marR="0" marT="0" marB="0"/>
                </a:tc>
                <a:tc>
                  <a:txBody>
                    <a:bodyPr/>
                    <a:lstStyle/>
                    <a:p>
                      <a:pPr marL="0" indent="109538"/>
                      <a:r>
                        <a:rPr lang="en-US" sz="1400" dirty="0">
                          <a:effectLst/>
                          <a:latin typeface="Uni Sans Regular"/>
                        </a:rPr>
                        <a:t>80 (64-96)</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95 (76-100)</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1759046907"/>
                  </a:ext>
                </a:extLst>
              </a:tr>
              <a:tr h="351657">
                <a:tc vMerge="1">
                  <a:txBody>
                    <a:bodyPr/>
                    <a:lstStyle/>
                    <a:p>
                      <a:endParaRPr lang="en-US"/>
                    </a:p>
                  </a:txBody>
                  <a:tcPr/>
                </a:tc>
                <a:tc>
                  <a:txBody>
                    <a:bodyPr/>
                    <a:lstStyle/>
                    <a:p>
                      <a:pPr marL="0" indent="109538"/>
                      <a:r>
                        <a:rPr lang="en-US" sz="1400" dirty="0">
                          <a:effectLst/>
                          <a:latin typeface="Uni Sans Regular"/>
                        </a:rPr>
                        <a:t>HIV-negative</a:t>
                      </a:r>
                      <a:endParaRPr lang="en-US" sz="1400" dirty="0">
                        <a:latin typeface="Uni Sans Regular"/>
                      </a:endParaRPr>
                    </a:p>
                  </a:txBody>
                  <a:tcPr marL="0" marR="0" marT="0" marB="0"/>
                </a:tc>
                <a:tc>
                  <a:txBody>
                    <a:bodyPr/>
                    <a:lstStyle/>
                    <a:p>
                      <a:pPr marL="0" indent="109538"/>
                      <a:r>
                        <a:rPr lang="en-US" sz="1400" dirty="0">
                          <a:effectLst/>
                          <a:latin typeface="Uni Sans Regular"/>
                        </a:rPr>
                        <a:t>60 (48-72)</a:t>
                      </a:r>
                      <a:endParaRPr lang="en-US" sz="1400" dirty="0">
                        <a:latin typeface="Uni Sans Regular"/>
                      </a:endParaRPr>
                    </a:p>
                  </a:txBody>
                  <a:tcPr marL="0" marR="0" marT="0" marB="0" anchor="ctr"/>
                </a:tc>
                <a:tc>
                  <a:txBody>
                    <a:bodyPr/>
                    <a:lstStyle/>
                    <a:p>
                      <a:pPr marL="113030" marR="0">
                        <a:lnSpc>
                          <a:spcPct val="107000"/>
                        </a:lnSpc>
                        <a:spcBef>
                          <a:spcPts val="0"/>
                        </a:spcBef>
                        <a:spcAft>
                          <a:spcPts val="0"/>
                        </a:spcAft>
                      </a:pPr>
                      <a:r>
                        <a:rPr lang="en-US" sz="1400" dirty="0">
                          <a:effectLst/>
                          <a:latin typeface="Uni Sans Regular"/>
                        </a:rPr>
                        <a:t>95 (76-100)</a:t>
                      </a:r>
                      <a:endParaRPr lang="en-US" sz="1400" dirty="0">
                        <a:effectLst/>
                        <a:latin typeface="Uni Sans Regular"/>
                        <a:cs typeface="Times New Roman" panose="02020603050405020304" pitchFamily="18" charset="0"/>
                      </a:endParaRPr>
                    </a:p>
                  </a:txBody>
                  <a:tcPr marL="0" marR="0" marT="0" marB="0" anchor="ctr"/>
                </a:tc>
                <a:extLst>
                  <a:ext uri="{0D108BD9-81ED-4DB2-BD59-A6C34878D82A}">
                    <a16:rowId xmlns:a16="http://schemas.microsoft.com/office/drawing/2014/main" val="1354674847"/>
                  </a:ext>
                </a:extLst>
              </a:tr>
            </a:tbl>
          </a:graphicData>
        </a:graphic>
      </p:graphicFrame>
    </p:spTree>
    <p:extLst>
      <p:ext uri="{BB962C8B-B14F-4D97-AF65-F5344CB8AC3E}">
        <p14:creationId xmlns:p14="http://schemas.microsoft.com/office/powerpoint/2010/main" val="276474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03A258-093E-45A3-BD1C-F9892357BBB8}"/>
              </a:ext>
            </a:extLst>
          </p:cNvPr>
          <p:cNvSpPr>
            <a:spLocks noGrp="1"/>
          </p:cNvSpPr>
          <p:nvPr>
            <p:ph type="body" sz="quarter" idx="10"/>
          </p:nvPr>
        </p:nvSpPr>
        <p:spPr/>
        <p:txBody>
          <a:bodyPr/>
          <a:lstStyle/>
          <a:p>
            <a:r>
              <a:rPr lang="en-US" dirty="0"/>
              <a:t>Results: Model Fit for TB Incidence and Mortality</a:t>
            </a:r>
          </a:p>
        </p:txBody>
      </p:sp>
      <p:pic>
        <p:nvPicPr>
          <p:cNvPr id="8" name="Picture 7">
            <a:extLst>
              <a:ext uri="{FF2B5EF4-FFF2-40B4-BE49-F238E27FC236}">
                <a16:creationId xmlns:a16="http://schemas.microsoft.com/office/drawing/2014/main" id="{FA418F88-EBD0-4052-9D27-CEAC3F701B75}"/>
              </a:ext>
            </a:extLst>
          </p:cNvPr>
          <p:cNvPicPr>
            <a:picLocks noChangeAspect="1"/>
          </p:cNvPicPr>
          <p:nvPr/>
        </p:nvPicPr>
        <p:blipFill rotWithShape="1">
          <a:blip r:embed="rId3"/>
          <a:srcRect r="14388"/>
          <a:stretch/>
        </p:blipFill>
        <p:spPr>
          <a:xfrm>
            <a:off x="322898" y="1591852"/>
            <a:ext cx="4442740" cy="2998756"/>
          </a:xfrm>
          <a:prstGeom prst="rect">
            <a:avLst/>
          </a:prstGeom>
        </p:spPr>
      </p:pic>
      <p:pic>
        <p:nvPicPr>
          <p:cNvPr id="12" name="Picture 11">
            <a:extLst>
              <a:ext uri="{FF2B5EF4-FFF2-40B4-BE49-F238E27FC236}">
                <a16:creationId xmlns:a16="http://schemas.microsoft.com/office/drawing/2014/main" id="{A45C0942-26C5-45FC-B450-DF6D8BAE448E}"/>
              </a:ext>
            </a:extLst>
          </p:cNvPr>
          <p:cNvPicPr>
            <a:picLocks noChangeAspect="1"/>
          </p:cNvPicPr>
          <p:nvPr/>
        </p:nvPicPr>
        <p:blipFill rotWithShape="1">
          <a:blip r:embed="rId4"/>
          <a:srcRect r="13661"/>
          <a:stretch/>
        </p:blipFill>
        <p:spPr>
          <a:xfrm>
            <a:off x="4765638" y="3052782"/>
            <a:ext cx="4375652" cy="2928611"/>
          </a:xfrm>
          <a:prstGeom prst="rect">
            <a:avLst/>
          </a:prstGeom>
        </p:spPr>
      </p:pic>
    </p:spTree>
    <p:extLst>
      <p:ext uri="{BB962C8B-B14F-4D97-AF65-F5344CB8AC3E}">
        <p14:creationId xmlns:p14="http://schemas.microsoft.com/office/powerpoint/2010/main" val="188609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9057ED-CC6D-44A5-B549-2F8315DFE97E}"/>
              </a:ext>
            </a:extLst>
          </p:cNvPr>
          <p:cNvSpPr>
            <a:spLocks noGrp="1"/>
          </p:cNvSpPr>
          <p:nvPr>
            <p:ph type="body" sz="quarter" idx="10"/>
          </p:nvPr>
        </p:nvSpPr>
        <p:spPr/>
        <p:txBody>
          <a:bodyPr/>
          <a:lstStyle/>
          <a:p>
            <a:r>
              <a:rPr lang="en-US" dirty="0"/>
              <a:t>Results: Impact on TB Incidence and Mortality</a:t>
            </a:r>
          </a:p>
        </p:txBody>
      </p:sp>
      <p:pic>
        <p:nvPicPr>
          <p:cNvPr id="7" name="Picture 6">
            <a:extLst>
              <a:ext uri="{FF2B5EF4-FFF2-40B4-BE49-F238E27FC236}">
                <a16:creationId xmlns:a16="http://schemas.microsoft.com/office/drawing/2014/main" id="{C3988AC2-C5F6-4461-B223-4BE85AC5E83A}"/>
              </a:ext>
            </a:extLst>
          </p:cNvPr>
          <p:cNvPicPr>
            <a:picLocks noChangeAspect="1"/>
          </p:cNvPicPr>
          <p:nvPr/>
        </p:nvPicPr>
        <p:blipFill rotWithShape="1">
          <a:blip r:embed="rId3"/>
          <a:srcRect r="20760"/>
          <a:stretch/>
        </p:blipFill>
        <p:spPr>
          <a:xfrm>
            <a:off x="287581" y="1645919"/>
            <a:ext cx="4453329" cy="3247627"/>
          </a:xfrm>
          <a:prstGeom prst="rect">
            <a:avLst/>
          </a:prstGeom>
        </p:spPr>
      </p:pic>
      <p:pic>
        <p:nvPicPr>
          <p:cNvPr id="9" name="Picture 8">
            <a:extLst>
              <a:ext uri="{FF2B5EF4-FFF2-40B4-BE49-F238E27FC236}">
                <a16:creationId xmlns:a16="http://schemas.microsoft.com/office/drawing/2014/main" id="{0177B017-ABE8-46B9-BD37-7EEB514311D0}"/>
              </a:ext>
            </a:extLst>
          </p:cNvPr>
          <p:cNvPicPr>
            <a:picLocks noChangeAspect="1"/>
          </p:cNvPicPr>
          <p:nvPr/>
        </p:nvPicPr>
        <p:blipFill rotWithShape="1">
          <a:blip r:embed="rId4"/>
          <a:srcRect r="20831"/>
          <a:stretch/>
        </p:blipFill>
        <p:spPr>
          <a:xfrm>
            <a:off x="4754711" y="2751951"/>
            <a:ext cx="4385039" cy="3200680"/>
          </a:xfrm>
          <a:prstGeom prst="rect">
            <a:avLst/>
          </a:prstGeom>
        </p:spPr>
      </p:pic>
      <p:pic>
        <p:nvPicPr>
          <p:cNvPr id="11" name="Picture 10">
            <a:extLst>
              <a:ext uri="{FF2B5EF4-FFF2-40B4-BE49-F238E27FC236}">
                <a16:creationId xmlns:a16="http://schemas.microsoft.com/office/drawing/2014/main" id="{E3790544-2FE4-4C04-A1B6-82C236486BFB}"/>
              </a:ext>
            </a:extLst>
          </p:cNvPr>
          <p:cNvPicPr>
            <a:picLocks noChangeAspect="1"/>
          </p:cNvPicPr>
          <p:nvPr/>
        </p:nvPicPr>
        <p:blipFill rotWithShape="1">
          <a:blip r:embed="rId5"/>
          <a:srcRect l="70941" t="22188" b="31378"/>
          <a:stretch/>
        </p:blipFill>
        <p:spPr>
          <a:xfrm>
            <a:off x="6850716" y="1538343"/>
            <a:ext cx="2005703" cy="1948862"/>
          </a:xfrm>
          <a:prstGeom prst="rect">
            <a:avLst/>
          </a:prstGeom>
        </p:spPr>
      </p:pic>
    </p:spTree>
    <p:extLst>
      <p:ext uri="{BB962C8B-B14F-4D97-AF65-F5344CB8AC3E}">
        <p14:creationId xmlns:p14="http://schemas.microsoft.com/office/powerpoint/2010/main" val="248785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18EEF-8F6F-42CE-BEBD-67D8A16D9DF6}"/>
              </a:ext>
            </a:extLst>
          </p:cNvPr>
          <p:cNvSpPr>
            <a:spLocks noGrp="1"/>
          </p:cNvSpPr>
          <p:nvPr>
            <p:ph type="body" sz="quarter" idx="10"/>
          </p:nvPr>
        </p:nvSpPr>
        <p:spPr/>
        <p:txBody>
          <a:bodyPr/>
          <a:lstStyle/>
          <a:p>
            <a:r>
              <a:rPr lang="en-US" dirty="0"/>
              <a:t>Results: Impact of 2</a:t>
            </a:r>
            <a:r>
              <a:rPr lang="en-US" baseline="30000" dirty="0"/>
              <a:t>nd</a:t>
            </a:r>
            <a:r>
              <a:rPr lang="en-US" dirty="0"/>
              <a:t> Generation </a:t>
            </a:r>
            <a:r>
              <a:rPr lang="en-US" dirty="0" err="1"/>
              <a:t>uLAM</a:t>
            </a:r>
            <a:endParaRPr lang="en-US" dirty="0"/>
          </a:p>
        </p:txBody>
      </p:sp>
      <p:graphicFrame>
        <p:nvGraphicFramePr>
          <p:cNvPr id="6" name="Chart Placeholder 5">
            <a:extLst>
              <a:ext uri="{FF2B5EF4-FFF2-40B4-BE49-F238E27FC236}">
                <a16:creationId xmlns:a16="http://schemas.microsoft.com/office/drawing/2014/main" id="{E0D45BF8-F144-4729-B1C5-E3AEE5283EF5}"/>
              </a:ext>
            </a:extLst>
          </p:cNvPr>
          <p:cNvGraphicFramePr>
            <a:graphicFrameLocks noGrp="1"/>
          </p:cNvGraphicFramePr>
          <p:nvPr>
            <p:ph type="chart" sz="quarter" idx="12"/>
            <p:extLst>
              <p:ext uri="{D42A27DB-BD31-4B8C-83A1-F6EECF244321}">
                <p14:modId xmlns:p14="http://schemas.microsoft.com/office/powerpoint/2010/main" val="1621747042"/>
              </p:ext>
            </p:extLst>
          </p:nvPr>
        </p:nvGraphicFramePr>
        <p:xfrm>
          <a:off x="766763" y="1736725"/>
          <a:ext cx="8089656" cy="4144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326DD6A-B14D-475E-930B-33D3BA1147DB}"/>
              </a:ext>
            </a:extLst>
          </p:cNvPr>
          <p:cNvSpPr txBox="1"/>
          <p:nvPr/>
        </p:nvSpPr>
        <p:spPr>
          <a:xfrm>
            <a:off x="7139051" y="1449572"/>
            <a:ext cx="1799051" cy="1631216"/>
          </a:xfrm>
          <a:prstGeom prst="rect">
            <a:avLst/>
          </a:prstGeom>
          <a:noFill/>
          <a:ln>
            <a:solidFill>
              <a:schemeClr val="accent1"/>
            </a:solidFill>
          </a:ln>
        </p:spPr>
        <p:txBody>
          <a:bodyPr wrap="square" rtlCol="0">
            <a:spAutoFit/>
          </a:bodyPr>
          <a:lstStyle/>
          <a:p>
            <a:pPr algn="ctr"/>
            <a:r>
              <a:rPr lang="en-US" b="1" dirty="0">
                <a:latin typeface="+mj-lt"/>
              </a:rPr>
              <a:t>Sensitivity</a:t>
            </a:r>
          </a:p>
          <a:p>
            <a:r>
              <a:rPr lang="en-US" sz="1600" dirty="0">
                <a:latin typeface="+mj-lt"/>
              </a:rPr>
              <a:t>HIV+ &lt;100: 80%</a:t>
            </a:r>
          </a:p>
          <a:p>
            <a:r>
              <a:rPr lang="en-US" sz="1600" dirty="0">
                <a:latin typeface="+mj-lt"/>
              </a:rPr>
              <a:t>HIV + </a:t>
            </a:r>
            <a:r>
              <a:rPr lang="en-US" sz="1600" dirty="0">
                <a:latin typeface="+mj-lt"/>
                <a:cs typeface="Times New Roman" panose="02020603050405020304" pitchFamily="18" charset="0"/>
              </a:rPr>
              <a:t>≥100: 70%</a:t>
            </a:r>
          </a:p>
          <a:p>
            <a:r>
              <a:rPr lang="en-US" sz="1600" dirty="0">
                <a:latin typeface="+mj-lt"/>
                <a:cs typeface="Times New Roman" panose="02020603050405020304" pitchFamily="18" charset="0"/>
              </a:rPr>
              <a:t>HIV-: 60%</a:t>
            </a:r>
          </a:p>
          <a:p>
            <a:pPr algn="ctr"/>
            <a:r>
              <a:rPr lang="en-US" b="1" dirty="0"/>
              <a:t>Specificity</a:t>
            </a:r>
          </a:p>
          <a:p>
            <a:r>
              <a:rPr lang="en-US" sz="1600" dirty="0"/>
              <a:t>All groups: 95%</a:t>
            </a:r>
          </a:p>
        </p:txBody>
      </p:sp>
      <p:sp>
        <p:nvSpPr>
          <p:cNvPr id="3" name="Rectangle 2">
            <a:extLst>
              <a:ext uri="{FF2B5EF4-FFF2-40B4-BE49-F238E27FC236}">
                <a16:creationId xmlns:a16="http://schemas.microsoft.com/office/drawing/2014/main" id="{31F53127-DA03-4F50-B54A-376FD87881D4}"/>
              </a:ext>
            </a:extLst>
          </p:cNvPr>
          <p:cNvSpPr/>
          <p:nvPr/>
        </p:nvSpPr>
        <p:spPr>
          <a:xfrm>
            <a:off x="2217107" y="1615858"/>
            <a:ext cx="1799051" cy="80166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lumMod val="50000"/>
                  </a:schemeClr>
                </a:solidFill>
              </a:rPr>
              <a:t>25% </a:t>
            </a:r>
            <a:r>
              <a:rPr lang="en-US" dirty="0">
                <a:solidFill>
                  <a:schemeClr val="tx1"/>
                </a:solidFill>
              </a:rPr>
              <a:t>Incidence</a:t>
            </a:r>
          </a:p>
          <a:p>
            <a:pPr algn="ctr"/>
            <a:r>
              <a:rPr lang="en-US" b="1" dirty="0">
                <a:solidFill>
                  <a:schemeClr val="bg1">
                    <a:lumMod val="50000"/>
                  </a:schemeClr>
                </a:solidFill>
              </a:rPr>
              <a:t>26% </a:t>
            </a:r>
            <a:r>
              <a:rPr lang="en-US" dirty="0">
                <a:solidFill>
                  <a:schemeClr val="tx1"/>
                </a:solidFill>
              </a:rPr>
              <a:t>Mortality</a:t>
            </a:r>
          </a:p>
        </p:txBody>
      </p:sp>
      <p:sp>
        <p:nvSpPr>
          <p:cNvPr id="7" name="Rectangle 6">
            <a:extLst>
              <a:ext uri="{FF2B5EF4-FFF2-40B4-BE49-F238E27FC236}">
                <a16:creationId xmlns:a16="http://schemas.microsoft.com/office/drawing/2014/main" id="{F6F4C391-9D27-4A88-96E5-0D303798643B}"/>
              </a:ext>
            </a:extLst>
          </p:cNvPr>
          <p:cNvSpPr/>
          <p:nvPr/>
        </p:nvSpPr>
        <p:spPr>
          <a:xfrm>
            <a:off x="5127842" y="1615857"/>
            <a:ext cx="1799051" cy="80166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lumMod val="50000"/>
                  </a:schemeClr>
                </a:solidFill>
              </a:rPr>
              <a:t>22% </a:t>
            </a:r>
            <a:r>
              <a:rPr lang="en-US" dirty="0">
                <a:solidFill>
                  <a:schemeClr val="tx1"/>
                </a:solidFill>
              </a:rPr>
              <a:t>Incidence</a:t>
            </a:r>
          </a:p>
          <a:p>
            <a:pPr algn="ctr"/>
            <a:r>
              <a:rPr lang="en-US" b="1" dirty="0">
                <a:solidFill>
                  <a:schemeClr val="bg1">
                    <a:lumMod val="50000"/>
                  </a:schemeClr>
                </a:solidFill>
              </a:rPr>
              <a:t>24% </a:t>
            </a:r>
            <a:r>
              <a:rPr lang="en-US" dirty="0">
                <a:solidFill>
                  <a:schemeClr val="tx1"/>
                </a:solidFill>
              </a:rPr>
              <a:t>Mortality</a:t>
            </a:r>
          </a:p>
        </p:txBody>
      </p:sp>
    </p:spTree>
    <p:extLst>
      <p:ext uri="{BB962C8B-B14F-4D97-AF65-F5344CB8AC3E}">
        <p14:creationId xmlns:p14="http://schemas.microsoft.com/office/powerpoint/2010/main" val="42910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D99638-1E75-4BE3-95BE-20EB37F0599B}"/>
              </a:ext>
            </a:extLst>
          </p:cNvPr>
          <p:cNvSpPr>
            <a:spLocks noGrp="1"/>
          </p:cNvSpPr>
          <p:nvPr>
            <p:ph type="body" sz="quarter" idx="10"/>
          </p:nvPr>
        </p:nvSpPr>
        <p:spPr/>
        <p:txBody>
          <a:bodyPr/>
          <a:lstStyle/>
          <a:p>
            <a:r>
              <a:rPr lang="en-US" dirty="0"/>
              <a:t>Results: Impact of 2</a:t>
            </a:r>
            <a:r>
              <a:rPr lang="en-US" baseline="30000" dirty="0"/>
              <a:t>nd </a:t>
            </a:r>
            <a:r>
              <a:rPr lang="en-US" dirty="0"/>
              <a:t>Generation </a:t>
            </a:r>
            <a:r>
              <a:rPr lang="en-US" dirty="0" err="1"/>
              <a:t>uLAM</a:t>
            </a:r>
            <a:r>
              <a:rPr lang="en-US" dirty="0"/>
              <a:t> among PLHIV</a:t>
            </a:r>
          </a:p>
        </p:txBody>
      </p:sp>
      <p:pic>
        <p:nvPicPr>
          <p:cNvPr id="9" name="Picture 8">
            <a:extLst>
              <a:ext uri="{FF2B5EF4-FFF2-40B4-BE49-F238E27FC236}">
                <a16:creationId xmlns:a16="http://schemas.microsoft.com/office/drawing/2014/main" id="{F4CF05D5-FAF7-4307-B6DA-2B6DB2F213BB}"/>
              </a:ext>
            </a:extLst>
          </p:cNvPr>
          <p:cNvPicPr>
            <a:picLocks noChangeAspect="1"/>
          </p:cNvPicPr>
          <p:nvPr/>
        </p:nvPicPr>
        <p:blipFill rotWithShape="1">
          <a:blip r:embed="rId2"/>
          <a:srcRect t="10191"/>
          <a:stretch/>
        </p:blipFill>
        <p:spPr>
          <a:xfrm>
            <a:off x="671757" y="1641290"/>
            <a:ext cx="7170568" cy="4309116"/>
          </a:xfrm>
          <a:prstGeom prst="rect">
            <a:avLst/>
          </a:prstGeom>
        </p:spPr>
      </p:pic>
      <p:sp>
        <p:nvSpPr>
          <p:cNvPr id="6" name="TextBox 5">
            <a:extLst>
              <a:ext uri="{FF2B5EF4-FFF2-40B4-BE49-F238E27FC236}">
                <a16:creationId xmlns:a16="http://schemas.microsoft.com/office/drawing/2014/main" id="{0D7CC48A-CB37-4DBB-BF45-1B609FAA550C}"/>
              </a:ext>
            </a:extLst>
          </p:cNvPr>
          <p:cNvSpPr txBox="1"/>
          <p:nvPr/>
        </p:nvSpPr>
        <p:spPr>
          <a:xfrm>
            <a:off x="3095423" y="1641290"/>
            <a:ext cx="2323235" cy="1077218"/>
          </a:xfrm>
          <a:prstGeom prst="rect">
            <a:avLst/>
          </a:prstGeom>
          <a:noFill/>
          <a:ln>
            <a:solidFill>
              <a:schemeClr val="accent1"/>
            </a:solidFill>
          </a:ln>
        </p:spPr>
        <p:txBody>
          <a:bodyPr wrap="square" rtlCol="0">
            <a:spAutoFit/>
          </a:bodyPr>
          <a:lstStyle/>
          <a:p>
            <a:pPr algn="ctr"/>
            <a:r>
              <a:rPr lang="en-US" sz="1600" dirty="0"/>
              <a:t>GeneXpert and 2</a:t>
            </a:r>
            <a:r>
              <a:rPr lang="en-US" sz="1600" baseline="30000" dirty="0"/>
              <a:t>nd</a:t>
            </a:r>
            <a:r>
              <a:rPr lang="en-US" sz="1600" dirty="0"/>
              <a:t> Generation </a:t>
            </a:r>
            <a:r>
              <a:rPr lang="en-US" sz="1600" dirty="0" err="1"/>
              <a:t>uLAM</a:t>
            </a:r>
            <a:r>
              <a:rPr lang="en-US" sz="1600" dirty="0"/>
              <a:t> have </a:t>
            </a:r>
            <a:r>
              <a:rPr lang="en-US" sz="1600" b="1" dirty="0">
                <a:solidFill>
                  <a:schemeClr val="bg1">
                    <a:lumMod val="50000"/>
                  </a:schemeClr>
                </a:solidFill>
              </a:rPr>
              <a:t>nearly identical </a:t>
            </a:r>
            <a:r>
              <a:rPr lang="en-US" sz="1600" dirty="0"/>
              <a:t>impact among PLHIV</a:t>
            </a:r>
          </a:p>
        </p:txBody>
      </p:sp>
      <p:sp>
        <p:nvSpPr>
          <p:cNvPr id="5" name="Oval 4">
            <a:extLst>
              <a:ext uri="{FF2B5EF4-FFF2-40B4-BE49-F238E27FC236}">
                <a16:creationId xmlns:a16="http://schemas.microsoft.com/office/drawing/2014/main" id="{675832C1-1E0B-4E65-BE69-ACF64415F683}"/>
              </a:ext>
            </a:extLst>
          </p:cNvPr>
          <p:cNvSpPr/>
          <p:nvPr/>
        </p:nvSpPr>
        <p:spPr>
          <a:xfrm>
            <a:off x="3485478" y="3955812"/>
            <a:ext cx="2678654" cy="53012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8238DE-E0CA-41F5-990E-47B225EBB67A}"/>
              </a:ext>
            </a:extLst>
          </p:cNvPr>
          <p:cNvSpPr>
            <a:spLocks noGrp="1"/>
          </p:cNvSpPr>
          <p:nvPr>
            <p:ph type="body" sz="quarter" idx="10"/>
          </p:nvPr>
        </p:nvSpPr>
        <p:spPr/>
        <p:txBody>
          <a:bodyPr/>
          <a:lstStyle/>
          <a:p>
            <a:r>
              <a:rPr lang="en-US" dirty="0"/>
              <a:t>Results: Annual Risk of Infection</a:t>
            </a:r>
          </a:p>
        </p:txBody>
      </p:sp>
      <p:sp>
        <p:nvSpPr>
          <p:cNvPr id="7" name="TextBox 6">
            <a:extLst>
              <a:ext uri="{FF2B5EF4-FFF2-40B4-BE49-F238E27FC236}">
                <a16:creationId xmlns:a16="http://schemas.microsoft.com/office/drawing/2014/main" id="{8BBD08EB-189F-4356-8746-27C4485F9E30}"/>
              </a:ext>
            </a:extLst>
          </p:cNvPr>
          <p:cNvSpPr txBox="1"/>
          <p:nvPr/>
        </p:nvSpPr>
        <p:spPr>
          <a:xfrm>
            <a:off x="6533184" y="1561157"/>
            <a:ext cx="2323235" cy="1231106"/>
          </a:xfrm>
          <a:prstGeom prst="rect">
            <a:avLst/>
          </a:prstGeom>
          <a:noFill/>
          <a:ln>
            <a:solidFill>
              <a:schemeClr val="accent1"/>
            </a:solidFill>
          </a:ln>
        </p:spPr>
        <p:txBody>
          <a:bodyPr wrap="square" rtlCol="0">
            <a:spAutoFit/>
          </a:bodyPr>
          <a:lstStyle/>
          <a:p>
            <a:pPr algn="ctr"/>
            <a:r>
              <a:rPr lang="en-US" b="1" dirty="0" err="1">
                <a:latin typeface="Uni Sans Book"/>
              </a:rPr>
              <a:t>CRP+Xpert</a:t>
            </a:r>
            <a:endParaRPr lang="en-US" b="1" dirty="0">
              <a:latin typeface="Uni Sans Book"/>
            </a:endParaRPr>
          </a:p>
          <a:p>
            <a:pPr algn="ctr"/>
            <a:r>
              <a:rPr lang="en-US" sz="2400" b="1" dirty="0">
                <a:solidFill>
                  <a:schemeClr val="bg1">
                    <a:lumMod val="50000"/>
                  </a:schemeClr>
                </a:solidFill>
                <a:latin typeface="Uni Sans Book"/>
              </a:rPr>
              <a:t>42%</a:t>
            </a:r>
            <a:r>
              <a:rPr lang="en-US" sz="1600" dirty="0">
                <a:latin typeface="Uni Sans Book"/>
              </a:rPr>
              <a:t> reduction compared to baseline trends</a:t>
            </a:r>
          </a:p>
        </p:txBody>
      </p:sp>
      <p:sp>
        <p:nvSpPr>
          <p:cNvPr id="8" name="TextBox 7">
            <a:extLst>
              <a:ext uri="{FF2B5EF4-FFF2-40B4-BE49-F238E27FC236}">
                <a16:creationId xmlns:a16="http://schemas.microsoft.com/office/drawing/2014/main" id="{81C47CFA-5D3F-49A1-A59A-75482CFB235A}"/>
              </a:ext>
            </a:extLst>
          </p:cNvPr>
          <p:cNvSpPr txBox="1"/>
          <p:nvPr/>
        </p:nvSpPr>
        <p:spPr>
          <a:xfrm>
            <a:off x="6533184" y="3694803"/>
            <a:ext cx="2323235" cy="1231106"/>
          </a:xfrm>
          <a:prstGeom prst="rect">
            <a:avLst/>
          </a:prstGeom>
          <a:noFill/>
          <a:ln>
            <a:solidFill>
              <a:schemeClr val="accent1"/>
            </a:solidFill>
          </a:ln>
        </p:spPr>
        <p:txBody>
          <a:bodyPr wrap="square" rtlCol="0">
            <a:spAutoFit/>
          </a:bodyPr>
          <a:lstStyle/>
          <a:p>
            <a:pPr algn="ctr"/>
            <a:r>
              <a:rPr lang="en-US" b="1" dirty="0">
                <a:latin typeface="Uni Sans Book"/>
              </a:rPr>
              <a:t>CRP+2</a:t>
            </a:r>
            <a:r>
              <a:rPr lang="en-US" b="1" baseline="30000" dirty="0">
                <a:latin typeface="Uni Sans Book"/>
              </a:rPr>
              <a:t>nd</a:t>
            </a:r>
            <a:r>
              <a:rPr lang="en-US" b="1" dirty="0">
                <a:latin typeface="Uni Sans Book"/>
              </a:rPr>
              <a:t> Gen </a:t>
            </a:r>
            <a:r>
              <a:rPr lang="en-US" b="1" dirty="0" err="1">
                <a:latin typeface="Uni Sans Book"/>
              </a:rPr>
              <a:t>uLAM</a:t>
            </a:r>
            <a:endParaRPr lang="en-US" b="1" dirty="0">
              <a:solidFill>
                <a:schemeClr val="bg1">
                  <a:lumMod val="50000"/>
                </a:schemeClr>
              </a:solidFill>
              <a:latin typeface="Uni Sans Book"/>
            </a:endParaRPr>
          </a:p>
          <a:p>
            <a:pPr algn="ctr"/>
            <a:r>
              <a:rPr lang="en-US" sz="2400" b="1" dirty="0">
                <a:solidFill>
                  <a:schemeClr val="bg1">
                    <a:lumMod val="50000"/>
                  </a:schemeClr>
                </a:solidFill>
                <a:latin typeface="Uni Sans Book"/>
              </a:rPr>
              <a:t>37% </a:t>
            </a:r>
            <a:r>
              <a:rPr lang="en-US" sz="1600" dirty="0">
                <a:latin typeface="Uni Sans Book"/>
              </a:rPr>
              <a:t>reduction compared to baseline trends</a:t>
            </a:r>
          </a:p>
        </p:txBody>
      </p:sp>
      <p:graphicFrame>
        <p:nvGraphicFramePr>
          <p:cNvPr id="11" name="Chart 10">
            <a:extLst>
              <a:ext uri="{FF2B5EF4-FFF2-40B4-BE49-F238E27FC236}">
                <a16:creationId xmlns:a16="http://schemas.microsoft.com/office/drawing/2014/main" id="{6DDA7553-2E96-45A5-B896-AFD5D84A14E0}"/>
              </a:ext>
            </a:extLst>
          </p:cNvPr>
          <p:cNvGraphicFramePr>
            <a:graphicFrameLocks/>
          </p:cNvGraphicFramePr>
          <p:nvPr>
            <p:extLst>
              <p:ext uri="{D42A27DB-BD31-4B8C-83A1-F6EECF244321}">
                <p14:modId xmlns:p14="http://schemas.microsoft.com/office/powerpoint/2010/main" val="1255133795"/>
              </p:ext>
            </p:extLst>
          </p:nvPr>
        </p:nvGraphicFramePr>
        <p:xfrm>
          <a:off x="671757" y="1536700"/>
          <a:ext cx="5861427" cy="4316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2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1A256-94A7-4DED-B71A-1542EE3A67D0}"/>
              </a:ext>
            </a:extLst>
          </p:cNvPr>
          <p:cNvSpPr>
            <a:spLocks noGrp="1"/>
          </p:cNvSpPr>
          <p:nvPr>
            <p:ph type="body" sz="quarter" idx="10"/>
          </p:nvPr>
        </p:nvSpPr>
        <p:spPr/>
        <p:txBody>
          <a:bodyPr/>
          <a:lstStyle/>
          <a:p>
            <a:r>
              <a:rPr lang="en-US" dirty="0"/>
              <a:t>Conclusions</a:t>
            </a:r>
          </a:p>
        </p:txBody>
      </p:sp>
      <p:sp>
        <p:nvSpPr>
          <p:cNvPr id="4" name="Text Placeholder 3">
            <a:extLst>
              <a:ext uri="{FF2B5EF4-FFF2-40B4-BE49-F238E27FC236}">
                <a16:creationId xmlns:a16="http://schemas.microsoft.com/office/drawing/2014/main" id="{73AAC0BB-2D4F-4BA9-A28F-D5886726B928}"/>
              </a:ext>
            </a:extLst>
          </p:cNvPr>
          <p:cNvSpPr>
            <a:spLocks noGrp="1"/>
          </p:cNvSpPr>
          <p:nvPr>
            <p:ph type="body" sz="quarter" idx="11"/>
          </p:nvPr>
        </p:nvSpPr>
        <p:spPr/>
        <p:txBody>
          <a:bodyPr/>
          <a:lstStyle/>
          <a:p>
            <a:pPr marL="422041" indent="-422041">
              <a:buFont typeface="Arial" panose="020B0604020202020204" pitchFamily="34" charset="0"/>
              <a:buChar char="•"/>
            </a:pPr>
            <a:r>
              <a:rPr lang="en-US" sz="2200" b="0" dirty="0">
                <a:solidFill>
                  <a:schemeClr val="accent5"/>
                </a:solidFill>
                <a:latin typeface="Uni Sans Book"/>
              </a:rPr>
              <a:t>Administering TB testing at the time of annual HIV testing led to substantial reductions in the TB burden in South Africa under all screening-diagnostic scenarios evaluated</a:t>
            </a:r>
          </a:p>
          <a:p>
            <a:pPr marL="822091" lvl="1" indent="-422041">
              <a:buFont typeface="Arial" panose="020B0604020202020204" pitchFamily="34" charset="0"/>
              <a:buChar char="•"/>
            </a:pPr>
            <a:r>
              <a:rPr lang="en-US" sz="1800" b="0" dirty="0">
                <a:solidFill>
                  <a:schemeClr val="accent5"/>
                </a:solidFill>
                <a:latin typeface="Uni Sans Regular"/>
              </a:rPr>
              <a:t>Largest reductions observed when administering </a:t>
            </a:r>
            <a:r>
              <a:rPr lang="en-US" sz="1800" b="0" dirty="0" err="1">
                <a:solidFill>
                  <a:schemeClr val="accent5"/>
                </a:solidFill>
                <a:latin typeface="Uni Sans Regular"/>
              </a:rPr>
              <a:t>CRP+GeneXpert</a:t>
            </a:r>
            <a:r>
              <a:rPr lang="en-US" sz="1800" b="0" dirty="0">
                <a:solidFill>
                  <a:schemeClr val="accent5"/>
                </a:solidFill>
                <a:latin typeface="Uni Sans Regular"/>
              </a:rPr>
              <a:t> </a:t>
            </a:r>
          </a:p>
          <a:p>
            <a:pPr marL="822091" lvl="1" indent="-422041">
              <a:buFont typeface="Arial" panose="020B0604020202020204" pitchFamily="34" charset="0"/>
              <a:buChar char="•"/>
            </a:pPr>
            <a:r>
              <a:rPr lang="en-US" sz="1800" b="0" dirty="0">
                <a:solidFill>
                  <a:schemeClr val="accent5"/>
                </a:solidFill>
                <a:latin typeface="Uni Sans Regular"/>
              </a:rPr>
              <a:t>Greatest relative reduction seen in the ARI</a:t>
            </a:r>
          </a:p>
          <a:p>
            <a:pPr marL="422041" indent="-422041">
              <a:buFont typeface="Arial" panose="020B0604020202020204" pitchFamily="34" charset="0"/>
              <a:buChar char="•"/>
            </a:pPr>
            <a:r>
              <a:rPr lang="en-US" sz="2200" b="0" dirty="0">
                <a:solidFill>
                  <a:schemeClr val="accent5"/>
                </a:solidFill>
                <a:latin typeface="Uni Sans Regular"/>
              </a:rPr>
              <a:t>Algorithms with CRP as a screening tool had a greater impact on the TB burden than those using 4SS</a:t>
            </a:r>
          </a:p>
          <a:p>
            <a:pPr marL="422034" indent="-422034">
              <a:buFont typeface="Arial" panose="020B0604020202020204" pitchFamily="34" charset="0"/>
              <a:buChar char="•"/>
              <a:defRPr/>
            </a:pPr>
            <a:r>
              <a:rPr lang="en-US" sz="2200" b="0" dirty="0">
                <a:solidFill>
                  <a:schemeClr val="accent5"/>
                </a:solidFill>
                <a:latin typeface="Uni Sans Regular"/>
              </a:rPr>
              <a:t>A </a:t>
            </a:r>
            <a:r>
              <a:rPr lang="en-US" sz="2200" b="0" dirty="0" err="1">
                <a:solidFill>
                  <a:schemeClr val="accent5"/>
                </a:solidFill>
                <a:latin typeface="Uni Sans Regular"/>
              </a:rPr>
              <a:t>uLAM</a:t>
            </a:r>
            <a:r>
              <a:rPr lang="en-US" sz="2200" b="0" dirty="0">
                <a:solidFill>
                  <a:schemeClr val="accent5"/>
                </a:solidFill>
                <a:latin typeface="Uni Sans Regular"/>
              </a:rPr>
              <a:t> diagnostic with improved sensitivity and specificity resulted in similar reductions in the TB incidence and mortality as GeneXpert</a:t>
            </a:r>
          </a:p>
        </p:txBody>
      </p:sp>
    </p:spTree>
    <p:extLst>
      <p:ext uri="{BB962C8B-B14F-4D97-AF65-F5344CB8AC3E}">
        <p14:creationId xmlns:p14="http://schemas.microsoft.com/office/powerpoint/2010/main" val="353179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4D669-E86B-4391-B768-75454517CBCA}"/>
              </a:ext>
            </a:extLst>
          </p:cNvPr>
          <p:cNvSpPr>
            <a:spLocks noGrp="1"/>
          </p:cNvSpPr>
          <p:nvPr>
            <p:ph type="body" sz="quarter" idx="10"/>
          </p:nvPr>
        </p:nvSpPr>
        <p:spPr/>
        <p:txBody>
          <a:bodyPr/>
          <a:lstStyle/>
          <a:p>
            <a:r>
              <a:rPr lang="en-US" dirty="0"/>
              <a:t>Acknowledgements</a:t>
            </a:r>
          </a:p>
        </p:txBody>
      </p:sp>
      <p:sp>
        <p:nvSpPr>
          <p:cNvPr id="4" name="Text Placeholder 1">
            <a:extLst>
              <a:ext uri="{FF2B5EF4-FFF2-40B4-BE49-F238E27FC236}">
                <a16:creationId xmlns:a16="http://schemas.microsoft.com/office/drawing/2014/main" id="{CB16CFC1-CA87-465E-BD01-F55FA032572E}"/>
              </a:ext>
            </a:extLst>
          </p:cNvPr>
          <p:cNvSpPr>
            <a:spLocks noGrp="1"/>
          </p:cNvSpPr>
          <p:nvPr>
            <p:ph type="body" sz="quarter" idx="11"/>
          </p:nvPr>
        </p:nvSpPr>
        <p:spPr>
          <a:xfrm>
            <a:off x="658813" y="1736725"/>
            <a:ext cx="8196262" cy="4014788"/>
          </a:xfrm>
        </p:spPr>
        <p:txBody>
          <a:bodyPr/>
          <a:lstStyle/>
          <a:p>
            <a:r>
              <a:rPr lang="en-US" dirty="0"/>
              <a:t>Acknowledgements</a:t>
            </a:r>
          </a:p>
          <a:p>
            <a:pPr lvl="1"/>
            <a:r>
              <a:rPr lang="en-US" dirty="0"/>
              <a:t>Paul Drain and his research team</a:t>
            </a:r>
          </a:p>
          <a:p>
            <a:pPr lvl="2"/>
            <a:r>
              <a:rPr lang="en-US" dirty="0"/>
              <a:t>Rachel Kubiak</a:t>
            </a:r>
          </a:p>
          <a:p>
            <a:pPr lvl="2"/>
            <a:r>
              <a:rPr lang="en-US" dirty="0"/>
              <a:t>Adrienne Shapiro</a:t>
            </a:r>
          </a:p>
          <a:p>
            <a:pPr lvl="2"/>
            <a:r>
              <a:rPr lang="en-US" dirty="0"/>
              <a:t>Kristina </a:t>
            </a:r>
            <a:r>
              <a:rPr lang="en-US" dirty="0" err="1"/>
              <a:t>Bajema</a:t>
            </a:r>
            <a:endParaRPr lang="en-US" dirty="0"/>
          </a:p>
          <a:p>
            <a:pPr lvl="1"/>
            <a:r>
              <a:rPr lang="en-US" dirty="0"/>
              <a:t>Institute for Disease Modeling</a:t>
            </a:r>
          </a:p>
          <a:p>
            <a:pPr lvl="2"/>
            <a:r>
              <a:rPr lang="en-US" dirty="0"/>
              <a:t>Brad Wagner</a:t>
            </a:r>
          </a:p>
          <a:p>
            <a:pPr lvl="2"/>
            <a:r>
              <a:rPr lang="en-US" dirty="0"/>
              <a:t>Stewart Chang</a:t>
            </a:r>
          </a:p>
        </p:txBody>
      </p:sp>
    </p:spTree>
    <p:extLst>
      <p:ext uri="{BB962C8B-B14F-4D97-AF65-F5344CB8AC3E}">
        <p14:creationId xmlns:p14="http://schemas.microsoft.com/office/powerpoint/2010/main" val="272862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72F469-4C0F-44CD-B38F-7259F9BBEE58}"/>
              </a:ext>
            </a:extLst>
          </p:cNvPr>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E86409B5-5DEA-40FE-AC01-987AFC4B2941}"/>
              </a:ext>
            </a:extLst>
          </p:cNvPr>
          <p:cNvSpPr>
            <a:spLocks noGrp="1"/>
          </p:cNvSpPr>
          <p:nvPr>
            <p:ph type="body" sz="quarter" idx="11"/>
          </p:nvPr>
        </p:nvSpPr>
        <p:spPr/>
        <p:txBody>
          <a:bodyPr/>
          <a:lstStyle/>
          <a:p>
            <a:pPr marL="0" indent="0" algn="ctr">
              <a:buNone/>
            </a:pPr>
            <a:endParaRPr lang="en-US" sz="2800" dirty="0"/>
          </a:p>
          <a:p>
            <a:pPr marL="0" indent="0" algn="ctr">
              <a:buNone/>
            </a:pPr>
            <a:r>
              <a:rPr lang="en-US" sz="2800" dirty="0"/>
              <a:t>Questions?</a:t>
            </a:r>
          </a:p>
          <a:p>
            <a:pPr marL="0" indent="0" algn="ctr">
              <a:buNone/>
            </a:pPr>
            <a:endParaRPr lang="en-US" dirty="0"/>
          </a:p>
          <a:p>
            <a:pPr marL="0" indent="0" algn="ctr">
              <a:buNone/>
            </a:pPr>
            <a:endParaRPr lang="en-US" dirty="0"/>
          </a:p>
          <a:p>
            <a:pPr marL="0" indent="0" algn="ctr">
              <a:buNone/>
            </a:pPr>
            <a:r>
              <a:rPr lang="en-US" dirty="0">
                <a:solidFill>
                  <a:schemeClr val="tx1"/>
                </a:solidFill>
              </a:rPr>
              <a:t>Haylea Hannah</a:t>
            </a:r>
            <a:endParaRPr lang="en-US" dirty="0">
              <a:solidFill>
                <a:schemeClr val="tx1"/>
              </a:solidFill>
              <a:hlinkClick r:id="rId2">
                <a:extLst>
                  <a:ext uri="{A12FA001-AC4F-418D-AE19-62706E023703}">
                    <ahyp:hlinkClr xmlns:ahyp="http://schemas.microsoft.com/office/drawing/2018/hyperlinkcolor" xmlns="" val="tx"/>
                  </a:ext>
                </a:extLst>
              </a:hlinkClick>
            </a:endParaRPr>
          </a:p>
          <a:p>
            <a:pPr marL="0" indent="0" algn="ctr">
              <a:buNone/>
            </a:pPr>
            <a:r>
              <a:rPr lang="en-US" dirty="0">
                <a:hlinkClick r:id="rId2">
                  <a:extLst>
                    <a:ext uri="{A12FA001-AC4F-418D-AE19-62706E023703}">
                      <ahyp:hlinkClr xmlns:ahyp="http://schemas.microsoft.com/office/drawing/2018/hyperlinkcolor" xmlns="" val="tx"/>
                    </a:ext>
                  </a:extLst>
                </a:hlinkClick>
              </a:rPr>
              <a:t>hahannah@uw.edu</a:t>
            </a:r>
            <a:r>
              <a:rPr lang="en-US" dirty="0"/>
              <a:t> </a:t>
            </a:r>
          </a:p>
          <a:p>
            <a:pPr marL="0" indent="0">
              <a:buNone/>
            </a:pPr>
            <a:endParaRPr lang="en-US" dirty="0"/>
          </a:p>
        </p:txBody>
      </p:sp>
    </p:spTree>
    <p:extLst>
      <p:ext uri="{BB962C8B-B14F-4D97-AF65-F5344CB8AC3E}">
        <p14:creationId xmlns:p14="http://schemas.microsoft.com/office/powerpoint/2010/main" val="63960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DF7B4-437E-48B9-A3E1-4E938994A0A1}"/>
              </a:ext>
            </a:extLst>
          </p:cNvPr>
          <p:cNvSpPr>
            <a:spLocks noGrp="1"/>
          </p:cNvSpPr>
          <p:nvPr>
            <p:ph type="body" sz="quarter" idx="10"/>
          </p:nvPr>
        </p:nvSpPr>
        <p:spPr/>
        <p:txBody>
          <a:bodyPr/>
          <a:lstStyle/>
          <a:p>
            <a:r>
              <a:rPr lang="en-US" dirty="0"/>
              <a:t>Outline</a:t>
            </a:r>
          </a:p>
        </p:txBody>
      </p:sp>
      <p:sp>
        <p:nvSpPr>
          <p:cNvPr id="3" name="Text Placeholder 2">
            <a:extLst>
              <a:ext uri="{FF2B5EF4-FFF2-40B4-BE49-F238E27FC236}">
                <a16:creationId xmlns:a16="http://schemas.microsoft.com/office/drawing/2014/main" id="{0D3A57FC-66AB-48B8-8DBE-4F34F4AE37C2}"/>
              </a:ext>
            </a:extLst>
          </p:cNvPr>
          <p:cNvSpPr>
            <a:spLocks noGrp="1"/>
          </p:cNvSpPr>
          <p:nvPr>
            <p:ph type="body" sz="quarter" idx="11"/>
          </p:nvPr>
        </p:nvSpPr>
        <p:spPr>
          <a:xfrm>
            <a:off x="659305" y="1588169"/>
            <a:ext cx="8197114" cy="4326600"/>
          </a:xfrm>
        </p:spPr>
        <p:txBody>
          <a:bodyPr/>
          <a:lstStyle/>
          <a:p>
            <a:r>
              <a:rPr lang="en-US" b="0" dirty="0">
                <a:latin typeface="Uni Sans Regular"/>
              </a:rPr>
              <a:t>Background</a:t>
            </a:r>
          </a:p>
          <a:p>
            <a:r>
              <a:rPr lang="en-US" b="0" dirty="0">
                <a:latin typeface="Uni Sans Regular"/>
              </a:rPr>
              <a:t>Objectives</a:t>
            </a:r>
          </a:p>
          <a:p>
            <a:r>
              <a:rPr lang="en-US" b="0" dirty="0">
                <a:latin typeface="Uni Sans Regular"/>
              </a:rPr>
              <a:t>Methods</a:t>
            </a:r>
          </a:p>
          <a:p>
            <a:r>
              <a:rPr lang="en-US" b="0" dirty="0">
                <a:latin typeface="Uni Sans Regular"/>
              </a:rPr>
              <a:t>Results</a:t>
            </a:r>
          </a:p>
          <a:p>
            <a:r>
              <a:rPr lang="en-US" b="0" dirty="0">
                <a:latin typeface="Uni Sans Regular"/>
              </a:rPr>
              <a:t>Conclusions</a:t>
            </a:r>
          </a:p>
        </p:txBody>
      </p:sp>
    </p:spTree>
    <p:extLst>
      <p:ext uri="{BB962C8B-B14F-4D97-AF65-F5344CB8AC3E}">
        <p14:creationId xmlns:p14="http://schemas.microsoft.com/office/powerpoint/2010/main" val="381644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8219-ED36-4464-BBD9-7D70A767A94B}"/>
              </a:ext>
            </a:extLst>
          </p:cNvPr>
          <p:cNvSpPr>
            <a:spLocks noGrp="1"/>
          </p:cNvSpPr>
          <p:nvPr>
            <p:ph type="body" sz="quarter" idx="10"/>
          </p:nvPr>
        </p:nvSpPr>
        <p:spPr/>
        <p:txBody>
          <a:bodyPr/>
          <a:lstStyle/>
          <a:p>
            <a:r>
              <a:rPr lang="en-US" dirty="0"/>
              <a:t>References</a:t>
            </a:r>
          </a:p>
        </p:txBody>
      </p:sp>
      <p:sp>
        <p:nvSpPr>
          <p:cNvPr id="5" name="Rectangle 4">
            <a:extLst>
              <a:ext uri="{FF2B5EF4-FFF2-40B4-BE49-F238E27FC236}">
                <a16:creationId xmlns:a16="http://schemas.microsoft.com/office/drawing/2014/main" id="{E960C199-FAA4-4B86-805C-BD3686DD2D48}"/>
              </a:ext>
            </a:extLst>
          </p:cNvPr>
          <p:cNvSpPr/>
          <p:nvPr/>
        </p:nvSpPr>
        <p:spPr>
          <a:xfrm>
            <a:off x="257244" y="1635339"/>
            <a:ext cx="8599175" cy="4339650"/>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rPr>
              <a:t>Lawn SD, Brooks S V, </a:t>
            </a:r>
            <a:r>
              <a:rPr lang="en-US" sz="1200" dirty="0" err="1">
                <a:latin typeface="Calibri" panose="020F0502020204030204" pitchFamily="34" charset="0"/>
                <a:ea typeface="Calibri" panose="020F0502020204030204" pitchFamily="34" charset="0"/>
              </a:rPr>
              <a:t>Kranzer</a:t>
            </a:r>
            <a:r>
              <a:rPr lang="en-US" sz="1200" dirty="0">
                <a:latin typeface="Calibri" panose="020F0502020204030204" pitchFamily="34" charset="0"/>
                <a:ea typeface="Calibri" panose="020F0502020204030204" pitchFamily="34" charset="0"/>
              </a:rPr>
              <a:t> K, et al. Screening for HIV-Associated Tuberculosis and Rifampicin Resistance before Antiretroviral Therapy Using the </a:t>
            </a:r>
            <a:r>
              <a:rPr lang="en-US" sz="1200" dirty="0" err="1">
                <a:latin typeface="Calibri" panose="020F0502020204030204" pitchFamily="34" charset="0"/>
                <a:ea typeface="Calibri" panose="020F0502020204030204" pitchFamily="34" charset="0"/>
              </a:rPr>
              <a:t>Xpert</a:t>
            </a:r>
            <a:r>
              <a:rPr lang="en-US" sz="1200" dirty="0">
                <a:latin typeface="Calibri" panose="020F0502020204030204" pitchFamily="34" charset="0"/>
                <a:ea typeface="Calibri" panose="020F0502020204030204" pitchFamily="34" charset="0"/>
              </a:rPr>
              <a:t> MTB / RIF Assay : A Prospective Study. 2011;8(7). doi:10.1371/journal.pmed.1001067.</a:t>
            </a:r>
          </a:p>
          <a:p>
            <a:endParaRPr lang="en-US" sz="1200" dirty="0">
              <a:latin typeface="Calibri" panose="020F0502020204030204" pitchFamily="34" charset="0"/>
            </a:endParaRPr>
          </a:p>
          <a:p>
            <a:r>
              <a:rPr lang="en-US" sz="1200" dirty="0" err="1"/>
              <a:t>Steingart</a:t>
            </a:r>
            <a:r>
              <a:rPr lang="en-US" sz="1200" dirty="0"/>
              <a:t> KR, Schiller I, Horne DJ, Pai M, Boehme CC, </a:t>
            </a:r>
            <a:r>
              <a:rPr lang="en-US" sz="1200" dirty="0" err="1"/>
              <a:t>Dendukuri</a:t>
            </a:r>
            <a:r>
              <a:rPr lang="en-US" sz="1200" dirty="0"/>
              <a:t> N. </a:t>
            </a:r>
            <a:r>
              <a:rPr lang="en-US" sz="1200" dirty="0" err="1"/>
              <a:t>Xpert</a:t>
            </a:r>
            <a:r>
              <a:rPr lang="en-US" sz="1200" dirty="0"/>
              <a:t> ® MTB / RIF assay for pulmonary tuberculosis and rifampicin resistance in adults ( Review ). 2014;(1). doi:10.1002/14651858.CD009593.pub3.www.cochranelibrary.com.</a:t>
            </a:r>
          </a:p>
          <a:p>
            <a:endParaRPr lang="en-US" sz="1200" dirty="0"/>
          </a:p>
          <a:p>
            <a:r>
              <a:rPr lang="en-US" sz="1200" dirty="0" err="1"/>
              <a:t>Getahun</a:t>
            </a:r>
            <a:r>
              <a:rPr lang="en-US" sz="1200" dirty="0"/>
              <a:t> H, </a:t>
            </a:r>
            <a:r>
              <a:rPr lang="en-US" sz="1200" dirty="0" err="1"/>
              <a:t>Kittikraisak</a:t>
            </a:r>
            <a:r>
              <a:rPr lang="en-US" sz="1200" dirty="0"/>
              <a:t> W, Heilig CM, et al. Development of a standardized screening rule for tuberculosis in people living with HIV in resource-constrained settings: Individual participant data meta-analysis of observational studies. </a:t>
            </a:r>
            <a:r>
              <a:rPr lang="en-US" sz="1200" i="1" dirty="0" err="1"/>
              <a:t>PLoS</a:t>
            </a:r>
            <a:r>
              <a:rPr lang="en-US" sz="1200" i="1" dirty="0"/>
              <a:t> Med</a:t>
            </a:r>
            <a:r>
              <a:rPr lang="en-US" sz="1200" dirty="0"/>
              <a:t>. 2011;8(1). doi:10.1371/journal.pmed.1000391.</a:t>
            </a:r>
          </a:p>
          <a:p>
            <a:endParaRPr lang="en-US" sz="1200" dirty="0"/>
          </a:p>
          <a:p>
            <a:r>
              <a:rPr lang="en-US" sz="1200" dirty="0"/>
              <a:t>Corbett EL, </a:t>
            </a:r>
            <a:r>
              <a:rPr lang="en-US" sz="1200" dirty="0" err="1"/>
              <a:t>Zezai</a:t>
            </a:r>
            <a:r>
              <a:rPr lang="en-US" sz="1200" dirty="0"/>
              <a:t> A, Cheung B, et al. Provider-initiated symptom screening for tuberculosis in Zimbabwe : diagnostic value and the effect of HIV status. 2010;(March 2009):13-21. doi:10.2471/BLT.08.055467.</a:t>
            </a:r>
          </a:p>
          <a:p>
            <a:endParaRPr lang="en-US" sz="1200" dirty="0"/>
          </a:p>
          <a:p>
            <a:r>
              <a:rPr lang="en-US" sz="1200" dirty="0"/>
              <a:t>Drain PK, </a:t>
            </a:r>
            <a:r>
              <a:rPr lang="en-US" sz="1200" dirty="0" err="1"/>
              <a:t>Losina</a:t>
            </a:r>
            <a:r>
              <a:rPr lang="en-US" sz="1200" dirty="0"/>
              <a:t> E, Coleman SM, et al. Value of urine lipoarabinomannan grade and second test for optimizing clinic-based screening for HIV-associated pulmonary tuberculosis. </a:t>
            </a:r>
            <a:r>
              <a:rPr lang="en-US" sz="1200" i="1" dirty="0"/>
              <a:t>J </a:t>
            </a:r>
            <a:r>
              <a:rPr lang="en-US" sz="1200" i="1" dirty="0" err="1"/>
              <a:t>Acquir</a:t>
            </a:r>
            <a:r>
              <a:rPr lang="en-US" sz="1200" i="1" dirty="0"/>
              <a:t> Immune </a:t>
            </a:r>
            <a:r>
              <a:rPr lang="en-US" sz="1200" i="1" dirty="0" err="1"/>
              <a:t>Defic</a:t>
            </a:r>
            <a:r>
              <a:rPr lang="en-US" sz="1200" i="1" dirty="0"/>
              <a:t> </a:t>
            </a:r>
            <a:r>
              <a:rPr lang="en-US" sz="1200" i="1" dirty="0" err="1"/>
              <a:t>Syndr</a:t>
            </a:r>
            <a:r>
              <a:rPr lang="en-US" sz="1200" dirty="0"/>
              <a:t>. 2015;68(3):274-280. doi:10.1097/QAI.0000000000000436.</a:t>
            </a:r>
          </a:p>
          <a:p>
            <a:endParaRPr lang="en-US" sz="1200" dirty="0"/>
          </a:p>
          <a:p>
            <a:r>
              <a:rPr lang="en-US" sz="1200" dirty="0"/>
              <a:t>Shah M, Hanrahan C, </a:t>
            </a:r>
            <a:r>
              <a:rPr lang="en-US" sz="1200" dirty="0" err="1"/>
              <a:t>Zy</a:t>
            </a:r>
            <a:r>
              <a:rPr lang="en-US" sz="1200" dirty="0"/>
              <a:t> W, et al. Lateral flow urine lipoarabinomannan assay for detecting active tuberculosis in HIV-positive adults ( Review ) Lateral flow urine lipoarabinomannan assay for detecting active tuberculosis in HIV-positive adults. 2016;(5). doi:10.1002/14651858.CD011420.pub2.Copyright.</a:t>
            </a:r>
          </a:p>
          <a:p>
            <a:endParaRPr lang="en-US" sz="1200" dirty="0"/>
          </a:p>
          <a:p>
            <a:r>
              <a:rPr lang="en-US" sz="1200" dirty="0"/>
              <a:t>Drain PK, </a:t>
            </a:r>
            <a:r>
              <a:rPr lang="en-US" sz="1200" dirty="0" err="1"/>
              <a:t>Losina</a:t>
            </a:r>
            <a:r>
              <a:rPr lang="en-US" sz="1200" dirty="0"/>
              <a:t> E, Coleman SM, et al. Diagnostic accuracy of a point-of-care urine test for tuberculosis screening among newly-diagnosed </a:t>
            </a:r>
            <a:r>
              <a:rPr lang="en-US" sz="1200" dirty="0" err="1"/>
              <a:t>hiv</a:t>
            </a:r>
            <a:r>
              <a:rPr lang="en-US" sz="1200" dirty="0"/>
              <a:t>-infected adults: A prospective, clinic-based study. </a:t>
            </a:r>
            <a:r>
              <a:rPr lang="en-US" sz="1200" i="1" dirty="0"/>
              <a:t>BMC Infect Dis</a:t>
            </a:r>
            <a:r>
              <a:rPr lang="en-US" sz="1200" dirty="0"/>
              <a:t>. 2014;14(1):1-9. doi:10.1186/1471-2334-14-110.</a:t>
            </a:r>
            <a:endParaRPr lang="en-US" sz="1200" dirty="0">
              <a:latin typeface="Calibri" panose="020F0502020204030204" pitchFamily="34" charset="0"/>
            </a:endParaRPr>
          </a:p>
          <a:p>
            <a:endParaRPr lang="en-US" sz="1200" dirty="0"/>
          </a:p>
        </p:txBody>
      </p:sp>
    </p:spTree>
    <p:extLst>
      <p:ext uri="{BB962C8B-B14F-4D97-AF65-F5344CB8AC3E}">
        <p14:creationId xmlns:p14="http://schemas.microsoft.com/office/powerpoint/2010/main" val="225411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8219-ED36-4464-BBD9-7D70A767A94B}"/>
              </a:ext>
            </a:extLst>
          </p:cNvPr>
          <p:cNvSpPr>
            <a:spLocks noGrp="1"/>
          </p:cNvSpPr>
          <p:nvPr>
            <p:ph type="body" sz="quarter" idx="10"/>
          </p:nvPr>
        </p:nvSpPr>
        <p:spPr/>
        <p:txBody>
          <a:bodyPr/>
          <a:lstStyle/>
          <a:p>
            <a:r>
              <a:rPr lang="en-US" dirty="0"/>
              <a:t>References</a:t>
            </a:r>
          </a:p>
        </p:txBody>
      </p:sp>
      <p:sp>
        <p:nvSpPr>
          <p:cNvPr id="4" name="Rectangle 3">
            <a:extLst>
              <a:ext uri="{FF2B5EF4-FFF2-40B4-BE49-F238E27FC236}">
                <a16:creationId xmlns:a16="http://schemas.microsoft.com/office/drawing/2014/main" id="{F94BAF75-2776-47BF-9245-68EED234B671}"/>
              </a:ext>
            </a:extLst>
          </p:cNvPr>
          <p:cNvSpPr/>
          <p:nvPr/>
        </p:nvSpPr>
        <p:spPr>
          <a:xfrm>
            <a:off x="215152" y="1595021"/>
            <a:ext cx="8641267" cy="3370153"/>
          </a:xfrm>
          <a:prstGeom prst="rect">
            <a:avLst/>
          </a:prstGeom>
        </p:spPr>
        <p:txBody>
          <a:bodyPr wrap="square">
            <a:spAutoFit/>
          </a:bodyPr>
          <a:lstStyle/>
          <a:p>
            <a:r>
              <a:rPr lang="en-US" sz="1300" dirty="0"/>
              <a:t>Yoon C, </a:t>
            </a:r>
            <a:r>
              <a:rPr lang="en-US" sz="1300" dirty="0" err="1"/>
              <a:t>Chaisson</a:t>
            </a:r>
            <a:r>
              <a:rPr lang="en-US" sz="1300" dirty="0"/>
              <a:t> L, Patel S, et al. Diagnostic Accuracy of C-reactive Protein for Active Pulmonary Tuberculosis: a Meta-Analysis. </a:t>
            </a:r>
            <a:r>
              <a:rPr lang="en-US" sz="1300" i="1" dirty="0"/>
              <a:t>Int J </a:t>
            </a:r>
            <a:r>
              <a:rPr lang="en-US" sz="1300" i="1" dirty="0" err="1"/>
              <a:t>Tuberc</a:t>
            </a:r>
            <a:r>
              <a:rPr lang="en-US" sz="1300" i="1" dirty="0"/>
              <a:t> Lung Dis</a:t>
            </a:r>
            <a:r>
              <a:rPr lang="en-US" sz="1300" dirty="0"/>
              <a:t>. 2017. doi:10.3837/tiis.0000.00.000.</a:t>
            </a:r>
          </a:p>
          <a:p>
            <a:endParaRPr lang="en-US" sz="1300" dirty="0">
              <a:latin typeface="Calibri" panose="020F0502020204030204" pitchFamily="34" charset="0"/>
            </a:endParaRPr>
          </a:p>
          <a:p>
            <a:r>
              <a:rPr lang="en-US" sz="1300" dirty="0"/>
              <a:t>Yoon C, </a:t>
            </a:r>
            <a:r>
              <a:rPr lang="en-US" sz="1300" dirty="0" err="1"/>
              <a:t>Semitala</a:t>
            </a:r>
            <a:r>
              <a:rPr lang="en-US" sz="1300" dirty="0"/>
              <a:t> FC, </a:t>
            </a:r>
            <a:r>
              <a:rPr lang="en-US" sz="1300" dirty="0" err="1"/>
              <a:t>Atuhumuza</a:t>
            </a:r>
            <a:r>
              <a:rPr lang="en-US" sz="1300" dirty="0"/>
              <a:t> E, et al. Point-of-care C-reactive protein-based tuberculosis screening for people living with HIV : a diagnostic accuracy study. </a:t>
            </a:r>
            <a:r>
              <a:rPr lang="en-US" sz="1300" i="1" dirty="0"/>
              <a:t>Lancet Infect Dis</a:t>
            </a:r>
            <a:r>
              <a:rPr lang="en-US" sz="1300" dirty="0"/>
              <a:t>. 17(12):1285-1292. doi:10.1016/S1473-3099(17)30488-7.</a:t>
            </a:r>
          </a:p>
          <a:p>
            <a:endParaRPr lang="en-US" sz="1300" dirty="0"/>
          </a:p>
          <a:p>
            <a:r>
              <a:rPr lang="en-US" sz="1300" dirty="0"/>
              <a:t>Hamada Y, Lujan J, Schenkel K, Ford N, </a:t>
            </a:r>
            <a:r>
              <a:rPr lang="en-US" sz="1300" dirty="0" err="1"/>
              <a:t>Getahun</a:t>
            </a:r>
            <a:r>
              <a:rPr lang="en-US" sz="1300" dirty="0"/>
              <a:t> H. Sensitivity and specificity of WHO’s recommended four-symptom screening rule for tuberculosis in people living with HIV: a systematic review and meta-analysis. </a:t>
            </a:r>
            <a:r>
              <a:rPr lang="en-US" sz="1300" i="1" dirty="0"/>
              <a:t>Lancet HIV</a:t>
            </a:r>
            <a:r>
              <a:rPr lang="en-US" sz="1300" dirty="0"/>
              <a:t>. 2018;5(9):e515-e523. doi:10.1016/S2352-3018(18)30137-1.</a:t>
            </a:r>
          </a:p>
          <a:p>
            <a:endParaRPr lang="en-US" sz="1300" dirty="0"/>
          </a:p>
          <a:p>
            <a:r>
              <a:rPr lang="en-US" sz="1300" dirty="0"/>
              <a:t>Minion J, Leung E, Talbot E, </a:t>
            </a:r>
            <a:r>
              <a:rPr lang="en-US" sz="1300" dirty="0" err="1"/>
              <a:t>Dheda</a:t>
            </a:r>
            <a:r>
              <a:rPr lang="en-US" sz="1300" dirty="0"/>
              <a:t> K, Pai M, Menzies D. Diagnosing tuberculosis with urine lipoarabinomannan: Systematic review and meta-analysis. </a:t>
            </a:r>
            <a:r>
              <a:rPr lang="en-US" sz="1300" i="1" dirty="0"/>
              <a:t>Eur Respir J</a:t>
            </a:r>
            <a:r>
              <a:rPr lang="en-US" sz="1300" dirty="0"/>
              <a:t>. 2011;38(6):1398-1405. doi:10.1183/09031936.00025711.</a:t>
            </a:r>
          </a:p>
          <a:p>
            <a:endParaRPr lang="en-US" sz="1300" dirty="0"/>
          </a:p>
          <a:p>
            <a:r>
              <a:rPr lang="en-US" sz="1300" dirty="0" err="1"/>
              <a:t>Claassens</a:t>
            </a:r>
            <a:r>
              <a:rPr lang="en-US" sz="1300" dirty="0"/>
              <a:t> MM, van Schalkwyk C, Floyd S, </a:t>
            </a:r>
            <a:r>
              <a:rPr lang="en-US" sz="1300" dirty="0" err="1"/>
              <a:t>Ayles</a:t>
            </a:r>
            <a:r>
              <a:rPr lang="en-US" sz="1300" dirty="0"/>
              <a:t> H, Beyers N.  Symptom screening rules to identify active pulmonary tuberculosis:  Findings from the Zambian South African Tuberculosis and HIV/AIDS Reduction (ZAMSTAR) trail prevalence surveys.  </a:t>
            </a:r>
            <a:r>
              <a:rPr lang="en-US" sz="1300" i="1" dirty="0" err="1"/>
              <a:t>PLoSONE</a:t>
            </a:r>
            <a:r>
              <a:rPr lang="en-US" sz="1300" i="1" dirty="0"/>
              <a:t>. </a:t>
            </a:r>
            <a:r>
              <a:rPr lang="en-US" sz="1300" dirty="0"/>
              <a:t>Mar 2017;12(3): e0172881. https://doi.org/10.1371/journal.pone.0172881</a:t>
            </a:r>
          </a:p>
        </p:txBody>
      </p:sp>
    </p:spTree>
    <p:extLst>
      <p:ext uri="{BB962C8B-B14F-4D97-AF65-F5344CB8AC3E}">
        <p14:creationId xmlns:p14="http://schemas.microsoft.com/office/powerpoint/2010/main" val="78505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86F9B4-9747-4A66-8CF0-518DCBB8BCCA}"/>
              </a:ext>
            </a:extLst>
          </p:cNvPr>
          <p:cNvSpPr>
            <a:spLocks noGrp="1"/>
          </p:cNvSpPr>
          <p:nvPr>
            <p:ph type="body" sz="quarter" idx="10"/>
          </p:nvPr>
        </p:nvSpPr>
        <p:spPr/>
        <p:txBody>
          <a:bodyPr/>
          <a:lstStyle/>
          <a:p>
            <a:r>
              <a:rPr lang="en-US" dirty="0"/>
              <a:t>Supplemental: Impact on MDR-TB</a:t>
            </a:r>
          </a:p>
        </p:txBody>
      </p:sp>
      <p:pic>
        <p:nvPicPr>
          <p:cNvPr id="7" name="Picture 6">
            <a:extLst>
              <a:ext uri="{FF2B5EF4-FFF2-40B4-BE49-F238E27FC236}">
                <a16:creationId xmlns:a16="http://schemas.microsoft.com/office/drawing/2014/main" id="{C99CCEB0-4523-467E-964C-4DF00168615B}"/>
              </a:ext>
            </a:extLst>
          </p:cNvPr>
          <p:cNvPicPr>
            <a:picLocks noChangeAspect="1"/>
          </p:cNvPicPr>
          <p:nvPr/>
        </p:nvPicPr>
        <p:blipFill>
          <a:blip r:embed="rId3"/>
          <a:stretch>
            <a:fillRect/>
          </a:stretch>
        </p:blipFill>
        <p:spPr>
          <a:xfrm>
            <a:off x="671757" y="1534678"/>
            <a:ext cx="5900150" cy="4460462"/>
          </a:xfrm>
          <a:prstGeom prst="rect">
            <a:avLst/>
          </a:prstGeom>
        </p:spPr>
      </p:pic>
      <p:sp>
        <p:nvSpPr>
          <p:cNvPr id="8" name="TextBox 7">
            <a:extLst>
              <a:ext uri="{FF2B5EF4-FFF2-40B4-BE49-F238E27FC236}">
                <a16:creationId xmlns:a16="http://schemas.microsoft.com/office/drawing/2014/main" id="{D6AEFD55-D139-495C-93FB-EC9E396BD2AD}"/>
              </a:ext>
            </a:extLst>
          </p:cNvPr>
          <p:cNvSpPr txBox="1"/>
          <p:nvPr/>
        </p:nvSpPr>
        <p:spPr>
          <a:xfrm>
            <a:off x="6699289" y="1534678"/>
            <a:ext cx="2174305" cy="1323439"/>
          </a:xfrm>
          <a:prstGeom prst="rect">
            <a:avLst/>
          </a:prstGeom>
          <a:noFill/>
          <a:ln>
            <a:solidFill>
              <a:schemeClr val="tx2"/>
            </a:solidFill>
          </a:ln>
        </p:spPr>
        <p:txBody>
          <a:bodyPr wrap="square" rtlCol="0">
            <a:spAutoFit/>
          </a:bodyPr>
          <a:lstStyle/>
          <a:p>
            <a:pPr algn="ctr"/>
            <a:r>
              <a:rPr lang="en-US" sz="2000" dirty="0"/>
              <a:t>Models suggest POC tests will </a:t>
            </a:r>
            <a:r>
              <a:rPr lang="en-US" sz="2000" b="1" dirty="0">
                <a:solidFill>
                  <a:schemeClr val="bg1">
                    <a:lumMod val="50000"/>
                  </a:schemeClr>
                </a:solidFill>
              </a:rPr>
              <a:t>not</a:t>
            </a:r>
            <a:r>
              <a:rPr lang="en-US" sz="2000" dirty="0"/>
              <a:t> accelerate incident MDR-TB</a:t>
            </a:r>
          </a:p>
        </p:txBody>
      </p:sp>
    </p:spTree>
    <p:extLst>
      <p:ext uri="{BB962C8B-B14F-4D97-AF65-F5344CB8AC3E}">
        <p14:creationId xmlns:p14="http://schemas.microsoft.com/office/powerpoint/2010/main" val="29777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D99638-1E75-4BE3-95BE-20EB37F0599B}"/>
              </a:ext>
            </a:extLst>
          </p:cNvPr>
          <p:cNvSpPr>
            <a:spLocks noGrp="1"/>
          </p:cNvSpPr>
          <p:nvPr>
            <p:ph type="body" sz="quarter" idx="10"/>
          </p:nvPr>
        </p:nvSpPr>
        <p:spPr/>
        <p:txBody>
          <a:bodyPr/>
          <a:lstStyle/>
          <a:p>
            <a:r>
              <a:rPr lang="en-US" dirty="0"/>
              <a:t>Supplemental: Impact on Number of Tests Ordered</a:t>
            </a:r>
          </a:p>
        </p:txBody>
      </p:sp>
      <p:graphicFrame>
        <p:nvGraphicFramePr>
          <p:cNvPr id="5" name="Chart Placeholder 4">
            <a:extLst>
              <a:ext uri="{FF2B5EF4-FFF2-40B4-BE49-F238E27FC236}">
                <a16:creationId xmlns:a16="http://schemas.microsoft.com/office/drawing/2014/main" id="{D2C16FF1-1E39-48A3-AFBF-E87BAB4FD379}"/>
              </a:ext>
            </a:extLst>
          </p:cNvPr>
          <p:cNvGraphicFramePr>
            <a:graphicFrameLocks noGrp="1"/>
          </p:cNvGraphicFramePr>
          <p:nvPr>
            <p:ph type="chart" sz="quarter" idx="12"/>
            <p:extLst>
              <p:ext uri="{D42A27DB-BD31-4B8C-83A1-F6EECF244321}">
                <p14:modId xmlns:p14="http://schemas.microsoft.com/office/powerpoint/2010/main" val="2444526201"/>
              </p:ext>
            </p:extLst>
          </p:nvPr>
        </p:nvGraphicFramePr>
        <p:xfrm>
          <a:off x="671757" y="1736725"/>
          <a:ext cx="8116643" cy="414496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9474F538-2E55-4686-8403-F0564B21794E}"/>
              </a:ext>
            </a:extLst>
          </p:cNvPr>
          <p:cNvGrpSpPr/>
          <p:nvPr/>
        </p:nvGrpSpPr>
        <p:grpSpPr>
          <a:xfrm>
            <a:off x="7541241" y="2884651"/>
            <a:ext cx="1360846" cy="1259462"/>
            <a:chOff x="24522576" y="28974979"/>
            <a:chExt cx="1474250" cy="1774843"/>
          </a:xfrm>
        </p:grpSpPr>
        <p:sp>
          <p:nvSpPr>
            <p:cNvPr id="10" name="TextBox 9">
              <a:extLst>
                <a:ext uri="{FF2B5EF4-FFF2-40B4-BE49-F238E27FC236}">
                  <a16:creationId xmlns:a16="http://schemas.microsoft.com/office/drawing/2014/main" id="{6DCCA8D6-E260-45EA-8550-215D5B9AC91E}"/>
                </a:ext>
              </a:extLst>
            </p:cNvPr>
            <p:cNvSpPr txBox="1"/>
            <p:nvPr/>
          </p:nvSpPr>
          <p:spPr>
            <a:xfrm>
              <a:off x="24693991" y="28974979"/>
              <a:ext cx="1131420" cy="633506"/>
            </a:xfrm>
            <a:prstGeom prst="rect">
              <a:avLst/>
            </a:prstGeom>
            <a:noFill/>
          </p:spPr>
          <p:txBody>
            <a:bodyPr wrap="none" rtlCol="0">
              <a:spAutoFit/>
            </a:bodyPr>
            <a:lstStyle/>
            <a:p>
              <a:pPr algn="ctr"/>
              <a:r>
                <a:rPr lang="en-US" sz="1600" dirty="0">
                  <a:latin typeface="Uni Sans Book"/>
                </a:rPr>
                <a:t>Screening </a:t>
              </a:r>
            </a:p>
            <a:p>
              <a:pPr algn="ctr"/>
              <a:r>
                <a:rPr lang="en-US" sz="1600" dirty="0">
                  <a:latin typeface="Uni Sans Book"/>
                </a:rPr>
                <a:t>algorithm</a:t>
              </a:r>
            </a:p>
          </p:txBody>
        </p:sp>
        <p:sp>
          <p:nvSpPr>
            <p:cNvPr id="11" name="Rectangle 10">
              <a:extLst>
                <a:ext uri="{FF2B5EF4-FFF2-40B4-BE49-F238E27FC236}">
                  <a16:creationId xmlns:a16="http://schemas.microsoft.com/office/drawing/2014/main" id="{11B131DD-3513-437A-9202-1071E4D724AD}"/>
                </a:ext>
              </a:extLst>
            </p:cNvPr>
            <p:cNvSpPr/>
            <p:nvPr/>
          </p:nvSpPr>
          <p:spPr>
            <a:xfrm>
              <a:off x="24522576" y="29000814"/>
              <a:ext cx="1474250" cy="174900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85" dirty="0"/>
            </a:p>
          </p:txBody>
        </p:sp>
      </p:grpSp>
      <p:sp>
        <p:nvSpPr>
          <p:cNvPr id="12" name="TextBox 11">
            <a:extLst>
              <a:ext uri="{FF2B5EF4-FFF2-40B4-BE49-F238E27FC236}">
                <a16:creationId xmlns:a16="http://schemas.microsoft.com/office/drawing/2014/main" id="{A3997528-772B-493C-B22E-DAFA9B50F711}"/>
              </a:ext>
            </a:extLst>
          </p:cNvPr>
          <p:cNvSpPr txBox="1"/>
          <p:nvPr/>
        </p:nvSpPr>
        <p:spPr>
          <a:xfrm>
            <a:off x="3162300" y="1736725"/>
            <a:ext cx="2819400" cy="1077218"/>
          </a:xfrm>
          <a:prstGeom prst="rect">
            <a:avLst/>
          </a:prstGeom>
          <a:noFill/>
          <a:ln>
            <a:solidFill>
              <a:schemeClr val="tx2"/>
            </a:solidFill>
          </a:ln>
        </p:spPr>
        <p:txBody>
          <a:bodyPr wrap="square" rtlCol="0">
            <a:spAutoFit/>
          </a:bodyPr>
          <a:lstStyle/>
          <a:p>
            <a:pPr algn="ctr"/>
            <a:r>
              <a:rPr lang="en-US" sz="2400" b="1" dirty="0">
                <a:solidFill>
                  <a:schemeClr val="bg1">
                    <a:lumMod val="50000"/>
                  </a:schemeClr>
                </a:solidFill>
              </a:rPr>
              <a:t>92%</a:t>
            </a:r>
            <a:r>
              <a:rPr lang="en-US" sz="2000" b="1" dirty="0"/>
              <a:t> </a:t>
            </a:r>
            <a:r>
              <a:rPr lang="en-US" sz="2000" dirty="0"/>
              <a:t>fewer tests ordered with administration of </a:t>
            </a:r>
            <a:r>
              <a:rPr lang="en-US" sz="2000" dirty="0" err="1"/>
              <a:t>uLAM</a:t>
            </a:r>
            <a:r>
              <a:rPr lang="en-US" sz="2000" dirty="0"/>
              <a:t> before GeneXpert</a:t>
            </a:r>
          </a:p>
        </p:txBody>
      </p:sp>
    </p:spTree>
    <p:extLst>
      <p:ext uri="{BB962C8B-B14F-4D97-AF65-F5344CB8AC3E}">
        <p14:creationId xmlns:p14="http://schemas.microsoft.com/office/powerpoint/2010/main" val="185947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D99638-1E75-4BE3-95BE-20EB37F0599B}"/>
              </a:ext>
            </a:extLst>
          </p:cNvPr>
          <p:cNvSpPr>
            <a:spLocks noGrp="1"/>
          </p:cNvSpPr>
          <p:nvPr>
            <p:ph type="body" sz="quarter" idx="10"/>
          </p:nvPr>
        </p:nvSpPr>
        <p:spPr/>
        <p:txBody>
          <a:bodyPr/>
          <a:lstStyle/>
          <a:p>
            <a:r>
              <a:rPr lang="en-US" dirty="0"/>
              <a:t>Supplemental: Mortality Impact among PLHIV</a:t>
            </a:r>
          </a:p>
        </p:txBody>
      </p:sp>
      <p:pic>
        <p:nvPicPr>
          <p:cNvPr id="9" name="Picture 8">
            <a:extLst>
              <a:ext uri="{FF2B5EF4-FFF2-40B4-BE49-F238E27FC236}">
                <a16:creationId xmlns:a16="http://schemas.microsoft.com/office/drawing/2014/main" id="{15057687-D995-40EE-B94D-33966B17CB4E}"/>
              </a:ext>
            </a:extLst>
          </p:cNvPr>
          <p:cNvPicPr>
            <a:picLocks noChangeAspect="1"/>
          </p:cNvPicPr>
          <p:nvPr/>
        </p:nvPicPr>
        <p:blipFill>
          <a:blip r:embed="rId2"/>
          <a:stretch>
            <a:fillRect/>
          </a:stretch>
        </p:blipFill>
        <p:spPr>
          <a:xfrm>
            <a:off x="671757" y="1520025"/>
            <a:ext cx="6841864" cy="4489455"/>
          </a:xfrm>
          <a:prstGeom prst="rect">
            <a:avLst/>
          </a:prstGeom>
        </p:spPr>
      </p:pic>
    </p:spTree>
    <p:extLst>
      <p:ext uri="{BB962C8B-B14F-4D97-AF65-F5344CB8AC3E}">
        <p14:creationId xmlns:p14="http://schemas.microsoft.com/office/powerpoint/2010/main" val="365663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B0D046-2E44-40AC-9ADE-5B5318226D9F}"/>
              </a:ext>
            </a:extLst>
          </p:cNvPr>
          <p:cNvSpPr>
            <a:spLocks noGrp="1"/>
          </p:cNvSpPr>
          <p:nvPr>
            <p:ph type="body" sz="quarter" idx="10"/>
          </p:nvPr>
        </p:nvSpPr>
        <p:spPr/>
        <p:txBody>
          <a:bodyPr/>
          <a:lstStyle/>
          <a:p>
            <a:r>
              <a:rPr lang="en-US" dirty="0"/>
              <a:t>Supplemental: Timing of Key Events </a:t>
            </a:r>
          </a:p>
        </p:txBody>
      </p:sp>
      <p:grpSp>
        <p:nvGrpSpPr>
          <p:cNvPr id="4" name="Group 3">
            <a:extLst>
              <a:ext uri="{FF2B5EF4-FFF2-40B4-BE49-F238E27FC236}">
                <a16:creationId xmlns:a16="http://schemas.microsoft.com/office/drawing/2014/main" id="{071B615B-1FBF-4853-884C-BF80BD32841A}"/>
              </a:ext>
            </a:extLst>
          </p:cNvPr>
          <p:cNvGrpSpPr/>
          <p:nvPr/>
        </p:nvGrpSpPr>
        <p:grpSpPr>
          <a:xfrm>
            <a:off x="589713" y="2098476"/>
            <a:ext cx="8385845" cy="3676863"/>
            <a:chOff x="1218964" y="1113493"/>
            <a:chExt cx="7541428" cy="3206269"/>
          </a:xfrm>
        </p:grpSpPr>
        <p:cxnSp>
          <p:nvCxnSpPr>
            <p:cNvPr id="5" name="Straight Connector 4">
              <a:extLst>
                <a:ext uri="{FF2B5EF4-FFF2-40B4-BE49-F238E27FC236}">
                  <a16:creationId xmlns:a16="http://schemas.microsoft.com/office/drawing/2014/main" id="{CF46D185-302A-4178-AB4E-83FB6C9D0BB7}"/>
                </a:ext>
              </a:extLst>
            </p:cNvPr>
            <p:cNvCxnSpPr>
              <a:cxnSpLocks/>
            </p:cNvCxnSpPr>
            <p:nvPr/>
          </p:nvCxnSpPr>
          <p:spPr>
            <a:xfrm flipV="1">
              <a:off x="1545336" y="2831193"/>
              <a:ext cx="634801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96F5E8D-BDBE-4ED8-BB61-86762A307276}"/>
                </a:ext>
              </a:extLst>
            </p:cNvPr>
            <p:cNvCxnSpPr/>
            <p:nvPr/>
          </p:nvCxnSpPr>
          <p:spPr>
            <a:xfrm>
              <a:off x="3903471" y="2446528"/>
              <a:ext cx="0" cy="812800"/>
            </a:xfrm>
            <a:prstGeom prst="line">
              <a:avLst/>
            </a:prstGeom>
            <a:ln w="571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7DE562B-DB30-431F-B79F-00ECFF26D973}"/>
                </a:ext>
              </a:extLst>
            </p:cNvPr>
            <p:cNvSpPr txBox="1"/>
            <p:nvPr/>
          </p:nvSpPr>
          <p:spPr>
            <a:xfrm>
              <a:off x="1422318" y="3273060"/>
              <a:ext cx="1184316" cy="805155"/>
            </a:xfrm>
            <a:prstGeom prst="rect">
              <a:avLst/>
            </a:prstGeom>
            <a:noFill/>
          </p:spPr>
          <p:txBody>
            <a:bodyPr wrap="square" rtlCol="0">
              <a:spAutoFit/>
            </a:bodyPr>
            <a:lstStyle/>
            <a:p>
              <a:r>
                <a:rPr lang="en-US" dirty="0"/>
                <a:t>HIV Epidemic Starts</a:t>
              </a:r>
            </a:p>
          </p:txBody>
        </p:sp>
        <p:sp>
          <p:nvSpPr>
            <p:cNvPr id="8" name="TextBox 7">
              <a:extLst>
                <a:ext uri="{FF2B5EF4-FFF2-40B4-BE49-F238E27FC236}">
                  <a16:creationId xmlns:a16="http://schemas.microsoft.com/office/drawing/2014/main" id="{FEBEC68A-3802-4B04-B034-7B5B1AF99E48}"/>
                </a:ext>
              </a:extLst>
            </p:cNvPr>
            <p:cNvSpPr txBox="1"/>
            <p:nvPr/>
          </p:nvSpPr>
          <p:spPr>
            <a:xfrm>
              <a:off x="3449904" y="3273060"/>
              <a:ext cx="1184316" cy="1046702"/>
            </a:xfrm>
            <a:prstGeom prst="rect">
              <a:avLst/>
            </a:prstGeom>
            <a:noFill/>
          </p:spPr>
          <p:txBody>
            <a:bodyPr wrap="square" rtlCol="0">
              <a:spAutoFit/>
            </a:bodyPr>
            <a:lstStyle/>
            <a:p>
              <a:r>
                <a:rPr lang="en-US" dirty="0"/>
                <a:t>Directly Observed Therapy Starts</a:t>
              </a:r>
            </a:p>
          </p:txBody>
        </p:sp>
        <p:sp>
          <p:nvSpPr>
            <p:cNvPr id="9" name="TextBox 8">
              <a:extLst>
                <a:ext uri="{FF2B5EF4-FFF2-40B4-BE49-F238E27FC236}">
                  <a16:creationId xmlns:a16="http://schemas.microsoft.com/office/drawing/2014/main" id="{3AB3BA57-643D-4DDC-B072-440F4BED6FC3}"/>
                </a:ext>
              </a:extLst>
            </p:cNvPr>
            <p:cNvSpPr txBox="1"/>
            <p:nvPr/>
          </p:nvSpPr>
          <p:spPr>
            <a:xfrm>
              <a:off x="3577099" y="2040129"/>
              <a:ext cx="587015" cy="322062"/>
            </a:xfrm>
            <a:prstGeom prst="rect">
              <a:avLst/>
            </a:prstGeom>
            <a:noFill/>
          </p:spPr>
          <p:txBody>
            <a:bodyPr wrap="none" rtlCol="0">
              <a:spAutoFit/>
            </a:bodyPr>
            <a:lstStyle/>
            <a:p>
              <a:r>
                <a:rPr lang="en-US" dirty="0"/>
                <a:t>2000</a:t>
              </a:r>
            </a:p>
          </p:txBody>
        </p:sp>
        <p:cxnSp>
          <p:nvCxnSpPr>
            <p:cNvPr id="10" name="Straight Connector 9">
              <a:extLst>
                <a:ext uri="{FF2B5EF4-FFF2-40B4-BE49-F238E27FC236}">
                  <a16:creationId xmlns:a16="http://schemas.microsoft.com/office/drawing/2014/main" id="{A0D64F6D-A51D-40FF-9A90-9DC9CCE262C7}"/>
                </a:ext>
              </a:extLst>
            </p:cNvPr>
            <p:cNvCxnSpPr/>
            <p:nvPr/>
          </p:nvCxnSpPr>
          <p:spPr>
            <a:xfrm>
              <a:off x="1545336" y="2460260"/>
              <a:ext cx="0" cy="812800"/>
            </a:xfrm>
            <a:prstGeom prst="line">
              <a:avLst/>
            </a:prstGeom>
            <a:ln w="5715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9BC7B5C-236F-4E1D-BCF6-B52DE373AF61}"/>
                </a:ext>
              </a:extLst>
            </p:cNvPr>
            <p:cNvSpPr txBox="1"/>
            <p:nvPr/>
          </p:nvSpPr>
          <p:spPr>
            <a:xfrm>
              <a:off x="1218964" y="2072394"/>
              <a:ext cx="587015" cy="322062"/>
            </a:xfrm>
            <a:prstGeom prst="rect">
              <a:avLst/>
            </a:prstGeom>
            <a:noFill/>
          </p:spPr>
          <p:txBody>
            <a:bodyPr wrap="none" rtlCol="0">
              <a:spAutoFit/>
            </a:bodyPr>
            <a:lstStyle/>
            <a:p>
              <a:r>
                <a:rPr lang="en-US" dirty="0"/>
                <a:t>1985</a:t>
              </a:r>
            </a:p>
          </p:txBody>
        </p:sp>
        <p:cxnSp>
          <p:nvCxnSpPr>
            <p:cNvPr id="12" name="Straight Connector 11">
              <a:extLst>
                <a:ext uri="{FF2B5EF4-FFF2-40B4-BE49-F238E27FC236}">
                  <a16:creationId xmlns:a16="http://schemas.microsoft.com/office/drawing/2014/main" id="{B810C96F-E688-4013-8BC0-281474D5CAE5}"/>
                </a:ext>
              </a:extLst>
            </p:cNvPr>
            <p:cNvCxnSpPr/>
            <p:nvPr/>
          </p:nvCxnSpPr>
          <p:spPr>
            <a:xfrm>
              <a:off x="5038004" y="2441726"/>
              <a:ext cx="0" cy="812800"/>
            </a:xfrm>
            <a:prstGeom prst="line">
              <a:avLst/>
            </a:prstGeom>
            <a:ln w="571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BF2A83C-C161-475B-90BD-54ADF00CD939}"/>
                </a:ext>
              </a:extLst>
            </p:cNvPr>
            <p:cNvSpPr txBox="1"/>
            <p:nvPr/>
          </p:nvSpPr>
          <p:spPr>
            <a:xfrm>
              <a:off x="4711632" y="2040129"/>
              <a:ext cx="652743" cy="322062"/>
            </a:xfrm>
            <a:prstGeom prst="rect">
              <a:avLst/>
            </a:prstGeom>
            <a:noFill/>
          </p:spPr>
          <p:txBody>
            <a:bodyPr wrap="square" rtlCol="0">
              <a:spAutoFit/>
            </a:bodyPr>
            <a:lstStyle/>
            <a:p>
              <a:r>
                <a:rPr lang="en-US" dirty="0"/>
                <a:t>2006</a:t>
              </a:r>
            </a:p>
          </p:txBody>
        </p:sp>
        <p:sp>
          <p:nvSpPr>
            <p:cNvPr id="14" name="TextBox 13">
              <a:extLst>
                <a:ext uri="{FF2B5EF4-FFF2-40B4-BE49-F238E27FC236}">
                  <a16:creationId xmlns:a16="http://schemas.microsoft.com/office/drawing/2014/main" id="{014C4522-C089-4197-9197-57F6B4D26B15}"/>
                </a:ext>
              </a:extLst>
            </p:cNvPr>
            <p:cNvSpPr txBox="1"/>
            <p:nvPr/>
          </p:nvSpPr>
          <p:spPr>
            <a:xfrm>
              <a:off x="4416192" y="3273060"/>
              <a:ext cx="1473766" cy="563609"/>
            </a:xfrm>
            <a:prstGeom prst="rect">
              <a:avLst/>
            </a:prstGeom>
            <a:noFill/>
          </p:spPr>
          <p:txBody>
            <a:bodyPr wrap="square" rtlCol="0">
              <a:spAutoFit/>
            </a:bodyPr>
            <a:lstStyle/>
            <a:p>
              <a:r>
                <a:rPr lang="en-US" dirty="0"/>
                <a:t>Antiretrovirals introduced</a:t>
              </a:r>
            </a:p>
          </p:txBody>
        </p:sp>
        <p:cxnSp>
          <p:nvCxnSpPr>
            <p:cNvPr id="15" name="Straight Connector 14">
              <a:extLst>
                <a:ext uri="{FF2B5EF4-FFF2-40B4-BE49-F238E27FC236}">
                  <a16:creationId xmlns:a16="http://schemas.microsoft.com/office/drawing/2014/main" id="{35407C4C-9CDD-4ECA-AA45-72A89D383F7D}"/>
                </a:ext>
              </a:extLst>
            </p:cNvPr>
            <p:cNvCxnSpPr/>
            <p:nvPr/>
          </p:nvCxnSpPr>
          <p:spPr>
            <a:xfrm>
              <a:off x="5952404" y="2409461"/>
              <a:ext cx="0" cy="812800"/>
            </a:xfrm>
            <a:prstGeom prst="line">
              <a:avLst/>
            </a:prstGeom>
            <a:ln w="571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55006D0-3C27-4DAA-9997-8B77397B1DC4}"/>
                </a:ext>
              </a:extLst>
            </p:cNvPr>
            <p:cNvSpPr txBox="1"/>
            <p:nvPr/>
          </p:nvSpPr>
          <p:spPr>
            <a:xfrm>
              <a:off x="5626032" y="2040129"/>
              <a:ext cx="652743" cy="322062"/>
            </a:xfrm>
            <a:prstGeom prst="rect">
              <a:avLst/>
            </a:prstGeom>
            <a:noFill/>
          </p:spPr>
          <p:txBody>
            <a:bodyPr wrap="square" rtlCol="0">
              <a:spAutoFit/>
            </a:bodyPr>
            <a:lstStyle/>
            <a:p>
              <a:r>
                <a:rPr lang="en-US" dirty="0"/>
                <a:t>2009</a:t>
              </a:r>
            </a:p>
          </p:txBody>
        </p:sp>
        <p:sp>
          <p:nvSpPr>
            <p:cNvPr id="17" name="TextBox 16">
              <a:extLst>
                <a:ext uri="{FF2B5EF4-FFF2-40B4-BE49-F238E27FC236}">
                  <a16:creationId xmlns:a16="http://schemas.microsoft.com/office/drawing/2014/main" id="{F0BD4107-7331-4AC1-9D1A-88B5DEA6A51B}"/>
                </a:ext>
              </a:extLst>
            </p:cNvPr>
            <p:cNvSpPr txBox="1"/>
            <p:nvPr/>
          </p:nvSpPr>
          <p:spPr>
            <a:xfrm>
              <a:off x="5806392" y="3273060"/>
              <a:ext cx="1258488" cy="563609"/>
            </a:xfrm>
            <a:prstGeom prst="rect">
              <a:avLst/>
            </a:prstGeom>
            <a:noFill/>
          </p:spPr>
          <p:txBody>
            <a:bodyPr wrap="square" rtlCol="0">
              <a:spAutoFit/>
            </a:bodyPr>
            <a:lstStyle/>
            <a:p>
              <a:r>
                <a:rPr lang="en-US" dirty="0"/>
                <a:t>Gene Xpert Introduced</a:t>
              </a:r>
            </a:p>
          </p:txBody>
        </p:sp>
        <p:sp>
          <p:nvSpPr>
            <p:cNvPr id="18" name="Right Brace 17">
              <a:extLst>
                <a:ext uri="{FF2B5EF4-FFF2-40B4-BE49-F238E27FC236}">
                  <a16:creationId xmlns:a16="http://schemas.microsoft.com/office/drawing/2014/main" id="{E27AB11B-8286-4E91-9274-903C76052AFF}"/>
                </a:ext>
              </a:extLst>
            </p:cNvPr>
            <p:cNvSpPr/>
            <p:nvPr/>
          </p:nvSpPr>
          <p:spPr>
            <a:xfrm rot="16200000">
              <a:off x="6184648" y="1422968"/>
              <a:ext cx="369312" cy="833799"/>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52FE6CA-6F73-4B40-AF78-A51D377F9B8E}"/>
                </a:ext>
              </a:extLst>
            </p:cNvPr>
            <p:cNvSpPr txBox="1"/>
            <p:nvPr/>
          </p:nvSpPr>
          <p:spPr>
            <a:xfrm>
              <a:off x="5667922" y="1113493"/>
              <a:ext cx="1444650" cy="563609"/>
            </a:xfrm>
            <a:prstGeom prst="rect">
              <a:avLst/>
            </a:prstGeom>
            <a:noFill/>
          </p:spPr>
          <p:txBody>
            <a:bodyPr wrap="square" rtlCol="0">
              <a:spAutoFit/>
            </a:bodyPr>
            <a:lstStyle/>
            <a:p>
              <a:pPr algn="ctr"/>
              <a:r>
                <a:rPr lang="en-US" dirty="0"/>
                <a:t>Ramp up period</a:t>
              </a:r>
            </a:p>
          </p:txBody>
        </p:sp>
        <p:cxnSp>
          <p:nvCxnSpPr>
            <p:cNvPr id="20" name="Straight Connector 19">
              <a:extLst>
                <a:ext uri="{FF2B5EF4-FFF2-40B4-BE49-F238E27FC236}">
                  <a16:creationId xmlns:a16="http://schemas.microsoft.com/office/drawing/2014/main" id="{7309F4C8-6714-4DD9-B993-9251411FC188}"/>
                </a:ext>
              </a:extLst>
            </p:cNvPr>
            <p:cNvCxnSpPr/>
            <p:nvPr/>
          </p:nvCxnSpPr>
          <p:spPr>
            <a:xfrm>
              <a:off x="6786201" y="2409461"/>
              <a:ext cx="0" cy="812800"/>
            </a:xfrm>
            <a:prstGeom prst="line">
              <a:avLst/>
            </a:prstGeom>
            <a:ln w="571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62FCDF5-B2BA-4CAC-933B-93FBAD676287}"/>
                </a:ext>
              </a:extLst>
            </p:cNvPr>
            <p:cNvSpPr txBox="1"/>
            <p:nvPr/>
          </p:nvSpPr>
          <p:spPr>
            <a:xfrm>
              <a:off x="6459829" y="2040129"/>
              <a:ext cx="652743" cy="322062"/>
            </a:xfrm>
            <a:prstGeom prst="rect">
              <a:avLst/>
            </a:prstGeom>
            <a:noFill/>
          </p:spPr>
          <p:txBody>
            <a:bodyPr wrap="square" rtlCol="0">
              <a:spAutoFit/>
            </a:bodyPr>
            <a:lstStyle/>
            <a:p>
              <a:r>
                <a:rPr lang="en-US" dirty="0"/>
                <a:t>2012</a:t>
              </a:r>
            </a:p>
          </p:txBody>
        </p:sp>
        <p:cxnSp>
          <p:nvCxnSpPr>
            <p:cNvPr id="22" name="Straight Connector 21">
              <a:extLst>
                <a:ext uri="{FF2B5EF4-FFF2-40B4-BE49-F238E27FC236}">
                  <a16:creationId xmlns:a16="http://schemas.microsoft.com/office/drawing/2014/main" id="{1289C3E8-901D-49BE-84E3-AF0224E9C7CA}"/>
                </a:ext>
              </a:extLst>
            </p:cNvPr>
            <p:cNvCxnSpPr/>
            <p:nvPr/>
          </p:nvCxnSpPr>
          <p:spPr>
            <a:xfrm>
              <a:off x="7893350" y="2441726"/>
              <a:ext cx="0" cy="812800"/>
            </a:xfrm>
            <a:prstGeom prst="line">
              <a:avLst/>
            </a:prstGeom>
            <a:ln w="5715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A84043C-9FD1-4CCB-9515-DE67D1BE30C6}"/>
                </a:ext>
              </a:extLst>
            </p:cNvPr>
            <p:cNvSpPr txBox="1"/>
            <p:nvPr/>
          </p:nvSpPr>
          <p:spPr>
            <a:xfrm>
              <a:off x="7286626" y="3231462"/>
              <a:ext cx="1473766" cy="805155"/>
            </a:xfrm>
            <a:prstGeom prst="rect">
              <a:avLst/>
            </a:prstGeom>
            <a:noFill/>
          </p:spPr>
          <p:txBody>
            <a:bodyPr wrap="square" rtlCol="0">
              <a:spAutoFit/>
            </a:bodyPr>
            <a:lstStyle/>
            <a:p>
              <a:r>
                <a:rPr lang="en-US" dirty="0"/>
                <a:t>Intensified case finding introduced</a:t>
              </a:r>
            </a:p>
          </p:txBody>
        </p:sp>
        <p:sp>
          <p:nvSpPr>
            <p:cNvPr id="24" name="TextBox 23">
              <a:extLst>
                <a:ext uri="{FF2B5EF4-FFF2-40B4-BE49-F238E27FC236}">
                  <a16:creationId xmlns:a16="http://schemas.microsoft.com/office/drawing/2014/main" id="{4EBFF327-57D8-45AE-B761-65DF7DD6F1B8}"/>
                </a:ext>
              </a:extLst>
            </p:cNvPr>
            <p:cNvSpPr txBox="1"/>
            <p:nvPr/>
          </p:nvSpPr>
          <p:spPr>
            <a:xfrm>
              <a:off x="7566978" y="2067265"/>
              <a:ext cx="652743" cy="322062"/>
            </a:xfrm>
            <a:prstGeom prst="rect">
              <a:avLst/>
            </a:prstGeom>
            <a:noFill/>
          </p:spPr>
          <p:txBody>
            <a:bodyPr wrap="square" rtlCol="0">
              <a:spAutoFit/>
            </a:bodyPr>
            <a:lstStyle/>
            <a:p>
              <a:r>
                <a:rPr lang="en-US" dirty="0"/>
                <a:t>2016</a:t>
              </a:r>
            </a:p>
          </p:txBody>
        </p:sp>
      </p:grpSp>
    </p:spTree>
    <p:extLst>
      <p:ext uri="{BB962C8B-B14F-4D97-AF65-F5344CB8AC3E}">
        <p14:creationId xmlns:p14="http://schemas.microsoft.com/office/powerpoint/2010/main" val="210876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DAA544-4E7F-4EA5-B807-2EBA82DDBFCF}"/>
              </a:ext>
            </a:extLst>
          </p:cNvPr>
          <p:cNvSpPr>
            <a:spLocks noGrp="1"/>
          </p:cNvSpPr>
          <p:nvPr>
            <p:ph type="body" sz="quarter" idx="10"/>
          </p:nvPr>
        </p:nvSpPr>
        <p:spPr/>
        <p:txBody>
          <a:bodyPr/>
          <a:lstStyle/>
          <a:p>
            <a:r>
              <a:rPr lang="en-US" dirty="0"/>
              <a:t>Need for Improved TB Diagnostics</a:t>
            </a:r>
          </a:p>
        </p:txBody>
      </p:sp>
      <p:pic>
        <p:nvPicPr>
          <p:cNvPr id="5" name="Picture 7" descr="Cover">
            <a:extLst>
              <a:ext uri="{FF2B5EF4-FFF2-40B4-BE49-F238E27FC236}">
                <a16:creationId xmlns:a16="http://schemas.microsoft.com/office/drawing/2014/main" id="{4A9B4AF6-C1E0-4D94-B9AA-45AF00003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11" y="1674380"/>
            <a:ext cx="6449480" cy="42875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060557-ED8C-4CA7-8227-90E0614E5C30}"/>
              </a:ext>
            </a:extLst>
          </p:cNvPr>
          <p:cNvSpPr txBox="1"/>
          <p:nvPr/>
        </p:nvSpPr>
        <p:spPr>
          <a:xfrm>
            <a:off x="5253523" y="1403908"/>
            <a:ext cx="3763135" cy="1661993"/>
          </a:xfrm>
          <a:prstGeom prst="rect">
            <a:avLst/>
          </a:prstGeom>
          <a:noFill/>
          <a:ln>
            <a:solidFill>
              <a:schemeClr val="accent1"/>
            </a:solidFill>
          </a:ln>
        </p:spPr>
        <p:txBody>
          <a:bodyPr wrap="square" rtlCol="0">
            <a:spAutoFit/>
          </a:bodyPr>
          <a:lstStyle/>
          <a:p>
            <a:r>
              <a:rPr lang="en-US" dirty="0">
                <a:latin typeface="Uni Sans Regular"/>
              </a:rPr>
              <a:t>An estimated </a:t>
            </a:r>
            <a:r>
              <a:rPr lang="en-US" sz="2400" b="1" dirty="0">
                <a:solidFill>
                  <a:schemeClr val="bg1">
                    <a:lumMod val="50000"/>
                  </a:schemeClr>
                </a:solidFill>
                <a:latin typeface="Uni Sans Regular"/>
              </a:rPr>
              <a:t>20-30%</a:t>
            </a:r>
            <a:r>
              <a:rPr lang="en-US" dirty="0">
                <a:latin typeface="Uni Sans Regular"/>
              </a:rPr>
              <a:t> of TB cases go undiagnosed</a:t>
            </a:r>
          </a:p>
          <a:p>
            <a:endParaRPr lang="en-US" dirty="0">
              <a:latin typeface="Uni Sans Regular"/>
            </a:endParaRPr>
          </a:p>
          <a:p>
            <a:r>
              <a:rPr lang="en-US" dirty="0">
                <a:latin typeface="Uni Sans Regular"/>
              </a:rPr>
              <a:t>Approximately </a:t>
            </a:r>
            <a:r>
              <a:rPr lang="en-US" sz="2400" b="1" dirty="0">
                <a:solidFill>
                  <a:schemeClr val="bg1">
                    <a:lumMod val="50000"/>
                  </a:schemeClr>
                </a:solidFill>
                <a:latin typeface="Uni Sans Regular"/>
              </a:rPr>
              <a:t>70%</a:t>
            </a:r>
            <a:r>
              <a:rPr lang="en-US" dirty="0">
                <a:latin typeface="Uni Sans Regular"/>
              </a:rPr>
              <a:t> missed as a result of diagnostic failures</a:t>
            </a:r>
          </a:p>
        </p:txBody>
      </p:sp>
      <p:sp>
        <p:nvSpPr>
          <p:cNvPr id="7" name="Text Placeholder 2">
            <a:extLst>
              <a:ext uri="{FF2B5EF4-FFF2-40B4-BE49-F238E27FC236}">
                <a16:creationId xmlns:a16="http://schemas.microsoft.com/office/drawing/2014/main" id="{D751D485-FB2E-4E36-9094-08B55386CFE1}"/>
              </a:ext>
            </a:extLst>
          </p:cNvPr>
          <p:cNvSpPr txBox="1">
            <a:spLocks/>
          </p:cNvSpPr>
          <p:nvPr/>
        </p:nvSpPr>
        <p:spPr bwMode="auto">
          <a:xfrm>
            <a:off x="2871270" y="6178926"/>
            <a:ext cx="6272730" cy="61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Uni Sans Regular"/>
              </a:rPr>
              <a:t>From: The South African Tuberculosis Care Cascade: Estimated Losses and Methodological Challenges</a:t>
            </a:r>
          </a:p>
          <a:p>
            <a:pPr eaLnBrk="1" hangingPunct="1">
              <a:spcBef>
                <a:spcPct val="0"/>
              </a:spcBef>
              <a:buFontTx/>
              <a:buNone/>
            </a:pPr>
            <a:r>
              <a:rPr lang="en-US" altLang="en-US" sz="800" dirty="0">
                <a:latin typeface="Uni Sans Regular"/>
              </a:rPr>
              <a:t>J Infect Dis. 2017;216(suppl_7):S702-S713. doi:10.1093/</a:t>
            </a:r>
            <a:r>
              <a:rPr lang="en-US" altLang="en-US" sz="800" dirty="0" err="1">
                <a:latin typeface="Uni Sans Regular"/>
              </a:rPr>
              <a:t>infdis</a:t>
            </a:r>
            <a:r>
              <a:rPr lang="en-US" altLang="en-US" sz="800" dirty="0">
                <a:latin typeface="Uni Sans Regular"/>
              </a:rPr>
              <a:t>/jix335</a:t>
            </a:r>
          </a:p>
          <a:p>
            <a:pPr eaLnBrk="1" hangingPunct="1">
              <a:spcBef>
                <a:spcPct val="0"/>
              </a:spcBef>
              <a:buFontTx/>
              <a:buNone/>
            </a:pPr>
            <a:r>
              <a:rPr lang="en-US" altLang="en-US" sz="800" dirty="0">
                <a:latin typeface="Uni Sans Regular"/>
              </a:rPr>
              <a:t>J Infect Dis | © The Author 2017. Published by Oxford University Press for the Infectious Diseases Society of </a:t>
            </a:r>
            <a:r>
              <a:rPr lang="en-US" altLang="en-US" sz="800" dirty="0" err="1">
                <a:latin typeface="Uni Sans Regular"/>
              </a:rPr>
              <a:t>America.This</a:t>
            </a:r>
            <a:r>
              <a:rPr lang="en-US" altLang="en-US" sz="800" dirty="0">
                <a:latin typeface="Uni Sans Regular"/>
              </a:rPr>
              <a:t> is an Open Access article distributed under the terms of the Creative Commons Attribution License (http://creativecommons.org/licenses/by/4.0/), which permits unrestricted reuse, distribution, and reproduction in any medium, provided the original work is properly cited.</a:t>
            </a:r>
          </a:p>
        </p:txBody>
      </p:sp>
    </p:spTree>
    <p:extLst>
      <p:ext uri="{BB962C8B-B14F-4D97-AF65-F5344CB8AC3E}">
        <p14:creationId xmlns:p14="http://schemas.microsoft.com/office/powerpoint/2010/main" val="240089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BA8538-BA96-4546-BEA3-1BA81A79F717}"/>
              </a:ext>
            </a:extLst>
          </p:cNvPr>
          <p:cNvSpPr>
            <a:spLocks noGrp="1"/>
          </p:cNvSpPr>
          <p:nvPr>
            <p:ph type="body" sz="quarter" idx="10"/>
          </p:nvPr>
        </p:nvSpPr>
        <p:spPr/>
        <p:txBody>
          <a:bodyPr/>
          <a:lstStyle/>
          <a:p>
            <a:r>
              <a:rPr lang="en-US" dirty="0"/>
              <a:t>TB Screening and Diagnostics at a Glance</a:t>
            </a:r>
          </a:p>
        </p:txBody>
      </p:sp>
      <p:sp>
        <p:nvSpPr>
          <p:cNvPr id="8" name="Text Placeholder 7">
            <a:extLst>
              <a:ext uri="{FF2B5EF4-FFF2-40B4-BE49-F238E27FC236}">
                <a16:creationId xmlns:a16="http://schemas.microsoft.com/office/drawing/2014/main" id="{AC7F45CD-242F-4215-A680-D6AC727C88EB}"/>
              </a:ext>
            </a:extLst>
          </p:cNvPr>
          <p:cNvSpPr>
            <a:spLocks noGrp="1"/>
          </p:cNvSpPr>
          <p:nvPr>
            <p:ph type="body" sz="quarter" idx="12"/>
          </p:nvPr>
        </p:nvSpPr>
        <p:spPr>
          <a:xfrm>
            <a:off x="671757" y="1730667"/>
            <a:ext cx="1963159" cy="411171"/>
          </a:xfrm>
        </p:spPr>
        <p:txBody>
          <a:bodyPr/>
          <a:lstStyle/>
          <a:p>
            <a:r>
              <a:rPr lang="en-US" b="1" dirty="0"/>
              <a:t>Screening</a:t>
            </a:r>
          </a:p>
        </p:txBody>
      </p:sp>
      <p:pic>
        <p:nvPicPr>
          <p:cNvPr id="5" name="Graphic 4" descr="Lungs">
            <a:extLst>
              <a:ext uri="{FF2B5EF4-FFF2-40B4-BE49-F238E27FC236}">
                <a16:creationId xmlns:a16="http://schemas.microsoft.com/office/drawing/2014/main" id="{CC8FF97F-A54D-4B7C-9076-179A92E75B9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96926" y="2509311"/>
            <a:ext cx="1265330" cy="1265330"/>
          </a:xfrm>
          <a:prstGeom prst="rect">
            <a:avLst/>
          </a:prstGeom>
        </p:spPr>
      </p:pic>
      <p:sp>
        <p:nvSpPr>
          <p:cNvPr id="9" name="Text Placeholder 7">
            <a:extLst>
              <a:ext uri="{FF2B5EF4-FFF2-40B4-BE49-F238E27FC236}">
                <a16:creationId xmlns:a16="http://schemas.microsoft.com/office/drawing/2014/main" id="{74942B74-8DA9-419B-860C-AE22C29766F0}"/>
              </a:ext>
            </a:extLst>
          </p:cNvPr>
          <p:cNvSpPr txBox="1">
            <a:spLocks/>
          </p:cNvSpPr>
          <p:nvPr/>
        </p:nvSpPr>
        <p:spPr>
          <a:xfrm>
            <a:off x="4572000" y="1730667"/>
            <a:ext cx="1963159" cy="411171"/>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2400" b="0" i="0" kern="1200" baseline="0">
                <a:solidFill>
                  <a:srgbClr val="4B2E83"/>
                </a:solidFill>
                <a:latin typeface="Uni Sans Regular"/>
                <a:ea typeface="+mn-ea"/>
                <a:cs typeface="Uni Sans Regular"/>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Diagnostic</a:t>
            </a:r>
          </a:p>
        </p:txBody>
      </p:sp>
      <p:sp>
        <p:nvSpPr>
          <p:cNvPr id="10" name="TextBox 9">
            <a:extLst>
              <a:ext uri="{FF2B5EF4-FFF2-40B4-BE49-F238E27FC236}">
                <a16:creationId xmlns:a16="http://schemas.microsoft.com/office/drawing/2014/main" id="{C2DB2638-80FF-41CE-AF01-FD37C0C06AFE}"/>
              </a:ext>
            </a:extLst>
          </p:cNvPr>
          <p:cNvSpPr txBox="1"/>
          <p:nvPr/>
        </p:nvSpPr>
        <p:spPr>
          <a:xfrm>
            <a:off x="666646" y="2139665"/>
            <a:ext cx="3056221" cy="369332"/>
          </a:xfrm>
          <a:prstGeom prst="rect">
            <a:avLst/>
          </a:prstGeom>
          <a:noFill/>
        </p:spPr>
        <p:txBody>
          <a:bodyPr wrap="none" rtlCol="0">
            <a:spAutoFit/>
          </a:bodyPr>
          <a:lstStyle/>
          <a:p>
            <a:r>
              <a:rPr lang="en-US" dirty="0">
                <a:latin typeface="Uni Sans Regular"/>
              </a:rPr>
              <a:t>Four TB Symptom Screen (4SS)</a:t>
            </a:r>
          </a:p>
        </p:txBody>
      </p:sp>
      <p:sp>
        <p:nvSpPr>
          <p:cNvPr id="11" name="TextBox 10">
            <a:extLst>
              <a:ext uri="{FF2B5EF4-FFF2-40B4-BE49-F238E27FC236}">
                <a16:creationId xmlns:a16="http://schemas.microsoft.com/office/drawing/2014/main" id="{CB0EA5D7-C005-4B00-A21A-3856117DEC3C}"/>
              </a:ext>
            </a:extLst>
          </p:cNvPr>
          <p:cNvSpPr txBox="1"/>
          <p:nvPr/>
        </p:nvSpPr>
        <p:spPr>
          <a:xfrm>
            <a:off x="4572000" y="2156829"/>
            <a:ext cx="1197764" cy="369332"/>
          </a:xfrm>
          <a:prstGeom prst="rect">
            <a:avLst/>
          </a:prstGeom>
          <a:noFill/>
        </p:spPr>
        <p:txBody>
          <a:bodyPr wrap="none" rtlCol="0">
            <a:spAutoFit/>
          </a:bodyPr>
          <a:lstStyle/>
          <a:p>
            <a:r>
              <a:rPr lang="en-US" dirty="0">
                <a:latin typeface="Uni Sans Regular"/>
              </a:rPr>
              <a:t>GeneXpert</a:t>
            </a:r>
          </a:p>
        </p:txBody>
      </p:sp>
      <p:pic>
        <p:nvPicPr>
          <p:cNvPr id="12" name="Picture 11">
            <a:extLst>
              <a:ext uri="{FF2B5EF4-FFF2-40B4-BE49-F238E27FC236}">
                <a16:creationId xmlns:a16="http://schemas.microsoft.com/office/drawing/2014/main" id="{774E968B-24D8-4BEB-85B2-4E6FC602C272}"/>
              </a:ext>
            </a:extLst>
          </p:cNvPr>
          <p:cNvPicPr>
            <a:picLocks noChangeAspect="1"/>
          </p:cNvPicPr>
          <p:nvPr/>
        </p:nvPicPr>
        <p:blipFill>
          <a:blip r:embed="rId5"/>
          <a:stretch>
            <a:fillRect/>
          </a:stretch>
        </p:blipFill>
        <p:spPr>
          <a:xfrm>
            <a:off x="5364072" y="2593712"/>
            <a:ext cx="1650339" cy="1537011"/>
          </a:xfrm>
          <a:prstGeom prst="rect">
            <a:avLst/>
          </a:prstGeom>
        </p:spPr>
      </p:pic>
      <p:sp>
        <p:nvSpPr>
          <p:cNvPr id="13" name="Rectangle 12">
            <a:extLst>
              <a:ext uri="{FF2B5EF4-FFF2-40B4-BE49-F238E27FC236}">
                <a16:creationId xmlns:a16="http://schemas.microsoft.com/office/drawing/2014/main" id="{886077EE-9529-40BF-9D63-F9617E9C52F8}"/>
              </a:ext>
            </a:extLst>
          </p:cNvPr>
          <p:cNvSpPr/>
          <p:nvPr/>
        </p:nvSpPr>
        <p:spPr>
          <a:xfrm>
            <a:off x="2954760" y="6119609"/>
            <a:ext cx="6189240" cy="461665"/>
          </a:xfrm>
          <a:prstGeom prst="rect">
            <a:avLst/>
          </a:prstGeom>
        </p:spPr>
        <p:txBody>
          <a:bodyPr wrap="square">
            <a:spAutoFit/>
          </a:bodyPr>
          <a:lstStyle/>
          <a:p>
            <a:r>
              <a:rPr lang="en-US" sz="800" dirty="0">
                <a:latin typeface="Uni Sans Regular"/>
              </a:rPr>
              <a:t>Image Sources: </a:t>
            </a:r>
            <a:r>
              <a:rPr lang="en-US" sz="800" dirty="0">
                <a:latin typeface="Uni Sans Regular"/>
                <a:hlinkClick r:id="rId6"/>
              </a:rPr>
              <a:t>https://microbeonline.com/genexpert-mtbrif-assay-principle-procedure-results-interpretations/</a:t>
            </a:r>
            <a:r>
              <a:rPr lang="en-US" sz="800" dirty="0">
                <a:latin typeface="Uni Sans Regular"/>
              </a:rPr>
              <a:t/>
            </a:r>
            <a:br>
              <a:rPr lang="en-US" sz="800" dirty="0">
                <a:latin typeface="Uni Sans Regular"/>
              </a:rPr>
            </a:br>
            <a:r>
              <a:rPr lang="en-US" sz="800" dirty="0">
                <a:latin typeface="Uni Sans Regular"/>
              </a:rPr>
              <a:t>	        </a:t>
            </a:r>
            <a:r>
              <a:rPr lang="en-US" sz="800" dirty="0">
                <a:hlinkClick r:id="rId7"/>
              </a:rPr>
              <a:t>https://sahivsoc.org/Files/20C%20-%20Paul%20Drain%20-%20TB%20diagnosis%20at%20PHC.pdf</a:t>
            </a:r>
            <a:endParaRPr lang="en-US" sz="800" dirty="0"/>
          </a:p>
          <a:p>
            <a:r>
              <a:rPr lang="en-US" sz="800" dirty="0">
                <a:latin typeface="Uni Sans Regular"/>
              </a:rPr>
              <a:t>	        Science Photo Library</a:t>
            </a:r>
          </a:p>
        </p:txBody>
      </p:sp>
      <p:pic>
        <p:nvPicPr>
          <p:cNvPr id="1026" name="Picture 2" descr="Image result for urine lam test">
            <a:extLst>
              <a:ext uri="{FF2B5EF4-FFF2-40B4-BE49-F238E27FC236}">
                <a16:creationId xmlns:a16="http://schemas.microsoft.com/office/drawing/2014/main" id="{6A6E91E7-960E-4046-9856-852B750F05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6278" y="4487860"/>
            <a:ext cx="2431887" cy="13447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F59B8-7097-4042-A9B7-DDDA97F90C12}"/>
              </a:ext>
            </a:extLst>
          </p:cNvPr>
          <p:cNvSpPr txBox="1"/>
          <p:nvPr/>
        </p:nvSpPr>
        <p:spPr>
          <a:xfrm>
            <a:off x="4572000" y="4064258"/>
            <a:ext cx="3387530" cy="369332"/>
          </a:xfrm>
          <a:prstGeom prst="rect">
            <a:avLst/>
          </a:prstGeom>
          <a:noFill/>
        </p:spPr>
        <p:txBody>
          <a:bodyPr wrap="none" rtlCol="0">
            <a:spAutoFit/>
          </a:bodyPr>
          <a:lstStyle/>
          <a:p>
            <a:r>
              <a:rPr lang="en-US" dirty="0">
                <a:latin typeface="Uni Sans Regular"/>
              </a:rPr>
              <a:t>Urine lipoarabinomannan (</a:t>
            </a:r>
            <a:r>
              <a:rPr lang="en-US" dirty="0" err="1">
                <a:latin typeface="Uni Sans Regular"/>
              </a:rPr>
              <a:t>uLAM</a:t>
            </a:r>
            <a:r>
              <a:rPr lang="en-US" dirty="0">
                <a:latin typeface="Uni Sans Regular"/>
              </a:rPr>
              <a:t>) </a:t>
            </a:r>
          </a:p>
        </p:txBody>
      </p:sp>
      <p:sp>
        <p:nvSpPr>
          <p:cNvPr id="16" name="TextBox 15">
            <a:extLst>
              <a:ext uri="{FF2B5EF4-FFF2-40B4-BE49-F238E27FC236}">
                <a16:creationId xmlns:a16="http://schemas.microsoft.com/office/drawing/2014/main" id="{ACE8BD4A-2ED9-4F0E-931B-A2B99F0C7FC5}"/>
              </a:ext>
            </a:extLst>
          </p:cNvPr>
          <p:cNvSpPr txBox="1"/>
          <p:nvPr/>
        </p:nvSpPr>
        <p:spPr>
          <a:xfrm>
            <a:off x="666645" y="4061605"/>
            <a:ext cx="2466060" cy="369332"/>
          </a:xfrm>
          <a:prstGeom prst="rect">
            <a:avLst/>
          </a:prstGeom>
          <a:noFill/>
        </p:spPr>
        <p:txBody>
          <a:bodyPr wrap="none" rtlCol="0">
            <a:spAutoFit/>
          </a:bodyPr>
          <a:lstStyle/>
          <a:p>
            <a:r>
              <a:rPr lang="en-US" dirty="0">
                <a:latin typeface="Uni Sans Regular"/>
              </a:rPr>
              <a:t>C-Reactive Protein (CRP)</a:t>
            </a:r>
          </a:p>
        </p:txBody>
      </p:sp>
      <p:pic>
        <p:nvPicPr>
          <p:cNvPr id="14" name="Picture 13">
            <a:extLst>
              <a:ext uri="{FF2B5EF4-FFF2-40B4-BE49-F238E27FC236}">
                <a16:creationId xmlns:a16="http://schemas.microsoft.com/office/drawing/2014/main" id="{99BAC17A-2601-4A6F-9529-7A9B96CB9E29}"/>
              </a:ext>
            </a:extLst>
          </p:cNvPr>
          <p:cNvPicPr>
            <a:picLocks noChangeAspect="1"/>
          </p:cNvPicPr>
          <p:nvPr/>
        </p:nvPicPr>
        <p:blipFill>
          <a:blip r:embed="rId9"/>
          <a:stretch>
            <a:fillRect/>
          </a:stretch>
        </p:blipFill>
        <p:spPr>
          <a:xfrm>
            <a:off x="1184425" y="4487859"/>
            <a:ext cx="2020661" cy="1344785"/>
          </a:xfrm>
          <a:prstGeom prst="rect">
            <a:avLst/>
          </a:prstGeom>
        </p:spPr>
      </p:pic>
    </p:spTree>
    <p:extLst>
      <p:ext uri="{BB962C8B-B14F-4D97-AF65-F5344CB8AC3E}">
        <p14:creationId xmlns:p14="http://schemas.microsoft.com/office/powerpoint/2010/main" val="22706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0281D7-499A-4EE4-87F3-E07348FC10DB}"/>
              </a:ext>
            </a:extLst>
          </p:cNvPr>
          <p:cNvPicPr>
            <a:picLocks noChangeAspect="1"/>
          </p:cNvPicPr>
          <p:nvPr/>
        </p:nvPicPr>
        <p:blipFill>
          <a:blip r:embed="rId3"/>
          <a:stretch>
            <a:fillRect/>
          </a:stretch>
        </p:blipFill>
        <p:spPr>
          <a:xfrm>
            <a:off x="0" y="-1"/>
            <a:ext cx="9144000" cy="6900291"/>
          </a:xfrm>
          <a:prstGeom prst="rect">
            <a:avLst/>
          </a:prstGeom>
        </p:spPr>
      </p:pic>
      <p:sp>
        <p:nvSpPr>
          <p:cNvPr id="5" name="Rectangle 4">
            <a:extLst>
              <a:ext uri="{FF2B5EF4-FFF2-40B4-BE49-F238E27FC236}">
                <a16:creationId xmlns:a16="http://schemas.microsoft.com/office/drawing/2014/main" id="{66EF3325-EE87-4157-A232-6EEE72CE783B}"/>
              </a:ext>
            </a:extLst>
          </p:cNvPr>
          <p:cNvSpPr/>
          <p:nvPr/>
        </p:nvSpPr>
        <p:spPr>
          <a:xfrm>
            <a:off x="202131" y="1143000"/>
            <a:ext cx="2289609" cy="553453"/>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8A95D1-04D3-497A-B3E4-8E51488E1017}"/>
              </a:ext>
            </a:extLst>
          </p:cNvPr>
          <p:cNvSpPr/>
          <p:nvPr/>
        </p:nvSpPr>
        <p:spPr>
          <a:xfrm>
            <a:off x="3452514" y="1143000"/>
            <a:ext cx="2289609" cy="556260"/>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E7B011-9B99-4B37-A883-37DD45C604B2}"/>
              </a:ext>
            </a:extLst>
          </p:cNvPr>
          <p:cNvSpPr/>
          <p:nvPr/>
        </p:nvSpPr>
        <p:spPr>
          <a:xfrm>
            <a:off x="6798833" y="1143000"/>
            <a:ext cx="2143038" cy="556260"/>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1DC7DE-89B2-495B-AB69-2F1CC08A7325}"/>
              </a:ext>
            </a:extLst>
          </p:cNvPr>
          <p:cNvSpPr/>
          <p:nvPr/>
        </p:nvSpPr>
        <p:spPr>
          <a:xfrm>
            <a:off x="202131" y="3150868"/>
            <a:ext cx="2289609" cy="701041"/>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F1C8AD-3747-48B3-A58E-B9C3BD161815}"/>
              </a:ext>
            </a:extLst>
          </p:cNvPr>
          <p:cNvSpPr/>
          <p:nvPr/>
        </p:nvSpPr>
        <p:spPr>
          <a:xfrm>
            <a:off x="3427195" y="3078478"/>
            <a:ext cx="2289609" cy="773431"/>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2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F271C0-944B-482C-A7B2-4EBE5703D46A}"/>
              </a:ext>
            </a:extLst>
          </p:cNvPr>
          <p:cNvPicPr>
            <a:picLocks noChangeAspect="1"/>
          </p:cNvPicPr>
          <p:nvPr/>
        </p:nvPicPr>
        <p:blipFill>
          <a:blip r:embed="rId3"/>
          <a:stretch>
            <a:fillRect/>
          </a:stretch>
        </p:blipFill>
        <p:spPr>
          <a:xfrm>
            <a:off x="1" y="-25368"/>
            <a:ext cx="7356584" cy="6702896"/>
          </a:xfrm>
          <a:prstGeom prst="rect">
            <a:avLst/>
          </a:prstGeom>
        </p:spPr>
      </p:pic>
      <p:sp>
        <p:nvSpPr>
          <p:cNvPr id="6" name="Rectangle 5">
            <a:extLst>
              <a:ext uri="{FF2B5EF4-FFF2-40B4-BE49-F238E27FC236}">
                <a16:creationId xmlns:a16="http://schemas.microsoft.com/office/drawing/2014/main" id="{EDA240FF-07D4-4DCA-BFAE-E5510F193B1E}"/>
              </a:ext>
            </a:extLst>
          </p:cNvPr>
          <p:cNvSpPr/>
          <p:nvPr/>
        </p:nvSpPr>
        <p:spPr>
          <a:xfrm>
            <a:off x="110691" y="876299"/>
            <a:ext cx="7067349" cy="300992"/>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A30003-8539-4812-BD11-563C234C5DB6}"/>
              </a:ext>
            </a:extLst>
          </p:cNvPr>
          <p:cNvSpPr/>
          <p:nvPr/>
        </p:nvSpPr>
        <p:spPr>
          <a:xfrm>
            <a:off x="110691" y="1928462"/>
            <a:ext cx="3181150" cy="4666648"/>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0B6691-CA7F-459B-BCB0-6010A11455D2}"/>
              </a:ext>
            </a:extLst>
          </p:cNvPr>
          <p:cNvSpPr/>
          <p:nvPr/>
        </p:nvSpPr>
        <p:spPr>
          <a:xfrm>
            <a:off x="7356585" y="4969044"/>
            <a:ext cx="1787414" cy="19009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5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BF8D2-1DDD-4BF5-B39B-7D7DB8FA1197}"/>
              </a:ext>
            </a:extLst>
          </p:cNvPr>
          <p:cNvSpPr>
            <a:spLocks noGrp="1"/>
          </p:cNvSpPr>
          <p:nvPr>
            <p:ph type="body" sz="quarter" idx="10"/>
          </p:nvPr>
        </p:nvSpPr>
        <p:spPr>
          <a:xfrm>
            <a:off x="671757" y="358039"/>
            <a:ext cx="8184662" cy="991998"/>
          </a:xfrm>
        </p:spPr>
        <p:txBody>
          <a:bodyPr/>
          <a:lstStyle/>
          <a:p>
            <a:r>
              <a:rPr lang="en-US" dirty="0"/>
              <a:t>Objectives</a:t>
            </a:r>
          </a:p>
        </p:txBody>
      </p:sp>
      <p:sp>
        <p:nvSpPr>
          <p:cNvPr id="3" name="Text Placeholder 2">
            <a:extLst>
              <a:ext uri="{FF2B5EF4-FFF2-40B4-BE49-F238E27FC236}">
                <a16:creationId xmlns:a16="http://schemas.microsoft.com/office/drawing/2014/main" id="{921323FA-B5A4-44C2-8481-2999BB6B8598}"/>
              </a:ext>
            </a:extLst>
          </p:cNvPr>
          <p:cNvSpPr>
            <a:spLocks noGrp="1"/>
          </p:cNvSpPr>
          <p:nvPr>
            <p:ph type="body" sz="quarter" idx="11"/>
          </p:nvPr>
        </p:nvSpPr>
        <p:spPr/>
        <p:txBody>
          <a:bodyPr/>
          <a:lstStyle/>
          <a:p>
            <a:pPr marL="219812" indent="-219812" defTabSz="3241217">
              <a:spcAft>
                <a:spcPts val="738"/>
              </a:spcAft>
              <a:buFont typeface="Arial" panose="020B0604020202020204" pitchFamily="34" charset="0"/>
              <a:buChar char="•"/>
              <a:defRPr/>
            </a:pPr>
            <a:r>
              <a:rPr lang="en-US" sz="2200" b="0" dirty="0">
                <a:solidFill>
                  <a:schemeClr val="accent5"/>
                </a:solidFill>
                <a:latin typeface="Uni Sans Regular"/>
              </a:rPr>
              <a:t>Estimate the population-level impact of incorporating POC testing for active pulmonary TB into routine HIV testing </a:t>
            </a:r>
          </a:p>
          <a:p>
            <a:pPr marL="0" indent="0" defTabSz="3241217">
              <a:spcAft>
                <a:spcPts val="738"/>
              </a:spcAft>
              <a:buNone/>
              <a:defRPr/>
            </a:pPr>
            <a:endParaRPr lang="en-US" sz="2200" b="0" dirty="0">
              <a:solidFill>
                <a:schemeClr val="accent5"/>
              </a:solidFill>
              <a:latin typeface="Uni Sans Regular"/>
            </a:endParaRPr>
          </a:p>
          <a:p>
            <a:pPr marL="219812" indent="-219812" defTabSz="3241217">
              <a:spcAft>
                <a:spcPts val="738"/>
              </a:spcAft>
              <a:buFont typeface="Arial" panose="020B0604020202020204" pitchFamily="34" charset="0"/>
              <a:buChar char="•"/>
              <a:defRPr/>
            </a:pPr>
            <a:r>
              <a:rPr lang="en-US" sz="2200" b="0" dirty="0">
                <a:solidFill>
                  <a:schemeClr val="accent5"/>
                </a:solidFill>
                <a:latin typeface="Uni Sans Regular"/>
              </a:rPr>
              <a:t>Determine which screening-diagnostic algorithm would result in the greatest impact on future TB incidence, mortality, and annual risk of infection</a:t>
            </a:r>
          </a:p>
          <a:p>
            <a:pPr marL="219812" indent="-219812" defTabSz="3241217">
              <a:spcAft>
                <a:spcPts val="738"/>
              </a:spcAft>
              <a:buFont typeface="Arial" panose="020B0604020202020204" pitchFamily="34" charset="0"/>
              <a:buChar char="•"/>
              <a:defRPr/>
            </a:pPr>
            <a:endParaRPr lang="en-US" sz="2200" b="0" dirty="0">
              <a:solidFill>
                <a:schemeClr val="accent5"/>
              </a:solidFill>
              <a:latin typeface="Uni Sans Regular"/>
            </a:endParaRPr>
          </a:p>
          <a:p>
            <a:pPr marL="219812" indent="-219812" defTabSz="3241217">
              <a:spcAft>
                <a:spcPts val="738"/>
              </a:spcAft>
              <a:buFont typeface="Arial" panose="020B0604020202020204" pitchFamily="34" charset="0"/>
              <a:buChar char="•"/>
              <a:defRPr/>
            </a:pPr>
            <a:r>
              <a:rPr lang="en-US" sz="2200" b="0" dirty="0">
                <a:solidFill>
                  <a:schemeClr val="accent5"/>
                </a:solidFill>
                <a:latin typeface="Uni Sans Regular"/>
              </a:rPr>
              <a:t>Evaluate the impact of a second-generation urine LAM test with improved sensitivity and specificity</a:t>
            </a:r>
            <a:endParaRPr lang="en-US" sz="2200" dirty="0"/>
          </a:p>
        </p:txBody>
      </p:sp>
    </p:spTree>
    <p:extLst>
      <p:ext uri="{BB962C8B-B14F-4D97-AF65-F5344CB8AC3E}">
        <p14:creationId xmlns:p14="http://schemas.microsoft.com/office/powerpoint/2010/main" val="103111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F47259-062A-481C-80C8-C983970B1F29}"/>
              </a:ext>
            </a:extLst>
          </p:cNvPr>
          <p:cNvSpPr>
            <a:spLocks noGrp="1"/>
          </p:cNvSpPr>
          <p:nvPr>
            <p:ph type="body" sz="quarter" idx="10"/>
          </p:nvPr>
        </p:nvSpPr>
        <p:spPr/>
        <p:txBody>
          <a:bodyPr/>
          <a:lstStyle/>
          <a:p>
            <a:r>
              <a:rPr lang="en-US" dirty="0"/>
              <a:t>Methods: Overview</a:t>
            </a:r>
          </a:p>
        </p:txBody>
      </p:sp>
      <p:sp>
        <p:nvSpPr>
          <p:cNvPr id="3" name="Text Placeholder 2">
            <a:extLst>
              <a:ext uri="{FF2B5EF4-FFF2-40B4-BE49-F238E27FC236}">
                <a16:creationId xmlns:a16="http://schemas.microsoft.com/office/drawing/2014/main" id="{2A2364F3-5224-4B69-A306-6AB1FF536C45}"/>
              </a:ext>
            </a:extLst>
          </p:cNvPr>
          <p:cNvSpPr>
            <a:spLocks noGrp="1"/>
          </p:cNvSpPr>
          <p:nvPr>
            <p:ph type="body" sz="quarter" idx="11"/>
          </p:nvPr>
        </p:nvSpPr>
        <p:spPr>
          <a:xfrm>
            <a:off x="659305" y="1618392"/>
            <a:ext cx="8196210" cy="4147707"/>
          </a:xfrm>
        </p:spPr>
        <p:txBody>
          <a:bodyPr/>
          <a:lstStyle/>
          <a:p>
            <a:r>
              <a:rPr lang="en-US" sz="2200" b="0" dirty="0">
                <a:latin typeface="Uni Sans Regular"/>
              </a:rPr>
              <a:t>Utilized Epidemiologic Modeling TB Software (EMOD-TB)</a:t>
            </a:r>
          </a:p>
          <a:p>
            <a:pPr lvl="1"/>
            <a:r>
              <a:rPr lang="en-US" sz="1800" b="0" dirty="0">
                <a:latin typeface="Uni Sans Regular"/>
              </a:rPr>
              <a:t>Calibrated to historical estimates of South African TB disease incidence and mortality</a:t>
            </a:r>
          </a:p>
          <a:p>
            <a:r>
              <a:rPr lang="en-US" sz="2200" b="0" dirty="0">
                <a:latin typeface="Uni Sans Regular"/>
              </a:rPr>
              <a:t>Modelled TB screening-diagnostic algorithms offered annually with HIV testing beginning in 2016</a:t>
            </a:r>
          </a:p>
          <a:p>
            <a:r>
              <a:rPr lang="en-US" sz="2200" b="0" dirty="0">
                <a:latin typeface="Uni Sans Regular"/>
              </a:rPr>
              <a:t>Test sensitivities and specificities differed by HIV status and CD4 count</a:t>
            </a:r>
          </a:p>
          <a:p>
            <a:r>
              <a:rPr lang="en-US" sz="2200" b="0" dirty="0">
                <a:latin typeface="Uni Sans Regular"/>
              </a:rPr>
              <a:t>Outcomes</a:t>
            </a:r>
          </a:p>
          <a:p>
            <a:pPr lvl="1"/>
            <a:r>
              <a:rPr lang="en-US" sz="1800" b="0" dirty="0">
                <a:latin typeface="Uni Sans Regular"/>
              </a:rPr>
              <a:t>Active TB disease incidence</a:t>
            </a:r>
          </a:p>
          <a:p>
            <a:pPr lvl="1"/>
            <a:r>
              <a:rPr lang="en-US" sz="1800" b="0" dirty="0">
                <a:latin typeface="Uni Sans Regular"/>
              </a:rPr>
              <a:t>TB disease mortality</a:t>
            </a:r>
          </a:p>
          <a:p>
            <a:pPr lvl="1"/>
            <a:r>
              <a:rPr lang="en-US" sz="1800" b="0" dirty="0">
                <a:latin typeface="Uni Sans Regular"/>
              </a:rPr>
              <a:t>Annual risk of infection (ARI)</a:t>
            </a:r>
          </a:p>
        </p:txBody>
      </p:sp>
    </p:spTree>
    <p:extLst>
      <p:ext uri="{BB962C8B-B14F-4D97-AF65-F5344CB8AC3E}">
        <p14:creationId xmlns:p14="http://schemas.microsoft.com/office/powerpoint/2010/main" val="813445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A4499-6312-4DAF-BEBE-6D45E3D8B22C}"/>
              </a:ext>
            </a:extLst>
          </p:cNvPr>
          <p:cNvSpPr>
            <a:spLocks noGrp="1"/>
          </p:cNvSpPr>
          <p:nvPr>
            <p:ph type="body" sz="quarter" idx="10"/>
          </p:nvPr>
        </p:nvSpPr>
        <p:spPr/>
        <p:txBody>
          <a:bodyPr/>
          <a:lstStyle/>
          <a:p>
            <a:r>
              <a:rPr lang="en-US" dirty="0"/>
              <a:t>Methods: Baseline vs. Intervention</a:t>
            </a:r>
          </a:p>
        </p:txBody>
      </p:sp>
      <p:pic>
        <p:nvPicPr>
          <p:cNvPr id="5" name="Graphic 4" descr="Man">
            <a:extLst>
              <a:ext uri="{FF2B5EF4-FFF2-40B4-BE49-F238E27FC236}">
                <a16:creationId xmlns:a16="http://schemas.microsoft.com/office/drawing/2014/main" id="{E41C51FD-6AD2-400F-A68D-F46594D2148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58582" y="1933646"/>
            <a:ext cx="816029" cy="792884"/>
          </a:xfrm>
          <a:prstGeom prst="rect">
            <a:avLst/>
          </a:prstGeom>
        </p:spPr>
      </p:pic>
      <p:cxnSp>
        <p:nvCxnSpPr>
          <p:cNvPr id="6" name="Straight Arrow Connector 5">
            <a:extLst>
              <a:ext uri="{FF2B5EF4-FFF2-40B4-BE49-F238E27FC236}">
                <a16:creationId xmlns:a16="http://schemas.microsoft.com/office/drawing/2014/main" id="{7597C085-980D-4E58-B5F8-D23F5757C1AB}"/>
              </a:ext>
            </a:extLst>
          </p:cNvPr>
          <p:cNvCxnSpPr>
            <a:cxnSpLocks/>
            <a:endCxn id="10" idx="0"/>
          </p:cNvCxnSpPr>
          <p:nvPr/>
        </p:nvCxnSpPr>
        <p:spPr>
          <a:xfrm>
            <a:off x="2366597" y="2969423"/>
            <a:ext cx="966774" cy="12627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7374ACC-2A14-47AF-AEE4-6116A582D2DC}"/>
              </a:ext>
            </a:extLst>
          </p:cNvPr>
          <p:cNvCxnSpPr>
            <a:cxnSpLocks/>
            <a:stCxn id="57" idx="2"/>
            <a:endCxn id="14" idx="0"/>
          </p:cNvCxnSpPr>
          <p:nvPr/>
        </p:nvCxnSpPr>
        <p:spPr>
          <a:xfrm>
            <a:off x="1428229" y="4196354"/>
            <a:ext cx="642528" cy="37379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9E5B773-03AE-4425-9462-B1C3E5CFFB6A}"/>
              </a:ext>
            </a:extLst>
          </p:cNvPr>
          <p:cNvCxnSpPr>
            <a:cxnSpLocks/>
            <a:endCxn id="9" idx="0"/>
          </p:cNvCxnSpPr>
          <p:nvPr/>
        </p:nvCxnSpPr>
        <p:spPr>
          <a:xfrm flipH="1">
            <a:off x="1392325" y="2969423"/>
            <a:ext cx="974272" cy="18956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pic>
        <p:nvPicPr>
          <p:cNvPr id="9" name="Graphic 8" descr="Man">
            <a:extLst>
              <a:ext uri="{FF2B5EF4-FFF2-40B4-BE49-F238E27FC236}">
                <a16:creationId xmlns:a16="http://schemas.microsoft.com/office/drawing/2014/main" id="{64B041D1-0BFB-47AE-B3A1-4029F00D2D2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84310" y="3158987"/>
            <a:ext cx="816029" cy="792884"/>
          </a:xfrm>
          <a:prstGeom prst="rect">
            <a:avLst/>
          </a:prstGeom>
        </p:spPr>
      </p:pic>
      <p:pic>
        <p:nvPicPr>
          <p:cNvPr id="10" name="Graphic 9" descr="Man">
            <a:extLst>
              <a:ext uri="{FF2B5EF4-FFF2-40B4-BE49-F238E27FC236}">
                <a16:creationId xmlns:a16="http://schemas.microsoft.com/office/drawing/2014/main" id="{0803FAAD-E0BB-4F0E-A24F-42ABB7D0091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925356" y="3095693"/>
            <a:ext cx="816029" cy="792884"/>
          </a:xfrm>
          <a:prstGeom prst="rect">
            <a:avLst/>
          </a:prstGeom>
        </p:spPr>
      </p:pic>
      <p:cxnSp>
        <p:nvCxnSpPr>
          <p:cNvPr id="11" name="Straight Arrow Connector 10">
            <a:extLst>
              <a:ext uri="{FF2B5EF4-FFF2-40B4-BE49-F238E27FC236}">
                <a16:creationId xmlns:a16="http://schemas.microsoft.com/office/drawing/2014/main" id="{026DAFD9-1321-4E1C-8F03-240B946F6C59}"/>
              </a:ext>
            </a:extLst>
          </p:cNvPr>
          <p:cNvCxnSpPr>
            <a:cxnSpLocks/>
            <a:stCxn id="57" idx="2"/>
            <a:endCxn id="16" idx="0"/>
          </p:cNvCxnSpPr>
          <p:nvPr/>
        </p:nvCxnSpPr>
        <p:spPr>
          <a:xfrm flipH="1">
            <a:off x="782512" y="4196354"/>
            <a:ext cx="645717" cy="37397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19D2F05-A6D9-4653-AD24-5899936BBF9B}"/>
              </a:ext>
            </a:extLst>
          </p:cNvPr>
          <p:cNvSpPr txBox="1"/>
          <p:nvPr/>
        </p:nvSpPr>
        <p:spPr>
          <a:xfrm>
            <a:off x="310949" y="5317741"/>
            <a:ext cx="1219627" cy="307777"/>
          </a:xfrm>
          <a:prstGeom prst="rect">
            <a:avLst/>
          </a:prstGeom>
          <a:noFill/>
        </p:spPr>
        <p:txBody>
          <a:bodyPr wrap="square" rtlCol="0">
            <a:spAutoFit/>
          </a:bodyPr>
          <a:lstStyle/>
          <a:p>
            <a:r>
              <a:rPr lang="en-US" sz="1400" dirty="0">
                <a:latin typeface="Uni Sans Regular"/>
              </a:rPr>
              <a:t>Seek care</a:t>
            </a:r>
          </a:p>
        </p:txBody>
      </p:sp>
      <p:pic>
        <p:nvPicPr>
          <p:cNvPr id="13" name="Graphic 12" descr="Man">
            <a:extLst>
              <a:ext uri="{FF2B5EF4-FFF2-40B4-BE49-F238E27FC236}">
                <a16:creationId xmlns:a16="http://schemas.microsoft.com/office/drawing/2014/main" id="{36BC992C-462E-4486-9658-BDE19FA7D0D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77082" y="4570330"/>
            <a:ext cx="816029" cy="792884"/>
          </a:xfrm>
          <a:prstGeom prst="rect">
            <a:avLst/>
          </a:prstGeom>
        </p:spPr>
      </p:pic>
      <p:pic>
        <p:nvPicPr>
          <p:cNvPr id="14" name="Graphic 13" descr="Man">
            <a:extLst>
              <a:ext uri="{FF2B5EF4-FFF2-40B4-BE49-F238E27FC236}">
                <a16:creationId xmlns:a16="http://schemas.microsoft.com/office/drawing/2014/main" id="{B90AEA71-36DF-46C3-8CA8-1B1260C504A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662742" y="4570150"/>
            <a:ext cx="816029" cy="792884"/>
          </a:xfrm>
          <a:prstGeom prst="rect">
            <a:avLst/>
          </a:prstGeom>
        </p:spPr>
      </p:pic>
      <p:sp>
        <p:nvSpPr>
          <p:cNvPr id="15" name="TextBox 14">
            <a:extLst>
              <a:ext uri="{FF2B5EF4-FFF2-40B4-BE49-F238E27FC236}">
                <a16:creationId xmlns:a16="http://schemas.microsoft.com/office/drawing/2014/main" id="{FD40A373-0ECA-4EE6-A001-F32EFF52821C}"/>
              </a:ext>
            </a:extLst>
          </p:cNvPr>
          <p:cNvSpPr txBox="1"/>
          <p:nvPr/>
        </p:nvSpPr>
        <p:spPr>
          <a:xfrm>
            <a:off x="1668828" y="5282158"/>
            <a:ext cx="1219627" cy="523221"/>
          </a:xfrm>
          <a:prstGeom prst="rect">
            <a:avLst/>
          </a:prstGeom>
          <a:noFill/>
        </p:spPr>
        <p:txBody>
          <a:bodyPr wrap="square" rtlCol="0">
            <a:spAutoFit/>
          </a:bodyPr>
          <a:lstStyle/>
          <a:p>
            <a:r>
              <a:rPr lang="en-US" sz="1400" dirty="0">
                <a:latin typeface="Uni Sans Regular"/>
              </a:rPr>
              <a:t>Do not </a:t>
            </a:r>
          </a:p>
          <a:p>
            <a:r>
              <a:rPr lang="en-US" sz="1400" dirty="0">
                <a:latin typeface="Uni Sans Regular"/>
              </a:rPr>
              <a:t>seek care</a:t>
            </a:r>
          </a:p>
        </p:txBody>
      </p:sp>
      <p:sp>
        <p:nvSpPr>
          <p:cNvPr id="16" name="Oval 15">
            <a:extLst>
              <a:ext uri="{FF2B5EF4-FFF2-40B4-BE49-F238E27FC236}">
                <a16:creationId xmlns:a16="http://schemas.microsoft.com/office/drawing/2014/main" id="{C587896C-5C32-4CE8-93F0-EFE76C93587B}"/>
              </a:ext>
            </a:extLst>
          </p:cNvPr>
          <p:cNvSpPr/>
          <p:nvPr/>
        </p:nvSpPr>
        <p:spPr>
          <a:xfrm>
            <a:off x="172698" y="4570330"/>
            <a:ext cx="1219627" cy="1258491"/>
          </a:xfrm>
          <a:prstGeom prst="ellipse">
            <a:avLst/>
          </a:prstGeom>
          <a:no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Uni Sans Regular"/>
            </a:endParaRPr>
          </a:p>
        </p:txBody>
      </p:sp>
      <p:sp>
        <p:nvSpPr>
          <p:cNvPr id="17" name="TextBox 16">
            <a:extLst>
              <a:ext uri="{FF2B5EF4-FFF2-40B4-BE49-F238E27FC236}">
                <a16:creationId xmlns:a16="http://schemas.microsoft.com/office/drawing/2014/main" id="{8C9F418D-F33D-4F93-A553-EDAFD1E7F742}"/>
              </a:ext>
            </a:extLst>
          </p:cNvPr>
          <p:cNvSpPr txBox="1"/>
          <p:nvPr/>
        </p:nvSpPr>
        <p:spPr>
          <a:xfrm>
            <a:off x="1879461" y="1625689"/>
            <a:ext cx="1179552" cy="307777"/>
          </a:xfrm>
          <a:prstGeom prst="rect">
            <a:avLst/>
          </a:prstGeom>
          <a:noFill/>
        </p:spPr>
        <p:txBody>
          <a:bodyPr wrap="none" rtlCol="0">
            <a:spAutoFit/>
          </a:bodyPr>
          <a:lstStyle/>
          <a:p>
            <a:r>
              <a:rPr lang="en-US" sz="1400" b="1" dirty="0">
                <a:latin typeface="Uni Sans Regular"/>
              </a:rPr>
              <a:t>BASELINE</a:t>
            </a:r>
          </a:p>
        </p:txBody>
      </p:sp>
      <p:cxnSp>
        <p:nvCxnSpPr>
          <p:cNvPr id="33" name="Straight Arrow Connector 32">
            <a:extLst>
              <a:ext uri="{FF2B5EF4-FFF2-40B4-BE49-F238E27FC236}">
                <a16:creationId xmlns:a16="http://schemas.microsoft.com/office/drawing/2014/main" id="{D8457C2A-461F-4FFE-8204-F0109B418B73}"/>
              </a:ext>
            </a:extLst>
          </p:cNvPr>
          <p:cNvCxnSpPr>
            <a:cxnSpLocks/>
            <a:stCxn id="49" idx="2"/>
            <a:endCxn id="36" idx="0"/>
          </p:cNvCxnSpPr>
          <p:nvPr/>
        </p:nvCxnSpPr>
        <p:spPr>
          <a:xfrm>
            <a:off x="6573996" y="3780155"/>
            <a:ext cx="13350" cy="61643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730A162-EA6C-40D7-AD84-EF77099EE669}"/>
              </a:ext>
            </a:extLst>
          </p:cNvPr>
          <p:cNvCxnSpPr>
            <a:cxnSpLocks/>
            <a:stCxn id="49" idx="2"/>
          </p:cNvCxnSpPr>
          <p:nvPr/>
        </p:nvCxnSpPr>
        <p:spPr>
          <a:xfrm>
            <a:off x="6573996" y="3780155"/>
            <a:ext cx="1727960" cy="750142"/>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0ABDB2F8-0593-49E1-AE15-5E25EE199023}"/>
              </a:ext>
            </a:extLst>
          </p:cNvPr>
          <p:cNvGrpSpPr/>
          <p:nvPr/>
        </p:nvGrpSpPr>
        <p:grpSpPr>
          <a:xfrm>
            <a:off x="6165981" y="2985918"/>
            <a:ext cx="816029" cy="794237"/>
            <a:chOff x="2881823" y="4264947"/>
            <a:chExt cx="914400" cy="915960"/>
          </a:xfrm>
        </p:grpSpPr>
        <p:pic>
          <p:nvPicPr>
            <p:cNvPr id="49" name="Graphic 48" descr="Man">
              <a:extLst>
                <a:ext uri="{FF2B5EF4-FFF2-40B4-BE49-F238E27FC236}">
                  <a16:creationId xmlns:a16="http://schemas.microsoft.com/office/drawing/2014/main" id="{2B5BDB6C-28FF-4EB5-BD38-B14C7B8A26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81823" y="4266507"/>
              <a:ext cx="914400" cy="914400"/>
            </a:xfrm>
            <a:prstGeom prst="rect">
              <a:avLst/>
            </a:prstGeom>
          </p:spPr>
        </p:pic>
        <p:pic>
          <p:nvPicPr>
            <p:cNvPr id="50" name="Graphic 49" descr="Man">
              <a:extLst>
                <a:ext uri="{FF2B5EF4-FFF2-40B4-BE49-F238E27FC236}">
                  <a16:creationId xmlns:a16="http://schemas.microsoft.com/office/drawing/2014/main" id="{0927D9AB-084E-48D0-870E-0C03735D55FB}"/>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l="51042"/>
            <a:stretch/>
          </p:blipFill>
          <p:spPr>
            <a:xfrm>
              <a:off x="3348304" y="4264947"/>
              <a:ext cx="447675" cy="914400"/>
            </a:xfrm>
            <a:prstGeom prst="rect">
              <a:avLst/>
            </a:prstGeom>
          </p:spPr>
        </p:pic>
      </p:grpSp>
      <p:grpSp>
        <p:nvGrpSpPr>
          <p:cNvPr id="39" name="Group 38">
            <a:extLst>
              <a:ext uri="{FF2B5EF4-FFF2-40B4-BE49-F238E27FC236}">
                <a16:creationId xmlns:a16="http://schemas.microsoft.com/office/drawing/2014/main" id="{62099E37-E859-4E19-AA18-94CF69EA7EA6}"/>
              </a:ext>
            </a:extLst>
          </p:cNvPr>
          <p:cNvGrpSpPr/>
          <p:nvPr/>
        </p:nvGrpSpPr>
        <p:grpSpPr>
          <a:xfrm>
            <a:off x="7898655" y="4553165"/>
            <a:ext cx="816029" cy="793185"/>
            <a:chOff x="3963216" y="4032861"/>
            <a:chExt cx="914400" cy="914746"/>
          </a:xfrm>
        </p:grpSpPr>
        <p:pic>
          <p:nvPicPr>
            <p:cNvPr id="47" name="Graphic 46" descr="Man">
              <a:extLst>
                <a:ext uri="{FF2B5EF4-FFF2-40B4-BE49-F238E27FC236}">
                  <a16:creationId xmlns:a16="http://schemas.microsoft.com/office/drawing/2014/main" id="{BAB073B5-8011-423B-91EE-064D4F4F4C2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63216" y="4033207"/>
              <a:ext cx="914400" cy="914400"/>
            </a:xfrm>
            <a:prstGeom prst="rect">
              <a:avLst/>
            </a:prstGeom>
          </p:spPr>
        </p:pic>
        <p:pic>
          <p:nvPicPr>
            <p:cNvPr id="48" name="Graphic 47" descr="Man">
              <a:extLst>
                <a:ext uri="{FF2B5EF4-FFF2-40B4-BE49-F238E27FC236}">
                  <a16:creationId xmlns:a16="http://schemas.microsoft.com/office/drawing/2014/main" id="{6502B75A-897E-47D0-BC40-D0C21F4826CE}"/>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l="51042"/>
            <a:stretch/>
          </p:blipFill>
          <p:spPr>
            <a:xfrm>
              <a:off x="4428098" y="4032861"/>
              <a:ext cx="447675" cy="914400"/>
            </a:xfrm>
            <a:prstGeom prst="rect">
              <a:avLst/>
            </a:prstGeom>
          </p:spPr>
        </p:pic>
      </p:grpSp>
      <p:pic>
        <p:nvPicPr>
          <p:cNvPr id="40" name="Graphic 39" descr="Man">
            <a:extLst>
              <a:ext uri="{FF2B5EF4-FFF2-40B4-BE49-F238E27FC236}">
                <a16:creationId xmlns:a16="http://schemas.microsoft.com/office/drawing/2014/main" id="{AEBAA8B1-E7B2-49B9-8862-CE4B0049970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66535" y="1933646"/>
            <a:ext cx="816029" cy="792885"/>
          </a:xfrm>
          <a:prstGeom prst="rect">
            <a:avLst/>
          </a:prstGeom>
        </p:spPr>
      </p:pic>
      <p:sp>
        <p:nvSpPr>
          <p:cNvPr id="41" name="TextBox 40">
            <a:extLst>
              <a:ext uri="{FF2B5EF4-FFF2-40B4-BE49-F238E27FC236}">
                <a16:creationId xmlns:a16="http://schemas.microsoft.com/office/drawing/2014/main" id="{98BAC01E-9A03-4A9D-AC64-CD9E3ADBC50C}"/>
              </a:ext>
            </a:extLst>
          </p:cNvPr>
          <p:cNvSpPr txBox="1"/>
          <p:nvPr/>
        </p:nvSpPr>
        <p:spPr>
          <a:xfrm>
            <a:off x="5875183" y="5189471"/>
            <a:ext cx="1408318" cy="738664"/>
          </a:xfrm>
          <a:prstGeom prst="rect">
            <a:avLst/>
          </a:prstGeom>
          <a:noFill/>
        </p:spPr>
        <p:txBody>
          <a:bodyPr wrap="square" rtlCol="0">
            <a:spAutoFit/>
          </a:bodyPr>
          <a:lstStyle/>
          <a:p>
            <a:pPr algn="ctr"/>
            <a:r>
              <a:rPr lang="en-US" sz="1400" dirty="0">
                <a:latin typeface="Uni Sans Regular"/>
              </a:rPr>
              <a:t>Receive HIV testing annually</a:t>
            </a:r>
          </a:p>
        </p:txBody>
      </p:sp>
      <p:sp>
        <p:nvSpPr>
          <p:cNvPr id="42" name="TextBox 41">
            <a:extLst>
              <a:ext uri="{FF2B5EF4-FFF2-40B4-BE49-F238E27FC236}">
                <a16:creationId xmlns:a16="http://schemas.microsoft.com/office/drawing/2014/main" id="{CA9B7146-CEB3-4830-A1C4-1547EC4687FF}"/>
              </a:ext>
            </a:extLst>
          </p:cNvPr>
          <p:cNvSpPr txBox="1"/>
          <p:nvPr/>
        </p:nvSpPr>
        <p:spPr>
          <a:xfrm>
            <a:off x="7628504" y="5304960"/>
            <a:ext cx="1356330" cy="738664"/>
          </a:xfrm>
          <a:prstGeom prst="rect">
            <a:avLst/>
          </a:prstGeom>
          <a:noFill/>
        </p:spPr>
        <p:txBody>
          <a:bodyPr wrap="square" rtlCol="0">
            <a:spAutoFit/>
          </a:bodyPr>
          <a:lstStyle/>
          <a:p>
            <a:pPr algn="ctr"/>
            <a:r>
              <a:rPr lang="en-US" sz="1400" dirty="0">
                <a:latin typeface="Uni Sans Regular"/>
              </a:rPr>
              <a:t>Do not receive HIV testing</a:t>
            </a:r>
          </a:p>
        </p:txBody>
      </p:sp>
      <p:cxnSp>
        <p:nvCxnSpPr>
          <p:cNvPr id="43" name="Straight Arrow Connector 42">
            <a:extLst>
              <a:ext uri="{FF2B5EF4-FFF2-40B4-BE49-F238E27FC236}">
                <a16:creationId xmlns:a16="http://schemas.microsoft.com/office/drawing/2014/main" id="{E3B9D258-8BA9-492F-8FF1-4A079C98926A}"/>
              </a:ext>
            </a:extLst>
          </p:cNvPr>
          <p:cNvCxnSpPr>
            <a:cxnSpLocks/>
            <a:stCxn id="40" idx="2"/>
            <a:endCxn id="49" idx="0"/>
          </p:cNvCxnSpPr>
          <p:nvPr/>
        </p:nvCxnSpPr>
        <p:spPr>
          <a:xfrm flipH="1">
            <a:off x="6573996" y="2726531"/>
            <a:ext cx="553" cy="26074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55DF1C91-AA84-4C87-A61C-D4A2BA4A2ADF}"/>
              </a:ext>
            </a:extLst>
          </p:cNvPr>
          <p:cNvGrpSpPr/>
          <p:nvPr/>
        </p:nvGrpSpPr>
        <p:grpSpPr>
          <a:xfrm>
            <a:off x="6136832" y="4416912"/>
            <a:ext cx="820559" cy="792885"/>
            <a:chOff x="3710434" y="4101079"/>
            <a:chExt cx="919476" cy="914400"/>
          </a:xfrm>
        </p:grpSpPr>
        <p:pic>
          <p:nvPicPr>
            <p:cNvPr id="45" name="Graphic 44" descr="Man">
              <a:extLst>
                <a:ext uri="{FF2B5EF4-FFF2-40B4-BE49-F238E27FC236}">
                  <a16:creationId xmlns:a16="http://schemas.microsoft.com/office/drawing/2014/main" id="{87D5BA0D-D036-440B-A7C7-319B870035D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710434" y="4101079"/>
              <a:ext cx="914400" cy="914400"/>
            </a:xfrm>
            <a:prstGeom prst="rect">
              <a:avLst/>
            </a:prstGeom>
          </p:spPr>
        </p:pic>
        <p:pic>
          <p:nvPicPr>
            <p:cNvPr id="46" name="Graphic 45" descr="Man">
              <a:extLst>
                <a:ext uri="{FF2B5EF4-FFF2-40B4-BE49-F238E27FC236}">
                  <a16:creationId xmlns:a16="http://schemas.microsoft.com/office/drawing/2014/main" id="{27BB270E-5D76-485C-A7B6-51C4C2D67B40}"/>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l="51042"/>
            <a:stretch/>
          </p:blipFill>
          <p:spPr>
            <a:xfrm>
              <a:off x="4182235" y="4101079"/>
              <a:ext cx="447675" cy="914400"/>
            </a:xfrm>
            <a:prstGeom prst="rect">
              <a:avLst/>
            </a:prstGeom>
          </p:spPr>
        </p:pic>
      </p:grpSp>
      <p:sp>
        <p:nvSpPr>
          <p:cNvPr id="36" name="Oval 35">
            <a:extLst>
              <a:ext uri="{FF2B5EF4-FFF2-40B4-BE49-F238E27FC236}">
                <a16:creationId xmlns:a16="http://schemas.microsoft.com/office/drawing/2014/main" id="{F7BE6F18-4EC1-4A0E-93A4-F8ECBE4031DD}"/>
              </a:ext>
            </a:extLst>
          </p:cNvPr>
          <p:cNvSpPr/>
          <p:nvPr/>
        </p:nvSpPr>
        <p:spPr>
          <a:xfrm>
            <a:off x="5781958" y="4396587"/>
            <a:ext cx="1610776" cy="1475571"/>
          </a:xfrm>
          <a:prstGeom prst="ellipse">
            <a:avLst/>
          </a:prstGeom>
          <a:no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Uni Sans Regular"/>
            </a:endParaRPr>
          </a:p>
        </p:txBody>
      </p:sp>
      <p:sp>
        <p:nvSpPr>
          <p:cNvPr id="37" name="TextBox 36">
            <a:extLst>
              <a:ext uri="{FF2B5EF4-FFF2-40B4-BE49-F238E27FC236}">
                <a16:creationId xmlns:a16="http://schemas.microsoft.com/office/drawing/2014/main" id="{6EA4BC89-CECB-47F4-945B-8C8844503600}"/>
              </a:ext>
            </a:extLst>
          </p:cNvPr>
          <p:cNvSpPr txBox="1"/>
          <p:nvPr/>
        </p:nvSpPr>
        <p:spPr>
          <a:xfrm>
            <a:off x="5815587" y="1599010"/>
            <a:ext cx="1731690" cy="307777"/>
          </a:xfrm>
          <a:prstGeom prst="rect">
            <a:avLst/>
          </a:prstGeom>
          <a:noFill/>
        </p:spPr>
        <p:txBody>
          <a:bodyPr wrap="none" rtlCol="0">
            <a:spAutoFit/>
          </a:bodyPr>
          <a:lstStyle/>
          <a:p>
            <a:r>
              <a:rPr lang="en-US" sz="1400" b="1" dirty="0">
                <a:latin typeface="Uni Sans Regular"/>
              </a:rPr>
              <a:t>INTERVENTION</a:t>
            </a:r>
          </a:p>
        </p:txBody>
      </p:sp>
      <p:pic>
        <p:nvPicPr>
          <p:cNvPr id="29" name="Graphic 28" descr="Man">
            <a:extLst>
              <a:ext uri="{FF2B5EF4-FFF2-40B4-BE49-F238E27FC236}">
                <a16:creationId xmlns:a16="http://schemas.microsoft.com/office/drawing/2014/main" id="{BC5B54D9-C825-4828-9BDD-50A82E1BF9F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38019" y="4567214"/>
            <a:ext cx="816029" cy="792885"/>
          </a:xfrm>
          <a:prstGeom prst="rect">
            <a:avLst/>
          </a:prstGeom>
        </p:spPr>
      </p:pic>
      <p:cxnSp>
        <p:nvCxnSpPr>
          <p:cNvPr id="30" name="Straight Arrow Connector 29">
            <a:extLst>
              <a:ext uri="{FF2B5EF4-FFF2-40B4-BE49-F238E27FC236}">
                <a16:creationId xmlns:a16="http://schemas.microsoft.com/office/drawing/2014/main" id="{46F9E985-D721-4ABC-9AB2-FDFE742D17E4}"/>
              </a:ext>
            </a:extLst>
          </p:cNvPr>
          <p:cNvCxnSpPr>
            <a:cxnSpLocks/>
            <a:endCxn id="32" idx="0"/>
          </p:cNvCxnSpPr>
          <p:nvPr/>
        </p:nvCxnSpPr>
        <p:spPr>
          <a:xfrm flipH="1">
            <a:off x="4846035" y="3778802"/>
            <a:ext cx="1736243" cy="76808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0586F2CC-53FF-42B8-A0D8-77B583AECC76}"/>
              </a:ext>
            </a:extLst>
          </p:cNvPr>
          <p:cNvSpPr txBox="1"/>
          <p:nvPr/>
        </p:nvSpPr>
        <p:spPr>
          <a:xfrm>
            <a:off x="4399276" y="5315099"/>
            <a:ext cx="1219627" cy="307777"/>
          </a:xfrm>
          <a:prstGeom prst="rect">
            <a:avLst/>
          </a:prstGeom>
          <a:noFill/>
        </p:spPr>
        <p:txBody>
          <a:bodyPr wrap="square" rtlCol="0">
            <a:spAutoFit/>
          </a:bodyPr>
          <a:lstStyle/>
          <a:p>
            <a:r>
              <a:rPr lang="en-US" sz="1400" dirty="0">
                <a:latin typeface="Uni Sans Regular"/>
              </a:rPr>
              <a:t>Seek care</a:t>
            </a:r>
          </a:p>
        </p:txBody>
      </p:sp>
      <p:sp>
        <p:nvSpPr>
          <p:cNvPr id="32" name="Oval 31">
            <a:extLst>
              <a:ext uri="{FF2B5EF4-FFF2-40B4-BE49-F238E27FC236}">
                <a16:creationId xmlns:a16="http://schemas.microsoft.com/office/drawing/2014/main" id="{62A69946-17A8-42A0-BA6A-27F28AE6C152}"/>
              </a:ext>
            </a:extLst>
          </p:cNvPr>
          <p:cNvSpPr/>
          <p:nvPr/>
        </p:nvSpPr>
        <p:spPr>
          <a:xfrm>
            <a:off x="4236221" y="4546888"/>
            <a:ext cx="1219627" cy="1258491"/>
          </a:xfrm>
          <a:prstGeom prst="ellipse">
            <a:avLst/>
          </a:prstGeom>
          <a:no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Uni Sans Regular"/>
            </a:endParaRPr>
          </a:p>
        </p:txBody>
      </p:sp>
      <p:sp>
        <p:nvSpPr>
          <p:cNvPr id="57" name="TextBox 56">
            <a:extLst>
              <a:ext uri="{FF2B5EF4-FFF2-40B4-BE49-F238E27FC236}">
                <a16:creationId xmlns:a16="http://schemas.microsoft.com/office/drawing/2014/main" id="{70C4F824-D744-4D73-B50A-AC44B15A417D}"/>
              </a:ext>
            </a:extLst>
          </p:cNvPr>
          <p:cNvSpPr txBox="1"/>
          <p:nvPr/>
        </p:nvSpPr>
        <p:spPr>
          <a:xfrm>
            <a:off x="837330" y="3888577"/>
            <a:ext cx="1181798" cy="307777"/>
          </a:xfrm>
          <a:prstGeom prst="rect">
            <a:avLst/>
          </a:prstGeom>
          <a:noFill/>
        </p:spPr>
        <p:txBody>
          <a:bodyPr wrap="none" rtlCol="0">
            <a:spAutoFit/>
          </a:bodyPr>
          <a:lstStyle/>
          <a:p>
            <a:r>
              <a:rPr lang="en-US" sz="1400" dirty="0">
                <a:latin typeface="Uni Sans Regular"/>
              </a:rPr>
              <a:t>Symptomatic </a:t>
            </a:r>
          </a:p>
        </p:txBody>
      </p:sp>
      <p:sp>
        <p:nvSpPr>
          <p:cNvPr id="59" name="TextBox 58">
            <a:extLst>
              <a:ext uri="{FF2B5EF4-FFF2-40B4-BE49-F238E27FC236}">
                <a16:creationId xmlns:a16="http://schemas.microsoft.com/office/drawing/2014/main" id="{49105FE8-9F17-4ED3-BEF7-B8D927BC130E}"/>
              </a:ext>
            </a:extLst>
          </p:cNvPr>
          <p:cNvSpPr txBox="1"/>
          <p:nvPr/>
        </p:nvSpPr>
        <p:spPr>
          <a:xfrm>
            <a:off x="2696529" y="3886147"/>
            <a:ext cx="1273682" cy="307777"/>
          </a:xfrm>
          <a:prstGeom prst="rect">
            <a:avLst/>
          </a:prstGeom>
          <a:noFill/>
        </p:spPr>
        <p:txBody>
          <a:bodyPr wrap="none" rtlCol="0">
            <a:spAutoFit/>
          </a:bodyPr>
          <a:lstStyle/>
          <a:p>
            <a:r>
              <a:rPr lang="en-US" sz="1400" dirty="0">
                <a:latin typeface="Uni Sans Regular"/>
              </a:rPr>
              <a:t>Asymptomatic </a:t>
            </a:r>
          </a:p>
        </p:txBody>
      </p:sp>
      <p:sp>
        <p:nvSpPr>
          <p:cNvPr id="51" name="TextBox 50">
            <a:extLst>
              <a:ext uri="{FF2B5EF4-FFF2-40B4-BE49-F238E27FC236}">
                <a16:creationId xmlns:a16="http://schemas.microsoft.com/office/drawing/2014/main" id="{ACF40677-E4FB-4284-8429-E722FF230392}"/>
              </a:ext>
            </a:extLst>
          </p:cNvPr>
          <p:cNvSpPr txBox="1"/>
          <p:nvPr/>
        </p:nvSpPr>
        <p:spPr>
          <a:xfrm>
            <a:off x="1279360" y="2660091"/>
            <a:ext cx="2379754" cy="307777"/>
          </a:xfrm>
          <a:prstGeom prst="rect">
            <a:avLst/>
          </a:prstGeom>
          <a:noFill/>
        </p:spPr>
        <p:txBody>
          <a:bodyPr wrap="none" rtlCol="0">
            <a:spAutoFit/>
          </a:bodyPr>
          <a:lstStyle/>
          <a:p>
            <a:r>
              <a:rPr lang="en-US" sz="1400" dirty="0">
                <a:latin typeface="Uni Sans Regular"/>
              </a:rPr>
              <a:t>Exposed and Infected with TB </a:t>
            </a:r>
          </a:p>
        </p:txBody>
      </p:sp>
    </p:spTree>
    <p:extLst>
      <p:ext uri="{BB962C8B-B14F-4D97-AF65-F5344CB8AC3E}">
        <p14:creationId xmlns:p14="http://schemas.microsoft.com/office/powerpoint/2010/main" val="39603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animBg="1"/>
      <p:bldP spid="41" grpId="0"/>
      <p:bldP spid="42" grpId="0"/>
      <p:bldP spid="36" grpId="0" animBg="1"/>
      <p:bldP spid="37" grpId="0"/>
      <p:bldP spid="31" grpId="0"/>
      <p:bldP spid="32" grpId="0" animBg="1"/>
      <p:bldP spid="57" grpId="0"/>
      <p:bldP spid="59" grpId="0"/>
    </p:bldLst>
  </p:timing>
</p:sld>
</file>

<file path=ppt/theme/theme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2079</TotalTime>
  <Words>1706</Words>
  <Application>Microsoft Office PowerPoint</Application>
  <PresentationFormat>On-screen Show (4:3)</PresentationFormat>
  <Paragraphs>250</Paragraphs>
  <Slides>25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ＭＳ Ｐゴシック</vt:lpstr>
      <vt:lpstr>Arial</vt:lpstr>
      <vt:lpstr>Calibri</vt:lpstr>
      <vt:lpstr>Encode Sans Normal</vt:lpstr>
      <vt:lpstr>Encode Sans Normal Black</vt:lpstr>
      <vt:lpstr>Lucida Grande</vt:lpstr>
      <vt:lpstr>Open Sans</vt:lpstr>
      <vt:lpstr>Open Sans Light</vt:lpstr>
      <vt:lpstr>Times New Roman</vt:lpstr>
      <vt:lpstr>Uni Sans Book</vt:lpstr>
      <vt:lpstr>Uni Sans Regular</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Windows User</cp:lastModifiedBy>
  <cp:revision>128</cp:revision>
  <cp:lastPrinted>2016-02-10T20:19:12Z</cp:lastPrinted>
  <dcterms:created xsi:type="dcterms:W3CDTF">2014-10-14T00:51:43Z</dcterms:created>
  <dcterms:modified xsi:type="dcterms:W3CDTF">2019-04-15T20:37:37Z</dcterms:modified>
</cp:coreProperties>
</file>