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8" r:id="rId2"/>
    <p:sldId id="302" r:id="rId3"/>
    <p:sldId id="303" r:id="rId4"/>
    <p:sldId id="269" r:id="rId5"/>
    <p:sldId id="271" r:id="rId6"/>
    <p:sldId id="272" r:id="rId7"/>
    <p:sldId id="273" r:id="rId8"/>
    <p:sldId id="304" r:id="rId9"/>
    <p:sldId id="276" r:id="rId10"/>
    <p:sldId id="277" r:id="rId11"/>
    <p:sldId id="278" r:id="rId12"/>
    <p:sldId id="279" r:id="rId13"/>
    <p:sldId id="274" r:id="rId14"/>
    <p:sldId id="280" r:id="rId15"/>
    <p:sldId id="281" r:id="rId16"/>
    <p:sldId id="295" r:id="rId17"/>
    <p:sldId id="282" r:id="rId18"/>
    <p:sldId id="283" r:id="rId19"/>
    <p:sldId id="284" r:id="rId20"/>
    <p:sldId id="288" r:id="rId21"/>
    <p:sldId id="289" r:id="rId22"/>
    <p:sldId id="300" r:id="rId23"/>
    <p:sldId id="305" r:id="rId24"/>
    <p:sldId id="267" r:id="rId25"/>
    <p:sldId id="306" r:id="rId26"/>
    <p:sldId id="307" r:id="rId27"/>
    <p:sldId id="291" r:id="rId28"/>
    <p:sldId id="298" r:id="rId29"/>
    <p:sldId id="308" r:id="rId30"/>
    <p:sldId id="309" r:id="rId31"/>
    <p:sldId id="292" r:id="rId32"/>
    <p:sldId id="29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14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4796B-A566-B444-947C-AF6823DC6C3E}" type="datetimeFigureOut">
              <a:rPr lang="en-US" smtClean="0"/>
              <a:t>17/04/18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743223-13A9-A548-98F1-0AFC3F20942A}" type="slidenum">
              <a:rPr lang="en-US" smtClean="0"/>
              <a:t>‹#›</a:t>
            </a:fld>
            <a:endParaRPr lang="en-US"/>
          </a:p>
        </p:txBody>
      </p:sp>
    </p:spTree>
    <p:extLst>
      <p:ext uri="{BB962C8B-B14F-4D97-AF65-F5344CB8AC3E}">
        <p14:creationId xmlns:p14="http://schemas.microsoft.com/office/powerpoint/2010/main" val="41530498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endParaRPr lang="en-US" dirty="0"/>
          </a:p>
        </p:txBody>
      </p:sp>
      <p:sp>
        <p:nvSpPr>
          <p:cNvPr id="4" name="Slide Number Placeholder 3"/>
          <p:cNvSpPr>
            <a:spLocks noGrp="1"/>
          </p:cNvSpPr>
          <p:nvPr>
            <p:ph type="sldNum" sz="quarter" idx="10"/>
          </p:nvPr>
        </p:nvSpPr>
        <p:spPr/>
        <p:txBody>
          <a:bodyPr/>
          <a:lstStyle/>
          <a:p>
            <a:fld id="{89B98DDD-BAB4-4569-A1EC-FFB100B24DB6}" type="slidenum">
              <a:rPr lang="en-US" smtClean="0"/>
              <a:t>1</a:t>
            </a:fld>
            <a:endParaRPr lang="en-US" dirty="0"/>
          </a:p>
        </p:txBody>
      </p:sp>
      <p:sp>
        <p:nvSpPr>
          <p:cNvPr id="5" name="Header Placeholder 4"/>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56662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16</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p>
          <a:p>
            <a:r>
              <a:rPr lang="en-US" dirty="0" smtClean="0"/>
              <a:t>RE-EMPHASIS</a:t>
            </a:r>
            <a:r>
              <a:rPr lang="en-US" baseline="0" dirty="0" smtClean="0"/>
              <a:t> 16-GENE COR PROGNOSTIC PERFORMANCE</a:t>
            </a:r>
            <a:endParaRPr lang="en-US" dirty="0"/>
          </a:p>
        </p:txBody>
      </p:sp>
      <p:sp>
        <p:nvSpPr>
          <p:cNvPr id="4" name="Slide Number Placeholder 3"/>
          <p:cNvSpPr>
            <a:spLocks noGrp="1"/>
          </p:cNvSpPr>
          <p:nvPr>
            <p:ph type="sldNum" sz="quarter" idx="10"/>
          </p:nvPr>
        </p:nvSpPr>
        <p:spPr/>
        <p:txBody>
          <a:bodyPr/>
          <a:lstStyle/>
          <a:p>
            <a:fld id="{606C65A5-6874-6242-9460-A1A91C4AECB4}" type="slidenum">
              <a:rPr lang="en-US" smtClean="0"/>
              <a:t>17</a:t>
            </a:fld>
            <a:endParaRPr lang="en-US"/>
          </a:p>
        </p:txBody>
      </p:sp>
    </p:spTree>
    <p:extLst>
      <p:ext uri="{BB962C8B-B14F-4D97-AF65-F5344CB8AC3E}">
        <p14:creationId xmlns:p14="http://schemas.microsoft.com/office/powerpoint/2010/main" val="413066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r>
              <a:rPr lang="en-US" dirty="0" smtClean="0"/>
              <a:t>COMMUNITY-BASED IMPLEMENTATION</a:t>
            </a:r>
          </a:p>
          <a:p>
            <a:r>
              <a:rPr lang="en-US" dirty="0" smtClean="0"/>
              <a:t>SCREEN &amp; TREAT STRATEGY</a:t>
            </a:r>
          </a:p>
          <a:p>
            <a:r>
              <a:rPr lang="en-US" dirty="0" smtClean="0"/>
              <a:t>DATA FROM CORTIS</a:t>
            </a:r>
          </a:p>
          <a:p>
            <a:r>
              <a:rPr lang="en-US" dirty="0" smtClean="0"/>
              <a:t>PREVALENT TB</a:t>
            </a:r>
          </a:p>
          <a:p>
            <a:r>
              <a:rPr lang="en-US" dirty="0" smtClean="0"/>
              <a:t>INCIDENT TB</a:t>
            </a:r>
          </a:p>
          <a:p>
            <a:endParaRPr lang="en-US" dirty="0" smtClean="0"/>
          </a:p>
          <a:p>
            <a:r>
              <a:rPr lang="en-US" dirty="0" smtClean="0"/>
              <a:t>HIV UNINFECTD MAJORITY</a:t>
            </a:r>
            <a:r>
              <a:rPr lang="en-US" baseline="0" dirty="0" smtClean="0"/>
              <a:t> INCIDENT TB</a:t>
            </a:r>
          </a:p>
          <a:p>
            <a:r>
              <a:rPr lang="en-US" baseline="0" dirty="0" smtClean="0"/>
              <a:t>HIV INFECTED MAJORITY PREVALENT TB (25% NO ART/IPT)</a:t>
            </a:r>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19</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20</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21</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22</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23</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24</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t>80% power to detect TE &gt; 20%, one-sided alpha 0.05 (alternative hypothesis TE=80%)</a:t>
            </a:r>
          </a:p>
          <a:p>
            <a:pPr algn="ctr"/>
            <a:endParaRPr lang="en-US" sz="400" i="1" dirty="0"/>
          </a:p>
          <a:p>
            <a:pPr algn="ctr"/>
            <a:r>
              <a:rPr lang="en-US" i="1"/>
              <a:t>90% power to detect RR &gt; 2, one-sided alpha 0.025 (alternative hypothesis RR=5) </a:t>
            </a:r>
          </a:p>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27</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t>80% power to detect TE &gt; 20%, one-sided alpha 0.05 (alternative hypothesis TE=80%)</a:t>
            </a:r>
          </a:p>
          <a:p>
            <a:pPr algn="ctr"/>
            <a:endParaRPr lang="en-US" sz="400" i="1" dirty="0"/>
          </a:p>
          <a:p>
            <a:pPr algn="ctr"/>
            <a:r>
              <a:rPr lang="en-US" i="1"/>
              <a:t>90% power to detect RR &gt; 2, one-sided alpha 0.025 (alternative hypothesis RR=5) </a:t>
            </a:r>
          </a:p>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29</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35851-826B-4D34-BB41-FCEB22F6A264}"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1" dirty="0"/>
              <a:t>80% power to detect TE &gt; 20%, one-sided alpha 0.05 (alternative hypothesis TE=80%)</a:t>
            </a:r>
          </a:p>
          <a:p>
            <a:pPr algn="ctr"/>
            <a:endParaRPr lang="en-US" sz="400" i="1" dirty="0"/>
          </a:p>
          <a:p>
            <a:pPr algn="ctr"/>
            <a:r>
              <a:rPr lang="en-US" i="1"/>
              <a:t>90% power to detect RR &gt; 2, one-sided alpha 0.025 (alternative hypothesis RR=5) </a:t>
            </a:r>
          </a:p>
          <a:p>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30</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endParaRPr lang="en-US" dirty="0" smtClean="0"/>
          </a:p>
          <a:p>
            <a:r>
              <a:rPr lang="en-US" dirty="0" smtClean="0"/>
              <a:t>IMPORTANCE OF INCLUDING HIV INFECTED</a:t>
            </a:r>
            <a:r>
              <a:rPr lang="en-US" baseline="0" dirty="0" smtClean="0"/>
              <a:t> PEOPLE IN SCREEN &amp; TREAT STRATEGY</a:t>
            </a:r>
          </a:p>
          <a:p>
            <a:endParaRPr lang="en-US" baseline="0" dirty="0" smtClean="0"/>
          </a:p>
          <a:p>
            <a:r>
              <a:rPr lang="en-US" baseline="0" dirty="0" smtClean="0"/>
              <a:t>CHALLENGES OF TESTING AND IMPLEMENTING 3HP/1HP IN SA (CONTINUOUS IPT)</a:t>
            </a:r>
          </a:p>
          <a:p>
            <a:r>
              <a:rPr lang="en-US" baseline="0" dirty="0" smtClean="0"/>
              <a:t>WHO SHORTER TREATMENT GUIDELINES</a:t>
            </a:r>
          </a:p>
          <a:p>
            <a:r>
              <a:rPr lang="en-US" baseline="0" dirty="0" smtClean="0"/>
              <a:t>ROLE OF COR FOR TARGETING AND TRIGGERING</a:t>
            </a:r>
          </a:p>
          <a:p>
            <a:endParaRPr lang="en-US" baseline="0" dirty="0" smtClean="0"/>
          </a:p>
          <a:p>
            <a:r>
              <a:rPr lang="en-US" baseline="0" dirty="0" smtClean="0"/>
              <a:t>ROLE OF POC TEST</a:t>
            </a:r>
          </a:p>
          <a:p>
            <a:r>
              <a:rPr lang="en-US" baseline="0" smtClean="0"/>
              <a:t>NEED FOR LOCAL CLINIC-BASE TESTING USING HIV STRUCTURES</a:t>
            </a:r>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31</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Alex </a:t>
            </a:r>
            <a:r>
              <a:rPr lang="en-GB" dirty="0" err="1" smtClean="0"/>
              <a:t>Sette</a:t>
            </a:r>
            <a:r>
              <a:rPr lang="en-GB" dirty="0" smtClean="0"/>
              <a:t> and</a:t>
            </a:r>
            <a:r>
              <a:rPr lang="en-GB" baseline="0" dirty="0" smtClean="0"/>
              <a:t> Denise Baker – La Jolla Institute of allergy &amp; immunology</a:t>
            </a:r>
          </a:p>
          <a:p>
            <a:r>
              <a:rPr lang="en-GB" dirty="0" smtClean="0"/>
              <a:t>Holden</a:t>
            </a:r>
            <a:r>
              <a:rPr lang="en-GB" baseline="0" dirty="0" smtClean="0"/>
              <a:t> </a:t>
            </a:r>
            <a:r>
              <a:rPr lang="en-GB" baseline="0" dirty="0" err="1" smtClean="0"/>
              <a:t>Maecker</a:t>
            </a:r>
            <a:r>
              <a:rPr lang="en-GB" baseline="0" dirty="0" smtClean="0"/>
              <a:t> and Mark Davis - Stanford</a:t>
            </a:r>
            <a:endParaRPr lang="en-GB" dirty="0"/>
          </a:p>
        </p:txBody>
      </p:sp>
      <p:sp>
        <p:nvSpPr>
          <p:cNvPr id="4" name="Slide Number Placeholder 3"/>
          <p:cNvSpPr>
            <a:spLocks noGrp="1"/>
          </p:cNvSpPr>
          <p:nvPr>
            <p:ph type="sldNum" sz="quarter" idx="10"/>
          </p:nvPr>
        </p:nvSpPr>
        <p:spPr/>
        <p:txBody>
          <a:bodyPr/>
          <a:lstStyle/>
          <a:p>
            <a:fld id="{57A5C92A-821B-1F44-8DB3-0F87CBB7E012}"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r>
              <a:rPr lang="en-US" dirty="0" smtClean="0"/>
              <a:t>COMMUNITY-BASED IMPLEMENTATION</a:t>
            </a:r>
          </a:p>
          <a:p>
            <a:r>
              <a:rPr lang="en-US" dirty="0" smtClean="0"/>
              <a:t>SCREEN &amp; TREAT STRATEGY</a:t>
            </a:r>
          </a:p>
          <a:p>
            <a:r>
              <a:rPr lang="en-US" dirty="0" smtClean="0"/>
              <a:t>DATA FROM CORTIS</a:t>
            </a:r>
          </a:p>
          <a:p>
            <a:r>
              <a:rPr lang="en-US" dirty="0" smtClean="0"/>
              <a:t>PREVALENT TB</a:t>
            </a:r>
          </a:p>
          <a:p>
            <a:r>
              <a:rPr lang="en-US" dirty="0" smtClean="0"/>
              <a:t>INCIDENT TB</a:t>
            </a:r>
          </a:p>
          <a:p>
            <a:endParaRPr lang="en-US" dirty="0" smtClean="0"/>
          </a:p>
          <a:p>
            <a:r>
              <a:rPr lang="en-US" dirty="0" smtClean="0"/>
              <a:t>HIV UNINFECTD MAJORITY</a:t>
            </a:r>
            <a:r>
              <a:rPr lang="en-US" baseline="0" dirty="0" smtClean="0"/>
              <a:t> INCIDENT TB</a:t>
            </a:r>
          </a:p>
          <a:p>
            <a:r>
              <a:rPr lang="en-US" baseline="0" dirty="0" smtClean="0"/>
              <a:t>HIV INFECTED MAJORITY PREVALENT TB (25% NO ART/IPT)</a:t>
            </a:r>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6</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p>
          <a:p>
            <a:r>
              <a:rPr lang="en-US" dirty="0" smtClean="0"/>
              <a:t>COMMUNITY-BASED IMPLEMENTATION</a:t>
            </a:r>
          </a:p>
          <a:p>
            <a:r>
              <a:rPr lang="en-US" dirty="0" smtClean="0"/>
              <a:t>SCREEN &amp; TREAT STRATEGY</a:t>
            </a:r>
          </a:p>
          <a:p>
            <a:r>
              <a:rPr lang="en-US" dirty="0" smtClean="0"/>
              <a:t>DATA FROM CORTIS</a:t>
            </a:r>
          </a:p>
          <a:p>
            <a:r>
              <a:rPr lang="en-US" dirty="0" smtClean="0"/>
              <a:t>PREVALENT TB</a:t>
            </a:r>
          </a:p>
          <a:p>
            <a:r>
              <a:rPr lang="en-US" dirty="0" smtClean="0"/>
              <a:t>INCIDENT TB</a:t>
            </a:r>
          </a:p>
          <a:p>
            <a:endParaRPr lang="en-US" dirty="0" smtClean="0"/>
          </a:p>
          <a:p>
            <a:r>
              <a:rPr lang="en-US" dirty="0" smtClean="0"/>
              <a:t>HIV UNINFECTD MAJORITY</a:t>
            </a:r>
            <a:r>
              <a:rPr lang="en-US" baseline="0" dirty="0" smtClean="0"/>
              <a:t> INCIDENT TB</a:t>
            </a:r>
          </a:p>
          <a:p>
            <a:r>
              <a:rPr lang="en-US" baseline="0" dirty="0" smtClean="0"/>
              <a:t>HIV INFECTED MAJORITY PREVALENT TB (25% NO ART/IPT)</a:t>
            </a:r>
            <a:endParaRPr lang="en-US" dirty="0"/>
          </a:p>
        </p:txBody>
      </p:sp>
      <p:sp>
        <p:nvSpPr>
          <p:cNvPr id="4" name="Slide Number Placeholder 3"/>
          <p:cNvSpPr>
            <a:spLocks noGrp="1"/>
          </p:cNvSpPr>
          <p:nvPr>
            <p:ph type="sldNum" sz="quarter" idx="10"/>
          </p:nvPr>
        </p:nvSpPr>
        <p:spPr/>
        <p:txBody>
          <a:bodyPr/>
          <a:lstStyle/>
          <a:p>
            <a:fld id="{2DE3781E-EC36-664A-8B25-5E2B80E34948}" type="slidenum">
              <a:rPr lang="en-US" smtClean="0"/>
              <a:pPr/>
              <a:t>7</a:t>
            </a:fld>
            <a:endParaRPr lang="en-US"/>
          </a:p>
        </p:txBody>
      </p:sp>
    </p:spTree>
    <p:extLst>
      <p:ext uri="{BB962C8B-B14F-4D97-AF65-F5344CB8AC3E}">
        <p14:creationId xmlns:p14="http://schemas.microsoft.com/office/powerpoint/2010/main" val="75381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35851-826B-4D34-BB41-FCEB22F6A264}"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b="1" dirty="0" smtClean="0"/>
              <a:t>Figure 1: Whole blood gene expression is different in cases and controls.</a:t>
            </a:r>
            <a:r>
              <a:rPr lang="en-US" sz="1200" dirty="0" smtClean="0"/>
              <a:t> Over 2000 significantly differentially expressed genes were identified between cases and matched controls in the training set samples across time approaching TB disease diagnosis.  These genes were used in constructing models to classify cases and controls using support vector machine learning algorithms and junction-junction pair selection in various analysis windows spanning 3 years before TB diagnosis to time of TB diagnosis. These genes are about equally split between those with higher expression in cases and those with lower expression in cases, compared with controls. Shown are expression differences between cases and controls in a variety of analysis windows. Red/blue on the heat map indicates enhanced/impaired expression in cases compared with controls. The </a:t>
            </a:r>
            <a:r>
              <a:rPr lang="en-US" sz="1200" dirty="0" err="1" smtClean="0"/>
              <a:t>colour</a:t>
            </a:r>
            <a:r>
              <a:rPr lang="en-US" sz="1200" dirty="0" smtClean="0"/>
              <a:t> scale above the heat map is indicative of 6 month windows of time approaching TB diseased diagnosis (yellow to red for cases, and blue for matching controls) Courtesy: Dan Zak.</a:t>
            </a:r>
          </a:p>
          <a:p>
            <a:endParaRPr lang="en-US" sz="1200" dirty="0" smtClean="0"/>
          </a:p>
          <a:p>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C95B7AF-B994-314F-B07F-A1E2EC46D45A}" type="slidenum">
              <a:rPr lang="en-US" smtClean="0"/>
              <a:t>9</a:t>
            </a:fld>
            <a:endParaRPr lang="en-US"/>
          </a:p>
        </p:txBody>
      </p:sp>
    </p:spTree>
    <p:extLst>
      <p:ext uri="{BB962C8B-B14F-4D97-AF65-F5344CB8AC3E}">
        <p14:creationId xmlns:p14="http://schemas.microsoft.com/office/powerpoint/2010/main" val="18859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05372F-73BE-184C-88D2-EDC403FD145B}" type="slidenum">
              <a:rPr lang="en-US" smtClean="0"/>
              <a:t>12</a:t>
            </a:fld>
            <a:endParaRPr lang="en-US"/>
          </a:p>
        </p:txBody>
      </p:sp>
    </p:spTree>
    <p:extLst>
      <p:ext uri="{BB962C8B-B14F-4D97-AF65-F5344CB8AC3E}">
        <p14:creationId xmlns:p14="http://schemas.microsoft.com/office/powerpoint/2010/main" val="2093478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E35851-826B-4D34-BB41-FCEB22F6A264}"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r>
              <a:rPr lang="en-US" baseline="0" dirty="0" smtClean="0"/>
              <a:t> </a:t>
            </a:r>
          </a:p>
          <a:p>
            <a:r>
              <a:rPr lang="en-US" baseline="0" dirty="0" smtClean="0"/>
              <a:t>FIELD ANY QUERIES ABOUT COR PERFORMANCE, VALIDATION</a:t>
            </a:r>
          </a:p>
          <a:p>
            <a:endParaRPr lang="en-US" baseline="0" dirty="0" smtClean="0"/>
          </a:p>
          <a:p>
            <a:r>
              <a:rPr lang="en-US" baseline="0" dirty="0" smtClean="0"/>
              <a:t>MARK</a:t>
            </a:r>
          </a:p>
          <a:p>
            <a:r>
              <a:rPr lang="en-US" baseline="0" dirty="0" smtClean="0"/>
              <a:t>FIND/NDWG TARGET PRODUCT PROFILE FOR NEW PROGNOSTIC TESTS FOR TB</a:t>
            </a:r>
          </a:p>
          <a:p>
            <a:r>
              <a:rPr lang="en-US" baseline="0" dirty="0" smtClean="0"/>
              <a:t>MINIMAL GOAL (75/75%) TO DOUBLE PVV AND HALVE NNT (80</a:t>
            </a:r>
            <a:r>
              <a:rPr lang="en-US" baseline="0" dirty="0" smtClean="0">
                <a:sym typeface="Wingdings"/>
              </a:rPr>
              <a:t>40) </a:t>
            </a:r>
            <a:r>
              <a:rPr lang="en-US" baseline="0" dirty="0" smtClean="0"/>
              <a:t>COMPARED TO IGRA</a:t>
            </a:r>
          </a:p>
          <a:p>
            <a:endParaRPr lang="en-US" baseline="0" dirty="0" smtClean="0"/>
          </a:p>
          <a:p>
            <a:r>
              <a:rPr lang="en-US" baseline="0" dirty="0" smtClean="0"/>
              <a:t>‘OPTIMAL’ 90/90 LIKELY UNACHIEVABLE FOR PROGNOSTIC TEST</a:t>
            </a:r>
          </a:p>
          <a:p>
            <a:r>
              <a:rPr lang="en-US" baseline="0" dirty="0" smtClean="0"/>
              <a:t>CONTINUUM OF TB RUNS IN BOTH DIRECTIONS</a:t>
            </a:r>
          </a:p>
          <a:p>
            <a:endParaRPr lang="en-US" baseline="0" dirty="0" smtClean="0"/>
          </a:p>
          <a:p>
            <a:r>
              <a:rPr lang="en-US" baseline="0" dirty="0" smtClean="0"/>
              <a:t>SERIAL SCREENING TO ASSES CONVERSION, REVERSION, EFFECT OF THERAPY</a:t>
            </a:r>
            <a:endParaRPr lang="en-US" dirty="0"/>
          </a:p>
        </p:txBody>
      </p:sp>
      <p:sp>
        <p:nvSpPr>
          <p:cNvPr id="4" name="Slide Number Placeholder 3"/>
          <p:cNvSpPr>
            <a:spLocks noGrp="1"/>
          </p:cNvSpPr>
          <p:nvPr>
            <p:ph type="sldNum" sz="quarter" idx="10"/>
          </p:nvPr>
        </p:nvSpPr>
        <p:spPr/>
        <p:txBody>
          <a:bodyPr/>
          <a:lstStyle/>
          <a:p>
            <a:fld id="{6D8990DA-F1AC-C54A-8C78-CD5D3BF5AE5F}" type="slidenum">
              <a:rPr lang="fr-FR" smtClean="0"/>
              <a:pPr/>
              <a:t>15</a:t>
            </a:fld>
            <a:endParaRPr lang="fr-FR"/>
          </a:p>
        </p:txBody>
      </p:sp>
    </p:spTree>
    <p:extLst>
      <p:ext uri="{BB962C8B-B14F-4D97-AF65-F5344CB8AC3E}">
        <p14:creationId xmlns:p14="http://schemas.microsoft.com/office/powerpoint/2010/main" val="95052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01ADF-1960-6540-9AC1-37B54AD266CC}"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247409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01ADF-1960-6540-9AC1-37B54AD266CC}"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271070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01ADF-1960-6540-9AC1-37B54AD266CC}"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2437438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ND - Content">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endParaRPr lang="en-GB" noProof="0"/>
          </a:p>
        </p:txBody>
      </p:sp>
      <p:sp>
        <p:nvSpPr>
          <p:cNvPr id="5" name="Espace réservé du pied de page 4"/>
          <p:cNvSpPr>
            <a:spLocks noGrp="1"/>
          </p:cNvSpPr>
          <p:nvPr>
            <p:ph type="ftr" sz="quarter" idx="11"/>
          </p:nvPr>
        </p:nvSpPr>
        <p:spPr/>
        <p:txBody>
          <a:bodyPr/>
          <a:lstStyle/>
          <a:p>
            <a:endParaRPr lang="en-GB" noProof="0"/>
          </a:p>
        </p:txBody>
      </p:sp>
      <p:sp>
        <p:nvSpPr>
          <p:cNvPr id="6" name="Espace réservé du numéro de diapositive 5"/>
          <p:cNvSpPr>
            <a:spLocks noGrp="1"/>
          </p:cNvSpPr>
          <p:nvPr>
            <p:ph type="sldNum" sz="quarter" idx="12"/>
          </p:nvPr>
        </p:nvSpPr>
        <p:spPr/>
        <p:txBody>
          <a:bodyPr/>
          <a:lstStyle/>
          <a:p>
            <a:fld id="{E35BC644-22BB-E44D-9A3A-66E3988AB274}" type="slidenum">
              <a:rPr lang="en-GB" noProof="0" smtClean="0"/>
              <a:pPr/>
              <a:t>‹#›</a:t>
            </a:fld>
            <a:endParaRPr lang="en-GB" noProof="0"/>
          </a:p>
        </p:txBody>
      </p:sp>
    </p:spTree>
    <p:extLst>
      <p:ext uri="{BB962C8B-B14F-4D97-AF65-F5344CB8AC3E}">
        <p14:creationId xmlns:p14="http://schemas.microsoft.com/office/powerpoint/2010/main" val="369049190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01ADF-1960-6540-9AC1-37B54AD266CC}"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346040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01ADF-1960-6540-9AC1-37B54AD266CC}" type="datetimeFigureOut">
              <a:rPr lang="en-US" smtClean="0"/>
              <a:t>17/04/18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28508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01ADF-1960-6540-9AC1-37B54AD266CC}"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682817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01ADF-1960-6540-9AC1-37B54AD266CC}" type="datetimeFigureOut">
              <a:rPr lang="en-US" smtClean="0"/>
              <a:t>17/04/18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1652605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01ADF-1960-6540-9AC1-37B54AD266CC}" type="datetimeFigureOut">
              <a:rPr lang="en-US" smtClean="0"/>
              <a:t>17/04/18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400910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01ADF-1960-6540-9AC1-37B54AD266CC}" type="datetimeFigureOut">
              <a:rPr lang="en-US" smtClean="0"/>
              <a:t>17/04/18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83846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01ADF-1960-6540-9AC1-37B54AD266CC}"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410097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01ADF-1960-6540-9AC1-37B54AD266CC}" type="datetimeFigureOut">
              <a:rPr lang="en-US" smtClean="0"/>
              <a:t>17/04/18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B8BC7D-3949-F348-9870-61964CA8CD32}" type="slidenum">
              <a:rPr lang="en-US" smtClean="0"/>
              <a:t>‹#›</a:t>
            </a:fld>
            <a:endParaRPr lang="en-US"/>
          </a:p>
        </p:txBody>
      </p:sp>
    </p:spTree>
    <p:extLst>
      <p:ext uri="{BB962C8B-B14F-4D97-AF65-F5344CB8AC3E}">
        <p14:creationId xmlns:p14="http://schemas.microsoft.com/office/powerpoint/2010/main" val="3142032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01ADF-1960-6540-9AC1-37B54AD266CC}" type="datetimeFigureOut">
              <a:rPr lang="en-US" smtClean="0"/>
              <a:t>17/04/18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8BC7D-3949-F348-9870-61964CA8CD32}" type="slidenum">
              <a:rPr lang="en-US" smtClean="0"/>
              <a:t>‹#›</a:t>
            </a:fld>
            <a:endParaRPr lang="en-US"/>
          </a:p>
        </p:txBody>
      </p:sp>
    </p:spTree>
    <p:extLst>
      <p:ext uri="{BB962C8B-B14F-4D97-AF65-F5344CB8AC3E}">
        <p14:creationId xmlns:p14="http://schemas.microsoft.com/office/powerpoint/2010/main" val="2726321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4.jpeg"/><Relationship Id="rId5" Type="http://schemas.openxmlformats.org/officeDocument/2006/relationships/image" Target="../media/image19.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jpe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4.jpeg"/><Relationship Id="rId6" Type="http://schemas.openxmlformats.org/officeDocument/2006/relationships/image" Target="../media/image22.pn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png"/><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jpeg"/><Relationship Id="rId5" Type="http://schemas.openxmlformats.org/officeDocument/2006/relationships/image" Target="../media/image22.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9.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10.png"/><Relationship Id="rId5" Type="http://schemas.openxmlformats.org/officeDocument/2006/relationships/image" Target="../media/image45.jp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9.png"/><Relationship Id="rId5" Type="http://schemas.openxmlformats.org/officeDocument/2006/relationships/package" Target="../embeddings/Microsoft_Word_Document1.docx"/><Relationship Id="rId6" Type="http://schemas.openxmlformats.org/officeDocument/2006/relationships/image" Target="../media/image48.png"/><Relationship Id="rId7"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emf"/><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3.pn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60.tif"/><Relationship Id="rId4" Type="http://schemas.openxmlformats.org/officeDocument/2006/relationships/image" Target="../media/image61.tif"/><Relationship Id="rId5" Type="http://schemas.openxmlformats.org/officeDocument/2006/relationships/image" Target="../media/image62.tif"/><Relationship Id="rId6"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9" Type="http://schemas.openxmlformats.org/officeDocument/2006/relationships/image" Target="../media/image71.jpg"/><Relationship Id="rId20" Type="http://schemas.openxmlformats.org/officeDocument/2006/relationships/image" Target="../media/image80.png"/><Relationship Id="rId21" Type="http://schemas.openxmlformats.org/officeDocument/2006/relationships/image" Target="../media/image63.png"/><Relationship Id="rId10" Type="http://schemas.openxmlformats.org/officeDocument/2006/relationships/image" Target="../media/image72.jpeg"/><Relationship Id="rId11" Type="http://schemas.openxmlformats.org/officeDocument/2006/relationships/image" Target="../media/image73.png"/><Relationship Id="rId12" Type="http://schemas.openxmlformats.org/officeDocument/2006/relationships/image" Target="../media/image22.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50.png"/><Relationship Id="rId18" Type="http://schemas.openxmlformats.org/officeDocument/2006/relationships/image" Target="../media/image78.png"/><Relationship Id="rId19"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6.gif"/><Relationship Id="rId4" Type="http://schemas.openxmlformats.org/officeDocument/2006/relationships/image" Target="../media/image10.png"/><Relationship Id="rId5" Type="http://schemas.openxmlformats.org/officeDocument/2006/relationships/image" Target="../media/image67.gif"/><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tiff"/><Relationship Id="rId6"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4.jpe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
          <p:cNvGrpSpPr/>
          <p:nvPr/>
        </p:nvGrpSpPr>
        <p:grpSpPr>
          <a:xfrm>
            <a:off x="315020" y="5633765"/>
            <a:ext cx="8712968" cy="1080120"/>
            <a:chOff x="0" y="5819775"/>
            <a:chExt cx="9201151" cy="1042987"/>
          </a:xfrm>
        </p:grpSpPr>
        <p:pic>
          <p:nvPicPr>
            <p:cNvPr id="5" name="Picture 4" descr="top_logo"/>
            <p:cNvPicPr>
              <a:picLocks noChangeAspect="1" noChangeArrowheads="1"/>
            </p:cNvPicPr>
            <p:nvPr/>
          </p:nvPicPr>
          <p:blipFill>
            <a:blip r:embed="rId3"/>
            <a:srcRect/>
            <a:stretch>
              <a:fillRect/>
            </a:stretch>
          </p:blipFill>
          <p:spPr bwMode="auto">
            <a:xfrm>
              <a:off x="0" y="5829300"/>
              <a:ext cx="9201151" cy="1028700"/>
            </a:xfrm>
            <a:prstGeom prst="rect">
              <a:avLst/>
            </a:prstGeom>
            <a:noFill/>
            <a:ln w="9525">
              <a:noFill/>
              <a:miter lim="800000"/>
              <a:headEnd/>
              <a:tailEnd/>
            </a:ln>
          </p:spPr>
        </p:pic>
        <p:pic>
          <p:nvPicPr>
            <p:cNvPr id="6" name="Picture 5"/>
            <p:cNvPicPr>
              <a:picLocks noChangeAspect="1" noChangeArrowheads="1"/>
            </p:cNvPicPr>
            <p:nvPr/>
          </p:nvPicPr>
          <p:blipFill>
            <a:blip r:embed="rId4"/>
            <a:srcRect l="25366" r="26361" b="19456"/>
            <a:stretch>
              <a:fillRect/>
            </a:stretch>
          </p:blipFill>
          <p:spPr bwMode="auto">
            <a:xfrm>
              <a:off x="5549901" y="5819775"/>
              <a:ext cx="3494087" cy="1042987"/>
            </a:xfrm>
            <a:prstGeom prst="rect">
              <a:avLst/>
            </a:prstGeom>
            <a:noFill/>
            <a:ln w="9525">
              <a:noFill/>
              <a:miter lim="800000"/>
              <a:headEnd/>
              <a:tailEnd/>
            </a:ln>
          </p:spPr>
        </p:pic>
      </p:grpSp>
      <p:sp>
        <p:nvSpPr>
          <p:cNvPr id="2" name="Slide Number Placeholder 1"/>
          <p:cNvSpPr>
            <a:spLocks noGrp="1"/>
          </p:cNvSpPr>
          <p:nvPr>
            <p:ph type="sldNum" sz="quarter" idx="12"/>
          </p:nvPr>
        </p:nvSpPr>
        <p:spPr/>
        <p:txBody>
          <a:bodyPr/>
          <a:lstStyle/>
          <a:p>
            <a:fld id="{F93CB058-58E7-4924-8463-FFA61A36E3B4}" type="slidenum">
              <a:rPr lang="en-US" smtClean="0"/>
              <a:t>1</a:t>
            </a:fld>
            <a:endParaRPr lang="en-US" dirty="0"/>
          </a:p>
        </p:txBody>
      </p:sp>
      <p:sp>
        <p:nvSpPr>
          <p:cNvPr id="9" name="Rectangle 8"/>
          <p:cNvSpPr/>
          <p:nvPr/>
        </p:nvSpPr>
        <p:spPr>
          <a:xfrm>
            <a:off x="315020" y="381000"/>
            <a:ext cx="8537975" cy="5139869"/>
          </a:xfrm>
          <a:prstGeom prst="rect">
            <a:avLst/>
          </a:prstGeom>
        </p:spPr>
        <p:txBody>
          <a:bodyPr wrap="square">
            <a:spAutoFit/>
          </a:bodyPr>
          <a:lstStyle/>
          <a:p>
            <a:pPr algn="ctr"/>
            <a:endParaRPr lang="en-US" sz="2000" b="1" dirty="0">
              <a:solidFill>
                <a:schemeClr val="bg1">
                  <a:lumMod val="65000"/>
                </a:schemeClr>
              </a:solidFill>
            </a:endParaRPr>
          </a:p>
          <a:p>
            <a:pPr algn="ctr"/>
            <a:endParaRPr lang="en-US" sz="2800" b="1" dirty="0" smtClean="0"/>
          </a:p>
          <a:p>
            <a:pPr algn="ctr"/>
            <a:r>
              <a:rPr lang="en-US" sz="2800" b="1" dirty="0" smtClean="0"/>
              <a:t>Using Prognostic </a:t>
            </a:r>
            <a:r>
              <a:rPr lang="en-US" sz="2800" b="1" dirty="0"/>
              <a:t>B</a:t>
            </a:r>
            <a:r>
              <a:rPr lang="en-US" sz="2800" b="1" dirty="0" smtClean="0"/>
              <a:t>iomarkers to Target </a:t>
            </a:r>
          </a:p>
          <a:p>
            <a:pPr algn="ctr"/>
            <a:r>
              <a:rPr lang="en-US" sz="2800" b="1" dirty="0" smtClean="0"/>
              <a:t>TB Preventive </a:t>
            </a:r>
            <a:r>
              <a:rPr lang="en-US" sz="2800" b="1" dirty="0"/>
              <a:t>T</a:t>
            </a:r>
            <a:r>
              <a:rPr lang="en-US" sz="2800" b="1" dirty="0" smtClean="0"/>
              <a:t>herapy</a:t>
            </a:r>
          </a:p>
          <a:p>
            <a:pPr algn="ctr"/>
            <a:endParaRPr lang="en-US" sz="2800" b="1" dirty="0" smtClean="0"/>
          </a:p>
          <a:p>
            <a:pPr algn="ctr"/>
            <a:endParaRPr lang="en-US" sz="2800" b="1" dirty="0"/>
          </a:p>
          <a:p>
            <a:pPr algn="ctr"/>
            <a:r>
              <a:rPr lang="en-US" sz="2400" b="1" dirty="0" smtClean="0"/>
              <a:t>IDM 5th Annual Disease Modeling Symposium</a:t>
            </a:r>
          </a:p>
          <a:p>
            <a:pPr algn="ctr"/>
            <a:r>
              <a:rPr lang="en-US" sz="2400" b="1" dirty="0" smtClean="0"/>
              <a:t>Seattle 2017</a:t>
            </a:r>
            <a:endParaRPr lang="en-US" sz="2400" b="1" dirty="0"/>
          </a:p>
          <a:p>
            <a:pPr algn="ctr"/>
            <a:endParaRPr lang="en-US" sz="2000" b="1" dirty="0" smtClean="0"/>
          </a:p>
          <a:p>
            <a:pPr algn="ctr"/>
            <a:endParaRPr lang="en-US" sz="2000" b="1" dirty="0" smtClean="0"/>
          </a:p>
          <a:p>
            <a:pPr algn="ctr"/>
            <a:r>
              <a:rPr lang="en-US" sz="2000" b="1" dirty="0" smtClean="0"/>
              <a:t>Mark Hatherill</a:t>
            </a:r>
          </a:p>
          <a:p>
            <a:pPr algn="ctr"/>
            <a:endParaRPr lang="en-US" sz="2000" b="1" dirty="0"/>
          </a:p>
          <a:p>
            <a:pPr algn="ctr"/>
            <a:r>
              <a:rPr lang="en-US" sz="2000" b="1" dirty="0" smtClean="0"/>
              <a:t>South African Tuberculosis Vaccine Initiative (SATVI)</a:t>
            </a:r>
            <a:endParaRPr lang="en-US" sz="2000" b="1" dirty="0"/>
          </a:p>
          <a:p>
            <a:pPr algn="ctr"/>
            <a:r>
              <a:rPr lang="en-US" sz="2000" b="1" dirty="0" smtClean="0"/>
              <a:t>University of Cape Town, South Africa</a:t>
            </a:r>
            <a:endParaRPr lang="en-US" sz="2000" b="1" dirty="0"/>
          </a:p>
        </p:txBody>
      </p:sp>
      <p:pic>
        <p:nvPicPr>
          <p:cNvPr id="10" name="Picture 9"/>
          <p:cNvPicPr>
            <a:picLocks noChangeAspect="1"/>
          </p:cNvPicPr>
          <p:nvPr/>
        </p:nvPicPr>
        <p:blipFill>
          <a:blip r:embed="rId5"/>
          <a:stretch>
            <a:fillRect/>
          </a:stretch>
        </p:blipFill>
        <p:spPr>
          <a:xfrm>
            <a:off x="124528" y="105843"/>
            <a:ext cx="721182" cy="732357"/>
          </a:xfrm>
          <a:prstGeom prst="rect">
            <a:avLst/>
          </a:prstGeom>
        </p:spPr>
      </p:pic>
      <p:pic>
        <p:nvPicPr>
          <p:cNvPr id="11" name="Picture 6" descr="Satvi Logo"/>
          <p:cNvPicPr>
            <a:picLocks noChangeAspect="1" noChangeArrowheads="1"/>
          </p:cNvPicPr>
          <p:nvPr/>
        </p:nvPicPr>
        <p:blipFill>
          <a:blip r:embed="rId6">
            <a:lum contrast="12000"/>
          </a:blip>
          <a:srcRect/>
          <a:stretch>
            <a:fillRect/>
          </a:stretch>
        </p:blipFill>
        <p:spPr bwMode="auto">
          <a:xfrm>
            <a:off x="7765994" y="215900"/>
            <a:ext cx="1261994" cy="533400"/>
          </a:xfrm>
          <a:prstGeom prst="rect">
            <a:avLst/>
          </a:prstGeom>
          <a:noFill/>
          <a:ln w="9525">
            <a:noFill/>
            <a:miter lim="800000"/>
            <a:headEnd/>
            <a:tailEnd/>
          </a:ln>
        </p:spPr>
      </p:pic>
    </p:spTree>
    <p:extLst>
      <p:ext uri="{BB962C8B-B14F-4D97-AF65-F5344CB8AC3E}">
        <p14:creationId xmlns:p14="http://schemas.microsoft.com/office/powerpoint/2010/main" val="41371826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35400" y="88375"/>
            <a:ext cx="5236067" cy="1143000"/>
          </a:xfrm>
        </p:spPr>
        <p:txBody>
          <a:bodyPr>
            <a:noAutofit/>
          </a:bodyPr>
          <a:lstStyle/>
          <a:p>
            <a:pPr algn="ctr"/>
            <a:r>
              <a:rPr lang="en-US" sz="2400" b="1" dirty="0" smtClean="0">
                <a:solidFill>
                  <a:srgbClr val="000000"/>
                </a:solidFill>
              </a:rPr>
              <a:t>TB risk classification model</a:t>
            </a:r>
            <a:br>
              <a:rPr lang="en-US" sz="2400" b="1" dirty="0" smtClean="0">
                <a:solidFill>
                  <a:srgbClr val="000000"/>
                </a:solidFill>
              </a:rPr>
            </a:br>
            <a:r>
              <a:rPr lang="en-US" sz="2400" b="1" dirty="0" smtClean="0">
                <a:solidFill>
                  <a:srgbClr val="000000"/>
                </a:solidFill>
              </a:rPr>
              <a:t>based on transcript ‘voting pairs’</a:t>
            </a:r>
            <a:endParaRPr lang="en-US" sz="2400" b="1" dirty="0">
              <a:solidFill>
                <a:srgbClr val="000000"/>
              </a:solidFill>
            </a:endParaRPr>
          </a:p>
        </p:txBody>
      </p:sp>
      <p:sp>
        <p:nvSpPr>
          <p:cNvPr id="3" name="TextBox 2"/>
          <p:cNvSpPr txBox="1"/>
          <p:nvPr/>
        </p:nvSpPr>
        <p:spPr>
          <a:xfrm>
            <a:off x="228600" y="1981200"/>
            <a:ext cx="4953000" cy="369332"/>
          </a:xfrm>
          <a:prstGeom prst="rect">
            <a:avLst/>
          </a:prstGeom>
          <a:noFill/>
        </p:spPr>
        <p:txBody>
          <a:bodyPr wrap="square" rtlCol="0">
            <a:spAutoFit/>
          </a:bodyPr>
          <a:lstStyle/>
          <a:p>
            <a:endParaRPr lang="en-US" dirty="0"/>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7430" t="3008" r="12942" b="3418"/>
          <a:stretch/>
        </p:blipFill>
        <p:spPr>
          <a:xfrm>
            <a:off x="0" y="1984790"/>
            <a:ext cx="4606398" cy="4224731"/>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2280" t="2361" r="6378" b="4064"/>
          <a:stretch/>
        </p:blipFill>
        <p:spPr>
          <a:xfrm>
            <a:off x="4366016" y="1821274"/>
            <a:ext cx="4705453" cy="4224731"/>
          </a:xfrm>
          <a:prstGeom prst="rect">
            <a:avLst/>
          </a:prstGeom>
        </p:spPr>
      </p:pic>
      <p:sp>
        <p:nvSpPr>
          <p:cNvPr id="22" name="TextBox 21"/>
          <p:cNvSpPr txBox="1"/>
          <p:nvPr/>
        </p:nvSpPr>
        <p:spPr>
          <a:xfrm>
            <a:off x="1514281" y="6027085"/>
            <a:ext cx="3235743" cy="576475"/>
          </a:xfrm>
          <a:prstGeom prst="rect">
            <a:avLst/>
          </a:prstGeom>
          <a:noFill/>
        </p:spPr>
        <p:txBody>
          <a:bodyPr wrap="square" lIns="83220" tIns="41610" rIns="83220" bIns="41610" rtlCol="0">
            <a:spAutoFit/>
          </a:bodyPr>
          <a:lstStyle/>
          <a:p>
            <a:pPr algn="ctr"/>
            <a:r>
              <a:rPr lang="en-US" sz="1600" dirty="0">
                <a:latin typeface="Arial"/>
                <a:cs typeface="Arial"/>
              </a:rPr>
              <a:t>A sample predicted to be a </a:t>
            </a:r>
            <a:r>
              <a:rPr lang="en-US" sz="1600" dirty="0" err="1" smtClean="0">
                <a:solidFill>
                  <a:srgbClr val="FF0000"/>
                </a:solidFill>
                <a:latin typeface="Arial"/>
                <a:cs typeface="Arial"/>
              </a:rPr>
              <a:t>progressor</a:t>
            </a:r>
            <a:r>
              <a:rPr lang="en-US" sz="1600" dirty="0" smtClean="0">
                <a:latin typeface="Arial"/>
                <a:cs typeface="Arial"/>
              </a:rPr>
              <a:t> </a:t>
            </a:r>
            <a:endParaRPr lang="en-US" sz="1600" dirty="0">
              <a:latin typeface="Arial"/>
              <a:cs typeface="Arial"/>
            </a:endParaRPr>
          </a:p>
        </p:txBody>
      </p:sp>
      <p:sp>
        <p:nvSpPr>
          <p:cNvPr id="23" name="TextBox 22"/>
          <p:cNvSpPr txBox="1"/>
          <p:nvPr/>
        </p:nvSpPr>
        <p:spPr>
          <a:xfrm>
            <a:off x="5107403" y="6027085"/>
            <a:ext cx="2988905" cy="576475"/>
          </a:xfrm>
          <a:prstGeom prst="rect">
            <a:avLst/>
          </a:prstGeom>
          <a:noFill/>
        </p:spPr>
        <p:txBody>
          <a:bodyPr wrap="square" lIns="83220" tIns="41610" rIns="83220" bIns="41610" rtlCol="0">
            <a:spAutoFit/>
          </a:bodyPr>
          <a:lstStyle/>
          <a:p>
            <a:pPr algn="ctr"/>
            <a:r>
              <a:rPr lang="en-US" sz="1600" dirty="0">
                <a:latin typeface="Arial"/>
                <a:cs typeface="Arial"/>
              </a:rPr>
              <a:t>A sample predicted to be a </a:t>
            </a:r>
            <a:r>
              <a:rPr lang="en-US" sz="1600" dirty="0" smtClean="0">
                <a:solidFill>
                  <a:srgbClr val="008000"/>
                </a:solidFill>
                <a:latin typeface="Arial"/>
                <a:cs typeface="Arial"/>
              </a:rPr>
              <a:t>non-</a:t>
            </a:r>
            <a:r>
              <a:rPr lang="en-US" sz="1600" dirty="0" err="1" smtClean="0">
                <a:solidFill>
                  <a:srgbClr val="008000"/>
                </a:solidFill>
                <a:latin typeface="Arial"/>
                <a:cs typeface="Arial"/>
              </a:rPr>
              <a:t>progressor</a:t>
            </a:r>
            <a:endParaRPr lang="en-US" sz="1600" dirty="0" smtClean="0">
              <a:latin typeface="Arial"/>
              <a:cs typeface="Arial"/>
            </a:endParaRPr>
          </a:p>
        </p:txBody>
      </p:sp>
      <p:sp>
        <p:nvSpPr>
          <p:cNvPr id="24" name="TextBox 23"/>
          <p:cNvSpPr txBox="1"/>
          <p:nvPr/>
        </p:nvSpPr>
        <p:spPr>
          <a:xfrm>
            <a:off x="257031" y="1806025"/>
            <a:ext cx="2067094" cy="830997"/>
          </a:xfrm>
          <a:prstGeom prst="rect">
            <a:avLst/>
          </a:prstGeom>
          <a:noFill/>
        </p:spPr>
        <p:txBody>
          <a:bodyPr wrap="square" rtlCol="0">
            <a:spAutoFit/>
          </a:bodyPr>
          <a:lstStyle/>
          <a:p>
            <a:r>
              <a:rPr lang="en-US" sz="1600" b="1" dirty="0" smtClean="0">
                <a:solidFill>
                  <a:srgbClr val="000000"/>
                </a:solidFill>
                <a:latin typeface="Arial"/>
                <a:cs typeface="Arial"/>
              </a:rPr>
              <a:t>247 transcript pairs</a:t>
            </a:r>
          </a:p>
          <a:p>
            <a:r>
              <a:rPr lang="en-US" sz="1600" b="1" dirty="0" smtClean="0">
                <a:solidFill>
                  <a:srgbClr val="000000"/>
                </a:solidFill>
                <a:latin typeface="Arial"/>
                <a:cs typeface="Arial"/>
              </a:rPr>
              <a:t>47 PCR primers </a:t>
            </a:r>
          </a:p>
          <a:p>
            <a:r>
              <a:rPr lang="en-US" sz="1600" b="1" dirty="0" smtClean="0">
                <a:solidFill>
                  <a:srgbClr val="000000"/>
                </a:solidFill>
                <a:latin typeface="Arial"/>
                <a:cs typeface="Arial"/>
              </a:rPr>
              <a:t>16 genes</a:t>
            </a:r>
            <a:endParaRPr lang="en-US" sz="1600" b="1" dirty="0">
              <a:solidFill>
                <a:srgbClr val="000000"/>
              </a:solidFill>
              <a:latin typeface="Arial"/>
              <a:cs typeface="Arial"/>
            </a:endParaRPr>
          </a:p>
        </p:txBody>
      </p:sp>
      <p:sp>
        <p:nvSpPr>
          <p:cNvPr id="25" name="TextBox 241"/>
          <p:cNvSpPr txBox="1">
            <a:spLocks noChangeArrowheads="1"/>
          </p:cNvSpPr>
          <p:nvPr/>
        </p:nvSpPr>
        <p:spPr bwMode="auto">
          <a:xfrm>
            <a:off x="3137410" y="1590441"/>
            <a:ext cx="2937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bg1"/>
                </a:solidFill>
                <a:latin typeface="Arial" charset="0"/>
                <a:ea typeface="ＭＳ Ｐゴシック" charset="0"/>
                <a:cs typeface="ＭＳ Ｐゴシック" charset="0"/>
              </a:defRPr>
            </a:lvl1pPr>
            <a:lvl2pPr marL="742950" indent="-285750" eaLnBrk="0" hangingPunct="0">
              <a:defRPr sz="2800">
                <a:solidFill>
                  <a:schemeClr val="bg1"/>
                </a:solidFill>
                <a:latin typeface="Arial" charset="0"/>
                <a:ea typeface="ＭＳ Ｐゴシック" charset="0"/>
              </a:defRPr>
            </a:lvl2pPr>
            <a:lvl3pPr marL="1143000" indent="-228600" eaLnBrk="0" hangingPunct="0">
              <a:defRPr sz="2800">
                <a:solidFill>
                  <a:schemeClr val="bg1"/>
                </a:solidFill>
                <a:latin typeface="Arial" charset="0"/>
                <a:ea typeface="ＭＳ Ｐゴシック" charset="0"/>
              </a:defRPr>
            </a:lvl3pPr>
            <a:lvl4pPr marL="1600200" indent="-228600" eaLnBrk="0" hangingPunct="0">
              <a:defRPr sz="2800">
                <a:solidFill>
                  <a:schemeClr val="bg1"/>
                </a:solidFill>
                <a:latin typeface="Arial" charset="0"/>
                <a:ea typeface="ＭＳ Ｐゴシック" charset="0"/>
              </a:defRPr>
            </a:lvl4pPr>
            <a:lvl5pPr marL="2057400" indent="-228600" eaLnBrk="0" hangingPunct="0">
              <a:defRPr sz="2800">
                <a:solidFill>
                  <a:schemeClr val="bg1"/>
                </a:solidFill>
                <a:latin typeface="Arial" charset="0"/>
                <a:ea typeface="ＭＳ Ｐゴシック" charset="0"/>
              </a:defRPr>
            </a:lvl5pPr>
            <a:lvl6pPr marL="2514600" indent="-228600" algn="ctr" eaLnBrk="0" fontAlgn="base" hangingPunct="0">
              <a:spcBef>
                <a:spcPct val="50000"/>
              </a:spcBef>
              <a:spcAft>
                <a:spcPct val="0"/>
              </a:spcAft>
              <a:defRPr sz="2800">
                <a:solidFill>
                  <a:schemeClr val="bg1"/>
                </a:solidFill>
                <a:latin typeface="Arial" charset="0"/>
                <a:ea typeface="ＭＳ Ｐゴシック" charset="0"/>
              </a:defRPr>
            </a:lvl6pPr>
            <a:lvl7pPr marL="2971800" indent="-228600" algn="ctr" eaLnBrk="0" fontAlgn="base" hangingPunct="0">
              <a:spcBef>
                <a:spcPct val="50000"/>
              </a:spcBef>
              <a:spcAft>
                <a:spcPct val="0"/>
              </a:spcAft>
              <a:defRPr sz="2800">
                <a:solidFill>
                  <a:schemeClr val="bg1"/>
                </a:solidFill>
                <a:latin typeface="Arial" charset="0"/>
                <a:ea typeface="ＭＳ Ｐゴシック" charset="0"/>
              </a:defRPr>
            </a:lvl7pPr>
            <a:lvl8pPr marL="3429000" indent="-228600" algn="ctr" eaLnBrk="0" fontAlgn="base" hangingPunct="0">
              <a:spcBef>
                <a:spcPct val="50000"/>
              </a:spcBef>
              <a:spcAft>
                <a:spcPct val="0"/>
              </a:spcAft>
              <a:defRPr sz="2800">
                <a:solidFill>
                  <a:schemeClr val="bg1"/>
                </a:solidFill>
                <a:latin typeface="Arial" charset="0"/>
                <a:ea typeface="ＭＳ Ｐゴシック" charset="0"/>
              </a:defRPr>
            </a:lvl8pPr>
            <a:lvl9pPr marL="3886200" indent="-228600" algn="ctr" eaLnBrk="0" fontAlgn="base" hangingPunct="0">
              <a:spcBef>
                <a:spcPct val="50000"/>
              </a:spcBef>
              <a:spcAft>
                <a:spcPct val="0"/>
              </a:spcAft>
              <a:defRPr sz="2800">
                <a:solidFill>
                  <a:schemeClr val="bg1"/>
                </a:solidFill>
                <a:latin typeface="Arial" charset="0"/>
                <a:ea typeface="ＭＳ Ｐゴシック" charset="0"/>
              </a:defRPr>
            </a:lvl9pPr>
          </a:lstStyle>
          <a:p>
            <a:pPr eaLnBrk="1" hangingPunct="1"/>
            <a:r>
              <a:rPr lang="en-US" sz="1200" dirty="0" smtClean="0">
                <a:solidFill>
                  <a:srgbClr val="FF0000"/>
                </a:solidFill>
                <a:cs typeface="Arial" charset="0"/>
              </a:rPr>
              <a:t>Red edges vote as progressors</a:t>
            </a:r>
          </a:p>
          <a:p>
            <a:pPr eaLnBrk="1" hangingPunct="1"/>
            <a:r>
              <a:rPr lang="en-US" sz="1200" dirty="0" smtClean="0">
                <a:solidFill>
                  <a:srgbClr val="008000"/>
                </a:solidFill>
                <a:cs typeface="Arial" charset="0"/>
              </a:rPr>
              <a:t>Green edges vote as non-progressors</a:t>
            </a:r>
            <a:endParaRPr lang="en-US" sz="1200" dirty="0">
              <a:solidFill>
                <a:srgbClr val="008000"/>
              </a:solidFill>
              <a:cs typeface="Arial" charset="0"/>
            </a:endParaRPr>
          </a:p>
        </p:txBody>
      </p:sp>
      <p:pic>
        <p:nvPicPr>
          <p:cNvPr id="11" name="Picture 10" descr="Satvi Logo"/>
          <p:cNvPicPr>
            <a:picLocks noChangeAspect="1" noChangeArrowheads="1"/>
          </p:cNvPicPr>
          <p:nvPr/>
        </p:nvPicPr>
        <p:blipFill>
          <a:blip r:embed="rId4">
            <a:lum contrast="12000"/>
          </a:blip>
          <a:srcRect/>
          <a:stretch>
            <a:fillRect/>
          </a:stretch>
        </p:blipFill>
        <p:spPr bwMode="auto">
          <a:xfrm>
            <a:off x="34925" y="6375400"/>
            <a:ext cx="1036638" cy="4381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9BA1787-34E9-4242-B526-7F41241E79DE}" type="slidenum">
              <a:rPr lang="en-US" smtClean="0"/>
              <a:t>10</a:t>
            </a:fld>
            <a:endParaRPr lang="en-US" dirty="0"/>
          </a:p>
        </p:txBody>
      </p:sp>
      <p:pic>
        <p:nvPicPr>
          <p:cNvPr id="12" name="Picture 11"/>
          <p:cNvPicPr>
            <a:picLocks noChangeAspect="1"/>
          </p:cNvPicPr>
          <p:nvPr/>
        </p:nvPicPr>
        <p:blipFill>
          <a:blip r:embed="rId5"/>
          <a:stretch>
            <a:fillRect/>
          </a:stretch>
        </p:blipFill>
        <p:spPr>
          <a:xfrm>
            <a:off x="34925" y="135898"/>
            <a:ext cx="3274464" cy="845860"/>
          </a:xfrm>
          <a:prstGeom prst="rect">
            <a:avLst/>
          </a:prstGeom>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416" t="8392" r="33609" b="50000"/>
          <a:stretch/>
        </p:blipFill>
        <p:spPr bwMode="auto">
          <a:xfrm>
            <a:off x="8191500" y="6106730"/>
            <a:ext cx="952500" cy="676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5575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natureOverl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72" y="907345"/>
            <a:ext cx="9053132" cy="2169668"/>
          </a:xfrm>
          <a:prstGeom prst="rect">
            <a:avLst/>
          </a:prstGeom>
        </p:spPr>
      </p:pic>
      <p:pic>
        <p:nvPicPr>
          <p:cNvPr id="12" name="Picture 11"/>
          <p:cNvPicPr>
            <a:picLocks noChangeAspect="1"/>
          </p:cNvPicPr>
          <p:nvPr/>
        </p:nvPicPr>
        <p:blipFill rotWithShape="1">
          <a:blip r:embed="rId3"/>
          <a:srcRect l="19451"/>
          <a:stretch/>
        </p:blipFill>
        <p:spPr>
          <a:xfrm>
            <a:off x="41471" y="4297616"/>
            <a:ext cx="940597" cy="2193051"/>
          </a:xfrm>
          <a:prstGeom prst="rect">
            <a:avLst/>
          </a:prstGeom>
        </p:spPr>
      </p:pic>
      <p:grpSp>
        <p:nvGrpSpPr>
          <p:cNvPr id="32" name="Group 31"/>
          <p:cNvGrpSpPr/>
          <p:nvPr/>
        </p:nvGrpSpPr>
        <p:grpSpPr>
          <a:xfrm>
            <a:off x="3499557" y="4303509"/>
            <a:ext cx="2193032" cy="2092457"/>
            <a:chOff x="2991556" y="4101507"/>
            <a:chExt cx="2961183" cy="2560384"/>
          </a:xfrm>
        </p:grpSpPr>
        <p:sp>
          <p:nvSpPr>
            <p:cNvPr id="24" name="Right Arrow 23"/>
            <p:cNvSpPr/>
            <p:nvPr/>
          </p:nvSpPr>
          <p:spPr>
            <a:xfrm>
              <a:off x="2991556" y="5271532"/>
              <a:ext cx="392102" cy="24960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IMG_1379.JPG"/>
            <p:cNvPicPr>
              <a:picLocks noChangeAspect="1"/>
            </p:cNvPicPr>
            <p:nvPr/>
          </p:nvPicPr>
          <p:blipFill rotWithShape="1">
            <a:blip r:embed="rId4">
              <a:extLst>
                <a:ext uri="{28A0092B-C50C-407E-A947-70E740481C1C}">
                  <a14:useLocalDpi xmlns:a14="http://schemas.microsoft.com/office/drawing/2010/main" val="0"/>
                </a:ext>
              </a:extLst>
            </a:blip>
            <a:srcRect l="2341" t="3745" r="31487" b="3876"/>
            <a:stretch/>
          </p:blipFill>
          <p:spPr>
            <a:xfrm>
              <a:off x="3507370" y="4101507"/>
              <a:ext cx="2445369" cy="2560384"/>
            </a:xfrm>
            <a:prstGeom prst="rect">
              <a:avLst/>
            </a:prstGeom>
          </p:spPr>
        </p:pic>
      </p:grpSp>
      <p:grpSp>
        <p:nvGrpSpPr>
          <p:cNvPr id="31" name="Group 30"/>
          <p:cNvGrpSpPr/>
          <p:nvPr/>
        </p:nvGrpSpPr>
        <p:grpSpPr>
          <a:xfrm>
            <a:off x="6064957" y="4437160"/>
            <a:ext cx="1492768" cy="1719746"/>
            <a:chOff x="6064957" y="4437160"/>
            <a:chExt cx="1492768" cy="1719746"/>
          </a:xfrm>
        </p:grpSpPr>
        <p:sp>
          <p:nvSpPr>
            <p:cNvPr id="25" name="Right Arrow 24"/>
            <p:cNvSpPr/>
            <p:nvPr/>
          </p:nvSpPr>
          <p:spPr>
            <a:xfrm>
              <a:off x="6064957" y="5234463"/>
              <a:ext cx="392102" cy="24960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QFN converters heatmap.jpg"/>
            <p:cNvPicPr>
              <a:picLocks noChangeAspect="1"/>
            </p:cNvPicPr>
            <p:nvPr/>
          </p:nvPicPr>
          <p:blipFill rotWithShape="1">
            <a:blip r:embed="rId5" cstate="print">
              <a:extLst>
                <a:ext uri="{28A0092B-C50C-407E-A947-70E740481C1C}">
                  <a14:useLocalDpi xmlns:a14="http://schemas.microsoft.com/office/drawing/2010/main"/>
                </a:ext>
              </a:extLst>
            </a:blip>
            <a:srcRect l="44277" t="38522" r="28210" b="22347"/>
            <a:stretch/>
          </p:blipFill>
          <p:spPr>
            <a:xfrm>
              <a:off x="6541725" y="4437160"/>
              <a:ext cx="1016000" cy="1719746"/>
            </a:xfrm>
            <a:prstGeom prst="rect">
              <a:avLst/>
            </a:prstGeom>
          </p:spPr>
        </p:pic>
      </p:grpSp>
      <p:grpSp>
        <p:nvGrpSpPr>
          <p:cNvPr id="30" name="Group 29"/>
          <p:cNvGrpSpPr/>
          <p:nvPr/>
        </p:nvGrpSpPr>
        <p:grpSpPr>
          <a:xfrm>
            <a:off x="7727246" y="4569434"/>
            <a:ext cx="1233311" cy="1444962"/>
            <a:chOff x="7727246" y="4569434"/>
            <a:chExt cx="1233311" cy="1444962"/>
          </a:xfrm>
        </p:grpSpPr>
        <p:sp>
          <p:nvSpPr>
            <p:cNvPr id="26" name="Right Arrow 25"/>
            <p:cNvSpPr/>
            <p:nvPr/>
          </p:nvSpPr>
          <p:spPr>
            <a:xfrm>
              <a:off x="7727246" y="5261745"/>
              <a:ext cx="392102" cy="249609"/>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302793" y="4569434"/>
              <a:ext cx="657763" cy="67450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660066"/>
                  </a:solidFill>
                  <a:latin typeface="Arial"/>
                  <a:cs typeface="Arial"/>
                </a:rPr>
                <a:t>Y</a:t>
              </a:r>
              <a:endParaRPr lang="en-US" sz="3600" dirty="0">
                <a:solidFill>
                  <a:srgbClr val="660066"/>
                </a:solidFill>
                <a:latin typeface="Arial"/>
                <a:cs typeface="Arial"/>
              </a:endParaRPr>
            </a:p>
          </p:txBody>
        </p:sp>
        <p:sp>
          <p:nvSpPr>
            <p:cNvPr id="27" name="Rectangle 26"/>
            <p:cNvSpPr/>
            <p:nvPr/>
          </p:nvSpPr>
          <p:spPr>
            <a:xfrm>
              <a:off x="8302794" y="5339893"/>
              <a:ext cx="657763" cy="674503"/>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solidFill>
                    <a:srgbClr val="660066"/>
                  </a:solidFill>
                  <a:latin typeface="Arial"/>
                  <a:cs typeface="Arial"/>
                </a:rPr>
                <a:t>N</a:t>
              </a:r>
            </a:p>
          </p:txBody>
        </p:sp>
      </p:grpSp>
      <p:sp>
        <p:nvSpPr>
          <p:cNvPr id="19" name="Content Placeholder 2"/>
          <p:cNvSpPr txBox="1">
            <a:spLocks/>
          </p:cNvSpPr>
          <p:nvPr/>
        </p:nvSpPr>
        <p:spPr>
          <a:xfrm>
            <a:off x="12059" y="3087166"/>
            <a:ext cx="9102528" cy="3960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None/>
            </a:pPr>
            <a:r>
              <a:rPr lang="en-US" sz="1600" dirty="0" err="1" smtClean="0">
                <a:latin typeface="Arial"/>
                <a:cs typeface="Arial"/>
              </a:rPr>
              <a:t>Biomark</a:t>
            </a:r>
            <a:r>
              <a:rPr lang="en-US" sz="1600" dirty="0" smtClean="0">
                <a:latin typeface="Arial"/>
                <a:cs typeface="Arial"/>
              </a:rPr>
              <a:t> </a:t>
            </a:r>
            <a:r>
              <a:rPr lang="en-US" sz="1600" dirty="0" err="1" smtClean="0">
                <a:latin typeface="Arial"/>
                <a:cs typeface="Arial"/>
              </a:rPr>
              <a:t>Fluidigm</a:t>
            </a:r>
            <a:r>
              <a:rPr lang="en-US" sz="1600" dirty="0" smtClean="0">
                <a:latin typeface="Arial"/>
                <a:cs typeface="Arial"/>
              </a:rPr>
              <a:t> </a:t>
            </a:r>
            <a:r>
              <a:rPr lang="en-US" sz="1600" dirty="0" err="1">
                <a:latin typeface="Arial"/>
                <a:cs typeface="Arial"/>
              </a:rPr>
              <a:t>qRT</a:t>
            </a:r>
            <a:r>
              <a:rPr lang="en-US" sz="1600" dirty="0">
                <a:latin typeface="Arial"/>
                <a:cs typeface="Arial"/>
              </a:rPr>
              <a:t>-PCR </a:t>
            </a:r>
            <a:r>
              <a:rPr lang="en-US" sz="1600" dirty="0" smtClean="0">
                <a:latin typeface="Arial"/>
                <a:cs typeface="Arial"/>
              </a:rPr>
              <a:t>platform (test 96 genes, 46 duplicate) </a:t>
            </a:r>
            <a:r>
              <a:rPr lang="en-US" sz="1600" dirty="0" smtClean="0">
                <a:latin typeface="Arial"/>
                <a:cs typeface="Arial"/>
                <a:sym typeface="Wingdings"/>
              </a:rPr>
              <a:t> </a:t>
            </a:r>
            <a:r>
              <a:rPr lang="en-US" sz="1600" dirty="0" smtClean="0">
                <a:latin typeface="Arial"/>
                <a:cs typeface="Arial"/>
              </a:rPr>
              <a:t>COR result in 2 days</a:t>
            </a:r>
          </a:p>
          <a:p>
            <a:pPr marL="400050" lvl="1" indent="0">
              <a:buNone/>
            </a:pPr>
            <a:endParaRPr lang="en-US" sz="1600" dirty="0" smtClean="0">
              <a:latin typeface="Arial"/>
              <a:cs typeface="Arial"/>
            </a:endParaRPr>
          </a:p>
          <a:p>
            <a:pPr marL="400050" lvl="1" indent="0">
              <a:buNone/>
            </a:pPr>
            <a:r>
              <a:rPr lang="en-US" sz="1600" dirty="0">
                <a:latin typeface="Arial"/>
                <a:cs typeface="Arial"/>
              </a:rPr>
              <a:t>Maximum capacity approximately 400 samples per week</a:t>
            </a:r>
          </a:p>
          <a:p>
            <a:pPr marL="400050" lvl="1" indent="0">
              <a:buNone/>
            </a:pPr>
            <a:endParaRPr lang="en-US" sz="1600" dirty="0" smtClean="0">
              <a:latin typeface="Arial"/>
              <a:cs typeface="Arial"/>
            </a:endParaRPr>
          </a:p>
        </p:txBody>
      </p:sp>
      <p:sp>
        <p:nvSpPr>
          <p:cNvPr id="2" name="Rectangle 1"/>
          <p:cNvSpPr/>
          <p:nvPr/>
        </p:nvSpPr>
        <p:spPr>
          <a:xfrm>
            <a:off x="622300" y="284851"/>
            <a:ext cx="8077200" cy="400110"/>
          </a:xfrm>
          <a:prstGeom prst="rect">
            <a:avLst/>
          </a:prstGeom>
        </p:spPr>
        <p:txBody>
          <a:bodyPr wrap="square">
            <a:spAutoFit/>
          </a:bodyPr>
          <a:lstStyle/>
          <a:p>
            <a:r>
              <a:rPr lang="en-US" sz="2000" b="1" dirty="0">
                <a:latin typeface="Arial"/>
                <a:cs typeface="Arial"/>
              </a:rPr>
              <a:t>RNA-</a:t>
            </a:r>
            <a:r>
              <a:rPr lang="en-US" sz="2000" b="1" dirty="0" err="1">
                <a:latin typeface="Arial"/>
                <a:cs typeface="Arial"/>
              </a:rPr>
              <a:t>Seq</a:t>
            </a:r>
            <a:r>
              <a:rPr lang="en-US" sz="2000" b="1" dirty="0">
                <a:latin typeface="Arial"/>
                <a:cs typeface="Arial"/>
              </a:rPr>
              <a:t> not practical for </a:t>
            </a:r>
            <a:r>
              <a:rPr lang="en-US" sz="2000" b="1" dirty="0" smtClean="0">
                <a:latin typeface="Arial"/>
                <a:cs typeface="Arial"/>
              </a:rPr>
              <a:t>screening </a:t>
            </a:r>
            <a:r>
              <a:rPr lang="en-US" sz="2000" b="1" dirty="0">
                <a:latin typeface="Arial"/>
                <a:cs typeface="Arial"/>
              </a:rPr>
              <a:t>in high </a:t>
            </a:r>
            <a:r>
              <a:rPr lang="en-US" sz="2000" b="1" dirty="0" smtClean="0">
                <a:latin typeface="Arial"/>
                <a:cs typeface="Arial"/>
              </a:rPr>
              <a:t>TB burden </a:t>
            </a:r>
            <a:r>
              <a:rPr lang="en-US" sz="2000" b="1" dirty="0">
                <a:latin typeface="Arial"/>
                <a:cs typeface="Arial"/>
              </a:rPr>
              <a:t>countries</a:t>
            </a:r>
          </a:p>
        </p:txBody>
      </p:sp>
      <p:sp>
        <p:nvSpPr>
          <p:cNvPr id="23" name="Right Arrow 22"/>
          <p:cNvSpPr/>
          <p:nvPr/>
        </p:nvSpPr>
        <p:spPr>
          <a:xfrm>
            <a:off x="713676" y="5259704"/>
            <a:ext cx="290388" cy="203991"/>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biomark1a.png"/>
          <p:cNvPicPr>
            <a:picLocks noChangeAspect="1"/>
          </p:cNvPicPr>
          <p:nvPr/>
        </p:nvPicPr>
        <p:blipFill rotWithShape="1">
          <a:blip r:embed="rId6"/>
          <a:srcRect r="4513"/>
          <a:stretch/>
        </p:blipFill>
        <p:spPr>
          <a:xfrm>
            <a:off x="1219201" y="4380524"/>
            <a:ext cx="2120258" cy="1776382"/>
          </a:xfrm>
          <a:prstGeom prst="rect">
            <a:avLst/>
          </a:prstGeom>
        </p:spPr>
      </p:pic>
    </p:spTree>
    <p:extLst>
      <p:ext uri="{BB962C8B-B14F-4D97-AF65-F5344CB8AC3E}">
        <p14:creationId xmlns:p14="http://schemas.microsoft.com/office/powerpoint/2010/main" val="561645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981200"/>
            <a:ext cx="4953000" cy="369332"/>
          </a:xfrm>
          <a:prstGeom prst="rect">
            <a:avLst/>
          </a:prstGeom>
          <a:noFill/>
        </p:spPr>
        <p:txBody>
          <a:bodyPr wrap="square" rtlCol="0">
            <a:spAutoFit/>
          </a:bodyPr>
          <a:lstStyle/>
          <a:p>
            <a:endParaRPr lang="en-US" dirty="0"/>
          </a:p>
        </p:txBody>
      </p:sp>
      <p:sp>
        <p:nvSpPr>
          <p:cNvPr id="7" name="Title 1"/>
          <p:cNvSpPr>
            <a:spLocks noGrp="1"/>
          </p:cNvSpPr>
          <p:nvPr>
            <p:ph type="title"/>
          </p:nvPr>
        </p:nvSpPr>
        <p:spPr>
          <a:xfrm>
            <a:off x="34925" y="123458"/>
            <a:ext cx="8989545" cy="1143000"/>
          </a:xfrm>
        </p:spPr>
        <p:txBody>
          <a:bodyPr>
            <a:noAutofit/>
          </a:bodyPr>
          <a:lstStyle/>
          <a:p>
            <a:r>
              <a:rPr lang="en-US" sz="2800" b="1" dirty="0" smtClean="0">
                <a:solidFill>
                  <a:srgbClr val="000000"/>
                </a:solidFill>
              </a:rPr>
              <a:t>16-gene COR </a:t>
            </a:r>
            <a:r>
              <a:rPr lang="en-US" sz="2800" b="1" dirty="0">
                <a:solidFill>
                  <a:srgbClr val="000000"/>
                </a:solidFill>
              </a:rPr>
              <a:t>p</a:t>
            </a:r>
            <a:r>
              <a:rPr lang="en-US" sz="2800" b="1" dirty="0" smtClean="0">
                <a:solidFill>
                  <a:srgbClr val="000000"/>
                </a:solidFill>
              </a:rPr>
              <a:t>rognostic performance</a:t>
            </a:r>
            <a:r>
              <a:rPr lang="en-US" sz="3200" b="1" dirty="0" smtClean="0">
                <a:solidFill>
                  <a:srgbClr val="000000"/>
                </a:solidFill>
              </a:rPr>
              <a:t/>
            </a:r>
            <a:br>
              <a:rPr lang="en-US" sz="3200" b="1" dirty="0" smtClean="0">
                <a:solidFill>
                  <a:srgbClr val="000000"/>
                </a:solidFill>
              </a:rPr>
            </a:br>
            <a:r>
              <a:rPr lang="en-US" sz="2200" dirty="0">
                <a:solidFill>
                  <a:srgbClr val="000000"/>
                </a:solidFill>
              </a:rPr>
              <a:t>D</a:t>
            </a:r>
            <a:r>
              <a:rPr lang="en-US" sz="2200" dirty="0" smtClean="0">
                <a:solidFill>
                  <a:srgbClr val="000000"/>
                </a:solidFill>
              </a:rPr>
              <a:t>iscriminates TB cases from controls up to 18 months before diagnosis</a:t>
            </a:r>
            <a:endParaRPr lang="en-US" sz="2200" dirty="0">
              <a:solidFill>
                <a:srgbClr val="000000"/>
              </a:solidFill>
            </a:endParaRPr>
          </a:p>
        </p:txBody>
      </p:sp>
      <p:sp>
        <p:nvSpPr>
          <p:cNvPr id="4" name="Slide Number Placeholder 3"/>
          <p:cNvSpPr>
            <a:spLocks noGrp="1"/>
          </p:cNvSpPr>
          <p:nvPr>
            <p:ph type="sldNum" sz="quarter" idx="12"/>
          </p:nvPr>
        </p:nvSpPr>
        <p:spPr/>
        <p:txBody>
          <a:bodyPr/>
          <a:lstStyle/>
          <a:p>
            <a:fld id="{19BA1787-34E9-4242-B526-7F41241E79DE}" type="slidenum">
              <a:rPr lang="en-US" smtClean="0"/>
              <a:t>12</a:t>
            </a:fld>
            <a:endParaRPr lang="en-US"/>
          </a:p>
        </p:txBody>
      </p:sp>
      <p:pic>
        <p:nvPicPr>
          <p:cNvPr id="5" name="Picture 4"/>
          <p:cNvPicPr>
            <a:picLocks noChangeAspect="1"/>
          </p:cNvPicPr>
          <p:nvPr/>
        </p:nvPicPr>
        <p:blipFill>
          <a:blip r:embed="rId3"/>
          <a:stretch>
            <a:fillRect/>
          </a:stretch>
        </p:blipFill>
        <p:spPr>
          <a:xfrm>
            <a:off x="228600" y="2558767"/>
            <a:ext cx="4074459" cy="3333648"/>
          </a:xfrm>
          <a:prstGeom prst="rect">
            <a:avLst/>
          </a:prstGeom>
        </p:spPr>
      </p:pic>
      <p:pic>
        <p:nvPicPr>
          <p:cNvPr id="10" name="Picture 9"/>
          <p:cNvPicPr>
            <a:picLocks noChangeAspect="1"/>
          </p:cNvPicPr>
          <p:nvPr/>
        </p:nvPicPr>
        <p:blipFill>
          <a:blip r:embed="rId4"/>
          <a:stretch>
            <a:fillRect/>
          </a:stretch>
        </p:blipFill>
        <p:spPr>
          <a:xfrm>
            <a:off x="4557058" y="1377667"/>
            <a:ext cx="3272118" cy="3376946"/>
          </a:xfrm>
          <a:prstGeom prst="rect">
            <a:avLst/>
          </a:prstGeom>
        </p:spPr>
      </p:pic>
      <p:sp>
        <p:nvSpPr>
          <p:cNvPr id="2" name="Rectangle 1"/>
          <p:cNvSpPr/>
          <p:nvPr/>
        </p:nvSpPr>
        <p:spPr>
          <a:xfrm>
            <a:off x="4303059" y="4876441"/>
            <a:ext cx="4542117" cy="1200329"/>
          </a:xfrm>
          <a:prstGeom prst="rect">
            <a:avLst/>
          </a:prstGeom>
        </p:spPr>
        <p:txBody>
          <a:bodyPr wrap="square">
            <a:spAutoFit/>
          </a:bodyPr>
          <a:lstStyle/>
          <a:p>
            <a:pPr algn="ctr"/>
            <a:r>
              <a:rPr lang="en-US" b="1" dirty="0" smtClean="0">
                <a:solidFill>
                  <a:srgbClr val="FF0000"/>
                </a:solidFill>
              </a:rPr>
              <a:t>COR 12-month Prognostic Performance</a:t>
            </a:r>
          </a:p>
          <a:p>
            <a:pPr algn="ctr"/>
            <a:r>
              <a:rPr lang="en-US" b="1" dirty="0" smtClean="0"/>
              <a:t>70</a:t>
            </a:r>
            <a:r>
              <a:rPr lang="en-US" b="1" dirty="0"/>
              <a:t>% Sensitivity and </a:t>
            </a:r>
            <a:r>
              <a:rPr lang="en-US" b="1" dirty="0" smtClean="0"/>
              <a:t>88% </a:t>
            </a:r>
            <a:r>
              <a:rPr lang="en-US" b="1" dirty="0"/>
              <a:t>Specificity </a:t>
            </a:r>
          </a:p>
          <a:p>
            <a:pPr algn="ctr"/>
            <a:r>
              <a:rPr lang="en-US" b="1" dirty="0" smtClean="0"/>
              <a:t>HIV uninfected South African adults (</a:t>
            </a:r>
            <a:r>
              <a:rPr lang="en-US" b="1" i="1" dirty="0" smtClean="0"/>
              <a:t>unpublished</a:t>
            </a:r>
            <a:r>
              <a:rPr lang="en-US" b="1" dirty="0" smtClean="0"/>
              <a:t>)</a:t>
            </a:r>
          </a:p>
        </p:txBody>
      </p:sp>
      <p:pic>
        <p:nvPicPr>
          <p:cNvPr id="13" name="Picture 6" descr="Satvi Logo"/>
          <p:cNvPicPr>
            <a:picLocks noChangeAspect="1" noChangeArrowheads="1"/>
          </p:cNvPicPr>
          <p:nvPr/>
        </p:nvPicPr>
        <p:blipFill>
          <a:blip r:embed="rId5">
            <a:lum contrast="12000"/>
          </a:blip>
          <a:srcRect/>
          <a:stretch>
            <a:fillRect/>
          </a:stretch>
        </p:blipFill>
        <p:spPr bwMode="auto">
          <a:xfrm>
            <a:off x="34925" y="6353769"/>
            <a:ext cx="1036638" cy="43815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416" t="8392" r="33609" b="50000"/>
          <a:stretch/>
        </p:blipFill>
        <p:spPr bwMode="auto">
          <a:xfrm>
            <a:off x="8248606" y="6187032"/>
            <a:ext cx="839364" cy="59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a:stretch>
            <a:fillRect/>
          </a:stretch>
        </p:blipFill>
        <p:spPr>
          <a:xfrm>
            <a:off x="342900" y="1377667"/>
            <a:ext cx="3654586" cy="944053"/>
          </a:xfrm>
          <a:prstGeom prst="rect">
            <a:avLst/>
          </a:prstGeom>
        </p:spPr>
      </p:pic>
    </p:spTree>
    <p:extLst>
      <p:ext uri="{BB962C8B-B14F-4D97-AF65-F5344CB8AC3E}">
        <p14:creationId xmlns:p14="http://schemas.microsoft.com/office/powerpoint/2010/main" val="1527206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Satvi Logo"/>
          <p:cNvPicPr>
            <a:picLocks noChangeAspect="1" noChangeArrowheads="1"/>
          </p:cNvPicPr>
          <p:nvPr/>
        </p:nvPicPr>
        <p:blipFill>
          <a:blip r:embed="rId3">
            <a:lum contrast="12000"/>
          </a:blip>
          <a:srcRect/>
          <a:stretch>
            <a:fillRect/>
          </a:stretch>
        </p:blipFill>
        <p:spPr bwMode="auto">
          <a:xfrm>
            <a:off x="0" y="6369577"/>
            <a:ext cx="1036638" cy="438150"/>
          </a:xfrm>
          <a:prstGeom prst="rect">
            <a:avLst/>
          </a:prstGeom>
          <a:noFill/>
          <a:ln w="9525">
            <a:noFill/>
            <a:miter lim="800000"/>
            <a:headEnd/>
            <a:tailEnd/>
          </a:ln>
        </p:spPr>
      </p:pic>
      <p:sp>
        <p:nvSpPr>
          <p:cNvPr id="4" name="TextBox 3"/>
          <p:cNvSpPr txBox="1"/>
          <p:nvPr/>
        </p:nvSpPr>
        <p:spPr>
          <a:xfrm>
            <a:off x="4869329" y="4320128"/>
            <a:ext cx="2879912" cy="1938992"/>
          </a:xfrm>
          <a:prstGeom prst="rect">
            <a:avLst/>
          </a:prstGeom>
          <a:noFill/>
          <a:ln>
            <a:solidFill>
              <a:schemeClr val="tx1"/>
            </a:solidFill>
          </a:ln>
        </p:spPr>
        <p:txBody>
          <a:bodyPr wrap="square" rtlCol="0">
            <a:spAutoFit/>
          </a:bodyPr>
          <a:lstStyle/>
          <a:p>
            <a:r>
              <a:rPr lang="en-US" sz="2000" b="1" dirty="0" smtClean="0"/>
              <a:t>Goal: “Better than IGRA”</a:t>
            </a:r>
          </a:p>
          <a:p>
            <a:pPr algn="ctr"/>
            <a:r>
              <a:rPr lang="en-US" sz="2000" dirty="0" smtClean="0"/>
              <a:t>78% sensitivity</a:t>
            </a:r>
          </a:p>
          <a:p>
            <a:pPr algn="ctr"/>
            <a:r>
              <a:rPr lang="en-US" sz="2000" dirty="0" smtClean="0"/>
              <a:t>58% specificity</a:t>
            </a:r>
          </a:p>
          <a:p>
            <a:pPr algn="ctr"/>
            <a:r>
              <a:rPr lang="en-US" sz="2000" dirty="0" smtClean="0"/>
              <a:t>PPV 3.7%       </a:t>
            </a:r>
          </a:p>
          <a:p>
            <a:pPr algn="ctr"/>
            <a:r>
              <a:rPr lang="en-US" sz="2000" dirty="0" smtClean="0"/>
              <a:t>NNT 69</a:t>
            </a:r>
          </a:p>
          <a:p>
            <a:pPr algn="ctr"/>
            <a:r>
              <a:rPr lang="en-US" sz="2000" dirty="0" smtClean="0"/>
              <a:t>RR 2-3</a:t>
            </a:r>
            <a:endParaRPr lang="en-US" sz="2000" dirty="0"/>
          </a:p>
        </p:txBody>
      </p:sp>
      <p:sp>
        <p:nvSpPr>
          <p:cNvPr id="2" name="TextBox 1"/>
          <p:cNvSpPr txBox="1"/>
          <p:nvPr/>
        </p:nvSpPr>
        <p:spPr>
          <a:xfrm>
            <a:off x="134471" y="194235"/>
            <a:ext cx="8953500" cy="830997"/>
          </a:xfrm>
          <a:prstGeom prst="rect">
            <a:avLst/>
          </a:prstGeom>
          <a:noFill/>
        </p:spPr>
        <p:txBody>
          <a:bodyPr wrap="square" rtlCol="0">
            <a:spAutoFit/>
          </a:bodyPr>
          <a:lstStyle/>
          <a:p>
            <a:r>
              <a:rPr lang="en-US" sz="2400" b="1" dirty="0" smtClean="0"/>
              <a:t>NDWG Stop TB Partnership</a:t>
            </a:r>
          </a:p>
          <a:p>
            <a:r>
              <a:rPr lang="en-US" sz="2400" b="1" dirty="0" smtClean="0"/>
              <a:t>Target Product Profile – </a:t>
            </a:r>
            <a:r>
              <a:rPr lang="en-US" sz="2400" b="1" dirty="0"/>
              <a:t>P</a:t>
            </a:r>
            <a:r>
              <a:rPr lang="en-US" sz="2400" b="1" dirty="0" smtClean="0"/>
              <a:t>rognostic Biomarker for TB disease</a:t>
            </a:r>
          </a:p>
        </p:txBody>
      </p:sp>
      <p:sp>
        <p:nvSpPr>
          <p:cNvPr id="5" name="TextBox 4"/>
          <p:cNvSpPr txBox="1"/>
          <p:nvPr/>
        </p:nvSpPr>
        <p:spPr>
          <a:xfrm>
            <a:off x="4452470" y="1474676"/>
            <a:ext cx="4247030" cy="2831544"/>
          </a:xfrm>
          <a:prstGeom prst="rect">
            <a:avLst/>
          </a:prstGeom>
          <a:noFill/>
        </p:spPr>
        <p:txBody>
          <a:bodyPr wrap="square" rtlCol="0">
            <a:spAutoFit/>
          </a:bodyPr>
          <a:lstStyle/>
          <a:p>
            <a:r>
              <a:rPr lang="en-US" sz="2000" b="1" dirty="0" smtClean="0"/>
              <a:t>Minimal Acceptable Test Profile</a:t>
            </a:r>
          </a:p>
          <a:p>
            <a:endParaRPr lang="en-US" sz="2000" b="1" dirty="0" smtClean="0"/>
          </a:p>
          <a:p>
            <a:r>
              <a:rPr lang="en-US" sz="2000" dirty="0"/>
              <a:t>Predict progression to </a:t>
            </a:r>
            <a:r>
              <a:rPr lang="en-US" sz="2000" dirty="0" smtClean="0"/>
              <a:t>TB disease</a:t>
            </a:r>
          </a:p>
          <a:p>
            <a:r>
              <a:rPr lang="en-US" sz="2000" dirty="0" smtClean="0"/>
              <a:t>Need to screen out active disease</a:t>
            </a:r>
          </a:p>
          <a:p>
            <a:r>
              <a:rPr lang="en-US" sz="2000" dirty="0" smtClean="0">
                <a:solidFill>
                  <a:srgbClr val="FF0000"/>
                </a:solidFill>
              </a:rPr>
              <a:t>&gt;75% sensitivity*</a:t>
            </a:r>
          </a:p>
          <a:p>
            <a:r>
              <a:rPr lang="en-US" sz="2000" dirty="0" smtClean="0">
                <a:solidFill>
                  <a:srgbClr val="FF0000"/>
                </a:solidFill>
              </a:rPr>
              <a:t>&gt;90% specificity*</a:t>
            </a:r>
          </a:p>
          <a:p>
            <a:r>
              <a:rPr lang="en-US" sz="2000" dirty="0" smtClean="0"/>
              <a:t>PPV &gt;6%</a:t>
            </a:r>
          </a:p>
          <a:p>
            <a:r>
              <a:rPr lang="en-US" sz="2000" dirty="0" smtClean="0"/>
              <a:t>NNT </a:t>
            </a:r>
            <a:r>
              <a:rPr lang="en-US" sz="2000" dirty="0"/>
              <a:t>&lt;</a:t>
            </a:r>
            <a:r>
              <a:rPr lang="en-US" sz="2000" dirty="0" smtClean="0"/>
              <a:t>40</a:t>
            </a:r>
            <a:endParaRPr lang="en-US" sz="2000" dirty="0"/>
          </a:p>
          <a:p>
            <a:r>
              <a:rPr lang="en-US" dirty="0" smtClean="0"/>
              <a:t>					</a:t>
            </a:r>
            <a:endParaRPr lang="en-US" dirty="0"/>
          </a:p>
        </p:txBody>
      </p:sp>
      <p:sp>
        <p:nvSpPr>
          <p:cNvPr id="6" name="TextBox 5"/>
          <p:cNvSpPr txBox="1"/>
          <p:nvPr/>
        </p:nvSpPr>
        <p:spPr>
          <a:xfrm>
            <a:off x="411464" y="1474676"/>
            <a:ext cx="4010376" cy="3785652"/>
          </a:xfrm>
          <a:prstGeom prst="rect">
            <a:avLst/>
          </a:prstGeom>
          <a:noFill/>
        </p:spPr>
        <p:txBody>
          <a:bodyPr wrap="square" rtlCol="0">
            <a:spAutoFit/>
          </a:bodyPr>
          <a:lstStyle/>
          <a:p>
            <a:r>
              <a:rPr lang="en-US" sz="2000" b="1" dirty="0" smtClean="0"/>
              <a:t>Optimal Test Profile</a:t>
            </a:r>
          </a:p>
          <a:p>
            <a:endParaRPr lang="en-US" sz="2000" b="1" dirty="0" smtClean="0"/>
          </a:p>
          <a:p>
            <a:r>
              <a:rPr lang="en-US" sz="2000" dirty="0" smtClean="0"/>
              <a:t>Predict progression to TB disease</a:t>
            </a:r>
          </a:p>
          <a:p>
            <a:r>
              <a:rPr lang="en-US" sz="2000" dirty="0" smtClean="0"/>
              <a:t>Rule out active disease</a:t>
            </a:r>
          </a:p>
          <a:p>
            <a:r>
              <a:rPr lang="en-US" sz="2000" dirty="0" smtClean="0"/>
              <a:t>Revert to negative with Rx</a:t>
            </a:r>
            <a:endParaRPr lang="en-US" sz="2000" dirty="0"/>
          </a:p>
          <a:p>
            <a:r>
              <a:rPr lang="en-US" sz="2000" dirty="0" smtClean="0">
                <a:solidFill>
                  <a:srgbClr val="FF0000"/>
                </a:solidFill>
              </a:rPr>
              <a:t>&gt;90% sensitivity*</a:t>
            </a:r>
          </a:p>
          <a:p>
            <a:r>
              <a:rPr lang="en-US" sz="2000" dirty="0" smtClean="0">
                <a:solidFill>
                  <a:srgbClr val="FF0000"/>
                </a:solidFill>
              </a:rPr>
              <a:t>&gt;90% specificity*</a:t>
            </a:r>
          </a:p>
          <a:p>
            <a:r>
              <a:rPr lang="en-US" sz="2000" dirty="0" smtClean="0"/>
              <a:t>PPV &gt;16%</a:t>
            </a:r>
          </a:p>
          <a:p>
            <a:r>
              <a:rPr lang="en-US" sz="2000" dirty="0" smtClean="0"/>
              <a:t>NNT </a:t>
            </a:r>
            <a:r>
              <a:rPr lang="en-US" sz="2000" dirty="0"/>
              <a:t>&lt;</a:t>
            </a:r>
            <a:r>
              <a:rPr lang="en-US" sz="2000" dirty="0" smtClean="0"/>
              <a:t>13</a:t>
            </a:r>
          </a:p>
          <a:p>
            <a:endParaRPr lang="en-US" sz="2000" dirty="0"/>
          </a:p>
          <a:p>
            <a:r>
              <a:rPr lang="en-US" sz="2000" i="1" dirty="0" smtClean="0"/>
              <a:t>*</a:t>
            </a:r>
            <a:r>
              <a:rPr lang="en-US" sz="2000" i="1" dirty="0" err="1" smtClean="0"/>
              <a:t>Sens</a:t>
            </a:r>
            <a:r>
              <a:rPr lang="en-US" sz="2000" i="1" dirty="0" smtClean="0"/>
              <a:t>/Spec may be adjusted to achieve PPV / NNT target profile</a:t>
            </a:r>
          </a:p>
        </p:txBody>
      </p:sp>
    </p:spTree>
    <p:extLst>
      <p:ext uri="{BB962C8B-B14F-4D97-AF65-F5344CB8AC3E}">
        <p14:creationId xmlns:p14="http://schemas.microsoft.com/office/powerpoint/2010/main" val="4178401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423" y="418353"/>
            <a:ext cx="7597878" cy="5360147"/>
          </a:xfrm>
          <a:prstGeom prst="rect">
            <a:avLst/>
          </a:prstGeom>
        </p:spPr>
      </p:pic>
      <p:sp>
        <p:nvSpPr>
          <p:cNvPr id="2" name="TextBox 1"/>
          <p:cNvSpPr txBox="1"/>
          <p:nvPr/>
        </p:nvSpPr>
        <p:spPr>
          <a:xfrm>
            <a:off x="6349999" y="6445019"/>
            <a:ext cx="2794001" cy="369332"/>
          </a:xfrm>
          <a:prstGeom prst="rect">
            <a:avLst/>
          </a:prstGeom>
          <a:noFill/>
        </p:spPr>
        <p:txBody>
          <a:bodyPr wrap="square" rtlCol="0">
            <a:spAutoFit/>
          </a:bodyPr>
          <a:lstStyle/>
          <a:p>
            <a:pPr algn="ctr"/>
            <a:r>
              <a:rPr lang="en-US" b="1" i="1" dirty="0" err="1" smtClean="0"/>
              <a:t>Goletti</a:t>
            </a:r>
            <a:r>
              <a:rPr lang="en-US" b="1" i="1" dirty="0" smtClean="0"/>
              <a:t> et al, ERJ 2016</a:t>
            </a:r>
            <a:endParaRPr lang="en-US" b="1" i="1" dirty="0"/>
          </a:p>
        </p:txBody>
      </p:sp>
    </p:spTree>
    <p:extLst>
      <p:ext uri="{BB962C8B-B14F-4D97-AF65-F5344CB8AC3E}">
        <p14:creationId xmlns:p14="http://schemas.microsoft.com/office/powerpoint/2010/main" val="19687392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20098"/>
          <a:stretch/>
        </p:blipFill>
        <p:spPr>
          <a:xfrm>
            <a:off x="909898" y="1434785"/>
            <a:ext cx="4935317" cy="4721750"/>
          </a:xfrm>
          <a:prstGeom prst="rect">
            <a:avLst/>
          </a:prstGeom>
        </p:spPr>
      </p:pic>
      <p:sp>
        <p:nvSpPr>
          <p:cNvPr id="6" name="Slide Number Placeholder 5"/>
          <p:cNvSpPr>
            <a:spLocks noGrp="1"/>
          </p:cNvSpPr>
          <p:nvPr>
            <p:ph type="sldNum" sz="quarter" idx="12"/>
          </p:nvPr>
        </p:nvSpPr>
        <p:spPr/>
        <p:txBody>
          <a:bodyPr/>
          <a:lstStyle/>
          <a:p>
            <a:endParaRPr lang="en-GB" noProof="0" dirty="0" smtClean="0"/>
          </a:p>
          <a:p>
            <a:fld id="{E35BC644-22BB-E44D-9A3A-66E3988AB274}" type="slidenum">
              <a:rPr lang="en-GB" noProof="0" smtClean="0"/>
              <a:pPr/>
              <a:t>15</a:t>
            </a:fld>
            <a:endParaRPr lang="en-GB" noProof="0" dirty="0"/>
          </a:p>
        </p:txBody>
      </p:sp>
      <p:sp>
        <p:nvSpPr>
          <p:cNvPr id="12" name="Oval 11"/>
          <p:cNvSpPr/>
          <p:nvPr/>
        </p:nvSpPr>
        <p:spPr>
          <a:xfrm>
            <a:off x="3148678" y="3035288"/>
            <a:ext cx="908584" cy="881158"/>
          </a:xfrm>
          <a:prstGeom prst="ellipse">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smtClean="0">
                <a:solidFill>
                  <a:srgbClr val="156A80"/>
                </a:solidFill>
              </a:rPr>
              <a:t>Minimum</a:t>
            </a:r>
            <a:endParaRPr lang="en-US" sz="900" b="1" dirty="0">
              <a:solidFill>
                <a:srgbClr val="156A80"/>
              </a:solidFill>
            </a:endParaRPr>
          </a:p>
        </p:txBody>
      </p:sp>
      <p:sp>
        <p:nvSpPr>
          <p:cNvPr id="13" name="Oval 12"/>
          <p:cNvSpPr/>
          <p:nvPr/>
        </p:nvSpPr>
        <p:spPr>
          <a:xfrm>
            <a:off x="1659764" y="4705137"/>
            <a:ext cx="821209" cy="56106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smtClean="0">
                <a:solidFill>
                  <a:srgbClr val="156A80"/>
                </a:solidFill>
              </a:rPr>
              <a:t>TST</a:t>
            </a:r>
            <a:endParaRPr lang="en-US" sz="900" b="1" dirty="0">
              <a:solidFill>
                <a:srgbClr val="156A80"/>
              </a:solidFill>
            </a:endParaRPr>
          </a:p>
        </p:txBody>
      </p:sp>
      <p:sp>
        <p:nvSpPr>
          <p:cNvPr id="10" name="Oval 9"/>
          <p:cNvSpPr/>
          <p:nvPr/>
        </p:nvSpPr>
        <p:spPr>
          <a:xfrm>
            <a:off x="3207689" y="4705137"/>
            <a:ext cx="790563" cy="561061"/>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smtClean="0">
                <a:solidFill>
                  <a:srgbClr val="156A80"/>
                </a:solidFill>
              </a:rPr>
              <a:t>IGRA</a:t>
            </a:r>
            <a:endParaRPr lang="en-US" sz="900" b="1" dirty="0">
              <a:solidFill>
                <a:srgbClr val="156A80"/>
              </a:solidFill>
            </a:endParaRPr>
          </a:p>
        </p:txBody>
      </p:sp>
      <p:sp>
        <p:nvSpPr>
          <p:cNvPr id="11" name="Oval 10"/>
          <p:cNvSpPr/>
          <p:nvPr/>
        </p:nvSpPr>
        <p:spPr>
          <a:xfrm>
            <a:off x="4318233" y="2078195"/>
            <a:ext cx="908584" cy="881158"/>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t>Optimum</a:t>
            </a:r>
          </a:p>
        </p:txBody>
      </p:sp>
      <p:sp>
        <p:nvSpPr>
          <p:cNvPr id="9" name="Rectangular Callout 8"/>
          <p:cNvSpPr/>
          <p:nvPr/>
        </p:nvSpPr>
        <p:spPr>
          <a:xfrm>
            <a:off x="6235523" y="3293740"/>
            <a:ext cx="2038255" cy="576000"/>
          </a:xfrm>
          <a:prstGeom prst="wedgeRectCallout">
            <a:avLst>
              <a:gd name="adj1" fmla="val -157300"/>
              <a:gd name="adj2" fmla="val 6028"/>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156A80"/>
                </a:solidFill>
              </a:rPr>
              <a:t>Minimum TPP</a:t>
            </a:r>
            <a:endParaRPr lang="en-US" b="1" dirty="0">
              <a:solidFill>
                <a:srgbClr val="156A80"/>
              </a:solidFill>
            </a:endParaRPr>
          </a:p>
          <a:p>
            <a:r>
              <a:rPr lang="en-US" dirty="0">
                <a:solidFill>
                  <a:srgbClr val="156A80"/>
                </a:solidFill>
              </a:rPr>
              <a:t>- </a:t>
            </a:r>
            <a:r>
              <a:rPr lang="en-US" dirty="0" smtClean="0">
                <a:solidFill>
                  <a:srgbClr val="156A80"/>
                </a:solidFill>
              </a:rPr>
              <a:t>NNT: ~40</a:t>
            </a:r>
            <a:endParaRPr lang="en-US" dirty="0">
              <a:solidFill>
                <a:srgbClr val="156A80"/>
              </a:solidFill>
            </a:endParaRPr>
          </a:p>
        </p:txBody>
      </p:sp>
      <p:sp>
        <p:nvSpPr>
          <p:cNvPr id="14" name="Rectangular Callout 13"/>
          <p:cNvSpPr/>
          <p:nvPr/>
        </p:nvSpPr>
        <p:spPr>
          <a:xfrm>
            <a:off x="6235522" y="4268169"/>
            <a:ext cx="2038255" cy="576000"/>
          </a:xfrm>
          <a:prstGeom prst="wedgeRectCallout">
            <a:avLst>
              <a:gd name="adj1" fmla="val -164780"/>
              <a:gd name="adj2" fmla="val 62702"/>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rgbClr val="156A80"/>
                </a:solidFill>
              </a:rPr>
              <a:t>TST / IGRA </a:t>
            </a:r>
            <a:endParaRPr lang="en-US" b="1" dirty="0">
              <a:solidFill>
                <a:srgbClr val="156A80"/>
              </a:solidFill>
            </a:endParaRPr>
          </a:p>
          <a:p>
            <a:r>
              <a:rPr lang="en-US" dirty="0">
                <a:solidFill>
                  <a:srgbClr val="156A80"/>
                </a:solidFill>
              </a:rPr>
              <a:t>- </a:t>
            </a:r>
            <a:r>
              <a:rPr lang="en-US" dirty="0" smtClean="0">
                <a:solidFill>
                  <a:srgbClr val="156A80"/>
                </a:solidFill>
              </a:rPr>
              <a:t>NNT: ~250 / ~85</a:t>
            </a:r>
            <a:endParaRPr lang="en-US" dirty="0">
              <a:solidFill>
                <a:srgbClr val="156A80"/>
              </a:solidFill>
            </a:endParaRPr>
          </a:p>
        </p:txBody>
      </p:sp>
      <p:sp>
        <p:nvSpPr>
          <p:cNvPr id="15" name="Rectangular Callout 14"/>
          <p:cNvSpPr/>
          <p:nvPr/>
        </p:nvSpPr>
        <p:spPr>
          <a:xfrm>
            <a:off x="6235522" y="1855286"/>
            <a:ext cx="2038255" cy="576000"/>
          </a:xfrm>
          <a:prstGeom prst="wedgeRectCallout">
            <a:avLst>
              <a:gd name="adj1" fmla="val -106210"/>
              <a:gd name="adj2" fmla="val 13087"/>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Optimum TPP</a:t>
            </a:r>
            <a:endParaRPr lang="en-US" b="1" dirty="0"/>
          </a:p>
          <a:p>
            <a:r>
              <a:rPr lang="en-US" dirty="0"/>
              <a:t>- </a:t>
            </a:r>
            <a:r>
              <a:rPr lang="en-US" dirty="0" smtClean="0"/>
              <a:t>NNT: ~13</a:t>
            </a:r>
            <a:endParaRPr lang="en-US" dirty="0"/>
          </a:p>
        </p:txBody>
      </p:sp>
      <p:sp>
        <p:nvSpPr>
          <p:cNvPr id="16" name="TextBox 15"/>
          <p:cNvSpPr txBox="1"/>
          <p:nvPr/>
        </p:nvSpPr>
        <p:spPr>
          <a:xfrm>
            <a:off x="1613055" y="1858950"/>
            <a:ext cx="359266" cy="276999"/>
          </a:xfrm>
          <a:prstGeom prst="rect">
            <a:avLst/>
          </a:prstGeom>
          <a:noFill/>
        </p:spPr>
        <p:txBody>
          <a:bodyPr wrap="none" rtlCol="0">
            <a:spAutoFit/>
          </a:bodyPr>
          <a:lstStyle/>
          <a:p>
            <a:r>
              <a:rPr lang="en-US" sz="1200" dirty="0" smtClean="0"/>
              <a:t>10</a:t>
            </a:r>
            <a:endParaRPr lang="en-US" sz="1200" dirty="0"/>
          </a:p>
        </p:txBody>
      </p:sp>
      <p:sp>
        <p:nvSpPr>
          <p:cNvPr id="17" name="TextBox 16"/>
          <p:cNvSpPr txBox="1"/>
          <p:nvPr/>
        </p:nvSpPr>
        <p:spPr>
          <a:xfrm>
            <a:off x="1613055" y="2172874"/>
            <a:ext cx="364202" cy="276999"/>
          </a:xfrm>
          <a:prstGeom prst="rect">
            <a:avLst/>
          </a:prstGeom>
          <a:noFill/>
        </p:spPr>
        <p:txBody>
          <a:bodyPr wrap="none" rtlCol="0">
            <a:spAutoFit/>
          </a:bodyPr>
          <a:lstStyle/>
          <a:p>
            <a:r>
              <a:rPr lang="en-US" sz="1200" dirty="0" smtClean="0"/>
              <a:t>20</a:t>
            </a:r>
            <a:endParaRPr lang="en-US" sz="1200" dirty="0"/>
          </a:p>
        </p:txBody>
      </p:sp>
      <p:sp>
        <p:nvSpPr>
          <p:cNvPr id="18" name="TextBox 17"/>
          <p:cNvSpPr txBox="1"/>
          <p:nvPr/>
        </p:nvSpPr>
        <p:spPr>
          <a:xfrm>
            <a:off x="1613055" y="2486798"/>
            <a:ext cx="364202" cy="276999"/>
          </a:xfrm>
          <a:prstGeom prst="rect">
            <a:avLst/>
          </a:prstGeom>
          <a:noFill/>
        </p:spPr>
        <p:txBody>
          <a:bodyPr wrap="none" rtlCol="0">
            <a:spAutoFit/>
          </a:bodyPr>
          <a:lstStyle/>
          <a:p>
            <a:r>
              <a:rPr lang="en-US" sz="1200" dirty="0" smtClean="0"/>
              <a:t>30</a:t>
            </a:r>
            <a:endParaRPr lang="en-US" sz="1200" dirty="0"/>
          </a:p>
        </p:txBody>
      </p:sp>
      <p:sp>
        <p:nvSpPr>
          <p:cNvPr id="19" name="TextBox 18"/>
          <p:cNvSpPr txBox="1"/>
          <p:nvPr/>
        </p:nvSpPr>
        <p:spPr>
          <a:xfrm>
            <a:off x="1613055" y="2763797"/>
            <a:ext cx="364202" cy="276999"/>
          </a:xfrm>
          <a:prstGeom prst="rect">
            <a:avLst/>
          </a:prstGeom>
          <a:noFill/>
        </p:spPr>
        <p:txBody>
          <a:bodyPr wrap="none" rtlCol="0">
            <a:spAutoFit/>
          </a:bodyPr>
          <a:lstStyle/>
          <a:p>
            <a:r>
              <a:rPr lang="en-US" sz="1200" smtClean="0"/>
              <a:t>40</a:t>
            </a:r>
            <a:endParaRPr lang="en-US" sz="1200" dirty="0"/>
          </a:p>
        </p:txBody>
      </p:sp>
      <p:sp>
        <p:nvSpPr>
          <p:cNvPr id="20" name="TextBox 19"/>
          <p:cNvSpPr txBox="1"/>
          <p:nvPr/>
        </p:nvSpPr>
        <p:spPr>
          <a:xfrm>
            <a:off x="1613055" y="3026015"/>
            <a:ext cx="445316" cy="276999"/>
          </a:xfrm>
          <a:prstGeom prst="rect">
            <a:avLst/>
          </a:prstGeom>
          <a:noFill/>
        </p:spPr>
        <p:txBody>
          <a:bodyPr wrap="square" rtlCol="0">
            <a:spAutoFit/>
          </a:bodyPr>
          <a:lstStyle/>
          <a:p>
            <a:r>
              <a:rPr lang="en-US" sz="1200"/>
              <a:t>5</a:t>
            </a:r>
            <a:r>
              <a:rPr lang="en-US" sz="1200" smtClean="0"/>
              <a:t>0</a:t>
            </a:r>
            <a:endParaRPr lang="en-US" sz="1200" dirty="0"/>
          </a:p>
        </p:txBody>
      </p:sp>
      <p:sp>
        <p:nvSpPr>
          <p:cNvPr id="21" name="TextBox 20"/>
          <p:cNvSpPr txBox="1"/>
          <p:nvPr/>
        </p:nvSpPr>
        <p:spPr>
          <a:xfrm>
            <a:off x="1613055" y="3453538"/>
            <a:ext cx="364202" cy="276999"/>
          </a:xfrm>
          <a:prstGeom prst="rect">
            <a:avLst/>
          </a:prstGeom>
          <a:noFill/>
        </p:spPr>
        <p:txBody>
          <a:bodyPr wrap="none" rtlCol="0">
            <a:spAutoFit/>
          </a:bodyPr>
          <a:lstStyle/>
          <a:p>
            <a:r>
              <a:rPr lang="en-US" sz="1200" dirty="0" smtClean="0">
                <a:solidFill>
                  <a:schemeClr val="bg1"/>
                </a:solidFill>
              </a:rPr>
              <a:t>75</a:t>
            </a:r>
            <a:endParaRPr lang="en-US" sz="1200" dirty="0">
              <a:solidFill>
                <a:schemeClr val="bg1"/>
              </a:solidFill>
            </a:endParaRPr>
          </a:p>
        </p:txBody>
      </p:sp>
      <p:sp>
        <p:nvSpPr>
          <p:cNvPr id="22" name="TextBox 21"/>
          <p:cNvSpPr txBox="1"/>
          <p:nvPr/>
        </p:nvSpPr>
        <p:spPr>
          <a:xfrm>
            <a:off x="1613055" y="3804387"/>
            <a:ext cx="449034" cy="276999"/>
          </a:xfrm>
          <a:prstGeom prst="rect">
            <a:avLst/>
          </a:prstGeom>
          <a:noFill/>
        </p:spPr>
        <p:txBody>
          <a:bodyPr wrap="none" rtlCol="0">
            <a:spAutoFit/>
          </a:bodyPr>
          <a:lstStyle/>
          <a:p>
            <a:r>
              <a:rPr lang="en-US" sz="1200" dirty="0" smtClean="0">
                <a:solidFill>
                  <a:schemeClr val="bg1"/>
                </a:solidFill>
              </a:rPr>
              <a:t>100</a:t>
            </a:r>
            <a:endParaRPr lang="en-US" sz="1200" dirty="0">
              <a:solidFill>
                <a:schemeClr val="bg1"/>
              </a:solidFill>
            </a:endParaRPr>
          </a:p>
        </p:txBody>
      </p:sp>
      <p:sp>
        <p:nvSpPr>
          <p:cNvPr id="23" name="TextBox 22"/>
          <p:cNvSpPr txBox="1"/>
          <p:nvPr/>
        </p:nvSpPr>
        <p:spPr>
          <a:xfrm>
            <a:off x="1613055" y="4254762"/>
            <a:ext cx="451790" cy="276999"/>
          </a:xfrm>
          <a:prstGeom prst="rect">
            <a:avLst/>
          </a:prstGeom>
          <a:noFill/>
        </p:spPr>
        <p:txBody>
          <a:bodyPr wrap="none" rtlCol="0">
            <a:spAutoFit/>
          </a:bodyPr>
          <a:lstStyle/>
          <a:p>
            <a:r>
              <a:rPr lang="en-US" sz="1200" smtClean="0">
                <a:solidFill>
                  <a:schemeClr val="bg1"/>
                </a:solidFill>
              </a:rPr>
              <a:t>150</a:t>
            </a:r>
            <a:endParaRPr lang="en-US" sz="1200" dirty="0">
              <a:solidFill>
                <a:schemeClr val="bg1"/>
              </a:solidFill>
            </a:endParaRPr>
          </a:p>
        </p:txBody>
      </p:sp>
      <p:sp>
        <p:nvSpPr>
          <p:cNvPr id="25" name="TextBox 24"/>
          <p:cNvSpPr txBox="1"/>
          <p:nvPr/>
        </p:nvSpPr>
        <p:spPr>
          <a:xfrm>
            <a:off x="1614986" y="4627086"/>
            <a:ext cx="453970" cy="276999"/>
          </a:xfrm>
          <a:prstGeom prst="rect">
            <a:avLst/>
          </a:prstGeom>
          <a:noFill/>
        </p:spPr>
        <p:txBody>
          <a:bodyPr wrap="none" rtlCol="0">
            <a:spAutoFit/>
          </a:bodyPr>
          <a:lstStyle/>
          <a:p>
            <a:r>
              <a:rPr lang="en-US" sz="1200">
                <a:solidFill>
                  <a:schemeClr val="bg1"/>
                </a:solidFill>
              </a:rPr>
              <a:t>2</a:t>
            </a:r>
            <a:r>
              <a:rPr lang="en-US" sz="1200" smtClean="0">
                <a:solidFill>
                  <a:schemeClr val="bg1"/>
                </a:solidFill>
              </a:rPr>
              <a:t>50</a:t>
            </a:r>
            <a:endParaRPr lang="en-US" sz="1200" dirty="0">
              <a:solidFill>
                <a:schemeClr val="bg1"/>
              </a:solidFill>
            </a:endParaRPr>
          </a:p>
        </p:txBody>
      </p:sp>
      <p:grpSp>
        <p:nvGrpSpPr>
          <p:cNvPr id="2" name="Group 1"/>
          <p:cNvGrpSpPr/>
          <p:nvPr/>
        </p:nvGrpSpPr>
        <p:grpSpPr>
          <a:xfrm>
            <a:off x="2669599" y="2596610"/>
            <a:ext cx="5756578" cy="655082"/>
            <a:chOff x="2669599" y="2596610"/>
            <a:chExt cx="5756578" cy="655082"/>
          </a:xfrm>
        </p:grpSpPr>
        <p:grpSp>
          <p:nvGrpSpPr>
            <p:cNvPr id="29" name="Group 28"/>
            <p:cNvGrpSpPr/>
            <p:nvPr/>
          </p:nvGrpSpPr>
          <p:grpSpPr>
            <a:xfrm>
              <a:off x="2669599" y="2980156"/>
              <a:ext cx="420308" cy="271536"/>
              <a:chOff x="-2683771" y="2316132"/>
              <a:chExt cx="560411" cy="362048"/>
            </a:xfrm>
          </p:grpSpPr>
          <p:sp>
            <p:nvSpPr>
              <p:cNvPr id="30" name="Oval 29"/>
              <p:cNvSpPr/>
              <p:nvPr/>
            </p:nvSpPr>
            <p:spPr>
              <a:xfrm>
                <a:off x="-2583566" y="2316132"/>
                <a:ext cx="360000" cy="35999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450" dirty="0">
                  <a:solidFill>
                    <a:prstClr val="white"/>
                  </a:solidFill>
                </a:endParaRPr>
              </a:p>
            </p:txBody>
          </p:sp>
          <p:sp>
            <p:nvSpPr>
              <p:cNvPr id="31" name="TextBox 30"/>
              <p:cNvSpPr txBox="1"/>
              <p:nvPr/>
            </p:nvSpPr>
            <p:spPr>
              <a:xfrm>
                <a:off x="-2683771" y="2339625"/>
                <a:ext cx="560411" cy="338555"/>
              </a:xfrm>
              <a:prstGeom prst="rect">
                <a:avLst/>
              </a:prstGeom>
              <a:noFill/>
            </p:spPr>
            <p:txBody>
              <a:bodyPr wrap="none" rtlCol="0">
                <a:spAutoFit/>
              </a:bodyPr>
              <a:lstStyle/>
              <a:p>
                <a:pPr defTabSz="685800"/>
                <a:r>
                  <a:rPr lang="en-GB" sz="1050" dirty="0">
                    <a:solidFill>
                      <a:prstClr val="white"/>
                    </a:solidFill>
                  </a:rPr>
                  <a:t>COR</a:t>
                </a:r>
              </a:p>
            </p:txBody>
          </p:sp>
        </p:grpSp>
        <p:sp>
          <p:nvSpPr>
            <p:cNvPr id="26" name="Rectangular Callout 14"/>
            <p:cNvSpPr/>
            <p:nvPr/>
          </p:nvSpPr>
          <p:spPr>
            <a:xfrm>
              <a:off x="6387922" y="2596610"/>
              <a:ext cx="2038255" cy="576000"/>
            </a:xfrm>
            <a:prstGeom prst="wedgeRectCallout">
              <a:avLst>
                <a:gd name="adj1" fmla="val -217224"/>
                <a:gd name="adj2" fmla="val 2115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t>COR signature</a:t>
              </a:r>
              <a:endParaRPr lang="en-US" b="1" dirty="0"/>
            </a:p>
            <a:p>
              <a:r>
                <a:rPr lang="en-US" dirty="0"/>
                <a:t>- </a:t>
              </a:r>
              <a:r>
                <a:rPr lang="en-US" dirty="0" smtClean="0"/>
                <a:t>NNT: ~37</a:t>
              </a:r>
              <a:endParaRPr lang="en-US" dirty="0"/>
            </a:p>
          </p:txBody>
        </p:sp>
      </p:grpSp>
      <p:sp>
        <p:nvSpPr>
          <p:cNvPr id="27" name="Title 1"/>
          <p:cNvSpPr txBox="1">
            <a:spLocks/>
          </p:cNvSpPr>
          <p:nvPr/>
        </p:nvSpPr>
        <p:spPr>
          <a:xfrm>
            <a:off x="5748344" y="310515"/>
            <a:ext cx="3395655" cy="1022670"/>
          </a:xfrm>
          <a:prstGeom prst="rect">
            <a:avLst/>
          </a:prstGeom>
        </p:spPr>
        <p:txBody>
          <a:bodyPr vert="horz" lIns="91440" tIns="45720" rIns="91440" bIns="45720" rtlCol="0" anchor="ctr">
            <a:noAutofit/>
          </a:bodyPr>
          <a:lstStyle/>
          <a:p>
            <a:pPr algn="ctr"/>
            <a:endParaRPr lang="en-US" dirty="0" smtClean="0">
              <a:latin typeface="Arial"/>
              <a:ea typeface="+mj-ea"/>
              <a:cs typeface="Arial"/>
            </a:endParaRPr>
          </a:p>
          <a:p>
            <a:pPr algn="ctr"/>
            <a:r>
              <a:rPr lang="en-US" b="1" dirty="0" smtClean="0">
                <a:latin typeface="Arial"/>
                <a:ea typeface="+mj-ea"/>
                <a:cs typeface="Arial"/>
              </a:rPr>
              <a:t>NDWG prognostic test TPP </a:t>
            </a:r>
          </a:p>
          <a:p>
            <a:pPr algn="ctr"/>
            <a:r>
              <a:rPr lang="en-US" b="1" dirty="0" err="1" smtClean="0">
                <a:latin typeface="Arial"/>
                <a:ea typeface="+mj-ea"/>
                <a:cs typeface="Arial"/>
              </a:rPr>
              <a:t>vs</a:t>
            </a:r>
            <a:r>
              <a:rPr lang="en-US" b="1" dirty="0" smtClean="0">
                <a:latin typeface="Arial"/>
                <a:ea typeface="+mj-ea"/>
                <a:cs typeface="Arial"/>
              </a:rPr>
              <a:t> </a:t>
            </a:r>
          </a:p>
          <a:p>
            <a:pPr algn="ctr"/>
            <a:r>
              <a:rPr lang="en-US" b="1" dirty="0" smtClean="0">
                <a:latin typeface="Arial"/>
                <a:ea typeface="+mj-ea"/>
                <a:cs typeface="Arial"/>
              </a:rPr>
              <a:t>16-gene COR </a:t>
            </a:r>
            <a:endParaRPr kumimoji="0" lang="en-US" b="1" i="0" u="none" strike="noStrike" kern="1200" cap="none" spc="0" normalizeH="0" noProof="0" dirty="0" smtClean="0">
              <a:ln>
                <a:noFill/>
              </a:ln>
              <a:solidFill>
                <a:srgbClr val="FF0000"/>
              </a:solidFill>
              <a:uLnTx/>
              <a:uFillTx/>
              <a:latin typeface="Arial"/>
              <a:ea typeface="+mj-ea"/>
              <a:cs typeface="Arial"/>
            </a:endParaRPr>
          </a:p>
        </p:txBody>
      </p:sp>
      <p:sp>
        <p:nvSpPr>
          <p:cNvPr id="33" name="Title 1"/>
          <p:cNvSpPr txBox="1">
            <a:spLocks/>
          </p:cNvSpPr>
          <p:nvPr/>
        </p:nvSpPr>
        <p:spPr>
          <a:xfrm>
            <a:off x="1104080" y="6283453"/>
            <a:ext cx="4724400" cy="530097"/>
          </a:xfrm>
          <a:prstGeom prst="rect">
            <a:avLst/>
          </a:prstGeom>
        </p:spPr>
        <p:txBody>
          <a:bodyPr vert="horz" lIns="91440" tIns="45720" rIns="91440" bIns="45720" rtlCol="0" anchor="ctr">
            <a:noAutofit/>
          </a:bodyPr>
          <a:lstStyle/>
          <a:p>
            <a:pPr algn="ctr"/>
            <a:r>
              <a:rPr lang="en-US" sz="1600" i="1" dirty="0" smtClean="0">
                <a:latin typeface="Arial"/>
                <a:cs typeface="Arial"/>
              </a:rPr>
              <a:t>Cumulative 2 year incidence: 2%</a:t>
            </a:r>
            <a:endParaRPr lang="en-US" sz="1600" i="1" dirty="0">
              <a:latin typeface="Arial"/>
              <a:cs typeface="Arial"/>
            </a:endParaRPr>
          </a:p>
          <a:p>
            <a:pPr algn="ctr"/>
            <a:r>
              <a:rPr lang="en-US" sz="1600" i="1" dirty="0" smtClean="0">
                <a:latin typeface="Arial"/>
                <a:cs typeface="Arial"/>
              </a:rPr>
              <a:t>Effectiveness of IPT: 50%</a:t>
            </a:r>
          </a:p>
          <a:p>
            <a:pPr algn="ctr"/>
            <a:endParaRPr lang="en-US" sz="1600" b="1" dirty="0" smtClean="0">
              <a:latin typeface="Arial"/>
              <a:cs typeface="Arial"/>
            </a:endParaRPr>
          </a:p>
        </p:txBody>
      </p:sp>
      <p:pic>
        <p:nvPicPr>
          <p:cNvPr id="3" name="Picture 2"/>
          <p:cNvPicPr>
            <a:picLocks noChangeAspect="1"/>
          </p:cNvPicPr>
          <p:nvPr/>
        </p:nvPicPr>
        <p:blipFill>
          <a:blip r:embed="rId4"/>
          <a:stretch>
            <a:fillRect/>
          </a:stretch>
        </p:blipFill>
        <p:spPr>
          <a:xfrm>
            <a:off x="198445" y="32488"/>
            <a:ext cx="4919656" cy="980662"/>
          </a:xfrm>
          <a:prstGeom prst="rect">
            <a:avLst/>
          </a:prstGeom>
        </p:spPr>
      </p:pic>
      <p:pic>
        <p:nvPicPr>
          <p:cNvPr id="34" name="Picture 33" descr="Screen shot 2011-02-16 at 12.35.51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Tree>
    <p:extLst>
      <p:ext uri="{BB962C8B-B14F-4D97-AF65-F5344CB8AC3E}">
        <p14:creationId xmlns:p14="http://schemas.microsoft.com/office/powerpoint/2010/main" val="35259845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6" descr="Satvi Logo"/>
          <p:cNvPicPr>
            <a:picLocks noChangeAspect="1" noChangeArrowheads="1"/>
          </p:cNvPicPr>
          <p:nvPr/>
        </p:nvPicPr>
        <p:blipFill>
          <a:blip r:embed="rId3">
            <a:lum contrast="12000"/>
          </a:blip>
          <a:srcRect/>
          <a:stretch>
            <a:fillRect/>
          </a:stretch>
        </p:blipFill>
        <p:spPr bwMode="auto">
          <a:xfrm>
            <a:off x="34925" y="6283095"/>
            <a:ext cx="1255026" cy="53045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19BA1787-34E9-4242-B526-7F41241E79DE}" type="slidenum">
              <a:rPr lang="en-US" smtClean="0"/>
              <a:t>16</a:t>
            </a:fld>
            <a:endParaRPr lang="en-US"/>
          </a:p>
        </p:txBody>
      </p:sp>
      <p:sp>
        <p:nvSpPr>
          <p:cNvPr id="12" name="Title 11"/>
          <p:cNvSpPr>
            <a:spLocks noGrp="1"/>
          </p:cNvSpPr>
          <p:nvPr>
            <p:ph type="title"/>
          </p:nvPr>
        </p:nvSpPr>
        <p:spPr>
          <a:xfrm>
            <a:off x="503711" y="215900"/>
            <a:ext cx="8104094" cy="1143000"/>
          </a:xfrm>
        </p:spPr>
        <p:txBody>
          <a:bodyPr>
            <a:noAutofit/>
          </a:bodyPr>
          <a:lstStyle/>
          <a:p>
            <a:r>
              <a:rPr lang="en-US" sz="3200" b="1" dirty="0" smtClean="0">
                <a:latin typeface="Arial"/>
                <a:cs typeface="Arial"/>
              </a:rPr>
              <a:t>The landscape of TB preventive therapy has changed</a:t>
            </a:r>
            <a:endParaRPr lang="en-US" sz="3200" b="1" dirty="0">
              <a:latin typeface="Arial"/>
              <a:cs typeface="Arial"/>
            </a:endParaRPr>
          </a:p>
        </p:txBody>
      </p:sp>
      <p:pic>
        <p:nvPicPr>
          <p:cNvPr id="13" name="Picture 12"/>
          <p:cNvPicPr>
            <a:picLocks noChangeAspect="1"/>
          </p:cNvPicPr>
          <p:nvPr/>
        </p:nvPicPr>
        <p:blipFill>
          <a:blip r:embed="rId4"/>
          <a:stretch>
            <a:fillRect/>
          </a:stretch>
        </p:blipFill>
        <p:spPr>
          <a:xfrm>
            <a:off x="34925" y="1632041"/>
            <a:ext cx="4559211" cy="2344067"/>
          </a:xfrm>
          <a:prstGeom prst="rect">
            <a:avLst/>
          </a:prstGeom>
        </p:spPr>
      </p:pic>
      <p:sp>
        <p:nvSpPr>
          <p:cNvPr id="16" name="TextBox 15"/>
          <p:cNvSpPr txBox="1"/>
          <p:nvPr/>
        </p:nvSpPr>
        <p:spPr>
          <a:xfrm>
            <a:off x="457200" y="4063531"/>
            <a:ext cx="3830918" cy="1200329"/>
          </a:xfrm>
          <a:prstGeom prst="rect">
            <a:avLst/>
          </a:prstGeom>
          <a:noFill/>
        </p:spPr>
        <p:txBody>
          <a:bodyPr wrap="square" rtlCol="0">
            <a:spAutoFit/>
          </a:bodyPr>
          <a:lstStyle/>
          <a:p>
            <a:r>
              <a:rPr lang="en-US" b="1" dirty="0" smtClean="0"/>
              <a:t>HIV uninfected</a:t>
            </a:r>
          </a:p>
          <a:p>
            <a:r>
              <a:rPr lang="en-US" dirty="0" smtClean="0"/>
              <a:t>Effectiveness 3HP non-inferior to 9H</a:t>
            </a:r>
          </a:p>
          <a:p>
            <a:r>
              <a:rPr lang="en-US" dirty="0" smtClean="0"/>
              <a:t>Higher treatment completion</a:t>
            </a:r>
          </a:p>
          <a:p>
            <a:r>
              <a:rPr lang="en-US" dirty="0" smtClean="0"/>
              <a:t>Lower hepatotoxicity </a:t>
            </a:r>
            <a:endParaRPr lang="en-US" dirty="0"/>
          </a:p>
        </p:txBody>
      </p:sp>
      <p:grpSp>
        <p:nvGrpSpPr>
          <p:cNvPr id="3" name="Group 2"/>
          <p:cNvGrpSpPr/>
          <p:nvPr/>
        </p:nvGrpSpPr>
        <p:grpSpPr>
          <a:xfrm>
            <a:off x="4594136" y="1632041"/>
            <a:ext cx="4454311" cy="3631819"/>
            <a:chOff x="4594136" y="1632041"/>
            <a:chExt cx="4454311" cy="3631819"/>
          </a:xfrm>
        </p:grpSpPr>
        <p:pic>
          <p:nvPicPr>
            <p:cNvPr id="17" name="Picture 16"/>
            <p:cNvPicPr>
              <a:picLocks noChangeAspect="1"/>
            </p:cNvPicPr>
            <p:nvPr/>
          </p:nvPicPr>
          <p:blipFill>
            <a:blip r:embed="rId5"/>
            <a:stretch>
              <a:fillRect/>
            </a:stretch>
          </p:blipFill>
          <p:spPr>
            <a:xfrm>
              <a:off x="4594136" y="2239806"/>
              <a:ext cx="4454311" cy="1736302"/>
            </a:xfrm>
            <a:prstGeom prst="rect">
              <a:avLst/>
            </a:prstGeom>
          </p:spPr>
        </p:pic>
        <p:pic>
          <p:nvPicPr>
            <p:cNvPr id="18" name="Picture 17"/>
            <p:cNvPicPr>
              <a:picLocks noChangeAspect="1"/>
            </p:cNvPicPr>
            <p:nvPr/>
          </p:nvPicPr>
          <p:blipFill>
            <a:blip r:embed="rId6"/>
            <a:stretch>
              <a:fillRect/>
            </a:stretch>
          </p:blipFill>
          <p:spPr>
            <a:xfrm>
              <a:off x="4889500" y="1632041"/>
              <a:ext cx="3797300" cy="584200"/>
            </a:xfrm>
            <a:prstGeom prst="rect">
              <a:avLst/>
            </a:prstGeom>
          </p:spPr>
        </p:pic>
        <p:sp>
          <p:nvSpPr>
            <p:cNvPr id="19" name="TextBox 18"/>
            <p:cNvSpPr txBox="1"/>
            <p:nvPr/>
          </p:nvSpPr>
          <p:spPr>
            <a:xfrm>
              <a:off x="4966447" y="4063531"/>
              <a:ext cx="3720353" cy="1200329"/>
            </a:xfrm>
            <a:prstGeom prst="rect">
              <a:avLst/>
            </a:prstGeom>
            <a:noFill/>
          </p:spPr>
          <p:txBody>
            <a:bodyPr wrap="square" rtlCol="0">
              <a:spAutoFit/>
            </a:bodyPr>
            <a:lstStyle/>
            <a:p>
              <a:r>
                <a:rPr lang="en-US" b="1" dirty="0" smtClean="0"/>
                <a:t>HIV infected</a:t>
              </a:r>
            </a:p>
            <a:p>
              <a:r>
                <a:rPr lang="en-US" dirty="0" smtClean="0"/>
                <a:t>Effectiveness 3HP non-inferior to 9H</a:t>
              </a:r>
            </a:p>
            <a:p>
              <a:r>
                <a:rPr lang="en-US" dirty="0" smtClean="0"/>
                <a:t>Higher treatment completion</a:t>
              </a:r>
            </a:p>
            <a:p>
              <a:r>
                <a:rPr lang="en-US" dirty="0" smtClean="0"/>
                <a:t>Similar tolerability</a:t>
              </a:r>
            </a:p>
          </p:txBody>
        </p:sp>
      </p:grpSp>
      <p:sp>
        <p:nvSpPr>
          <p:cNvPr id="2" name="TextBox 1"/>
          <p:cNvSpPr txBox="1"/>
          <p:nvPr/>
        </p:nvSpPr>
        <p:spPr>
          <a:xfrm>
            <a:off x="2224503" y="5715994"/>
            <a:ext cx="4127230" cy="646331"/>
          </a:xfrm>
          <a:prstGeom prst="rect">
            <a:avLst/>
          </a:prstGeom>
          <a:noFill/>
          <a:ln>
            <a:solidFill>
              <a:srgbClr val="FF0000"/>
            </a:solidFill>
          </a:ln>
        </p:spPr>
        <p:txBody>
          <a:bodyPr wrap="square" rtlCol="0">
            <a:spAutoFit/>
          </a:bodyPr>
          <a:lstStyle/>
          <a:p>
            <a:r>
              <a:rPr lang="en-US" b="1" dirty="0" smtClean="0">
                <a:latin typeface="Arial"/>
                <a:cs typeface="Arial"/>
                <a:sym typeface="Wingdings"/>
              </a:rPr>
              <a:t> A 12-dose, once-weekly, 3-month DOT preventive therapy regimen </a:t>
            </a:r>
            <a:endParaRPr lang="en-US" b="1" dirty="0">
              <a:latin typeface="Arial"/>
              <a:cs typeface="Arial"/>
            </a:endParaRPr>
          </a:p>
        </p:txBody>
      </p:sp>
      <p:pic>
        <p:nvPicPr>
          <p:cNvPr id="20" name="Picture 19"/>
          <p:cNvPicPr>
            <a:picLocks noChangeAspect="1"/>
          </p:cNvPicPr>
          <p:nvPr/>
        </p:nvPicPr>
        <p:blipFill>
          <a:blip r:embed="rId7"/>
          <a:stretch>
            <a:fillRect/>
          </a:stretch>
        </p:blipFill>
        <p:spPr>
          <a:xfrm>
            <a:off x="7075472" y="5222500"/>
            <a:ext cx="1068030" cy="1479925"/>
          </a:xfrm>
          <a:prstGeom prst="rect">
            <a:avLst/>
          </a:prstGeom>
        </p:spPr>
      </p:pic>
    </p:spTree>
    <p:extLst>
      <p:ext uri="{BB962C8B-B14F-4D97-AF65-F5344CB8AC3E}">
        <p14:creationId xmlns:p14="http://schemas.microsoft.com/office/powerpoint/2010/main" val="365150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Z_062414\ACS_WB_signatures\NewDrafts_041514\Figure 4_\ComputeCorrelations_withInnate\PlotGenes_F\INFL_IFN_psvm_groupede_.png"/>
          <p:cNvPicPr>
            <a:picLocks noChangeAspect="1" noChangeArrowheads="1"/>
          </p:cNvPicPr>
          <p:nvPr/>
        </p:nvPicPr>
        <p:blipFill>
          <a:blip r:embed="rId3" cstate="print"/>
          <a:srcRect/>
          <a:stretch>
            <a:fillRect/>
          </a:stretch>
        </p:blipFill>
        <p:spPr bwMode="auto">
          <a:xfrm>
            <a:off x="222548" y="1087111"/>
            <a:ext cx="4887555" cy="3665666"/>
          </a:xfrm>
          <a:prstGeom prst="rect">
            <a:avLst/>
          </a:prstGeom>
          <a:noFill/>
        </p:spPr>
      </p:pic>
      <p:pic>
        <p:nvPicPr>
          <p:cNvPr id="8" name="Picture 6" descr="Satvi Logo"/>
          <p:cNvPicPr>
            <a:picLocks noChangeAspect="1" noChangeArrowheads="1"/>
          </p:cNvPicPr>
          <p:nvPr/>
        </p:nvPicPr>
        <p:blipFill>
          <a:blip r:embed="rId4">
            <a:lum contrast="12000"/>
          </a:blip>
          <a:srcRect/>
          <a:stretch>
            <a:fillRect/>
          </a:stretch>
        </p:blipFill>
        <p:spPr bwMode="auto">
          <a:xfrm>
            <a:off x="7515" y="6426008"/>
            <a:ext cx="1024976" cy="433221"/>
          </a:xfrm>
          <a:prstGeom prst="rect">
            <a:avLst/>
          </a:prstGeom>
          <a:noFill/>
          <a:ln w="9525">
            <a:noFill/>
            <a:miter lim="800000"/>
            <a:headEnd/>
            <a:tailEnd/>
          </a:ln>
        </p:spPr>
      </p:pic>
      <p:sp>
        <p:nvSpPr>
          <p:cNvPr id="7" name="TextBox 6"/>
          <p:cNvSpPr txBox="1"/>
          <p:nvPr/>
        </p:nvSpPr>
        <p:spPr>
          <a:xfrm>
            <a:off x="1032491" y="1871645"/>
            <a:ext cx="3044209" cy="830997"/>
          </a:xfrm>
          <a:prstGeom prst="rect">
            <a:avLst/>
          </a:prstGeom>
          <a:noFill/>
        </p:spPr>
        <p:txBody>
          <a:bodyPr wrap="square" rtlCol="0">
            <a:spAutoFit/>
          </a:bodyPr>
          <a:lstStyle/>
          <a:p>
            <a:r>
              <a:rPr lang="en-US" sz="1600" dirty="0" err="1" smtClean="0">
                <a:solidFill>
                  <a:srgbClr val="00CCCC"/>
                </a:solidFill>
                <a:latin typeface="Arial"/>
                <a:cs typeface="Arial"/>
              </a:rPr>
              <a:t>CoR</a:t>
            </a:r>
            <a:r>
              <a:rPr lang="en-US" sz="1600" dirty="0" smtClean="0">
                <a:solidFill>
                  <a:srgbClr val="00CCCC"/>
                </a:solidFill>
                <a:latin typeface="Arial"/>
                <a:cs typeface="Arial"/>
              </a:rPr>
              <a:t> genes</a:t>
            </a:r>
          </a:p>
          <a:p>
            <a:r>
              <a:rPr lang="en-US" sz="1600" dirty="0" smtClean="0">
                <a:solidFill>
                  <a:srgbClr val="00B050"/>
                </a:solidFill>
                <a:latin typeface="Arial"/>
                <a:cs typeface="Arial"/>
              </a:rPr>
              <a:t>Interferon module</a:t>
            </a:r>
          </a:p>
          <a:p>
            <a:r>
              <a:rPr lang="en-US" sz="1600" dirty="0" smtClean="0">
                <a:solidFill>
                  <a:srgbClr val="FF0000"/>
                </a:solidFill>
                <a:latin typeface="Arial"/>
                <a:cs typeface="Arial"/>
              </a:rPr>
              <a:t>Inflammation module</a:t>
            </a:r>
            <a:endParaRPr lang="en-US" sz="1600" dirty="0">
              <a:solidFill>
                <a:srgbClr val="FF0000"/>
              </a:solidFill>
              <a:latin typeface="Arial"/>
              <a:cs typeface="Arial"/>
            </a:endParaRPr>
          </a:p>
        </p:txBody>
      </p:sp>
      <p:sp>
        <p:nvSpPr>
          <p:cNvPr id="13" name="Title 1"/>
          <p:cNvSpPr>
            <a:spLocks noGrp="1"/>
          </p:cNvSpPr>
          <p:nvPr>
            <p:ph type="title"/>
          </p:nvPr>
        </p:nvSpPr>
        <p:spPr>
          <a:xfrm>
            <a:off x="76200" y="198262"/>
            <a:ext cx="9082608" cy="1041249"/>
          </a:xfrm>
        </p:spPr>
        <p:txBody>
          <a:bodyPr>
            <a:noAutofit/>
          </a:bodyPr>
          <a:lstStyle/>
          <a:p>
            <a:r>
              <a:rPr lang="en-US" sz="2400" b="1" dirty="0"/>
              <a:t>16-gene </a:t>
            </a:r>
            <a:r>
              <a:rPr lang="en-US" sz="2400" b="1" dirty="0" smtClean="0"/>
              <a:t>COR predicts incipient TB disease &gt;1 year </a:t>
            </a:r>
            <a:r>
              <a:rPr lang="en-US" sz="2400" b="1" dirty="0"/>
              <a:t>b</a:t>
            </a:r>
            <a:r>
              <a:rPr lang="en-US" sz="2400" b="1" dirty="0" smtClean="0"/>
              <a:t>efore </a:t>
            </a:r>
            <a:r>
              <a:rPr lang="en-US" sz="2400" b="1" dirty="0"/>
              <a:t>d</a:t>
            </a:r>
            <a:r>
              <a:rPr lang="en-US" sz="2400" b="1" dirty="0" smtClean="0"/>
              <a:t>iagnosis </a:t>
            </a:r>
            <a:br>
              <a:rPr lang="en-US" sz="2400" b="1" dirty="0" smtClean="0"/>
            </a:br>
            <a:r>
              <a:rPr lang="en-US" sz="2400" b="1" dirty="0" smtClean="0"/>
              <a:t>Performance maximal at diagnosis</a:t>
            </a:r>
            <a:endParaRPr lang="en-US" sz="2800" dirty="0">
              <a:solidFill>
                <a:srgbClr val="000000"/>
              </a:solidFill>
              <a:latin typeface="Arial"/>
              <a:cs typeface="Arial"/>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16" t="8392" r="33609" b="50000"/>
          <a:stretch/>
        </p:blipFill>
        <p:spPr bwMode="auto">
          <a:xfrm>
            <a:off x="8289727" y="6247086"/>
            <a:ext cx="854273" cy="60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10191" y="4917877"/>
            <a:ext cx="4276109" cy="584776"/>
          </a:xfrm>
          <a:prstGeom prst="rect">
            <a:avLst/>
          </a:prstGeom>
          <a:noFill/>
        </p:spPr>
        <p:txBody>
          <a:bodyPr wrap="square" rtlCol="0">
            <a:spAutoFit/>
          </a:bodyPr>
          <a:lstStyle/>
          <a:p>
            <a:pPr algn="ctr"/>
            <a:r>
              <a:rPr lang="en-US" sz="1600" i="1" dirty="0" err="1" smtClean="0"/>
              <a:t>Scriba</a:t>
            </a:r>
            <a:r>
              <a:rPr lang="en-US" sz="1600" i="1" dirty="0" smtClean="0"/>
              <a:t>, Penn-Nicholson, </a:t>
            </a:r>
            <a:r>
              <a:rPr lang="en-US" sz="1600" i="1" dirty="0" err="1" smtClean="0"/>
              <a:t>Hanekom</a:t>
            </a:r>
            <a:r>
              <a:rPr lang="en-US" sz="1600" i="1" dirty="0" smtClean="0"/>
              <a:t>, </a:t>
            </a:r>
            <a:r>
              <a:rPr lang="en-US" sz="1600" i="1" dirty="0" err="1" smtClean="0"/>
              <a:t>Suliman</a:t>
            </a:r>
            <a:r>
              <a:rPr lang="en-US" sz="1600" i="1" dirty="0" smtClean="0"/>
              <a:t>, </a:t>
            </a:r>
            <a:r>
              <a:rPr lang="en-US" sz="1600" i="1" dirty="0" err="1" smtClean="0"/>
              <a:t>Kimbung</a:t>
            </a:r>
            <a:r>
              <a:rPr lang="en-US" sz="1600" i="1" dirty="0" smtClean="0"/>
              <a:t> &amp; many others</a:t>
            </a:r>
            <a:endParaRPr lang="en-US" sz="1600" i="1" dirty="0"/>
          </a:p>
        </p:txBody>
      </p: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923547" y="1574800"/>
            <a:ext cx="4058319" cy="3035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3700" y="4945222"/>
            <a:ext cx="2129497" cy="338554"/>
          </a:xfrm>
          <a:prstGeom prst="rect">
            <a:avLst/>
          </a:prstGeom>
          <a:noFill/>
        </p:spPr>
        <p:txBody>
          <a:bodyPr wrap="none" rtlCol="0">
            <a:spAutoFit/>
          </a:bodyPr>
          <a:lstStyle/>
          <a:p>
            <a:r>
              <a:rPr lang="en-US" sz="1600" i="1" dirty="0" err="1" smtClean="0"/>
              <a:t>Gartland</a:t>
            </a:r>
            <a:r>
              <a:rPr lang="en-US" sz="1600" i="1" dirty="0" smtClean="0"/>
              <a:t>, Self &amp; others</a:t>
            </a:r>
            <a:endParaRPr lang="en-US" sz="1600" i="1" dirty="0"/>
          </a:p>
        </p:txBody>
      </p:sp>
      <p:sp>
        <p:nvSpPr>
          <p:cNvPr id="4" name="TextBox 3"/>
          <p:cNvSpPr txBox="1"/>
          <p:nvPr/>
        </p:nvSpPr>
        <p:spPr>
          <a:xfrm>
            <a:off x="0" y="5737160"/>
            <a:ext cx="8966200" cy="707886"/>
          </a:xfrm>
          <a:prstGeom prst="rect">
            <a:avLst/>
          </a:prstGeom>
          <a:noFill/>
        </p:spPr>
        <p:txBody>
          <a:bodyPr wrap="square" rtlCol="0">
            <a:spAutoFit/>
          </a:bodyPr>
          <a:lstStyle/>
          <a:p>
            <a:pPr algn="ctr"/>
            <a:r>
              <a:rPr lang="en-US" sz="2000" b="1" dirty="0"/>
              <a:t>C</a:t>
            </a:r>
            <a:r>
              <a:rPr lang="en-US" sz="2000" b="1" dirty="0" smtClean="0"/>
              <a:t>an the 16-gene Correlate of Risk be used as a triage test </a:t>
            </a:r>
          </a:p>
          <a:p>
            <a:pPr algn="ctr"/>
            <a:r>
              <a:rPr lang="en-US" sz="2000" b="1" dirty="0" smtClean="0"/>
              <a:t>to target curative and preventive therapy? </a:t>
            </a:r>
            <a:endParaRPr lang="en-US" sz="2000" b="1" dirty="0"/>
          </a:p>
        </p:txBody>
      </p:sp>
    </p:spTree>
    <p:extLst>
      <p:ext uri="{BB962C8B-B14F-4D97-AF65-F5344CB8AC3E}">
        <p14:creationId xmlns:p14="http://schemas.microsoft.com/office/powerpoint/2010/main" val="181400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VM1Diagnosis.jpg"/>
          <p:cNvPicPr>
            <a:picLocks noChangeAspect="1"/>
          </p:cNvPicPr>
          <p:nvPr/>
        </p:nvPicPr>
        <p:blipFill rotWithShape="1">
          <a:blip r:embed="rId2">
            <a:extLst>
              <a:ext uri="{28A0092B-C50C-407E-A947-70E740481C1C}">
                <a14:useLocalDpi xmlns:a14="http://schemas.microsoft.com/office/drawing/2010/main" val="0"/>
              </a:ext>
            </a:extLst>
          </a:blip>
          <a:srcRect l="50000" t="66871" r="-60"/>
          <a:stretch/>
        </p:blipFill>
        <p:spPr>
          <a:xfrm>
            <a:off x="145880" y="2044700"/>
            <a:ext cx="5769416" cy="4814529"/>
          </a:xfrm>
          <a:prstGeom prst="rect">
            <a:avLst/>
          </a:prstGeom>
        </p:spPr>
      </p:pic>
      <p:sp>
        <p:nvSpPr>
          <p:cNvPr id="11" name="Text Box 4"/>
          <p:cNvSpPr txBox="1">
            <a:spLocks noChangeArrowheads="1"/>
          </p:cNvSpPr>
          <p:nvPr/>
        </p:nvSpPr>
        <p:spPr bwMode="auto">
          <a:xfrm>
            <a:off x="5718676" y="4476601"/>
            <a:ext cx="759549" cy="1770485"/>
          </a:xfrm>
          <a:prstGeom prst="rect">
            <a:avLst/>
          </a:prstGeom>
          <a:noFill/>
          <a:ln w="9525">
            <a:noFill/>
            <a:miter lim="800000"/>
            <a:headEnd/>
            <a:tailEnd/>
          </a:ln>
        </p:spPr>
        <p:txBody>
          <a:bodyPr wrap="square">
            <a:prstTxWarp prst="textNoShape">
              <a:avLst/>
            </a:prstTxWarp>
            <a:spAutoFit/>
          </a:bodyPr>
          <a:lstStyle/>
          <a:p>
            <a:pPr>
              <a:lnSpc>
                <a:spcPct val="70000"/>
              </a:lnSpc>
              <a:spcBef>
                <a:spcPts val="400"/>
              </a:spcBef>
            </a:pPr>
            <a:r>
              <a:rPr lang="en-US" sz="1100" b="1" u="sng" dirty="0" smtClean="0">
                <a:latin typeface="Arial"/>
                <a:cs typeface="Arial"/>
              </a:rPr>
              <a:t>AUC</a:t>
            </a:r>
          </a:p>
          <a:p>
            <a:pPr>
              <a:lnSpc>
                <a:spcPct val="70000"/>
              </a:lnSpc>
              <a:spcBef>
                <a:spcPts val="400"/>
              </a:spcBef>
            </a:pPr>
            <a:r>
              <a:rPr lang="en-US" sz="1100" b="1" dirty="0" smtClean="0">
                <a:latin typeface="Arial"/>
                <a:cs typeface="Arial"/>
              </a:rPr>
              <a:t>0.909</a:t>
            </a:r>
          </a:p>
          <a:p>
            <a:pPr>
              <a:lnSpc>
                <a:spcPct val="70000"/>
              </a:lnSpc>
              <a:spcBef>
                <a:spcPts val="400"/>
              </a:spcBef>
            </a:pPr>
            <a:r>
              <a:rPr lang="en-US" sz="1100" b="1" dirty="0" smtClean="0">
                <a:latin typeface="Arial"/>
                <a:cs typeface="Arial"/>
              </a:rPr>
              <a:t>0.862</a:t>
            </a:r>
          </a:p>
          <a:p>
            <a:pPr>
              <a:lnSpc>
                <a:spcPct val="70000"/>
              </a:lnSpc>
              <a:spcBef>
                <a:spcPts val="400"/>
              </a:spcBef>
            </a:pPr>
            <a:r>
              <a:rPr lang="en-US" sz="1100" b="1" dirty="0" smtClean="0">
                <a:latin typeface="Arial"/>
                <a:cs typeface="Arial"/>
              </a:rPr>
              <a:t>0.985</a:t>
            </a:r>
          </a:p>
          <a:p>
            <a:pPr>
              <a:lnSpc>
                <a:spcPct val="70000"/>
              </a:lnSpc>
              <a:spcBef>
                <a:spcPts val="400"/>
              </a:spcBef>
            </a:pPr>
            <a:r>
              <a:rPr lang="en-US" sz="1100" b="1" dirty="0" smtClean="0">
                <a:latin typeface="Arial"/>
                <a:cs typeface="Arial"/>
              </a:rPr>
              <a:t>0.937</a:t>
            </a:r>
          </a:p>
          <a:p>
            <a:pPr>
              <a:lnSpc>
                <a:spcPct val="70000"/>
              </a:lnSpc>
              <a:spcBef>
                <a:spcPts val="400"/>
              </a:spcBef>
            </a:pPr>
            <a:r>
              <a:rPr lang="en-US" sz="1100" b="1" dirty="0" smtClean="0">
                <a:latin typeface="Arial"/>
                <a:cs typeface="Arial"/>
              </a:rPr>
              <a:t>0.997</a:t>
            </a:r>
          </a:p>
          <a:p>
            <a:pPr>
              <a:lnSpc>
                <a:spcPct val="70000"/>
              </a:lnSpc>
              <a:spcBef>
                <a:spcPts val="400"/>
              </a:spcBef>
            </a:pPr>
            <a:r>
              <a:rPr lang="en-US" sz="1100" b="1" dirty="0" smtClean="0">
                <a:latin typeface="Arial"/>
                <a:cs typeface="Arial"/>
              </a:rPr>
              <a:t>0.991</a:t>
            </a:r>
          </a:p>
          <a:p>
            <a:pPr>
              <a:lnSpc>
                <a:spcPct val="70000"/>
              </a:lnSpc>
              <a:spcBef>
                <a:spcPts val="400"/>
              </a:spcBef>
            </a:pPr>
            <a:r>
              <a:rPr lang="en-US" sz="1100" b="1" dirty="0" smtClean="0">
                <a:latin typeface="Arial"/>
                <a:cs typeface="Arial"/>
              </a:rPr>
              <a:t>0.945</a:t>
            </a:r>
          </a:p>
          <a:p>
            <a:pPr>
              <a:lnSpc>
                <a:spcPct val="70000"/>
              </a:lnSpc>
              <a:spcBef>
                <a:spcPts val="400"/>
              </a:spcBef>
            </a:pPr>
            <a:r>
              <a:rPr lang="en-US" sz="1100" b="1" dirty="0" smtClean="0">
                <a:latin typeface="Arial"/>
                <a:cs typeface="Arial"/>
              </a:rPr>
              <a:t>0.911</a:t>
            </a:r>
          </a:p>
          <a:p>
            <a:pPr>
              <a:lnSpc>
                <a:spcPct val="70000"/>
              </a:lnSpc>
              <a:spcBef>
                <a:spcPts val="400"/>
              </a:spcBef>
            </a:pPr>
            <a:endParaRPr lang="en-US" sz="1300" b="1" dirty="0" smtClean="0">
              <a:latin typeface="Arial"/>
              <a:cs typeface="Arial"/>
            </a:endParaRPr>
          </a:p>
        </p:txBody>
      </p:sp>
      <p:sp>
        <p:nvSpPr>
          <p:cNvPr id="7" name="Title 1"/>
          <p:cNvSpPr>
            <a:spLocks noGrp="1"/>
          </p:cNvSpPr>
          <p:nvPr>
            <p:ph type="title"/>
          </p:nvPr>
        </p:nvSpPr>
        <p:spPr>
          <a:xfrm>
            <a:off x="457200" y="81912"/>
            <a:ext cx="8229600" cy="1143000"/>
          </a:xfrm>
        </p:spPr>
        <p:txBody>
          <a:bodyPr>
            <a:noAutofit/>
          </a:bodyPr>
          <a:lstStyle/>
          <a:p>
            <a:r>
              <a:rPr lang="en-US" sz="2400" b="1" dirty="0">
                <a:solidFill>
                  <a:srgbClr val="000000"/>
                </a:solidFill>
                <a:latin typeface="Arial"/>
                <a:ea typeface="Lucida Grande"/>
                <a:cs typeface="Arial"/>
              </a:rPr>
              <a:t>Does the </a:t>
            </a:r>
            <a:r>
              <a:rPr lang="en-US" sz="2400" b="1" dirty="0" smtClean="0">
                <a:solidFill>
                  <a:srgbClr val="000000"/>
                </a:solidFill>
                <a:latin typeface="Arial"/>
                <a:ea typeface="Lucida Grande"/>
                <a:cs typeface="Arial"/>
              </a:rPr>
              <a:t>16-gene COR </a:t>
            </a:r>
            <a:r>
              <a:rPr lang="en-US" sz="2400" b="1" dirty="0">
                <a:solidFill>
                  <a:srgbClr val="000000"/>
                </a:solidFill>
                <a:latin typeface="Arial"/>
                <a:ea typeface="Lucida Grande"/>
                <a:cs typeface="Arial"/>
              </a:rPr>
              <a:t>have </a:t>
            </a:r>
            <a:r>
              <a:rPr lang="en-US" sz="2400" b="1" dirty="0" smtClean="0">
                <a:solidFill>
                  <a:srgbClr val="000000"/>
                </a:solidFill>
                <a:latin typeface="Arial"/>
                <a:ea typeface="Lucida Grande"/>
                <a:cs typeface="Arial"/>
              </a:rPr>
              <a:t>diagnostic potential </a:t>
            </a:r>
            <a:br>
              <a:rPr lang="en-US" sz="2400" b="1" dirty="0" smtClean="0">
                <a:solidFill>
                  <a:srgbClr val="000000"/>
                </a:solidFill>
                <a:latin typeface="Arial"/>
                <a:ea typeface="Lucida Grande"/>
                <a:cs typeface="Arial"/>
              </a:rPr>
            </a:br>
            <a:r>
              <a:rPr lang="en-US" sz="2400" b="1" dirty="0" smtClean="0">
                <a:solidFill>
                  <a:srgbClr val="000000"/>
                </a:solidFill>
                <a:latin typeface="Arial"/>
                <a:ea typeface="Lucida Grande"/>
                <a:cs typeface="Arial"/>
              </a:rPr>
              <a:t>as </a:t>
            </a:r>
            <a:r>
              <a:rPr lang="en-US" sz="2400" b="1" dirty="0">
                <a:solidFill>
                  <a:srgbClr val="000000"/>
                </a:solidFill>
                <a:latin typeface="Arial"/>
                <a:ea typeface="Lucida Grande"/>
                <a:cs typeface="Arial"/>
              </a:rPr>
              <a:t>a triage test for </a:t>
            </a:r>
            <a:r>
              <a:rPr lang="en-US" sz="2400" b="1" dirty="0" smtClean="0">
                <a:solidFill>
                  <a:srgbClr val="000000"/>
                </a:solidFill>
                <a:latin typeface="Arial"/>
                <a:ea typeface="Lucida Grande"/>
                <a:cs typeface="Arial"/>
              </a:rPr>
              <a:t>undiagnosed TB?</a:t>
            </a:r>
            <a:endParaRPr lang="en-US" sz="2400" b="1" dirty="0">
              <a:latin typeface="Arial"/>
              <a:cs typeface="Arial"/>
            </a:endParaRPr>
          </a:p>
        </p:txBody>
      </p:sp>
      <p:sp>
        <p:nvSpPr>
          <p:cNvPr id="4" name="TextBox 3"/>
          <p:cNvSpPr txBox="1"/>
          <p:nvPr/>
        </p:nvSpPr>
        <p:spPr>
          <a:xfrm>
            <a:off x="5915296" y="1778000"/>
            <a:ext cx="2905849" cy="2031325"/>
          </a:xfrm>
          <a:prstGeom prst="rect">
            <a:avLst/>
          </a:prstGeom>
          <a:noFill/>
        </p:spPr>
        <p:txBody>
          <a:bodyPr wrap="square" rtlCol="0">
            <a:spAutoFit/>
          </a:bodyPr>
          <a:lstStyle/>
          <a:p>
            <a:pPr algn="ctr"/>
            <a:r>
              <a:rPr lang="en-US" b="1" dirty="0" smtClean="0">
                <a:solidFill>
                  <a:srgbClr val="FF0000"/>
                </a:solidFill>
              </a:rPr>
              <a:t>COR Diagnostic </a:t>
            </a:r>
            <a:r>
              <a:rPr lang="en-US" b="1" dirty="0">
                <a:solidFill>
                  <a:srgbClr val="FF0000"/>
                </a:solidFill>
              </a:rPr>
              <a:t>Performance</a:t>
            </a:r>
          </a:p>
          <a:p>
            <a:pPr algn="ctr"/>
            <a:r>
              <a:rPr lang="en-US" dirty="0"/>
              <a:t>87% sensitivity </a:t>
            </a:r>
          </a:p>
          <a:p>
            <a:pPr algn="ctr"/>
            <a:r>
              <a:rPr lang="en-US" dirty="0"/>
              <a:t>97% </a:t>
            </a:r>
            <a:r>
              <a:rPr lang="en-US" dirty="0" smtClean="0"/>
              <a:t>specificity</a:t>
            </a:r>
          </a:p>
          <a:p>
            <a:pPr algn="ctr"/>
            <a:endParaRPr lang="en-US" dirty="0" smtClean="0"/>
          </a:p>
          <a:p>
            <a:pPr algn="ctr"/>
            <a:r>
              <a:rPr lang="en-US" dirty="0" smtClean="0"/>
              <a:t>(</a:t>
            </a:r>
            <a:r>
              <a:rPr lang="en-US" i="1" dirty="0" smtClean="0"/>
              <a:t>re-parameterized to published </a:t>
            </a:r>
            <a:r>
              <a:rPr lang="en-US" i="1" dirty="0" err="1" smtClean="0"/>
              <a:t>microarrary</a:t>
            </a:r>
            <a:r>
              <a:rPr lang="en-US" i="1" dirty="0" smtClean="0"/>
              <a:t> data</a:t>
            </a:r>
            <a:r>
              <a:rPr lang="en-US" dirty="0" smtClean="0"/>
              <a:t>)</a:t>
            </a:r>
            <a:endParaRPr lang="en-US" dirty="0"/>
          </a:p>
          <a:p>
            <a:endParaRPr lang="en-US" dirty="0"/>
          </a:p>
        </p:txBody>
      </p:sp>
      <p:pic>
        <p:nvPicPr>
          <p:cNvPr id="8" name="Picture 6" descr="Satvi Logo"/>
          <p:cNvPicPr>
            <a:picLocks noChangeAspect="1" noChangeArrowheads="1"/>
          </p:cNvPicPr>
          <p:nvPr/>
        </p:nvPicPr>
        <p:blipFill>
          <a:blip r:embed="rId3">
            <a:lum contrast="12000"/>
          </a:blip>
          <a:srcRect/>
          <a:stretch>
            <a:fillRect/>
          </a:stretch>
        </p:blipFill>
        <p:spPr bwMode="auto">
          <a:xfrm>
            <a:off x="7515" y="6426008"/>
            <a:ext cx="1024976" cy="433221"/>
          </a:xfrm>
          <a:prstGeom prst="rect">
            <a:avLst/>
          </a:prstGeom>
          <a:noFill/>
          <a:ln w="9525">
            <a:noFill/>
            <a:miter lim="800000"/>
            <a:headEnd/>
            <a:tailEnd/>
          </a:ln>
        </p:spPr>
      </p:pic>
      <p:pic>
        <p:nvPicPr>
          <p:cNvPr id="10" name="Picture 9"/>
          <p:cNvPicPr>
            <a:picLocks noChangeAspect="1"/>
          </p:cNvPicPr>
          <p:nvPr/>
        </p:nvPicPr>
        <p:blipFill>
          <a:blip r:embed="rId4"/>
          <a:stretch>
            <a:fillRect/>
          </a:stretch>
        </p:blipFill>
        <p:spPr>
          <a:xfrm>
            <a:off x="317501" y="1224912"/>
            <a:ext cx="2534404" cy="654688"/>
          </a:xfrm>
          <a:prstGeom prst="rect">
            <a:avLst/>
          </a:prstGeom>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16" t="8392" r="33609" b="50000"/>
          <a:stretch/>
        </p:blipFill>
        <p:spPr bwMode="auto">
          <a:xfrm>
            <a:off x="8289727" y="6247086"/>
            <a:ext cx="854273" cy="60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9425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19</a:t>
            </a:fld>
            <a:endParaRPr lang="en-US" dirty="0"/>
          </a:p>
        </p:txBody>
      </p:sp>
      <p:pic>
        <p:nvPicPr>
          <p:cNvPr id="13" name="Picture 12"/>
          <p:cNvPicPr>
            <a:picLocks noChangeAspect="1"/>
          </p:cNvPicPr>
          <p:nvPr/>
        </p:nvPicPr>
        <p:blipFill>
          <a:blip r:embed="rId3"/>
          <a:stretch>
            <a:fillRect/>
          </a:stretch>
        </p:blipFill>
        <p:spPr>
          <a:xfrm>
            <a:off x="241301" y="832082"/>
            <a:ext cx="4977912" cy="5524268"/>
          </a:xfrm>
          <a:prstGeom prst="rect">
            <a:avLst/>
          </a:prstGeom>
        </p:spPr>
      </p:pic>
      <p:sp>
        <p:nvSpPr>
          <p:cNvPr id="3" name="TextBox 2"/>
          <p:cNvSpPr txBox="1"/>
          <p:nvPr/>
        </p:nvSpPr>
        <p:spPr>
          <a:xfrm>
            <a:off x="711200" y="166132"/>
            <a:ext cx="7816850" cy="461665"/>
          </a:xfrm>
          <a:prstGeom prst="rect">
            <a:avLst/>
          </a:prstGeom>
          <a:noFill/>
        </p:spPr>
        <p:txBody>
          <a:bodyPr wrap="square" rtlCol="0">
            <a:spAutoFit/>
          </a:bodyPr>
          <a:lstStyle/>
          <a:p>
            <a:pPr algn="ctr"/>
            <a:r>
              <a:rPr lang="en-US" sz="2400" b="1" dirty="0" smtClean="0"/>
              <a:t>A 16-gene COR-targeted Screen &amp; Treat Strategy for TB?</a:t>
            </a:r>
            <a:endParaRPr lang="en-US" sz="2400" b="1" dirty="0"/>
          </a:p>
        </p:txBody>
      </p:sp>
      <p:sp>
        <p:nvSpPr>
          <p:cNvPr id="39" name="TextBox 38"/>
          <p:cNvSpPr txBox="1"/>
          <p:nvPr/>
        </p:nvSpPr>
        <p:spPr>
          <a:xfrm>
            <a:off x="4711701" y="5444369"/>
            <a:ext cx="4165600" cy="523220"/>
          </a:xfrm>
          <a:prstGeom prst="rect">
            <a:avLst/>
          </a:prstGeom>
          <a:noFill/>
        </p:spPr>
        <p:txBody>
          <a:bodyPr wrap="square" rtlCol="0">
            <a:spAutoFit/>
          </a:bodyPr>
          <a:lstStyle/>
          <a:p>
            <a:pPr algn="ctr"/>
            <a:r>
              <a:rPr lang="en-US" sz="1400" i="1" dirty="0" err="1" smtClean="0"/>
              <a:t>Scriba</a:t>
            </a:r>
            <a:r>
              <a:rPr lang="en-US" sz="1400" i="1" dirty="0" smtClean="0"/>
              <a:t>, Penn-Nicholson, </a:t>
            </a:r>
            <a:r>
              <a:rPr lang="en-US" sz="1400" i="1" dirty="0" err="1" smtClean="0"/>
              <a:t>Suliman</a:t>
            </a:r>
            <a:r>
              <a:rPr lang="en-US" sz="1400" i="1" dirty="0" smtClean="0"/>
              <a:t>, </a:t>
            </a:r>
            <a:r>
              <a:rPr lang="en-US" sz="1400" i="1" dirty="0" err="1" smtClean="0"/>
              <a:t>Darboe</a:t>
            </a:r>
            <a:r>
              <a:rPr lang="en-US" sz="1400" i="1" dirty="0" smtClean="0"/>
              <a:t>, </a:t>
            </a:r>
            <a:r>
              <a:rPr lang="en-US" sz="1400" i="1" dirty="0" err="1" smtClean="0"/>
              <a:t>Kimbung</a:t>
            </a:r>
            <a:r>
              <a:rPr lang="en-US" sz="1400" i="1" dirty="0" smtClean="0"/>
              <a:t>, many others</a:t>
            </a:r>
            <a:endParaRPr lang="en-US" sz="1400" i="1" dirty="0"/>
          </a:p>
        </p:txBody>
      </p:sp>
      <p:sp>
        <p:nvSpPr>
          <p:cNvPr id="6" name="TextBox 5"/>
          <p:cNvSpPr txBox="1"/>
          <p:nvPr/>
        </p:nvSpPr>
        <p:spPr>
          <a:xfrm>
            <a:off x="5219213" y="1587500"/>
            <a:ext cx="3860800" cy="3416320"/>
          </a:xfrm>
          <a:prstGeom prst="rect">
            <a:avLst/>
          </a:prstGeom>
          <a:noFill/>
        </p:spPr>
        <p:txBody>
          <a:bodyPr wrap="square" rtlCol="0">
            <a:spAutoFit/>
          </a:bodyPr>
          <a:lstStyle/>
          <a:p>
            <a:pPr algn="ctr"/>
            <a:r>
              <a:rPr lang="en-US" dirty="0" smtClean="0"/>
              <a:t>Manipulate COR sensitivity % specificity for different purposes</a:t>
            </a:r>
          </a:p>
          <a:p>
            <a:pPr algn="ctr"/>
            <a:endParaRPr lang="en-US" dirty="0"/>
          </a:p>
          <a:p>
            <a:pPr algn="ctr"/>
            <a:r>
              <a:rPr lang="en-US" dirty="0" smtClean="0"/>
              <a:t>80% COR vote threshold</a:t>
            </a:r>
          </a:p>
          <a:p>
            <a:pPr algn="ctr"/>
            <a:r>
              <a:rPr lang="en-US" dirty="0" smtClean="0"/>
              <a:t>Investigation for Active TB</a:t>
            </a:r>
          </a:p>
          <a:p>
            <a:pPr algn="ctr"/>
            <a:r>
              <a:rPr lang="en-US" dirty="0" smtClean="0"/>
              <a:t>Curative/Preventive Therapy</a:t>
            </a:r>
          </a:p>
          <a:p>
            <a:pPr algn="ctr"/>
            <a:r>
              <a:rPr lang="en-US" dirty="0" smtClean="0"/>
              <a:t> </a:t>
            </a:r>
            <a:endParaRPr lang="en-US" dirty="0" smtClean="0">
              <a:sym typeface="Wingdings"/>
            </a:endParaRPr>
          </a:p>
          <a:p>
            <a:pPr algn="ctr"/>
            <a:r>
              <a:rPr lang="en-US" dirty="0" smtClean="0">
                <a:sym typeface="Wingdings"/>
              </a:rPr>
              <a:t>60-80% COR vote threshold </a:t>
            </a:r>
            <a:endParaRPr lang="en-US" dirty="0">
              <a:sym typeface="Wingdings"/>
            </a:endParaRPr>
          </a:p>
          <a:p>
            <a:pPr algn="ctr"/>
            <a:r>
              <a:rPr lang="en-US" dirty="0">
                <a:sym typeface="Wingdings"/>
              </a:rPr>
              <a:t>P</a:t>
            </a:r>
            <a:r>
              <a:rPr lang="en-US" dirty="0" smtClean="0">
                <a:sym typeface="Wingdings"/>
              </a:rPr>
              <a:t>reventive </a:t>
            </a:r>
            <a:r>
              <a:rPr lang="en-US" dirty="0">
                <a:sym typeface="Wingdings"/>
              </a:rPr>
              <a:t>T</a:t>
            </a:r>
            <a:r>
              <a:rPr lang="en-US" dirty="0" smtClean="0">
                <a:sym typeface="Wingdings"/>
              </a:rPr>
              <a:t>herapy</a:t>
            </a:r>
          </a:p>
          <a:p>
            <a:pPr algn="ctr"/>
            <a:endParaRPr lang="en-US" dirty="0">
              <a:sym typeface="Wingdings"/>
            </a:endParaRPr>
          </a:p>
          <a:p>
            <a:pPr algn="ctr"/>
            <a:r>
              <a:rPr lang="en-US" dirty="0" smtClean="0">
                <a:sym typeface="Wingdings"/>
              </a:rPr>
              <a:t>&lt;60% COR vote threshold </a:t>
            </a:r>
          </a:p>
          <a:p>
            <a:pPr algn="ctr"/>
            <a:r>
              <a:rPr lang="en-US" dirty="0">
                <a:sym typeface="Wingdings"/>
              </a:rPr>
              <a:t>N</a:t>
            </a:r>
            <a:r>
              <a:rPr lang="en-US" dirty="0" smtClean="0">
                <a:sym typeface="Wingdings"/>
              </a:rPr>
              <a:t>o intervention</a:t>
            </a:r>
            <a:endParaRPr lang="en-US" dirty="0"/>
          </a:p>
        </p:txBody>
      </p:sp>
      <p:pic>
        <p:nvPicPr>
          <p:cNvPr id="40" name="Picture 39" descr="Screen shot 2011-02-16 at 12.35.5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Tree>
    <p:extLst>
      <p:ext uri="{BB962C8B-B14F-4D97-AF65-F5344CB8AC3E}">
        <p14:creationId xmlns:p14="http://schemas.microsoft.com/office/powerpoint/2010/main" val="59551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620688"/>
            <a:ext cx="8522838" cy="3960440"/>
          </a:xfrm>
          <a:prstGeom prst="rect">
            <a:avLst/>
          </a:prstGeom>
        </p:spPr>
      </p:pic>
      <p:sp>
        <p:nvSpPr>
          <p:cNvPr id="3" name="TextBox 2"/>
          <p:cNvSpPr txBox="1"/>
          <p:nvPr/>
        </p:nvSpPr>
        <p:spPr>
          <a:xfrm>
            <a:off x="1514430" y="5085184"/>
            <a:ext cx="6846299" cy="1200328"/>
          </a:xfrm>
          <a:prstGeom prst="rect">
            <a:avLst/>
          </a:prstGeom>
          <a:noFill/>
        </p:spPr>
        <p:txBody>
          <a:bodyPr wrap="square" rtlCol="0">
            <a:spAutoFit/>
          </a:bodyPr>
          <a:lstStyle/>
          <a:p>
            <a:pPr algn="ctr"/>
            <a:r>
              <a:rPr lang="en-US" sz="2400" b="1" dirty="0" smtClean="0"/>
              <a:t>The global TB epidemic has peaked</a:t>
            </a:r>
          </a:p>
          <a:p>
            <a:pPr algn="ctr"/>
            <a:r>
              <a:rPr lang="en-US" sz="2400" b="1" dirty="0"/>
              <a:t>TB incidence rate </a:t>
            </a:r>
            <a:r>
              <a:rPr lang="en-US" sz="2400" b="1" dirty="0" smtClean="0"/>
              <a:t>falling at </a:t>
            </a:r>
            <a:r>
              <a:rPr lang="en-US" sz="2400" b="1" dirty="0"/>
              <a:t>1.5% per year </a:t>
            </a:r>
            <a:endParaRPr lang="en-US" sz="2400" b="1" dirty="0" smtClean="0"/>
          </a:p>
          <a:p>
            <a:pPr algn="ctr"/>
            <a:r>
              <a:rPr lang="en-US" sz="2400" b="1" dirty="0" smtClean="0"/>
              <a:t>Not fast enough to meet TB control goals</a:t>
            </a:r>
            <a:endParaRPr lang="en-US" sz="2400" b="1" dirty="0"/>
          </a:p>
        </p:txBody>
      </p:sp>
      <p:sp>
        <p:nvSpPr>
          <p:cNvPr id="5" name="Slide Number Placeholder 4"/>
          <p:cNvSpPr>
            <a:spLocks noGrp="1"/>
          </p:cNvSpPr>
          <p:nvPr>
            <p:ph type="sldNum" sz="quarter" idx="12"/>
          </p:nvPr>
        </p:nvSpPr>
        <p:spPr/>
        <p:txBody>
          <a:bodyPr/>
          <a:lstStyle/>
          <a:p>
            <a:fld id="{37525670-AF36-4173-ACA1-C21CCC7EF568}" type="slidenum">
              <a:rPr lang="en-US" smtClean="0"/>
              <a:t>2</a:t>
            </a:fld>
            <a:endParaRPr lang="en-US"/>
          </a:p>
        </p:txBody>
      </p:sp>
    </p:spTree>
    <p:extLst>
      <p:ext uri="{BB962C8B-B14F-4D97-AF65-F5344CB8AC3E}">
        <p14:creationId xmlns:p14="http://schemas.microsoft.com/office/powerpoint/2010/main" val="34788785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20</a:t>
            </a:fld>
            <a:endParaRPr lang="en-US"/>
          </a:p>
        </p:txBody>
      </p:sp>
      <p:sp>
        <p:nvSpPr>
          <p:cNvPr id="2" name="Rectangle 1"/>
          <p:cNvSpPr/>
          <p:nvPr/>
        </p:nvSpPr>
        <p:spPr>
          <a:xfrm>
            <a:off x="251520" y="4070038"/>
            <a:ext cx="8784976" cy="1938992"/>
          </a:xfrm>
          <a:prstGeom prst="rect">
            <a:avLst/>
          </a:prstGeom>
        </p:spPr>
        <p:txBody>
          <a:bodyPr wrap="square">
            <a:spAutoFit/>
          </a:bodyPr>
          <a:lstStyle/>
          <a:p>
            <a:r>
              <a:rPr lang="en-US" sz="2000" b="1" dirty="0"/>
              <a:t>Primary Aims </a:t>
            </a:r>
            <a:endParaRPr lang="en-US" sz="2000" dirty="0"/>
          </a:p>
          <a:p>
            <a:r>
              <a:rPr lang="en-US" sz="2000" i="1" dirty="0"/>
              <a:t>1</a:t>
            </a:r>
            <a:r>
              <a:rPr lang="en-US" sz="2000" dirty="0"/>
              <a:t>: Test whether preventive therapy (3HP) reduces the rate </a:t>
            </a:r>
            <a:r>
              <a:rPr lang="en-US" sz="2000" dirty="0" smtClean="0"/>
              <a:t>of incident </a:t>
            </a:r>
            <a:r>
              <a:rPr lang="en-US" sz="2000" dirty="0"/>
              <a:t>TB disease, compared to standard of care (active surveillance), in COR+ </a:t>
            </a:r>
            <a:r>
              <a:rPr lang="en-US" sz="2000" dirty="0" smtClean="0"/>
              <a:t>persons</a:t>
            </a:r>
          </a:p>
          <a:p>
            <a:endParaRPr lang="en-US" sz="2000" dirty="0"/>
          </a:p>
          <a:p>
            <a:r>
              <a:rPr lang="en-US" sz="2000" i="1" dirty="0"/>
              <a:t>2: </a:t>
            </a:r>
            <a:r>
              <a:rPr lang="en-US" sz="2000" dirty="0"/>
              <a:t>Test whether COR status differentiates persons with cumulative prevalent or incident TB disease from persons without TB </a:t>
            </a:r>
            <a:r>
              <a:rPr lang="en-US" sz="2000" dirty="0" smtClean="0"/>
              <a:t>disease</a:t>
            </a:r>
            <a:r>
              <a:rPr lang="en-US" sz="2000" dirty="0"/>
              <a:t>	</a:t>
            </a:r>
          </a:p>
        </p:txBody>
      </p:sp>
      <p:sp>
        <p:nvSpPr>
          <p:cNvPr id="12" name="TextBox 11"/>
          <p:cNvSpPr txBox="1"/>
          <p:nvPr/>
        </p:nvSpPr>
        <p:spPr>
          <a:xfrm>
            <a:off x="251520" y="188640"/>
            <a:ext cx="8568952" cy="3785652"/>
          </a:xfrm>
          <a:prstGeom prst="rect">
            <a:avLst/>
          </a:prstGeom>
          <a:noFill/>
        </p:spPr>
        <p:txBody>
          <a:bodyPr wrap="square" rtlCol="0">
            <a:spAutoFit/>
          </a:bodyPr>
          <a:lstStyle/>
          <a:p>
            <a:pPr algn="ctr"/>
            <a:r>
              <a:rPr lang="en-US" sz="2400" b="1" dirty="0" smtClean="0"/>
              <a:t>The </a:t>
            </a:r>
            <a:r>
              <a:rPr lang="en-US" sz="2400" b="1" dirty="0"/>
              <a:t>Correlate of Risk Targeted Intervention Study (CORTIS) </a:t>
            </a:r>
            <a:endParaRPr lang="en-US" sz="2400" b="1" dirty="0" smtClean="0"/>
          </a:p>
          <a:p>
            <a:pPr algn="ctr"/>
            <a:r>
              <a:rPr lang="en-US" dirty="0" err="1">
                <a:latin typeface="Arial"/>
                <a:cs typeface="Arial"/>
              </a:rPr>
              <a:t>ClinicalTrials.gov</a:t>
            </a:r>
            <a:r>
              <a:rPr lang="en-US" dirty="0">
                <a:latin typeface="Arial"/>
                <a:cs typeface="Arial"/>
              </a:rPr>
              <a:t> </a:t>
            </a:r>
            <a:r>
              <a:rPr lang="is-IS" dirty="0">
                <a:latin typeface="Arial"/>
                <a:cs typeface="Arial"/>
              </a:rPr>
              <a:t>NCT02735590</a:t>
            </a:r>
            <a:r>
              <a:rPr lang="en-US" dirty="0">
                <a:latin typeface="Arial"/>
                <a:cs typeface="Arial"/>
              </a:rPr>
              <a:t> </a:t>
            </a:r>
            <a:endParaRPr lang="en-US" b="1" dirty="0" smtClean="0"/>
          </a:p>
          <a:p>
            <a:endParaRPr lang="en-US" dirty="0"/>
          </a:p>
          <a:p>
            <a:r>
              <a:rPr lang="en-US" sz="2000" b="1" dirty="0"/>
              <a:t>A Randomized, Partially-blinded, Clinical Trial of Isoniazid and </a:t>
            </a:r>
            <a:r>
              <a:rPr lang="en-US" sz="2000" b="1" dirty="0" err="1"/>
              <a:t>Rifapentine</a:t>
            </a:r>
            <a:r>
              <a:rPr lang="en-US" sz="2000" b="1" dirty="0"/>
              <a:t> (3HP) Therapy to Prevent Pulmonary Tuberculosis in High-risk Individuals Identified by a </a:t>
            </a:r>
            <a:r>
              <a:rPr lang="en-US" sz="2000" b="1" dirty="0" err="1"/>
              <a:t>Transcriptomic</a:t>
            </a:r>
            <a:r>
              <a:rPr lang="en-US" sz="2000" b="1" dirty="0"/>
              <a:t> Correlate of Risk </a:t>
            </a:r>
            <a:endParaRPr lang="en-US" sz="2000" b="1" dirty="0" smtClean="0"/>
          </a:p>
          <a:p>
            <a:endParaRPr lang="en-US" sz="2000" dirty="0" smtClean="0"/>
          </a:p>
          <a:p>
            <a:r>
              <a:rPr lang="en-US" sz="2000" dirty="0" smtClean="0"/>
              <a:t>Screen </a:t>
            </a:r>
            <a:r>
              <a:rPr lang="en-US" sz="2000" dirty="0"/>
              <a:t>&gt;</a:t>
            </a:r>
            <a:r>
              <a:rPr lang="en-US" sz="2000" dirty="0" smtClean="0"/>
              <a:t>10,000 HIV uninfected SA adult volunteers</a:t>
            </a:r>
            <a:endParaRPr lang="en-US" sz="2000" dirty="0"/>
          </a:p>
          <a:p>
            <a:r>
              <a:rPr lang="en-US" sz="2000" dirty="0" smtClean="0"/>
              <a:t>TB endemic communities</a:t>
            </a:r>
          </a:p>
          <a:p>
            <a:r>
              <a:rPr lang="en-US" sz="2000" dirty="0" smtClean="0"/>
              <a:t>Randomize on 16-gene COR+/- result</a:t>
            </a:r>
          </a:p>
          <a:p>
            <a:r>
              <a:rPr lang="en-US" sz="2000" dirty="0" err="1" smtClean="0"/>
              <a:t>Enrol</a:t>
            </a:r>
            <a:r>
              <a:rPr lang="en-US" sz="2000" dirty="0" smtClean="0"/>
              <a:t> 3,200 </a:t>
            </a:r>
            <a:r>
              <a:rPr lang="en-US" sz="2000" dirty="0"/>
              <a:t>participants </a:t>
            </a:r>
            <a:r>
              <a:rPr lang="en-US" sz="2000" dirty="0" smtClean="0"/>
              <a:t>(1,500 </a:t>
            </a:r>
            <a:r>
              <a:rPr lang="en-US" sz="2000" dirty="0"/>
              <a:t>COR+ and 1,700 COR-)</a:t>
            </a:r>
          </a:p>
          <a:p>
            <a:endParaRPr lang="en-US" sz="2000" b="1" dirty="0"/>
          </a:p>
        </p:txBody>
      </p:sp>
      <p:pic>
        <p:nvPicPr>
          <p:cNvPr id="3" name="Picture 2"/>
          <p:cNvPicPr>
            <a:picLocks noChangeAspect="1"/>
          </p:cNvPicPr>
          <p:nvPr/>
        </p:nvPicPr>
        <p:blipFill>
          <a:blip r:embed="rId3"/>
          <a:stretch>
            <a:fillRect/>
          </a:stretch>
        </p:blipFill>
        <p:spPr>
          <a:xfrm>
            <a:off x="5892305" y="2095500"/>
            <a:ext cx="3009230" cy="1974538"/>
          </a:xfrm>
          <a:prstGeom prst="rect">
            <a:avLst/>
          </a:prstGeom>
        </p:spPr>
      </p:pic>
      <p:pic>
        <p:nvPicPr>
          <p:cNvPr id="13" name="Picture 12" descr="Screen shot 2011-02-16 at 12.35.5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Tree>
    <p:extLst>
      <p:ext uri="{BB962C8B-B14F-4D97-AF65-F5344CB8AC3E}">
        <p14:creationId xmlns:p14="http://schemas.microsoft.com/office/powerpoint/2010/main" val="17322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21</a:t>
            </a:fld>
            <a:endParaRPr lang="en-US"/>
          </a:p>
        </p:txBody>
      </p:sp>
      <p:sp>
        <p:nvSpPr>
          <p:cNvPr id="2" name="TextBox 1"/>
          <p:cNvSpPr txBox="1"/>
          <p:nvPr/>
        </p:nvSpPr>
        <p:spPr>
          <a:xfrm>
            <a:off x="251520" y="226740"/>
            <a:ext cx="8784976" cy="2215991"/>
          </a:xfrm>
          <a:prstGeom prst="rect">
            <a:avLst/>
          </a:prstGeom>
          <a:noFill/>
        </p:spPr>
        <p:txBody>
          <a:bodyPr wrap="square" rtlCol="0">
            <a:spAutoFit/>
          </a:bodyPr>
          <a:lstStyle/>
          <a:p>
            <a:pPr algn="ctr"/>
            <a:r>
              <a:rPr lang="en-US" sz="2000" b="1" dirty="0"/>
              <a:t>The Correlate of Risk Targeted Intervention Study (CORTIS) </a:t>
            </a:r>
          </a:p>
          <a:p>
            <a:pPr algn="ctr"/>
            <a:r>
              <a:rPr lang="en-US" sz="2000" dirty="0" err="1">
                <a:latin typeface="Arial"/>
                <a:cs typeface="Arial"/>
              </a:rPr>
              <a:t>ClinicalTrials.gov</a:t>
            </a:r>
            <a:r>
              <a:rPr lang="en-US" sz="2000" dirty="0">
                <a:latin typeface="Arial"/>
                <a:cs typeface="Arial"/>
              </a:rPr>
              <a:t> </a:t>
            </a:r>
            <a:r>
              <a:rPr lang="is-IS" sz="2000" dirty="0">
                <a:latin typeface="Arial"/>
                <a:cs typeface="Arial"/>
              </a:rPr>
              <a:t>NCT02735590</a:t>
            </a:r>
            <a:r>
              <a:rPr lang="en-US" sz="2000" dirty="0">
                <a:latin typeface="Arial"/>
                <a:cs typeface="Arial"/>
              </a:rPr>
              <a:t> </a:t>
            </a:r>
            <a:endParaRPr lang="en-US" sz="2000" dirty="0" smtClean="0">
              <a:latin typeface="Arial"/>
              <a:cs typeface="Arial"/>
            </a:endParaRPr>
          </a:p>
          <a:p>
            <a:pPr algn="ctr"/>
            <a:endParaRPr lang="en-US" sz="2000" b="1" dirty="0"/>
          </a:p>
          <a:p>
            <a:pPr algn="ctr"/>
            <a:r>
              <a:rPr lang="en-US" dirty="0" smtClean="0"/>
              <a:t>COR+ Treatment Arm: open-label high dose INH and </a:t>
            </a:r>
            <a:r>
              <a:rPr lang="en-US" dirty="0" err="1" smtClean="0"/>
              <a:t>Rifapentine</a:t>
            </a:r>
            <a:r>
              <a:rPr lang="en-US" dirty="0" smtClean="0"/>
              <a:t> (12 weekly DOT doses)</a:t>
            </a:r>
          </a:p>
          <a:p>
            <a:pPr algn="ctr"/>
            <a:endParaRPr lang="en-US" sz="800" dirty="0" smtClean="0"/>
          </a:p>
          <a:p>
            <a:pPr algn="ctr"/>
            <a:r>
              <a:rPr lang="en-US" dirty="0" smtClean="0"/>
              <a:t>Blinded COR+ and COR- Observation Arm: active TB surveillance </a:t>
            </a:r>
            <a:endParaRPr lang="en-US" sz="800" dirty="0"/>
          </a:p>
          <a:p>
            <a:pPr algn="ctr"/>
            <a:endParaRPr lang="en-US" sz="800" dirty="0" smtClean="0"/>
          </a:p>
          <a:p>
            <a:pPr algn="ctr"/>
            <a:r>
              <a:rPr lang="en-US" dirty="0" smtClean="0"/>
              <a:t>Investigation for TB disease at baseline, symptom-triggered, end of 15 months follow up</a:t>
            </a:r>
          </a:p>
          <a:p>
            <a:pPr algn="ctr"/>
            <a:endParaRPr lang="en-US" sz="800" dirty="0"/>
          </a:p>
        </p:txBody>
      </p:sp>
      <p:pic>
        <p:nvPicPr>
          <p:cNvPr id="9" name="Picture 8" descr="Screen shot 2011-02-16 at 12.35.5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1892300" y="2442731"/>
            <a:ext cx="5727700" cy="3990975"/>
          </a:xfrm>
          <a:prstGeom prst="rect">
            <a:avLst/>
          </a:prstGeom>
          <a:noFill/>
          <a:ln>
            <a:noFill/>
          </a:ln>
        </p:spPr>
      </p:pic>
    </p:spTree>
    <p:extLst>
      <p:ext uri="{BB962C8B-B14F-4D97-AF65-F5344CB8AC3E}">
        <p14:creationId xmlns:p14="http://schemas.microsoft.com/office/powerpoint/2010/main" val="2636509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22</a:t>
            </a:fld>
            <a:endParaRPr lang="en-US"/>
          </a:p>
        </p:txBody>
      </p:sp>
      <p:sp>
        <p:nvSpPr>
          <p:cNvPr id="2" name="TextBox 1"/>
          <p:cNvSpPr txBox="1"/>
          <p:nvPr/>
        </p:nvSpPr>
        <p:spPr>
          <a:xfrm>
            <a:off x="251520" y="226740"/>
            <a:ext cx="8784976" cy="2369880"/>
          </a:xfrm>
          <a:prstGeom prst="rect">
            <a:avLst/>
          </a:prstGeom>
          <a:noFill/>
        </p:spPr>
        <p:txBody>
          <a:bodyPr wrap="square" rtlCol="0">
            <a:spAutoFit/>
          </a:bodyPr>
          <a:lstStyle/>
          <a:p>
            <a:pPr algn="ctr"/>
            <a:r>
              <a:rPr lang="en-US" sz="2000" b="1" dirty="0"/>
              <a:t>The Correlate of Risk Targeted Intervention Study (CORTIS) </a:t>
            </a:r>
          </a:p>
          <a:p>
            <a:pPr algn="ctr"/>
            <a:r>
              <a:rPr lang="en-US" sz="2000" dirty="0" err="1">
                <a:latin typeface="Arial"/>
                <a:cs typeface="Arial"/>
              </a:rPr>
              <a:t>ClinicalTrials.gov</a:t>
            </a:r>
            <a:r>
              <a:rPr lang="en-US" sz="2000" dirty="0">
                <a:latin typeface="Arial"/>
                <a:cs typeface="Arial"/>
              </a:rPr>
              <a:t> </a:t>
            </a:r>
            <a:r>
              <a:rPr lang="is-IS" sz="2000" dirty="0">
                <a:latin typeface="Arial"/>
                <a:cs typeface="Arial"/>
              </a:rPr>
              <a:t>NCT02735590</a:t>
            </a:r>
            <a:r>
              <a:rPr lang="en-US" sz="2000" dirty="0">
                <a:latin typeface="Arial"/>
                <a:cs typeface="Arial"/>
              </a:rPr>
              <a:t> </a:t>
            </a:r>
            <a:endParaRPr lang="en-US" sz="2000" dirty="0" smtClean="0">
              <a:latin typeface="Arial"/>
              <a:cs typeface="Arial"/>
            </a:endParaRPr>
          </a:p>
          <a:p>
            <a:pPr algn="ctr"/>
            <a:endParaRPr lang="en-US" sz="2000" b="1" dirty="0"/>
          </a:p>
          <a:p>
            <a:pPr algn="ctr"/>
            <a:r>
              <a:rPr lang="en-US" dirty="0" smtClean="0"/>
              <a:t>COR+ Treatment Arm: open-label high dose INH and </a:t>
            </a:r>
            <a:r>
              <a:rPr lang="en-US" dirty="0" err="1" smtClean="0"/>
              <a:t>Rifapentine</a:t>
            </a:r>
            <a:r>
              <a:rPr lang="en-US" dirty="0" smtClean="0"/>
              <a:t> (12 weekly DOT doses)</a:t>
            </a:r>
          </a:p>
          <a:p>
            <a:pPr algn="ctr"/>
            <a:endParaRPr lang="en-US" dirty="0" smtClean="0"/>
          </a:p>
          <a:p>
            <a:pPr algn="ctr"/>
            <a:r>
              <a:rPr lang="en-US" dirty="0" smtClean="0"/>
              <a:t>Blinded COR+ and COR- Observation Arm: active TB surveillance </a:t>
            </a:r>
            <a:endParaRPr lang="en-US" sz="800" dirty="0"/>
          </a:p>
          <a:p>
            <a:pPr algn="ctr"/>
            <a:endParaRPr lang="en-US" sz="800" dirty="0" smtClean="0"/>
          </a:p>
          <a:p>
            <a:pPr algn="ctr"/>
            <a:r>
              <a:rPr lang="en-US" dirty="0" smtClean="0"/>
              <a:t>Investigation for TB disease at baseline, symptom-triggered, end of 15 months follow up</a:t>
            </a:r>
          </a:p>
          <a:p>
            <a:pPr algn="ctr"/>
            <a:endParaRPr lang="en-US" sz="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2901" y="2847503"/>
            <a:ext cx="4069999" cy="2661822"/>
          </a:xfrm>
          <a:prstGeom prst="rect">
            <a:avLst/>
          </a:prstGeom>
          <a:noFill/>
          <a:ln>
            <a:noFill/>
          </a:ln>
          <a:extLst>
            <a:ext uri="{FAA26D3D-D897-4be2-8F04-BA451C77F1D7}">
              <ma14:placeholderFlag xmlns:ma14="http://schemas.microsoft.com/office/mac/drawingml/2011/main"/>
            </a:ext>
          </a:extLst>
        </p:spPr>
      </p:pic>
      <p:sp>
        <p:nvSpPr>
          <p:cNvPr id="3" name="TextBox 2"/>
          <p:cNvSpPr txBox="1"/>
          <p:nvPr/>
        </p:nvSpPr>
        <p:spPr>
          <a:xfrm>
            <a:off x="520700" y="3851870"/>
            <a:ext cx="1930400" cy="923330"/>
          </a:xfrm>
          <a:prstGeom prst="rect">
            <a:avLst/>
          </a:prstGeom>
          <a:noFill/>
        </p:spPr>
        <p:txBody>
          <a:bodyPr wrap="square" rtlCol="0">
            <a:spAutoFit/>
          </a:bodyPr>
          <a:lstStyle/>
          <a:p>
            <a:pPr algn="ctr"/>
            <a:r>
              <a:rPr lang="en-US" b="1" dirty="0" smtClean="0"/>
              <a:t>Group A</a:t>
            </a:r>
          </a:p>
          <a:p>
            <a:pPr algn="ctr"/>
            <a:r>
              <a:rPr lang="en-US" b="1" dirty="0" smtClean="0"/>
              <a:t>COR+ Treated</a:t>
            </a:r>
          </a:p>
          <a:p>
            <a:pPr algn="ctr"/>
            <a:r>
              <a:rPr lang="en-US" b="1" dirty="0" smtClean="0"/>
              <a:t>(open label)</a:t>
            </a:r>
            <a:endParaRPr lang="en-US" b="1" dirty="0"/>
          </a:p>
        </p:txBody>
      </p:sp>
      <p:sp>
        <p:nvSpPr>
          <p:cNvPr id="5" name="TextBox 4"/>
          <p:cNvSpPr txBox="1"/>
          <p:nvPr/>
        </p:nvSpPr>
        <p:spPr>
          <a:xfrm>
            <a:off x="3618968" y="5509325"/>
            <a:ext cx="1962596" cy="923330"/>
          </a:xfrm>
          <a:prstGeom prst="rect">
            <a:avLst/>
          </a:prstGeom>
          <a:noFill/>
        </p:spPr>
        <p:txBody>
          <a:bodyPr wrap="square" rtlCol="0">
            <a:spAutoFit/>
          </a:bodyPr>
          <a:lstStyle/>
          <a:p>
            <a:pPr algn="ctr"/>
            <a:r>
              <a:rPr lang="en-US" b="1" dirty="0" smtClean="0"/>
              <a:t>Group B</a:t>
            </a:r>
          </a:p>
          <a:p>
            <a:pPr algn="ctr"/>
            <a:r>
              <a:rPr lang="en-US" b="1" dirty="0" smtClean="0"/>
              <a:t>COR+ Observation</a:t>
            </a:r>
          </a:p>
          <a:p>
            <a:pPr algn="ctr"/>
            <a:r>
              <a:rPr lang="en-US" b="1" dirty="0" smtClean="0"/>
              <a:t>(blinded)</a:t>
            </a:r>
            <a:endParaRPr lang="en-US" b="1" dirty="0"/>
          </a:p>
        </p:txBody>
      </p:sp>
      <p:sp>
        <p:nvSpPr>
          <p:cNvPr id="6" name="TextBox 5"/>
          <p:cNvSpPr txBox="1"/>
          <p:nvPr/>
        </p:nvSpPr>
        <p:spPr>
          <a:xfrm>
            <a:off x="6819368" y="3851870"/>
            <a:ext cx="2217128" cy="923330"/>
          </a:xfrm>
          <a:prstGeom prst="rect">
            <a:avLst/>
          </a:prstGeom>
          <a:noFill/>
        </p:spPr>
        <p:txBody>
          <a:bodyPr wrap="square" rtlCol="0">
            <a:spAutoFit/>
          </a:bodyPr>
          <a:lstStyle/>
          <a:p>
            <a:pPr algn="ctr"/>
            <a:r>
              <a:rPr lang="en-US" b="1" dirty="0" smtClean="0"/>
              <a:t>Group C</a:t>
            </a:r>
          </a:p>
          <a:p>
            <a:pPr algn="ctr"/>
            <a:r>
              <a:rPr lang="en-US" b="1" dirty="0" smtClean="0"/>
              <a:t>COR- Observation</a:t>
            </a:r>
          </a:p>
          <a:p>
            <a:pPr algn="ctr"/>
            <a:r>
              <a:rPr lang="en-US" b="1" dirty="0" smtClean="0"/>
              <a:t>(blinded)</a:t>
            </a:r>
          </a:p>
        </p:txBody>
      </p:sp>
      <p:pic>
        <p:nvPicPr>
          <p:cNvPr id="9" name="Picture 8" descr="Screen shot 2011-02-16 at 12.35.5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Tree>
    <p:extLst>
      <p:ext uri="{BB962C8B-B14F-4D97-AF65-F5344CB8AC3E}">
        <p14:creationId xmlns:p14="http://schemas.microsoft.com/office/powerpoint/2010/main" val="157332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23</a:t>
            </a:fld>
            <a:endParaRPr lang="en-US"/>
          </a:p>
        </p:txBody>
      </p:sp>
      <p:pic>
        <p:nvPicPr>
          <p:cNvPr id="5" name="Picture 4"/>
          <p:cNvPicPr>
            <a:picLocks noChangeAspect="1"/>
          </p:cNvPicPr>
          <p:nvPr/>
        </p:nvPicPr>
        <p:blipFill>
          <a:blip r:embed="rId3"/>
          <a:stretch>
            <a:fillRect/>
          </a:stretch>
        </p:blipFill>
        <p:spPr>
          <a:xfrm>
            <a:off x="1835696" y="2564904"/>
            <a:ext cx="5122972" cy="1821501"/>
          </a:xfrm>
          <a:prstGeom prst="rect">
            <a:avLst/>
          </a:prstGeom>
        </p:spPr>
      </p:pic>
      <p:sp>
        <p:nvSpPr>
          <p:cNvPr id="3" name="TextBox 2"/>
          <p:cNvSpPr txBox="1"/>
          <p:nvPr/>
        </p:nvSpPr>
        <p:spPr>
          <a:xfrm>
            <a:off x="477888" y="989019"/>
            <a:ext cx="8208912" cy="1015663"/>
          </a:xfrm>
          <a:prstGeom prst="rect">
            <a:avLst/>
          </a:prstGeom>
          <a:noFill/>
        </p:spPr>
        <p:txBody>
          <a:bodyPr wrap="square" rtlCol="0">
            <a:spAutoFit/>
          </a:bodyPr>
          <a:lstStyle/>
          <a:p>
            <a:pPr algn="ctr"/>
            <a:r>
              <a:rPr lang="en-US" sz="2000" b="1" dirty="0" smtClean="0"/>
              <a:t>TE = Treatment Efficacy 3HP (a) </a:t>
            </a:r>
            <a:r>
              <a:rPr lang="en-US" sz="2000" b="1" dirty="0" err="1" smtClean="0"/>
              <a:t>vs</a:t>
            </a:r>
            <a:r>
              <a:rPr lang="en-US" sz="2000" b="1" dirty="0" smtClean="0"/>
              <a:t> (b)</a:t>
            </a:r>
          </a:p>
          <a:p>
            <a:pPr algn="ctr"/>
            <a:endParaRPr lang="en-US" sz="2000" b="1" dirty="0" smtClean="0"/>
          </a:p>
          <a:p>
            <a:pPr algn="ctr"/>
            <a:r>
              <a:rPr lang="en-US" sz="2000" b="1" dirty="0" smtClean="0"/>
              <a:t>RR COR = Relative Risk for incident TB in COR+ </a:t>
            </a:r>
            <a:r>
              <a:rPr lang="en-US" sz="2000" b="1" dirty="0" err="1" smtClean="0"/>
              <a:t>vs</a:t>
            </a:r>
            <a:r>
              <a:rPr lang="en-US" sz="2000" b="1" dirty="0" smtClean="0"/>
              <a:t> COR- (b) </a:t>
            </a:r>
            <a:r>
              <a:rPr lang="en-US" sz="2000" b="1" dirty="0" err="1" smtClean="0"/>
              <a:t>vs</a:t>
            </a:r>
            <a:r>
              <a:rPr lang="en-US" sz="2000" b="1" dirty="0" smtClean="0"/>
              <a:t> (c)</a:t>
            </a:r>
            <a:endParaRPr lang="en-US" sz="2000" b="1" dirty="0"/>
          </a:p>
        </p:txBody>
      </p:sp>
      <p:pic>
        <p:nvPicPr>
          <p:cNvPr id="16" name="Picture 15" descr="Screen shot 2011-02-16 at 12.35.5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7784" y="6237312"/>
            <a:ext cx="1211434" cy="506425"/>
          </a:xfrm>
          <a:prstGeom prst="rect">
            <a:avLst/>
          </a:prstGeom>
        </p:spPr>
      </p:pic>
      <p:pic>
        <p:nvPicPr>
          <p:cNvPr id="17" name="Picture 16" descr="SU-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96" y="6237312"/>
            <a:ext cx="1292036" cy="465599"/>
          </a:xfrm>
          <a:prstGeom prst="rect">
            <a:avLst/>
          </a:prstGeom>
        </p:spPr>
      </p:pic>
      <p:pic>
        <p:nvPicPr>
          <p:cNvPr id="18" name="Picture 17"/>
          <p:cNvPicPr>
            <a:picLocks noChangeAspect="1"/>
          </p:cNvPicPr>
          <p:nvPr/>
        </p:nvPicPr>
        <p:blipFill>
          <a:blip r:embed="rId6"/>
          <a:stretch>
            <a:fillRect/>
          </a:stretch>
        </p:blipFill>
        <p:spPr>
          <a:xfrm>
            <a:off x="251520" y="6134100"/>
            <a:ext cx="1440160" cy="513657"/>
          </a:xfrm>
          <a:prstGeom prst="rect">
            <a:avLst/>
          </a:prstGeom>
        </p:spPr>
      </p:pic>
      <p:pic>
        <p:nvPicPr>
          <p:cNvPr id="19" name="Picture 18"/>
          <p:cNvPicPr>
            <a:picLocks noChangeAspect="1"/>
          </p:cNvPicPr>
          <p:nvPr/>
        </p:nvPicPr>
        <p:blipFill>
          <a:blip r:embed="rId7"/>
          <a:stretch>
            <a:fillRect/>
          </a:stretch>
        </p:blipFill>
        <p:spPr>
          <a:xfrm>
            <a:off x="5220072" y="6165304"/>
            <a:ext cx="648072" cy="545107"/>
          </a:xfrm>
          <a:prstGeom prst="rect">
            <a:avLst/>
          </a:prstGeom>
        </p:spPr>
      </p:pic>
      <p:sp>
        <p:nvSpPr>
          <p:cNvPr id="10" name="TextBox 9"/>
          <p:cNvSpPr txBox="1"/>
          <p:nvPr/>
        </p:nvSpPr>
        <p:spPr>
          <a:xfrm>
            <a:off x="309480" y="215660"/>
            <a:ext cx="8568952" cy="738664"/>
          </a:xfrm>
          <a:prstGeom prst="rect">
            <a:avLst/>
          </a:prstGeom>
          <a:noFill/>
        </p:spPr>
        <p:txBody>
          <a:bodyPr wrap="square" rtlCol="0">
            <a:spAutoFit/>
          </a:bodyPr>
          <a:lstStyle/>
          <a:p>
            <a:r>
              <a:rPr lang="en-US" sz="2400" b="1" dirty="0" smtClean="0"/>
              <a:t>The </a:t>
            </a:r>
            <a:r>
              <a:rPr lang="en-US" sz="2400" b="1" dirty="0"/>
              <a:t>Correlate of Risk Targeted Intervention Study (CORTIS) </a:t>
            </a:r>
            <a:endParaRPr lang="en-US" sz="2400" b="1" dirty="0" smtClean="0"/>
          </a:p>
          <a:p>
            <a:endParaRPr lang="en-US" dirty="0"/>
          </a:p>
        </p:txBody>
      </p:sp>
      <p:sp>
        <p:nvSpPr>
          <p:cNvPr id="11" name="Rectangle 10"/>
          <p:cNvSpPr/>
          <p:nvPr/>
        </p:nvSpPr>
        <p:spPr>
          <a:xfrm>
            <a:off x="0" y="4685437"/>
            <a:ext cx="9144000" cy="1200329"/>
          </a:xfrm>
          <a:prstGeom prst="rect">
            <a:avLst/>
          </a:prstGeom>
        </p:spPr>
        <p:txBody>
          <a:bodyPr wrap="square">
            <a:spAutoFit/>
          </a:bodyPr>
          <a:lstStyle/>
          <a:p>
            <a:pPr algn="ctr"/>
            <a:r>
              <a:rPr lang="en-ZA" dirty="0"/>
              <a:t>80% power to reject the null-hypothesis, H</a:t>
            </a:r>
            <a:r>
              <a:rPr lang="en-ZA" baseline="-25000" dirty="0"/>
              <a:t>0</a:t>
            </a:r>
            <a:r>
              <a:rPr lang="en-ZA" dirty="0"/>
              <a:t>: TE(15) &lt;= 20% under the simulated design hypothesis, TE(15) = 80%, with a one-sided alpha of </a:t>
            </a:r>
            <a:r>
              <a:rPr lang="en-ZA" dirty="0" smtClean="0"/>
              <a:t>0.05</a:t>
            </a:r>
          </a:p>
          <a:p>
            <a:pPr algn="ctr"/>
            <a:endParaRPr lang="en-ZA" dirty="0" smtClean="0"/>
          </a:p>
          <a:p>
            <a:pPr algn="ctr"/>
            <a:r>
              <a:rPr lang="en-ZA" dirty="0" smtClean="0"/>
              <a:t>90</a:t>
            </a:r>
            <a:r>
              <a:rPr lang="en-ZA" dirty="0"/>
              <a:t>% power to reject the null-hypothesis, H</a:t>
            </a:r>
            <a:r>
              <a:rPr lang="en-ZA" baseline="-25000" dirty="0"/>
              <a:t>0</a:t>
            </a:r>
            <a:r>
              <a:rPr lang="en-ZA" dirty="0"/>
              <a:t>: RR</a:t>
            </a:r>
            <a:r>
              <a:rPr lang="en-ZA" baseline="-25000" dirty="0"/>
              <a:t>COR</a:t>
            </a:r>
            <a:r>
              <a:rPr lang="en-ZA" dirty="0"/>
              <a:t>(15) &lt;= 2, with a one-sided alpha of 0.025. </a:t>
            </a:r>
            <a:endParaRPr lang="en-US" dirty="0"/>
          </a:p>
        </p:txBody>
      </p:sp>
    </p:spTree>
    <p:extLst>
      <p:ext uri="{BB962C8B-B14F-4D97-AF65-F5344CB8AC3E}">
        <p14:creationId xmlns:p14="http://schemas.microsoft.com/office/powerpoint/2010/main" val="358758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24</a:t>
            </a:fld>
            <a:endParaRPr lang="en-US"/>
          </a:p>
        </p:txBody>
      </p:sp>
      <p:sp>
        <p:nvSpPr>
          <p:cNvPr id="10" name="TextBox 9"/>
          <p:cNvSpPr txBox="1"/>
          <p:nvPr/>
        </p:nvSpPr>
        <p:spPr>
          <a:xfrm>
            <a:off x="251520" y="111390"/>
            <a:ext cx="8568952" cy="830997"/>
          </a:xfrm>
          <a:prstGeom prst="rect">
            <a:avLst/>
          </a:prstGeom>
          <a:noFill/>
        </p:spPr>
        <p:txBody>
          <a:bodyPr wrap="square" rtlCol="0">
            <a:spAutoFit/>
          </a:bodyPr>
          <a:lstStyle/>
          <a:p>
            <a:r>
              <a:rPr lang="en-US" sz="2400" b="1" dirty="0"/>
              <a:t>Validation of Correlates of Risk of TB Disease in High Risk Populations (CORTIS-HR</a:t>
            </a:r>
            <a:r>
              <a:rPr lang="en-US" b="1" dirty="0"/>
              <a:t>)</a:t>
            </a:r>
            <a:r>
              <a:rPr lang="en-ZA" dirty="0" smtClean="0">
                <a:effectLst/>
              </a:rPr>
              <a:t> </a:t>
            </a:r>
            <a:endParaRPr lang="en-US" dirty="0"/>
          </a:p>
        </p:txBody>
      </p:sp>
      <p:pic>
        <p:nvPicPr>
          <p:cNvPr id="7" name="Picture 6"/>
          <p:cNvPicPr>
            <a:picLocks noChangeAspect="1"/>
          </p:cNvPicPr>
          <p:nvPr/>
        </p:nvPicPr>
        <p:blipFill>
          <a:blip r:embed="rId4"/>
          <a:stretch>
            <a:fillRect/>
          </a:stretch>
        </p:blipFill>
        <p:spPr>
          <a:xfrm>
            <a:off x="3823793" y="3117850"/>
            <a:ext cx="4863007" cy="3553200"/>
          </a:xfrm>
          <a:prstGeom prst="rect">
            <a:avLst/>
          </a:prstGeom>
        </p:spPr>
      </p:pic>
      <p:sp>
        <p:nvSpPr>
          <p:cNvPr id="13" name="Text Box 7"/>
          <p:cNvSpPr txBox="1"/>
          <p:nvPr/>
        </p:nvSpPr>
        <p:spPr>
          <a:xfrm>
            <a:off x="192406" y="3191200"/>
            <a:ext cx="3496272" cy="2960599"/>
          </a:xfrm>
          <a:prstGeom prst="rect">
            <a:avLst/>
          </a:prstGeom>
          <a:no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200" b="1" dirty="0" smtClean="0">
                <a:effectLst/>
                <a:latin typeface="Arial"/>
                <a:ea typeface="Calibri"/>
                <a:cs typeface="Times New Roman"/>
              </a:rPr>
              <a:t>Figure:</a:t>
            </a:r>
            <a:r>
              <a:rPr lang="en-US" sz="1200" dirty="0" smtClean="0">
                <a:effectLst/>
                <a:latin typeface="Arial"/>
                <a:ea typeface="Calibri"/>
                <a:cs typeface="Times New Roman"/>
              </a:rPr>
              <a:t> </a:t>
            </a:r>
            <a:r>
              <a:rPr lang="en-GB" sz="1200" dirty="0">
                <a:effectLst/>
                <a:latin typeface="Arial"/>
                <a:ea typeface="Calibri"/>
                <a:cs typeface="Times New Roman"/>
              </a:rPr>
              <a:t>Epidemic trajectories with screen and treat strategies. </a:t>
            </a:r>
            <a:endParaRPr lang="en-ZA" sz="1200" dirty="0">
              <a:effectLst/>
              <a:latin typeface="Arial"/>
              <a:ea typeface="Calibri"/>
              <a:cs typeface="Times New Roman"/>
            </a:endParaRPr>
          </a:p>
          <a:p>
            <a:pPr>
              <a:spcAft>
                <a:spcPts val="0"/>
              </a:spcAft>
            </a:pPr>
            <a:r>
              <a:rPr lang="en-GB" sz="1200" dirty="0">
                <a:effectLst/>
                <a:latin typeface="Arial"/>
                <a:ea typeface="Calibri"/>
                <a:cs typeface="Times New Roman"/>
              </a:rPr>
              <a:t> </a:t>
            </a:r>
            <a:endParaRPr lang="en-ZA" sz="1200" dirty="0">
              <a:effectLst/>
              <a:latin typeface="Arial"/>
              <a:ea typeface="Calibri"/>
              <a:cs typeface="Times New Roman"/>
            </a:endParaRPr>
          </a:p>
          <a:p>
            <a:pPr>
              <a:spcAft>
                <a:spcPts val="0"/>
              </a:spcAft>
            </a:pPr>
            <a:r>
              <a:rPr lang="en-GB" sz="1200" i="1" dirty="0">
                <a:effectLst/>
                <a:latin typeface="Arial"/>
                <a:ea typeface="Calibri"/>
                <a:cs typeface="Times New Roman"/>
              </a:rPr>
              <a:t>Left panel:</a:t>
            </a:r>
            <a:r>
              <a:rPr lang="en-GB" sz="1200" dirty="0">
                <a:effectLst/>
                <a:latin typeface="Arial"/>
                <a:ea typeface="Calibri"/>
                <a:cs typeface="Times New Roman"/>
              </a:rPr>
              <a:t> comparison of impact of strategies on overall TB incidence. </a:t>
            </a:r>
            <a:endParaRPr lang="en-ZA" sz="1200" dirty="0">
              <a:effectLst/>
              <a:latin typeface="Arial"/>
              <a:ea typeface="Calibri"/>
              <a:cs typeface="Times New Roman"/>
            </a:endParaRPr>
          </a:p>
          <a:p>
            <a:pPr>
              <a:spcAft>
                <a:spcPts val="0"/>
              </a:spcAft>
            </a:pPr>
            <a:r>
              <a:rPr lang="en-GB" sz="1200" dirty="0">
                <a:effectLst/>
                <a:latin typeface="Arial"/>
                <a:ea typeface="Calibri"/>
                <a:cs typeface="Times New Roman"/>
              </a:rPr>
              <a:t>Median and 95% range of model predictions for: </a:t>
            </a:r>
            <a:r>
              <a:rPr lang="en-GB" sz="1200" dirty="0">
                <a:solidFill>
                  <a:srgbClr val="FF0000"/>
                </a:solidFill>
                <a:effectLst/>
                <a:latin typeface="Arial"/>
                <a:ea typeface="Calibri"/>
                <a:cs typeface="Times New Roman"/>
              </a:rPr>
              <a:t>Red</a:t>
            </a:r>
            <a:r>
              <a:rPr lang="en-GB" sz="1200" dirty="0">
                <a:effectLst/>
                <a:latin typeface="Arial"/>
                <a:ea typeface="Calibri"/>
                <a:cs typeface="Times New Roman"/>
              </a:rPr>
              <a:t> – baseline; </a:t>
            </a:r>
            <a:r>
              <a:rPr lang="en-GB" sz="1200" dirty="0">
                <a:solidFill>
                  <a:srgbClr val="2E74B5"/>
                </a:solidFill>
                <a:effectLst/>
                <a:latin typeface="Arial"/>
                <a:ea typeface="Calibri"/>
                <a:cs typeface="Times New Roman"/>
              </a:rPr>
              <a:t>Blue</a:t>
            </a:r>
            <a:r>
              <a:rPr lang="en-GB" sz="1200" dirty="0">
                <a:effectLst/>
                <a:latin typeface="Arial"/>
                <a:ea typeface="Calibri"/>
                <a:cs typeface="Times New Roman"/>
              </a:rPr>
              <a:t> – COR strategy in HIV uninfected population only; </a:t>
            </a:r>
            <a:r>
              <a:rPr lang="en-GB" sz="1200" dirty="0">
                <a:solidFill>
                  <a:srgbClr val="538135"/>
                </a:solidFill>
                <a:effectLst/>
                <a:latin typeface="Arial"/>
                <a:ea typeface="Calibri"/>
                <a:cs typeface="Times New Roman"/>
              </a:rPr>
              <a:t>Green</a:t>
            </a:r>
            <a:r>
              <a:rPr lang="en-GB" sz="1200" dirty="0">
                <a:effectLst/>
                <a:latin typeface="Arial"/>
                <a:ea typeface="Calibri"/>
                <a:cs typeface="Times New Roman"/>
              </a:rPr>
              <a:t> – COR strategy in HIV uninfected and HIV infected population; </a:t>
            </a:r>
            <a:r>
              <a:rPr lang="en-GB" sz="1200" dirty="0">
                <a:solidFill>
                  <a:srgbClr val="FF00FF"/>
                </a:solidFill>
                <a:effectLst/>
                <a:latin typeface="Arial"/>
                <a:ea typeface="Calibri"/>
                <a:cs typeface="Times New Roman"/>
              </a:rPr>
              <a:t>Cyan</a:t>
            </a:r>
            <a:r>
              <a:rPr lang="en-GB" sz="1200" dirty="0">
                <a:effectLst/>
                <a:latin typeface="Arial"/>
                <a:ea typeface="Calibri"/>
                <a:cs typeface="Times New Roman"/>
              </a:rPr>
              <a:t> – COR strategy in HIV infected population only. Black lines show WHO estimates for South Africa.</a:t>
            </a:r>
            <a:endParaRPr lang="en-ZA" sz="1200" dirty="0">
              <a:effectLst/>
              <a:latin typeface="Arial"/>
              <a:ea typeface="Calibri"/>
              <a:cs typeface="Times New Roman"/>
            </a:endParaRPr>
          </a:p>
          <a:p>
            <a:pPr>
              <a:spcAft>
                <a:spcPts val="0"/>
              </a:spcAft>
            </a:pPr>
            <a:r>
              <a:rPr lang="en-GB" sz="1200" dirty="0">
                <a:effectLst/>
                <a:latin typeface="Arial"/>
                <a:ea typeface="Calibri"/>
                <a:cs typeface="Times New Roman"/>
              </a:rPr>
              <a:t> </a:t>
            </a:r>
            <a:endParaRPr lang="en-ZA" sz="1200" dirty="0">
              <a:effectLst/>
              <a:latin typeface="Arial"/>
              <a:ea typeface="Calibri"/>
              <a:cs typeface="Times New Roman"/>
            </a:endParaRPr>
          </a:p>
          <a:p>
            <a:pPr>
              <a:spcAft>
                <a:spcPts val="0"/>
              </a:spcAft>
            </a:pPr>
            <a:r>
              <a:rPr lang="en-GB" sz="1200" i="1" dirty="0">
                <a:effectLst/>
                <a:latin typeface="Arial"/>
                <a:ea typeface="Calibri"/>
                <a:cs typeface="Times New Roman"/>
              </a:rPr>
              <a:t>Right panel:</a:t>
            </a:r>
            <a:r>
              <a:rPr lang="en-GB" sz="1200" dirty="0">
                <a:effectLst/>
                <a:latin typeface="Arial"/>
                <a:ea typeface="Calibri"/>
                <a:cs typeface="Times New Roman"/>
              </a:rPr>
              <a:t> predicted impact of COR HR strategy on HIV+ TB.</a:t>
            </a:r>
            <a:endParaRPr lang="en-ZA" sz="1200" dirty="0">
              <a:effectLst/>
              <a:latin typeface="Arial"/>
              <a:ea typeface="Calibri"/>
              <a:cs typeface="Times New Roman"/>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398252971"/>
              </p:ext>
            </p:extLst>
          </p:nvPr>
        </p:nvGraphicFramePr>
        <p:xfrm>
          <a:off x="1408589" y="942388"/>
          <a:ext cx="7735411" cy="2043316"/>
        </p:xfrm>
        <a:graphic>
          <a:graphicData uri="http://schemas.openxmlformats.org/presentationml/2006/ole">
            <mc:AlternateContent xmlns:mc="http://schemas.openxmlformats.org/markup-compatibility/2006">
              <mc:Choice xmlns:v="urn:schemas-microsoft-com:vml" Requires="v">
                <p:oleObj spid="_x0000_s1096" name="Document" r:id="rId5" imgW="6731000" imgH="1778000" progId="Word.Document.12">
                  <p:embed/>
                </p:oleObj>
              </mc:Choice>
              <mc:Fallback>
                <p:oleObj name="Document" r:id="rId5" imgW="6731000" imgH="1778000" progId="Word.Document.12">
                  <p:embed/>
                  <p:pic>
                    <p:nvPicPr>
                      <p:cNvPr id="0" name=""/>
                      <p:cNvPicPr/>
                      <p:nvPr/>
                    </p:nvPicPr>
                    <p:blipFill>
                      <a:blip r:embed="rId6"/>
                      <a:stretch>
                        <a:fillRect/>
                      </a:stretch>
                    </p:blipFill>
                    <p:spPr>
                      <a:xfrm>
                        <a:off x="1408589" y="942388"/>
                        <a:ext cx="7735411" cy="2043316"/>
                      </a:xfrm>
                      <a:prstGeom prst="rect">
                        <a:avLst/>
                      </a:prstGeom>
                    </p:spPr>
                  </p:pic>
                </p:oleObj>
              </mc:Fallback>
            </mc:AlternateContent>
          </a:graphicData>
        </a:graphic>
      </p:graphicFrame>
      <p:sp>
        <p:nvSpPr>
          <p:cNvPr id="9" name="TextBox 8"/>
          <p:cNvSpPr txBox="1"/>
          <p:nvPr/>
        </p:nvSpPr>
        <p:spPr>
          <a:xfrm>
            <a:off x="251520" y="1095020"/>
            <a:ext cx="3275017" cy="1938992"/>
          </a:xfrm>
          <a:prstGeom prst="rect">
            <a:avLst/>
          </a:prstGeom>
          <a:noFill/>
        </p:spPr>
        <p:txBody>
          <a:bodyPr wrap="square" rtlCol="0">
            <a:spAutoFit/>
          </a:bodyPr>
          <a:lstStyle/>
          <a:p>
            <a:pPr algn="ctr"/>
            <a:r>
              <a:rPr lang="en-US" sz="2000" dirty="0" smtClean="0"/>
              <a:t>Modeling of COR targeted ‘screen &amp; treat’ strategy in South African TB epidemic suggests 5-year impact optimal only if includes HIV infected persons</a:t>
            </a:r>
            <a:endParaRPr lang="en-US" sz="2000" dirty="0"/>
          </a:p>
        </p:txBody>
      </p:sp>
      <p:sp>
        <p:nvSpPr>
          <p:cNvPr id="2" name="TextBox 1"/>
          <p:cNvSpPr txBox="1"/>
          <p:nvPr/>
        </p:nvSpPr>
        <p:spPr>
          <a:xfrm>
            <a:off x="657441" y="6301718"/>
            <a:ext cx="3031237" cy="369332"/>
          </a:xfrm>
          <a:prstGeom prst="rect">
            <a:avLst/>
          </a:prstGeom>
          <a:noFill/>
        </p:spPr>
        <p:txBody>
          <a:bodyPr wrap="square" rtlCol="0">
            <a:spAutoFit/>
          </a:bodyPr>
          <a:lstStyle/>
          <a:p>
            <a:r>
              <a:rPr lang="en-US" i="1" dirty="0" smtClean="0"/>
              <a:t>Sumner, White, unpublished</a:t>
            </a:r>
            <a:endParaRPr lang="en-US" i="1" dirty="0"/>
          </a:p>
        </p:txBody>
      </p:sp>
      <p:pic>
        <p:nvPicPr>
          <p:cNvPr id="11" name="Picture 10"/>
          <p:cNvPicPr>
            <a:picLocks noChangeAspect="1"/>
          </p:cNvPicPr>
          <p:nvPr/>
        </p:nvPicPr>
        <p:blipFill>
          <a:blip r:embed="rId7"/>
          <a:stretch>
            <a:fillRect/>
          </a:stretch>
        </p:blipFill>
        <p:spPr>
          <a:xfrm>
            <a:off x="27830" y="6317519"/>
            <a:ext cx="629611" cy="330649"/>
          </a:xfrm>
          <a:prstGeom prst="rect">
            <a:avLst/>
          </a:prstGeom>
        </p:spPr>
      </p:pic>
    </p:spTree>
    <p:extLst>
      <p:ext uri="{BB962C8B-B14F-4D97-AF65-F5344CB8AC3E}">
        <p14:creationId xmlns:p14="http://schemas.microsoft.com/office/powerpoint/2010/main" val="342147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114800" y="287867"/>
            <a:ext cx="5029200" cy="8043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a:solidFill>
                  <a:srgbClr val="000000"/>
                </a:solidFill>
                <a:latin typeface="Arial"/>
                <a:ea typeface="Lucida Grande"/>
                <a:cs typeface="Arial"/>
              </a:rPr>
              <a:t>Does the 16-gene COR </a:t>
            </a:r>
            <a:r>
              <a:rPr lang="en-US" sz="1800" b="1" dirty="0" smtClean="0">
                <a:solidFill>
                  <a:srgbClr val="000000"/>
                </a:solidFill>
                <a:latin typeface="Arial"/>
                <a:ea typeface="Lucida Grande"/>
                <a:cs typeface="Arial"/>
              </a:rPr>
              <a:t>have diagnostic </a:t>
            </a:r>
            <a:r>
              <a:rPr lang="en-US" sz="1800" b="1" dirty="0">
                <a:solidFill>
                  <a:srgbClr val="000000"/>
                </a:solidFill>
                <a:latin typeface="Arial"/>
                <a:ea typeface="Lucida Grande"/>
                <a:cs typeface="Arial"/>
              </a:rPr>
              <a:t>potential </a:t>
            </a:r>
            <a:r>
              <a:rPr lang="en-US" sz="1800" b="1" dirty="0" smtClean="0">
                <a:solidFill>
                  <a:srgbClr val="000000"/>
                </a:solidFill>
                <a:latin typeface="Arial"/>
                <a:ea typeface="Lucida Grande"/>
                <a:cs typeface="Arial"/>
              </a:rPr>
              <a:t>in HIV infected people?</a:t>
            </a:r>
          </a:p>
          <a:p>
            <a:endParaRPr lang="en-US" sz="1800" b="1" dirty="0">
              <a:solidFill>
                <a:srgbClr val="000000"/>
              </a:solidFill>
              <a:latin typeface="Arial"/>
              <a:ea typeface="Lucida Grande"/>
              <a:cs typeface="Arial"/>
            </a:endParaRPr>
          </a:p>
          <a:p>
            <a:r>
              <a:rPr lang="en-US" sz="1800" b="1" dirty="0" smtClean="0">
                <a:solidFill>
                  <a:srgbClr val="000000"/>
                </a:solidFill>
                <a:latin typeface="Arial"/>
                <a:ea typeface="Lucida Grande"/>
                <a:cs typeface="Arial"/>
              </a:rPr>
              <a:t>No prognostic data yet</a:t>
            </a:r>
            <a:endParaRPr lang="en-US" sz="1800" b="1" dirty="0">
              <a:latin typeface="Arial"/>
              <a:cs typeface="Arial"/>
            </a:endParaRPr>
          </a:p>
        </p:txBody>
      </p:sp>
      <p:grpSp>
        <p:nvGrpSpPr>
          <p:cNvPr id="3" name="Group 2"/>
          <p:cNvGrpSpPr/>
          <p:nvPr/>
        </p:nvGrpSpPr>
        <p:grpSpPr>
          <a:xfrm>
            <a:off x="486423" y="804334"/>
            <a:ext cx="4130401" cy="1236595"/>
            <a:chOff x="486423" y="804334"/>
            <a:chExt cx="4130401" cy="1236595"/>
          </a:xfrm>
        </p:grpSpPr>
        <p:grpSp>
          <p:nvGrpSpPr>
            <p:cNvPr id="2" name="Group 1"/>
            <p:cNvGrpSpPr/>
            <p:nvPr/>
          </p:nvGrpSpPr>
          <p:grpSpPr>
            <a:xfrm>
              <a:off x="486423" y="804334"/>
              <a:ext cx="4130401" cy="1236595"/>
              <a:chOff x="486423" y="804334"/>
              <a:chExt cx="4130401" cy="1236595"/>
            </a:xfrm>
          </p:grpSpPr>
          <p:sp>
            <p:nvSpPr>
              <p:cNvPr id="7" name="Rectangle 6"/>
              <p:cNvSpPr/>
              <p:nvPr/>
            </p:nvSpPr>
            <p:spPr>
              <a:xfrm>
                <a:off x="486423" y="1541394"/>
                <a:ext cx="1889226" cy="499535"/>
              </a:xfrm>
              <a:prstGeom prst="rect">
                <a:avLst/>
              </a:prstGeom>
              <a:gradFill flip="none" rotWithShape="1">
                <a:gsLst>
                  <a:gs pos="0">
                    <a:srgbClr val="008000"/>
                  </a:gs>
                  <a:gs pos="100000">
                    <a:srgbClr val="FF0000"/>
                  </a:gs>
                </a:gsLst>
                <a:lin ang="0" scaled="1"/>
                <a:tileRect/>
              </a:gra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a:cs typeface="Arial"/>
                  </a:rPr>
                  <a:t>Risk for TB (</a:t>
                </a:r>
                <a:r>
                  <a:rPr lang="en-US" sz="1600" dirty="0" err="1" smtClean="0">
                    <a:latin typeface="Arial"/>
                    <a:cs typeface="Arial"/>
                  </a:rPr>
                  <a:t>CoR</a:t>
                </a:r>
                <a:r>
                  <a:rPr lang="en-US" sz="1600" dirty="0" smtClean="0">
                    <a:latin typeface="Arial"/>
                    <a:cs typeface="Arial"/>
                  </a:rPr>
                  <a:t>)</a:t>
                </a:r>
                <a:endParaRPr lang="en-US" sz="1600" dirty="0">
                  <a:latin typeface="Arial"/>
                  <a:cs typeface="Arial"/>
                </a:endParaRPr>
              </a:p>
            </p:txBody>
          </p:sp>
          <p:sp>
            <p:nvSpPr>
              <p:cNvPr id="8" name="Rectangle 7"/>
              <p:cNvSpPr/>
              <p:nvPr/>
            </p:nvSpPr>
            <p:spPr>
              <a:xfrm>
                <a:off x="3650345" y="1541394"/>
                <a:ext cx="966479" cy="499535"/>
              </a:xfrm>
              <a:prstGeom prst="rect">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a:cs typeface="Arial"/>
                  </a:rPr>
                  <a:t>TB disease</a:t>
                </a:r>
                <a:endParaRPr lang="en-US" sz="1600" dirty="0">
                  <a:latin typeface="Arial"/>
                  <a:cs typeface="Arial"/>
                </a:endParaRPr>
              </a:p>
            </p:txBody>
          </p:sp>
          <p:pic>
            <p:nvPicPr>
              <p:cNvPr id="10" name="Picture 2"/>
              <p:cNvPicPr>
                <a:picLocks noChangeAspect="1" noChangeArrowheads="1"/>
              </p:cNvPicPr>
              <p:nvPr/>
            </p:nvPicPr>
            <p:blipFill>
              <a:blip r:embed="rId2" cstate="print"/>
              <a:srcRect/>
              <a:stretch>
                <a:fillRect/>
              </a:stretch>
            </p:blipFill>
            <p:spPr bwMode="auto">
              <a:xfrm>
                <a:off x="1255059" y="804334"/>
                <a:ext cx="2469991" cy="737060"/>
              </a:xfrm>
              <a:prstGeom prst="rect">
                <a:avLst/>
              </a:prstGeom>
              <a:noFill/>
              <a:ln w="9525">
                <a:noFill/>
                <a:miter lim="800000"/>
                <a:headEnd/>
                <a:tailEnd/>
              </a:ln>
              <a:effectLst/>
            </p:spPr>
          </p:pic>
        </p:grpSp>
        <p:sp>
          <p:nvSpPr>
            <p:cNvPr id="12" name="Rectangle 11"/>
            <p:cNvSpPr/>
            <p:nvPr/>
          </p:nvSpPr>
          <p:spPr>
            <a:xfrm>
              <a:off x="2669128" y="1541394"/>
              <a:ext cx="981217" cy="499535"/>
            </a:xfrm>
            <a:prstGeom prst="rect">
              <a:avLst/>
            </a:prstGeom>
            <a:solidFill>
              <a:srgbClr val="008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Arial"/>
                  <a:cs typeface="Arial"/>
                </a:rPr>
                <a:t>Healthy</a:t>
              </a:r>
            </a:p>
            <a:p>
              <a:pPr algn="ctr"/>
              <a:r>
                <a:rPr lang="en-US" sz="1600" dirty="0" smtClean="0">
                  <a:latin typeface="Arial"/>
                  <a:cs typeface="Arial"/>
                </a:rPr>
                <a:t>LTBI</a:t>
              </a:r>
              <a:endParaRPr lang="en-US" sz="1600" dirty="0">
                <a:latin typeface="Arial"/>
                <a:cs typeface="Arial"/>
              </a:endParaRPr>
            </a:p>
          </p:txBody>
        </p:sp>
      </p:grpSp>
      <p:sp>
        <p:nvSpPr>
          <p:cNvPr id="13" name="TextBox 12"/>
          <p:cNvSpPr txBox="1"/>
          <p:nvPr/>
        </p:nvSpPr>
        <p:spPr>
          <a:xfrm>
            <a:off x="7252526" y="6167700"/>
            <a:ext cx="1075765" cy="1138773"/>
          </a:xfrm>
          <a:prstGeom prst="rect">
            <a:avLst/>
          </a:prstGeom>
          <a:noFill/>
        </p:spPr>
        <p:txBody>
          <a:bodyPr wrap="square" rtlCol="0">
            <a:spAutoFit/>
          </a:bodyPr>
          <a:lstStyle/>
          <a:p>
            <a:pPr algn="r"/>
            <a:r>
              <a:rPr lang="en-US" dirty="0" smtClean="0">
                <a:solidFill>
                  <a:srgbClr val="000090"/>
                </a:solidFill>
                <a:latin typeface="Arial"/>
                <a:cs typeface="Arial"/>
              </a:rPr>
              <a:t>N=60</a:t>
            </a:r>
          </a:p>
          <a:p>
            <a:pPr algn="r"/>
            <a:r>
              <a:rPr lang="en-US" dirty="0" smtClean="0">
                <a:solidFill>
                  <a:srgbClr val="FF0000"/>
                </a:solidFill>
                <a:latin typeface="Arial"/>
                <a:cs typeface="Arial"/>
              </a:rPr>
              <a:t>N=40</a:t>
            </a:r>
          </a:p>
          <a:p>
            <a:pPr algn="r"/>
            <a:endParaRPr lang="en-US" sz="1600" dirty="0" smtClean="0">
              <a:latin typeface="Arial"/>
              <a:cs typeface="Arial"/>
            </a:endParaRPr>
          </a:p>
          <a:p>
            <a:pPr algn="r"/>
            <a:r>
              <a:rPr lang="en-US" sz="1600" dirty="0" smtClean="0">
                <a:latin typeface="Arial"/>
                <a:cs typeface="Arial"/>
              </a:rPr>
              <a:t> </a:t>
            </a:r>
            <a:endParaRPr lang="en-US" sz="1600" dirty="0">
              <a:latin typeface="Arial"/>
              <a:cs typeface="Arial"/>
            </a:endParaRPr>
          </a:p>
        </p:txBody>
      </p:sp>
      <p:pic>
        <p:nvPicPr>
          <p:cNvPr id="15" name="Picture 1" descr="SHIP biomarkers logosmall"/>
          <p:cNvPicPr>
            <a:picLocks noChangeAspect="1" noChangeArrowheads="1"/>
          </p:cNvPicPr>
          <p:nvPr/>
        </p:nvPicPr>
        <p:blipFill>
          <a:blip r:embed="rId3" cstate="print"/>
          <a:srcRect/>
          <a:stretch>
            <a:fillRect/>
          </a:stretch>
        </p:blipFill>
        <p:spPr bwMode="auto">
          <a:xfrm>
            <a:off x="194204" y="5439271"/>
            <a:ext cx="584437" cy="728429"/>
          </a:xfrm>
          <a:prstGeom prst="rect">
            <a:avLst/>
          </a:prstGeom>
          <a:noFill/>
        </p:spPr>
      </p:pic>
      <p:pic>
        <p:nvPicPr>
          <p:cNvPr id="16" name="Picture 15"/>
          <p:cNvPicPr>
            <a:picLocks noChangeAspect="1"/>
          </p:cNvPicPr>
          <p:nvPr/>
        </p:nvPicPr>
        <p:blipFill rotWithShape="1">
          <a:blip r:embed="rId4"/>
          <a:srcRect t="7635"/>
          <a:stretch/>
        </p:blipFill>
        <p:spPr>
          <a:xfrm>
            <a:off x="2210037" y="2070811"/>
            <a:ext cx="5141021" cy="4748491"/>
          </a:xfrm>
          <a:prstGeom prst="rect">
            <a:avLst/>
          </a:prstGeom>
        </p:spPr>
      </p:pic>
      <p:pic>
        <p:nvPicPr>
          <p:cNvPr id="18" name="Picture 6" descr="Satvi Logo"/>
          <p:cNvPicPr>
            <a:picLocks noChangeAspect="1" noChangeArrowheads="1"/>
          </p:cNvPicPr>
          <p:nvPr/>
        </p:nvPicPr>
        <p:blipFill>
          <a:blip r:embed="rId5">
            <a:lum contrast="12000"/>
          </a:blip>
          <a:srcRect/>
          <a:stretch>
            <a:fillRect/>
          </a:stretch>
        </p:blipFill>
        <p:spPr bwMode="auto">
          <a:xfrm>
            <a:off x="41836" y="6503608"/>
            <a:ext cx="838470" cy="354392"/>
          </a:xfrm>
          <a:prstGeom prst="rect">
            <a:avLst/>
          </a:prstGeom>
          <a:noFill/>
          <a:ln w="9525">
            <a:noFill/>
            <a:miter lim="800000"/>
            <a:headEnd/>
            <a:tailEnd/>
          </a:ln>
        </p:spPr>
      </p:pic>
      <p:sp>
        <p:nvSpPr>
          <p:cNvPr id="14" name="TextBox 13"/>
          <p:cNvSpPr txBox="1"/>
          <p:nvPr/>
        </p:nvSpPr>
        <p:spPr>
          <a:xfrm>
            <a:off x="194204" y="4121209"/>
            <a:ext cx="1825096" cy="954107"/>
          </a:xfrm>
          <a:prstGeom prst="rect">
            <a:avLst/>
          </a:prstGeom>
          <a:noFill/>
        </p:spPr>
        <p:txBody>
          <a:bodyPr wrap="square" rtlCol="0">
            <a:spAutoFit/>
          </a:bodyPr>
          <a:lstStyle/>
          <a:p>
            <a:pPr algn="ctr"/>
            <a:r>
              <a:rPr lang="en-US" sz="1400" i="1" dirty="0" err="1" smtClean="0"/>
              <a:t>Scriba</a:t>
            </a:r>
            <a:r>
              <a:rPr lang="en-US" sz="1400" i="1" dirty="0" smtClean="0"/>
              <a:t>, Penn-Nicholson, </a:t>
            </a:r>
            <a:r>
              <a:rPr lang="en-US" sz="1400" i="1" dirty="0" err="1" smtClean="0"/>
              <a:t>Suliman</a:t>
            </a:r>
            <a:r>
              <a:rPr lang="en-US" sz="1400" i="1" dirty="0" smtClean="0"/>
              <a:t>, </a:t>
            </a:r>
            <a:r>
              <a:rPr lang="en-US" sz="1400" i="1" dirty="0" err="1" smtClean="0"/>
              <a:t>Darboe</a:t>
            </a:r>
            <a:r>
              <a:rPr lang="en-US" sz="1400" i="1" dirty="0" smtClean="0"/>
              <a:t>, </a:t>
            </a:r>
            <a:r>
              <a:rPr lang="en-US" sz="1400" i="1" dirty="0" err="1" smtClean="0"/>
              <a:t>Kimbung</a:t>
            </a:r>
            <a:r>
              <a:rPr lang="en-US" sz="1400" i="1" dirty="0" smtClean="0"/>
              <a:t>, many others</a:t>
            </a:r>
            <a:endParaRPr lang="en-US" sz="1400" i="1" dirty="0"/>
          </a:p>
        </p:txBody>
      </p:sp>
    </p:spTree>
    <p:extLst>
      <p:ext uri="{BB962C8B-B14F-4D97-AF65-F5344CB8AC3E}">
        <p14:creationId xmlns:p14="http://schemas.microsoft.com/office/powerpoint/2010/main" val="1390136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5" y="38346"/>
            <a:ext cx="9026199" cy="1143000"/>
          </a:xfrm>
        </p:spPr>
        <p:txBody>
          <a:bodyPr>
            <a:noAutofit/>
          </a:bodyPr>
          <a:lstStyle/>
          <a:p>
            <a:r>
              <a:rPr lang="en-GB" sz="3200" dirty="0"/>
              <a:t>A</a:t>
            </a:r>
            <a:r>
              <a:rPr lang="en-GB" sz="3200" dirty="0" smtClean="0"/>
              <a:t>ssociation </a:t>
            </a:r>
            <a:r>
              <a:rPr lang="en-GB" sz="3200" dirty="0"/>
              <a:t>between </a:t>
            </a:r>
            <a:r>
              <a:rPr lang="en-GB" sz="3200" dirty="0" smtClean="0"/>
              <a:t>HIV viral load </a:t>
            </a:r>
            <a:r>
              <a:rPr lang="en-GB" sz="3200" dirty="0"/>
              <a:t>and </a:t>
            </a:r>
            <a:r>
              <a:rPr lang="en-GB" sz="3200" dirty="0" smtClean="0"/>
              <a:t/>
            </a:r>
            <a:br>
              <a:rPr lang="en-GB" sz="3200" dirty="0" smtClean="0"/>
            </a:br>
            <a:r>
              <a:rPr lang="en-GB" sz="3200" dirty="0" smtClean="0"/>
              <a:t>16-gene COR % vote</a:t>
            </a:r>
            <a:endParaRPr lang="en-GB" sz="3200" dirty="0"/>
          </a:p>
        </p:txBody>
      </p:sp>
      <p:sp>
        <p:nvSpPr>
          <p:cNvPr id="4" name="TextBox 3"/>
          <p:cNvSpPr txBox="1"/>
          <p:nvPr/>
        </p:nvSpPr>
        <p:spPr>
          <a:xfrm>
            <a:off x="1037363" y="1502633"/>
            <a:ext cx="1240995" cy="369332"/>
          </a:xfrm>
          <a:prstGeom prst="rect">
            <a:avLst/>
          </a:prstGeom>
          <a:noFill/>
        </p:spPr>
        <p:txBody>
          <a:bodyPr wrap="none" rtlCol="0">
            <a:spAutoFit/>
          </a:bodyPr>
          <a:lstStyle/>
          <a:p>
            <a:r>
              <a:rPr lang="en-GB" dirty="0"/>
              <a:t>All samples</a:t>
            </a:r>
          </a:p>
        </p:txBody>
      </p:sp>
      <p:sp>
        <p:nvSpPr>
          <p:cNvPr id="7" name="TextBox 6"/>
          <p:cNvSpPr txBox="1"/>
          <p:nvPr/>
        </p:nvSpPr>
        <p:spPr>
          <a:xfrm>
            <a:off x="5505631" y="1502633"/>
            <a:ext cx="3352200" cy="369332"/>
          </a:xfrm>
          <a:prstGeom prst="rect">
            <a:avLst/>
          </a:prstGeom>
          <a:noFill/>
        </p:spPr>
        <p:txBody>
          <a:bodyPr wrap="none" rtlCol="0">
            <a:spAutoFit/>
          </a:bodyPr>
          <a:lstStyle/>
          <a:p>
            <a:r>
              <a:rPr lang="en-GB" dirty="0"/>
              <a:t>Samples with only detectable pVL</a:t>
            </a:r>
          </a:p>
        </p:txBody>
      </p:sp>
      <p:pic>
        <p:nvPicPr>
          <p:cNvPr id="6" name="Picture 5"/>
          <p:cNvPicPr>
            <a:picLocks noChangeAspect="1"/>
          </p:cNvPicPr>
          <p:nvPr/>
        </p:nvPicPr>
        <p:blipFill>
          <a:blip r:embed="rId2"/>
          <a:stretch>
            <a:fillRect/>
          </a:stretch>
        </p:blipFill>
        <p:spPr>
          <a:xfrm>
            <a:off x="4897340" y="2087833"/>
            <a:ext cx="4018634" cy="4107937"/>
          </a:xfrm>
          <a:prstGeom prst="rect">
            <a:avLst/>
          </a:prstGeom>
        </p:spPr>
      </p:pic>
      <p:pic>
        <p:nvPicPr>
          <p:cNvPr id="8" name="Picture 7"/>
          <p:cNvPicPr>
            <a:picLocks noChangeAspect="1"/>
          </p:cNvPicPr>
          <p:nvPr/>
        </p:nvPicPr>
        <p:blipFill>
          <a:blip r:embed="rId3"/>
          <a:stretch>
            <a:fillRect/>
          </a:stretch>
        </p:blipFill>
        <p:spPr>
          <a:xfrm>
            <a:off x="481308" y="2087833"/>
            <a:ext cx="4212124" cy="4107937"/>
          </a:xfrm>
          <a:prstGeom prst="rect">
            <a:avLst/>
          </a:prstGeom>
        </p:spPr>
      </p:pic>
      <p:pic>
        <p:nvPicPr>
          <p:cNvPr id="11" name="Picture 6" descr="Satvi Logo"/>
          <p:cNvPicPr>
            <a:picLocks noChangeAspect="1" noChangeArrowheads="1"/>
          </p:cNvPicPr>
          <p:nvPr/>
        </p:nvPicPr>
        <p:blipFill>
          <a:blip r:embed="rId4">
            <a:lum contrast="12000"/>
          </a:blip>
          <a:srcRect/>
          <a:stretch>
            <a:fillRect/>
          </a:stretch>
        </p:blipFill>
        <p:spPr bwMode="auto">
          <a:xfrm>
            <a:off x="41836" y="6503608"/>
            <a:ext cx="838470" cy="354392"/>
          </a:xfrm>
          <a:prstGeom prst="rect">
            <a:avLst/>
          </a:prstGeom>
          <a:noFill/>
          <a:ln w="9525">
            <a:noFill/>
            <a:miter lim="800000"/>
            <a:headEnd/>
            <a:tailEnd/>
          </a:ln>
        </p:spPr>
      </p:pic>
      <p:sp>
        <p:nvSpPr>
          <p:cNvPr id="9" name="TextBox 8"/>
          <p:cNvSpPr txBox="1"/>
          <p:nvPr/>
        </p:nvSpPr>
        <p:spPr>
          <a:xfrm>
            <a:off x="2717801" y="6241998"/>
            <a:ext cx="4165600" cy="523220"/>
          </a:xfrm>
          <a:prstGeom prst="rect">
            <a:avLst/>
          </a:prstGeom>
          <a:noFill/>
        </p:spPr>
        <p:txBody>
          <a:bodyPr wrap="square" rtlCol="0">
            <a:spAutoFit/>
          </a:bodyPr>
          <a:lstStyle/>
          <a:p>
            <a:pPr algn="ctr"/>
            <a:r>
              <a:rPr lang="en-US" sz="1400" i="1" dirty="0" err="1" smtClean="0"/>
              <a:t>Scriba</a:t>
            </a:r>
            <a:r>
              <a:rPr lang="en-US" sz="1400" i="1" dirty="0" smtClean="0"/>
              <a:t>, Penn-Nicholson, </a:t>
            </a:r>
            <a:r>
              <a:rPr lang="en-US" sz="1400" i="1" dirty="0" err="1" smtClean="0"/>
              <a:t>Suliman</a:t>
            </a:r>
            <a:r>
              <a:rPr lang="en-US" sz="1400" i="1" dirty="0" smtClean="0"/>
              <a:t>, </a:t>
            </a:r>
            <a:r>
              <a:rPr lang="en-US" sz="1400" i="1" dirty="0" err="1" smtClean="0"/>
              <a:t>Darboe</a:t>
            </a:r>
            <a:r>
              <a:rPr lang="en-US" sz="1400" i="1" dirty="0" smtClean="0"/>
              <a:t>, </a:t>
            </a:r>
            <a:r>
              <a:rPr lang="en-US" sz="1400" i="1" dirty="0" err="1" smtClean="0"/>
              <a:t>Kimbung</a:t>
            </a:r>
            <a:r>
              <a:rPr lang="en-US" sz="1400" i="1" dirty="0" smtClean="0"/>
              <a:t>, many others</a:t>
            </a:r>
            <a:endParaRPr lang="en-US" sz="1400" i="1" dirty="0"/>
          </a:p>
        </p:txBody>
      </p:sp>
    </p:spTree>
    <p:extLst>
      <p:ext uri="{BB962C8B-B14F-4D97-AF65-F5344CB8AC3E}">
        <p14:creationId xmlns:p14="http://schemas.microsoft.com/office/powerpoint/2010/main" val="18910246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27</a:t>
            </a:fld>
            <a:endParaRPr lang="en-US"/>
          </a:p>
        </p:txBody>
      </p:sp>
      <p:pic>
        <p:nvPicPr>
          <p:cNvPr id="14" name="Picture 13" descr="Screen shot 2011-02-16 at 12.35.5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
        <p:nvSpPr>
          <p:cNvPr id="2" name="TextBox 1"/>
          <p:cNvSpPr txBox="1"/>
          <p:nvPr/>
        </p:nvSpPr>
        <p:spPr>
          <a:xfrm>
            <a:off x="1" y="482600"/>
            <a:ext cx="9144000" cy="830997"/>
          </a:xfrm>
          <a:prstGeom prst="rect">
            <a:avLst/>
          </a:prstGeom>
          <a:noFill/>
        </p:spPr>
        <p:txBody>
          <a:bodyPr wrap="square" rtlCol="0">
            <a:spAutoFit/>
          </a:bodyPr>
          <a:lstStyle/>
          <a:p>
            <a:pPr algn="ctr"/>
            <a:r>
              <a:rPr lang="en-US" sz="2400" b="1" dirty="0"/>
              <a:t>Validation of Correlates of Risk of TB Disease in High </a:t>
            </a:r>
            <a:r>
              <a:rPr lang="en-US" sz="2400" b="1" dirty="0" smtClean="0"/>
              <a:t>Risk Populations </a:t>
            </a:r>
          </a:p>
          <a:p>
            <a:pPr algn="ctr"/>
            <a:r>
              <a:rPr lang="en-US" sz="2400" b="1" dirty="0" smtClean="0"/>
              <a:t>(</a:t>
            </a:r>
            <a:r>
              <a:rPr lang="en-US" sz="2400" b="1" dirty="0"/>
              <a:t>CORTIS-HR)</a:t>
            </a:r>
            <a:r>
              <a:rPr lang="en-ZA" sz="2400" dirty="0"/>
              <a:t> </a:t>
            </a:r>
            <a:endParaRPr lang="en-US" sz="2400" dirty="0"/>
          </a:p>
        </p:txBody>
      </p:sp>
      <p:pic>
        <p:nvPicPr>
          <p:cNvPr id="6" name="Picture 5"/>
          <p:cNvPicPr>
            <a:picLocks noChangeAspect="1"/>
          </p:cNvPicPr>
          <p:nvPr/>
        </p:nvPicPr>
        <p:blipFill>
          <a:blip r:embed="rId4"/>
          <a:stretch>
            <a:fillRect/>
          </a:stretch>
        </p:blipFill>
        <p:spPr>
          <a:xfrm>
            <a:off x="4724400" y="1651000"/>
            <a:ext cx="4051300" cy="2658302"/>
          </a:xfrm>
          <a:prstGeom prst="rect">
            <a:avLst/>
          </a:prstGeom>
        </p:spPr>
      </p:pic>
      <p:sp>
        <p:nvSpPr>
          <p:cNvPr id="3" name="TextBox 2"/>
          <p:cNvSpPr txBox="1"/>
          <p:nvPr/>
        </p:nvSpPr>
        <p:spPr>
          <a:xfrm>
            <a:off x="271801" y="1651000"/>
            <a:ext cx="5829300" cy="4801315"/>
          </a:xfrm>
          <a:prstGeom prst="rect">
            <a:avLst/>
          </a:prstGeom>
          <a:noFill/>
        </p:spPr>
        <p:txBody>
          <a:bodyPr wrap="square" rtlCol="0">
            <a:spAutoFit/>
          </a:bodyPr>
          <a:lstStyle/>
          <a:p>
            <a:r>
              <a:rPr lang="en-US" dirty="0" smtClean="0"/>
              <a:t>Observational companion study of CORTIS</a:t>
            </a:r>
          </a:p>
          <a:p>
            <a:endParaRPr lang="en-US" dirty="0"/>
          </a:p>
          <a:p>
            <a:r>
              <a:rPr lang="en-US" dirty="0" smtClean="0"/>
              <a:t>Starting March 2017</a:t>
            </a:r>
          </a:p>
          <a:p>
            <a:endParaRPr lang="en-US" dirty="0"/>
          </a:p>
          <a:p>
            <a:r>
              <a:rPr lang="en-US" dirty="0" err="1" smtClean="0"/>
              <a:t>Enrol</a:t>
            </a:r>
            <a:r>
              <a:rPr lang="en-US" dirty="0" smtClean="0"/>
              <a:t> 860 HIV infected SA adults </a:t>
            </a:r>
            <a:endParaRPr lang="en-US" dirty="0"/>
          </a:p>
          <a:p>
            <a:r>
              <a:rPr lang="en-US" dirty="0" smtClean="0"/>
              <a:t>Same TB endemic communities</a:t>
            </a:r>
          </a:p>
          <a:p>
            <a:endParaRPr lang="en-US" dirty="0"/>
          </a:p>
          <a:p>
            <a:r>
              <a:rPr lang="en-US" dirty="0" smtClean="0"/>
              <a:t>Diagnostic performance 16-gene COR </a:t>
            </a:r>
          </a:p>
          <a:p>
            <a:r>
              <a:rPr lang="en-US" dirty="0" smtClean="0"/>
              <a:t>for undiagnosed prevalent TB disease</a:t>
            </a:r>
          </a:p>
          <a:p>
            <a:endParaRPr lang="en-US" dirty="0" smtClean="0"/>
          </a:p>
          <a:p>
            <a:r>
              <a:rPr lang="en-US" dirty="0" smtClean="0"/>
              <a:t>Prognostic performance 16-gene COR </a:t>
            </a:r>
          </a:p>
          <a:p>
            <a:r>
              <a:rPr lang="en-US" dirty="0" smtClean="0"/>
              <a:t>for incident TB disease over 15 months follow up</a:t>
            </a:r>
          </a:p>
          <a:p>
            <a:endParaRPr lang="en-US" dirty="0"/>
          </a:p>
          <a:p>
            <a:r>
              <a:rPr lang="en-US" dirty="0" smtClean="0"/>
              <a:t>Examine effect of IPT, </a:t>
            </a:r>
            <a:r>
              <a:rPr lang="en-US" dirty="0" err="1" smtClean="0"/>
              <a:t>cART</a:t>
            </a:r>
            <a:r>
              <a:rPr lang="en-US" dirty="0"/>
              <a:t> </a:t>
            </a:r>
            <a:r>
              <a:rPr lang="en-US" dirty="0" smtClean="0"/>
              <a:t>and changes in CD4 count, HIV viral load on COR performance</a:t>
            </a:r>
          </a:p>
          <a:p>
            <a:endParaRPr lang="en-US" dirty="0"/>
          </a:p>
          <a:p>
            <a:endParaRPr lang="en-US" dirty="0"/>
          </a:p>
        </p:txBody>
      </p:sp>
    </p:spTree>
    <p:extLst>
      <p:ext uri="{BB962C8B-B14F-4D97-AF65-F5344CB8AC3E}">
        <p14:creationId xmlns:p14="http://schemas.microsoft.com/office/powerpoint/2010/main" val="1898717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63682"/>
            <a:ext cx="8229600" cy="727364"/>
          </a:xfrm>
        </p:spPr>
        <p:txBody>
          <a:bodyPr>
            <a:noAutofit/>
          </a:bodyPr>
          <a:lstStyle/>
          <a:p>
            <a:r>
              <a:rPr lang="en-US" sz="2400" dirty="0" smtClean="0">
                <a:latin typeface="Arial"/>
                <a:cs typeface="Arial"/>
              </a:rPr>
              <a:t>Translation </a:t>
            </a:r>
            <a:r>
              <a:rPr lang="en-US" sz="2400" dirty="0" smtClean="0">
                <a:latin typeface="Arial"/>
                <a:cs typeface="Arial"/>
              </a:rPr>
              <a:t>to Point of Care: Battery-operated </a:t>
            </a:r>
            <a:r>
              <a:rPr lang="en-US" sz="2400" dirty="0" err="1" smtClean="0">
                <a:latin typeface="Arial"/>
                <a:cs typeface="Arial"/>
              </a:rPr>
              <a:t>qRT</a:t>
            </a:r>
            <a:r>
              <a:rPr lang="en-US" sz="2400" dirty="0" smtClean="0">
                <a:latin typeface="Arial"/>
                <a:cs typeface="Arial"/>
              </a:rPr>
              <a:t>-PCR</a:t>
            </a:r>
            <a:r>
              <a:rPr lang="en-US" sz="2400" dirty="0" smtClean="0">
                <a:latin typeface="Arial"/>
                <a:cs typeface="Arial"/>
              </a:rPr>
              <a:t>?</a:t>
            </a:r>
            <a:br>
              <a:rPr lang="en-US" sz="2400" dirty="0" smtClean="0">
                <a:latin typeface="Arial"/>
                <a:cs typeface="Arial"/>
              </a:rPr>
            </a:br>
            <a:r>
              <a:rPr lang="en-US" sz="2400" dirty="0" smtClean="0">
                <a:latin typeface="Arial"/>
                <a:cs typeface="Arial"/>
              </a:rPr>
              <a:t/>
            </a:r>
            <a:br>
              <a:rPr lang="en-US" sz="2400" dirty="0" smtClean="0">
                <a:latin typeface="Arial"/>
                <a:cs typeface="Arial"/>
              </a:rPr>
            </a:br>
            <a:r>
              <a:rPr lang="en-US" sz="2400" dirty="0" smtClean="0">
                <a:latin typeface="Arial"/>
                <a:cs typeface="Arial"/>
              </a:rPr>
              <a:t>POC TB testing critical for mass screen &amp; treat campaigns </a:t>
            </a:r>
            <a:endParaRPr lang="en-US" sz="2400" dirty="0">
              <a:latin typeface="Arial"/>
              <a:cs typeface="Arial"/>
            </a:endParaRPr>
          </a:p>
        </p:txBody>
      </p:sp>
      <p:pic>
        <p:nvPicPr>
          <p:cNvPr id="6" name="Picture 5" descr="Macintosh HD:Users:Owen:Documents:605-15-QuantuMDx-Investors:QMDX_ES_QPOC_00.pdf"/>
          <p:cNvPicPr>
            <a:picLocks noChangeAspect="1"/>
          </p:cNvPicPr>
          <p:nvPr/>
        </p:nvPicPr>
        <p:blipFill rotWithShape="1">
          <a:blip r:embed="rId2" cstate="print">
            <a:extLst>
              <a:ext uri="{28A0092B-C50C-407E-A947-70E740481C1C}">
                <a14:useLocalDpi xmlns:a14="http://schemas.microsoft.com/office/drawing/2010/main" val="0"/>
              </a:ext>
            </a:extLst>
          </a:blip>
          <a:srcRect b="9623"/>
          <a:stretch/>
        </p:blipFill>
        <p:spPr bwMode="auto">
          <a:xfrm>
            <a:off x="1339897" y="1739899"/>
            <a:ext cx="2119584" cy="3909318"/>
          </a:xfrm>
          <a:prstGeom prst="rect">
            <a:avLst/>
          </a:prstGeom>
          <a:noFill/>
          <a:ln>
            <a:noFill/>
          </a:ln>
        </p:spPr>
      </p:pic>
      <p:pic>
        <p:nvPicPr>
          <p:cNvPr id="8" name="Picture 7" descr="Quantumdx_detect_logo1"/>
          <p:cNvPicPr>
            <a:picLocks noChangeAspect="1" noChangeArrowheads="1"/>
          </p:cNvPicPr>
          <p:nvPr/>
        </p:nvPicPr>
        <p:blipFill>
          <a:blip r:embed="rId3" cstate="print"/>
          <a:srcRect/>
          <a:stretch>
            <a:fillRect/>
          </a:stretch>
        </p:blipFill>
        <p:spPr bwMode="auto">
          <a:xfrm>
            <a:off x="1339897" y="5827181"/>
            <a:ext cx="2119584" cy="620714"/>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4501080" y="1739899"/>
            <a:ext cx="3846700" cy="3600965"/>
          </a:xfrm>
          <a:prstGeom prst="rect">
            <a:avLst/>
          </a:prstGeom>
        </p:spPr>
      </p:pic>
      <p:pic>
        <p:nvPicPr>
          <p:cNvPr id="3" name="Picture 2"/>
          <p:cNvPicPr>
            <a:picLocks noChangeAspect="1"/>
          </p:cNvPicPr>
          <p:nvPr/>
        </p:nvPicPr>
        <p:blipFill>
          <a:blip r:embed="rId5"/>
          <a:stretch>
            <a:fillRect/>
          </a:stretch>
        </p:blipFill>
        <p:spPr>
          <a:xfrm>
            <a:off x="5414851" y="5695051"/>
            <a:ext cx="1532498" cy="808557"/>
          </a:xfrm>
          <a:prstGeom prst="rect">
            <a:avLst/>
          </a:prstGeom>
        </p:spPr>
      </p:pic>
      <p:pic>
        <p:nvPicPr>
          <p:cNvPr id="7" name="Picture 6"/>
          <p:cNvPicPr>
            <a:picLocks noChangeAspect="1"/>
          </p:cNvPicPr>
          <p:nvPr/>
        </p:nvPicPr>
        <p:blipFill>
          <a:blip r:embed="rId6"/>
          <a:stretch>
            <a:fillRect/>
          </a:stretch>
        </p:blipFill>
        <p:spPr>
          <a:xfrm>
            <a:off x="8347780" y="6049443"/>
            <a:ext cx="796220" cy="808557"/>
          </a:xfrm>
          <a:prstGeom prst="rect">
            <a:avLst/>
          </a:prstGeom>
        </p:spPr>
      </p:pic>
      <p:pic>
        <p:nvPicPr>
          <p:cNvPr id="9" name="Picture 6" descr="Satvi Logo"/>
          <p:cNvPicPr>
            <a:picLocks noChangeAspect="1" noChangeArrowheads="1"/>
          </p:cNvPicPr>
          <p:nvPr/>
        </p:nvPicPr>
        <p:blipFill>
          <a:blip r:embed="rId7">
            <a:lum contrast="12000"/>
          </a:blip>
          <a:srcRect/>
          <a:stretch>
            <a:fillRect/>
          </a:stretch>
        </p:blipFill>
        <p:spPr bwMode="auto">
          <a:xfrm>
            <a:off x="41836" y="6503608"/>
            <a:ext cx="838470" cy="354392"/>
          </a:xfrm>
          <a:prstGeom prst="rect">
            <a:avLst/>
          </a:prstGeom>
          <a:noFill/>
          <a:ln w="9525">
            <a:noFill/>
            <a:miter lim="800000"/>
            <a:headEnd/>
            <a:tailEnd/>
          </a:ln>
        </p:spPr>
      </p:pic>
    </p:spTree>
    <p:extLst>
      <p:ext uri="{BB962C8B-B14F-4D97-AF65-F5344CB8AC3E}">
        <p14:creationId xmlns:p14="http://schemas.microsoft.com/office/powerpoint/2010/main" val="3889947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29</a:t>
            </a:fld>
            <a:endParaRPr lang="en-US"/>
          </a:p>
        </p:txBody>
      </p:sp>
      <p:sp>
        <p:nvSpPr>
          <p:cNvPr id="2" name="TextBox 1"/>
          <p:cNvSpPr txBox="1"/>
          <p:nvPr/>
        </p:nvSpPr>
        <p:spPr>
          <a:xfrm>
            <a:off x="0" y="254000"/>
            <a:ext cx="8980709" cy="830997"/>
          </a:xfrm>
          <a:prstGeom prst="rect">
            <a:avLst/>
          </a:prstGeom>
          <a:noFill/>
        </p:spPr>
        <p:txBody>
          <a:bodyPr wrap="square" rtlCol="0">
            <a:spAutoFit/>
          </a:bodyPr>
          <a:lstStyle/>
          <a:p>
            <a:pPr algn="ctr"/>
            <a:r>
              <a:rPr lang="en-US" sz="2400" dirty="0" smtClean="0"/>
              <a:t>Success of a COR-targeted Screen &amp; Treat Strategy Dependent on</a:t>
            </a:r>
            <a:r>
              <a:rPr lang="is-IS" sz="2400" dirty="0" smtClean="0"/>
              <a:t>…..</a:t>
            </a:r>
            <a:r>
              <a:rPr lang="en-US" sz="2400" dirty="0" smtClean="0"/>
              <a:t> Speed and Extent of Coverage</a:t>
            </a:r>
            <a:endParaRPr lang="en-US" sz="2400" dirty="0"/>
          </a:p>
        </p:txBody>
      </p:sp>
      <p:grpSp>
        <p:nvGrpSpPr>
          <p:cNvPr id="7" name="Group 6"/>
          <p:cNvGrpSpPr/>
          <p:nvPr/>
        </p:nvGrpSpPr>
        <p:grpSpPr>
          <a:xfrm>
            <a:off x="266293" y="1355889"/>
            <a:ext cx="8714417" cy="2447736"/>
            <a:chOff x="144495" y="635619"/>
            <a:chExt cx="8714417" cy="2447736"/>
          </a:xfrm>
        </p:grpSpPr>
        <p:grpSp>
          <p:nvGrpSpPr>
            <p:cNvPr id="8" name="Group 7"/>
            <p:cNvGrpSpPr/>
            <p:nvPr/>
          </p:nvGrpSpPr>
          <p:grpSpPr>
            <a:xfrm>
              <a:off x="144495" y="707924"/>
              <a:ext cx="8714417" cy="2375431"/>
              <a:chOff x="288897" y="554481"/>
              <a:chExt cx="8714417" cy="2375431"/>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97" y="607641"/>
                <a:ext cx="3048000" cy="2286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314" y="643912"/>
                <a:ext cx="3048000" cy="2286000"/>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4145" t="-1300" r="5855" b="1300"/>
              <a:stretch/>
            </p:blipFill>
            <p:spPr>
              <a:xfrm>
                <a:off x="3212114" y="554481"/>
                <a:ext cx="2743200" cy="2286000"/>
              </a:xfrm>
              <a:prstGeom prst="rect">
                <a:avLst/>
              </a:prstGeom>
            </p:spPr>
          </p:pic>
        </p:grpSp>
        <p:sp>
          <p:nvSpPr>
            <p:cNvPr id="9" name="TextBox 8"/>
            <p:cNvSpPr txBox="1"/>
            <p:nvPr/>
          </p:nvSpPr>
          <p:spPr>
            <a:xfrm>
              <a:off x="3762118" y="635619"/>
              <a:ext cx="1783202" cy="261610"/>
            </a:xfrm>
            <a:prstGeom prst="rect">
              <a:avLst/>
            </a:prstGeom>
            <a:noFill/>
          </p:spPr>
          <p:txBody>
            <a:bodyPr wrap="square" rtlCol="0">
              <a:spAutoFit/>
            </a:bodyPr>
            <a:lstStyle/>
            <a:p>
              <a:r>
                <a:rPr lang="en-US" sz="1100" b="1" dirty="0" smtClean="0">
                  <a:solidFill>
                    <a:schemeClr val="accent1"/>
                  </a:solidFill>
                </a:rPr>
                <a:t>TB mortality (per 100k)</a:t>
              </a:r>
            </a:p>
          </p:txBody>
        </p:sp>
        <p:sp>
          <p:nvSpPr>
            <p:cNvPr id="10" name="TextBox 9"/>
            <p:cNvSpPr txBox="1"/>
            <p:nvPr/>
          </p:nvSpPr>
          <p:spPr>
            <a:xfrm>
              <a:off x="716402" y="635619"/>
              <a:ext cx="2008613" cy="261610"/>
            </a:xfrm>
            <a:prstGeom prst="rect">
              <a:avLst/>
            </a:prstGeom>
            <a:noFill/>
          </p:spPr>
          <p:txBody>
            <a:bodyPr wrap="square" rtlCol="0">
              <a:spAutoFit/>
            </a:bodyPr>
            <a:lstStyle/>
            <a:p>
              <a:r>
                <a:rPr lang="en-US" sz="1100" b="1" dirty="0" smtClean="0">
                  <a:solidFill>
                    <a:schemeClr val="accent1"/>
                  </a:solidFill>
                </a:rPr>
                <a:t>TB disease incidence (per 100k)</a:t>
              </a:r>
            </a:p>
          </p:txBody>
        </p:sp>
        <p:sp>
          <p:nvSpPr>
            <p:cNvPr id="11" name="TextBox 10"/>
            <p:cNvSpPr txBox="1"/>
            <p:nvPr/>
          </p:nvSpPr>
          <p:spPr>
            <a:xfrm>
              <a:off x="6231377" y="685446"/>
              <a:ext cx="2407798" cy="261610"/>
            </a:xfrm>
            <a:prstGeom prst="rect">
              <a:avLst/>
            </a:prstGeom>
            <a:noFill/>
          </p:spPr>
          <p:txBody>
            <a:bodyPr wrap="square" rtlCol="0">
              <a:spAutoFit/>
            </a:bodyPr>
            <a:lstStyle/>
            <a:p>
              <a:r>
                <a:rPr lang="en-US" sz="1100" b="1" dirty="0" smtClean="0">
                  <a:solidFill>
                    <a:schemeClr val="accent1"/>
                  </a:solidFill>
                </a:rPr>
                <a:t>Adult latent prevalence (proportion)</a:t>
              </a:r>
            </a:p>
          </p:txBody>
        </p:sp>
        <p:sp>
          <p:nvSpPr>
            <p:cNvPr id="12" name="TextBox 11"/>
            <p:cNvSpPr txBox="1"/>
            <p:nvPr/>
          </p:nvSpPr>
          <p:spPr>
            <a:xfrm>
              <a:off x="1543915" y="945394"/>
              <a:ext cx="2362200" cy="646331"/>
            </a:xfrm>
            <a:prstGeom prst="rect">
              <a:avLst/>
            </a:prstGeom>
            <a:noFill/>
          </p:spPr>
          <p:txBody>
            <a:bodyPr wrap="square" rtlCol="0">
              <a:spAutoFit/>
            </a:bodyPr>
            <a:lstStyle/>
            <a:p>
              <a:pPr marL="285750" indent="-285750">
                <a:buFont typeface="Arial" panose="020B0604020202020204" pitchFamily="34" charset="0"/>
                <a:buChar char="•"/>
              </a:pPr>
              <a:r>
                <a:rPr lang="en-US" sz="1200" b="1" dirty="0" smtClean="0">
                  <a:solidFill>
                    <a:schemeClr val="accent5">
                      <a:lumMod val="40000"/>
                      <a:lumOff val="60000"/>
                    </a:schemeClr>
                  </a:solidFill>
                </a:rPr>
                <a:t>10% pop / </a:t>
              </a:r>
              <a:r>
                <a:rPr lang="en-US" sz="1200" b="1" dirty="0" err="1" smtClean="0">
                  <a:solidFill>
                    <a:schemeClr val="accent5">
                      <a:lumMod val="40000"/>
                      <a:lumOff val="60000"/>
                    </a:schemeClr>
                  </a:solidFill>
                </a:rPr>
                <a:t>yr</a:t>
              </a:r>
              <a:endParaRPr lang="en-US" sz="1200" b="1" dirty="0" smtClean="0">
                <a:solidFill>
                  <a:schemeClr val="accent5">
                    <a:lumMod val="40000"/>
                    <a:lumOff val="60000"/>
                  </a:schemeClr>
                </a:solidFill>
              </a:endParaRPr>
            </a:p>
            <a:p>
              <a:pPr marL="285750" indent="-285750">
                <a:buFont typeface="Arial" panose="020B0604020202020204" pitchFamily="34" charset="0"/>
                <a:buChar char="•"/>
              </a:pPr>
              <a:r>
                <a:rPr lang="en-US" sz="1200" b="1" dirty="0" smtClean="0">
                  <a:solidFill>
                    <a:srgbClr val="6CA62C"/>
                  </a:solidFill>
                </a:rPr>
                <a:t>30 % pop / </a:t>
              </a:r>
              <a:r>
                <a:rPr lang="en-US" sz="1200" b="1" dirty="0" err="1" smtClean="0">
                  <a:solidFill>
                    <a:srgbClr val="6CA62C"/>
                  </a:solidFill>
                </a:rPr>
                <a:t>yr</a:t>
              </a:r>
              <a:endParaRPr lang="en-US" sz="1200" b="1" dirty="0" smtClean="0">
                <a:solidFill>
                  <a:srgbClr val="6CA62C"/>
                </a:solidFill>
              </a:endParaRPr>
            </a:p>
            <a:p>
              <a:pPr marL="285750" indent="-285750">
                <a:buFont typeface="Arial" panose="020B0604020202020204" pitchFamily="34" charset="0"/>
                <a:buChar char="•"/>
              </a:pPr>
              <a:r>
                <a:rPr lang="en-US" sz="1200" b="1" dirty="0" smtClean="0">
                  <a:solidFill>
                    <a:srgbClr val="909090"/>
                  </a:solidFill>
                </a:rPr>
                <a:t>50% pop / </a:t>
              </a:r>
              <a:r>
                <a:rPr lang="en-US" sz="1200" b="1" dirty="0" err="1" smtClean="0">
                  <a:solidFill>
                    <a:srgbClr val="909090"/>
                  </a:solidFill>
                </a:rPr>
                <a:t>yr</a:t>
              </a:r>
              <a:endParaRPr lang="en-US" sz="1200" b="1" dirty="0" smtClean="0">
                <a:solidFill>
                  <a:srgbClr val="909090"/>
                </a:solidFill>
              </a:endParaRPr>
            </a:p>
          </p:txBody>
        </p:sp>
        <p:sp>
          <p:nvSpPr>
            <p:cNvPr id="13" name="Rectangle 12"/>
            <p:cNvSpPr/>
            <p:nvPr/>
          </p:nvSpPr>
          <p:spPr>
            <a:xfrm>
              <a:off x="4006019" y="3008984"/>
              <a:ext cx="1295400" cy="5635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219200" y="3006705"/>
              <a:ext cx="1295400" cy="586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6"/>
          <a:stretch>
            <a:fillRect/>
          </a:stretch>
        </p:blipFill>
        <p:spPr>
          <a:xfrm>
            <a:off x="179264" y="6253886"/>
            <a:ext cx="2972898" cy="482816"/>
          </a:xfrm>
          <a:prstGeom prst="rect">
            <a:avLst/>
          </a:prstGeom>
        </p:spPr>
      </p:pic>
      <p:sp>
        <p:nvSpPr>
          <p:cNvPr id="5" name="TextBox 4"/>
          <p:cNvSpPr txBox="1"/>
          <p:nvPr/>
        </p:nvSpPr>
        <p:spPr>
          <a:xfrm>
            <a:off x="3632201" y="6253886"/>
            <a:ext cx="4686300" cy="369332"/>
          </a:xfrm>
          <a:prstGeom prst="rect">
            <a:avLst/>
          </a:prstGeom>
          <a:noFill/>
        </p:spPr>
        <p:txBody>
          <a:bodyPr wrap="square" rtlCol="0">
            <a:spAutoFit/>
          </a:bodyPr>
          <a:lstStyle/>
          <a:p>
            <a:r>
              <a:rPr lang="en-US" i="1" dirty="0" smtClean="0"/>
              <a:t>Data Courtesy of Wagner, Chang, unpublished</a:t>
            </a:r>
            <a:endParaRPr lang="en-US" i="1" dirty="0"/>
          </a:p>
        </p:txBody>
      </p:sp>
      <p:sp>
        <p:nvSpPr>
          <p:cNvPr id="27" name="TextBox 26"/>
          <p:cNvSpPr txBox="1"/>
          <p:nvPr/>
        </p:nvSpPr>
        <p:spPr>
          <a:xfrm>
            <a:off x="495300" y="4127500"/>
            <a:ext cx="7937500" cy="2446824"/>
          </a:xfrm>
          <a:prstGeom prst="rect">
            <a:avLst/>
          </a:prstGeom>
          <a:noFill/>
        </p:spPr>
        <p:txBody>
          <a:bodyPr wrap="square" rtlCol="0">
            <a:spAutoFit/>
          </a:bodyPr>
          <a:lstStyle/>
          <a:p>
            <a:pPr algn="ctr">
              <a:lnSpc>
                <a:spcPct val="150000"/>
              </a:lnSpc>
            </a:pPr>
            <a:r>
              <a:rPr lang="en-US" dirty="0" smtClean="0"/>
              <a:t>Rapid </a:t>
            </a:r>
            <a:r>
              <a:rPr lang="en-US" dirty="0"/>
              <a:t>initial </a:t>
            </a:r>
            <a:r>
              <a:rPr lang="en-US" dirty="0" smtClean="0"/>
              <a:t>decline</a:t>
            </a:r>
            <a:r>
              <a:rPr lang="en-US" dirty="0"/>
              <a:t> </a:t>
            </a:r>
            <a:r>
              <a:rPr lang="en-US" dirty="0" smtClean="0"/>
              <a:t>in TB incidence</a:t>
            </a:r>
          </a:p>
          <a:p>
            <a:pPr algn="ctr">
              <a:lnSpc>
                <a:spcPct val="150000"/>
              </a:lnSpc>
            </a:pPr>
            <a:r>
              <a:rPr lang="en-US" dirty="0" smtClean="0"/>
              <a:t>Depending </a:t>
            </a:r>
            <a:r>
              <a:rPr lang="en-US" dirty="0"/>
              <a:t>on </a:t>
            </a:r>
            <a:r>
              <a:rPr lang="en-US" dirty="0" smtClean="0"/>
              <a:t>% coverage</a:t>
            </a:r>
            <a:r>
              <a:rPr lang="en-US" dirty="0"/>
              <a:t>, </a:t>
            </a:r>
            <a:r>
              <a:rPr lang="en-US" dirty="0" smtClean="0"/>
              <a:t>incidence declines toward </a:t>
            </a:r>
            <a:r>
              <a:rPr lang="en-US" dirty="0"/>
              <a:t>2025 </a:t>
            </a:r>
            <a:r>
              <a:rPr lang="en-US" dirty="0" smtClean="0"/>
              <a:t>global targets</a:t>
            </a:r>
          </a:p>
          <a:p>
            <a:pPr algn="ctr">
              <a:lnSpc>
                <a:spcPct val="150000"/>
              </a:lnSpc>
            </a:pPr>
            <a:r>
              <a:rPr lang="en-US" dirty="0"/>
              <a:t>Rebound </a:t>
            </a:r>
            <a:r>
              <a:rPr lang="en-US" dirty="0" smtClean="0"/>
              <a:t>TB incidence after program end</a:t>
            </a:r>
            <a:endParaRPr lang="en-US" dirty="0"/>
          </a:p>
          <a:p>
            <a:pPr algn="ctr">
              <a:lnSpc>
                <a:spcPct val="150000"/>
              </a:lnSpc>
            </a:pPr>
            <a:r>
              <a:rPr lang="en-US" dirty="0" smtClean="0"/>
              <a:t> </a:t>
            </a:r>
            <a:r>
              <a:rPr lang="en-US" dirty="0"/>
              <a:t>Reduction in prevalence of </a:t>
            </a:r>
            <a:r>
              <a:rPr lang="en-US" i="1" dirty="0" err="1"/>
              <a:t>M.tb</a:t>
            </a:r>
            <a:r>
              <a:rPr lang="en-US" dirty="0"/>
              <a:t> (latent) </a:t>
            </a:r>
            <a:r>
              <a:rPr lang="en-US" dirty="0" smtClean="0"/>
              <a:t>infection</a:t>
            </a:r>
          </a:p>
          <a:p>
            <a:pPr algn="ctr">
              <a:lnSpc>
                <a:spcPct val="150000"/>
              </a:lnSpc>
            </a:pPr>
            <a:endParaRPr lang="en-US" dirty="0"/>
          </a:p>
          <a:p>
            <a:endParaRPr lang="en-US" dirty="0"/>
          </a:p>
        </p:txBody>
      </p:sp>
    </p:spTree>
    <p:extLst>
      <p:ext uri="{BB962C8B-B14F-4D97-AF65-F5344CB8AC3E}">
        <p14:creationId xmlns:p14="http://schemas.microsoft.com/office/powerpoint/2010/main" val="807679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03158" y="5661248"/>
            <a:ext cx="3256977" cy="338554"/>
          </a:xfrm>
          <a:prstGeom prst="rect">
            <a:avLst/>
          </a:prstGeom>
          <a:noFill/>
        </p:spPr>
        <p:txBody>
          <a:bodyPr wrap="square" rtlCol="0">
            <a:spAutoFit/>
          </a:bodyPr>
          <a:lstStyle/>
          <a:p>
            <a:r>
              <a:rPr lang="en-US" sz="1600" b="1" i="1" dirty="0" smtClean="0"/>
              <a:t>Dye, </a:t>
            </a:r>
            <a:r>
              <a:rPr lang="en-US" sz="1600" b="1" i="1" dirty="0" err="1" smtClean="0"/>
              <a:t>Annu</a:t>
            </a:r>
            <a:r>
              <a:rPr lang="en-US" sz="1600" b="1" i="1" dirty="0" smtClean="0"/>
              <a:t> Rev Public Heath 2013</a:t>
            </a:r>
            <a:endParaRPr lang="en-US" sz="1600" b="1" i="1" dirty="0"/>
          </a:p>
        </p:txBody>
      </p:sp>
      <p:sp>
        <p:nvSpPr>
          <p:cNvPr id="6" name="Rectangle 5"/>
          <p:cNvSpPr/>
          <p:nvPr/>
        </p:nvSpPr>
        <p:spPr>
          <a:xfrm>
            <a:off x="0" y="4149080"/>
            <a:ext cx="9144000" cy="1600438"/>
          </a:xfrm>
          <a:prstGeom prst="rect">
            <a:avLst/>
          </a:prstGeom>
        </p:spPr>
        <p:txBody>
          <a:bodyPr wrap="square">
            <a:spAutoFit/>
          </a:bodyPr>
          <a:lstStyle/>
          <a:p>
            <a:pPr algn="ctr"/>
            <a:r>
              <a:rPr lang="en-US" sz="2000" b="1" dirty="0"/>
              <a:t>T</a:t>
            </a:r>
            <a:r>
              <a:rPr lang="en-US" sz="2000" b="1" dirty="0" smtClean="0"/>
              <a:t>arget </a:t>
            </a:r>
            <a:r>
              <a:rPr lang="en-US" sz="2000" b="1" dirty="0"/>
              <a:t>for TB </a:t>
            </a:r>
            <a:r>
              <a:rPr lang="en-US" sz="2000" b="1" dirty="0" smtClean="0"/>
              <a:t>elimination: Annual </a:t>
            </a:r>
            <a:r>
              <a:rPr lang="en-US" sz="2000" b="1" dirty="0"/>
              <a:t>incidence </a:t>
            </a:r>
            <a:r>
              <a:rPr lang="en-US" sz="2000" b="1" dirty="0" smtClean="0"/>
              <a:t>&lt;1 </a:t>
            </a:r>
            <a:r>
              <a:rPr lang="en-US" sz="2000" b="1" dirty="0"/>
              <a:t>case per million population by </a:t>
            </a:r>
            <a:r>
              <a:rPr lang="en-US" sz="2000" b="1" dirty="0" smtClean="0"/>
              <a:t>2050 </a:t>
            </a:r>
            <a:endParaRPr lang="en-US" sz="2000" b="1" dirty="0"/>
          </a:p>
          <a:p>
            <a:pPr algn="ctr"/>
            <a:endParaRPr lang="en-US" sz="2000" b="1" dirty="0" smtClean="0"/>
          </a:p>
          <a:p>
            <a:pPr algn="ctr"/>
            <a:r>
              <a:rPr lang="en-US" sz="2000" b="1" dirty="0" smtClean="0"/>
              <a:t>Would need 1,000</a:t>
            </a:r>
            <a:r>
              <a:rPr lang="en-US" sz="2000" b="1" dirty="0"/>
              <a:t>-fold reduction in </a:t>
            </a:r>
            <a:r>
              <a:rPr lang="en-US" sz="2000" b="1" dirty="0" smtClean="0"/>
              <a:t>33 years </a:t>
            </a:r>
          </a:p>
          <a:p>
            <a:pPr algn="ctr"/>
            <a:r>
              <a:rPr lang="en-US" sz="2000" b="1" dirty="0" smtClean="0"/>
              <a:t>20% annual reduction is &gt;2x faster than historical examples</a:t>
            </a:r>
          </a:p>
          <a:p>
            <a:endParaRPr lang="en-US" dirty="0"/>
          </a:p>
        </p:txBody>
      </p:sp>
      <p:pic>
        <p:nvPicPr>
          <p:cNvPr id="3" name="Picture 2"/>
          <p:cNvPicPr>
            <a:picLocks noChangeAspect="1"/>
          </p:cNvPicPr>
          <p:nvPr/>
        </p:nvPicPr>
        <p:blipFill>
          <a:blip r:embed="rId2"/>
          <a:stretch>
            <a:fillRect/>
          </a:stretch>
        </p:blipFill>
        <p:spPr>
          <a:xfrm>
            <a:off x="107504" y="764704"/>
            <a:ext cx="4985169" cy="2704119"/>
          </a:xfrm>
          <a:prstGeom prst="rect">
            <a:avLst/>
          </a:prstGeom>
        </p:spPr>
      </p:pic>
      <p:pic>
        <p:nvPicPr>
          <p:cNvPr id="7" name="Picture 6"/>
          <p:cNvPicPr>
            <a:picLocks noChangeAspect="1"/>
          </p:cNvPicPr>
          <p:nvPr/>
        </p:nvPicPr>
        <p:blipFill>
          <a:blip r:embed="rId3"/>
          <a:stretch>
            <a:fillRect/>
          </a:stretch>
        </p:blipFill>
        <p:spPr>
          <a:xfrm>
            <a:off x="5220072" y="764704"/>
            <a:ext cx="3439188" cy="3050441"/>
          </a:xfrm>
          <a:prstGeom prst="rect">
            <a:avLst/>
          </a:prstGeom>
        </p:spPr>
      </p:pic>
      <p:sp>
        <p:nvSpPr>
          <p:cNvPr id="4" name="Slide Number Placeholder 3"/>
          <p:cNvSpPr>
            <a:spLocks noGrp="1"/>
          </p:cNvSpPr>
          <p:nvPr>
            <p:ph type="sldNum" sz="quarter" idx="12"/>
          </p:nvPr>
        </p:nvSpPr>
        <p:spPr/>
        <p:txBody>
          <a:bodyPr/>
          <a:lstStyle/>
          <a:p>
            <a:fld id="{37525670-AF36-4173-ACA1-C21CCC7EF568}" type="slidenum">
              <a:rPr lang="en-US" smtClean="0"/>
              <a:t>3</a:t>
            </a:fld>
            <a:endParaRPr lang="en-US"/>
          </a:p>
        </p:txBody>
      </p:sp>
    </p:spTree>
    <p:extLst>
      <p:ext uri="{BB962C8B-B14F-4D97-AF65-F5344CB8AC3E}">
        <p14:creationId xmlns:p14="http://schemas.microsoft.com/office/powerpoint/2010/main" val="23647789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30</a:t>
            </a:fld>
            <a:endParaRPr lang="en-US"/>
          </a:p>
        </p:txBody>
      </p:sp>
      <p:sp>
        <p:nvSpPr>
          <p:cNvPr id="2" name="TextBox 1"/>
          <p:cNvSpPr txBox="1"/>
          <p:nvPr/>
        </p:nvSpPr>
        <p:spPr>
          <a:xfrm>
            <a:off x="0" y="254000"/>
            <a:ext cx="8980709" cy="830997"/>
          </a:xfrm>
          <a:prstGeom prst="rect">
            <a:avLst/>
          </a:prstGeom>
          <a:noFill/>
        </p:spPr>
        <p:txBody>
          <a:bodyPr wrap="square" rtlCol="0">
            <a:spAutoFit/>
          </a:bodyPr>
          <a:lstStyle/>
          <a:p>
            <a:pPr algn="ctr"/>
            <a:r>
              <a:rPr lang="en-US" sz="2400" dirty="0" smtClean="0"/>
              <a:t>Success of a COR-targeted Screen &amp; Treat Strategy Dependent on</a:t>
            </a:r>
            <a:r>
              <a:rPr lang="is-IS" sz="2400" dirty="0" smtClean="0"/>
              <a:t>…Duration of Program</a:t>
            </a:r>
            <a:endParaRPr lang="en-US" sz="2400" dirty="0"/>
          </a:p>
        </p:txBody>
      </p:sp>
      <p:grpSp>
        <p:nvGrpSpPr>
          <p:cNvPr id="19" name="Group 18"/>
          <p:cNvGrpSpPr/>
          <p:nvPr/>
        </p:nvGrpSpPr>
        <p:grpSpPr>
          <a:xfrm>
            <a:off x="5004777" y="1266257"/>
            <a:ext cx="3987800" cy="4699000"/>
            <a:chOff x="1340210" y="1958252"/>
            <a:chExt cx="3195645" cy="5162351"/>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0210" y="2148294"/>
              <a:ext cx="3033869" cy="2275403"/>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0210" y="4787646"/>
              <a:ext cx="3110610" cy="2332957"/>
            </a:xfrm>
            <a:prstGeom prst="rect">
              <a:avLst/>
            </a:prstGeom>
          </p:spPr>
        </p:pic>
        <p:grpSp>
          <p:nvGrpSpPr>
            <p:cNvPr id="22" name="Group 21"/>
            <p:cNvGrpSpPr/>
            <p:nvPr/>
          </p:nvGrpSpPr>
          <p:grpSpPr>
            <a:xfrm>
              <a:off x="1520007" y="1958252"/>
              <a:ext cx="3015848" cy="3013563"/>
              <a:chOff x="1726946" y="2292563"/>
              <a:chExt cx="2122251" cy="2848299"/>
            </a:xfrm>
          </p:grpSpPr>
          <p:sp>
            <p:nvSpPr>
              <p:cNvPr id="23" name="TextBox 22"/>
              <p:cNvSpPr txBox="1"/>
              <p:nvPr/>
            </p:nvSpPr>
            <p:spPr>
              <a:xfrm>
                <a:off x="1772855" y="4792725"/>
                <a:ext cx="2076342" cy="348137"/>
              </a:xfrm>
              <a:prstGeom prst="rect">
                <a:avLst/>
              </a:prstGeom>
              <a:noFill/>
            </p:spPr>
            <p:txBody>
              <a:bodyPr wrap="square" rtlCol="0">
                <a:spAutoFit/>
              </a:bodyPr>
              <a:lstStyle/>
              <a:p>
                <a:r>
                  <a:rPr lang="en-US" sz="1100" b="1" dirty="0" smtClean="0">
                    <a:solidFill>
                      <a:schemeClr val="accent1"/>
                    </a:solidFill>
                  </a:rPr>
                  <a:t>Adult latent </a:t>
                </a:r>
                <a:r>
                  <a:rPr lang="en-US" sz="1100" b="1" dirty="0" err="1" smtClean="0">
                    <a:solidFill>
                      <a:schemeClr val="accent1"/>
                    </a:solidFill>
                  </a:rPr>
                  <a:t>prev</a:t>
                </a:r>
                <a:r>
                  <a:rPr lang="en-US" sz="1100" b="1" dirty="0" smtClean="0">
                    <a:solidFill>
                      <a:schemeClr val="accent1"/>
                    </a:solidFill>
                  </a:rPr>
                  <a:t>  (proportion)</a:t>
                </a:r>
              </a:p>
            </p:txBody>
          </p:sp>
          <p:sp>
            <p:nvSpPr>
              <p:cNvPr id="24" name="TextBox 23"/>
              <p:cNvSpPr txBox="1"/>
              <p:nvPr/>
            </p:nvSpPr>
            <p:spPr>
              <a:xfrm>
                <a:off x="1726946" y="2292563"/>
                <a:ext cx="2090363" cy="348143"/>
              </a:xfrm>
              <a:prstGeom prst="rect">
                <a:avLst/>
              </a:prstGeom>
              <a:noFill/>
            </p:spPr>
            <p:txBody>
              <a:bodyPr wrap="square" rtlCol="0">
                <a:spAutoFit/>
              </a:bodyPr>
              <a:lstStyle/>
              <a:p>
                <a:r>
                  <a:rPr lang="en-US" sz="1100" b="1" dirty="0" smtClean="0">
                    <a:solidFill>
                      <a:schemeClr val="accent1"/>
                    </a:solidFill>
                  </a:rPr>
                  <a:t>TB disease incidence (per 100k)</a:t>
                </a:r>
              </a:p>
            </p:txBody>
          </p:sp>
        </p:grpSp>
      </p:grpSp>
      <p:pic>
        <p:nvPicPr>
          <p:cNvPr id="25" name="Picture 24"/>
          <p:cNvPicPr>
            <a:picLocks noChangeAspect="1"/>
          </p:cNvPicPr>
          <p:nvPr/>
        </p:nvPicPr>
        <p:blipFill>
          <a:blip r:embed="rId5"/>
          <a:stretch>
            <a:fillRect/>
          </a:stretch>
        </p:blipFill>
        <p:spPr>
          <a:xfrm>
            <a:off x="179264" y="6253886"/>
            <a:ext cx="2972898" cy="482816"/>
          </a:xfrm>
          <a:prstGeom prst="rect">
            <a:avLst/>
          </a:prstGeom>
        </p:spPr>
      </p:pic>
      <p:sp>
        <p:nvSpPr>
          <p:cNvPr id="26" name="TextBox 25"/>
          <p:cNvSpPr txBox="1"/>
          <p:nvPr/>
        </p:nvSpPr>
        <p:spPr>
          <a:xfrm>
            <a:off x="3632201" y="6253886"/>
            <a:ext cx="4686300" cy="369332"/>
          </a:xfrm>
          <a:prstGeom prst="rect">
            <a:avLst/>
          </a:prstGeom>
          <a:noFill/>
        </p:spPr>
        <p:txBody>
          <a:bodyPr wrap="square" rtlCol="0">
            <a:spAutoFit/>
          </a:bodyPr>
          <a:lstStyle/>
          <a:p>
            <a:r>
              <a:rPr lang="en-US" i="1" dirty="0" smtClean="0"/>
              <a:t>Data Courtesy of Wagner, Chang, unpublished</a:t>
            </a:r>
            <a:endParaRPr lang="en-US" i="1" dirty="0"/>
          </a:p>
        </p:txBody>
      </p:sp>
      <p:sp>
        <p:nvSpPr>
          <p:cNvPr id="3" name="TextBox 2"/>
          <p:cNvSpPr txBox="1"/>
          <p:nvPr/>
        </p:nvSpPr>
        <p:spPr>
          <a:xfrm>
            <a:off x="65941" y="1879198"/>
            <a:ext cx="4938836" cy="1631216"/>
          </a:xfrm>
          <a:prstGeom prst="rect">
            <a:avLst/>
          </a:prstGeom>
          <a:noFill/>
        </p:spPr>
        <p:txBody>
          <a:bodyPr wrap="square" rtlCol="0">
            <a:spAutoFit/>
          </a:bodyPr>
          <a:lstStyle/>
          <a:p>
            <a:pPr algn="ctr"/>
            <a:r>
              <a:rPr lang="en-US" sz="2000" dirty="0" smtClean="0"/>
              <a:t>Rebound in TB incidence related to size of</a:t>
            </a:r>
            <a:r>
              <a:rPr lang="en-US" sz="2000" i="1" dirty="0" smtClean="0"/>
              <a:t> </a:t>
            </a:r>
            <a:r>
              <a:rPr lang="en-US" sz="2000" i="1" dirty="0" err="1" smtClean="0"/>
              <a:t>M.tb</a:t>
            </a:r>
            <a:r>
              <a:rPr lang="en-US" sz="2000" i="1" dirty="0" smtClean="0"/>
              <a:t> </a:t>
            </a:r>
            <a:r>
              <a:rPr lang="en-US" sz="2000" dirty="0" smtClean="0"/>
              <a:t>infected pool</a:t>
            </a:r>
          </a:p>
          <a:p>
            <a:pPr algn="ctr"/>
            <a:endParaRPr lang="en-US" sz="2000" dirty="0"/>
          </a:p>
          <a:p>
            <a:pPr algn="ctr"/>
            <a:r>
              <a:rPr lang="en-US" sz="2000" dirty="0" smtClean="0"/>
              <a:t>Prolonged, sustained program &gt;10 years needed to minimize rebound at program end</a:t>
            </a:r>
          </a:p>
        </p:txBody>
      </p:sp>
      <p:sp>
        <p:nvSpPr>
          <p:cNvPr id="5" name="TextBox 4"/>
          <p:cNvSpPr txBox="1"/>
          <p:nvPr/>
        </p:nvSpPr>
        <p:spPr>
          <a:xfrm>
            <a:off x="2921977" y="4381500"/>
            <a:ext cx="2082800" cy="830997"/>
          </a:xfrm>
          <a:prstGeom prst="rect">
            <a:avLst/>
          </a:prstGeom>
          <a:noFill/>
          <a:ln>
            <a:solidFill>
              <a:schemeClr val="tx1"/>
            </a:solidFill>
          </a:ln>
        </p:spPr>
        <p:txBody>
          <a:bodyPr wrap="square" rtlCol="0">
            <a:spAutoFit/>
          </a:bodyPr>
          <a:lstStyle/>
          <a:p>
            <a:r>
              <a:rPr lang="en-US" sz="1600" dirty="0" smtClean="0"/>
              <a:t>Blue line = baseline</a:t>
            </a:r>
          </a:p>
          <a:p>
            <a:r>
              <a:rPr lang="en-US" sz="1600" dirty="0" smtClean="0"/>
              <a:t>Dashed line = 10-years</a:t>
            </a:r>
          </a:p>
          <a:p>
            <a:r>
              <a:rPr lang="en-US" sz="1600" dirty="0" smtClean="0"/>
              <a:t>Solid line = 40 years</a:t>
            </a:r>
            <a:endParaRPr lang="en-US" sz="1600" dirty="0"/>
          </a:p>
        </p:txBody>
      </p:sp>
    </p:spTree>
    <p:extLst>
      <p:ext uri="{BB962C8B-B14F-4D97-AF65-F5344CB8AC3E}">
        <p14:creationId xmlns:p14="http://schemas.microsoft.com/office/powerpoint/2010/main" val="1582648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31</a:t>
            </a:fld>
            <a:endParaRPr lang="en-US"/>
          </a:p>
        </p:txBody>
      </p:sp>
      <p:pic>
        <p:nvPicPr>
          <p:cNvPr id="11" name="Picture 10" descr="Screen shot 2011-02-16 at 12.35.5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
        <p:nvSpPr>
          <p:cNvPr id="5" name="TextBox 4"/>
          <p:cNvSpPr txBox="1"/>
          <p:nvPr/>
        </p:nvSpPr>
        <p:spPr>
          <a:xfrm>
            <a:off x="419100" y="2741513"/>
            <a:ext cx="8284668" cy="3170099"/>
          </a:xfrm>
          <a:prstGeom prst="rect">
            <a:avLst/>
          </a:prstGeom>
          <a:noFill/>
        </p:spPr>
        <p:txBody>
          <a:bodyPr wrap="square" rtlCol="0">
            <a:spAutoFit/>
          </a:bodyPr>
          <a:lstStyle/>
          <a:p>
            <a:r>
              <a:rPr lang="en-US" sz="2000" b="1" dirty="0" smtClean="0"/>
              <a:t>Next steps</a:t>
            </a:r>
            <a:r>
              <a:rPr lang="is-IS" sz="2000" b="1" dirty="0" smtClean="0"/>
              <a:t>…</a:t>
            </a:r>
            <a:endParaRPr lang="en-US" sz="2000" dirty="0" smtClean="0"/>
          </a:p>
          <a:p>
            <a:endParaRPr lang="en-US" sz="2000" dirty="0"/>
          </a:p>
          <a:p>
            <a:r>
              <a:rPr lang="en-US" sz="2000" dirty="0" smtClean="0"/>
              <a:t>CORTIS (HIV uninfected) performance and efficacy data</a:t>
            </a:r>
            <a:r>
              <a:rPr lang="is-IS" sz="2000" dirty="0"/>
              <a:t> </a:t>
            </a:r>
            <a:r>
              <a:rPr lang="is-IS" sz="2000" dirty="0" smtClean="0"/>
              <a:t>2019</a:t>
            </a:r>
          </a:p>
          <a:p>
            <a:r>
              <a:rPr lang="is-IS" sz="2000" dirty="0" smtClean="0"/>
              <a:t>		Validate smaller 6</a:t>
            </a:r>
            <a:r>
              <a:rPr lang="is-IS" sz="2000" dirty="0"/>
              <a:t>-gene </a:t>
            </a:r>
            <a:r>
              <a:rPr lang="is-IS" sz="2000" dirty="0" smtClean="0"/>
              <a:t>COR model...ongoing</a:t>
            </a:r>
          </a:p>
          <a:p>
            <a:r>
              <a:rPr lang="is-IS" sz="2000" dirty="0" smtClean="0"/>
              <a:t>			Transfer COR to point of care, handheld PCR device...ongoing</a:t>
            </a:r>
          </a:p>
          <a:p>
            <a:endParaRPr lang="en-US" sz="2000" dirty="0" smtClean="0"/>
          </a:p>
          <a:p>
            <a:r>
              <a:rPr lang="en-US" sz="2000" dirty="0" smtClean="0"/>
              <a:t>CORTIS</a:t>
            </a:r>
            <a:r>
              <a:rPr lang="en-US" sz="2000" dirty="0"/>
              <a:t>-HR </a:t>
            </a:r>
            <a:r>
              <a:rPr lang="en-US" sz="2000" dirty="0" smtClean="0"/>
              <a:t>(HIV infected) performance data</a:t>
            </a:r>
            <a:r>
              <a:rPr lang="is-IS" sz="2000" dirty="0"/>
              <a:t> </a:t>
            </a:r>
            <a:r>
              <a:rPr lang="is-IS" sz="2000" dirty="0" smtClean="0"/>
              <a:t>2019</a:t>
            </a:r>
            <a:endParaRPr lang="is-IS" sz="2000" dirty="0"/>
          </a:p>
          <a:p>
            <a:r>
              <a:rPr lang="is-IS" sz="2000" dirty="0" smtClean="0"/>
              <a:t>	Test COR-targeted Screen &amp; Treat Strategy for HIV infected patients?</a:t>
            </a:r>
          </a:p>
          <a:p>
            <a:r>
              <a:rPr lang="is-IS" sz="2000" dirty="0" smtClean="0"/>
              <a:t>		Trigger cycles of short-course preventive therapy?</a:t>
            </a:r>
            <a:endParaRPr lang="is-IS" sz="2000" dirty="0"/>
          </a:p>
          <a:p>
            <a:endParaRPr lang="en-US" sz="2000" dirty="0"/>
          </a:p>
        </p:txBody>
      </p:sp>
      <p:pic>
        <p:nvPicPr>
          <p:cNvPr id="6" name="Picture 5"/>
          <p:cNvPicPr>
            <a:picLocks noChangeAspect="1"/>
          </p:cNvPicPr>
          <p:nvPr/>
        </p:nvPicPr>
        <p:blipFill>
          <a:blip r:embed="rId4"/>
          <a:stretch>
            <a:fillRect/>
          </a:stretch>
        </p:blipFill>
        <p:spPr>
          <a:xfrm>
            <a:off x="4889500" y="306676"/>
            <a:ext cx="3654586" cy="944053"/>
          </a:xfrm>
          <a:prstGeom prst="rect">
            <a:avLst/>
          </a:prstGeom>
        </p:spPr>
      </p:pic>
      <p:pic>
        <p:nvPicPr>
          <p:cNvPr id="7" name="Picture 6"/>
          <p:cNvPicPr>
            <a:picLocks noChangeAspect="1"/>
          </p:cNvPicPr>
          <p:nvPr/>
        </p:nvPicPr>
        <p:blipFill>
          <a:blip r:embed="rId5"/>
          <a:stretch>
            <a:fillRect/>
          </a:stretch>
        </p:blipFill>
        <p:spPr>
          <a:xfrm>
            <a:off x="4906416" y="1384096"/>
            <a:ext cx="2633168" cy="1353814"/>
          </a:xfrm>
          <a:prstGeom prst="rect">
            <a:avLst/>
          </a:prstGeom>
        </p:spPr>
      </p:pic>
      <p:sp>
        <p:nvSpPr>
          <p:cNvPr id="2" name="Rectangle 1"/>
          <p:cNvSpPr/>
          <p:nvPr/>
        </p:nvSpPr>
        <p:spPr>
          <a:xfrm>
            <a:off x="215900" y="568488"/>
            <a:ext cx="4559300" cy="1631216"/>
          </a:xfrm>
          <a:prstGeom prst="rect">
            <a:avLst/>
          </a:prstGeom>
        </p:spPr>
        <p:txBody>
          <a:bodyPr wrap="square">
            <a:spAutoFit/>
          </a:bodyPr>
          <a:lstStyle/>
          <a:p>
            <a:pPr algn="ctr"/>
            <a:r>
              <a:rPr lang="en-US" sz="2000" b="1" dirty="0"/>
              <a:t>RNA </a:t>
            </a:r>
            <a:r>
              <a:rPr lang="en-US" sz="2000" b="1" dirty="0" smtClean="0"/>
              <a:t>diagnostic and prognostic </a:t>
            </a:r>
            <a:r>
              <a:rPr lang="en-US" sz="2000" b="1" dirty="0"/>
              <a:t>biomarker </a:t>
            </a:r>
            <a:r>
              <a:rPr lang="en-US" sz="2000" b="1" dirty="0" smtClean="0"/>
              <a:t>= </a:t>
            </a:r>
            <a:r>
              <a:rPr lang="en-US" sz="2000" b="1" dirty="0"/>
              <a:t>test of incipient TB disease</a:t>
            </a:r>
          </a:p>
          <a:p>
            <a:pPr algn="ctr"/>
            <a:endParaRPr lang="en-US" sz="2000" b="1" dirty="0"/>
          </a:p>
          <a:p>
            <a:pPr algn="ctr"/>
            <a:r>
              <a:rPr lang="en-US" sz="2000" b="1" dirty="0" smtClean="0"/>
              <a:t>New, short-course </a:t>
            </a:r>
            <a:r>
              <a:rPr lang="en-US" sz="2000" b="1" dirty="0"/>
              <a:t>TB preventive </a:t>
            </a:r>
            <a:endParaRPr lang="en-US" sz="2000" b="1" dirty="0" smtClean="0"/>
          </a:p>
          <a:p>
            <a:pPr algn="ctr"/>
            <a:r>
              <a:rPr lang="en-US" sz="2000" b="1" dirty="0" smtClean="0"/>
              <a:t>therapy regimens</a:t>
            </a:r>
            <a:endParaRPr lang="en-US" sz="2000" b="1" dirty="0"/>
          </a:p>
        </p:txBody>
      </p:sp>
    </p:spTree>
    <p:extLst>
      <p:ext uri="{BB962C8B-B14F-4D97-AF65-F5344CB8AC3E}">
        <p14:creationId xmlns:p14="http://schemas.microsoft.com/office/powerpoint/2010/main" val="2134618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2-sun.gif"/>
          <p:cNvPicPr>
            <a:picLocks noChangeAspect="1" noChangeArrowheads="1"/>
          </p:cNvPicPr>
          <p:nvPr/>
        </p:nvPicPr>
        <p:blipFill>
          <a:blip r:embed="rId3" cstate="print"/>
          <a:srcRect/>
          <a:stretch>
            <a:fillRect/>
          </a:stretch>
        </p:blipFill>
        <p:spPr bwMode="auto">
          <a:xfrm>
            <a:off x="314714" y="190725"/>
            <a:ext cx="1332843" cy="513180"/>
          </a:xfrm>
          <a:prstGeom prst="rect">
            <a:avLst/>
          </a:prstGeom>
          <a:noFill/>
        </p:spPr>
      </p:pic>
      <p:pic>
        <p:nvPicPr>
          <p:cNvPr id="7" name="Picture 6" descr="Screen shot 2011-02-16 at 12.35.5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29" y="6141098"/>
            <a:ext cx="1643271" cy="686947"/>
          </a:xfrm>
          <a:prstGeom prst="rect">
            <a:avLst/>
          </a:prstGeom>
        </p:spPr>
      </p:pic>
      <p:sp>
        <p:nvSpPr>
          <p:cNvPr id="3" name="Content Placeholder 2"/>
          <p:cNvSpPr>
            <a:spLocks noGrp="1"/>
          </p:cNvSpPr>
          <p:nvPr>
            <p:ph idx="1"/>
          </p:nvPr>
        </p:nvSpPr>
        <p:spPr>
          <a:xfrm>
            <a:off x="122029" y="3467101"/>
            <a:ext cx="3893929" cy="1388764"/>
          </a:xfrm>
        </p:spPr>
        <p:txBody>
          <a:bodyPr>
            <a:noAutofit/>
          </a:bodyPr>
          <a:lstStyle/>
          <a:p>
            <a:pPr>
              <a:lnSpc>
                <a:spcPct val="80000"/>
              </a:lnSpc>
            </a:pPr>
            <a:r>
              <a:rPr lang="en-US" sz="1400" b="1" dirty="0" smtClean="0">
                <a:latin typeface="Century Gothic"/>
                <a:cs typeface="Century Gothic"/>
              </a:rPr>
              <a:t>Tom </a:t>
            </a:r>
            <a:r>
              <a:rPr lang="en-US" sz="1400" b="1" dirty="0" err="1" smtClean="0">
                <a:latin typeface="Century Gothic"/>
                <a:cs typeface="Century Gothic"/>
              </a:rPr>
              <a:t>Scriba</a:t>
            </a:r>
            <a:endParaRPr lang="en-US" sz="1400" b="1" dirty="0" smtClean="0">
              <a:latin typeface="Century Gothic"/>
              <a:cs typeface="Century Gothic"/>
            </a:endParaRPr>
          </a:p>
          <a:p>
            <a:pPr>
              <a:lnSpc>
                <a:spcPct val="80000"/>
              </a:lnSpc>
            </a:pPr>
            <a:r>
              <a:rPr lang="en-US" sz="1400" b="1" dirty="0">
                <a:latin typeface="Century Gothic"/>
                <a:cs typeface="Century Gothic"/>
              </a:rPr>
              <a:t>Adam Penn-Nicholson</a:t>
            </a:r>
          </a:p>
          <a:p>
            <a:pPr>
              <a:lnSpc>
                <a:spcPct val="80000"/>
              </a:lnSpc>
            </a:pPr>
            <a:r>
              <a:rPr lang="en-US" sz="1400" dirty="0">
                <a:latin typeface="Century Gothic"/>
                <a:cs typeface="Century Gothic"/>
              </a:rPr>
              <a:t>Willem </a:t>
            </a:r>
            <a:r>
              <a:rPr lang="en-US" sz="1400" dirty="0" err="1" smtClean="0">
                <a:latin typeface="Century Gothic"/>
                <a:cs typeface="Century Gothic"/>
              </a:rPr>
              <a:t>Hanekom</a:t>
            </a:r>
            <a:endParaRPr lang="en-US" sz="1400" b="1" dirty="0" smtClean="0">
              <a:latin typeface="Century Gothic"/>
              <a:cs typeface="Century Gothic"/>
            </a:endParaRPr>
          </a:p>
          <a:p>
            <a:pPr>
              <a:lnSpc>
                <a:spcPct val="80000"/>
              </a:lnSpc>
            </a:pPr>
            <a:r>
              <a:rPr lang="en-US" sz="1400" dirty="0" smtClean="0">
                <a:latin typeface="Century Gothic"/>
                <a:cs typeface="Century Gothic"/>
              </a:rPr>
              <a:t>Elisa </a:t>
            </a:r>
            <a:r>
              <a:rPr lang="en-US" sz="1400" dirty="0" err="1" smtClean="0">
                <a:latin typeface="Century Gothic"/>
                <a:cs typeface="Century Gothic"/>
              </a:rPr>
              <a:t>Nemes</a:t>
            </a:r>
            <a:endParaRPr lang="en-US" sz="1400" dirty="0" smtClean="0">
              <a:latin typeface="Century Gothic"/>
              <a:cs typeface="Century Gothic"/>
            </a:endParaRPr>
          </a:p>
          <a:p>
            <a:pPr>
              <a:lnSpc>
                <a:spcPct val="80000"/>
              </a:lnSpc>
            </a:pPr>
            <a:r>
              <a:rPr lang="en-US" sz="1400" dirty="0" smtClean="0">
                <a:latin typeface="Century Gothic"/>
                <a:cs typeface="Century Gothic"/>
              </a:rPr>
              <a:t>Sara </a:t>
            </a:r>
            <a:r>
              <a:rPr lang="en-US" sz="1400" dirty="0" err="1" smtClean="0">
                <a:latin typeface="Century Gothic"/>
                <a:cs typeface="Century Gothic"/>
              </a:rPr>
              <a:t>Suliman</a:t>
            </a:r>
            <a:endParaRPr lang="en-US" sz="1400" dirty="0" smtClean="0">
              <a:latin typeface="Century Gothic"/>
              <a:cs typeface="Century Gothic"/>
            </a:endParaRPr>
          </a:p>
          <a:p>
            <a:pPr>
              <a:lnSpc>
                <a:spcPct val="80000"/>
              </a:lnSpc>
            </a:pPr>
            <a:r>
              <a:rPr lang="en-US" sz="1400" dirty="0" err="1" smtClean="0">
                <a:latin typeface="Century Gothic"/>
                <a:cs typeface="Century Gothic"/>
              </a:rPr>
              <a:t>Mbandi</a:t>
            </a:r>
            <a:r>
              <a:rPr lang="en-US" sz="1400" dirty="0" smtClean="0">
                <a:latin typeface="Century Gothic"/>
                <a:cs typeface="Century Gothic"/>
              </a:rPr>
              <a:t> </a:t>
            </a:r>
            <a:r>
              <a:rPr lang="en-US" sz="1400" dirty="0" err="1" smtClean="0">
                <a:latin typeface="Century Gothic"/>
                <a:cs typeface="Century Gothic"/>
              </a:rPr>
              <a:t>Kimbung</a:t>
            </a:r>
            <a:endParaRPr lang="en-US" sz="1400" dirty="0" smtClean="0">
              <a:latin typeface="Century Gothic"/>
              <a:cs typeface="Century Gothic"/>
            </a:endParaRPr>
          </a:p>
          <a:p>
            <a:pPr>
              <a:lnSpc>
                <a:spcPct val="80000"/>
              </a:lnSpc>
            </a:pPr>
            <a:r>
              <a:rPr lang="en-US" sz="1400" dirty="0" err="1" smtClean="0">
                <a:latin typeface="Century Gothic"/>
                <a:cs typeface="Century Gothic"/>
              </a:rPr>
              <a:t>Fatoumatta</a:t>
            </a:r>
            <a:r>
              <a:rPr lang="en-US" sz="1400" dirty="0" smtClean="0">
                <a:latin typeface="Century Gothic"/>
                <a:cs typeface="Century Gothic"/>
              </a:rPr>
              <a:t> </a:t>
            </a:r>
            <a:r>
              <a:rPr lang="en-US" sz="1400" dirty="0" err="1" smtClean="0">
                <a:latin typeface="Century Gothic"/>
                <a:cs typeface="Century Gothic"/>
              </a:rPr>
              <a:t>Darboe</a:t>
            </a:r>
            <a:endParaRPr lang="en-US" sz="1400" dirty="0" smtClean="0">
              <a:latin typeface="Century Gothic"/>
              <a:cs typeface="Century Gothic"/>
            </a:endParaRPr>
          </a:p>
          <a:p>
            <a:pPr>
              <a:lnSpc>
                <a:spcPct val="80000"/>
              </a:lnSpc>
            </a:pPr>
            <a:r>
              <a:rPr lang="en-US" sz="1400" dirty="0" err="1" smtClean="0">
                <a:latin typeface="Century Gothic"/>
                <a:cs typeface="Century Gothic"/>
              </a:rPr>
              <a:t>Mbandi</a:t>
            </a:r>
            <a:r>
              <a:rPr lang="en-US" sz="1400" dirty="0" smtClean="0">
                <a:latin typeface="Century Gothic"/>
                <a:cs typeface="Century Gothic"/>
              </a:rPr>
              <a:t> </a:t>
            </a:r>
            <a:r>
              <a:rPr lang="en-US" sz="1400" dirty="0" err="1" smtClean="0">
                <a:latin typeface="Century Gothic"/>
                <a:cs typeface="Century Gothic"/>
              </a:rPr>
              <a:t>Kimbung</a:t>
            </a:r>
            <a:endParaRPr lang="en-US" sz="1400" dirty="0" smtClean="0">
              <a:latin typeface="Century Gothic"/>
              <a:cs typeface="Century Gothic"/>
            </a:endParaRPr>
          </a:p>
          <a:p>
            <a:pPr>
              <a:lnSpc>
                <a:spcPct val="80000"/>
              </a:lnSpc>
            </a:pPr>
            <a:r>
              <a:rPr lang="en-US" sz="1400" dirty="0" smtClean="0">
                <a:latin typeface="Century Gothic"/>
                <a:cs typeface="Century Gothic"/>
              </a:rPr>
              <a:t>Chris </a:t>
            </a:r>
            <a:r>
              <a:rPr lang="en-US" sz="1400" dirty="0" err="1">
                <a:latin typeface="Century Gothic"/>
                <a:cs typeface="Century Gothic"/>
              </a:rPr>
              <a:t>H</a:t>
            </a:r>
            <a:r>
              <a:rPr lang="en-US" sz="1400" dirty="0" err="1" smtClean="0">
                <a:latin typeface="Century Gothic"/>
                <a:cs typeface="Century Gothic"/>
              </a:rPr>
              <a:t>ikuam</a:t>
            </a:r>
            <a:endParaRPr lang="en-US" sz="1400" dirty="0" smtClean="0">
              <a:latin typeface="Century Gothic"/>
              <a:cs typeface="Century Gothic"/>
            </a:endParaRPr>
          </a:p>
          <a:p>
            <a:pPr>
              <a:lnSpc>
                <a:spcPct val="80000"/>
              </a:lnSpc>
            </a:pPr>
            <a:r>
              <a:rPr lang="en-US" sz="1400" dirty="0" smtClean="0">
                <a:latin typeface="Century Gothic"/>
                <a:cs typeface="Century Gothic"/>
              </a:rPr>
              <a:t>Kate Hadley</a:t>
            </a:r>
          </a:p>
        </p:txBody>
      </p:sp>
      <p:sp>
        <p:nvSpPr>
          <p:cNvPr id="4" name="Title 1"/>
          <p:cNvSpPr txBox="1">
            <a:spLocks/>
          </p:cNvSpPr>
          <p:nvPr/>
        </p:nvSpPr>
        <p:spPr>
          <a:xfrm>
            <a:off x="337006" y="1019612"/>
            <a:ext cx="8229600" cy="211889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00"/>
                </a:solidFill>
                <a:latin typeface="Arial"/>
                <a:cs typeface="Arial"/>
              </a:rPr>
              <a:t>Acknowledgements</a:t>
            </a:r>
          </a:p>
          <a:p>
            <a:r>
              <a:rPr lang="en-US" sz="1800" b="1" dirty="0" smtClean="0">
                <a:solidFill>
                  <a:srgbClr val="000000"/>
                </a:solidFill>
                <a:latin typeface="Arial"/>
                <a:cs typeface="Arial"/>
              </a:rPr>
              <a:t>COR &amp; CORTIS &amp; CORTIS-HR</a:t>
            </a:r>
          </a:p>
          <a:p>
            <a:r>
              <a:rPr lang="en-US" sz="1800" b="1" dirty="0" smtClean="0">
                <a:solidFill>
                  <a:srgbClr val="000000"/>
                </a:solidFill>
                <a:latin typeface="Arial"/>
                <a:cs typeface="Arial"/>
              </a:rPr>
              <a:t>Participants</a:t>
            </a:r>
          </a:p>
          <a:p>
            <a:r>
              <a:rPr lang="en-US" sz="1800" b="1" dirty="0" smtClean="0">
                <a:solidFill>
                  <a:srgbClr val="000000"/>
                </a:solidFill>
                <a:latin typeface="Arial"/>
                <a:cs typeface="Arial"/>
              </a:rPr>
              <a:t> Collaborators</a:t>
            </a:r>
          </a:p>
          <a:p>
            <a:r>
              <a:rPr lang="en-US" sz="1800" b="1" dirty="0" smtClean="0">
                <a:solidFill>
                  <a:srgbClr val="000000"/>
                </a:solidFill>
                <a:latin typeface="Arial"/>
                <a:cs typeface="Arial"/>
              </a:rPr>
              <a:t>Funders</a:t>
            </a:r>
            <a:endParaRPr lang="en-US" sz="1800" b="1" dirty="0">
              <a:solidFill>
                <a:srgbClr val="000000"/>
              </a:solidFill>
              <a:latin typeface="Arial"/>
              <a:cs typeface="Arial"/>
            </a:endParaRPr>
          </a:p>
        </p:txBody>
      </p:sp>
      <p:pic>
        <p:nvPicPr>
          <p:cNvPr id="8" name="Picture 7" descr="logo_BMG.gif"/>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42411" y="3215947"/>
            <a:ext cx="2511535" cy="502307"/>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6720" y="6241545"/>
            <a:ext cx="1056520" cy="478082"/>
          </a:xfrm>
          <a:prstGeom prst="rect">
            <a:avLst/>
          </a:prstGeom>
        </p:spPr>
      </p:pic>
      <p:sp>
        <p:nvSpPr>
          <p:cNvPr id="6" name="Content Placeholder 2"/>
          <p:cNvSpPr txBox="1">
            <a:spLocks/>
          </p:cNvSpPr>
          <p:nvPr/>
        </p:nvSpPr>
        <p:spPr>
          <a:xfrm>
            <a:off x="2521011" y="3467100"/>
            <a:ext cx="2186646" cy="78473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0"/>
              </a:spcBef>
            </a:pPr>
            <a:r>
              <a:rPr lang="en-US" sz="1400" b="1" dirty="0">
                <a:latin typeface="Century Gothic"/>
                <a:cs typeface="Century Gothic"/>
              </a:rPr>
              <a:t>Dan </a:t>
            </a:r>
            <a:r>
              <a:rPr lang="en-US" sz="1400" b="1" dirty="0" smtClean="0">
                <a:latin typeface="Century Gothic"/>
                <a:cs typeface="Century Gothic"/>
              </a:rPr>
              <a:t>Zak	</a:t>
            </a:r>
            <a:endParaRPr lang="en-US" sz="1400" b="1" dirty="0">
              <a:latin typeface="Century Gothic"/>
              <a:cs typeface="Century Gothic"/>
            </a:endParaRPr>
          </a:p>
          <a:p>
            <a:pPr>
              <a:lnSpc>
                <a:spcPct val="80000"/>
              </a:lnSpc>
              <a:spcBef>
                <a:spcPts val="0"/>
              </a:spcBef>
            </a:pPr>
            <a:r>
              <a:rPr lang="en-US" sz="1400" dirty="0">
                <a:latin typeface="Century Gothic"/>
                <a:cs typeface="Century Gothic"/>
              </a:rPr>
              <a:t>Ethan Thompson</a:t>
            </a:r>
          </a:p>
          <a:p>
            <a:pPr>
              <a:lnSpc>
                <a:spcPct val="80000"/>
              </a:lnSpc>
            </a:pPr>
            <a:r>
              <a:rPr lang="en-US" sz="1400" dirty="0">
                <a:latin typeface="Century Gothic"/>
                <a:cs typeface="Century Gothic"/>
              </a:rPr>
              <a:t>Lynn </a:t>
            </a:r>
            <a:r>
              <a:rPr lang="en-US" sz="1400" dirty="0" err="1" smtClean="0">
                <a:latin typeface="Century Gothic"/>
                <a:cs typeface="Century Gothic"/>
              </a:rPr>
              <a:t>Amon</a:t>
            </a:r>
            <a:endParaRPr lang="en-US" sz="1400" dirty="0" smtClean="0">
              <a:latin typeface="Century Gothic"/>
              <a:cs typeface="Century Gothic"/>
            </a:endParaRPr>
          </a:p>
          <a:p>
            <a:pPr marL="0" indent="0">
              <a:lnSpc>
                <a:spcPct val="80000"/>
              </a:lnSpc>
              <a:buNone/>
            </a:pPr>
            <a:endParaRPr lang="en-US" sz="1400" dirty="0">
              <a:latin typeface="Century Gothic"/>
              <a:cs typeface="Century Gothic"/>
            </a:endParaRPr>
          </a:p>
          <a:p>
            <a:pPr>
              <a:lnSpc>
                <a:spcPct val="80000"/>
              </a:lnSpc>
            </a:pPr>
            <a:r>
              <a:rPr lang="en-US" sz="1400" b="1" dirty="0" smtClean="0">
                <a:latin typeface="Century Gothic"/>
                <a:cs typeface="Century Gothic"/>
              </a:rPr>
              <a:t>Gerhard </a:t>
            </a:r>
            <a:r>
              <a:rPr lang="en-US" sz="1400" b="1" dirty="0" err="1" smtClean="0">
                <a:latin typeface="Century Gothic"/>
                <a:cs typeface="Century Gothic"/>
              </a:rPr>
              <a:t>Walzl</a:t>
            </a:r>
            <a:endParaRPr lang="en-US" sz="1400" b="1" dirty="0" smtClean="0">
              <a:latin typeface="Century Gothic"/>
              <a:cs typeface="Century Gothic"/>
            </a:endParaRPr>
          </a:p>
          <a:p>
            <a:pPr>
              <a:lnSpc>
                <a:spcPct val="80000"/>
              </a:lnSpc>
            </a:pPr>
            <a:r>
              <a:rPr lang="en-US" sz="1400" dirty="0" smtClean="0">
                <a:latin typeface="Century Gothic"/>
                <a:cs typeface="Century Gothic"/>
              </a:rPr>
              <a:t>Andre </a:t>
            </a:r>
            <a:r>
              <a:rPr lang="en-US" sz="1400" dirty="0" err="1" smtClean="0">
                <a:latin typeface="Century Gothic"/>
                <a:cs typeface="Century Gothic"/>
              </a:rPr>
              <a:t>Loxton</a:t>
            </a:r>
            <a:endParaRPr lang="en-US" sz="1400" dirty="0" smtClean="0">
              <a:latin typeface="Century Gothic"/>
              <a:cs typeface="Century Gothic"/>
            </a:endParaRPr>
          </a:p>
          <a:p>
            <a:pPr>
              <a:lnSpc>
                <a:spcPct val="80000"/>
              </a:lnSpc>
            </a:pPr>
            <a:r>
              <a:rPr lang="en-US" sz="1400" dirty="0" smtClean="0">
                <a:latin typeface="Century Gothic"/>
                <a:cs typeface="Century Gothic"/>
              </a:rPr>
              <a:t>Jayne Sutherland</a:t>
            </a:r>
          </a:p>
          <a:p>
            <a:pPr>
              <a:lnSpc>
                <a:spcPct val="80000"/>
              </a:lnSpc>
            </a:pPr>
            <a:r>
              <a:rPr lang="en-US" sz="1400" dirty="0" smtClean="0">
                <a:latin typeface="Century Gothic"/>
                <a:cs typeface="Century Gothic"/>
              </a:rPr>
              <a:t>Alan </a:t>
            </a:r>
            <a:r>
              <a:rPr lang="en-US" sz="1400" dirty="0" err="1" smtClean="0">
                <a:latin typeface="Century Gothic"/>
                <a:cs typeface="Century Gothic"/>
              </a:rPr>
              <a:t>Aderem</a:t>
            </a:r>
            <a:endParaRPr lang="en-US" sz="1400" dirty="0">
              <a:latin typeface="Century Gothic"/>
              <a:cs typeface="Century Gothic"/>
            </a:endParaRPr>
          </a:p>
          <a:p>
            <a:pPr>
              <a:lnSpc>
                <a:spcPct val="80000"/>
              </a:lnSpc>
            </a:pPr>
            <a:r>
              <a:rPr lang="en-US" sz="1400" dirty="0" smtClean="0">
                <a:latin typeface="Century Gothic"/>
                <a:cs typeface="Century Gothic"/>
              </a:rPr>
              <a:t>GC6 Team</a:t>
            </a:r>
          </a:p>
          <a:p>
            <a:pPr>
              <a:lnSpc>
                <a:spcPct val="80000"/>
              </a:lnSpc>
            </a:pPr>
            <a:endParaRPr lang="en-US" sz="1800" dirty="0">
              <a:latin typeface="Century Gothic"/>
              <a:cs typeface="Century Gothic"/>
            </a:endParaRPr>
          </a:p>
        </p:txBody>
      </p:sp>
      <p:pic>
        <p:nvPicPr>
          <p:cNvPr id="14" name="Picture 13" descr="url.pn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25846" y="6161698"/>
            <a:ext cx="589354" cy="597317"/>
          </a:xfrm>
          <a:prstGeom prst="rect">
            <a:avLst/>
          </a:prstGeom>
        </p:spPr>
      </p:pic>
      <p:pic>
        <p:nvPicPr>
          <p:cNvPr id="15" name="Picture 14" descr="IDM logo (colour).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89255" y="6196332"/>
            <a:ext cx="1134820" cy="586466"/>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t="28988" b="29471"/>
          <a:stretch/>
        </p:blipFill>
        <p:spPr>
          <a:xfrm>
            <a:off x="5167353" y="6186668"/>
            <a:ext cx="1377816" cy="572347"/>
          </a:xfrm>
          <a:prstGeom prst="rect">
            <a:avLst/>
          </a:prstGeom>
        </p:spPr>
      </p:pic>
      <p:pic>
        <p:nvPicPr>
          <p:cNvPr id="18" name="Picture 17" descr="images-6.jpe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1636" y="2243267"/>
            <a:ext cx="1241193" cy="695068"/>
          </a:xfrm>
          <a:prstGeom prst="rect">
            <a:avLst/>
          </a:prstGeom>
        </p:spPr>
      </p:pic>
      <p:pic>
        <p:nvPicPr>
          <p:cNvPr id="19" name="Picture 18" descr="Screen Shot 2014-11-01 at 11.29.5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8865" y="1019612"/>
            <a:ext cx="795799" cy="1054228"/>
          </a:xfrm>
          <a:prstGeom prst="rect">
            <a:avLst/>
          </a:prstGeom>
        </p:spPr>
      </p:pic>
      <p:pic>
        <p:nvPicPr>
          <p:cNvPr id="2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3416" t="8392" r="33609" b="50000"/>
          <a:stretch/>
        </p:blipFill>
        <p:spPr bwMode="auto">
          <a:xfrm>
            <a:off x="7611297" y="5829300"/>
            <a:ext cx="1343367" cy="95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9410" y="3903322"/>
            <a:ext cx="833777" cy="833777"/>
          </a:xfrm>
          <a:prstGeom prst="rect">
            <a:avLst/>
          </a:prstGeom>
        </p:spPr>
      </p:pic>
      <p:sp>
        <p:nvSpPr>
          <p:cNvPr id="2" name="Slide Number Placeholder 1"/>
          <p:cNvSpPr>
            <a:spLocks noGrp="1"/>
          </p:cNvSpPr>
          <p:nvPr>
            <p:ph type="sldNum" sz="quarter" idx="12"/>
          </p:nvPr>
        </p:nvSpPr>
        <p:spPr/>
        <p:txBody>
          <a:bodyPr/>
          <a:lstStyle/>
          <a:p>
            <a:fld id="{19BA1787-34E9-4242-B526-7F41241E79DE}" type="slidenum">
              <a:rPr lang="en-US" smtClean="0"/>
              <a:t>32</a:t>
            </a:fld>
            <a:endParaRPr lang="en-US"/>
          </a:p>
        </p:txBody>
      </p:sp>
      <p:pic>
        <p:nvPicPr>
          <p:cNvPr id="20" name="Picture 19"/>
          <p:cNvPicPr>
            <a:picLocks noChangeAspect="1"/>
          </p:cNvPicPr>
          <p:nvPr/>
        </p:nvPicPr>
        <p:blipFill>
          <a:blip r:embed="rId14"/>
          <a:stretch>
            <a:fillRect/>
          </a:stretch>
        </p:blipFill>
        <p:spPr>
          <a:xfrm>
            <a:off x="7592198" y="60903"/>
            <a:ext cx="739002" cy="586510"/>
          </a:xfrm>
          <a:prstGeom prst="rect">
            <a:avLst/>
          </a:prstGeom>
        </p:spPr>
      </p:pic>
      <p:pic>
        <p:nvPicPr>
          <p:cNvPr id="21" name="Picture 20"/>
          <p:cNvPicPr>
            <a:picLocks noChangeAspect="1"/>
          </p:cNvPicPr>
          <p:nvPr/>
        </p:nvPicPr>
        <p:blipFill>
          <a:blip r:embed="rId15"/>
          <a:stretch>
            <a:fillRect/>
          </a:stretch>
        </p:blipFill>
        <p:spPr>
          <a:xfrm>
            <a:off x="4053831" y="171520"/>
            <a:ext cx="1330969" cy="571987"/>
          </a:xfrm>
          <a:prstGeom prst="rect">
            <a:avLst/>
          </a:prstGeom>
        </p:spPr>
      </p:pic>
      <p:pic>
        <p:nvPicPr>
          <p:cNvPr id="22" name="Picture 21"/>
          <p:cNvPicPr>
            <a:picLocks noChangeAspect="1"/>
          </p:cNvPicPr>
          <p:nvPr/>
        </p:nvPicPr>
        <p:blipFill>
          <a:blip r:embed="rId16"/>
          <a:stretch>
            <a:fillRect/>
          </a:stretch>
        </p:blipFill>
        <p:spPr>
          <a:xfrm>
            <a:off x="5697065" y="113577"/>
            <a:ext cx="1497928" cy="533836"/>
          </a:xfrm>
          <a:prstGeom prst="rect">
            <a:avLst/>
          </a:prstGeom>
        </p:spPr>
      </p:pic>
      <p:pic>
        <p:nvPicPr>
          <p:cNvPr id="24" name="Picture 23"/>
          <p:cNvPicPr>
            <a:picLocks noChangeAspect="1"/>
          </p:cNvPicPr>
          <p:nvPr/>
        </p:nvPicPr>
        <p:blipFill>
          <a:blip r:embed="rId17"/>
          <a:stretch>
            <a:fillRect/>
          </a:stretch>
        </p:blipFill>
        <p:spPr>
          <a:xfrm>
            <a:off x="1647557" y="171521"/>
            <a:ext cx="883396" cy="463928"/>
          </a:xfrm>
          <a:prstGeom prst="rect">
            <a:avLst/>
          </a:prstGeom>
        </p:spPr>
      </p:pic>
      <p:pic>
        <p:nvPicPr>
          <p:cNvPr id="25" name="Picture 24"/>
          <p:cNvPicPr>
            <a:picLocks noChangeAspect="1"/>
          </p:cNvPicPr>
          <p:nvPr/>
        </p:nvPicPr>
        <p:blipFill>
          <a:blip r:embed="rId18"/>
          <a:stretch>
            <a:fillRect/>
          </a:stretch>
        </p:blipFill>
        <p:spPr>
          <a:xfrm>
            <a:off x="2624118" y="52674"/>
            <a:ext cx="1199913" cy="594739"/>
          </a:xfrm>
          <a:prstGeom prst="rect">
            <a:avLst/>
          </a:prstGeom>
        </p:spPr>
      </p:pic>
      <p:sp>
        <p:nvSpPr>
          <p:cNvPr id="5" name="Rectangle 4"/>
          <p:cNvSpPr/>
          <p:nvPr/>
        </p:nvSpPr>
        <p:spPr>
          <a:xfrm>
            <a:off x="4451806" y="3467100"/>
            <a:ext cx="2607293" cy="2590966"/>
          </a:xfrm>
          <a:prstGeom prst="rect">
            <a:avLst/>
          </a:prstGeom>
        </p:spPr>
        <p:txBody>
          <a:bodyPr wrap="square">
            <a:spAutoFit/>
          </a:bodyPr>
          <a:lstStyle/>
          <a:p>
            <a:pPr marL="285750" indent="-285750">
              <a:lnSpc>
                <a:spcPct val="80000"/>
              </a:lnSpc>
              <a:spcBef>
                <a:spcPts val="300"/>
              </a:spcBef>
              <a:buFont typeface="Arial"/>
              <a:buChar char="•"/>
            </a:pPr>
            <a:r>
              <a:rPr lang="en-US" sz="1400" b="1" dirty="0" smtClean="0">
                <a:latin typeface="Century Gothic"/>
                <a:cs typeface="Century Gothic"/>
              </a:rPr>
              <a:t>Gavin Churchyard</a:t>
            </a:r>
          </a:p>
          <a:p>
            <a:pPr marL="285750" indent="-285750">
              <a:lnSpc>
                <a:spcPct val="80000"/>
              </a:lnSpc>
              <a:spcBef>
                <a:spcPts val="300"/>
              </a:spcBef>
              <a:buFont typeface="Arial"/>
              <a:buChar char="•"/>
            </a:pPr>
            <a:r>
              <a:rPr lang="en-US" sz="1400" b="1" dirty="0" err="1" smtClean="0">
                <a:latin typeface="Century Gothic"/>
                <a:cs typeface="Century Gothic"/>
              </a:rPr>
              <a:t>Kogie</a:t>
            </a:r>
            <a:r>
              <a:rPr lang="en-US" sz="1400" b="1" dirty="0" smtClean="0">
                <a:latin typeface="Century Gothic"/>
                <a:cs typeface="Century Gothic"/>
              </a:rPr>
              <a:t> </a:t>
            </a:r>
            <a:r>
              <a:rPr lang="en-US" sz="1400" b="1" dirty="0" err="1" smtClean="0">
                <a:latin typeface="Century Gothic"/>
                <a:cs typeface="Century Gothic"/>
              </a:rPr>
              <a:t>Naidoo</a:t>
            </a:r>
            <a:endParaRPr lang="en-US" sz="1400" b="1" dirty="0" smtClean="0">
              <a:latin typeface="Century Gothic"/>
              <a:cs typeface="Century Gothic"/>
            </a:endParaRPr>
          </a:p>
          <a:p>
            <a:pPr marL="285750" indent="-285750">
              <a:lnSpc>
                <a:spcPct val="80000"/>
              </a:lnSpc>
              <a:spcBef>
                <a:spcPts val="300"/>
              </a:spcBef>
              <a:buFont typeface="Arial"/>
              <a:buChar char="•"/>
            </a:pPr>
            <a:endParaRPr lang="en-US" sz="1400" b="1" dirty="0" smtClean="0">
              <a:latin typeface="Century Gothic"/>
              <a:cs typeface="Century Gothic"/>
            </a:endParaRPr>
          </a:p>
          <a:p>
            <a:pPr marL="285750" indent="-285750">
              <a:lnSpc>
                <a:spcPct val="80000"/>
              </a:lnSpc>
              <a:spcBef>
                <a:spcPts val="300"/>
              </a:spcBef>
              <a:buFont typeface="Arial"/>
              <a:buChar char="•"/>
            </a:pPr>
            <a:r>
              <a:rPr lang="en-US" sz="1400" b="1" dirty="0">
                <a:latin typeface="Century Gothic"/>
                <a:cs typeface="Century Gothic"/>
              </a:rPr>
              <a:t>Andrew </a:t>
            </a:r>
            <a:r>
              <a:rPr lang="en-US" sz="1400" b="1" dirty="0" err="1" smtClean="0">
                <a:latin typeface="Century Gothic"/>
                <a:cs typeface="Century Gothic"/>
              </a:rPr>
              <a:t>Gartland</a:t>
            </a:r>
            <a:endParaRPr lang="en-US" sz="1400" b="1" dirty="0" smtClean="0">
              <a:latin typeface="Century Gothic"/>
              <a:cs typeface="Century Gothic"/>
            </a:endParaRPr>
          </a:p>
          <a:p>
            <a:pPr marL="285750" indent="-285750">
              <a:lnSpc>
                <a:spcPct val="80000"/>
              </a:lnSpc>
              <a:spcBef>
                <a:spcPts val="300"/>
              </a:spcBef>
              <a:buFont typeface="Arial"/>
              <a:buChar char="•"/>
            </a:pPr>
            <a:r>
              <a:rPr lang="en-US" sz="1400" dirty="0" smtClean="0">
                <a:latin typeface="Century Gothic"/>
                <a:cs typeface="Century Gothic"/>
              </a:rPr>
              <a:t>Steve Self</a:t>
            </a:r>
            <a:endParaRPr lang="en-US" sz="1400" b="1" dirty="0" smtClean="0">
              <a:latin typeface="Century Gothic"/>
              <a:cs typeface="Century Gothic"/>
            </a:endParaRPr>
          </a:p>
          <a:p>
            <a:pPr marL="285750" indent="-285750">
              <a:lnSpc>
                <a:spcPct val="80000"/>
              </a:lnSpc>
              <a:spcBef>
                <a:spcPts val="300"/>
              </a:spcBef>
              <a:buFont typeface="Arial"/>
              <a:buChar char="•"/>
            </a:pPr>
            <a:r>
              <a:rPr lang="en-US" sz="1400" dirty="0" smtClean="0">
                <a:latin typeface="Century Gothic"/>
                <a:cs typeface="Century Gothic"/>
              </a:rPr>
              <a:t>Richard White</a:t>
            </a:r>
          </a:p>
          <a:p>
            <a:pPr marL="285750" indent="-285750">
              <a:lnSpc>
                <a:spcPct val="80000"/>
              </a:lnSpc>
              <a:spcBef>
                <a:spcPts val="300"/>
              </a:spcBef>
              <a:buFont typeface="Arial"/>
              <a:buChar char="•"/>
            </a:pPr>
            <a:r>
              <a:rPr lang="en-US" sz="1400" dirty="0" smtClean="0">
                <a:latin typeface="Century Gothic"/>
                <a:cs typeface="Century Gothic"/>
              </a:rPr>
              <a:t>Tom Sumner</a:t>
            </a:r>
          </a:p>
          <a:p>
            <a:pPr marL="285750" indent="-285750">
              <a:lnSpc>
                <a:spcPct val="80000"/>
              </a:lnSpc>
              <a:spcBef>
                <a:spcPts val="300"/>
              </a:spcBef>
              <a:buFont typeface="Arial"/>
              <a:buChar char="•"/>
            </a:pPr>
            <a:r>
              <a:rPr lang="en-US" sz="1400" b="1" dirty="0" smtClean="0">
                <a:latin typeface="Century Gothic"/>
                <a:cs typeface="Century Gothic"/>
              </a:rPr>
              <a:t>Bradley Wagner</a:t>
            </a:r>
          </a:p>
          <a:p>
            <a:pPr marL="285750" indent="-285750">
              <a:lnSpc>
                <a:spcPct val="80000"/>
              </a:lnSpc>
              <a:spcBef>
                <a:spcPts val="300"/>
              </a:spcBef>
              <a:buFont typeface="Arial"/>
              <a:buChar char="•"/>
            </a:pPr>
            <a:r>
              <a:rPr lang="en-US" sz="1400" b="1" dirty="0" smtClean="0">
                <a:latin typeface="Century Gothic"/>
                <a:cs typeface="Century Gothic"/>
              </a:rPr>
              <a:t>Stewart Chang</a:t>
            </a:r>
          </a:p>
          <a:p>
            <a:pPr marL="285750" indent="-285750">
              <a:lnSpc>
                <a:spcPct val="80000"/>
              </a:lnSpc>
              <a:spcBef>
                <a:spcPts val="300"/>
              </a:spcBef>
              <a:buFont typeface="Arial"/>
              <a:buChar char="•"/>
            </a:pPr>
            <a:endParaRPr lang="en-US" sz="1400" dirty="0" smtClean="0">
              <a:latin typeface="Century Gothic"/>
              <a:cs typeface="Century Gothic"/>
            </a:endParaRPr>
          </a:p>
          <a:p>
            <a:pPr>
              <a:lnSpc>
                <a:spcPct val="80000"/>
              </a:lnSpc>
              <a:spcBef>
                <a:spcPts val="300"/>
              </a:spcBef>
            </a:pPr>
            <a:endParaRPr lang="en-US" sz="1400" dirty="0" smtClean="0">
              <a:latin typeface="Century Gothic"/>
              <a:cs typeface="Century Gothic"/>
            </a:endParaRPr>
          </a:p>
          <a:p>
            <a:pPr marL="285750" indent="-285750">
              <a:lnSpc>
                <a:spcPct val="80000"/>
              </a:lnSpc>
              <a:spcBef>
                <a:spcPts val="300"/>
              </a:spcBef>
              <a:buFont typeface="Arial"/>
              <a:buChar char="•"/>
            </a:pPr>
            <a:endParaRPr lang="en-US" sz="1400" dirty="0">
              <a:latin typeface="Century Gothic"/>
              <a:cs typeface="Century Gothic"/>
            </a:endParaRPr>
          </a:p>
        </p:txBody>
      </p:sp>
      <p:pic>
        <p:nvPicPr>
          <p:cNvPr id="10" name="Picture 9"/>
          <p:cNvPicPr>
            <a:picLocks noChangeAspect="1"/>
          </p:cNvPicPr>
          <p:nvPr/>
        </p:nvPicPr>
        <p:blipFill>
          <a:blip r:embed="rId19"/>
          <a:stretch>
            <a:fillRect/>
          </a:stretch>
        </p:blipFill>
        <p:spPr>
          <a:xfrm>
            <a:off x="337006" y="2426116"/>
            <a:ext cx="944659" cy="922859"/>
          </a:xfrm>
          <a:prstGeom prst="rect">
            <a:avLst/>
          </a:prstGeom>
        </p:spPr>
      </p:pic>
      <p:pic>
        <p:nvPicPr>
          <p:cNvPr id="11" name="Picture 10"/>
          <p:cNvPicPr>
            <a:picLocks noChangeAspect="1"/>
          </p:cNvPicPr>
          <p:nvPr/>
        </p:nvPicPr>
        <p:blipFill>
          <a:blip r:embed="rId20"/>
          <a:stretch>
            <a:fillRect/>
          </a:stretch>
        </p:blipFill>
        <p:spPr>
          <a:xfrm>
            <a:off x="1536700" y="2426115"/>
            <a:ext cx="773826" cy="922859"/>
          </a:xfrm>
          <a:prstGeom prst="rect">
            <a:avLst/>
          </a:prstGeom>
        </p:spPr>
      </p:pic>
      <p:pic>
        <p:nvPicPr>
          <p:cNvPr id="13" name="Picture 12"/>
          <p:cNvPicPr>
            <a:picLocks noChangeAspect="1"/>
          </p:cNvPicPr>
          <p:nvPr/>
        </p:nvPicPr>
        <p:blipFill>
          <a:blip r:embed="rId21"/>
          <a:stretch>
            <a:fillRect/>
          </a:stretch>
        </p:blipFill>
        <p:spPr>
          <a:xfrm>
            <a:off x="6714206" y="5168684"/>
            <a:ext cx="2425504" cy="393916"/>
          </a:xfrm>
          <a:prstGeom prst="rect">
            <a:avLst/>
          </a:prstGeom>
        </p:spPr>
      </p:pic>
    </p:spTree>
    <p:extLst>
      <p:ext uri="{BB962C8B-B14F-4D97-AF65-F5344CB8AC3E}">
        <p14:creationId xmlns:p14="http://schemas.microsoft.com/office/powerpoint/2010/main" val="36237678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Satvi Logo"/>
          <p:cNvPicPr>
            <a:picLocks noChangeAspect="1" noChangeArrowheads="1"/>
          </p:cNvPicPr>
          <p:nvPr/>
        </p:nvPicPr>
        <p:blipFill>
          <a:blip r:embed="rId3">
            <a:lum contrast="12000"/>
          </a:blip>
          <a:srcRect/>
          <a:stretch>
            <a:fillRect/>
          </a:stretch>
        </p:blipFill>
        <p:spPr bwMode="auto">
          <a:xfrm>
            <a:off x="0" y="6369577"/>
            <a:ext cx="1036638" cy="438150"/>
          </a:xfrm>
          <a:prstGeom prst="rect">
            <a:avLst/>
          </a:prstGeom>
          <a:noFill/>
          <a:ln w="9525">
            <a:noFill/>
            <a:miter lim="800000"/>
            <a:headEnd/>
            <a:tailEnd/>
          </a:ln>
        </p:spPr>
      </p:pic>
      <p:sp>
        <p:nvSpPr>
          <p:cNvPr id="22" name="Text Box 4"/>
          <p:cNvSpPr txBox="1">
            <a:spLocks noChangeArrowheads="1"/>
          </p:cNvSpPr>
          <p:nvPr/>
        </p:nvSpPr>
        <p:spPr bwMode="auto">
          <a:xfrm>
            <a:off x="60097" y="126225"/>
            <a:ext cx="4492846" cy="307777"/>
          </a:xfrm>
          <a:prstGeom prst="rect">
            <a:avLst/>
          </a:prstGeom>
          <a:noFill/>
          <a:ln w="9525">
            <a:noFill/>
            <a:miter lim="800000"/>
            <a:headEnd/>
            <a:tailEnd/>
          </a:ln>
        </p:spPr>
        <p:txBody>
          <a:bodyPr wrap="square">
            <a:prstTxWarp prst="textNoShape">
              <a:avLst/>
            </a:prstTxWarp>
            <a:spAutoFit/>
          </a:bodyPr>
          <a:lstStyle/>
          <a:p>
            <a:pPr algn="ctr">
              <a:spcBef>
                <a:spcPts val="400"/>
              </a:spcBef>
            </a:pPr>
            <a:r>
              <a:rPr lang="en-US" sz="1400" b="1" dirty="0" smtClean="0">
                <a:latin typeface="Arial"/>
                <a:cs typeface="Arial"/>
              </a:rPr>
              <a:t>Adapted from Barry 3</a:t>
            </a:r>
            <a:r>
              <a:rPr lang="en-US" sz="1400" b="1" baseline="30000" dirty="0" smtClean="0">
                <a:latin typeface="Arial"/>
                <a:cs typeface="Arial"/>
              </a:rPr>
              <a:t>rd</a:t>
            </a:r>
            <a:r>
              <a:rPr lang="en-US" sz="1400" b="1" dirty="0" smtClean="0">
                <a:latin typeface="Arial"/>
                <a:cs typeface="Arial"/>
              </a:rPr>
              <a:t> et al,. Nat Rev Micro 2009</a:t>
            </a:r>
          </a:p>
        </p:txBody>
      </p:sp>
      <p:sp>
        <p:nvSpPr>
          <p:cNvPr id="3" name="Slide Number Placeholder 2"/>
          <p:cNvSpPr>
            <a:spLocks noGrp="1"/>
          </p:cNvSpPr>
          <p:nvPr>
            <p:ph type="sldNum" sz="quarter" idx="12"/>
          </p:nvPr>
        </p:nvSpPr>
        <p:spPr>
          <a:xfrm>
            <a:off x="6490368" y="4880689"/>
            <a:ext cx="2133600" cy="365125"/>
          </a:xfrm>
        </p:spPr>
        <p:txBody>
          <a:bodyPr/>
          <a:lstStyle/>
          <a:p>
            <a:fld id="{19BA1787-34E9-4242-B526-7F41241E79DE}" type="slidenum">
              <a:rPr lang="en-US" smtClean="0"/>
              <a:t>4</a:t>
            </a:fld>
            <a:endParaRPr lang="en-US"/>
          </a:p>
        </p:txBody>
      </p:sp>
      <p:sp>
        <p:nvSpPr>
          <p:cNvPr id="4" name="TextBox 3"/>
          <p:cNvSpPr txBox="1"/>
          <p:nvPr/>
        </p:nvSpPr>
        <p:spPr>
          <a:xfrm>
            <a:off x="134471" y="2796609"/>
            <a:ext cx="8953500" cy="1815882"/>
          </a:xfrm>
          <a:prstGeom prst="rect">
            <a:avLst/>
          </a:prstGeom>
          <a:noFill/>
        </p:spPr>
        <p:txBody>
          <a:bodyPr wrap="square" rtlCol="0">
            <a:spAutoFit/>
          </a:bodyPr>
          <a:lstStyle/>
          <a:p>
            <a:r>
              <a:rPr lang="en-US" sz="2800" dirty="0" smtClean="0"/>
              <a:t>		</a:t>
            </a:r>
            <a:endParaRPr lang="en-US" sz="2800" dirty="0"/>
          </a:p>
          <a:p>
            <a:r>
              <a:rPr lang="en-US" sz="2800" dirty="0" smtClean="0"/>
              <a:t>											</a:t>
            </a:r>
            <a:endParaRPr lang="en-US" sz="2800" dirty="0"/>
          </a:p>
          <a:p>
            <a:r>
              <a:rPr lang="en-US" sz="2800" dirty="0" smtClean="0"/>
              <a:t>													</a:t>
            </a:r>
          </a:p>
          <a:p>
            <a:r>
              <a:rPr lang="en-US" sz="2800" dirty="0"/>
              <a:t>	</a:t>
            </a:r>
            <a:r>
              <a:rPr lang="en-US" sz="2800" dirty="0" smtClean="0"/>
              <a:t>											</a:t>
            </a:r>
            <a:endParaRPr lang="en-US" sz="2000" dirty="0"/>
          </a:p>
        </p:txBody>
      </p:sp>
      <p:grpSp>
        <p:nvGrpSpPr>
          <p:cNvPr id="11" name="Group 10"/>
          <p:cNvGrpSpPr/>
          <p:nvPr/>
        </p:nvGrpSpPr>
        <p:grpSpPr>
          <a:xfrm>
            <a:off x="855684" y="2792204"/>
            <a:ext cx="7590939" cy="2545947"/>
            <a:chOff x="1283229" y="1823474"/>
            <a:chExt cx="6323943" cy="1350887"/>
          </a:xfrm>
        </p:grpSpPr>
        <p:sp>
          <p:nvSpPr>
            <p:cNvPr id="7" name="TextBox 6"/>
            <p:cNvSpPr txBox="1"/>
            <p:nvPr/>
          </p:nvSpPr>
          <p:spPr>
            <a:xfrm>
              <a:off x="2893887" y="1823474"/>
              <a:ext cx="1469495" cy="646331"/>
            </a:xfrm>
            <a:prstGeom prst="rect">
              <a:avLst/>
            </a:prstGeom>
            <a:solidFill>
              <a:srgbClr val="FEFC0A"/>
            </a:solidFill>
            <a:ln>
              <a:solidFill>
                <a:srgbClr val="000000"/>
              </a:solidFill>
            </a:ln>
          </p:spPr>
          <p:txBody>
            <a:bodyPr wrap="square" rtlCol="0">
              <a:spAutoFit/>
            </a:bodyPr>
            <a:lstStyle/>
            <a:p>
              <a:pPr algn="ctr"/>
              <a:r>
                <a:rPr lang="en-US" b="1" dirty="0" smtClean="0">
                  <a:latin typeface="Arial"/>
                  <a:cs typeface="Arial"/>
                </a:rPr>
                <a:t>Quiescent</a:t>
              </a:r>
            </a:p>
            <a:p>
              <a:pPr algn="ctr"/>
              <a:r>
                <a:rPr lang="en-US" b="1" dirty="0" smtClean="0">
                  <a:latin typeface="Arial"/>
                  <a:cs typeface="Arial"/>
                </a:rPr>
                <a:t>infection </a:t>
              </a:r>
              <a:endParaRPr lang="en-US" b="1" dirty="0">
                <a:latin typeface="Arial"/>
                <a:cs typeface="Arial"/>
              </a:endParaRPr>
            </a:p>
          </p:txBody>
        </p:sp>
        <p:sp>
          <p:nvSpPr>
            <p:cNvPr id="8" name="TextBox 7"/>
            <p:cNvSpPr txBox="1"/>
            <p:nvPr/>
          </p:nvSpPr>
          <p:spPr>
            <a:xfrm>
              <a:off x="4515782" y="1823474"/>
              <a:ext cx="1469495" cy="636898"/>
            </a:xfrm>
            <a:prstGeom prst="rect">
              <a:avLst/>
            </a:prstGeom>
            <a:solidFill>
              <a:srgbClr val="FDB109"/>
            </a:solidFill>
            <a:ln>
              <a:solidFill>
                <a:srgbClr val="000000"/>
              </a:solidFill>
            </a:ln>
          </p:spPr>
          <p:txBody>
            <a:bodyPr wrap="square" rtlCol="0">
              <a:spAutoFit/>
            </a:bodyPr>
            <a:lstStyle/>
            <a:p>
              <a:pPr algn="ctr"/>
              <a:r>
                <a:rPr lang="en-US" b="1" dirty="0" smtClean="0">
                  <a:latin typeface="Arial"/>
                  <a:cs typeface="Arial"/>
                </a:rPr>
                <a:t>Subclinical</a:t>
              </a:r>
              <a:endParaRPr lang="en-US" b="1" dirty="0">
                <a:latin typeface="Arial"/>
                <a:cs typeface="Arial"/>
              </a:endParaRPr>
            </a:p>
            <a:p>
              <a:pPr algn="ctr"/>
              <a:r>
                <a:rPr lang="en-US" b="1" dirty="0" smtClean="0">
                  <a:latin typeface="Arial"/>
                  <a:cs typeface="Arial"/>
                </a:rPr>
                <a:t>TB Disease</a:t>
              </a:r>
            </a:p>
            <a:p>
              <a:pPr algn="ctr"/>
              <a:endParaRPr lang="en-US" b="1" dirty="0">
                <a:latin typeface="Arial"/>
                <a:cs typeface="Arial"/>
              </a:endParaRPr>
            </a:p>
            <a:p>
              <a:pPr algn="ctr"/>
              <a:endParaRPr lang="en-US" b="1" dirty="0" smtClean="0">
                <a:latin typeface="Arial"/>
                <a:cs typeface="Arial"/>
              </a:endParaRPr>
            </a:p>
          </p:txBody>
        </p:sp>
        <p:grpSp>
          <p:nvGrpSpPr>
            <p:cNvPr id="10" name="Group 9"/>
            <p:cNvGrpSpPr/>
            <p:nvPr/>
          </p:nvGrpSpPr>
          <p:grpSpPr>
            <a:xfrm>
              <a:off x="1283229" y="1823474"/>
              <a:ext cx="6323943" cy="1350887"/>
              <a:chOff x="1283229" y="1823474"/>
              <a:chExt cx="6323943" cy="1350887"/>
            </a:xfrm>
          </p:grpSpPr>
          <p:grpSp>
            <p:nvGrpSpPr>
              <p:cNvPr id="5" name="Group 4"/>
              <p:cNvGrpSpPr/>
              <p:nvPr/>
            </p:nvGrpSpPr>
            <p:grpSpPr>
              <a:xfrm>
                <a:off x="2893887" y="1823474"/>
                <a:ext cx="4713285" cy="1350887"/>
                <a:chOff x="2893887" y="1823474"/>
                <a:chExt cx="4713285" cy="1350887"/>
              </a:xfrm>
            </p:grpSpPr>
            <p:sp>
              <p:nvSpPr>
                <p:cNvPr id="9" name="TextBox 8"/>
                <p:cNvSpPr txBox="1"/>
                <p:nvPr/>
              </p:nvSpPr>
              <p:spPr>
                <a:xfrm>
                  <a:off x="6137677" y="1823474"/>
                  <a:ext cx="1469495" cy="646331"/>
                </a:xfrm>
                <a:prstGeom prst="rect">
                  <a:avLst/>
                </a:prstGeom>
                <a:solidFill>
                  <a:srgbClr val="FB0008"/>
                </a:solidFill>
                <a:ln>
                  <a:solidFill>
                    <a:srgbClr val="000000"/>
                  </a:solidFill>
                </a:ln>
              </p:spPr>
              <p:txBody>
                <a:bodyPr wrap="square" rtlCol="0">
                  <a:spAutoFit/>
                </a:bodyPr>
                <a:lstStyle/>
                <a:p>
                  <a:pPr algn="ctr"/>
                  <a:r>
                    <a:rPr lang="en-US" b="1" dirty="0" smtClean="0">
                      <a:latin typeface="Arial"/>
                      <a:cs typeface="Arial"/>
                    </a:rPr>
                    <a:t>Clinical </a:t>
                  </a:r>
                </a:p>
                <a:p>
                  <a:pPr algn="ctr"/>
                  <a:r>
                    <a:rPr lang="en-US" b="1" dirty="0" smtClean="0">
                      <a:latin typeface="Arial"/>
                      <a:cs typeface="Arial"/>
                    </a:rPr>
                    <a:t>TB Disease</a:t>
                  </a:r>
                </a:p>
              </p:txBody>
            </p:sp>
            <p:sp>
              <p:nvSpPr>
                <p:cNvPr id="20" name="TextBox 19"/>
                <p:cNvSpPr txBox="1"/>
                <p:nvPr/>
              </p:nvSpPr>
              <p:spPr>
                <a:xfrm>
                  <a:off x="2893887" y="2978392"/>
                  <a:ext cx="4713285" cy="195969"/>
                </a:xfrm>
                <a:prstGeom prst="rect">
                  <a:avLst/>
                </a:prstGeom>
                <a:solidFill>
                  <a:srgbClr val="FEFC0A"/>
                </a:solidFill>
                <a:ln>
                  <a:solidFill>
                    <a:srgbClr val="000000"/>
                  </a:solidFill>
                </a:ln>
              </p:spPr>
              <p:txBody>
                <a:bodyPr wrap="square" rtlCol="0">
                  <a:spAutoFit/>
                </a:bodyPr>
                <a:lstStyle/>
                <a:p>
                  <a:pPr algn="ctr"/>
                  <a:r>
                    <a:rPr lang="en-US" b="1" dirty="0" smtClean="0">
                      <a:latin typeface="Arial"/>
                      <a:cs typeface="Arial"/>
                    </a:rPr>
                    <a:t>Interferon-gamma release assay (IGRA) + </a:t>
                  </a:r>
                  <a:endParaRPr lang="en-US" b="1" dirty="0">
                    <a:latin typeface="Arial"/>
                    <a:cs typeface="Arial"/>
                  </a:endParaRPr>
                </a:p>
              </p:txBody>
            </p:sp>
          </p:grpSp>
          <p:sp>
            <p:nvSpPr>
              <p:cNvPr id="23" name="TextBox 22"/>
              <p:cNvSpPr txBox="1"/>
              <p:nvPr/>
            </p:nvSpPr>
            <p:spPr>
              <a:xfrm>
                <a:off x="1283229" y="1835416"/>
                <a:ext cx="1469495" cy="646331"/>
              </a:xfrm>
              <a:prstGeom prst="rect">
                <a:avLst/>
              </a:prstGeom>
              <a:solidFill>
                <a:srgbClr val="008000"/>
              </a:solidFill>
              <a:ln>
                <a:solidFill>
                  <a:srgbClr val="000000"/>
                </a:solidFill>
              </a:ln>
            </p:spPr>
            <p:txBody>
              <a:bodyPr wrap="square" rtlCol="0">
                <a:spAutoFit/>
              </a:bodyPr>
              <a:lstStyle/>
              <a:p>
                <a:pPr algn="ctr"/>
                <a:r>
                  <a:rPr lang="en-US" b="1" dirty="0" smtClean="0">
                    <a:latin typeface="Arial"/>
                    <a:cs typeface="Arial"/>
                  </a:rPr>
                  <a:t>MTB exposure</a:t>
                </a:r>
              </a:p>
            </p:txBody>
          </p:sp>
        </p:grpSp>
      </p:grpSp>
      <p:sp>
        <p:nvSpPr>
          <p:cNvPr id="12" name="Right Arrow 11"/>
          <p:cNvSpPr/>
          <p:nvPr/>
        </p:nvSpPr>
        <p:spPr>
          <a:xfrm>
            <a:off x="2789037" y="1524000"/>
            <a:ext cx="4653163" cy="1094248"/>
          </a:xfrm>
          <a:prstGeom prst="rightArrow">
            <a:avLst/>
          </a:prstGeom>
          <a:gradFill flip="none" rotWithShape="1">
            <a:gsLst>
              <a:gs pos="0">
                <a:srgbClr val="FF0000"/>
              </a:gs>
              <a:gs pos="100000">
                <a:srgbClr val="FFFFFF"/>
              </a:gs>
            </a:gsLst>
            <a:lin ang="1008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Continuum of Infection &amp; Disease</a:t>
            </a:r>
            <a:endParaRPr lang="en-US" b="1" dirty="0">
              <a:solidFill>
                <a:schemeClr val="tx1"/>
              </a:solidFill>
            </a:endParaRPr>
          </a:p>
        </p:txBody>
      </p:sp>
      <p:sp>
        <p:nvSpPr>
          <p:cNvPr id="15" name="TextBox 14"/>
          <p:cNvSpPr txBox="1"/>
          <p:nvPr/>
        </p:nvSpPr>
        <p:spPr>
          <a:xfrm>
            <a:off x="6682716" y="4069121"/>
            <a:ext cx="1763907" cy="369332"/>
          </a:xfrm>
          <a:prstGeom prst="rect">
            <a:avLst/>
          </a:prstGeom>
          <a:solidFill>
            <a:srgbClr val="FB0008"/>
          </a:solidFill>
          <a:ln>
            <a:solidFill>
              <a:srgbClr val="000000"/>
            </a:solidFill>
          </a:ln>
        </p:spPr>
        <p:txBody>
          <a:bodyPr wrap="square" rtlCol="0">
            <a:spAutoFit/>
          </a:bodyPr>
          <a:lstStyle/>
          <a:p>
            <a:pPr algn="ctr"/>
            <a:r>
              <a:rPr lang="en-US" b="1" dirty="0" smtClean="0">
                <a:latin typeface="Arial"/>
                <a:cs typeface="Arial"/>
              </a:rPr>
              <a:t>Symptoms</a:t>
            </a:r>
          </a:p>
        </p:txBody>
      </p:sp>
      <p:sp>
        <p:nvSpPr>
          <p:cNvPr id="17" name="TextBox 16"/>
          <p:cNvSpPr txBox="1"/>
          <p:nvPr/>
        </p:nvSpPr>
        <p:spPr>
          <a:xfrm>
            <a:off x="4726461" y="4520961"/>
            <a:ext cx="3720162" cy="353943"/>
          </a:xfrm>
          <a:prstGeom prst="rect">
            <a:avLst/>
          </a:prstGeom>
          <a:solidFill>
            <a:srgbClr val="FDB109"/>
          </a:solidFill>
          <a:ln>
            <a:solidFill>
              <a:srgbClr val="000000"/>
            </a:solidFill>
          </a:ln>
        </p:spPr>
        <p:txBody>
          <a:bodyPr wrap="square" rtlCol="0">
            <a:spAutoFit/>
          </a:bodyPr>
          <a:lstStyle/>
          <a:p>
            <a:pPr algn="ctr"/>
            <a:r>
              <a:rPr lang="en-US" sz="1700" b="1" i="1" dirty="0" err="1" smtClean="0">
                <a:latin typeface="Arial"/>
                <a:cs typeface="Arial"/>
              </a:rPr>
              <a:t>M.tuberculosis</a:t>
            </a:r>
            <a:endParaRPr lang="en-US" b="1" dirty="0">
              <a:latin typeface="Arial"/>
              <a:cs typeface="Arial"/>
            </a:endParaRPr>
          </a:p>
        </p:txBody>
      </p:sp>
      <p:pic>
        <p:nvPicPr>
          <p:cNvPr id="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684" y="1817962"/>
            <a:ext cx="1725224" cy="91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5"/>
          <a:stretch>
            <a:fillRect/>
          </a:stretch>
        </p:blipFill>
        <p:spPr>
          <a:xfrm>
            <a:off x="7611224" y="1713232"/>
            <a:ext cx="835399" cy="905016"/>
          </a:xfrm>
          <a:prstGeom prst="rect">
            <a:avLst/>
          </a:prstGeom>
        </p:spPr>
      </p:pic>
      <p:sp>
        <p:nvSpPr>
          <p:cNvPr id="6" name="Down Arrow Callout 5"/>
          <p:cNvSpPr/>
          <p:nvPr/>
        </p:nvSpPr>
        <p:spPr>
          <a:xfrm>
            <a:off x="2789037" y="736600"/>
            <a:ext cx="4043563" cy="976632"/>
          </a:xfrm>
          <a:prstGeom prst="downArrowCallout">
            <a:avLst/>
          </a:prstGeom>
          <a:solidFill>
            <a:schemeClr val="accent6">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Risk Factors</a:t>
            </a:r>
          </a:p>
          <a:p>
            <a:pPr algn="ctr"/>
            <a:r>
              <a:rPr lang="en-US" dirty="0" smtClean="0">
                <a:solidFill>
                  <a:schemeClr val="tx1"/>
                </a:solidFill>
              </a:rPr>
              <a:t>Genetic, Age, HIV, Diabetes, Smoking</a:t>
            </a:r>
            <a:endParaRPr lang="en-US" dirty="0">
              <a:solidFill>
                <a:schemeClr val="tx1"/>
              </a:solidFill>
            </a:endParaRPr>
          </a:p>
        </p:txBody>
      </p:sp>
    </p:spTree>
    <p:extLst>
      <p:ext uri="{BB962C8B-B14F-4D97-AF65-F5344CB8AC3E}">
        <p14:creationId xmlns:p14="http://schemas.microsoft.com/office/powerpoint/2010/main" val="3882451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Rectangle 1008"/>
          <p:cNvSpPr/>
          <p:nvPr/>
        </p:nvSpPr>
        <p:spPr>
          <a:xfrm rot="16200000">
            <a:off x="885845" y="1925859"/>
            <a:ext cx="1660013" cy="369332"/>
          </a:xfrm>
          <a:prstGeom prst="rect">
            <a:avLst/>
          </a:prstGeom>
        </p:spPr>
        <p:txBody>
          <a:bodyPr wrap="square">
            <a:spAutoFit/>
          </a:bodyPr>
          <a:lstStyle/>
          <a:p>
            <a:pPr algn="ctr"/>
            <a:r>
              <a:rPr lang="en-US" b="1" dirty="0" smtClean="0">
                <a:solidFill>
                  <a:srgbClr val="FF0000"/>
                </a:solidFill>
                <a:latin typeface="Arial"/>
                <a:cs typeface="Arial"/>
              </a:rPr>
              <a:t>TB cases</a:t>
            </a:r>
            <a:endParaRPr lang="en-US" b="1" dirty="0">
              <a:solidFill>
                <a:srgbClr val="FF0000"/>
              </a:solidFill>
              <a:latin typeface="Arial"/>
              <a:cs typeface="Arial"/>
            </a:endParaRPr>
          </a:p>
        </p:txBody>
      </p:sp>
      <p:sp>
        <p:nvSpPr>
          <p:cNvPr id="1010" name="Rectangle 1009"/>
          <p:cNvSpPr/>
          <p:nvPr/>
        </p:nvSpPr>
        <p:spPr>
          <a:xfrm>
            <a:off x="5452221" y="1288269"/>
            <a:ext cx="2204652" cy="369332"/>
          </a:xfrm>
          <a:prstGeom prst="rect">
            <a:avLst/>
          </a:prstGeom>
        </p:spPr>
        <p:txBody>
          <a:bodyPr wrap="square">
            <a:spAutoFit/>
          </a:bodyPr>
          <a:lstStyle/>
          <a:p>
            <a:pPr algn="ctr"/>
            <a:r>
              <a:rPr lang="en-US" b="1" dirty="0" smtClean="0">
                <a:solidFill>
                  <a:srgbClr val="008000"/>
                </a:solidFill>
                <a:latin typeface="Arial"/>
                <a:cs typeface="Arial"/>
              </a:rPr>
              <a:t>IGRA-</a:t>
            </a:r>
            <a:endParaRPr lang="en-US" b="1" dirty="0">
              <a:solidFill>
                <a:srgbClr val="008000"/>
              </a:solidFill>
              <a:latin typeface="Arial"/>
              <a:cs typeface="Arial"/>
            </a:endParaRPr>
          </a:p>
        </p:txBody>
      </p:sp>
      <p:sp>
        <p:nvSpPr>
          <p:cNvPr id="1011" name="Rectangle 1010"/>
          <p:cNvSpPr/>
          <p:nvPr/>
        </p:nvSpPr>
        <p:spPr>
          <a:xfrm>
            <a:off x="2687771" y="1302795"/>
            <a:ext cx="2044599" cy="369332"/>
          </a:xfrm>
          <a:prstGeom prst="rect">
            <a:avLst/>
          </a:prstGeom>
        </p:spPr>
        <p:txBody>
          <a:bodyPr wrap="square">
            <a:spAutoFit/>
          </a:bodyPr>
          <a:lstStyle/>
          <a:p>
            <a:pPr algn="ctr"/>
            <a:r>
              <a:rPr lang="en-US" b="1" dirty="0" smtClean="0">
                <a:latin typeface="Arial"/>
                <a:cs typeface="Arial"/>
              </a:rPr>
              <a:t>IGRA+</a:t>
            </a:r>
            <a:endParaRPr lang="en-US" b="1" dirty="0">
              <a:latin typeface="Arial"/>
              <a:cs typeface="Arial"/>
            </a:endParaRPr>
          </a:p>
        </p:txBody>
      </p:sp>
      <p:sp>
        <p:nvSpPr>
          <p:cNvPr id="1013" name="Oval 1012"/>
          <p:cNvSpPr>
            <a:spLocks noChangeAspect="1"/>
          </p:cNvSpPr>
          <p:nvPr/>
        </p:nvSpPr>
        <p:spPr>
          <a:xfrm>
            <a:off x="1885877" y="1692723"/>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4" name="Oval 1013"/>
          <p:cNvSpPr>
            <a:spLocks noChangeAspect="1"/>
          </p:cNvSpPr>
          <p:nvPr/>
        </p:nvSpPr>
        <p:spPr>
          <a:xfrm>
            <a:off x="2021499" y="16892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5" name="Oval 1014"/>
          <p:cNvSpPr>
            <a:spLocks noChangeAspect="1"/>
          </p:cNvSpPr>
          <p:nvPr/>
        </p:nvSpPr>
        <p:spPr>
          <a:xfrm>
            <a:off x="2005727" y="18125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6" name="Oval 1015"/>
          <p:cNvSpPr>
            <a:spLocks noChangeAspect="1"/>
          </p:cNvSpPr>
          <p:nvPr/>
        </p:nvSpPr>
        <p:spPr>
          <a:xfrm>
            <a:off x="1885877" y="1816012"/>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7" name="Oval 1016"/>
          <p:cNvSpPr>
            <a:spLocks noChangeAspect="1"/>
          </p:cNvSpPr>
          <p:nvPr/>
        </p:nvSpPr>
        <p:spPr>
          <a:xfrm>
            <a:off x="1885877" y="1941358"/>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8" name="Oval 1017"/>
          <p:cNvSpPr>
            <a:spLocks noChangeAspect="1"/>
          </p:cNvSpPr>
          <p:nvPr/>
        </p:nvSpPr>
        <p:spPr>
          <a:xfrm>
            <a:off x="2005727" y="194135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9" name="Oval 1018"/>
          <p:cNvSpPr>
            <a:spLocks noChangeAspect="1"/>
          </p:cNvSpPr>
          <p:nvPr/>
        </p:nvSpPr>
        <p:spPr>
          <a:xfrm>
            <a:off x="1885877" y="2064647"/>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0" name="Oval 1019"/>
          <p:cNvSpPr>
            <a:spLocks noChangeAspect="1"/>
          </p:cNvSpPr>
          <p:nvPr/>
        </p:nvSpPr>
        <p:spPr>
          <a:xfrm>
            <a:off x="2005727" y="206464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1" name="Oval 1020"/>
          <p:cNvSpPr>
            <a:spLocks noChangeAspect="1"/>
          </p:cNvSpPr>
          <p:nvPr/>
        </p:nvSpPr>
        <p:spPr>
          <a:xfrm>
            <a:off x="2141350" y="169614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2" name="Oval 1021"/>
          <p:cNvSpPr>
            <a:spLocks noChangeAspect="1"/>
          </p:cNvSpPr>
          <p:nvPr/>
        </p:nvSpPr>
        <p:spPr>
          <a:xfrm>
            <a:off x="2276972" y="169272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3" name="Oval 1022"/>
          <p:cNvSpPr>
            <a:spLocks noChangeAspect="1"/>
          </p:cNvSpPr>
          <p:nvPr/>
        </p:nvSpPr>
        <p:spPr>
          <a:xfrm>
            <a:off x="2261200" y="181601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 name="Oval 1023"/>
          <p:cNvSpPr>
            <a:spLocks noChangeAspect="1"/>
          </p:cNvSpPr>
          <p:nvPr/>
        </p:nvSpPr>
        <p:spPr>
          <a:xfrm>
            <a:off x="2141350" y="181943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 name="Oval 1024"/>
          <p:cNvSpPr>
            <a:spLocks noChangeAspect="1"/>
          </p:cNvSpPr>
          <p:nvPr/>
        </p:nvSpPr>
        <p:spPr>
          <a:xfrm>
            <a:off x="2141350" y="19447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Oval 1025"/>
          <p:cNvSpPr>
            <a:spLocks noChangeAspect="1"/>
          </p:cNvSpPr>
          <p:nvPr/>
        </p:nvSpPr>
        <p:spPr>
          <a:xfrm>
            <a:off x="2261200" y="19447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Oval 1026"/>
          <p:cNvSpPr>
            <a:spLocks noChangeAspect="1"/>
          </p:cNvSpPr>
          <p:nvPr/>
        </p:nvSpPr>
        <p:spPr>
          <a:xfrm>
            <a:off x="2141350" y="206807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8" name="Oval 1027"/>
          <p:cNvSpPr>
            <a:spLocks noChangeAspect="1"/>
          </p:cNvSpPr>
          <p:nvPr/>
        </p:nvSpPr>
        <p:spPr>
          <a:xfrm>
            <a:off x="2261200" y="206807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9" name="Oval 1028"/>
          <p:cNvSpPr>
            <a:spLocks noChangeAspect="1"/>
          </p:cNvSpPr>
          <p:nvPr/>
        </p:nvSpPr>
        <p:spPr>
          <a:xfrm>
            <a:off x="2394571" y="169614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0" name="Oval 1029"/>
          <p:cNvSpPr>
            <a:spLocks noChangeAspect="1"/>
          </p:cNvSpPr>
          <p:nvPr/>
        </p:nvSpPr>
        <p:spPr>
          <a:xfrm>
            <a:off x="2530193" y="169272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1" name="Oval 1030"/>
          <p:cNvSpPr>
            <a:spLocks noChangeAspect="1"/>
          </p:cNvSpPr>
          <p:nvPr/>
        </p:nvSpPr>
        <p:spPr>
          <a:xfrm>
            <a:off x="2514421" y="181601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2" name="Oval 1031"/>
          <p:cNvSpPr>
            <a:spLocks noChangeAspect="1"/>
          </p:cNvSpPr>
          <p:nvPr/>
        </p:nvSpPr>
        <p:spPr>
          <a:xfrm>
            <a:off x="2394571" y="181943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3" name="Oval 1032"/>
          <p:cNvSpPr>
            <a:spLocks noChangeAspect="1"/>
          </p:cNvSpPr>
          <p:nvPr/>
        </p:nvSpPr>
        <p:spPr>
          <a:xfrm>
            <a:off x="2394571" y="194478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4" name="Oval 1033"/>
          <p:cNvSpPr>
            <a:spLocks noChangeAspect="1"/>
          </p:cNvSpPr>
          <p:nvPr/>
        </p:nvSpPr>
        <p:spPr>
          <a:xfrm>
            <a:off x="2514421" y="194478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5" name="Oval 1034"/>
          <p:cNvSpPr>
            <a:spLocks noChangeAspect="1"/>
          </p:cNvSpPr>
          <p:nvPr/>
        </p:nvSpPr>
        <p:spPr>
          <a:xfrm>
            <a:off x="2394571" y="206807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6" name="Oval 1035"/>
          <p:cNvSpPr>
            <a:spLocks noChangeAspect="1"/>
          </p:cNvSpPr>
          <p:nvPr/>
        </p:nvSpPr>
        <p:spPr>
          <a:xfrm>
            <a:off x="2514421" y="206807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7" name="Oval 1036"/>
          <p:cNvSpPr>
            <a:spLocks noChangeAspect="1"/>
          </p:cNvSpPr>
          <p:nvPr/>
        </p:nvSpPr>
        <p:spPr>
          <a:xfrm>
            <a:off x="2651233" y="169957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8" name="Oval 1037"/>
          <p:cNvSpPr>
            <a:spLocks noChangeAspect="1"/>
          </p:cNvSpPr>
          <p:nvPr/>
        </p:nvSpPr>
        <p:spPr>
          <a:xfrm>
            <a:off x="2799185" y="169614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9" name="Oval 1038"/>
          <p:cNvSpPr>
            <a:spLocks noChangeAspect="1"/>
          </p:cNvSpPr>
          <p:nvPr/>
        </p:nvSpPr>
        <p:spPr>
          <a:xfrm>
            <a:off x="2783413" y="181943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0" name="Oval 1039"/>
          <p:cNvSpPr>
            <a:spLocks noChangeAspect="1"/>
          </p:cNvSpPr>
          <p:nvPr/>
        </p:nvSpPr>
        <p:spPr>
          <a:xfrm>
            <a:off x="2651233" y="182286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1" name="Oval 1040"/>
          <p:cNvSpPr>
            <a:spLocks noChangeAspect="1"/>
          </p:cNvSpPr>
          <p:nvPr/>
        </p:nvSpPr>
        <p:spPr>
          <a:xfrm>
            <a:off x="2651233" y="194820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2" name="Oval 1041"/>
          <p:cNvSpPr>
            <a:spLocks noChangeAspect="1"/>
          </p:cNvSpPr>
          <p:nvPr/>
        </p:nvSpPr>
        <p:spPr>
          <a:xfrm>
            <a:off x="2783413" y="19482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3" name="Oval 1042"/>
          <p:cNvSpPr>
            <a:spLocks noChangeAspect="1"/>
          </p:cNvSpPr>
          <p:nvPr/>
        </p:nvSpPr>
        <p:spPr>
          <a:xfrm>
            <a:off x="2651233" y="207149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4" name="Oval 1043"/>
          <p:cNvSpPr>
            <a:spLocks noChangeAspect="1"/>
          </p:cNvSpPr>
          <p:nvPr/>
        </p:nvSpPr>
        <p:spPr>
          <a:xfrm>
            <a:off x="2783413" y="20714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5" name="Oval 1044"/>
          <p:cNvSpPr>
            <a:spLocks noChangeAspect="1"/>
          </p:cNvSpPr>
          <p:nvPr/>
        </p:nvSpPr>
        <p:spPr>
          <a:xfrm>
            <a:off x="1890321" y="2189148"/>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6" name="Oval 1045"/>
          <p:cNvSpPr>
            <a:spLocks noChangeAspect="1"/>
          </p:cNvSpPr>
          <p:nvPr/>
        </p:nvSpPr>
        <p:spPr>
          <a:xfrm>
            <a:off x="2025943" y="218572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7" name="Oval 1046"/>
          <p:cNvSpPr>
            <a:spLocks noChangeAspect="1"/>
          </p:cNvSpPr>
          <p:nvPr/>
        </p:nvSpPr>
        <p:spPr>
          <a:xfrm>
            <a:off x="2010171" y="2304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8" name="Oval 1047"/>
          <p:cNvSpPr>
            <a:spLocks noChangeAspect="1"/>
          </p:cNvSpPr>
          <p:nvPr/>
        </p:nvSpPr>
        <p:spPr>
          <a:xfrm>
            <a:off x="1890321" y="2307992"/>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9" name="Oval 1048"/>
          <p:cNvSpPr>
            <a:spLocks noChangeAspect="1"/>
          </p:cNvSpPr>
          <p:nvPr/>
        </p:nvSpPr>
        <p:spPr>
          <a:xfrm>
            <a:off x="1890321" y="2427704"/>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0" name="Oval 1049"/>
          <p:cNvSpPr>
            <a:spLocks noChangeAspect="1"/>
          </p:cNvSpPr>
          <p:nvPr/>
        </p:nvSpPr>
        <p:spPr>
          <a:xfrm>
            <a:off x="2010171" y="24277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1" name="Oval 1050"/>
          <p:cNvSpPr>
            <a:spLocks noChangeAspect="1"/>
          </p:cNvSpPr>
          <p:nvPr/>
        </p:nvSpPr>
        <p:spPr>
          <a:xfrm>
            <a:off x="1890321" y="25505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2" name="Oval 1051"/>
          <p:cNvSpPr>
            <a:spLocks noChangeAspect="1"/>
          </p:cNvSpPr>
          <p:nvPr/>
        </p:nvSpPr>
        <p:spPr>
          <a:xfrm>
            <a:off x="2010171" y="25505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3" name="Oval 1052"/>
          <p:cNvSpPr>
            <a:spLocks noChangeAspect="1"/>
          </p:cNvSpPr>
          <p:nvPr/>
        </p:nvSpPr>
        <p:spPr>
          <a:xfrm>
            <a:off x="2145794" y="21925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4" name="Oval 1053"/>
          <p:cNvSpPr>
            <a:spLocks noChangeAspect="1"/>
          </p:cNvSpPr>
          <p:nvPr/>
        </p:nvSpPr>
        <p:spPr>
          <a:xfrm>
            <a:off x="2281416" y="21891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5" name="Oval 1054"/>
          <p:cNvSpPr>
            <a:spLocks noChangeAspect="1"/>
          </p:cNvSpPr>
          <p:nvPr/>
        </p:nvSpPr>
        <p:spPr>
          <a:xfrm>
            <a:off x="2265644" y="23079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6" name="Oval 1055"/>
          <p:cNvSpPr>
            <a:spLocks noChangeAspect="1"/>
          </p:cNvSpPr>
          <p:nvPr/>
        </p:nvSpPr>
        <p:spPr>
          <a:xfrm>
            <a:off x="2145794" y="23114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7" name="Oval 1056"/>
          <p:cNvSpPr>
            <a:spLocks noChangeAspect="1"/>
          </p:cNvSpPr>
          <p:nvPr/>
        </p:nvSpPr>
        <p:spPr>
          <a:xfrm>
            <a:off x="2145794" y="24311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8" name="Oval 1057"/>
          <p:cNvSpPr>
            <a:spLocks noChangeAspect="1"/>
          </p:cNvSpPr>
          <p:nvPr/>
        </p:nvSpPr>
        <p:spPr>
          <a:xfrm>
            <a:off x="2265644" y="24311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9" name="Oval 1058"/>
          <p:cNvSpPr>
            <a:spLocks noChangeAspect="1"/>
          </p:cNvSpPr>
          <p:nvPr/>
        </p:nvSpPr>
        <p:spPr>
          <a:xfrm>
            <a:off x="2145794" y="25539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0" name="Oval 1059"/>
          <p:cNvSpPr>
            <a:spLocks noChangeAspect="1"/>
          </p:cNvSpPr>
          <p:nvPr/>
        </p:nvSpPr>
        <p:spPr>
          <a:xfrm>
            <a:off x="2265644" y="25539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1" name="Oval 1060"/>
          <p:cNvSpPr>
            <a:spLocks noChangeAspect="1"/>
          </p:cNvSpPr>
          <p:nvPr/>
        </p:nvSpPr>
        <p:spPr>
          <a:xfrm>
            <a:off x="2399015" y="219257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2" name="Oval 1061"/>
          <p:cNvSpPr>
            <a:spLocks noChangeAspect="1"/>
          </p:cNvSpPr>
          <p:nvPr/>
        </p:nvSpPr>
        <p:spPr>
          <a:xfrm>
            <a:off x="2534637" y="21891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3" name="Oval 1062"/>
          <p:cNvSpPr>
            <a:spLocks noChangeAspect="1"/>
          </p:cNvSpPr>
          <p:nvPr/>
        </p:nvSpPr>
        <p:spPr>
          <a:xfrm>
            <a:off x="2518865" y="23079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4" name="Oval 1063"/>
          <p:cNvSpPr>
            <a:spLocks noChangeAspect="1"/>
          </p:cNvSpPr>
          <p:nvPr/>
        </p:nvSpPr>
        <p:spPr>
          <a:xfrm>
            <a:off x="2399015" y="231141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5" name="Oval 1064"/>
          <p:cNvSpPr>
            <a:spLocks noChangeAspect="1"/>
          </p:cNvSpPr>
          <p:nvPr/>
        </p:nvSpPr>
        <p:spPr>
          <a:xfrm>
            <a:off x="2399015" y="243112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6" name="Oval 1065"/>
          <p:cNvSpPr>
            <a:spLocks noChangeAspect="1"/>
          </p:cNvSpPr>
          <p:nvPr/>
        </p:nvSpPr>
        <p:spPr>
          <a:xfrm>
            <a:off x="2518865" y="243112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7" name="Oval 1066"/>
          <p:cNvSpPr>
            <a:spLocks noChangeAspect="1"/>
          </p:cNvSpPr>
          <p:nvPr/>
        </p:nvSpPr>
        <p:spPr>
          <a:xfrm>
            <a:off x="2399015" y="25539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8" name="Oval 1067"/>
          <p:cNvSpPr>
            <a:spLocks noChangeAspect="1"/>
          </p:cNvSpPr>
          <p:nvPr/>
        </p:nvSpPr>
        <p:spPr>
          <a:xfrm>
            <a:off x="2518865" y="25539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9" name="Oval 1068"/>
          <p:cNvSpPr>
            <a:spLocks noChangeAspect="1"/>
          </p:cNvSpPr>
          <p:nvPr/>
        </p:nvSpPr>
        <p:spPr>
          <a:xfrm>
            <a:off x="2655677" y="219599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0" name="Oval 1069"/>
          <p:cNvSpPr>
            <a:spLocks noChangeAspect="1"/>
          </p:cNvSpPr>
          <p:nvPr/>
        </p:nvSpPr>
        <p:spPr>
          <a:xfrm>
            <a:off x="2803629" y="21925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1" name="Oval 1070"/>
          <p:cNvSpPr>
            <a:spLocks noChangeAspect="1"/>
          </p:cNvSpPr>
          <p:nvPr/>
        </p:nvSpPr>
        <p:spPr>
          <a:xfrm>
            <a:off x="2787857" y="23114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2" name="Oval 1071"/>
          <p:cNvSpPr>
            <a:spLocks noChangeAspect="1"/>
          </p:cNvSpPr>
          <p:nvPr/>
        </p:nvSpPr>
        <p:spPr>
          <a:xfrm>
            <a:off x="2655677" y="231484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3" name="Oval 1072"/>
          <p:cNvSpPr>
            <a:spLocks noChangeAspect="1"/>
          </p:cNvSpPr>
          <p:nvPr/>
        </p:nvSpPr>
        <p:spPr>
          <a:xfrm>
            <a:off x="2655677" y="243455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4" name="Oval 1073"/>
          <p:cNvSpPr>
            <a:spLocks noChangeAspect="1"/>
          </p:cNvSpPr>
          <p:nvPr/>
        </p:nvSpPr>
        <p:spPr>
          <a:xfrm>
            <a:off x="2787857" y="24345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5" name="Oval 1074"/>
          <p:cNvSpPr>
            <a:spLocks noChangeAspect="1"/>
          </p:cNvSpPr>
          <p:nvPr/>
        </p:nvSpPr>
        <p:spPr>
          <a:xfrm>
            <a:off x="2655677" y="255740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6" name="Oval 1075"/>
          <p:cNvSpPr>
            <a:spLocks noChangeAspect="1"/>
          </p:cNvSpPr>
          <p:nvPr/>
        </p:nvSpPr>
        <p:spPr>
          <a:xfrm>
            <a:off x="2787857" y="25574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7" name="Oval 1076"/>
          <p:cNvSpPr>
            <a:spLocks noChangeAspect="1"/>
          </p:cNvSpPr>
          <p:nvPr/>
        </p:nvSpPr>
        <p:spPr>
          <a:xfrm>
            <a:off x="2915349" y="168416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8" name="Oval 1077"/>
          <p:cNvSpPr>
            <a:spLocks noChangeAspect="1"/>
          </p:cNvSpPr>
          <p:nvPr/>
        </p:nvSpPr>
        <p:spPr>
          <a:xfrm>
            <a:off x="3063301" y="168073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9" name="Oval 1078"/>
          <p:cNvSpPr>
            <a:spLocks noChangeAspect="1"/>
          </p:cNvSpPr>
          <p:nvPr/>
        </p:nvSpPr>
        <p:spPr>
          <a:xfrm>
            <a:off x="3047529" y="18040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0" name="Oval 1079"/>
          <p:cNvSpPr>
            <a:spLocks noChangeAspect="1"/>
          </p:cNvSpPr>
          <p:nvPr/>
        </p:nvSpPr>
        <p:spPr>
          <a:xfrm>
            <a:off x="2915349" y="18074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1" name="Oval 1080"/>
          <p:cNvSpPr>
            <a:spLocks noChangeAspect="1"/>
          </p:cNvSpPr>
          <p:nvPr/>
        </p:nvSpPr>
        <p:spPr>
          <a:xfrm>
            <a:off x="2915349" y="19327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2" name="Oval 1081"/>
          <p:cNvSpPr>
            <a:spLocks noChangeAspect="1"/>
          </p:cNvSpPr>
          <p:nvPr/>
        </p:nvSpPr>
        <p:spPr>
          <a:xfrm>
            <a:off x="3047529" y="19327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3" name="Oval 1082"/>
          <p:cNvSpPr>
            <a:spLocks noChangeAspect="1"/>
          </p:cNvSpPr>
          <p:nvPr/>
        </p:nvSpPr>
        <p:spPr>
          <a:xfrm>
            <a:off x="2915349" y="205608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4" name="Oval 1083"/>
          <p:cNvSpPr>
            <a:spLocks noChangeAspect="1"/>
          </p:cNvSpPr>
          <p:nvPr/>
        </p:nvSpPr>
        <p:spPr>
          <a:xfrm>
            <a:off x="3047529" y="205608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5" name="Oval 1084"/>
          <p:cNvSpPr>
            <a:spLocks noChangeAspect="1"/>
          </p:cNvSpPr>
          <p:nvPr/>
        </p:nvSpPr>
        <p:spPr>
          <a:xfrm>
            <a:off x="3184341" y="168758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6" name="Oval 1085"/>
          <p:cNvSpPr>
            <a:spLocks noChangeAspect="1"/>
          </p:cNvSpPr>
          <p:nvPr/>
        </p:nvSpPr>
        <p:spPr>
          <a:xfrm>
            <a:off x="3332293" y="168416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7" name="Oval 1086"/>
          <p:cNvSpPr>
            <a:spLocks noChangeAspect="1"/>
          </p:cNvSpPr>
          <p:nvPr/>
        </p:nvSpPr>
        <p:spPr>
          <a:xfrm>
            <a:off x="3316521" y="18074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8" name="Oval 1087"/>
          <p:cNvSpPr>
            <a:spLocks noChangeAspect="1"/>
          </p:cNvSpPr>
          <p:nvPr/>
        </p:nvSpPr>
        <p:spPr>
          <a:xfrm>
            <a:off x="3184341" y="181087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9" name="Oval 1088"/>
          <p:cNvSpPr>
            <a:spLocks noChangeAspect="1"/>
          </p:cNvSpPr>
          <p:nvPr/>
        </p:nvSpPr>
        <p:spPr>
          <a:xfrm>
            <a:off x="3184341" y="19362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0" name="Oval 1089"/>
          <p:cNvSpPr>
            <a:spLocks noChangeAspect="1"/>
          </p:cNvSpPr>
          <p:nvPr/>
        </p:nvSpPr>
        <p:spPr>
          <a:xfrm>
            <a:off x="3316521" y="19362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1" name="Oval 1090"/>
          <p:cNvSpPr>
            <a:spLocks noChangeAspect="1"/>
          </p:cNvSpPr>
          <p:nvPr/>
        </p:nvSpPr>
        <p:spPr>
          <a:xfrm>
            <a:off x="3184341" y="20595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2" name="Oval 1091"/>
          <p:cNvSpPr>
            <a:spLocks noChangeAspect="1"/>
          </p:cNvSpPr>
          <p:nvPr/>
        </p:nvSpPr>
        <p:spPr>
          <a:xfrm>
            <a:off x="3316521" y="20595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3" name="Oval 1092"/>
          <p:cNvSpPr>
            <a:spLocks noChangeAspect="1"/>
          </p:cNvSpPr>
          <p:nvPr/>
        </p:nvSpPr>
        <p:spPr>
          <a:xfrm>
            <a:off x="3448703" y="168758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4" name="Oval 1093"/>
          <p:cNvSpPr>
            <a:spLocks noChangeAspect="1"/>
          </p:cNvSpPr>
          <p:nvPr/>
        </p:nvSpPr>
        <p:spPr>
          <a:xfrm>
            <a:off x="3584325" y="168416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5" name="Oval 1094"/>
          <p:cNvSpPr>
            <a:spLocks noChangeAspect="1"/>
          </p:cNvSpPr>
          <p:nvPr/>
        </p:nvSpPr>
        <p:spPr>
          <a:xfrm>
            <a:off x="3568553" y="18074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6" name="Oval 1095"/>
          <p:cNvSpPr>
            <a:spLocks noChangeAspect="1"/>
          </p:cNvSpPr>
          <p:nvPr/>
        </p:nvSpPr>
        <p:spPr>
          <a:xfrm>
            <a:off x="3448703" y="181087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7" name="Oval 1096"/>
          <p:cNvSpPr>
            <a:spLocks noChangeAspect="1"/>
          </p:cNvSpPr>
          <p:nvPr/>
        </p:nvSpPr>
        <p:spPr>
          <a:xfrm>
            <a:off x="3448703" y="19362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8" name="Oval 1097"/>
          <p:cNvSpPr>
            <a:spLocks noChangeAspect="1"/>
          </p:cNvSpPr>
          <p:nvPr/>
        </p:nvSpPr>
        <p:spPr>
          <a:xfrm>
            <a:off x="3568553" y="19362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9" name="Oval 1098"/>
          <p:cNvSpPr>
            <a:spLocks noChangeAspect="1"/>
          </p:cNvSpPr>
          <p:nvPr/>
        </p:nvSpPr>
        <p:spPr>
          <a:xfrm>
            <a:off x="3448703" y="20595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0" name="Oval 1099"/>
          <p:cNvSpPr>
            <a:spLocks noChangeAspect="1"/>
          </p:cNvSpPr>
          <p:nvPr/>
        </p:nvSpPr>
        <p:spPr>
          <a:xfrm>
            <a:off x="3568553" y="20595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1" name="Oval 1100"/>
          <p:cNvSpPr>
            <a:spLocks noChangeAspect="1"/>
          </p:cNvSpPr>
          <p:nvPr/>
        </p:nvSpPr>
        <p:spPr>
          <a:xfrm>
            <a:off x="3704176" y="16910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2" name="Oval 1101"/>
          <p:cNvSpPr>
            <a:spLocks noChangeAspect="1"/>
          </p:cNvSpPr>
          <p:nvPr/>
        </p:nvSpPr>
        <p:spPr>
          <a:xfrm>
            <a:off x="3852128" y="168758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3" name="Oval 1102"/>
          <p:cNvSpPr>
            <a:spLocks noChangeAspect="1"/>
          </p:cNvSpPr>
          <p:nvPr/>
        </p:nvSpPr>
        <p:spPr>
          <a:xfrm>
            <a:off x="3836356" y="181087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4" name="Oval 1103"/>
          <p:cNvSpPr>
            <a:spLocks noChangeAspect="1"/>
          </p:cNvSpPr>
          <p:nvPr/>
        </p:nvSpPr>
        <p:spPr>
          <a:xfrm>
            <a:off x="3704176" y="181430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5" name="Oval 1104"/>
          <p:cNvSpPr>
            <a:spLocks noChangeAspect="1"/>
          </p:cNvSpPr>
          <p:nvPr/>
        </p:nvSpPr>
        <p:spPr>
          <a:xfrm>
            <a:off x="3704176" y="19396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6" name="Oval 1105"/>
          <p:cNvSpPr>
            <a:spLocks noChangeAspect="1"/>
          </p:cNvSpPr>
          <p:nvPr/>
        </p:nvSpPr>
        <p:spPr>
          <a:xfrm>
            <a:off x="3836356" y="19396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7" name="Oval 1106"/>
          <p:cNvSpPr>
            <a:spLocks noChangeAspect="1"/>
          </p:cNvSpPr>
          <p:nvPr/>
        </p:nvSpPr>
        <p:spPr>
          <a:xfrm>
            <a:off x="3704176" y="20629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8" name="Oval 1107"/>
          <p:cNvSpPr>
            <a:spLocks noChangeAspect="1"/>
          </p:cNvSpPr>
          <p:nvPr/>
        </p:nvSpPr>
        <p:spPr>
          <a:xfrm>
            <a:off x="3836356" y="20629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9" name="Oval 1108"/>
          <p:cNvSpPr>
            <a:spLocks noChangeAspect="1"/>
          </p:cNvSpPr>
          <p:nvPr/>
        </p:nvSpPr>
        <p:spPr>
          <a:xfrm>
            <a:off x="2919793" y="21805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0" name="Oval 1109"/>
          <p:cNvSpPr>
            <a:spLocks noChangeAspect="1"/>
          </p:cNvSpPr>
          <p:nvPr/>
        </p:nvSpPr>
        <p:spPr>
          <a:xfrm>
            <a:off x="3067745" y="21771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1" name="Oval 1110"/>
          <p:cNvSpPr>
            <a:spLocks noChangeAspect="1"/>
          </p:cNvSpPr>
          <p:nvPr/>
        </p:nvSpPr>
        <p:spPr>
          <a:xfrm>
            <a:off x="3051973" y="22960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2" name="Oval 1111"/>
          <p:cNvSpPr>
            <a:spLocks noChangeAspect="1"/>
          </p:cNvSpPr>
          <p:nvPr/>
        </p:nvSpPr>
        <p:spPr>
          <a:xfrm>
            <a:off x="2919793" y="22994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3" name="Oval 1112"/>
          <p:cNvSpPr>
            <a:spLocks noChangeAspect="1"/>
          </p:cNvSpPr>
          <p:nvPr/>
        </p:nvSpPr>
        <p:spPr>
          <a:xfrm>
            <a:off x="2919793" y="2419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4" name="Oval 1113"/>
          <p:cNvSpPr>
            <a:spLocks noChangeAspect="1"/>
          </p:cNvSpPr>
          <p:nvPr/>
        </p:nvSpPr>
        <p:spPr>
          <a:xfrm>
            <a:off x="3051973" y="2419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5" name="Oval 1114"/>
          <p:cNvSpPr>
            <a:spLocks noChangeAspect="1"/>
          </p:cNvSpPr>
          <p:nvPr/>
        </p:nvSpPr>
        <p:spPr>
          <a:xfrm>
            <a:off x="2919793" y="25419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6" name="Oval 1115"/>
          <p:cNvSpPr>
            <a:spLocks noChangeAspect="1"/>
          </p:cNvSpPr>
          <p:nvPr/>
        </p:nvSpPr>
        <p:spPr>
          <a:xfrm>
            <a:off x="3051973" y="25419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7" name="Oval 1116"/>
          <p:cNvSpPr>
            <a:spLocks noChangeAspect="1"/>
          </p:cNvSpPr>
          <p:nvPr/>
        </p:nvSpPr>
        <p:spPr>
          <a:xfrm>
            <a:off x="3188785" y="218401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8" name="Oval 1117"/>
          <p:cNvSpPr>
            <a:spLocks noChangeAspect="1"/>
          </p:cNvSpPr>
          <p:nvPr/>
        </p:nvSpPr>
        <p:spPr>
          <a:xfrm>
            <a:off x="3336737" y="21805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9" name="Oval 1118"/>
          <p:cNvSpPr>
            <a:spLocks noChangeAspect="1"/>
          </p:cNvSpPr>
          <p:nvPr/>
        </p:nvSpPr>
        <p:spPr>
          <a:xfrm>
            <a:off x="3320965" y="22994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0" name="Oval 1119"/>
          <p:cNvSpPr>
            <a:spLocks noChangeAspect="1"/>
          </p:cNvSpPr>
          <p:nvPr/>
        </p:nvSpPr>
        <p:spPr>
          <a:xfrm>
            <a:off x="3188785" y="23028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1" name="Oval 1120"/>
          <p:cNvSpPr>
            <a:spLocks noChangeAspect="1"/>
          </p:cNvSpPr>
          <p:nvPr/>
        </p:nvSpPr>
        <p:spPr>
          <a:xfrm>
            <a:off x="3188785" y="2422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2" name="Oval 1121"/>
          <p:cNvSpPr>
            <a:spLocks noChangeAspect="1"/>
          </p:cNvSpPr>
          <p:nvPr/>
        </p:nvSpPr>
        <p:spPr>
          <a:xfrm>
            <a:off x="3320965" y="2422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3" name="Oval 1122"/>
          <p:cNvSpPr>
            <a:spLocks noChangeAspect="1"/>
          </p:cNvSpPr>
          <p:nvPr/>
        </p:nvSpPr>
        <p:spPr>
          <a:xfrm>
            <a:off x="3188785" y="25454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4" name="Oval 1123"/>
          <p:cNvSpPr>
            <a:spLocks noChangeAspect="1"/>
          </p:cNvSpPr>
          <p:nvPr/>
        </p:nvSpPr>
        <p:spPr>
          <a:xfrm>
            <a:off x="3320965" y="25454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5" name="Oval 1124"/>
          <p:cNvSpPr>
            <a:spLocks noChangeAspect="1"/>
          </p:cNvSpPr>
          <p:nvPr/>
        </p:nvSpPr>
        <p:spPr>
          <a:xfrm>
            <a:off x="3453147" y="218401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 name="Oval 1125"/>
          <p:cNvSpPr>
            <a:spLocks noChangeAspect="1"/>
          </p:cNvSpPr>
          <p:nvPr/>
        </p:nvSpPr>
        <p:spPr>
          <a:xfrm>
            <a:off x="3588769" y="21805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7" name="Oval 1126"/>
          <p:cNvSpPr>
            <a:spLocks noChangeAspect="1"/>
          </p:cNvSpPr>
          <p:nvPr/>
        </p:nvSpPr>
        <p:spPr>
          <a:xfrm>
            <a:off x="3572997" y="22994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8" name="Oval 1127"/>
          <p:cNvSpPr>
            <a:spLocks noChangeAspect="1"/>
          </p:cNvSpPr>
          <p:nvPr/>
        </p:nvSpPr>
        <p:spPr>
          <a:xfrm>
            <a:off x="3453147" y="23028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9" name="Oval 1128"/>
          <p:cNvSpPr>
            <a:spLocks noChangeAspect="1"/>
          </p:cNvSpPr>
          <p:nvPr/>
        </p:nvSpPr>
        <p:spPr>
          <a:xfrm>
            <a:off x="3453147" y="2422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0" name="Oval 1129"/>
          <p:cNvSpPr>
            <a:spLocks noChangeAspect="1"/>
          </p:cNvSpPr>
          <p:nvPr/>
        </p:nvSpPr>
        <p:spPr>
          <a:xfrm>
            <a:off x="3572997" y="2422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1" name="Oval 1130"/>
          <p:cNvSpPr>
            <a:spLocks noChangeAspect="1"/>
          </p:cNvSpPr>
          <p:nvPr/>
        </p:nvSpPr>
        <p:spPr>
          <a:xfrm>
            <a:off x="3453147" y="25454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2" name="Oval 1131"/>
          <p:cNvSpPr>
            <a:spLocks noChangeAspect="1"/>
          </p:cNvSpPr>
          <p:nvPr/>
        </p:nvSpPr>
        <p:spPr>
          <a:xfrm>
            <a:off x="3572997" y="25454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3" name="Oval 1132"/>
          <p:cNvSpPr>
            <a:spLocks noChangeAspect="1"/>
          </p:cNvSpPr>
          <p:nvPr/>
        </p:nvSpPr>
        <p:spPr>
          <a:xfrm>
            <a:off x="3708620" y="218743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4" name="Oval 1133"/>
          <p:cNvSpPr>
            <a:spLocks noChangeAspect="1"/>
          </p:cNvSpPr>
          <p:nvPr/>
        </p:nvSpPr>
        <p:spPr>
          <a:xfrm>
            <a:off x="3856572" y="218401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5" name="Oval 1134"/>
          <p:cNvSpPr>
            <a:spLocks noChangeAspect="1"/>
          </p:cNvSpPr>
          <p:nvPr/>
        </p:nvSpPr>
        <p:spPr>
          <a:xfrm>
            <a:off x="3840800" y="23028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6" name="Oval 1135"/>
          <p:cNvSpPr>
            <a:spLocks noChangeAspect="1"/>
          </p:cNvSpPr>
          <p:nvPr/>
        </p:nvSpPr>
        <p:spPr>
          <a:xfrm>
            <a:off x="3708620" y="23062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7" name="Oval 1136"/>
          <p:cNvSpPr>
            <a:spLocks noChangeAspect="1"/>
          </p:cNvSpPr>
          <p:nvPr/>
        </p:nvSpPr>
        <p:spPr>
          <a:xfrm>
            <a:off x="3708620" y="24259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8" name="Oval 1137"/>
          <p:cNvSpPr>
            <a:spLocks noChangeAspect="1"/>
          </p:cNvSpPr>
          <p:nvPr/>
        </p:nvSpPr>
        <p:spPr>
          <a:xfrm>
            <a:off x="3840800" y="24259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9" name="Oval 1138"/>
          <p:cNvSpPr>
            <a:spLocks noChangeAspect="1"/>
          </p:cNvSpPr>
          <p:nvPr/>
        </p:nvSpPr>
        <p:spPr>
          <a:xfrm>
            <a:off x="3708620" y="254884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0" name="Oval 1139"/>
          <p:cNvSpPr>
            <a:spLocks noChangeAspect="1"/>
          </p:cNvSpPr>
          <p:nvPr/>
        </p:nvSpPr>
        <p:spPr>
          <a:xfrm>
            <a:off x="3840800" y="254884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1" name="Oval 1140"/>
          <p:cNvSpPr>
            <a:spLocks noChangeAspect="1"/>
          </p:cNvSpPr>
          <p:nvPr/>
        </p:nvSpPr>
        <p:spPr>
          <a:xfrm>
            <a:off x="1894765" y="26733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2" name="Oval 1141"/>
          <p:cNvSpPr>
            <a:spLocks noChangeAspect="1"/>
          </p:cNvSpPr>
          <p:nvPr/>
        </p:nvSpPr>
        <p:spPr>
          <a:xfrm>
            <a:off x="2014615" y="26733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3" name="Oval 1142"/>
          <p:cNvSpPr>
            <a:spLocks noChangeAspect="1"/>
          </p:cNvSpPr>
          <p:nvPr/>
        </p:nvSpPr>
        <p:spPr>
          <a:xfrm>
            <a:off x="1883624" y="27921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4" name="Oval 1143"/>
          <p:cNvSpPr>
            <a:spLocks noChangeAspect="1"/>
          </p:cNvSpPr>
          <p:nvPr/>
        </p:nvSpPr>
        <p:spPr>
          <a:xfrm>
            <a:off x="2003474" y="27921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5" name="Oval 1144"/>
          <p:cNvSpPr>
            <a:spLocks noChangeAspect="1"/>
          </p:cNvSpPr>
          <p:nvPr/>
        </p:nvSpPr>
        <p:spPr>
          <a:xfrm>
            <a:off x="2150238" y="26767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6" name="Oval 1145"/>
          <p:cNvSpPr>
            <a:spLocks noChangeAspect="1"/>
          </p:cNvSpPr>
          <p:nvPr/>
        </p:nvSpPr>
        <p:spPr>
          <a:xfrm>
            <a:off x="2270088" y="26767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7" name="Oval 1146"/>
          <p:cNvSpPr>
            <a:spLocks noChangeAspect="1"/>
          </p:cNvSpPr>
          <p:nvPr/>
        </p:nvSpPr>
        <p:spPr>
          <a:xfrm>
            <a:off x="2139097" y="27956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8" name="Oval 1147"/>
          <p:cNvSpPr>
            <a:spLocks noChangeAspect="1"/>
          </p:cNvSpPr>
          <p:nvPr/>
        </p:nvSpPr>
        <p:spPr>
          <a:xfrm>
            <a:off x="2258947" y="27956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9" name="Oval 1148"/>
          <p:cNvSpPr>
            <a:spLocks noChangeAspect="1"/>
          </p:cNvSpPr>
          <p:nvPr/>
        </p:nvSpPr>
        <p:spPr>
          <a:xfrm>
            <a:off x="2403459" y="267676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0" name="Oval 1149"/>
          <p:cNvSpPr>
            <a:spLocks noChangeAspect="1"/>
          </p:cNvSpPr>
          <p:nvPr/>
        </p:nvSpPr>
        <p:spPr>
          <a:xfrm>
            <a:off x="2523309" y="267676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1" name="Oval 1150"/>
          <p:cNvSpPr>
            <a:spLocks noChangeAspect="1"/>
          </p:cNvSpPr>
          <p:nvPr/>
        </p:nvSpPr>
        <p:spPr>
          <a:xfrm>
            <a:off x="2392318" y="279560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2" name="Oval 1151"/>
          <p:cNvSpPr>
            <a:spLocks noChangeAspect="1"/>
          </p:cNvSpPr>
          <p:nvPr/>
        </p:nvSpPr>
        <p:spPr>
          <a:xfrm>
            <a:off x="2512168" y="279560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3" name="Oval 1152"/>
          <p:cNvSpPr>
            <a:spLocks noChangeAspect="1"/>
          </p:cNvSpPr>
          <p:nvPr/>
        </p:nvSpPr>
        <p:spPr>
          <a:xfrm>
            <a:off x="2660121" y="268018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4" name="Oval 1153"/>
          <p:cNvSpPr>
            <a:spLocks noChangeAspect="1"/>
          </p:cNvSpPr>
          <p:nvPr/>
        </p:nvSpPr>
        <p:spPr>
          <a:xfrm>
            <a:off x="2792301" y="26801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5" name="Oval 1154"/>
          <p:cNvSpPr>
            <a:spLocks noChangeAspect="1"/>
          </p:cNvSpPr>
          <p:nvPr/>
        </p:nvSpPr>
        <p:spPr>
          <a:xfrm>
            <a:off x="2648980" y="279903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6" name="Oval 1155"/>
          <p:cNvSpPr>
            <a:spLocks noChangeAspect="1"/>
          </p:cNvSpPr>
          <p:nvPr/>
        </p:nvSpPr>
        <p:spPr>
          <a:xfrm>
            <a:off x="2781160" y="27990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7" name="Oval 1156"/>
          <p:cNvSpPr>
            <a:spLocks noChangeAspect="1"/>
          </p:cNvSpPr>
          <p:nvPr/>
        </p:nvSpPr>
        <p:spPr>
          <a:xfrm>
            <a:off x="2924237" y="26647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8" name="Oval 1157"/>
          <p:cNvSpPr>
            <a:spLocks noChangeAspect="1"/>
          </p:cNvSpPr>
          <p:nvPr/>
        </p:nvSpPr>
        <p:spPr>
          <a:xfrm>
            <a:off x="3056417" y="26647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9" name="Oval 1158"/>
          <p:cNvSpPr>
            <a:spLocks noChangeAspect="1"/>
          </p:cNvSpPr>
          <p:nvPr/>
        </p:nvSpPr>
        <p:spPr>
          <a:xfrm>
            <a:off x="2913096" y="27836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0" name="Oval 1159"/>
          <p:cNvSpPr>
            <a:spLocks noChangeAspect="1"/>
          </p:cNvSpPr>
          <p:nvPr/>
        </p:nvSpPr>
        <p:spPr>
          <a:xfrm>
            <a:off x="3045276" y="27836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1" name="Oval 1160"/>
          <p:cNvSpPr>
            <a:spLocks noChangeAspect="1"/>
          </p:cNvSpPr>
          <p:nvPr/>
        </p:nvSpPr>
        <p:spPr>
          <a:xfrm>
            <a:off x="3193229" y="26682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2" name="Oval 1161"/>
          <p:cNvSpPr>
            <a:spLocks noChangeAspect="1"/>
          </p:cNvSpPr>
          <p:nvPr/>
        </p:nvSpPr>
        <p:spPr>
          <a:xfrm>
            <a:off x="3325409" y="26682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3" name="Oval 1162"/>
          <p:cNvSpPr>
            <a:spLocks noChangeAspect="1"/>
          </p:cNvSpPr>
          <p:nvPr/>
        </p:nvSpPr>
        <p:spPr>
          <a:xfrm>
            <a:off x="3182088" y="27870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4" name="Oval 1163"/>
          <p:cNvSpPr>
            <a:spLocks noChangeAspect="1"/>
          </p:cNvSpPr>
          <p:nvPr/>
        </p:nvSpPr>
        <p:spPr>
          <a:xfrm>
            <a:off x="3314268" y="27870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5" name="Oval 1164"/>
          <p:cNvSpPr>
            <a:spLocks noChangeAspect="1"/>
          </p:cNvSpPr>
          <p:nvPr/>
        </p:nvSpPr>
        <p:spPr>
          <a:xfrm>
            <a:off x="3457591" y="26682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6" name="Oval 1165"/>
          <p:cNvSpPr>
            <a:spLocks noChangeAspect="1"/>
          </p:cNvSpPr>
          <p:nvPr/>
        </p:nvSpPr>
        <p:spPr>
          <a:xfrm>
            <a:off x="3577441" y="26682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7" name="Oval 1166"/>
          <p:cNvSpPr>
            <a:spLocks noChangeAspect="1"/>
          </p:cNvSpPr>
          <p:nvPr/>
        </p:nvSpPr>
        <p:spPr>
          <a:xfrm>
            <a:off x="3446450" y="27870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8" name="Oval 1167"/>
          <p:cNvSpPr>
            <a:spLocks noChangeAspect="1"/>
          </p:cNvSpPr>
          <p:nvPr/>
        </p:nvSpPr>
        <p:spPr>
          <a:xfrm>
            <a:off x="3566300" y="27870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9" name="Oval 1168"/>
          <p:cNvSpPr>
            <a:spLocks noChangeAspect="1"/>
          </p:cNvSpPr>
          <p:nvPr/>
        </p:nvSpPr>
        <p:spPr>
          <a:xfrm>
            <a:off x="3713064" y="26716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0" name="Oval 1169"/>
          <p:cNvSpPr>
            <a:spLocks noChangeAspect="1"/>
          </p:cNvSpPr>
          <p:nvPr/>
        </p:nvSpPr>
        <p:spPr>
          <a:xfrm>
            <a:off x="3845244" y="26716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1" name="Oval 1170"/>
          <p:cNvSpPr>
            <a:spLocks noChangeAspect="1"/>
          </p:cNvSpPr>
          <p:nvPr/>
        </p:nvSpPr>
        <p:spPr>
          <a:xfrm>
            <a:off x="3701923" y="27904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2" name="Oval 1171"/>
          <p:cNvSpPr>
            <a:spLocks noChangeAspect="1"/>
          </p:cNvSpPr>
          <p:nvPr/>
        </p:nvSpPr>
        <p:spPr>
          <a:xfrm>
            <a:off x="3834103" y="27904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3" name="Oval 1172"/>
          <p:cNvSpPr>
            <a:spLocks noChangeAspect="1"/>
          </p:cNvSpPr>
          <p:nvPr/>
        </p:nvSpPr>
        <p:spPr>
          <a:xfrm>
            <a:off x="3969681" y="168622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4" name="Oval 1173"/>
          <p:cNvSpPr>
            <a:spLocks noChangeAspect="1"/>
          </p:cNvSpPr>
          <p:nvPr/>
        </p:nvSpPr>
        <p:spPr>
          <a:xfrm>
            <a:off x="4105303" y="169512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5" name="Oval 1174"/>
          <p:cNvSpPr>
            <a:spLocks noChangeAspect="1"/>
          </p:cNvSpPr>
          <p:nvPr/>
        </p:nvSpPr>
        <p:spPr>
          <a:xfrm>
            <a:off x="4101861" y="180608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6" name="Oval 1175"/>
          <p:cNvSpPr>
            <a:spLocks noChangeAspect="1"/>
          </p:cNvSpPr>
          <p:nvPr/>
        </p:nvSpPr>
        <p:spPr>
          <a:xfrm>
            <a:off x="3969681" y="18095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7" name="Oval 1176"/>
          <p:cNvSpPr>
            <a:spLocks noChangeAspect="1"/>
          </p:cNvSpPr>
          <p:nvPr/>
        </p:nvSpPr>
        <p:spPr>
          <a:xfrm>
            <a:off x="3969681" y="193485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8" name="Oval 1177"/>
          <p:cNvSpPr>
            <a:spLocks noChangeAspect="1"/>
          </p:cNvSpPr>
          <p:nvPr/>
        </p:nvSpPr>
        <p:spPr>
          <a:xfrm>
            <a:off x="4101861" y="193485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9" name="Oval 1178"/>
          <p:cNvSpPr>
            <a:spLocks noChangeAspect="1"/>
          </p:cNvSpPr>
          <p:nvPr/>
        </p:nvSpPr>
        <p:spPr>
          <a:xfrm>
            <a:off x="3969681" y="2058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0" name="Oval 1179"/>
          <p:cNvSpPr>
            <a:spLocks noChangeAspect="1"/>
          </p:cNvSpPr>
          <p:nvPr/>
        </p:nvSpPr>
        <p:spPr>
          <a:xfrm>
            <a:off x="4101861" y="2058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1" name="Oval 1180"/>
          <p:cNvSpPr>
            <a:spLocks noChangeAspect="1"/>
          </p:cNvSpPr>
          <p:nvPr/>
        </p:nvSpPr>
        <p:spPr>
          <a:xfrm>
            <a:off x="4230349" y="16967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2" name="Oval 1181"/>
          <p:cNvSpPr>
            <a:spLocks noChangeAspect="1"/>
          </p:cNvSpPr>
          <p:nvPr/>
        </p:nvSpPr>
        <p:spPr>
          <a:xfrm>
            <a:off x="4354830" y="16933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3" name="Oval 1182"/>
          <p:cNvSpPr>
            <a:spLocks noChangeAspect="1"/>
          </p:cNvSpPr>
          <p:nvPr/>
        </p:nvSpPr>
        <p:spPr>
          <a:xfrm>
            <a:off x="4350199" y="18166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4" name="Oval 1183"/>
          <p:cNvSpPr>
            <a:spLocks noChangeAspect="1"/>
          </p:cNvSpPr>
          <p:nvPr/>
        </p:nvSpPr>
        <p:spPr>
          <a:xfrm>
            <a:off x="4230349" y="182006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5" name="Oval 1184"/>
          <p:cNvSpPr>
            <a:spLocks noChangeAspect="1"/>
          </p:cNvSpPr>
          <p:nvPr/>
        </p:nvSpPr>
        <p:spPr>
          <a:xfrm>
            <a:off x="4230349" y="19454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6" name="Oval 1185"/>
          <p:cNvSpPr>
            <a:spLocks noChangeAspect="1"/>
          </p:cNvSpPr>
          <p:nvPr/>
        </p:nvSpPr>
        <p:spPr>
          <a:xfrm>
            <a:off x="4350199" y="19454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7" name="Oval 1186"/>
          <p:cNvSpPr>
            <a:spLocks noChangeAspect="1"/>
          </p:cNvSpPr>
          <p:nvPr/>
        </p:nvSpPr>
        <p:spPr>
          <a:xfrm>
            <a:off x="4230349" y="20687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8" name="Oval 1187"/>
          <p:cNvSpPr>
            <a:spLocks noChangeAspect="1"/>
          </p:cNvSpPr>
          <p:nvPr/>
        </p:nvSpPr>
        <p:spPr>
          <a:xfrm>
            <a:off x="4350199" y="20687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9" name="Oval 1188"/>
          <p:cNvSpPr>
            <a:spLocks noChangeAspect="1"/>
          </p:cNvSpPr>
          <p:nvPr/>
        </p:nvSpPr>
        <p:spPr>
          <a:xfrm>
            <a:off x="3974125" y="218264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0" name="Oval 1189"/>
          <p:cNvSpPr>
            <a:spLocks noChangeAspect="1"/>
          </p:cNvSpPr>
          <p:nvPr/>
        </p:nvSpPr>
        <p:spPr>
          <a:xfrm>
            <a:off x="4122077" y="217922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1" name="Oval 1190"/>
          <p:cNvSpPr>
            <a:spLocks noChangeAspect="1"/>
          </p:cNvSpPr>
          <p:nvPr/>
        </p:nvSpPr>
        <p:spPr>
          <a:xfrm>
            <a:off x="4106305" y="22980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2" name="Oval 1191"/>
          <p:cNvSpPr>
            <a:spLocks noChangeAspect="1"/>
          </p:cNvSpPr>
          <p:nvPr/>
        </p:nvSpPr>
        <p:spPr>
          <a:xfrm>
            <a:off x="3974125" y="230148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3" name="Oval 1192"/>
          <p:cNvSpPr>
            <a:spLocks noChangeAspect="1"/>
          </p:cNvSpPr>
          <p:nvPr/>
        </p:nvSpPr>
        <p:spPr>
          <a:xfrm>
            <a:off x="3974125" y="242120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4" name="Oval 1193"/>
          <p:cNvSpPr>
            <a:spLocks noChangeAspect="1"/>
          </p:cNvSpPr>
          <p:nvPr/>
        </p:nvSpPr>
        <p:spPr>
          <a:xfrm>
            <a:off x="4106305" y="242120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5" name="Oval 1194"/>
          <p:cNvSpPr>
            <a:spLocks noChangeAspect="1"/>
          </p:cNvSpPr>
          <p:nvPr/>
        </p:nvSpPr>
        <p:spPr>
          <a:xfrm>
            <a:off x="3974125" y="25440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6" name="Oval 1195"/>
          <p:cNvSpPr>
            <a:spLocks noChangeAspect="1"/>
          </p:cNvSpPr>
          <p:nvPr/>
        </p:nvSpPr>
        <p:spPr>
          <a:xfrm>
            <a:off x="4106305" y="25440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7" name="Oval 1196"/>
          <p:cNvSpPr>
            <a:spLocks noChangeAspect="1"/>
          </p:cNvSpPr>
          <p:nvPr/>
        </p:nvSpPr>
        <p:spPr>
          <a:xfrm>
            <a:off x="4234793" y="21932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8" name="Oval 1197"/>
          <p:cNvSpPr>
            <a:spLocks noChangeAspect="1"/>
          </p:cNvSpPr>
          <p:nvPr/>
        </p:nvSpPr>
        <p:spPr>
          <a:xfrm>
            <a:off x="4359274" y="21897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9" name="Oval 1198"/>
          <p:cNvSpPr>
            <a:spLocks noChangeAspect="1"/>
          </p:cNvSpPr>
          <p:nvPr/>
        </p:nvSpPr>
        <p:spPr>
          <a:xfrm>
            <a:off x="4354643" y="230862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0" name="Oval 1199"/>
          <p:cNvSpPr>
            <a:spLocks noChangeAspect="1"/>
          </p:cNvSpPr>
          <p:nvPr/>
        </p:nvSpPr>
        <p:spPr>
          <a:xfrm>
            <a:off x="4234793" y="231204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1" name="Oval 1200"/>
          <p:cNvSpPr>
            <a:spLocks noChangeAspect="1"/>
          </p:cNvSpPr>
          <p:nvPr/>
        </p:nvSpPr>
        <p:spPr>
          <a:xfrm>
            <a:off x="4234793" y="24317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2" name="Oval 1201"/>
          <p:cNvSpPr>
            <a:spLocks noChangeAspect="1"/>
          </p:cNvSpPr>
          <p:nvPr/>
        </p:nvSpPr>
        <p:spPr>
          <a:xfrm>
            <a:off x="4354643" y="24317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3" name="Oval 1202"/>
          <p:cNvSpPr>
            <a:spLocks noChangeAspect="1"/>
          </p:cNvSpPr>
          <p:nvPr/>
        </p:nvSpPr>
        <p:spPr>
          <a:xfrm>
            <a:off x="4234793" y="25546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4" name="Oval 1203"/>
          <p:cNvSpPr>
            <a:spLocks noChangeAspect="1"/>
          </p:cNvSpPr>
          <p:nvPr/>
        </p:nvSpPr>
        <p:spPr>
          <a:xfrm>
            <a:off x="4354643" y="25546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5" name="Oval 1204"/>
          <p:cNvSpPr>
            <a:spLocks noChangeAspect="1"/>
          </p:cNvSpPr>
          <p:nvPr/>
        </p:nvSpPr>
        <p:spPr>
          <a:xfrm>
            <a:off x="3978569" y="26668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6" name="Oval 1205"/>
          <p:cNvSpPr>
            <a:spLocks noChangeAspect="1"/>
          </p:cNvSpPr>
          <p:nvPr/>
        </p:nvSpPr>
        <p:spPr>
          <a:xfrm>
            <a:off x="4110749" y="26668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7" name="Oval 1206"/>
          <p:cNvSpPr>
            <a:spLocks noChangeAspect="1"/>
          </p:cNvSpPr>
          <p:nvPr/>
        </p:nvSpPr>
        <p:spPr>
          <a:xfrm>
            <a:off x="3967428" y="27856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8" name="Oval 1207"/>
          <p:cNvSpPr>
            <a:spLocks noChangeAspect="1"/>
          </p:cNvSpPr>
          <p:nvPr/>
        </p:nvSpPr>
        <p:spPr>
          <a:xfrm>
            <a:off x="4099608" y="27856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9" name="Oval 1208"/>
          <p:cNvSpPr>
            <a:spLocks noChangeAspect="1"/>
          </p:cNvSpPr>
          <p:nvPr/>
        </p:nvSpPr>
        <p:spPr>
          <a:xfrm>
            <a:off x="4239237" y="267739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0" name="Oval 1209"/>
          <p:cNvSpPr>
            <a:spLocks noChangeAspect="1"/>
          </p:cNvSpPr>
          <p:nvPr/>
        </p:nvSpPr>
        <p:spPr>
          <a:xfrm>
            <a:off x="4359087" y="267739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1" name="Oval 1210"/>
          <p:cNvSpPr>
            <a:spLocks noChangeAspect="1"/>
          </p:cNvSpPr>
          <p:nvPr/>
        </p:nvSpPr>
        <p:spPr>
          <a:xfrm>
            <a:off x="4228096" y="279623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p:cNvSpPr>
            <a:spLocks noChangeAspect="1"/>
          </p:cNvSpPr>
          <p:nvPr/>
        </p:nvSpPr>
        <p:spPr>
          <a:xfrm>
            <a:off x="4359087" y="279623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3" name="Oval 1212"/>
          <p:cNvSpPr>
            <a:spLocks noChangeAspect="1"/>
          </p:cNvSpPr>
          <p:nvPr/>
        </p:nvSpPr>
        <p:spPr>
          <a:xfrm>
            <a:off x="1890508" y="29115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4" name="Oval 1213"/>
          <p:cNvSpPr>
            <a:spLocks noChangeAspect="1"/>
          </p:cNvSpPr>
          <p:nvPr/>
        </p:nvSpPr>
        <p:spPr>
          <a:xfrm>
            <a:off x="2026130" y="29081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5" name="Oval 1214"/>
          <p:cNvSpPr>
            <a:spLocks noChangeAspect="1"/>
          </p:cNvSpPr>
          <p:nvPr/>
        </p:nvSpPr>
        <p:spPr>
          <a:xfrm>
            <a:off x="2021499" y="30313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p:cNvSpPr>
            <a:spLocks noChangeAspect="1"/>
          </p:cNvSpPr>
          <p:nvPr/>
        </p:nvSpPr>
        <p:spPr>
          <a:xfrm>
            <a:off x="1901649" y="30348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7" name="Oval 1216"/>
          <p:cNvSpPr>
            <a:spLocks noChangeAspect="1"/>
          </p:cNvSpPr>
          <p:nvPr/>
        </p:nvSpPr>
        <p:spPr>
          <a:xfrm>
            <a:off x="1901649" y="31601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8" name="Oval 1217"/>
          <p:cNvSpPr>
            <a:spLocks noChangeAspect="1"/>
          </p:cNvSpPr>
          <p:nvPr/>
        </p:nvSpPr>
        <p:spPr>
          <a:xfrm>
            <a:off x="2021499" y="31601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9" name="Oval 1218"/>
          <p:cNvSpPr>
            <a:spLocks noChangeAspect="1"/>
          </p:cNvSpPr>
          <p:nvPr/>
        </p:nvSpPr>
        <p:spPr>
          <a:xfrm>
            <a:off x="1901649" y="32846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p:cNvSpPr>
            <a:spLocks noChangeAspect="1"/>
          </p:cNvSpPr>
          <p:nvPr/>
        </p:nvSpPr>
        <p:spPr>
          <a:xfrm>
            <a:off x="2021499" y="32846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1" name="Oval 1220"/>
          <p:cNvSpPr>
            <a:spLocks noChangeAspect="1"/>
          </p:cNvSpPr>
          <p:nvPr/>
        </p:nvSpPr>
        <p:spPr>
          <a:xfrm>
            <a:off x="2145981" y="29149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2" name="Oval 1221"/>
          <p:cNvSpPr>
            <a:spLocks noChangeAspect="1"/>
          </p:cNvSpPr>
          <p:nvPr/>
        </p:nvSpPr>
        <p:spPr>
          <a:xfrm>
            <a:off x="2281603" y="29115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3" name="Oval 1222"/>
          <p:cNvSpPr>
            <a:spLocks noChangeAspect="1"/>
          </p:cNvSpPr>
          <p:nvPr/>
        </p:nvSpPr>
        <p:spPr>
          <a:xfrm>
            <a:off x="2276972" y="30348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p:cNvSpPr>
            <a:spLocks noChangeAspect="1"/>
          </p:cNvSpPr>
          <p:nvPr/>
        </p:nvSpPr>
        <p:spPr>
          <a:xfrm>
            <a:off x="2157122" y="30382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5" name="Oval 1224"/>
          <p:cNvSpPr>
            <a:spLocks noChangeAspect="1"/>
          </p:cNvSpPr>
          <p:nvPr/>
        </p:nvSpPr>
        <p:spPr>
          <a:xfrm>
            <a:off x="2157122" y="31635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6" name="Oval 1225"/>
          <p:cNvSpPr>
            <a:spLocks noChangeAspect="1"/>
          </p:cNvSpPr>
          <p:nvPr/>
        </p:nvSpPr>
        <p:spPr>
          <a:xfrm>
            <a:off x="2276972" y="31635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7" name="Oval 1226"/>
          <p:cNvSpPr>
            <a:spLocks noChangeAspect="1"/>
          </p:cNvSpPr>
          <p:nvPr/>
        </p:nvSpPr>
        <p:spPr>
          <a:xfrm>
            <a:off x="2157122" y="32880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p:cNvSpPr>
            <a:spLocks noChangeAspect="1"/>
          </p:cNvSpPr>
          <p:nvPr/>
        </p:nvSpPr>
        <p:spPr>
          <a:xfrm>
            <a:off x="2276972" y="32880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9" name="Oval 1228"/>
          <p:cNvSpPr>
            <a:spLocks noChangeAspect="1"/>
          </p:cNvSpPr>
          <p:nvPr/>
        </p:nvSpPr>
        <p:spPr>
          <a:xfrm>
            <a:off x="2399202" y="291495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0" name="Oval 1229"/>
          <p:cNvSpPr>
            <a:spLocks noChangeAspect="1"/>
          </p:cNvSpPr>
          <p:nvPr/>
        </p:nvSpPr>
        <p:spPr>
          <a:xfrm>
            <a:off x="2534824" y="291153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1" name="Oval 1230"/>
          <p:cNvSpPr>
            <a:spLocks noChangeAspect="1"/>
          </p:cNvSpPr>
          <p:nvPr/>
        </p:nvSpPr>
        <p:spPr>
          <a:xfrm>
            <a:off x="2530193" y="303482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p:cNvSpPr>
            <a:spLocks noChangeAspect="1"/>
          </p:cNvSpPr>
          <p:nvPr/>
        </p:nvSpPr>
        <p:spPr>
          <a:xfrm>
            <a:off x="2410343" y="303824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3" name="Oval 1232"/>
          <p:cNvSpPr>
            <a:spLocks noChangeAspect="1"/>
          </p:cNvSpPr>
          <p:nvPr/>
        </p:nvSpPr>
        <p:spPr>
          <a:xfrm>
            <a:off x="2410343" y="31635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4" name="Oval 1233"/>
          <p:cNvSpPr>
            <a:spLocks noChangeAspect="1"/>
          </p:cNvSpPr>
          <p:nvPr/>
        </p:nvSpPr>
        <p:spPr>
          <a:xfrm>
            <a:off x="2530193" y="31635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5" name="Oval 1234"/>
          <p:cNvSpPr>
            <a:spLocks noChangeAspect="1"/>
          </p:cNvSpPr>
          <p:nvPr/>
        </p:nvSpPr>
        <p:spPr>
          <a:xfrm>
            <a:off x="2410343" y="328807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6" name="Oval 1235"/>
          <p:cNvSpPr>
            <a:spLocks noChangeAspect="1"/>
          </p:cNvSpPr>
          <p:nvPr/>
        </p:nvSpPr>
        <p:spPr>
          <a:xfrm>
            <a:off x="2530193" y="328807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7" name="Oval 1236"/>
          <p:cNvSpPr>
            <a:spLocks noChangeAspect="1"/>
          </p:cNvSpPr>
          <p:nvPr/>
        </p:nvSpPr>
        <p:spPr>
          <a:xfrm>
            <a:off x="2655864" y="291838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8" name="Oval 1237"/>
          <p:cNvSpPr>
            <a:spLocks noChangeAspect="1"/>
          </p:cNvSpPr>
          <p:nvPr/>
        </p:nvSpPr>
        <p:spPr>
          <a:xfrm>
            <a:off x="2803816" y="29149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9" name="Oval 1238"/>
          <p:cNvSpPr>
            <a:spLocks noChangeAspect="1"/>
          </p:cNvSpPr>
          <p:nvPr/>
        </p:nvSpPr>
        <p:spPr>
          <a:xfrm>
            <a:off x="2799185" y="30382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0" name="Oval 1239"/>
          <p:cNvSpPr>
            <a:spLocks noChangeAspect="1"/>
          </p:cNvSpPr>
          <p:nvPr/>
        </p:nvSpPr>
        <p:spPr>
          <a:xfrm>
            <a:off x="2667005" y="304167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1" name="Oval 1240"/>
          <p:cNvSpPr>
            <a:spLocks noChangeAspect="1"/>
          </p:cNvSpPr>
          <p:nvPr/>
        </p:nvSpPr>
        <p:spPr>
          <a:xfrm>
            <a:off x="2667005" y="316701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2" name="Oval 1241"/>
          <p:cNvSpPr>
            <a:spLocks noChangeAspect="1"/>
          </p:cNvSpPr>
          <p:nvPr/>
        </p:nvSpPr>
        <p:spPr>
          <a:xfrm>
            <a:off x="2799185" y="31670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3" name="Oval 1242"/>
          <p:cNvSpPr>
            <a:spLocks noChangeAspect="1"/>
          </p:cNvSpPr>
          <p:nvPr/>
        </p:nvSpPr>
        <p:spPr>
          <a:xfrm>
            <a:off x="2667005" y="329149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4" name="Oval 1243"/>
          <p:cNvSpPr>
            <a:spLocks noChangeAspect="1"/>
          </p:cNvSpPr>
          <p:nvPr/>
        </p:nvSpPr>
        <p:spPr>
          <a:xfrm>
            <a:off x="2799185" y="32914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5" name="Oval 1244"/>
          <p:cNvSpPr>
            <a:spLocks noChangeAspect="1"/>
          </p:cNvSpPr>
          <p:nvPr/>
        </p:nvSpPr>
        <p:spPr>
          <a:xfrm>
            <a:off x="1906093" y="340364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6" name="Oval 1245"/>
          <p:cNvSpPr>
            <a:spLocks noChangeAspect="1"/>
          </p:cNvSpPr>
          <p:nvPr/>
        </p:nvSpPr>
        <p:spPr>
          <a:xfrm>
            <a:off x="2041715" y="340021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7" name="Oval 1246"/>
          <p:cNvSpPr>
            <a:spLocks noChangeAspect="1"/>
          </p:cNvSpPr>
          <p:nvPr/>
        </p:nvSpPr>
        <p:spPr>
          <a:xfrm>
            <a:off x="2025943" y="35235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8" name="Oval 1247"/>
          <p:cNvSpPr>
            <a:spLocks noChangeAspect="1"/>
          </p:cNvSpPr>
          <p:nvPr/>
        </p:nvSpPr>
        <p:spPr>
          <a:xfrm>
            <a:off x="1906093" y="35269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9" name="Oval 1248"/>
          <p:cNvSpPr>
            <a:spLocks noChangeAspect="1"/>
          </p:cNvSpPr>
          <p:nvPr/>
        </p:nvSpPr>
        <p:spPr>
          <a:xfrm>
            <a:off x="1906093" y="365227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0" name="Oval 1249"/>
          <p:cNvSpPr>
            <a:spLocks noChangeAspect="1"/>
          </p:cNvSpPr>
          <p:nvPr/>
        </p:nvSpPr>
        <p:spPr>
          <a:xfrm>
            <a:off x="2025943" y="365227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1" name="Oval 1250"/>
          <p:cNvSpPr>
            <a:spLocks noChangeAspect="1"/>
          </p:cNvSpPr>
          <p:nvPr/>
        </p:nvSpPr>
        <p:spPr>
          <a:xfrm>
            <a:off x="1906093" y="37755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2" name="Oval 1251"/>
          <p:cNvSpPr>
            <a:spLocks noChangeAspect="1"/>
          </p:cNvSpPr>
          <p:nvPr/>
        </p:nvSpPr>
        <p:spPr>
          <a:xfrm>
            <a:off x="2025943" y="37755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3" name="Oval 1252"/>
          <p:cNvSpPr>
            <a:spLocks noChangeAspect="1"/>
          </p:cNvSpPr>
          <p:nvPr/>
        </p:nvSpPr>
        <p:spPr>
          <a:xfrm>
            <a:off x="2161566" y="34070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4" name="Oval 1253"/>
          <p:cNvSpPr>
            <a:spLocks noChangeAspect="1"/>
          </p:cNvSpPr>
          <p:nvPr/>
        </p:nvSpPr>
        <p:spPr>
          <a:xfrm>
            <a:off x="2297188" y="340364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5" name="Oval 1254"/>
          <p:cNvSpPr>
            <a:spLocks noChangeAspect="1"/>
          </p:cNvSpPr>
          <p:nvPr/>
        </p:nvSpPr>
        <p:spPr>
          <a:xfrm>
            <a:off x="2281416" y="35269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6" name="Oval 1255"/>
          <p:cNvSpPr>
            <a:spLocks noChangeAspect="1"/>
          </p:cNvSpPr>
          <p:nvPr/>
        </p:nvSpPr>
        <p:spPr>
          <a:xfrm>
            <a:off x="2161566" y="35303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7" name="Oval 1256"/>
          <p:cNvSpPr>
            <a:spLocks noChangeAspect="1"/>
          </p:cNvSpPr>
          <p:nvPr/>
        </p:nvSpPr>
        <p:spPr>
          <a:xfrm>
            <a:off x="2161566" y="365570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8" name="Oval 1257"/>
          <p:cNvSpPr>
            <a:spLocks noChangeAspect="1"/>
          </p:cNvSpPr>
          <p:nvPr/>
        </p:nvSpPr>
        <p:spPr>
          <a:xfrm>
            <a:off x="2281416" y="365570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9" name="Oval 1258"/>
          <p:cNvSpPr>
            <a:spLocks noChangeAspect="1"/>
          </p:cNvSpPr>
          <p:nvPr/>
        </p:nvSpPr>
        <p:spPr>
          <a:xfrm>
            <a:off x="2161566" y="377898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0" name="Oval 1259"/>
          <p:cNvSpPr>
            <a:spLocks noChangeAspect="1"/>
          </p:cNvSpPr>
          <p:nvPr/>
        </p:nvSpPr>
        <p:spPr>
          <a:xfrm>
            <a:off x="2281416" y="377898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1" name="Oval 1260"/>
          <p:cNvSpPr>
            <a:spLocks noChangeAspect="1"/>
          </p:cNvSpPr>
          <p:nvPr/>
        </p:nvSpPr>
        <p:spPr>
          <a:xfrm>
            <a:off x="2414787" y="340706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2" name="Oval 1261"/>
          <p:cNvSpPr>
            <a:spLocks noChangeAspect="1"/>
          </p:cNvSpPr>
          <p:nvPr/>
        </p:nvSpPr>
        <p:spPr>
          <a:xfrm>
            <a:off x="2550409" y="340364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3" name="Oval 1262"/>
          <p:cNvSpPr>
            <a:spLocks noChangeAspect="1"/>
          </p:cNvSpPr>
          <p:nvPr/>
        </p:nvSpPr>
        <p:spPr>
          <a:xfrm>
            <a:off x="2534637" y="352693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4" name="Oval 1263"/>
          <p:cNvSpPr>
            <a:spLocks noChangeAspect="1"/>
          </p:cNvSpPr>
          <p:nvPr/>
        </p:nvSpPr>
        <p:spPr>
          <a:xfrm>
            <a:off x="2414787" y="353035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5" name="Oval 1264"/>
          <p:cNvSpPr>
            <a:spLocks noChangeAspect="1"/>
          </p:cNvSpPr>
          <p:nvPr/>
        </p:nvSpPr>
        <p:spPr>
          <a:xfrm>
            <a:off x="2414787" y="365570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6" name="Oval 1265"/>
          <p:cNvSpPr>
            <a:spLocks noChangeAspect="1"/>
          </p:cNvSpPr>
          <p:nvPr/>
        </p:nvSpPr>
        <p:spPr>
          <a:xfrm>
            <a:off x="2534637" y="365570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7" name="Oval 1266"/>
          <p:cNvSpPr>
            <a:spLocks noChangeAspect="1"/>
          </p:cNvSpPr>
          <p:nvPr/>
        </p:nvSpPr>
        <p:spPr>
          <a:xfrm>
            <a:off x="2414787" y="377898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8" name="Oval 1267"/>
          <p:cNvSpPr>
            <a:spLocks noChangeAspect="1"/>
          </p:cNvSpPr>
          <p:nvPr/>
        </p:nvSpPr>
        <p:spPr>
          <a:xfrm>
            <a:off x="2534637" y="377898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9" name="Oval 1268"/>
          <p:cNvSpPr>
            <a:spLocks noChangeAspect="1"/>
          </p:cNvSpPr>
          <p:nvPr/>
        </p:nvSpPr>
        <p:spPr>
          <a:xfrm>
            <a:off x="2671449" y="341048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0" name="Oval 1269"/>
          <p:cNvSpPr>
            <a:spLocks noChangeAspect="1"/>
          </p:cNvSpPr>
          <p:nvPr/>
        </p:nvSpPr>
        <p:spPr>
          <a:xfrm>
            <a:off x="2819401" y="34070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1" name="Oval 1270"/>
          <p:cNvSpPr>
            <a:spLocks noChangeAspect="1"/>
          </p:cNvSpPr>
          <p:nvPr/>
        </p:nvSpPr>
        <p:spPr>
          <a:xfrm>
            <a:off x="2803629" y="35303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2" name="Oval 1271"/>
          <p:cNvSpPr>
            <a:spLocks noChangeAspect="1"/>
          </p:cNvSpPr>
          <p:nvPr/>
        </p:nvSpPr>
        <p:spPr>
          <a:xfrm>
            <a:off x="2671449" y="35337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3" name="Oval 1272"/>
          <p:cNvSpPr>
            <a:spLocks noChangeAspect="1"/>
          </p:cNvSpPr>
          <p:nvPr/>
        </p:nvSpPr>
        <p:spPr>
          <a:xfrm>
            <a:off x="2671449" y="365912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4" name="Oval 1273"/>
          <p:cNvSpPr>
            <a:spLocks noChangeAspect="1"/>
          </p:cNvSpPr>
          <p:nvPr/>
        </p:nvSpPr>
        <p:spPr>
          <a:xfrm>
            <a:off x="2803629" y="365912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5" name="Oval 1274"/>
          <p:cNvSpPr>
            <a:spLocks noChangeAspect="1"/>
          </p:cNvSpPr>
          <p:nvPr/>
        </p:nvSpPr>
        <p:spPr>
          <a:xfrm>
            <a:off x="2671449" y="378241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6" name="Oval 1275"/>
          <p:cNvSpPr>
            <a:spLocks noChangeAspect="1"/>
          </p:cNvSpPr>
          <p:nvPr/>
        </p:nvSpPr>
        <p:spPr>
          <a:xfrm>
            <a:off x="2803629" y="37824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7" name="Oval 1276"/>
          <p:cNvSpPr>
            <a:spLocks noChangeAspect="1"/>
          </p:cNvSpPr>
          <p:nvPr/>
        </p:nvSpPr>
        <p:spPr>
          <a:xfrm>
            <a:off x="2919980" y="29029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8" name="Oval 1277"/>
          <p:cNvSpPr>
            <a:spLocks noChangeAspect="1"/>
          </p:cNvSpPr>
          <p:nvPr/>
        </p:nvSpPr>
        <p:spPr>
          <a:xfrm>
            <a:off x="3067932" y="28995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9" name="Oval 1278"/>
          <p:cNvSpPr>
            <a:spLocks noChangeAspect="1"/>
          </p:cNvSpPr>
          <p:nvPr/>
        </p:nvSpPr>
        <p:spPr>
          <a:xfrm>
            <a:off x="3063301" y="30228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0" name="Oval 1279"/>
          <p:cNvSpPr>
            <a:spLocks noChangeAspect="1"/>
          </p:cNvSpPr>
          <p:nvPr/>
        </p:nvSpPr>
        <p:spPr>
          <a:xfrm>
            <a:off x="2931121" y="30262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1" name="Oval 1280"/>
          <p:cNvSpPr>
            <a:spLocks noChangeAspect="1"/>
          </p:cNvSpPr>
          <p:nvPr/>
        </p:nvSpPr>
        <p:spPr>
          <a:xfrm>
            <a:off x="2931121" y="31516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2" name="Oval 1281"/>
          <p:cNvSpPr>
            <a:spLocks noChangeAspect="1"/>
          </p:cNvSpPr>
          <p:nvPr/>
        </p:nvSpPr>
        <p:spPr>
          <a:xfrm>
            <a:off x="3063301" y="31516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3" name="Oval 1282"/>
          <p:cNvSpPr>
            <a:spLocks noChangeAspect="1"/>
          </p:cNvSpPr>
          <p:nvPr/>
        </p:nvSpPr>
        <p:spPr>
          <a:xfrm>
            <a:off x="2931121" y="32760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4" name="Oval 1283"/>
          <p:cNvSpPr>
            <a:spLocks noChangeAspect="1"/>
          </p:cNvSpPr>
          <p:nvPr/>
        </p:nvSpPr>
        <p:spPr>
          <a:xfrm>
            <a:off x="3063301" y="32760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5" name="Oval 1284"/>
          <p:cNvSpPr>
            <a:spLocks noChangeAspect="1"/>
          </p:cNvSpPr>
          <p:nvPr/>
        </p:nvSpPr>
        <p:spPr>
          <a:xfrm>
            <a:off x="3188972" y="29063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6" name="Oval 1285"/>
          <p:cNvSpPr>
            <a:spLocks noChangeAspect="1"/>
          </p:cNvSpPr>
          <p:nvPr/>
        </p:nvSpPr>
        <p:spPr>
          <a:xfrm>
            <a:off x="3336924" y="29029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7" name="Oval 1286"/>
          <p:cNvSpPr>
            <a:spLocks noChangeAspect="1"/>
          </p:cNvSpPr>
          <p:nvPr/>
        </p:nvSpPr>
        <p:spPr>
          <a:xfrm>
            <a:off x="3332293" y="30262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8" name="Oval 1287"/>
          <p:cNvSpPr>
            <a:spLocks noChangeAspect="1"/>
          </p:cNvSpPr>
          <p:nvPr/>
        </p:nvSpPr>
        <p:spPr>
          <a:xfrm>
            <a:off x="3200113" y="30296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9" name="Oval 1288"/>
          <p:cNvSpPr>
            <a:spLocks noChangeAspect="1"/>
          </p:cNvSpPr>
          <p:nvPr/>
        </p:nvSpPr>
        <p:spPr>
          <a:xfrm>
            <a:off x="3200113" y="31550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0" name="Oval 1289"/>
          <p:cNvSpPr>
            <a:spLocks noChangeAspect="1"/>
          </p:cNvSpPr>
          <p:nvPr/>
        </p:nvSpPr>
        <p:spPr>
          <a:xfrm>
            <a:off x="3332293" y="31550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1" name="Oval 1290"/>
          <p:cNvSpPr>
            <a:spLocks noChangeAspect="1"/>
          </p:cNvSpPr>
          <p:nvPr/>
        </p:nvSpPr>
        <p:spPr>
          <a:xfrm>
            <a:off x="3200113" y="32795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2" name="Oval 1291"/>
          <p:cNvSpPr>
            <a:spLocks noChangeAspect="1"/>
          </p:cNvSpPr>
          <p:nvPr/>
        </p:nvSpPr>
        <p:spPr>
          <a:xfrm>
            <a:off x="3332293" y="32795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3" name="Oval 1292"/>
          <p:cNvSpPr>
            <a:spLocks noChangeAspect="1"/>
          </p:cNvSpPr>
          <p:nvPr/>
        </p:nvSpPr>
        <p:spPr>
          <a:xfrm>
            <a:off x="3453334" y="29063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4" name="Oval 1293"/>
          <p:cNvSpPr>
            <a:spLocks noChangeAspect="1"/>
          </p:cNvSpPr>
          <p:nvPr/>
        </p:nvSpPr>
        <p:spPr>
          <a:xfrm>
            <a:off x="3588956" y="29029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5" name="Oval 1294"/>
          <p:cNvSpPr>
            <a:spLocks noChangeAspect="1"/>
          </p:cNvSpPr>
          <p:nvPr/>
        </p:nvSpPr>
        <p:spPr>
          <a:xfrm>
            <a:off x="3584325" y="30262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6" name="Oval 1295"/>
          <p:cNvSpPr>
            <a:spLocks noChangeAspect="1"/>
          </p:cNvSpPr>
          <p:nvPr/>
        </p:nvSpPr>
        <p:spPr>
          <a:xfrm>
            <a:off x="3464475" y="30296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7" name="Oval 1296"/>
          <p:cNvSpPr>
            <a:spLocks noChangeAspect="1"/>
          </p:cNvSpPr>
          <p:nvPr/>
        </p:nvSpPr>
        <p:spPr>
          <a:xfrm>
            <a:off x="3464475" y="31550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8" name="Oval 1297"/>
          <p:cNvSpPr>
            <a:spLocks noChangeAspect="1"/>
          </p:cNvSpPr>
          <p:nvPr/>
        </p:nvSpPr>
        <p:spPr>
          <a:xfrm>
            <a:off x="3584325" y="31550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9" name="Oval 1298"/>
          <p:cNvSpPr>
            <a:spLocks noChangeAspect="1"/>
          </p:cNvSpPr>
          <p:nvPr/>
        </p:nvSpPr>
        <p:spPr>
          <a:xfrm>
            <a:off x="3464475" y="32795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0" name="Oval 1299"/>
          <p:cNvSpPr>
            <a:spLocks noChangeAspect="1"/>
          </p:cNvSpPr>
          <p:nvPr/>
        </p:nvSpPr>
        <p:spPr>
          <a:xfrm>
            <a:off x="3584325" y="32795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1" name="Oval 1300"/>
          <p:cNvSpPr>
            <a:spLocks noChangeAspect="1"/>
          </p:cNvSpPr>
          <p:nvPr/>
        </p:nvSpPr>
        <p:spPr>
          <a:xfrm>
            <a:off x="3708807" y="290982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2" name="Oval 1301"/>
          <p:cNvSpPr>
            <a:spLocks noChangeAspect="1"/>
          </p:cNvSpPr>
          <p:nvPr/>
        </p:nvSpPr>
        <p:spPr>
          <a:xfrm>
            <a:off x="3856759" y="29063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3" name="Oval 1302"/>
          <p:cNvSpPr>
            <a:spLocks noChangeAspect="1"/>
          </p:cNvSpPr>
          <p:nvPr/>
        </p:nvSpPr>
        <p:spPr>
          <a:xfrm>
            <a:off x="3852128" y="30296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4" name="Oval 1303"/>
          <p:cNvSpPr>
            <a:spLocks noChangeAspect="1"/>
          </p:cNvSpPr>
          <p:nvPr/>
        </p:nvSpPr>
        <p:spPr>
          <a:xfrm>
            <a:off x="3719948" y="30331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5" name="Oval 1304"/>
          <p:cNvSpPr>
            <a:spLocks noChangeAspect="1"/>
          </p:cNvSpPr>
          <p:nvPr/>
        </p:nvSpPr>
        <p:spPr>
          <a:xfrm>
            <a:off x="3719948" y="31584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6" name="Oval 1305"/>
          <p:cNvSpPr>
            <a:spLocks noChangeAspect="1"/>
          </p:cNvSpPr>
          <p:nvPr/>
        </p:nvSpPr>
        <p:spPr>
          <a:xfrm>
            <a:off x="3852128" y="31584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7" name="Oval 1306"/>
          <p:cNvSpPr>
            <a:spLocks noChangeAspect="1"/>
          </p:cNvSpPr>
          <p:nvPr/>
        </p:nvSpPr>
        <p:spPr>
          <a:xfrm>
            <a:off x="3719948" y="328293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8" name="Oval 1307"/>
          <p:cNvSpPr>
            <a:spLocks noChangeAspect="1"/>
          </p:cNvSpPr>
          <p:nvPr/>
        </p:nvSpPr>
        <p:spPr>
          <a:xfrm>
            <a:off x="3852128" y="328293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9" name="Oval 1308"/>
          <p:cNvSpPr>
            <a:spLocks noChangeAspect="1"/>
          </p:cNvSpPr>
          <p:nvPr/>
        </p:nvSpPr>
        <p:spPr>
          <a:xfrm>
            <a:off x="2935565" y="339508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0" name="Oval 1309"/>
          <p:cNvSpPr>
            <a:spLocks noChangeAspect="1"/>
          </p:cNvSpPr>
          <p:nvPr/>
        </p:nvSpPr>
        <p:spPr>
          <a:xfrm>
            <a:off x="3083517" y="33916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1" name="Oval 1310"/>
          <p:cNvSpPr>
            <a:spLocks noChangeAspect="1"/>
          </p:cNvSpPr>
          <p:nvPr/>
        </p:nvSpPr>
        <p:spPr>
          <a:xfrm>
            <a:off x="3067745" y="35149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2" name="Oval 1311"/>
          <p:cNvSpPr>
            <a:spLocks noChangeAspect="1"/>
          </p:cNvSpPr>
          <p:nvPr/>
        </p:nvSpPr>
        <p:spPr>
          <a:xfrm>
            <a:off x="2935565" y="35183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3" name="Oval 1312"/>
          <p:cNvSpPr>
            <a:spLocks noChangeAspect="1"/>
          </p:cNvSpPr>
          <p:nvPr/>
        </p:nvSpPr>
        <p:spPr>
          <a:xfrm>
            <a:off x="2935565" y="36437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4" name="Oval 1313"/>
          <p:cNvSpPr>
            <a:spLocks noChangeAspect="1"/>
          </p:cNvSpPr>
          <p:nvPr/>
        </p:nvSpPr>
        <p:spPr>
          <a:xfrm>
            <a:off x="3067745" y="36437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5" name="Oval 1314"/>
          <p:cNvSpPr>
            <a:spLocks noChangeAspect="1"/>
          </p:cNvSpPr>
          <p:nvPr/>
        </p:nvSpPr>
        <p:spPr>
          <a:xfrm>
            <a:off x="2935565" y="37670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6" name="Oval 1315"/>
          <p:cNvSpPr>
            <a:spLocks noChangeAspect="1"/>
          </p:cNvSpPr>
          <p:nvPr/>
        </p:nvSpPr>
        <p:spPr>
          <a:xfrm>
            <a:off x="3067745" y="37670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7" name="Oval 1316"/>
          <p:cNvSpPr>
            <a:spLocks noChangeAspect="1"/>
          </p:cNvSpPr>
          <p:nvPr/>
        </p:nvSpPr>
        <p:spPr>
          <a:xfrm>
            <a:off x="3204557" y="33985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8" name="Oval 1317"/>
          <p:cNvSpPr>
            <a:spLocks noChangeAspect="1"/>
          </p:cNvSpPr>
          <p:nvPr/>
        </p:nvSpPr>
        <p:spPr>
          <a:xfrm>
            <a:off x="3352509" y="339508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9" name="Oval 1318"/>
          <p:cNvSpPr>
            <a:spLocks noChangeAspect="1"/>
          </p:cNvSpPr>
          <p:nvPr/>
        </p:nvSpPr>
        <p:spPr>
          <a:xfrm>
            <a:off x="3336737" y="35183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0" name="Oval 1319"/>
          <p:cNvSpPr>
            <a:spLocks noChangeAspect="1"/>
          </p:cNvSpPr>
          <p:nvPr/>
        </p:nvSpPr>
        <p:spPr>
          <a:xfrm>
            <a:off x="3204557" y="35217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1" name="Oval 1320"/>
          <p:cNvSpPr>
            <a:spLocks noChangeAspect="1"/>
          </p:cNvSpPr>
          <p:nvPr/>
        </p:nvSpPr>
        <p:spPr>
          <a:xfrm>
            <a:off x="3204557" y="36471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2" name="Oval 1321"/>
          <p:cNvSpPr>
            <a:spLocks noChangeAspect="1"/>
          </p:cNvSpPr>
          <p:nvPr/>
        </p:nvSpPr>
        <p:spPr>
          <a:xfrm>
            <a:off x="3336737" y="36471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3" name="Oval 1322"/>
          <p:cNvSpPr>
            <a:spLocks noChangeAspect="1"/>
          </p:cNvSpPr>
          <p:nvPr/>
        </p:nvSpPr>
        <p:spPr>
          <a:xfrm>
            <a:off x="3204557" y="37704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4" name="Oval 1323"/>
          <p:cNvSpPr>
            <a:spLocks noChangeAspect="1"/>
          </p:cNvSpPr>
          <p:nvPr/>
        </p:nvSpPr>
        <p:spPr>
          <a:xfrm>
            <a:off x="3336737" y="37704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5" name="Oval 1324"/>
          <p:cNvSpPr>
            <a:spLocks noChangeAspect="1"/>
          </p:cNvSpPr>
          <p:nvPr/>
        </p:nvSpPr>
        <p:spPr>
          <a:xfrm>
            <a:off x="3468919" y="33985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6" name="Oval 1325"/>
          <p:cNvSpPr>
            <a:spLocks noChangeAspect="1"/>
          </p:cNvSpPr>
          <p:nvPr/>
        </p:nvSpPr>
        <p:spPr>
          <a:xfrm>
            <a:off x="3604541" y="339508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7" name="Oval 1326"/>
          <p:cNvSpPr>
            <a:spLocks noChangeAspect="1"/>
          </p:cNvSpPr>
          <p:nvPr/>
        </p:nvSpPr>
        <p:spPr>
          <a:xfrm>
            <a:off x="3588769" y="35183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8" name="Oval 1327"/>
          <p:cNvSpPr>
            <a:spLocks noChangeAspect="1"/>
          </p:cNvSpPr>
          <p:nvPr/>
        </p:nvSpPr>
        <p:spPr>
          <a:xfrm>
            <a:off x="3468919" y="35217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9" name="Oval 1328"/>
          <p:cNvSpPr>
            <a:spLocks noChangeAspect="1"/>
          </p:cNvSpPr>
          <p:nvPr/>
        </p:nvSpPr>
        <p:spPr>
          <a:xfrm>
            <a:off x="3468919" y="36471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0" name="Oval 1329"/>
          <p:cNvSpPr>
            <a:spLocks noChangeAspect="1"/>
          </p:cNvSpPr>
          <p:nvPr/>
        </p:nvSpPr>
        <p:spPr>
          <a:xfrm>
            <a:off x="3588769" y="36471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 name="Oval 1330"/>
          <p:cNvSpPr>
            <a:spLocks noChangeAspect="1"/>
          </p:cNvSpPr>
          <p:nvPr/>
        </p:nvSpPr>
        <p:spPr>
          <a:xfrm>
            <a:off x="3468919" y="37704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2" name="Oval 1331"/>
          <p:cNvSpPr>
            <a:spLocks noChangeAspect="1"/>
          </p:cNvSpPr>
          <p:nvPr/>
        </p:nvSpPr>
        <p:spPr>
          <a:xfrm>
            <a:off x="3588769" y="37704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3" name="Oval 1332"/>
          <p:cNvSpPr>
            <a:spLocks noChangeAspect="1"/>
          </p:cNvSpPr>
          <p:nvPr/>
        </p:nvSpPr>
        <p:spPr>
          <a:xfrm>
            <a:off x="3724392" y="34019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4" name="Oval 1333"/>
          <p:cNvSpPr>
            <a:spLocks noChangeAspect="1"/>
          </p:cNvSpPr>
          <p:nvPr/>
        </p:nvSpPr>
        <p:spPr>
          <a:xfrm>
            <a:off x="3872344" y="33985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5" name="Oval 1334"/>
          <p:cNvSpPr>
            <a:spLocks noChangeAspect="1"/>
          </p:cNvSpPr>
          <p:nvPr/>
        </p:nvSpPr>
        <p:spPr>
          <a:xfrm>
            <a:off x="3856572" y="35217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6" name="Oval 1335"/>
          <p:cNvSpPr>
            <a:spLocks noChangeAspect="1"/>
          </p:cNvSpPr>
          <p:nvPr/>
        </p:nvSpPr>
        <p:spPr>
          <a:xfrm>
            <a:off x="3724392" y="35252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7" name="Oval 1336"/>
          <p:cNvSpPr>
            <a:spLocks noChangeAspect="1"/>
          </p:cNvSpPr>
          <p:nvPr/>
        </p:nvSpPr>
        <p:spPr>
          <a:xfrm>
            <a:off x="3724392" y="3650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8" name="Oval 1337"/>
          <p:cNvSpPr>
            <a:spLocks noChangeAspect="1"/>
          </p:cNvSpPr>
          <p:nvPr/>
        </p:nvSpPr>
        <p:spPr>
          <a:xfrm>
            <a:off x="3856572" y="3650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9" name="Oval 1338"/>
          <p:cNvSpPr>
            <a:spLocks noChangeAspect="1"/>
          </p:cNvSpPr>
          <p:nvPr/>
        </p:nvSpPr>
        <p:spPr>
          <a:xfrm>
            <a:off x="3724392" y="37738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0" name="Oval 1339"/>
          <p:cNvSpPr>
            <a:spLocks noChangeAspect="1"/>
          </p:cNvSpPr>
          <p:nvPr/>
        </p:nvSpPr>
        <p:spPr>
          <a:xfrm>
            <a:off x="3856572" y="37738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1" name="Oval 1340"/>
          <p:cNvSpPr>
            <a:spLocks noChangeAspect="1"/>
          </p:cNvSpPr>
          <p:nvPr/>
        </p:nvSpPr>
        <p:spPr>
          <a:xfrm>
            <a:off x="1910537" y="38968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2" name="Oval 1341"/>
          <p:cNvSpPr>
            <a:spLocks noChangeAspect="1"/>
          </p:cNvSpPr>
          <p:nvPr/>
        </p:nvSpPr>
        <p:spPr>
          <a:xfrm>
            <a:off x="2030387" y="38968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3" name="Oval 1342"/>
          <p:cNvSpPr>
            <a:spLocks noChangeAspect="1"/>
          </p:cNvSpPr>
          <p:nvPr/>
        </p:nvSpPr>
        <p:spPr>
          <a:xfrm>
            <a:off x="1910537" y="40089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4" name="Oval 1343"/>
          <p:cNvSpPr>
            <a:spLocks noChangeAspect="1"/>
          </p:cNvSpPr>
          <p:nvPr/>
        </p:nvSpPr>
        <p:spPr>
          <a:xfrm>
            <a:off x="2030387" y="40089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5" name="Oval 1344"/>
          <p:cNvSpPr>
            <a:spLocks noChangeAspect="1"/>
          </p:cNvSpPr>
          <p:nvPr/>
        </p:nvSpPr>
        <p:spPr>
          <a:xfrm>
            <a:off x="2166010" y="39002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6" name="Oval 1345"/>
          <p:cNvSpPr>
            <a:spLocks noChangeAspect="1"/>
          </p:cNvSpPr>
          <p:nvPr/>
        </p:nvSpPr>
        <p:spPr>
          <a:xfrm>
            <a:off x="2285860" y="39002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7" name="Oval 1346"/>
          <p:cNvSpPr>
            <a:spLocks noChangeAspect="1"/>
          </p:cNvSpPr>
          <p:nvPr/>
        </p:nvSpPr>
        <p:spPr>
          <a:xfrm>
            <a:off x="2166010" y="40124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8" name="Oval 1347"/>
          <p:cNvSpPr>
            <a:spLocks noChangeAspect="1"/>
          </p:cNvSpPr>
          <p:nvPr/>
        </p:nvSpPr>
        <p:spPr>
          <a:xfrm>
            <a:off x="2285860" y="40124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9" name="Oval 1348"/>
          <p:cNvSpPr>
            <a:spLocks noChangeAspect="1"/>
          </p:cNvSpPr>
          <p:nvPr/>
        </p:nvSpPr>
        <p:spPr>
          <a:xfrm>
            <a:off x="2419231" y="390027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0" name="Oval 1349"/>
          <p:cNvSpPr>
            <a:spLocks noChangeAspect="1"/>
          </p:cNvSpPr>
          <p:nvPr/>
        </p:nvSpPr>
        <p:spPr>
          <a:xfrm>
            <a:off x="2539081" y="390027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1" name="Oval 1350"/>
          <p:cNvSpPr>
            <a:spLocks noChangeAspect="1"/>
          </p:cNvSpPr>
          <p:nvPr/>
        </p:nvSpPr>
        <p:spPr>
          <a:xfrm>
            <a:off x="2419231" y="401242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2" name="Oval 1351"/>
          <p:cNvSpPr>
            <a:spLocks noChangeAspect="1"/>
          </p:cNvSpPr>
          <p:nvPr/>
        </p:nvSpPr>
        <p:spPr>
          <a:xfrm>
            <a:off x="2539081" y="401242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3" name="Oval 1352"/>
          <p:cNvSpPr>
            <a:spLocks noChangeAspect="1"/>
          </p:cNvSpPr>
          <p:nvPr/>
        </p:nvSpPr>
        <p:spPr>
          <a:xfrm>
            <a:off x="2675893" y="390369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4" name="Oval 1353"/>
          <p:cNvSpPr>
            <a:spLocks noChangeAspect="1"/>
          </p:cNvSpPr>
          <p:nvPr/>
        </p:nvSpPr>
        <p:spPr>
          <a:xfrm>
            <a:off x="2808073" y="39036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5" name="Oval 1354"/>
          <p:cNvSpPr>
            <a:spLocks noChangeAspect="1"/>
          </p:cNvSpPr>
          <p:nvPr/>
        </p:nvSpPr>
        <p:spPr>
          <a:xfrm>
            <a:off x="2675893" y="401584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6" name="Oval 1355"/>
          <p:cNvSpPr>
            <a:spLocks noChangeAspect="1"/>
          </p:cNvSpPr>
          <p:nvPr/>
        </p:nvSpPr>
        <p:spPr>
          <a:xfrm>
            <a:off x="2808073" y="40158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7" name="Oval 1356"/>
          <p:cNvSpPr>
            <a:spLocks noChangeAspect="1"/>
          </p:cNvSpPr>
          <p:nvPr/>
        </p:nvSpPr>
        <p:spPr>
          <a:xfrm>
            <a:off x="2940009" y="388828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8" name="Oval 1357"/>
          <p:cNvSpPr>
            <a:spLocks noChangeAspect="1"/>
          </p:cNvSpPr>
          <p:nvPr/>
        </p:nvSpPr>
        <p:spPr>
          <a:xfrm>
            <a:off x="3072189" y="388828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9" name="Oval 1358"/>
          <p:cNvSpPr>
            <a:spLocks noChangeAspect="1"/>
          </p:cNvSpPr>
          <p:nvPr/>
        </p:nvSpPr>
        <p:spPr>
          <a:xfrm>
            <a:off x="2940009" y="40004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0" name="Oval 1359"/>
          <p:cNvSpPr>
            <a:spLocks noChangeAspect="1"/>
          </p:cNvSpPr>
          <p:nvPr/>
        </p:nvSpPr>
        <p:spPr>
          <a:xfrm>
            <a:off x="3072189" y="40004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1" name="Oval 1360"/>
          <p:cNvSpPr>
            <a:spLocks noChangeAspect="1"/>
          </p:cNvSpPr>
          <p:nvPr/>
        </p:nvSpPr>
        <p:spPr>
          <a:xfrm>
            <a:off x="3209001" y="38917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2" name="Oval 1361"/>
          <p:cNvSpPr>
            <a:spLocks noChangeAspect="1"/>
          </p:cNvSpPr>
          <p:nvPr/>
        </p:nvSpPr>
        <p:spPr>
          <a:xfrm>
            <a:off x="3341181" y="38917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3" name="Oval 1362"/>
          <p:cNvSpPr>
            <a:spLocks noChangeAspect="1"/>
          </p:cNvSpPr>
          <p:nvPr/>
        </p:nvSpPr>
        <p:spPr>
          <a:xfrm>
            <a:off x="3209001" y="40038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4" name="Oval 1363"/>
          <p:cNvSpPr>
            <a:spLocks noChangeAspect="1"/>
          </p:cNvSpPr>
          <p:nvPr/>
        </p:nvSpPr>
        <p:spPr>
          <a:xfrm>
            <a:off x="3341181" y="40038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5" name="Oval 1364"/>
          <p:cNvSpPr>
            <a:spLocks noChangeAspect="1"/>
          </p:cNvSpPr>
          <p:nvPr/>
        </p:nvSpPr>
        <p:spPr>
          <a:xfrm>
            <a:off x="3473363" y="38917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6" name="Oval 1365"/>
          <p:cNvSpPr>
            <a:spLocks noChangeAspect="1"/>
          </p:cNvSpPr>
          <p:nvPr/>
        </p:nvSpPr>
        <p:spPr>
          <a:xfrm>
            <a:off x="3593213" y="389171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7" name="Oval 1366"/>
          <p:cNvSpPr>
            <a:spLocks noChangeAspect="1"/>
          </p:cNvSpPr>
          <p:nvPr/>
        </p:nvSpPr>
        <p:spPr>
          <a:xfrm>
            <a:off x="3473363" y="40038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8" name="Oval 1367"/>
          <p:cNvSpPr>
            <a:spLocks noChangeAspect="1"/>
          </p:cNvSpPr>
          <p:nvPr/>
        </p:nvSpPr>
        <p:spPr>
          <a:xfrm>
            <a:off x="3593213" y="40038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9" name="Oval 1368"/>
          <p:cNvSpPr>
            <a:spLocks noChangeAspect="1"/>
          </p:cNvSpPr>
          <p:nvPr/>
        </p:nvSpPr>
        <p:spPr>
          <a:xfrm>
            <a:off x="3728836" y="389513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0" name="Oval 1369"/>
          <p:cNvSpPr>
            <a:spLocks noChangeAspect="1"/>
          </p:cNvSpPr>
          <p:nvPr/>
        </p:nvSpPr>
        <p:spPr>
          <a:xfrm>
            <a:off x="3861016" y="389513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1" name="Oval 1370"/>
          <p:cNvSpPr>
            <a:spLocks noChangeAspect="1"/>
          </p:cNvSpPr>
          <p:nvPr/>
        </p:nvSpPr>
        <p:spPr>
          <a:xfrm>
            <a:off x="3728836" y="40072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2" name="Oval 1371"/>
          <p:cNvSpPr>
            <a:spLocks noChangeAspect="1"/>
          </p:cNvSpPr>
          <p:nvPr/>
        </p:nvSpPr>
        <p:spPr>
          <a:xfrm>
            <a:off x="3861016" y="40072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3" name="Oval 1372"/>
          <p:cNvSpPr>
            <a:spLocks noChangeAspect="1"/>
          </p:cNvSpPr>
          <p:nvPr/>
        </p:nvSpPr>
        <p:spPr>
          <a:xfrm>
            <a:off x="3974312" y="29050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4" name="Oval 1373"/>
          <p:cNvSpPr>
            <a:spLocks noChangeAspect="1"/>
          </p:cNvSpPr>
          <p:nvPr/>
        </p:nvSpPr>
        <p:spPr>
          <a:xfrm>
            <a:off x="4122264" y="29016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5" name="Oval 1374"/>
          <p:cNvSpPr>
            <a:spLocks noChangeAspect="1"/>
          </p:cNvSpPr>
          <p:nvPr/>
        </p:nvSpPr>
        <p:spPr>
          <a:xfrm>
            <a:off x="4117633" y="30248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6" name="Oval 1375"/>
          <p:cNvSpPr>
            <a:spLocks noChangeAspect="1"/>
          </p:cNvSpPr>
          <p:nvPr/>
        </p:nvSpPr>
        <p:spPr>
          <a:xfrm>
            <a:off x="3985453" y="302831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7" name="Oval 1376"/>
          <p:cNvSpPr>
            <a:spLocks noChangeAspect="1"/>
          </p:cNvSpPr>
          <p:nvPr/>
        </p:nvSpPr>
        <p:spPr>
          <a:xfrm>
            <a:off x="3985453" y="31536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8" name="Oval 1377"/>
          <p:cNvSpPr>
            <a:spLocks noChangeAspect="1"/>
          </p:cNvSpPr>
          <p:nvPr/>
        </p:nvSpPr>
        <p:spPr>
          <a:xfrm>
            <a:off x="4117633" y="315366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9" name="Oval 1378"/>
          <p:cNvSpPr>
            <a:spLocks noChangeAspect="1"/>
          </p:cNvSpPr>
          <p:nvPr/>
        </p:nvSpPr>
        <p:spPr>
          <a:xfrm>
            <a:off x="3985453" y="32781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0" name="Oval 1379"/>
          <p:cNvSpPr>
            <a:spLocks noChangeAspect="1"/>
          </p:cNvSpPr>
          <p:nvPr/>
        </p:nvSpPr>
        <p:spPr>
          <a:xfrm>
            <a:off x="4117633" y="32781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1" name="Oval 1380"/>
          <p:cNvSpPr>
            <a:spLocks noChangeAspect="1"/>
          </p:cNvSpPr>
          <p:nvPr/>
        </p:nvSpPr>
        <p:spPr>
          <a:xfrm>
            <a:off x="4234980" y="29155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2" name="Oval 1381"/>
          <p:cNvSpPr>
            <a:spLocks noChangeAspect="1"/>
          </p:cNvSpPr>
          <p:nvPr/>
        </p:nvSpPr>
        <p:spPr>
          <a:xfrm>
            <a:off x="4370602" y="29121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3" name="Oval 1382"/>
          <p:cNvSpPr>
            <a:spLocks noChangeAspect="1"/>
          </p:cNvSpPr>
          <p:nvPr/>
        </p:nvSpPr>
        <p:spPr>
          <a:xfrm>
            <a:off x="4365971" y="30354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4" name="Oval 1383"/>
          <p:cNvSpPr>
            <a:spLocks noChangeAspect="1"/>
          </p:cNvSpPr>
          <p:nvPr/>
        </p:nvSpPr>
        <p:spPr>
          <a:xfrm>
            <a:off x="4246121" y="303887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5" name="Oval 1384"/>
          <p:cNvSpPr>
            <a:spLocks noChangeAspect="1"/>
          </p:cNvSpPr>
          <p:nvPr/>
        </p:nvSpPr>
        <p:spPr>
          <a:xfrm>
            <a:off x="4246121" y="316422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6" name="Oval 1385"/>
          <p:cNvSpPr>
            <a:spLocks noChangeAspect="1"/>
          </p:cNvSpPr>
          <p:nvPr/>
        </p:nvSpPr>
        <p:spPr>
          <a:xfrm>
            <a:off x="4365971" y="316422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7" name="Oval 1386"/>
          <p:cNvSpPr>
            <a:spLocks noChangeAspect="1"/>
          </p:cNvSpPr>
          <p:nvPr/>
        </p:nvSpPr>
        <p:spPr>
          <a:xfrm>
            <a:off x="4246121" y="328870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8" name="Oval 1387"/>
          <p:cNvSpPr>
            <a:spLocks noChangeAspect="1"/>
          </p:cNvSpPr>
          <p:nvPr/>
        </p:nvSpPr>
        <p:spPr>
          <a:xfrm>
            <a:off x="4365971" y="328870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9" name="Oval 1388"/>
          <p:cNvSpPr>
            <a:spLocks noChangeAspect="1"/>
          </p:cNvSpPr>
          <p:nvPr/>
        </p:nvSpPr>
        <p:spPr>
          <a:xfrm>
            <a:off x="3989897" y="33971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0" name="Oval 1389"/>
          <p:cNvSpPr>
            <a:spLocks noChangeAspect="1"/>
          </p:cNvSpPr>
          <p:nvPr/>
        </p:nvSpPr>
        <p:spPr>
          <a:xfrm>
            <a:off x="4137849" y="339371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1" name="Oval 1390"/>
          <p:cNvSpPr>
            <a:spLocks noChangeAspect="1"/>
          </p:cNvSpPr>
          <p:nvPr/>
        </p:nvSpPr>
        <p:spPr>
          <a:xfrm>
            <a:off x="4122077" y="35170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2" name="Oval 1391"/>
          <p:cNvSpPr>
            <a:spLocks noChangeAspect="1"/>
          </p:cNvSpPr>
          <p:nvPr/>
        </p:nvSpPr>
        <p:spPr>
          <a:xfrm>
            <a:off x="3989897" y="352042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3" name="Oval 1392"/>
          <p:cNvSpPr>
            <a:spLocks noChangeAspect="1"/>
          </p:cNvSpPr>
          <p:nvPr/>
        </p:nvSpPr>
        <p:spPr>
          <a:xfrm>
            <a:off x="3989897" y="36457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4" name="Oval 1393"/>
          <p:cNvSpPr>
            <a:spLocks noChangeAspect="1"/>
          </p:cNvSpPr>
          <p:nvPr/>
        </p:nvSpPr>
        <p:spPr>
          <a:xfrm>
            <a:off x="4122077" y="36457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5" name="Oval 1394"/>
          <p:cNvSpPr>
            <a:spLocks noChangeAspect="1"/>
          </p:cNvSpPr>
          <p:nvPr/>
        </p:nvSpPr>
        <p:spPr>
          <a:xfrm>
            <a:off x="3989897" y="37690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6" name="Oval 1395"/>
          <p:cNvSpPr>
            <a:spLocks noChangeAspect="1"/>
          </p:cNvSpPr>
          <p:nvPr/>
        </p:nvSpPr>
        <p:spPr>
          <a:xfrm>
            <a:off x="4122077" y="37690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7" name="Oval 1396"/>
          <p:cNvSpPr>
            <a:spLocks noChangeAspect="1"/>
          </p:cNvSpPr>
          <p:nvPr/>
        </p:nvSpPr>
        <p:spPr>
          <a:xfrm>
            <a:off x="4250565" y="34076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8" name="Oval 1397"/>
          <p:cNvSpPr>
            <a:spLocks noChangeAspect="1"/>
          </p:cNvSpPr>
          <p:nvPr/>
        </p:nvSpPr>
        <p:spPr>
          <a:xfrm>
            <a:off x="4375046" y="34042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9" name="Oval 1398"/>
          <p:cNvSpPr>
            <a:spLocks noChangeAspect="1"/>
          </p:cNvSpPr>
          <p:nvPr/>
        </p:nvSpPr>
        <p:spPr>
          <a:xfrm>
            <a:off x="4370415" y="352756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0" name="Oval 1399"/>
          <p:cNvSpPr>
            <a:spLocks noChangeAspect="1"/>
          </p:cNvSpPr>
          <p:nvPr/>
        </p:nvSpPr>
        <p:spPr>
          <a:xfrm>
            <a:off x="4250565" y="353098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1" name="Oval 1400"/>
          <p:cNvSpPr>
            <a:spLocks noChangeAspect="1"/>
          </p:cNvSpPr>
          <p:nvPr/>
        </p:nvSpPr>
        <p:spPr>
          <a:xfrm>
            <a:off x="4250565" y="365633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2" name="Oval 1401"/>
          <p:cNvSpPr>
            <a:spLocks noChangeAspect="1"/>
          </p:cNvSpPr>
          <p:nvPr/>
        </p:nvSpPr>
        <p:spPr>
          <a:xfrm>
            <a:off x="4370415" y="365633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3" name="Oval 1402"/>
          <p:cNvSpPr>
            <a:spLocks noChangeAspect="1"/>
          </p:cNvSpPr>
          <p:nvPr/>
        </p:nvSpPr>
        <p:spPr>
          <a:xfrm>
            <a:off x="4250565" y="377962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4" name="Oval 1403"/>
          <p:cNvSpPr>
            <a:spLocks noChangeAspect="1"/>
          </p:cNvSpPr>
          <p:nvPr/>
        </p:nvSpPr>
        <p:spPr>
          <a:xfrm>
            <a:off x="4370415" y="377962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5" name="Oval 1404"/>
          <p:cNvSpPr>
            <a:spLocks noChangeAspect="1"/>
          </p:cNvSpPr>
          <p:nvPr/>
        </p:nvSpPr>
        <p:spPr>
          <a:xfrm>
            <a:off x="3994341" y="38903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6" name="Oval 1405"/>
          <p:cNvSpPr>
            <a:spLocks noChangeAspect="1"/>
          </p:cNvSpPr>
          <p:nvPr/>
        </p:nvSpPr>
        <p:spPr>
          <a:xfrm>
            <a:off x="4126521" y="38903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7" name="Oval 1406"/>
          <p:cNvSpPr>
            <a:spLocks noChangeAspect="1"/>
          </p:cNvSpPr>
          <p:nvPr/>
        </p:nvSpPr>
        <p:spPr>
          <a:xfrm>
            <a:off x="3994341" y="40024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8" name="Oval 1407"/>
          <p:cNvSpPr>
            <a:spLocks noChangeAspect="1"/>
          </p:cNvSpPr>
          <p:nvPr/>
        </p:nvSpPr>
        <p:spPr>
          <a:xfrm>
            <a:off x="4126521" y="40024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9" name="Oval 1408"/>
          <p:cNvSpPr>
            <a:spLocks noChangeAspect="1"/>
          </p:cNvSpPr>
          <p:nvPr/>
        </p:nvSpPr>
        <p:spPr>
          <a:xfrm>
            <a:off x="4255009" y="39009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0" name="Oval 1409"/>
          <p:cNvSpPr>
            <a:spLocks noChangeAspect="1"/>
          </p:cNvSpPr>
          <p:nvPr/>
        </p:nvSpPr>
        <p:spPr>
          <a:xfrm>
            <a:off x="4374859" y="39009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1" name="Oval 1410"/>
          <p:cNvSpPr>
            <a:spLocks noChangeAspect="1"/>
          </p:cNvSpPr>
          <p:nvPr/>
        </p:nvSpPr>
        <p:spPr>
          <a:xfrm>
            <a:off x="4255009" y="40130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2" name="Oval 1411"/>
          <p:cNvSpPr>
            <a:spLocks noChangeAspect="1"/>
          </p:cNvSpPr>
          <p:nvPr/>
        </p:nvSpPr>
        <p:spPr>
          <a:xfrm>
            <a:off x="4374859" y="40130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4" name="Oval 1413"/>
          <p:cNvSpPr>
            <a:spLocks noChangeAspect="1"/>
          </p:cNvSpPr>
          <p:nvPr/>
        </p:nvSpPr>
        <p:spPr>
          <a:xfrm>
            <a:off x="2035185" y="412550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5" name="Oval 1414"/>
          <p:cNvSpPr>
            <a:spLocks noChangeAspect="1"/>
          </p:cNvSpPr>
          <p:nvPr/>
        </p:nvSpPr>
        <p:spPr>
          <a:xfrm>
            <a:off x="1915335" y="41289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6" name="Oval 1415"/>
          <p:cNvSpPr>
            <a:spLocks noChangeAspect="1"/>
          </p:cNvSpPr>
          <p:nvPr/>
        </p:nvSpPr>
        <p:spPr>
          <a:xfrm>
            <a:off x="1915335" y="4254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7" name="Oval 1416"/>
          <p:cNvSpPr>
            <a:spLocks noChangeAspect="1"/>
          </p:cNvSpPr>
          <p:nvPr/>
        </p:nvSpPr>
        <p:spPr>
          <a:xfrm>
            <a:off x="2035185" y="4254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8" name="Oval 1417"/>
          <p:cNvSpPr>
            <a:spLocks noChangeAspect="1"/>
          </p:cNvSpPr>
          <p:nvPr/>
        </p:nvSpPr>
        <p:spPr>
          <a:xfrm>
            <a:off x="1915335" y="4377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9" name="Oval 1418"/>
          <p:cNvSpPr>
            <a:spLocks noChangeAspect="1"/>
          </p:cNvSpPr>
          <p:nvPr/>
        </p:nvSpPr>
        <p:spPr>
          <a:xfrm>
            <a:off x="2035185" y="4377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0" name="Oval 1419"/>
          <p:cNvSpPr>
            <a:spLocks noChangeAspect="1"/>
          </p:cNvSpPr>
          <p:nvPr/>
        </p:nvSpPr>
        <p:spPr>
          <a:xfrm>
            <a:off x="2290658" y="412892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1" name="Oval 1420"/>
          <p:cNvSpPr>
            <a:spLocks noChangeAspect="1"/>
          </p:cNvSpPr>
          <p:nvPr/>
        </p:nvSpPr>
        <p:spPr>
          <a:xfrm>
            <a:off x="2170808" y="41323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2" name="Oval 1421"/>
          <p:cNvSpPr>
            <a:spLocks noChangeAspect="1"/>
          </p:cNvSpPr>
          <p:nvPr/>
        </p:nvSpPr>
        <p:spPr>
          <a:xfrm>
            <a:off x="2170808" y="42576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3" name="Oval 1422"/>
          <p:cNvSpPr>
            <a:spLocks noChangeAspect="1"/>
          </p:cNvSpPr>
          <p:nvPr/>
        </p:nvSpPr>
        <p:spPr>
          <a:xfrm>
            <a:off x="2290658" y="42576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4" name="Oval 1423"/>
          <p:cNvSpPr>
            <a:spLocks noChangeAspect="1"/>
          </p:cNvSpPr>
          <p:nvPr/>
        </p:nvSpPr>
        <p:spPr>
          <a:xfrm>
            <a:off x="2170808" y="43809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5" name="Oval 1424"/>
          <p:cNvSpPr>
            <a:spLocks noChangeAspect="1"/>
          </p:cNvSpPr>
          <p:nvPr/>
        </p:nvSpPr>
        <p:spPr>
          <a:xfrm>
            <a:off x="2290658" y="43809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6" name="Oval 1425"/>
          <p:cNvSpPr>
            <a:spLocks noChangeAspect="1"/>
          </p:cNvSpPr>
          <p:nvPr/>
        </p:nvSpPr>
        <p:spPr>
          <a:xfrm>
            <a:off x="2543879" y="412892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7" name="Oval 1426"/>
          <p:cNvSpPr>
            <a:spLocks noChangeAspect="1"/>
          </p:cNvSpPr>
          <p:nvPr/>
        </p:nvSpPr>
        <p:spPr>
          <a:xfrm>
            <a:off x="2424029" y="413235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8" name="Oval 1427"/>
          <p:cNvSpPr>
            <a:spLocks noChangeAspect="1"/>
          </p:cNvSpPr>
          <p:nvPr/>
        </p:nvSpPr>
        <p:spPr>
          <a:xfrm>
            <a:off x="2424029" y="425769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9" name="Oval 1428"/>
          <p:cNvSpPr>
            <a:spLocks noChangeAspect="1"/>
          </p:cNvSpPr>
          <p:nvPr/>
        </p:nvSpPr>
        <p:spPr>
          <a:xfrm>
            <a:off x="2543879" y="425769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0" name="Oval 1429"/>
          <p:cNvSpPr>
            <a:spLocks noChangeAspect="1"/>
          </p:cNvSpPr>
          <p:nvPr/>
        </p:nvSpPr>
        <p:spPr>
          <a:xfrm>
            <a:off x="2424029" y="438098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1" name="Oval 1430"/>
          <p:cNvSpPr>
            <a:spLocks noChangeAspect="1"/>
          </p:cNvSpPr>
          <p:nvPr/>
        </p:nvSpPr>
        <p:spPr>
          <a:xfrm>
            <a:off x="2543879" y="438098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2" name="Oval 1431"/>
          <p:cNvSpPr>
            <a:spLocks noChangeAspect="1"/>
          </p:cNvSpPr>
          <p:nvPr/>
        </p:nvSpPr>
        <p:spPr>
          <a:xfrm>
            <a:off x="2812871" y="413235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 name="Oval 1432"/>
          <p:cNvSpPr>
            <a:spLocks noChangeAspect="1"/>
          </p:cNvSpPr>
          <p:nvPr/>
        </p:nvSpPr>
        <p:spPr>
          <a:xfrm>
            <a:off x="2680691" y="413577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4" name="Oval 1433"/>
          <p:cNvSpPr>
            <a:spLocks noChangeAspect="1"/>
          </p:cNvSpPr>
          <p:nvPr/>
        </p:nvSpPr>
        <p:spPr>
          <a:xfrm>
            <a:off x="2680691" y="426112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5" name="Oval 1434"/>
          <p:cNvSpPr>
            <a:spLocks noChangeAspect="1"/>
          </p:cNvSpPr>
          <p:nvPr/>
        </p:nvSpPr>
        <p:spPr>
          <a:xfrm>
            <a:off x="2812871" y="426112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 name="Oval 1435"/>
          <p:cNvSpPr>
            <a:spLocks noChangeAspect="1"/>
          </p:cNvSpPr>
          <p:nvPr/>
        </p:nvSpPr>
        <p:spPr>
          <a:xfrm>
            <a:off x="2680691" y="438441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7" name="Oval 1436"/>
          <p:cNvSpPr>
            <a:spLocks noChangeAspect="1"/>
          </p:cNvSpPr>
          <p:nvPr/>
        </p:nvSpPr>
        <p:spPr>
          <a:xfrm>
            <a:off x="2812871" y="438441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8" name="Oval 1437"/>
          <p:cNvSpPr>
            <a:spLocks noChangeAspect="1"/>
          </p:cNvSpPr>
          <p:nvPr/>
        </p:nvSpPr>
        <p:spPr>
          <a:xfrm>
            <a:off x="3076987" y="411694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9" name="Oval 1438"/>
          <p:cNvSpPr>
            <a:spLocks noChangeAspect="1"/>
          </p:cNvSpPr>
          <p:nvPr/>
        </p:nvSpPr>
        <p:spPr>
          <a:xfrm>
            <a:off x="2944807" y="412036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0" name="Oval 1439"/>
          <p:cNvSpPr>
            <a:spLocks noChangeAspect="1"/>
          </p:cNvSpPr>
          <p:nvPr/>
        </p:nvSpPr>
        <p:spPr>
          <a:xfrm>
            <a:off x="2944807" y="42457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1" name="Oval 1440"/>
          <p:cNvSpPr>
            <a:spLocks noChangeAspect="1"/>
          </p:cNvSpPr>
          <p:nvPr/>
        </p:nvSpPr>
        <p:spPr>
          <a:xfrm>
            <a:off x="3076987" y="42457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2" name="Oval 1441"/>
          <p:cNvSpPr>
            <a:spLocks noChangeAspect="1"/>
          </p:cNvSpPr>
          <p:nvPr/>
        </p:nvSpPr>
        <p:spPr>
          <a:xfrm>
            <a:off x="2944807" y="4369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3" name="Oval 1442"/>
          <p:cNvSpPr>
            <a:spLocks noChangeAspect="1"/>
          </p:cNvSpPr>
          <p:nvPr/>
        </p:nvSpPr>
        <p:spPr>
          <a:xfrm>
            <a:off x="3076987" y="4369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4" name="Oval 1443"/>
          <p:cNvSpPr>
            <a:spLocks noChangeAspect="1"/>
          </p:cNvSpPr>
          <p:nvPr/>
        </p:nvSpPr>
        <p:spPr>
          <a:xfrm>
            <a:off x="3345979" y="412036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5" name="Oval 1444"/>
          <p:cNvSpPr>
            <a:spLocks noChangeAspect="1"/>
          </p:cNvSpPr>
          <p:nvPr/>
        </p:nvSpPr>
        <p:spPr>
          <a:xfrm>
            <a:off x="3213799" y="412379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6" name="Oval 1445"/>
          <p:cNvSpPr>
            <a:spLocks noChangeAspect="1"/>
          </p:cNvSpPr>
          <p:nvPr/>
        </p:nvSpPr>
        <p:spPr>
          <a:xfrm>
            <a:off x="3213799" y="424913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7" name="Oval 1446"/>
          <p:cNvSpPr>
            <a:spLocks noChangeAspect="1"/>
          </p:cNvSpPr>
          <p:nvPr/>
        </p:nvSpPr>
        <p:spPr>
          <a:xfrm>
            <a:off x="3345979" y="424913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8" name="Oval 1447"/>
          <p:cNvSpPr>
            <a:spLocks noChangeAspect="1"/>
          </p:cNvSpPr>
          <p:nvPr/>
        </p:nvSpPr>
        <p:spPr>
          <a:xfrm>
            <a:off x="3213799" y="43724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9" name="Oval 1448"/>
          <p:cNvSpPr>
            <a:spLocks noChangeAspect="1"/>
          </p:cNvSpPr>
          <p:nvPr/>
        </p:nvSpPr>
        <p:spPr>
          <a:xfrm>
            <a:off x="3345979" y="43724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0" name="Oval 1449"/>
          <p:cNvSpPr>
            <a:spLocks noChangeAspect="1"/>
          </p:cNvSpPr>
          <p:nvPr/>
        </p:nvSpPr>
        <p:spPr>
          <a:xfrm>
            <a:off x="3598011" y="412036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1" name="Oval 1450"/>
          <p:cNvSpPr>
            <a:spLocks noChangeAspect="1"/>
          </p:cNvSpPr>
          <p:nvPr/>
        </p:nvSpPr>
        <p:spPr>
          <a:xfrm>
            <a:off x="3478161" y="412379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2" name="Oval 1451"/>
          <p:cNvSpPr>
            <a:spLocks noChangeAspect="1"/>
          </p:cNvSpPr>
          <p:nvPr/>
        </p:nvSpPr>
        <p:spPr>
          <a:xfrm>
            <a:off x="3478161" y="424913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3" name="Oval 1452"/>
          <p:cNvSpPr>
            <a:spLocks noChangeAspect="1"/>
          </p:cNvSpPr>
          <p:nvPr/>
        </p:nvSpPr>
        <p:spPr>
          <a:xfrm>
            <a:off x="3598011" y="424913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4" name="Oval 1453"/>
          <p:cNvSpPr>
            <a:spLocks noChangeAspect="1"/>
          </p:cNvSpPr>
          <p:nvPr/>
        </p:nvSpPr>
        <p:spPr>
          <a:xfrm>
            <a:off x="3478161" y="43724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5" name="Oval 1454"/>
          <p:cNvSpPr>
            <a:spLocks noChangeAspect="1"/>
          </p:cNvSpPr>
          <p:nvPr/>
        </p:nvSpPr>
        <p:spPr>
          <a:xfrm>
            <a:off x="3598011" y="437242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6" name="Oval 1455"/>
          <p:cNvSpPr>
            <a:spLocks noChangeAspect="1"/>
          </p:cNvSpPr>
          <p:nvPr/>
        </p:nvSpPr>
        <p:spPr>
          <a:xfrm>
            <a:off x="3865814" y="412379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7" name="Oval 1456"/>
          <p:cNvSpPr>
            <a:spLocks noChangeAspect="1"/>
          </p:cNvSpPr>
          <p:nvPr/>
        </p:nvSpPr>
        <p:spPr>
          <a:xfrm>
            <a:off x="3733634" y="412721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8" name="Oval 1457"/>
          <p:cNvSpPr>
            <a:spLocks noChangeAspect="1"/>
          </p:cNvSpPr>
          <p:nvPr/>
        </p:nvSpPr>
        <p:spPr>
          <a:xfrm>
            <a:off x="3733634" y="425256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9" name="Oval 1458"/>
          <p:cNvSpPr>
            <a:spLocks noChangeAspect="1"/>
          </p:cNvSpPr>
          <p:nvPr/>
        </p:nvSpPr>
        <p:spPr>
          <a:xfrm>
            <a:off x="3865814" y="425256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0" name="Oval 1459"/>
          <p:cNvSpPr>
            <a:spLocks noChangeAspect="1"/>
          </p:cNvSpPr>
          <p:nvPr/>
        </p:nvSpPr>
        <p:spPr>
          <a:xfrm>
            <a:off x="3733634" y="43758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1" name="Oval 1460"/>
          <p:cNvSpPr>
            <a:spLocks noChangeAspect="1"/>
          </p:cNvSpPr>
          <p:nvPr/>
        </p:nvSpPr>
        <p:spPr>
          <a:xfrm>
            <a:off x="3865814" y="437585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2" name="Oval 1461"/>
          <p:cNvSpPr>
            <a:spLocks noChangeAspect="1"/>
          </p:cNvSpPr>
          <p:nvPr/>
        </p:nvSpPr>
        <p:spPr>
          <a:xfrm>
            <a:off x="1919779" y="45059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3" name="Oval 1462"/>
          <p:cNvSpPr>
            <a:spLocks noChangeAspect="1"/>
          </p:cNvSpPr>
          <p:nvPr/>
        </p:nvSpPr>
        <p:spPr>
          <a:xfrm>
            <a:off x="2039629" y="450598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4" name="Oval 1463"/>
          <p:cNvSpPr>
            <a:spLocks noChangeAspect="1"/>
          </p:cNvSpPr>
          <p:nvPr/>
        </p:nvSpPr>
        <p:spPr>
          <a:xfrm>
            <a:off x="1919779" y="462927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5" name="Oval 1464"/>
          <p:cNvSpPr>
            <a:spLocks noChangeAspect="1"/>
          </p:cNvSpPr>
          <p:nvPr/>
        </p:nvSpPr>
        <p:spPr>
          <a:xfrm>
            <a:off x="2039629" y="462927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6" name="Oval 1465"/>
          <p:cNvSpPr>
            <a:spLocks noChangeAspect="1"/>
          </p:cNvSpPr>
          <p:nvPr/>
        </p:nvSpPr>
        <p:spPr>
          <a:xfrm>
            <a:off x="2175252" y="45094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7" name="Oval 1466"/>
          <p:cNvSpPr>
            <a:spLocks noChangeAspect="1"/>
          </p:cNvSpPr>
          <p:nvPr/>
        </p:nvSpPr>
        <p:spPr>
          <a:xfrm>
            <a:off x="2295102" y="450940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8" name="Oval 1467"/>
          <p:cNvSpPr>
            <a:spLocks noChangeAspect="1"/>
          </p:cNvSpPr>
          <p:nvPr/>
        </p:nvSpPr>
        <p:spPr>
          <a:xfrm>
            <a:off x="2175252" y="46326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9" name="Oval 1468"/>
          <p:cNvSpPr>
            <a:spLocks noChangeAspect="1"/>
          </p:cNvSpPr>
          <p:nvPr/>
        </p:nvSpPr>
        <p:spPr>
          <a:xfrm>
            <a:off x="2295102" y="46326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0" name="Oval 1469"/>
          <p:cNvSpPr>
            <a:spLocks noChangeAspect="1"/>
          </p:cNvSpPr>
          <p:nvPr/>
        </p:nvSpPr>
        <p:spPr>
          <a:xfrm>
            <a:off x="2428473" y="450940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1" name="Oval 1470"/>
          <p:cNvSpPr>
            <a:spLocks noChangeAspect="1"/>
          </p:cNvSpPr>
          <p:nvPr/>
        </p:nvSpPr>
        <p:spPr>
          <a:xfrm>
            <a:off x="2548323" y="450940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2" name="Oval 1471"/>
          <p:cNvSpPr>
            <a:spLocks noChangeAspect="1"/>
          </p:cNvSpPr>
          <p:nvPr/>
        </p:nvSpPr>
        <p:spPr>
          <a:xfrm>
            <a:off x="2428473" y="463269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3" name="Oval 1472"/>
          <p:cNvSpPr>
            <a:spLocks noChangeAspect="1"/>
          </p:cNvSpPr>
          <p:nvPr/>
        </p:nvSpPr>
        <p:spPr>
          <a:xfrm>
            <a:off x="2548323" y="463269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4" name="Oval 1473"/>
          <p:cNvSpPr>
            <a:spLocks noChangeAspect="1"/>
          </p:cNvSpPr>
          <p:nvPr/>
        </p:nvSpPr>
        <p:spPr>
          <a:xfrm>
            <a:off x="2685135" y="451283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5" name="Oval 1474"/>
          <p:cNvSpPr>
            <a:spLocks noChangeAspect="1"/>
          </p:cNvSpPr>
          <p:nvPr/>
        </p:nvSpPr>
        <p:spPr>
          <a:xfrm>
            <a:off x="2817315" y="45128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6" name="Oval 1475"/>
          <p:cNvSpPr>
            <a:spLocks noChangeAspect="1"/>
          </p:cNvSpPr>
          <p:nvPr/>
        </p:nvSpPr>
        <p:spPr>
          <a:xfrm>
            <a:off x="2685135" y="463611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7" name="Oval 1476"/>
          <p:cNvSpPr>
            <a:spLocks noChangeAspect="1"/>
          </p:cNvSpPr>
          <p:nvPr/>
        </p:nvSpPr>
        <p:spPr>
          <a:xfrm>
            <a:off x="2817315" y="463611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8" name="Oval 1477"/>
          <p:cNvSpPr>
            <a:spLocks noChangeAspect="1"/>
          </p:cNvSpPr>
          <p:nvPr/>
        </p:nvSpPr>
        <p:spPr>
          <a:xfrm>
            <a:off x="2949251" y="44974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9" name="Oval 1478"/>
          <p:cNvSpPr>
            <a:spLocks noChangeAspect="1"/>
          </p:cNvSpPr>
          <p:nvPr/>
        </p:nvSpPr>
        <p:spPr>
          <a:xfrm>
            <a:off x="3081431" y="44974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0" name="Oval 1479"/>
          <p:cNvSpPr>
            <a:spLocks noChangeAspect="1"/>
          </p:cNvSpPr>
          <p:nvPr/>
        </p:nvSpPr>
        <p:spPr>
          <a:xfrm>
            <a:off x="2949251" y="46207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1" name="Oval 1480"/>
          <p:cNvSpPr>
            <a:spLocks noChangeAspect="1"/>
          </p:cNvSpPr>
          <p:nvPr/>
        </p:nvSpPr>
        <p:spPr>
          <a:xfrm>
            <a:off x="3081431" y="462071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2" name="Oval 1481"/>
          <p:cNvSpPr>
            <a:spLocks noChangeAspect="1"/>
          </p:cNvSpPr>
          <p:nvPr/>
        </p:nvSpPr>
        <p:spPr>
          <a:xfrm>
            <a:off x="3218243" y="45008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3" name="Oval 1482"/>
          <p:cNvSpPr>
            <a:spLocks noChangeAspect="1"/>
          </p:cNvSpPr>
          <p:nvPr/>
        </p:nvSpPr>
        <p:spPr>
          <a:xfrm>
            <a:off x="3350423" y="45008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4" name="Oval 1483"/>
          <p:cNvSpPr>
            <a:spLocks noChangeAspect="1"/>
          </p:cNvSpPr>
          <p:nvPr/>
        </p:nvSpPr>
        <p:spPr>
          <a:xfrm>
            <a:off x="3218243" y="46241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5" name="Oval 1484"/>
          <p:cNvSpPr>
            <a:spLocks noChangeAspect="1"/>
          </p:cNvSpPr>
          <p:nvPr/>
        </p:nvSpPr>
        <p:spPr>
          <a:xfrm>
            <a:off x="3350423" y="46241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6" name="Oval 1485"/>
          <p:cNvSpPr>
            <a:spLocks noChangeAspect="1"/>
          </p:cNvSpPr>
          <p:nvPr/>
        </p:nvSpPr>
        <p:spPr>
          <a:xfrm>
            <a:off x="3482605" y="45008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7" name="Oval 1486"/>
          <p:cNvSpPr>
            <a:spLocks noChangeAspect="1"/>
          </p:cNvSpPr>
          <p:nvPr/>
        </p:nvSpPr>
        <p:spPr>
          <a:xfrm>
            <a:off x="3602455" y="450084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8" name="Oval 1487"/>
          <p:cNvSpPr>
            <a:spLocks noChangeAspect="1"/>
          </p:cNvSpPr>
          <p:nvPr/>
        </p:nvSpPr>
        <p:spPr>
          <a:xfrm>
            <a:off x="3482605" y="46241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9" name="Oval 1488"/>
          <p:cNvSpPr>
            <a:spLocks noChangeAspect="1"/>
          </p:cNvSpPr>
          <p:nvPr/>
        </p:nvSpPr>
        <p:spPr>
          <a:xfrm>
            <a:off x="3602455" y="46241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0" name="Oval 1489"/>
          <p:cNvSpPr>
            <a:spLocks noChangeAspect="1"/>
          </p:cNvSpPr>
          <p:nvPr/>
        </p:nvSpPr>
        <p:spPr>
          <a:xfrm>
            <a:off x="3738078" y="45042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1" name="Oval 1490"/>
          <p:cNvSpPr>
            <a:spLocks noChangeAspect="1"/>
          </p:cNvSpPr>
          <p:nvPr/>
        </p:nvSpPr>
        <p:spPr>
          <a:xfrm>
            <a:off x="3870258" y="450427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2" name="Oval 1491"/>
          <p:cNvSpPr>
            <a:spLocks noChangeAspect="1"/>
          </p:cNvSpPr>
          <p:nvPr/>
        </p:nvSpPr>
        <p:spPr>
          <a:xfrm>
            <a:off x="3738078" y="46275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3" name="Oval 1492"/>
          <p:cNvSpPr>
            <a:spLocks noChangeAspect="1"/>
          </p:cNvSpPr>
          <p:nvPr/>
        </p:nvSpPr>
        <p:spPr>
          <a:xfrm>
            <a:off x="3870258" y="46275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4" name="Oval 1493"/>
          <p:cNvSpPr>
            <a:spLocks noChangeAspect="1"/>
          </p:cNvSpPr>
          <p:nvPr/>
        </p:nvSpPr>
        <p:spPr>
          <a:xfrm>
            <a:off x="4131319" y="41190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5" name="Oval 1494"/>
          <p:cNvSpPr>
            <a:spLocks noChangeAspect="1"/>
          </p:cNvSpPr>
          <p:nvPr/>
        </p:nvSpPr>
        <p:spPr>
          <a:xfrm>
            <a:off x="3999139" y="41224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6" name="Oval 1495"/>
          <p:cNvSpPr>
            <a:spLocks noChangeAspect="1"/>
          </p:cNvSpPr>
          <p:nvPr/>
        </p:nvSpPr>
        <p:spPr>
          <a:xfrm>
            <a:off x="3999139" y="42477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7" name="Oval 1496"/>
          <p:cNvSpPr>
            <a:spLocks noChangeAspect="1"/>
          </p:cNvSpPr>
          <p:nvPr/>
        </p:nvSpPr>
        <p:spPr>
          <a:xfrm>
            <a:off x="4131319" y="42477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8" name="Oval 1497"/>
          <p:cNvSpPr>
            <a:spLocks noChangeAspect="1"/>
          </p:cNvSpPr>
          <p:nvPr/>
        </p:nvSpPr>
        <p:spPr>
          <a:xfrm>
            <a:off x="3999139" y="437106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9" name="Oval 1498"/>
          <p:cNvSpPr>
            <a:spLocks noChangeAspect="1"/>
          </p:cNvSpPr>
          <p:nvPr/>
        </p:nvSpPr>
        <p:spPr>
          <a:xfrm>
            <a:off x="4131319" y="437106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0" name="Oval 1499"/>
          <p:cNvSpPr>
            <a:spLocks noChangeAspect="1"/>
          </p:cNvSpPr>
          <p:nvPr/>
        </p:nvSpPr>
        <p:spPr>
          <a:xfrm>
            <a:off x="4386792" y="41224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1" name="Oval 1500"/>
          <p:cNvSpPr>
            <a:spLocks noChangeAspect="1"/>
          </p:cNvSpPr>
          <p:nvPr/>
        </p:nvSpPr>
        <p:spPr>
          <a:xfrm>
            <a:off x="4266942" y="412585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2" name="Oval 1501"/>
          <p:cNvSpPr>
            <a:spLocks noChangeAspect="1"/>
          </p:cNvSpPr>
          <p:nvPr/>
        </p:nvSpPr>
        <p:spPr>
          <a:xfrm>
            <a:off x="4266942" y="42511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3" name="Oval 1502"/>
          <p:cNvSpPr>
            <a:spLocks noChangeAspect="1"/>
          </p:cNvSpPr>
          <p:nvPr/>
        </p:nvSpPr>
        <p:spPr>
          <a:xfrm>
            <a:off x="4386792" y="42511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4" name="Oval 1503"/>
          <p:cNvSpPr>
            <a:spLocks noChangeAspect="1"/>
          </p:cNvSpPr>
          <p:nvPr/>
        </p:nvSpPr>
        <p:spPr>
          <a:xfrm>
            <a:off x="4266942" y="437448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5" name="Oval 1504"/>
          <p:cNvSpPr>
            <a:spLocks noChangeAspect="1"/>
          </p:cNvSpPr>
          <p:nvPr/>
        </p:nvSpPr>
        <p:spPr>
          <a:xfrm>
            <a:off x="4386792" y="437448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6" name="Oval 1505"/>
          <p:cNvSpPr>
            <a:spLocks noChangeAspect="1"/>
          </p:cNvSpPr>
          <p:nvPr/>
        </p:nvSpPr>
        <p:spPr>
          <a:xfrm>
            <a:off x="4003583" y="44994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7" name="Oval 1506"/>
          <p:cNvSpPr>
            <a:spLocks noChangeAspect="1"/>
          </p:cNvSpPr>
          <p:nvPr/>
        </p:nvSpPr>
        <p:spPr>
          <a:xfrm>
            <a:off x="4135763" y="44994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8" name="Oval 1507"/>
          <p:cNvSpPr>
            <a:spLocks noChangeAspect="1"/>
          </p:cNvSpPr>
          <p:nvPr/>
        </p:nvSpPr>
        <p:spPr>
          <a:xfrm>
            <a:off x="4003583" y="46227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9" name="Oval 1508"/>
          <p:cNvSpPr>
            <a:spLocks noChangeAspect="1"/>
          </p:cNvSpPr>
          <p:nvPr/>
        </p:nvSpPr>
        <p:spPr>
          <a:xfrm>
            <a:off x="4135763" y="46227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0" name="Oval 1509"/>
          <p:cNvSpPr>
            <a:spLocks noChangeAspect="1"/>
          </p:cNvSpPr>
          <p:nvPr/>
        </p:nvSpPr>
        <p:spPr>
          <a:xfrm>
            <a:off x="4271386" y="45029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1" name="Oval 1510"/>
          <p:cNvSpPr>
            <a:spLocks noChangeAspect="1"/>
          </p:cNvSpPr>
          <p:nvPr/>
        </p:nvSpPr>
        <p:spPr>
          <a:xfrm>
            <a:off x="4391236" y="45029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2" name="Oval 1511"/>
          <p:cNvSpPr>
            <a:spLocks noChangeAspect="1"/>
          </p:cNvSpPr>
          <p:nvPr/>
        </p:nvSpPr>
        <p:spPr>
          <a:xfrm>
            <a:off x="4271386" y="46261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3" name="Oval 1512"/>
          <p:cNvSpPr>
            <a:spLocks noChangeAspect="1"/>
          </p:cNvSpPr>
          <p:nvPr/>
        </p:nvSpPr>
        <p:spPr>
          <a:xfrm>
            <a:off x="4391236" y="46261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4" name="Oval 1513"/>
          <p:cNvSpPr>
            <a:spLocks noChangeAspect="1"/>
          </p:cNvSpPr>
          <p:nvPr/>
        </p:nvSpPr>
        <p:spPr>
          <a:xfrm>
            <a:off x="4638605" y="413308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5" name="Oval 1514"/>
          <p:cNvSpPr>
            <a:spLocks noChangeAspect="1"/>
          </p:cNvSpPr>
          <p:nvPr/>
        </p:nvSpPr>
        <p:spPr>
          <a:xfrm>
            <a:off x="4518755" y="41365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6" name="Oval 1515"/>
          <p:cNvSpPr>
            <a:spLocks noChangeAspect="1"/>
          </p:cNvSpPr>
          <p:nvPr/>
        </p:nvSpPr>
        <p:spPr>
          <a:xfrm>
            <a:off x="4518755" y="426185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7" name="Oval 1516"/>
          <p:cNvSpPr>
            <a:spLocks noChangeAspect="1"/>
          </p:cNvSpPr>
          <p:nvPr/>
        </p:nvSpPr>
        <p:spPr>
          <a:xfrm>
            <a:off x="4638605" y="426185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8" name="Oval 1517"/>
          <p:cNvSpPr>
            <a:spLocks noChangeAspect="1"/>
          </p:cNvSpPr>
          <p:nvPr/>
        </p:nvSpPr>
        <p:spPr>
          <a:xfrm>
            <a:off x="4518755" y="4385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9" name="Oval 1518"/>
          <p:cNvSpPr>
            <a:spLocks noChangeAspect="1"/>
          </p:cNvSpPr>
          <p:nvPr/>
        </p:nvSpPr>
        <p:spPr>
          <a:xfrm>
            <a:off x="4638605" y="438514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0" name="Oval 1519"/>
          <p:cNvSpPr>
            <a:spLocks noChangeAspect="1"/>
          </p:cNvSpPr>
          <p:nvPr/>
        </p:nvSpPr>
        <p:spPr>
          <a:xfrm>
            <a:off x="4894078" y="41365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1" name="Oval 1520"/>
          <p:cNvSpPr>
            <a:spLocks noChangeAspect="1"/>
          </p:cNvSpPr>
          <p:nvPr/>
        </p:nvSpPr>
        <p:spPr>
          <a:xfrm>
            <a:off x="4774228" y="41399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2" name="Oval 1521"/>
          <p:cNvSpPr>
            <a:spLocks noChangeAspect="1"/>
          </p:cNvSpPr>
          <p:nvPr/>
        </p:nvSpPr>
        <p:spPr>
          <a:xfrm>
            <a:off x="4774228" y="42652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3" name="Oval 1522"/>
          <p:cNvSpPr>
            <a:spLocks noChangeAspect="1"/>
          </p:cNvSpPr>
          <p:nvPr/>
        </p:nvSpPr>
        <p:spPr>
          <a:xfrm>
            <a:off x="4894078" y="42652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4" name="Oval 1523"/>
          <p:cNvSpPr>
            <a:spLocks noChangeAspect="1"/>
          </p:cNvSpPr>
          <p:nvPr/>
        </p:nvSpPr>
        <p:spPr>
          <a:xfrm>
            <a:off x="4774228" y="4388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5" name="Oval 1524"/>
          <p:cNvSpPr>
            <a:spLocks noChangeAspect="1"/>
          </p:cNvSpPr>
          <p:nvPr/>
        </p:nvSpPr>
        <p:spPr>
          <a:xfrm>
            <a:off x="4894078" y="4388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6" name="Oval 1525"/>
          <p:cNvSpPr>
            <a:spLocks noChangeAspect="1"/>
          </p:cNvSpPr>
          <p:nvPr/>
        </p:nvSpPr>
        <p:spPr>
          <a:xfrm>
            <a:off x="5147299" y="41365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7" name="Oval 1526"/>
          <p:cNvSpPr>
            <a:spLocks noChangeAspect="1"/>
          </p:cNvSpPr>
          <p:nvPr/>
        </p:nvSpPr>
        <p:spPr>
          <a:xfrm>
            <a:off x="5027449" y="41399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8" name="Oval 1527"/>
          <p:cNvSpPr>
            <a:spLocks noChangeAspect="1"/>
          </p:cNvSpPr>
          <p:nvPr/>
        </p:nvSpPr>
        <p:spPr>
          <a:xfrm>
            <a:off x="5027449" y="42652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9" name="Oval 1528"/>
          <p:cNvSpPr>
            <a:spLocks noChangeAspect="1"/>
          </p:cNvSpPr>
          <p:nvPr/>
        </p:nvSpPr>
        <p:spPr>
          <a:xfrm>
            <a:off x="5147299" y="426527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0" name="Oval 1529"/>
          <p:cNvSpPr>
            <a:spLocks noChangeAspect="1"/>
          </p:cNvSpPr>
          <p:nvPr/>
        </p:nvSpPr>
        <p:spPr>
          <a:xfrm>
            <a:off x="5027449" y="4388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1" name="Oval 1530"/>
          <p:cNvSpPr>
            <a:spLocks noChangeAspect="1"/>
          </p:cNvSpPr>
          <p:nvPr/>
        </p:nvSpPr>
        <p:spPr>
          <a:xfrm>
            <a:off x="5147299" y="43885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2" name="Oval 1531"/>
          <p:cNvSpPr>
            <a:spLocks noChangeAspect="1"/>
          </p:cNvSpPr>
          <p:nvPr/>
        </p:nvSpPr>
        <p:spPr>
          <a:xfrm>
            <a:off x="5416291" y="41399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3" name="Oval 1532"/>
          <p:cNvSpPr>
            <a:spLocks noChangeAspect="1"/>
          </p:cNvSpPr>
          <p:nvPr/>
        </p:nvSpPr>
        <p:spPr>
          <a:xfrm>
            <a:off x="5284111" y="41433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4" name="Oval 1533"/>
          <p:cNvSpPr>
            <a:spLocks noChangeAspect="1"/>
          </p:cNvSpPr>
          <p:nvPr/>
        </p:nvSpPr>
        <p:spPr>
          <a:xfrm>
            <a:off x="5284111" y="42687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5" name="Oval 1534"/>
          <p:cNvSpPr>
            <a:spLocks noChangeAspect="1"/>
          </p:cNvSpPr>
          <p:nvPr/>
        </p:nvSpPr>
        <p:spPr>
          <a:xfrm>
            <a:off x="5416291" y="426870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6" name="Oval 1535"/>
          <p:cNvSpPr>
            <a:spLocks noChangeAspect="1"/>
          </p:cNvSpPr>
          <p:nvPr/>
        </p:nvSpPr>
        <p:spPr>
          <a:xfrm>
            <a:off x="5284111" y="43919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7" name="Oval 1536"/>
          <p:cNvSpPr>
            <a:spLocks noChangeAspect="1"/>
          </p:cNvSpPr>
          <p:nvPr/>
        </p:nvSpPr>
        <p:spPr>
          <a:xfrm>
            <a:off x="5416291" y="43919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8" name="Oval 1537"/>
          <p:cNvSpPr>
            <a:spLocks noChangeAspect="1"/>
          </p:cNvSpPr>
          <p:nvPr/>
        </p:nvSpPr>
        <p:spPr>
          <a:xfrm>
            <a:off x="5680407" y="412452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9" name="Oval 1538"/>
          <p:cNvSpPr>
            <a:spLocks noChangeAspect="1"/>
          </p:cNvSpPr>
          <p:nvPr/>
        </p:nvSpPr>
        <p:spPr>
          <a:xfrm>
            <a:off x="5548227" y="41279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0" name="Oval 1539"/>
          <p:cNvSpPr>
            <a:spLocks noChangeAspect="1"/>
          </p:cNvSpPr>
          <p:nvPr/>
        </p:nvSpPr>
        <p:spPr>
          <a:xfrm>
            <a:off x="5548227" y="425329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1" name="Oval 1540"/>
          <p:cNvSpPr>
            <a:spLocks noChangeAspect="1"/>
          </p:cNvSpPr>
          <p:nvPr/>
        </p:nvSpPr>
        <p:spPr>
          <a:xfrm>
            <a:off x="5680407" y="425329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2" name="Oval 1541"/>
          <p:cNvSpPr>
            <a:spLocks noChangeAspect="1"/>
          </p:cNvSpPr>
          <p:nvPr/>
        </p:nvSpPr>
        <p:spPr>
          <a:xfrm>
            <a:off x="5548227" y="437658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3" name="Oval 1542"/>
          <p:cNvSpPr>
            <a:spLocks noChangeAspect="1"/>
          </p:cNvSpPr>
          <p:nvPr/>
        </p:nvSpPr>
        <p:spPr>
          <a:xfrm>
            <a:off x="5680407" y="437658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4" name="Oval 1543"/>
          <p:cNvSpPr>
            <a:spLocks noChangeAspect="1"/>
          </p:cNvSpPr>
          <p:nvPr/>
        </p:nvSpPr>
        <p:spPr>
          <a:xfrm>
            <a:off x="5949399" y="412794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5" name="Oval 1544"/>
          <p:cNvSpPr>
            <a:spLocks noChangeAspect="1"/>
          </p:cNvSpPr>
          <p:nvPr/>
        </p:nvSpPr>
        <p:spPr>
          <a:xfrm>
            <a:off x="5817219" y="413137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6" name="Oval 1545"/>
          <p:cNvSpPr>
            <a:spLocks noChangeAspect="1"/>
          </p:cNvSpPr>
          <p:nvPr/>
        </p:nvSpPr>
        <p:spPr>
          <a:xfrm>
            <a:off x="5817219" y="425671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7" name="Oval 1546"/>
          <p:cNvSpPr>
            <a:spLocks noChangeAspect="1"/>
          </p:cNvSpPr>
          <p:nvPr/>
        </p:nvSpPr>
        <p:spPr>
          <a:xfrm>
            <a:off x="5949399" y="425671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8" name="Oval 1547"/>
          <p:cNvSpPr>
            <a:spLocks noChangeAspect="1"/>
          </p:cNvSpPr>
          <p:nvPr/>
        </p:nvSpPr>
        <p:spPr>
          <a:xfrm>
            <a:off x="5817219" y="438000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9" name="Oval 1548"/>
          <p:cNvSpPr>
            <a:spLocks noChangeAspect="1"/>
          </p:cNvSpPr>
          <p:nvPr/>
        </p:nvSpPr>
        <p:spPr>
          <a:xfrm>
            <a:off x="5949399" y="438000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0" name="Oval 1549"/>
          <p:cNvSpPr>
            <a:spLocks noChangeAspect="1"/>
          </p:cNvSpPr>
          <p:nvPr/>
        </p:nvSpPr>
        <p:spPr>
          <a:xfrm>
            <a:off x="6201431" y="412794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1" name="Oval 1550"/>
          <p:cNvSpPr>
            <a:spLocks noChangeAspect="1"/>
          </p:cNvSpPr>
          <p:nvPr/>
        </p:nvSpPr>
        <p:spPr>
          <a:xfrm>
            <a:off x="6081581" y="413137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2" name="Oval 1551"/>
          <p:cNvSpPr>
            <a:spLocks noChangeAspect="1"/>
          </p:cNvSpPr>
          <p:nvPr/>
        </p:nvSpPr>
        <p:spPr>
          <a:xfrm>
            <a:off x="6081581" y="425671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3" name="Oval 1552"/>
          <p:cNvSpPr>
            <a:spLocks noChangeAspect="1"/>
          </p:cNvSpPr>
          <p:nvPr/>
        </p:nvSpPr>
        <p:spPr>
          <a:xfrm>
            <a:off x="6201431" y="425671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4" name="Oval 1553"/>
          <p:cNvSpPr>
            <a:spLocks noChangeAspect="1"/>
          </p:cNvSpPr>
          <p:nvPr/>
        </p:nvSpPr>
        <p:spPr>
          <a:xfrm>
            <a:off x="6081581" y="438000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5" name="Oval 1554"/>
          <p:cNvSpPr>
            <a:spLocks noChangeAspect="1"/>
          </p:cNvSpPr>
          <p:nvPr/>
        </p:nvSpPr>
        <p:spPr>
          <a:xfrm>
            <a:off x="6201431" y="438000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6" name="Oval 1555"/>
          <p:cNvSpPr>
            <a:spLocks noChangeAspect="1"/>
          </p:cNvSpPr>
          <p:nvPr/>
        </p:nvSpPr>
        <p:spPr>
          <a:xfrm>
            <a:off x="6469234" y="413137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7" name="Oval 1556"/>
          <p:cNvSpPr>
            <a:spLocks noChangeAspect="1"/>
          </p:cNvSpPr>
          <p:nvPr/>
        </p:nvSpPr>
        <p:spPr>
          <a:xfrm>
            <a:off x="6337054" y="413479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8" name="Oval 1557"/>
          <p:cNvSpPr>
            <a:spLocks noChangeAspect="1"/>
          </p:cNvSpPr>
          <p:nvPr/>
        </p:nvSpPr>
        <p:spPr>
          <a:xfrm>
            <a:off x="6337054" y="426014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9" name="Oval 1558"/>
          <p:cNvSpPr>
            <a:spLocks noChangeAspect="1"/>
          </p:cNvSpPr>
          <p:nvPr/>
        </p:nvSpPr>
        <p:spPr>
          <a:xfrm>
            <a:off x="6469234" y="426014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0" name="Oval 1559"/>
          <p:cNvSpPr>
            <a:spLocks noChangeAspect="1"/>
          </p:cNvSpPr>
          <p:nvPr/>
        </p:nvSpPr>
        <p:spPr>
          <a:xfrm>
            <a:off x="6337054" y="43834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1" name="Oval 1560"/>
          <p:cNvSpPr>
            <a:spLocks noChangeAspect="1"/>
          </p:cNvSpPr>
          <p:nvPr/>
        </p:nvSpPr>
        <p:spPr>
          <a:xfrm>
            <a:off x="6469234" y="43834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2" name="Oval 1561"/>
          <p:cNvSpPr>
            <a:spLocks noChangeAspect="1"/>
          </p:cNvSpPr>
          <p:nvPr/>
        </p:nvSpPr>
        <p:spPr>
          <a:xfrm>
            <a:off x="4523199" y="45135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3" name="Oval 1562"/>
          <p:cNvSpPr>
            <a:spLocks noChangeAspect="1"/>
          </p:cNvSpPr>
          <p:nvPr/>
        </p:nvSpPr>
        <p:spPr>
          <a:xfrm>
            <a:off x="4643049" y="45135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4" name="Oval 1563"/>
          <p:cNvSpPr>
            <a:spLocks noChangeAspect="1"/>
          </p:cNvSpPr>
          <p:nvPr/>
        </p:nvSpPr>
        <p:spPr>
          <a:xfrm>
            <a:off x="4523199" y="46368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5" name="Oval 1564"/>
          <p:cNvSpPr>
            <a:spLocks noChangeAspect="1"/>
          </p:cNvSpPr>
          <p:nvPr/>
        </p:nvSpPr>
        <p:spPr>
          <a:xfrm>
            <a:off x="4643049" y="46368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6" name="Oval 1565"/>
          <p:cNvSpPr>
            <a:spLocks noChangeAspect="1"/>
          </p:cNvSpPr>
          <p:nvPr/>
        </p:nvSpPr>
        <p:spPr>
          <a:xfrm>
            <a:off x="4778672" y="45169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7" name="Oval 1566"/>
          <p:cNvSpPr>
            <a:spLocks noChangeAspect="1"/>
          </p:cNvSpPr>
          <p:nvPr/>
        </p:nvSpPr>
        <p:spPr>
          <a:xfrm>
            <a:off x="4898522" y="45169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8" name="Oval 1567"/>
          <p:cNvSpPr>
            <a:spLocks noChangeAspect="1"/>
          </p:cNvSpPr>
          <p:nvPr/>
        </p:nvSpPr>
        <p:spPr>
          <a:xfrm>
            <a:off x="4778672" y="4640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69" name="Oval 1568"/>
          <p:cNvSpPr>
            <a:spLocks noChangeAspect="1"/>
          </p:cNvSpPr>
          <p:nvPr/>
        </p:nvSpPr>
        <p:spPr>
          <a:xfrm>
            <a:off x="4898522" y="4640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0" name="Oval 1569"/>
          <p:cNvSpPr>
            <a:spLocks noChangeAspect="1"/>
          </p:cNvSpPr>
          <p:nvPr/>
        </p:nvSpPr>
        <p:spPr>
          <a:xfrm>
            <a:off x="5031893" y="45169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1" name="Oval 1570"/>
          <p:cNvSpPr>
            <a:spLocks noChangeAspect="1"/>
          </p:cNvSpPr>
          <p:nvPr/>
        </p:nvSpPr>
        <p:spPr>
          <a:xfrm>
            <a:off x="5151743" y="45169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2" name="Oval 1571"/>
          <p:cNvSpPr>
            <a:spLocks noChangeAspect="1"/>
          </p:cNvSpPr>
          <p:nvPr/>
        </p:nvSpPr>
        <p:spPr>
          <a:xfrm>
            <a:off x="5031893" y="4640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3" name="Oval 1572"/>
          <p:cNvSpPr>
            <a:spLocks noChangeAspect="1"/>
          </p:cNvSpPr>
          <p:nvPr/>
        </p:nvSpPr>
        <p:spPr>
          <a:xfrm>
            <a:off x="5151743" y="46402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4" name="Oval 1573"/>
          <p:cNvSpPr>
            <a:spLocks noChangeAspect="1"/>
          </p:cNvSpPr>
          <p:nvPr/>
        </p:nvSpPr>
        <p:spPr>
          <a:xfrm>
            <a:off x="5288555" y="45204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5" name="Oval 1574"/>
          <p:cNvSpPr>
            <a:spLocks noChangeAspect="1"/>
          </p:cNvSpPr>
          <p:nvPr/>
        </p:nvSpPr>
        <p:spPr>
          <a:xfrm>
            <a:off x="5420735" y="45204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6" name="Oval 1575"/>
          <p:cNvSpPr>
            <a:spLocks noChangeAspect="1"/>
          </p:cNvSpPr>
          <p:nvPr/>
        </p:nvSpPr>
        <p:spPr>
          <a:xfrm>
            <a:off x="5288555" y="46436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7" name="Oval 1576"/>
          <p:cNvSpPr>
            <a:spLocks noChangeAspect="1"/>
          </p:cNvSpPr>
          <p:nvPr/>
        </p:nvSpPr>
        <p:spPr>
          <a:xfrm>
            <a:off x="5420735" y="46436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8" name="Oval 1577"/>
          <p:cNvSpPr>
            <a:spLocks noChangeAspect="1"/>
          </p:cNvSpPr>
          <p:nvPr/>
        </p:nvSpPr>
        <p:spPr>
          <a:xfrm>
            <a:off x="5552671" y="45050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9" name="Oval 1578"/>
          <p:cNvSpPr>
            <a:spLocks noChangeAspect="1"/>
          </p:cNvSpPr>
          <p:nvPr/>
        </p:nvSpPr>
        <p:spPr>
          <a:xfrm>
            <a:off x="5684851" y="450500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0" name="Oval 1579"/>
          <p:cNvSpPr>
            <a:spLocks noChangeAspect="1"/>
          </p:cNvSpPr>
          <p:nvPr/>
        </p:nvSpPr>
        <p:spPr>
          <a:xfrm>
            <a:off x="5552671" y="462829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1" name="Oval 1580"/>
          <p:cNvSpPr>
            <a:spLocks noChangeAspect="1"/>
          </p:cNvSpPr>
          <p:nvPr/>
        </p:nvSpPr>
        <p:spPr>
          <a:xfrm>
            <a:off x="5684851" y="462829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2" name="Oval 1581"/>
          <p:cNvSpPr>
            <a:spLocks noChangeAspect="1"/>
          </p:cNvSpPr>
          <p:nvPr/>
        </p:nvSpPr>
        <p:spPr>
          <a:xfrm>
            <a:off x="5821663" y="450842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3" name="Oval 1582"/>
          <p:cNvSpPr>
            <a:spLocks noChangeAspect="1"/>
          </p:cNvSpPr>
          <p:nvPr/>
        </p:nvSpPr>
        <p:spPr>
          <a:xfrm>
            <a:off x="5953843" y="450842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4" name="Oval 1583"/>
          <p:cNvSpPr>
            <a:spLocks noChangeAspect="1"/>
          </p:cNvSpPr>
          <p:nvPr/>
        </p:nvSpPr>
        <p:spPr>
          <a:xfrm>
            <a:off x="5821663" y="463171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5" name="Oval 1584"/>
          <p:cNvSpPr>
            <a:spLocks noChangeAspect="1"/>
          </p:cNvSpPr>
          <p:nvPr/>
        </p:nvSpPr>
        <p:spPr>
          <a:xfrm>
            <a:off x="5953843" y="463171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6" name="Oval 1585"/>
          <p:cNvSpPr>
            <a:spLocks noChangeAspect="1"/>
          </p:cNvSpPr>
          <p:nvPr/>
        </p:nvSpPr>
        <p:spPr>
          <a:xfrm>
            <a:off x="6086025" y="450842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7" name="Oval 1586"/>
          <p:cNvSpPr>
            <a:spLocks noChangeAspect="1"/>
          </p:cNvSpPr>
          <p:nvPr/>
        </p:nvSpPr>
        <p:spPr>
          <a:xfrm>
            <a:off x="6205875" y="450842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8" name="Oval 1587"/>
          <p:cNvSpPr>
            <a:spLocks noChangeAspect="1"/>
          </p:cNvSpPr>
          <p:nvPr/>
        </p:nvSpPr>
        <p:spPr>
          <a:xfrm>
            <a:off x="6086025" y="463171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89" name="Oval 1588"/>
          <p:cNvSpPr>
            <a:spLocks noChangeAspect="1"/>
          </p:cNvSpPr>
          <p:nvPr/>
        </p:nvSpPr>
        <p:spPr>
          <a:xfrm>
            <a:off x="6205875" y="463171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0" name="Oval 1589"/>
          <p:cNvSpPr>
            <a:spLocks noChangeAspect="1"/>
          </p:cNvSpPr>
          <p:nvPr/>
        </p:nvSpPr>
        <p:spPr>
          <a:xfrm>
            <a:off x="6341498" y="451185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1" name="Oval 1590"/>
          <p:cNvSpPr>
            <a:spLocks noChangeAspect="1"/>
          </p:cNvSpPr>
          <p:nvPr/>
        </p:nvSpPr>
        <p:spPr>
          <a:xfrm>
            <a:off x="6473678" y="451185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2" name="Oval 1591"/>
          <p:cNvSpPr>
            <a:spLocks noChangeAspect="1"/>
          </p:cNvSpPr>
          <p:nvPr/>
        </p:nvSpPr>
        <p:spPr>
          <a:xfrm>
            <a:off x="6341498" y="46351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3" name="Oval 1592"/>
          <p:cNvSpPr>
            <a:spLocks noChangeAspect="1"/>
          </p:cNvSpPr>
          <p:nvPr/>
        </p:nvSpPr>
        <p:spPr>
          <a:xfrm>
            <a:off x="6473678" y="46351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4" name="Oval 1593"/>
          <p:cNvSpPr>
            <a:spLocks noChangeAspect="1"/>
          </p:cNvSpPr>
          <p:nvPr/>
        </p:nvSpPr>
        <p:spPr>
          <a:xfrm>
            <a:off x="6734739" y="412658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5" name="Oval 1594"/>
          <p:cNvSpPr>
            <a:spLocks noChangeAspect="1"/>
          </p:cNvSpPr>
          <p:nvPr/>
        </p:nvSpPr>
        <p:spPr>
          <a:xfrm>
            <a:off x="6602559" y="413000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6" name="Oval 1595"/>
          <p:cNvSpPr>
            <a:spLocks noChangeAspect="1"/>
          </p:cNvSpPr>
          <p:nvPr/>
        </p:nvSpPr>
        <p:spPr>
          <a:xfrm>
            <a:off x="6602559" y="425535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7" name="Oval 1596"/>
          <p:cNvSpPr>
            <a:spLocks noChangeAspect="1"/>
          </p:cNvSpPr>
          <p:nvPr/>
        </p:nvSpPr>
        <p:spPr>
          <a:xfrm>
            <a:off x="6734739" y="425535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8" name="Oval 1597"/>
          <p:cNvSpPr>
            <a:spLocks noChangeAspect="1"/>
          </p:cNvSpPr>
          <p:nvPr/>
        </p:nvSpPr>
        <p:spPr>
          <a:xfrm>
            <a:off x="6602559" y="437864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9" name="Oval 1598"/>
          <p:cNvSpPr>
            <a:spLocks noChangeAspect="1"/>
          </p:cNvSpPr>
          <p:nvPr/>
        </p:nvSpPr>
        <p:spPr>
          <a:xfrm>
            <a:off x="6734739" y="437864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0" name="Oval 1599"/>
          <p:cNvSpPr>
            <a:spLocks noChangeAspect="1"/>
          </p:cNvSpPr>
          <p:nvPr/>
        </p:nvSpPr>
        <p:spPr>
          <a:xfrm>
            <a:off x="6990212" y="413000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1" name="Oval 1600"/>
          <p:cNvSpPr>
            <a:spLocks noChangeAspect="1"/>
          </p:cNvSpPr>
          <p:nvPr/>
        </p:nvSpPr>
        <p:spPr>
          <a:xfrm>
            <a:off x="6870362" y="413343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2" name="Oval 1601"/>
          <p:cNvSpPr>
            <a:spLocks noChangeAspect="1"/>
          </p:cNvSpPr>
          <p:nvPr/>
        </p:nvSpPr>
        <p:spPr>
          <a:xfrm>
            <a:off x="6870362" y="425877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3" name="Oval 1602"/>
          <p:cNvSpPr>
            <a:spLocks noChangeAspect="1"/>
          </p:cNvSpPr>
          <p:nvPr/>
        </p:nvSpPr>
        <p:spPr>
          <a:xfrm>
            <a:off x="6990212" y="425877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4" name="Oval 1603"/>
          <p:cNvSpPr>
            <a:spLocks noChangeAspect="1"/>
          </p:cNvSpPr>
          <p:nvPr/>
        </p:nvSpPr>
        <p:spPr>
          <a:xfrm>
            <a:off x="6870362" y="43820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5" name="Oval 1604"/>
          <p:cNvSpPr>
            <a:spLocks noChangeAspect="1"/>
          </p:cNvSpPr>
          <p:nvPr/>
        </p:nvSpPr>
        <p:spPr>
          <a:xfrm>
            <a:off x="6990212" y="43820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6" name="Oval 1605"/>
          <p:cNvSpPr>
            <a:spLocks noChangeAspect="1"/>
          </p:cNvSpPr>
          <p:nvPr/>
        </p:nvSpPr>
        <p:spPr>
          <a:xfrm>
            <a:off x="6607003" y="450705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7" name="Oval 1606"/>
          <p:cNvSpPr>
            <a:spLocks noChangeAspect="1"/>
          </p:cNvSpPr>
          <p:nvPr/>
        </p:nvSpPr>
        <p:spPr>
          <a:xfrm>
            <a:off x="6739183" y="450705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8" name="Oval 1607"/>
          <p:cNvSpPr>
            <a:spLocks noChangeAspect="1"/>
          </p:cNvSpPr>
          <p:nvPr/>
        </p:nvSpPr>
        <p:spPr>
          <a:xfrm>
            <a:off x="6607003" y="463034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09" name="Oval 1608"/>
          <p:cNvSpPr>
            <a:spLocks noChangeAspect="1"/>
          </p:cNvSpPr>
          <p:nvPr/>
        </p:nvSpPr>
        <p:spPr>
          <a:xfrm>
            <a:off x="6739183" y="463034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0" name="Oval 1609"/>
          <p:cNvSpPr>
            <a:spLocks noChangeAspect="1"/>
          </p:cNvSpPr>
          <p:nvPr/>
        </p:nvSpPr>
        <p:spPr>
          <a:xfrm>
            <a:off x="6874806" y="451048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1" name="Oval 1610"/>
          <p:cNvSpPr>
            <a:spLocks noChangeAspect="1"/>
          </p:cNvSpPr>
          <p:nvPr/>
        </p:nvSpPr>
        <p:spPr>
          <a:xfrm>
            <a:off x="6994656" y="451048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2" name="Oval 1611"/>
          <p:cNvSpPr>
            <a:spLocks noChangeAspect="1"/>
          </p:cNvSpPr>
          <p:nvPr/>
        </p:nvSpPr>
        <p:spPr>
          <a:xfrm>
            <a:off x="6874806" y="46337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3" name="Oval 1612"/>
          <p:cNvSpPr>
            <a:spLocks noChangeAspect="1"/>
          </p:cNvSpPr>
          <p:nvPr/>
        </p:nvSpPr>
        <p:spPr>
          <a:xfrm>
            <a:off x="6994656" y="46337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4" name="Oval 1613"/>
          <p:cNvSpPr>
            <a:spLocks noChangeAspect="1"/>
          </p:cNvSpPr>
          <p:nvPr/>
        </p:nvSpPr>
        <p:spPr>
          <a:xfrm>
            <a:off x="4477383" y="16987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5" name="Oval 1614"/>
          <p:cNvSpPr>
            <a:spLocks noChangeAspect="1"/>
          </p:cNvSpPr>
          <p:nvPr/>
        </p:nvSpPr>
        <p:spPr>
          <a:xfrm>
            <a:off x="4613005" y="169530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6" name="Oval 1615"/>
          <p:cNvSpPr>
            <a:spLocks noChangeAspect="1"/>
          </p:cNvSpPr>
          <p:nvPr/>
        </p:nvSpPr>
        <p:spPr>
          <a:xfrm>
            <a:off x="4597233" y="18185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7" name="Oval 1616"/>
          <p:cNvSpPr>
            <a:spLocks noChangeAspect="1"/>
          </p:cNvSpPr>
          <p:nvPr/>
        </p:nvSpPr>
        <p:spPr>
          <a:xfrm>
            <a:off x="4477383" y="18220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8" name="Oval 1617"/>
          <p:cNvSpPr>
            <a:spLocks noChangeAspect="1"/>
          </p:cNvSpPr>
          <p:nvPr/>
        </p:nvSpPr>
        <p:spPr>
          <a:xfrm>
            <a:off x="4477383" y="19473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9" name="Oval 1618"/>
          <p:cNvSpPr>
            <a:spLocks noChangeAspect="1"/>
          </p:cNvSpPr>
          <p:nvPr/>
        </p:nvSpPr>
        <p:spPr>
          <a:xfrm>
            <a:off x="4597233" y="194736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0" name="Oval 1619"/>
          <p:cNvSpPr>
            <a:spLocks noChangeAspect="1"/>
          </p:cNvSpPr>
          <p:nvPr/>
        </p:nvSpPr>
        <p:spPr>
          <a:xfrm>
            <a:off x="4477383" y="20706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1" name="Oval 1620"/>
          <p:cNvSpPr>
            <a:spLocks noChangeAspect="1"/>
          </p:cNvSpPr>
          <p:nvPr/>
        </p:nvSpPr>
        <p:spPr>
          <a:xfrm>
            <a:off x="4597233" y="207065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2" name="Oval 1621"/>
          <p:cNvSpPr>
            <a:spLocks noChangeAspect="1"/>
          </p:cNvSpPr>
          <p:nvPr/>
        </p:nvSpPr>
        <p:spPr>
          <a:xfrm>
            <a:off x="4730604" y="169873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3" name="Oval 1622"/>
          <p:cNvSpPr>
            <a:spLocks noChangeAspect="1"/>
          </p:cNvSpPr>
          <p:nvPr/>
        </p:nvSpPr>
        <p:spPr>
          <a:xfrm>
            <a:off x="4866226" y="169530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4" name="Oval 1623"/>
          <p:cNvSpPr>
            <a:spLocks noChangeAspect="1"/>
          </p:cNvSpPr>
          <p:nvPr/>
        </p:nvSpPr>
        <p:spPr>
          <a:xfrm>
            <a:off x="4850454" y="181859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5" name="Oval 1624"/>
          <p:cNvSpPr>
            <a:spLocks noChangeAspect="1"/>
          </p:cNvSpPr>
          <p:nvPr/>
        </p:nvSpPr>
        <p:spPr>
          <a:xfrm>
            <a:off x="4730604" y="182202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6" name="Oval 1625"/>
          <p:cNvSpPr>
            <a:spLocks noChangeAspect="1"/>
          </p:cNvSpPr>
          <p:nvPr/>
        </p:nvSpPr>
        <p:spPr>
          <a:xfrm>
            <a:off x="4730604" y="194736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7" name="Oval 1626"/>
          <p:cNvSpPr>
            <a:spLocks noChangeAspect="1"/>
          </p:cNvSpPr>
          <p:nvPr/>
        </p:nvSpPr>
        <p:spPr>
          <a:xfrm>
            <a:off x="4850454" y="194736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8" name="Oval 1627"/>
          <p:cNvSpPr>
            <a:spLocks noChangeAspect="1"/>
          </p:cNvSpPr>
          <p:nvPr/>
        </p:nvSpPr>
        <p:spPr>
          <a:xfrm>
            <a:off x="4730604" y="207065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9" name="Oval 1628"/>
          <p:cNvSpPr>
            <a:spLocks noChangeAspect="1"/>
          </p:cNvSpPr>
          <p:nvPr/>
        </p:nvSpPr>
        <p:spPr>
          <a:xfrm>
            <a:off x="4850454" y="207065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0" name="Oval 1629"/>
          <p:cNvSpPr>
            <a:spLocks noChangeAspect="1"/>
          </p:cNvSpPr>
          <p:nvPr/>
        </p:nvSpPr>
        <p:spPr>
          <a:xfrm>
            <a:off x="4987266" y="170215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1" name="Oval 1630"/>
          <p:cNvSpPr>
            <a:spLocks noChangeAspect="1"/>
          </p:cNvSpPr>
          <p:nvPr/>
        </p:nvSpPr>
        <p:spPr>
          <a:xfrm>
            <a:off x="5135218" y="169873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2" name="Oval 1631"/>
          <p:cNvSpPr>
            <a:spLocks noChangeAspect="1"/>
          </p:cNvSpPr>
          <p:nvPr/>
        </p:nvSpPr>
        <p:spPr>
          <a:xfrm>
            <a:off x="5119446" y="182202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3" name="Oval 1632"/>
          <p:cNvSpPr>
            <a:spLocks noChangeAspect="1"/>
          </p:cNvSpPr>
          <p:nvPr/>
        </p:nvSpPr>
        <p:spPr>
          <a:xfrm>
            <a:off x="4987266" y="182544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4" name="Oval 1633"/>
          <p:cNvSpPr>
            <a:spLocks noChangeAspect="1"/>
          </p:cNvSpPr>
          <p:nvPr/>
        </p:nvSpPr>
        <p:spPr>
          <a:xfrm>
            <a:off x="4987266" y="19507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5" name="Oval 1634"/>
          <p:cNvSpPr>
            <a:spLocks noChangeAspect="1"/>
          </p:cNvSpPr>
          <p:nvPr/>
        </p:nvSpPr>
        <p:spPr>
          <a:xfrm>
            <a:off x="5119446" y="19507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6" name="Oval 1635"/>
          <p:cNvSpPr>
            <a:spLocks noChangeAspect="1"/>
          </p:cNvSpPr>
          <p:nvPr/>
        </p:nvSpPr>
        <p:spPr>
          <a:xfrm>
            <a:off x="4987266" y="207408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7" name="Oval 1636"/>
          <p:cNvSpPr>
            <a:spLocks noChangeAspect="1"/>
          </p:cNvSpPr>
          <p:nvPr/>
        </p:nvSpPr>
        <p:spPr>
          <a:xfrm>
            <a:off x="5119446" y="207408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 name="Oval 1637"/>
          <p:cNvSpPr>
            <a:spLocks noChangeAspect="1"/>
          </p:cNvSpPr>
          <p:nvPr/>
        </p:nvSpPr>
        <p:spPr>
          <a:xfrm>
            <a:off x="4481827" y="219515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9" name="Oval 1638"/>
          <p:cNvSpPr>
            <a:spLocks noChangeAspect="1"/>
          </p:cNvSpPr>
          <p:nvPr/>
        </p:nvSpPr>
        <p:spPr>
          <a:xfrm>
            <a:off x="4617449" y="219173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0" name="Oval 1639"/>
          <p:cNvSpPr>
            <a:spLocks noChangeAspect="1"/>
          </p:cNvSpPr>
          <p:nvPr/>
        </p:nvSpPr>
        <p:spPr>
          <a:xfrm>
            <a:off x="4601677" y="23105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1" name="Oval 1640"/>
          <p:cNvSpPr>
            <a:spLocks noChangeAspect="1"/>
          </p:cNvSpPr>
          <p:nvPr/>
        </p:nvSpPr>
        <p:spPr>
          <a:xfrm>
            <a:off x="4481827" y="23140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2" name="Oval 1641"/>
          <p:cNvSpPr>
            <a:spLocks noChangeAspect="1"/>
          </p:cNvSpPr>
          <p:nvPr/>
        </p:nvSpPr>
        <p:spPr>
          <a:xfrm>
            <a:off x="4481827" y="243371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3" name="Oval 1642"/>
          <p:cNvSpPr>
            <a:spLocks noChangeAspect="1"/>
          </p:cNvSpPr>
          <p:nvPr/>
        </p:nvSpPr>
        <p:spPr>
          <a:xfrm>
            <a:off x="4601677" y="243371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4" name="Oval 1643"/>
          <p:cNvSpPr>
            <a:spLocks noChangeAspect="1"/>
          </p:cNvSpPr>
          <p:nvPr/>
        </p:nvSpPr>
        <p:spPr>
          <a:xfrm>
            <a:off x="4481827" y="2556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5" name="Oval 1644"/>
          <p:cNvSpPr>
            <a:spLocks noChangeAspect="1"/>
          </p:cNvSpPr>
          <p:nvPr/>
        </p:nvSpPr>
        <p:spPr>
          <a:xfrm>
            <a:off x="4601677" y="25565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6" name="Oval 1645"/>
          <p:cNvSpPr>
            <a:spLocks noChangeAspect="1"/>
          </p:cNvSpPr>
          <p:nvPr/>
        </p:nvSpPr>
        <p:spPr>
          <a:xfrm>
            <a:off x="4735048" y="219515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7" name="Oval 1646"/>
          <p:cNvSpPr>
            <a:spLocks noChangeAspect="1"/>
          </p:cNvSpPr>
          <p:nvPr/>
        </p:nvSpPr>
        <p:spPr>
          <a:xfrm>
            <a:off x="4870670" y="219173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8" name="Oval 1647"/>
          <p:cNvSpPr>
            <a:spLocks noChangeAspect="1"/>
          </p:cNvSpPr>
          <p:nvPr/>
        </p:nvSpPr>
        <p:spPr>
          <a:xfrm>
            <a:off x="4854898" y="23105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9" name="Oval 1648"/>
          <p:cNvSpPr>
            <a:spLocks noChangeAspect="1"/>
          </p:cNvSpPr>
          <p:nvPr/>
        </p:nvSpPr>
        <p:spPr>
          <a:xfrm>
            <a:off x="4735048" y="231400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0" name="Oval 1649"/>
          <p:cNvSpPr>
            <a:spLocks noChangeAspect="1"/>
          </p:cNvSpPr>
          <p:nvPr/>
        </p:nvSpPr>
        <p:spPr>
          <a:xfrm>
            <a:off x="4735048" y="243371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1" name="Oval 1650"/>
          <p:cNvSpPr>
            <a:spLocks noChangeAspect="1"/>
          </p:cNvSpPr>
          <p:nvPr/>
        </p:nvSpPr>
        <p:spPr>
          <a:xfrm>
            <a:off x="4854898" y="243371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2" name="Oval 1651"/>
          <p:cNvSpPr>
            <a:spLocks noChangeAspect="1"/>
          </p:cNvSpPr>
          <p:nvPr/>
        </p:nvSpPr>
        <p:spPr>
          <a:xfrm>
            <a:off x="4735048" y="255656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3" name="Oval 1652"/>
          <p:cNvSpPr>
            <a:spLocks noChangeAspect="1"/>
          </p:cNvSpPr>
          <p:nvPr/>
        </p:nvSpPr>
        <p:spPr>
          <a:xfrm>
            <a:off x="4854898" y="255656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4" name="Oval 1653"/>
          <p:cNvSpPr>
            <a:spLocks noChangeAspect="1"/>
          </p:cNvSpPr>
          <p:nvPr/>
        </p:nvSpPr>
        <p:spPr>
          <a:xfrm>
            <a:off x="4991710" y="219858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5" name="Oval 1654"/>
          <p:cNvSpPr>
            <a:spLocks noChangeAspect="1"/>
          </p:cNvSpPr>
          <p:nvPr/>
        </p:nvSpPr>
        <p:spPr>
          <a:xfrm>
            <a:off x="5139662" y="219515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6" name="Oval 1655"/>
          <p:cNvSpPr>
            <a:spLocks noChangeAspect="1"/>
          </p:cNvSpPr>
          <p:nvPr/>
        </p:nvSpPr>
        <p:spPr>
          <a:xfrm>
            <a:off x="5123890" y="23140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7" name="Oval 1656"/>
          <p:cNvSpPr>
            <a:spLocks noChangeAspect="1"/>
          </p:cNvSpPr>
          <p:nvPr/>
        </p:nvSpPr>
        <p:spPr>
          <a:xfrm>
            <a:off x="4991710" y="231742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8" name="Oval 1657"/>
          <p:cNvSpPr>
            <a:spLocks noChangeAspect="1"/>
          </p:cNvSpPr>
          <p:nvPr/>
        </p:nvSpPr>
        <p:spPr>
          <a:xfrm>
            <a:off x="4991710" y="243713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9" name="Oval 1658"/>
          <p:cNvSpPr>
            <a:spLocks noChangeAspect="1"/>
          </p:cNvSpPr>
          <p:nvPr/>
        </p:nvSpPr>
        <p:spPr>
          <a:xfrm>
            <a:off x="5123890" y="24371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0" name="Oval 1659"/>
          <p:cNvSpPr>
            <a:spLocks noChangeAspect="1"/>
          </p:cNvSpPr>
          <p:nvPr/>
        </p:nvSpPr>
        <p:spPr>
          <a:xfrm>
            <a:off x="4991710" y="255998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1" name="Oval 1660"/>
          <p:cNvSpPr>
            <a:spLocks noChangeAspect="1"/>
          </p:cNvSpPr>
          <p:nvPr/>
        </p:nvSpPr>
        <p:spPr>
          <a:xfrm>
            <a:off x="5123890" y="25599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2" name="Oval 1661"/>
          <p:cNvSpPr>
            <a:spLocks noChangeAspect="1"/>
          </p:cNvSpPr>
          <p:nvPr/>
        </p:nvSpPr>
        <p:spPr>
          <a:xfrm>
            <a:off x="5251382" y="16867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3" name="Oval 1662"/>
          <p:cNvSpPr>
            <a:spLocks noChangeAspect="1"/>
          </p:cNvSpPr>
          <p:nvPr/>
        </p:nvSpPr>
        <p:spPr>
          <a:xfrm>
            <a:off x="5399334" y="168332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4" name="Oval 1663"/>
          <p:cNvSpPr>
            <a:spLocks noChangeAspect="1"/>
          </p:cNvSpPr>
          <p:nvPr/>
        </p:nvSpPr>
        <p:spPr>
          <a:xfrm>
            <a:off x="5383562" y="180661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5" name="Oval 1664"/>
          <p:cNvSpPr>
            <a:spLocks noChangeAspect="1"/>
          </p:cNvSpPr>
          <p:nvPr/>
        </p:nvSpPr>
        <p:spPr>
          <a:xfrm>
            <a:off x="5251382" y="18100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6" name="Oval 1665"/>
          <p:cNvSpPr>
            <a:spLocks noChangeAspect="1"/>
          </p:cNvSpPr>
          <p:nvPr/>
        </p:nvSpPr>
        <p:spPr>
          <a:xfrm>
            <a:off x="5251382" y="193538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7" name="Oval 1666"/>
          <p:cNvSpPr>
            <a:spLocks noChangeAspect="1"/>
          </p:cNvSpPr>
          <p:nvPr/>
        </p:nvSpPr>
        <p:spPr>
          <a:xfrm>
            <a:off x="5383562" y="193538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8" name="Oval 1667"/>
          <p:cNvSpPr>
            <a:spLocks noChangeAspect="1"/>
          </p:cNvSpPr>
          <p:nvPr/>
        </p:nvSpPr>
        <p:spPr>
          <a:xfrm>
            <a:off x="5251382" y="20586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9" name="Oval 1668"/>
          <p:cNvSpPr>
            <a:spLocks noChangeAspect="1"/>
          </p:cNvSpPr>
          <p:nvPr/>
        </p:nvSpPr>
        <p:spPr>
          <a:xfrm>
            <a:off x="5383562" y="20586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0" name="Oval 1669"/>
          <p:cNvSpPr>
            <a:spLocks noChangeAspect="1"/>
          </p:cNvSpPr>
          <p:nvPr/>
        </p:nvSpPr>
        <p:spPr>
          <a:xfrm>
            <a:off x="5520374" y="16901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1" name="Oval 1670"/>
          <p:cNvSpPr>
            <a:spLocks noChangeAspect="1"/>
          </p:cNvSpPr>
          <p:nvPr/>
        </p:nvSpPr>
        <p:spPr>
          <a:xfrm>
            <a:off x="5668326" y="16867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2" name="Oval 1671"/>
          <p:cNvSpPr>
            <a:spLocks noChangeAspect="1"/>
          </p:cNvSpPr>
          <p:nvPr/>
        </p:nvSpPr>
        <p:spPr>
          <a:xfrm>
            <a:off x="5652554" y="18100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3" name="Oval 1672"/>
          <p:cNvSpPr>
            <a:spLocks noChangeAspect="1"/>
          </p:cNvSpPr>
          <p:nvPr/>
        </p:nvSpPr>
        <p:spPr>
          <a:xfrm>
            <a:off x="5520374" y="18134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4" name="Oval 1673"/>
          <p:cNvSpPr>
            <a:spLocks noChangeAspect="1"/>
          </p:cNvSpPr>
          <p:nvPr/>
        </p:nvSpPr>
        <p:spPr>
          <a:xfrm>
            <a:off x="5520374" y="19388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5" name="Oval 1674"/>
          <p:cNvSpPr>
            <a:spLocks noChangeAspect="1"/>
          </p:cNvSpPr>
          <p:nvPr/>
        </p:nvSpPr>
        <p:spPr>
          <a:xfrm>
            <a:off x="5652554" y="19388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6" name="Oval 1675"/>
          <p:cNvSpPr>
            <a:spLocks noChangeAspect="1"/>
          </p:cNvSpPr>
          <p:nvPr/>
        </p:nvSpPr>
        <p:spPr>
          <a:xfrm>
            <a:off x="5520374" y="20620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7" name="Oval 1676"/>
          <p:cNvSpPr>
            <a:spLocks noChangeAspect="1"/>
          </p:cNvSpPr>
          <p:nvPr/>
        </p:nvSpPr>
        <p:spPr>
          <a:xfrm>
            <a:off x="5652554" y="20620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8" name="Oval 1677"/>
          <p:cNvSpPr>
            <a:spLocks noChangeAspect="1"/>
          </p:cNvSpPr>
          <p:nvPr/>
        </p:nvSpPr>
        <p:spPr>
          <a:xfrm>
            <a:off x="5784736" y="169017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9" name="Oval 1678"/>
          <p:cNvSpPr>
            <a:spLocks noChangeAspect="1"/>
          </p:cNvSpPr>
          <p:nvPr/>
        </p:nvSpPr>
        <p:spPr>
          <a:xfrm>
            <a:off x="5920358" y="168674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0" name="Oval 1679"/>
          <p:cNvSpPr>
            <a:spLocks noChangeAspect="1"/>
          </p:cNvSpPr>
          <p:nvPr/>
        </p:nvSpPr>
        <p:spPr>
          <a:xfrm>
            <a:off x="5904586" y="181003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1" name="Oval 1680"/>
          <p:cNvSpPr>
            <a:spLocks noChangeAspect="1"/>
          </p:cNvSpPr>
          <p:nvPr/>
        </p:nvSpPr>
        <p:spPr>
          <a:xfrm>
            <a:off x="5784736" y="181346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2" name="Oval 1681"/>
          <p:cNvSpPr>
            <a:spLocks noChangeAspect="1"/>
          </p:cNvSpPr>
          <p:nvPr/>
        </p:nvSpPr>
        <p:spPr>
          <a:xfrm>
            <a:off x="5784736" y="19388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3" name="Oval 1682"/>
          <p:cNvSpPr>
            <a:spLocks noChangeAspect="1"/>
          </p:cNvSpPr>
          <p:nvPr/>
        </p:nvSpPr>
        <p:spPr>
          <a:xfrm>
            <a:off x="5904586" y="19388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4" name="Oval 1683"/>
          <p:cNvSpPr>
            <a:spLocks noChangeAspect="1"/>
          </p:cNvSpPr>
          <p:nvPr/>
        </p:nvSpPr>
        <p:spPr>
          <a:xfrm>
            <a:off x="5784736" y="20620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5" name="Oval 1684"/>
          <p:cNvSpPr>
            <a:spLocks noChangeAspect="1"/>
          </p:cNvSpPr>
          <p:nvPr/>
        </p:nvSpPr>
        <p:spPr>
          <a:xfrm>
            <a:off x="5904586" y="206209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6" name="Oval 1685"/>
          <p:cNvSpPr>
            <a:spLocks noChangeAspect="1"/>
          </p:cNvSpPr>
          <p:nvPr/>
        </p:nvSpPr>
        <p:spPr>
          <a:xfrm>
            <a:off x="6040209" y="169359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7" name="Oval 1686"/>
          <p:cNvSpPr>
            <a:spLocks noChangeAspect="1"/>
          </p:cNvSpPr>
          <p:nvPr/>
        </p:nvSpPr>
        <p:spPr>
          <a:xfrm>
            <a:off x="6188161" y="169017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8" name="Oval 1687"/>
          <p:cNvSpPr>
            <a:spLocks noChangeAspect="1"/>
          </p:cNvSpPr>
          <p:nvPr/>
        </p:nvSpPr>
        <p:spPr>
          <a:xfrm>
            <a:off x="6172389" y="181346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9" name="Oval 1688"/>
          <p:cNvSpPr>
            <a:spLocks noChangeAspect="1"/>
          </p:cNvSpPr>
          <p:nvPr/>
        </p:nvSpPr>
        <p:spPr>
          <a:xfrm>
            <a:off x="6040209" y="181688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0" name="Oval 1689"/>
          <p:cNvSpPr>
            <a:spLocks noChangeAspect="1"/>
          </p:cNvSpPr>
          <p:nvPr/>
        </p:nvSpPr>
        <p:spPr>
          <a:xfrm>
            <a:off x="6040209" y="19422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1" name="Oval 1690"/>
          <p:cNvSpPr>
            <a:spLocks noChangeAspect="1"/>
          </p:cNvSpPr>
          <p:nvPr/>
        </p:nvSpPr>
        <p:spPr>
          <a:xfrm>
            <a:off x="6172389" y="19422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2" name="Oval 1691"/>
          <p:cNvSpPr>
            <a:spLocks noChangeAspect="1"/>
          </p:cNvSpPr>
          <p:nvPr/>
        </p:nvSpPr>
        <p:spPr>
          <a:xfrm>
            <a:off x="6040209" y="206552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3" name="Oval 1692"/>
          <p:cNvSpPr>
            <a:spLocks noChangeAspect="1"/>
          </p:cNvSpPr>
          <p:nvPr/>
        </p:nvSpPr>
        <p:spPr>
          <a:xfrm>
            <a:off x="6172389" y="206552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4" name="Oval 1693"/>
          <p:cNvSpPr>
            <a:spLocks noChangeAspect="1"/>
          </p:cNvSpPr>
          <p:nvPr/>
        </p:nvSpPr>
        <p:spPr>
          <a:xfrm>
            <a:off x="5255826" y="218317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5" name="Oval 1694"/>
          <p:cNvSpPr>
            <a:spLocks noChangeAspect="1"/>
          </p:cNvSpPr>
          <p:nvPr/>
        </p:nvSpPr>
        <p:spPr>
          <a:xfrm>
            <a:off x="5403778" y="217975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6" name="Oval 1695"/>
          <p:cNvSpPr>
            <a:spLocks noChangeAspect="1"/>
          </p:cNvSpPr>
          <p:nvPr/>
        </p:nvSpPr>
        <p:spPr>
          <a:xfrm>
            <a:off x="5388006" y="22985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7" name="Oval 1696"/>
          <p:cNvSpPr>
            <a:spLocks noChangeAspect="1"/>
          </p:cNvSpPr>
          <p:nvPr/>
        </p:nvSpPr>
        <p:spPr>
          <a:xfrm>
            <a:off x="5255826" y="23020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8" name="Oval 1697"/>
          <p:cNvSpPr>
            <a:spLocks noChangeAspect="1"/>
          </p:cNvSpPr>
          <p:nvPr/>
        </p:nvSpPr>
        <p:spPr>
          <a:xfrm>
            <a:off x="5255826" y="24217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9" name="Oval 1698"/>
          <p:cNvSpPr>
            <a:spLocks noChangeAspect="1"/>
          </p:cNvSpPr>
          <p:nvPr/>
        </p:nvSpPr>
        <p:spPr>
          <a:xfrm>
            <a:off x="5388006" y="242173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0" name="Oval 1699"/>
          <p:cNvSpPr>
            <a:spLocks noChangeAspect="1"/>
          </p:cNvSpPr>
          <p:nvPr/>
        </p:nvSpPr>
        <p:spPr>
          <a:xfrm>
            <a:off x="5255826" y="25445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1" name="Oval 1700"/>
          <p:cNvSpPr>
            <a:spLocks noChangeAspect="1"/>
          </p:cNvSpPr>
          <p:nvPr/>
        </p:nvSpPr>
        <p:spPr>
          <a:xfrm>
            <a:off x="5388006" y="25445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2" name="Oval 1701"/>
          <p:cNvSpPr>
            <a:spLocks noChangeAspect="1"/>
          </p:cNvSpPr>
          <p:nvPr/>
        </p:nvSpPr>
        <p:spPr>
          <a:xfrm>
            <a:off x="5524818" y="21865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3" name="Oval 1702"/>
          <p:cNvSpPr>
            <a:spLocks noChangeAspect="1"/>
          </p:cNvSpPr>
          <p:nvPr/>
        </p:nvSpPr>
        <p:spPr>
          <a:xfrm>
            <a:off x="5672770" y="218317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4" name="Oval 1703"/>
          <p:cNvSpPr>
            <a:spLocks noChangeAspect="1"/>
          </p:cNvSpPr>
          <p:nvPr/>
        </p:nvSpPr>
        <p:spPr>
          <a:xfrm>
            <a:off x="5656998" y="23020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5" name="Oval 1704"/>
          <p:cNvSpPr>
            <a:spLocks noChangeAspect="1"/>
          </p:cNvSpPr>
          <p:nvPr/>
        </p:nvSpPr>
        <p:spPr>
          <a:xfrm>
            <a:off x="5524818" y="230544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6" name="Oval 1705"/>
          <p:cNvSpPr>
            <a:spLocks noChangeAspect="1"/>
          </p:cNvSpPr>
          <p:nvPr/>
        </p:nvSpPr>
        <p:spPr>
          <a:xfrm>
            <a:off x="5524818" y="24251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7" name="Oval 1706"/>
          <p:cNvSpPr>
            <a:spLocks noChangeAspect="1"/>
          </p:cNvSpPr>
          <p:nvPr/>
        </p:nvSpPr>
        <p:spPr>
          <a:xfrm>
            <a:off x="5656998" y="24251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8" name="Oval 1707"/>
          <p:cNvSpPr>
            <a:spLocks noChangeAspect="1"/>
          </p:cNvSpPr>
          <p:nvPr/>
        </p:nvSpPr>
        <p:spPr>
          <a:xfrm>
            <a:off x="5524818" y="2548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9" name="Oval 1708"/>
          <p:cNvSpPr>
            <a:spLocks noChangeAspect="1"/>
          </p:cNvSpPr>
          <p:nvPr/>
        </p:nvSpPr>
        <p:spPr>
          <a:xfrm>
            <a:off x="5656998" y="2548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0" name="Oval 1709"/>
          <p:cNvSpPr>
            <a:spLocks noChangeAspect="1"/>
          </p:cNvSpPr>
          <p:nvPr/>
        </p:nvSpPr>
        <p:spPr>
          <a:xfrm>
            <a:off x="5789180" y="218659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1" name="Oval 1710"/>
          <p:cNvSpPr>
            <a:spLocks noChangeAspect="1"/>
          </p:cNvSpPr>
          <p:nvPr/>
        </p:nvSpPr>
        <p:spPr>
          <a:xfrm>
            <a:off x="5924802" y="218317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2" name="Oval 1711"/>
          <p:cNvSpPr>
            <a:spLocks noChangeAspect="1"/>
          </p:cNvSpPr>
          <p:nvPr/>
        </p:nvSpPr>
        <p:spPr>
          <a:xfrm>
            <a:off x="5909030" y="23020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3" name="Oval 1712"/>
          <p:cNvSpPr>
            <a:spLocks noChangeAspect="1"/>
          </p:cNvSpPr>
          <p:nvPr/>
        </p:nvSpPr>
        <p:spPr>
          <a:xfrm>
            <a:off x="5789180" y="230544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4" name="Oval 1713"/>
          <p:cNvSpPr>
            <a:spLocks noChangeAspect="1"/>
          </p:cNvSpPr>
          <p:nvPr/>
        </p:nvSpPr>
        <p:spPr>
          <a:xfrm>
            <a:off x="5789180" y="24251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5" name="Oval 1714"/>
          <p:cNvSpPr>
            <a:spLocks noChangeAspect="1"/>
          </p:cNvSpPr>
          <p:nvPr/>
        </p:nvSpPr>
        <p:spPr>
          <a:xfrm>
            <a:off x="5909030" y="242515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6" name="Oval 1715"/>
          <p:cNvSpPr>
            <a:spLocks noChangeAspect="1"/>
          </p:cNvSpPr>
          <p:nvPr/>
        </p:nvSpPr>
        <p:spPr>
          <a:xfrm>
            <a:off x="5789180" y="2548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7" name="Oval 1716"/>
          <p:cNvSpPr>
            <a:spLocks noChangeAspect="1"/>
          </p:cNvSpPr>
          <p:nvPr/>
        </p:nvSpPr>
        <p:spPr>
          <a:xfrm>
            <a:off x="5909030" y="254800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8" name="Oval 1717"/>
          <p:cNvSpPr>
            <a:spLocks noChangeAspect="1"/>
          </p:cNvSpPr>
          <p:nvPr/>
        </p:nvSpPr>
        <p:spPr>
          <a:xfrm>
            <a:off x="6044653" y="219002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9" name="Oval 1718"/>
          <p:cNvSpPr>
            <a:spLocks noChangeAspect="1"/>
          </p:cNvSpPr>
          <p:nvPr/>
        </p:nvSpPr>
        <p:spPr>
          <a:xfrm>
            <a:off x="6192605" y="218659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0" name="Oval 1719"/>
          <p:cNvSpPr>
            <a:spLocks noChangeAspect="1"/>
          </p:cNvSpPr>
          <p:nvPr/>
        </p:nvSpPr>
        <p:spPr>
          <a:xfrm>
            <a:off x="6176833" y="230544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1" name="Oval 1720"/>
          <p:cNvSpPr>
            <a:spLocks noChangeAspect="1"/>
          </p:cNvSpPr>
          <p:nvPr/>
        </p:nvSpPr>
        <p:spPr>
          <a:xfrm>
            <a:off x="6044653" y="230886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2" name="Oval 1721"/>
          <p:cNvSpPr>
            <a:spLocks noChangeAspect="1"/>
          </p:cNvSpPr>
          <p:nvPr/>
        </p:nvSpPr>
        <p:spPr>
          <a:xfrm>
            <a:off x="6044653" y="242857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3" name="Oval 1722"/>
          <p:cNvSpPr>
            <a:spLocks noChangeAspect="1"/>
          </p:cNvSpPr>
          <p:nvPr/>
        </p:nvSpPr>
        <p:spPr>
          <a:xfrm>
            <a:off x="6176833" y="242857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4" name="Oval 1723"/>
          <p:cNvSpPr>
            <a:spLocks noChangeAspect="1"/>
          </p:cNvSpPr>
          <p:nvPr/>
        </p:nvSpPr>
        <p:spPr>
          <a:xfrm>
            <a:off x="6044653" y="255142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5" name="Oval 1724"/>
          <p:cNvSpPr>
            <a:spLocks noChangeAspect="1"/>
          </p:cNvSpPr>
          <p:nvPr/>
        </p:nvSpPr>
        <p:spPr>
          <a:xfrm>
            <a:off x="6176833" y="255142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6" name="Oval 1725"/>
          <p:cNvSpPr>
            <a:spLocks noChangeAspect="1"/>
          </p:cNvSpPr>
          <p:nvPr/>
        </p:nvSpPr>
        <p:spPr>
          <a:xfrm>
            <a:off x="4486271" y="26793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7" name="Oval 1726"/>
          <p:cNvSpPr>
            <a:spLocks noChangeAspect="1"/>
          </p:cNvSpPr>
          <p:nvPr/>
        </p:nvSpPr>
        <p:spPr>
          <a:xfrm>
            <a:off x="4606121" y="26793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8" name="Oval 1727"/>
          <p:cNvSpPr>
            <a:spLocks noChangeAspect="1"/>
          </p:cNvSpPr>
          <p:nvPr/>
        </p:nvSpPr>
        <p:spPr>
          <a:xfrm>
            <a:off x="4475130" y="27981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9" name="Oval 1728"/>
          <p:cNvSpPr>
            <a:spLocks noChangeAspect="1"/>
          </p:cNvSpPr>
          <p:nvPr/>
        </p:nvSpPr>
        <p:spPr>
          <a:xfrm>
            <a:off x="4594980" y="279819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0" name="Oval 1729"/>
          <p:cNvSpPr>
            <a:spLocks noChangeAspect="1"/>
          </p:cNvSpPr>
          <p:nvPr/>
        </p:nvSpPr>
        <p:spPr>
          <a:xfrm>
            <a:off x="4739492" y="26793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1" name="Oval 1730"/>
          <p:cNvSpPr>
            <a:spLocks noChangeAspect="1"/>
          </p:cNvSpPr>
          <p:nvPr/>
        </p:nvSpPr>
        <p:spPr>
          <a:xfrm>
            <a:off x="4859342" y="26793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2" name="Oval 1731"/>
          <p:cNvSpPr>
            <a:spLocks noChangeAspect="1"/>
          </p:cNvSpPr>
          <p:nvPr/>
        </p:nvSpPr>
        <p:spPr>
          <a:xfrm>
            <a:off x="4728351" y="27981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3" name="Oval 1732"/>
          <p:cNvSpPr>
            <a:spLocks noChangeAspect="1"/>
          </p:cNvSpPr>
          <p:nvPr/>
        </p:nvSpPr>
        <p:spPr>
          <a:xfrm>
            <a:off x="4848201" y="279819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4" name="Oval 1733"/>
          <p:cNvSpPr>
            <a:spLocks noChangeAspect="1"/>
          </p:cNvSpPr>
          <p:nvPr/>
        </p:nvSpPr>
        <p:spPr>
          <a:xfrm>
            <a:off x="4996154" y="268277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5" name="Oval 1734"/>
          <p:cNvSpPr>
            <a:spLocks noChangeAspect="1"/>
          </p:cNvSpPr>
          <p:nvPr/>
        </p:nvSpPr>
        <p:spPr>
          <a:xfrm>
            <a:off x="5128334" y="26827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6" name="Oval 1735"/>
          <p:cNvSpPr>
            <a:spLocks noChangeAspect="1"/>
          </p:cNvSpPr>
          <p:nvPr/>
        </p:nvSpPr>
        <p:spPr>
          <a:xfrm>
            <a:off x="4985013" y="280161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7" name="Oval 1736"/>
          <p:cNvSpPr>
            <a:spLocks noChangeAspect="1"/>
          </p:cNvSpPr>
          <p:nvPr/>
        </p:nvSpPr>
        <p:spPr>
          <a:xfrm>
            <a:off x="5117193" y="28016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8" name="Oval 1737"/>
          <p:cNvSpPr>
            <a:spLocks noChangeAspect="1"/>
          </p:cNvSpPr>
          <p:nvPr/>
        </p:nvSpPr>
        <p:spPr>
          <a:xfrm>
            <a:off x="5260270" y="26673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9" name="Oval 1738"/>
          <p:cNvSpPr>
            <a:spLocks noChangeAspect="1"/>
          </p:cNvSpPr>
          <p:nvPr/>
        </p:nvSpPr>
        <p:spPr>
          <a:xfrm>
            <a:off x="5392450" y="266736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0" name="Oval 1739"/>
          <p:cNvSpPr>
            <a:spLocks noChangeAspect="1"/>
          </p:cNvSpPr>
          <p:nvPr/>
        </p:nvSpPr>
        <p:spPr>
          <a:xfrm>
            <a:off x="5249129" y="27862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1" name="Oval 1740"/>
          <p:cNvSpPr>
            <a:spLocks noChangeAspect="1"/>
          </p:cNvSpPr>
          <p:nvPr/>
        </p:nvSpPr>
        <p:spPr>
          <a:xfrm>
            <a:off x="5381309" y="27862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2" name="Oval 1741"/>
          <p:cNvSpPr>
            <a:spLocks noChangeAspect="1"/>
          </p:cNvSpPr>
          <p:nvPr/>
        </p:nvSpPr>
        <p:spPr>
          <a:xfrm>
            <a:off x="5529262" y="26707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3" name="Oval 1742"/>
          <p:cNvSpPr>
            <a:spLocks noChangeAspect="1"/>
          </p:cNvSpPr>
          <p:nvPr/>
        </p:nvSpPr>
        <p:spPr>
          <a:xfrm>
            <a:off x="5661442" y="26707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4" name="Oval 1743"/>
          <p:cNvSpPr>
            <a:spLocks noChangeAspect="1"/>
          </p:cNvSpPr>
          <p:nvPr/>
        </p:nvSpPr>
        <p:spPr>
          <a:xfrm>
            <a:off x="5518121" y="27896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5" name="Oval 1744"/>
          <p:cNvSpPr>
            <a:spLocks noChangeAspect="1"/>
          </p:cNvSpPr>
          <p:nvPr/>
        </p:nvSpPr>
        <p:spPr>
          <a:xfrm>
            <a:off x="5650301" y="27896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6" name="Oval 1745"/>
          <p:cNvSpPr>
            <a:spLocks noChangeAspect="1"/>
          </p:cNvSpPr>
          <p:nvPr/>
        </p:nvSpPr>
        <p:spPr>
          <a:xfrm>
            <a:off x="5793624" y="26707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7" name="Oval 1746"/>
          <p:cNvSpPr>
            <a:spLocks noChangeAspect="1"/>
          </p:cNvSpPr>
          <p:nvPr/>
        </p:nvSpPr>
        <p:spPr>
          <a:xfrm>
            <a:off x="5913474" y="267078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8" name="Oval 1747"/>
          <p:cNvSpPr>
            <a:spLocks noChangeAspect="1"/>
          </p:cNvSpPr>
          <p:nvPr/>
        </p:nvSpPr>
        <p:spPr>
          <a:xfrm>
            <a:off x="5782483" y="27896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9" name="Oval 1748"/>
          <p:cNvSpPr>
            <a:spLocks noChangeAspect="1"/>
          </p:cNvSpPr>
          <p:nvPr/>
        </p:nvSpPr>
        <p:spPr>
          <a:xfrm>
            <a:off x="5902333" y="27896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0" name="Oval 1749"/>
          <p:cNvSpPr>
            <a:spLocks noChangeAspect="1"/>
          </p:cNvSpPr>
          <p:nvPr/>
        </p:nvSpPr>
        <p:spPr>
          <a:xfrm>
            <a:off x="6049097" y="267421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1" name="Oval 1750"/>
          <p:cNvSpPr>
            <a:spLocks noChangeAspect="1"/>
          </p:cNvSpPr>
          <p:nvPr/>
        </p:nvSpPr>
        <p:spPr>
          <a:xfrm>
            <a:off x="6181277" y="267421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2" name="Oval 1751"/>
          <p:cNvSpPr>
            <a:spLocks noChangeAspect="1"/>
          </p:cNvSpPr>
          <p:nvPr/>
        </p:nvSpPr>
        <p:spPr>
          <a:xfrm>
            <a:off x="6037956" y="279305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3" name="Oval 1752"/>
          <p:cNvSpPr>
            <a:spLocks noChangeAspect="1"/>
          </p:cNvSpPr>
          <p:nvPr/>
        </p:nvSpPr>
        <p:spPr>
          <a:xfrm>
            <a:off x="6170136" y="279305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4" name="Oval 1753"/>
          <p:cNvSpPr>
            <a:spLocks noChangeAspect="1"/>
          </p:cNvSpPr>
          <p:nvPr/>
        </p:nvSpPr>
        <p:spPr>
          <a:xfrm>
            <a:off x="6305714" y="168880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5" name="Oval 1754"/>
          <p:cNvSpPr>
            <a:spLocks noChangeAspect="1"/>
          </p:cNvSpPr>
          <p:nvPr/>
        </p:nvSpPr>
        <p:spPr>
          <a:xfrm>
            <a:off x="6441336" y="169771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6" name="Oval 1755"/>
          <p:cNvSpPr>
            <a:spLocks noChangeAspect="1"/>
          </p:cNvSpPr>
          <p:nvPr/>
        </p:nvSpPr>
        <p:spPr>
          <a:xfrm>
            <a:off x="6437894" y="180867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7" name="Oval 1756"/>
          <p:cNvSpPr>
            <a:spLocks noChangeAspect="1"/>
          </p:cNvSpPr>
          <p:nvPr/>
        </p:nvSpPr>
        <p:spPr>
          <a:xfrm>
            <a:off x="6305714" y="181209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8" name="Oval 1757"/>
          <p:cNvSpPr>
            <a:spLocks noChangeAspect="1"/>
          </p:cNvSpPr>
          <p:nvPr/>
        </p:nvSpPr>
        <p:spPr>
          <a:xfrm>
            <a:off x="6305714" y="193744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9" name="Oval 1758"/>
          <p:cNvSpPr>
            <a:spLocks noChangeAspect="1"/>
          </p:cNvSpPr>
          <p:nvPr/>
        </p:nvSpPr>
        <p:spPr>
          <a:xfrm>
            <a:off x="6437894" y="193744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0" name="Oval 1759"/>
          <p:cNvSpPr>
            <a:spLocks noChangeAspect="1"/>
          </p:cNvSpPr>
          <p:nvPr/>
        </p:nvSpPr>
        <p:spPr>
          <a:xfrm>
            <a:off x="6305714" y="206073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1" name="Oval 1760"/>
          <p:cNvSpPr>
            <a:spLocks noChangeAspect="1"/>
          </p:cNvSpPr>
          <p:nvPr/>
        </p:nvSpPr>
        <p:spPr>
          <a:xfrm>
            <a:off x="6437894" y="206073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2" name="Oval 1761"/>
          <p:cNvSpPr>
            <a:spLocks noChangeAspect="1"/>
          </p:cNvSpPr>
          <p:nvPr/>
        </p:nvSpPr>
        <p:spPr>
          <a:xfrm>
            <a:off x="6573517" y="169223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3" name="Oval 1762"/>
          <p:cNvSpPr>
            <a:spLocks noChangeAspect="1"/>
          </p:cNvSpPr>
          <p:nvPr/>
        </p:nvSpPr>
        <p:spPr>
          <a:xfrm>
            <a:off x="6697998" y="168880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4" name="Oval 1763"/>
          <p:cNvSpPr>
            <a:spLocks noChangeAspect="1"/>
          </p:cNvSpPr>
          <p:nvPr/>
        </p:nvSpPr>
        <p:spPr>
          <a:xfrm>
            <a:off x="6693367" y="181209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5" name="Oval 1764"/>
          <p:cNvSpPr>
            <a:spLocks noChangeAspect="1"/>
          </p:cNvSpPr>
          <p:nvPr/>
        </p:nvSpPr>
        <p:spPr>
          <a:xfrm>
            <a:off x="6573517" y="181551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6" name="Oval 1765"/>
          <p:cNvSpPr>
            <a:spLocks noChangeAspect="1"/>
          </p:cNvSpPr>
          <p:nvPr/>
        </p:nvSpPr>
        <p:spPr>
          <a:xfrm>
            <a:off x="6573517" y="19408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7" name="Oval 1766"/>
          <p:cNvSpPr>
            <a:spLocks noChangeAspect="1"/>
          </p:cNvSpPr>
          <p:nvPr/>
        </p:nvSpPr>
        <p:spPr>
          <a:xfrm>
            <a:off x="6693367" y="19408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8" name="Oval 1767"/>
          <p:cNvSpPr>
            <a:spLocks noChangeAspect="1"/>
          </p:cNvSpPr>
          <p:nvPr/>
        </p:nvSpPr>
        <p:spPr>
          <a:xfrm>
            <a:off x="6573517" y="206415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9" name="Oval 1768"/>
          <p:cNvSpPr>
            <a:spLocks noChangeAspect="1"/>
          </p:cNvSpPr>
          <p:nvPr/>
        </p:nvSpPr>
        <p:spPr>
          <a:xfrm>
            <a:off x="6693367" y="206415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0" name="Oval 1769"/>
          <p:cNvSpPr>
            <a:spLocks noChangeAspect="1"/>
          </p:cNvSpPr>
          <p:nvPr/>
        </p:nvSpPr>
        <p:spPr>
          <a:xfrm>
            <a:off x="6310158" y="218523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1" name="Oval 1770"/>
          <p:cNvSpPr>
            <a:spLocks noChangeAspect="1"/>
          </p:cNvSpPr>
          <p:nvPr/>
        </p:nvSpPr>
        <p:spPr>
          <a:xfrm>
            <a:off x="6458110" y="218180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2" name="Oval 1771"/>
          <p:cNvSpPr>
            <a:spLocks noChangeAspect="1"/>
          </p:cNvSpPr>
          <p:nvPr/>
        </p:nvSpPr>
        <p:spPr>
          <a:xfrm>
            <a:off x="6442338" y="230065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3" name="Oval 1772"/>
          <p:cNvSpPr>
            <a:spLocks noChangeAspect="1"/>
          </p:cNvSpPr>
          <p:nvPr/>
        </p:nvSpPr>
        <p:spPr>
          <a:xfrm>
            <a:off x="6310158" y="23040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4" name="Oval 1773"/>
          <p:cNvSpPr>
            <a:spLocks noChangeAspect="1"/>
          </p:cNvSpPr>
          <p:nvPr/>
        </p:nvSpPr>
        <p:spPr>
          <a:xfrm>
            <a:off x="6310158" y="242378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5" name="Oval 1774"/>
          <p:cNvSpPr>
            <a:spLocks noChangeAspect="1"/>
          </p:cNvSpPr>
          <p:nvPr/>
        </p:nvSpPr>
        <p:spPr>
          <a:xfrm>
            <a:off x="6442338" y="242378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6" name="Oval 1775"/>
          <p:cNvSpPr>
            <a:spLocks noChangeAspect="1"/>
          </p:cNvSpPr>
          <p:nvPr/>
        </p:nvSpPr>
        <p:spPr>
          <a:xfrm>
            <a:off x="6310158" y="254663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7" name="Oval 1776"/>
          <p:cNvSpPr>
            <a:spLocks noChangeAspect="1"/>
          </p:cNvSpPr>
          <p:nvPr/>
        </p:nvSpPr>
        <p:spPr>
          <a:xfrm>
            <a:off x="6442338" y="254663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8" name="Oval 1777"/>
          <p:cNvSpPr>
            <a:spLocks noChangeAspect="1"/>
          </p:cNvSpPr>
          <p:nvPr/>
        </p:nvSpPr>
        <p:spPr>
          <a:xfrm>
            <a:off x="6577961" y="218865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9" name="Oval 1778"/>
          <p:cNvSpPr>
            <a:spLocks noChangeAspect="1"/>
          </p:cNvSpPr>
          <p:nvPr/>
        </p:nvSpPr>
        <p:spPr>
          <a:xfrm>
            <a:off x="6702442" y="218523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0" name="Oval 1779"/>
          <p:cNvSpPr>
            <a:spLocks noChangeAspect="1"/>
          </p:cNvSpPr>
          <p:nvPr/>
        </p:nvSpPr>
        <p:spPr>
          <a:xfrm>
            <a:off x="6697811" y="23040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1" name="Oval 1780"/>
          <p:cNvSpPr>
            <a:spLocks noChangeAspect="1"/>
          </p:cNvSpPr>
          <p:nvPr/>
        </p:nvSpPr>
        <p:spPr>
          <a:xfrm>
            <a:off x="6577961" y="230749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2" name="Oval 1781"/>
          <p:cNvSpPr>
            <a:spLocks noChangeAspect="1"/>
          </p:cNvSpPr>
          <p:nvPr/>
        </p:nvSpPr>
        <p:spPr>
          <a:xfrm>
            <a:off x="6577961" y="242721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3" name="Oval 1782"/>
          <p:cNvSpPr>
            <a:spLocks noChangeAspect="1"/>
          </p:cNvSpPr>
          <p:nvPr/>
        </p:nvSpPr>
        <p:spPr>
          <a:xfrm>
            <a:off x="6697811" y="242721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4" name="Oval 1783"/>
          <p:cNvSpPr>
            <a:spLocks noChangeAspect="1"/>
          </p:cNvSpPr>
          <p:nvPr/>
        </p:nvSpPr>
        <p:spPr>
          <a:xfrm>
            <a:off x="6577961" y="255006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5" name="Oval 1784"/>
          <p:cNvSpPr>
            <a:spLocks noChangeAspect="1"/>
          </p:cNvSpPr>
          <p:nvPr/>
        </p:nvSpPr>
        <p:spPr>
          <a:xfrm>
            <a:off x="6697811" y="255006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6" name="Oval 1785"/>
          <p:cNvSpPr>
            <a:spLocks noChangeAspect="1"/>
          </p:cNvSpPr>
          <p:nvPr/>
        </p:nvSpPr>
        <p:spPr>
          <a:xfrm>
            <a:off x="6314602" y="266942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7" name="Oval 1786"/>
          <p:cNvSpPr>
            <a:spLocks noChangeAspect="1"/>
          </p:cNvSpPr>
          <p:nvPr/>
        </p:nvSpPr>
        <p:spPr>
          <a:xfrm>
            <a:off x="6446782" y="266942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8" name="Oval 1787"/>
          <p:cNvSpPr>
            <a:spLocks noChangeAspect="1"/>
          </p:cNvSpPr>
          <p:nvPr/>
        </p:nvSpPr>
        <p:spPr>
          <a:xfrm>
            <a:off x="6303461" y="27882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9" name="Oval 1788"/>
          <p:cNvSpPr>
            <a:spLocks noChangeAspect="1"/>
          </p:cNvSpPr>
          <p:nvPr/>
        </p:nvSpPr>
        <p:spPr>
          <a:xfrm>
            <a:off x="6435641" y="278826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0" name="Oval 1789"/>
          <p:cNvSpPr>
            <a:spLocks noChangeAspect="1"/>
          </p:cNvSpPr>
          <p:nvPr/>
        </p:nvSpPr>
        <p:spPr>
          <a:xfrm>
            <a:off x="6582405" y="267284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1" name="Oval 1790"/>
          <p:cNvSpPr>
            <a:spLocks noChangeAspect="1"/>
          </p:cNvSpPr>
          <p:nvPr/>
        </p:nvSpPr>
        <p:spPr>
          <a:xfrm>
            <a:off x="6702255" y="267284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2" name="Oval 1791"/>
          <p:cNvSpPr>
            <a:spLocks noChangeAspect="1"/>
          </p:cNvSpPr>
          <p:nvPr/>
        </p:nvSpPr>
        <p:spPr>
          <a:xfrm>
            <a:off x="6571264" y="279168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3" name="Oval 1792"/>
          <p:cNvSpPr>
            <a:spLocks noChangeAspect="1"/>
          </p:cNvSpPr>
          <p:nvPr/>
        </p:nvSpPr>
        <p:spPr>
          <a:xfrm>
            <a:off x="6702255" y="279168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4" name="Oval 1793"/>
          <p:cNvSpPr>
            <a:spLocks noChangeAspect="1"/>
          </p:cNvSpPr>
          <p:nvPr/>
        </p:nvSpPr>
        <p:spPr>
          <a:xfrm>
            <a:off x="4482014" y="29175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5" name="Oval 1794"/>
          <p:cNvSpPr>
            <a:spLocks noChangeAspect="1"/>
          </p:cNvSpPr>
          <p:nvPr/>
        </p:nvSpPr>
        <p:spPr>
          <a:xfrm>
            <a:off x="4617636" y="291411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6" name="Oval 1795"/>
          <p:cNvSpPr>
            <a:spLocks noChangeAspect="1"/>
          </p:cNvSpPr>
          <p:nvPr/>
        </p:nvSpPr>
        <p:spPr>
          <a:xfrm>
            <a:off x="4613005" y="30374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7" name="Oval 1796"/>
          <p:cNvSpPr>
            <a:spLocks noChangeAspect="1"/>
          </p:cNvSpPr>
          <p:nvPr/>
        </p:nvSpPr>
        <p:spPr>
          <a:xfrm>
            <a:off x="4493155" y="30408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8" name="Oval 1797"/>
          <p:cNvSpPr>
            <a:spLocks noChangeAspect="1"/>
          </p:cNvSpPr>
          <p:nvPr/>
        </p:nvSpPr>
        <p:spPr>
          <a:xfrm>
            <a:off x="4493155" y="31661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9" name="Oval 1798"/>
          <p:cNvSpPr>
            <a:spLocks noChangeAspect="1"/>
          </p:cNvSpPr>
          <p:nvPr/>
        </p:nvSpPr>
        <p:spPr>
          <a:xfrm>
            <a:off x="4613005" y="316617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0" name="Oval 1799"/>
          <p:cNvSpPr>
            <a:spLocks noChangeAspect="1"/>
          </p:cNvSpPr>
          <p:nvPr/>
        </p:nvSpPr>
        <p:spPr>
          <a:xfrm>
            <a:off x="4493155" y="32906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1" name="Oval 1800"/>
          <p:cNvSpPr>
            <a:spLocks noChangeAspect="1"/>
          </p:cNvSpPr>
          <p:nvPr/>
        </p:nvSpPr>
        <p:spPr>
          <a:xfrm>
            <a:off x="4613005" y="32906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2" name="Oval 1801"/>
          <p:cNvSpPr>
            <a:spLocks noChangeAspect="1"/>
          </p:cNvSpPr>
          <p:nvPr/>
        </p:nvSpPr>
        <p:spPr>
          <a:xfrm>
            <a:off x="4735235" y="291754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3" name="Oval 1802"/>
          <p:cNvSpPr>
            <a:spLocks noChangeAspect="1"/>
          </p:cNvSpPr>
          <p:nvPr/>
        </p:nvSpPr>
        <p:spPr>
          <a:xfrm>
            <a:off x="4870857" y="291411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4" name="Oval 1803"/>
          <p:cNvSpPr>
            <a:spLocks noChangeAspect="1"/>
          </p:cNvSpPr>
          <p:nvPr/>
        </p:nvSpPr>
        <p:spPr>
          <a:xfrm>
            <a:off x="4866226" y="303740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5" name="Oval 1804"/>
          <p:cNvSpPr>
            <a:spLocks noChangeAspect="1"/>
          </p:cNvSpPr>
          <p:nvPr/>
        </p:nvSpPr>
        <p:spPr>
          <a:xfrm>
            <a:off x="4746376" y="304083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6" name="Oval 1805"/>
          <p:cNvSpPr>
            <a:spLocks noChangeAspect="1"/>
          </p:cNvSpPr>
          <p:nvPr/>
        </p:nvSpPr>
        <p:spPr>
          <a:xfrm>
            <a:off x="4746376" y="31661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7" name="Oval 1806"/>
          <p:cNvSpPr>
            <a:spLocks noChangeAspect="1"/>
          </p:cNvSpPr>
          <p:nvPr/>
        </p:nvSpPr>
        <p:spPr>
          <a:xfrm>
            <a:off x="4866226" y="316617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8" name="Oval 1807"/>
          <p:cNvSpPr>
            <a:spLocks noChangeAspect="1"/>
          </p:cNvSpPr>
          <p:nvPr/>
        </p:nvSpPr>
        <p:spPr>
          <a:xfrm>
            <a:off x="4746376" y="329065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9" name="Oval 1808"/>
          <p:cNvSpPr>
            <a:spLocks noChangeAspect="1"/>
          </p:cNvSpPr>
          <p:nvPr/>
        </p:nvSpPr>
        <p:spPr>
          <a:xfrm>
            <a:off x="4866226" y="329065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0" name="Oval 1809"/>
          <p:cNvSpPr>
            <a:spLocks noChangeAspect="1"/>
          </p:cNvSpPr>
          <p:nvPr/>
        </p:nvSpPr>
        <p:spPr>
          <a:xfrm>
            <a:off x="4991897" y="292096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1" name="Oval 1810"/>
          <p:cNvSpPr>
            <a:spLocks noChangeAspect="1"/>
          </p:cNvSpPr>
          <p:nvPr/>
        </p:nvSpPr>
        <p:spPr>
          <a:xfrm>
            <a:off x="5139849" y="29175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2" name="Oval 1811"/>
          <p:cNvSpPr>
            <a:spLocks noChangeAspect="1"/>
          </p:cNvSpPr>
          <p:nvPr/>
        </p:nvSpPr>
        <p:spPr>
          <a:xfrm>
            <a:off x="5135218" y="30408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3" name="Oval 1812"/>
          <p:cNvSpPr>
            <a:spLocks noChangeAspect="1"/>
          </p:cNvSpPr>
          <p:nvPr/>
        </p:nvSpPr>
        <p:spPr>
          <a:xfrm>
            <a:off x="5003038" y="304425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4" name="Oval 1813"/>
          <p:cNvSpPr>
            <a:spLocks noChangeAspect="1"/>
          </p:cNvSpPr>
          <p:nvPr/>
        </p:nvSpPr>
        <p:spPr>
          <a:xfrm>
            <a:off x="5003038" y="316960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5" name="Oval 1814"/>
          <p:cNvSpPr>
            <a:spLocks noChangeAspect="1"/>
          </p:cNvSpPr>
          <p:nvPr/>
        </p:nvSpPr>
        <p:spPr>
          <a:xfrm>
            <a:off x="5135218" y="31696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6" name="Oval 1815"/>
          <p:cNvSpPr>
            <a:spLocks noChangeAspect="1"/>
          </p:cNvSpPr>
          <p:nvPr/>
        </p:nvSpPr>
        <p:spPr>
          <a:xfrm>
            <a:off x="5003038" y="329408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7" name="Oval 1816"/>
          <p:cNvSpPr>
            <a:spLocks noChangeAspect="1"/>
          </p:cNvSpPr>
          <p:nvPr/>
        </p:nvSpPr>
        <p:spPr>
          <a:xfrm>
            <a:off x="5135218" y="32940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8" name="Oval 1817"/>
          <p:cNvSpPr>
            <a:spLocks noChangeAspect="1"/>
          </p:cNvSpPr>
          <p:nvPr/>
        </p:nvSpPr>
        <p:spPr>
          <a:xfrm>
            <a:off x="4497599" y="34096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9" name="Oval 1818"/>
          <p:cNvSpPr>
            <a:spLocks noChangeAspect="1"/>
          </p:cNvSpPr>
          <p:nvPr/>
        </p:nvSpPr>
        <p:spPr>
          <a:xfrm>
            <a:off x="4633221" y="340622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0" name="Oval 1819"/>
          <p:cNvSpPr>
            <a:spLocks noChangeAspect="1"/>
          </p:cNvSpPr>
          <p:nvPr/>
        </p:nvSpPr>
        <p:spPr>
          <a:xfrm>
            <a:off x="4617449" y="352951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1" name="Oval 1820"/>
          <p:cNvSpPr>
            <a:spLocks noChangeAspect="1"/>
          </p:cNvSpPr>
          <p:nvPr/>
        </p:nvSpPr>
        <p:spPr>
          <a:xfrm>
            <a:off x="4497599" y="35329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2" name="Oval 1821"/>
          <p:cNvSpPr>
            <a:spLocks noChangeAspect="1"/>
          </p:cNvSpPr>
          <p:nvPr/>
        </p:nvSpPr>
        <p:spPr>
          <a:xfrm>
            <a:off x="4497599" y="36582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3" name="Oval 1822"/>
          <p:cNvSpPr>
            <a:spLocks noChangeAspect="1"/>
          </p:cNvSpPr>
          <p:nvPr/>
        </p:nvSpPr>
        <p:spPr>
          <a:xfrm>
            <a:off x="4617449" y="365828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4" name="Oval 1823"/>
          <p:cNvSpPr>
            <a:spLocks noChangeAspect="1"/>
          </p:cNvSpPr>
          <p:nvPr/>
        </p:nvSpPr>
        <p:spPr>
          <a:xfrm>
            <a:off x="4497599" y="37815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5" name="Oval 1824"/>
          <p:cNvSpPr>
            <a:spLocks noChangeAspect="1"/>
          </p:cNvSpPr>
          <p:nvPr/>
        </p:nvSpPr>
        <p:spPr>
          <a:xfrm>
            <a:off x="4617449" y="37815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6" name="Oval 1825"/>
          <p:cNvSpPr>
            <a:spLocks noChangeAspect="1"/>
          </p:cNvSpPr>
          <p:nvPr/>
        </p:nvSpPr>
        <p:spPr>
          <a:xfrm>
            <a:off x="4750820" y="3409651"/>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7" name="Oval 1826"/>
          <p:cNvSpPr>
            <a:spLocks noChangeAspect="1"/>
          </p:cNvSpPr>
          <p:nvPr/>
        </p:nvSpPr>
        <p:spPr>
          <a:xfrm>
            <a:off x="4886442" y="3406227"/>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8" name="Oval 1827"/>
          <p:cNvSpPr>
            <a:spLocks noChangeAspect="1"/>
          </p:cNvSpPr>
          <p:nvPr/>
        </p:nvSpPr>
        <p:spPr>
          <a:xfrm>
            <a:off x="4870670" y="352951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9" name="Oval 1828"/>
          <p:cNvSpPr>
            <a:spLocks noChangeAspect="1"/>
          </p:cNvSpPr>
          <p:nvPr/>
        </p:nvSpPr>
        <p:spPr>
          <a:xfrm>
            <a:off x="4750820" y="353294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0" name="Oval 1829"/>
          <p:cNvSpPr>
            <a:spLocks noChangeAspect="1"/>
          </p:cNvSpPr>
          <p:nvPr/>
        </p:nvSpPr>
        <p:spPr>
          <a:xfrm>
            <a:off x="4750820" y="365828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1" name="Oval 1830"/>
          <p:cNvSpPr>
            <a:spLocks noChangeAspect="1"/>
          </p:cNvSpPr>
          <p:nvPr/>
        </p:nvSpPr>
        <p:spPr>
          <a:xfrm>
            <a:off x="4870670" y="3658286"/>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2" name="Oval 1831"/>
          <p:cNvSpPr>
            <a:spLocks noChangeAspect="1"/>
          </p:cNvSpPr>
          <p:nvPr/>
        </p:nvSpPr>
        <p:spPr>
          <a:xfrm>
            <a:off x="4750820" y="378157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3" name="Oval 1832"/>
          <p:cNvSpPr>
            <a:spLocks noChangeAspect="1"/>
          </p:cNvSpPr>
          <p:nvPr/>
        </p:nvSpPr>
        <p:spPr>
          <a:xfrm>
            <a:off x="4870670" y="378157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4" name="Oval 1833"/>
          <p:cNvSpPr>
            <a:spLocks noChangeAspect="1"/>
          </p:cNvSpPr>
          <p:nvPr/>
        </p:nvSpPr>
        <p:spPr>
          <a:xfrm>
            <a:off x="5007482" y="3413075"/>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5" name="Oval 1834"/>
          <p:cNvSpPr>
            <a:spLocks noChangeAspect="1"/>
          </p:cNvSpPr>
          <p:nvPr/>
        </p:nvSpPr>
        <p:spPr>
          <a:xfrm>
            <a:off x="5155434" y="340965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6" name="Oval 1835"/>
          <p:cNvSpPr>
            <a:spLocks noChangeAspect="1"/>
          </p:cNvSpPr>
          <p:nvPr/>
        </p:nvSpPr>
        <p:spPr>
          <a:xfrm>
            <a:off x="5139662" y="353294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7" name="Oval 1836"/>
          <p:cNvSpPr>
            <a:spLocks noChangeAspect="1"/>
          </p:cNvSpPr>
          <p:nvPr/>
        </p:nvSpPr>
        <p:spPr>
          <a:xfrm>
            <a:off x="5007482" y="3536364"/>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8" name="Oval 1837"/>
          <p:cNvSpPr>
            <a:spLocks noChangeAspect="1"/>
          </p:cNvSpPr>
          <p:nvPr/>
        </p:nvSpPr>
        <p:spPr>
          <a:xfrm>
            <a:off x="5007482" y="3661710"/>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9" name="Oval 1838"/>
          <p:cNvSpPr>
            <a:spLocks noChangeAspect="1"/>
          </p:cNvSpPr>
          <p:nvPr/>
        </p:nvSpPr>
        <p:spPr>
          <a:xfrm>
            <a:off x="5139662" y="366171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0" name="Oval 1839"/>
          <p:cNvSpPr>
            <a:spLocks noChangeAspect="1"/>
          </p:cNvSpPr>
          <p:nvPr/>
        </p:nvSpPr>
        <p:spPr>
          <a:xfrm>
            <a:off x="5007482" y="378499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1" name="Oval 1840"/>
          <p:cNvSpPr>
            <a:spLocks noChangeAspect="1"/>
          </p:cNvSpPr>
          <p:nvPr/>
        </p:nvSpPr>
        <p:spPr>
          <a:xfrm>
            <a:off x="5139662" y="37849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2" name="Oval 1841"/>
          <p:cNvSpPr>
            <a:spLocks noChangeAspect="1"/>
          </p:cNvSpPr>
          <p:nvPr/>
        </p:nvSpPr>
        <p:spPr>
          <a:xfrm>
            <a:off x="5256013" y="29055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3" name="Oval 1842"/>
          <p:cNvSpPr>
            <a:spLocks noChangeAspect="1"/>
          </p:cNvSpPr>
          <p:nvPr/>
        </p:nvSpPr>
        <p:spPr>
          <a:xfrm>
            <a:off x="5403965" y="290213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4" name="Oval 1843"/>
          <p:cNvSpPr>
            <a:spLocks noChangeAspect="1"/>
          </p:cNvSpPr>
          <p:nvPr/>
        </p:nvSpPr>
        <p:spPr>
          <a:xfrm>
            <a:off x="5399334" y="302542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5" name="Oval 1844"/>
          <p:cNvSpPr>
            <a:spLocks noChangeAspect="1"/>
          </p:cNvSpPr>
          <p:nvPr/>
        </p:nvSpPr>
        <p:spPr>
          <a:xfrm>
            <a:off x="5267154" y="30288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6" name="Oval 1845"/>
          <p:cNvSpPr>
            <a:spLocks noChangeAspect="1"/>
          </p:cNvSpPr>
          <p:nvPr/>
        </p:nvSpPr>
        <p:spPr>
          <a:xfrm>
            <a:off x="5267154" y="31541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7" name="Oval 1846"/>
          <p:cNvSpPr>
            <a:spLocks noChangeAspect="1"/>
          </p:cNvSpPr>
          <p:nvPr/>
        </p:nvSpPr>
        <p:spPr>
          <a:xfrm>
            <a:off x="5399334" y="315419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8" name="Oval 1847"/>
          <p:cNvSpPr>
            <a:spLocks noChangeAspect="1"/>
          </p:cNvSpPr>
          <p:nvPr/>
        </p:nvSpPr>
        <p:spPr>
          <a:xfrm>
            <a:off x="5267154" y="32786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9" name="Oval 1848"/>
          <p:cNvSpPr>
            <a:spLocks noChangeAspect="1"/>
          </p:cNvSpPr>
          <p:nvPr/>
        </p:nvSpPr>
        <p:spPr>
          <a:xfrm>
            <a:off x="5399334" y="32786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0" name="Oval 1849"/>
          <p:cNvSpPr>
            <a:spLocks noChangeAspect="1"/>
          </p:cNvSpPr>
          <p:nvPr/>
        </p:nvSpPr>
        <p:spPr>
          <a:xfrm>
            <a:off x="5525005" y="290898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1" name="Oval 1850"/>
          <p:cNvSpPr>
            <a:spLocks noChangeAspect="1"/>
          </p:cNvSpPr>
          <p:nvPr/>
        </p:nvSpPr>
        <p:spPr>
          <a:xfrm>
            <a:off x="5672957" y="29055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2" name="Oval 1851"/>
          <p:cNvSpPr>
            <a:spLocks noChangeAspect="1"/>
          </p:cNvSpPr>
          <p:nvPr/>
        </p:nvSpPr>
        <p:spPr>
          <a:xfrm>
            <a:off x="5668326" y="30288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3" name="Oval 1852"/>
          <p:cNvSpPr>
            <a:spLocks noChangeAspect="1"/>
          </p:cNvSpPr>
          <p:nvPr/>
        </p:nvSpPr>
        <p:spPr>
          <a:xfrm>
            <a:off x="5536146" y="30322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4" name="Oval 1853"/>
          <p:cNvSpPr>
            <a:spLocks noChangeAspect="1"/>
          </p:cNvSpPr>
          <p:nvPr/>
        </p:nvSpPr>
        <p:spPr>
          <a:xfrm>
            <a:off x="5536146" y="31576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5" name="Oval 1854"/>
          <p:cNvSpPr>
            <a:spLocks noChangeAspect="1"/>
          </p:cNvSpPr>
          <p:nvPr/>
        </p:nvSpPr>
        <p:spPr>
          <a:xfrm>
            <a:off x="5668326" y="31576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6" name="Oval 1855"/>
          <p:cNvSpPr>
            <a:spLocks noChangeAspect="1"/>
          </p:cNvSpPr>
          <p:nvPr/>
        </p:nvSpPr>
        <p:spPr>
          <a:xfrm>
            <a:off x="5536146" y="32820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7" name="Oval 1856"/>
          <p:cNvSpPr>
            <a:spLocks noChangeAspect="1"/>
          </p:cNvSpPr>
          <p:nvPr/>
        </p:nvSpPr>
        <p:spPr>
          <a:xfrm>
            <a:off x="5668326" y="32820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8" name="Oval 1857"/>
          <p:cNvSpPr>
            <a:spLocks noChangeAspect="1"/>
          </p:cNvSpPr>
          <p:nvPr/>
        </p:nvSpPr>
        <p:spPr>
          <a:xfrm>
            <a:off x="5789367" y="290898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9" name="Oval 1858"/>
          <p:cNvSpPr>
            <a:spLocks noChangeAspect="1"/>
          </p:cNvSpPr>
          <p:nvPr/>
        </p:nvSpPr>
        <p:spPr>
          <a:xfrm>
            <a:off x="5924989" y="29055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0" name="Oval 1859"/>
          <p:cNvSpPr>
            <a:spLocks noChangeAspect="1"/>
          </p:cNvSpPr>
          <p:nvPr/>
        </p:nvSpPr>
        <p:spPr>
          <a:xfrm>
            <a:off x="5920358" y="30288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1" name="Oval 1860"/>
          <p:cNvSpPr>
            <a:spLocks noChangeAspect="1"/>
          </p:cNvSpPr>
          <p:nvPr/>
        </p:nvSpPr>
        <p:spPr>
          <a:xfrm>
            <a:off x="5800508" y="303227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2" name="Oval 1861"/>
          <p:cNvSpPr>
            <a:spLocks noChangeAspect="1"/>
          </p:cNvSpPr>
          <p:nvPr/>
        </p:nvSpPr>
        <p:spPr>
          <a:xfrm>
            <a:off x="5800508" y="31576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3" name="Oval 1862"/>
          <p:cNvSpPr>
            <a:spLocks noChangeAspect="1"/>
          </p:cNvSpPr>
          <p:nvPr/>
        </p:nvSpPr>
        <p:spPr>
          <a:xfrm>
            <a:off x="5920358" y="315761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4" name="Oval 1863"/>
          <p:cNvSpPr>
            <a:spLocks noChangeAspect="1"/>
          </p:cNvSpPr>
          <p:nvPr/>
        </p:nvSpPr>
        <p:spPr>
          <a:xfrm>
            <a:off x="5800508" y="32820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5" name="Oval 1864"/>
          <p:cNvSpPr>
            <a:spLocks noChangeAspect="1"/>
          </p:cNvSpPr>
          <p:nvPr/>
        </p:nvSpPr>
        <p:spPr>
          <a:xfrm>
            <a:off x="5920358" y="328209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6" name="Oval 1865"/>
          <p:cNvSpPr>
            <a:spLocks noChangeAspect="1"/>
          </p:cNvSpPr>
          <p:nvPr/>
        </p:nvSpPr>
        <p:spPr>
          <a:xfrm>
            <a:off x="6044840" y="291240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7" name="Oval 1866"/>
          <p:cNvSpPr>
            <a:spLocks noChangeAspect="1"/>
          </p:cNvSpPr>
          <p:nvPr/>
        </p:nvSpPr>
        <p:spPr>
          <a:xfrm>
            <a:off x="6192792" y="290898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8" name="Oval 1867"/>
          <p:cNvSpPr>
            <a:spLocks noChangeAspect="1"/>
          </p:cNvSpPr>
          <p:nvPr/>
        </p:nvSpPr>
        <p:spPr>
          <a:xfrm>
            <a:off x="6188161" y="30322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9" name="Oval 1868"/>
          <p:cNvSpPr>
            <a:spLocks noChangeAspect="1"/>
          </p:cNvSpPr>
          <p:nvPr/>
        </p:nvSpPr>
        <p:spPr>
          <a:xfrm>
            <a:off x="6055981" y="303569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0" name="Oval 1869"/>
          <p:cNvSpPr>
            <a:spLocks noChangeAspect="1"/>
          </p:cNvSpPr>
          <p:nvPr/>
        </p:nvSpPr>
        <p:spPr>
          <a:xfrm>
            <a:off x="6055981" y="316104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1" name="Oval 1870"/>
          <p:cNvSpPr>
            <a:spLocks noChangeAspect="1"/>
          </p:cNvSpPr>
          <p:nvPr/>
        </p:nvSpPr>
        <p:spPr>
          <a:xfrm>
            <a:off x="6188161" y="316104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2" name="Oval 1871"/>
          <p:cNvSpPr>
            <a:spLocks noChangeAspect="1"/>
          </p:cNvSpPr>
          <p:nvPr/>
        </p:nvSpPr>
        <p:spPr>
          <a:xfrm>
            <a:off x="6055981" y="328552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3" name="Oval 1872"/>
          <p:cNvSpPr>
            <a:spLocks noChangeAspect="1"/>
          </p:cNvSpPr>
          <p:nvPr/>
        </p:nvSpPr>
        <p:spPr>
          <a:xfrm>
            <a:off x="6188161" y="328552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4" name="Oval 1873"/>
          <p:cNvSpPr>
            <a:spLocks noChangeAspect="1"/>
          </p:cNvSpPr>
          <p:nvPr/>
        </p:nvSpPr>
        <p:spPr>
          <a:xfrm>
            <a:off x="5271598" y="339766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5" name="Oval 1874"/>
          <p:cNvSpPr>
            <a:spLocks noChangeAspect="1"/>
          </p:cNvSpPr>
          <p:nvPr/>
        </p:nvSpPr>
        <p:spPr>
          <a:xfrm>
            <a:off x="5419550" y="339424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6" name="Oval 1875"/>
          <p:cNvSpPr>
            <a:spLocks noChangeAspect="1"/>
          </p:cNvSpPr>
          <p:nvPr/>
        </p:nvSpPr>
        <p:spPr>
          <a:xfrm>
            <a:off x="5403778" y="35175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7" name="Oval 1876"/>
          <p:cNvSpPr>
            <a:spLocks noChangeAspect="1"/>
          </p:cNvSpPr>
          <p:nvPr/>
        </p:nvSpPr>
        <p:spPr>
          <a:xfrm>
            <a:off x="5271598" y="35209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8" name="Oval 1877"/>
          <p:cNvSpPr>
            <a:spLocks noChangeAspect="1"/>
          </p:cNvSpPr>
          <p:nvPr/>
        </p:nvSpPr>
        <p:spPr>
          <a:xfrm>
            <a:off x="5271598" y="36463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9" name="Oval 1878"/>
          <p:cNvSpPr>
            <a:spLocks noChangeAspect="1"/>
          </p:cNvSpPr>
          <p:nvPr/>
        </p:nvSpPr>
        <p:spPr>
          <a:xfrm>
            <a:off x="5403778" y="364630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0" name="Oval 1879"/>
          <p:cNvSpPr>
            <a:spLocks noChangeAspect="1"/>
          </p:cNvSpPr>
          <p:nvPr/>
        </p:nvSpPr>
        <p:spPr>
          <a:xfrm>
            <a:off x="5271598" y="376959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1" name="Oval 1880"/>
          <p:cNvSpPr>
            <a:spLocks noChangeAspect="1"/>
          </p:cNvSpPr>
          <p:nvPr/>
        </p:nvSpPr>
        <p:spPr>
          <a:xfrm>
            <a:off x="5403778" y="376959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2" name="Oval 1881"/>
          <p:cNvSpPr>
            <a:spLocks noChangeAspect="1"/>
          </p:cNvSpPr>
          <p:nvPr/>
        </p:nvSpPr>
        <p:spPr>
          <a:xfrm>
            <a:off x="5540590" y="340109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3" name="Oval 1882"/>
          <p:cNvSpPr>
            <a:spLocks noChangeAspect="1"/>
          </p:cNvSpPr>
          <p:nvPr/>
        </p:nvSpPr>
        <p:spPr>
          <a:xfrm>
            <a:off x="5688542" y="339766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4" name="Oval 1883"/>
          <p:cNvSpPr>
            <a:spLocks noChangeAspect="1"/>
          </p:cNvSpPr>
          <p:nvPr/>
        </p:nvSpPr>
        <p:spPr>
          <a:xfrm>
            <a:off x="5672770" y="35209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5" name="Oval 1884"/>
          <p:cNvSpPr>
            <a:spLocks noChangeAspect="1"/>
          </p:cNvSpPr>
          <p:nvPr/>
        </p:nvSpPr>
        <p:spPr>
          <a:xfrm>
            <a:off x="5540590" y="35243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6" name="Oval 1885"/>
          <p:cNvSpPr>
            <a:spLocks noChangeAspect="1"/>
          </p:cNvSpPr>
          <p:nvPr/>
        </p:nvSpPr>
        <p:spPr>
          <a:xfrm>
            <a:off x="5540590" y="36497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7" name="Oval 1886"/>
          <p:cNvSpPr>
            <a:spLocks noChangeAspect="1"/>
          </p:cNvSpPr>
          <p:nvPr/>
        </p:nvSpPr>
        <p:spPr>
          <a:xfrm>
            <a:off x="5672770" y="36497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8" name="Oval 1887"/>
          <p:cNvSpPr>
            <a:spLocks noChangeAspect="1"/>
          </p:cNvSpPr>
          <p:nvPr/>
        </p:nvSpPr>
        <p:spPr>
          <a:xfrm>
            <a:off x="5540590" y="37730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9" name="Oval 1888"/>
          <p:cNvSpPr>
            <a:spLocks noChangeAspect="1"/>
          </p:cNvSpPr>
          <p:nvPr/>
        </p:nvSpPr>
        <p:spPr>
          <a:xfrm>
            <a:off x="5672770" y="37730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0" name="Oval 1889"/>
          <p:cNvSpPr>
            <a:spLocks noChangeAspect="1"/>
          </p:cNvSpPr>
          <p:nvPr/>
        </p:nvSpPr>
        <p:spPr>
          <a:xfrm>
            <a:off x="5804952" y="3401091"/>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1" name="Oval 1890"/>
          <p:cNvSpPr>
            <a:spLocks noChangeAspect="1"/>
          </p:cNvSpPr>
          <p:nvPr/>
        </p:nvSpPr>
        <p:spPr>
          <a:xfrm>
            <a:off x="5940574" y="3397667"/>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2" name="Oval 1891"/>
          <p:cNvSpPr>
            <a:spLocks noChangeAspect="1"/>
          </p:cNvSpPr>
          <p:nvPr/>
        </p:nvSpPr>
        <p:spPr>
          <a:xfrm>
            <a:off x="5924802" y="352095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3" name="Oval 1892"/>
          <p:cNvSpPr>
            <a:spLocks noChangeAspect="1"/>
          </p:cNvSpPr>
          <p:nvPr/>
        </p:nvSpPr>
        <p:spPr>
          <a:xfrm>
            <a:off x="5804952" y="3524380"/>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4" name="Oval 1893"/>
          <p:cNvSpPr>
            <a:spLocks noChangeAspect="1"/>
          </p:cNvSpPr>
          <p:nvPr/>
        </p:nvSpPr>
        <p:spPr>
          <a:xfrm>
            <a:off x="5804952" y="36497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5" name="Oval 1894"/>
          <p:cNvSpPr>
            <a:spLocks noChangeAspect="1"/>
          </p:cNvSpPr>
          <p:nvPr/>
        </p:nvSpPr>
        <p:spPr>
          <a:xfrm>
            <a:off x="5924802" y="3649726"/>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6" name="Oval 1895"/>
          <p:cNvSpPr>
            <a:spLocks noChangeAspect="1"/>
          </p:cNvSpPr>
          <p:nvPr/>
        </p:nvSpPr>
        <p:spPr>
          <a:xfrm>
            <a:off x="5804952" y="37730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7" name="Oval 1896"/>
          <p:cNvSpPr>
            <a:spLocks noChangeAspect="1"/>
          </p:cNvSpPr>
          <p:nvPr/>
        </p:nvSpPr>
        <p:spPr>
          <a:xfrm>
            <a:off x="5924802" y="377301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8" name="Oval 1897"/>
          <p:cNvSpPr>
            <a:spLocks noChangeAspect="1"/>
          </p:cNvSpPr>
          <p:nvPr/>
        </p:nvSpPr>
        <p:spPr>
          <a:xfrm>
            <a:off x="6060425" y="340451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9" name="Oval 1898"/>
          <p:cNvSpPr>
            <a:spLocks noChangeAspect="1"/>
          </p:cNvSpPr>
          <p:nvPr/>
        </p:nvSpPr>
        <p:spPr>
          <a:xfrm>
            <a:off x="6208377" y="340109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0" name="Oval 1899"/>
          <p:cNvSpPr>
            <a:spLocks noChangeAspect="1"/>
          </p:cNvSpPr>
          <p:nvPr/>
        </p:nvSpPr>
        <p:spPr>
          <a:xfrm>
            <a:off x="6192605" y="352438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1" name="Oval 1900"/>
          <p:cNvSpPr>
            <a:spLocks noChangeAspect="1"/>
          </p:cNvSpPr>
          <p:nvPr/>
        </p:nvSpPr>
        <p:spPr>
          <a:xfrm>
            <a:off x="6060425" y="352780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2" name="Oval 1901"/>
          <p:cNvSpPr>
            <a:spLocks noChangeAspect="1"/>
          </p:cNvSpPr>
          <p:nvPr/>
        </p:nvSpPr>
        <p:spPr>
          <a:xfrm>
            <a:off x="6060425" y="365315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3" name="Oval 1902"/>
          <p:cNvSpPr>
            <a:spLocks noChangeAspect="1"/>
          </p:cNvSpPr>
          <p:nvPr/>
        </p:nvSpPr>
        <p:spPr>
          <a:xfrm>
            <a:off x="6192605" y="365315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4" name="Oval 1903"/>
          <p:cNvSpPr>
            <a:spLocks noChangeAspect="1"/>
          </p:cNvSpPr>
          <p:nvPr/>
        </p:nvSpPr>
        <p:spPr>
          <a:xfrm>
            <a:off x="6060425" y="37764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5" name="Oval 1904"/>
          <p:cNvSpPr>
            <a:spLocks noChangeAspect="1"/>
          </p:cNvSpPr>
          <p:nvPr/>
        </p:nvSpPr>
        <p:spPr>
          <a:xfrm>
            <a:off x="6192605" y="37764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6" name="Oval 1905"/>
          <p:cNvSpPr>
            <a:spLocks noChangeAspect="1"/>
          </p:cNvSpPr>
          <p:nvPr/>
        </p:nvSpPr>
        <p:spPr>
          <a:xfrm>
            <a:off x="4502043" y="39028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7" name="Oval 1906"/>
          <p:cNvSpPr>
            <a:spLocks noChangeAspect="1"/>
          </p:cNvSpPr>
          <p:nvPr/>
        </p:nvSpPr>
        <p:spPr>
          <a:xfrm>
            <a:off x="4621893" y="390285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8" name="Oval 1907"/>
          <p:cNvSpPr>
            <a:spLocks noChangeAspect="1"/>
          </p:cNvSpPr>
          <p:nvPr/>
        </p:nvSpPr>
        <p:spPr>
          <a:xfrm>
            <a:off x="4502043" y="40150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9" name="Oval 1908"/>
          <p:cNvSpPr>
            <a:spLocks noChangeAspect="1"/>
          </p:cNvSpPr>
          <p:nvPr/>
        </p:nvSpPr>
        <p:spPr>
          <a:xfrm>
            <a:off x="4621893" y="401500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0" name="Oval 1909"/>
          <p:cNvSpPr>
            <a:spLocks noChangeAspect="1"/>
          </p:cNvSpPr>
          <p:nvPr/>
        </p:nvSpPr>
        <p:spPr>
          <a:xfrm>
            <a:off x="4755264" y="390285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1" name="Oval 1910"/>
          <p:cNvSpPr>
            <a:spLocks noChangeAspect="1"/>
          </p:cNvSpPr>
          <p:nvPr/>
        </p:nvSpPr>
        <p:spPr>
          <a:xfrm>
            <a:off x="4875114" y="3902859"/>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2" name="Oval 1911"/>
          <p:cNvSpPr>
            <a:spLocks noChangeAspect="1"/>
          </p:cNvSpPr>
          <p:nvPr/>
        </p:nvSpPr>
        <p:spPr>
          <a:xfrm>
            <a:off x="4755264" y="401500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3" name="Oval 1912"/>
          <p:cNvSpPr>
            <a:spLocks noChangeAspect="1"/>
          </p:cNvSpPr>
          <p:nvPr/>
        </p:nvSpPr>
        <p:spPr>
          <a:xfrm>
            <a:off x="4875114" y="401500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4" name="Oval 1913"/>
          <p:cNvSpPr>
            <a:spLocks noChangeAspect="1"/>
          </p:cNvSpPr>
          <p:nvPr/>
        </p:nvSpPr>
        <p:spPr>
          <a:xfrm>
            <a:off x="5011926" y="3906283"/>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5" name="Oval 1914"/>
          <p:cNvSpPr>
            <a:spLocks noChangeAspect="1"/>
          </p:cNvSpPr>
          <p:nvPr/>
        </p:nvSpPr>
        <p:spPr>
          <a:xfrm>
            <a:off x="5144106" y="3906283"/>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6" name="Oval 1915"/>
          <p:cNvSpPr>
            <a:spLocks noChangeAspect="1"/>
          </p:cNvSpPr>
          <p:nvPr/>
        </p:nvSpPr>
        <p:spPr>
          <a:xfrm>
            <a:off x="5011926" y="4018432"/>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7" name="Oval 1916"/>
          <p:cNvSpPr>
            <a:spLocks noChangeAspect="1"/>
          </p:cNvSpPr>
          <p:nvPr/>
        </p:nvSpPr>
        <p:spPr>
          <a:xfrm>
            <a:off x="5144106" y="4018432"/>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8" name="Oval 1917"/>
          <p:cNvSpPr>
            <a:spLocks noChangeAspect="1"/>
          </p:cNvSpPr>
          <p:nvPr/>
        </p:nvSpPr>
        <p:spPr>
          <a:xfrm>
            <a:off x="5276042" y="38908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9" name="Oval 1918"/>
          <p:cNvSpPr>
            <a:spLocks noChangeAspect="1"/>
          </p:cNvSpPr>
          <p:nvPr/>
        </p:nvSpPr>
        <p:spPr>
          <a:xfrm>
            <a:off x="5408222" y="3890875"/>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0" name="Oval 1919"/>
          <p:cNvSpPr>
            <a:spLocks noChangeAspect="1"/>
          </p:cNvSpPr>
          <p:nvPr/>
        </p:nvSpPr>
        <p:spPr>
          <a:xfrm>
            <a:off x="5276042" y="400302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1" name="Oval 1920"/>
          <p:cNvSpPr>
            <a:spLocks noChangeAspect="1"/>
          </p:cNvSpPr>
          <p:nvPr/>
        </p:nvSpPr>
        <p:spPr>
          <a:xfrm>
            <a:off x="5408222" y="4003024"/>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2" name="Oval 1921"/>
          <p:cNvSpPr>
            <a:spLocks noChangeAspect="1"/>
          </p:cNvSpPr>
          <p:nvPr/>
        </p:nvSpPr>
        <p:spPr>
          <a:xfrm>
            <a:off x="5545034" y="38942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3" name="Oval 1922"/>
          <p:cNvSpPr>
            <a:spLocks noChangeAspect="1"/>
          </p:cNvSpPr>
          <p:nvPr/>
        </p:nvSpPr>
        <p:spPr>
          <a:xfrm>
            <a:off x="5677214" y="38942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4" name="Oval 1923"/>
          <p:cNvSpPr>
            <a:spLocks noChangeAspect="1"/>
          </p:cNvSpPr>
          <p:nvPr/>
        </p:nvSpPr>
        <p:spPr>
          <a:xfrm>
            <a:off x="5545034" y="4006448"/>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5" name="Oval 1924"/>
          <p:cNvSpPr>
            <a:spLocks noChangeAspect="1"/>
          </p:cNvSpPr>
          <p:nvPr/>
        </p:nvSpPr>
        <p:spPr>
          <a:xfrm>
            <a:off x="5677214" y="40064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6" name="Oval 1925"/>
          <p:cNvSpPr>
            <a:spLocks noChangeAspect="1"/>
          </p:cNvSpPr>
          <p:nvPr/>
        </p:nvSpPr>
        <p:spPr>
          <a:xfrm>
            <a:off x="5809396" y="38942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7" name="Oval 1926"/>
          <p:cNvSpPr>
            <a:spLocks noChangeAspect="1"/>
          </p:cNvSpPr>
          <p:nvPr/>
        </p:nvSpPr>
        <p:spPr>
          <a:xfrm>
            <a:off x="5929246" y="3894299"/>
            <a:ext cx="134792" cy="1296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8" name="Oval 1927"/>
          <p:cNvSpPr>
            <a:spLocks noChangeAspect="1"/>
          </p:cNvSpPr>
          <p:nvPr/>
        </p:nvSpPr>
        <p:spPr>
          <a:xfrm>
            <a:off x="5809396" y="40064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9" name="Oval 1928"/>
          <p:cNvSpPr>
            <a:spLocks noChangeAspect="1"/>
          </p:cNvSpPr>
          <p:nvPr/>
        </p:nvSpPr>
        <p:spPr>
          <a:xfrm>
            <a:off x="5929246" y="4006448"/>
            <a:ext cx="134792" cy="129600"/>
          </a:xfrm>
          <a:prstGeom prst="ellipse">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0" name="Oval 1929"/>
          <p:cNvSpPr>
            <a:spLocks noChangeAspect="1"/>
          </p:cNvSpPr>
          <p:nvPr/>
        </p:nvSpPr>
        <p:spPr>
          <a:xfrm>
            <a:off x="6064869" y="389772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1" name="Oval 1930"/>
          <p:cNvSpPr>
            <a:spLocks noChangeAspect="1"/>
          </p:cNvSpPr>
          <p:nvPr/>
        </p:nvSpPr>
        <p:spPr>
          <a:xfrm>
            <a:off x="6197049" y="389772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2" name="Oval 1931"/>
          <p:cNvSpPr>
            <a:spLocks noChangeAspect="1"/>
          </p:cNvSpPr>
          <p:nvPr/>
        </p:nvSpPr>
        <p:spPr>
          <a:xfrm>
            <a:off x="6064869" y="40098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3" name="Oval 1932"/>
          <p:cNvSpPr>
            <a:spLocks noChangeAspect="1"/>
          </p:cNvSpPr>
          <p:nvPr/>
        </p:nvSpPr>
        <p:spPr>
          <a:xfrm>
            <a:off x="6197049" y="40098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4" name="Oval 1933"/>
          <p:cNvSpPr>
            <a:spLocks noChangeAspect="1"/>
          </p:cNvSpPr>
          <p:nvPr/>
        </p:nvSpPr>
        <p:spPr>
          <a:xfrm>
            <a:off x="6310345" y="290761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5" name="Oval 1934"/>
          <p:cNvSpPr>
            <a:spLocks noChangeAspect="1"/>
          </p:cNvSpPr>
          <p:nvPr/>
        </p:nvSpPr>
        <p:spPr>
          <a:xfrm>
            <a:off x="6458297" y="290419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6" name="Oval 1935"/>
          <p:cNvSpPr>
            <a:spLocks noChangeAspect="1"/>
          </p:cNvSpPr>
          <p:nvPr/>
        </p:nvSpPr>
        <p:spPr>
          <a:xfrm>
            <a:off x="6453666" y="302748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7" name="Oval 1936"/>
          <p:cNvSpPr>
            <a:spLocks noChangeAspect="1"/>
          </p:cNvSpPr>
          <p:nvPr/>
        </p:nvSpPr>
        <p:spPr>
          <a:xfrm>
            <a:off x="6321486" y="303090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8" name="Oval 1937"/>
          <p:cNvSpPr>
            <a:spLocks noChangeAspect="1"/>
          </p:cNvSpPr>
          <p:nvPr/>
        </p:nvSpPr>
        <p:spPr>
          <a:xfrm>
            <a:off x="6321486" y="315625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9" name="Oval 1938"/>
          <p:cNvSpPr>
            <a:spLocks noChangeAspect="1"/>
          </p:cNvSpPr>
          <p:nvPr/>
        </p:nvSpPr>
        <p:spPr>
          <a:xfrm>
            <a:off x="6453666" y="315625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0" name="Oval 1939"/>
          <p:cNvSpPr>
            <a:spLocks noChangeAspect="1"/>
          </p:cNvSpPr>
          <p:nvPr/>
        </p:nvSpPr>
        <p:spPr>
          <a:xfrm>
            <a:off x="6321486" y="328072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1" name="Oval 1940"/>
          <p:cNvSpPr>
            <a:spLocks noChangeAspect="1"/>
          </p:cNvSpPr>
          <p:nvPr/>
        </p:nvSpPr>
        <p:spPr>
          <a:xfrm>
            <a:off x="6453666" y="328072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2" name="Oval 1941"/>
          <p:cNvSpPr>
            <a:spLocks noChangeAspect="1"/>
          </p:cNvSpPr>
          <p:nvPr/>
        </p:nvSpPr>
        <p:spPr>
          <a:xfrm>
            <a:off x="6578148" y="291104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3" name="Oval 1942"/>
          <p:cNvSpPr>
            <a:spLocks noChangeAspect="1"/>
          </p:cNvSpPr>
          <p:nvPr/>
        </p:nvSpPr>
        <p:spPr>
          <a:xfrm>
            <a:off x="6713770" y="290761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4" name="Oval 1943"/>
          <p:cNvSpPr>
            <a:spLocks noChangeAspect="1"/>
          </p:cNvSpPr>
          <p:nvPr/>
        </p:nvSpPr>
        <p:spPr>
          <a:xfrm>
            <a:off x="6709139" y="303090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 name="Oval 1944"/>
          <p:cNvSpPr>
            <a:spLocks noChangeAspect="1"/>
          </p:cNvSpPr>
          <p:nvPr/>
        </p:nvSpPr>
        <p:spPr>
          <a:xfrm>
            <a:off x="6589289" y="303432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6" name="Oval 1945"/>
          <p:cNvSpPr>
            <a:spLocks noChangeAspect="1"/>
          </p:cNvSpPr>
          <p:nvPr/>
        </p:nvSpPr>
        <p:spPr>
          <a:xfrm>
            <a:off x="6589289" y="31596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7" name="Oval 1946"/>
          <p:cNvSpPr>
            <a:spLocks noChangeAspect="1"/>
          </p:cNvSpPr>
          <p:nvPr/>
        </p:nvSpPr>
        <p:spPr>
          <a:xfrm>
            <a:off x="6709139" y="31596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8" name="Oval 1947"/>
          <p:cNvSpPr>
            <a:spLocks noChangeAspect="1"/>
          </p:cNvSpPr>
          <p:nvPr/>
        </p:nvSpPr>
        <p:spPr>
          <a:xfrm>
            <a:off x="6589289" y="328415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9" name="Oval 1948"/>
          <p:cNvSpPr>
            <a:spLocks noChangeAspect="1"/>
          </p:cNvSpPr>
          <p:nvPr/>
        </p:nvSpPr>
        <p:spPr>
          <a:xfrm>
            <a:off x="6709139" y="328415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0" name="Oval 1949"/>
          <p:cNvSpPr>
            <a:spLocks noChangeAspect="1"/>
          </p:cNvSpPr>
          <p:nvPr/>
        </p:nvSpPr>
        <p:spPr>
          <a:xfrm>
            <a:off x="6325930" y="339972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1" name="Oval 1950"/>
          <p:cNvSpPr>
            <a:spLocks noChangeAspect="1"/>
          </p:cNvSpPr>
          <p:nvPr/>
        </p:nvSpPr>
        <p:spPr>
          <a:xfrm>
            <a:off x="6473882" y="339630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2" name="Oval 1951"/>
          <p:cNvSpPr>
            <a:spLocks noChangeAspect="1"/>
          </p:cNvSpPr>
          <p:nvPr/>
        </p:nvSpPr>
        <p:spPr>
          <a:xfrm>
            <a:off x="6458110" y="351958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3" name="Oval 1952"/>
          <p:cNvSpPr>
            <a:spLocks noChangeAspect="1"/>
          </p:cNvSpPr>
          <p:nvPr/>
        </p:nvSpPr>
        <p:spPr>
          <a:xfrm>
            <a:off x="6325930" y="352301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4" name="Oval 1953"/>
          <p:cNvSpPr>
            <a:spLocks noChangeAspect="1"/>
          </p:cNvSpPr>
          <p:nvPr/>
        </p:nvSpPr>
        <p:spPr>
          <a:xfrm>
            <a:off x="6325930" y="364835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5" name="Oval 1954"/>
          <p:cNvSpPr>
            <a:spLocks noChangeAspect="1"/>
          </p:cNvSpPr>
          <p:nvPr/>
        </p:nvSpPr>
        <p:spPr>
          <a:xfrm>
            <a:off x="6458110" y="364835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6" name="Oval 1955"/>
          <p:cNvSpPr>
            <a:spLocks noChangeAspect="1"/>
          </p:cNvSpPr>
          <p:nvPr/>
        </p:nvSpPr>
        <p:spPr>
          <a:xfrm>
            <a:off x="6325930" y="377164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7" name="Oval 1956"/>
          <p:cNvSpPr>
            <a:spLocks noChangeAspect="1"/>
          </p:cNvSpPr>
          <p:nvPr/>
        </p:nvSpPr>
        <p:spPr>
          <a:xfrm>
            <a:off x="6458110" y="377164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8" name="Oval 1957"/>
          <p:cNvSpPr>
            <a:spLocks noChangeAspect="1"/>
          </p:cNvSpPr>
          <p:nvPr/>
        </p:nvSpPr>
        <p:spPr>
          <a:xfrm>
            <a:off x="6593733" y="340314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9" name="Oval 1958"/>
          <p:cNvSpPr>
            <a:spLocks noChangeAspect="1"/>
          </p:cNvSpPr>
          <p:nvPr/>
        </p:nvSpPr>
        <p:spPr>
          <a:xfrm>
            <a:off x="6718214" y="339972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0" name="Oval 1959"/>
          <p:cNvSpPr>
            <a:spLocks noChangeAspect="1"/>
          </p:cNvSpPr>
          <p:nvPr/>
        </p:nvSpPr>
        <p:spPr>
          <a:xfrm>
            <a:off x="6713583" y="352301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1" name="Oval 1960"/>
          <p:cNvSpPr>
            <a:spLocks noChangeAspect="1"/>
          </p:cNvSpPr>
          <p:nvPr/>
        </p:nvSpPr>
        <p:spPr>
          <a:xfrm>
            <a:off x="6593733" y="352643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2" name="Oval 1961"/>
          <p:cNvSpPr>
            <a:spLocks noChangeAspect="1"/>
          </p:cNvSpPr>
          <p:nvPr/>
        </p:nvSpPr>
        <p:spPr>
          <a:xfrm>
            <a:off x="6593733" y="365178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3" name="Oval 1962"/>
          <p:cNvSpPr>
            <a:spLocks noChangeAspect="1"/>
          </p:cNvSpPr>
          <p:nvPr/>
        </p:nvSpPr>
        <p:spPr>
          <a:xfrm>
            <a:off x="6713583" y="365178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4" name="Oval 1963"/>
          <p:cNvSpPr>
            <a:spLocks noChangeAspect="1"/>
          </p:cNvSpPr>
          <p:nvPr/>
        </p:nvSpPr>
        <p:spPr>
          <a:xfrm>
            <a:off x="6593733" y="37750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5" name="Oval 1964"/>
          <p:cNvSpPr>
            <a:spLocks noChangeAspect="1"/>
          </p:cNvSpPr>
          <p:nvPr/>
        </p:nvSpPr>
        <p:spPr>
          <a:xfrm>
            <a:off x="6713583" y="377507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6" name="Oval 1965"/>
          <p:cNvSpPr>
            <a:spLocks noChangeAspect="1"/>
          </p:cNvSpPr>
          <p:nvPr/>
        </p:nvSpPr>
        <p:spPr>
          <a:xfrm>
            <a:off x="6330374" y="38929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7" name="Oval 1966"/>
          <p:cNvSpPr>
            <a:spLocks noChangeAspect="1"/>
          </p:cNvSpPr>
          <p:nvPr/>
        </p:nvSpPr>
        <p:spPr>
          <a:xfrm>
            <a:off x="6462554" y="389293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8" name="Oval 1967"/>
          <p:cNvSpPr>
            <a:spLocks noChangeAspect="1"/>
          </p:cNvSpPr>
          <p:nvPr/>
        </p:nvSpPr>
        <p:spPr>
          <a:xfrm>
            <a:off x="6330374" y="400508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9" name="Oval 1968"/>
          <p:cNvSpPr>
            <a:spLocks noChangeAspect="1"/>
          </p:cNvSpPr>
          <p:nvPr/>
        </p:nvSpPr>
        <p:spPr>
          <a:xfrm>
            <a:off x="6462554" y="400508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0" name="Oval 1969"/>
          <p:cNvSpPr>
            <a:spLocks noChangeAspect="1"/>
          </p:cNvSpPr>
          <p:nvPr/>
        </p:nvSpPr>
        <p:spPr>
          <a:xfrm>
            <a:off x="6598177" y="389635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1" name="Oval 1970"/>
          <p:cNvSpPr>
            <a:spLocks noChangeAspect="1"/>
          </p:cNvSpPr>
          <p:nvPr/>
        </p:nvSpPr>
        <p:spPr>
          <a:xfrm>
            <a:off x="6718027" y="389635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2" name="Oval 1971"/>
          <p:cNvSpPr>
            <a:spLocks noChangeAspect="1"/>
          </p:cNvSpPr>
          <p:nvPr/>
        </p:nvSpPr>
        <p:spPr>
          <a:xfrm>
            <a:off x="6598177" y="400850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3" name="Oval 1972"/>
          <p:cNvSpPr>
            <a:spLocks noChangeAspect="1"/>
          </p:cNvSpPr>
          <p:nvPr/>
        </p:nvSpPr>
        <p:spPr>
          <a:xfrm>
            <a:off x="6718027" y="400850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4" name="Oval 1973"/>
          <p:cNvSpPr>
            <a:spLocks noChangeAspect="1"/>
          </p:cNvSpPr>
          <p:nvPr/>
        </p:nvSpPr>
        <p:spPr>
          <a:xfrm>
            <a:off x="6825807" y="169481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5" name="Oval 1974"/>
          <p:cNvSpPr>
            <a:spLocks noChangeAspect="1"/>
          </p:cNvSpPr>
          <p:nvPr/>
        </p:nvSpPr>
        <p:spPr>
          <a:xfrm>
            <a:off x="6950288" y="1691392"/>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6" name="Oval 1975"/>
          <p:cNvSpPr>
            <a:spLocks noChangeAspect="1"/>
          </p:cNvSpPr>
          <p:nvPr/>
        </p:nvSpPr>
        <p:spPr>
          <a:xfrm>
            <a:off x="6945657" y="1814681"/>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7" name="Oval 1976"/>
          <p:cNvSpPr>
            <a:spLocks noChangeAspect="1"/>
          </p:cNvSpPr>
          <p:nvPr/>
        </p:nvSpPr>
        <p:spPr>
          <a:xfrm>
            <a:off x="6825807" y="181810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8" name="Oval 1977"/>
          <p:cNvSpPr>
            <a:spLocks noChangeAspect="1"/>
          </p:cNvSpPr>
          <p:nvPr/>
        </p:nvSpPr>
        <p:spPr>
          <a:xfrm>
            <a:off x="6825807" y="194345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9" name="Oval 1978"/>
          <p:cNvSpPr>
            <a:spLocks noChangeAspect="1"/>
          </p:cNvSpPr>
          <p:nvPr/>
        </p:nvSpPr>
        <p:spPr>
          <a:xfrm>
            <a:off x="6945657" y="1943451"/>
            <a:ext cx="134792" cy="129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0" name="Oval 1979"/>
          <p:cNvSpPr>
            <a:spLocks noChangeAspect="1"/>
          </p:cNvSpPr>
          <p:nvPr/>
        </p:nvSpPr>
        <p:spPr>
          <a:xfrm>
            <a:off x="6825807" y="206674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1" name="Oval 1980"/>
          <p:cNvSpPr>
            <a:spLocks noChangeAspect="1"/>
          </p:cNvSpPr>
          <p:nvPr/>
        </p:nvSpPr>
        <p:spPr>
          <a:xfrm>
            <a:off x="6945657" y="206674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2" name="Oval 1981"/>
          <p:cNvSpPr>
            <a:spLocks noChangeAspect="1"/>
          </p:cNvSpPr>
          <p:nvPr/>
        </p:nvSpPr>
        <p:spPr>
          <a:xfrm>
            <a:off x="6830251" y="219124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3" name="Oval 1982"/>
          <p:cNvSpPr>
            <a:spLocks noChangeAspect="1"/>
          </p:cNvSpPr>
          <p:nvPr/>
        </p:nvSpPr>
        <p:spPr>
          <a:xfrm>
            <a:off x="6954732" y="218781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4" name="Oval 1983"/>
          <p:cNvSpPr>
            <a:spLocks noChangeAspect="1"/>
          </p:cNvSpPr>
          <p:nvPr/>
        </p:nvSpPr>
        <p:spPr>
          <a:xfrm>
            <a:off x="6950101" y="230666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5" name="Oval 1984"/>
          <p:cNvSpPr>
            <a:spLocks noChangeAspect="1"/>
          </p:cNvSpPr>
          <p:nvPr/>
        </p:nvSpPr>
        <p:spPr>
          <a:xfrm>
            <a:off x="6830251" y="231008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6" name="Oval 1985"/>
          <p:cNvSpPr>
            <a:spLocks noChangeAspect="1"/>
          </p:cNvSpPr>
          <p:nvPr/>
        </p:nvSpPr>
        <p:spPr>
          <a:xfrm>
            <a:off x="6830251" y="242979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7" name="Oval 1986"/>
          <p:cNvSpPr>
            <a:spLocks noChangeAspect="1"/>
          </p:cNvSpPr>
          <p:nvPr/>
        </p:nvSpPr>
        <p:spPr>
          <a:xfrm>
            <a:off x="6950101" y="242979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 name="Oval 1987"/>
          <p:cNvSpPr>
            <a:spLocks noChangeAspect="1"/>
          </p:cNvSpPr>
          <p:nvPr/>
        </p:nvSpPr>
        <p:spPr>
          <a:xfrm>
            <a:off x="6830251" y="255264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9" name="Oval 1988"/>
          <p:cNvSpPr>
            <a:spLocks noChangeAspect="1"/>
          </p:cNvSpPr>
          <p:nvPr/>
        </p:nvSpPr>
        <p:spPr>
          <a:xfrm>
            <a:off x="6950101" y="2552647"/>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0" name="Oval 1989"/>
          <p:cNvSpPr>
            <a:spLocks noChangeAspect="1"/>
          </p:cNvSpPr>
          <p:nvPr/>
        </p:nvSpPr>
        <p:spPr>
          <a:xfrm>
            <a:off x="6834695" y="267543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1" name="Oval 1990"/>
          <p:cNvSpPr>
            <a:spLocks noChangeAspect="1"/>
          </p:cNvSpPr>
          <p:nvPr/>
        </p:nvSpPr>
        <p:spPr>
          <a:xfrm>
            <a:off x="6954545" y="267543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2" name="Oval 1991"/>
          <p:cNvSpPr>
            <a:spLocks noChangeAspect="1"/>
          </p:cNvSpPr>
          <p:nvPr/>
        </p:nvSpPr>
        <p:spPr>
          <a:xfrm>
            <a:off x="6823554" y="27942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3" name="Oval 1992"/>
          <p:cNvSpPr>
            <a:spLocks noChangeAspect="1"/>
          </p:cNvSpPr>
          <p:nvPr/>
        </p:nvSpPr>
        <p:spPr>
          <a:xfrm>
            <a:off x="6954545" y="279427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4" name="Oval 1993"/>
          <p:cNvSpPr>
            <a:spLocks noChangeAspect="1"/>
          </p:cNvSpPr>
          <p:nvPr/>
        </p:nvSpPr>
        <p:spPr>
          <a:xfrm>
            <a:off x="6830438" y="2913626"/>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5" name="Oval 1994"/>
          <p:cNvSpPr>
            <a:spLocks noChangeAspect="1"/>
          </p:cNvSpPr>
          <p:nvPr/>
        </p:nvSpPr>
        <p:spPr>
          <a:xfrm>
            <a:off x="6966060" y="291020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6" name="Oval 1995"/>
          <p:cNvSpPr>
            <a:spLocks noChangeAspect="1"/>
          </p:cNvSpPr>
          <p:nvPr/>
        </p:nvSpPr>
        <p:spPr>
          <a:xfrm>
            <a:off x="6961429" y="303349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7" name="Oval 1996"/>
          <p:cNvSpPr>
            <a:spLocks noChangeAspect="1"/>
          </p:cNvSpPr>
          <p:nvPr/>
        </p:nvSpPr>
        <p:spPr>
          <a:xfrm>
            <a:off x="6841579" y="3036915"/>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8" name="Oval 1997"/>
          <p:cNvSpPr>
            <a:spLocks noChangeAspect="1"/>
          </p:cNvSpPr>
          <p:nvPr/>
        </p:nvSpPr>
        <p:spPr>
          <a:xfrm>
            <a:off x="6841579" y="316226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9" name="Oval 1998"/>
          <p:cNvSpPr>
            <a:spLocks noChangeAspect="1"/>
          </p:cNvSpPr>
          <p:nvPr/>
        </p:nvSpPr>
        <p:spPr>
          <a:xfrm>
            <a:off x="6961429" y="316226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0" name="Oval 1999"/>
          <p:cNvSpPr>
            <a:spLocks noChangeAspect="1"/>
          </p:cNvSpPr>
          <p:nvPr/>
        </p:nvSpPr>
        <p:spPr>
          <a:xfrm>
            <a:off x="6841579" y="32867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1" name="Oval 2000"/>
          <p:cNvSpPr>
            <a:spLocks noChangeAspect="1"/>
          </p:cNvSpPr>
          <p:nvPr/>
        </p:nvSpPr>
        <p:spPr>
          <a:xfrm>
            <a:off x="6961429" y="328673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2" name="Oval 2001"/>
          <p:cNvSpPr>
            <a:spLocks noChangeAspect="1"/>
          </p:cNvSpPr>
          <p:nvPr/>
        </p:nvSpPr>
        <p:spPr>
          <a:xfrm>
            <a:off x="6846023" y="3405734"/>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3" name="Oval 2002"/>
          <p:cNvSpPr>
            <a:spLocks noChangeAspect="1"/>
          </p:cNvSpPr>
          <p:nvPr/>
        </p:nvSpPr>
        <p:spPr>
          <a:xfrm>
            <a:off x="6970504" y="3402310"/>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4" name="Oval 2003"/>
          <p:cNvSpPr>
            <a:spLocks noChangeAspect="1"/>
          </p:cNvSpPr>
          <p:nvPr/>
        </p:nvSpPr>
        <p:spPr>
          <a:xfrm>
            <a:off x="6965873" y="352559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5" name="Oval 2004"/>
          <p:cNvSpPr>
            <a:spLocks noChangeAspect="1"/>
          </p:cNvSpPr>
          <p:nvPr/>
        </p:nvSpPr>
        <p:spPr>
          <a:xfrm>
            <a:off x="6846023" y="3529023"/>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6" name="Oval 2005"/>
          <p:cNvSpPr>
            <a:spLocks noChangeAspect="1"/>
          </p:cNvSpPr>
          <p:nvPr/>
        </p:nvSpPr>
        <p:spPr>
          <a:xfrm>
            <a:off x="6846023" y="365436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7" name="Oval 2006"/>
          <p:cNvSpPr>
            <a:spLocks noChangeAspect="1"/>
          </p:cNvSpPr>
          <p:nvPr/>
        </p:nvSpPr>
        <p:spPr>
          <a:xfrm>
            <a:off x="6965873" y="3654369"/>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8" name="Oval 2007"/>
          <p:cNvSpPr>
            <a:spLocks noChangeAspect="1"/>
          </p:cNvSpPr>
          <p:nvPr/>
        </p:nvSpPr>
        <p:spPr>
          <a:xfrm>
            <a:off x="6846023" y="377765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9" name="Oval 2008"/>
          <p:cNvSpPr>
            <a:spLocks noChangeAspect="1"/>
          </p:cNvSpPr>
          <p:nvPr/>
        </p:nvSpPr>
        <p:spPr>
          <a:xfrm>
            <a:off x="6965873" y="3777658"/>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0" name="Oval 2009"/>
          <p:cNvSpPr>
            <a:spLocks noChangeAspect="1"/>
          </p:cNvSpPr>
          <p:nvPr/>
        </p:nvSpPr>
        <p:spPr>
          <a:xfrm>
            <a:off x="6850467" y="389894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1" name="Oval 2010"/>
          <p:cNvSpPr>
            <a:spLocks noChangeAspect="1"/>
          </p:cNvSpPr>
          <p:nvPr/>
        </p:nvSpPr>
        <p:spPr>
          <a:xfrm>
            <a:off x="6970317" y="3898942"/>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2" name="Oval 2011"/>
          <p:cNvSpPr>
            <a:spLocks noChangeAspect="1"/>
          </p:cNvSpPr>
          <p:nvPr/>
        </p:nvSpPr>
        <p:spPr>
          <a:xfrm>
            <a:off x="6850467" y="401109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3" name="Oval 2012"/>
          <p:cNvSpPr>
            <a:spLocks noChangeAspect="1"/>
          </p:cNvSpPr>
          <p:nvPr/>
        </p:nvSpPr>
        <p:spPr>
          <a:xfrm>
            <a:off x="6970317" y="4011091"/>
            <a:ext cx="134792" cy="129600"/>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5" name="Rectangle 2014"/>
          <p:cNvSpPr/>
          <p:nvPr/>
        </p:nvSpPr>
        <p:spPr>
          <a:xfrm>
            <a:off x="15017" y="4955863"/>
            <a:ext cx="9085903" cy="1477328"/>
          </a:xfrm>
          <a:prstGeom prst="rect">
            <a:avLst/>
          </a:prstGeom>
        </p:spPr>
        <p:txBody>
          <a:bodyPr wrap="square">
            <a:spAutoFit/>
          </a:bodyPr>
          <a:lstStyle/>
          <a:p>
            <a:pPr algn="ctr"/>
            <a:r>
              <a:rPr lang="en-US" dirty="0">
                <a:latin typeface="Arial"/>
                <a:cs typeface="Arial"/>
              </a:rPr>
              <a:t>Mass preventive therapy for IGRA+ would treat most people </a:t>
            </a:r>
            <a:r>
              <a:rPr lang="en-US" dirty="0" smtClean="0">
                <a:latin typeface="Arial"/>
                <a:cs typeface="Arial"/>
              </a:rPr>
              <a:t>unnecessarily</a:t>
            </a:r>
          </a:p>
          <a:p>
            <a:pPr algn="ctr"/>
            <a:r>
              <a:rPr lang="en-US" dirty="0" smtClean="0">
                <a:latin typeface="Arial"/>
                <a:cs typeface="Arial"/>
              </a:rPr>
              <a:t>Require massive resources</a:t>
            </a:r>
          </a:p>
          <a:p>
            <a:pPr algn="ctr"/>
            <a:r>
              <a:rPr lang="en-US" dirty="0" smtClean="0">
                <a:latin typeface="Arial"/>
                <a:cs typeface="Arial"/>
              </a:rPr>
              <a:t>Incomplete/slow coverage</a:t>
            </a:r>
            <a:endParaRPr lang="en-US" dirty="0" smtClean="0">
              <a:latin typeface="Arial"/>
              <a:cs typeface="Arial"/>
            </a:endParaRPr>
          </a:p>
          <a:p>
            <a:pPr algn="ctr"/>
            <a:endParaRPr lang="en-US" dirty="0">
              <a:latin typeface="Arial"/>
              <a:cs typeface="Arial"/>
            </a:endParaRPr>
          </a:p>
          <a:p>
            <a:pPr algn="ctr"/>
            <a:r>
              <a:rPr lang="en-US" dirty="0" smtClean="0">
                <a:latin typeface="Arial"/>
                <a:cs typeface="Arial"/>
              </a:rPr>
              <a:t>Shift focus from ‘treatment of </a:t>
            </a:r>
            <a:r>
              <a:rPr lang="en-US" dirty="0" smtClean="0">
                <a:latin typeface="Arial"/>
                <a:cs typeface="Arial"/>
              </a:rPr>
              <a:t>latent infection’ </a:t>
            </a:r>
            <a:r>
              <a:rPr lang="en-US" dirty="0" smtClean="0">
                <a:latin typeface="Arial"/>
                <a:cs typeface="Arial"/>
              </a:rPr>
              <a:t>to ‘targeted preventive therapy’ </a:t>
            </a:r>
          </a:p>
        </p:txBody>
      </p:sp>
      <p:sp>
        <p:nvSpPr>
          <p:cNvPr id="2016" name="Title 1"/>
          <p:cNvSpPr txBox="1">
            <a:spLocks/>
          </p:cNvSpPr>
          <p:nvPr/>
        </p:nvSpPr>
        <p:spPr>
          <a:xfrm>
            <a:off x="34925" y="26206"/>
            <a:ext cx="9065995" cy="1022670"/>
          </a:xfrm>
          <a:prstGeom prst="rect">
            <a:avLst/>
          </a:prstGeom>
        </p:spPr>
        <p:txBody>
          <a:bodyPr vert="horz" lIns="91440" tIns="45720" rIns="91440" bIns="45720" rtlCol="0" anchor="ctr">
            <a:noAutofit/>
          </a:bodyPr>
          <a:lstStyle/>
          <a:p>
            <a:pPr algn="ctr"/>
            <a:r>
              <a:rPr kumimoji="0" lang="en-US" sz="2400" b="1" i="0" u="none" strike="noStrike" kern="1200" cap="none" spc="0" normalizeH="0" baseline="0" noProof="0" dirty="0" smtClean="0">
                <a:ln>
                  <a:noFill/>
                </a:ln>
                <a:uLnTx/>
                <a:uFillTx/>
                <a:latin typeface="Arial"/>
                <a:ea typeface="+mj-ea"/>
                <a:cs typeface="Arial"/>
              </a:rPr>
              <a:t>High</a:t>
            </a:r>
            <a:r>
              <a:rPr kumimoji="0" lang="en-US" sz="2400" b="1" i="0" u="none" strike="noStrike" kern="1200" cap="none" spc="0" normalizeH="0" noProof="0" dirty="0" smtClean="0">
                <a:ln>
                  <a:noFill/>
                </a:ln>
                <a:uLnTx/>
                <a:uFillTx/>
                <a:latin typeface="Arial"/>
                <a:ea typeface="+mj-ea"/>
                <a:cs typeface="Arial"/>
              </a:rPr>
              <a:t> TB </a:t>
            </a:r>
            <a:r>
              <a:rPr lang="en-US" sz="2400" b="1" dirty="0" smtClean="0">
                <a:latin typeface="Arial"/>
                <a:ea typeface="+mj-ea"/>
                <a:cs typeface="Arial"/>
              </a:rPr>
              <a:t>Incidence</a:t>
            </a:r>
            <a:r>
              <a:rPr kumimoji="0" lang="en-US" sz="2400" b="1" i="0" u="none" strike="noStrike" kern="1200" cap="none" spc="0" normalizeH="0" noProof="0" dirty="0" smtClean="0">
                <a:ln>
                  <a:noFill/>
                </a:ln>
                <a:uLnTx/>
                <a:uFillTx/>
                <a:latin typeface="Arial"/>
                <a:ea typeface="+mj-ea"/>
                <a:cs typeface="Arial"/>
              </a:rPr>
              <a:t> Settings</a:t>
            </a:r>
          </a:p>
          <a:p>
            <a:pPr algn="ctr"/>
            <a:endParaRPr kumimoji="0" lang="en-US" sz="1200" b="1" i="0" u="none" strike="noStrike" kern="1200" cap="none" spc="0" normalizeH="0" noProof="0" dirty="0" smtClean="0">
              <a:ln>
                <a:noFill/>
              </a:ln>
              <a:uLnTx/>
              <a:uFillTx/>
              <a:latin typeface="Arial"/>
              <a:ea typeface="+mj-ea"/>
              <a:cs typeface="Arial"/>
            </a:endParaRPr>
          </a:p>
          <a:p>
            <a:pPr algn="ctr"/>
            <a:r>
              <a:rPr lang="en-US" dirty="0" smtClean="0">
                <a:latin typeface="Arial"/>
                <a:ea typeface="+mj-ea"/>
                <a:cs typeface="Arial"/>
              </a:rPr>
              <a:t>60-80% of adult South Africans infected with </a:t>
            </a:r>
            <a:r>
              <a:rPr lang="en-US" i="1" dirty="0" smtClean="0">
                <a:latin typeface="Arial"/>
                <a:ea typeface="+mj-ea"/>
                <a:cs typeface="Arial"/>
              </a:rPr>
              <a:t>M. tuberculosis</a:t>
            </a:r>
            <a:endParaRPr kumimoji="0" lang="en-US" i="1" u="none" strike="noStrike" kern="1200" cap="none" spc="0" normalizeH="0" noProof="0" dirty="0" smtClean="0">
              <a:ln>
                <a:noFill/>
              </a:ln>
              <a:uLnTx/>
              <a:uFillTx/>
              <a:latin typeface="Arial"/>
              <a:ea typeface="+mj-ea"/>
              <a:cs typeface="Arial"/>
            </a:endParaRPr>
          </a:p>
        </p:txBody>
      </p:sp>
      <p:pic>
        <p:nvPicPr>
          <p:cNvPr id="1413" name="Picture 6" descr="Satvi Logo"/>
          <p:cNvPicPr>
            <a:picLocks noChangeAspect="1" noChangeArrowheads="1"/>
          </p:cNvPicPr>
          <p:nvPr/>
        </p:nvPicPr>
        <p:blipFill>
          <a:blip r:embed="rId2">
            <a:lum contrast="12000"/>
          </a:blip>
          <a:srcRect/>
          <a:stretch>
            <a:fillRect/>
          </a:stretch>
        </p:blipFill>
        <p:spPr bwMode="auto">
          <a:xfrm>
            <a:off x="34925" y="6375400"/>
            <a:ext cx="1036638" cy="4381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9BA1787-34E9-4242-B526-7F41241E79DE}" type="slidenum">
              <a:rPr lang="en-US" smtClean="0"/>
              <a:t>5</a:t>
            </a:fld>
            <a:endParaRPr lang="en-US" dirty="0"/>
          </a:p>
        </p:txBody>
      </p:sp>
      <p:sp>
        <p:nvSpPr>
          <p:cNvPr id="3" name="Rectangle 2"/>
          <p:cNvSpPr/>
          <p:nvPr/>
        </p:nvSpPr>
        <p:spPr>
          <a:xfrm>
            <a:off x="1531186" y="1509059"/>
            <a:ext cx="727762" cy="128521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7" name="Rectangle 2016"/>
          <p:cNvSpPr/>
          <p:nvPr/>
        </p:nvSpPr>
        <p:spPr>
          <a:xfrm>
            <a:off x="1175135" y="1280518"/>
            <a:ext cx="4873961" cy="3635129"/>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4085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6</a:t>
            </a:fld>
            <a:endParaRPr lang="en-US" dirty="0"/>
          </a:p>
        </p:txBody>
      </p:sp>
      <p:pic>
        <p:nvPicPr>
          <p:cNvPr id="40" name="Picture 39" descr="Screen shot 2011-02-16 at 12.35.5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pic>
        <p:nvPicPr>
          <p:cNvPr id="8" name="Picture 7"/>
          <p:cNvPicPr>
            <a:picLocks noChangeAspect="1"/>
          </p:cNvPicPr>
          <p:nvPr/>
        </p:nvPicPr>
        <p:blipFill>
          <a:blip r:embed="rId4"/>
          <a:stretch>
            <a:fillRect/>
          </a:stretch>
        </p:blipFill>
        <p:spPr>
          <a:xfrm>
            <a:off x="0" y="730638"/>
            <a:ext cx="5427066" cy="2806701"/>
          </a:xfrm>
          <a:prstGeom prst="rect">
            <a:avLst/>
          </a:prstGeom>
        </p:spPr>
      </p:pic>
      <p:pic>
        <p:nvPicPr>
          <p:cNvPr id="14" name="Picture 13" descr="Day 360 QFT and subsequent TB risk.tiff"/>
          <p:cNvPicPr>
            <a:picLocks noChangeAspect="1"/>
          </p:cNvPicPr>
          <p:nvPr/>
        </p:nvPicPr>
        <p:blipFill rotWithShape="1">
          <a:blip r:embed="rId5">
            <a:extLst>
              <a:ext uri="{28A0092B-C50C-407E-A947-70E740481C1C}">
                <a14:useLocalDpi xmlns:a14="http://schemas.microsoft.com/office/drawing/2010/main" val="0"/>
              </a:ext>
            </a:extLst>
          </a:blip>
          <a:srcRect t="12914"/>
          <a:stretch/>
        </p:blipFill>
        <p:spPr>
          <a:xfrm>
            <a:off x="5575372" y="895738"/>
            <a:ext cx="3349654" cy="2286001"/>
          </a:xfrm>
          <a:prstGeom prst="rect">
            <a:avLst/>
          </a:prstGeom>
        </p:spPr>
      </p:pic>
      <p:pic>
        <p:nvPicPr>
          <p:cNvPr id="15" name="Picture 14" descr="Probability of reversion by QFT.tiff"/>
          <p:cNvPicPr>
            <a:picLocks noChangeAspect="1"/>
          </p:cNvPicPr>
          <p:nvPr/>
        </p:nvPicPr>
        <p:blipFill rotWithShape="1">
          <a:blip r:embed="rId6">
            <a:extLst>
              <a:ext uri="{28A0092B-C50C-407E-A947-70E740481C1C}">
                <a14:useLocalDpi xmlns:a14="http://schemas.microsoft.com/office/drawing/2010/main" val="0"/>
              </a:ext>
            </a:extLst>
          </a:blip>
          <a:srcRect t="13707"/>
          <a:stretch/>
        </p:blipFill>
        <p:spPr>
          <a:xfrm>
            <a:off x="5575372" y="3349816"/>
            <a:ext cx="3349654" cy="1902233"/>
          </a:xfrm>
          <a:prstGeom prst="rect">
            <a:avLst/>
          </a:prstGeom>
        </p:spPr>
      </p:pic>
      <p:sp>
        <p:nvSpPr>
          <p:cNvPr id="17" name="TextBox 16"/>
          <p:cNvSpPr txBox="1"/>
          <p:nvPr/>
        </p:nvSpPr>
        <p:spPr>
          <a:xfrm>
            <a:off x="185041" y="3570966"/>
            <a:ext cx="3497959" cy="307777"/>
          </a:xfrm>
          <a:prstGeom prst="rect">
            <a:avLst/>
          </a:prstGeom>
          <a:noFill/>
        </p:spPr>
        <p:txBody>
          <a:bodyPr wrap="square" rtlCol="0">
            <a:spAutoFit/>
          </a:bodyPr>
          <a:lstStyle/>
          <a:p>
            <a:r>
              <a:rPr lang="en-US" sz="1400" i="1" dirty="0" smtClean="0"/>
              <a:t>Andrews, AJRCCM 2016</a:t>
            </a:r>
            <a:endParaRPr lang="en-US" sz="1400" i="1" dirty="0"/>
          </a:p>
        </p:txBody>
      </p:sp>
      <p:sp>
        <p:nvSpPr>
          <p:cNvPr id="9" name="TextBox 8"/>
          <p:cNvSpPr txBox="1"/>
          <p:nvPr/>
        </p:nvSpPr>
        <p:spPr>
          <a:xfrm>
            <a:off x="5427067" y="5477073"/>
            <a:ext cx="3497959" cy="307777"/>
          </a:xfrm>
          <a:prstGeom prst="rect">
            <a:avLst/>
          </a:prstGeom>
          <a:noFill/>
        </p:spPr>
        <p:txBody>
          <a:bodyPr wrap="square" rtlCol="0">
            <a:spAutoFit/>
          </a:bodyPr>
          <a:lstStyle/>
          <a:p>
            <a:pPr algn="r"/>
            <a:r>
              <a:rPr lang="en-US" sz="1400" i="1" dirty="0" smtClean="0"/>
              <a:t>Andrews, unpublished</a:t>
            </a:r>
            <a:endParaRPr lang="en-US" sz="1400" i="1" dirty="0"/>
          </a:p>
        </p:txBody>
      </p:sp>
      <p:sp>
        <p:nvSpPr>
          <p:cNvPr id="2" name="TextBox 1"/>
          <p:cNvSpPr txBox="1"/>
          <p:nvPr/>
        </p:nvSpPr>
        <p:spPr>
          <a:xfrm>
            <a:off x="188829" y="4151780"/>
            <a:ext cx="5238238" cy="2031325"/>
          </a:xfrm>
          <a:prstGeom prst="rect">
            <a:avLst/>
          </a:prstGeom>
          <a:noFill/>
          <a:ln>
            <a:solidFill>
              <a:schemeClr val="tx1"/>
            </a:solidFill>
          </a:ln>
        </p:spPr>
        <p:txBody>
          <a:bodyPr wrap="square" rtlCol="0">
            <a:spAutoFit/>
          </a:bodyPr>
          <a:lstStyle/>
          <a:p>
            <a:pPr algn="ctr"/>
            <a:r>
              <a:rPr lang="en-US" dirty="0" smtClean="0"/>
              <a:t>Recent IGRA+ converters are at highest risk of progression to TB disease (8x)</a:t>
            </a:r>
          </a:p>
          <a:p>
            <a:pPr algn="ctr"/>
            <a:endParaRPr lang="en-US" dirty="0"/>
          </a:p>
          <a:p>
            <a:pPr lvl="1" algn="ctr"/>
            <a:r>
              <a:rPr lang="en-US" dirty="0" smtClean="0"/>
              <a:t>Higher quantitative IGRA conversion value?</a:t>
            </a:r>
          </a:p>
          <a:p>
            <a:pPr lvl="1" algn="ctr"/>
            <a:r>
              <a:rPr lang="en-US" dirty="0" smtClean="0"/>
              <a:t>(TB Ag – Nil Interferon </a:t>
            </a:r>
            <a:r>
              <a:rPr lang="en-US" dirty="0" err="1" smtClean="0"/>
              <a:t>γ</a:t>
            </a:r>
            <a:r>
              <a:rPr lang="en-US" dirty="0" smtClean="0"/>
              <a:t> concentration (IU/mL)</a:t>
            </a:r>
          </a:p>
          <a:p>
            <a:pPr algn="ctr"/>
            <a:endParaRPr lang="en-US" dirty="0"/>
          </a:p>
          <a:p>
            <a:pPr lvl="1" algn="ctr"/>
            <a:r>
              <a:rPr lang="en-US" dirty="0" smtClean="0"/>
              <a:t>IGRA reversion on serial testing</a:t>
            </a:r>
            <a:r>
              <a:rPr lang="is-IS" dirty="0" smtClean="0"/>
              <a:t>….</a:t>
            </a:r>
            <a:endParaRPr lang="en-US" dirty="0"/>
          </a:p>
        </p:txBody>
      </p:sp>
      <p:sp>
        <p:nvSpPr>
          <p:cNvPr id="3" name="TextBox 2"/>
          <p:cNvSpPr txBox="1"/>
          <p:nvPr/>
        </p:nvSpPr>
        <p:spPr>
          <a:xfrm>
            <a:off x="609600" y="152400"/>
            <a:ext cx="7658100" cy="461665"/>
          </a:xfrm>
          <a:prstGeom prst="rect">
            <a:avLst/>
          </a:prstGeom>
          <a:noFill/>
        </p:spPr>
        <p:txBody>
          <a:bodyPr wrap="square" rtlCol="0">
            <a:spAutoFit/>
          </a:bodyPr>
          <a:lstStyle/>
          <a:p>
            <a:pPr algn="ctr"/>
            <a:r>
              <a:rPr lang="en-US" sz="2400" b="1" dirty="0" smtClean="0"/>
              <a:t>IGRA and Risk for Progression to TB Disease in Adolescents</a:t>
            </a:r>
            <a:endParaRPr lang="en-US" sz="2400" b="1" dirty="0"/>
          </a:p>
        </p:txBody>
      </p:sp>
      <p:sp>
        <p:nvSpPr>
          <p:cNvPr id="5" name="Oval 4"/>
          <p:cNvSpPr/>
          <p:nvPr/>
        </p:nvSpPr>
        <p:spPr>
          <a:xfrm>
            <a:off x="3683000" y="1638300"/>
            <a:ext cx="850521" cy="18990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17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9BA1787-34E9-4242-B526-7F41241E79DE}" type="slidenum">
              <a:rPr lang="en-US" smtClean="0"/>
              <a:t>7</a:t>
            </a:fld>
            <a:endParaRPr lang="en-US" dirty="0"/>
          </a:p>
        </p:txBody>
      </p:sp>
      <p:pic>
        <p:nvPicPr>
          <p:cNvPr id="40" name="Picture 39" descr="Screen shot 2011-02-16 at 12.35.5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56350"/>
            <a:ext cx="1227381" cy="513090"/>
          </a:xfrm>
          <a:prstGeom prst="rect">
            <a:avLst/>
          </a:prstGeom>
        </p:spPr>
      </p:pic>
      <p:sp>
        <p:nvSpPr>
          <p:cNvPr id="2" name="TextBox 1"/>
          <p:cNvSpPr txBox="1"/>
          <p:nvPr/>
        </p:nvSpPr>
        <p:spPr>
          <a:xfrm>
            <a:off x="711200" y="4522910"/>
            <a:ext cx="4603617" cy="1754327"/>
          </a:xfrm>
          <a:prstGeom prst="rect">
            <a:avLst/>
          </a:prstGeom>
          <a:noFill/>
          <a:ln>
            <a:solidFill>
              <a:srgbClr val="000000"/>
            </a:solidFill>
          </a:ln>
        </p:spPr>
        <p:txBody>
          <a:bodyPr wrap="square" rtlCol="0">
            <a:spAutoFit/>
          </a:bodyPr>
          <a:lstStyle/>
          <a:p>
            <a:pPr algn="ctr"/>
            <a:r>
              <a:rPr lang="en-US" dirty="0" smtClean="0"/>
              <a:t>IGRA converters with highest quantitative interferon </a:t>
            </a:r>
            <a:r>
              <a:rPr lang="en-US" dirty="0" err="1" smtClean="0"/>
              <a:t>γ</a:t>
            </a:r>
            <a:r>
              <a:rPr lang="en-US" dirty="0" smtClean="0"/>
              <a:t> concentration (&gt;4IU/mL)</a:t>
            </a:r>
          </a:p>
          <a:p>
            <a:pPr algn="ctr"/>
            <a:r>
              <a:rPr lang="en-US" dirty="0" smtClean="0"/>
              <a:t>	</a:t>
            </a:r>
          </a:p>
          <a:p>
            <a:pPr algn="ctr"/>
            <a:r>
              <a:rPr lang="en-US" dirty="0"/>
              <a:t>	</a:t>
            </a:r>
            <a:r>
              <a:rPr lang="en-US" dirty="0" smtClean="0"/>
              <a:t>Less </a:t>
            </a:r>
            <a:r>
              <a:rPr lang="en-US" dirty="0"/>
              <a:t>likely to revert on subsequent test</a:t>
            </a:r>
          </a:p>
          <a:p>
            <a:pPr algn="ctr"/>
            <a:r>
              <a:rPr lang="en-US" dirty="0"/>
              <a:t>	</a:t>
            </a:r>
            <a:r>
              <a:rPr lang="en-US" dirty="0" smtClean="0"/>
              <a:t>40 x higher TB disease risk than IGRA-</a:t>
            </a:r>
          </a:p>
          <a:p>
            <a:pPr algn="ctr"/>
            <a:r>
              <a:rPr lang="en-US" dirty="0"/>
              <a:t>	</a:t>
            </a:r>
            <a:r>
              <a:rPr lang="en-US" dirty="0" smtClean="0"/>
              <a:t>Incipient TB disease?</a:t>
            </a:r>
          </a:p>
        </p:txBody>
      </p:sp>
      <p:pic>
        <p:nvPicPr>
          <p:cNvPr id="10" name="Picture 9"/>
          <p:cNvPicPr>
            <a:picLocks noChangeAspect="1"/>
          </p:cNvPicPr>
          <p:nvPr/>
        </p:nvPicPr>
        <p:blipFill>
          <a:blip r:embed="rId4"/>
          <a:stretch>
            <a:fillRect/>
          </a:stretch>
        </p:blipFill>
        <p:spPr>
          <a:xfrm>
            <a:off x="609600" y="792899"/>
            <a:ext cx="4063999" cy="3353255"/>
          </a:xfrm>
          <a:prstGeom prst="rect">
            <a:avLst/>
          </a:prstGeom>
        </p:spPr>
      </p:pic>
      <p:sp>
        <p:nvSpPr>
          <p:cNvPr id="11" name="TextBox 10"/>
          <p:cNvSpPr txBox="1"/>
          <p:nvPr/>
        </p:nvSpPr>
        <p:spPr>
          <a:xfrm>
            <a:off x="959362" y="4146154"/>
            <a:ext cx="3497959" cy="307777"/>
          </a:xfrm>
          <a:prstGeom prst="rect">
            <a:avLst/>
          </a:prstGeom>
          <a:noFill/>
        </p:spPr>
        <p:txBody>
          <a:bodyPr wrap="square" rtlCol="0">
            <a:spAutoFit/>
          </a:bodyPr>
          <a:lstStyle/>
          <a:p>
            <a:r>
              <a:rPr lang="en-US" sz="1400" i="1" dirty="0" smtClean="0"/>
              <a:t>Andrews, Lancet Respiratory Medicine 2017</a:t>
            </a:r>
            <a:endParaRPr lang="en-US" sz="1400" i="1" dirty="0"/>
          </a:p>
        </p:txBody>
      </p:sp>
      <p:sp>
        <p:nvSpPr>
          <p:cNvPr id="12" name="TextBox 11"/>
          <p:cNvSpPr txBox="1"/>
          <p:nvPr/>
        </p:nvSpPr>
        <p:spPr>
          <a:xfrm>
            <a:off x="609600" y="152400"/>
            <a:ext cx="7658100" cy="461665"/>
          </a:xfrm>
          <a:prstGeom prst="rect">
            <a:avLst/>
          </a:prstGeom>
          <a:noFill/>
        </p:spPr>
        <p:txBody>
          <a:bodyPr wrap="square" rtlCol="0">
            <a:spAutoFit/>
          </a:bodyPr>
          <a:lstStyle/>
          <a:p>
            <a:pPr algn="ctr"/>
            <a:r>
              <a:rPr lang="en-US" sz="2400" b="1" dirty="0" smtClean="0"/>
              <a:t>IGRA and Risk for Progression to TB Disease in Infants</a:t>
            </a:r>
            <a:endParaRPr lang="en-US" sz="2400" b="1" dirty="0"/>
          </a:p>
        </p:txBody>
      </p:sp>
      <p:pic>
        <p:nvPicPr>
          <p:cNvPr id="3" name="Picture 2"/>
          <p:cNvPicPr>
            <a:picLocks noChangeAspect="1"/>
          </p:cNvPicPr>
          <p:nvPr/>
        </p:nvPicPr>
        <p:blipFill>
          <a:blip r:embed="rId5"/>
          <a:stretch>
            <a:fillRect/>
          </a:stretch>
        </p:blipFill>
        <p:spPr>
          <a:xfrm>
            <a:off x="5677692" y="829678"/>
            <a:ext cx="2780508" cy="2530812"/>
          </a:xfrm>
          <a:prstGeom prst="rect">
            <a:avLst/>
          </a:prstGeom>
        </p:spPr>
      </p:pic>
      <p:pic>
        <p:nvPicPr>
          <p:cNvPr id="5" name="Picture 4"/>
          <p:cNvPicPr>
            <a:picLocks noChangeAspect="1"/>
          </p:cNvPicPr>
          <p:nvPr/>
        </p:nvPicPr>
        <p:blipFill>
          <a:blip r:embed="rId6"/>
          <a:stretch>
            <a:fillRect/>
          </a:stretch>
        </p:blipFill>
        <p:spPr>
          <a:xfrm>
            <a:off x="5677692" y="3541408"/>
            <a:ext cx="2780508" cy="2605392"/>
          </a:xfrm>
          <a:prstGeom prst="rect">
            <a:avLst/>
          </a:prstGeom>
        </p:spPr>
      </p:pic>
    </p:spTree>
    <p:extLst>
      <p:ext uri="{BB962C8B-B14F-4D97-AF65-F5344CB8AC3E}">
        <p14:creationId xmlns:p14="http://schemas.microsoft.com/office/powerpoint/2010/main" val="407782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Satvi Logo"/>
          <p:cNvPicPr>
            <a:picLocks noChangeAspect="1" noChangeArrowheads="1"/>
          </p:cNvPicPr>
          <p:nvPr/>
        </p:nvPicPr>
        <p:blipFill>
          <a:blip r:embed="rId3">
            <a:lum contrast="12000"/>
          </a:blip>
          <a:srcRect/>
          <a:stretch>
            <a:fillRect/>
          </a:stretch>
        </p:blipFill>
        <p:spPr bwMode="auto">
          <a:xfrm>
            <a:off x="0" y="6369577"/>
            <a:ext cx="1036638" cy="438150"/>
          </a:xfrm>
          <a:prstGeom prst="rect">
            <a:avLst/>
          </a:prstGeom>
          <a:noFill/>
          <a:ln w="9525">
            <a:noFill/>
            <a:miter lim="800000"/>
            <a:headEnd/>
            <a:tailEnd/>
          </a:ln>
        </p:spPr>
      </p:pic>
      <p:sp>
        <p:nvSpPr>
          <p:cNvPr id="22" name="Text Box 4"/>
          <p:cNvSpPr txBox="1">
            <a:spLocks noChangeArrowheads="1"/>
          </p:cNvSpPr>
          <p:nvPr/>
        </p:nvSpPr>
        <p:spPr bwMode="auto">
          <a:xfrm>
            <a:off x="60097" y="126225"/>
            <a:ext cx="4492846" cy="307777"/>
          </a:xfrm>
          <a:prstGeom prst="rect">
            <a:avLst/>
          </a:prstGeom>
          <a:noFill/>
          <a:ln w="9525">
            <a:noFill/>
            <a:miter lim="800000"/>
            <a:headEnd/>
            <a:tailEnd/>
          </a:ln>
        </p:spPr>
        <p:txBody>
          <a:bodyPr wrap="square">
            <a:prstTxWarp prst="textNoShape">
              <a:avLst/>
            </a:prstTxWarp>
            <a:spAutoFit/>
          </a:bodyPr>
          <a:lstStyle/>
          <a:p>
            <a:pPr algn="ctr">
              <a:spcBef>
                <a:spcPts val="400"/>
              </a:spcBef>
            </a:pPr>
            <a:r>
              <a:rPr lang="en-US" sz="1400" b="1" dirty="0" smtClean="0">
                <a:latin typeface="Arial"/>
                <a:cs typeface="Arial"/>
              </a:rPr>
              <a:t>Adapted from Barry 3</a:t>
            </a:r>
            <a:r>
              <a:rPr lang="en-US" sz="1400" b="1" baseline="30000" dirty="0" smtClean="0">
                <a:latin typeface="Arial"/>
                <a:cs typeface="Arial"/>
              </a:rPr>
              <a:t>rd</a:t>
            </a:r>
            <a:r>
              <a:rPr lang="en-US" sz="1400" b="1" dirty="0" smtClean="0">
                <a:latin typeface="Arial"/>
                <a:cs typeface="Arial"/>
              </a:rPr>
              <a:t> et al,. Nat Rev Micro 2009</a:t>
            </a:r>
          </a:p>
        </p:txBody>
      </p:sp>
      <p:sp>
        <p:nvSpPr>
          <p:cNvPr id="3" name="Slide Number Placeholder 2"/>
          <p:cNvSpPr>
            <a:spLocks noGrp="1"/>
          </p:cNvSpPr>
          <p:nvPr>
            <p:ph type="sldNum" sz="quarter" idx="12"/>
          </p:nvPr>
        </p:nvSpPr>
        <p:spPr>
          <a:xfrm>
            <a:off x="6313023" y="4952968"/>
            <a:ext cx="2133600" cy="365125"/>
          </a:xfrm>
        </p:spPr>
        <p:txBody>
          <a:bodyPr/>
          <a:lstStyle/>
          <a:p>
            <a:fld id="{19BA1787-34E9-4242-B526-7F41241E79DE}" type="slidenum">
              <a:rPr lang="en-US" smtClean="0"/>
              <a:t>8</a:t>
            </a:fld>
            <a:endParaRPr lang="en-US"/>
          </a:p>
        </p:txBody>
      </p:sp>
      <p:sp>
        <p:nvSpPr>
          <p:cNvPr id="4" name="TextBox 3"/>
          <p:cNvSpPr txBox="1"/>
          <p:nvPr/>
        </p:nvSpPr>
        <p:spPr>
          <a:xfrm>
            <a:off x="134471" y="2796609"/>
            <a:ext cx="8953500" cy="1815882"/>
          </a:xfrm>
          <a:prstGeom prst="rect">
            <a:avLst/>
          </a:prstGeom>
          <a:noFill/>
        </p:spPr>
        <p:txBody>
          <a:bodyPr wrap="square" rtlCol="0">
            <a:spAutoFit/>
          </a:bodyPr>
          <a:lstStyle/>
          <a:p>
            <a:r>
              <a:rPr lang="en-US" sz="2800" dirty="0" smtClean="0"/>
              <a:t>		</a:t>
            </a:r>
            <a:endParaRPr lang="en-US" sz="2800" dirty="0"/>
          </a:p>
          <a:p>
            <a:r>
              <a:rPr lang="en-US" sz="2800" dirty="0" smtClean="0"/>
              <a:t>											</a:t>
            </a:r>
            <a:endParaRPr lang="en-US" sz="2800" dirty="0"/>
          </a:p>
          <a:p>
            <a:r>
              <a:rPr lang="en-US" sz="2800" dirty="0" smtClean="0"/>
              <a:t>													</a:t>
            </a:r>
          </a:p>
          <a:p>
            <a:r>
              <a:rPr lang="en-US" sz="2800" dirty="0"/>
              <a:t>	</a:t>
            </a:r>
            <a:r>
              <a:rPr lang="en-US" sz="2800" dirty="0" smtClean="0"/>
              <a:t>											</a:t>
            </a:r>
            <a:endParaRPr lang="en-US" sz="2000" dirty="0"/>
          </a:p>
        </p:txBody>
      </p:sp>
      <p:grpSp>
        <p:nvGrpSpPr>
          <p:cNvPr id="11" name="Group 10"/>
          <p:cNvGrpSpPr/>
          <p:nvPr/>
        </p:nvGrpSpPr>
        <p:grpSpPr>
          <a:xfrm>
            <a:off x="855684" y="2792205"/>
            <a:ext cx="7590939" cy="2576720"/>
            <a:chOff x="1283229" y="1823474"/>
            <a:chExt cx="6323943" cy="1367215"/>
          </a:xfrm>
        </p:grpSpPr>
        <p:sp>
          <p:nvSpPr>
            <p:cNvPr id="7" name="TextBox 6"/>
            <p:cNvSpPr txBox="1"/>
            <p:nvPr/>
          </p:nvSpPr>
          <p:spPr>
            <a:xfrm>
              <a:off x="2893888" y="1823474"/>
              <a:ext cx="1041001" cy="538914"/>
            </a:xfrm>
            <a:prstGeom prst="rect">
              <a:avLst/>
            </a:prstGeom>
            <a:solidFill>
              <a:srgbClr val="FEFC0A"/>
            </a:solidFill>
            <a:ln>
              <a:solidFill>
                <a:srgbClr val="000000"/>
              </a:solidFill>
            </a:ln>
          </p:spPr>
          <p:txBody>
            <a:bodyPr wrap="square" rtlCol="0">
              <a:spAutoFit/>
            </a:bodyPr>
            <a:lstStyle/>
            <a:p>
              <a:pPr algn="ctr"/>
              <a:r>
                <a:rPr lang="en-US" sz="1400" b="1" dirty="0" smtClean="0">
                  <a:latin typeface="Arial"/>
                  <a:cs typeface="Arial"/>
                </a:rPr>
                <a:t>Quiescent</a:t>
              </a:r>
            </a:p>
            <a:p>
              <a:pPr algn="ctr"/>
              <a:r>
                <a:rPr lang="en-US" sz="1400" b="1" dirty="0" smtClean="0">
                  <a:latin typeface="Arial"/>
                  <a:cs typeface="Arial"/>
                </a:rPr>
                <a:t>Infection</a:t>
              </a:r>
            </a:p>
            <a:p>
              <a:pPr algn="ctr"/>
              <a:endParaRPr lang="en-US" sz="1400" b="1" dirty="0" smtClean="0">
                <a:latin typeface="Arial"/>
                <a:cs typeface="Arial"/>
              </a:endParaRPr>
            </a:p>
            <a:p>
              <a:pPr algn="ctr"/>
              <a:endParaRPr lang="en-US" b="1" dirty="0">
                <a:latin typeface="Arial"/>
                <a:cs typeface="Arial"/>
              </a:endParaRPr>
            </a:p>
          </p:txBody>
        </p:sp>
        <p:grpSp>
          <p:nvGrpSpPr>
            <p:cNvPr id="10" name="Group 9"/>
            <p:cNvGrpSpPr/>
            <p:nvPr/>
          </p:nvGrpSpPr>
          <p:grpSpPr>
            <a:xfrm>
              <a:off x="1283229" y="1835416"/>
              <a:ext cx="6323943" cy="1355273"/>
              <a:chOff x="1283229" y="1835416"/>
              <a:chExt cx="6323943" cy="1355273"/>
            </a:xfrm>
          </p:grpSpPr>
          <p:sp>
            <p:nvSpPr>
              <p:cNvPr id="20" name="TextBox 19"/>
              <p:cNvSpPr txBox="1"/>
              <p:nvPr/>
            </p:nvSpPr>
            <p:spPr>
              <a:xfrm>
                <a:off x="2893887" y="3027382"/>
                <a:ext cx="4713285" cy="163307"/>
              </a:xfrm>
              <a:prstGeom prst="rect">
                <a:avLst/>
              </a:prstGeom>
              <a:solidFill>
                <a:srgbClr val="FEFC0A"/>
              </a:solidFill>
              <a:ln>
                <a:solidFill>
                  <a:srgbClr val="000000"/>
                </a:solidFill>
              </a:ln>
            </p:spPr>
            <p:txBody>
              <a:bodyPr wrap="square" rtlCol="0">
                <a:spAutoFit/>
              </a:bodyPr>
              <a:lstStyle/>
              <a:p>
                <a:pPr algn="ctr"/>
                <a:r>
                  <a:rPr lang="en-US" sz="1400" b="1" dirty="0" smtClean="0">
                    <a:latin typeface="Arial"/>
                    <a:cs typeface="Arial"/>
                  </a:rPr>
                  <a:t>Interferon-gamma release assay (IGRA) + </a:t>
                </a:r>
                <a:endParaRPr lang="en-US" sz="1400" b="1" dirty="0">
                  <a:latin typeface="Arial"/>
                  <a:cs typeface="Arial"/>
                </a:endParaRPr>
              </a:p>
            </p:txBody>
          </p:sp>
          <p:sp>
            <p:nvSpPr>
              <p:cNvPr id="23" name="TextBox 22"/>
              <p:cNvSpPr txBox="1"/>
              <p:nvPr/>
            </p:nvSpPr>
            <p:spPr>
              <a:xfrm>
                <a:off x="1283229" y="1835416"/>
                <a:ext cx="1469495" cy="506252"/>
              </a:xfrm>
              <a:prstGeom prst="rect">
                <a:avLst/>
              </a:prstGeom>
              <a:solidFill>
                <a:srgbClr val="008000"/>
              </a:solidFill>
              <a:ln>
                <a:solidFill>
                  <a:srgbClr val="000000"/>
                </a:solidFill>
              </a:ln>
            </p:spPr>
            <p:txBody>
              <a:bodyPr wrap="square" rtlCol="0">
                <a:spAutoFit/>
              </a:bodyPr>
              <a:lstStyle/>
              <a:p>
                <a:pPr algn="ctr"/>
                <a:r>
                  <a:rPr lang="en-US" sz="1400" b="1" dirty="0" smtClean="0">
                    <a:latin typeface="Arial"/>
                    <a:cs typeface="Arial"/>
                  </a:rPr>
                  <a:t>MTB exposure</a:t>
                </a:r>
              </a:p>
              <a:p>
                <a:pPr algn="ctr"/>
                <a:endParaRPr lang="en-US" sz="1400" b="1" dirty="0">
                  <a:latin typeface="Arial"/>
                  <a:cs typeface="Arial"/>
                </a:endParaRPr>
              </a:p>
              <a:p>
                <a:pPr algn="ctr"/>
                <a:endParaRPr lang="en-US" sz="1400" b="1" dirty="0" smtClean="0">
                  <a:latin typeface="Arial"/>
                  <a:cs typeface="Arial"/>
                </a:endParaRPr>
              </a:p>
              <a:p>
                <a:pPr algn="ctr"/>
                <a:endParaRPr lang="en-US" sz="1400" b="1" dirty="0" smtClean="0">
                  <a:latin typeface="Arial"/>
                  <a:cs typeface="Arial"/>
                </a:endParaRPr>
              </a:p>
            </p:txBody>
          </p:sp>
        </p:grpSp>
      </p:grpSp>
      <p:sp>
        <p:nvSpPr>
          <p:cNvPr id="15" name="TextBox 14"/>
          <p:cNvSpPr txBox="1"/>
          <p:nvPr/>
        </p:nvSpPr>
        <p:spPr>
          <a:xfrm>
            <a:off x="6682716" y="4069121"/>
            <a:ext cx="1763907" cy="307777"/>
          </a:xfrm>
          <a:prstGeom prst="rect">
            <a:avLst/>
          </a:prstGeom>
          <a:solidFill>
            <a:srgbClr val="FB0008"/>
          </a:solidFill>
          <a:ln>
            <a:solidFill>
              <a:srgbClr val="000000"/>
            </a:solidFill>
          </a:ln>
        </p:spPr>
        <p:txBody>
          <a:bodyPr wrap="square" rtlCol="0">
            <a:spAutoFit/>
          </a:bodyPr>
          <a:lstStyle/>
          <a:p>
            <a:pPr algn="ctr"/>
            <a:r>
              <a:rPr lang="en-US" sz="1400" b="1" dirty="0" smtClean="0">
                <a:latin typeface="Arial"/>
                <a:cs typeface="Arial"/>
              </a:rPr>
              <a:t>Symptoms</a:t>
            </a:r>
          </a:p>
        </p:txBody>
      </p:sp>
      <p:sp>
        <p:nvSpPr>
          <p:cNvPr id="17" name="TextBox 16"/>
          <p:cNvSpPr txBox="1"/>
          <p:nvPr/>
        </p:nvSpPr>
        <p:spPr>
          <a:xfrm>
            <a:off x="5334000" y="4572912"/>
            <a:ext cx="3112623" cy="307777"/>
          </a:xfrm>
          <a:prstGeom prst="rect">
            <a:avLst/>
          </a:prstGeom>
          <a:solidFill>
            <a:srgbClr val="F79646"/>
          </a:solidFill>
          <a:ln>
            <a:solidFill>
              <a:srgbClr val="000000"/>
            </a:solidFill>
          </a:ln>
        </p:spPr>
        <p:txBody>
          <a:bodyPr wrap="square" rtlCol="0">
            <a:spAutoFit/>
          </a:bodyPr>
          <a:lstStyle/>
          <a:p>
            <a:pPr algn="ctr"/>
            <a:r>
              <a:rPr lang="en-US" sz="1400" b="1" i="1" dirty="0" err="1" smtClean="0">
                <a:latin typeface="Arial"/>
                <a:cs typeface="Arial"/>
              </a:rPr>
              <a:t>M.tuberculosis</a:t>
            </a:r>
            <a:endParaRPr lang="en-US" sz="1400" b="1" dirty="0">
              <a:latin typeface="Arial"/>
              <a:cs typeface="Arial"/>
            </a:endParaRPr>
          </a:p>
        </p:txBody>
      </p:sp>
      <p:sp>
        <p:nvSpPr>
          <p:cNvPr id="18" name="Left-Right Arrow 17"/>
          <p:cNvSpPr/>
          <p:nvPr/>
        </p:nvSpPr>
        <p:spPr>
          <a:xfrm>
            <a:off x="3086101" y="1713232"/>
            <a:ext cx="4394199" cy="864868"/>
          </a:xfrm>
          <a:prstGeom prst="lef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Continuum of Infection &amp; Disease </a:t>
            </a:r>
            <a:endParaRPr lang="en-US" b="1" dirty="0">
              <a:solidFill>
                <a:schemeClr val="tx1"/>
              </a:solidFill>
            </a:endParaRPr>
          </a:p>
        </p:txBody>
      </p:sp>
      <p:pic>
        <p:nvPicPr>
          <p:cNvPr id="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684" y="1817962"/>
            <a:ext cx="1725224" cy="91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5"/>
          <a:stretch>
            <a:fillRect/>
          </a:stretch>
        </p:blipFill>
        <p:spPr>
          <a:xfrm>
            <a:off x="7611224" y="1713232"/>
            <a:ext cx="835399" cy="905016"/>
          </a:xfrm>
          <a:prstGeom prst="rect">
            <a:avLst/>
          </a:prstGeom>
        </p:spPr>
      </p:pic>
      <p:sp>
        <p:nvSpPr>
          <p:cNvPr id="26" name="TextBox 25"/>
          <p:cNvSpPr txBox="1"/>
          <p:nvPr/>
        </p:nvSpPr>
        <p:spPr>
          <a:xfrm>
            <a:off x="4191000" y="2807592"/>
            <a:ext cx="1143000" cy="1015663"/>
          </a:xfrm>
          <a:prstGeom prst="rect">
            <a:avLst/>
          </a:prstGeom>
          <a:noFill/>
          <a:ln>
            <a:solidFill>
              <a:srgbClr val="000000"/>
            </a:solidFill>
            <a:prstDash val="dash"/>
          </a:ln>
        </p:spPr>
        <p:txBody>
          <a:bodyPr wrap="square" rtlCol="0">
            <a:spAutoFit/>
          </a:bodyPr>
          <a:lstStyle/>
          <a:p>
            <a:pPr algn="ctr"/>
            <a:r>
              <a:rPr lang="en-US" sz="1400" b="1" dirty="0" smtClean="0">
                <a:latin typeface="Arial"/>
                <a:cs typeface="Arial"/>
              </a:rPr>
              <a:t>Incipient TB </a:t>
            </a:r>
          </a:p>
          <a:p>
            <a:pPr algn="ctr"/>
            <a:endParaRPr lang="en-US" sz="1400" b="1" dirty="0" smtClean="0">
              <a:latin typeface="Arial"/>
              <a:cs typeface="Arial"/>
            </a:endParaRPr>
          </a:p>
          <a:p>
            <a:pPr algn="ctr"/>
            <a:endParaRPr lang="en-US" b="1" dirty="0">
              <a:latin typeface="Arial"/>
              <a:cs typeface="Arial"/>
            </a:endParaRPr>
          </a:p>
        </p:txBody>
      </p:sp>
      <p:sp>
        <p:nvSpPr>
          <p:cNvPr id="27" name="TextBox 26"/>
          <p:cNvSpPr txBox="1"/>
          <p:nvPr/>
        </p:nvSpPr>
        <p:spPr>
          <a:xfrm>
            <a:off x="5422900" y="2807592"/>
            <a:ext cx="1160665" cy="1015663"/>
          </a:xfrm>
          <a:prstGeom prst="rect">
            <a:avLst/>
          </a:prstGeom>
          <a:solidFill>
            <a:schemeClr val="accent6"/>
          </a:solidFill>
          <a:ln>
            <a:solidFill>
              <a:srgbClr val="000000"/>
            </a:solidFill>
          </a:ln>
        </p:spPr>
        <p:txBody>
          <a:bodyPr wrap="square" rtlCol="0">
            <a:spAutoFit/>
          </a:bodyPr>
          <a:lstStyle/>
          <a:p>
            <a:pPr algn="ctr"/>
            <a:r>
              <a:rPr lang="en-US" sz="1400" b="1" dirty="0" smtClean="0">
                <a:latin typeface="Arial"/>
                <a:cs typeface="Arial"/>
              </a:rPr>
              <a:t>Subclinical TB Disease</a:t>
            </a:r>
          </a:p>
          <a:p>
            <a:pPr algn="ctr"/>
            <a:endParaRPr lang="en-US" sz="1400" b="1" dirty="0" smtClean="0">
              <a:latin typeface="Arial"/>
              <a:cs typeface="Arial"/>
            </a:endParaRPr>
          </a:p>
          <a:p>
            <a:pPr algn="ctr"/>
            <a:endParaRPr lang="en-US" b="1" dirty="0">
              <a:latin typeface="Arial"/>
              <a:cs typeface="Arial"/>
            </a:endParaRPr>
          </a:p>
        </p:txBody>
      </p:sp>
      <p:sp>
        <p:nvSpPr>
          <p:cNvPr id="28" name="TextBox 27"/>
          <p:cNvSpPr txBox="1">
            <a:spLocks noChangeAspect="1"/>
          </p:cNvSpPr>
          <p:nvPr/>
        </p:nvSpPr>
        <p:spPr>
          <a:xfrm>
            <a:off x="6682715" y="2809305"/>
            <a:ext cx="1874542" cy="1015663"/>
          </a:xfrm>
          <a:prstGeom prst="rect">
            <a:avLst/>
          </a:prstGeom>
          <a:solidFill>
            <a:srgbClr val="FF0000"/>
          </a:solidFill>
          <a:ln>
            <a:solidFill>
              <a:srgbClr val="000000"/>
            </a:solidFill>
          </a:ln>
        </p:spPr>
        <p:txBody>
          <a:bodyPr wrap="square" rtlCol="0">
            <a:spAutoFit/>
          </a:bodyPr>
          <a:lstStyle/>
          <a:p>
            <a:pPr algn="ctr"/>
            <a:r>
              <a:rPr lang="en-US" sz="1400" b="1" dirty="0" smtClean="0">
                <a:latin typeface="Arial"/>
                <a:cs typeface="Arial"/>
              </a:rPr>
              <a:t>Clinical TB Disease</a:t>
            </a:r>
            <a:endParaRPr lang="en-US" sz="1400" b="1" dirty="0">
              <a:latin typeface="Arial"/>
              <a:cs typeface="Arial"/>
            </a:endParaRPr>
          </a:p>
          <a:p>
            <a:pPr algn="ctr"/>
            <a:endParaRPr lang="en-US" b="1" dirty="0" smtClean="0">
              <a:latin typeface="Arial"/>
              <a:cs typeface="Arial"/>
            </a:endParaRPr>
          </a:p>
          <a:p>
            <a:pPr algn="ctr"/>
            <a:endParaRPr lang="en-US" sz="1400" b="1" dirty="0" smtClean="0">
              <a:latin typeface="Arial"/>
              <a:cs typeface="Arial"/>
            </a:endParaRPr>
          </a:p>
          <a:p>
            <a:pPr algn="ctr"/>
            <a:endParaRPr lang="en-US" sz="1400" b="1" dirty="0" smtClean="0">
              <a:latin typeface="Arial"/>
              <a:cs typeface="Arial"/>
            </a:endParaRPr>
          </a:p>
        </p:txBody>
      </p:sp>
      <p:sp>
        <p:nvSpPr>
          <p:cNvPr id="29" name="TextBox 28"/>
          <p:cNvSpPr txBox="1"/>
          <p:nvPr/>
        </p:nvSpPr>
        <p:spPr>
          <a:xfrm>
            <a:off x="355593" y="434002"/>
            <a:ext cx="8394699" cy="707886"/>
          </a:xfrm>
          <a:prstGeom prst="rect">
            <a:avLst/>
          </a:prstGeom>
          <a:noFill/>
        </p:spPr>
        <p:txBody>
          <a:bodyPr wrap="square" rtlCol="0">
            <a:spAutoFit/>
          </a:bodyPr>
          <a:lstStyle/>
          <a:p>
            <a:pPr algn="ctr"/>
            <a:endParaRPr lang="en-US" sz="2000" dirty="0"/>
          </a:p>
          <a:p>
            <a:pPr algn="ctr"/>
            <a:r>
              <a:rPr lang="en-US" sz="2000" dirty="0"/>
              <a:t>How </a:t>
            </a:r>
            <a:r>
              <a:rPr lang="en-US" sz="2000" dirty="0" smtClean="0"/>
              <a:t>to identify incipient TB before progression to infectious active disease?</a:t>
            </a:r>
            <a:endParaRPr lang="en-US" dirty="0"/>
          </a:p>
        </p:txBody>
      </p:sp>
    </p:spTree>
    <p:extLst>
      <p:ext uri="{BB962C8B-B14F-4D97-AF65-F5344CB8AC3E}">
        <p14:creationId xmlns:p14="http://schemas.microsoft.com/office/powerpoint/2010/main" val="8020045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082248"/>
            <a:ext cx="8001000" cy="4194425"/>
          </a:xfrm>
          <a:prstGeom prst="rect">
            <a:avLst/>
          </a:prstGeom>
          <a:noFill/>
          <a:ln w="9525">
            <a:noFill/>
            <a:miter lim="800000"/>
            <a:headEnd/>
            <a:tailEnd/>
          </a:ln>
        </p:spPr>
      </p:pic>
      <p:pic>
        <p:nvPicPr>
          <p:cNvPr id="10137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1077" y="609600"/>
            <a:ext cx="7429523" cy="1485900"/>
          </a:xfrm>
          <a:prstGeom prst="rect">
            <a:avLst/>
          </a:prstGeom>
          <a:noFill/>
          <a:ln w="9525">
            <a:noFill/>
            <a:miter lim="800000"/>
            <a:headEnd/>
            <a:tailEnd/>
          </a:ln>
        </p:spPr>
      </p:pic>
      <p:sp>
        <p:nvSpPr>
          <p:cNvPr id="5" name="TextBox 4"/>
          <p:cNvSpPr txBox="1"/>
          <p:nvPr/>
        </p:nvSpPr>
        <p:spPr>
          <a:xfrm>
            <a:off x="1371600" y="6258580"/>
            <a:ext cx="1948610" cy="523220"/>
          </a:xfrm>
          <a:prstGeom prst="rect">
            <a:avLst/>
          </a:prstGeom>
          <a:solidFill>
            <a:schemeClr val="bg1"/>
          </a:solidFill>
        </p:spPr>
        <p:txBody>
          <a:bodyPr wrap="none" rtlCol="0">
            <a:spAutoFit/>
          </a:bodyPr>
          <a:lstStyle/>
          <a:p>
            <a:r>
              <a:rPr lang="en-US" sz="1400" dirty="0" smtClean="0">
                <a:solidFill>
                  <a:srgbClr val="FF0000"/>
                </a:solidFill>
              </a:rPr>
              <a:t>Red = Higher expression</a:t>
            </a:r>
          </a:p>
          <a:p>
            <a:r>
              <a:rPr lang="en-US" sz="1400" dirty="0" smtClean="0">
                <a:solidFill>
                  <a:srgbClr val="232F84"/>
                </a:solidFill>
              </a:rPr>
              <a:t>Blue = Lower expression</a:t>
            </a:r>
            <a:endParaRPr lang="en-US" sz="1400" dirty="0">
              <a:solidFill>
                <a:srgbClr val="232F84"/>
              </a:solidFill>
            </a:endParaRPr>
          </a:p>
        </p:txBody>
      </p:sp>
      <p:sp>
        <p:nvSpPr>
          <p:cNvPr id="6" name="Title 1"/>
          <p:cNvSpPr txBox="1">
            <a:spLocks/>
          </p:cNvSpPr>
          <p:nvPr/>
        </p:nvSpPr>
        <p:spPr>
          <a:xfrm>
            <a:off x="4820646" y="37196"/>
            <a:ext cx="4323354" cy="75324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b="1" dirty="0" smtClean="0">
                <a:solidFill>
                  <a:srgbClr val="000000"/>
                </a:solidFill>
                <a:latin typeface="Century Gothic"/>
                <a:cs typeface="Century Gothic"/>
              </a:rPr>
              <a:t>2,515 genes differentially expressed </a:t>
            </a:r>
          </a:p>
          <a:p>
            <a:r>
              <a:rPr lang="en-US" sz="1800" b="1" dirty="0" smtClean="0">
                <a:solidFill>
                  <a:srgbClr val="000000"/>
                </a:solidFill>
                <a:latin typeface="Century Gothic"/>
                <a:cs typeface="Century Gothic"/>
              </a:rPr>
              <a:t>TB </a:t>
            </a:r>
            <a:r>
              <a:rPr lang="en-US" sz="1800" b="1" dirty="0" err="1" smtClean="0">
                <a:solidFill>
                  <a:srgbClr val="000000"/>
                </a:solidFill>
                <a:latin typeface="Century Gothic"/>
                <a:cs typeface="Century Gothic"/>
              </a:rPr>
              <a:t>progressors</a:t>
            </a:r>
            <a:r>
              <a:rPr lang="en-US" sz="1800" b="1" dirty="0" smtClean="0">
                <a:solidFill>
                  <a:srgbClr val="000000"/>
                </a:solidFill>
                <a:latin typeface="Century Gothic"/>
                <a:cs typeface="Century Gothic"/>
              </a:rPr>
              <a:t> </a:t>
            </a:r>
            <a:r>
              <a:rPr lang="en-US" sz="1800" b="1" dirty="0" err="1" smtClean="0">
                <a:solidFill>
                  <a:srgbClr val="000000"/>
                </a:solidFill>
                <a:latin typeface="Century Gothic"/>
                <a:cs typeface="Century Gothic"/>
              </a:rPr>
              <a:t>vs</a:t>
            </a:r>
            <a:r>
              <a:rPr lang="en-US" sz="1800" b="1" dirty="0" smtClean="0">
                <a:solidFill>
                  <a:srgbClr val="000000"/>
                </a:solidFill>
                <a:latin typeface="Century Gothic"/>
                <a:cs typeface="Century Gothic"/>
              </a:rPr>
              <a:t> controls</a:t>
            </a:r>
            <a:endParaRPr lang="en-US" sz="1800" b="1" dirty="0">
              <a:solidFill>
                <a:srgbClr val="000000"/>
              </a:solidFill>
              <a:latin typeface="Century Gothic"/>
              <a:cs typeface="Century Gothic"/>
            </a:endParaRPr>
          </a:p>
        </p:txBody>
      </p:sp>
      <p:pic>
        <p:nvPicPr>
          <p:cNvPr id="7" name="Picture 6" descr="Satvi Logo"/>
          <p:cNvPicPr>
            <a:picLocks noChangeAspect="1" noChangeArrowheads="1"/>
          </p:cNvPicPr>
          <p:nvPr/>
        </p:nvPicPr>
        <p:blipFill>
          <a:blip r:embed="rId5">
            <a:lum contrast="12000"/>
          </a:blip>
          <a:srcRect/>
          <a:stretch>
            <a:fillRect/>
          </a:stretch>
        </p:blipFill>
        <p:spPr bwMode="auto">
          <a:xfrm>
            <a:off x="34925" y="6375400"/>
            <a:ext cx="1036638" cy="438150"/>
          </a:xfrm>
          <a:prstGeom prst="rect">
            <a:avLst/>
          </a:prstGeom>
          <a:noFill/>
          <a:ln w="9525">
            <a:noFill/>
            <a:miter lim="800000"/>
            <a:headEnd/>
            <a:tailEnd/>
          </a:ln>
        </p:spPr>
      </p:pic>
      <p:sp>
        <p:nvSpPr>
          <p:cNvPr id="8" name="TextBox 7"/>
          <p:cNvSpPr txBox="1"/>
          <p:nvPr/>
        </p:nvSpPr>
        <p:spPr>
          <a:xfrm>
            <a:off x="4275667" y="1759387"/>
            <a:ext cx="1072444" cy="369332"/>
          </a:xfrm>
          <a:prstGeom prst="rect">
            <a:avLst/>
          </a:prstGeom>
          <a:noFill/>
        </p:spPr>
        <p:txBody>
          <a:bodyPr wrap="square" rtlCol="0">
            <a:spAutoFit/>
          </a:bodyPr>
          <a:lstStyle/>
          <a:p>
            <a:r>
              <a:rPr lang="en-US" b="1" dirty="0" smtClean="0">
                <a:solidFill>
                  <a:srgbClr val="800000"/>
                </a:solidFill>
              </a:rPr>
              <a:t>Cases</a:t>
            </a:r>
            <a:endParaRPr lang="en-US" b="1" dirty="0">
              <a:solidFill>
                <a:srgbClr val="800000"/>
              </a:solidFill>
            </a:endParaRPr>
          </a:p>
        </p:txBody>
      </p:sp>
      <p:sp>
        <p:nvSpPr>
          <p:cNvPr id="9" name="TextBox 8"/>
          <p:cNvSpPr txBox="1"/>
          <p:nvPr/>
        </p:nvSpPr>
        <p:spPr>
          <a:xfrm>
            <a:off x="2142066" y="1759387"/>
            <a:ext cx="1072444" cy="369332"/>
          </a:xfrm>
          <a:prstGeom prst="rect">
            <a:avLst/>
          </a:prstGeom>
          <a:noFill/>
        </p:spPr>
        <p:txBody>
          <a:bodyPr wrap="square" rtlCol="0">
            <a:spAutoFit/>
          </a:bodyPr>
          <a:lstStyle/>
          <a:p>
            <a:r>
              <a:rPr lang="en-US" b="1" dirty="0" smtClean="0">
                <a:solidFill>
                  <a:srgbClr val="0000FF"/>
                </a:solidFill>
              </a:rPr>
              <a:t>Controls</a:t>
            </a:r>
            <a:endParaRPr lang="en-US" b="1" dirty="0">
              <a:solidFill>
                <a:srgbClr val="0000FF"/>
              </a:solidFill>
            </a:endParaRPr>
          </a:p>
        </p:txBody>
      </p:sp>
      <p:sp>
        <p:nvSpPr>
          <p:cNvPr id="10" name="TextBox 9"/>
          <p:cNvSpPr txBox="1"/>
          <p:nvPr/>
        </p:nvSpPr>
        <p:spPr>
          <a:xfrm>
            <a:off x="7490177" y="1755343"/>
            <a:ext cx="1072444" cy="369332"/>
          </a:xfrm>
          <a:prstGeom prst="rect">
            <a:avLst/>
          </a:prstGeom>
          <a:noFill/>
        </p:spPr>
        <p:txBody>
          <a:bodyPr wrap="square" rtlCol="0">
            <a:spAutoFit/>
          </a:bodyPr>
          <a:lstStyle/>
          <a:p>
            <a:r>
              <a:rPr lang="en-US" b="1" dirty="0" smtClean="0">
                <a:solidFill>
                  <a:srgbClr val="800000"/>
                </a:solidFill>
              </a:rPr>
              <a:t>Cases</a:t>
            </a:r>
            <a:endParaRPr lang="en-US" b="1" dirty="0">
              <a:solidFill>
                <a:srgbClr val="800000"/>
              </a:solidFill>
            </a:endParaRPr>
          </a:p>
        </p:txBody>
      </p:sp>
      <p:sp>
        <p:nvSpPr>
          <p:cNvPr id="11" name="TextBox 10"/>
          <p:cNvSpPr txBox="1"/>
          <p:nvPr/>
        </p:nvSpPr>
        <p:spPr>
          <a:xfrm>
            <a:off x="6175020" y="1760815"/>
            <a:ext cx="1072444" cy="369332"/>
          </a:xfrm>
          <a:prstGeom prst="rect">
            <a:avLst/>
          </a:prstGeom>
          <a:noFill/>
        </p:spPr>
        <p:txBody>
          <a:bodyPr wrap="square" rtlCol="0">
            <a:spAutoFit/>
          </a:bodyPr>
          <a:lstStyle/>
          <a:p>
            <a:r>
              <a:rPr lang="en-US" b="1" dirty="0" smtClean="0">
                <a:solidFill>
                  <a:srgbClr val="0000FF"/>
                </a:solidFill>
              </a:rPr>
              <a:t>Controls</a:t>
            </a:r>
            <a:endParaRPr lang="en-US" b="1" dirty="0">
              <a:solidFill>
                <a:srgbClr val="0000FF"/>
              </a:solidFill>
            </a:endParaRPr>
          </a:p>
        </p:txBody>
      </p:sp>
      <p:sp>
        <p:nvSpPr>
          <p:cNvPr id="2" name="Slide Number Placeholder 1"/>
          <p:cNvSpPr>
            <a:spLocks noGrp="1"/>
          </p:cNvSpPr>
          <p:nvPr>
            <p:ph type="sldNum" sz="quarter" idx="12"/>
          </p:nvPr>
        </p:nvSpPr>
        <p:spPr/>
        <p:txBody>
          <a:bodyPr/>
          <a:lstStyle/>
          <a:p>
            <a:fld id="{19BA1787-34E9-4242-B526-7F41241E79DE}" type="slidenum">
              <a:rPr lang="en-US" smtClean="0"/>
              <a:t>9</a:t>
            </a:fld>
            <a:endParaRPr lang="en-US"/>
          </a:p>
        </p:txBody>
      </p:sp>
      <p:sp>
        <p:nvSpPr>
          <p:cNvPr id="3" name="TextBox 2"/>
          <p:cNvSpPr txBox="1"/>
          <p:nvPr/>
        </p:nvSpPr>
        <p:spPr>
          <a:xfrm>
            <a:off x="3503453" y="6388171"/>
            <a:ext cx="4515222" cy="338554"/>
          </a:xfrm>
          <a:prstGeom prst="rect">
            <a:avLst/>
          </a:prstGeom>
          <a:noFill/>
        </p:spPr>
        <p:txBody>
          <a:bodyPr wrap="square" rtlCol="0">
            <a:spAutoFit/>
          </a:bodyPr>
          <a:lstStyle/>
          <a:p>
            <a:r>
              <a:rPr lang="en-US" sz="1600" dirty="0" smtClean="0"/>
              <a:t>*Also validation in household contacts (</a:t>
            </a:r>
            <a:r>
              <a:rPr lang="en-US" sz="1600" dirty="0" err="1" smtClean="0"/>
              <a:t>Walzl</a:t>
            </a:r>
            <a:r>
              <a:rPr lang="en-US" sz="1600" dirty="0" smtClean="0"/>
              <a:t>, GC6)</a:t>
            </a:r>
            <a:endParaRPr lang="en-US" sz="1600" dirty="0"/>
          </a:p>
        </p:txBody>
      </p:sp>
      <p:pic>
        <p:nvPicPr>
          <p:cNvPr id="13" name="Picture 12"/>
          <p:cNvPicPr>
            <a:picLocks noChangeAspect="1"/>
          </p:cNvPicPr>
          <p:nvPr/>
        </p:nvPicPr>
        <p:blipFill>
          <a:blip r:embed="rId6"/>
          <a:stretch>
            <a:fillRect/>
          </a:stretch>
        </p:blipFill>
        <p:spPr>
          <a:xfrm>
            <a:off x="34925" y="135898"/>
            <a:ext cx="3274464" cy="845860"/>
          </a:xfrm>
          <a:prstGeom prst="rect">
            <a:avLst/>
          </a:prstGeom>
        </p:spPr>
      </p:pic>
    </p:spTree>
    <p:extLst>
      <p:ext uri="{BB962C8B-B14F-4D97-AF65-F5344CB8AC3E}">
        <p14:creationId xmlns:p14="http://schemas.microsoft.com/office/powerpoint/2010/main" val="306714334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675</TotalTime>
  <Words>2208</Words>
  <Application>Microsoft Macintosh PowerPoint</Application>
  <PresentationFormat>On-screen Show (4:3)</PresentationFormat>
  <Paragraphs>484</Paragraphs>
  <Slides>32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TB risk classification model based on transcript ‘voting pairs’</vt:lpstr>
      <vt:lpstr>PowerPoint Presentation</vt:lpstr>
      <vt:lpstr>16-gene COR prognostic performance Discriminates TB cases from controls up to 18 months before diagnosis</vt:lpstr>
      <vt:lpstr>PowerPoint Presentation</vt:lpstr>
      <vt:lpstr>PowerPoint Presentation</vt:lpstr>
      <vt:lpstr>PowerPoint Presentation</vt:lpstr>
      <vt:lpstr>The landscape of TB preventive therapy has changed</vt:lpstr>
      <vt:lpstr>16-gene COR predicts incipient TB disease &gt;1 year before diagnosis  Performance maximal at diagnosis</vt:lpstr>
      <vt:lpstr>Does the 16-gene COR have diagnostic potential  as a triage test for undiagnosed 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Association between HIV viral load and  16-gene COR % vote</vt:lpstr>
      <vt:lpstr>PowerPoint Presentation</vt:lpstr>
      <vt:lpstr>Translation to Point of Care: Battery-operated qRT-PCR?  POC TB testing critical for mass screen &amp; treat campaigns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prognostic biomarkers to target TB preventive therapy</dc:title>
  <dc:creator>Mark Hatherill</dc:creator>
  <cp:lastModifiedBy>Mark Hatherill</cp:lastModifiedBy>
  <cp:revision>57</cp:revision>
  <dcterms:created xsi:type="dcterms:W3CDTF">2017-04-15T13:13:59Z</dcterms:created>
  <dcterms:modified xsi:type="dcterms:W3CDTF">2017-04-18T15:01:15Z</dcterms:modified>
</cp:coreProperties>
</file>