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61" r:id="rId5"/>
    <p:sldId id="290" r:id="rId6"/>
    <p:sldId id="293" r:id="rId7"/>
    <p:sldId id="308" r:id="rId8"/>
    <p:sldId id="304" r:id="rId9"/>
    <p:sldId id="305" r:id="rId10"/>
    <p:sldId id="306" r:id="rId11"/>
    <p:sldId id="307" r:id="rId12"/>
    <p:sldId id="303" r:id="rId13"/>
    <p:sldId id="309" r:id="rId14"/>
    <p:sldId id="297" r:id="rId15"/>
    <p:sldId id="296" r:id="rId16"/>
    <p:sldId id="302" r:id="rId17"/>
    <p:sldId id="314" r:id="rId18"/>
    <p:sldId id="311" r:id="rId19"/>
    <p:sldId id="312" r:id="rId20"/>
    <p:sldId id="313" r:id="rId21"/>
    <p:sldId id="289" r:id="rId22"/>
    <p:sldId id="30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9306" autoAdjust="0"/>
  </p:normalViewPr>
  <p:slideViewPr>
    <p:cSldViewPr snapToObjects="1" showGuides="1">
      <p:cViewPr varScale="1">
        <p:scale>
          <a:sx n="69" d="100"/>
          <a:sy n="69" d="100"/>
        </p:scale>
        <p:origin x="12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F9C73-1406-E64A-83E9-17B06A142D39}" type="datetimeFigureOut">
              <a:rPr lang="en-US" smtClean="0"/>
              <a:t>4/19/2017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C6477-CF2F-CE47-9D2F-0D8DBDAF185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77940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6A1D7-F9A1-C84B-8768-830FDA7B137B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5BCB7-E595-3749-BAD2-60072F770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879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0"/>
            <a:ext cx="7772400" cy="1828801"/>
          </a:xfrm>
        </p:spPr>
        <p:txBody>
          <a:bodyPr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7772400" cy="1219199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6E7A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5791200"/>
            <a:ext cx="3886200" cy="365125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400"/>
            <a:ext cx="7772400" cy="2057400"/>
          </a:xfrm>
        </p:spPr>
        <p:txBody>
          <a:bodyPr anchor="t">
            <a:normAutofit/>
          </a:bodyPr>
          <a:lstStyle>
            <a:lvl1pPr algn="l">
              <a:defRPr sz="5400" b="0" i="0" cap="none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000"/>
            <a:ext cx="6781800" cy="9779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002B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13" y="635635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1113" y="6356350"/>
            <a:ext cx="2133600" cy="365125"/>
          </a:xfrm>
        </p:spPr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06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06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25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76400"/>
            <a:ext cx="5111750" cy="4449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611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2" y="5486400"/>
            <a:ext cx="5164932" cy="452438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7556" y="1684734"/>
            <a:ext cx="5068888" cy="38016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2" y="5938838"/>
            <a:ext cx="5164932" cy="30956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10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260EE7B-8E37-A348-8813-78546CAD1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002B5C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B5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B5C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002B5C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rgbClr val="002B5C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002B5C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tif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2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686800" cy="1828801"/>
          </a:xfrm>
        </p:spPr>
        <p:txBody>
          <a:bodyPr/>
          <a:lstStyle/>
          <a:p>
            <a:pPr algn="ctr"/>
            <a:r>
              <a:rPr lang="en-US" sz="3300" dirty="0" smtClean="0"/>
              <a:t>Quantitative, model-based estimates of variability in the temporal and spatial scales of </a:t>
            </a:r>
            <a:r>
              <a:rPr lang="en-US" sz="3300" i="1" dirty="0" smtClean="0"/>
              <a:t>Plasmodium falciparum </a:t>
            </a:r>
            <a:r>
              <a:rPr lang="en-US" sz="3300" dirty="0" smtClean="0"/>
              <a:t>malaria transmission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91439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John Huber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24400" y="5486400"/>
            <a:ext cx="38862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F6E7A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jhuber3@nd.edu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Components of the serial interval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612902"/>
            <a:ext cx="4495800" cy="3555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Modeled as geometric random variable with probability set to mortality rate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No senescence</a:t>
            </a:r>
          </a:p>
          <a:p>
            <a:pPr lvl="1"/>
            <a:r>
              <a:rPr lang="en-US" dirty="0" smtClean="0"/>
              <a:t>No correlation between feeding behavior and lifespan</a:t>
            </a:r>
          </a:p>
          <a:p>
            <a:pPr lvl="1"/>
            <a:r>
              <a:rPr lang="en-US" dirty="0" smtClean="0"/>
              <a:t>No effect of age on infectiousness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Picture 2" descr="fig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52378"/>
            <a:ext cx="4010944" cy="34162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66799" y="5232399"/>
            <a:ext cx="7309017" cy="1461093"/>
            <a:chOff x="920583" y="5064899"/>
            <a:chExt cx="7455234" cy="1628593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1264603" y="5994844"/>
              <a:ext cx="7111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042407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715582" y="5940994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73510" y="6123583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detected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60173" y="5064899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477940" y="5407618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LEP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60174" y="5407618"/>
              <a:ext cx="2702261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HMTP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62434" y="5407618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EIP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44667" y="5407618"/>
              <a:ext cx="1188680" cy="33499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MHTP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33347" y="5072619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489480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20583" y="6123906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infected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6933348" y="5937590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455235" y="6123906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infected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37469" y="6125197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detected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654637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Huber et al. 2016 </a:t>
            </a:r>
            <a:r>
              <a:rPr lang="en-US" sz="1200" i="1" dirty="0" smtClean="0"/>
              <a:t>Malaria Journal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257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Components of the serial interval</a:t>
            </a:r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0" y="1600200"/>
            <a:ext cx="304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1600200"/>
            <a:ext cx="4343400" cy="3657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Quantifying the SI requires incorporating time-to-detection</a:t>
            </a:r>
          </a:p>
          <a:p>
            <a:r>
              <a:rPr lang="en-US" dirty="0" smtClean="0"/>
              <a:t>Comes in multiple flavors:</a:t>
            </a:r>
          </a:p>
          <a:p>
            <a:pPr marL="742950" lvl="2" indent="-342900">
              <a:buFont typeface="Lucida Grande"/>
              <a:buChar char="-"/>
            </a:pPr>
            <a:r>
              <a:rPr lang="en-US" dirty="0"/>
              <a:t>Clinical presentation for symptomatics (IDP</a:t>
            </a:r>
            <a:r>
              <a:rPr lang="en-US" baseline="-25000" dirty="0"/>
              <a:t>S</a:t>
            </a:r>
            <a:r>
              <a:rPr lang="en-US" dirty="0" smtClean="0"/>
              <a:t>)</a:t>
            </a:r>
          </a:p>
          <a:p>
            <a:pPr marL="742950" lvl="2" indent="-342900">
              <a:buFont typeface="Lucida Grande"/>
              <a:buChar char="-"/>
            </a:pPr>
            <a:r>
              <a:rPr lang="en-US" dirty="0" smtClean="0"/>
              <a:t>Active surveillance for asymptomatics (IDP</a:t>
            </a:r>
            <a:r>
              <a:rPr lang="en-US" baseline="-25000" dirty="0" smtClean="0"/>
              <a:t>A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fig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1"/>
            <a:ext cx="4269798" cy="36491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066799" y="5232399"/>
            <a:ext cx="7309017" cy="1461093"/>
            <a:chOff x="920583" y="5064899"/>
            <a:chExt cx="7455234" cy="1628593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1264603" y="5994844"/>
              <a:ext cx="7111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042407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715582" y="5940994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473510" y="6123583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detected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60173" y="5064899"/>
              <a:ext cx="782234" cy="33499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477940" y="5407618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LEP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60174" y="5407618"/>
              <a:ext cx="2702261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HMTP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62434" y="5407618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EIP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44667" y="5407618"/>
              <a:ext cx="1188680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MHTP</a:t>
              </a:r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33347" y="5072619"/>
              <a:ext cx="782234" cy="33499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1489480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20583" y="6123906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infected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6933348" y="5937590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455235" y="6123906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infected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37469" y="6125197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detected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4637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Huber et al. 2016 </a:t>
            </a:r>
            <a:r>
              <a:rPr lang="en-US" sz="1200" i="1" dirty="0" smtClean="0"/>
              <a:t>Malaria Journal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257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Computing the serial interval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283273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Convolving the GI with IDP under different scenarios results in different SI distributions</a:t>
            </a:r>
          </a:p>
          <a:p>
            <a:r>
              <a:rPr lang="en-US" dirty="0" smtClean="0"/>
              <a:t>24.5% of symptomatic secondary cases presenting clinically are expected to do so before active detection of asymptomatic primary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4637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															Huber et al. 2016 </a:t>
            </a:r>
            <a:r>
              <a:rPr lang="en-US" sz="1200" i="1" dirty="0" smtClean="0"/>
              <a:t>Malaria Journal</a:t>
            </a:r>
            <a:endParaRPr lang="en-US" sz="1200" i="1" dirty="0"/>
          </a:p>
        </p:txBody>
      </p:sp>
      <p:pic>
        <p:nvPicPr>
          <p:cNvPr id="5" name="Picture 4" descr="fig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70" y="1600200"/>
            <a:ext cx="5181600" cy="480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Calculator for computing SI</a:t>
            </a:r>
            <a:endParaRPr lang="en-US" sz="3200" dirty="0"/>
          </a:p>
        </p:txBody>
      </p:sp>
      <p:pic>
        <p:nvPicPr>
          <p:cNvPr id="6" name="Picture 5" descr="github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2842"/>
            <a:ext cx="8458200" cy="399652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676400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https://</a:t>
            </a:r>
            <a:r>
              <a:rPr lang="en-US" sz="2200" dirty="0" err="1">
                <a:solidFill>
                  <a:schemeClr val="tx2"/>
                </a:solidFill>
                <a:latin typeface="Arial"/>
                <a:cs typeface="Arial"/>
              </a:rPr>
              <a:t>github.com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/TAlexPerkins/malaria_serial_interval</a:t>
            </a:r>
          </a:p>
        </p:txBody>
      </p:sp>
    </p:spTree>
    <p:extLst>
      <p:ext uri="{BB962C8B-B14F-4D97-AF65-F5344CB8AC3E}">
        <p14:creationId xmlns:p14="http://schemas.microsoft.com/office/powerpoint/2010/main" val="30796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Data for inferring transmission chains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Temporal</a:t>
            </a:r>
          </a:p>
          <a:p>
            <a:pPr lvl="1" indent="-342900">
              <a:buFont typeface="Lucida Grande"/>
              <a:buChar char="-"/>
            </a:pPr>
            <a:r>
              <a:rPr lang="en-US" dirty="0" smtClean="0"/>
              <a:t>Given two case present at time</a:t>
            </a:r>
            <a:r>
              <a:rPr lang="en-US" i="1" dirty="0" smtClean="0"/>
              <a:t> t</a:t>
            </a:r>
            <a:r>
              <a:rPr lang="en-US" i="1" baseline="-25000" dirty="0" smtClean="0"/>
              <a:t>1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t</a:t>
            </a:r>
            <a:r>
              <a:rPr lang="en-US" i="1" baseline="-25000" dirty="0" smtClean="0"/>
              <a:t>2</a:t>
            </a:r>
            <a:r>
              <a:rPr lang="en-US" dirty="0" smtClean="0"/>
              <a:t>, how likely is it    that one is attributable to the other?</a:t>
            </a:r>
          </a:p>
          <a:p>
            <a:pPr marL="514350" indent="-514350">
              <a:buAutoNum type="arabicParenR"/>
            </a:pPr>
            <a:r>
              <a:rPr lang="en-US" dirty="0" smtClean="0"/>
              <a:t>Spatial </a:t>
            </a:r>
          </a:p>
          <a:p>
            <a:pPr lvl="1" indent="-342900"/>
            <a:r>
              <a:rPr lang="en-US" dirty="0" smtClean="0"/>
              <a:t>Given two cases present at locations (</a:t>
            </a:r>
            <a:r>
              <a:rPr lang="en-US" i="1" dirty="0" smtClean="0"/>
              <a:t>x</a:t>
            </a:r>
            <a:r>
              <a:rPr lang="en-US" i="1" baseline="-25000" dirty="0" smtClean="0"/>
              <a:t>1 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i="1" baseline="-25000" dirty="0" smtClean="0"/>
              <a:t>1</a:t>
            </a:r>
            <a:r>
              <a:rPr lang="en-US" dirty="0" smtClean="0"/>
              <a:t>) and (</a:t>
            </a:r>
            <a:r>
              <a:rPr lang="en-US" i="1" dirty="0" smtClean="0"/>
              <a:t>x</a:t>
            </a:r>
            <a:r>
              <a:rPr lang="en-US" i="1" baseline="-25000" dirty="0" smtClean="0"/>
              <a:t>2</a:t>
            </a:r>
            <a:r>
              <a:rPr lang="en-US" dirty="0" smtClean="0"/>
              <a:t> , </a:t>
            </a:r>
            <a:r>
              <a:rPr lang="en-US" i="1" dirty="0" smtClean="0"/>
              <a:t>y</a:t>
            </a:r>
            <a:r>
              <a:rPr lang="en-US" i="1" baseline="-25000" dirty="0" smtClean="0"/>
              <a:t>2</a:t>
            </a:r>
            <a:r>
              <a:rPr lang="en-US" dirty="0" smtClean="0"/>
              <a:t>), how likely is it that one is attributable to the other?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43000" y="4572000"/>
            <a:ext cx="6955502" cy="1881720"/>
            <a:chOff x="1143000" y="4572000"/>
            <a:chExt cx="6955502" cy="188172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9493984"/>
                </p:ext>
              </p:extLst>
            </p:nvPr>
          </p:nvGraphicFramePr>
          <p:xfrm>
            <a:off x="1143000" y="4572000"/>
            <a:ext cx="435128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2" name="Equation" r:id="rId3" imgW="1752600" imgH="368300" progId="Equation.3">
                    <p:embed/>
                  </p:oleObj>
                </mc:Choice>
                <mc:Fallback>
                  <p:oleObj name="Equation" r:id="rId3" imgW="17526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43000" y="4572000"/>
                          <a:ext cx="4351283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580212"/>
                </p:ext>
              </p:extLst>
            </p:nvPr>
          </p:nvGraphicFramePr>
          <p:xfrm>
            <a:off x="2990474" y="5539320"/>
            <a:ext cx="510802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3" name="Equation" r:id="rId5" imgW="2057400" imgH="368300" progId="Equation.3">
                    <p:embed/>
                  </p:oleObj>
                </mc:Choice>
                <mc:Fallback>
                  <p:oleObj name="Equation" r:id="rId5" imgW="20574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990474" y="5539320"/>
                          <a:ext cx="510802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Data for inferring transmission chains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Temporal</a:t>
            </a:r>
          </a:p>
          <a:p>
            <a:pPr lvl="1" indent="-342900">
              <a:buFont typeface="Lucida Grande"/>
              <a:buChar char="-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Given two case present at time</a:t>
            </a: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t</a:t>
            </a:r>
            <a:r>
              <a:rPr lang="en-US" i="1" baseline="-25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and </a:t>
            </a: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</a:t>
            </a:r>
            <a:r>
              <a:rPr lang="en-US" i="1" baseline="-25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how likely is it    that one is attributable to the other?</a:t>
            </a:r>
          </a:p>
          <a:p>
            <a:pPr marL="514350" indent="-514350">
              <a:buAutoNum type="arabicParenR"/>
            </a:pPr>
            <a:r>
              <a:rPr lang="en-US" dirty="0" smtClean="0"/>
              <a:t>Spatial </a:t>
            </a:r>
          </a:p>
          <a:p>
            <a:pPr lvl="1" indent="-342900"/>
            <a:r>
              <a:rPr lang="en-US" dirty="0" smtClean="0"/>
              <a:t>Given two cases present at locations (</a:t>
            </a:r>
            <a:r>
              <a:rPr lang="en-US" i="1" dirty="0"/>
              <a:t>x</a:t>
            </a:r>
            <a:r>
              <a:rPr lang="en-US" i="1" baseline="-25000" dirty="0"/>
              <a:t>1 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i="1" baseline="-25000" dirty="0"/>
              <a:t>1</a:t>
            </a:r>
            <a:r>
              <a:rPr lang="en-US" dirty="0"/>
              <a:t>) and (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 , </a:t>
            </a:r>
            <a:r>
              <a:rPr lang="en-US" i="1" dirty="0"/>
              <a:t>y</a:t>
            </a:r>
            <a:r>
              <a:rPr lang="en-US" i="1" baseline="-25000" dirty="0"/>
              <a:t>2</a:t>
            </a:r>
            <a:r>
              <a:rPr lang="en-US" dirty="0"/>
              <a:t>), </a:t>
            </a:r>
            <a:r>
              <a:rPr lang="en-US" dirty="0" smtClean="0"/>
              <a:t>how likely is it that one is attributable to the other?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43000" y="4572000"/>
            <a:ext cx="6955502" cy="1881720"/>
            <a:chOff x="1143000" y="4572000"/>
            <a:chExt cx="6955502" cy="188172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8068152"/>
                </p:ext>
              </p:extLst>
            </p:nvPr>
          </p:nvGraphicFramePr>
          <p:xfrm>
            <a:off x="1143000" y="4572000"/>
            <a:ext cx="435128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8" name="Equation" r:id="rId3" imgW="1752600" imgH="368300" progId="Equation.3">
                    <p:embed/>
                  </p:oleObj>
                </mc:Choice>
                <mc:Fallback>
                  <p:oleObj name="Equation" r:id="rId3" imgW="17526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43000" y="4572000"/>
                          <a:ext cx="4351283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2196918"/>
                </p:ext>
              </p:extLst>
            </p:nvPr>
          </p:nvGraphicFramePr>
          <p:xfrm>
            <a:off x="2990474" y="5539320"/>
            <a:ext cx="510802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9" name="Equation" r:id="rId5" imgW="2057400" imgH="368300" progId="Equation.3">
                    <p:embed/>
                  </p:oleObj>
                </mc:Choice>
                <mc:Fallback>
                  <p:oleObj name="Equation" r:id="rId5" imgW="20574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990474" y="5539320"/>
                          <a:ext cx="510802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ectangle 6"/>
          <p:cNvSpPr/>
          <p:nvPr/>
        </p:nvSpPr>
        <p:spPr>
          <a:xfrm>
            <a:off x="5867400" y="5638800"/>
            <a:ext cx="2231102" cy="487363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Defining the spatial likelihood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given GI, what is the proximity of the parent to the offspring?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685333"/>
              </p:ext>
            </p:extLst>
          </p:nvPr>
        </p:nvGraphicFramePr>
        <p:xfrm>
          <a:off x="2133600" y="2647950"/>
          <a:ext cx="488688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Equation" r:id="rId3" imgW="1866900" imgH="431800" progId="Equation.3">
                  <p:embed/>
                </p:oleObj>
              </mc:Choice>
              <mc:Fallback>
                <p:oleObj name="Equation" r:id="rId3" imgW="186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2647950"/>
                        <a:ext cx="4886885" cy="113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fig7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94818"/>
            <a:ext cx="8458200" cy="267101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Defining the spatial likelihood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987233"/>
          </a:xfrm>
        </p:spPr>
        <p:txBody>
          <a:bodyPr/>
          <a:lstStyle/>
          <a:p>
            <a:r>
              <a:rPr lang="en-US" dirty="0" smtClean="0"/>
              <a:t>How can we relate a given GI to a given SI?</a:t>
            </a:r>
          </a:p>
          <a:p>
            <a:pPr marL="0" indent="0">
              <a:buNone/>
            </a:pPr>
            <a:endParaRPr lang="es-ES_tradnl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65179"/>
              </p:ext>
            </p:extLst>
          </p:nvPr>
        </p:nvGraphicFramePr>
        <p:xfrm>
          <a:off x="1885950" y="2261338"/>
          <a:ext cx="5257800" cy="44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name="Equation" r:id="rId3" imgW="2400300" imgH="203200" progId="Equation.3">
                  <p:embed/>
                </p:oleObj>
              </mc:Choice>
              <mc:Fallback>
                <p:oleObj name="Equation" r:id="rId3" imgW="2400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5950" y="2261338"/>
                        <a:ext cx="5257800" cy="44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46032"/>
              </p:ext>
            </p:extLst>
          </p:nvPr>
        </p:nvGraphicFramePr>
        <p:xfrm>
          <a:off x="2501140" y="2939470"/>
          <a:ext cx="4242114" cy="90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Equation" r:id="rId5" imgW="1968500" imgH="419100" progId="Equation.3">
                  <p:embed/>
                </p:oleObj>
              </mc:Choice>
              <mc:Fallback>
                <p:oleObj name="Equation" r:id="rId5" imgW="19685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1140" y="2939470"/>
                        <a:ext cx="4242114" cy="903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ig9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0" y="3842630"/>
            <a:ext cx="8591650" cy="27361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Spatial variance as a function of SI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fig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24" y="1708736"/>
            <a:ext cx="5038014" cy="464761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101723"/>
              </p:ext>
            </p:extLst>
          </p:nvPr>
        </p:nvGraphicFramePr>
        <p:xfrm>
          <a:off x="685800" y="2133600"/>
          <a:ext cx="262678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Equation" r:id="rId4" imgW="927100" imgH="228600" progId="Equation.3">
                  <p:embed/>
                </p:oleObj>
              </mc:Choice>
              <mc:Fallback>
                <p:oleObj name="Equation" r:id="rId4" imgW="927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2133600"/>
                        <a:ext cx="262678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574461"/>
              </p:ext>
            </p:extLst>
          </p:nvPr>
        </p:nvGraphicFramePr>
        <p:xfrm>
          <a:off x="230569" y="4580615"/>
          <a:ext cx="3429000" cy="45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8" name="Equation" r:id="rId6" imgW="2082800" imgH="279400" progId="Equation.3">
                  <p:embed/>
                </p:oleObj>
              </mc:Choice>
              <mc:Fallback>
                <p:oleObj name="Equation" r:id="rId6" imgW="2082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0569" y="4580615"/>
                        <a:ext cx="3429000" cy="45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37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Spatial variance as a function of SI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animationnew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3237" y="1600200"/>
            <a:ext cx="4525963" cy="4525963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625600"/>
            <a:ext cx="4343400" cy="4730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can extend our spatial likelihood to accommodate location in two dimensions</a:t>
            </a:r>
          </a:p>
          <a:p>
            <a:pPr lvl="1"/>
            <a:r>
              <a:rPr lang="en-US" dirty="0" smtClean="0"/>
              <a:t>Model as isotropic bivariate normal </a:t>
            </a:r>
          </a:p>
          <a:p>
            <a:r>
              <a:rPr lang="en-US" dirty="0" smtClean="0"/>
              <a:t>As SI increases, σ</a:t>
            </a:r>
            <a:r>
              <a:rPr lang="en-US" baseline="30000" dirty="0" smtClean="0"/>
              <a:t>2</a:t>
            </a:r>
            <a:r>
              <a:rPr lang="en-US" dirty="0" smtClean="0"/>
              <a:t>(SI) increases and we expect to find linkages more separated in space </a:t>
            </a:r>
          </a:p>
        </p:txBody>
      </p:sp>
    </p:spTree>
    <p:extLst>
      <p:ext uri="{BB962C8B-B14F-4D97-AF65-F5344CB8AC3E}">
        <p14:creationId xmlns:p14="http://schemas.microsoft.com/office/powerpoint/2010/main" val="157747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Pf</a:t>
            </a:r>
            <a:r>
              <a:rPr lang="en-US" sz="3200" dirty="0" smtClean="0"/>
              <a:t> malaria: the map is shrinking</a:t>
            </a:r>
            <a:endParaRPr lang="en-US" sz="3200" dirty="0"/>
          </a:p>
        </p:txBody>
      </p:sp>
      <p:pic>
        <p:nvPicPr>
          <p:cNvPr id="4" name="Picture 3" descr="Screen Shot 2015-12-02 at 8.5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695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64886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Bhatt, Weiss, Cameron et al. 2015 </a:t>
            </a:r>
            <a:r>
              <a:rPr lang="en-US" i="1" dirty="0" smtClean="0"/>
              <a:t>Nature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Substantial variability in SI distribution results from substantial variability in its components.</a:t>
            </a:r>
          </a:p>
          <a:p>
            <a:r>
              <a:rPr lang="en-US" dirty="0" smtClean="0"/>
              <a:t>The SI can be quite different from the GI.</a:t>
            </a:r>
          </a:p>
          <a:p>
            <a:pPr lvl="1"/>
            <a:r>
              <a:rPr lang="en-US" dirty="0" smtClean="0"/>
              <a:t>SI can be negative if 2º case is detected first.</a:t>
            </a:r>
          </a:p>
          <a:p>
            <a:r>
              <a:rPr lang="en-US" dirty="0" smtClean="0"/>
              <a:t>The spatial likelihood of a transmission linkage depends not just on space but also on time.</a:t>
            </a:r>
          </a:p>
          <a:p>
            <a:pPr lvl="1"/>
            <a:r>
              <a:rPr lang="en-US" dirty="0" smtClean="0"/>
              <a:t>Because spatial likelihood uses GI but we don’t know GI, we have to think probabilistically. </a:t>
            </a:r>
          </a:p>
          <a:p>
            <a:r>
              <a:rPr lang="en-US" dirty="0" smtClean="0"/>
              <a:t>For both temporal and spatial likelihood of a transmission linkage, it is important to think through both transmission and surveillance processes.</a:t>
            </a:r>
          </a:p>
          <a:p>
            <a:pPr lvl="1"/>
            <a:r>
              <a:rPr lang="en-US" dirty="0" smtClean="0"/>
              <a:t>There are big differences in both for different infection types.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Ongoing work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10380" r="5416" b="13539"/>
          <a:stretch/>
        </p:blipFill>
        <p:spPr>
          <a:xfrm>
            <a:off x="228600" y="3003550"/>
            <a:ext cx="3669150" cy="3352800"/>
          </a:xfrm>
        </p:spPr>
      </p:pic>
      <p:sp>
        <p:nvSpPr>
          <p:cNvPr id="6" name="TextBox 5"/>
          <p:cNvSpPr txBox="1"/>
          <p:nvPr/>
        </p:nvSpPr>
        <p:spPr>
          <a:xfrm>
            <a:off x="228600" y="6352143"/>
            <a:ext cx="366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Alex Perkins &amp; Bryan Greenhouse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752600"/>
            <a:ext cx="366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Incorporate these temporal and spatial likelihoods into Bayesian transmission network inference framework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70050" y="1752600"/>
            <a:ext cx="3669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the accuracy of the transmission network inference framework using data simulated with EMOD</a:t>
            </a:r>
            <a:endParaRPr lang="en-US" dirty="0"/>
          </a:p>
        </p:txBody>
      </p:sp>
      <p:pic>
        <p:nvPicPr>
          <p:cNvPr id="10" name="Picture 9" descr="2016_astmh_genetics_poster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15" y="2952930"/>
            <a:ext cx="3165285" cy="3399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0049" y="6377637"/>
            <a:ext cx="337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Edward Wenger, IDM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4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Acknowledgments</a:t>
            </a:r>
            <a:endParaRPr lang="es-ES_tradnl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3434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PI – Alex Perkins</a:t>
            </a:r>
          </a:p>
          <a:p>
            <a:r>
              <a:rPr lang="en-US" dirty="0" smtClean="0"/>
              <a:t>Perkins Lab</a:t>
            </a:r>
          </a:p>
          <a:p>
            <a:r>
              <a:rPr lang="en-US" dirty="0" smtClean="0"/>
              <a:t>Collaborators</a:t>
            </a:r>
          </a:p>
          <a:p>
            <a:pPr lvl="1"/>
            <a:r>
              <a:rPr lang="en-US" dirty="0" smtClean="0"/>
              <a:t>Bryan Greenhouse, UCSF</a:t>
            </a:r>
          </a:p>
          <a:p>
            <a:pPr lvl="1"/>
            <a:r>
              <a:rPr lang="en-US" dirty="0" smtClean="0"/>
              <a:t>Geoffrey Johnston, Apple</a:t>
            </a:r>
          </a:p>
          <a:p>
            <a:pPr lvl="1"/>
            <a:r>
              <a:rPr lang="en-US" dirty="0" smtClean="0"/>
              <a:t>David Smith, IHME</a:t>
            </a:r>
          </a:p>
          <a:p>
            <a:pPr lvl="1"/>
            <a:r>
              <a:rPr lang="en-US" dirty="0" smtClean="0"/>
              <a:t>Edward Wenger, IDM</a:t>
            </a:r>
          </a:p>
          <a:p>
            <a:r>
              <a:rPr lang="en-US" dirty="0" smtClean="0"/>
              <a:t>Institute for Disease Modeling</a:t>
            </a:r>
          </a:p>
          <a:p>
            <a:r>
              <a:rPr lang="en-US" dirty="0" smtClean="0"/>
              <a:t>University of Notre Dame College of Science</a:t>
            </a:r>
          </a:p>
          <a:p>
            <a:pPr marL="457200" lvl="1" indent="0">
              <a:buNone/>
            </a:pPr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91" y="1605430"/>
            <a:ext cx="4080617" cy="235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ience_mark_blue_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87" y="4648200"/>
            <a:ext cx="2435225" cy="8117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When can we declare mission accomplished?</a:t>
            </a: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572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Elimination</a:t>
            </a:r>
          </a:p>
          <a:p>
            <a:pPr marL="0" indent="0">
              <a:buNone/>
            </a:pPr>
            <a:r>
              <a:rPr lang="en-US" dirty="0" smtClean="0"/>
              <a:t>“A reduction to zero of the incidence of infection caused by human malaria parasites in a defined geographical area as a result of deliberate efforts. Continued measures to prevent re-establishment of transmission are required.”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086" r="8456"/>
          <a:stretch/>
        </p:blipFill>
        <p:spPr>
          <a:xfrm>
            <a:off x="4876800" y="1981200"/>
            <a:ext cx="4028881" cy="42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8600" y="4953000"/>
            <a:ext cx="44958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Ignore space at your own peril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Reiner et al. 2015 </a:t>
            </a:r>
            <a:r>
              <a:rPr lang="en-US" i="1" dirty="0" err="1" smtClean="0"/>
              <a:t>eLife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7150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We may be nearing zero some places but not others</a:t>
            </a:r>
          </a:p>
          <a:p>
            <a:pPr lvl="1"/>
            <a:r>
              <a:rPr lang="en-US" dirty="0" smtClean="0"/>
              <a:t>Hotspots need to be targeted to progress towards elimination</a:t>
            </a:r>
          </a:p>
          <a:p>
            <a:pPr lvl="1"/>
            <a:r>
              <a:rPr lang="en-US" dirty="0" smtClean="0"/>
              <a:t>Danger that hotspots could fuel resurgence</a:t>
            </a:r>
          </a:p>
          <a:p>
            <a:pPr lvl="1"/>
            <a:r>
              <a:rPr lang="en-US" dirty="0" smtClean="0"/>
              <a:t>Need to infer</a:t>
            </a:r>
            <a:br>
              <a:rPr lang="en-US" dirty="0" smtClean="0"/>
            </a:br>
            <a:r>
              <a:rPr lang="en-US" dirty="0" smtClean="0"/>
              <a:t>transmission</a:t>
            </a:r>
            <a:br>
              <a:rPr lang="en-US" dirty="0" smtClean="0"/>
            </a:br>
            <a:r>
              <a:rPr lang="en-US" dirty="0" smtClean="0"/>
              <a:t>chains to</a:t>
            </a:r>
            <a:br>
              <a:rPr lang="en-US" dirty="0" smtClean="0"/>
            </a:br>
            <a:r>
              <a:rPr lang="en-US" dirty="0" smtClean="0"/>
              <a:t>gain insight</a:t>
            </a:r>
            <a:br>
              <a:rPr lang="en-US" dirty="0" smtClean="0"/>
            </a:br>
            <a:r>
              <a:rPr lang="en-US" dirty="0" smtClean="0"/>
              <a:t>about this</a:t>
            </a:r>
            <a:endParaRPr lang="en-US" dirty="0"/>
          </a:p>
        </p:txBody>
      </p:sp>
      <p:pic>
        <p:nvPicPr>
          <p:cNvPr id="3" name="Picture 2" descr="SwaziFig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21458"/>
            <a:ext cx="2895600" cy="2884715"/>
          </a:xfrm>
          <a:prstGeom prst="rect">
            <a:avLst/>
          </a:prstGeom>
        </p:spPr>
      </p:pic>
      <p:pic>
        <p:nvPicPr>
          <p:cNvPr id="4" name="Picture 3" descr="Rc_w_sca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96" y="1417638"/>
            <a:ext cx="3353204" cy="55204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Data for inferring transmission chains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Temporal</a:t>
            </a:r>
          </a:p>
          <a:p>
            <a:pPr lvl="1" indent="-342900">
              <a:buFont typeface="Lucida Grande"/>
              <a:buChar char="-"/>
            </a:pPr>
            <a:r>
              <a:rPr lang="en-US" dirty="0" smtClean="0"/>
              <a:t>Given two case present at time</a:t>
            </a:r>
            <a:r>
              <a:rPr lang="en-US" i="1" dirty="0" smtClean="0"/>
              <a:t> t</a:t>
            </a:r>
            <a:r>
              <a:rPr lang="en-US" i="1" baseline="-25000" dirty="0" smtClean="0"/>
              <a:t>1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t</a:t>
            </a:r>
            <a:r>
              <a:rPr lang="en-US" i="1" baseline="-25000" dirty="0" smtClean="0"/>
              <a:t>2</a:t>
            </a:r>
            <a:r>
              <a:rPr lang="en-US" dirty="0" smtClean="0"/>
              <a:t>, how likely is it    that one is attributable to the other?</a:t>
            </a:r>
          </a:p>
          <a:p>
            <a:pPr marL="514350" indent="-514350">
              <a:buAutoNum type="arabicParenR"/>
            </a:pPr>
            <a:r>
              <a:rPr lang="en-US" dirty="0" smtClean="0"/>
              <a:t>Spatial </a:t>
            </a:r>
          </a:p>
          <a:p>
            <a:pPr lvl="1" indent="-342900"/>
            <a:r>
              <a:rPr lang="en-US" dirty="0" smtClean="0"/>
              <a:t>Given two cases present at locations </a:t>
            </a:r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y</a:t>
            </a:r>
            <a:r>
              <a:rPr lang="en-US" dirty="0" smtClean="0"/>
              <a:t>, how likely is it that one is attributable to the other?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43000" y="4572000"/>
            <a:ext cx="6955502" cy="1881720"/>
            <a:chOff x="1143000" y="4572000"/>
            <a:chExt cx="6955502" cy="1881720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3726150"/>
                </p:ext>
              </p:extLst>
            </p:nvPr>
          </p:nvGraphicFramePr>
          <p:xfrm>
            <a:off x="1143000" y="4572000"/>
            <a:ext cx="435128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" name="Equation" r:id="rId3" imgW="1752600" imgH="368300" progId="Equation.3">
                    <p:embed/>
                  </p:oleObj>
                </mc:Choice>
                <mc:Fallback>
                  <p:oleObj name="Equation" r:id="rId3" imgW="17526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43000" y="4572000"/>
                          <a:ext cx="4351283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882574"/>
                </p:ext>
              </p:extLst>
            </p:nvPr>
          </p:nvGraphicFramePr>
          <p:xfrm>
            <a:off x="2990474" y="5539320"/>
            <a:ext cx="510802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1" name="Equation" r:id="rId5" imgW="2057400" imgH="368300" progId="Equation.3">
                    <p:embed/>
                  </p:oleObj>
                </mc:Choice>
                <mc:Fallback>
                  <p:oleObj name="Equation" r:id="rId5" imgW="20574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990474" y="5539320"/>
                          <a:ext cx="510802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0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Data for inferring transmission chains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Temporal</a:t>
            </a:r>
          </a:p>
          <a:p>
            <a:pPr lvl="1" indent="-342900">
              <a:buFont typeface="Lucida Grande"/>
              <a:buChar char="-"/>
            </a:pPr>
            <a:r>
              <a:rPr lang="en-US" dirty="0" smtClean="0"/>
              <a:t>Given two case present at time</a:t>
            </a:r>
            <a:r>
              <a:rPr lang="en-US" i="1" dirty="0" smtClean="0"/>
              <a:t> t</a:t>
            </a:r>
            <a:r>
              <a:rPr lang="en-US" i="1" baseline="-25000" dirty="0" smtClean="0"/>
              <a:t>1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t</a:t>
            </a:r>
            <a:r>
              <a:rPr lang="en-US" i="1" baseline="-25000" dirty="0" smtClean="0"/>
              <a:t>2</a:t>
            </a:r>
            <a:r>
              <a:rPr lang="en-US" dirty="0" smtClean="0"/>
              <a:t>, how likely is it    that one is attributable to the other?</a:t>
            </a:r>
          </a:p>
          <a:p>
            <a:pPr marL="514350" indent="-514350">
              <a:buAutoNum type="arabicParenR"/>
            </a:pPr>
            <a:r>
              <a:rPr lang="en-US" dirty="0" smtClean="0">
                <a:solidFill>
                  <a:srgbClr val="C6D9F1"/>
                </a:solidFill>
              </a:rPr>
              <a:t>Spatial </a:t>
            </a:r>
          </a:p>
          <a:p>
            <a:pPr lvl="1" indent="-342900"/>
            <a:r>
              <a:rPr lang="en-US" dirty="0" smtClean="0">
                <a:solidFill>
                  <a:srgbClr val="C6D9F1"/>
                </a:solidFill>
              </a:rPr>
              <a:t>Given two cases present at locations </a:t>
            </a:r>
            <a:r>
              <a:rPr lang="en-US" i="1" dirty="0" smtClean="0">
                <a:solidFill>
                  <a:srgbClr val="C6D9F1"/>
                </a:solidFill>
              </a:rPr>
              <a:t>x</a:t>
            </a:r>
            <a:r>
              <a:rPr lang="en-US" dirty="0" smtClean="0">
                <a:solidFill>
                  <a:srgbClr val="C6D9F1"/>
                </a:solidFill>
              </a:rPr>
              <a:t> and </a:t>
            </a:r>
            <a:r>
              <a:rPr lang="en-US" i="1" dirty="0" smtClean="0">
                <a:solidFill>
                  <a:srgbClr val="C6D9F1"/>
                </a:solidFill>
              </a:rPr>
              <a:t>y</a:t>
            </a:r>
            <a:r>
              <a:rPr lang="en-US" dirty="0" smtClean="0">
                <a:solidFill>
                  <a:srgbClr val="C6D9F1"/>
                </a:solidFill>
              </a:rPr>
              <a:t>, how likely is it that one is attributable to the other?</a:t>
            </a:r>
            <a:endParaRPr lang="en-US" dirty="0">
              <a:solidFill>
                <a:srgbClr val="C6D9F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3000" y="4572000"/>
            <a:ext cx="6955502" cy="1881720"/>
            <a:chOff x="1143000" y="4572000"/>
            <a:chExt cx="6955502" cy="1881720"/>
          </a:xfrm>
        </p:grpSpPr>
        <p:grpSp>
          <p:nvGrpSpPr>
            <p:cNvPr id="4" name="Group 3"/>
            <p:cNvGrpSpPr/>
            <p:nvPr/>
          </p:nvGrpSpPr>
          <p:grpSpPr>
            <a:xfrm>
              <a:off x="1143000" y="4572000"/>
              <a:ext cx="6955502" cy="1881720"/>
              <a:chOff x="1143000" y="4572000"/>
              <a:chExt cx="6955502" cy="1881720"/>
            </a:xfrm>
          </p:grpSpPr>
          <p:graphicFrame>
            <p:nvGraphicFramePr>
              <p:cNvPr id="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697828"/>
                  </p:ext>
                </p:extLst>
              </p:nvPr>
            </p:nvGraphicFramePr>
            <p:xfrm>
              <a:off x="1143000" y="4572000"/>
              <a:ext cx="4351283" cy="914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56" name="Equation" r:id="rId3" imgW="1752600" imgH="368300" progId="Equation.3">
                      <p:embed/>
                    </p:oleObj>
                  </mc:Choice>
                  <mc:Fallback>
                    <p:oleObj name="Equation" r:id="rId3" imgW="1752600" imgH="368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143000" y="4572000"/>
                            <a:ext cx="4351283" cy="9144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0085563"/>
                  </p:ext>
                </p:extLst>
              </p:nvPr>
            </p:nvGraphicFramePr>
            <p:xfrm>
              <a:off x="2990474" y="5539320"/>
              <a:ext cx="5108028" cy="914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57" name="Equation" r:id="rId5" imgW="2057400" imgH="368300" progId="Equation.3">
                      <p:embed/>
                    </p:oleObj>
                  </mc:Choice>
                  <mc:Fallback>
                    <p:oleObj name="Equation" r:id="rId5" imgW="2057400" imgH="368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990474" y="5539320"/>
                            <a:ext cx="5108028" cy="9144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" name="Rectangle 6"/>
            <p:cNvSpPr/>
            <p:nvPr/>
          </p:nvSpPr>
          <p:spPr>
            <a:xfrm>
              <a:off x="3810000" y="5638800"/>
              <a:ext cx="2057400" cy="487363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Defining the serial interval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897082"/>
              </p:ext>
            </p:extLst>
          </p:nvPr>
        </p:nvGraphicFramePr>
        <p:xfrm>
          <a:off x="228600" y="2362200"/>
          <a:ext cx="8610600" cy="646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3" imgW="5245100" imgH="393700" progId="Equation.3">
                  <p:embed/>
                </p:oleObj>
              </mc:Choice>
              <mc:Fallback>
                <p:oleObj name="Equation" r:id="rId3" imgW="5245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362200"/>
                        <a:ext cx="8610600" cy="646316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542405"/>
              </p:ext>
            </p:extLst>
          </p:nvPr>
        </p:nvGraphicFramePr>
        <p:xfrm>
          <a:off x="1310522" y="3086100"/>
          <a:ext cx="650403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5" imgW="3733800" imgH="393700" progId="Equation.3">
                  <p:embed/>
                </p:oleObj>
              </mc:Choice>
              <mc:Fallback>
                <p:oleObj name="Equation" r:id="rId5" imgW="3733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0522" y="3086100"/>
                        <a:ext cx="6504039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Serial Interval: Time between detection of two cases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3400" y="3771900"/>
            <a:ext cx="7988634" cy="2661483"/>
            <a:chOff x="533400" y="3771900"/>
            <a:chExt cx="7988634" cy="2661483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902034" y="5638800"/>
              <a:ext cx="762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807034" y="5577556"/>
              <a:ext cx="0" cy="1485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814561" y="5577556"/>
              <a:ext cx="0" cy="1524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197434" y="5785217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detected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68834" y="4517444"/>
              <a:ext cx="8382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18944" y="4970939"/>
              <a:ext cx="8382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LEP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68834" y="4970939"/>
              <a:ext cx="28956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HMTP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64434" y="4970939"/>
              <a:ext cx="8382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EIP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702633" y="4970939"/>
              <a:ext cx="1273727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MHTP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976360" y="4517444"/>
              <a:ext cx="838200" cy="381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1143000" y="5577556"/>
              <a:ext cx="0" cy="1485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33400" y="5785584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infected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6976361" y="5573684"/>
              <a:ext cx="0" cy="1524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464040" y="5785584"/>
              <a:ext cx="1024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infected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02241" y="5787052"/>
              <a:ext cx="1024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detected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43000" y="4345336"/>
              <a:ext cx="31365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130634" y="4271072"/>
              <a:ext cx="0" cy="1485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267200" y="4144562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GI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24400" y="4345336"/>
              <a:ext cx="225196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976361" y="4271072"/>
              <a:ext cx="0" cy="1485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807034" y="3962400"/>
              <a:ext cx="245076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807034" y="3888136"/>
              <a:ext cx="0" cy="1485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270500" y="37719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SI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727700" y="3961368"/>
              <a:ext cx="2086861" cy="103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814561" y="3887104"/>
              <a:ext cx="0" cy="1485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Components of the serial interval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625600"/>
            <a:ext cx="4343400" cy="3606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LEP = 6 days</a:t>
            </a:r>
          </a:p>
          <a:p>
            <a:r>
              <a:rPr lang="en-US" dirty="0" smtClean="0"/>
              <a:t>Infectivity measured as non-linear function of gametocyte density (Johnston et al., 2013)</a:t>
            </a:r>
          </a:p>
          <a:p>
            <a:pPr lvl="1"/>
            <a:r>
              <a:rPr lang="en-US" dirty="0" smtClean="0"/>
              <a:t>Immune response and treatment with anti-malarial drugs govern dynamics</a:t>
            </a:r>
          </a:p>
          <a:p>
            <a:r>
              <a:rPr lang="en-US" dirty="0" smtClean="0"/>
              <a:t>Simulations fit to individuals with no prior immunity</a:t>
            </a:r>
          </a:p>
          <a:p>
            <a:pPr lvl="1"/>
            <a:r>
              <a:rPr lang="en-US" dirty="0" smtClean="0"/>
              <a:t>Interpret as upper bound for HMTP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66799" y="5232399"/>
            <a:ext cx="7309017" cy="1461093"/>
            <a:chOff x="920583" y="5064899"/>
            <a:chExt cx="7455234" cy="1628593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264603" y="5994844"/>
              <a:ext cx="7111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42407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715582" y="5940994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73510" y="6123583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detected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60173" y="5064899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77940" y="5407618"/>
              <a:ext cx="782234" cy="33499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LEP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60174" y="5407618"/>
              <a:ext cx="2702261" cy="33499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HMTP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62434" y="5407618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EIP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44667" y="5407618"/>
              <a:ext cx="1188680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MHTP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33347" y="5072619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1489480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20583" y="6123906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infected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6933348" y="5937590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455235" y="6123906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infected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7469" y="6125197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detected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" name="Picture 3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16" y="1651000"/>
            <a:ext cx="4204784" cy="35813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54637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Huber et al. 2016 </a:t>
            </a:r>
            <a:r>
              <a:rPr lang="en-US" sz="1200" i="1" dirty="0" smtClean="0"/>
              <a:t>Malaria Journal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257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Components of the serial interval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600201"/>
            <a:ext cx="43434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002B5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Assumed normally distributed</a:t>
            </a:r>
          </a:p>
          <a:p>
            <a:pPr lvl="1"/>
            <a:r>
              <a:rPr lang="en-US" dirty="0" smtClean="0"/>
              <a:t>Mean taken from four sites (Killeen et al.)</a:t>
            </a:r>
          </a:p>
          <a:p>
            <a:pPr lvl="1"/>
            <a:r>
              <a:rPr lang="en-US" dirty="0" smtClean="0"/>
              <a:t>Standard deviation of 2.47</a:t>
            </a:r>
          </a:p>
          <a:p>
            <a:r>
              <a:rPr lang="en-US" dirty="0" smtClean="0"/>
              <a:t>Upper bound of 17 days captures 99% of possible EIPs</a:t>
            </a:r>
          </a:p>
          <a:p>
            <a:pPr lvl="1"/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690992"/>
              </p:ext>
            </p:extLst>
          </p:nvPr>
        </p:nvGraphicFramePr>
        <p:xfrm>
          <a:off x="5231453" y="1670051"/>
          <a:ext cx="340379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Equation" r:id="rId3" imgW="1689100" imgH="419100" progId="Equation.3">
                  <p:embed/>
                </p:oleObj>
              </mc:Choice>
              <mc:Fallback>
                <p:oleObj name="Equation" r:id="rId3" imgW="1689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1453" y="1670051"/>
                        <a:ext cx="3403790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fig5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2514601"/>
            <a:ext cx="4308953" cy="2743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E7B-8E37-A348-8813-78546CAD1C78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066799" y="5232399"/>
            <a:ext cx="7309017" cy="1461093"/>
            <a:chOff x="920583" y="5064899"/>
            <a:chExt cx="7455234" cy="1628593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1264603" y="5994844"/>
              <a:ext cx="7111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042407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7715582" y="5940994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473510" y="6123583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detected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260173" y="5064899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477940" y="5407618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LEP</a:t>
              </a:r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60174" y="5407618"/>
              <a:ext cx="2702261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HMTP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62434" y="5407618"/>
              <a:ext cx="782234" cy="33499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EIP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44667" y="5407618"/>
              <a:ext cx="1188680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MHTP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933347" y="5072619"/>
              <a:ext cx="782234" cy="334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IDP</a:t>
              </a:r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1489480" y="5940994"/>
              <a:ext cx="0" cy="13059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920583" y="6123906"/>
              <a:ext cx="1137794" cy="40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Primary case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infected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6933348" y="5937590"/>
              <a:ext cx="0" cy="134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6455235" y="6123906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infected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37469" y="6125197"/>
              <a:ext cx="956224" cy="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Secondary case detected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4637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Huber et al. 2016 </a:t>
            </a:r>
            <a:r>
              <a:rPr lang="en-US" sz="1200" i="1" dirty="0" smtClean="0"/>
              <a:t>Malaria Journal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257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5_scien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Template_5_science.thmx</Template>
  <TotalTime>7570</TotalTime>
  <Words>940</Words>
  <Application>Microsoft Office PowerPoint</Application>
  <PresentationFormat>On-screen Show (4:3)</PresentationFormat>
  <Paragraphs>185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Georgia</vt:lpstr>
      <vt:lpstr>Lucida Grande</vt:lpstr>
      <vt:lpstr>Template_5_science</vt:lpstr>
      <vt:lpstr>Equation</vt:lpstr>
      <vt:lpstr>Quantitative, model-based estimates of variability in the temporal and spatial scales of Plasmodium falciparum malaria transmission</vt:lpstr>
      <vt:lpstr>Pf malaria: the map is shrinking</vt:lpstr>
      <vt:lpstr>When can we declare mission accomplished?</vt:lpstr>
      <vt:lpstr>Ignore space at your own peril</vt:lpstr>
      <vt:lpstr>Data for inferring transmission chains</vt:lpstr>
      <vt:lpstr>Data for inferring transmission chains</vt:lpstr>
      <vt:lpstr>Defining the serial interval</vt:lpstr>
      <vt:lpstr>Components of the serial interval</vt:lpstr>
      <vt:lpstr>Components of the serial interval</vt:lpstr>
      <vt:lpstr>Components of the serial interval</vt:lpstr>
      <vt:lpstr>Components of the serial interval</vt:lpstr>
      <vt:lpstr>Computing the serial interval</vt:lpstr>
      <vt:lpstr>Calculator for computing SI</vt:lpstr>
      <vt:lpstr>Data for inferring transmission chains</vt:lpstr>
      <vt:lpstr>Data for inferring transmission chains</vt:lpstr>
      <vt:lpstr>Defining the spatial likelihood</vt:lpstr>
      <vt:lpstr>Defining the spatial likelihood</vt:lpstr>
      <vt:lpstr>Spatial variance as a function of SI</vt:lpstr>
      <vt:lpstr>Spatial variance as a function of SI</vt:lpstr>
      <vt:lpstr>Summary</vt:lpstr>
      <vt:lpstr>Ongoing work</vt:lpstr>
      <vt:lpstr>Acknowledgments</vt:lpstr>
    </vt:vector>
  </TitlesOfParts>
  <Company>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EastMac</dc:creator>
  <cp:lastModifiedBy>PSAV</cp:lastModifiedBy>
  <cp:revision>1057</cp:revision>
  <dcterms:created xsi:type="dcterms:W3CDTF">2011-06-13T19:27:56Z</dcterms:created>
  <dcterms:modified xsi:type="dcterms:W3CDTF">2017-04-19T15:22:57Z</dcterms:modified>
</cp:coreProperties>
</file>