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0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8" r:id="rId2"/>
    <p:sldId id="257" r:id="rId3"/>
    <p:sldId id="320" r:id="rId4"/>
    <p:sldId id="260" r:id="rId5"/>
    <p:sldId id="261" r:id="rId6"/>
    <p:sldId id="262" r:id="rId7"/>
    <p:sldId id="318" r:id="rId8"/>
    <p:sldId id="307" r:id="rId9"/>
    <p:sldId id="308" r:id="rId10"/>
    <p:sldId id="319" r:id="rId11"/>
    <p:sldId id="277" r:id="rId12"/>
    <p:sldId id="263" r:id="rId13"/>
    <p:sldId id="298" r:id="rId14"/>
    <p:sldId id="300" r:id="rId15"/>
    <p:sldId id="297" r:id="rId16"/>
    <p:sldId id="299" r:id="rId17"/>
    <p:sldId id="310" r:id="rId18"/>
    <p:sldId id="269" r:id="rId19"/>
    <p:sldId id="284" r:id="rId20"/>
    <p:sldId id="321" r:id="rId21"/>
    <p:sldId id="309" r:id="rId22"/>
    <p:sldId id="268" r:id="rId23"/>
    <p:sldId id="281" r:id="rId24"/>
    <p:sldId id="283" r:id="rId25"/>
    <p:sldId id="311" r:id="rId26"/>
    <p:sldId id="312" r:id="rId27"/>
    <p:sldId id="288" r:id="rId28"/>
    <p:sldId id="324" r:id="rId29"/>
    <p:sldId id="314" r:id="rId30"/>
    <p:sldId id="276" r:id="rId31"/>
    <p:sldId id="325" r:id="rId32"/>
    <p:sldId id="313" r:id="rId33"/>
    <p:sldId id="271" r:id="rId34"/>
    <p:sldId id="315" r:id="rId35"/>
    <p:sldId id="272" r:id="rId36"/>
    <p:sldId id="326" r:id="rId37"/>
    <p:sldId id="31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 Schripsema" initials="JS" lastIdx="2" clrIdx="0">
    <p:extLst>
      <p:ext uri="{19B8F6BF-5375-455C-9EA6-DF929625EA0E}">
        <p15:presenceInfo xmlns:p15="http://schemas.microsoft.com/office/powerpoint/2012/main" userId="S-1-12-1-2947636385-1161968208-1370648202-154660502" providerId="AD"/>
      </p:ext>
    </p:extLst>
  </p:cmAuthor>
  <p:cmAuthor id="2" name="Mandy Izzo" initials="MI" lastIdx="3" clrIdx="1">
    <p:extLst>
      <p:ext uri="{19B8F6BF-5375-455C-9EA6-DF929625EA0E}">
        <p15:presenceInfo xmlns:p15="http://schemas.microsoft.com/office/powerpoint/2012/main" userId="Mandy Izz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2E5FF"/>
    <a:srgbClr val="E6E7E9"/>
    <a:srgbClr val="1274A4"/>
    <a:srgbClr val="757677"/>
    <a:srgbClr val="A3A4A5"/>
    <a:srgbClr val="FFFFFF"/>
    <a:srgbClr val="ED7D31"/>
    <a:srgbClr val="5B5C5E"/>
    <a:srgbClr val="FBB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6" autoAdjust="0"/>
    <p:restoredTop sz="72015" autoAdjust="0"/>
  </p:normalViewPr>
  <p:slideViewPr>
    <p:cSldViewPr snapToGrid="0">
      <p:cViewPr varScale="1">
        <p:scale>
          <a:sx n="79" d="100"/>
          <a:sy n="79" d="100"/>
        </p:scale>
        <p:origin x="1524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919A5-AB5D-4009-B3C8-399DB7442BE6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EE289-8752-4B49-AE11-BA9539EA8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38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93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31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6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78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5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0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53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17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1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7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9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5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53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17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07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66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2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78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81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913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99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66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21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14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736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422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248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704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530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621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EE289-8752-4B49-AE11-BA9539EA82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54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12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21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55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20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14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DB44-AF7C-44A2-8060-D5540919CE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75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62EA-F746-44F8-92E9-1FA9C24F87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B204-FE63-4BF8-916B-6C93CE57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2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62EA-F746-44F8-92E9-1FA9C24F87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B204-FE63-4BF8-916B-6C93CE57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2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62EA-F746-44F8-92E9-1FA9C24F87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B204-FE63-4BF8-916B-6C93CE57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19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62EA-F746-44F8-92E9-1FA9C24F87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B204-FE63-4BF8-916B-6C93CE57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62EA-F746-44F8-92E9-1FA9C24F87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B204-FE63-4BF8-916B-6C93CE57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4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62EA-F746-44F8-92E9-1FA9C24F87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B204-FE63-4BF8-916B-6C93CE57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1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62EA-F746-44F8-92E9-1FA9C24F87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B204-FE63-4BF8-916B-6C93CE57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3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62EA-F746-44F8-92E9-1FA9C24F87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B204-FE63-4BF8-916B-6C93CE57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62EA-F746-44F8-92E9-1FA9C24F87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B204-FE63-4BF8-916B-6C93CE57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8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62EA-F746-44F8-92E9-1FA9C24F87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B204-FE63-4BF8-916B-6C93CE57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04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262EA-F746-44F8-92E9-1FA9C24F87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3B204-FE63-4BF8-916B-6C93CE57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4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262EA-F746-44F8-92E9-1FA9C24F87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3B204-FE63-4BF8-916B-6C93CE57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26" Type="http://schemas.openxmlformats.org/officeDocument/2006/relationships/image" Target="../media/image59.svg"/><Relationship Id="rId39" Type="http://schemas.openxmlformats.org/officeDocument/2006/relationships/image" Target="../media/image72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34" Type="http://schemas.openxmlformats.org/officeDocument/2006/relationships/image" Target="../media/image67.sv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image" Target="../media/image71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9.svg"/><Relationship Id="rId20" Type="http://schemas.openxmlformats.org/officeDocument/2006/relationships/image" Target="../media/image53.sv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24" Type="http://schemas.openxmlformats.org/officeDocument/2006/relationships/image" Target="../media/image57.svg"/><Relationship Id="rId32" Type="http://schemas.openxmlformats.org/officeDocument/2006/relationships/image" Target="../media/image65.svg"/><Relationship Id="rId37" Type="http://schemas.openxmlformats.org/officeDocument/2006/relationships/image" Target="../media/image70.png"/><Relationship Id="rId40" Type="http://schemas.openxmlformats.org/officeDocument/2006/relationships/image" Target="../media/image73.sv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svg"/><Relationship Id="rId36" Type="http://schemas.openxmlformats.org/officeDocument/2006/relationships/image" Target="../media/image69.svg"/><Relationship Id="rId10" Type="http://schemas.openxmlformats.org/officeDocument/2006/relationships/image" Target="../media/image43.svg"/><Relationship Id="rId19" Type="http://schemas.openxmlformats.org/officeDocument/2006/relationships/image" Target="../media/image52.png"/><Relationship Id="rId31" Type="http://schemas.openxmlformats.org/officeDocument/2006/relationships/image" Target="../media/image64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Relationship Id="rId22" Type="http://schemas.openxmlformats.org/officeDocument/2006/relationships/image" Target="../media/image55.svg"/><Relationship Id="rId27" Type="http://schemas.openxmlformats.org/officeDocument/2006/relationships/image" Target="../media/image60.png"/><Relationship Id="rId30" Type="http://schemas.openxmlformats.org/officeDocument/2006/relationships/image" Target="../media/image63.svg"/><Relationship Id="rId35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sv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21" Type="http://schemas.openxmlformats.org/officeDocument/2006/relationships/image" Target="../media/image91.png"/><Relationship Id="rId7" Type="http://schemas.openxmlformats.org/officeDocument/2006/relationships/image" Target="../media/image78.svg"/><Relationship Id="rId12" Type="http://schemas.openxmlformats.org/officeDocument/2006/relationships/image" Target="../media/image83.png"/><Relationship Id="rId17" Type="http://schemas.openxmlformats.org/officeDocument/2006/relationships/image" Target="../media/image88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7.png"/><Relationship Id="rId20" Type="http://schemas.openxmlformats.org/officeDocument/2006/relationships/hyperlink" Target="https://github.com/InstituteforDiseaseModeling/EMOD/releas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svg"/><Relationship Id="rId5" Type="http://schemas.openxmlformats.org/officeDocument/2006/relationships/image" Target="../media/image76.svg"/><Relationship Id="rId15" Type="http://schemas.openxmlformats.org/officeDocument/2006/relationships/image" Target="../media/image86.svg"/><Relationship Id="rId10" Type="http://schemas.openxmlformats.org/officeDocument/2006/relationships/image" Target="../media/image81.png"/><Relationship Id="rId19" Type="http://schemas.openxmlformats.org/officeDocument/2006/relationships/image" Target="../media/image90.svg"/><Relationship Id="rId4" Type="http://schemas.openxmlformats.org/officeDocument/2006/relationships/image" Target="../media/image75.png"/><Relationship Id="rId9" Type="http://schemas.openxmlformats.org/officeDocument/2006/relationships/image" Target="../media/image80.svg"/><Relationship Id="rId1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dmod.org/documentatio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png"/><Relationship Id="rId18" Type="http://schemas.openxmlformats.org/officeDocument/2006/relationships/image" Target="../media/image106.svg"/><Relationship Id="rId26" Type="http://schemas.openxmlformats.org/officeDocument/2006/relationships/image" Target="../media/image114.svg"/><Relationship Id="rId3" Type="http://schemas.openxmlformats.org/officeDocument/2006/relationships/image" Target="../media/image93.png"/><Relationship Id="rId21" Type="http://schemas.openxmlformats.org/officeDocument/2006/relationships/image" Target="../media/image109.png"/><Relationship Id="rId34" Type="http://schemas.openxmlformats.org/officeDocument/2006/relationships/image" Target="../media/image122.svg"/><Relationship Id="rId7" Type="http://schemas.openxmlformats.org/officeDocument/2006/relationships/image" Target="../media/image97.png"/><Relationship Id="rId12" Type="http://schemas.openxmlformats.org/officeDocument/2006/relationships/image" Target="../media/image102.sv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33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.svg"/><Relationship Id="rId20" Type="http://schemas.openxmlformats.org/officeDocument/2006/relationships/image" Target="../media/image108.sv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24" Type="http://schemas.openxmlformats.org/officeDocument/2006/relationships/image" Target="../media/image112.svg"/><Relationship Id="rId32" Type="http://schemas.openxmlformats.org/officeDocument/2006/relationships/image" Target="../media/image120.svg"/><Relationship Id="rId5" Type="http://schemas.openxmlformats.org/officeDocument/2006/relationships/image" Target="../media/image95.png"/><Relationship Id="rId15" Type="http://schemas.openxmlformats.org/officeDocument/2006/relationships/image" Target="../media/image13.png"/><Relationship Id="rId23" Type="http://schemas.openxmlformats.org/officeDocument/2006/relationships/image" Target="../media/image111.png"/><Relationship Id="rId28" Type="http://schemas.openxmlformats.org/officeDocument/2006/relationships/image" Target="../media/image116.svg"/><Relationship Id="rId10" Type="http://schemas.openxmlformats.org/officeDocument/2006/relationships/image" Target="../media/image100.svg"/><Relationship Id="rId19" Type="http://schemas.openxmlformats.org/officeDocument/2006/relationships/image" Target="../media/image107.png"/><Relationship Id="rId31" Type="http://schemas.openxmlformats.org/officeDocument/2006/relationships/image" Target="../media/image119.pn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4.svg"/><Relationship Id="rId22" Type="http://schemas.openxmlformats.org/officeDocument/2006/relationships/image" Target="../media/image110.svg"/><Relationship Id="rId27" Type="http://schemas.openxmlformats.org/officeDocument/2006/relationships/image" Target="../media/image115.png"/><Relationship Id="rId30" Type="http://schemas.openxmlformats.org/officeDocument/2006/relationships/image" Target="../media/image118.svg"/><Relationship Id="rId35" Type="http://schemas.openxmlformats.org/officeDocument/2006/relationships/image" Target="../media/image12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32.svg"/><Relationship Id="rId18" Type="http://schemas.openxmlformats.org/officeDocument/2006/relationships/image" Target="../media/image137.png"/><Relationship Id="rId26" Type="http://schemas.openxmlformats.org/officeDocument/2006/relationships/image" Target="../media/image145.png"/><Relationship Id="rId39" Type="http://schemas.openxmlformats.org/officeDocument/2006/relationships/image" Target="../media/image158.svg"/><Relationship Id="rId3" Type="http://schemas.openxmlformats.org/officeDocument/2006/relationships/image" Target="../media/image124.png"/><Relationship Id="rId21" Type="http://schemas.openxmlformats.org/officeDocument/2006/relationships/image" Target="../media/image140.svg"/><Relationship Id="rId34" Type="http://schemas.openxmlformats.org/officeDocument/2006/relationships/image" Target="../media/image153.png"/><Relationship Id="rId7" Type="http://schemas.openxmlformats.org/officeDocument/2006/relationships/image" Target="../media/image127.svg"/><Relationship Id="rId12" Type="http://schemas.openxmlformats.org/officeDocument/2006/relationships/image" Target="../media/image131.png"/><Relationship Id="rId17" Type="http://schemas.openxmlformats.org/officeDocument/2006/relationships/image" Target="../media/image136.svg"/><Relationship Id="rId25" Type="http://schemas.openxmlformats.org/officeDocument/2006/relationships/image" Target="../media/image144.svg"/><Relationship Id="rId33" Type="http://schemas.openxmlformats.org/officeDocument/2006/relationships/image" Target="../media/image152.svg"/><Relationship Id="rId38" Type="http://schemas.openxmlformats.org/officeDocument/2006/relationships/image" Target="../media/image15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5.png"/><Relationship Id="rId20" Type="http://schemas.openxmlformats.org/officeDocument/2006/relationships/image" Target="../media/image139.png"/><Relationship Id="rId29" Type="http://schemas.openxmlformats.org/officeDocument/2006/relationships/image" Target="../media/image148.svg"/><Relationship Id="rId41" Type="http://schemas.openxmlformats.org/officeDocument/2006/relationships/image" Target="../media/image1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0.svg"/><Relationship Id="rId24" Type="http://schemas.openxmlformats.org/officeDocument/2006/relationships/image" Target="../media/image143.png"/><Relationship Id="rId32" Type="http://schemas.openxmlformats.org/officeDocument/2006/relationships/image" Target="../media/image151.png"/><Relationship Id="rId37" Type="http://schemas.openxmlformats.org/officeDocument/2006/relationships/image" Target="../media/image156.svg"/><Relationship Id="rId40" Type="http://schemas.openxmlformats.org/officeDocument/2006/relationships/image" Target="../media/image159.png"/><Relationship Id="rId5" Type="http://schemas.openxmlformats.org/officeDocument/2006/relationships/image" Target="../media/image125.svg"/><Relationship Id="rId15" Type="http://schemas.openxmlformats.org/officeDocument/2006/relationships/image" Target="../media/image134.svg"/><Relationship Id="rId23" Type="http://schemas.openxmlformats.org/officeDocument/2006/relationships/image" Target="../media/image142.svg"/><Relationship Id="rId28" Type="http://schemas.openxmlformats.org/officeDocument/2006/relationships/image" Target="../media/image147.png"/><Relationship Id="rId36" Type="http://schemas.openxmlformats.org/officeDocument/2006/relationships/image" Target="../media/image155.png"/><Relationship Id="rId10" Type="http://schemas.openxmlformats.org/officeDocument/2006/relationships/image" Target="../media/image129.png"/><Relationship Id="rId19" Type="http://schemas.openxmlformats.org/officeDocument/2006/relationships/image" Target="../media/image138.svg"/><Relationship Id="rId31" Type="http://schemas.openxmlformats.org/officeDocument/2006/relationships/image" Target="../media/image150.svg"/><Relationship Id="rId4" Type="http://schemas.openxmlformats.org/officeDocument/2006/relationships/image" Target="../media/image85.png"/><Relationship Id="rId9" Type="http://schemas.openxmlformats.org/officeDocument/2006/relationships/image" Target="../media/image128.svg"/><Relationship Id="rId14" Type="http://schemas.openxmlformats.org/officeDocument/2006/relationships/image" Target="../media/image133.png"/><Relationship Id="rId22" Type="http://schemas.openxmlformats.org/officeDocument/2006/relationships/image" Target="../media/image141.png"/><Relationship Id="rId27" Type="http://schemas.openxmlformats.org/officeDocument/2006/relationships/image" Target="../media/image146.svg"/><Relationship Id="rId30" Type="http://schemas.openxmlformats.org/officeDocument/2006/relationships/image" Target="../media/image149.png"/><Relationship Id="rId35" Type="http://schemas.openxmlformats.org/officeDocument/2006/relationships/image" Target="../media/image15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72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dmod.org/documentation" TargetMode="External"/><Relationship Id="rId5" Type="http://schemas.openxmlformats.org/officeDocument/2006/relationships/hyperlink" Target="https://github.com/InstituteforDiseaseModeling/IDM-CMS" TargetMode="External"/><Relationship Id="rId4" Type="http://schemas.openxmlformats.org/officeDocument/2006/relationships/image" Target="../media/image1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dmod.org/documentation" TargetMode="External"/><Relationship Id="rId5" Type="http://schemas.openxmlformats.org/officeDocument/2006/relationships/hyperlink" Target="https://github.com/InstituteforDiseaseModeling/IDM-CMS" TargetMode="External"/><Relationship Id="rId4" Type="http://schemas.openxmlformats.org/officeDocument/2006/relationships/image" Target="../media/image1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iskplus.idmod.org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riskplus.idmod.org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support@idmod.org" TargetMode="External"/><Relationship Id="rId5" Type="http://schemas.openxmlformats.org/officeDocument/2006/relationships/hyperlink" Target="http://idmod.org/" TargetMode="External"/><Relationship Id="rId4" Type="http://schemas.openxmlformats.org/officeDocument/2006/relationships/image" Target="../media/image1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42186"/>
            <a:ext cx="9144000" cy="1307939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0070C0"/>
                </a:solidFill>
              </a:rPr>
              <a:t>IDM Software Overview</a:t>
            </a:r>
            <a:endParaRPr lang="en-US" sz="7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84797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</a:rPr>
              <a:t>6</a:t>
            </a:r>
            <a:r>
              <a:rPr lang="en-US" sz="4400" baseline="30000" dirty="0">
                <a:solidFill>
                  <a:schemeClr val="bg2">
                    <a:lumMod val="25000"/>
                  </a:schemeClr>
                </a:solidFill>
              </a:rPr>
              <a:t>th</a:t>
            </a:r>
            <a:r>
              <a:rPr lang="en-US" sz="4400" dirty="0">
                <a:solidFill>
                  <a:schemeClr val="bg2">
                    <a:lumMod val="25000"/>
                  </a:schemeClr>
                </a:solidFill>
              </a:rPr>
              <a:t> Annual IDM Symposium, 2018</a:t>
            </a:r>
          </a:p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Mandy Izzo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1733107" y="2950125"/>
            <a:ext cx="8793126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0437281-7269-4DC0-BBE3-81698C6DB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4" t="22194" r="9079" b="23202"/>
          <a:stretch/>
        </p:blipFill>
        <p:spPr>
          <a:xfrm>
            <a:off x="10624407" y="6308732"/>
            <a:ext cx="1351008" cy="288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A1DBA-B578-4447-B1C7-107FD31CB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03" y="6303866"/>
            <a:ext cx="2275360" cy="2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7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loud 46">
            <a:extLst>
              <a:ext uri="{FF2B5EF4-FFF2-40B4-BE49-F238E27FC236}">
                <a16:creationId xmlns:a16="http://schemas.microsoft.com/office/drawing/2014/main" id="{6C6714C0-EBD2-4932-B51B-F61481E2E61B}"/>
              </a:ext>
            </a:extLst>
          </p:cNvPr>
          <p:cNvSpPr/>
          <p:nvPr/>
        </p:nvSpPr>
        <p:spPr>
          <a:xfrm>
            <a:off x="304448" y="1129082"/>
            <a:ext cx="1465020" cy="1218869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BDD05-9C39-4E63-A4E7-9B2BEACA6C66}"/>
              </a:ext>
            </a:extLst>
          </p:cNvPr>
          <p:cNvSpPr txBox="1"/>
          <p:nvPr/>
        </p:nvSpPr>
        <p:spPr>
          <a:xfrm>
            <a:off x="48495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 brief history of EMOD</a:t>
            </a:r>
          </a:p>
        </p:txBody>
      </p:sp>
      <p:pic>
        <p:nvPicPr>
          <p:cNvPr id="38" name="Graphic 37" descr="Head with Gears">
            <a:extLst>
              <a:ext uri="{FF2B5EF4-FFF2-40B4-BE49-F238E27FC236}">
                <a16:creationId xmlns:a16="http://schemas.microsoft.com/office/drawing/2014/main" id="{4FA2B732-CF8A-4AEC-87BA-B9E148971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697" y="2659163"/>
            <a:ext cx="914400" cy="9144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6CAAA47-8ED1-4455-8E36-394CC0127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812" y="1587273"/>
            <a:ext cx="590277" cy="426311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6BC4D7C-C747-45C1-B48F-D0ED075FE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8273" y="1800428"/>
            <a:ext cx="590277" cy="426311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DBCC498-9C95-4F04-8563-3175458C9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7727" y="1345224"/>
            <a:ext cx="590277" cy="426311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4A6E4C40-3784-46EC-BDCF-5DF704D0C4C0}"/>
              </a:ext>
            </a:extLst>
          </p:cNvPr>
          <p:cNvGrpSpPr/>
          <p:nvPr/>
        </p:nvGrpSpPr>
        <p:grpSpPr>
          <a:xfrm>
            <a:off x="1167674" y="2293671"/>
            <a:ext cx="261386" cy="438296"/>
            <a:chOff x="1322087" y="2540738"/>
            <a:chExt cx="261386" cy="43829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F2FBF10-A668-471F-BAAF-D40C8A9BC35A}"/>
                </a:ext>
              </a:extLst>
            </p:cNvPr>
            <p:cNvSpPr/>
            <p:nvPr/>
          </p:nvSpPr>
          <p:spPr>
            <a:xfrm>
              <a:off x="1389821" y="2540738"/>
              <a:ext cx="193652" cy="169018"/>
            </a:xfrm>
            <a:prstGeom prst="ellipse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871405A-0AD3-49FD-871C-CE1688572300}"/>
                </a:ext>
              </a:extLst>
            </p:cNvPr>
            <p:cNvSpPr/>
            <p:nvPr/>
          </p:nvSpPr>
          <p:spPr>
            <a:xfrm>
              <a:off x="1431768" y="2767543"/>
              <a:ext cx="143855" cy="125679"/>
            </a:xfrm>
            <a:prstGeom prst="ellipse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3F6AC6C-FE80-418C-9551-2BDE31AEAF47}"/>
                </a:ext>
              </a:extLst>
            </p:cNvPr>
            <p:cNvSpPr/>
            <p:nvPr/>
          </p:nvSpPr>
          <p:spPr>
            <a:xfrm>
              <a:off x="1322087" y="2890030"/>
              <a:ext cx="119492" cy="89004"/>
            </a:xfrm>
            <a:prstGeom prst="ellipse">
              <a:avLst/>
            </a:prstGeom>
            <a:solidFill>
              <a:srgbClr val="F2F2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C197815C-C3FE-449B-A2BE-2D222E53D774}"/>
              </a:ext>
            </a:extLst>
          </p:cNvPr>
          <p:cNvGrpSpPr/>
          <p:nvPr/>
        </p:nvGrpSpPr>
        <p:grpSpPr>
          <a:xfrm>
            <a:off x="5020541" y="1815000"/>
            <a:ext cx="2324387" cy="1949821"/>
            <a:chOff x="5020541" y="1815000"/>
            <a:chExt cx="2324387" cy="1949821"/>
          </a:xfrm>
        </p:grpSpPr>
        <p:pic>
          <p:nvPicPr>
            <p:cNvPr id="13" name="Graphic 12" descr="Teacher">
              <a:extLst>
                <a:ext uri="{FF2B5EF4-FFF2-40B4-BE49-F238E27FC236}">
                  <a16:creationId xmlns:a16="http://schemas.microsoft.com/office/drawing/2014/main" id="{50CDE294-BD89-4CF3-9477-875D75EF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49767" y="1815000"/>
              <a:ext cx="1295161" cy="1295161"/>
            </a:xfrm>
            <a:prstGeom prst="rect">
              <a:avLst/>
            </a:prstGeom>
          </p:spPr>
        </p:pic>
        <p:pic>
          <p:nvPicPr>
            <p:cNvPr id="59" name="Graphic 58" descr="Users">
              <a:extLst>
                <a:ext uri="{FF2B5EF4-FFF2-40B4-BE49-F238E27FC236}">
                  <a16:creationId xmlns:a16="http://schemas.microsoft.com/office/drawing/2014/main" id="{B7AEAB4F-EE9A-44BC-8E2B-8563E5676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39446" y="2710434"/>
              <a:ext cx="1054387" cy="1054387"/>
            </a:xfrm>
            <a:prstGeom prst="rect">
              <a:avLst/>
            </a:prstGeom>
          </p:spPr>
        </p:pic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F9BCF75-9B61-438B-9F23-4B18C4F9B76E}"/>
                </a:ext>
              </a:extLst>
            </p:cNvPr>
            <p:cNvCxnSpPr/>
            <p:nvPr/>
          </p:nvCxnSpPr>
          <p:spPr>
            <a:xfrm>
              <a:off x="5020541" y="2683665"/>
              <a:ext cx="837810" cy="0"/>
            </a:xfrm>
            <a:prstGeom prst="straightConnector1">
              <a:avLst/>
            </a:prstGeom>
            <a:ln w="28575">
              <a:solidFill>
                <a:srgbClr val="ED7D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C3B00620-7647-4488-B279-AF9CCE256C2D}"/>
              </a:ext>
            </a:extLst>
          </p:cNvPr>
          <p:cNvGrpSpPr/>
          <p:nvPr/>
        </p:nvGrpSpPr>
        <p:grpSpPr>
          <a:xfrm>
            <a:off x="7491483" y="2207407"/>
            <a:ext cx="1796000" cy="914400"/>
            <a:chOff x="7491483" y="2207407"/>
            <a:chExt cx="1796000" cy="914400"/>
          </a:xfrm>
        </p:grpSpPr>
        <p:pic>
          <p:nvPicPr>
            <p:cNvPr id="19" name="Graphic 18" descr="Handshake">
              <a:extLst>
                <a:ext uri="{FF2B5EF4-FFF2-40B4-BE49-F238E27FC236}">
                  <a16:creationId xmlns:a16="http://schemas.microsoft.com/office/drawing/2014/main" id="{DACAA531-1874-463E-8EEF-C66EFB954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373083" y="2207407"/>
              <a:ext cx="914400" cy="914400"/>
            </a:xfrm>
            <a:prstGeom prst="rect">
              <a:avLst/>
            </a:prstGeom>
          </p:spPr>
        </p:pic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7D251DF-6721-4D16-B300-5625B5E5BBDF}"/>
                </a:ext>
              </a:extLst>
            </p:cNvPr>
            <p:cNvCxnSpPr/>
            <p:nvPr/>
          </p:nvCxnSpPr>
          <p:spPr>
            <a:xfrm>
              <a:off x="7491483" y="2710434"/>
              <a:ext cx="837810" cy="0"/>
            </a:xfrm>
            <a:prstGeom prst="straightConnector1">
              <a:avLst/>
            </a:prstGeom>
            <a:ln w="28575">
              <a:solidFill>
                <a:srgbClr val="ED7D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A224D5AA-1C4A-4354-8202-0128909BEC84}"/>
              </a:ext>
            </a:extLst>
          </p:cNvPr>
          <p:cNvGrpSpPr/>
          <p:nvPr/>
        </p:nvGrpSpPr>
        <p:grpSpPr>
          <a:xfrm>
            <a:off x="9186230" y="1862422"/>
            <a:ext cx="2481426" cy="1739087"/>
            <a:chOff x="9186230" y="1862422"/>
            <a:chExt cx="2481426" cy="1739087"/>
          </a:xfrm>
        </p:grpSpPr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03015A5F-4396-4F0E-BA63-8818031F4004}"/>
                </a:ext>
              </a:extLst>
            </p:cNvPr>
            <p:cNvGrpSpPr/>
            <p:nvPr/>
          </p:nvGrpSpPr>
          <p:grpSpPr>
            <a:xfrm>
              <a:off x="9928569" y="1862422"/>
              <a:ext cx="1739087" cy="1739087"/>
              <a:chOff x="9928569" y="1862422"/>
              <a:chExt cx="1739087" cy="1739087"/>
            </a:xfrm>
          </p:grpSpPr>
          <p:pic>
            <p:nvPicPr>
              <p:cNvPr id="11" name="Graphic 10" descr="Computer">
                <a:extLst>
                  <a:ext uri="{FF2B5EF4-FFF2-40B4-BE49-F238E27FC236}">
                    <a16:creationId xmlns:a16="http://schemas.microsoft.com/office/drawing/2014/main" id="{35581AEC-FEA0-4B2E-8B1D-B3DBA8FD9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928569" y="1862422"/>
                <a:ext cx="1739087" cy="1739087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128C5AF-8DC9-4E2C-BB72-435760504A8C}"/>
                  </a:ext>
                </a:extLst>
              </p:cNvPr>
              <p:cNvSpPr txBox="1"/>
              <p:nvPr/>
            </p:nvSpPr>
            <p:spPr>
              <a:xfrm>
                <a:off x="10073603" y="2299365"/>
                <a:ext cx="8697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DTK</a:t>
                </a:r>
              </a:p>
            </p:txBody>
          </p:sp>
        </p:grp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635B978-D4E5-437D-B8C8-D4DE23ADD2DB}"/>
                </a:ext>
              </a:extLst>
            </p:cNvPr>
            <p:cNvCxnSpPr>
              <a:cxnSpLocks/>
            </p:cNvCxnSpPr>
            <p:nvPr/>
          </p:nvCxnSpPr>
          <p:spPr>
            <a:xfrm>
              <a:off x="9186230" y="2731966"/>
              <a:ext cx="593390" cy="0"/>
            </a:xfrm>
            <a:prstGeom prst="straightConnector1">
              <a:avLst/>
            </a:prstGeom>
            <a:ln w="28575">
              <a:solidFill>
                <a:srgbClr val="ED7D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2133CE78-B993-4F8F-BB7E-B407E9BB32C4}"/>
              </a:ext>
            </a:extLst>
          </p:cNvPr>
          <p:cNvGrpSpPr/>
          <p:nvPr/>
        </p:nvGrpSpPr>
        <p:grpSpPr>
          <a:xfrm>
            <a:off x="419699" y="2654906"/>
            <a:ext cx="11544652" cy="3841336"/>
            <a:chOff x="419699" y="2654906"/>
            <a:chExt cx="11544652" cy="3841336"/>
          </a:xfrm>
        </p:grpSpPr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4D7D06FE-07D2-46BE-B4BD-A46A6002C6DE}"/>
                </a:ext>
              </a:extLst>
            </p:cNvPr>
            <p:cNvGrpSpPr/>
            <p:nvPr/>
          </p:nvGrpSpPr>
          <p:grpSpPr>
            <a:xfrm>
              <a:off x="885407" y="5065393"/>
              <a:ext cx="1437843" cy="1094747"/>
              <a:chOff x="885407" y="5065393"/>
              <a:chExt cx="1437843" cy="1094747"/>
            </a:xfrm>
          </p:grpSpPr>
          <p:pic>
            <p:nvPicPr>
              <p:cNvPr id="62" name="Graphic 61" descr="Man">
                <a:extLst>
                  <a:ext uri="{FF2B5EF4-FFF2-40B4-BE49-F238E27FC236}">
                    <a16:creationId xmlns:a16="http://schemas.microsoft.com/office/drawing/2014/main" id="{6877EA73-5B70-4151-821B-737C66309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885407" y="5065393"/>
                <a:ext cx="962365" cy="962365"/>
              </a:xfrm>
              <a:prstGeom prst="rect">
                <a:avLst/>
              </a:prstGeom>
            </p:spPr>
          </p:pic>
          <p:pic>
            <p:nvPicPr>
              <p:cNvPr id="63" name="Graphic 62" descr="Man">
                <a:extLst>
                  <a:ext uri="{FF2B5EF4-FFF2-40B4-BE49-F238E27FC236}">
                    <a16:creationId xmlns:a16="http://schemas.microsoft.com/office/drawing/2014/main" id="{88815C6C-CF46-4E61-A69E-467BC1E5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370935" y="5207825"/>
                <a:ext cx="952315" cy="952315"/>
              </a:xfrm>
              <a:prstGeom prst="rect">
                <a:avLst/>
              </a:prstGeom>
            </p:spPr>
          </p:pic>
        </p:grp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DED47F4A-9B59-4A64-B328-F0A18A9B3BD6}"/>
                </a:ext>
              </a:extLst>
            </p:cNvPr>
            <p:cNvCxnSpPr>
              <a:cxnSpLocks/>
            </p:cNvCxnSpPr>
            <p:nvPr/>
          </p:nvCxnSpPr>
          <p:spPr>
            <a:xfrm>
              <a:off x="419699" y="5563919"/>
              <a:ext cx="593390" cy="0"/>
            </a:xfrm>
            <a:prstGeom prst="straightConnector1">
              <a:avLst/>
            </a:prstGeom>
            <a:ln w="28575">
              <a:solidFill>
                <a:srgbClr val="ED7D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147FF2E1-183E-419A-A5B6-15F64F5582C9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385" y="2654906"/>
              <a:ext cx="210966" cy="0"/>
            </a:xfrm>
            <a:prstGeom prst="straightConnector1">
              <a:avLst/>
            </a:prstGeom>
            <a:ln w="28575">
              <a:solidFill>
                <a:srgbClr val="ED7D3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00D7BF51-9A9C-4284-B121-2A525F46278C}"/>
                </a:ext>
              </a:extLst>
            </p:cNvPr>
            <p:cNvSpPr txBox="1"/>
            <p:nvPr/>
          </p:nvSpPr>
          <p:spPr>
            <a:xfrm>
              <a:off x="1175621" y="6126910"/>
              <a:ext cx="918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86697"/>
                  </a:solidFill>
                </a:rPr>
                <a:t>EMOD</a:t>
              </a:r>
            </a:p>
          </p:txBody>
        </p:sp>
        <p:pic>
          <p:nvPicPr>
            <p:cNvPr id="127" name="Graphic 126" descr="Computer">
              <a:extLst>
                <a:ext uri="{FF2B5EF4-FFF2-40B4-BE49-F238E27FC236}">
                  <a16:creationId xmlns:a16="http://schemas.microsoft.com/office/drawing/2014/main" id="{70BA0885-6479-4C74-8927-7AE5B626C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335058" y="4630933"/>
              <a:ext cx="554277" cy="55427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2460F7-BE24-4A26-A7BF-C5E9788D3AD0}"/>
              </a:ext>
            </a:extLst>
          </p:cNvPr>
          <p:cNvGrpSpPr/>
          <p:nvPr/>
        </p:nvGrpSpPr>
        <p:grpSpPr>
          <a:xfrm>
            <a:off x="4229746" y="3659546"/>
            <a:ext cx="7261990" cy="2983558"/>
            <a:chOff x="4229746" y="3659546"/>
            <a:chExt cx="7261990" cy="2983558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6F50DDB-F620-47CA-8CBC-30288F8EA684}"/>
                </a:ext>
              </a:extLst>
            </p:cNvPr>
            <p:cNvSpPr txBox="1"/>
            <p:nvPr/>
          </p:nvSpPr>
          <p:spPr>
            <a:xfrm>
              <a:off x="6820913" y="6067459"/>
              <a:ext cx="3252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86697"/>
                  </a:solidFill>
                </a:rPr>
                <a:t>Institute for Disease Modeling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6213DB-06A7-4187-B4CC-56B88D415C26}"/>
                </a:ext>
              </a:extLst>
            </p:cNvPr>
            <p:cNvGrpSpPr/>
            <p:nvPr/>
          </p:nvGrpSpPr>
          <p:grpSpPr>
            <a:xfrm>
              <a:off x="4229746" y="3659546"/>
              <a:ext cx="7261990" cy="2983558"/>
              <a:chOff x="4229746" y="3659546"/>
              <a:chExt cx="7261990" cy="2983558"/>
            </a:xfrm>
          </p:grpSpPr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DE4EE6FD-656F-4E6D-AF70-7F73DD979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9746" y="5539130"/>
                <a:ext cx="593390" cy="0"/>
              </a:xfrm>
              <a:prstGeom prst="straightConnector1">
                <a:avLst/>
              </a:prstGeom>
              <a:ln w="28575">
                <a:solidFill>
                  <a:srgbClr val="ED7D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F6F2EE8-44CE-40F8-9D44-B3B2ABCB1690}"/>
                  </a:ext>
                </a:extLst>
              </p:cNvPr>
              <p:cNvGrpSpPr/>
              <p:nvPr/>
            </p:nvGrpSpPr>
            <p:grpSpPr>
              <a:xfrm>
                <a:off x="5098660" y="3659546"/>
                <a:ext cx="6393076" cy="2983558"/>
                <a:chOff x="5098660" y="3659546"/>
                <a:chExt cx="6393076" cy="2983558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5E5C6B99-DCF5-4961-AFCF-447FD6A7036C}"/>
                    </a:ext>
                  </a:extLst>
                </p:cNvPr>
                <p:cNvGrpSpPr/>
                <p:nvPr/>
              </p:nvGrpSpPr>
              <p:grpSpPr>
                <a:xfrm>
                  <a:off x="5098660" y="3659546"/>
                  <a:ext cx="6393076" cy="2983558"/>
                  <a:chOff x="5098660" y="3659546"/>
                  <a:chExt cx="6393076" cy="2983558"/>
                </a:xfrm>
              </p:grpSpPr>
              <p:grpSp>
                <p:nvGrpSpPr>
                  <p:cNvPr id="3" name="Group 2">
                    <a:extLst>
                      <a:ext uri="{FF2B5EF4-FFF2-40B4-BE49-F238E27FC236}">
                        <a16:creationId xmlns:a16="http://schemas.microsoft.com/office/drawing/2014/main" id="{A7D21686-0719-4250-86D9-56F2745F8DE5}"/>
                      </a:ext>
                    </a:extLst>
                  </p:cNvPr>
                  <p:cNvGrpSpPr/>
                  <p:nvPr/>
                </p:nvGrpSpPr>
                <p:grpSpPr>
                  <a:xfrm>
                    <a:off x="6932571" y="3702874"/>
                    <a:ext cx="1306476" cy="1358394"/>
                    <a:chOff x="6932571" y="3702874"/>
                    <a:chExt cx="1306476" cy="1358394"/>
                  </a:xfrm>
                </p:grpSpPr>
                <p:pic>
                  <p:nvPicPr>
                    <p:cNvPr id="87" name="Graphic 86" descr="Needle">
                      <a:extLst>
                        <a:ext uri="{FF2B5EF4-FFF2-40B4-BE49-F238E27FC236}">
                          <a16:creationId xmlns:a16="http://schemas.microsoft.com/office/drawing/2014/main" id="{C6189962-DC3F-4F5E-86BF-1165C719BD5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2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505645" y="3702874"/>
                      <a:ext cx="353927" cy="35392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7" name="Graphic 96" descr="Group">
                      <a:extLst>
                        <a:ext uri="{FF2B5EF4-FFF2-40B4-BE49-F238E27FC236}">
                          <a16:creationId xmlns:a16="http://schemas.microsoft.com/office/drawing/2014/main" id="{A7CE33BC-8BA2-40E2-AF45-7AD69017BA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2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932571" y="3754792"/>
                      <a:ext cx="1306476" cy="1306476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" name="Group 4">
                    <a:extLst>
                      <a:ext uri="{FF2B5EF4-FFF2-40B4-BE49-F238E27FC236}">
                        <a16:creationId xmlns:a16="http://schemas.microsoft.com/office/drawing/2014/main" id="{9CA36115-F90F-4AFC-A73D-28F510469A56}"/>
                      </a:ext>
                    </a:extLst>
                  </p:cNvPr>
                  <p:cNvGrpSpPr/>
                  <p:nvPr/>
                </p:nvGrpSpPr>
                <p:grpSpPr>
                  <a:xfrm>
                    <a:off x="5098660" y="3659546"/>
                    <a:ext cx="6393076" cy="2983558"/>
                    <a:chOff x="5098660" y="3659546"/>
                    <a:chExt cx="6393076" cy="2983558"/>
                  </a:xfrm>
                </p:grpSpPr>
                <p:grpSp>
                  <p:nvGrpSpPr>
                    <p:cNvPr id="96" name="Group 95">
                      <a:extLst>
                        <a:ext uri="{FF2B5EF4-FFF2-40B4-BE49-F238E27FC236}">
                          <a16:creationId xmlns:a16="http://schemas.microsoft.com/office/drawing/2014/main" id="{754ABC2B-FA6A-4367-97D6-B803795D28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68312" y="4327121"/>
                      <a:ext cx="1306476" cy="1415617"/>
                      <a:chOff x="4947654" y="4090599"/>
                      <a:chExt cx="1306476" cy="1415617"/>
                    </a:xfrm>
                  </p:grpSpPr>
                  <p:pic>
                    <p:nvPicPr>
                      <p:cNvPr id="64" name="Graphic 63" descr="Group">
                        <a:extLst>
                          <a:ext uri="{FF2B5EF4-FFF2-40B4-BE49-F238E27FC236}">
                            <a16:creationId xmlns:a16="http://schemas.microsoft.com/office/drawing/2014/main" id="{5EF4B024-59AC-4D5E-B9BF-638997C0F24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947654" y="4199740"/>
                        <a:ext cx="1306476" cy="130647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2" name="Graphic 81">
                        <a:extLst>
                          <a:ext uri="{FF2B5EF4-FFF2-40B4-BE49-F238E27FC236}">
                            <a16:creationId xmlns:a16="http://schemas.microsoft.com/office/drawing/2014/main" id="{EF34804A-E750-4610-88E2-4667263B71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3">
                        <a:extLst>
                          <a:ext uri="{96DAC541-7B7A-43D3-8B79-37D633B846F1}">
                            <asvg:svgBlip xmlns:asvg="http://schemas.microsoft.com/office/drawing/2016/SVG/main" r:embed="rId2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305753" y="4090599"/>
                        <a:ext cx="590277" cy="426311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5" name="Graphic 64" descr="Group">
                      <a:extLst>
                        <a:ext uri="{FF2B5EF4-FFF2-40B4-BE49-F238E27FC236}">
                          <a16:creationId xmlns:a16="http://schemas.microsoft.com/office/drawing/2014/main" id="{1DEBE95E-0157-4779-BAE5-DE4A9FACFE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2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098660" y="5336628"/>
                      <a:ext cx="1306476" cy="130647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03" name="Group 102">
                      <a:extLst>
                        <a:ext uri="{FF2B5EF4-FFF2-40B4-BE49-F238E27FC236}">
                          <a16:creationId xmlns:a16="http://schemas.microsoft.com/office/drawing/2014/main" id="{78790080-8E21-4849-B68D-7903ABFBD0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306" y="4352433"/>
                      <a:ext cx="1306476" cy="1390474"/>
                      <a:chOff x="7590916" y="5272664"/>
                      <a:chExt cx="1306476" cy="1390474"/>
                    </a:xfrm>
                  </p:grpSpPr>
                  <p:pic>
                    <p:nvPicPr>
                      <p:cNvPr id="93" name="Graphic 92" descr="Water">
                        <a:extLst>
                          <a:ext uri="{FF2B5EF4-FFF2-40B4-BE49-F238E27FC236}">
                            <a16:creationId xmlns:a16="http://schemas.microsoft.com/office/drawing/2014/main" id="{D3B6B8F7-5F02-474C-8AE5-56D0FC712C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073023" y="5272664"/>
                        <a:ext cx="342262" cy="34226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9" name="Graphic 98" descr="Group">
                        <a:extLst>
                          <a:ext uri="{FF2B5EF4-FFF2-40B4-BE49-F238E27FC236}">
                            <a16:creationId xmlns:a16="http://schemas.microsoft.com/office/drawing/2014/main" id="{BF760B3E-DC11-473A-9A0C-F7BAEB4331E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590916" y="5356662"/>
                        <a:ext cx="1306476" cy="1306476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0" name="Group 109">
                      <a:extLst>
                        <a:ext uri="{FF2B5EF4-FFF2-40B4-BE49-F238E27FC236}">
                          <a16:creationId xmlns:a16="http://schemas.microsoft.com/office/drawing/2014/main" id="{011F2988-F2EA-4E36-A301-A3EE56BA96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185260" y="5280992"/>
                      <a:ext cx="1306476" cy="1306476"/>
                      <a:chOff x="9737264" y="5113961"/>
                      <a:chExt cx="1306476" cy="1306476"/>
                    </a:xfrm>
                  </p:grpSpPr>
                  <p:pic>
                    <p:nvPicPr>
                      <p:cNvPr id="101" name="Graphic 100" descr="Group">
                        <a:extLst>
                          <a:ext uri="{FF2B5EF4-FFF2-40B4-BE49-F238E27FC236}">
                            <a16:creationId xmlns:a16="http://schemas.microsoft.com/office/drawing/2014/main" id="{E2C92F57-F8A6-45C8-9130-E4903BA61DD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9737264" y="5113961"/>
                        <a:ext cx="1306476" cy="130647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9" name="Graphic 108" descr="Life jacket">
                        <a:extLst>
                          <a:ext uri="{FF2B5EF4-FFF2-40B4-BE49-F238E27FC236}">
                            <a16:creationId xmlns:a16="http://schemas.microsoft.com/office/drawing/2014/main" id="{F2E16830-2E32-481E-8E6E-7B30847DC08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0285482" y="5168140"/>
                        <a:ext cx="222984" cy="222753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2" name="Group 111">
                      <a:extLst>
                        <a:ext uri="{FF2B5EF4-FFF2-40B4-BE49-F238E27FC236}">
                          <a16:creationId xmlns:a16="http://schemas.microsoft.com/office/drawing/2014/main" id="{3012BAEF-207E-4A9D-B64D-047EEB5E3D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70423" y="3659546"/>
                      <a:ext cx="1306476" cy="1387396"/>
                      <a:chOff x="8957623" y="3764821"/>
                      <a:chExt cx="1306476" cy="1387396"/>
                    </a:xfrm>
                  </p:grpSpPr>
                  <p:pic>
                    <p:nvPicPr>
                      <p:cNvPr id="100" name="Graphic 99" descr="Group">
                        <a:extLst>
                          <a:ext uri="{FF2B5EF4-FFF2-40B4-BE49-F238E27FC236}">
                            <a16:creationId xmlns:a16="http://schemas.microsoft.com/office/drawing/2014/main" id="{B9293D68-8E5B-4AC4-9A9A-E1F62EB109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957623" y="3845741"/>
                        <a:ext cx="1306476" cy="1306476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11" name="TextBox 110">
                        <a:extLst>
                          <a:ext uri="{FF2B5EF4-FFF2-40B4-BE49-F238E27FC236}">
                            <a16:creationId xmlns:a16="http://schemas.microsoft.com/office/drawing/2014/main" id="{2F5A2202-ACDD-49A9-965D-38E46DF4B77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460132" y="3764821"/>
                        <a:ext cx="31290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2000" b="1" dirty="0">
                            <a:solidFill>
                              <a:schemeClr val="accent4"/>
                            </a:solidFill>
                            <a:latin typeface="Adobe Devanagari" panose="02040503050201020203" pitchFamily="18" charset="0"/>
                            <a:cs typeface="Adobe Devanagari" panose="02040503050201020203" pitchFamily="18" charset="0"/>
                          </a:rPr>
                          <a:t>∑</a:t>
                        </a:r>
                      </a:p>
                    </p:txBody>
                  </p:sp>
                </p:grpSp>
                <p:grpSp>
                  <p:nvGrpSpPr>
                    <p:cNvPr id="119" name="Group 118">
                      <a:extLst>
                        <a:ext uri="{FF2B5EF4-FFF2-40B4-BE49-F238E27FC236}">
                          <a16:creationId xmlns:a16="http://schemas.microsoft.com/office/drawing/2014/main" id="{708A1D06-1F59-4E8A-A8C7-B2E02A8BBA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38019" y="4736972"/>
                      <a:ext cx="1628240" cy="1503928"/>
                      <a:chOff x="7032379" y="4787648"/>
                      <a:chExt cx="1628240" cy="1503928"/>
                    </a:xfrm>
                  </p:grpSpPr>
                  <p:grpSp>
                    <p:nvGrpSpPr>
                      <p:cNvPr id="104" name="Group 103">
                        <a:extLst>
                          <a:ext uri="{FF2B5EF4-FFF2-40B4-BE49-F238E27FC236}">
                            <a16:creationId xmlns:a16="http://schemas.microsoft.com/office/drawing/2014/main" id="{E6802C6D-6107-406C-93BA-D29A6E5766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193842" y="4787648"/>
                        <a:ext cx="1306476" cy="1503122"/>
                        <a:chOff x="6257657" y="4833027"/>
                        <a:chExt cx="1306476" cy="1503122"/>
                      </a:xfrm>
                    </p:grpSpPr>
                    <p:pic>
                      <p:nvPicPr>
                        <p:cNvPr id="66" name="Graphic 65" descr="Group">
                          <a:extLst>
                            <a:ext uri="{FF2B5EF4-FFF2-40B4-BE49-F238E27FC236}">
                              <a16:creationId xmlns:a16="http://schemas.microsoft.com/office/drawing/2014/main" id="{24728C7D-1066-4D53-BBD6-E0CA9AE9CDC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257657" y="5029673"/>
                          <a:ext cx="1306476" cy="130647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95" name="Graphic 94" descr="Computer">
                          <a:extLst>
                            <a:ext uri="{FF2B5EF4-FFF2-40B4-BE49-F238E27FC236}">
                              <a16:creationId xmlns:a16="http://schemas.microsoft.com/office/drawing/2014/main" id="{91FB8D7B-AE41-4635-A7EF-06075A85F98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3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660175" y="4833027"/>
                          <a:ext cx="554277" cy="554277"/>
                        </a:xfrm>
                        <a:prstGeom prst="rect">
                          <a:avLst/>
                        </a:prstGeom>
                      </p:spPr>
                    </p:pic>
                  </p:grpSp>
                  <p:pic>
                    <p:nvPicPr>
                      <p:cNvPr id="116" name="Graphic 115" descr="Group">
                        <a:extLst>
                          <a:ext uri="{FF2B5EF4-FFF2-40B4-BE49-F238E27FC236}">
                            <a16:creationId xmlns:a16="http://schemas.microsoft.com/office/drawing/2014/main" id="{85E17EC7-8C0B-4B4B-80E0-A5CFCDB9B43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rcRect l="29055" r="50168"/>
                      <a:stretch/>
                    </p:blipFill>
                    <p:spPr>
                      <a:xfrm>
                        <a:off x="7032379" y="4982684"/>
                        <a:ext cx="271458" cy="1306476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17" name="Graphic 116" descr="Group">
                        <a:extLst>
                          <a:ext uri="{FF2B5EF4-FFF2-40B4-BE49-F238E27FC236}">
                            <a16:creationId xmlns:a16="http://schemas.microsoft.com/office/drawing/2014/main" id="{EB676313-8163-458A-9B1F-7540B8E171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rcRect l="29055" r="50025"/>
                      <a:stretch/>
                    </p:blipFill>
                    <p:spPr>
                      <a:xfrm>
                        <a:off x="8387298" y="4985100"/>
                        <a:ext cx="273321" cy="1306476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  <p:pic>
              <p:nvPicPr>
                <p:cNvPr id="131" name="Graphic 130">
                  <a:extLst>
                    <a:ext uri="{FF2B5EF4-FFF2-40B4-BE49-F238E27FC236}">
                      <a16:creationId xmlns:a16="http://schemas.microsoft.com/office/drawing/2014/main" id="{9718445B-DD05-4C00-99DB-199B4B8E70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96DAC541-7B7A-43D3-8B79-37D633B846F1}">
                      <asvg:svgBlip xmlns:asvg="http://schemas.microsoft.com/office/drawing/2016/SVG/main" r:embed="rId32"/>
                    </a:ext>
                  </a:extLst>
                </a:blip>
                <a:stretch>
                  <a:fillRect/>
                </a:stretch>
              </p:blipFill>
              <p:spPr>
                <a:xfrm rot="4947709">
                  <a:off x="5524866" y="5303395"/>
                  <a:ext cx="312330" cy="28630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8DD5AD1B-88E8-4EBA-9733-E15D31CFBEDB}"/>
              </a:ext>
            </a:extLst>
          </p:cNvPr>
          <p:cNvGrpSpPr/>
          <p:nvPr/>
        </p:nvGrpSpPr>
        <p:grpSpPr>
          <a:xfrm>
            <a:off x="1608004" y="1157773"/>
            <a:ext cx="3157820" cy="2293561"/>
            <a:chOff x="1608004" y="1157773"/>
            <a:chExt cx="3157820" cy="2293561"/>
          </a:xfrm>
        </p:grpSpPr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5C37324C-5DB1-4FD4-8254-7B84E1FECB33}"/>
                </a:ext>
              </a:extLst>
            </p:cNvPr>
            <p:cNvGrpSpPr/>
            <p:nvPr/>
          </p:nvGrpSpPr>
          <p:grpSpPr>
            <a:xfrm>
              <a:off x="1608004" y="1182065"/>
              <a:ext cx="3157820" cy="2269269"/>
              <a:chOff x="1608004" y="1182065"/>
              <a:chExt cx="3157820" cy="2269269"/>
            </a:xfrm>
          </p:grpSpPr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CE166F66-7101-4D53-83D3-07DB20B972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3708519" y="1182065"/>
                <a:ext cx="677156" cy="489057"/>
              </a:xfrm>
              <a:prstGeom prst="rect">
                <a:avLst/>
              </a:prstGeom>
            </p:spPr>
          </p:pic>
          <p:pic>
            <p:nvPicPr>
              <p:cNvPr id="4" name="Graphic 3" descr="Man">
                <a:extLst>
                  <a:ext uri="{FF2B5EF4-FFF2-40B4-BE49-F238E27FC236}">
                    <a16:creationId xmlns:a16="http://schemas.microsoft.com/office/drawing/2014/main" id="{7E589DD6-CBA1-45A7-95DF-DFDBF1BFBB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445814" y="2315553"/>
                <a:ext cx="1135781" cy="1135781"/>
              </a:xfrm>
              <a:prstGeom prst="rect">
                <a:avLst/>
              </a:prstGeom>
            </p:spPr>
          </p:pic>
          <p:pic>
            <p:nvPicPr>
              <p:cNvPr id="33" name="Graphic 32" descr="Lightbulb">
                <a:extLst>
                  <a:ext uri="{FF2B5EF4-FFF2-40B4-BE49-F238E27FC236}">
                    <a16:creationId xmlns:a16="http://schemas.microsoft.com/office/drawing/2014/main" id="{8846183F-542B-4C9B-A9A4-67CC0F46B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2758961" y="1721220"/>
                <a:ext cx="485192" cy="485192"/>
              </a:xfrm>
              <a:prstGeom prst="rect">
                <a:avLst/>
              </a:prstGeom>
            </p:spPr>
          </p:pic>
          <p:pic>
            <p:nvPicPr>
              <p:cNvPr id="41" name="Graphic 40" descr="Earth Globe Europe-Africa">
                <a:extLst>
                  <a:ext uri="{FF2B5EF4-FFF2-40B4-BE49-F238E27FC236}">
                    <a16:creationId xmlns:a16="http://schemas.microsoft.com/office/drawing/2014/main" id="{0B9A1F43-2ACB-4C5B-B08E-E23B4B419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3248574" y="1468114"/>
                <a:ext cx="1517250" cy="1517250"/>
              </a:xfrm>
              <a:prstGeom prst="rect">
                <a:avLst/>
              </a:prstGeom>
            </p:spPr>
          </p:pic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BAD9DB76-A657-4506-ACC2-34F13512FFC5}"/>
                  </a:ext>
                </a:extLst>
              </p:cNvPr>
              <p:cNvCxnSpPr/>
              <p:nvPr/>
            </p:nvCxnSpPr>
            <p:spPr>
              <a:xfrm>
                <a:off x="1608004" y="2731966"/>
                <a:ext cx="837810" cy="0"/>
              </a:xfrm>
              <a:prstGeom prst="straightConnector1">
                <a:avLst/>
              </a:prstGeom>
              <a:ln w="28575">
                <a:solidFill>
                  <a:srgbClr val="ED7D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40" name="Graphic 1039" descr="Close">
              <a:extLst>
                <a:ext uri="{FF2B5EF4-FFF2-40B4-BE49-F238E27FC236}">
                  <a16:creationId xmlns:a16="http://schemas.microsoft.com/office/drawing/2014/main" id="{0291A782-47F4-4D87-9755-BE54CBCCD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942614" y="1157773"/>
              <a:ext cx="287132" cy="33463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022706-59A6-440C-B0A9-ACE2CCE68D94}"/>
              </a:ext>
            </a:extLst>
          </p:cNvPr>
          <p:cNvGrpSpPr/>
          <p:nvPr/>
        </p:nvGrpSpPr>
        <p:grpSpPr>
          <a:xfrm>
            <a:off x="2249456" y="4783448"/>
            <a:ext cx="1917456" cy="1732175"/>
            <a:chOff x="2249456" y="4783448"/>
            <a:chExt cx="1917456" cy="1732175"/>
          </a:xfrm>
        </p:grpSpPr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B44F6FB1-9DB3-438C-BDBB-E882552D3D47}"/>
                </a:ext>
              </a:extLst>
            </p:cNvPr>
            <p:cNvGrpSpPr/>
            <p:nvPr/>
          </p:nvGrpSpPr>
          <p:grpSpPr>
            <a:xfrm>
              <a:off x="2249456" y="4783448"/>
              <a:ext cx="1917456" cy="1732175"/>
              <a:chOff x="2249456" y="4783448"/>
              <a:chExt cx="1917456" cy="1732175"/>
            </a:xfrm>
          </p:grpSpPr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56D2845C-843A-4F85-AB96-B5ED20D795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9456" y="5563919"/>
                <a:ext cx="593390" cy="0"/>
              </a:xfrm>
              <a:prstGeom prst="straightConnector1">
                <a:avLst/>
              </a:prstGeom>
              <a:ln w="28575">
                <a:solidFill>
                  <a:srgbClr val="ED7D3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28" name="Group 1027">
                <a:extLst>
                  <a:ext uri="{FF2B5EF4-FFF2-40B4-BE49-F238E27FC236}">
                    <a16:creationId xmlns:a16="http://schemas.microsoft.com/office/drawing/2014/main" id="{2500FEC5-B97E-4F61-9D34-1064CACF901D}"/>
                  </a:ext>
                </a:extLst>
              </p:cNvPr>
              <p:cNvGrpSpPr/>
              <p:nvPr/>
            </p:nvGrpSpPr>
            <p:grpSpPr>
              <a:xfrm>
                <a:off x="2860436" y="4783448"/>
                <a:ext cx="1306476" cy="1475599"/>
                <a:chOff x="2860436" y="4783448"/>
                <a:chExt cx="1306476" cy="1475599"/>
              </a:xfrm>
            </p:grpSpPr>
            <p:pic>
              <p:nvPicPr>
                <p:cNvPr id="6" name="Graphic 5" descr="Group">
                  <a:extLst>
                    <a:ext uri="{FF2B5EF4-FFF2-40B4-BE49-F238E27FC236}">
                      <a16:creationId xmlns:a16="http://schemas.microsoft.com/office/drawing/2014/main" id="{631B88E9-4875-44F4-84A8-13B3493D6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60436" y="4952571"/>
                  <a:ext cx="1306476" cy="1306476"/>
                </a:xfrm>
                <a:prstGeom prst="rect">
                  <a:avLst/>
                </a:prstGeom>
              </p:spPr>
            </p:pic>
            <p:pic>
              <p:nvPicPr>
                <p:cNvPr id="81" name="Graphic 80">
                  <a:extLst>
                    <a:ext uri="{FF2B5EF4-FFF2-40B4-BE49-F238E27FC236}">
                      <a16:creationId xmlns:a16="http://schemas.microsoft.com/office/drawing/2014/main" id="{6938773E-936D-43F0-8821-1A7A14FAC4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8859" y="4783448"/>
                  <a:ext cx="590277" cy="426311"/>
                </a:xfrm>
                <a:prstGeom prst="rect">
                  <a:avLst/>
                </a:prstGeom>
              </p:spPr>
            </p:pic>
          </p:grpSp>
          <p:pic>
            <p:nvPicPr>
              <p:cNvPr id="126" name="Graphic 125" descr="Computer">
                <a:extLst>
                  <a:ext uri="{FF2B5EF4-FFF2-40B4-BE49-F238E27FC236}">
                    <a16:creationId xmlns:a16="http://schemas.microsoft.com/office/drawing/2014/main" id="{1087631F-9C64-4322-9795-E728625D7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261094" y="5961346"/>
                <a:ext cx="554277" cy="554277"/>
              </a:xfrm>
              <a:prstGeom prst="rect">
                <a:avLst/>
              </a:prstGeom>
            </p:spPr>
          </p:pic>
        </p:grpSp>
        <p:pic>
          <p:nvPicPr>
            <p:cNvPr id="77" name="Graphic 76" descr="Needle">
              <a:extLst>
                <a:ext uri="{FF2B5EF4-FFF2-40B4-BE49-F238E27FC236}">
                  <a16:creationId xmlns:a16="http://schemas.microsoft.com/office/drawing/2014/main" id="{216DBA9F-1484-4DAE-B1F2-435E792C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754352" y="4800779"/>
              <a:ext cx="353927" cy="353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32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EMOD: </a:t>
            </a:r>
            <a:r>
              <a:rPr lang="en-US" sz="2800" u="sng" dirty="0">
                <a:solidFill>
                  <a:schemeClr val="bg1"/>
                </a:solidFill>
              </a:rPr>
              <a:t>E</a:t>
            </a:r>
            <a:r>
              <a:rPr lang="en-US" sz="2800" dirty="0">
                <a:solidFill>
                  <a:schemeClr val="bg1"/>
                </a:solidFill>
              </a:rPr>
              <a:t>pidemiological </a:t>
            </a:r>
            <a:r>
              <a:rPr lang="en-US" sz="2800" u="sng" dirty="0" err="1">
                <a:solidFill>
                  <a:schemeClr val="bg1"/>
                </a:solidFill>
              </a:rPr>
              <a:t>MOD</a:t>
            </a:r>
            <a:r>
              <a:rPr lang="en-US" sz="2800" dirty="0" err="1">
                <a:solidFill>
                  <a:schemeClr val="bg1"/>
                </a:solidFill>
              </a:rPr>
              <a:t>eling</a:t>
            </a:r>
            <a:r>
              <a:rPr lang="en-US" sz="2800" dirty="0">
                <a:solidFill>
                  <a:schemeClr val="bg1"/>
                </a:solidFill>
              </a:rPr>
              <a:t> software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98EE19-FF9B-4476-8E46-B01769626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609" y="1163781"/>
            <a:ext cx="7971428" cy="1952381"/>
          </a:xfrm>
          <a:prstGeom prst="rect">
            <a:avLst/>
          </a:prstGeom>
        </p:spPr>
      </p:pic>
      <p:pic>
        <p:nvPicPr>
          <p:cNvPr id="21" name="Graphic 20" descr="Man">
            <a:extLst>
              <a:ext uri="{FF2B5EF4-FFF2-40B4-BE49-F238E27FC236}">
                <a16:creationId xmlns:a16="http://schemas.microsoft.com/office/drawing/2014/main" id="{E7CFBE69-0903-4EE7-8AE7-2563EB96C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327" y="4611932"/>
            <a:ext cx="914400" cy="914400"/>
          </a:xfrm>
          <a:prstGeom prst="rect">
            <a:avLst/>
          </a:prstGeom>
        </p:spPr>
      </p:pic>
      <p:pic>
        <p:nvPicPr>
          <p:cNvPr id="26" name="Graphic 25" descr="Woman">
            <a:extLst>
              <a:ext uri="{FF2B5EF4-FFF2-40B4-BE49-F238E27FC236}">
                <a16:creationId xmlns:a16="http://schemas.microsoft.com/office/drawing/2014/main" id="{7972B99D-92E9-4005-8BEB-3CAFE67ED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3529" y="4289527"/>
            <a:ext cx="914400" cy="914400"/>
          </a:xfrm>
          <a:prstGeom prst="rect">
            <a:avLst/>
          </a:prstGeom>
        </p:spPr>
      </p:pic>
      <p:pic>
        <p:nvPicPr>
          <p:cNvPr id="55" name="Graphic 54" descr="Woman">
            <a:extLst>
              <a:ext uri="{FF2B5EF4-FFF2-40B4-BE49-F238E27FC236}">
                <a16:creationId xmlns:a16="http://schemas.microsoft.com/office/drawing/2014/main" id="{677FB18C-15A8-4621-8705-229E14B7C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1605" y="3697859"/>
            <a:ext cx="914400" cy="914400"/>
          </a:xfrm>
          <a:prstGeom prst="rect">
            <a:avLst/>
          </a:prstGeom>
        </p:spPr>
      </p:pic>
      <p:pic>
        <p:nvPicPr>
          <p:cNvPr id="31" name="Graphic 30" descr="Man">
            <a:extLst>
              <a:ext uri="{FF2B5EF4-FFF2-40B4-BE49-F238E27FC236}">
                <a16:creationId xmlns:a16="http://schemas.microsoft.com/office/drawing/2014/main" id="{EC045277-1E12-42AD-A4EF-7CD2FD9407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79419" y="4611932"/>
            <a:ext cx="914400" cy="914400"/>
          </a:xfrm>
          <a:prstGeom prst="rect">
            <a:avLst/>
          </a:prstGeom>
        </p:spPr>
      </p:pic>
      <p:pic>
        <p:nvPicPr>
          <p:cNvPr id="32" name="Graphic 31" descr="Woman">
            <a:extLst>
              <a:ext uri="{FF2B5EF4-FFF2-40B4-BE49-F238E27FC236}">
                <a16:creationId xmlns:a16="http://schemas.microsoft.com/office/drawing/2014/main" id="{76208F05-8CD4-4158-B891-5D9ED4005D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62621" y="4289527"/>
            <a:ext cx="914400" cy="914400"/>
          </a:xfrm>
          <a:prstGeom prst="rect">
            <a:avLst/>
          </a:prstGeom>
        </p:spPr>
      </p:pic>
      <p:pic>
        <p:nvPicPr>
          <p:cNvPr id="33" name="Graphic 32" descr="Woman">
            <a:extLst>
              <a:ext uri="{FF2B5EF4-FFF2-40B4-BE49-F238E27FC236}">
                <a16:creationId xmlns:a16="http://schemas.microsoft.com/office/drawing/2014/main" id="{6EC54C8C-702D-4F16-A9E3-913A0F0CBB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60697" y="3697859"/>
            <a:ext cx="914400" cy="914400"/>
          </a:xfrm>
          <a:prstGeom prst="rect">
            <a:avLst/>
          </a:prstGeom>
        </p:spPr>
      </p:pic>
      <p:pic>
        <p:nvPicPr>
          <p:cNvPr id="34" name="Graphic 33" descr="Man">
            <a:extLst>
              <a:ext uri="{FF2B5EF4-FFF2-40B4-BE49-F238E27FC236}">
                <a16:creationId xmlns:a16="http://schemas.microsoft.com/office/drawing/2014/main" id="{B774E42D-BC96-4271-9BE9-7FD7C8882A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74900" y="4611932"/>
            <a:ext cx="914400" cy="914400"/>
          </a:xfrm>
          <a:prstGeom prst="rect">
            <a:avLst/>
          </a:prstGeom>
        </p:spPr>
      </p:pic>
      <p:pic>
        <p:nvPicPr>
          <p:cNvPr id="35" name="Graphic 34" descr="Woman">
            <a:extLst>
              <a:ext uri="{FF2B5EF4-FFF2-40B4-BE49-F238E27FC236}">
                <a16:creationId xmlns:a16="http://schemas.microsoft.com/office/drawing/2014/main" id="{F646B17D-F5C8-4375-B485-78D06BC342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58102" y="4289527"/>
            <a:ext cx="914400" cy="914400"/>
          </a:xfrm>
          <a:prstGeom prst="rect">
            <a:avLst/>
          </a:prstGeom>
        </p:spPr>
      </p:pic>
      <p:pic>
        <p:nvPicPr>
          <p:cNvPr id="36" name="Graphic 35" descr="Woman">
            <a:extLst>
              <a:ext uri="{FF2B5EF4-FFF2-40B4-BE49-F238E27FC236}">
                <a16:creationId xmlns:a16="http://schemas.microsoft.com/office/drawing/2014/main" id="{CD72507F-4464-429C-856A-5C54A788B6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56178" y="3697859"/>
            <a:ext cx="914400" cy="914400"/>
          </a:xfrm>
          <a:prstGeom prst="rect">
            <a:avLst/>
          </a:prstGeom>
        </p:spPr>
      </p:pic>
      <p:pic>
        <p:nvPicPr>
          <p:cNvPr id="37" name="Graphic 36" descr="Man">
            <a:extLst>
              <a:ext uri="{FF2B5EF4-FFF2-40B4-BE49-F238E27FC236}">
                <a16:creationId xmlns:a16="http://schemas.microsoft.com/office/drawing/2014/main" id="{7BF368B7-3016-4957-80F9-D2C6AB0057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42345" y="4612259"/>
            <a:ext cx="914400" cy="914400"/>
          </a:xfrm>
          <a:prstGeom prst="rect">
            <a:avLst/>
          </a:prstGeom>
        </p:spPr>
      </p:pic>
      <p:pic>
        <p:nvPicPr>
          <p:cNvPr id="38" name="Graphic 37" descr="Woman">
            <a:extLst>
              <a:ext uri="{FF2B5EF4-FFF2-40B4-BE49-F238E27FC236}">
                <a16:creationId xmlns:a16="http://schemas.microsoft.com/office/drawing/2014/main" id="{DD1B98D0-22FC-4C5C-B4B7-C707C1E36E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425547" y="4289854"/>
            <a:ext cx="914400" cy="914400"/>
          </a:xfrm>
          <a:prstGeom prst="rect">
            <a:avLst/>
          </a:prstGeom>
        </p:spPr>
      </p:pic>
      <p:pic>
        <p:nvPicPr>
          <p:cNvPr id="39" name="Graphic 38" descr="Woman">
            <a:extLst>
              <a:ext uri="{FF2B5EF4-FFF2-40B4-BE49-F238E27FC236}">
                <a16:creationId xmlns:a16="http://schemas.microsoft.com/office/drawing/2014/main" id="{66718A92-289C-4828-8C44-DDB0200978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23623" y="3698186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B4CB43-1BFD-43BC-B3A8-161E900B1B4C}"/>
              </a:ext>
            </a:extLst>
          </p:cNvPr>
          <p:cNvSpPr txBox="1"/>
          <p:nvPr/>
        </p:nvSpPr>
        <p:spPr>
          <a:xfrm>
            <a:off x="1567513" y="6170407"/>
            <a:ext cx="9241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available for download: </a:t>
            </a:r>
            <a:r>
              <a:rPr lang="en-US" dirty="0">
                <a:hlinkClick r:id="rId20"/>
              </a:rPr>
              <a:t>https://github.com/InstituteforDiseaseModeling/EMOD/releases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FD9AEC-A65C-485E-8FF1-D83CD0496F7B}"/>
              </a:ext>
            </a:extLst>
          </p:cNvPr>
          <p:cNvGrpSpPr/>
          <p:nvPr/>
        </p:nvGrpSpPr>
        <p:grpSpPr>
          <a:xfrm>
            <a:off x="6992992" y="3426064"/>
            <a:ext cx="4639384" cy="2562979"/>
            <a:chOff x="7503125" y="3707435"/>
            <a:chExt cx="4129251" cy="207858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F52A776-9A78-447C-A796-5ADA8C5A5C87}"/>
                </a:ext>
              </a:extLst>
            </p:cNvPr>
            <p:cNvGrpSpPr/>
            <p:nvPr/>
          </p:nvGrpSpPr>
          <p:grpSpPr>
            <a:xfrm>
              <a:off x="10869531" y="3860928"/>
              <a:ext cx="762845" cy="1286700"/>
              <a:chOff x="10869531" y="3860928"/>
              <a:chExt cx="762845" cy="1286700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15FF538-5701-44F9-B17D-DBC1B4234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84712" y="4359461"/>
                <a:ext cx="354330" cy="0"/>
              </a:xfrm>
              <a:prstGeom prst="line">
                <a:avLst/>
              </a:prstGeom>
              <a:ln w="28575">
                <a:solidFill>
                  <a:srgbClr val="FFD8B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1063EE6-838A-4BB1-82DD-FC7C1EACDE27}"/>
                  </a:ext>
                </a:extLst>
              </p:cNvPr>
              <p:cNvCxnSpPr/>
              <p:nvPr/>
            </p:nvCxnSpPr>
            <p:spPr>
              <a:xfrm>
                <a:off x="10869531" y="4058223"/>
                <a:ext cx="354330" cy="0"/>
              </a:xfrm>
              <a:prstGeom prst="line">
                <a:avLst/>
              </a:prstGeom>
              <a:ln w="28575">
                <a:solidFill>
                  <a:srgbClr val="7AC47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4D2D0B-A552-4BF5-8DC8-A8CC8194052A}"/>
                  </a:ext>
                </a:extLst>
              </p:cNvPr>
              <p:cNvSpPr txBox="1"/>
              <p:nvPr/>
            </p:nvSpPr>
            <p:spPr>
              <a:xfrm>
                <a:off x="11341912" y="3860928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41C7E81-41C0-48FE-A557-78B4BA6E3ABD}"/>
                  </a:ext>
                </a:extLst>
              </p:cNvPr>
              <p:cNvCxnSpPr/>
              <p:nvPr/>
            </p:nvCxnSpPr>
            <p:spPr>
              <a:xfrm>
                <a:off x="10886297" y="4642654"/>
                <a:ext cx="354330" cy="0"/>
              </a:xfrm>
              <a:prstGeom prst="line">
                <a:avLst/>
              </a:prstGeom>
              <a:ln w="28575">
                <a:solidFill>
                  <a:srgbClr val="F186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706B720-B44A-4680-A07E-2B7BEEE44C38}"/>
                  </a:ext>
                </a:extLst>
              </p:cNvPr>
              <p:cNvCxnSpPr/>
              <p:nvPr/>
            </p:nvCxnSpPr>
            <p:spPr>
              <a:xfrm>
                <a:off x="10884712" y="4962962"/>
                <a:ext cx="354330" cy="0"/>
              </a:xfrm>
              <a:prstGeom prst="line">
                <a:avLst/>
              </a:prstGeom>
              <a:ln w="28575">
                <a:solidFill>
                  <a:srgbClr val="96B9D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71ECBD1-B550-403D-88A9-F193AE6A7B38}"/>
                  </a:ext>
                </a:extLst>
              </p:cNvPr>
              <p:cNvSpPr txBox="1"/>
              <p:nvPr/>
            </p:nvSpPr>
            <p:spPr>
              <a:xfrm>
                <a:off x="11350702" y="4457988"/>
                <a:ext cx="2423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4C4150D-070D-46B0-BB22-BC5CE2FE24EA}"/>
                  </a:ext>
                </a:extLst>
              </p:cNvPr>
              <p:cNvSpPr txBox="1"/>
              <p:nvPr/>
            </p:nvSpPr>
            <p:spPr>
              <a:xfrm>
                <a:off x="11318946" y="4778296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D3E5EBC-0B6B-4371-AD7A-7F236460899C}"/>
                  </a:ext>
                </a:extLst>
              </p:cNvPr>
              <p:cNvSpPr txBox="1"/>
              <p:nvPr/>
            </p:nvSpPr>
            <p:spPr>
              <a:xfrm>
                <a:off x="11331258" y="4174795"/>
                <a:ext cx="2904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57888BD-AF95-4FFE-9B22-10D25A03B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503125" y="3707435"/>
              <a:ext cx="3543571" cy="2078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882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BDD05-9C39-4E63-A4E7-9B2BEACA6C66}"/>
              </a:ext>
            </a:extLst>
          </p:cNvPr>
          <p:cNvSpPr txBox="1"/>
          <p:nvPr/>
        </p:nvSpPr>
        <p:spPr>
          <a:xfrm>
            <a:off x="48495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9D045F-33CA-45AE-BA23-EFCB59D39ACB}"/>
              </a:ext>
            </a:extLst>
          </p:cNvPr>
          <p:cNvSpPr/>
          <p:nvPr/>
        </p:nvSpPr>
        <p:spPr>
          <a:xfrm>
            <a:off x="6082096" y="5295201"/>
            <a:ext cx="1785937" cy="7715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Dengue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1AB33B-F648-43FC-97DB-FF62228C6E72}"/>
              </a:ext>
            </a:extLst>
          </p:cNvPr>
          <p:cNvSpPr/>
          <p:nvPr/>
        </p:nvSpPr>
        <p:spPr>
          <a:xfrm>
            <a:off x="1227586" y="5240306"/>
            <a:ext cx="1785937" cy="771525"/>
          </a:xfrm>
          <a:prstGeom prst="rect">
            <a:avLst/>
          </a:prstGeom>
          <a:solidFill>
            <a:srgbClr val="F2E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Polio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25816B-0458-4963-988B-4AF1DE88FBA9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2153654" y="3778590"/>
            <a:ext cx="992032" cy="1461716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EB67BACE-DA8B-4335-956D-B92CB47F66DD}"/>
              </a:ext>
            </a:extLst>
          </p:cNvPr>
          <p:cNvCxnSpPr>
            <a:cxnSpLocks/>
          </p:cNvCxnSpPr>
          <p:nvPr/>
        </p:nvCxnSpPr>
        <p:spPr>
          <a:xfrm>
            <a:off x="1120140" y="5046432"/>
            <a:ext cx="926220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F3BF82C-BB6E-4698-820E-2CBA0378E5A0}"/>
              </a:ext>
            </a:extLst>
          </p:cNvPr>
          <p:cNvSpPr/>
          <p:nvPr/>
        </p:nvSpPr>
        <p:spPr>
          <a:xfrm>
            <a:off x="5300034" y="1243941"/>
            <a:ext cx="1785937" cy="7715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Generic SEIRS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D75AB4-5348-4A94-8CD4-FC2E4B8516EB}"/>
              </a:ext>
            </a:extLst>
          </p:cNvPr>
          <p:cNvSpPr/>
          <p:nvPr/>
        </p:nvSpPr>
        <p:spPr>
          <a:xfrm>
            <a:off x="6301874" y="3008700"/>
            <a:ext cx="1785937" cy="771525"/>
          </a:xfrm>
          <a:prstGeom prst="rect">
            <a:avLst/>
          </a:prstGeom>
          <a:solidFill>
            <a:srgbClr val="F4B183"/>
          </a:solidFill>
          <a:ln>
            <a:solidFill>
              <a:srgbClr val="C95F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Vector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F9FCBA-7F9A-4623-B93C-9445EFEB86CE}"/>
              </a:ext>
            </a:extLst>
          </p:cNvPr>
          <p:cNvSpPr/>
          <p:nvPr/>
        </p:nvSpPr>
        <p:spPr>
          <a:xfrm>
            <a:off x="8326452" y="3008713"/>
            <a:ext cx="1785937" cy="771525"/>
          </a:xfrm>
          <a:prstGeom prst="rect">
            <a:avLst/>
          </a:prstGeom>
          <a:solidFill>
            <a:srgbClr val="A8D08D"/>
          </a:solidFill>
          <a:ln>
            <a:solidFill>
              <a:srgbClr val="5A87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80FA55-7F7C-4C4F-8703-E595AE6CB09C}"/>
              </a:ext>
            </a:extLst>
          </p:cNvPr>
          <p:cNvSpPr/>
          <p:nvPr/>
        </p:nvSpPr>
        <p:spPr>
          <a:xfrm>
            <a:off x="4277295" y="3008699"/>
            <a:ext cx="1785937" cy="7715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Airborne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9A31D9-1CF0-4DCA-A673-9C12DF5CE772}"/>
              </a:ext>
            </a:extLst>
          </p:cNvPr>
          <p:cNvSpPr/>
          <p:nvPr/>
        </p:nvSpPr>
        <p:spPr>
          <a:xfrm>
            <a:off x="4277295" y="4118330"/>
            <a:ext cx="1785937" cy="7715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78B2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Tuberculosis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+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Coinfection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B08B24-9BC4-4015-9817-2E04E7183CB8}"/>
              </a:ext>
            </a:extLst>
          </p:cNvPr>
          <p:cNvSpPr/>
          <p:nvPr/>
        </p:nvSpPr>
        <p:spPr>
          <a:xfrm>
            <a:off x="8326452" y="4118330"/>
            <a:ext cx="1785937" cy="771525"/>
          </a:xfrm>
          <a:prstGeom prst="rect">
            <a:avLst/>
          </a:prstGeom>
          <a:solidFill>
            <a:srgbClr val="C5E0B3"/>
          </a:solidFill>
          <a:ln>
            <a:solidFill>
              <a:srgbClr val="71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HIV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223571-5F85-402C-94C9-2AC6341B3A56}"/>
              </a:ext>
            </a:extLst>
          </p:cNvPr>
          <p:cNvCxnSpPr>
            <a:cxnSpLocks/>
          </p:cNvCxnSpPr>
          <p:nvPr/>
        </p:nvCxnSpPr>
        <p:spPr>
          <a:xfrm>
            <a:off x="7194842" y="2288440"/>
            <a:ext cx="11364" cy="7202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0DC186-C441-44B5-AFA3-B044270BF60D}"/>
              </a:ext>
            </a:extLst>
          </p:cNvPr>
          <p:cNvCxnSpPr>
            <a:cxnSpLocks/>
          </p:cNvCxnSpPr>
          <p:nvPr/>
        </p:nvCxnSpPr>
        <p:spPr>
          <a:xfrm flipH="1">
            <a:off x="3145685" y="2288440"/>
            <a:ext cx="6085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F40C24-7444-4C59-8FBF-8DD285A2742C}"/>
              </a:ext>
            </a:extLst>
          </p:cNvPr>
          <p:cNvCxnSpPr>
            <a:endCxn id="25" idx="0"/>
          </p:cNvCxnSpPr>
          <p:nvPr/>
        </p:nvCxnSpPr>
        <p:spPr>
          <a:xfrm>
            <a:off x="5170263" y="2281563"/>
            <a:ext cx="1" cy="727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E303D1C-6C0B-406A-9112-32E4CE1D49C8}"/>
              </a:ext>
            </a:extLst>
          </p:cNvPr>
          <p:cNvCxnSpPr>
            <a:cxnSpLocks/>
          </p:cNvCxnSpPr>
          <p:nvPr/>
        </p:nvCxnSpPr>
        <p:spPr>
          <a:xfrm>
            <a:off x="9230784" y="2281563"/>
            <a:ext cx="1" cy="7374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34AD48E-9D54-41BD-9B91-37BBE5722430}"/>
              </a:ext>
            </a:extLst>
          </p:cNvPr>
          <p:cNvCxnSpPr/>
          <p:nvPr/>
        </p:nvCxnSpPr>
        <p:spPr>
          <a:xfrm>
            <a:off x="5170263" y="3778590"/>
            <a:ext cx="1" cy="3413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2E5AD11-0322-42DA-A121-FC85968615AB}"/>
              </a:ext>
            </a:extLst>
          </p:cNvPr>
          <p:cNvCxnSpPr/>
          <p:nvPr/>
        </p:nvCxnSpPr>
        <p:spPr>
          <a:xfrm>
            <a:off x="7206206" y="3778590"/>
            <a:ext cx="1" cy="3413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87AF03B-A7E9-4680-B72A-9661BEAEF5E2}"/>
              </a:ext>
            </a:extLst>
          </p:cNvPr>
          <p:cNvCxnSpPr/>
          <p:nvPr/>
        </p:nvCxnSpPr>
        <p:spPr>
          <a:xfrm>
            <a:off x="9230785" y="3787026"/>
            <a:ext cx="1" cy="3413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57A54D9-3081-494D-8AF9-32E99FB52717}"/>
              </a:ext>
            </a:extLst>
          </p:cNvPr>
          <p:cNvCxnSpPr>
            <a:cxnSpLocks/>
          </p:cNvCxnSpPr>
          <p:nvPr/>
        </p:nvCxnSpPr>
        <p:spPr>
          <a:xfrm>
            <a:off x="6975065" y="3787026"/>
            <a:ext cx="0" cy="147476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6BCEBB3-78B5-458D-8883-A0397B7DDCC5}"/>
              </a:ext>
            </a:extLst>
          </p:cNvPr>
          <p:cNvSpPr/>
          <p:nvPr/>
        </p:nvSpPr>
        <p:spPr>
          <a:xfrm>
            <a:off x="6301874" y="4120226"/>
            <a:ext cx="1785937" cy="771525"/>
          </a:xfrm>
          <a:prstGeom prst="rect">
            <a:avLst/>
          </a:prstGeom>
          <a:solidFill>
            <a:srgbClr val="F7CBAC"/>
          </a:solidFill>
          <a:ln>
            <a:solidFill>
              <a:srgbClr val="F08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Malaria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E220EC-2827-4B0D-9842-0B3AF1D697CC}"/>
              </a:ext>
            </a:extLst>
          </p:cNvPr>
          <p:cNvSpPr/>
          <p:nvPr/>
        </p:nvSpPr>
        <p:spPr>
          <a:xfrm>
            <a:off x="2252717" y="3007065"/>
            <a:ext cx="1785937" cy="771525"/>
          </a:xfrm>
          <a:prstGeom prst="rect">
            <a:avLst/>
          </a:prstGeom>
          <a:solidFill>
            <a:srgbClr val="CC99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Environmental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9C54E4-9186-4CCD-A64B-9E496EF84932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3145686" y="2288440"/>
            <a:ext cx="9536" cy="7186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F63A36E-D46B-4EC7-88E1-BE2E970A386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6193003" y="2015466"/>
            <a:ext cx="0" cy="2729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1F5BF87-B315-4577-92E2-A5A443944F87}"/>
              </a:ext>
            </a:extLst>
          </p:cNvPr>
          <p:cNvSpPr/>
          <p:nvPr/>
        </p:nvSpPr>
        <p:spPr>
          <a:xfrm>
            <a:off x="3188361" y="5240306"/>
            <a:ext cx="1785937" cy="771525"/>
          </a:xfrm>
          <a:prstGeom prst="rect">
            <a:avLst/>
          </a:prstGeom>
          <a:solidFill>
            <a:srgbClr val="F2E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Typhoid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D6F73F-34AB-4AEF-AC06-773A1A0BE3A6}"/>
              </a:ext>
            </a:extLst>
          </p:cNvPr>
          <p:cNvSpPr txBox="1"/>
          <p:nvPr/>
        </p:nvSpPr>
        <p:spPr>
          <a:xfrm>
            <a:off x="3135673" y="6179725"/>
            <a:ext cx="5829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Documentation available: </a:t>
            </a:r>
            <a:r>
              <a:rPr lang="en-US" dirty="0">
                <a:solidFill>
                  <a:srgbClr val="0070C0"/>
                </a:solidFill>
                <a:hlinkClick r:id="rId3"/>
              </a:rPr>
              <a:t>http://idmod.org/documentation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BF59C17-434D-4DB5-A54D-85B68A5A85B7}"/>
              </a:ext>
            </a:extLst>
          </p:cNvPr>
          <p:cNvCxnSpPr>
            <a:cxnSpLocks/>
          </p:cNvCxnSpPr>
          <p:nvPr/>
        </p:nvCxnSpPr>
        <p:spPr>
          <a:xfrm>
            <a:off x="3134321" y="3773234"/>
            <a:ext cx="992032" cy="1461716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10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3" grpId="0" animBg="1"/>
      <p:bldP spid="28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EMOD</a:t>
            </a:r>
          </a:p>
        </p:txBody>
      </p:sp>
      <p:pic>
        <p:nvPicPr>
          <p:cNvPr id="6" name="vector_feeding">
            <a:hlinkClick r:id="" action="ppaction://media"/>
            <a:extLst>
              <a:ext uri="{FF2B5EF4-FFF2-40B4-BE49-F238E27FC236}">
                <a16:creationId xmlns:a16="http://schemas.microsoft.com/office/drawing/2014/main" id="{4E0AEAA5-9F89-43F3-9C59-DE5928C70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142" b="15574"/>
          <a:stretch/>
        </p:blipFill>
        <p:spPr>
          <a:xfrm>
            <a:off x="568105" y="1072051"/>
            <a:ext cx="11284590" cy="55520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0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Features of EMOD: interventions</a:t>
            </a:r>
          </a:p>
        </p:txBody>
      </p:sp>
      <p:pic>
        <p:nvPicPr>
          <p:cNvPr id="56" name="Graphic 55" descr="Man">
            <a:extLst>
              <a:ext uri="{FF2B5EF4-FFF2-40B4-BE49-F238E27FC236}">
                <a16:creationId xmlns:a16="http://schemas.microsoft.com/office/drawing/2014/main" id="{EA79EBB7-A1B6-47BC-B6EF-72E536C4C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4955" y="4613741"/>
            <a:ext cx="914400" cy="914400"/>
          </a:xfrm>
          <a:prstGeom prst="rect">
            <a:avLst/>
          </a:prstGeom>
        </p:spPr>
      </p:pic>
      <p:pic>
        <p:nvPicPr>
          <p:cNvPr id="57" name="Graphic 56" descr="Woman">
            <a:extLst>
              <a:ext uri="{FF2B5EF4-FFF2-40B4-BE49-F238E27FC236}">
                <a16:creationId xmlns:a16="http://schemas.microsoft.com/office/drawing/2014/main" id="{1C5D1856-CD37-4CFE-9CDE-EE26EA0EB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0047" y="3647436"/>
            <a:ext cx="914400" cy="914400"/>
          </a:xfrm>
          <a:prstGeom prst="rect">
            <a:avLst/>
          </a:prstGeom>
        </p:spPr>
      </p:pic>
      <p:pic>
        <p:nvPicPr>
          <p:cNvPr id="58" name="Graphic 57" descr="Man">
            <a:extLst>
              <a:ext uri="{FF2B5EF4-FFF2-40B4-BE49-F238E27FC236}">
                <a16:creationId xmlns:a16="http://schemas.microsoft.com/office/drawing/2014/main" id="{228F2F9C-BFB2-4636-B100-225EACD82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92" y="3906161"/>
            <a:ext cx="914400" cy="914400"/>
          </a:xfrm>
          <a:prstGeom prst="rect">
            <a:avLst/>
          </a:prstGeom>
        </p:spPr>
      </p:pic>
      <p:pic>
        <p:nvPicPr>
          <p:cNvPr id="59" name="Graphic 58" descr="Woman">
            <a:extLst>
              <a:ext uri="{FF2B5EF4-FFF2-40B4-BE49-F238E27FC236}">
                <a16:creationId xmlns:a16="http://schemas.microsoft.com/office/drawing/2014/main" id="{BD662E48-4C7E-4D00-975A-68502C7A6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123" y="3545192"/>
            <a:ext cx="914400" cy="914400"/>
          </a:xfrm>
          <a:prstGeom prst="rect">
            <a:avLst/>
          </a:prstGeom>
        </p:spPr>
      </p:pic>
      <p:pic>
        <p:nvPicPr>
          <p:cNvPr id="70" name="Graphic 69" descr="Woman">
            <a:extLst>
              <a:ext uri="{FF2B5EF4-FFF2-40B4-BE49-F238E27FC236}">
                <a16:creationId xmlns:a16="http://schemas.microsoft.com/office/drawing/2014/main" id="{B5820AF7-B99A-49FE-B282-A9F256846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490" y="4524958"/>
            <a:ext cx="914400" cy="914400"/>
          </a:xfrm>
          <a:prstGeom prst="rect">
            <a:avLst/>
          </a:prstGeom>
        </p:spPr>
      </p:pic>
      <p:pic>
        <p:nvPicPr>
          <p:cNvPr id="134" name="Graphic 133" descr="Man">
            <a:extLst>
              <a:ext uri="{FF2B5EF4-FFF2-40B4-BE49-F238E27FC236}">
                <a16:creationId xmlns:a16="http://schemas.microsoft.com/office/drawing/2014/main" id="{8D033512-C76C-49F2-89B3-F5ED2CADE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309" y="4183007"/>
            <a:ext cx="914400" cy="914400"/>
          </a:xfrm>
          <a:prstGeom prst="rect">
            <a:avLst/>
          </a:prstGeom>
        </p:spPr>
      </p:pic>
      <p:grpSp>
        <p:nvGrpSpPr>
          <p:cNvPr id="181" name="Group 180">
            <a:extLst>
              <a:ext uri="{FF2B5EF4-FFF2-40B4-BE49-F238E27FC236}">
                <a16:creationId xmlns:a16="http://schemas.microsoft.com/office/drawing/2014/main" id="{3B870A30-A5DD-4083-AC42-8B669BA8936A}"/>
              </a:ext>
            </a:extLst>
          </p:cNvPr>
          <p:cNvGrpSpPr/>
          <p:nvPr/>
        </p:nvGrpSpPr>
        <p:grpSpPr>
          <a:xfrm>
            <a:off x="856161" y="1501033"/>
            <a:ext cx="1559042" cy="2184342"/>
            <a:chOff x="856161" y="1501033"/>
            <a:chExt cx="1559042" cy="2184342"/>
          </a:xfrm>
        </p:grpSpPr>
        <p:pic>
          <p:nvPicPr>
            <p:cNvPr id="6" name="Graphic 5" descr="Man">
              <a:extLst>
                <a:ext uri="{FF2B5EF4-FFF2-40B4-BE49-F238E27FC236}">
                  <a16:creationId xmlns:a16="http://schemas.microsoft.com/office/drawing/2014/main" id="{06D9E5BD-35DE-487D-A3E2-89580127D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6161" y="2028979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Woman">
              <a:extLst>
                <a:ext uri="{FF2B5EF4-FFF2-40B4-BE49-F238E27FC236}">
                  <a16:creationId xmlns:a16="http://schemas.microsoft.com/office/drawing/2014/main" id="{C296709E-56A0-4CAE-86FE-DB16A4F63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00803" y="2481943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Worried Face with No Fill">
              <a:extLst>
                <a:ext uri="{FF2B5EF4-FFF2-40B4-BE49-F238E27FC236}">
                  <a16:creationId xmlns:a16="http://schemas.microsoft.com/office/drawing/2014/main" id="{D2148809-798A-4F25-9DC0-E887E2F91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4339" y="1501033"/>
              <a:ext cx="578044" cy="578044"/>
            </a:xfrm>
            <a:prstGeom prst="rect">
              <a:avLst/>
            </a:prstGeom>
          </p:spPr>
        </p:pic>
        <p:pic>
          <p:nvPicPr>
            <p:cNvPr id="43" name="Graphic 42" descr="Confused Face with No Fill">
              <a:extLst>
                <a:ext uri="{FF2B5EF4-FFF2-40B4-BE49-F238E27FC236}">
                  <a16:creationId xmlns:a16="http://schemas.microsoft.com/office/drawing/2014/main" id="{334A950D-393C-478A-B498-DFA5AF772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80512" y="1964145"/>
              <a:ext cx="582632" cy="582632"/>
            </a:xfrm>
            <a:prstGeom prst="rect">
              <a:avLst/>
            </a:prstGeom>
          </p:spPr>
        </p:pic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68D01DA5-5432-4520-A801-2BC8B2ECE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9134" y="3045624"/>
              <a:ext cx="204416" cy="639751"/>
            </a:xfrm>
            <a:prstGeom prst="straightConnector1">
              <a:avLst/>
            </a:prstGeom>
            <a:ln w="57150">
              <a:solidFill>
                <a:srgbClr val="7F7F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0838EC4-9572-41A0-8E49-11B095B10ED1}"/>
              </a:ext>
            </a:extLst>
          </p:cNvPr>
          <p:cNvGrpSpPr/>
          <p:nvPr/>
        </p:nvGrpSpPr>
        <p:grpSpPr>
          <a:xfrm>
            <a:off x="2408502" y="1794335"/>
            <a:ext cx="1909063" cy="1482882"/>
            <a:chOff x="2408502" y="1794335"/>
            <a:chExt cx="1909063" cy="148288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0AD8996-0048-4967-81ED-A2EF114FD66F}"/>
                </a:ext>
              </a:extLst>
            </p:cNvPr>
            <p:cNvGrpSpPr/>
            <p:nvPr/>
          </p:nvGrpSpPr>
          <p:grpSpPr>
            <a:xfrm>
              <a:off x="3033556" y="1794335"/>
              <a:ext cx="1284009" cy="1482882"/>
              <a:chOff x="6858789" y="1542497"/>
              <a:chExt cx="914400" cy="1158135"/>
            </a:xfrm>
          </p:grpSpPr>
          <p:pic>
            <p:nvPicPr>
              <p:cNvPr id="17" name="Graphic 16" descr="Building">
                <a:extLst>
                  <a:ext uri="{FF2B5EF4-FFF2-40B4-BE49-F238E27FC236}">
                    <a16:creationId xmlns:a16="http://schemas.microsoft.com/office/drawing/2014/main" id="{79D1BA87-C23E-42CD-BEE8-40E3E46328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858789" y="1786232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9" name="Graphic 18" descr="Medical">
                <a:extLst>
                  <a:ext uri="{FF2B5EF4-FFF2-40B4-BE49-F238E27FC236}">
                    <a16:creationId xmlns:a16="http://schemas.microsoft.com/office/drawing/2014/main" id="{35A381DB-3625-41B0-ABDB-5E796E591E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139036" y="1542497"/>
                <a:ext cx="353905" cy="353905"/>
              </a:xfrm>
              <a:prstGeom prst="rect">
                <a:avLst/>
              </a:prstGeom>
            </p:spPr>
          </p:pic>
        </p:grp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BE780984-6506-40F9-9DF3-EEDEEC48A7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8502" y="2672452"/>
              <a:ext cx="776086" cy="1"/>
            </a:xfrm>
            <a:prstGeom prst="straightConnector1">
              <a:avLst/>
            </a:prstGeom>
            <a:ln w="57150">
              <a:solidFill>
                <a:srgbClr val="7F7F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E130A635-524F-4342-92CC-170AF9827384}"/>
              </a:ext>
            </a:extLst>
          </p:cNvPr>
          <p:cNvGrpSpPr/>
          <p:nvPr/>
        </p:nvGrpSpPr>
        <p:grpSpPr>
          <a:xfrm>
            <a:off x="4163935" y="2264397"/>
            <a:ext cx="1484078" cy="914400"/>
            <a:chOff x="4163935" y="2264397"/>
            <a:chExt cx="1484078" cy="914400"/>
          </a:xfrm>
        </p:grpSpPr>
        <p:pic>
          <p:nvPicPr>
            <p:cNvPr id="31" name="Graphic 30" descr="Microscope">
              <a:extLst>
                <a:ext uri="{FF2B5EF4-FFF2-40B4-BE49-F238E27FC236}">
                  <a16:creationId xmlns:a16="http://schemas.microsoft.com/office/drawing/2014/main" id="{5A8CED8F-0DE4-4F4E-B333-626EBFF1B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733613" y="2264397"/>
              <a:ext cx="914400" cy="914400"/>
            </a:xfrm>
            <a:prstGeom prst="rect">
              <a:avLst/>
            </a:prstGeom>
          </p:spPr>
        </p:pic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B12C3970-408E-49DC-8B89-41E63140BA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3935" y="2689391"/>
              <a:ext cx="776086" cy="1"/>
            </a:xfrm>
            <a:prstGeom prst="straightConnector1">
              <a:avLst/>
            </a:prstGeom>
            <a:ln w="57150">
              <a:solidFill>
                <a:srgbClr val="7F7F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2B347B6-C628-41F1-9609-566CE9A1EE66}"/>
              </a:ext>
            </a:extLst>
          </p:cNvPr>
          <p:cNvGrpSpPr/>
          <p:nvPr/>
        </p:nvGrpSpPr>
        <p:grpSpPr>
          <a:xfrm>
            <a:off x="5679803" y="1580822"/>
            <a:ext cx="1688937" cy="1451389"/>
            <a:chOff x="5679803" y="1580822"/>
            <a:chExt cx="1688937" cy="1451389"/>
          </a:xfrm>
        </p:grpSpPr>
        <p:pic>
          <p:nvPicPr>
            <p:cNvPr id="11" name="Graphic 10" descr="Clock">
              <a:extLst>
                <a:ext uri="{FF2B5EF4-FFF2-40B4-BE49-F238E27FC236}">
                  <a16:creationId xmlns:a16="http://schemas.microsoft.com/office/drawing/2014/main" id="{84212B89-B535-4CBF-BFB7-C3B990C38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611428" y="1580822"/>
              <a:ext cx="592351" cy="592351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0CD9CA9-0D74-4261-B767-5C166B79B805}"/>
                </a:ext>
              </a:extLst>
            </p:cNvPr>
            <p:cNvGrpSpPr/>
            <p:nvPr/>
          </p:nvGrpSpPr>
          <p:grpSpPr>
            <a:xfrm>
              <a:off x="6454340" y="2117811"/>
              <a:ext cx="914400" cy="914400"/>
              <a:chOff x="5474400" y="5229000"/>
              <a:chExt cx="914400" cy="914400"/>
            </a:xfrm>
          </p:grpSpPr>
          <p:pic>
            <p:nvPicPr>
              <p:cNvPr id="33" name="Graphic 32" descr="List">
                <a:extLst>
                  <a:ext uri="{FF2B5EF4-FFF2-40B4-BE49-F238E27FC236}">
                    <a16:creationId xmlns:a16="http://schemas.microsoft.com/office/drawing/2014/main" id="{106EBCA7-06C7-45AF-B77C-C1967ACDB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627957" y="5386200"/>
                <a:ext cx="618043" cy="618043"/>
              </a:xfrm>
              <a:prstGeom prst="rect">
                <a:avLst/>
              </a:prstGeom>
            </p:spPr>
          </p:pic>
          <p:pic>
            <p:nvPicPr>
              <p:cNvPr id="35" name="Graphic 34" descr="Clipboard">
                <a:extLst>
                  <a:ext uri="{FF2B5EF4-FFF2-40B4-BE49-F238E27FC236}">
                    <a16:creationId xmlns:a16="http://schemas.microsoft.com/office/drawing/2014/main" id="{B2725992-53AF-4E59-9255-24220AB62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5474400" y="5229000"/>
                <a:ext cx="914400" cy="914400"/>
              </a:xfrm>
              <a:prstGeom prst="rect">
                <a:avLst/>
              </a:prstGeom>
            </p:spPr>
          </p:pic>
        </p:grp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3F3B5F44-A53D-4BC7-A296-A6A40AEC74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9803" y="2678305"/>
              <a:ext cx="776086" cy="1"/>
            </a:xfrm>
            <a:prstGeom prst="straightConnector1">
              <a:avLst/>
            </a:prstGeom>
            <a:ln w="57150">
              <a:solidFill>
                <a:srgbClr val="7F7F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5F39B496-0E14-4C0A-B984-4C6712655604}"/>
              </a:ext>
            </a:extLst>
          </p:cNvPr>
          <p:cNvGrpSpPr/>
          <p:nvPr/>
        </p:nvGrpSpPr>
        <p:grpSpPr>
          <a:xfrm>
            <a:off x="7343394" y="2009678"/>
            <a:ext cx="2345789" cy="1328431"/>
            <a:chOff x="7343394" y="2009678"/>
            <a:chExt cx="2345789" cy="1328431"/>
          </a:xfrm>
        </p:grpSpPr>
        <p:pic>
          <p:nvPicPr>
            <p:cNvPr id="21" name="Graphic 20" descr="Needle">
              <a:extLst>
                <a:ext uri="{FF2B5EF4-FFF2-40B4-BE49-F238E27FC236}">
                  <a16:creationId xmlns:a16="http://schemas.microsoft.com/office/drawing/2014/main" id="{345287CB-19DC-495E-87D6-737B4860A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040133" y="2034442"/>
              <a:ext cx="454961" cy="454961"/>
            </a:xfrm>
            <a:prstGeom prst="rect">
              <a:avLst/>
            </a:prstGeom>
          </p:spPr>
        </p:pic>
        <p:pic>
          <p:nvPicPr>
            <p:cNvPr id="23" name="Graphic 22" descr="Medicine">
              <a:extLst>
                <a:ext uri="{FF2B5EF4-FFF2-40B4-BE49-F238E27FC236}">
                  <a16:creationId xmlns:a16="http://schemas.microsoft.com/office/drawing/2014/main" id="{0DA209E4-2FAD-44CC-B0F5-18BDD9E1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9250544" y="2341831"/>
              <a:ext cx="438639" cy="438639"/>
            </a:xfrm>
            <a:prstGeom prst="rect">
              <a:avLst/>
            </a:prstGeom>
          </p:spPr>
        </p:pic>
        <p:pic>
          <p:nvPicPr>
            <p:cNvPr id="25" name="Graphic 24" descr="IV">
              <a:extLst>
                <a:ext uri="{FF2B5EF4-FFF2-40B4-BE49-F238E27FC236}">
                  <a16:creationId xmlns:a16="http://schemas.microsoft.com/office/drawing/2014/main" id="{6F9AB22E-F1B4-4632-8E22-7C3141B0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8470424" y="2041896"/>
              <a:ext cx="479998" cy="479998"/>
            </a:xfrm>
            <a:prstGeom prst="rect">
              <a:avLst/>
            </a:prstGeom>
          </p:spPr>
        </p:pic>
        <p:pic>
          <p:nvPicPr>
            <p:cNvPr id="29" name="Graphic 28" descr="Bed">
              <a:extLst>
                <a:ext uri="{FF2B5EF4-FFF2-40B4-BE49-F238E27FC236}">
                  <a16:creationId xmlns:a16="http://schemas.microsoft.com/office/drawing/2014/main" id="{3E97EDD7-90FE-4DE9-98E6-AF5FF11C0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8639282" y="2423709"/>
              <a:ext cx="914400" cy="914400"/>
            </a:xfrm>
            <a:prstGeom prst="rect">
              <a:avLst/>
            </a:prstGeom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C8E333B-CFB0-450C-AC5F-8F050B515E95}"/>
                </a:ext>
              </a:extLst>
            </p:cNvPr>
            <p:cNvGrpSpPr/>
            <p:nvPr/>
          </p:nvGrpSpPr>
          <p:grpSpPr>
            <a:xfrm>
              <a:off x="7564793" y="2009678"/>
              <a:ext cx="594123" cy="600510"/>
              <a:chOff x="7526382" y="1795333"/>
              <a:chExt cx="594123" cy="600510"/>
            </a:xfrm>
          </p:grpSpPr>
          <p:pic>
            <p:nvPicPr>
              <p:cNvPr id="72" name="Graphic 71" descr="Clipboard">
                <a:extLst>
                  <a:ext uri="{FF2B5EF4-FFF2-40B4-BE49-F238E27FC236}">
                    <a16:creationId xmlns:a16="http://schemas.microsoft.com/office/drawing/2014/main" id="{6E3B6573-6621-4393-9969-CF90818A6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526382" y="1795333"/>
                <a:ext cx="594123" cy="594123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C1B0995-3DCB-40D2-B005-9A0EB06E07A7}"/>
                  </a:ext>
                </a:extLst>
              </p:cNvPr>
              <p:cNvSpPr txBox="1"/>
              <p:nvPr/>
            </p:nvSpPr>
            <p:spPr>
              <a:xfrm>
                <a:off x="7628518" y="1811068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</p:grp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5185366B-FBDD-4AF0-9689-FAB421BD7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3394" y="2678305"/>
              <a:ext cx="1117051" cy="1"/>
            </a:xfrm>
            <a:prstGeom prst="straightConnector1">
              <a:avLst/>
            </a:prstGeom>
            <a:ln w="57150">
              <a:solidFill>
                <a:srgbClr val="7F7F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3E2E939-BE7A-40BD-BADF-9B366949E3C9}"/>
              </a:ext>
            </a:extLst>
          </p:cNvPr>
          <p:cNvGrpSpPr/>
          <p:nvPr/>
        </p:nvGrpSpPr>
        <p:grpSpPr>
          <a:xfrm>
            <a:off x="7002772" y="3097709"/>
            <a:ext cx="1083816" cy="1722852"/>
            <a:chOff x="7031468" y="3127885"/>
            <a:chExt cx="1083816" cy="1722852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EF0EC0F-31B9-4DDD-8DDB-B71DA58A395D}"/>
                </a:ext>
              </a:extLst>
            </p:cNvPr>
            <p:cNvGrpSpPr/>
            <p:nvPr/>
          </p:nvGrpSpPr>
          <p:grpSpPr>
            <a:xfrm>
              <a:off x="7293630" y="3165222"/>
              <a:ext cx="594123" cy="594123"/>
              <a:chOff x="7377314" y="3232544"/>
              <a:chExt cx="594123" cy="594123"/>
            </a:xfrm>
          </p:grpSpPr>
          <p:pic>
            <p:nvPicPr>
              <p:cNvPr id="79" name="Graphic 78" descr="Clipboard">
                <a:extLst>
                  <a:ext uri="{FF2B5EF4-FFF2-40B4-BE49-F238E27FC236}">
                    <a16:creationId xmlns:a16="http://schemas.microsoft.com/office/drawing/2014/main" id="{71F8A1D4-C620-4DC0-A28A-05001FF4EE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377314" y="3232544"/>
                <a:ext cx="594123" cy="594123"/>
              </a:xfrm>
              <a:prstGeom prst="rect">
                <a:avLst/>
              </a:prstGeom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9798B8-09F0-474F-93E2-4604A2FAA1D9}"/>
                  </a:ext>
                </a:extLst>
              </p:cNvPr>
              <p:cNvSpPr txBox="1"/>
              <p:nvPr/>
            </p:nvSpPr>
            <p:spPr>
              <a:xfrm>
                <a:off x="7524638" y="3300983"/>
                <a:ext cx="332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?</a:t>
                </a: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791AD93C-D9C4-40A0-B721-450B125512F1}"/>
                </a:ext>
              </a:extLst>
            </p:cNvPr>
            <p:cNvGrpSpPr/>
            <p:nvPr/>
          </p:nvGrpSpPr>
          <p:grpSpPr>
            <a:xfrm>
              <a:off x="7199679" y="4204406"/>
              <a:ext cx="915605" cy="646331"/>
              <a:chOff x="7397123" y="4204406"/>
              <a:chExt cx="915605" cy="646331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95638C46-1211-40A4-A2F6-296EAE086D85}"/>
                  </a:ext>
                </a:extLst>
              </p:cNvPr>
              <p:cNvSpPr txBox="1"/>
              <p:nvPr/>
            </p:nvSpPr>
            <p:spPr>
              <a:xfrm>
                <a:off x="7397123" y="4204406"/>
                <a:ext cx="9156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AB48A9"/>
                    </a:solidFill>
                  </a:rPr>
                  <a:t>?</a:t>
                </a: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80771AE5-0C54-4686-B92D-2D670E78CCDE}"/>
                  </a:ext>
                </a:extLst>
              </p:cNvPr>
              <p:cNvSpPr/>
              <p:nvPr/>
            </p:nvSpPr>
            <p:spPr>
              <a:xfrm>
                <a:off x="7628518" y="4301502"/>
                <a:ext cx="452816" cy="469521"/>
              </a:xfrm>
              <a:prstGeom prst="ellipse">
                <a:avLst/>
              </a:prstGeom>
              <a:noFill/>
              <a:ln w="28575">
                <a:solidFill>
                  <a:srgbClr val="AB48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31B4650F-7F46-4F67-A18C-898BC693B55D}"/>
                </a:ext>
              </a:extLst>
            </p:cNvPr>
            <p:cNvCxnSpPr>
              <a:cxnSpLocks/>
            </p:cNvCxnSpPr>
            <p:nvPr/>
          </p:nvCxnSpPr>
          <p:spPr>
            <a:xfrm>
              <a:off x="7031468" y="3127885"/>
              <a:ext cx="557099" cy="1069592"/>
            </a:xfrm>
            <a:prstGeom prst="straightConnector1">
              <a:avLst/>
            </a:prstGeom>
            <a:ln w="57150">
              <a:solidFill>
                <a:srgbClr val="7F7F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134377-CEF6-4061-9601-6CEDC41D3900}"/>
              </a:ext>
            </a:extLst>
          </p:cNvPr>
          <p:cNvGrpSpPr/>
          <p:nvPr/>
        </p:nvGrpSpPr>
        <p:grpSpPr>
          <a:xfrm>
            <a:off x="3755198" y="3433780"/>
            <a:ext cx="2048985" cy="1879330"/>
            <a:chOff x="3755198" y="3433780"/>
            <a:chExt cx="2048985" cy="1879330"/>
          </a:xfrm>
        </p:grpSpPr>
        <p:pic>
          <p:nvPicPr>
            <p:cNvPr id="91" name="Graphic 90" descr="Confused Face with No Fill">
              <a:extLst>
                <a:ext uri="{FF2B5EF4-FFF2-40B4-BE49-F238E27FC236}">
                  <a16:creationId xmlns:a16="http://schemas.microsoft.com/office/drawing/2014/main" id="{D7514E6B-C226-4CF5-8A55-6DA98D18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345671" y="3597236"/>
              <a:ext cx="582632" cy="582632"/>
            </a:xfrm>
            <a:prstGeom prst="rect">
              <a:avLst/>
            </a:prstGeom>
          </p:spPr>
        </p:pic>
        <p:pic>
          <p:nvPicPr>
            <p:cNvPr id="117" name="Graphic 116" descr="Woman">
              <a:extLst>
                <a:ext uri="{FF2B5EF4-FFF2-40B4-BE49-F238E27FC236}">
                  <a16:creationId xmlns:a16="http://schemas.microsoft.com/office/drawing/2014/main" id="{B5F795EE-8A6E-4B52-8E0E-3B776C80D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75823" y="4153110"/>
              <a:ext cx="914400" cy="914400"/>
            </a:xfrm>
            <a:prstGeom prst="rect">
              <a:avLst/>
            </a:prstGeom>
          </p:spPr>
        </p:pic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47E56621-9E88-4FD6-B5B8-63480FCB9B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77911" y="4791569"/>
              <a:ext cx="926272" cy="521541"/>
            </a:xfrm>
            <a:prstGeom prst="straightConnector1">
              <a:avLst/>
            </a:prstGeom>
            <a:ln w="57150">
              <a:solidFill>
                <a:srgbClr val="7F7F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40DD873F-CE64-4B98-9246-7EDD9502F5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5198" y="3433780"/>
              <a:ext cx="566739" cy="1038789"/>
            </a:xfrm>
            <a:prstGeom prst="straightConnector1">
              <a:avLst/>
            </a:prstGeom>
            <a:ln w="57150">
              <a:solidFill>
                <a:srgbClr val="7F7F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5CAB4F-6F37-421A-BCC8-40A3C2CCEC81}"/>
              </a:ext>
            </a:extLst>
          </p:cNvPr>
          <p:cNvGrpSpPr/>
          <p:nvPr/>
        </p:nvGrpSpPr>
        <p:grpSpPr>
          <a:xfrm>
            <a:off x="3486264" y="70341"/>
            <a:ext cx="7296677" cy="6171474"/>
            <a:chOff x="3486264" y="70341"/>
            <a:chExt cx="7296677" cy="6171474"/>
          </a:xfrm>
        </p:grpSpPr>
        <p:pic>
          <p:nvPicPr>
            <p:cNvPr id="114" name="Graphic 113" descr="Confused Face with No Fill">
              <a:extLst>
                <a:ext uri="{FF2B5EF4-FFF2-40B4-BE49-F238E27FC236}">
                  <a16:creationId xmlns:a16="http://schemas.microsoft.com/office/drawing/2014/main" id="{CC03E373-E39A-4764-A594-9626DBF41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70424" y="5528141"/>
              <a:ext cx="582632" cy="582632"/>
            </a:xfrm>
            <a:prstGeom prst="rect">
              <a:avLst/>
            </a:prstGeom>
          </p:spPr>
        </p:pic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5ED9E063-9C2B-4EA7-826C-4B28B35DFD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60259" y="4551589"/>
              <a:ext cx="1722682" cy="1160886"/>
            </a:xfrm>
            <a:prstGeom prst="straightConnector1">
              <a:avLst/>
            </a:prstGeom>
            <a:ln w="57150">
              <a:solidFill>
                <a:srgbClr val="7F7F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Arc 177">
              <a:extLst>
                <a:ext uri="{FF2B5EF4-FFF2-40B4-BE49-F238E27FC236}">
                  <a16:creationId xmlns:a16="http://schemas.microsoft.com/office/drawing/2014/main" id="{EF66C2CB-0F98-4F27-971B-A763BE2ED9DB}"/>
                </a:ext>
              </a:extLst>
            </p:cNvPr>
            <p:cNvSpPr/>
            <p:nvPr/>
          </p:nvSpPr>
          <p:spPr>
            <a:xfrm rot="10273870">
              <a:off x="3486264" y="70341"/>
              <a:ext cx="7282097" cy="6171474"/>
            </a:xfrm>
            <a:prstGeom prst="arc">
              <a:avLst>
                <a:gd name="adj1" fmla="val 15184950"/>
                <a:gd name="adj2" fmla="val 222964"/>
              </a:avLst>
            </a:prstGeom>
            <a:ln w="57150">
              <a:solidFill>
                <a:srgbClr val="7F7F7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48D5739-4AEB-4ECD-BBBF-5FBE55D0E109}"/>
              </a:ext>
            </a:extLst>
          </p:cNvPr>
          <p:cNvGrpSpPr/>
          <p:nvPr/>
        </p:nvGrpSpPr>
        <p:grpSpPr>
          <a:xfrm>
            <a:off x="5712919" y="3098885"/>
            <a:ext cx="2029263" cy="2902883"/>
            <a:chOff x="5712919" y="3098885"/>
            <a:chExt cx="2029263" cy="2902883"/>
          </a:xfrm>
        </p:grpSpPr>
        <p:pic>
          <p:nvPicPr>
            <p:cNvPr id="7" name="Graphic 6" descr="Footprints">
              <a:extLst>
                <a:ext uri="{FF2B5EF4-FFF2-40B4-BE49-F238E27FC236}">
                  <a16:creationId xmlns:a16="http://schemas.microsoft.com/office/drawing/2014/main" id="{93F8C723-F264-42CF-A4B0-6D118FA4C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 rot="5901556">
              <a:off x="7101004" y="5530164"/>
              <a:ext cx="364622" cy="364622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4F5CEDA-53B1-4078-BADD-F542472E7242}"/>
                </a:ext>
              </a:extLst>
            </p:cNvPr>
            <p:cNvGrpSpPr/>
            <p:nvPr/>
          </p:nvGrpSpPr>
          <p:grpSpPr>
            <a:xfrm>
              <a:off x="5712919" y="3098885"/>
              <a:ext cx="2029263" cy="2902883"/>
              <a:chOff x="5712919" y="3098885"/>
              <a:chExt cx="2029263" cy="2902883"/>
            </a:xfrm>
          </p:grpSpPr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E830AB10-CC20-44E4-ACB1-C65AD75E4803}"/>
                  </a:ext>
                </a:extLst>
              </p:cNvPr>
              <p:cNvGrpSpPr/>
              <p:nvPr/>
            </p:nvGrpSpPr>
            <p:grpSpPr>
              <a:xfrm>
                <a:off x="5712919" y="3098885"/>
                <a:ext cx="1345362" cy="2613590"/>
                <a:chOff x="5781950" y="3134814"/>
                <a:chExt cx="1345362" cy="2613590"/>
              </a:xfrm>
            </p:grpSpPr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D830D088-F5DC-4BC0-8BEB-02029E284030}"/>
                    </a:ext>
                  </a:extLst>
                </p:cNvPr>
                <p:cNvGrpSpPr/>
                <p:nvPr/>
              </p:nvGrpSpPr>
              <p:grpSpPr>
                <a:xfrm>
                  <a:off x="5781950" y="3134814"/>
                  <a:ext cx="1091314" cy="2613590"/>
                  <a:chOff x="5781950" y="3134814"/>
                  <a:chExt cx="1091314" cy="2613590"/>
                </a:xfrm>
              </p:grpSpPr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021045E3-9040-4944-980F-F92EB6E2CFA3}"/>
                      </a:ext>
                    </a:extLst>
                  </p:cNvPr>
                  <p:cNvGrpSpPr/>
                  <p:nvPr/>
                </p:nvGrpSpPr>
                <p:grpSpPr>
                  <a:xfrm>
                    <a:off x="6040603" y="3165222"/>
                    <a:ext cx="594123" cy="596859"/>
                    <a:chOff x="5957493" y="3248131"/>
                    <a:chExt cx="594123" cy="596859"/>
                  </a:xfrm>
                </p:grpSpPr>
                <p:pic>
                  <p:nvPicPr>
                    <p:cNvPr id="76" name="Graphic 75" descr="Clipboard">
                      <a:extLst>
                        <a:ext uri="{FF2B5EF4-FFF2-40B4-BE49-F238E27FC236}">
                          <a16:creationId xmlns:a16="http://schemas.microsoft.com/office/drawing/2014/main" id="{66395C3F-3569-4CFB-AFB5-A5B59F35CA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2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957493" y="3248131"/>
                      <a:ext cx="594123" cy="59412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04587E18-7DD7-4E6D-BFAF-C2E7E7F0EE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00247" y="3260215"/>
                      <a:ext cx="309700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</a:t>
                      </a:r>
                    </a:p>
                  </p:txBody>
                </p:sp>
              </p:grpSp>
              <p:pic>
                <p:nvPicPr>
                  <p:cNvPr id="90" name="Graphic 89" descr="Woman">
                    <a:extLst>
                      <a:ext uri="{FF2B5EF4-FFF2-40B4-BE49-F238E27FC236}">
                        <a16:creationId xmlns:a16="http://schemas.microsoft.com/office/drawing/2014/main" id="{B5C44D58-8018-4ABE-9BB7-00DB019E49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81950" y="4834004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92" name="Graphic 91" descr="Grinning Face with No Fill">
                    <a:extLst>
                      <a:ext uri="{FF2B5EF4-FFF2-40B4-BE49-F238E27FC236}">
                        <a16:creationId xmlns:a16="http://schemas.microsoft.com/office/drawing/2014/main" id="{CC866B78-C62F-4C98-9AAD-4672CB14DD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3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3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47532" y="4222304"/>
                    <a:ext cx="628433" cy="628433"/>
                  </a:xfrm>
                  <a:prstGeom prst="rect">
                    <a:avLst/>
                  </a:prstGeom>
                </p:spPr>
              </p:pic>
              <p:cxnSp>
                <p:nvCxnSpPr>
                  <p:cNvPr id="164" name="Straight Arrow Connector 163">
                    <a:extLst>
                      <a:ext uri="{FF2B5EF4-FFF2-40B4-BE49-F238E27FC236}">
                        <a16:creationId xmlns:a16="http://schemas.microsoft.com/office/drawing/2014/main" id="{59FE20F9-5E4A-487C-8FF5-E71D7053A3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316165" y="3134814"/>
                    <a:ext cx="557099" cy="1069592"/>
                  </a:xfrm>
                  <a:prstGeom prst="straightConnector1">
                    <a:avLst/>
                  </a:prstGeom>
                  <a:ln w="57150">
                    <a:solidFill>
                      <a:srgbClr val="7F7F7F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72" name="Straight Arrow Connector 171">
                  <a:extLst>
                    <a:ext uri="{FF2B5EF4-FFF2-40B4-BE49-F238E27FC236}">
                      <a16:creationId xmlns:a16="http://schemas.microsoft.com/office/drawing/2014/main" id="{0B7E62B5-B81E-40E6-AD83-68C9398D69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49215" y="5503150"/>
                  <a:ext cx="678097" cy="138893"/>
                </a:xfrm>
                <a:prstGeom prst="straightConnector1">
                  <a:avLst/>
                </a:prstGeom>
                <a:ln w="57150"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75" name="Graphic 74" descr="Footprints">
                <a:extLst>
                  <a:ext uri="{FF2B5EF4-FFF2-40B4-BE49-F238E27FC236}">
                    <a16:creationId xmlns:a16="http://schemas.microsoft.com/office/drawing/2014/main" id="{0C12D6D4-2FC0-43B9-BAB0-E008D7C15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 rot="5901556">
                <a:off x="7377560" y="5637146"/>
                <a:ext cx="364622" cy="364622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1C396E-C55B-415A-BA4C-6B79F2F02BB0}"/>
              </a:ext>
            </a:extLst>
          </p:cNvPr>
          <p:cNvGrpSpPr/>
          <p:nvPr/>
        </p:nvGrpSpPr>
        <p:grpSpPr>
          <a:xfrm>
            <a:off x="9753608" y="2076639"/>
            <a:ext cx="2187325" cy="3561454"/>
            <a:chOff x="9753608" y="2076639"/>
            <a:chExt cx="2187325" cy="3561454"/>
          </a:xfrm>
        </p:grpSpPr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9B200E95-4D76-4A58-B6FF-BD99F8475481}"/>
                </a:ext>
              </a:extLst>
            </p:cNvPr>
            <p:cNvGrpSpPr/>
            <p:nvPr/>
          </p:nvGrpSpPr>
          <p:grpSpPr>
            <a:xfrm>
              <a:off x="9753608" y="2076639"/>
              <a:ext cx="1809360" cy="2975222"/>
              <a:chOff x="9753608" y="2076639"/>
              <a:chExt cx="1809360" cy="2975222"/>
            </a:xfrm>
          </p:grpSpPr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2D2A159E-7355-46FF-A253-F7E7276867CD}"/>
                  </a:ext>
                </a:extLst>
              </p:cNvPr>
              <p:cNvGrpSpPr/>
              <p:nvPr/>
            </p:nvGrpSpPr>
            <p:grpSpPr>
              <a:xfrm>
                <a:off x="9753608" y="2076639"/>
                <a:ext cx="1682898" cy="2395930"/>
                <a:chOff x="9753608" y="2076639"/>
                <a:chExt cx="1682898" cy="2395930"/>
              </a:xfrm>
            </p:grpSpPr>
            <p:pic>
              <p:nvPicPr>
                <p:cNvPr id="41" name="Graphic 40" descr="Grinning Face with No Fill">
                  <a:extLst>
                    <a:ext uri="{FF2B5EF4-FFF2-40B4-BE49-F238E27FC236}">
                      <a16:creationId xmlns:a16="http://schemas.microsoft.com/office/drawing/2014/main" id="{16908E77-A907-404E-B6EB-1D24DE552F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69303" y="2940533"/>
                  <a:ext cx="628433" cy="628433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6FCBA858-63B1-4D12-8AA0-CB6691C3C9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782941" y="2076639"/>
                  <a:ext cx="497995" cy="591321"/>
                </a:xfrm>
                <a:prstGeom prst="rect">
                  <a:avLst/>
                </a:prstGeom>
              </p:spPr>
            </p:pic>
            <p:pic>
              <p:nvPicPr>
                <p:cNvPr id="121" name="Graphic 120" descr="Man">
                  <a:extLst>
                    <a:ext uri="{FF2B5EF4-FFF2-40B4-BE49-F238E27FC236}">
                      <a16:creationId xmlns:a16="http://schemas.microsoft.com/office/drawing/2014/main" id="{F83E4AA9-83EE-424F-9D78-43C8B3AC54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22106" y="3558169"/>
                  <a:ext cx="914400" cy="914400"/>
                </a:xfrm>
                <a:prstGeom prst="rect">
                  <a:avLst/>
                </a:prstGeom>
              </p:spPr>
            </p:pic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23F2CCFB-5CDE-4586-8778-248680582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59271" y="2423709"/>
                  <a:ext cx="850789" cy="215998"/>
                </a:xfrm>
                <a:prstGeom prst="straightConnector1">
                  <a:avLst/>
                </a:prstGeom>
                <a:ln w="57150">
                  <a:solidFill>
                    <a:srgbClr val="7F7F7F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Arrow Connector 164">
                  <a:extLst>
                    <a:ext uri="{FF2B5EF4-FFF2-40B4-BE49-F238E27FC236}">
                      <a16:creationId xmlns:a16="http://schemas.microsoft.com/office/drawing/2014/main" id="{407C0066-05C4-4EE0-B2BD-8734E881D3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53608" y="2820774"/>
                  <a:ext cx="915695" cy="1085387"/>
                </a:xfrm>
                <a:prstGeom prst="straightConnector1">
                  <a:avLst/>
                </a:prstGeom>
                <a:ln w="57150">
                  <a:solidFill>
                    <a:srgbClr val="7F7F7F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7" name="Straight Arrow Connector 166">
                <a:extLst>
                  <a:ext uri="{FF2B5EF4-FFF2-40B4-BE49-F238E27FC236}">
                    <a16:creationId xmlns:a16="http://schemas.microsoft.com/office/drawing/2014/main" id="{A9E82493-C9B3-4836-ADA6-F21E28C8C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7081" y="4536262"/>
                <a:ext cx="385887" cy="515599"/>
              </a:xfrm>
              <a:prstGeom prst="straightConnector1">
                <a:avLst/>
              </a:prstGeom>
              <a:ln w="57150">
                <a:solidFill>
                  <a:schemeClr val="accent6">
                    <a:lumMod val="75000"/>
                  </a:schemeClr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8" name="Graphic 77" descr="Footprints">
              <a:extLst>
                <a:ext uri="{FF2B5EF4-FFF2-40B4-BE49-F238E27FC236}">
                  <a16:creationId xmlns:a16="http://schemas.microsoft.com/office/drawing/2014/main" id="{481B5FF4-C3F8-498B-BEA9-4EB770A55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 rot="8422578">
              <a:off x="11493302" y="5027653"/>
              <a:ext cx="364622" cy="364622"/>
            </a:xfrm>
            <a:prstGeom prst="rect">
              <a:avLst/>
            </a:prstGeom>
          </p:spPr>
        </p:pic>
        <p:pic>
          <p:nvPicPr>
            <p:cNvPr id="83" name="Graphic 82" descr="Footprints">
              <a:extLst>
                <a:ext uri="{FF2B5EF4-FFF2-40B4-BE49-F238E27FC236}">
                  <a16:creationId xmlns:a16="http://schemas.microsoft.com/office/drawing/2014/main" id="{967EF585-1A17-4C67-974E-E86C7B1C7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 rot="8422578">
              <a:off x="11576311" y="5273471"/>
              <a:ext cx="364622" cy="36462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C1E14E-AA16-470A-967D-1B328C8D0AEF}"/>
              </a:ext>
            </a:extLst>
          </p:cNvPr>
          <p:cNvGrpSpPr/>
          <p:nvPr/>
        </p:nvGrpSpPr>
        <p:grpSpPr>
          <a:xfrm>
            <a:off x="269628" y="5097407"/>
            <a:ext cx="917688" cy="914400"/>
            <a:chOff x="269628" y="5097407"/>
            <a:chExt cx="917688" cy="9144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BD265D-33CE-4053-8870-3CA78D9F751A}"/>
                </a:ext>
              </a:extLst>
            </p:cNvPr>
            <p:cNvGrpSpPr/>
            <p:nvPr/>
          </p:nvGrpSpPr>
          <p:grpSpPr>
            <a:xfrm>
              <a:off x="269628" y="5097407"/>
              <a:ext cx="917688" cy="914400"/>
              <a:chOff x="248718" y="5313110"/>
              <a:chExt cx="917688" cy="914400"/>
            </a:xfrm>
          </p:grpSpPr>
          <p:pic>
            <p:nvPicPr>
              <p:cNvPr id="85" name="Graphic 84" descr="Woman">
                <a:extLst>
                  <a:ext uri="{FF2B5EF4-FFF2-40B4-BE49-F238E27FC236}">
                    <a16:creationId xmlns:a16="http://schemas.microsoft.com/office/drawing/2014/main" id="{9D47E83D-476E-44FB-A007-3F4D127A7E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r="49796"/>
              <a:stretch/>
            </p:blipFill>
            <p:spPr>
              <a:xfrm>
                <a:off x="248718" y="5313110"/>
                <a:ext cx="459062" cy="914400"/>
              </a:xfrm>
              <a:prstGeom prst="rect">
                <a:avLst/>
              </a:prstGeom>
            </p:spPr>
          </p:pic>
          <p:pic>
            <p:nvPicPr>
              <p:cNvPr id="86" name="Graphic 85" descr="Man">
                <a:extLst>
                  <a:ext uri="{FF2B5EF4-FFF2-40B4-BE49-F238E27FC236}">
                    <a16:creationId xmlns:a16="http://schemas.microsoft.com/office/drawing/2014/main" id="{B852ED0E-C031-4028-904F-93F8A20C7E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48804"/>
              <a:stretch/>
            </p:blipFill>
            <p:spPr>
              <a:xfrm>
                <a:off x="698272" y="5313110"/>
                <a:ext cx="468134" cy="914400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D8E3F0-5FFF-4EDA-8974-73556B822EAC}"/>
                </a:ext>
              </a:extLst>
            </p:cNvPr>
            <p:cNvSpPr/>
            <p:nvPr/>
          </p:nvSpPr>
          <p:spPr>
            <a:xfrm>
              <a:off x="652490" y="5581934"/>
              <a:ext cx="101549" cy="1305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0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>
            <a:extLst>
              <a:ext uri="{FF2B5EF4-FFF2-40B4-BE49-F238E27FC236}">
                <a16:creationId xmlns:a16="http://schemas.microsoft.com/office/drawing/2014/main" id="{2594CD58-9A4E-4BBA-8CE6-FA9DDAD330AA}"/>
              </a:ext>
            </a:extLst>
          </p:cNvPr>
          <p:cNvSpPr/>
          <p:nvPr/>
        </p:nvSpPr>
        <p:spPr>
          <a:xfrm>
            <a:off x="8520990" y="1454099"/>
            <a:ext cx="3247220" cy="3232031"/>
          </a:xfrm>
          <a:prstGeom prst="ellipse">
            <a:avLst/>
          </a:prstGeom>
          <a:solidFill>
            <a:srgbClr val="FFFAE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0CFE0E2-16DA-4AF6-BF32-E258ABFDFE19}"/>
              </a:ext>
            </a:extLst>
          </p:cNvPr>
          <p:cNvSpPr/>
          <p:nvPr/>
        </p:nvSpPr>
        <p:spPr>
          <a:xfrm>
            <a:off x="4618704" y="3639059"/>
            <a:ext cx="3562127" cy="2967525"/>
          </a:xfrm>
          <a:prstGeom prst="ellipse">
            <a:avLst/>
          </a:prstGeom>
          <a:solidFill>
            <a:srgbClr val="E7E7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A7660D4-E83A-4844-8832-FB1DAE4E1866}"/>
              </a:ext>
            </a:extLst>
          </p:cNvPr>
          <p:cNvSpPr/>
          <p:nvPr/>
        </p:nvSpPr>
        <p:spPr>
          <a:xfrm>
            <a:off x="1047592" y="1388693"/>
            <a:ext cx="3247220" cy="323203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1129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Features of EMOD: individual properties, heterogeneity,  migration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1E3B9-723B-476E-97ED-408AA063C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39" t="26424" r="38069" b="27921"/>
          <a:stretch/>
        </p:blipFill>
        <p:spPr>
          <a:xfrm rot="20827317">
            <a:off x="4909575" y="1379898"/>
            <a:ext cx="2444120" cy="216835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B3F6C85-BBC8-4E71-815E-F63EEAF3158F}"/>
              </a:ext>
            </a:extLst>
          </p:cNvPr>
          <p:cNvGrpSpPr/>
          <p:nvPr/>
        </p:nvGrpSpPr>
        <p:grpSpPr>
          <a:xfrm>
            <a:off x="1435406" y="1537226"/>
            <a:ext cx="2629611" cy="2772201"/>
            <a:chOff x="411621" y="1262513"/>
            <a:chExt cx="2629611" cy="2772201"/>
          </a:xfrm>
        </p:grpSpPr>
        <p:pic>
          <p:nvPicPr>
            <p:cNvPr id="17" name="Graphic 16" descr="Woman">
              <a:extLst>
                <a:ext uri="{FF2B5EF4-FFF2-40B4-BE49-F238E27FC236}">
                  <a16:creationId xmlns:a16="http://schemas.microsoft.com/office/drawing/2014/main" id="{50D240F1-31EB-4948-9B8F-E102E98D3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26832" y="2552078"/>
              <a:ext cx="914400" cy="914400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C91C087-4B17-4F3A-82F1-2757E5F75F44}"/>
                </a:ext>
              </a:extLst>
            </p:cNvPr>
            <p:cNvGrpSpPr/>
            <p:nvPr/>
          </p:nvGrpSpPr>
          <p:grpSpPr>
            <a:xfrm>
              <a:off x="411621" y="1262513"/>
              <a:ext cx="2300714" cy="2772201"/>
              <a:chOff x="411621" y="1262513"/>
              <a:chExt cx="2300714" cy="2772201"/>
            </a:xfrm>
          </p:grpSpPr>
          <p:pic>
            <p:nvPicPr>
              <p:cNvPr id="13" name="Graphic 12" descr="Man">
                <a:extLst>
                  <a:ext uri="{FF2B5EF4-FFF2-40B4-BE49-F238E27FC236}">
                    <a16:creationId xmlns:a16="http://schemas.microsoft.com/office/drawing/2014/main" id="{F5C89BDA-134C-4D0B-9CD8-BAB34CF64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51646" y="168161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" name="Graphic 13" descr="Woman">
                <a:extLst>
                  <a:ext uri="{FF2B5EF4-FFF2-40B4-BE49-F238E27FC236}">
                    <a16:creationId xmlns:a16="http://schemas.microsoft.com/office/drawing/2014/main" id="{AEC75436-979D-482D-9320-56163B352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10021" y="237436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5" name="Graphic 14" descr="Man">
                <a:extLst>
                  <a:ext uri="{FF2B5EF4-FFF2-40B4-BE49-F238E27FC236}">
                    <a16:creationId xmlns:a16="http://schemas.microsoft.com/office/drawing/2014/main" id="{1571FE92-A6B3-44A8-808C-C71ABAAB5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676984" y="307674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Graphic 15" descr="Woman">
                <a:extLst>
                  <a:ext uri="{FF2B5EF4-FFF2-40B4-BE49-F238E27FC236}">
                    <a16:creationId xmlns:a16="http://schemas.microsoft.com/office/drawing/2014/main" id="{7A50709A-F7DA-4B84-989F-345BA5521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1232" y="140056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8" name="Graphic 17" descr="Man">
                <a:extLst>
                  <a:ext uri="{FF2B5EF4-FFF2-40B4-BE49-F238E27FC236}">
                    <a16:creationId xmlns:a16="http://schemas.microsoft.com/office/drawing/2014/main" id="{C787E004-C436-4EB9-8DC3-E2B66A27A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62356" y="31203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9" name="Graphic 18" descr="Woman">
                <a:extLst>
                  <a:ext uri="{FF2B5EF4-FFF2-40B4-BE49-F238E27FC236}">
                    <a16:creationId xmlns:a16="http://schemas.microsoft.com/office/drawing/2014/main" id="{C7C4BBE2-BCDC-4DA2-8542-74BCEE17B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11621" y="214651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2" name="Graphic 31" descr="Party hat">
                <a:extLst>
                  <a:ext uri="{FF2B5EF4-FFF2-40B4-BE49-F238E27FC236}">
                    <a16:creationId xmlns:a16="http://schemas.microsoft.com/office/drawing/2014/main" id="{373A3FA1-DFAA-456D-B768-2E8979DCC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980542" y="1543688"/>
                <a:ext cx="256607" cy="256607"/>
              </a:xfrm>
              <a:prstGeom prst="rect">
                <a:avLst/>
              </a:prstGeom>
            </p:spPr>
          </p:pic>
          <p:pic>
            <p:nvPicPr>
              <p:cNvPr id="38" name="Graphic 37" descr="Party hat">
                <a:extLst>
                  <a:ext uri="{FF2B5EF4-FFF2-40B4-BE49-F238E27FC236}">
                    <a16:creationId xmlns:a16="http://schemas.microsoft.com/office/drawing/2014/main" id="{E34302A7-434E-4964-88B0-CDE5D0EC5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38917" y="2237469"/>
                <a:ext cx="256607" cy="256607"/>
              </a:xfrm>
              <a:prstGeom prst="rect">
                <a:avLst/>
              </a:prstGeom>
            </p:spPr>
          </p:pic>
          <p:pic>
            <p:nvPicPr>
              <p:cNvPr id="39" name="Graphic 38" descr="Party hat">
                <a:extLst>
                  <a:ext uri="{FF2B5EF4-FFF2-40B4-BE49-F238E27FC236}">
                    <a16:creationId xmlns:a16="http://schemas.microsoft.com/office/drawing/2014/main" id="{8F242BFF-7A4A-45C4-BB8F-854A398BF0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40517" y="2018210"/>
                <a:ext cx="256607" cy="256607"/>
              </a:xfrm>
              <a:prstGeom prst="rect">
                <a:avLst/>
              </a:prstGeom>
            </p:spPr>
          </p:pic>
          <p:pic>
            <p:nvPicPr>
              <p:cNvPr id="40" name="Graphic 39" descr="Party hat">
                <a:extLst>
                  <a:ext uri="{FF2B5EF4-FFF2-40B4-BE49-F238E27FC236}">
                    <a16:creationId xmlns:a16="http://schemas.microsoft.com/office/drawing/2014/main" id="{2E1A9C31-D25E-49D4-8B53-0C1DA658E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091252" y="2984822"/>
                <a:ext cx="256607" cy="256607"/>
              </a:xfrm>
              <a:prstGeom prst="rect">
                <a:avLst/>
              </a:prstGeom>
            </p:spPr>
          </p:pic>
          <p:pic>
            <p:nvPicPr>
              <p:cNvPr id="43" name="Graphic 42" descr="Party hat">
                <a:extLst>
                  <a:ext uri="{FF2B5EF4-FFF2-40B4-BE49-F238E27FC236}">
                    <a16:creationId xmlns:a16="http://schemas.microsoft.com/office/drawing/2014/main" id="{FDEB7132-AB58-465D-A766-B95CD9BAD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2455728" y="2422493"/>
                <a:ext cx="256607" cy="256607"/>
              </a:xfrm>
              <a:prstGeom prst="rect">
                <a:avLst/>
              </a:prstGeom>
            </p:spPr>
          </p:pic>
          <p:pic>
            <p:nvPicPr>
              <p:cNvPr id="44" name="Graphic 43" descr="Party hat">
                <a:extLst>
                  <a:ext uri="{FF2B5EF4-FFF2-40B4-BE49-F238E27FC236}">
                    <a16:creationId xmlns:a16="http://schemas.microsoft.com/office/drawing/2014/main" id="{311801A5-A8FD-4202-AABB-C2F5E8402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004231" y="2940701"/>
                <a:ext cx="256607" cy="256607"/>
              </a:xfrm>
              <a:prstGeom prst="rect">
                <a:avLst/>
              </a:prstGeom>
            </p:spPr>
          </p:pic>
          <p:pic>
            <p:nvPicPr>
              <p:cNvPr id="45" name="Graphic 44" descr="Party hat">
                <a:extLst>
                  <a:ext uri="{FF2B5EF4-FFF2-40B4-BE49-F238E27FC236}">
                    <a16:creationId xmlns:a16="http://schemas.microsoft.com/office/drawing/2014/main" id="{5E08A574-F42A-4681-8571-B4F9BB60D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1197717" y="1262513"/>
                <a:ext cx="256607" cy="256607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8400B0-B305-4659-82EE-F817EE04088D}"/>
              </a:ext>
            </a:extLst>
          </p:cNvPr>
          <p:cNvGrpSpPr/>
          <p:nvPr/>
        </p:nvGrpSpPr>
        <p:grpSpPr>
          <a:xfrm>
            <a:off x="8735786" y="1661998"/>
            <a:ext cx="2673287" cy="2762450"/>
            <a:chOff x="8735786" y="1661998"/>
            <a:chExt cx="2673287" cy="2762450"/>
          </a:xfrm>
        </p:grpSpPr>
        <p:pic>
          <p:nvPicPr>
            <p:cNvPr id="20" name="Graphic 19" descr="Man">
              <a:extLst>
                <a:ext uri="{FF2B5EF4-FFF2-40B4-BE49-F238E27FC236}">
                  <a16:creationId xmlns:a16="http://schemas.microsoft.com/office/drawing/2014/main" id="{8FF28223-64E9-43F0-99C6-DC35EA4F8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735786" y="2658090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Woman">
              <a:extLst>
                <a:ext uri="{FF2B5EF4-FFF2-40B4-BE49-F238E27FC236}">
                  <a16:creationId xmlns:a16="http://schemas.microsoft.com/office/drawing/2014/main" id="{A3E0C0AC-8972-4980-A655-A839B7118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577862" y="2764102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Man">
              <a:extLst>
                <a:ext uri="{FF2B5EF4-FFF2-40B4-BE49-F238E27FC236}">
                  <a16:creationId xmlns:a16="http://schemas.microsoft.com/office/drawing/2014/main" id="{084AC6A3-43A5-4161-BA4B-2CED23994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0044825" y="3466478"/>
              <a:ext cx="914400" cy="914400"/>
            </a:xfrm>
            <a:prstGeom prst="rect">
              <a:avLst/>
            </a:prstGeom>
          </p:spPr>
        </p:pic>
        <p:pic>
          <p:nvPicPr>
            <p:cNvPr id="23" name="Graphic 22" descr="Woman">
              <a:extLst>
                <a:ext uri="{FF2B5EF4-FFF2-40B4-BE49-F238E27FC236}">
                  <a16:creationId xmlns:a16="http://schemas.microsoft.com/office/drawing/2014/main" id="{194B0066-8CB8-4240-8B7A-9F4D22A87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239073" y="1790302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Woman">
              <a:extLst>
                <a:ext uri="{FF2B5EF4-FFF2-40B4-BE49-F238E27FC236}">
                  <a16:creationId xmlns:a16="http://schemas.microsoft.com/office/drawing/2014/main" id="{FE2D42E7-0C6B-42E6-AF64-7D109135F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0494673" y="2941812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Man">
              <a:extLst>
                <a:ext uri="{FF2B5EF4-FFF2-40B4-BE49-F238E27FC236}">
                  <a16:creationId xmlns:a16="http://schemas.microsoft.com/office/drawing/2014/main" id="{C1A31E9C-991F-4A87-920D-4C0ADC146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130197" y="3510048"/>
              <a:ext cx="914400" cy="914400"/>
            </a:xfrm>
            <a:prstGeom prst="rect">
              <a:avLst/>
            </a:prstGeom>
          </p:spPr>
        </p:pic>
        <p:pic>
          <p:nvPicPr>
            <p:cNvPr id="26" name="Graphic 25" descr="Woman">
              <a:extLst>
                <a:ext uri="{FF2B5EF4-FFF2-40B4-BE49-F238E27FC236}">
                  <a16:creationId xmlns:a16="http://schemas.microsoft.com/office/drawing/2014/main" id="{0DB63948-32F2-4676-95FA-86B2FE56F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0313178" y="1954858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Party hat">
              <a:extLst>
                <a:ext uri="{FF2B5EF4-FFF2-40B4-BE49-F238E27FC236}">
                  <a16:creationId xmlns:a16="http://schemas.microsoft.com/office/drawing/2014/main" id="{C21EB278-98B9-49F6-B51B-CBD5A7AB8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64682" y="2507495"/>
              <a:ext cx="256607" cy="256607"/>
            </a:xfrm>
            <a:prstGeom prst="rect">
              <a:avLst/>
            </a:prstGeom>
          </p:spPr>
        </p:pic>
        <p:pic>
          <p:nvPicPr>
            <p:cNvPr id="33" name="Graphic 32" descr="Party hat">
              <a:extLst>
                <a:ext uri="{FF2B5EF4-FFF2-40B4-BE49-F238E27FC236}">
                  <a16:creationId xmlns:a16="http://schemas.microsoft.com/office/drawing/2014/main" id="{9E0A4ECA-00D8-4FC1-A924-628B7E03E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9906758" y="2614973"/>
              <a:ext cx="256607" cy="256607"/>
            </a:xfrm>
            <a:prstGeom prst="rect">
              <a:avLst/>
            </a:prstGeom>
          </p:spPr>
        </p:pic>
        <p:pic>
          <p:nvPicPr>
            <p:cNvPr id="34" name="Graphic 33" descr="Party hat">
              <a:extLst>
                <a:ext uri="{FF2B5EF4-FFF2-40B4-BE49-F238E27FC236}">
                  <a16:creationId xmlns:a16="http://schemas.microsoft.com/office/drawing/2014/main" id="{CF23FD3D-8E45-40DA-A7E7-DA91C9F07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0642074" y="1812583"/>
              <a:ext cx="256607" cy="256607"/>
            </a:xfrm>
            <a:prstGeom prst="rect">
              <a:avLst/>
            </a:prstGeom>
          </p:spPr>
        </p:pic>
        <p:pic>
          <p:nvPicPr>
            <p:cNvPr id="48" name="Graphic 47" descr="Party hat">
              <a:extLst>
                <a:ext uri="{FF2B5EF4-FFF2-40B4-BE49-F238E27FC236}">
                  <a16:creationId xmlns:a16="http://schemas.microsoft.com/office/drawing/2014/main" id="{61258DA3-0A07-4BE5-A9FB-F7A47F4AF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567969" y="1661998"/>
              <a:ext cx="256607" cy="256607"/>
            </a:xfrm>
            <a:prstGeom prst="rect">
              <a:avLst/>
            </a:prstGeom>
          </p:spPr>
        </p:pic>
        <p:pic>
          <p:nvPicPr>
            <p:cNvPr id="49" name="Graphic 48" descr="Party hat">
              <a:extLst>
                <a:ext uri="{FF2B5EF4-FFF2-40B4-BE49-F238E27FC236}">
                  <a16:creationId xmlns:a16="http://schemas.microsoft.com/office/drawing/2014/main" id="{89AEA338-D0C1-48E5-B99A-84D811A68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9459093" y="3382452"/>
              <a:ext cx="256607" cy="256607"/>
            </a:xfrm>
            <a:prstGeom prst="rect">
              <a:avLst/>
            </a:prstGeom>
          </p:spPr>
        </p:pic>
        <p:pic>
          <p:nvPicPr>
            <p:cNvPr id="50" name="Graphic 49" descr="Party hat">
              <a:extLst>
                <a:ext uri="{FF2B5EF4-FFF2-40B4-BE49-F238E27FC236}">
                  <a16:creationId xmlns:a16="http://schemas.microsoft.com/office/drawing/2014/main" id="{07D34FB7-11F6-4FBF-9610-F92E6F0C5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0823569" y="2813508"/>
              <a:ext cx="256607" cy="256607"/>
            </a:xfrm>
            <a:prstGeom prst="rect">
              <a:avLst/>
            </a:prstGeom>
          </p:spPr>
        </p:pic>
        <p:pic>
          <p:nvPicPr>
            <p:cNvPr id="51" name="Graphic 50" descr="Party hat">
              <a:extLst>
                <a:ext uri="{FF2B5EF4-FFF2-40B4-BE49-F238E27FC236}">
                  <a16:creationId xmlns:a16="http://schemas.microsoft.com/office/drawing/2014/main" id="{347BACE0-B7D4-48F5-9E23-ACD7EB059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0373721" y="3335053"/>
              <a:ext cx="256607" cy="25660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D991E65-987B-4A12-816A-1BCAE04F06D3}"/>
              </a:ext>
            </a:extLst>
          </p:cNvPr>
          <p:cNvGrpSpPr/>
          <p:nvPr/>
        </p:nvGrpSpPr>
        <p:grpSpPr>
          <a:xfrm>
            <a:off x="4871420" y="3739366"/>
            <a:ext cx="3399951" cy="2777253"/>
            <a:chOff x="2327515" y="3730984"/>
            <a:chExt cx="3399951" cy="2777253"/>
          </a:xfrm>
        </p:grpSpPr>
        <p:pic>
          <p:nvPicPr>
            <p:cNvPr id="6" name="Graphic 5" descr="Man">
              <a:extLst>
                <a:ext uri="{FF2B5EF4-FFF2-40B4-BE49-F238E27FC236}">
                  <a16:creationId xmlns:a16="http://schemas.microsoft.com/office/drawing/2014/main" id="{8B7F3AF7-A7D7-4E4C-B5B3-0B9A5A637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03527" y="4155142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Woman">
              <a:extLst>
                <a:ext uri="{FF2B5EF4-FFF2-40B4-BE49-F238E27FC236}">
                  <a16:creationId xmlns:a16="http://schemas.microsoft.com/office/drawing/2014/main" id="{2FC60BCA-5637-4F7B-9CE2-9084EFC2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3261902" y="4847891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Man">
              <a:extLst>
                <a:ext uri="{FF2B5EF4-FFF2-40B4-BE49-F238E27FC236}">
                  <a16:creationId xmlns:a16="http://schemas.microsoft.com/office/drawing/2014/main" id="{A37ED19B-DC86-4430-BE8A-95F07B82C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3728865" y="5550267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Woman">
              <a:extLst>
                <a:ext uri="{FF2B5EF4-FFF2-40B4-BE49-F238E27FC236}">
                  <a16:creationId xmlns:a16="http://schemas.microsoft.com/office/drawing/2014/main" id="{CF0679C9-534F-42BB-A7DA-D69961339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2923113" y="3874091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Woman">
              <a:extLst>
                <a:ext uri="{FF2B5EF4-FFF2-40B4-BE49-F238E27FC236}">
                  <a16:creationId xmlns:a16="http://schemas.microsoft.com/office/drawing/2014/main" id="{04DF03F3-F2B1-4C55-8082-C3EEA7386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4178713" y="5025601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Man">
              <a:extLst>
                <a:ext uri="{FF2B5EF4-FFF2-40B4-BE49-F238E27FC236}">
                  <a16:creationId xmlns:a16="http://schemas.microsoft.com/office/drawing/2014/main" id="{0033ACAF-B179-4DB6-BC86-95B5E273A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2814237" y="5593837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Woman">
              <a:extLst>
                <a:ext uri="{FF2B5EF4-FFF2-40B4-BE49-F238E27FC236}">
                  <a16:creationId xmlns:a16="http://schemas.microsoft.com/office/drawing/2014/main" id="{1160F783-2312-41B9-B70A-803B43BD5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4813066" y="4413601"/>
              <a:ext cx="914400" cy="914400"/>
            </a:xfrm>
            <a:prstGeom prst="rect">
              <a:avLst/>
            </a:prstGeom>
          </p:spPr>
        </p:pic>
        <p:pic>
          <p:nvPicPr>
            <p:cNvPr id="28" name="Graphic 27" descr="Man">
              <a:extLst>
                <a:ext uri="{FF2B5EF4-FFF2-40B4-BE49-F238E27FC236}">
                  <a16:creationId xmlns:a16="http://schemas.microsoft.com/office/drawing/2014/main" id="{04B1278D-3B59-475E-9D44-959F1C5EE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2395311" y="4821005"/>
              <a:ext cx="914400" cy="914400"/>
            </a:xfrm>
            <a:prstGeom prst="rect">
              <a:avLst/>
            </a:prstGeom>
          </p:spPr>
        </p:pic>
        <p:pic>
          <p:nvPicPr>
            <p:cNvPr id="30" name="Graphic 29" descr="Party hat">
              <a:extLst>
                <a:ext uri="{FF2B5EF4-FFF2-40B4-BE49-F238E27FC236}">
                  <a16:creationId xmlns:a16="http://schemas.microsoft.com/office/drawing/2014/main" id="{937AF81D-B345-4AF8-B08F-BFE4635BF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141734" y="4281032"/>
              <a:ext cx="256607" cy="256607"/>
            </a:xfrm>
            <a:prstGeom prst="rect">
              <a:avLst/>
            </a:prstGeom>
          </p:spPr>
        </p:pic>
        <p:pic>
          <p:nvPicPr>
            <p:cNvPr id="35" name="Graphic 34" descr="Party hat">
              <a:extLst>
                <a:ext uri="{FF2B5EF4-FFF2-40B4-BE49-F238E27FC236}">
                  <a16:creationId xmlns:a16="http://schemas.microsoft.com/office/drawing/2014/main" id="{C00F3BC3-69A5-4C6F-BBA5-365E512C8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4032423" y="4017211"/>
              <a:ext cx="256607" cy="256607"/>
            </a:xfrm>
            <a:prstGeom prst="rect">
              <a:avLst/>
            </a:prstGeom>
          </p:spPr>
        </p:pic>
        <p:pic>
          <p:nvPicPr>
            <p:cNvPr id="36" name="Graphic 35" descr="Party hat">
              <a:extLst>
                <a:ext uri="{FF2B5EF4-FFF2-40B4-BE49-F238E27FC236}">
                  <a16:creationId xmlns:a16="http://schemas.microsoft.com/office/drawing/2014/main" id="{BD6B9814-73C8-46C1-B8A4-5DE8A0489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4508277" y="4897297"/>
              <a:ext cx="256607" cy="256607"/>
            </a:xfrm>
            <a:prstGeom prst="rect">
              <a:avLst/>
            </a:prstGeom>
          </p:spPr>
        </p:pic>
        <p:pic>
          <p:nvPicPr>
            <p:cNvPr id="37" name="Graphic 36" descr="Party hat">
              <a:extLst>
                <a:ext uri="{FF2B5EF4-FFF2-40B4-BE49-F238E27FC236}">
                  <a16:creationId xmlns:a16="http://schemas.microsoft.com/office/drawing/2014/main" id="{D16944F8-7D3A-40D9-AB1F-7A24ADE30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57761" y="5421047"/>
              <a:ext cx="256607" cy="256607"/>
            </a:xfrm>
            <a:prstGeom prst="rect">
              <a:avLst/>
            </a:prstGeom>
          </p:spPr>
        </p:pic>
        <p:pic>
          <p:nvPicPr>
            <p:cNvPr id="41" name="Graphic 40" descr="Party hat">
              <a:extLst>
                <a:ext uri="{FF2B5EF4-FFF2-40B4-BE49-F238E27FC236}">
                  <a16:creationId xmlns:a16="http://schemas.microsoft.com/office/drawing/2014/main" id="{323C1705-2F7C-424C-B289-9FA48B5B5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590798" y="4696990"/>
              <a:ext cx="256607" cy="256607"/>
            </a:xfrm>
            <a:prstGeom prst="rect">
              <a:avLst/>
            </a:prstGeom>
          </p:spPr>
        </p:pic>
        <p:pic>
          <p:nvPicPr>
            <p:cNvPr id="42" name="Graphic 41" descr="Party hat">
              <a:extLst>
                <a:ext uri="{FF2B5EF4-FFF2-40B4-BE49-F238E27FC236}">
                  <a16:creationId xmlns:a16="http://schemas.microsoft.com/office/drawing/2014/main" id="{5A482961-B157-4CAE-83FE-2BFEE032E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721331" y="4660187"/>
              <a:ext cx="256607" cy="256607"/>
            </a:xfrm>
            <a:prstGeom prst="rect">
              <a:avLst/>
            </a:prstGeom>
          </p:spPr>
        </p:pic>
        <p:pic>
          <p:nvPicPr>
            <p:cNvPr id="46" name="Graphic 45" descr="Party hat">
              <a:extLst>
                <a:ext uri="{FF2B5EF4-FFF2-40B4-BE49-F238E27FC236}">
                  <a16:creationId xmlns:a16="http://schemas.microsoft.com/office/drawing/2014/main" id="{15D2F7C6-D607-465A-BE0E-DC20EA0C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252009" y="3730984"/>
              <a:ext cx="256607" cy="256607"/>
            </a:xfrm>
            <a:prstGeom prst="rect">
              <a:avLst/>
            </a:prstGeom>
          </p:spPr>
        </p:pic>
        <p:pic>
          <p:nvPicPr>
            <p:cNvPr id="47" name="Graphic 46" descr="Party hat">
              <a:extLst>
                <a:ext uri="{FF2B5EF4-FFF2-40B4-BE49-F238E27FC236}">
                  <a16:creationId xmlns:a16="http://schemas.microsoft.com/office/drawing/2014/main" id="{F5A31500-9240-4C79-AA8B-48F9AC486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143361" y="5465533"/>
              <a:ext cx="256607" cy="256607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62F255A-CC0C-4986-952E-CF9791038319}"/>
                </a:ext>
              </a:extLst>
            </p:cNvPr>
            <p:cNvGrpSpPr/>
            <p:nvPr/>
          </p:nvGrpSpPr>
          <p:grpSpPr>
            <a:xfrm>
              <a:off x="2327515" y="4600759"/>
              <a:ext cx="407978" cy="709331"/>
              <a:chOff x="3840292" y="4517513"/>
              <a:chExt cx="407978" cy="709331"/>
            </a:xfrm>
          </p:grpSpPr>
          <p:pic>
            <p:nvPicPr>
              <p:cNvPr id="53" name="Graphic 52" descr="Balloons">
                <a:extLst>
                  <a:ext uri="{FF2B5EF4-FFF2-40B4-BE49-F238E27FC236}">
                    <a16:creationId xmlns:a16="http://schemas.microsoft.com/office/drawing/2014/main" id="{A1B1FD34-01B7-4B62-B2D3-AA5EEE089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>
                <a:off x="3840292" y="4517513"/>
                <a:ext cx="407978" cy="407978"/>
              </a:xfrm>
              <a:prstGeom prst="rect">
                <a:avLst/>
              </a:prstGeom>
            </p:spPr>
          </p:pic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606C781-3B04-4E2D-8A19-04FBD23EA942}"/>
                  </a:ext>
                </a:extLst>
              </p:cNvPr>
              <p:cNvSpPr/>
              <p:nvPr/>
            </p:nvSpPr>
            <p:spPr>
              <a:xfrm>
                <a:off x="3983570" y="4888706"/>
                <a:ext cx="166949" cy="338138"/>
              </a:xfrm>
              <a:custGeom>
                <a:avLst/>
                <a:gdLst>
                  <a:gd name="connsiteX0" fmla="*/ 83605 w 166949"/>
                  <a:gd name="connsiteY0" fmla="*/ 0 h 338138"/>
                  <a:gd name="connsiteX1" fmla="*/ 12168 w 166949"/>
                  <a:gd name="connsiteY1" fmla="*/ 66675 h 338138"/>
                  <a:gd name="connsiteX2" fmla="*/ 261 w 166949"/>
                  <a:gd name="connsiteY2" fmla="*/ 90488 h 338138"/>
                  <a:gd name="connsiteX3" fmla="*/ 14549 w 166949"/>
                  <a:gd name="connsiteY3" fmla="*/ 133350 h 338138"/>
                  <a:gd name="connsiteX4" fmla="*/ 74080 w 166949"/>
                  <a:gd name="connsiteY4" fmla="*/ 164307 h 338138"/>
                  <a:gd name="connsiteX5" fmla="*/ 112180 w 166949"/>
                  <a:gd name="connsiteY5" fmla="*/ 207169 h 338138"/>
                  <a:gd name="connsiteX6" fmla="*/ 135993 w 166949"/>
                  <a:gd name="connsiteY6" fmla="*/ 247650 h 338138"/>
                  <a:gd name="connsiteX7" fmla="*/ 152661 w 166949"/>
                  <a:gd name="connsiteY7" fmla="*/ 285750 h 338138"/>
                  <a:gd name="connsiteX8" fmla="*/ 164568 w 166949"/>
                  <a:gd name="connsiteY8" fmla="*/ 323850 h 338138"/>
                  <a:gd name="connsiteX9" fmla="*/ 166949 w 166949"/>
                  <a:gd name="connsiteY9" fmla="*/ 338138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6949" h="338138">
                    <a:moveTo>
                      <a:pt x="83605" y="0"/>
                    </a:moveTo>
                    <a:cubicBezTo>
                      <a:pt x="54832" y="25797"/>
                      <a:pt x="26059" y="51594"/>
                      <a:pt x="12168" y="66675"/>
                    </a:cubicBezTo>
                    <a:cubicBezTo>
                      <a:pt x="-1723" y="81756"/>
                      <a:pt x="-136" y="79376"/>
                      <a:pt x="261" y="90488"/>
                    </a:cubicBezTo>
                    <a:cubicBezTo>
                      <a:pt x="658" y="101600"/>
                      <a:pt x="2246" y="121047"/>
                      <a:pt x="14549" y="133350"/>
                    </a:cubicBezTo>
                    <a:cubicBezTo>
                      <a:pt x="26852" y="145653"/>
                      <a:pt x="57808" y="152004"/>
                      <a:pt x="74080" y="164307"/>
                    </a:cubicBezTo>
                    <a:cubicBezTo>
                      <a:pt x="90352" y="176610"/>
                      <a:pt x="101861" y="193278"/>
                      <a:pt x="112180" y="207169"/>
                    </a:cubicBezTo>
                    <a:cubicBezTo>
                      <a:pt x="122499" y="221060"/>
                      <a:pt x="129246" y="234553"/>
                      <a:pt x="135993" y="247650"/>
                    </a:cubicBezTo>
                    <a:cubicBezTo>
                      <a:pt x="142740" y="260747"/>
                      <a:pt x="147898" y="273050"/>
                      <a:pt x="152661" y="285750"/>
                    </a:cubicBezTo>
                    <a:cubicBezTo>
                      <a:pt x="157424" y="298450"/>
                      <a:pt x="162187" y="315119"/>
                      <a:pt x="164568" y="323850"/>
                    </a:cubicBezTo>
                    <a:cubicBezTo>
                      <a:pt x="166949" y="332581"/>
                      <a:pt x="166949" y="335359"/>
                      <a:pt x="166949" y="338138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ECF62629-2B92-4739-8A8A-DB2C5ADE4E84}"/>
                  </a:ext>
                </a:extLst>
              </p:cNvPr>
              <p:cNvSpPr/>
              <p:nvPr/>
            </p:nvSpPr>
            <p:spPr>
              <a:xfrm>
                <a:off x="4010025" y="4872038"/>
                <a:ext cx="4763" cy="64293"/>
              </a:xfrm>
              <a:custGeom>
                <a:avLst/>
                <a:gdLst>
                  <a:gd name="connsiteX0" fmla="*/ 0 w 4763"/>
                  <a:gd name="connsiteY0" fmla="*/ 0 h 64293"/>
                  <a:gd name="connsiteX1" fmla="*/ 4763 w 4763"/>
                  <a:gd name="connsiteY1" fmla="*/ 64293 h 6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763" h="64293">
                    <a:moveTo>
                      <a:pt x="0" y="0"/>
                    </a:moveTo>
                    <a:lnTo>
                      <a:pt x="4763" y="6429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3B9F702-5CD6-453D-8B28-05EB81DBD7CC}"/>
              </a:ext>
            </a:extLst>
          </p:cNvPr>
          <p:cNvCxnSpPr>
            <a:endCxn id="25" idx="1"/>
          </p:cNvCxnSpPr>
          <p:nvPr/>
        </p:nvCxnSpPr>
        <p:spPr>
          <a:xfrm flipV="1">
            <a:off x="8058912" y="3967248"/>
            <a:ext cx="1071285" cy="1060711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rc 62">
            <a:extLst>
              <a:ext uri="{FF2B5EF4-FFF2-40B4-BE49-F238E27FC236}">
                <a16:creationId xmlns:a16="http://schemas.microsoft.com/office/drawing/2014/main" id="{1A735803-CDC9-40C0-9945-733063E166C1}"/>
              </a:ext>
            </a:extLst>
          </p:cNvPr>
          <p:cNvSpPr/>
          <p:nvPr/>
        </p:nvSpPr>
        <p:spPr>
          <a:xfrm rot="19952869">
            <a:off x="778211" y="1394011"/>
            <a:ext cx="8563865" cy="6970345"/>
          </a:xfrm>
          <a:prstGeom prst="arc">
            <a:avLst>
              <a:gd name="adj1" fmla="val 16068767"/>
              <a:gd name="adj2" fmla="val 57841"/>
            </a:avLst>
          </a:prstGeom>
          <a:ln w="38100">
            <a:solidFill>
              <a:srgbClr val="FBBE43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0B94FAB-C658-4D03-97D7-46A30C5C972F}"/>
              </a:ext>
            </a:extLst>
          </p:cNvPr>
          <p:cNvCxnSpPr/>
          <p:nvPr/>
        </p:nvCxnSpPr>
        <p:spPr>
          <a:xfrm>
            <a:off x="3479513" y="4025593"/>
            <a:ext cx="1785723" cy="314080"/>
          </a:xfrm>
          <a:prstGeom prst="straightConnector1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D255AD8-478D-4E73-8FA0-2CE9A56B25EA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2809417" y="4339673"/>
            <a:ext cx="2548725" cy="1719746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433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2A0486-4F89-4C51-906D-4463F7CE9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" b="4456"/>
          <a:stretch/>
        </p:blipFill>
        <p:spPr>
          <a:xfrm>
            <a:off x="961143" y="1056904"/>
            <a:ext cx="10674598" cy="55669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Features of EMOD: disease-specific functionality</a:t>
            </a:r>
          </a:p>
        </p:txBody>
      </p:sp>
    </p:spTree>
    <p:extLst>
      <p:ext uri="{BB962C8B-B14F-4D97-AF65-F5344CB8AC3E}">
        <p14:creationId xmlns:p14="http://schemas.microsoft.com/office/powerpoint/2010/main" val="278010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C750ED-3ADC-460C-A95C-26A0BB5BEB3E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Core modeling tools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FCADAC6-7417-4774-836C-12BEC94C1552}"/>
              </a:ext>
            </a:extLst>
          </p:cNvPr>
          <p:cNvGrpSpPr/>
          <p:nvPr/>
        </p:nvGrpSpPr>
        <p:grpSpPr>
          <a:xfrm>
            <a:off x="700507" y="1499912"/>
            <a:ext cx="10763772" cy="4350544"/>
            <a:chOff x="699549" y="1427723"/>
            <a:chExt cx="10763772" cy="4350544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39E73EA-E1A5-412B-AB23-6BAF6DCE63D3}"/>
                </a:ext>
              </a:extLst>
            </p:cNvPr>
            <p:cNvCxnSpPr>
              <a:cxnSpLocks/>
              <a:stCxn id="105" idx="3"/>
              <a:endCxn id="63" idx="1"/>
            </p:cNvCxnSpPr>
            <p:nvPr/>
          </p:nvCxnSpPr>
          <p:spPr>
            <a:xfrm flipV="1">
              <a:off x="5854093" y="2022083"/>
              <a:ext cx="515997" cy="9649"/>
            </a:xfrm>
            <a:prstGeom prst="straightConnector1">
              <a:avLst/>
            </a:prstGeom>
            <a:ln w="19050">
              <a:solidFill>
                <a:srgbClr val="5B5C5E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5F8E3D-77B1-4804-94F8-EC920329954D}"/>
                </a:ext>
              </a:extLst>
            </p:cNvPr>
            <p:cNvGrpSpPr/>
            <p:nvPr/>
          </p:nvGrpSpPr>
          <p:grpSpPr>
            <a:xfrm>
              <a:off x="699549" y="1448656"/>
              <a:ext cx="10763772" cy="4329611"/>
              <a:chOff x="699549" y="1448656"/>
              <a:chExt cx="10763772" cy="4329611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331F80E4-8A18-48A3-8920-FDE348528BBD}"/>
                  </a:ext>
                </a:extLst>
              </p:cNvPr>
              <p:cNvGrpSpPr/>
              <p:nvPr/>
            </p:nvGrpSpPr>
            <p:grpSpPr>
              <a:xfrm>
                <a:off x="3720515" y="1448656"/>
                <a:ext cx="2194560" cy="1214346"/>
                <a:chOff x="4137433" y="1211307"/>
                <a:chExt cx="1714606" cy="875559"/>
              </a:xfrm>
            </p:grpSpPr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E0129DFE-0A5A-4353-9405-906D9CBE85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4175833" y="1543210"/>
                  <a:ext cx="521664" cy="475619"/>
                </a:xfrm>
                <a:prstGeom prst="rect">
                  <a:avLst/>
                </a:prstGeom>
              </p:spPr>
            </p:pic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01744D80-07B2-4749-ACA7-2FBBEAA6DD2A}"/>
                    </a:ext>
                  </a:extLst>
                </p:cNvPr>
                <p:cNvGrpSpPr/>
                <p:nvPr/>
              </p:nvGrpSpPr>
              <p:grpSpPr>
                <a:xfrm>
                  <a:off x="4137433" y="1211307"/>
                  <a:ext cx="1679437" cy="840810"/>
                  <a:chOff x="-1324611" y="-1995378"/>
                  <a:chExt cx="1679437" cy="1133475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9E6626A5-A1ED-47C3-AA44-BF5C89D5F8BE}"/>
                      </a:ext>
                    </a:extLst>
                  </p:cNvPr>
                  <p:cNvSpPr/>
                  <p:nvPr/>
                </p:nvSpPr>
                <p:spPr>
                  <a:xfrm>
                    <a:off x="-1324611" y="-1995378"/>
                    <a:ext cx="1666961" cy="1133475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38D5DC43-C386-4120-835F-9B378971C95F}"/>
                      </a:ext>
                    </a:extLst>
                  </p:cNvPr>
                  <p:cNvSpPr txBox="1"/>
                  <p:nvPr/>
                </p:nvSpPr>
                <p:spPr>
                  <a:xfrm>
                    <a:off x="-1324611" y="-1995378"/>
                    <a:ext cx="1679437" cy="568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Create, calibrate, run simulations</a:t>
                    </a:r>
                  </a:p>
                </p:txBody>
              </p:sp>
            </p:grp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AD760D05-33EB-4F97-8E09-0A1AFF146A93}"/>
                    </a:ext>
                  </a:extLst>
                </p:cNvPr>
                <p:cNvSpPr txBox="1"/>
                <p:nvPr/>
              </p:nvSpPr>
              <p:spPr>
                <a:xfrm>
                  <a:off x="4609278" y="1611405"/>
                  <a:ext cx="553462" cy="421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B41F2520-19E7-4D80-AF4B-9CA4C08E54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219" t="56812" r="51078" b="22032"/>
                <a:stretch/>
              </p:blipFill>
              <p:spPr>
                <a:xfrm>
                  <a:off x="5291632" y="1379254"/>
                  <a:ext cx="441777" cy="632262"/>
                </a:xfrm>
                <a:prstGeom prst="rect">
                  <a:avLst/>
                </a:prstGeom>
              </p:spPr>
            </p:pic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11C644C3-041E-4493-8515-264A87CDEDD6}"/>
                    </a:ext>
                  </a:extLst>
                </p:cNvPr>
                <p:cNvSpPr txBox="1"/>
                <p:nvPr/>
              </p:nvSpPr>
              <p:spPr>
                <a:xfrm>
                  <a:off x="5309873" y="1856034"/>
                  <a:ext cx="54216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COMPS</a:t>
                  </a:r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101BEDDA-0888-462B-981C-DE295CFB2380}"/>
                  </a:ext>
                </a:extLst>
              </p:cNvPr>
              <p:cNvGrpSpPr/>
              <p:nvPr/>
            </p:nvGrpSpPr>
            <p:grpSpPr>
              <a:xfrm>
                <a:off x="7901699" y="2787551"/>
                <a:ext cx="2194560" cy="1188720"/>
                <a:chOff x="6868580" y="2322500"/>
                <a:chExt cx="1767486" cy="1003795"/>
              </a:xfrm>
            </p:grpSpPr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0F798346-02EB-431D-9729-0A918A19FC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6868580" y="2765472"/>
                  <a:ext cx="521664" cy="475619"/>
                </a:xfrm>
                <a:prstGeom prst="rect">
                  <a:avLst/>
                </a:prstGeom>
              </p:spPr>
            </p:pic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CEDBFDC3-1C23-47E9-B545-473E56296A00}"/>
                    </a:ext>
                  </a:extLst>
                </p:cNvPr>
                <p:cNvSpPr txBox="1"/>
                <p:nvPr/>
              </p:nvSpPr>
              <p:spPr>
                <a:xfrm>
                  <a:off x="7778465" y="2322501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Visualize data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BAF25972-73E1-49B8-A553-B0B0F1F659E0}"/>
                    </a:ext>
                  </a:extLst>
                </p:cNvPr>
                <p:cNvSpPr/>
                <p:nvPr/>
              </p:nvSpPr>
              <p:spPr>
                <a:xfrm>
                  <a:off x="7730289" y="2322502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F535F29B-91DA-47B8-A210-D22B1C69A87B}"/>
                    </a:ext>
                  </a:extLst>
                </p:cNvPr>
                <p:cNvSpPr txBox="1"/>
                <p:nvPr/>
              </p:nvSpPr>
              <p:spPr>
                <a:xfrm>
                  <a:off x="6944984" y="2322500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Analyze data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19CEAD45-2682-4EE6-983B-68056FAD61C2}"/>
                    </a:ext>
                  </a:extLst>
                </p:cNvPr>
                <p:cNvSpPr/>
                <p:nvPr/>
              </p:nvSpPr>
              <p:spPr>
                <a:xfrm>
                  <a:off x="6896808" y="2322501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AA00D9BE-37BD-434F-A189-0A53F2F51A1F}"/>
                    </a:ext>
                  </a:extLst>
                </p:cNvPr>
                <p:cNvSpPr txBox="1"/>
                <p:nvPr/>
              </p:nvSpPr>
              <p:spPr>
                <a:xfrm>
                  <a:off x="7256030" y="2817946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8A891359-EBFF-4B1E-9A88-E824935ED1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26679"/>
                <a:stretch/>
              </p:blipFill>
              <p:spPr>
                <a:xfrm>
                  <a:off x="7751418" y="2848233"/>
                  <a:ext cx="377854" cy="339538"/>
                </a:xfrm>
                <a:prstGeom prst="rect">
                  <a:avLst/>
                </a:prstGeom>
              </p:spPr>
            </p:pic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39CEB3C2-A675-445B-ABCE-CB427C5F49AD}"/>
                    </a:ext>
                  </a:extLst>
                </p:cNvPr>
                <p:cNvSpPr txBox="1"/>
                <p:nvPr/>
              </p:nvSpPr>
              <p:spPr>
                <a:xfrm>
                  <a:off x="8082604" y="2817947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Vis-Tools</a:t>
                  </a: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E6EF6BE-C92E-4E40-8A15-5D6099C8BA7F}"/>
                  </a:ext>
                </a:extLst>
              </p:cNvPr>
              <p:cNvGrpSpPr/>
              <p:nvPr/>
            </p:nvGrpSpPr>
            <p:grpSpPr>
              <a:xfrm>
                <a:off x="699549" y="4589547"/>
                <a:ext cx="2194560" cy="1188720"/>
                <a:chOff x="1771050" y="4354688"/>
                <a:chExt cx="1854481" cy="1185980"/>
              </a:xfrm>
            </p:grpSpPr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6A50659A-9B21-4372-B597-287F3A7089D7}"/>
                    </a:ext>
                  </a:extLst>
                </p:cNvPr>
                <p:cNvSpPr/>
                <p:nvPr/>
              </p:nvSpPr>
              <p:spPr>
                <a:xfrm>
                  <a:off x="1771050" y="4354688"/>
                  <a:ext cx="1854481" cy="118598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76D4D554-71C2-4D96-94F9-EDDF01D43769}"/>
                    </a:ext>
                  </a:extLst>
                </p:cNvPr>
                <p:cNvSpPr txBox="1"/>
                <p:nvPr/>
              </p:nvSpPr>
              <p:spPr>
                <a:xfrm>
                  <a:off x="1862539" y="4402947"/>
                  <a:ext cx="1739835" cy="3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Learn the model</a:t>
                  </a:r>
                </a:p>
              </p:txBody>
            </p:sp>
            <p:pic>
              <p:nvPicPr>
                <p:cNvPr id="90" name="Graphic 89" descr="Help">
                  <a:extLst>
                    <a:ext uri="{FF2B5EF4-FFF2-40B4-BE49-F238E27FC236}">
                      <a16:creationId xmlns:a16="http://schemas.microsoft.com/office/drawing/2014/main" id="{4B0EDD72-DB26-4311-B9A8-DC0DBE11E5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380" y="4710734"/>
                  <a:ext cx="658756" cy="719174"/>
                </a:xfrm>
                <a:prstGeom prst="rect">
                  <a:avLst/>
                </a:prstGeom>
              </p:spPr>
            </p:pic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2F3E51C7-95AD-4410-B685-6480C9AABF33}"/>
                    </a:ext>
                  </a:extLst>
                </p:cNvPr>
                <p:cNvSpPr txBox="1"/>
                <p:nvPr/>
              </p:nvSpPr>
              <p:spPr>
                <a:xfrm>
                  <a:off x="2449802" y="4882104"/>
                  <a:ext cx="1116414" cy="325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rgbClr val="1274A4"/>
                      </a:solidFill>
                    </a:rPr>
                    <a:t>QuickStart</a:t>
                  </a:r>
                  <a:endParaRPr lang="en-US" sz="1600" b="1" dirty="0">
                    <a:solidFill>
                      <a:srgbClr val="1274A4"/>
                    </a:solidFill>
                  </a:endParaRPr>
                </a:p>
              </p:txBody>
            </p:sp>
          </p:grpSp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id="{ED6A3176-C679-4E04-B52F-6C9764F9517A}"/>
                  </a:ext>
                </a:extLst>
              </p:cNvPr>
              <p:cNvSpPr/>
              <p:nvPr/>
            </p:nvSpPr>
            <p:spPr>
              <a:xfrm rot="8482740" flipH="1">
                <a:off x="2085680" y="3807745"/>
                <a:ext cx="1024525" cy="1112338"/>
              </a:xfrm>
              <a:prstGeom prst="arc">
                <a:avLst>
                  <a:gd name="adj1" fmla="val 16200000"/>
                  <a:gd name="adj2" fmla="val 21371160"/>
                </a:avLst>
              </a:prstGeom>
              <a:ln w="28575">
                <a:solidFill>
                  <a:srgbClr val="5B5C5E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20C97E0E-AA97-4821-A0E5-3C5762B5EBBC}"/>
                  </a:ext>
                </a:extLst>
              </p:cNvPr>
              <p:cNvSpPr/>
              <p:nvPr/>
            </p:nvSpPr>
            <p:spPr>
              <a:xfrm rot="15625894">
                <a:off x="3245212" y="1959610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193A3CE0-73AA-4798-83FA-F2FB97D7B051}"/>
                  </a:ext>
                </a:extLst>
              </p:cNvPr>
              <p:cNvSpPr/>
              <p:nvPr/>
            </p:nvSpPr>
            <p:spPr>
              <a:xfrm rot="1230548">
                <a:off x="8048173" y="2005252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1AE5E628-1BCF-4797-BB33-C7C4C3D3544B}"/>
                  </a:ext>
                </a:extLst>
              </p:cNvPr>
              <p:cNvGrpSpPr/>
              <p:nvPr/>
            </p:nvGrpSpPr>
            <p:grpSpPr>
              <a:xfrm>
                <a:off x="9268761" y="4523821"/>
                <a:ext cx="2194560" cy="1188720"/>
                <a:chOff x="9220057" y="4485207"/>
                <a:chExt cx="2194560" cy="1188720"/>
              </a:xfrm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9F6A19A7-757C-4065-8F4C-D6B2C9CB38F3}"/>
                    </a:ext>
                  </a:extLst>
                </p:cNvPr>
                <p:cNvGrpSpPr/>
                <p:nvPr/>
              </p:nvGrpSpPr>
              <p:grpSpPr>
                <a:xfrm>
                  <a:off x="9220057" y="4485207"/>
                  <a:ext cx="2194560" cy="1188720"/>
                  <a:chOff x="2422115" y="3874122"/>
                  <a:chExt cx="1666961" cy="840810"/>
                </a:xfrm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EC2F833B-6169-4B31-B114-73676F08485E}"/>
                      </a:ext>
                    </a:extLst>
                  </p:cNvPr>
                  <p:cNvSpPr/>
                  <p:nvPr/>
                </p:nvSpPr>
                <p:spPr>
                  <a:xfrm>
                    <a:off x="2422115" y="3874122"/>
                    <a:ext cx="1666961" cy="840810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C69CF1E-573C-4092-8E70-8971FB6C7697}"/>
                      </a:ext>
                    </a:extLst>
                  </p:cNvPr>
                  <p:cNvSpPr txBox="1"/>
                  <p:nvPr/>
                </p:nvSpPr>
                <p:spPr>
                  <a:xfrm>
                    <a:off x="2506632" y="3882304"/>
                    <a:ext cx="1582444" cy="2394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 risk maps</a:t>
                    </a:r>
                  </a:p>
                </p:txBody>
              </p: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2801158B-0F38-4BE4-B3F3-7DB7A0B853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2296" y="4253516"/>
                    <a:ext cx="83987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1274A4"/>
                        </a:solidFill>
                      </a:rPr>
                      <a:t>Risk Map</a:t>
                    </a:r>
                  </a:p>
                </p:txBody>
              </p:sp>
            </p:grpSp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F1B2D5B0-EF46-4774-A619-B142B3CDDF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6659" t="12596" r="7465" b="79041"/>
                <a:stretch/>
              </p:blipFill>
              <p:spPr>
                <a:xfrm>
                  <a:off x="9386369" y="4832834"/>
                  <a:ext cx="818788" cy="674755"/>
                </a:xfrm>
                <a:prstGeom prst="rect">
                  <a:avLst/>
                </a:prstGeom>
              </p:spPr>
            </p:pic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779D66D-945C-4A79-90A7-592E29F99E6A}"/>
                  </a:ext>
                </a:extLst>
              </p:cNvPr>
              <p:cNvGrpSpPr/>
              <p:nvPr/>
            </p:nvGrpSpPr>
            <p:grpSpPr>
              <a:xfrm>
                <a:off x="5078716" y="2961112"/>
                <a:ext cx="1949554" cy="2161599"/>
                <a:chOff x="5678863" y="2931239"/>
                <a:chExt cx="1949554" cy="2161599"/>
              </a:xfrm>
            </p:grpSpPr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1F84BB38-12EC-40EB-B590-E3270A3F8D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076" t="64049" r="84511" b="15095"/>
                <a:stretch/>
              </p:blipFill>
              <p:spPr>
                <a:xfrm>
                  <a:off x="5678863" y="2931239"/>
                  <a:ext cx="1949554" cy="1979683"/>
                </a:xfrm>
                <a:prstGeom prst="rect">
                  <a:avLst/>
                </a:prstGeom>
              </p:spPr>
            </p:pic>
            <p:pic>
              <p:nvPicPr>
                <p:cNvPr id="82" name="Graphic 81" descr="User">
                  <a:extLst>
                    <a:ext uri="{FF2B5EF4-FFF2-40B4-BE49-F238E27FC236}">
                      <a16:creationId xmlns:a16="http://schemas.microsoft.com/office/drawing/2014/main" id="{9CEAD8CC-54C3-4007-88BD-4E0A5AD2F0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00838" y="3658610"/>
                  <a:ext cx="1434228" cy="1434228"/>
                </a:xfrm>
                <a:prstGeom prst="rect">
                  <a:avLst/>
                </a:prstGeom>
              </p:spPr>
            </p:pic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D54FA891-B25F-4136-9601-30BD104A06BC}"/>
                  </a:ext>
                </a:extLst>
              </p:cNvPr>
              <p:cNvGrpSpPr/>
              <p:nvPr/>
            </p:nvGrpSpPr>
            <p:grpSpPr>
              <a:xfrm>
                <a:off x="2084720" y="2750671"/>
                <a:ext cx="2653807" cy="1278623"/>
                <a:chOff x="2989971" y="2806717"/>
                <a:chExt cx="2653807" cy="1278623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FE2AD818-0B26-45E4-A3F1-4A9359B430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67" t="69275" r="84088" b="17705"/>
                <a:stretch/>
              </p:blipFill>
              <p:spPr>
                <a:xfrm>
                  <a:off x="3164375" y="3132456"/>
                  <a:ext cx="835051" cy="676662"/>
                </a:xfrm>
                <a:prstGeom prst="rect">
                  <a:avLst/>
                </a:prstGeom>
                <a:ln w="19050">
                  <a:solidFill>
                    <a:srgbClr val="757677"/>
                  </a:solidFill>
                  <a:prstDash val="sysDash"/>
                </a:ln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9266A8AD-4989-41DE-8D44-62B86E50E5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10" t="45652" r="85229" b="39534"/>
                <a:stretch/>
              </p:blipFill>
              <p:spPr>
                <a:xfrm>
                  <a:off x="4184457" y="3135758"/>
                  <a:ext cx="840417" cy="697345"/>
                </a:xfrm>
                <a:prstGeom prst="rect">
                  <a:avLst/>
                </a:prstGeom>
              </p:spPr>
            </p:pic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7324DEE2-B562-4176-9750-94D30F3231BE}"/>
                    </a:ext>
                  </a:extLst>
                </p:cNvPr>
                <p:cNvGrpSpPr/>
                <p:nvPr/>
              </p:nvGrpSpPr>
              <p:grpSpPr>
                <a:xfrm>
                  <a:off x="2989971" y="2806717"/>
                  <a:ext cx="2194560" cy="1224886"/>
                  <a:chOff x="-74730" y="3505477"/>
                  <a:chExt cx="1885950" cy="1394358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2C4EFC8B-53FA-4D75-85F6-5A5E6B20C2D9}"/>
                      </a:ext>
                    </a:extLst>
                  </p:cNvPr>
                  <p:cNvSpPr/>
                  <p:nvPr/>
                </p:nvSpPr>
                <p:spPr>
                  <a:xfrm>
                    <a:off x="-74730" y="3546647"/>
                    <a:ext cx="1885950" cy="1353188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BE639ABD-2D30-4A7F-A3E8-D5BBA9B48D12}"/>
                      </a:ext>
                    </a:extLst>
                  </p:cNvPr>
                  <p:cNvSpPr txBox="1"/>
                  <p:nvPr/>
                </p:nvSpPr>
                <p:spPr>
                  <a:xfrm>
                    <a:off x="55622" y="3505477"/>
                    <a:ext cx="1670396" cy="3853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Model disease</a:t>
                    </a:r>
                  </a:p>
                </p:txBody>
              </p:sp>
            </p:grp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B5E1D0E-20D8-4840-A979-89AEBE14B37F}"/>
                    </a:ext>
                  </a:extLst>
                </p:cNvPr>
                <p:cNvSpPr txBox="1"/>
                <p:nvPr/>
              </p:nvSpPr>
              <p:spPr>
                <a:xfrm>
                  <a:off x="3182752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EMOD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9CFF1E78-EEEC-4425-999C-B5C759920E3B}"/>
                    </a:ext>
                  </a:extLst>
                </p:cNvPr>
                <p:cNvSpPr txBox="1"/>
                <p:nvPr/>
              </p:nvSpPr>
              <p:spPr>
                <a:xfrm>
                  <a:off x="4322633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CMS</a:t>
                  </a:r>
                </a:p>
              </p:txBody>
            </p:sp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823933E-988B-4677-A058-6AF618FDF46E}"/>
                </a:ext>
              </a:extLst>
            </p:cNvPr>
            <p:cNvGrpSpPr/>
            <p:nvPr/>
          </p:nvGrpSpPr>
          <p:grpSpPr>
            <a:xfrm>
              <a:off x="6370090" y="1427723"/>
              <a:ext cx="2194560" cy="1188720"/>
              <a:chOff x="6370090" y="1427723"/>
              <a:chExt cx="2194560" cy="118872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91D5E68-8DAD-4172-9F66-45D4A9D243E5}"/>
                  </a:ext>
                </a:extLst>
              </p:cNvPr>
              <p:cNvGrpSpPr/>
              <p:nvPr/>
            </p:nvGrpSpPr>
            <p:grpSpPr>
              <a:xfrm>
                <a:off x="6370090" y="1427723"/>
                <a:ext cx="2194560" cy="1188720"/>
                <a:chOff x="6243961" y="1211307"/>
                <a:chExt cx="1666961" cy="840810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4E1EA482-EA8F-4BBF-953C-0A5535996AD4}"/>
                    </a:ext>
                  </a:extLst>
                </p:cNvPr>
                <p:cNvGrpSpPr/>
                <p:nvPr/>
              </p:nvGrpSpPr>
              <p:grpSpPr>
                <a:xfrm>
                  <a:off x="6243961" y="1211307"/>
                  <a:ext cx="1666961" cy="840810"/>
                  <a:chOff x="2162178" y="2057012"/>
                  <a:chExt cx="1885950" cy="1133475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C4099030-4E3D-4AAC-9DB9-048BC9DD495B}"/>
                      </a:ext>
                    </a:extLst>
                  </p:cNvPr>
                  <p:cNvSpPr/>
                  <p:nvPr/>
                </p:nvSpPr>
                <p:spPr>
                  <a:xfrm>
                    <a:off x="2162178" y="2057012"/>
                    <a:ext cx="1885950" cy="1133475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C062837D-2A8B-4258-8AA0-137B80B12E0F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310" y="2067371"/>
                    <a:ext cx="1792818" cy="3228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Manage simulations</a:t>
                    </a:r>
                  </a:p>
                </p:txBody>
              </p:sp>
            </p:grpSp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FDFFF8F0-5EFC-4551-8533-AD74B7C9C3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82933" y="1455823"/>
                  <a:ext cx="1236040" cy="546284"/>
                </a:xfrm>
                <a:prstGeom prst="rect">
                  <a:avLst/>
                </a:prstGeom>
              </p:spPr>
            </p:pic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5F0438A-FFFE-4A3A-800A-BEB8E9FE879D}"/>
                  </a:ext>
                </a:extLst>
              </p:cNvPr>
              <p:cNvSpPr txBox="1"/>
              <p:nvPr/>
            </p:nvSpPr>
            <p:spPr>
              <a:xfrm>
                <a:off x="7009623" y="1770669"/>
                <a:ext cx="1053622" cy="338554"/>
              </a:xfrm>
              <a:prstGeom prst="rect">
                <a:avLst/>
              </a:prstGeom>
              <a:solidFill>
                <a:srgbClr val="E6E7E9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274A4"/>
                    </a:solidFill>
                  </a:rPr>
                  <a:t>COMPS UI</a:t>
                </a:r>
              </a:p>
            </p:txBody>
          </p:sp>
        </p:grpSp>
      </p:grp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7DF3B89-9DCF-4E00-9B0C-51D39F78D378}"/>
              </a:ext>
            </a:extLst>
          </p:cNvPr>
          <p:cNvSpPr/>
          <p:nvPr/>
        </p:nvSpPr>
        <p:spPr>
          <a:xfrm>
            <a:off x="3845740" y="2030712"/>
            <a:ext cx="1061756" cy="610116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BE9AC8ED-5AD0-4DCA-BAED-48B9EFA577DC}"/>
              </a:ext>
            </a:extLst>
          </p:cNvPr>
          <p:cNvSpPr/>
          <p:nvPr/>
        </p:nvSpPr>
        <p:spPr>
          <a:xfrm>
            <a:off x="7920540" y="3434954"/>
            <a:ext cx="1061756" cy="610116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5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9AD9FA-2DFE-45D2-84C5-3C199114F5E8}"/>
              </a:ext>
            </a:extLst>
          </p:cNvPr>
          <p:cNvSpPr txBox="1"/>
          <p:nvPr/>
        </p:nvSpPr>
        <p:spPr>
          <a:xfrm>
            <a:off x="446995" y="1377032"/>
            <a:ext cx="112707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DTK-tools</a:t>
            </a:r>
            <a:r>
              <a:rPr lang="en-US" sz="2400" dirty="0"/>
              <a:t> is a set of Python tools and helpers used to commission, manage, and analyze simulations. DTK-tools uses scripting as the means to interact with the model. 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E79E-661E-4131-A211-C8F6C42ADC9F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DTK-tools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DBCB9B-FFF8-4322-8A4B-DF3948707D4C}"/>
              </a:ext>
            </a:extLst>
          </p:cNvPr>
          <p:cNvSpPr/>
          <p:nvPr/>
        </p:nvSpPr>
        <p:spPr>
          <a:xfrm>
            <a:off x="440971" y="2880152"/>
            <a:ext cx="572459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/>
              <a:t>Scripting has advantages:</a:t>
            </a:r>
          </a:p>
          <a:p>
            <a:pPr marL="342900" indent="-3429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Reusable and shareable</a:t>
            </a:r>
          </a:p>
          <a:p>
            <a:pPr marL="342900" indent="-3429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Speeds up the creation of large experiments</a:t>
            </a:r>
          </a:p>
          <a:p>
            <a:pPr marL="342900" indent="-3429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Scripts are available to aid in configuration file creation, model calibration, output visualization, and data analysis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A4661F-07A8-42E0-A9EB-3DB0EE8CCE0A}"/>
              </a:ext>
            </a:extLst>
          </p:cNvPr>
          <p:cNvSpPr/>
          <p:nvPr/>
        </p:nvSpPr>
        <p:spPr>
          <a:xfrm>
            <a:off x="6082393" y="2914027"/>
            <a:ext cx="4835587" cy="4823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dtk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run example_sim.py --HPC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46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DTK-tools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E6188D-5EFB-4B6E-AF2A-A1E890FE666F}"/>
              </a:ext>
            </a:extLst>
          </p:cNvPr>
          <p:cNvSpPr/>
          <p:nvPr/>
        </p:nvSpPr>
        <p:spPr>
          <a:xfrm>
            <a:off x="424707" y="1193124"/>
            <a:ext cx="3986091" cy="2218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600" dirty="0" err="1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DTKConfigBuilder.from_defaults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(‘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VECTOR_SIM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configure_site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(‘</a:t>
            </a:r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Namawala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run_sim_args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{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‘</a:t>
            </a:r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config_builder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’: </a:t>
            </a:r>
            <a:r>
              <a:rPr lang="en-US" sz="1600" dirty="0" err="1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‘</a:t>
            </a:r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exp_name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’: ‘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first experiment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}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1233F1-5FB3-4599-A054-7FD895FA0EE0}"/>
              </a:ext>
            </a:extLst>
          </p:cNvPr>
          <p:cNvSpPr txBox="1">
            <a:spLocks/>
          </p:cNvSpPr>
          <p:nvPr/>
        </p:nvSpPr>
        <p:spPr>
          <a:xfrm>
            <a:off x="5899577" y="1878883"/>
            <a:ext cx="1570879" cy="8966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/>
              <a:t>Demographics data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Climate data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Disease specifics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Reference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1D412A-2929-4694-AC59-96D0337921D7}"/>
              </a:ext>
            </a:extLst>
          </p:cNvPr>
          <p:cNvSpPr txBox="1"/>
          <p:nvPr/>
        </p:nvSpPr>
        <p:spPr>
          <a:xfrm>
            <a:off x="5887171" y="1611135"/>
            <a:ext cx="849807" cy="254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Study Site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A68376-B50C-4F76-9B76-4CDB2E788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737" y="1642369"/>
            <a:ext cx="944944" cy="701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0E32A6-DB38-4FFC-B462-2BD5777FB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61049" y="3393772"/>
            <a:ext cx="738019" cy="6629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9FB2EF-DDF3-449E-921D-9541C38D3BF4}"/>
              </a:ext>
            </a:extLst>
          </p:cNvPr>
          <p:cNvSpPr txBox="1"/>
          <p:nvPr/>
        </p:nvSpPr>
        <p:spPr>
          <a:xfrm>
            <a:off x="9622829" y="1585468"/>
            <a:ext cx="1092353" cy="254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EMOD Model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ED0BDC-9320-49DB-A186-C3DD40614CFB}"/>
              </a:ext>
            </a:extLst>
          </p:cNvPr>
          <p:cNvSpPr txBox="1">
            <a:spLocks/>
          </p:cNvSpPr>
          <p:nvPr/>
        </p:nvSpPr>
        <p:spPr>
          <a:xfrm>
            <a:off x="9653934" y="1798055"/>
            <a:ext cx="2173467" cy="900855"/>
          </a:xfrm>
          <a:prstGeom prst="rect">
            <a:avLst/>
          </a:prstGeom>
        </p:spPr>
        <p:txBody>
          <a:bodyPr vert="horz" lIns="81633" tIns="40817" rIns="81633" bIns="40817" rtlCol="0">
            <a:noAutofit/>
          </a:bodyPr>
          <a:lstStyle>
            <a:lvl1pPr marL="306125" indent="-306125" algn="l" defTabSz="816334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72" indent="-255105" algn="l" defTabSz="816334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417" indent="-204084" algn="l" defTabSz="816334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584" indent="-204084" algn="l" defTabSz="816334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752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919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085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253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420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en-US" sz="1400" dirty="0"/>
              <a:t>Climate files</a:t>
            </a:r>
          </a:p>
          <a:p>
            <a:pPr>
              <a:spcBef>
                <a:spcPts val="0"/>
              </a:spcBef>
              <a:buClrTx/>
            </a:pPr>
            <a:r>
              <a:rPr lang="en-US" sz="1400" dirty="0"/>
              <a:t>Demographics files</a:t>
            </a:r>
          </a:p>
          <a:p>
            <a:pPr>
              <a:spcBef>
                <a:spcPts val="0"/>
              </a:spcBef>
              <a:buClrTx/>
            </a:pPr>
            <a:r>
              <a:rPr lang="en-US" sz="1400" dirty="0"/>
              <a:t>Parameters</a:t>
            </a:r>
          </a:p>
          <a:p>
            <a:pPr>
              <a:spcBef>
                <a:spcPts val="0"/>
              </a:spcBef>
              <a:buClrTx/>
            </a:pPr>
            <a:r>
              <a:rPr lang="en-US" sz="1400" dirty="0"/>
              <a:t>Produces outputs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925D4C-F8CF-44D0-B611-449A19812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814013" y="1716084"/>
            <a:ext cx="321806" cy="129708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2DDA906-DA13-4071-B932-1CBA4DD7FEE3}"/>
              </a:ext>
            </a:extLst>
          </p:cNvPr>
          <p:cNvGrpSpPr/>
          <p:nvPr/>
        </p:nvGrpSpPr>
        <p:grpSpPr>
          <a:xfrm>
            <a:off x="7452531" y="1515526"/>
            <a:ext cx="890881" cy="754250"/>
            <a:chOff x="7928942" y="1649143"/>
            <a:chExt cx="890881" cy="7542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9CB62B-68DB-42AF-B618-ECFD535AD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3882" y="1649143"/>
              <a:ext cx="747248" cy="2514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B748D8-B350-4A13-A4B3-444D1AFD0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3886" y="1940244"/>
              <a:ext cx="683603" cy="20689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769F650-6C3C-4977-BCD4-03F2B66B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 flipV="1">
              <a:off x="7928942" y="2193304"/>
              <a:ext cx="890881" cy="21008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3E33A78-03F0-4CB7-980A-F201BB26939D}"/>
              </a:ext>
            </a:extLst>
          </p:cNvPr>
          <p:cNvGrpSpPr/>
          <p:nvPr/>
        </p:nvGrpSpPr>
        <p:grpSpPr>
          <a:xfrm>
            <a:off x="4811753" y="1407973"/>
            <a:ext cx="1177816" cy="1570661"/>
            <a:chOff x="5287643" y="1420471"/>
            <a:chExt cx="1177816" cy="15706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E0CF90-6057-43A3-A62C-F506ECF73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14539" y="1705611"/>
              <a:ext cx="860812" cy="7778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CAF35E-73F8-4E83-9760-5F56A2A3F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5599" y="1420471"/>
              <a:ext cx="805936" cy="27124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6AC288-51CF-4042-8324-2FAE7021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5926" y="2287592"/>
              <a:ext cx="349104" cy="10565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C9FB49-63BE-41D5-B66E-F87B20CD8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 flipV="1">
              <a:off x="5359872" y="2497377"/>
              <a:ext cx="1003462" cy="2366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BDA7CD3-BFA2-4BD8-AAA6-98CDEA4FD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87643" y="2719330"/>
              <a:ext cx="1177816" cy="271802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170BF99-6B4B-48F7-9CDF-958AD7D153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6461" y="4113213"/>
            <a:ext cx="749252" cy="1729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EF7B08-FEAE-4EF0-956E-35403926D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2307" y="2800989"/>
            <a:ext cx="342209" cy="569922"/>
          </a:xfrm>
          <a:prstGeom prst="rect">
            <a:avLst/>
          </a:prstGeom>
        </p:spPr>
      </p:pic>
      <p:sp>
        <p:nvSpPr>
          <p:cNvPr id="25" name="Right Brace 24">
            <a:extLst>
              <a:ext uri="{FF2B5EF4-FFF2-40B4-BE49-F238E27FC236}">
                <a16:creationId xmlns:a16="http://schemas.microsoft.com/office/drawing/2014/main" id="{8C7A072C-47EE-4889-867A-86340B86E112}"/>
              </a:ext>
            </a:extLst>
          </p:cNvPr>
          <p:cNvSpPr/>
          <p:nvPr/>
        </p:nvSpPr>
        <p:spPr>
          <a:xfrm rot="5400000">
            <a:off x="8243779" y="1389259"/>
            <a:ext cx="296345" cy="7015648"/>
          </a:xfrm>
          <a:prstGeom prst="rightBrace">
            <a:avLst>
              <a:gd name="adj1" fmla="val 74776"/>
              <a:gd name="adj2" fmla="val 5099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DBA5C7-5C11-4A27-95AB-EE0C48A6B6D6}"/>
              </a:ext>
            </a:extLst>
          </p:cNvPr>
          <p:cNvSpPr txBox="1"/>
          <p:nvPr/>
        </p:nvSpPr>
        <p:spPr>
          <a:xfrm>
            <a:off x="7640727" y="5024941"/>
            <a:ext cx="133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Calibration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5E7094-C11F-44C8-BC34-B4E5917F51C9}"/>
              </a:ext>
            </a:extLst>
          </p:cNvPr>
          <p:cNvSpPr txBox="1"/>
          <p:nvPr/>
        </p:nvSpPr>
        <p:spPr>
          <a:xfrm>
            <a:off x="10485387" y="4256462"/>
            <a:ext cx="784256" cy="254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Compare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262939-367E-40A8-B8B8-CA89B7DAF6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238" y="3565257"/>
            <a:ext cx="871165" cy="6168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A5CCF07-4FD4-4341-A414-E99F1DEF15B4}"/>
              </a:ext>
            </a:extLst>
          </p:cNvPr>
          <p:cNvSpPr txBox="1"/>
          <p:nvPr/>
        </p:nvSpPr>
        <p:spPr>
          <a:xfrm>
            <a:off x="8373918" y="4164715"/>
            <a:ext cx="1602995" cy="254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Next point algorithm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366C2E-A85F-48AE-86F7-D605AD36B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880013" y="2326661"/>
            <a:ext cx="393822" cy="11151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5FCFA3-18DC-4CE3-B6EB-0796A02A5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59947" y="3471335"/>
            <a:ext cx="422721" cy="7000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F9602-AE45-42B8-9DA5-C41D28D351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747" b="3247"/>
          <a:stretch/>
        </p:blipFill>
        <p:spPr>
          <a:xfrm>
            <a:off x="8642987" y="2792333"/>
            <a:ext cx="381889" cy="359082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1CEB699-245D-42A6-9FC1-CFE2A4AE5087}"/>
              </a:ext>
            </a:extLst>
          </p:cNvPr>
          <p:cNvSpPr txBox="1">
            <a:spLocks/>
          </p:cNvSpPr>
          <p:nvPr/>
        </p:nvSpPr>
        <p:spPr>
          <a:xfrm>
            <a:off x="7312030" y="2840096"/>
            <a:ext cx="1426176" cy="313901"/>
          </a:xfrm>
          <a:prstGeom prst="rect">
            <a:avLst/>
          </a:prstGeom>
        </p:spPr>
        <p:txBody>
          <a:bodyPr vert="horz" lIns="81633" tIns="40817" rIns="81633" bIns="40817" rtlCol="0">
            <a:noAutofit/>
          </a:bodyPr>
          <a:lstStyle>
            <a:lvl1pPr marL="306125" indent="-306125" algn="l" defTabSz="816334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72" indent="-255105" algn="l" defTabSz="816334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417" indent="-204084" algn="l" defTabSz="816334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584" indent="-204084" algn="l" defTabSz="816334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752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919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085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253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420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New parameters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982BBE9-F131-482D-B50A-C39EF0C2DB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7628" y="3573237"/>
            <a:ext cx="2288894" cy="570718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EB58A78-3FB0-4714-98E3-2B58EE37EB6F}"/>
              </a:ext>
            </a:extLst>
          </p:cNvPr>
          <p:cNvSpPr txBox="1">
            <a:spLocks/>
          </p:cNvSpPr>
          <p:nvPr/>
        </p:nvSpPr>
        <p:spPr>
          <a:xfrm>
            <a:off x="5304123" y="4077618"/>
            <a:ext cx="2233352" cy="720827"/>
          </a:xfrm>
          <a:prstGeom prst="rect">
            <a:avLst/>
          </a:prstGeom>
        </p:spPr>
        <p:txBody>
          <a:bodyPr vert="horz" lIns="81633" tIns="40817" rIns="81633" bIns="40817" rtlCol="0">
            <a:noAutofit/>
          </a:bodyPr>
          <a:lstStyle>
            <a:lvl1pPr marL="306125" indent="-306125" algn="l" defTabSz="816334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72" indent="-255105" algn="l" defTabSz="816334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417" indent="-204084" algn="l" defTabSz="816334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584" indent="-204084" algn="l" defTabSz="816334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752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919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085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253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420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en-US" sz="1400" dirty="0"/>
              <a:t>Likelihoods</a:t>
            </a:r>
          </a:p>
          <a:p>
            <a:pPr>
              <a:spcBef>
                <a:spcPts val="0"/>
              </a:spcBef>
              <a:buClrTx/>
            </a:pPr>
            <a:r>
              <a:rPr lang="en-US" sz="1400" dirty="0"/>
              <a:t>Output visualizations</a:t>
            </a:r>
          </a:p>
          <a:p>
            <a:pPr>
              <a:spcBef>
                <a:spcPts val="0"/>
              </a:spcBef>
              <a:buClrTx/>
            </a:pPr>
            <a:r>
              <a:rPr lang="en-US" sz="1400" dirty="0"/>
              <a:t>Next point state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A5FBFA7-4555-4A5E-9E1A-B2DB209D5916}"/>
              </a:ext>
            </a:extLst>
          </p:cNvPr>
          <p:cNvCxnSpPr/>
          <p:nvPr/>
        </p:nvCxnSpPr>
        <p:spPr>
          <a:xfrm flipH="1" flipV="1">
            <a:off x="7656433" y="3873699"/>
            <a:ext cx="833982" cy="2082"/>
          </a:xfrm>
          <a:prstGeom prst="straightConnector1">
            <a:avLst/>
          </a:prstGeom>
          <a:ln w="3810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AEAC925-44A3-4E89-9B4D-76141331DDDA}"/>
              </a:ext>
            </a:extLst>
          </p:cNvPr>
          <p:cNvSpPr txBox="1"/>
          <p:nvPr/>
        </p:nvSpPr>
        <p:spPr>
          <a:xfrm>
            <a:off x="1153238" y="3578066"/>
            <a:ext cx="2374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Create input files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B1207EC-D2F4-4C33-AA30-430767E85217}"/>
              </a:ext>
            </a:extLst>
          </p:cNvPr>
          <p:cNvGrpSpPr/>
          <p:nvPr/>
        </p:nvGrpSpPr>
        <p:grpSpPr>
          <a:xfrm>
            <a:off x="360129" y="4161346"/>
            <a:ext cx="3537336" cy="2331594"/>
            <a:chOff x="360129" y="4161346"/>
            <a:chExt cx="3537336" cy="233159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BB39930-C515-42C5-9E92-101D8FEB261C}"/>
                </a:ext>
              </a:extLst>
            </p:cNvPr>
            <p:cNvGrpSpPr/>
            <p:nvPr/>
          </p:nvGrpSpPr>
          <p:grpSpPr>
            <a:xfrm>
              <a:off x="360129" y="4619573"/>
              <a:ext cx="958079" cy="1837648"/>
              <a:chOff x="579173" y="4465983"/>
              <a:chExt cx="958079" cy="183764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25EBDB7-D693-4A7D-B033-09C256D910CE}"/>
                  </a:ext>
                </a:extLst>
              </p:cNvPr>
              <p:cNvSpPr/>
              <p:nvPr/>
            </p:nvSpPr>
            <p:spPr>
              <a:xfrm>
                <a:off x="579173" y="4465983"/>
                <a:ext cx="958079" cy="18376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000" dirty="0"/>
                  <a:t>Analyzer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2C6A415-D98A-44D5-8D4A-D4961E4E1C00}"/>
                  </a:ext>
                </a:extLst>
              </p:cNvPr>
              <p:cNvSpPr/>
              <p:nvPr/>
            </p:nvSpPr>
            <p:spPr>
              <a:xfrm>
                <a:off x="705264" y="5627216"/>
                <a:ext cx="731520" cy="2287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Finalize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AD1E024-31A7-42ED-827E-EAD827C815AC}"/>
                  </a:ext>
                </a:extLst>
              </p:cNvPr>
              <p:cNvSpPr/>
              <p:nvPr/>
            </p:nvSpPr>
            <p:spPr>
              <a:xfrm>
                <a:off x="705264" y="5938097"/>
                <a:ext cx="731520" cy="2286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Plot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3F159AD-508C-4280-B7F5-EE9150266080}"/>
                  </a:ext>
                </a:extLst>
              </p:cNvPr>
              <p:cNvSpPr/>
              <p:nvPr/>
            </p:nvSpPr>
            <p:spPr>
              <a:xfrm>
                <a:off x="705264" y="5316335"/>
                <a:ext cx="731520" cy="2287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Combine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3B5EEFA-6F96-4F8F-A680-FAB0EE845F05}"/>
                  </a:ext>
                </a:extLst>
              </p:cNvPr>
              <p:cNvSpPr/>
              <p:nvPr/>
            </p:nvSpPr>
            <p:spPr>
              <a:xfrm>
                <a:off x="705264" y="5003257"/>
                <a:ext cx="731520" cy="2287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Apply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027E79-5763-4657-9346-16F06532CDA1}"/>
                  </a:ext>
                </a:extLst>
              </p:cNvPr>
              <p:cNvSpPr/>
              <p:nvPr/>
            </p:nvSpPr>
            <p:spPr>
              <a:xfrm>
                <a:off x="693895" y="4690179"/>
                <a:ext cx="731520" cy="2287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Filter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E09025A-5111-4698-B6C4-9578FFDA5B2D}"/>
                </a:ext>
              </a:extLst>
            </p:cNvPr>
            <p:cNvSpPr/>
            <p:nvPr/>
          </p:nvSpPr>
          <p:spPr>
            <a:xfrm>
              <a:off x="1541808" y="4308552"/>
              <a:ext cx="446552" cy="2073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Sim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BE15954-4A18-4C9F-9684-E36724B50333}"/>
                </a:ext>
              </a:extLst>
            </p:cNvPr>
            <p:cNvSpPr/>
            <p:nvPr/>
          </p:nvSpPr>
          <p:spPr>
            <a:xfrm>
              <a:off x="2178863" y="4306758"/>
              <a:ext cx="446552" cy="2073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Sim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34BB0BD-9124-4DA8-B81F-B9376F859576}"/>
                </a:ext>
              </a:extLst>
            </p:cNvPr>
            <p:cNvSpPr/>
            <p:nvPr/>
          </p:nvSpPr>
          <p:spPr>
            <a:xfrm>
              <a:off x="2815918" y="4306758"/>
              <a:ext cx="446552" cy="2073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Sim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240EA33-E0D2-443F-8B87-06ED73564750}"/>
                </a:ext>
              </a:extLst>
            </p:cNvPr>
            <p:cNvSpPr/>
            <p:nvPr/>
          </p:nvSpPr>
          <p:spPr>
            <a:xfrm>
              <a:off x="3450913" y="4306758"/>
              <a:ext cx="446552" cy="2073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Sim</a:t>
              </a:r>
            </a:p>
          </p:txBody>
        </p:sp>
        <p:sp>
          <p:nvSpPr>
            <p:cNvPr id="50" name="Cross 49">
              <a:extLst>
                <a:ext uri="{FF2B5EF4-FFF2-40B4-BE49-F238E27FC236}">
                  <a16:creationId xmlns:a16="http://schemas.microsoft.com/office/drawing/2014/main" id="{917F2016-BAE9-4DF3-84BF-0FB6BD06E0D2}"/>
                </a:ext>
              </a:extLst>
            </p:cNvPr>
            <p:cNvSpPr/>
            <p:nvPr/>
          </p:nvSpPr>
          <p:spPr>
            <a:xfrm rot="2700000">
              <a:off x="2819721" y="4161346"/>
              <a:ext cx="539057" cy="539057"/>
            </a:xfrm>
            <a:prstGeom prst="plus">
              <a:avLst>
                <a:gd name="adj" fmla="val 4796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CB619E3-F992-46A1-A27C-67F29EDC46CC}"/>
                </a:ext>
              </a:extLst>
            </p:cNvPr>
            <p:cNvSpPr/>
            <p:nvPr/>
          </p:nvSpPr>
          <p:spPr>
            <a:xfrm>
              <a:off x="1541808" y="4831901"/>
              <a:ext cx="446552" cy="215727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OP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2441683-8C12-4B3F-944F-419C7B531951}"/>
                </a:ext>
              </a:extLst>
            </p:cNvPr>
            <p:cNvSpPr/>
            <p:nvPr/>
          </p:nvSpPr>
          <p:spPr>
            <a:xfrm>
              <a:off x="2178863" y="4833153"/>
              <a:ext cx="446552" cy="215727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OP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C2702E8-BCF2-414B-95ED-6ACF09E025D3}"/>
                </a:ext>
              </a:extLst>
            </p:cNvPr>
            <p:cNvSpPr/>
            <p:nvPr/>
          </p:nvSpPr>
          <p:spPr>
            <a:xfrm>
              <a:off x="3450913" y="4833153"/>
              <a:ext cx="446552" cy="215727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OP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B90CA88-FC37-48D8-8C64-7DE9D7550C80}"/>
                </a:ext>
              </a:extLst>
            </p:cNvPr>
            <p:cNvCxnSpPr>
              <a:stCxn id="46" idx="2"/>
              <a:endCxn id="52" idx="0"/>
            </p:cNvCxnSpPr>
            <p:nvPr/>
          </p:nvCxnSpPr>
          <p:spPr>
            <a:xfrm>
              <a:off x="1765084" y="4515892"/>
              <a:ext cx="0" cy="31600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B326F3A-B032-4993-A462-E5021451A3A0}"/>
                </a:ext>
              </a:extLst>
            </p:cNvPr>
            <p:cNvCxnSpPr/>
            <p:nvPr/>
          </p:nvCxnSpPr>
          <p:spPr>
            <a:xfrm>
              <a:off x="2402139" y="4515892"/>
              <a:ext cx="0" cy="31600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FC9EEDD-B4F5-4DC6-96B5-F798E7EBAE5A}"/>
                </a:ext>
              </a:extLst>
            </p:cNvPr>
            <p:cNvCxnSpPr/>
            <p:nvPr/>
          </p:nvCxnSpPr>
          <p:spPr>
            <a:xfrm>
              <a:off x="3674189" y="4527760"/>
              <a:ext cx="0" cy="31600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lowchart: Multidocument 58">
              <a:extLst>
                <a:ext uri="{FF2B5EF4-FFF2-40B4-BE49-F238E27FC236}">
                  <a16:creationId xmlns:a16="http://schemas.microsoft.com/office/drawing/2014/main" id="{3237A3E7-540B-469D-AFE6-A16006194B9E}"/>
                </a:ext>
              </a:extLst>
            </p:cNvPr>
            <p:cNvSpPr/>
            <p:nvPr/>
          </p:nvSpPr>
          <p:spPr>
            <a:xfrm>
              <a:off x="2684193" y="4701619"/>
              <a:ext cx="714020" cy="455227"/>
            </a:xfrm>
            <a:prstGeom prst="flowChartMulti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Output files</a:t>
              </a:r>
            </a:p>
          </p:txBody>
        </p:sp>
        <p:cxnSp>
          <p:nvCxnSpPr>
            <p:cNvPr id="60" name="Elbow Connector 47">
              <a:extLst>
                <a:ext uri="{FF2B5EF4-FFF2-40B4-BE49-F238E27FC236}">
                  <a16:creationId xmlns:a16="http://schemas.microsoft.com/office/drawing/2014/main" id="{04860163-0D43-49A6-A687-D9199F0A3CF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343839" y="5266706"/>
              <a:ext cx="2330351" cy="118910"/>
            </a:xfrm>
            <a:prstGeom prst="bentConnector3">
              <a:avLst>
                <a:gd name="adj1" fmla="val 89647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969CFA5-A2CD-4DBB-A869-0D5B0D0E3461}"/>
                </a:ext>
              </a:extLst>
            </p:cNvPr>
            <p:cNvCxnSpPr>
              <a:stCxn id="52" idx="2"/>
            </p:cNvCxnSpPr>
            <p:nvPr/>
          </p:nvCxnSpPr>
          <p:spPr>
            <a:xfrm>
              <a:off x="1765084" y="5047628"/>
              <a:ext cx="0" cy="3379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0464580-FB48-47A6-AD5D-4400CA83842F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2402139" y="5048880"/>
              <a:ext cx="0" cy="33673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CDD7401-55EE-4E93-B275-281C495ADB7F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3674189" y="5048880"/>
              <a:ext cx="0" cy="33673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Left Brace 84">
              <a:extLst>
                <a:ext uri="{FF2B5EF4-FFF2-40B4-BE49-F238E27FC236}">
                  <a16:creationId xmlns:a16="http://schemas.microsoft.com/office/drawing/2014/main" id="{DE44024D-CD39-489C-B04D-2E8E5255ADFD}"/>
                </a:ext>
              </a:extLst>
            </p:cNvPr>
            <p:cNvSpPr/>
            <p:nvPr/>
          </p:nvSpPr>
          <p:spPr>
            <a:xfrm rot="16200000">
              <a:off x="2643601" y="4457802"/>
              <a:ext cx="162157" cy="2199216"/>
            </a:xfrm>
            <a:prstGeom prst="lef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6" name="Connector: Elbow 85">
              <a:extLst>
                <a:ext uri="{FF2B5EF4-FFF2-40B4-BE49-F238E27FC236}">
                  <a16:creationId xmlns:a16="http://schemas.microsoft.com/office/drawing/2014/main" id="{93DDBE3F-EA25-4168-ACED-F382A3E3F76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318209" y="5606883"/>
              <a:ext cx="1406471" cy="206185"/>
            </a:xfrm>
            <a:prstGeom prst="bentConnector3">
              <a:avLst>
                <a:gd name="adj1" fmla="val 82846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2E02F21-5CF6-4F75-B5EB-7B863552489D}"/>
                </a:ext>
              </a:extLst>
            </p:cNvPr>
            <p:cNvCxnSpPr>
              <a:cxnSpLocks/>
              <a:stCxn id="85" idx="1"/>
            </p:cNvCxnSpPr>
            <p:nvPr/>
          </p:nvCxnSpPr>
          <p:spPr>
            <a:xfrm>
              <a:off x="2724680" y="5638489"/>
              <a:ext cx="0" cy="17027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96B73440-A6DC-48CC-B1D1-181CA8EF4EA9}"/>
                </a:ext>
              </a:extLst>
            </p:cNvPr>
            <p:cNvCxnSpPr>
              <a:cxnSpLocks/>
            </p:cNvCxnSpPr>
            <p:nvPr/>
          </p:nvCxnSpPr>
          <p:spPr>
            <a:xfrm>
              <a:off x="1318208" y="6205987"/>
              <a:ext cx="149771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DBB163EE-EB0F-464F-89F1-7466CCCB9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266" y="5699763"/>
              <a:ext cx="793177" cy="793177"/>
            </a:xfrm>
            <a:prstGeom prst="rect">
              <a:avLst/>
            </a:prstGeom>
          </p:spPr>
        </p:pic>
      </p:grpSp>
      <p:sp>
        <p:nvSpPr>
          <p:cNvPr id="104" name="Right Brace 103">
            <a:extLst>
              <a:ext uri="{FF2B5EF4-FFF2-40B4-BE49-F238E27FC236}">
                <a16:creationId xmlns:a16="http://schemas.microsoft.com/office/drawing/2014/main" id="{488CD469-8EED-47FD-8AF9-7ED9A1374706}"/>
              </a:ext>
            </a:extLst>
          </p:cNvPr>
          <p:cNvSpPr/>
          <p:nvPr/>
        </p:nvSpPr>
        <p:spPr>
          <a:xfrm>
            <a:off x="4068472" y="4238700"/>
            <a:ext cx="405384" cy="231079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B538C79-4942-4CA7-AEE7-12F30082DAE6}"/>
              </a:ext>
            </a:extLst>
          </p:cNvPr>
          <p:cNvSpPr txBox="1"/>
          <p:nvPr/>
        </p:nvSpPr>
        <p:spPr>
          <a:xfrm>
            <a:off x="4478076" y="5171166"/>
            <a:ext cx="13367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Analyzers</a:t>
            </a:r>
          </a:p>
        </p:txBody>
      </p:sp>
      <p:sp>
        <p:nvSpPr>
          <p:cNvPr id="107" name="Right Brace 106">
            <a:extLst>
              <a:ext uri="{FF2B5EF4-FFF2-40B4-BE49-F238E27FC236}">
                <a16:creationId xmlns:a16="http://schemas.microsoft.com/office/drawing/2014/main" id="{B6F8DC8A-6661-4A6C-BF0B-5D07C038D03D}"/>
              </a:ext>
            </a:extLst>
          </p:cNvPr>
          <p:cNvSpPr/>
          <p:nvPr/>
        </p:nvSpPr>
        <p:spPr>
          <a:xfrm rot="5400000">
            <a:off x="2305895" y="1369712"/>
            <a:ext cx="159131" cy="4176789"/>
          </a:xfrm>
          <a:prstGeom prst="rightBrace">
            <a:avLst>
              <a:gd name="adj1" fmla="val 74776"/>
              <a:gd name="adj2" fmla="val 5099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38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050" y="1243941"/>
            <a:ext cx="751407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IDM overview 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Core modeling tools: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Epidemiological </a:t>
            </a:r>
            <a:r>
              <a:rPr lang="en-US" sz="2400" dirty="0" err="1"/>
              <a:t>MODeling</a:t>
            </a:r>
            <a:r>
              <a:rPr lang="en-US" sz="2400" dirty="0"/>
              <a:t> software (EMOD)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 err="1"/>
              <a:t>COmputational</a:t>
            </a:r>
            <a:r>
              <a:rPr lang="en-US" sz="2400" dirty="0"/>
              <a:t> Modeling Platform Service (COMPS)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DTK-Tools (Disease Transmission Kernel)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Additional software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 err="1"/>
              <a:t>QuickStart</a:t>
            </a:r>
            <a:endParaRPr lang="en-US" sz="2400" dirty="0"/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Compartmental Modeling Software (CMS)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Vis-Tools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Risk Map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496926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DTK-tools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E6188D-5EFB-4B6E-AF2A-A1E890FE666F}"/>
              </a:ext>
            </a:extLst>
          </p:cNvPr>
          <p:cNvSpPr/>
          <p:nvPr/>
        </p:nvSpPr>
        <p:spPr>
          <a:xfrm>
            <a:off x="424707" y="1193124"/>
            <a:ext cx="3986091" cy="22189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600" dirty="0" err="1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DTKConfigBuilder.from_defaults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(‘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VECTOR_SIM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configure_site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(‘</a:t>
            </a:r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Namawala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’)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run_sim_args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{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‘</a:t>
            </a:r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config_builder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’: </a:t>
            </a:r>
            <a:r>
              <a:rPr lang="en-US" sz="1600" dirty="0" err="1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‘</a:t>
            </a:r>
            <a:r>
              <a:rPr lang="en-US" sz="16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exp_name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’: ‘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first experiment</a:t>
            </a: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  <a:latin typeface="Franklin Gothic Medium Cond" panose="020B06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}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1233F1-5FB3-4599-A054-7FD895FA0EE0}"/>
              </a:ext>
            </a:extLst>
          </p:cNvPr>
          <p:cNvSpPr txBox="1">
            <a:spLocks/>
          </p:cNvSpPr>
          <p:nvPr/>
        </p:nvSpPr>
        <p:spPr>
          <a:xfrm>
            <a:off x="5899577" y="1878883"/>
            <a:ext cx="1570879" cy="8966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/>
              <a:t>Demographics data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Climate data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Disease specifics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Reference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1D412A-2929-4694-AC59-96D0337921D7}"/>
              </a:ext>
            </a:extLst>
          </p:cNvPr>
          <p:cNvSpPr txBox="1"/>
          <p:nvPr/>
        </p:nvSpPr>
        <p:spPr>
          <a:xfrm>
            <a:off x="5887171" y="1611135"/>
            <a:ext cx="849807" cy="254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Study Site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A68376-B50C-4F76-9B76-4CDB2E788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737" y="1642369"/>
            <a:ext cx="944944" cy="701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0E32A6-DB38-4FFC-B462-2BD5777FB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61049" y="3393772"/>
            <a:ext cx="738019" cy="6629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9FB2EF-DDF3-449E-921D-9541C38D3BF4}"/>
              </a:ext>
            </a:extLst>
          </p:cNvPr>
          <p:cNvSpPr txBox="1"/>
          <p:nvPr/>
        </p:nvSpPr>
        <p:spPr>
          <a:xfrm>
            <a:off x="9622829" y="1585468"/>
            <a:ext cx="1092353" cy="254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EMOD Model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ED0BDC-9320-49DB-A186-C3DD40614CFB}"/>
              </a:ext>
            </a:extLst>
          </p:cNvPr>
          <p:cNvSpPr txBox="1">
            <a:spLocks/>
          </p:cNvSpPr>
          <p:nvPr/>
        </p:nvSpPr>
        <p:spPr>
          <a:xfrm>
            <a:off x="9653934" y="1798055"/>
            <a:ext cx="2173467" cy="900855"/>
          </a:xfrm>
          <a:prstGeom prst="rect">
            <a:avLst/>
          </a:prstGeom>
        </p:spPr>
        <p:txBody>
          <a:bodyPr vert="horz" lIns="81633" tIns="40817" rIns="81633" bIns="40817" rtlCol="0">
            <a:noAutofit/>
          </a:bodyPr>
          <a:lstStyle>
            <a:lvl1pPr marL="306125" indent="-306125" algn="l" defTabSz="816334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72" indent="-255105" algn="l" defTabSz="816334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417" indent="-204084" algn="l" defTabSz="816334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584" indent="-204084" algn="l" defTabSz="816334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752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919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085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253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420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en-US" sz="1400" dirty="0"/>
              <a:t>Climate files</a:t>
            </a:r>
          </a:p>
          <a:p>
            <a:pPr>
              <a:spcBef>
                <a:spcPts val="0"/>
              </a:spcBef>
              <a:buClrTx/>
            </a:pPr>
            <a:r>
              <a:rPr lang="en-US" sz="1400" dirty="0"/>
              <a:t>Demographics files</a:t>
            </a:r>
          </a:p>
          <a:p>
            <a:pPr>
              <a:spcBef>
                <a:spcPts val="0"/>
              </a:spcBef>
              <a:buClrTx/>
            </a:pPr>
            <a:r>
              <a:rPr lang="en-US" sz="1400" dirty="0"/>
              <a:t>Parameters</a:t>
            </a:r>
          </a:p>
          <a:p>
            <a:pPr>
              <a:spcBef>
                <a:spcPts val="0"/>
              </a:spcBef>
              <a:buClrTx/>
            </a:pPr>
            <a:r>
              <a:rPr lang="en-US" sz="1400" dirty="0"/>
              <a:t>Produces outputs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925D4C-F8CF-44D0-B611-449A19812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814013" y="1716084"/>
            <a:ext cx="321806" cy="129708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2DDA906-DA13-4071-B932-1CBA4DD7FEE3}"/>
              </a:ext>
            </a:extLst>
          </p:cNvPr>
          <p:cNvGrpSpPr/>
          <p:nvPr/>
        </p:nvGrpSpPr>
        <p:grpSpPr>
          <a:xfrm>
            <a:off x="7452531" y="1515526"/>
            <a:ext cx="890881" cy="754250"/>
            <a:chOff x="7928942" y="1649143"/>
            <a:chExt cx="890881" cy="7542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9CB62B-68DB-42AF-B618-ECFD535AD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83882" y="1649143"/>
              <a:ext cx="747248" cy="2514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B748D8-B350-4A13-A4B3-444D1AFD0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3886" y="1940244"/>
              <a:ext cx="683603" cy="20689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769F650-6C3C-4977-BCD4-03F2B66BA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 flipV="1">
              <a:off x="7928942" y="2193304"/>
              <a:ext cx="890881" cy="21008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3E33A78-03F0-4CB7-980A-F201BB26939D}"/>
              </a:ext>
            </a:extLst>
          </p:cNvPr>
          <p:cNvGrpSpPr/>
          <p:nvPr/>
        </p:nvGrpSpPr>
        <p:grpSpPr>
          <a:xfrm>
            <a:off x="4811753" y="1407973"/>
            <a:ext cx="1177816" cy="1570661"/>
            <a:chOff x="5287643" y="1420471"/>
            <a:chExt cx="1177816" cy="15706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E0CF90-6057-43A3-A62C-F506ECF73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14539" y="1705611"/>
              <a:ext cx="860812" cy="77786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CAF35E-73F8-4E83-9760-5F56A2A3F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25599" y="1420471"/>
              <a:ext cx="805936" cy="27124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6AC288-51CF-4042-8324-2FAE7021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5926" y="2287592"/>
              <a:ext cx="349104" cy="10565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C9FB49-63BE-41D5-B66E-F87B20CD8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 flipV="1">
              <a:off x="5359872" y="2497377"/>
              <a:ext cx="1003462" cy="2366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BDA7CD3-BFA2-4BD8-AAA6-98CDEA4FD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87643" y="2719330"/>
              <a:ext cx="1177816" cy="271802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170BF99-6B4B-48F7-9CDF-958AD7D153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6461" y="4113213"/>
            <a:ext cx="749252" cy="1729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AEF7B08-FEAE-4EF0-956E-35403926D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2307" y="2800989"/>
            <a:ext cx="342209" cy="569922"/>
          </a:xfrm>
          <a:prstGeom prst="rect">
            <a:avLst/>
          </a:prstGeom>
        </p:spPr>
      </p:pic>
      <p:sp>
        <p:nvSpPr>
          <p:cNvPr id="25" name="Right Brace 24">
            <a:extLst>
              <a:ext uri="{FF2B5EF4-FFF2-40B4-BE49-F238E27FC236}">
                <a16:creationId xmlns:a16="http://schemas.microsoft.com/office/drawing/2014/main" id="{8C7A072C-47EE-4889-867A-86340B86E112}"/>
              </a:ext>
            </a:extLst>
          </p:cNvPr>
          <p:cNvSpPr/>
          <p:nvPr/>
        </p:nvSpPr>
        <p:spPr>
          <a:xfrm rot="5400000">
            <a:off x="8243779" y="1389259"/>
            <a:ext cx="296345" cy="7015648"/>
          </a:xfrm>
          <a:prstGeom prst="rightBrace">
            <a:avLst>
              <a:gd name="adj1" fmla="val 74776"/>
              <a:gd name="adj2" fmla="val 5099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DBA5C7-5C11-4A27-95AB-EE0C48A6B6D6}"/>
              </a:ext>
            </a:extLst>
          </p:cNvPr>
          <p:cNvSpPr txBox="1"/>
          <p:nvPr/>
        </p:nvSpPr>
        <p:spPr>
          <a:xfrm>
            <a:off x="7640727" y="5024941"/>
            <a:ext cx="133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Calibration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5E7094-C11F-44C8-BC34-B4E5917F51C9}"/>
              </a:ext>
            </a:extLst>
          </p:cNvPr>
          <p:cNvSpPr txBox="1"/>
          <p:nvPr/>
        </p:nvSpPr>
        <p:spPr>
          <a:xfrm>
            <a:off x="10485387" y="4256462"/>
            <a:ext cx="784256" cy="254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Compare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262939-367E-40A8-B8B8-CA89B7DAF6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0238" y="3565257"/>
            <a:ext cx="871165" cy="6168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A5CCF07-4FD4-4341-A414-E99F1DEF15B4}"/>
              </a:ext>
            </a:extLst>
          </p:cNvPr>
          <p:cNvSpPr txBox="1"/>
          <p:nvPr/>
        </p:nvSpPr>
        <p:spPr>
          <a:xfrm>
            <a:off x="8373918" y="4164715"/>
            <a:ext cx="1602995" cy="254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Next point algorithm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366C2E-A85F-48AE-86F7-D605AD36B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880013" y="2326661"/>
            <a:ext cx="393822" cy="11151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5FCFA3-18DC-4CE3-B6EB-0796A02A5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959947" y="3471335"/>
            <a:ext cx="422721" cy="7000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F9602-AE45-42B8-9DA5-C41D28D351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747" b="3247"/>
          <a:stretch/>
        </p:blipFill>
        <p:spPr>
          <a:xfrm>
            <a:off x="8642987" y="2792333"/>
            <a:ext cx="381889" cy="359082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1CEB699-245D-42A6-9FC1-CFE2A4AE5087}"/>
              </a:ext>
            </a:extLst>
          </p:cNvPr>
          <p:cNvSpPr txBox="1">
            <a:spLocks/>
          </p:cNvSpPr>
          <p:nvPr/>
        </p:nvSpPr>
        <p:spPr>
          <a:xfrm>
            <a:off x="7312030" y="2840096"/>
            <a:ext cx="1426176" cy="313901"/>
          </a:xfrm>
          <a:prstGeom prst="rect">
            <a:avLst/>
          </a:prstGeom>
        </p:spPr>
        <p:txBody>
          <a:bodyPr vert="horz" lIns="81633" tIns="40817" rIns="81633" bIns="40817" rtlCol="0">
            <a:noAutofit/>
          </a:bodyPr>
          <a:lstStyle>
            <a:lvl1pPr marL="306125" indent="-306125" algn="l" defTabSz="816334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72" indent="-255105" algn="l" defTabSz="816334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417" indent="-204084" algn="l" defTabSz="816334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584" indent="-204084" algn="l" defTabSz="816334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752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919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085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253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420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New parameters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982BBE9-F131-482D-B50A-C39EF0C2DB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7628" y="3573237"/>
            <a:ext cx="2288894" cy="570718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EB58A78-3FB0-4714-98E3-2B58EE37EB6F}"/>
              </a:ext>
            </a:extLst>
          </p:cNvPr>
          <p:cNvSpPr txBox="1">
            <a:spLocks/>
          </p:cNvSpPr>
          <p:nvPr/>
        </p:nvSpPr>
        <p:spPr>
          <a:xfrm>
            <a:off x="5304123" y="4077618"/>
            <a:ext cx="2233352" cy="720827"/>
          </a:xfrm>
          <a:prstGeom prst="rect">
            <a:avLst/>
          </a:prstGeom>
        </p:spPr>
        <p:txBody>
          <a:bodyPr vert="horz" lIns="81633" tIns="40817" rIns="81633" bIns="40817" rtlCol="0">
            <a:noAutofit/>
          </a:bodyPr>
          <a:lstStyle>
            <a:lvl1pPr marL="306125" indent="-306125" algn="l" defTabSz="816334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3272" indent="-255105" algn="l" defTabSz="816334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0417" indent="-204084" algn="l" defTabSz="816334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584" indent="-204084" algn="l" defTabSz="816334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6752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44919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085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253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420" indent="-204084" algn="l" defTabSz="81633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</a:pPr>
            <a:r>
              <a:rPr lang="en-US" sz="1400" dirty="0"/>
              <a:t>Likelihoods</a:t>
            </a:r>
          </a:p>
          <a:p>
            <a:pPr>
              <a:spcBef>
                <a:spcPts val="0"/>
              </a:spcBef>
              <a:buClrTx/>
            </a:pPr>
            <a:r>
              <a:rPr lang="en-US" sz="1400" dirty="0"/>
              <a:t>Output visualizations</a:t>
            </a:r>
          </a:p>
          <a:p>
            <a:pPr>
              <a:spcBef>
                <a:spcPts val="0"/>
              </a:spcBef>
              <a:buClrTx/>
            </a:pPr>
            <a:r>
              <a:rPr lang="en-US" sz="1400" dirty="0"/>
              <a:t>Next point state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A5FBFA7-4555-4A5E-9E1A-B2DB209D5916}"/>
              </a:ext>
            </a:extLst>
          </p:cNvPr>
          <p:cNvCxnSpPr/>
          <p:nvPr/>
        </p:nvCxnSpPr>
        <p:spPr>
          <a:xfrm flipH="1" flipV="1">
            <a:off x="7656433" y="3873699"/>
            <a:ext cx="833982" cy="2082"/>
          </a:xfrm>
          <a:prstGeom prst="straightConnector1">
            <a:avLst/>
          </a:prstGeom>
          <a:ln w="3810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AEAC925-44A3-4E89-9B4D-76141331DDDA}"/>
              </a:ext>
            </a:extLst>
          </p:cNvPr>
          <p:cNvSpPr txBox="1"/>
          <p:nvPr/>
        </p:nvSpPr>
        <p:spPr>
          <a:xfrm>
            <a:off x="1153238" y="3578066"/>
            <a:ext cx="2374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Create input files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B1207EC-D2F4-4C33-AA30-430767E85217}"/>
              </a:ext>
            </a:extLst>
          </p:cNvPr>
          <p:cNvGrpSpPr/>
          <p:nvPr/>
        </p:nvGrpSpPr>
        <p:grpSpPr>
          <a:xfrm>
            <a:off x="360129" y="4161346"/>
            <a:ext cx="3537336" cy="2331594"/>
            <a:chOff x="360129" y="4161346"/>
            <a:chExt cx="3537336" cy="233159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BB39930-C515-42C5-9E92-101D8FEB261C}"/>
                </a:ext>
              </a:extLst>
            </p:cNvPr>
            <p:cNvGrpSpPr/>
            <p:nvPr/>
          </p:nvGrpSpPr>
          <p:grpSpPr>
            <a:xfrm>
              <a:off x="360129" y="4619573"/>
              <a:ext cx="958079" cy="1837648"/>
              <a:chOff x="579173" y="4465983"/>
              <a:chExt cx="958079" cy="183764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25EBDB7-D693-4A7D-B033-09C256D910CE}"/>
                  </a:ext>
                </a:extLst>
              </p:cNvPr>
              <p:cNvSpPr/>
              <p:nvPr/>
            </p:nvSpPr>
            <p:spPr>
              <a:xfrm>
                <a:off x="579173" y="4465983"/>
                <a:ext cx="958079" cy="18376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000" dirty="0"/>
                  <a:t>Analyzer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2C6A415-D98A-44D5-8D4A-D4961E4E1C00}"/>
                  </a:ext>
                </a:extLst>
              </p:cNvPr>
              <p:cNvSpPr/>
              <p:nvPr/>
            </p:nvSpPr>
            <p:spPr>
              <a:xfrm>
                <a:off x="705264" y="5627216"/>
                <a:ext cx="731520" cy="2287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Finalize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AD1E024-31A7-42ED-827E-EAD827C815AC}"/>
                  </a:ext>
                </a:extLst>
              </p:cNvPr>
              <p:cNvSpPr/>
              <p:nvPr/>
            </p:nvSpPr>
            <p:spPr>
              <a:xfrm>
                <a:off x="705264" y="5938097"/>
                <a:ext cx="731520" cy="2286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Plot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3F159AD-508C-4280-B7F5-EE9150266080}"/>
                  </a:ext>
                </a:extLst>
              </p:cNvPr>
              <p:cNvSpPr/>
              <p:nvPr/>
            </p:nvSpPr>
            <p:spPr>
              <a:xfrm>
                <a:off x="705264" y="5316335"/>
                <a:ext cx="731520" cy="2287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Combine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3B5EEFA-6F96-4F8F-A680-FAB0EE845F05}"/>
                  </a:ext>
                </a:extLst>
              </p:cNvPr>
              <p:cNvSpPr/>
              <p:nvPr/>
            </p:nvSpPr>
            <p:spPr>
              <a:xfrm>
                <a:off x="705264" y="5003257"/>
                <a:ext cx="731520" cy="2287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Apply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7027E79-5763-4657-9346-16F06532CDA1}"/>
                  </a:ext>
                </a:extLst>
              </p:cNvPr>
              <p:cNvSpPr/>
              <p:nvPr/>
            </p:nvSpPr>
            <p:spPr>
              <a:xfrm>
                <a:off x="693895" y="4690179"/>
                <a:ext cx="731520" cy="2287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/>
                  <a:t>Filter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E09025A-5111-4698-B6C4-9578FFDA5B2D}"/>
                </a:ext>
              </a:extLst>
            </p:cNvPr>
            <p:cNvSpPr/>
            <p:nvPr/>
          </p:nvSpPr>
          <p:spPr>
            <a:xfrm>
              <a:off x="1541808" y="4308552"/>
              <a:ext cx="446552" cy="2073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Sim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BE15954-4A18-4C9F-9684-E36724B50333}"/>
                </a:ext>
              </a:extLst>
            </p:cNvPr>
            <p:cNvSpPr/>
            <p:nvPr/>
          </p:nvSpPr>
          <p:spPr>
            <a:xfrm>
              <a:off x="2178863" y="4306758"/>
              <a:ext cx="446552" cy="2073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Sim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34BB0BD-9124-4DA8-B81F-B9376F859576}"/>
                </a:ext>
              </a:extLst>
            </p:cNvPr>
            <p:cNvSpPr/>
            <p:nvPr/>
          </p:nvSpPr>
          <p:spPr>
            <a:xfrm>
              <a:off x="2815918" y="4306758"/>
              <a:ext cx="446552" cy="2073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Sim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240EA33-E0D2-443F-8B87-06ED73564750}"/>
                </a:ext>
              </a:extLst>
            </p:cNvPr>
            <p:cNvSpPr/>
            <p:nvPr/>
          </p:nvSpPr>
          <p:spPr>
            <a:xfrm>
              <a:off x="3450913" y="4306758"/>
              <a:ext cx="446552" cy="20734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Sim</a:t>
              </a:r>
            </a:p>
          </p:txBody>
        </p:sp>
        <p:sp>
          <p:nvSpPr>
            <p:cNvPr id="50" name="Cross 49">
              <a:extLst>
                <a:ext uri="{FF2B5EF4-FFF2-40B4-BE49-F238E27FC236}">
                  <a16:creationId xmlns:a16="http://schemas.microsoft.com/office/drawing/2014/main" id="{917F2016-BAE9-4DF3-84BF-0FB6BD06E0D2}"/>
                </a:ext>
              </a:extLst>
            </p:cNvPr>
            <p:cNvSpPr/>
            <p:nvPr/>
          </p:nvSpPr>
          <p:spPr>
            <a:xfrm rot="2700000">
              <a:off x="2819721" y="4161346"/>
              <a:ext cx="539057" cy="539057"/>
            </a:xfrm>
            <a:prstGeom prst="plus">
              <a:avLst>
                <a:gd name="adj" fmla="val 47963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CB619E3-F992-46A1-A27C-67F29EDC46CC}"/>
                </a:ext>
              </a:extLst>
            </p:cNvPr>
            <p:cNvSpPr/>
            <p:nvPr/>
          </p:nvSpPr>
          <p:spPr>
            <a:xfrm>
              <a:off x="1541808" y="4831901"/>
              <a:ext cx="446552" cy="215727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OP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2441683-8C12-4B3F-944F-419C7B531951}"/>
                </a:ext>
              </a:extLst>
            </p:cNvPr>
            <p:cNvSpPr/>
            <p:nvPr/>
          </p:nvSpPr>
          <p:spPr>
            <a:xfrm>
              <a:off x="2178863" y="4833153"/>
              <a:ext cx="446552" cy="215727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OP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C2702E8-BCF2-414B-95ED-6ACF09E025D3}"/>
                </a:ext>
              </a:extLst>
            </p:cNvPr>
            <p:cNvSpPr/>
            <p:nvPr/>
          </p:nvSpPr>
          <p:spPr>
            <a:xfrm>
              <a:off x="3450913" y="4833153"/>
              <a:ext cx="446552" cy="215727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OP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B90CA88-FC37-48D8-8C64-7DE9D7550C80}"/>
                </a:ext>
              </a:extLst>
            </p:cNvPr>
            <p:cNvCxnSpPr>
              <a:stCxn id="46" idx="2"/>
              <a:endCxn id="52" idx="0"/>
            </p:cNvCxnSpPr>
            <p:nvPr/>
          </p:nvCxnSpPr>
          <p:spPr>
            <a:xfrm>
              <a:off x="1765084" y="4515892"/>
              <a:ext cx="0" cy="31600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B326F3A-B032-4993-A462-E5021451A3A0}"/>
                </a:ext>
              </a:extLst>
            </p:cNvPr>
            <p:cNvCxnSpPr/>
            <p:nvPr/>
          </p:nvCxnSpPr>
          <p:spPr>
            <a:xfrm>
              <a:off x="2402139" y="4515892"/>
              <a:ext cx="0" cy="31600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FC9EEDD-B4F5-4DC6-96B5-F798E7EBAE5A}"/>
                </a:ext>
              </a:extLst>
            </p:cNvPr>
            <p:cNvCxnSpPr/>
            <p:nvPr/>
          </p:nvCxnSpPr>
          <p:spPr>
            <a:xfrm>
              <a:off x="3674189" y="4527760"/>
              <a:ext cx="0" cy="31600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lowchart: Multidocument 58">
              <a:extLst>
                <a:ext uri="{FF2B5EF4-FFF2-40B4-BE49-F238E27FC236}">
                  <a16:creationId xmlns:a16="http://schemas.microsoft.com/office/drawing/2014/main" id="{3237A3E7-540B-469D-AFE6-A16006194B9E}"/>
                </a:ext>
              </a:extLst>
            </p:cNvPr>
            <p:cNvSpPr/>
            <p:nvPr/>
          </p:nvSpPr>
          <p:spPr>
            <a:xfrm>
              <a:off x="2684193" y="4701619"/>
              <a:ext cx="714020" cy="455227"/>
            </a:xfrm>
            <a:prstGeom prst="flowChartMultidocumen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Output files</a:t>
              </a:r>
            </a:p>
          </p:txBody>
        </p:sp>
        <p:cxnSp>
          <p:nvCxnSpPr>
            <p:cNvPr id="60" name="Elbow Connector 47">
              <a:extLst>
                <a:ext uri="{FF2B5EF4-FFF2-40B4-BE49-F238E27FC236}">
                  <a16:creationId xmlns:a16="http://schemas.microsoft.com/office/drawing/2014/main" id="{04860163-0D43-49A6-A687-D9199F0A3CF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343839" y="5266706"/>
              <a:ext cx="2330351" cy="118910"/>
            </a:xfrm>
            <a:prstGeom prst="bentConnector3">
              <a:avLst>
                <a:gd name="adj1" fmla="val 89647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969CFA5-A2CD-4DBB-A869-0D5B0D0E3461}"/>
                </a:ext>
              </a:extLst>
            </p:cNvPr>
            <p:cNvCxnSpPr>
              <a:stCxn id="52" idx="2"/>
            </p:cNvCxnSpPr>
            <p:nvPr/>
          </p:nvCxnSpPr>
          <p:spPr>
            <a:xfrm>
              <a:off x="1765084" y="5047628"/>
              <a:ext cx="0" cy="3379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0464580-FB48-47A6-AD5D-4400CA83842F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2402139" y="5048880"/>
              <a:ext cx="0" cy="33673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CDD7401-55EE-4E93-B275-281C495ADB7F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3674189" y="5048880"/>
              <a:ext cx="0" cy="33673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Left Brace 84">
              <a:extLst>
                <a:ext uri="{FF2B5EF4-FFF2-40B4-BE49-F238E27FC236}">
                  <a16:creationId xmlns:a16="http://schemas.microsoft.com/office/drawing/2014/main" id="{DE44024D-CD39-489C-B04D-2E8E5255ADFD}"/>
                </a:ext>
              </a:extLst>
            </p:cNvPr>
            <p:cNvSpPr/>
            <p:nvPr/>
          </p:nvSpPr>
          <p:spPr>
            <a:xfrm rot="16200000">
              <a:off x="2643601" y="4457802"/>
              <a:ext cx="162157" cy="2199216"/>
            </a:xfrm>
            <a:prstGeom prst="leftBrac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6" name="Connector: Elbow 85">
              <a:extLst>
                <a:ext uri="{FF2B5EF4-FFF2-40B4-BE49-F238E27FC236}">
                  <a16:creationId xmlns:a16="http://schemas.microsoft.com/office/drawing/2014/main" id="{93DDBE3F-EA25-4168-ACED-F382A3E3F76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318209" y="5606883"/>
              <a:ext cx="1406471" cy="206185"/>
            </a:xfrm>
            <a:prstGeom prst="bentConnector3">
              <a:avLst>
                <a:gd name="adj1" fmla="val 82846"/>
              </a:avLst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2E02F21-5CF6-4F75-B5EB-7B863552489D}"/>
                </a:ext>
              </a:extLst>
            </p:cNvPr>
            <p:cNvCxnSpPr>
              <a:cxnSpLocks/>
              <a:stCxn id="85" idx="1"/>
            </p:cNvCxnSpPr>
            <p:nvPr/>
          </p:nvCxnSpPr>
          <p:spPr>
            <a:xfrm>
              <a:off x="2724680" y="5638489"/>
              <a:ext cx="0" cy="17027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96B73440-A6DC-48CC-B1D1-181CA8EF4EA9}"/>
                </a:ext>
              </a:extLst>
            </p:cNvPr>
            <p:cNvCxnSpPr>
              <a:cxnSpLocks/>
            </p:cNvCxnSpPr>
            <p:nvPr/>
          </p:nvCxnSpPr>
          <p:spPr>
            <a:xfrm>
              <a:off x="1318208" y="6205987"/>
              <a:ext cx="149771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DBB163EE-EB0F-464F-89F1-7466CCCB9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266" y="5699763"/>
              <a:ext cx="793177" cy="793177"/>
            </a:xfrm>
            <a:prstGeom prst="rect">
              <a:avLst/>
            </a:prstGeom>
          </p:spPr>
        </p:pic>
      </p:grpSp>
      <p:sp>
        <p:nvSpPr>
          <p:cNvPr id="104" name="Right Brace 103">
            <a:extLst>
              <a:ext uri="{FF2B5EF4-FFF2-40B4-BE49-F238E27FC236}">
                <a16:creationId xmlns:a16="http://schemas.microsoft.com/office/drawing/2014/main" id="{488CD469-8EED-47FD-8AF9-7ED9A1374706}"/>
              </a:ext>
            </a:extLst>
          </p:cNvPr>
          <p:cNvSpPr/>
          <p:nvPr/>
        </p:nvSpPr>
        <p:spPr>
          <a:xfrm>
            <a:off x="4068472" y="4238700"/>
            <a:ext cx="405384" cy="231079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B538C79-4942-4CA7-AEE7-12F30082DAE6}"/>
              </a:ext>
            </a:extLst>
          </p:cNvPr>
          <p:cNvSpPr txBox="1"/>
          <p:nvPr/>
        </p:nvSpPr>
        <p:spPr>
          <a:xfrm>
            <a:off x="4478076" y="5171166"/>
            <a:ext cx="13367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Analyzers</a:t>
            </a:r>
          </a:p>
        </p:txBody>
      </p:sp>
      <p:sp>
        <p:nvSpPr>
          <p:cNvPr id="107" name="Right Brace 106">
            <a:extLst>
              <a:ext uri="{FF2B5EF4-FFF2-40B4-BE49-F238E27FC236}">
                <a16:creationId xmlns:a16="http://schemas.microsoft.com/office/drawing/2014/main" id="{B6F8DC8A-6661-4A6C-BF0B-5D07C038D03D}"/>
              </a:ext>
            </a:extLst>
          </p:cNvPr>
          <p:cNvSpPr/>
          <p:nvPr/>
        </p:nvSpPr>
        <p:spPr>
          <a:xfrm rot="5400000">
            <a:off x="2305895" y="1369712"/>
            <a:ext cx="159131" cy="4176789"/>
          </a:xfrm>
          <a:prstGeom prst="rightBrace">
            <a:avLst>
              <a:gd name="adj1" fmla="val 74776"/>
              <a:gd name="adj2" fmla="val 5099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3D74A-0C84-4308-B92F-804F3644A903}"/>
              </a:ext>
            </a:extLst>
          </p:cNvPr>
          <p:cNvSpPr txBox="1"/>
          <p:nvPr/>
        </p:nvSpPr>
        <p:spPr>
          <a:xfrm>
            <a:off x="6141670" y="5683202"/>
            <a:ext cx="4972846" cy="523220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Benoit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Raybaud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Wed at 9 am </a:t>
            </a:r>
          </a:p>
        </p:txBody>
      </p:sp>
    </p:spTree>
    <p:extLst>
      <p:ext uri="{BB962C8B-B14F-4D97-AF65-F5344CB8AC3E}">
        <p14:creationId xmlns:p14="http://schemas.microsoft.com/office/powerpoint/2010/main" val="844999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C750ED-3ADC-460C-A95C-26A0BB5BEB3E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Core modeling tools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8B5C057-B2D6-4861-9AB8-9AF68C48989D}"/>
              </a:ext>
            </a:extLst>
          </p:cNvPr>
          <p:cNvGrpSpPr/>
          <p:nvPr/>
        </p:nvGrpSpPr>
        <p:grpSpPr>
          <a:xfrm>
            <a:off x="700507" y="1499912"/>
            <a:ext cx="10763772" cy="4350544"/>
            <a:chOff x="699549" y="1427723"/>
            <a:chExt cx="10763772" cy="4350544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F07BB34-D5AB-4F2A-B50A-A8B389392BA3}"/>
                </a:ext>
              </a:extLst>
            </p:cNvPr>
            <p:cNvCxnSpPr>
              <a:cxnSpLocks/>
              <a:stCxn id="105" idx="3"/>
              <a:endCxn id="63" idx="1"/>
            </p:cNvCxnSpPr>
            <p:nvPr/>
          </p:nvCxnSpPr>
          <p:spPr>
            <a:xfrm flipV="1">
              <a:off x="5854093" y="2022083"/>
              <a:ext cx="515997" cy="9649"/>
            </a:xfrm>
            <a:prstGeom prst="straightConnector1">
              <a:avLst/>
            </a:prstGeom>
            <a:ln w="19050">
              <a:solidFill>
                <a:srgbClr val="5B5C5E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EDA8FF0-20BC-44BB-9350-818F17609481}"/>
                </a:ext>
              </a:extLst>
            </p:cNvPr>
            <p:cNvGrpSpPr/>
            <p:nvPr/>
          </p:nvGrpSpPr>
          <p:grpSpPr>
            <a:xfrm>
              <a:off x="699549" y="1448656"/>
              <a:ext cx="10763772" cy="4329611"/>
              <a:chOff x="699549" y="1448656"/>
              <a:chExt cx="10763772" cy="4329611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D3721C54-705D-4917-A9CC-830514298629}"/>
                  </a:ext>
                </a:extLst>
              </p:cNvPr>
              <p:cNvGrpSpPr/>
              <p:nvPr/>
            </p:nvGrpSpPr>
            <p:grpSpPr>
              <a:xfrm>
                <a:off x="3720515" y="1448656"/>
                <a:ext cx="2194560" cy="1214346"/>
                <a:chOff x="4137433" y="1211307"/>
                <a:chExt cx="1714606" cy="875559"/>
              </a:xfrm>
            </p:grpSpPr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9CAC2C09-E53C-448D-9D86-AE0396C935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4175833" y="1543210"/>
                  <a:ext cx="521664" cy="475619"/>
                </a:xfrm>
                <a:prstGeom prst="rect">
                  <a:avLst/>
                </a:prstGeom>
              </p:spPr>
            </p:pic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538CC684-04EB-4550-A3CE-8105200BEB35}"/>
                    </a:ext>
                  </a:extLst>
                </p:cNvPr>
                <p:cNvGrpSpPr/>
                <p:nvPr/>
              </p:nvGrpSpPr>
              <p:grpSpPr>
                <a:xfrm>
                  <a:off x="4137433" y="1211307"/>
                  <a:ext cx="1679437" cy="840810"/>
                  <a:chOff x="-1324611" y="-1995378"/>
                  <a:chExt cx="1679437" cy="1133475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0DF79C1-5F2A-4B02-8F2B-37ABC296362A}"/>
                      </a:ext>
                    </a:extLst>
                  </p:cNvPr>
                  <p:cNvSpPr/>
                  <p:nvPr/>
                </p:nvSpPr>
                <p:spPr>
                  <a:xfrm>
                    <a:off x="-1324611" y="-1995378"/>
                    <a:ext cx="1666961" cy="1133475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7BC34D80-F710-4EA9-A0DE-57DD3E4800C7}"/>
                      </a:ext>
                    </a:extLst>
                  </p:cNvPr>
                  <p:cNvSpPr txBox="1"/>
                  <p:nvPr/>
                </p:nvSpPr>
                <p:spPr>
                  <a:xfrm>
                    <a:off x="-1324611" y="-1995378"/>
                    <a:ext cx="1679437" cy="568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Create, calibrate, run simulations</a:t>
                    </a:r>
                  </a:p>
                </p:txBody>
              </p:sp>
            </p:grp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3E337C76-AA79-4FE6-B701-A8469D802279}"/>
                    </a:ext>
                  </a:extLst>
                </p:cNvPr>
                <p:cNvSpPr txBox="1"/>
                <p:nvPr/>
              </p:nvSpPr>
              <p:spPr>
                <a:xfrm>
                  <a:off x="4609278" y="1611405"/>
                  <a:ext cx="553462" cy="421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32056833-77A8-4DF2-9C13-8261B3B09D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219" t="56812" r="51078" b="22032"/>
                <a:stretch/>
              </p:blipFill>
              <p:spPr>
                <a:xfrm>
                  <a:off x="5291632" y="1379254"/>
                  <a:ext cx="441777" cy="632262"/>
                </a:xfrm>
                <a:prstGeom prst="rect">
                  <a:avLst/>
                </a:prstGeom>
              </p:spPr>
            </p:pic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34C69ED-0BE9-46DC-A8AB-11EEEEB6B487}"/>
                    </a:ext>
                  </a:extLst>
                </p:cNvPr>
                <p:cNvSpPr txBox="1"/>
                <p:nvPr/>
              </p:nvSpPr>
              <p:spPr>
                <a:xfrm>
                  <a:off x="5309873" y="1856034"/>
                  <a:ext cx="54216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COMPS</a:t>
                  </a:r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4DE5603-56B1-4F47-9419-64012EE8D63A}"/>
                  </a:ext>
                </a:extLst>
              </p:cNvPr>
              <p:cNvGrpSpPr/>
              <p:nvPr/>
            </p:nvGrpSpPr>
            <p:grpSpPr>
              <a:xfrm>
                <a:off x="7901699" y="2787551"/>
                <a:ext cx="2194560" cy="1188720"/>
                <a:chOff x="6868580" y="2322500"/>
                <a:chExt cx="1767486" cy="1003795"/>
              </a:xfrm>
            </p:grpSpPr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F05E3E71-2FB2-4782-9E87-01925E5B1F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6868580" y="2765472"/>
                  <a:ext cx="521664" cy="475619"/>
                </a:xfrm>
                <a:prstGeom prst="rect">
                  <a:avLst/>
                </a:prstGeom>
              </p:spPr>
            </p:pic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EE59152B-AF8C-4C44-83D6-DAB0E1D45F8B}"/>
                    </a:ext>
                  </a:extLst>
                </p:cNvPr>
                <p:cNvSpPr txBox="1"/>
                <p:nvPr/>
              </p:nvSpPr>
              <p:spPr>
                <a:xfrm>
                  <a:off x="7778465" y="2322501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Visualize data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3F1E1F8-DD38-4DA7-B503-40DDB0B8E6FE}"/>
                    </a:ext>
                  </a:extLst>
                </p:cNvPr>
                <p:cNvSpPr/>
                <p:nvPr/>
              </p:nvSpPr>
              <p:spPr>
                <a:xfrm>
                  <a:off x="7730289" y="2322502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B21163D3-DD25-4BD3-9F16-72578EA91712}"/>
                    </a:ext>
                  </a:extLst>
                </p:cNvPr>
                <p:cNvSpPr txBox="1"/>
                <p:nvPr/>
              </p:nvSpPr>
              <p:spPr>
                <a:xfrm>
                  <a:off x="6944984" y="2322500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Analyze data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AF43A737-4B59-476B-9CBE-BC2EAD8BE2C4}"/>
                    </a:ext>
                  </a:extLst>
                </p:cNvPr>
                <p:cNvSpPr/>
                <p:nvPr/>
              </p:nvSpPr>
              <p:spPr>
                <a:xfrm>
                  <a:off x="6896808" y="2322501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2CEB33BD-4825-449A-8E37-9F1359E9CD59}"/>
                    </a:ext>
                  </a:extLst>
                </p:cNvPr>
                <p:cNvSpPr txBox="1"/>
                <p:nvPr/>
              </p:nvSpPr>
              <p:spPr>
                <a:xfrm>
                  <a:off x="7256030" y="2817946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FFFF45DB-1C97-475B-BD5B-C44D349D21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26679"/>
                <a:stretch/>
              </p:blipFill>
              <p:spPr>
                <a:xfrm>
                  <a:off x="7751418" y="2848233"/>
                  <a:ext cx="377854" cy="339538"/>
                </a:xfrm>
                <a:prstGeom prst="rect">
                  <a:avLst/>
                </a:prstGeom>
              </p:spPr>
            </p:pic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87C417F5-0827-416A-A643-937DAF7E4FB2}"/>
                    </a:ext>
                  </a:extLst>
                </p:cNvPr>
                <p:cNvSpPr txBox="1"/>
                <p:nvPr/>
              </p:nvSpPr>
              <p:spPr>
                <a:xfrm>
                  <a:off x="8082604" y="2817947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Vis-Tools</a:t>
                  </a: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AE7AC22A-DF2E-4DC9-9961-D2E744B09316}"/>
                  </a:ext>
                </a:extLst>
              </p:cNvPr>
              <p:cNvGrpSpPr/>
              <p:nvPr/>
            </p:nvGrpSpPr>
            <p:grpSpPr>
              <a:xfrm>
                <a:off x="699549" y="4589547"/>
                <a:ext cx="2194560" cy="1188720"/>
                <a:chOff x="1771050" y="4354688"/>
                <a:chExt cx="1854481" cy="1185980"/>
              </a:xfrm>
            </p:grpSpPr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9CD6785A-6A31-4264-80E5-A295E5923723}"/>
                    </a:ext>
                  </a:extLst>
                </p:cNvPr>
                <p:cNvSpPr/>
                <p:nvPr/>
              </p:nvSpPr>
              <p:spPr>
                <a:xfrm>
                  <a:off x="1771050" y="4354688"/>
                  <a:ext cx="1854481" cy="118598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6D4D9C2A-6ACE-4AFD-8E04-69A66A936830}"/>
                    </a:ext>
                  </a:extLst>
                </p:cNvPr>
                <p:cNvSpPr txBox="1"/>
                <p:nvPr/>
              </p:nvSpPr>
              <p:spPr>
                <a:xfrm>
                  <a:off x="1862539" y="4402947"/>
                  <a:ext cx="1739835" cy="3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Learn the model</a:t>
                  </a:r>
                </a:p>
              </p:txBody>
            </p:sp>
            <p:pic>
              <p:nvPicPr>
                <p:cNvPr id="90" name="Graphic 89" descr="Help">
                  <a:extLst>
                    <a:ext uri="{FF2B5EF4-FFF2-40B4-BE49-F238E27FC236}">
                      <a16:creationId xmlns:a16="http://schemas.microsoft.com/office/drawing/2014/main" id="{0216A183-43D8-4945-A2E9-F318402829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380" y="4710734"/>
                  <a:ext cx="658756" cy="719174"/>
                </a:xfrm>
                <a:prstGeom prst="rect">
                  <a:avLst/>
                </a:prstGeom>
              </p:spPr>
            </p:pic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658F23AD-0991-4E11-ACEA-BEA66C5CA768}"/>
                    </a:ext>
                  </a:extLst>
                </p:cNvPr>
                <p:cNvSpPr txBox="1"/>
                <p:nvPr/>
              </p:nvSpPr>
              <p:spPr>
                <a:xfrm>
                  <a:off x="2449802" y="4882104"/>
                  <a:ext cx="1116414" cy="325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rgbClr val="1274A4"/>
                      </a:solidFill>
                    </a:rPr>
                    <a:t>QuickStart</a:t>
                  </a:r>
                  <a:endParaRPr lang="en-US" sz="1600" b="1" dirty="0">
                    <a:solidFill>
                      <a:srgbClr val="1274A4"/>
                    </a:solidFill>
                  </a:endParaRPr>
                </a:p>
              </p:txBody>
            </p:sp>
          </p:grpSp>
          <p:sp>
            <p:nvSpPr>
              <p:cNvPr id="68" name="Arc 67">
                <a:extLst>
                  <a:ext uri="{FF2B5EF4-FFF2-40B4-BE49-F238E27FC236}">
                    <a16:creationId xmlns:a16="http://schemas.microsoft.com/office/drawing/2014/main" id="{9FE68970-CFD0-43B1-A33D-89AEEC394AE5}"/>
                  </a:ext>
                </a:extLst>
              </p:cNvPr>
              <p:cNvSpPr/>
              <p:nvPr/>
            </p:nvSpPr>
            <p:spPr>
              <a:xfrm rot="8482740" flipH="1">
                <a:off x="2085680" y="3807745"/>
                <a:ext cx="1024525" cy="1112338"/>
              </a:xfrm>
              <a:prstGeom prst="arc">
                <a:avLst>
                  <a:gd name="adj1" fmla="val 16200000"/>
                  <a:gd name="adj2" fmla="val 21371160"/>
                </a:avLst>
              </a:prstGeom>
              <a:ln w="28575">
                <a:solidFill>
                  <a:srgbClr val="5B5C5E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ACBA6F80-E5E7-4A67-BF6C-506E28CF168C}"/>
                  </a:ext>
                </a:extLst>
              </p:cNvPr>
              <p:cNvSpPr/>
              <p:nvPr/>
            </p:nvSpPr>
            <p:spPr>
              <a:xfrm rot="15625894">
                <a:off x="3245212" y="1959610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219F8E68-D653-4BA5-B59F-2B05CC25EBE3}"/>
                  </a:ext>
                </a:extLst>
              </p:cNvPr>
              <p:cNvSpPr/>
              <p:nvPr/>
            </p:nvSpPr>
            <p:spPr>
              <a:xfrm rot="1230548">
                <a:off x="8048173" y="2005252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5A6E2D63-E2A5-493B-9A52-C76B68AB5976}"/>
                  </a:ext>
                </a:extLst>
              </p:cNvPr>
              <p:cNvGrpSpPr/>
              <p:nvPr/>
            </p:nvGrpSpPr>
            <p:grpSpPr>
              <a:xfrm>
                <a:off x="9268761" y="4523821"/>
                <a:ext cx="2194560" cy="1188720"/>
                <a:chOff x="9220057" y="4485207"/>
                <a:chExt cx="2194560" cy="1188720"/>
              </a:xfrm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A4D86687-2F85-4B0A-9A95-E093105160D2}"/>
                    </a:ext>
                  </a:extLst>
                </p:cNvPr>
                <p:cNvGrpSpPr/>
                <p:nvPr/>
              </p:nvGrpSpPr>
              <p:grpSpPr>
                <a:xfrm>
                  <a:off x="9220057" y="4485207"/>
                  <a:ext cx="2194560" cy="1188720"/>
                  <a:chOff x="2422115" y="3874122"/>
                  <a:chExt cx="1666961" cy="840810"/>
                </a:xfrm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A737F19C-784A-43C6-91D4-DB682BD5807C}"/>
                      </a:ext>
                    </a:extLst>
                  </p:cNvPr>
                  <p:cNvSpPr/>
                  <p:nvPr/>
                </p:nvSpPr>
                <p:spPr>
                  <a:xfrm>
                    <a:off x="2422115" y="3874122"/>
                    <a:ext cx="1666961" cy="840810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F73EFF9F-EB05-4EA9-83E6-F98576685C51}"/>
                      </a:ext>
                    </a:extLst>
                  </p:cNvPr>
                  <p:cNvSpPr txBox="1"/>
                  <p:nvPr/>
                </p:nvSpPr>
                <p:spPr>
                  <a:xfrm>
                    <a:off x="2506632" y="3882304"/>
                    <a:ext cx="1582444" cy="2394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 risk maps</a:t>
                    </a:r>
                  </a:p>
                </p:txBody>
              </p: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A509CED1-F7E4-43D2-B8EA-E323B9255EC1}"/>
                      </a:ext>
                    </a:extLst>
                  </p:cNvPr>
                  <p:cNvSpPr txBox="1"/>
                  <p:nvPr/>
                </p:nvSpPr>
                <p:spPr>
                  <a:xfrm>
                    <a:off x="3102296" y="4253516"/>
                    <a:ext cx="83987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1274A4"/>
                        </a:solidFill>
                      </a:rPr>
                      <a:t>Risk Map</a:t>
                    </a:r>
                  </a:p>
                </p:txBody>
              </p:sp>
            </p:grpSp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3793A0E6-2612-46AA-811E-8E053AAA8C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6659" t="12596" r="7465" b="79041"/>
                <a:stretch/>
              </p:blipFill>
              <p:spPr>
                <a:xfrm>
                  <a:off x="9386369" y="4832834"/>
                  <a:ext cx="818788" cy="674755"/>
                </a:xfrm>
                <a:prstGeom prst="rect">
                  <a:avLst/>
                </a:prstGeom>
              </p:spPr>
            </p:pic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D58249AE-FD18-48A0-B68D-CFD333460313}"/>
                  </a:ext>
                </a:extLst>
              </p:cNvPr>
              <p:cNvGrpSpPr/>
              <p:nvPr/>
            </p:nvGrpSpPr>
            <p:grpSpPr>
              <a:xfrm>
                <a:off x="5078716" y="2961112"/>
                <a:ext cx="1949554" cy="2161599"/>
                <a:chOff x="5678863" y="2931239"/>
                <a:chExt cx="1949554" cy="2161599"/>
              </a:xfrm>
            </p:grpSpPr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5DCA61F9-6236-4417-B7D1-175BC4D971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076" t="64049" r="84511" b="15095"/>
                <a:stretch/>
              </p:blipFill>
              <p:spPr>
                <a:xfrm>
                  <a:off x="5678863" y="2931239"/>
                  <a:ext cx="1949554" cy="1979683"/>
                </a:xfrm>
                <a:prstGeom prst="rect">
                  <a:avLst/>
                </a:prstGeom>
              </p:spPr>
            </p:pic>
            <p:pic>
              <p:nvPicPr>
                <p:cNvPr id="82" name="Graphic 81" descr="User">
                  <a:extLst>
                    <a:ext uri="{FF2B5EF4-FFF2-40B4-BE49-F238E27FC236}">
                      <a16:creationId xmlns:a16="http://schemas.microsoft.com/office/drawing/2014/main" id="{B090134E-0911-4B6B-AF36-7698ED3809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00838" y="3658610"/>
                  <a:ext cx="1434228" cy="1434228"/>
                </a:xfrm>
                <a:prstGeom prst="rect">
                  <a:avLst/>
                </a:prstGeom>
              </p:spPr>
            </p:pic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525CD171-8B45-46C7-9A2B-FDDF5B57B24A}"/>
                  </a:ext>
                </a:extLst>
              </p:cNvPr>
              <p:cNvGrpSpPr/>
              <p:nvPr/>
            </p:nvGrpSpPr>
            <p:grpSpPr>
              <a:xfrm>
                <a:off x="2084720" y="2750671"/>
                <a:ext cx="2653807" cy="1278623"/>
                <a:chOff x="2989971" y="2806717"/>
                <a:chExt cx="2653807" cy="1278623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F765CB78-2328-4A8E-BBB1-F555AB4991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67" t="69275" r="84088" b="17705"/>
                <a:stretch/>
              </p:blipFill>
              <p:spPr>
                <a:xfrm>
                  <a:off x="3164375" y="3132456"/>
                  <a:ext cx="835051" cy="676662"/>
                </a:xfrm>
                <a:prstGeom prst="rect">
                  <a:avLst/>
                </a:prstGeom>
                <a:ln w="19050">
                  <a:solidFill>
                    <a:srgbClr val="757677"/>
                  </a:solidFill>
                  <a:prstDash val="sysDash"/>
                </a:ln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8ABDD734-C6EF-4F82-A389-C6CAF72004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10" t="45652" r="85229" b="39534"/>
                <a:stretch/>
              </p:blipFill>
              <p:spPr>
                <a:xfrm>
                  <a:off x="4184457" y="3135758"/>
                  <a:ext cx="840417" cy="697345"/>
                </a:xfrm>
                <a:prstGeom prst="rect">
                  <a:avLst/>
                </a:prstGeom>
              </p:spPr>
            </p:pic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286C6FFE-A5A5-413E-A4CF-5838532B01B3}"/>
                    </a:ext>
                  </a:extLst>
                </p:cNvPr>
                <p:cNvGrpSpPr/>
                <p:nvPr/>
              </p:nvGrpSpPr>
              <p:grpSpPr>
                <a:xfrm>
                  <a:off x="2989971" y="2806717"/>
                  <a:ext cx="2194560" cy="1224886"/>
                  <a:chOff x="-74730" y="3505477"/>
                  <a:chExt cx="1885950" cy="1394358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3A67C423-9D55-4438-B515-82119BAAF460}"/>
                      </a:ext>
                    </a:extLst>
                  </p:cNvPr>
                  <p:cNvSpPr/>
                  <p:nvPr/>
                </p:nvSpPr>
                <p:spPr>
                  <a:xfrm>
                    <a:off x="-74730" y="3546647"/>
                    <a:ext cx="1885950" cy="1353188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1863841D-413D-41C4-BC1E-0BCCFD0BBE66}"/>
                      </a:ext>
                    </a:extLst>
                  </p:cNvPr>
                  <p:cNvSpPr txBox="1"/>
                  <p:nvPr/>
                </p:nvSpPr>
                <p:spPr>
                  <a:xfrm>
                    <a:off x="55622" y="3505477"/>
                    <a:ext cx="1670396" cy="3853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Model disease</a:t>
                    </a:r>
                  </a:p>
                </p:txBody>
              </p:sp>
            </p:grp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DA5A52FC-8050-4DDF-B4E4-13E21FE777D6}"/>
                    </a:ext>
                  </a:extLst>
                </p:cNvPr>
                <p:cNvSpPr txBox="1"/>
                <p:nvPr/>
              </p:nvSpPr>
              <p:spPr>
                <a:xfrm>
                  <a:off x="3182752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EMOD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D57100D8-52AE-44E1-80AE-E8D8525A0A9E}"/>
                    </a:ext>
                  </a:extLst>
                </p:cNvPr>
                <p:cNvSpPr txBox="1"/>
                <p:nvPr/>
              </p:nvSpPr>
              <p:spPr>
                <a:xfrm>
                  <a:off x="4322633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CMS</a:t>
                  </a:r>
                </a:p>
              </p:txBody>
            </p:sp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98AA81B-32C4-43B7-9D40-52FD138B961B}"/>
                </a:ext>
              </a:extLst>
            </p:cNvPr>
            <p:cNvGrpSpPr/>
            <p:nvPr/>
          </p:nvGrpSpPr>
          <p:grpSpPr>
            <a:xfrm>
              <a:off x="6370090" y="1427723"/>
              <a:ext cx="2194560" cy="1188720"/>
              <a:chOff x="6370090" y="1427723"/>
              <a:chExt cx="2194560" cy="118872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90D729C6-7BB1-4EAB-A9D7-A75FE3FA8F35}"/>
                  </a:ext>
                </a:extLst>
              </p:cNvPr>
              <p:cNvGrpSpPr/>
              <p:nvPr/>
            </p:nvGrpSpPr>
            <p:grpSpPr>
              <a:xfrm>
                <a:off x="6370090" y="1427723"/>
                <a:ext cx="2194560" cy="1188720"/>
                <a:chOff x="6243961" y="1211307"/>
                <a:chExt cx="1666961" cy="840810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92913A60-2BEB-4FD7-AE85-02D1548FE31C}"/>
                    </a:ext>
                  </a:extLst>
                </p:cNvPr>
                <p:cNvGrpSpPr/>
                <p:nvPr/>
              </p:nvGrpSpPr>
              <p:grpSpPr>
                <a:xfrm>
                  <a:off x="6243961" y="1211307"/>
                  <a:ext cx="1666961" cy="840810"/>
                  <a:chOff x="2162178" y="2057012"/>
                  <a:chExt cx="1885950" cy="1133475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85B49946-BF8D-4820-AB91-734DB64E73AF}"/>
                      </a:ext>
                    </a:extLst>
                  </p:cNvPr>
                  <p:cNvSpPr/>
                  <p:nvPr/>
                </p:nvSpPr>
                <p:spPr>
                  <a:xfrm>
                    <a:off x="2162178" y="2057012"/>
                    <a:ext cx="1885950" cy="1133475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BF0DF7EF-7062-4D1D-8B21-388A5F520633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310" y="2067371"/>
                    <a:ext cx="1792818" cy="3228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Manage simulations</a:t>
                    </a:r>
                  </a:p>
                </p:txBody>
              </p:sp>
            </p:grpSp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D20539CF-E043-4463-BBDE-700B97B493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82933" y="1455823"/>
                  <a:ext cx="1236040" cy="546284"/>
                </a:xfrm>
                <a:prstGeom prst="rect">
                  <a:avLst/>
                </a:prstGeom>
              </p:spPr>
            </p:pic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A6EE0C9-0499-4ABD-ABFA-5A5EA79783F3}"/>
                  </a:ext>
                </a:extLst>
              </p:cNvPr>
              <p:cNvSpPr txBox="1"/>
              <p:nvPr/>
            </p:nvSpPr>
            <p:spPr>
              <a:xfrm>
                <a:off x="7009623" y="1770669"/>
                <a:ext cx="1053622" cy="338554"/>
              </a:xfrm>
              <a:prstGeom prst="rect">
                <a:avLst/>
              </a:prstGeom>
              <a:solidFill>
                <a:srgbClr val="E6E7E9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274A4"/>
                    </a:solidFill>
                  </a:rPr>
                  <a:t>COMPS UI</a:t>
                </a:r>
              </a:p>
            </p:txBody>
          </p:sp>
        </p:grpSp>
      </p:grp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49991DC5-880F-4813-81C9-C007F420D8E6}"/>
              </a:ext>
            </a:extLst>
          </p:cNvPr>
          <p:cNvSpPr/>
          <p:nvPr/>
        </p:nvSpPr>
        <p:spPr>
          <a:xfrm>
            <a:off x="5068764" y="1786191"/>
            <a:ext cx="770319" cy="874339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1B7FBB8C-6051-4BF9-9713-2447A0E3A3E3}"/>
              </a:ext>
            </a:extLst>
          </p:cNvPr>
          <p:cNvSpPr/>
          <p:nvPr/>
        </p:nvSpPr>
        <p:spPr>
          <a:xfrm>
            <a:off x="6596538" y="1798862"/>
            <a:ext cx="1787187" cy="861668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12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1FA07-CCB5-4F34-BDDF-59EEB1147C9D}"/>
              </a:ext>
            </a:extLst>
          </p:cNvPr>
          <p:cNvSpPr txBox="1"/>
          <p:nvPr/>
        </p:nvSpPr>
        <p:spPr>
          <a:xfrm>
            <a:off x="473529" y="1134800"/>
            <a:ext cx="11217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The </a:t>
            </a:r>
            <a:r>
              <a:rPr lang="en-US" sz="2200" b="1" dirty="0" err="1">
                <a:solidFill>
                  <a:schemeClr val="accent2"/>
                </a:solidFill>
              </a:rPr>
              <a:t>COmputational</a:t>
            </a:r>
            <a:r>
              <a:rPr lang="en-US" sz="2200" b="1" dirty="0">
                <a:solidFill>
                  <a:schemeClr val="accent2"/>
                </a:solidFill>
              </a:rPr>
              <a:t> Modeling Platform Service (COMPS) </a:t>
            </a:r>
            <a:r>
              <a:rPr lang="en-US" sz="2200" dirty="0"/>
              <a:t>is a suite of services that facilitates scientific research by providing access to high-performance computing environments.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3DBE2-1CA5-4F02-808D-EAFABD409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5" y="1904241"/>
            <a:ext cx="10772774" cy="46870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37309C-5374-49D0-9D84-920BDAC4E6F2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COMPS</a:t>
            </a:r>
          </a:p>
        </p:txBody>
      </p:sp>
    </p:spTree>
    <p:extLst>
      <p:ext uri="{BB962C8B-B14F-4D97-AF65-F5344CB8AC3E}">
        <p14:creationId xmlns:p14="http://schemas.microsoft.com/office/powerpoint/2010/main" val="2991910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94ACE8-5A20-4CAA-B94E-BA806AF1B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5" y="1243940"/>
            <a:ext cx="5747659" cy="5173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C6CFF-BD93-4F41-8F4F-53903CF90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791" y="1448935"/>
            <a:ext cx="6673377" cy="4821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2D05FF-87D0-4410-8213-A20760E94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484" y="2068322"/>
            <a:ext cx="5389966" cy="31296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95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COMPS</a:t>
            </a:r>
          </a:p>
        </p:txBody>
      </p:sp>
      <p:pic>
        <p:nvPicPr>
          <p:cNvPr id="5" name="comps">
            <a:hlinkClick r:id="" action="ppaction://media"/>
            <a:extLst>
              <a:ext uri="{FF2B5EF4-FFF2-40B4-BE49-F238E27FC236}">
                <a16:creationId xmlns:a16="http://schemas.microsoft.com/office/drawing/2014/main" id="{B900C574-5E80-42D4-B7CF-D4E9D33896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0904" y="1134800"/>
            <a:ext cx="8699147" cy="53740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68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C750ED-3ADC-460C-A95C-26A0BB5BEB3E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Additional tools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48EC143-79E7-4594-AE4F-ED9E4EA2306F}"/>
              </a:ext>
            </a:extLst>
          </p:cNvPr>
          <p:cNvGrpSpPr/>
          <p:nvPr/>
        </p:nvGrpSpPr>
        <p:grpSpPr>
          <a:xfrm>
            <a:off x="700507" y="1499912"/>
            <a:ext cx="10763772" cy="4350544"/>
            <a:chOff x="699549" y="1427723"/>
            <a:chExt cx="10763772" cy="4350544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68B9720-CE70-4025-B79D-92592C435C5D}"/>
                </a:ext>
              </a:extLst>
            </p:cNvPr>
            <p:cNvCxnSpPr>
              <a:cxnSpLocks/>
              <a:stCxn id="155" idx="3"/>
              <a:endCxn id="104" idx="1"/>
            </p:cNvCxnSpPr>
            <p:nvPr/>
          </p:nvCxnSpPr>
          <p:spPr>
            <a:xfrm flipV="1">
              <a:off x="5854093" y="2022083"/>
              <a:ext cx="515997" cy="9649"/>
            </a:xfrm>
            <a:prstGeom prst="straightConnector1">
              <a:avLst/>
            </a:prstGeom>
            <a:ln w="19050">
              <a:solidFill>
                <a:srgbClr val="5B5C5E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CF2ED7E-448B-4023-B728-761E53C29F05}"/>
                </a:ext>
              </a:extLst>
            </p:cNvPr>
            <p:cNvGrpSpPr/>
            <p:nvPr/>
          </p:nvGrpSpPr>
          <p:grpSpPr>
            <a:xfrm>
              <a:off x="699549" y="1448656"/>
              <a:ext cx="10763772" cy="4329611"/>
              <a:chOff x="699549" y="1448656"/>
              <a:chExt cx="10763772" cy="4329611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F574CC6C-4B51-480E-B1B2-DA33CA89AD57}"/>
                  </a:ext>
                </a:extLst>
              </p:cNvPr>
              <p:cNvGrpSpPr/>
              <p:nvPr/>
            </p:nvGrpSpPr>
            <p:grpSpPr>
              <a:xfrm>
                <a:off x="3720515" y="1448656"/>
                <a:ext cx="2194560" cy="1214346"/>
                <a:chOff x="4137433" y="1211307"/>
                <a:chExt cx="1714606" cy="875559"/>
              </a:xfrm>
            </p:grpSpPr>
            <p:pic>
              <p:nvPicPr>
                <p:cNvPr id="150" name="Picture 149">
                  <a:extLst>
                    <a:ext uri="{FF2B5EF4-FFF2-40B4-BE49-F238E27FC236}">
                      <a16:creationId xmlns:a16="http://schemas.microsoft.com/office/drawing/2014/main" id="{7D7E0513-595E-49FA-99A2-63874B3C2A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4175833" y="1543210"/>
                  <a:ext cx="521664" cy="475619"/>
                </a:xfrm>
                <a:prstGeom prst="rect">
                  <a:avLst/>
                </a:prstGeom>
              </p:spPr>
            </p:pic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B347DE19-F114-4D6F-9F95-41D3B5A82A89}"/>
                    </a:ext>
                  </a:extLst>
                </p:cNvPr>
                <p:cNvGrpSpPr/>
                <p:nvPr/>
              </p:nvGrpSpPr>
              <p:grpSpPr>
                <a:xfrm>
                  <a:off x="4137433" y="1211307"/>
                  <a:ext cx="1679437" cy="840810"/>
                  <a:chOff x="-1324611" y="-1995378"/>
                  <a:chExt cx="1679437" cy="1133475"/>
                </a:xfrm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DDFFE41B-B91F-481D-9D26-51BA25C1E545}"/>
                      </a:ext>
                    </a:extLst>
                  </p:cNvPr>
                  <p:cNvSpPr/>
                  <p:nvPr/>
                </p:nvSpPr>
                <p:spPr>
                  <a:xfrm>
                    <a:off x="-1324611" y="-1995378"/>
                    <a:ext cx="1666961" cy="1133475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56" name="TextBox 155">
                    <a:extLst>
                      <a:ext uri="{FF2B5EF4-FFF2-40B4-BE49-F238E27FC236}">
                        <a16:creationId xmlns:a16="http://schemas.microsoft.com/office/drawing/2014/main" id="{AC9B23E1-939D-41C4-80C8-17F136C3D304}"/>
                      </a:ext>
                    </a:extLst>
                  </p:cNvPr>
                  <p:cNvSpPr txBox="1"/>
                  <p:nvPr/>
                </p:nvSpPr>
                <p:spPr>
                  <a:xfrm>
                    <a:off x="-1324611" y="-1995378"/>
                    <a:ext cx="1679437" cy="568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Create, calibrate, run simulations</a:t>
                    </a:r>
                  </a:p>
                </p:txBody>
              </p:sp>
            </p:grpSp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C4781AFF-AFC9-4273-B2AE-A90F409434A4}"/>
                    </a:ext>
                  </a:extLst>
                </p:cNvPr>
                <p:cNvSpPr txBox="1"/>
                <p:nvPr/>
              </p:nvSpPr>
              <p:spPr>
                <a:xfrm>
                  <a:off x="4609278" y="1611405"/>
                  <a:ext cx="553462" cy="421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153" name="Picture 152">
                  <a:extLst>
                    <a:ext uri="{FF2B5EF4-FFF2-40B4-BE49-F238E27FC236}">
                      <a16:creationId xmlns:a16="http://schemas.microsoft.com/office/drawing/2014/main" id="{BA04AEAD-1AE0-474C-B043-915A21025D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219" t="56812" r="51078" b="22032"/>
                <a:stretch/>
              </p:blipFill>
              <p:spPr>
                <a:xfrm>
                  <a:off x="5291632" y="1379254"/>
                  <a:ext cx="441777" cy="632262"/>
                </a:xfrm>
                <a:prstGeom prst="rect">
                  <a:avLst/>
                </a:prstGeom>
              </p:spPr>
            </p:pic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09FB0EBC-C6D0-4CE7-BE4F-C8045946CC56}"/>
                    </a:ext>
                  </a:extLst>
                </p:cNvPr>
                <p:cNvSpPr txBox="1"/>
                <p:nvPr/>
              </p:nvSpPr>
              <p:spPr>
                <a:xfrm>
                  <a:off x="5309873" y="1856034"/>
                  <a:ext cx="54216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COMPS</a:t>
                  </a: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E4D1C3BE-B968-4F4C-9724-87FC5ED94603}"/>
                  </a:ext>
                </a:extLst>
              </p:cNvPr>
              <p:cNvGrpSpPr/>
              <p:nvPr/>
            </p:nvGrpSpPr>
            <p:grpSpPr>
              <a:xfrm>
                <a:off x="7901699" y="2787551"/>
                <a:ext cx="2194560" cy="1188720"/>
                <a:chOff x="6868580" y="2322500"/>
                <a:chExt cx="1767486" cy="1003795"/>
              </a:xfrm>
            </p:grpSpPr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712F08A5-52A6-4D83-9A0C-9EC421C15B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6868580" y="2765472"/>
                  <a:ext cx="521664" cy="475619"/>
                </a:xfrm>
                <a:prstGeom prst="rect">
                  <a:avLst/>
                </a:prstGeom>
              </p:spPr>
            </p:pic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07CC37E3-3742-4F2D-A6BE-EE74DA21B36A}"/>
                    </a:ext>
                  </a:extLst>
                </p:cNvPr>
                <p:cNvSpPr txBox="1"/>
                <p:nvPr/>
              </p:nvSpPr>
              <p:spPr>
                <a:xfrm>
                  <a:off x="7778465" y="2322501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Visualize data</a:t>
                  </a: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DF5FF118-CD29-4708-B02E-2AC405ACF763}"/>
                    </a:ext>
                  </a:extLst>
                </p:cNvPr>
                <p:cNvSpPr/>
                <p:nvPr/>
              </p:nvSpPr>
              <p:spPr>
                <a:xfrm>
                  <a:off x="7730289" y="2322502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1B941DFE-2D4A-4A90-A047-D3E9FADFABB6}"/>
                    </a:ext>
                  </a:extLst>
                </p:cNvPr>
                <p:cNvSpPr txBox="1"/>
                <p:nvPr/>
              </p:nvSpPr>
              <p:spPr>
                <a:xfrm>
                  <a:off x="6944984" y="2322500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Analyze data</a:t>
                  </a: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C918AAA6-E94D-4A13-A3BA-623CBCC6E892}"/>
                    </a:ext>
                  </a:extLst>
                </p:cNvPr>
                <p:cNvSpPr/>
                <p:nvPr/>
              </p:nvSpPr>
              <p:spPr>
                <a:xfrm>
                  <a:off x="6896808" y="2322501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5A3DCD88-1C78-4660-8F90-37539F055CCF}"/>
                    </a:ext>
                  </a:extLst>
                </p:cNvPr>
                <p:cNvSpPr txBox="1"/>
                <p:nvPr/>
              </p:nvSpPr>
              <p:spPr>
                <a:xfrm>
                  <a:off x="7256030" y="2817946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9BE98CCD-DC82-456F-97B8-202BE97442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26679"/>
                <a:stretch/>
              </p:blipFill>
              <p:spPr>
                <a:xfrm>
                  <a:off x="7751418" y="2848233"/>
                  <a:ext cx="377854" cy="339538"/>
                </a:xfrm>
                <a:prstGeom prst="rect">
                  <a:avLst/>
                </a:prstGeom>
              </p:spPr>
            </p:pic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1C32E932-97F2-43A3-B0C4-8621BDDA406E}"/>
                    </a:ext>
                  </a:extLst>
                </p:cNvPr>
                <p:cNvSpPr txBox="1"/>
                <p:nvPr/>
              </p:nvSpPr>
              <p:spPr>
                <a:xfrm>
                  <a:off x="8082604" y="2817947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Vis-Tools</a:t>
                  </a:r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DD357990-16E3-4FF5-BE5B-9B8071AD8FDB}"/>
                  </a:ext>
                </a:extLst>
              </p:cNvPr>
              <p:cNvGrpSpPr/>
              <p:nvPr/>
            </p:nvGrpSpPr>
            <p:grpSpPr>
              <a:xfrm>
                <a:off x="699549" y="4589547"/>
                <a:ext cx="2194560" cy="1188720"/>
                <a:chOff x="1771050" y="4354688"/>
                <a:chExt cx="1854481" cy="1185980"/>
              </a:xfrm>
            </p:grpSpPr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00E1AF2C-53B7-4997-BB9C-F6A9ED6DB266}"/>
                    </a:ext>
                  </a:extLst>
                </p:cNvPr>
                <p:cNvSpPr/>
                <p:nvPr/>
              </p:nvSpPr>
              <p:spPr>
                <a:xfrm>
                  <a:off x="1771050" y="4354688"/>
                  <a:ext cx="1854481" cy="118598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1EA2B345-4CEF-4E14-BE3C-11F4F22F64A5}"/>
                    </a:ext>
                  </a:extLst>
                </p:cNvPr>
                <p:cNvSpPr txBox="1"/>
                <p:nvPr/>
              </p:nvSpPr>
              <p:spPr>
                <a:xfrm>
                  <a:off x="1862539" y="4402947"/>
                  <a:ext cx="1739835" cy="3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Learn the model</a:t>
                  </a:r>
                </a:p>
              </p:txBody>
            </p:sp>
            <p:pic>
              <p:nvPicPr>
                <p:cNvPr id="140" name="Graphic 139" descr="Help">
                  <a:extLst>
                    <a:ext uri="{FF2B5EF4-FFF2-40B4-BE49-F238E27FC236}">
                      <a16:creationId xmlns:a16="http://schemas.microsoft.com/office/drawing/2014/main" id="{00A35799-ADB8-471B-BD8F-C2C3AA4E0F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380" y="4710734"/>
                  <a:ext cx="658756" cy="719174"/>
                </a:xfrm>
                <a:prstGeom prst="rect">
                  <a:avLst/>
                </a:prstGeom>
              </p:spPr>
            </p:pic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ECF06D5F-36A5-41E6-BB97-34F7D4676D49}"/>
                    </a:ext>
                  </a:extLst>
                </p:cNvPr>
                <p:cNvSpPr txBox="1"/>
                <p:nvPr/>
              </p:nvSpPr>
              <p:spPr>
                <a:xfrm>
                  <a:off x="2449802" y="4882104"/>
                  <a:ext cx="1116414" cy="325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rgbClr val="1274A4"/>
                      </a:solidFill>
                    </a:rPr>
                    <a:t>QuickStart</a:t>
                  </a:r>
                  <a:endParaRPr lang="en-US" sz="1600" b="1" dirty="0">
                    <a:solidFill>
                      <a:srgbClr val="1274A4"/>
                    </a:solidFill>
                  </a:endParaRPr>
                </a:p>
              </p:txBody>
            </p:sp>
          </p:grpSp>
          <p:sp>
            <p:nvSpPr>
              <p:cNvPr id="118" name="Arc 117">
                <a:extLst>
                  <a:ext uri="{FF2B5EF4-FFF2-40B4-BE49-F238E27FC236}">
                    <a16:creationId xmlns:a16="http://schemas.microsoft.com/office/drawing/2014/main" id="{2463E932-CDB3-4407-BECA-5DC812C423A0}"/>
                  </a:ext>
                </a:extLst>
              </p:cNvPr>
              <p:cNvSpPr/>
              <p:nvPr/>
            </p:nvSpPr>
            <p:spPr>
              <a:xfrm rot="8482740" flipH="1">
                <a:off x="2085680" y="3807745"/>
                <a:ext cx="1024525" cy="1112338"/>
              </a:xfrm>
              <a:prstGeom prst="arc">
                <a:avLst>
                  <a:gd name="adj1" fmla="val 16200000"/>
                  <a:gd name="adj2" fmla="val 21371160"/>
                </a:avLst>
              </a:prstGeom>
              <a:ln w="28575">
                <a:solidFill>
                  <a:srgbClr val="5B5C5E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AB0BD29C-9016-4B24-B1F3-6CDA7CF19A62}"/>
                  </a:ext>
                </a:extLst>
              </p:cNvPr>
              <p:cNvSpPr/>
              <p:nvPr/>
            </p:nvSpPr>
            <p:spPr>
              <a:xfrm rot="15625894">
                <a:off x="3245212" y="1959610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Arc 119">
                <a:extLst>
                  <a:ext uri="{FF2B5EF4-FFF2-40B4-BE49-F238E27FC236}">
                    <a16:creationId xmlns:a16="http://schemas.microsoft.com/office/drawing/2014/main" id="{9823E176-49EB-4ACA-AF8C-36BD904ABC8D}"/>
                  </a:ext>
                </a:extLst>
              </p:cNvPr>
              <p:cNvSpPr/>
              <p:nvPr/>
            </p:nvSpPr>
            <p:spPr>
              <a:xfrm rot="1230548">
                <a:off x="8048173" y="2005252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312D8000-27B6-413D-978E-6DA3388E774B}"/>
                  </a:ext>
                </a:extLst>
              </p:cNvPr>
              <p:cNvGrpSpPr/>
              <p:nvPr/>
            </p:nvGrpSpPr>
            <p:grpSpPr>
              <a:xfrm>
                <a:off x="9268761" y="4523821"/>
                <a:ext cx="2194560" cy="1188720"/>
                <a:chOff x="9220057" y="4485207"/>
                <a:chExt cx="2194560" cy="1188720"/>
              </a:xfrm>
            </p:grpSpPr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ADFF5403-71CF-4A6E-9E8F-4A689ADA995A}"/>
                    </a:ext>
                  </a:extLst>
                </p:cNvPr>
                <p:cNvGrpSpPr/>
                <p:nvPr/>
              </p:nvGrpSpPr>
              <p:grpSpPr>
                <a:xfrm>
                  <a:off x="9220057" y="4485207"/>
                  <a:ext cx="2194560" cy="1188720"/>
                  <a:chOff x="2422115" y="3874122"/>
                  <a:chExt cx="1666961" cy="840810"/>
                </a:xfrm>
              </p:grpSpPr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0D3F0B7F-1A46-452D-BAC3-6398BEBA36E6}"/>
                      </a:ext>
                    </a:extLst>
                  </p:cNvPr>
                  <p:cNvSpPr/>
                  <p:nvPr/>
                </p:nvSpPr>
                <p:spPr>
                  <a:xfrm>
                    <a:off x="2422115" y="3874122"/>
                    <a:ext cx="1666961" cy="840810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E8552DD4-A84B-45EF-B410-1350134177D2}"/>
                      </a:ext>
                    </a:extLst>
                  </p:cNvPr>
                  <p:cNvSpPr txBox="1"/>
                  <p:nvPr/>
                </p:nvSpPr>
                <p:spPr>
                  <a:xfrm>
                    <a:off x="2506632" y="3882304"/>
                    <a:ext cx="1582444" cy="2394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 risk maps</a:t>
                    </a:r>
                  </a:p>
                </p:txBody>
              </p:sp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896B807D-782F-47D9-B241-91456CDB3B92}"/>
                      </a:ext>
                    </a:extLst>
                  </p:cNvPr>
                  <p:cNvSpPr txBox="1"/>
                  <p:nvPr/>
                </p:nvSpPr>
                <p:spPr>
                  <a:xfrm>
                    <a:off x="3102296" y="4253516"/>
                    <a:ext cx="83987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1274A4"/>
                        </a:solidFill>
                      </a:rPr>
                      <a:t>Risk Map</a:t>
                    </a:r>
                  </a:p>
                </p:txBody>
              </p:sp>
            </p:grpSp>
            <p:pic>
              <p:nvPicPr>
                <p:cNvPr id="134" name="Picture 133">
                  <a:extLst>
                    <a:ext uri="{FF2B5EF4-FFF2-40B4-BE49-F238E27FC236}">
                      <a16:creationId xmlns:a16="http://schemas.microsoft.com/office/drawing/2014/main" id="{D4B15E38-4A83-491A-845D-CE09739E1E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6659" t="12596" r="7465" b="79041"/>
                <a:stretch/>
              </p:blipFill>
              <p:spPr>
                <a:xfrm>
                  <a:off x="9386369" y="4832834"/>
                  <a:ext cx="818788" cy="674755"/>
                </a:xfrm>
                <a:prstGeom prst="rect">
                  <a:avLst/>
                </a:prstGeom>
              </p:spPr>
            </p:pic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C3A9224B-B174-490C-90E2-CD75A24296FD}"/>
                  </a:ext>
                </a:extLst>
              </p:cNvPr>
              <p:cNvGrpSpPr/>
              <p:nvPr/>
            </p:nvGrpSpPr>
            <p:grpSpPr>
              <a:xfrm>
                <a:off x="5078716" y="2961112"/>
                <a:ext cx="1949554" cy="2161599"/>
                <a:chOff x="5678863" y="2931239"/>
                <a:chExt cx="1949554" cy="2161599"/>
              </a:xfrm>
            </p:grpSpPr>
            <p:pic>
              <p:nvPicPr>
                <p:cNvPr id="131" name="Picture 130">
                  <a:extLst>
                    <a:ext uri="{FF2B5EF4-FFF2-40B4-BE49-F238E27FC236}">
                      <a16:creationId xmlns:a16="http://schemas.microsoft.com/office/drawing/2014/main" id="{37186D9E-08A9-4634-A63A-CAB4A588F8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076" t="64049" r="84511" b="15095"/>
                <a:stretch/>
              </p:blipFill>
              <p:spPr>
                <a:xfrm>
                  <a:off x="5678863" y="2931239"/>
                  <a:ext cx="1949554" cy="1979683"/>
                </a:xfrm>
                <a:prstGeom prst="rect">
                  <a:avLst/>
                </a:prstGeom>
              </p:spPr>
            </p:pic>
            <p:pic>
              <p:nvPicPr>
                <p:cNvPr id="132" name="Graphic 131" descr="User">
                  <a:extLst>
                    <a:ext uri="{FF2B5EF4-FFF2-40B4-BE49-F238E27FC236}">
                      <a16:creationId xmlns:a16="http://schemas.microsoft.com/office/drawing/2014/main" id="{1D4C62A7-64A9-4665-9621-290EB17B06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00838" y="3658610"/>
                  <a:ext cx="1434228" cy="1434228"/>
                </a:xfrm>
                <a:prstGeom prst="rect">
                  <a:avLst/>
                </a:prstGeom>
              </p:spPr>
            </p:pic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D87602E2-6F83-45DC-BB6B-18F8D021576A}"/>
                  </a:ext>
                </a:extLst>
              </p:cNvPr>
              <p:cNvGrpSpPr/>
              <p:nvPr/>
            </p:nvGrpSpPr>
            <p:grpSpPr>
              <a:xfrm>
                <a:off x="2084720" y="2750671"/>
                <a:ext cx="2653807" cy="1278623"/>
                <a:chOff x="2989971" y="2806717"/>
                <a:chExt cx="2653807" cy="1278623"/>
              </a:xfrm>
            </p:grpSpPr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03CBAF48-B398-470A-8649-C147224276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67" t="69275" r="84088" b="17705"/>
                <a:stretch/>
              </p:blipFill>
              <p:spPr>
                <a:xfrm>
                  <a:off x="3164375" y="3132456"/>
                  <a:ext cx="835051" cy="676662"/>
                </a:xfrm>
                <a:prstGeom prst="rect">
                  <a:avLst/>
                </a:prstGeom>
                <a:ln w="19050">
                  <a:solidFill>
                    <a:srgbClr val="757677"/>
                  </a:solidFill>
                  <a:prstDash val="sysDash"/>
                </a:ln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8FED256F-413C-423A-8B07-8E2E24E94A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10" t="45652" r="85229" b="39534"/>
                <a:stretch/>
              </p:blipFill>
              <p:spPr>
                <a:xfrm>
                  <a:off x="4184457" y="3135758"/>
                  <a:ext cx="840417" cy="697345"/>
                </a:xfrm>
                <a:prstGeom prst="rect">
                  <a:avLst/>
                </a:prstGeom>
              </p:spPr>
            </p:pic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5B7AFA3B-125D-4ADF-897D-73B0E6223D6A}"/>
                    </a:ext>
                  </a:extLst>
                </p:cNvPr>
                <p:cNvGrpSpPr/>
                <p:nvPr/>
              </p:nvGrpSpPr>
              <p:grpSpPr>
                <a:xfrm>
                  <a:off x="2989971" y="2806717"/>
                  <a:ext cx="2194560" cy="1224886"/>
                  <a:chOff x="-74730" y="3505477"/>
                  <a:chExt cx="1885950" cy="1394358"/>
                </a:xfrm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D9CE226C-C6C9-4F8A-9C2A-2B54967E3B21}"/>
                      </a:ext>
                    </a:extLst>
                  </p:cNvPr>
                  <p:cNvSpPr/>
                  <p:nvPr/>
                </p:nvSpPr>
                <p:spPr>
                  <a:xfrm>
                    <a:off x="-74730" y="3546647"/>
                    <a:ext cx="1885950" cy="1353188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7CB509A2-457A-47E0-992F-D7DB32FA49B1}"/>
                      </a:ext>
                    </a:extLst>
                  </p:cNvPr>
                  <p:cNvSpPr txBox="1"/>
                  <p:nvPr/>
                </p:nvSpPr>
                <p:spPr>
                  <a:xfrm>
                    <a:off x="55622" y="3505477"/>
                    <a:ext cx="1670396" cy="3853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Model disease</a:t>
                    </a:r>
                  </a:p>
                </p:txBody>
              </p:sp>
            </p:grp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5B05BE66-DC0F-4D86-A03A-183B0269216C}"/>
                    </a:ext>
                  </a:extLst>
                </p:cNvPr>
                <p:cNvSpPr txBox="1"/>
                <p:nvPr/>
              </p:nvSpPr>
              <p:spPr>
                <a:xfrm>
                  <a:off x="3182752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EMOD</a:t>
                  </a: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C6A625A9-4DBA-4CBC-822D-79E75C97B62E}"/>
                    </a:ext>
                  </a:extLst>
                </p:cNvPr>
                <p:cNvSpPr txBox="1"/>
                <p:nvPr/>
              </p:nvSpPr>
              <p:spPr>
                <a:xfrm>
                  <a:off x="4322633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CMS</a:t>
                  </a:r>
                </a:p>
              </p:txBody>
            </p:sp>
          </p:grp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9D5FB2F-9D36-4461-A837-10EC5942F16F}"/>
                </a:ext>
              </a:extLst>
            </p:cNvPr>
            <p:cNvGrpSpPr/>
            <p:nvPr/>
          </p:nvGrpSpPr>
          <p:grpSpPr>
            <a:xfrm>
              <a:off x="6370090" y="1427723"/>
              <a:ext cx="2194560" cy="1188720"/>
              <a:chOff x="6370090" y="1427723"/>
              <a:chExt cx="2194560" cy="1188720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4638A3CD-194E-402A-8F68-6DCCF320BB4D}"/>
                  </a:ext>
                </a:extLst>
              </p:cNvPr>
              <p:cNvGrpSpPr/>
              <p:nvPr/>
            </p:nvGrpSpPr>
            <p:grpSpPr>
              <a:xfrm>
                <a:off x="6370090" y="1427723"/>
                <a:ext cx="2194560" cy="1188720"/>
                <a:chOff x="6243961" y="1211307"/>
                <a:chExt cx="1666961" cy="840810"/>
              </a:xfrm>
            </p:grpSpPr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17EE7411-C31F-46D6-8A24-6CBA885DF876}"/>
                    </a:ext>
                  </a:extLst>
                </p:cNvPr>
                <p:cNvGrpSpPr/>
                <p:nvPr/>
              </p:nvGrpSpPr>
              <p:grpSpPr>
                <a:xfrm>
                  <a:off x="6243961" y="1211307"/>
                  <a:ext cx="1666961" cy="840810"/>
                  <a:chOff x="2162178" y="2057012"/>
                  <a:chExt cx="1885950" cy="1133475"/>
                </a:xfrm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C9C20DC5-E678-43F5-A41B-1A9F76D6C4BD}"/>
                      </a:ext>
                    </a:extLst>
                  </p:cNvPr>
                  <p:cNvSpPr/>
                  <p:nvPr/>
                </p:nvSpPr>
                <p:spPr>
                  <a:xfrm>
                    <a:off x="2162178" y="2057012"/>
                    <a:ext cx="1885950" cy="1133475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14" name="TextBox 113">
                    <a:extLst>
                      <a:ext uri="{FF2B5EF4-FFF2-40B4-BE49-F238E27FC236}">
                        <a16:creationId xmlns:a16="http://schemas.microsoft.com/office/drawing/2014/main" id="{E3FA0DF4-234C-4AEB-B674-03F66BE242E2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310" y="2067371"/>
                    <a:ext cx="1792818" cy="3228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Manage simulations</a:t>
                    </a:r>
                  </a:p>
                </p:txBody>
              </p:sp>
            </p:grpSp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5B553FF7-1960-4B85-AFE8-C4C6F91EB9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82933" y="1455823"/>
                  <a:ext cx="1236040" cy="546284"/>
                </a:xfrm>
                <a:prstGeom prst="rect">
                  <a:avLst/>
                </a:prstGeom>
              </p:spPr>
            </p:pic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098A7AB-7097-41B6-BD5F-4E3E5C10DA56}"/>
                  </a:ext>
                </a:extLst>
              </p:cNvPr>
              <p:cNvSpPr txBox="1"/>
              <p:nvPr/>
            </p:nvSpPr>
            <p:spPr>
              <a:xfrm>
                <a:off x="7009623" y="1770669"/>
                <a:ext cx="1053622" cy="338554"/>
              </a:xfrm>
              <a:prstGeom prst="rect">
                <a:avLst/>
              </a:prstGeom>
              <a:solidFill>
                <a:srgbClr val="E6E7E9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274A4"/>
                    </a:solidFill>
                  </a:rPr>
                  <a:t>COMPS UI</a:t>
                </a:r>
              </a:p>
            </p:txBody>
          </p:sp>
        </p:grpSp>
      </p:grp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C62047F8-8C72-4072-B667-F1204C9A08B2}"/>
              </a:ext>
            </a:extLst>
          </p:cNvPr>
          <p:cNvSpPr/>
          <p:nvPr/>
        </p:nvSpPr>
        <p:spPr>
          <a:xfrm>
            <a:off x="600359" y="4601606"/>
            <a:ext cx="2355389" cy="1308979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E4D3F029-255C-45B1-9784-87998EA56668}"/>
              </a:ext>
            </a:extLst>
          </p:cNvPr>
          <p:cNvSpPr/>
          <p:nvPr/>
        </p:nvSpPr>
        <p:spPr>
          <a:xfrm>
            <a:off x="8959136" y="3413026"/>
            <a:ext cx="1061756" cy="61011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AF19A836-11B6-41DE-8EAC-859379E74814}"/>
              </a:ext>
            </a:extLst>
          </p:cNvPr>
          <p:cNvSpPr/>
          <p:nvPr/>
        </p:nvSpPr>
        <p:spPr>
          <a:xfrm>
            <a:off x="9165388" y="4537192"/>
            <a:ext cx="2355389" cy="1308979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D2585D5F-E134-48CC-879D-D8950E04D172}"/>
              </a:ext>
            </a:extLst>
          </p:cNvPr>
          <p:cNvSpPr/>
          <p:nvPr/>
        </p:nvSpPr>
        <p:spPr>
          <a:xfrm>
            <a:off x="3212774" y="3091256"/>
            <a:ext cx="950495" cy="93794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65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C750ED-3ADC-460C-A95C-26A0BB5BEB3E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Additional tools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A12A3B6-BAA0-4F2D-8B2B-5C466BF623CE}"/>
              </a:ext>
            </a:extLst>
          </p:cNvPr>
          <p:cNvGrpSpPr/>
          <p:nvPr/>
        </p:nvGrpSpPr>
        <p:grpSpPr>
          <a:xfrm>
            <a:off x="700507" y="1499912"/>
            <a:ext cx="10763772" cy="4350544"/>
            <a:chOff x="699549" y="1427723"/>
            <a:chExt cx="10763772" cy="4350544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1356AEC-5B10-456A-BF49-039E5AEC430D}"/>
                </a:ext>
              </a:extLst>
            </p:cNvPr>
            <p:cNvCxnSpPr>
              <a:cxnSpLocks/>
              <a:stCxn id="102" idx="3"/>
              <a:endCxn id="60" idx="1"/>
            </p:cNvCxnSpPr>
            <p:nvPr/>
          </p:nvCxnSpPr>
          <p:spPr>
            <a:xfrm flipV="1">
              <a:off x="5854093" y="2022083"/>
              <a:ext cx="515997" cy="9649"/>
            </a:xfrm>
            <a:prstGeom prst="straightConnector1">
              <a:avLst/>
            </a:prstGeom>
            <a:ln w="19050">
              <a:solidFill>
                <a:srgbClr val="5B5C5E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6566274-27DE-4F35-980B-0F0B433BDADB}"/>
                </a:ext>
              </a:extLst>
            </p:cNvPr>
            <p:cNvGrpSpPr/>
            <p:nvPr/>
          </p:nvGrpSpPr>
          <p:grpSpPr>
            <a:xfrm>
              <a:off x="699549" y="1448656"/>
              <a:ext cx="10763772" cy="4329611"/>
              <a:chOff x="699549" y="1448656"/>
              <a:chExt cx="10763772" cy="4329611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57168E3-55B9-47F4-9FCF-ECB6BD70CCEE}"/>
                  </a:ext>
                </a:extLst>
              </p:cNvPr>
              <p:cNvGrpSpPr/>
              <p:nvPr/>
            </p:nvGrpSpPr>
            <p:grpSpPr>
              <a:xfrm>
                <a:off x="3720515" y="1448656"/>
                <a:ext cx="2194560" cy="1214346"/>
                <a:chOff x="4137433" y="1211307"/>
                <a:chExt cx="1714606" cy="875559"/>
              </a:xfrm>
            </p:grpSpPr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7F4AF6FC-C3D1-4A9C-AD5E-39AB96D45A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4175833" y="1543210"/>
                  <a:ext cx="521664" cy="475619"/>
                </a:xfrm>
                <a:prstGeom prst="rect">
                  <a:avLst/>
                </a:prstGeom>
              </p:spPr>
            </p:pic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B22F7A00-2BA0-4C16-838E-2F532DF51647}"/>
                    </a:ext>
                  </a:extLst>
                </p:cNvPr>
                <p:cNvGrpSpPr/>
                <p:nvPr/>
              </p:nvGrpSpPr>
              <p:grpSpPr>
                <a:xfrm>
                  <a:off x="4137433" y="1211307"/>
                  <a:ext cx="1679437" cy="840810"/>
                  <a:chOff x="-1324611" y="-1995378"/>
                  <a:chExt cx="1679437" cy="1133475"/>
                </a:xfrm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25F43FF7-2742-444E-BC19-99A40E5EFED0}"/>
                      </a:ext>
                    </a:extLst>
                  </p:cNvPr>
                  <p:cNvSpPr/>
                  <p:nvPr/>
                </p:nvSpPr>
                <p:spPr>
                  <a:xfrm>
                    <a:off x="-1324611" y="-1995378"/>
                    <a:ext cx="1666961" cy="1133475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26882607-EE9B-4D55-A9CA-A795F1F0E18B}"/>
                      </a:ext>
                    </a:extLst>
                  </p:cNvPr>
                  <p:cNvSpPr txBox="1"/>
                  <p:nvPr/>
                </p:nvSpPr>
                <p:spPr>
                  <a:xfrm>
                    <a:off x="-1324611" y="-1995378"/>
                    <a:ext cx="1679437" cy="568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Create, calibrate, run simulations</a:t>
                    </a:r>
                  </a:p>
                </p:txBody>
              </p:sp>
            </p:grp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6DEF64B0-7DA2-448D-8DEC-9E6F937FBECA}"/>
                    </a:ext>
                  </a:extLst>
                </p:cNvPr>
                <p:cNvSpPr txBox="1"/>
                <p:nvPr/>
              </p:nvSpPr>
              <p:spPr>
                <a:xfrm>
                  <a:off x="4609278" y="1611405"/>
                  <a:ext cx="553462" cy="421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F88CEE83-7CB1-44B8-B00B-9E7ACDEA0F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219" t="56812" r="51078" b="22032"/>
                <a:stretch/>
              </p:blipFill>
              <p:spPr>
                <a:xfrm>
                  <a:off x="5291632" y="1379254"/>
                  <a:ext cx="441777" cy="632262"/>
                </a:xfrm>
                <a:prstGeom prst="rect">
                  <a:avLst/>
                </a:prstGeom>
              </p:spPr>
            </p:pic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D8573A09-910D-4ACD-84ED-4276CC0A40AA}"/>
                    </a:ext>
                  </a:extLst>
                </p:cNvPr>
                <p:cNvSpPr txBox="1"/>
                <p:nvPr/>
              </p:nvSpPr>
              <p:spPr>
                <a:xfrm>
                  <a:off x="5309873" y="1856034"/>
                  <a:ext cx="54216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COMPS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C319F14B-4C12-4B51-851E-444E45D76A16}"/>
                  </a:ext>
                </a:extLst>
              </p:cNvPr>
              <p:cNvGrpSpPr/>
              <p:nvPr/>
            </p:nvGrpSpPr>
            <p:grpSpPr>
              <a:xfrm>
                <a:off x="7901699" y="2787551"/>
                <a:ext cx="2194560" cy="1188720"/>
                <a:chOff x="6868580" y="2322500"/>
                <a:chExt cx="1767486" cy="1003795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86E42705-BEF8-46EF-8E05-39398CF6A1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6868580" y="2765472"/>
                  <a:ext cx="521664" cy="475619"/>
                </a:xfrm>
                <a:prstGeom prst="rect">
                  <a:avLst/>
                </a:prstGeom>
              </p:spPr>
            </p:pic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F2DE109E-A147-45E9-B70B-505F94A41FB5}"/>
                    </a:ext>
                  </a:extLst>
                </p:cNvPr>
                <p:cNvSpPr txBox="1"/>
                <p:nvPr/>
              </p:nvSpPr>
              <p:spPr>
                <a:xfrm>
                  <a:off x="7778465" y="2322501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Visualize data</a:t>
                  </a: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21578983-D879-48D5-BAF1-FCA11AB1BA7F}"/>
                    </a:ext>
                  </a:extLst>
                </p:cNvPr>
                <p:cNvSpPr/>
                <p:nvPr/>
              </p:nvSpPr>
              <p:spPr>
                <a:xfrm>
                  <a:off x="7730289" y="2322502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BF7CE900-298D-4F70-94E2-D6F7A6D0787C}"/>
                    </a:ext>
                  </a:extLst>
                </p:cNvPr>
                <p:cNvSpPr txBox="1"/>
                <p:nvPr/>
              </p:nvSpPr>
              <p:spPr>
                <a:xfrm>
                  <a:off x="6944984" y="2322500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Analyze data</a:t>
                  </a: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E2D56484-C1F6-42D9-BEC4-6724B2526D0E}"/>
                    </a:ext>
                  </a:extLst>
                </p:cNvPr>
                <p:cNvSpPr/>
                <p:nvPr/>
              </p:nvSpPr>
              <p:spPr>
                <a:xfrm>
                  <a:off x="6896808" y="2322501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A8ED7E2E-3CF5-4D17-AC17-FC133FD738A4}"/>
                    </a:ext>
                  </a:extLst>
                </p:cNvPr>
                <p:cNvSpPr txBox="1"/>
                <p:nvPr/>
              </p:nvSpPr>
              <p:spPr>
                <a:xfrm>
                  <a:off x="7256030" y="2817946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F180D25E-B895-44B6-901D-73949C3063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26679"/>
                <a:stretch/>
              </p:blipFill>
              <p:spPr>
                <a:xfrm>
                  <a:off x="7751418" y="2848233"/>
                  <a:ext cx="377854" cy="339538"/>
                </a:xfrm>
                <a:prstGeom prst="rect">
                  <a:avLst/>
                </a:prstGeom>
              </p:spPr>
            </p:pic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CCA7A2A9-45AC-4B48-BD0F-4A95CC24B458}"/>
                    </a:ext>
                  </a:extLst>
                </p:cNvPr>
                <p:cNvSpPr txBox="1"/>
                <p:nvPr/>
              </p:nvSpPr>
              <p:spPr>
                <a:xfrm>
                  <a:off x="8082604" y="2817947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Vis-Tools</a:t>
                  </a: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6C5DC47-6284-4AD3-AD0B-2134670E3951}"/>
                  </a:ext>
                </a:extLst>
              </p:cNvPr>
              <p:cNvGrpSpPr/>
              <p:nvPr/>
            </p:nvGrpSpPr>
            <p:grpSpPr>
              <a:xfrm>
                <a:off x="699549" y="4589547"/>
                <a:ext cx="2194560" cy="1188720"/>
                <a:chOff x="1771050" y="4354688"/>
                <a:chExt cx="1854481" cy="118598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8CAEB7A-1ECB-4290-98D9-EA696EE18E5B}"/>
                    </a:ext>
                  </a:extLst>
                </p:cNvPr>
                <p:cNvSpPr/>
                <p:nvPr/>
              </p:nvSpPr>
              <p:spPr>
                <a:xfrm>
                  <a:off x="1771050" y="4354688"/>
                  <a:ext cx="1854481" cy="118598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EDC90176-C2F4-4BF4-BA87-6C7CECBAF393}"/>
                    </a:ext>
                  </a:extLst>
                </p:cNvPr>
                <p:cNvSpPr txBox="1"/>
                <p:nvPr/>
              </p:nvSpPr>
              <p:spPr>
                <a:xfrm>
                  <a:off x="1862539" y="4402947"/>
                  <a:ext cx="1739835" cy="3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Learn the model</a:t>
                  </a:r>
                </a:p>
              </p:txBody>
            </p:sp>
            <p:pic>
              <p:nvPicPr>
                <p:cNvPr id="87" name="Graphic 86" descr="Help">
                  <a:extLst>
                    <a:ext uri="{FF2B5EF4-FFF2-40B4-BE49-F238E27FC236}">
                      <a16:creationId xmlns:a16="http://schemas.microsoft.com/office/drawing/2014/main" id="{4298587F-087D-43F7-9DBE-476AECFCFD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380" y="4710734"/>
                  <a:ext cx="658756" cy="719174"/>
                </a:xfrm>
                <a:prstGeom prst="rect">
                  <a:avLst/>
                </a:prstGeom>
              </p:spPr>
            </p:pic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70D48FB-607B-4351-9311-FB5AA27D01E6}"/>
                    </a:ext>
                  </a:extLst>
                </p:cNvPr>
                <p:cNvSpPr txBox="1"/>
                <p:nvPr/>
              </p:nvSpPr>
              <p:spPr>
                <a:xfrm>
                  <a:off x="2449802" y="4882104"/>
                  <a:ext cx="1116414" cy="325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rgbClr val="1274A4"/>
                      </a:solidFill>
                    </a:rPr>
                    <a:t>QuickStart</a:t>
                  </a:r>
                  <a:endParaRPr lang="en-US" sz="1600" b="1" dirty="0">
                    <a:solidFill>
                      <a:srgbClr val="1274A4"/>
                    </a:solidFill>
                  </a:endParaRPr>
                </a:p>
              </p:txBody>
            </p:sp>
          </p:grp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3E19F27C-C120-4A91-ACF4-A6D73C69F576}"/>
                  </a:ext>
                </a:extLst>
              </p:cNvPr>
              <p:cNvSpPr/>
              <p:nvPr/>
            </p:nvSpPr>
            <p:spPr>
              <a:xfrm rot="8482740" flipH="1">
                <a:off x="2085680" y="3807745"/>
                <a:ext cx="1024525" cy="1112338"/>
              </a:xfrm>
              <a:prstGeom prst="arc">
                <a:avLst>
                  <a:gd name="adj1" fmla="val 16200000"/>
                  <a:gd name="adj2" fmla="val 21371160"/>
                </a:avLst>
              </a:prstGeom>
              <a:ln w="28575">
                <a:solidFill>
                  <a:srgbClr val="5B5C5E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14E159EB-C903-4855-8252-82A0AD11906D}"/>
                  </a:ext>
                </a:extLst>
              </p:cNvPr>
              <p:cNvSpPr/>
              <p:nvPr/>
            </p:nvSpPr>
            <p:spPr>
              <a:xfrm rot="15625894">
                <a:off x="3245212" y="1959610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13B93F51-F702-4CEC-A446-189395475576}"/>
                  </a:ext>
                </a:extLst>
              </p:cNvPr>
              <p:cNvSpPr/>
              <p:nvPr/>
            </p:nvSpPr>
            <p:spPr>
              <a:xfrm rot="1230548">
                <a:off x="8048173" y="2005252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68F08E51-CAA8-4DC4-8AEF-BA93B36B3855}"/>
                  </a:ext>
                </a:extLst>
              </p:cNvPr>
              <p:cNvGrpSpPr/>
              <p:nvPr/>
            </p:nvGrpSpPr>
            <p:grpSpPr>
              <a:xfrm>
                <a:off x="9268761" y="4523821"/>
                <a:ext cx="2194560" cy="1188720"/>
                <a:chOff x="9220057" y="4485207"/>
                <a:chExt cx="2194560" cy="1188720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1046E7C7-4794-454D-8CEB-A8FFCABCB3AB}"/>
                    </a:ext>
                  </a:extLst>
                </p:cNvPr>
                <p:cNvGrpSpPr/>
                <p:nvPr/>
              </p:nvGrpSpPr>
              <p:grpSpPr>
                <a:xfrm>
                  <a:off x="9220057" y="4485207"/>
                  <a:ext cx="2194560" cy="1188720"/>
                  <a:chOff x="2422115" y="3874122"/>
                  <a:chExt cx="1666961" cy="840810"/>
                </a:xfrm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466C1CB1-DE7E-4895-BF61-831E2E51BB23}"/>
                      </a:ext>
                    </a:extLst>
                  </p:cNvPr>
                  <p:cNvSpPr/>
                  <p:nvPr/>
                </p:nvSpPr>
                <p:spPr>
                  <a:xfrm>
                    <a:off x="2422115" y="3874122"/>
                    <a:ext cx="1666961" cy="840810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C6DC19FB-7533-43EC-B8FE-7EE22B208EF6}"/>
                      </a:ext>
                    </a:extLst>
                  </p:cNvPr>
                  <p:cNvSpPr txBox="1"/>
                  <p:nvPr/>
                </p:nvSpPr>
                <p:spPr>
                  <a:xfrm>
                    <a:off x="2506632" y="3882304"/>
                    <a:ext cx="1582444" cy="2394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 risk maps</a:t>
                    </a: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A62296C9-7D00-4BF9-877C-927518D54605}"/>
                      </a:ext>
                    </a:extLst>
                  </p:cNvPr>
                  <p:cNvSpPr txBox="1"/>
                  <p:nvPr/>
                </p:nvSpPr>
                <p:spPr>
                  <a:xfrm>
                    <a:off x="3102296" y="4253516"/>
                    <a:ext cx="83987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1274A4"/>
                        </a:solidFill>
                      </a:rPr>
                      <a:t>Risk Map</a:t>
                    </a:r>
                  </a:p>
                </p:txBody>
              </p:sp>
            </p:grp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7497C116-3BE0-4E2A-AE6F-BE6BEA78C1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6659" t="12596" r="7465" b="79041"/>
                <a:stretch/>
              </p:blipFill>
              <p:spPr>
                <a:xfrm>
                  <a:off x="9386369" y="4832834"/>
                  <a:ext cx="818788" cy="674755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7E2DD80A-7C27-441D-9A47-73FDDFC437FD}"/>
                  </a:ext>
                </a:extLst>
              </p:cNvPr>
              <p:cNvGrpSpPr/>
              <p:nvPr/>
            </p:nvGrpSpPr>
            <p:grpSpPr>
              <a:xfrm>
                <a:off x="5078716" y="2961112"/>
                <a:ext cx="1949554" cy="2161599"/>
                <a:chOff x="5678863" y="2931239"/>
                <a:chExt cx="1949554" cy="2161599"/>
              </a:xfrm>
            </p:grpSpPr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6A7EDE73-79EB-4036-A05F-8E02522D25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076" t="64049" r="84511" b="15095"/>
                <a:stretch/>
              </p:blipFill>
              <p:spPr>
                <a:xfrm>
                  <a:off x="5678863" y="2931239"/>
                  <a:ext cx="1949554" cy="1979683"/>
                </a:xfrm>
                <a:prstGeom prst="rect">
                  <a:avLst/>
                </a:prstGeom>
              </p:spPr>
            </p:pic>
            <p:pic>
              <p:nvPicPr>
                <p:cNvPr id="79" name="Graphic 78" descr="User">
                  <a:extLst>
                    <a:ext uri="{FF2B5EF4-FFF2-40B4-BE49-F238E27FC236}">
                      <a16:creationId xmlns:a16="http://schemas.microsoft.com/office/drawing/2014/main" id="{E8DF41C2-BEAD-4367-B2DD-5CEE86A8AA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00838" y="3658610"/>
                  <a:ext cx="1434228" cy="1434228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EA6649D0-C745-487A-AD7A-D1BBD5E56E6B}"/>
                  </a:ext>
                </a:extLst>
              </p:cNvPr>
              <p:cNvGrpSpPr/>
              <p:nvPr/>
            </p:nvGrpSpPr>
            <p:grpSpPr>
              <a:xfrm>
                <a:off x="2084720" y="2750671"/>
                <a:ext cx="2653807" cy="1278623"/>
                <a:chOff x="2989971" y="2806717"/>
                <a:chExt cx="2653807" cy="1278623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2B18693B-4881-4DA6-8D0B-8BF44BBF47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67" t="69275" r="84088" b="17705"/>
                <a:stretch/>
              </p:blipFill>
              <p:spPr>
                <a:xfrm>
                  <a:off x="3164375" y="3132456"/>
                  <a:ext cx="835051" cy="676662"/>
                </a:xfrm>
                <a:prstGeom prst="rect">
                  <a:avLst/>
                </a:prstGeom>
                <a:ln w="19050">
                  <a:solidFill>
                    <a:srgbClr val="757677"/>
                  </a:solidFill>
                  <a:prstDash val="sysDash"/>
                </a:ln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C77168E1-1C3F-42B9-BB8E-C566C075FF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10" t="45652" r="85229" b="39534"/>
                <a:stretch/>
              </p:blipFill>
              <p:spPr>
                <a:xfrm>
                  <a:off x="4184457" y="3135758"/>
                  <a:ext cx="840417" cy="697345"/>
                </a:xfrm>
                <a:prstGeom prst="rect">
                  <a:avLst/>
                </a:prstGeom>
              </p:spPr>
            </p:pic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BD29F8CD-1A41-4CEB-BFC1-D921D4A3206C}"/>
                    </a:ext>
                  </a:extLst>
                </p:cNvPr>
                <p:cNvGrpSpPr/>
                <p:nvPr/>
              </p:nvGrpSpPr>
              <p:grpSpPr>
                <a:xfrm>
                  <a:off x="2989971" y="2806717"/>
                  <a:ext cx="2194560" cy="1224886"/>
                  <a:chOff x="-74730" y="3505477"/>
                  <a:chExt cx="1885950" cy="1394358"/>
                </a:xfrm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A62B731A-1634-45BC-8304-AF26350E760C}"/>
                      </a:ext>
                    </a:extLst>
                  </p:cNvPr>
                  <p:cNvSpPr/>
                  <p:nvPr/>
                </p:nvSpPr>
                <p:spPr>
                  <a:xfrm>
                    <a:off x="-74730" y="3546647"/>
                    <a:ext cx="1885950" cy="1353188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069C8E45-D0E9-44B0-AEB9-4917EEF2F055}"/>
                      </a:ext>
                    </a:extLst>
                  </p:cNvPr>
                  <p:cNvSpPr txBox="1"/>
                  <p:nvPr/>
                </p:nvSpPr>
                <p:spPr>
                  <a:xfrm>
                    <a:off x="55622" y="3505477"/>
                    <a:ext cx="1670396" cy="3853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Model disease</a:t>
                    </a:r>
                  </a:p>
                </p:txBody>
              </p:sp>
            </p:grp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F9A36AEB-C32A-409A-821A-DCC8269B5017}"/>
                    </a:ext>
                  </a:extLst>
                </p:cNvPr>
                <p:cNvSpPr txBox="1"/>
                <p:nvPr/>
              </p:nvSpPr>
              <p:spPr>
                <a:xfrm>
                  <a:off x="3182752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EMOD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66C0C15-A491-4C24-9965-15EE916BB318}"/>
                    </a:ext>
                  </a:extLst>
                </p:cNvPr>
                <p:cNvSpPr txBox="1"/>
                <p:nvPr/>
              </p:nvSpPr>
              <p:spPr>
                <a:xfrm>
                  <a:off x="4322633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CMS</a:t>
                  </a:r>
                </a:p>
              </p:txBody>
            </p: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5ED28AD-A712-4BA4-8D7B-3F8E6E0CA95A}"/>
                </a:ext>
              </a:extLst>
            </p:cNvPr>
            <p:cNvGrpSpPr/>
            <p:nvPr/>
          </p:nvGrpSpPr>
          <p:grpSpPr>
            <a:xfrm>
              <a:off x="6370090" y="1427723"/>
              <a:ext cx="2194560" cy="1188720"/>
              <a:chOff x="6370090" y="1427723"/>
              <a:chExt cx="2194560" cy="1188720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7770DFA-39DF-4AEF-B19F-4EBE14564CBD}"/>
                  </a:ext>
                </a:extLst>
              </p:cNvPr>
              <p:cNvGrpSpPr/>
              <p:nvPr/>
            </p:nvGrpSpPr>
            <p:grpSpPr>
              <a:xfrm>
                <a:off x="6370090" y="1427723"/>
                <a:ext cx="2194560" cy="1188720"/>
                <a:chOff x="6243961" y="1211307"/>
                <a:chExt cx="1666961" cy="840810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FC143DFC-6493-4231-929B-B0633A41D537}"/>
                    </a:ext>
                  </a:extLst>
                </p:cNvPr>
                <p:cNvGrpSpPr/>
                <p:nvPr/>
              </p:nvGrpSpPr>
              <p:grpSpPr>
                <a:xfrm>
                  <a:off x="6243961" y="1211307"/>
                  <a:ext cx="1666961" cy="840810"/>
                  <a:chOff x="2162178" y="2057012"/>
                  <a:chExt cx="1885950" cy="1133475"/>
                </a:xfrm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0DB85BF2-3D89-409B-B53E-6C288F5F9977}"/>
                      </a:ext>
                    </a:extLst>
                  </p:cNvPr>
                  <p:cNvSpPr/>
                  <p:nvPr/>
                </p:nvSpPr>
                <p:spPr>
                  <a:xfrm>
                    <a:off x="2162178" y="2057012"/>
                    <a:ext cx="1885950" cy="1133475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D7E53B3A-14DB-46AD-B42E-6FDE9829DEDD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310" y="2067371"/>
                    <a:ext cx="1792818" cy="3228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Manage simulations</a:t>
                    </a:r>
                  </a:p>
                </p:txBody>
              </p:sp>
            </p:grp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56A72884-46D3-4C68-B19A-9E7152BFB6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82933" y="1455823"/>
                  <a:ext cx="1236040" cy="546284"/>
                </a:xfrm>
                <a:prstGeom prst="rect">
                  <a:avLst/>
                </a:prstGeom>
              </p:spPr>
            </p:pic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039E478-8567-4CEA-91AB-061BBC508A7C}"/>
                  </a:ext>
                </a:extLst>
              </p:cNvPr>
              <p:cNvSpPr txBox="1"/>
              <p:nvPr/>
            </p:nvSpPr>
            <p:spPr>
              <a:xfrm>
                <a:off x="7009623" y="1770669"/>
                <a:ext cx="1053622" cy="338554"/>
              </a:xfrm>
              <a:prstGeom prst="rect">
                <a:avLst/>
              </a:prstGeom>
              <a:solidFill>
                <a:srgbClr val="E6E7E9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274A4"/>
                    </a:solidFill>
                  </a:rPr>
                  <a:t>COMPS UI</a:t>
                </a:r>
              </a:p>
            </p:txBody>
          </p:sp>
        </p:grp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36AF483-88F6-4F88-B5CE-4E05BAA9EF74}"/>
              </a:ext>
            </a:extLst>
          </p:cNvPr>
          <p:cNvSpPr/>
          <p:nvPr/>
        </p:nvSpPr>
        <p:spPr>
          <a:xfrm>
            <a:off x="600359" y="4601606"/>
            <a:ext cx="2355389" cy="1308979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88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EA246B-470F-4435-9454-6ACF02F20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148" y="1163781"/>
            <a:ext cx="7765091" cy="53835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QuickStart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09A8C-7AD7-4D9E-A250-8A7E0333B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29" y="1535528"/>
            <a:ext cx="4331211" cy="3901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4F5792-58BB-4789-B5D5-B06878C69ECD}"/>
              </a:ext>
            </a:extLst>
          </p:cNvPr>
          <p:cNvSpPr txBox="1"/>
          <p:nvPr/>
        </p:nvSpPr>
        <p:spPr>
          <a:xfrm>
            <a:off x="8435837" y="1966457"/>
            <a:ext cx="184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ED7D31"/>
                </a:solidFill>
              </a:rPr>
              <a:t>Graphs update dynamically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1B24B-1E67-47FE-9241-6AEB6C4DB441}"/>
              </a:ext>
            </a:extLst>
          </p:cNvPr>
          <p:cNvSpPr txBox="1"/>
          <p:nvPr/>
        </p:nvSpPr>
        <p:spPr>
          <a:xfrm>
            <a:off x="9770875" y="5161502"/>
            <a:ext cx="1450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ED7D31"/>
                </a:solidFill>
              </a:rPr>
              <a:t>JSON input files update dynamically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B68E3-49D8-421B-B889-83877EACB4E8}"/>
              </a:ext>
            </a:extLst>
          </p:cNvPr>
          <p:cNvSpPr txBox="1"/>
          <p:nvPr/>
        </p:nvSpPr>
        <p:spPr>
          <a:xfrm>
            <a:off x="2089314" y="5668842"/>
            <a:ext cx="270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ED7D31"/>
                </a:solidFill>
              </a:rPr>
              <a:t>Explore the function of related sets of parameters</a:t>
            </a:r>
          </a:p>
        </p:txBody>
      </p:sp>
    </p:spTree>
    <p:extLst>
      <p:ext uri="{BB962C8B-B14F-4D97-AF65-F5344CB8AC3E}">
        <p14:creationId xmlns:p14="http://schemas.microsoft.com/office/powerpoint/2010/main" val="1542765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EA246B-470F-4435-9454-6ACF02F20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148" y="1163781"/>
            <a:ext cx="7765091" cy="53835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5864B4-ABD4-4ECD-8283-CA5BDC0E84C5}"/>
              </a:ext>
            </a:extLst>
          </p:cNvPr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A47368-B331-4FF6-8EE4-28288F50B902}"/>
              </a:ext>
            </a:extLst>
          </p:cNvPr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223FA-9FCE-49C2-9A2E-906C82C25601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QuickStart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09A8C-7AD7-4D9E-A250-8A7E0333B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29" y="1535528"/>
            <a:ext cx="4331211" cy="3901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4F5792-58BB-4789-B5D5-B06878C69ECD}"/>
              </a:ext>
            </a:extLst>
          </p:cNvPr>
          <p:cNvSpPr txBox="1"/>
          <p:nvPr/>
        </p:nvSpPr>
        <p:spPr>
          <a:xfrm>
            <a:off x="8435837" y="1966457"/>
            <a:ext cx="184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ED7D31"/>
                </a:solidFill>
              </a:rPr>
              <a:t>Graphs update dynamically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B68E3-49D8-421B-B889-83877EACB4E8}"/>
              </a:ext>
            </a:extLst>
          </p:cNvPr>
          <p:cNvSpPr txBox="1"/>
          <p:nvPr/>
        </p:nvSpPr>
        <p:spPr>
          <a:xfrm>
            <a:off x="2089314" y="5668842"/>
            <a:ext cx="270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ED7D31"/>
                </a:solidFill>
              </a:rPr>
              <a:t>Explore the function of related sets of parameters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438CE-2042-4C15-8B33-ED72314D5A81}"/>
              </a:ext>
            </a:extLst>
          </p:cNvPr>
          <p:cNvSpPr txBox="1"/>
          <p:nvPr/>
        </p:nvSpPr>
        <p:spPr>
          <a:xfrm>
            <a:off x="7756682" y="4975039"/>
            <a:ext cx="413951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Breakout session, today at 11</a:t>
            </a:r>
          </a:p>
        </p:txBody>
      </p:sp>
    </p:spTree>
    <p:extLst>
      <p:ext uri="{BB962C8B-B14F-4D97-AF65-F5344CB8AC3E}">
        <p14:creationId xmlns:p14="http://schemas.microsoft.com/office/powerpoint/2010/main" val="753396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C750ED-3ADC-460C-A95C-26A0BB5BEB3E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Additional tools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D66A17-7641-4CD4-B70E-CD83262171F6}"/>
              </a:ext>
            </a:extLst>
          </p:cNvPr>
          <p:cNvGrpSpPr/>
          <p:nvPr/>
        </p:nvGrpSpPr>
        <p:grpSpPr>
          <a:xfrm>
            <a:off x="700507" y="1499912"/>
            <a:ext cx="10763772" cy="4350544"/>
            <a:chOff x="699549" y="1427723"/>
            <a:chExt cx="10763772" cy="4350544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DC902DE-9551-46F3-B8A2-9CA652FC94C7}"/>
                </a:ext>
              </a:extLst>
            </p:cNvPr>
            <p:cNvCxnSpPr>
              <a:cxnSpLocks/>
              <a:stCxn id="102" idx="3"/>
              <a:endCxn id="60" idx="1"/>
            </p:cNvCxnSpPr>
            <p:nvPr/>
          </p:nvCxnSpPr>
          <p:spPr>
            <a:xfrm flipV="1">
              <a:off x="5854093" y="2022083"/>
              <a:ext cx="515997" cy="9649"/>
            </a:xfrm>
            <a:prstGeom prst="straightConnector1">
              <a:avLst/>
            </a:prstGeom>
            <a:ln w="19050">
              <a:solidFill>
                <a:srgbClr val="5B5C5E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738CDC2-AF68-4C35-9CEB-D0B6BA06C45F}"/>
                </a:ext>
              </a:extLst>
            </p:cNvPr>
            <p:cNvGrpSpPr/>
            <p:nvPr/>
          </p:nvGrpSpPr>
          <p:grpSpPr>
            <a:xfrm>
              <a:off x="699549" y="1448656"/>
              <a:ext cx="10763772" cy="4329611"/>
              <a:chOff x="699549" y="1448656"/>
              <a:chExt cx="10763772" cy="4329611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798CC4D9-1413-4EC2-8F07-228DB251FC95}"/>
                  </a:ext>
                </a:extLst>
              </p:cNvPr>
              <p:cNvGrpSpPr/>
              <p:nvPr/>
            </p:nvGrpSpPr>
            <p:grpSpPr>
              <a:xfrm>
                <a:off x="3720515" y="1448656"/>
                <a:ext cx="2194560" cy="1214346"/>
                <a:chOff x="4137433" y="1211307"/>
                <a:chExt cx="1714606" cy="875559"/>
              </a:xfrm>
            </p:grpSpPr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19B8675A-922B-49BB-B580-01162174F4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4175833" y="1543210"/>
                  <a:ext cx="521664" cy="475619"/>
                </a:xfrm>
                <a:prstGeom prst="rect">
                  <a:avLst/>
                </a:prstGeom>
              </p:spPr>
            </p:pic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97D83367-7B6C-4B2F-8F7D-7C82B2DB57F4}"/>
                    </a:ext>
                  </a:extLst>
                </p:cNvPr>
                <p:cNvGrpSpPr/>
                <p:nvPr/>
              </p:nvGrpSpPr>
              <p:grpSpPr>
                <a:xfrm>
                  <a:off x="4137433" y="1211307"/>
                  <a:ext cx="1679437" cy="840810"/>
                  <a:chOff x="-1324611" y="-1995378"/>
                  <a:chExt cx="1679437" cy="1133475"/>
                </a:xfrm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45473165-7703-4EA6-A4A2-9AD0096F508D}"/>
                      </a:ext>
                    </a:extLst>
                  </p:cNvPr>
                  <p:cNvSpPr/>
                  <p:nvPr/>
                </p:nvSpPr>
                <p:spPr>
                  <a:xfrm>
                    <a:off x="-1324611" y="-1995378"/>
                    <a:ext cx="1666961" cy="1133475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7BFEAD13-E36A-4397-A95A-2711F4B45829}"/>
                      </a:ext>
                    </a:extLst>
                  </p:cNvPr>
                  <p:cNvSpPr txBox="1"/>
                  <p:nvPr/>
                </p:nvSpPr>
                <p:spPr>
                  <a:xfrm>
                    <a:off x="-1324611" y="-1995378"/>
                    <a:ext cx="1679437" cy="568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Create, calibrate, run simulations</a:t>
                    </a:r>
                  </a:p>
                </p:txBody>
              </p:sp>
            </p:grp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25972206-C952-4CA0-AAF4-F0DDEDC93477}"/>
                    </a:ext>
                  </a:extLst>
                </p:cNvPr>
                <p:cNvSpPr txBox="1"/>
                <p:nvPr/>
              </p:nvSpPr>
              <p:spPr>
                <a:xfrm>
                  <a:off x="4609278" y="1611405"/>
                  <a:ext cx="553462" cy="421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86A36240-7B72-4FF2-A68C-8956F7F452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219" t="56812" r="51078" b="22032"/>
                <a:stretch/>
              </p:blipFill>
              <p:spPr>
                <a:xfrm>
                  <a:off x="5291632" y="1379254"/>
                  <a:ext cx="441777" cy="632262"/>
                </a:xfrm>
                <a:prstGeom prst="rect">
                  <a:avLst/>
                </a:prstGeom>
              </p:spPr>
            </p:pic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AB2B6F7B-A269-4770-9D0C-21B0BF6039B1}"/>
                    </a:ext>
                  </a:extLst>
                </p:cNvPr>
                <p:cNvSpPr txBox="1"/>
                <p:nvPr/>
              </p:nvSpPr>
              <p:spPr>
                <a:xfrm>
                  <a:off x="5309873" y="1856034"/>
                  <a:ext cx="54216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COMPS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A0E367ED-F037-4BB3-B0F0-6791793E240F}"/>
                  </a:ext>
                </a:extLst>
              </p:cNvPr>
              <p:cNvGrpSpPr/>
              <p:nvPr/>
            </p:nvGrpSpPr>
            <p:grpSpPr>
              <a:xfrm>
                <a:off x="7901699" y="2787551"/>
                <a:ext cx="2194560" cy="1188720"/>
                <a:chOff x="6868580" y="2322500"/>
                <a:chExt cx="1767486" cy="1003795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89D54E72-054C-4794-BCB8-62F78B2A3D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6868580" y="2765472"/>
                  <a:ext cx="521664" cy="475619"/>
                </a:xfrm>
                <a:prstGeom prst="rect">
                  <a:avLst/>
                </a:prstGeom>
              </p:spPr>
            </p:pic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C9300A80-9587-4D72-988E-131228ADCC97}"/>
                    </a:ext>
                  </a:extLst>
                </p:cNvPr>
                <p:cNvSpPr txBox="1"/>
                <p:nvPr/>
              </p:nvSpPr>
              <p:spPr>
                <a:xfrm>
                  <a:off x="7778465" y="2322501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Visualize data</a:t>
                  </a: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63440E49-6C6F-416E-A983-01099870C262}"/>
                    </a:ext>
                  </a:extLst>
                </p:cNvPr>
                <p:cNvSpPr/>
                <p:nvPr/>
              </p:nvSpPr>
              <p:spPr>
                <a:xfrm>
                  <a:off x="7730289" y="2322502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784F5986-9AD8-4539-97BF-432145ED46E7}"/>
                    </a:ext>
                  </a:extLst>
                </p:cNvPr>
                <p:cNvSpPr txBox="1"/>
                <p:nvPr/>
              </p:nvSpPr>
              <p:spPr>
                <a:xfrm>
                  <a:off x="6944984" y="2322500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Analyze data</a:t>
                  </a: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B4A0C422-EE5E-42DA-B2AA-0CB1CAEFC310}"/>
                    </a:ext>
                  </a:extLst>
                </p:cNvPr>
                <p:cNvSpPr/>
                <p:nvPr/>
              </p:nvSpPr>
              <p:spPr>
                <a:xfrm>
                  <a:off x="6896808" y="2322501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BA2715D4-1D8F-43BB-900B-85B6413341B2}"/>
                    </a:ext>
                  </a:extLst>
                </p:cNvPr>
                <p:cNvSpPr txBox="1"/>
                <p:nvPr/>
              </p:nvSpPr>
              <p:spPr>
                <a:xfrm>
                  <a:off x="7256030" y="2817946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ECA99561-22A9-4714-9F1F-F33186D16F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26679"/>
                <a:stretch/>
              </p:blipFill>
              <p:spPr>
                <a:xfrm>
                  <a:off x="7751418" y="2848233"/>
                  <a:ext cx="377854" cy="339538"/>
                </a:xfrm>
                <a:prstGeom prst="rect">
                  <a:avLst/>
                </a:prstGeom>
              </p:spPr>
            </p:pic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CE9AD439-A8D3-4B98-BA57-D8B743B4D8FD}"/>
                    </a:ext>
                  </a:extLst>
                </p:cNvPr>
                <p:cNvSpPr txBox="1"/>
                <p:nvPr/>
              </p:nvSpPr>
              <p:spPr>
                <a:xfrm>
                  <a:off x="8082604" y="2817947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Vis-Tools</a:t>
                  </a: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02403955-8337-4563-8FEE-CD6ACD58FC30}"/>
                  </a:ext>
                </a:extLst>
              </p:cNvPr>
              <p:cNvGrpSpPr/>
              <p:nvPr/>
            </p:nvGrpSpPr>
            <p:grpSpPr>
              <a:xfrm>
                <a:off x="699549" y="4589547"/>
                <a:ext cx="2194560" cy="1188720"/>
                <a:chOff x="1771050" y="4354688"/>
                <a:chExt cx="1854481" cy="118598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B07D2504-6AA0-492D-AC2D-EF911759CA05}"/>
                    </a:ext>
                  </a:extLst>
                </p:cNvPr>
                <p:cNvSpPr/>
                <p:nvPr/>
              </p:nvSpPr>
              <p:spPr>
                <a:xfrm>
                  <a:off x="1771050" y="4354688"/>
                  <a:ext cx="1854481" cy="118598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36DA563E-E842-4C36-804F-7D0C072E65A1}"/>
                    </a:ext>
                  </a:extLst>
                </p:cNvPr>
                <p:cNvSpPr txBox="1"/>
                <p:nvPr/>
              </p:nvSpPr>
              <p:spPr>
                <a:xfrm>
                  <a:off x="1862539" y="4402947"/>
                  <a:ext cx="1739835" cy="3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Learn the model</a:t>
                  </a:r>
                </a:p>
              </p:txBody>
            </p:sp>
            <p:pic>
              <p:nvPicPr>
                <p:cNvPr id="87" name="Graphic 86" descr="Help">
                  <a:extLst>
                    <a:ext uri="{FF2B5EF4-FFF2-40B4-BE49-F238E27FC236}">
                      <a16:creationId xmlns:a16="http://schemas.microsoft.com/office/drawing/2014/main" id="{972F52F5-3B64-41CD-8B07-638D6A0FB1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380" y="4710734"/>
                  <a:ext cx="658756" cy="719174"/>
                </a:xfrm>
                <a:prstGeom prst="rect">
                  <a:avLst/>
                </a:prstGeom>
              </p:spPr>
            </p:pic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2746FA3-914D-4A67-81DB-CA021FE7062D}"/>
                    </a:ext>
                  </a:extLst>
                </p:cNvPr>
                <p:cNvSpPr txBox="1"/>
                <p:nvPr/>
              </p:nvSpPr>
              <p:spPr>
                <a:xfrm>
                  <a:off x="2449802" y="4882104"/>
                  <a:ext cx="1116414" cy="325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rgbClr val="1274A4"/>
                      </a:solidFill>
                    </a:rPr>
                    <a:t>QuickStart</a:t>
                  </a:r>
                  <a:endParaRPr lang="en-US" sz="1600" b="1" dirty="0">
                    <a:solidFill>
                      <a:srgbClr val="1274A4"/>
                    </a:solidFill>
                  </a:endParaRPr>
                </a:p>
              </p:txBody>
            </p:sp>
          </p:grp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79E82902-AAC1-4ECE-9D62-C0918BAEE9B2}"/>
                  </a:ext>
                </a:extLst>
              </p:cNvPr>
              <p:cNvSpPr/>
              <p:nvPr/>
            </p:nvSpPr>
            <p:spPr>
              <a:xfrm rot="8482740" flipH="1">
                <a:off x="2085680" y="3807745"/>
                <a:ext cx="1024525" cy="1112338"/>
              </a:xfrm>
              <a:prstGeom prst="arc">
                <a:avLst>
                  <a:gd name="adj1" fmla="val 16200000"/>
                  <a:gd name="adj2" fmla="val 21371160"/>
                </a:avLst>
              </a:prstGeom>
              <a:ln w="28575">
                <a:solidFill>
                  <a:srgbClr val="5B5C5E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167D6EBF-109D-466C-8587-CCCE05D8293F}"/>
                  </a:ext>
                </a:extLst>
              </p:cNvPr>
              <p:cNvSpPr/>
              <p:nvPr/>
            </p:nvSpPr>
            <p:spPr>
              <a:xfrm rot="15625894">
                <a:off x="3245212" y="1959610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4F4B2EA7-4BE4-4C9B-883F-2948C669DF65}"/>
                  </a:ext>
                </a:extLst>
              </p:cNvPr>
              <p:cNvSpPr/>
              <p:nvPr/>
            </p:nvSpPr>
            <p:spPr>
              <a:xfrm rot="1230548">
                <a:off x="8048173" y="2005252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11C88217-0A97-45A4-AB3C-56C69905BA97}"/>
                  </a:ext>
                </a:extLst>
              </p:cNvPr>
              <p:cNvGrpSpPr/>
              <p:nvPr/>
            </p:nvGrpSpPr>
            <p:grpSpPr>
              <a:xfrm>
                <a:off x="9268761" y="4523821"/>
                <a:ext cx="2194560" cy="1188720"/>
                <a:chOff x="9220057" y="4485207"/>
                <a:chExt cx="2194560" cy="1188720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05A6123D-57DB-4DBB-ABEC-71E69EE0C90E}"/>
                    </a:ext>
                  </a:extLst>
                </p:cNvPr>
                <p:cNvGrpSpPr/>
                <p:nvPr/>
              </p:nvGrpSpPr>
              <p:grpSpPr>
                <a:xfrm>
                  <a:off x="9220057" y="4485207"/>
                  <a:ext cx="2194560" cy="1188720"/>
                  <a:chOff x="2422115" y="3874122"/>
                  <a:chExt cx="1666961" cy="840810"/>
                </a:xfrm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90F715AD-C07A-4BA6-B0C9-D085DF76BF4A}"/>
                      </a:ext>
                    </a:extLst>
                  </p:cNvPr>
                  <p:cNvSpPr/>
                  <p:nvPr/>
                </p:nvSpPr>
                <p:spPr>
                  <a:xfrm>
                    <a:off x="2422115" y="3874122"/>
                    <a:ext cx="1666961" cy="840810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B7718097-04F5-41C5-B5CF-294931663C84}"/>
                      </a:ext>
                    </a:extLst>
                  </p:cNvPr>
                  <p:cNvSpPr txBox="1"/>
                  <p:nvPr/>
                </p:nvSpPr>
                <p:spPr>
                  <a:xfrm>
                    <a:off x="2506632" y="3882304"/>
                    <a:ext cx="1582444" cy="2394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 risk maps</a:t>
                    </a: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24423901-931B-435F-B154-FC7F0B783F65}"/>
                      </a:ext>
                    </a:extLst>
                  </p:cNvPr>
                  <p:cNvSpPr txBox="1"/>
                  <p:nvPr/>
                </p:nvSpPr>
                <p:spPr>
                  <a:xfrm>
                    <a:off x="3102296" y="4253516"/>
                    <a:ext cx="83987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1274A4"/>
                        </a:solidFill>
                      </a:rPr>
                      <a:t>Risk Map</a:t>
                    </a:r>
                  </a:p>
                </p:txBody>
              </p:sp>
            </p:grp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3BEA554B-9723-4A36-A2C9-6E0B70FED3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6659" t="12596" r="7465" b="79041"/>
                <a:stretch/>
              </p:blipFill>
              <p:spPr>
                <a:xfrm>
                  <a:off x="9386369" y="4832834"/>
                  <a:ext cx="818788" cy="674755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8E8BBA21-8B82-4684-9ABD-159AA3D39F15}"/>
                  </a:ext>
                </a:extLst>
              </p:cNvPr>
              <p:cNvGrpSpPr/>
              <p:nvPr/>
            </p:nvGrpSpPr>
            <p:grpSpPr>
              <a:xfrm>
                <a:off x="5078716" y="2961112"/>
                <a:ext cx="1949554" cy="2161599"/>
                <a:chOff x="5678863" y="2931239"/>
                <a:chExt cx="1949554" cy="2161599"/>
              </a:xfrm>
            </p:grpSpPr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BFDDD7B2-49DD-4320-85EA-ADCD1666F6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076" t="64049" r="84511" b="15095"/>
                <a:stretch/>
              </p:blipFill>
              <p:spPr>
                <a:xfrm>
                  <a:off x="5678863" y="2931239"/>
                  <a:ext cx="1949554" cy="1979683"/>
                </a:xfrm>
                <a:prstGeom prst="rect">
                  <a:avLst/>
                </a:prstGeom>
              </p:spPr>
            </p:pic>
            <p:pic>
              <p:nvPicPr>
                <p:cNvPr id="79" name="Graphic 78" descr="User">
                  <a:extLst>
                    <a:ext uri="{FF2B5EF4-FFF2-40B4-BE49-F238E27FC236}">
                      <a16:creationId xmlns:a16="http://schemas.microsoft.com/office/drawing/2014/main" id="{771969A0-0DAF-4957-904E-082FBF0B7A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00838" y="3658610"/>
                  <a:ext cx="1434228" cy="1434228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C784A9E-5BF9-4E1F-9F1B-89FBE5EA7782}"/>
                  </a:ext>
                </a:extLst>
              </p:cNvPr>
              <p:cNvGrpSpPr/>
              <p:nvPr/>
            </p:nvGrpSpPr>
            <p:grpSpPr>
              <a:xfrm>
                <a:off x="2084720" y="2750671"/>
                <a:ext cx="2653807" cy="1278623"/>
                <a:chOff x="2989971" y="2806717"/>
                <a:chExt cx="2653807" cy="1278623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B1D63A4B-A6B3-4B33-A331-C1E1A860A0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67" t="69275" r="84088" b="17705"/>
                <a:stretch/>
              </p:blipFill>
              <p:spPr>
                <a:xfrm>
                  <a:off x="3164375" y="3132456"/>
                  <a:ext cx="835051" cy="676662"/>
                </a:xfrm>
                <a:prstGeom prst="rect">
                  <a:avLst/>
                </a:prstGeom>
                <a:ln w="19050">
                  <a:solidFill>
                    <a:srgbClr val="757677"/>
                  </a:solidFill>
                  <a:prstDash val="sysDash"/>
                </a:ln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F2F43D14-E3E0-4BBC-B114-6ECADA9C46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10" t="45652" r="85229" b="39534"/>
                <a:stretch/>
              </p:blipFill>
              <p:spPr>
                <a:xfrm>
                  <a:off x="4184457" y="3135758"/>
                  <a:ext cx="840417" cy="697345"/>
                </a:xfrm>
                <a:prstGeom prst="rect">
                  <a:avLst/>
                </a:prstGeom>
              </p:spPr>
            </p:pic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18B4C219-292C-4ABC-8CC7-64C963798182}"/>
                    </a:ext>
                  </a:extLst>
                </p:cNvPr>
                <p:cNvGrpSpPr/>
                <p:nvPr/>
              </p:nvGrpSpPr>
              <p:grpSpPr>
                <a:xfrm>
                  <a:off x="2989971" y="2806717"/>
                  <a:ext cx="2194560" cy="1224886"/>
                  <a:chOff x="-74730" y="3505477"/>
                  <a:chExt cx="1885950" cy="1394358"/>
                </a:xfrm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B2F629CF-4722-416D-999F-6A1E491B8E16}"/>
                      </a:ext>
                    </a:extLst>
                  </p:cNvPr>
                  <p:cNvSpPr/>
                  <p:nvPr/>
                </p:nvSpPr>
                <p:spPr>
                  <a:xfrm>
                    <a:off x="-74730" y="3546647"/>
                    <a:ext cx="1885950" cy="1353188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7EFB3288-024C-4D07-BCBD-0FAEC912F6B9}"/>
                      </a:ext>
                    </a:extLst>
                  </p:cNvPr>
                  <p:cNvSpPr txBox="1"/>
                  <p:nvPr/>
                </p:nvSpPr>
                <p:spPr>
                  <a:xfrm>
                    <a:off x="55622" y="3505477"/>
                    <a:ext cx="1670396" cy="3853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Model disease</a:t>
                    </a:r>
                  </a:p>
                </p:txBody>
              </p:sp>
            </p:grp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CA72BFA7-71AC-4D3A-A346-1E3109F3D443}"/>
                    </a:ext>
                  </a:extLst>
                </p:cNvPr>
                <p:cNvSpPr txBox="1"/>
                <p:nvPr/>
              </p:nvSpPr>
              <p:spPr>
                <a:xfrm>
                  <a:off x="3182752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EMOD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D6F51B65-0537-40F8-BEBC-76DA82F9B172}"/>
                    </a:ext>
                  </a:extLst>
                </p:cNvPr>
                <p:cNvSpPr txBox="1"/>
                <p:nvPr/>
              </p:nvSpPr>
              <p:spPr>
                <a:xfrm>
                  <a:off x="4322633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CMS</a:t>
                  </a:r>
                </a:p>
              </p:txBody>
            </p: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B442589-1816-4A18-A66D-AE3C59AFF735}"/>
                </a:ext>
              </a:extLst>
            </p:cNvPr>
            <p:cNvGrpSpPr/>
            <p:nvPr/>
          </p:nvGrpSpPr>
          <p:grpSpPr>
            <a:xfrm>
              <a:off x="6370090" y="1427723"/>
              <a:ext cx="2194560" cy="1188720"/>
              <a:chOff x="6370090" y="1427723"/>
              <a:chExt cx="2194560" cy="1188720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6053E0F-1E7C-4253-B549-5DB80FDB7B1E}"/>
                  </a:ext>
                </a:extLst>
              </p:cNvPr>
              <p:cNvGrpSpPr/>
              <p:nvPr/>
            </p:nvGrpSpPr>
            <p:grpSpPr>
              <a:xfrm>
                <a:off x="6370090" y="1427723"/>
                <a:ext cx="2194560" cy="1188720"/>
                <a:chOff x="6243961" y="1211307"/>
                <a:chExt cx="1666961" cy="840810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93A58856-C856-434D-8350-8B8D06798283}"/>
                    </a:ext>
                  </a:extLst>
                </p:cNvPr>
                <p:cNvGrpSpPr/>
                <p:nvPr/>
              </p:nvGrpSpPr>
              <p:grpSpPr>
                <a:xfrm>
                  <a:off x="6243961" y="1211307"/>
                  <a:ext cx="1666961" cy="840810"/>
                  <a:chOff x="2162178" y="2057012"/>
                  <a:chExt cx="1885950" cy="1133475"/>
                </a:xfrm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EE378B5B-CFAE-4B46-B3C5-F25C164715CD}"/>
                      </a:ext>
                    </a:extLst>
                  </p:cNvPr>
                  <p:cNvSpPr/>
                  <p:nvPr/>
                </p:nvSpPr>
                <p:spPr>
                  <a:xfrm>
                    <a:off x="2162178" y="2057012"/>
                    <a:ext cx="1885950" cy="1133475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AAD232CA-E890-48D9-ABD1-F077F91DD63E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310" y="2067371"/>
                    <a:ext cx="1792818" cy="3228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Manage simulations</a:t>
                    </a:r>
                  </a:p>
                </p:txBody>
              </p:sp>
            </p:grp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95F2C14E-F2F9-4832-ADF9-29F8981CC1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82933" y="1455823"/>
                  <a:ext cx="1236040" cy="546284"/>
                </a:xfrm>
                <a:prstGeom prst="rect">
                  <a:avLst/>
                </a:prstGeom>
              </p:spPr>
            </p:pic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B7EDFDC-22B0-4800-89A3-4E6E09A20207}"/>
                  </a:ext>
                </a:extLst>
              </p:cNvPr>
              <p:cNvSpPr txBox="1"/>
              <p:nvPr/>
            </p:nvSpPr>
            <p:spPr>
              <a:xfrm>
                <a:off x="7009623" y="1770669"/>
                <a:ext cx="1053622" cy="338554"/>
              </a:xfrm>
              <a:prstGeom prst="rect">
                <a:avLst/>
              </a:prstGeom>
              <a:solidFill>
                <a:srgbClr val="E6E7E9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274A4"/>
                    </a:solidFill>
                  </a:rPr>
                  <a:t>COMPS UI</a:t>
                </a:r>
              </a:p>
            </p:txBody>
          </p:sp>
        </p:grpSp>
      </p:grp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CB3E2B49-DE7A-4F5F-902F-6AB3CA46D043}"/>
              </a:ext>
            </a:extLst>
          </p:cNvPr>
          <p:cNvSpPr/>
          <p:nvPr/>
        </p:nvSpPr>
        <p:spPr>
          <a:xfrm>
            <a:off x="3212774" y="3091256"/>
            <a:ext cx="950495" cy="937948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47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050" y="1243941"/>
            <a:ext cx="751407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IDM overview 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Core modeling tools: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Epidemiological </a:t>
            </a:r>
            <a:r>
              <a:rPr lang="en-US" sz="2400" dirty="0" err="1"/>
              <a:t>MODeling</a:t>
            </a:r>
            <a:r>
              <a:rPr lang="en-US" sz="2400" dirty="0"/>
              <a:t> software (EMOD)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 err="1"/>
              <a:t>COmputational</a:t>
            </a:r>
            <a:r>
              <a:rPr lang="en-US" sz="2400" dirty="0"/>
              <a:t> Modeling Platform Service (COMPS)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DTK-Tools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Additional software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 err="1"/>
              <a:t>QuickStart</a:t>
            </a:r>
            <a:endParaRPr lang="en-US" sz="2400" dirty="0"/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Compartmental Modeling Software (CMS)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Vis-Tools</a:t>
            </a:r>
          </a:p>
          <a:p>
            <a:pPr marL="742950" lvl="1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Risk Map</a:t>
            </a:r>
          </a:p>
          <a:p>
            <a:pPr marL="285750" indent="-285750" fontAlgn="base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Calibri" panose="020F0502020204030204" pitchFamily="34" charset="0"/>
              <a:buChar char="•"/>
            </a:pPr>
            <a:r>
              <a:rPr lang="en-US" sz="2400" dirty="0"/>
              <a:t>Contact 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9BD673-8F83-4190-A8DE-C9218861DC5B}"/>
              </a:ext>
            </a:extLst>
          </p:cNvPr>
          <p:cNvSpPr txBox="1"/>
          <p:nvPr/>
        </p:nvSpPr>
        <p:spPr>
          <a:xfrm>
            <a:off x="3821951" y="2992235"/>
            <a:ext cx="288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Benoit </a:t>
            </a:r>
            <a:r>
              <a:rPr lang="en-US" b="1" i="1" dirty="0" err="1">
                <a:solidFill>
                  <a:srgbClr val="0070C0"/>
                </a:solidFill>
              </a:rPr>
              <a:t>Raybaud</a:t>
            </a:r>
            <a:r>
              <a:rPr lang="en-US" b="1" i="1" dirty="0">
                <a:solidFill>
                  <a:srgbClr val="0070C0"/>
                </a:solidFill>
              </a:rPr>
              <a:t>, Wed at 9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7AF420-7CBC-4C10-B141-3B3D4DD79621}"/>
              </a:ext>
            </a:extLst>
          </p:cNvPr>
          <p:cNvCxnSpPr/>
          <p:nvPr/>
        </p:nvCxnSpPr>
        <p:spPr>
          <a:xfrm>
            <a:off x="3023849" y="3177568"/>
            <a:ext cx="798102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AE33BA-4E7C-4F0A-9DD4-D4F3DD4AC1E3}"/>
              </a:ext>
            </a:extLst>
          </p:cNvPr>
          <p:cNvSpPr txBox="1"/>
          <p:nvPr/>
        </p:nvSpPr>
        <p:spPr>
          <a:xfrm>
            <a:off x="3980074" y="3924742"/>
            <a:ext cx="491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Breakout session (Intro to ABMs), today at 11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7870AE-7CD8-4315-8798-2ACBA9978CDE}"/>
              </a:ext>
            </a:extLst>
          </p:cNvPr>
          <p:cNvCxnSpPr>
            <a:cxnSpLocks/>
          </p:cNvCxnSpPr>
          <p:nvPr/>
        </p:nvCxnSpPr>
        <p:spPr>
          <a:xfrm>
            <a:off x="3023849" y="4109408"/>
            <a:ext cx="956225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5A258C6-F36D-4F6B-9D2F-C40E1A01EB6B}"/>
              </a:ext>
            </a:extLst>
          </p:cNvPr>
          <p:cNvSpPr txBox="1"/>
          <p:nvPr/>
        </p:nvSpPr>
        <p:spPr>
          <a:xfrm>
            <a:off x="7531834" y="4365218"/>
            <a:ext cx="448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Breakout session Tuesday at 11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79B5F7-9BAB-4E98-8D30-622BFDAB643C}"/>
              </a:ext>
            </a:extLst>
          </p:cNvPr>
          <p:cNvCxnSpPr/>
          <p:nvPr/>
        </p:nvCxnSpPr>
        <p:spPr>
          <a:xfrm>
            <a:off x="6733732" y="4550551"/>
            <a:ext cx="798102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0BBA2EB-D67E-4FDB-9574-4EC84836EED9}"/>
              </a:ext>
            </a:extLst>
          </p:cNvPr>
          <p:cNvSpPr txBox="1"/>
          <p:nvPr/>
        </p:nvSpPr>
        <p:spPr>
          <a:xfrm>
            <a:off x="3600742" y="5303128"/>
            <a:ext cx="668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Sessions on Tuesday at 9 – 10:30, 11 - 1 (</a:t>
            </a:r>
            <a:r>
              <a:rPr lang="en-US" b="1" i="1" dirty="0" err="1">
                <a:solidFill>
                  <a:srgbClr val="0070C0"/>
                </a:solidFill>
              </a:rPr>
              <a:t>Qinghua</a:t>
            </a:r>
            <a:r>
              <a:rPr lang="en-US" b="1" i="1" dirty="0">
                <a:solidFill>
                  <a:srgbClr val="0070C0"/>
                </a:solidFill>
              </a:rPr>
              <a:t> Long, 12:30)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3CAC51-44A0-4A1B-A87D-ED57DCA60D4C}"/>
              </a:ext>
            </a:extLst>
          </p:cNvPr>
          <p:cNvCxnSpPr/>
          <p:nvPr/>
        </p:nvCxnSpPr>
        <p:spPr>
          <a:xfrm>
            <a:off x="2802640" y="5501887"/>
            <a:ext cx="798102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270A277-AB31-48BD-A426-286ACAC1DE3D}"/>
              </a:ext>
            </a:extLst>
          </p:cNvPr>
          <p:cNvSpPr txBox="1"/>
          <p:nvPr/>
        </p:nvSpPr>
        <p:spPr>
          <a:xfrm>
            <a:off x="5197317" y="5903483"/>
            <a:ext cx="5287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Software best practices breakout session, today at 11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Software open forums, Mon 5-6, Wed 3:30-4:30</a:t>
            </a:r>
          </a:p>
        </p:txBody>
      </p:sp>
    </p:spTree>
    <p:extLst>
      <p:ext uri="{BB962C8B-B14F-4D97-AF65-F5344CB8AC3E}">
        <p14:creationId xmlns:p14="http://schemas.microsoft.com/office/powerpoint/2010/main" val="349018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BECF1-0725-431C-BAD5-33F305CDB4FE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Compartmental Modeling Software (CMS)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200F5-FC35-4E1D-8110-14FA83712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28" y="1243941"/>
            <a:ext cx="6047504" cy="4683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A078E-E795-49A1-A664-877BABE6E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9"/>
          <a:stretch/>
        </p:blipFill>
        <p:spPr>
          <a:xfrm>
            <a:off x="6023379" y="1243941"/>
            <a:ext cx="5908166" cy="4683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C41DB2-293B-4EA0-8EC5-5B3EE42532FB}"/>
              </a:ext>
            </a:extLst>
          </p:cNvPr>
          <p:cNvSpPr txBox="1"/>
          <p:nvPr/>
        </p:nvSpPr>
        <p:spPr>
          <a:xfrm>
            <a:off x="3509526" y="5927663"/>
            <a:ext cx="5081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hlinkClick r:id="rId5"/>
              </a:rPr>
              <a:t>https://github.com/InstituteforDiseaseModeling/</a:t>
            </a:r>
            <a:r>
              <a:rPr lang="en-US" sz="1600" u="sng" dirty="0">
                <a:solidFill>
                  <a:srgbClr val="0563C1"/>
                </a:solidFill>
                <a:hlinkClick r:id="rId5"/>
              </a:rPr>
              <a:t>IDM-CMS</a:t>
            </a:r>
            <a:endParaRPr lang="en-US" sz="1600" u="sng" dirty="0">
              <a:solidFill>
                <a:srgbClr val="0563C1"/>
              </a:solidFill>
            </a:endParaRPr>
          </a:p>
          <a:p>
            <a:pPr algn="ctr"/>
            <a:r>
              <a:rPr lang="en-US" sz="1600" dirty="0"/>
              <a:t>Documentation: </a:t>
            </a:r>
            <a:r>
              <a:rPr lang="en-US" sz="1600" dirty="0">
                <a:solidFill>
                  <a:srgbClr val="0070C0"/>
                </a:solidFill>
                <a:hlinkClick r:id="rId6"/>
              </a:rPr>
              <a:t>http://idmod.org/documentation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3844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ABECF1-0725-431C-BAD5-33F305CDB4FE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Compartmental Modeling Software (CMS)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200F5-FC35-4E1D-8110-14FA83712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28" y="1243941"/>
            <a:ext cx="6047504" cy="4683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A078E-E795-49A1-A664-877BABE6E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9"/>
          <a:stretch/>
        </p:blipFill>
        <p:spPr>
          <a:xfrm>
            <a:off x="6023379" y="1243941"/>
            <a:ext cx="5908166" cy="4683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C41DB2-293B-4EA0-8EC5-5B3EE42532FB}"/>
              </a:ext>
            </a:extLst>
          </p:cNvPr>
          <p:cNvSpPr txBox="1"/>
          <p:nvPr/>
        </p:nvSpPr>
        <p:spPr>
          <a:xfrm>
            <a:off x="3509526" y="5927663"/>
            <a:ext cx="5081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hlinkClick r:id="rId5"/>
              </a:rPr>
              <a:t>https://github.com/InstituteforDiseaseModeling/</a:t>
            </a:r>
            <a:r>
              <a:rPr lang="en-US" sz="1600" u="sng" dirty="0">
                <a:solidFill>
                  <a:srgbClr val="0563C1"/>
                </a:solidFill>
                <a:hlinkClick r:id="rId5"/>
              </a:rPr>
              <a:t>IDM-CMS</a:t>
            </a:r>
            <a:endParaRPr lang="en-US" sz="1600" u="sng" dirty="0">
              <a:solidFill>
                <a:srgbClr val="0563C1"/>
              </a:solidFill>
            </a:endParaRPr>
          </a:p>
          <a:p>
            <a:pPr algn="ctr"/>
            <a:r>
              <a:rPr lang="en-US" sz="1600" dirty="0"/>
              <a:t>Documentation: </a:t>
            </a:r>
            <a:r>
              <a:rPr lang="en-US" sz="1600" dirty="0">
                <a:solidFill>
                  <a:srgbClr val="0070C0"/>
                </a:solidFill>
                <a:hlinkClick r:id="rId6"/>
              </a:rPr>
              <a:t>http://idmod.org/documentation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34AAE-B50E-46DC-B78B-E34B53B02B52}"/>
              </a:ext>
            </a:extLst>
          </p:cNvPr>
          <p:cNvSpPr txBox="1"/>
          <p:nvPr/>
        </p:nvSpPr>
        <p:spPr>
          <a:xfrm>
            <a:off x="3532107" y="3237470"/>
            <a:ext cx="5263978" cy="523220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Breakout session, Tues at 11 am</a:t>
            </a:r>
          </a:p>
        </p:txBody>
      </p:sp>
    </p:spTree>
    <p:extLst>
      <p:ext uri="{BB962C8B-B14F-4D97-AF65-F5344CB8AC3E}">
        <p14:creationId xmlns:p14="http://schemas.microsoft.com/office/powerpoint/2010/main" val="595272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C750ED-3ADC-460C-A95C-26A0BB5BEB3E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Additional tools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8C30245-0D3B-4220-8076-353830BA3D35}"/>
              </a:ext>
            </a:extLst>
          </p:cNvPr>
          <p:cNvGrpSpPr/>
          <p:nvPr/>
        </p:nvGrpSpPr>
        <p:grpSpPr>
          <a:xfrm>
            <a:off x="700507" y="1499912"/>
            <a:ext cx="10763772" cy="4350544"/>
            <a:chOff x="699549" y="1427723"/>
            <a:chExt cx="10763772" cy="4350544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5D54C57-F5BA-4710-A8D2-F41CC600D00F}"/>
                </a:ext>
              </a:extLst>
            </p:cNvPr>
            <p:cNvCxnSpPr>
              <a:cxnSpLocks/>
              <a:stCxn id="102" idx="3"/>
              <a:endCxn id="60" idx="1"/>
            </p:cNvCxnSpPr>
            <p:nvPr/>
          </p:nvCxnSpPr>
          <p:spPr>
            <a:xfrm flipV="1">
              <a:off x="5854093" y="2022083"/>
              <a:ext cx="515997" cy="9649"/>
            </a:xfrm>
            <a:prstGeom prst="straightConnector1">
              <a:avLst/>
            </a:prstGeom>
            <a:ln w="19050">
              <a:solidFill>
                <a:srgbClr val="5B5C5E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C47414F-7DFE-41AF-B4C8-9E6F716CDAA4}"/>
                </a:ext>
              </a:extLst>
            </p:cNvPr>
            <p:cNvGrpSpPr/>
            <p:nvPr/>
          </p:nvGrpSpPr>
          <p:grpSpPr>
            <a:xfrm>
              <a:off x="699549" y="1448656"/>
              <a:ext cx="10763772" cy="4329611"/>
              <a:chOff x="699549" y="1448656"/>
              <a:chExt cx="10763772" cy="4329611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7D6F8299-5C3B-4CD7-B419-CC93E53A6FE6}"/>
                  </a:ext>
                </a:extLst>
              </p:cNvPr>
              <p:cNvGrpSpPr/>
              <p:nvPr/>
            </p:nvGrpSpPr>
            <p:grpSpPr>
              <a:xfrm>
                <a:off x="3720515" y="1448656"/>
                <a:ext cx="2194560" cy="1214346"/>
                <a:chOff x="4137433" y="1211307"/>
                <a:chExt cx="1714606" cy="875559"/>
              </a:xfrm>
            </p:grpSpPr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3F314B5F-DB83-4084-81EB-ECD4F6EADE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4175833" y="1543210"/>
                  <a:ext cx="521664" cy="475619"/>
                </a:xfrm>
                <a:prstGeom prst="rect">
                  <a:avLst/>
                </a:prstGeom>
              </p:spPr>
            </p:pic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31B8FEEE-9DD9-4667-B6BB-96C811F25370}"/>
                    </a:ext>
                  </a:extLst>
                </p:cNvPr>
                <p:cNvGrpSpPr/>
                <p:nvPr/>
              </p:nvGrpSpPr>
              <p:grpSpPr>
                <a:xfrm>
                  <a:off x="4137433" y="1211307"/>
                  <a:ext cx="1679437" cy="840810"/>
                  <a:chOff x="-1324611" y="-1995378"/>
                  <a:chExt cx="1679437" cy="1133475"/>
                </a:xfrm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315CC7BF-950E-4FA3-B6C1-9E0CDE90EDB4}"/>
                      </a:ext>
                    </a:extLst>
                  </p:cNvPr>
                  <p:cNvSpPr/>
                  <p:nvPr/>
                </p:nvSpPr>
                <p:spPr>
                  <a:xfrm>
                    <a:off x="-1324611" y="-1995378"/>
                    <a:ext cx="1666961" cy="1133475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91B18D27-C8C6-4AD4-9F15-6469E8F884A2}"/>
                      </a:ext>
                    </a:extLst>
                  </p:cNvPr>
                  <p:cNvSpPr txBox="1"/>
                  <p:nvPr/>
                </p:nvSpPr>
                <p:spPr>
                  <a:xfrm>
                    <a:off x="-1324611" y="-1995378"/>
                    <a:ext cx="1679437" cy="568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Create, calibrate, run simulations</a:t>
                    </a:r>
                  </a:p>
                </p:txBody>
              </p:sp>
            </p:grp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5BF787EE-FF3D-4451-8DD7-45BEB85D3505}"/>
                    </a:ext>
                  </a:extLst>
                </p:cNvPr>
                <p:cNvSpPr txBox="1"/>
                <p:nvPr/>
              </p:nvSpPr>
              <p:spPr>
                <a:xfrm>
                  <a:off x="4609278" y="1611405"/>
                  <a:ext cx="553462" cy="421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3677391A-678F-487B-BD2E-824CAC7470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219" t="56812" r="51078" b="22032"/>
                <a:stretch/>
              </p:blipFill>
              <p:spPr>
                <a:xfrm>
                  <a:off x="5291632" y="1379254"/>
                  <a:ext cx="441777" cy="632262"/>
                </a:xfrm>
                <a:prstGeom prst="rect">
                  <a:avLst/>
                </a:prstGeom>
              </p:spPr>
            </p:pic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3BC6BFB3-6032-411A-AF2B-2DDE4EF8F753}"/>
                    </a:ext>
                  </a:extLst>
                </p:cNvPr>
                <p:cNvSpPr txBox="1"/>
                <p:nvPr/>
              </p:nvSpPr>
              <p:spPr>
                <a:xfrm>
                  <a:off x="5309873" y="1856034"/>
                  <a:ext cx="54216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COMPS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35CBA26-BC84-4A00-8461-9E4BD1EFDDE2}"/>
                  </a:ext>
                </a:extLst>
              </p:cNvPr>
              <p:cNvGrpSpPr/>
              <p:nvPr/>
            </p:nvGrpSpPr>
            <p:grpSpPr>
              <a:xfrm>
                <a:off x="7901699" y="2787551"/>
                <a:ext cx="2194560" cy="1188720"/>
                <a:chOff x="6868580" y="2322500"/>
                <a:chExt cx="1767486" cy="1003795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783B2DB8-451E-446F-93B5-493B32D21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6868580" y="2765472"/>
                  <a:ext cx="521664" cy="475619"/>
                </a:xfrm>
                <a:prstGeom prst="rect">
                  <a:avLst/>
                </a:prstGeom>
              </p:spPr>
            </p:pic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AF000034-9C04-4DEB-A3B9-8484D832AF38}"/>
                    </a:ext>
                  </a:extLst>
                </p:cNvPr>
                <p:cNvSpPr txBox="1"/>
                <p:nvPr/>
              </p:nvSpPr>
              <p:spPr>
                <a:xfrm>
                  <a:off x="7778465" y="2322501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Visualize data</a:t>
                  </a: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DC6C947-86CC-4C50-8A7A-6A756EB533AA}"/>
                    </a:ext>
                  </a:extLst>
                </p:cNvPr>
                <p:cNvSpPr/>
                <p:nvPr/>
              </p:nvSpPr>
              <p:spPr>
                <a:xfrm>
                  <a:off x="7730289" y="2322502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2E07E525-6DF4-479E-85CE-0EFDE874D69B}"/>
                    </a:ext>
                  </a:extLst>
                </p:cNvPr>
                <p:cNvSpPr txBox="1"/>
                <p:nvPr/>
              </p:nvSpPr>
              <p:spPr>
                <a:xfrm>
                  <a:off x="6944984" y="2322500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Analyze data</a:t>
                  </a: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EAD7F23D-6AF9-4B65-A6C0-72BA64530504}"/>
                    </a:ext>
                  </a:extLst>
                </p:cNvPr>
                <p:cNvSpPr/>
                <p:nvPr/>
              </p:nvSpPr>
              <p:spPr>
                <a:xfrm>
                  <a:off x="6896808" y="2322501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8A214FC3-F487-49EE-B9BF-EF7CDAD29636}"/>
                    </a:ext>
                  </a:extLst>
                </p:cNvPr>
                <p:cNvSpPr txBox="1"/>
                <p:nvPr/>
              </p:nvSpPr>
              <p:spPr>
                <a:xfrm>
                  <a:off x="7256030" y="2817946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5E5160C3-FEA5-43D9-99D0-BF9B472608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26679"/>
                <a:stretch/>
              </p:blipFill>
              <p:spPr>
                <a:xfrm>
                  <a:off x="7751418" y="2848233"/>
                  <a:ext cx="377854" cy="339538"/>
                </a:xfrm>
                <a:prstGeom prst="rect">
                  <a:avLst/>
                </a:prstGeom>
              </p:spPr>
            </p:pic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CFEEEEC3-D69D-4467-8DE5-CB5A66330260}"/>
                    </a:ext>
                  </a:extLst>
                </p:cNvPr>
                <p:cNvSpPr txBox="1"/>
                <p:nvPr/>
              </p:nvSpPr>
              <p:spPr>
                <a:xfrm>
                  <a:off x="8082604" y="2817947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Vis-Tools</a:t>
                  </a: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FC195FD-475E-4B73-853A-144D613B4F83}"/>
                  </a:ext>
                </a:extLst>
              </p:cNvPr>
              <p:cNvGrpSpPr/>
              <p:nvPr/>
            </p:nvGrpSpPr>
            <p:grpSpPr>
              <a:xfrm>
                <a:off x="699549" y="4589547"/>
                <a:ext cx="2194560" cy="1188720"/>
                <a:chOff x="1771050" y="4354688"/>
                <a:chExt cx="1854481" cy="118598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189BC41-F1F7-46CF-AA7E-1631932E4E81}"/>
                    </a:ext>
                  </a:extLst>
                </p:cNvPr>
                <p:cNvSpPr/>
                <p:nvPr/>
              </p:nvSpPr>
              <p:spPr>
                <a:xfrm>
                  <a:off x="1771050" y="4354688"/>
                  <a:ext cx="1854481" cy="118598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128E97FF-634E-47C4-8C25-5AFF596E4D0A}"/>
                    </a:ext>
                  </a:extLst>
                </p:cNvPr>
                <p:cNvSpPr txBox="1"/>
                <p:nvPr/>
              </p:nvSpPr>
              <p:spPr>
                <a:xfrm>
                  <a:off x="1862539" y="4402947"/>
                  <a:ext cx="1739835" cy="3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Learn the model</a:t>
                  </a:r>
                </a:p>
              </p:txBody>
            </p:sp>
            <p:pic>
              <p:nvPicPr>
                <p:cNvPr id="87" name="Graphic 86" descr="Help">
                  <a:extLst>
                    <a:ext uri="{FF2B5EF4-FFF2-40B4-BE49-F238E27FC236}">
                      <a16:creationId xmlns:a16="http://schemas.microsoft.com/office/drawing/2014/main" id="{EEF47AC9-CB45-4251-AA76-F7A1881EBB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380" y="4710734"/>
                  <a:ext cx="658756" cy="719174"/>
                </a:xfrm>
                <a:prstGeom prst="rect">
                  <a:avLst/>
                </a:prstGeom>
              </p:spPr>
            </p:pic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8483476A-120F-4216-9E36-16CD0DABA7A7}"/>
                    </a:ext>
                  </a:extLst>
                </p:cNvPr>
                <p:cNvSpPr txBox="1"/>
                <p:nvPr/>
              </p:nvSpPr>
              <p:spPr>
                <a:xfrm>
                  <a:off x="2449802" y="4882104"/>
                  <a:ext cx="1116414" cy="325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rgbClr val="1274A4"/>
                      </a:solidFill>
                    </a:rPr>
                    <a:t>QuickStart</a:t>
                  </a:r>
                  <a:endParaRPr lang="en-US" sz="1600" b="1" dirty="0">
                    <a:solidFill>
                      <a:srgbClr val="1274A4"/>
                    </a:solidFill>
                  </a:endParaRPr>
                </a:p>
              </p:txBody>
            </p:sp>
          </p:grp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02620BA2-6F65-4450-9D72-6A492E4639A7}"/>
                  </a:ext>
                </a:extLst>
              </p:cNvPr>
              <p:cNvSpPr/>
              <p:nvPr/>
            </p:nvSpPr>
            <p:spPr>
              <a:xfrm rot="8482740" flipH="1">
                <a:off x="2085680" y="3807745"/>
                <a:ext cx="1024525" cy="1112338"/>
              </a:xfrm>
              <a:prstGeom prst="arc">
                <a:avLst>
                  <a:gd name="adj1" fmla="val 16200000"/>
                  <a:gd name="adj2" fmla="val 21371160"/>
                </a:avLst>
              </a:prstGeom>
              <a:ln w="28575">
                <a:solidFill>
                  <a:srgbClr val="5B5C5E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79C01742-56C8-463F-9D5F-1360E0403A35}"/>
                  </a:ext>
                </a:extLst>
              </p:cNvPr>
              <p:cNvSpPr/>
              <p:nvPr/>
            </p:nvSpPr>
            <p:spPr>
              <a:xfrm rot="15625894">
                <a:off x="3245212" y="1959610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60F42776-9A60-4A82-8E9E-CF4B5CF10951}"/>
                  </a:ext>
                </a:extLst>
              </p:cNvPr>
              <p:cNvSpPr/>
              <p:nvPr/>
            </p:nvSpPr>
            <p:spPr>
              <a:xfrm rot="1230548">
                <a:off x="8048173" y="2005252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29F86CF-5231-415A-A8B2-E8BFD812D909}"/>
                  </a:ext>
                </a:extLst>
              </p:cNvPr>
              <p:cNvGrpSpPr/>
              <p:nvPr/>
            </p:nvGrpSpPr>
            <p:grpSpPr>
              <a:xfrm>
                <a:off x="9268761" y="4523821"/>
                <a:ext cx="2194560" cy="1188720"/>
                <a:chOff x="9220057" y="4485207"/>
                <a:chExt cx="2194560" cy="1188720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61D871C8-58AB-46B7-B88A-2BC2CBD519B7}"/>
                    </a:ext>
                  </a:extLst>
                </p:cNvPr>
                <p:cNvGrpSpPr/>
                <p:nvPr/>
              </p:nvGrpSpPr>
              <p:grpSpPr>
                <a:xfrm>
                  <a:off x="9220057" y="4485207"/>
                  <a:ext cx="2194560" cy="1188720"/>
                  <a:chOff x="2422115" y="3874122"/>
                  <a:chExt cx="1666961" cy="840810"/>
                </a:xfrm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96A5C701-8210-40BA-ACBA-E1979979756E}"/>
                      </a:ext>
                    </a:extLst>
                  </p:cNvPr>
                  <p:cNvSpPr/>
                  <p:nvPr/>
                </p:nvSpPr>
                <p:spPr>
                  <a:xfrm>
                    <a:off x="2422115" y="3874122"/>
                    <a:ext cx="1666961" cy="840810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EF5364A9-45FA-47F8-A2F4-8BBB3E5D7544}"/>
                      </a:ext>
                    </a:extLst>
                  </p:cNvPr>
                  <p:cNvSpPr txBox="1"/>
                  <p:nvPr/>
                </p:nvSpPr>
                <p:spPr>
                  <a:xfrm>
                    <a:off x="2506632" y="3882304"/>
                    <a:ext cx="1582444" cy="2394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 risk maps</a:t>
                    </a: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CF59721C-6E44-4A4A-93B1-20E8CA27290B}"/>
                      </a:ext>
                    </a:extLst>
                  </p:cNvPr>
                  <p:cNvSpPr txBox="1"/>
                  <p:nvPr/>
                </p:nvSpPr>
                <p:spPr>
                  <a:xfrm>
                    <a:off x="3102296" y="4253516"/>
                    <a:ext cx="83987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1274A4"/>
                        </a:solidFill>
                      </a:rPr>
                      <a:t>Risk Map</a:t>
                    </a:r>
                  </a:p>
                </p:txBody>
              </p:sp>
            </p:grp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858105D5-DF8B-4820-A584-9A2999F8D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6659" t="12596" r="7465" b="79041"/>
                <a:stretch/>
              </p:blipFill>
              <p:spPr>
                <a:xfrm>
                  <a:off x="9386369" y="4832834"/>
                  <a:ext cx="818788" cy="674755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38691F59-20B8-44E9-B4F2-67843C4420C7}"/>
                  </a:ext>
                </a:extLst>
              </p:cNvPr>
              <p:cNvGrpSpPr/>
              <p:nvPr/>
            </p:nvGrpSpPr>
            <p:grpSpPr>
              <a:xfrm>
                <a:off x="5078716" y="2961112"/>
                <a:ext cx="1949554" cy="2161599"/>
                <a:chOff x="5678863" y="2931239"/>
                <a:chExt cx="1949554" cy="2161599"/>
              </a:xfrm>
            </p:grpSpPr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A2597B6A-F136-4D54-AEA9-592C660CAC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076" t="64049" r="84511" b="15095"/>
                <a:stretch/>
              </p:blipFill>
              <p:spPr>
                <a:xfrm>
                  <a:off x="5678863" y="2931239"/>
                  <a:ext cx="1949554" cy="1979683"/>
                </a:xfrm>
                <a:prstGeom prst="rect">
                  <a:avLst/>
                </a:prstGeom>
              </p:spPr>
            </p:pic>
            <p:pic>
              <p:nvPicPr>
                <p:cNvPr id="79" name="Graphic 78" descr="User">
                  <a:extLst>
                    <a:ext uri="{FF2B5EF4-FFF2-40B4-BE49-F238E27FC236}">
                      <a16:creationId xmlns:a16="http://schemas.microsoft.com/office/drawing/2014/main" id="{5C83AF8D-BF1C-42D8-A8AF-1E0112E793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00838" y="3658610"/>
                  <a:ext cx="1434228" cy="1434228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DBE44A35-1E88-40B8-8507-E3EC23EB3CEB}"/>
                  </a:ext>
                </a:extLst>
              </p:cNvPr>
              <p:cNvGrpSpPr/>
              <p:nvPr/>
            </p:nvGrpSpPr>
            <p:grpSpPr>
              <a:xfrm>
                <a:off x="2084720" y="2750671"/>
                <a:ext cx="2653807" cy="1278623"/>
                <a:chOff x="2989971" y="2806717"/>
                <a:chExt cx="2653807" cy="1278623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68DEB751-001C-4E8A-9E5C-D6029262D0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67" t="69275" r="84088" b="17705"/>
                <a:stretch/>
              </p:blipFill>
              <p:spPr>
                <a:xfrm>
                  <a:off x="3164375" y="3132456"/>
                  <a:ext cx="835051" cy="676662"/>
                </a:xfrm>
                <a:prstGeom prst="rect">
                  <a:avLst/>
                </a:prstGeom>
                <a:ln w="19050">
                  <a:solidFill>
                    <a:srgbClr val="757677"/>
                  </a:solidFill>
                  <a:prstDash val="sysDash"/>
                </a:ln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6AD06ECA-A881-4252-A902-4931DA3402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10" t="45652" r="85229" b="39534"/>
                <a:stretch/>
              </p:blipFill>
              <p:spPr>
                <a:xfrm>
                  <a:off x="4184457" y="3135758"/>
                  <a:ext cx="840417" cy="697345"/>
                </a:xfrm>
                <a:prstGeom prst="rect">
                  <a:avLst/>
                </a:prstGeom>
              </p:spPr>
            </p:pic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97C5C4C0-DA22-4D5B-8860-74F45B8861B1}"/>
                    </a:ext>
                  </a:extLst>
                </p:cNvPr>
                <p:cNvGrpSpPr/>
                <p:nvPr/>
              </p:nvGrpSpPr>
              <p:grpSpPr>
                <a:xfrm>
                  <a:off x="2989971" y="2806717"/>
                  <a:ext cx="2194560" cy="1224886"/>
                  <a:chOff x="-74730" y="3505477"/>
                  <a:chExt cx="1885950" cy="1394358"/>
                </a:xfrm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09B939AF-4B1A-4A62-B8E9-0335FD5AEA27}"/>
                      </a:ext>
                    </a:extLst>
                  </p:cNvPr>
                  <p:cNvSpPr/>
                  <p:nvPr/>
                </p:nvSpPr>
                <p:spPr>
                  <a:xfrm>
                    <a:off x="-74730" y="3546647"/>
                    <a:ext cx="1885950" cy="1353188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EEAE6356-FB03-4FDC-AD04-C804B71D0817}"/>
                      </a:ext>
                    </a:extLst>
                  </p:cNvPr>
                  <p:cNvSpPr txBox="1"/>
                  <p:nvPr/>
                </p:nvSpPr>
                <p:spPr>
                  <a:xfrm>
                    <a:off x="55622" y="3505477"/>
                    <a:ext cx="1670396" cy="3853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Model disease</a:t>
                    </a:r>
                  </a:p>
                </p:txBody>
              </p:sp>
            </p:grp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56A80C01-A700-4D17-BFBD-A81A8B0E4AF8}"/>
                    </a:ext>
                  </a:extLst>
                </p:cNvPr>
                <p:cNvSpPr txBox="1"/>
                <p:nvPr/>
              </p:nvSpPr>
              <p:spPr>
                <a:xfrm>
                  <a:off x="3182752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EMOD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3C0FFD96-D6BF-41EC-96C5-A98CC68413AF}"/>
                    </a:ext>
                  </a:extLst>
                </p:cNvPr>
                <p:cNvSpPr txBox="1"/>
                <p:nvPr/>
              </p:nvSpPr>
              <p:spPr>
                <a:xfrm>
                  <a:off x="4322633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CMS</a:t>
                  </a:r>
                </a:p>
              </p:txBody>
            </p: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D6520AF-5696-48F5-8E4C-2629CF243714}"/>
                </a:ext>
              </a:extLst>
            </p:cNvPr>
            <p:cNvGrpSpPr/>
            <p:nvPr/>
          </p:nvGrpSpPr>
          <p:grpSpPr>
            <a:xfrm>
              <a:off x="6370090" y="1427723"/>
              <a:ext cx="2194560" cy="1188720"/>
              <a:chOff x="6370090" y="1427723"/>
              <a:chExt cx="2194560" cy="1188720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E341C67-88AC-4886-95F1-9C4349A1954C}"/>
                  </a:ext>
                </a:extLst>
              </p:cNvPr>
              <p:cNvGrpSpPr/>
              <p:nvPr/>
            </p:nvGrpSpPr>
            <p:grpSpPr>
              <a:xfrm>
                <a:off x="6370090" y="1427723"/>
                <a:ext cx="2194560" cy="1188720"/>
                <a:chOff x="6243961" y="1211307"/>
                <a:chExt cx="1666961" cy="840810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9B06BFB9-509B-4274-ADD1-20775B551147}"/>
                    </a:ext>
                  </a:extLst>
                </p:cNvPr>
                <p:cNvGrpSpPr/>
                <p:nvPr/>
              </p:nvGrpSpPr>
              <p:grpSpPr>
                <a:xfrm>
                  <a:off x="6243961" y="1211307"/>
                  <a:ext cx="1666961" cy="840810"/>
                  <a:chOff x="2162178" y="2057012"/>
                  <a:chExt cx="1885950" cy="1133475"/>
                </a:xfrm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B8B58741-742B-4829-B282-FC535EAB0BF4}"/>
                      </a:ext>
                    </a:extLst>
                  </p:cNvPr>
                  <p:cNvSpPr/>
                  <p:nvPr/>
                </p:nvSpPr>
                <p:spPr>
                  <a:xfrm>
                    <a:off x="2162178" y="2057012"/>
                    <a:ext cx="1885950" cy="1133475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AE65BB4E-4158-4CC2-8B81-C9820FE8E9AB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310" y="2067371"/>
                    <a:ext cx="1792818" cy="3228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Manage simulations</a:t>
                    </a:r>
                  </a:p>
                </p:txBody>
              </p:sp>
            </p:grp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CCA4AF3A-07CD-4388-A604-D8BD79B62D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82933" y="1455823"/>
                  <a:ext cx="1236040" cy="546284"/>
                </a:xfrm>
                <a:prstGeom prst="rect">
                  <a:avLst/>
                </a:prstGeom>
              </p:spPr>
            </p:pic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5C65642-2018-4926-9FC7-9431EEC063AB}"/>
                  </a:ext>
                </a:extLst>
              </p:cNvPr>
              <p:cNvSpPr txBox="1"/>
              <p:nvPr/>
            </p:nvSpPr>
            <p:spPr>
              <a:xfrm>
                <a:off x="7009623" y="1770669"/>
                <a:ext cx="1053622" cy="338554"/>
              </a:xfrm>
              <a:prstGeom prst="rect">
                <a:avLst/>
              </a:prstGeom>
              <a:solidFill>
                <a:srgbClr val="E6E7E9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274A4"/>
                    </a:solidFill>
                  </a:rPr>
                  <a:t>COMPS UI</a:t>
                </a:r>
              </a:p>
            </p:txBody>
          </p:sp>
        </p:grpSp>
      </p:grp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10B88BC-2F96-4ED8-A995-07D40708F9D4}"/>
              </a:ext>
            </a:extLst>
          </p:cNvPr>
          <p:cNvSpPr/>
          <p:nvPr/>
        </p:nvSpPr>
        <p:spPr>
          <a:xfrm>
            <a:off x="8959136" y="3413026"/>
            <a:ext cx="1061756" cy="610116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46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D3836-6FDB-48B4-A7CB-B461F758F776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Vis-tools</a:t>
            </a:r>
          </a:p>
        </p:txBody>
      </p:sp>
      <p:pic>
        <p:nvPicPr>
          <p:cNvPr id="5" name="Symposium2018_v1">
            <a:hlinkClick r:id="" action="ppaction://media"/>
            <a:extLst>
              <a:ext uri="{FF2B5EF4-FFF2-40B4-BE49-F238E27FC236}">
                <a16:creationId xmlns:a16="http://schemas.microsoft.com/office/drawing/2014/main" id="{9F9A5AA4-57B1-4892-9781-AFC3E0981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3920" y="1212656"/>
            <a:ext cx="9228563" cy="52192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id="{D030E587-43C6-48A3-877C-B4E7EBF9E79F}"/>
              </a:ext>
            </a:extLst>
          </p:cNvPr>
          <p:cNvSpPr/>
          <p:nvPr/>
        </p:nvSpPr>
        <p:spPr>
          <a:xfrm>
            <a:off x="1265478" y="1447859"/>
            <a:ext cx="196776" cy="1392382"/>
          </a:xfrm>
          <a:prstGeom prst="lef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D6FCC15-37BE-40C0-B018-300F4DF3B1CA}"/>
              </a:ext>
            </a:extLst>
          </p:cNvPr>
          <p:cNvSpPr/>
          <p:nvPr/>
        </p:nvSpPr>
        <p:spPr>
          <a:xfrm>
            <a:off x="1265478" y="2882917"/>
            <a:ext cx="196776" cy="1091658"/>
          </a:xfrm>
          <a:prstGeom prst="lef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FCA6F45A-87DB-4D21-A093-4722A6C46852}"/>
              </a:ext>
            </a:extLst>
          </p:cNvPr>
          <p:cNvSpPr/>
          <p:nvPr/>
        </p:nvSpPr>
        <p:spPr>
          <a:xfrm>
            <a:off x="1261389" y="4018002"/>
            <a:ext cx="200865" cy="557958"/>
          </a:xfrm>
          <a:prstGeom prst="lef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F9855D62-8393-44FF-9182-7CD923AD1CFA}"/>
              </a:ext>
            </a:extLst>
          </p:cNvPr>
          <p:cNvSpPr/>
          <p:nvPr/>
        </p:nvSpPr>
        <p:spPr>
          <a:xfrm>
            <a:off x="10693809" y="1230789"/>
            <a:ext cx="135132" cy="195448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352E6368-F04E-4431-8201-97825A0D1ECD}"/>
              </a:ext>
            </a:extLst>
          </p:cNvPr>
          <p:cNvSpPr/>
          <p:nvPr/>
        </p:nvSpPr>
        <p:spPr>
          <a:xfrm>
            <a:off x="10703458" y="1509045"/>
            <a:ext cx="111186" cy="760006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4B093D11-4F4B-4AF8-91F9-695FDA1F019B}"/>
              </a:ext>
            </a:extLst>
          </p:cNvPr>
          <p:cNvSpPr/>
          <p:nvPr/>
        </p:nvSpPr>
        <p:spPr>
          <a:xfrm>
            <a:off x="10684802" y="2352260"/>
            <a:ext cx="203319" cy="3867565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56093-E6F0-4987-B2FD-7410B1DFE934}"/>
              </a:ext>
            </a:extLst>
          </p:cNvPr>
          <p:cNvSpPr txBox="1"/>
          <p:nvPr/>
        </p:nvSpPr>
        <p:spPr>
          <a:xfrm>
            <a:off x="301074" y="1729771"/>
            <a:ext cx="1070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Nodes layer controls</a:t>
            </a:r>
          </a:p>
          <a:p>
            <a:pPr>
              <a:lnSpc>
                <a:spcPct val="200000"/>
              </a:lnSpc>
            </a:pPr>
            <a:endParaRPr lang="en-US" sz="1200" b="1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Bindings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19310F-915B-49D3-A5FF-2247B1FAE643}"/>
              </a:ext>
            </a:extLst>
          </p:cNvPr>
          <p:cNvSpPr txBox="1"/>
          <p:nvPr/>
        </p:nvSpPr>
        <p:spPr>
          <a:xfrm>
            <a:off x="301074" y="3199279"/>
            <a:ext cx="1070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Heatmap layer controls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C8F61E-B1CC-4419-AB2F-CFB12C03B1C5}"/>
              </a:ext>
            </a:extLst>
          </p:cNvPr>
          <p:cNvSpPr txBox="1"/>
          <p:nvPr/>
        </p:nvSpPr>
        <p:spPr>
          <a:xfrm>
            <a:off x="301074" y="4052740"/>
            <a:ext cx="107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Other layers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CC49A-653E-4C19-B221-AEB499E73928}"/>
              </a:ext>
            </a:extLst>
          </p:cNvPr>
          <p:cNvSpPr txBox="1"/>
          <p:nvPr/>
        </p:nvSpPr>
        <p:spPr>
          <a:xfrm>
            <a:off x="10989622" y="1162505"/>
            <a:ext cx="107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Transport controls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A265F7-8DD4-4ABD-A11C-E4BA52603707}"/>
              </a:ext>
            </a:extLst>
          </p:cNvPr>
          <p:cNvSpPr txBox="1"/>
          <p:nvPr/>
        </p:nvSpPr>
        <p:spPr>
          <a:xfrm>
            <a:off x="10989622" y="1673900"/>
            <a:ext cx="1070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Node info (when selected)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1A866-F7A2-493E-B4DB-B08BD6715A95}"/>
              </a:ext>
            </a:extLst>
          </p:cNvPr>
          <p:cNvSpPr txBox="1"/>
          <p:nvPr/>
        </p:nvSpPr>
        <p:spPr>
          <a:xfrm>
            <a:off x="10989622" y="3921543"/>
            <a:ext cx="1070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Per-node inset charts (when selected)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07CDCB-18A7-4EAB-A49A-9B1F1C7A3683}"/>
              </a:ext>
            </a:extLst>
          </p:cNvPr>
          <p:cNvSpPr txBox="1"/>
          <p:nvPr/>
        </p:nvSpPr>
        <p:spPr>
          <a:xfrm>
            <a:off x="1458165" y="6354280"/>
            <a:ext cx="2194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Timeline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674E0D-7E72-461E-ACFB-76B96FBC858D}"/>
              </a:ext>
            </a:extLst>
          </p:cNvPr>
          <p:cNvSpPr txBox="1"/>
          <p:nvPr/>
        </p:nvSpPr>
        <p:spPr>
          <a:xfrm>
            <a:off x="10888122" y="5001410"/>
            <a:ext cx="1070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Data summary graphs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A89E40-98DE-412C-8954-05ED5064E84A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10527878" y="5370742"/>
            <a:ext cx="360244" cy="691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74D855-01FC-4164-B39D-87B378CB35C4}"/>
              </a:ext>
            </a:extLst>
          </p:cNvPr>
          <p:cNvCxnSpPr/>
          <p:nvPr/>
        </p:nvCxnSpPr>
        <p:spPr>
          <a:xfrm>
            <a:off x="2255917" y="6492779"/>
            <a:ext cx="1583703" cy="0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20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C750ED-3ADC-460C-A95C-26A0BB5BEB3E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Additional tools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15D537B-F0E6-4287-A94F-44FB3B8F1A6D}"/>
              </a:ext>
            </a:extLst>
          </p:cNvPr>
          <p:cNvGrpSpPr/>
          <p:nvPr/>
        </p:nvGrpSpPr>
        <p:grpSpPr>
          <a:xfrm>
            <a:off x="700507" y="1499912"/>
            <a:ext cx="10763772" cy="4350544"/>
            <a:chOff x="699549" y="1427723"/>
            <a:chExt cx="10763772" cy="4350544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5BA453D-C19D-4063-9715-8BE51F168FA5}"/>
                </a:ext>
              </a:extLst>
            </p:cNvPr>
            <p:cNvCxnSpPr>
              <a:cxnSpLocks/>
              <a:stCxn id="102" idx="3"/>
              <a:endCxn id="60" idx="1"/>
            </p:cNvCxnSpPr>
            <p:nvPr/>
          </p:nvCxnSpPr>
          <p:spPr>
            <a:xfrm flipV="1">
              <a:off x="5854093" y="2022083"/>
              <a:ext cx="515997" cy="9649"/>
            </a:xfrm>
            <a:prstGeom prst="straightConnector1">
              <a:avLst/>
            </a:prstGeom>
            <a:ln w="19050">
              <a:solidFill>
                <a:srgbClr val="5B5C5E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8E7190A-27E6-404F-8449-9479DF3B8BA3}"/>
                </a:ext>
              </a:extLst>
            </p:cNvPr>
            <p:cNvGrpSpPr/>
            <p:nvPr/>
          </p:nvGrpSpPr>
          <p:grpSpPr>
            <a:xfrm>
              <a:off x="699549" y="1448656"/>
              <a:ext cx="10763772" cy="4329611"/>
              <a:chOff x="699549" y="1448656"/>
              <a:chExt cx="10763772" cy="4329611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2478F91-7C75-4209-9E2E-8415F55CFFCE}"/>
                  </a:ext>
                </a:extLst>
              </p:cNvPr>
              <p:cNvGrpSpPr/>
              <p:nvPr/>
            </p:nvGrpSpPr>
            <p:grpSpPr>
              <a:xfrm>
                <a:off x="3720515" y="1448656"/>
                <a:ext cx="2194560" cy="1214346"/>
                <a:chOff x="4137433" y="1211307"/>
                <a:chExt cx="1714606" cy="875559"/>
              </a:xfrm>
            </p:grpSpPr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FAF26039-4DBE-4561-87F1-1010E59BAF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4175833" y="1543210"/>
                  <a:ext cx="521664" cy="475619"/>
                </a:xfrm>
                <a:prstGeom prst="rect">
                  <a:avLst/>
                </a:prstGeom>
              </p:spPr>
            </p:pic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2C541C26-61CC-4838-8283-03140FC95013}"/>
                    </a:ext>
                  </a:extLst>
                </p:cNvPr>
                <p:cNvGrpSpPr/>
                <p:nvPr/>
              </p:nvGrpSpPr>
              <p:grpSpPr>
                <a:xfrm>
                  <a:off x="4137433" y="1211307"/>
                  <a:ext cx="1679437" cy="840810"/>
                  <a:chOff x="-1324611" y="-1995378"/>
                  <a:chExt cx="1679437" cy="1133475"/>
                </a:xfrm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B93C841F-A077-4D63-A8B9-7F0866BCCEFE}"/>
                      </a:ext>
                    </a:extLst>
                  </p:cNvPr>
                  <p:cNvSpPr/>
                  <p:nvPr/>
                </p:nvSpPr>
                <p:spPr>
                  <a:xfrm>
                    <a:off x="-1324611" y="-1995378"/>
                    <a:ext cx="1666961" cy="1133475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9E26E74B-04B7-4255-AED6-9BAED46CC8C0}"/>
                      </a:ext>
                    </a:extLst>
                  </p:cNvPr>
                  <p:cNvSpPr txBox="1"/>
                  <p:nvPr/>
                </p:nvSpPr>
                <p:spPr>
                  <a:xfrm>
                    <a:off x="-1324611" y="-1995378"/>
                    <a:ext cx="1679437" cy="568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Create, calibrate, run simulations</a:t>
                    </a:r>
                  </a:p>
                </p:txBody>
              </p:sp>
            </p:grp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E4CC3628-CB06-493D-A8FC-6823B107BA9F}"/>
                    </a:ext>
                  </a:extLst>
                </p:cNvPr>
                <p:cNvSpPr txBox="1"/>
                <p:nvPr/>
              </p:nvSpPr>
              <p:spPr>
                <a:xfrm>
                  <a:off x="4609278" y="1611405"/>
                  <a:ext cx="553462" cy="421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0F274E90-177A-4E85-914D-547CCEC085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219" t="56812" r="51078" b="22032"/>
                <a:stretch/>
              </p:blipFill>
              <p:spPr>
                <a:xfrm>
                  <a:off x="5291632" y="1379254"/>
                  <a:ext cx="441777" cy="632262"/>
                </a:xfrm>
                <a:prstGeom prst="rect">
                  <a:avLst/>
                </a:prstGeom>
              </p:spPr>
            </p:pic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CAF3826D-741B-4F11-A1FE-211BE57DD3F5}"/>
                    </a:ext>
                  </a:extLst>
                </p:cNvPr>
                <p:cNvSpPr txBox="1"/>
                <p:nvPr/>
              </p:nvSpPr>
              <p:spPr>
                <a:xfrm>
                  <a:off x="5309873" y="1856034"/>
                  <a:ext cx="54216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COMPS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843E64B2-7467-4BC7-BFF2-36A30DB33746}"/>
                  </a:ext>
                </a:extLst>
              </p:cNvPr>
              <p:cNvGrpSpPr/>
              <p:nvPr/>
            </p:nvGrpSpPr>
            <p:grpSpPr>
              <a:xfrm>
                <a:off x="7901699" y="2787551"/>
                <a:ext cx="2194560" cy="1188720"/>
                <a:chOff x="6868580" y="2322500"/>
                <a:chExt cx="1767486" cy="1003795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F0133FD2-76E2-4153-B62D-4BCADC467D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6868580" y="2765472"/>
                  <a:ext cx="521664" cy="475619"/>
                </a:xfrm>
                <a:prstGeom prst="rect">
                  <a:avLst/>
                </a:prstGeom>
              </p:spPr>
            </p:pic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CB1D563F-8F51-475F-8DDC-7AA3578CC200}"/>
                    </a:ext>
                  </a:extLst>
                </p:cNvPr>
                <p:cNvSpPr txBox="1"/>
                <p:nvPr/>
              </p:nvSpPr>
              <p:spPr>
                <a:xfrm>
                  <a:off x="7778465" y="2322501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Visualize data</a:t>
                  </a: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DF262255-265C-43F5-B6DE-B1F76D691CF7}"/>
                    </a:ext>
                  </a:extLst>
                </p:cNvPr>
                <p:cNvSpPr/>
                <p:nvPr/>
              </p:nvSpPr>
              <p:spPr>
                <a:xfrm>
                  <a:off x="7730289" y="2322502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E35B7E49-4594-42C0-B63B-25C45151C2B1}"/>
                    </a:ext>
                  </a:extLst>
                </p:cNvPr>
                <p:cNvSpPr txBox="1"/>
                <p:nvPr/>
              </p:nvSpPr>
              <p:spPr>
                <a:xfrm>
                  <a:off x="6944984" y="2322500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Analyze data</a:t>
                  </a: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8FF5C0A0-E1E6-4C6C-9D2C-19AD28DCEED2}"/>
                    </a:ext>
                  </a:extLst>
                </p:cNvPr>
                <p:cNvSpPr/>
                <p:nvPr/>
              </p:nvSpPr>
              <p:spPr>
                <a:xfrm>
                  <a:off x="6896808" y="2322501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AE5BE598-D26B-4205-906A-697C34242FFC}"/>
                    </a:ext>
                  </a:extLst>
                </p:cNvPr>
                <p:cNvSpPr txBox="1"/>
                <p:nvPr/>
              </p:nvSpPr>
              <p:spPr>
                <a:xfrm>
                  <a:off x="7256030" y="2817946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06E8AF64-5A45-4C54-A0FB-79832FBDAD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26679"/>
                <a:stretch/>
              </p:blipFill>
              <p:spPr>
                <a:xfrm>
                  <a:off x="7751418" y="2848233"/>
                  <a:ext cx="377854" cy="339538"/>
                </a:xfrm>
                <a:prstGeom prst="rect">
                  <a:avLst/>
                </a:prstGeom>
              </p:spPr>
            </p:pic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3AE3F669-EDC0-4F51-9129-A3CF8C14E0BC}"/>
                    </a:ext>
                  </a:extLst>
                </p:cNvPr>
                <p:cNvSpPr txBox="1"/>
                <p:nvPr/>
              </p:nvSpPr>
              <p:spPr>
                <a:xfrm>
                  <a:off x="8082604" y="2817947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Vis-Tools</a:t>
                  </a: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3AF15B2C-E6E8-413A-989B-1EA811E627EA}"/>
                  </a:ext>
                </a:extLst>
              </p:cNvPr>
              <p:cNvGrpSpPr/>
              <p:nvPr/>
            </p:nvGrpSpPr>
            <p:grpSpPr>
              <a:xfrm>
                <a:off x="699549" y="4589547"/>
                <a:ext cx="2194560" cy="1188720"/>
                <a:chOff x="1771050" y="4354688"/>
                <a:chExt cx="1854481" cy="118598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73E551AB-AC9A-452D-B6A3-463839737758}"/>
                    </a:ext>
                  </a:extLst>
                </p:cNvPr>
                <p:cNvSpPr/>
                <p:nvPr/>
              </p:nvSpPr>
              <p:spPr>
                <a:xfrm>
                  <a:off x="1771050" y="4354688"/>
                  <a:ext cx="1854481" cy="118598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967D74C-7951-46EC-AE27-9B2AC7E82F44}"/>
                    </a:ext>
                  </a:extLst>
                </p:cNvPr>
                <p:cNvSpPr txBox="1"/>
                <p:nvPr/>
              </p:nvSpPr>
              <p:spPr>
                <a:xfrm>
                  <a:off x="1862539" y="4402947"/>
                  <a:ext cx="1739835" cy="3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Learn the model</a:t>
                  </a:r>
                </a:p>
              </p:txBody>
            </p:sp>
            <p:pic>
              <p:nvPicPr>
                <p:cNvPr id="87" name="Graphic 86" descr="Help">
                  <a:extLst>
                    <a:ext uri="{FF2B5EF4-FFF2-40B4-BE49-F238E27FC236}">
                      <a16:creationId xmlns:a16="http://schemas.microsoft.com/office/drawing/2014/main" id="{CDC4FA37-B21D-498A-B691-26962FCCF7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380" y="4710734"/>
                  <a:ext cx="658756" cy="719174"/>
                </a:xfrm>
                <a:prstGeom prst="rect">
                  <a:avLst/>
                </a:prstGeom>
              </p:spPr>
            </p:pic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22E9150C-E42D-4AF9-AAFA-2DAFDF97D7E4}"/>
                    </a:ext>
                  </a:extLst>
                </p:cNvPr>
                <p:cNvSpPr txBox="1"/>
                <p:nvPr/>
              </p:nvSpPr>
              <p:spPr>
                <a:xfrm>
                  <a:off x="2449802" y="4882104"/>
                  <a:ext cx="1116414" cy="325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rgbClr val="1274A4"/>
                      </a:solidFill>
                    </a:rPr>
                    <a:t>QuickStart</a:t>
                  </a:r>
                  <a:endParaRPr lang="en-US" sz="1600" b="1" dirty="0">
                    <a:solidFill>
                      <a:srgbClr val="1274A4"/>
                    </a:solidFill>
                  </a:endParaRPr>
                </a:p>
              </p:txBody>
            </p:sp>
          </p:grp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F26DDC8F-0BC5-49EA-B85F-30941A506E79}"/>
                  </a:ext>
                </a:extLst>
              </p:cNvPr>
              <p:cNvSpPr/>
              <p:nvPr/>
            </p:nvSpPr>
            <p:spPr>
              <a:xfrm rot="8482740" flipH="1">
                <a:off x="2085680" y="3807745"/>
                <a:ext cx="1024525" cy="1112338"/>
              </a:xfrm>
              <a:prstGeom prst="arc">
                <a:avLst>
                  <a:gd name="adj1" fmla="val 16200000"/>
                  <a:gd name="adj2" fmla="val 21371160"/>
                </a:avLst>
              </a:prstGeom>
              <a:ln w="28575">
                <a:solidFill>
                  <a:srgbClr val="5B5C5E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A8450B91-1430-4A49-A7BC-DFC9EAD347E8}"/>
                  </a:ext>
                </a:extLst>
              </p:cNvPr>
              <p:cNvSpPr/>
              <p:nvPr/>
            </p:nvSpPr>
            <p:spPr>
              <a:xfrm rot="15625894">
                <a:off x="3245212" y="1959610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19B311A9-9ECA-4583-A11A-31E51938E883}"/>
                  </a:ext>
                </a:extLst>
              </p:cNvPr>
              <p:cNvSpPr/>
              <p:nvPr/>
            </p:nvSpPr>
            <p:spPr>
              <a:xfrm rot="1230548">
                <a:off x="8048173" y="2005252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2FBC50AD-A90F-40E0-A2C1-7F2AE44AF6A3}"/>
                  </a:ext>
                </a:extLst>
              </p:cNvPr>
              <p:cNvGrpSpPr/>
              <p:nvPr/>
            </p:nvGrpSpPr>
            <p:grpSpPr>
              <a:xfrm>
                <a:off x="9268761" y="4523821"/>
                <a:ext cx="2194560" cy="1188720"/>
                <a:chOff x="9220057" y="4485207"/>
                <a:chExt cx="2194560" cy="1188720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35BCDD2-D62E-499C-A38C-126642C52106}"/>
                    </a:ext>
                  </a:extLst>
                </p:cNvPr>
                <p:cNvGrpSpPr/>
                <p:nvPr/>
              </p:nvGrpSpPr>
              <p:grpSpPr>
                <a:xfrm>
                  <a:off x="9220057" y="4485207"/>
                  <a:ext cx="2194560" cy="1188720"/>
                  <a:chOff x="2422115" y="3874122"/>
                  <a:chExt cx="1666961" cy="840810"/>
                </a:xfrm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FE578975-2060-4DCF-86EA-207982B014CB}"/>
                      </a:ext>
                    </a:extLst>
                  </p:cNvPr>
                  <p:cNvSpPr/>
                  <p:nvPr/>
                </p:nvSpPr>
                <p:spPr>
                  <a:xfrm>
                    <a:off x="2422115" y="3874122"/>
                    <a:ext cx="1666961" cy="840810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369A1B07-2876-451A-A184-FE748F8AFB79}"/>
                      </a:ext>
                    </a:extLst>
                  </p:cNvPr>
                  <p:cNvSpPr txBox="1"/>
                  <p:nvPr/>
                </p:nvSpPr>
                <p:spPr>
                  <a:xfrm>
                    <a:off x="2506632" y="3882304"/>
                    <a:ext cx="1582444" cy="2394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 risk maps</a:t>
                    </a: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BAB4015D-514C-483B-8D7C-FA63489345E8}"/>
                      </a:ext>
                    </a:extLst>
                  </p:cNvPr>
                  <p:cNvSpPr txBox="1"/>
                  <p:nvPr/>
                </p:nvSpPr>
                <p:spPr>
                  <a:xfrm>
                    <a:off x="3102296" y="4253516"/>
                    <a:ext cx="83987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1274A4"/>
                        </a:solidFill>
                      </a:rPr>
                      <a:t>Risk Map</a:t>
                    </a:r>
                  </a:p>
                </p:txBody>
              </p:sp>
            </p:grp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2C13987-337B-4D5A-8840-14D2AAF4E1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6659" t="12596" r="7465" b="79041"/>
                <a:stretch/>
              </p:blipFill>
              <p:spPr>
                <a:xfrm>
                  <a:off x="9386369" y="4832834"/>
                  <a:ext cx="818788" cy="674755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E14ADF6-0B9B-4EB5-92BE-7FCEFFF9E3F0}"/>
                  </a:ext>
                </a:extLst>
              </p:cNvPr>
              <p:cNvGrpSpPr/>
              <p:nvPr/>
            </p:nvGrpSpPr>
            <p:grpSpPr>
              <a:xfrm>
                <a:off x="5078716" y="2961112"/>
                <a:ext cx="1949554" cy="2161599"/>
                <a:chOff x="5678863" y="2931239"/>
                <a:chExt cx="1949554" cy="2161599"/>
              </a:xfrm>
            </p:grpSpPr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4A8257B6-C898-4547-99F7-7A09CFA9A8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076" t="64049" r="84511" b="15095"/>
                <a:stretch/>
              </p:blipFill>
              <p:spPr>
                <a:xfrm>
                  <a:off x="5678863" y="2931239"/>
                  <a:ext cx="1949554" cy="1979683"/>
                </a:xfrm>
                <a:prstGeom prst="rect">
                  <a:avLst/>
                </a:prstGeom>
              </p:spPr>
            </p:pic>
            <p:pic>
              <p:nvPicPr>
                <p:cNvPr id="79" name="Graphic 78" descr="User">
                  <a:extLst>
                    <a:ext uri="{FF2B5EF4-FFF2-40B4-BE49-F238E27FC236}">
                      <a16:creationId xmlns:a16="http://schemas.microsoft.com/office/drawing/2014/main" id="{1C5A86A1-114D-40FA-BBAF-7CD0599545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00838" y="3658610"/>
                  <a:ext cx="1434228" cy="1434228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2E03914-DAC0-4970-BFA0-AB165BBCD121}"/>
                  </a:ext>
                </a:extLst>
              </p:cNvPr>
              <p:cNvGrpSpPr/>
              <p:nvPr/>
            </p:nvGrpSpPr>
            <p:grpSpPr>
              <a:xfrm>
                <a:off x="2084720" y="2750671"/>
                <a:ext cx="2653807" cy="1278623"/>
                <a:chOff x="2989971" y="2806717"/>
                <a:chExt cx="2653807" cy="1278623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856F73F6-1496-45AE-AA65-4E2EAF1C7B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67" t="69275" r="84088" b="17705"/>
                <a:stretch/>
              </p:blipFill>
              <p:spPr>
                <a:xfrm>
                  <a:off x="3164375" y="3132456"/>
                  <a:ext cx="835051" cy="676662"/>
                </a:xfrm>
                <a:prstGeom prst="rect">
                  <a:avLst/>
                </a:prstGeom>
                <a:ln w="19050">
                  <a:solidFill>
                    <a:srgbClr val="757677"/>
                  </a:solidFill>
                  <a:prstDash val="sysDash"/>
                </a:ln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4DA9A7C8-75D3-4157-B8B0-97B48C435A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10" t="45652" r="85229" b="39534"/>
                <a:stretch/>
              </p:blipFill>
              <p:spPr>
                <a:xfrm>
                  <a:off x="4184457" y="3135758"/>
                  <a:ext cx="840417" cy="697345"/>
                </a:xfrm>
                <a:prstGeom prst="rect">
                  <a:avLst/>
                </a:prstGeom>
              </p:spPr>
            </p:pic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C32EBDB2-0594-4EE7-ACC7-91878FF7C86F}"/>
                    </a:ext>
                  </a:extLst>
                </p:cNvPr>
                <p:cNvGrpSpPr/>
                <p:nvPr/>
              </p:nvGrpSpPr>
              <p:grpSpPr>
                <a:xfrm>
                  <a:off x="2989971" y="2806717"/>
                  <a:ext cx="2194560" cy="1224886"/>
                  <a:chOff x="-74730" y="3505477"/>
                  <a:chExt cx="1885950" cy="1394358"/>
                </a:xfrm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7AF85E8D-452F-483D-89B9-A10DF2EC45D7}"/>
                      </a:ext>
                    </a:extLst>
                  </p:cNvPr>
                  <p:cNvSpPr/>
                  <p:nvPr/>
                </p:nvSpPr>
                <p:spPr>
                  <a:xfrm>
                    <a:off x="-74730" y="3546647"/>
                    <a:ext cx="1885950" cy="1353188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618EB442-9E3C-4680-A590-6A5292B15B4B}"/>
                      </a:ext>
                    </a:extLst>
                  </p:cNvPr>
                  <p:cNvSpPr txBox="1"/>
                  <p:nvPr/>
                </p:nvSpPr>
                <p:spPr>
                  <a:xfrm>
                    <a:off x="55622" y="3505477"/>
                    <a:ext cx="1670396" cy="3853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Model disease</a:t>
                    </a:r>
                  </a:p>
                </p:txBody>
              </p:sp>
            </p:grp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C29810FF-0634-4EF7-951E-30BFDA82D23B}"/>
                    </a:ext>
                  </a:extLst>
                </p:cNvPr>
                <p:cNvSpPr txBox="1"/>
                <p:nvPr/>
              </p:nvSpPr>
              <p:spPr>
                <a:xfrm>
                  <a:off x="3182752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EMOD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EA8284D0-D235-4D3C-B26E-B730F5393ED3}"/>
                    </a:ext>
                  </a:extLst>
                </p:cNvPr>
                <p:cNvSpPr txBox="1"/>
                <p:nvPr/>
              </p:nvSpPr>
              <p:spPr>
                <a:xfrm>
                  <a:off x="4322633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CMS</a:t>
                  </a:r>
                </a:p>
              </p:txBody>
            </p: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71B7DA8-C741-4369-83D8-2EF87385BC4B}"/>
                </a:ext>
              </a:extLst>
            </p:cNvPr>
            <p:cNvGrpSpPr/>
            <p:nvPr/>
          </p:nvGrpSpPr>
          <p:grpSpPr>
            <a:xfrm>
              <a:off x="6370090" y="1427723"/>
              <a:ext cx="2194560" cy="1188720"/>
              <a:chOff x="6370090" y="1427723"/>
              <a:chExt cx="2194560" cy="1188720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7863CC6-EA15-4683-8603-320CC82D394A}"/>
                  </a:ext>
                </a:extLst>
              </p:cNvPr>
              <p:cNvGrpSpPr/>
              <p:nvPr/>
            </p:nvGrpSpPr>
            <p:grpSpPr>
              <a:xfrm>
                <a:off x="6370090" y="1427723"/>
                <a:ext cx="2194560" cy="1188720"/>
                <a:chOff x="6243961" y="1211307"/>
                <a:chExt cx="1666961" cy="840810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FDA5134D-21D0-47AD-8F19-A985ECE4198C}"/>
                    </a:ext>
                  </a:extLst>
                </p:cNvPr>
                <p:cNvGrpSpPr/>
                <p:nvPr/>
              </p:nvGrpSpPr>
              <p:grpSpPr>
                <a:xfrm>
                  <a:off x="6243961" y="1211307"/>
                  <a:ext cx="1666961" cy="840810"/>
                  <a:chOff x="2162178" y="2057012"/>
                  <a:chExt cx="1885950" cy="1133475"/>
                </a:xfrm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9432A92B-CD6F-46D2-9402-60F2053FEC0C}"/>
                      </a:ext>
                    </a:extLst>
                  </p:cNvPr>
                  <p:cNvSpPr/>
                  <p:nvPr/>
                </p:nvSpPr>
                <p:spPr>
                  <a:xfrm>
                    <a:off x="2162178" y="2057012"/>
                    <a:ext cx="1885950" cy="1133475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4C57CC5C-A4BD-4B86-BAAB-C9B1D6974BC3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310" y="2067371"/>
                    <a:ext cx="1792818" cy="3228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Manage simulations</a:t>
                    </a:r>
                  </a:p>
                </p:txBody>
              </p:sp>
            </p:grp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4E4482F0-5726-40EC-BCAF-33DCEECE98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82933" y="1455823"/>
                  <a:ext cx="1236040" cy="546284"/>
                </a:xfrm>
                <a:prstGeom prst="rect">
                  <a:avLst/>
                </a:prstGeom>
              </p:spPr>
            </p:pic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C7E8C62-4AB6-48EB-8EA6-7C2E1635CD48}"/>
                  </a:ext>
                </a:extLst>
              </p:cNvPr>
              <p:cNvSpPr txBox="1"/>
              <p:nvPr/>
            </p:nvSpPr>
            <p:spPr>
              <a:xfrm>
                <a:off x="7009623" y="1770669"/>
                <a:ext cx="1053622" cy="338554"/>
              </a:xfrm>
              <a:prstGeom prst="rect">
                <a:avLst/>
              </a:prstGeom>
              <a:solidFill>
                <a:srgbClr val="E6E7E9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274A4"/>
                    </a:solidFill>
                  </a:rPr>
                  <a:t>COMPS UI</a:t>
                </a:r>
              </a:p>
            </p:txBody>
          </p:sp>
        </p:grpSp>
      </p:grp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21C98DC8-32D3-47F2-8C50-814C99A54070}"/>
              </a:ext>
            </a:extLst>
          </p:cNvPr>
          <p:cNvSpPr/>
          <p:nvPr/>
        </p:nvSpPr>
        <p:spPr>
          <a:xfrm>
            <a:off x="9165388" y="4537192"/>
            <a:ext cx="2355389" cy="1308979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1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6325A5-62B7-42AC-93C8-CDB14C52AF5B}"/>
              </a:ext>
            </a:extLst>
          </p:cNvPr>
          <p:cNvSpPr/>
          <p:nvPr/>
        </p:nvSpPr>
        <p:spPr>
          <a:xfrm>
            <a:off x="6182287" y="5756850"/>
            <a:ext cx="3530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https://riskplus.idmod.org</a:t>
            </a:r>
            <a:r>
              <a:rPr lang="en-US" sz="24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E8686C-57AB-4A57-AEC2-82E3858FCFE4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Risk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5056A-328C-4035-9A96-8925405E3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95" y="1243941"/>
            <a:ext cx="4874525" cy="4983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AFEE9-5DAA-4982-8C8D-87F4298A4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755" y="1522518"/>
            <a:ext cx="5848244" cy="412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53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6325A5-62B7-42AC-93C8-CDB14C52AF5B}"/>
              </a:ext>
            </a:extLst>
          </p:cNvPr>
          <p:cNvSpPr/>
          <p:nvPr/>
        </p:nvSpPr>
        <p:spPr>
          <a:xfrm>
            <a:off x="6182287" y="5756850"/>
            <a:ext cx="3530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https://riskplus.idmod.org</a:t>
            </a:r>
            <a:r>
              <a:rPr lang="en-US" sz="24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E8686C-57AB-4A57-AEC2-82E3858FCFE4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Risk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5056A-328C-4035-9A96-8925405E3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95" y="1243941"/>
            <a:ext cx="4874525" cy="4983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AFEE9-5DAA-4982-8C8D-87F4298A4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755" y="1522518"/>
            <a:ext cx="5848244" cy="4125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7E00F9-29AA-41EC-878D-F9B226231526}"/>
              </a:ext>
            </a:extLst>
          </p:cNvPr>
          <p:cNvSpPr txBox="1"/>
          <p:nvPr/>
        </p:nvSpPr>
        <p:spPr>
          <a:xfrm>
            <a:off x="2575131" y="4104523"/>
            <a:ext cx="8138176" cy="461665"/>
          </a:xfrm>
          <a:prstGeom prst="rect">
            <a:avLst/>
          </a:prstGeom>
          <a:solidFill>
            <a:srgbClr val="7F7F7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Sessions on Tuesday at 9 – 10:30, 11 - 1 (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Qinghua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Long, 12:30)</a:t>
            </a:r>
          </a:p>
        </p:txBody>
      </p:sp>
    </p:spTree>
    <p:extLst>
      <p:ext uri="{BB962C8B-B14F-4D97-AF65-F5344CB8AC3E}">
        <p14:creationId xmlns:p14="http://schemas.microsoft.com/office/powerpoint/2010/main" val="1137814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21BCF1-401C-4F70-A9A3-23D5EE708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" y="878898"/>
            <a:ext cx="10753725" cy="2419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34B293-004F-4F13-A556-831559F84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7600" y="5849216"/>
            <a:ext cx="1838325" cy="895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DF5137-EAB4-42CF-BC73-92F211B1353F}"/>
              </a:ext>
            </a:extLst>
          </p:cNvPr>
          <p:cNvSpPr txBox="1"/>
          <p:nvPr/>
        </p:nvSpPr>
        <p:spPr>
          <a:xfrm>
            <a:off x="1488712" y="3575166"/>
            <a:ext cx="92145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dirty="0"/>
              <a:t>IDM has numerous online resources to help answer questions and solve problems.</a:t>
            </a:r>
          </a:p>
          <a:p>
            <a:pPr algn="ctr">
              <a:spcBef>
                <a:spcPts val="600"/>
              </a:spcBef>
            </a:pPr>
            <a:r>
              <a:rPr lang="en-US" sz="2000" dirty="0"/>
              <a:t>Website: </a:t>
            </a:r>
            <a:r>
              <a:rPr lang="en-US" sz="2000" dirty="0">
                <a:hlinkClick r:id="rId5"/>
              </a:rPr>
              <a:t>http://idmod.org</a:t>
            </a:r>
            <a:r>
              <a:rPr lang="en-US" sz="2000" dirty="0"/>
              <a:t>  </a:t>
            </a:r>
          </a:p>
          <a:p>
            <a:pPr algn="ctr">
              <a:spcBef>
                <a:spcPts val="600"/>
              </a:spcBef>
              <a:buClr>
                <a:srgbClr val="0070C0"/>
              </a:buClr>
            </a:pPr>
            <a:r>
              <a:rPr lang="en-US" sz="2000" dirty="0"/>
              <a:t>Support: </a:t>
            </a:r>
            <a:r>
              <a:rPr lang="en-US" sz="2000" dirty="0">
                <a:hlinkClick r:id="rId6"/>
              </a:rPr>
              <a:t>support@idmod.</a:t>
            </a:r>
            <a:r>
              <a:rPr lang="en-US" sz="2000">
                <a:hlinkClick r:id="rId6"/>
              </a:rPr>
              <a:t>org</a:t>
            </a:r>
            <a:r>
              <a:rPr lang="en-US" sz="2000"/>
              <a:t>  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0538C-0733-4B57-B603-91B566B4D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551" y="5021716"/>
            <a:ext cx="289586" cy="372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26AFE-48AB-4509-AA8D-1D40CC9A6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0942" y="5021716"/>
            <a:ext cx="289586" cy="3723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1E72BC-91D4-43D7-B061-093696C05F43}"/>
              </a:ext>
            </a:extLst>
          </p:cNvPr>
          <p:cNvSpPr/>
          <p:nvPr/>
        </p:nvSpPr>
        <p:spPr>
          <a:xfrm>
            <a:off x="2676296" y="5021716"/>
            <a:ext cx="7571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For more information on collaborating with IDM, contact </a:t>
            </a:r>
            <a:r>
              <a:rPr lang="en-US" u="sng" dirty="0">
                <a:solidFill>
                  <a:srgbClr val="0563C1"/>
                </a:solidFill>
              </a:rPr>
              <a:t>idm@idmod.org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16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About IDM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957" y="1366701"/>
            <a:ext cx="11870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IDM’s mission is to utilize and promote quantitative analysis to inform and guide global efforts to control and, in particular, to eradicate infectious disease.</a:t>
            </a:r>
          </a:p>
        </p:txBody>
      </p:sp>
      <p:pic>
        <p:nvPicPr>
          <p:cNvPr id="7" name="Graphic 6" descr="Computer">
            <a:extLst>
              <a:ext uri="{FF2B5EF4-FFF2-40B4-BE49-F238E27FC236}">
                <a16:creationId xmlns:a16="http://schemas.microsoft.com/office/drawing/2014/main" id="{343FCB4A-EFFF-4359-A05C-0CD06B704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5259" y="3716725"/>
            <a:ext cx="1364514" cy="1364514"/>
          </a:xfrm>
          <a:prstGeom prst="rect">
            <a:avLst/>
          </a:prstGeom>
        </p:spPr>
      </p:pic>
      <p:pic>
        <p:nvPicPr>
          <p:cNvPr id="14" name="Graphic 13" descr="Bar chart">
            <a:extLst>
              <a:ext uri="{FF2B5EF4-FFF2-40B4-BE49-F238E27FC236}">
                <a16:creationId xmlns:a16="http://schemas.microsoft.com/office/drawing/2014/main" id="{4C89E533-A406-42E2-B492-E023AA079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1728" y="3578827"/>
            <a:ext cx="1563403" cy="1563403"/>
          </a:xfrm>
          <a:prstGeom prst="rect">
            <a:avLst/>
          </a:prstGeom>
        </p:spPr>
      </p:pic>
      <p:pic>
        <p:nvPicPr>
          <p:cNvPr id="20" name="Graphic 19" descr="Earth Globe Europe-Africa">
            <a:extLst>
              <a:ext uri="{FF2B5EF4-FFF2-40B4-BE49-F238E27FC236}">
                <a16:creationId xmlns:a16="http://schemas.microsoft.com/office/drawing/2014/main" id="{D3312540-6641-4BC8-89D3-31FE16062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4981" y="3393106"/>
            <a:ext cx="1389557" cy="1389557"/>
          </a:xfrm>
          <a:prstGeom prst="rect">
            <a:avLst/>
          </a:prstGeom>
        </p:spPr>
      </p:pic>
      <p:pic>
        <p:nvPicPr>
          <p:cNvPr id="22" name="Graphic 21" descr="Needle">
            <a:extLst>
              <a:ext uri="{FF2B5EF4-FFF2-40B4-BE49-F238E27FC236}">
                <a16:creationId xmlns:a16="http://schemas.microsoft.com/office/drawing/2014/main" id="{5458960C-7132-4686-A03A-03DD622274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20814" y="4492097"/>
            <a:ext cx="732490" cy="732490"/>
          </a:xfrm>
          <a:prstGeom prst="rect">
            <a:avLst/>
          </a:prstGeom>
        </p:spPr>
      </p:pic>
      <p:pic>
        <p:nvPicPr>
          <p:cNvPr id="24" name="Graphic 23" descr="Medicine">
            <a:extLst>
              <a:ext uri="{FF2B5EF4-FFF2-40B4-BE49-F238E27FC236}">
                <a16:creationId xmlns:a16="http://schemas.microsoft.com/office/drawing/2014/main" id="{9B738D71-7831-457E-ABC2-389E64282D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34138" y="4493978"/>
            <a:ext cx="648252" cy="648252"/>
          </a:xfrm>
          <a:prstGeom prst="rect">
            <a:avLst/>
          </a:prstGeom>
        </p:spPr>
      </p:pic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35237333-BE0A-4BC8-B1AD-6A9506DF0776}"/>
              </a:ext>
            </a:extLst>
          </p:cNvPr>
          <p:cNvSpPr/>
          <p:nvPr/>
        </p:nvSpPr>
        <p:spPr>
          <a:xfrm>
            <a:off x="4336146" y="2434690"/>
            <a:ext cx="3807229" cy="1249037"/>
          </a:xfrm>
          <a:prstGeom prst="curved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Arrow: Curved Up 25">
            <a:extLst>
              <a:ext uri="{FF2B5EF4-FFF2-40B4-BE49-F238E27FC236}">
                <a16:creationId xmlns:a16="http://schemas.microsoft.com/office/drawing/2014/main" id="{0C3A5E8F-C62E-4496-A9C7-47789E371C02}"/>
              </a:ext>
            </a:extLst>
          </p:cNvPr>
          <p:cNvSpPr/>
          <p:nvPr/>
        </p:nvSpPr>
        <p:spPr>
          <a:xfrm flipH="1">
            <a:off x="4178775" y="5114237"/>
            <a:ext cx="3807229" cy="1286012"/>
          </a:xfrm>
          <a:prstGeom prst="curvedUp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Graphic 27" descr="Microscope">
            <a:extLst>
              <a:ext uri="{FF2B5EF4-FFF2-40B4-BE49-F238E27FC236}">
                <a16:creationId xmlns:a16="http://schemas.microsoft.com/office/drawing/2014/main" id="{D0DD45C0-3DE8-4905-82A3-7AD34561F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21762" y="32265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36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A804EF-B8BC-4B87-A963-6A107B31F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4"/>
          <a:stretch/>
        </p:blipFill>
        <p:spPr>
          <a:xfrm>
            <a:off x="146957" y="1243941"/>
            <a:ext cx="11870872" cy="2440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300379-860E-4697-AA64-708B0849C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57" y="5651145"/>
            <a:ext cx="11870872" cy="994317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IDM overview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56D578-FAC0-4F6B-97E6-58B0CEF0117B}"/>
              </a:ext>
            </a:extLst>
          </p:cNvPr>
          <p:cNvSpPr/>
          <p:nvPr/>
        </p:nvSpPr>
        <p:spPr>
          <a:xfrm>
            <a:off x="778873" y="3905120"/>
            <a:ext cx="10607040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The research and modeling team at IDM is focused on providing support to disease eradication programs and other global health endeavors through a variety of modeling and statistical approaches. We build mechanistic agent-based models in order to understand model assumptions and input data, examine the effects of population-level and within-host phenomena, and stimulate the impact of combined interventions, especially for all phases of an eradication effort.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B2CD3B-6A97-4EE1-9A03-3D8159A4D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</a:blip>
          <a:srcRect l="11141" t="20830" r="61216" b="24585"/>
          <a:stretch/>
        </p:blipFill>
        <p:spPr>
          <a:xfrm>
            <a:off x="4698205" y="5815836"/>
            <a:ext cx="444136" cy="455565"/>
          </a:xfrm>
          <a:prstGeom prst="rect">
            <a:avLst/>
          </a:prstGeom>
          <a:blipFill dpi="0" rotWithShape="1">
            <a:blip r:embed="rId6">
              <a:clrChange>
                <a:clrFrom>
                  <a:srgbClr val="DDDDDD"/>
                </a:clrFrom>
                <a:clrTo>
                  <a:srgbClr val="DDDDDD">
                    <a:alpha val="0"/>
                  </a:srgbClr>
                </a:clrTo>
              </a:clrChange>
              <a:alphaModFix amt="0"/>
            </a:blip>
            <a:srcRect/>
            <a:tile tx="0" ty="0" sx="100000" sy="100000" flip="none" algn="tl"/>
          </a:blip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3A7ABA-8A29-44F4-91B8-49698C7BB71F}"/>
              </a:ext>
            </a:extLst>
          </p:cNvPr>
          <p:cNvSpPr/>
          <p:nvPr/>
        </p:nvSpPr>
        <p:spPr>
          <a:xfrm>
            <a:off x="4532130" y="6287996"/>
            <a:ext cx="776287" cy="170253"/>
          </a:xfrm>
          <a:prstGeom prst="rect">
            <a:avLst/>
          </a:prstGeom>
          <a:solidFill>
            <a:srgbClr val="D4D4D4"/>
          </a:solidFill>
          <a:ln>
            <a:solidFill>
              <a:srgbClr val="D4D4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C459FB-D2D6-43C7-B126-4CD4FF2F5153}"/>
              </a:ext>
            </a:extLst>
          </p:cNvPr>
          <p:cNvSpPr/>
          <p:nvPr/>
        </p:nvSpPr>
        <p:spPr>
          <a:xfrm>
            <a:off x="6434749" y="6287996"/>
            <a:ext cx="776287" cy="170253"/>
          </a:xfrm>
          <a:prstGeom prst="rect">
            <a:avLst/>
          </a:prstGeom>
          <a:solidFill>
            <a:srgbClr val="D4D4D4"/>
          </a:solidFill>
          <a:ln>
            <a:solidFill>
              <a:srgbClr val="D4D4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928262-7AE5-4DF7-8586-32D304CD5503}"/>
              </a:ext>
            </a:extLst>
          </p:cNvPr>
          <p:cNvSpPr/>
          <p:nvPr/>
        </p:nvSpPr>
        <p:spPr>
          <a:xfrm>
            <a:off x="8735786" y="6271401"/>
            <a:ext cx="776287" cy="170253"/>
          </a:xfrm>
          <a:prstGeom prst="rect">
            <a:avLst/>
          </a:prstGeom>
          <a:solidFill>
            <a:srgbClr val="D4D4D4"/>
          </a:solidFill>
          <a:ln>
            <a:solidFill>
              <a:srgbClr val="D4D4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19DA81-0174-48E6-81F5-A4612CBC42A9}"/>
              </a:ext>
            </a:extLst>
          </p:cNvPr>
          <p:cNvSpPr/>
          <p:nvPr/>
        </p:nvSpPr>
        <p:spPr>
          <a:xfrm>
            <a:off x="10734742" y="6271400"/>
            <a:ext cx="776287" cy="170253"/>
          </a:xfrm>
          <a:prstGeom prst="rect">
            <a:avLst/>
          </a:prstGeom>
          <a:solidFill>
            <a:srgbClr val="D4D4D4"/>
          </a:solidFill>
          <a:ln>
            <a:solidFill>
              <a:srgbClr val="D4D4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F0FB81-55F5-48DA-BC3E-A525D6A17E19}"/>
              </a:ext>
            </a:extLst>
          </p:cNvPr>
          <p:cNvSpPr/>
          <p:nvPr/>
        </p:nvSpPr>
        <p:spPr>
          <a:xfrm>
            <a:off x="2235990" y="6270600"/>
            <a:ext cx="776287" cy="170253"/>
          </a:xfrm>
          <a:prstGeom prst="rect">
            <a:avLst/>
          </a:prstGeom>
          <a:solidFill>
            <a:srgbClr val="D4D4D4"/>
          </a:solidFill>
          <a:ln>
            <a:solidFill>
              <a:srgbClr val="D4D4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B79F01-BFB6-47BF-A018-C054D9FAD847}"/>
              </a:ext>
            </a:extLst>
          </p:cNvPr>
          <p:cNvSpPr/>
          <p:nvPr/>
        </p:nvSpPr>
        <p:spPr>
          <a:xfrm>
            <a:off x="317043" y="6270599"/>
            <a:ext cx="776287" cy="170253"/>
          </a:xfrm>
          <a:prstGeom prst="rect">
            <a:avLst/>
          </a:prstGeom>
          <a:solidFill>
            <a:srgbClr val="D4D4D4"/>
          </a:solidFill>
          <a:ln>
            <a:solidFill>
              <a:srgbClr val="D4D4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38FC63-4CE9-447F-88E1-0D686759F61F}"/>
              </a:ext>
            </a:extLst>
          </p:cNvPr>
          <p:cNvSpPr txBox="1"/>
          <p:nvPr/>
        </p:nvSpPr>
        <p:spPr>
          <a:xfrm>
            <a:off x="190191" y="6272741"/>
            <a:ext cx="10518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186697"/>
                </a:solidFill>
              </a:rPr>
              <a:t>APPLIED MATH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6573C-A06F-4008-81CC-A168F55A2F5D}"/>
              </a:ext>
            </a:extLst>
          </p:cNvPr>
          <p:cNvSpPr txBox="1"/>
          <p:nvPr/>
        </p:nvSpPr>
        <p:spPr>
          <a:xfrm>
            <a:off x="2609945" y="6287996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186697"/>
                </a:solidFill>
              </a:rPr>
              <a:t>HIV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F6EA9F-9DEB-4272-A912-1E6C45D78E9D}"/>
              </a:ext>
            </a:extLst>
          </p:cNvPr>
          <p:cNvSpPr txBox="1"/>
          <p:nvPr/>
        </p:nvSpPr>
        <p:spPr>
          <a:xfrm>
            <a:off x="4384927" y="6279734"/>
            <a:ext cx="1075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186697"/>
                </a:solidFill>
              </a:rPr>
              <a:t>EPIDEMIOLOGY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7C352A-5995-4302-B456-094DE2EA1D9D}"/>
              </a:ext>
            </a:extLst>
          </p:cNvPr>
          <p:cNvSpPr txBox="1"/>
          <p:nvPr/>
        </p:nvSpPr>
        <p:spPr>
          <a:xfrm>
            <a:off x="6716104" y="6287996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186697"/>
                </a:solidFill>
              </a:rPr>
              <a:t>POLIO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5B0B97-8B91-48CE-B882-32F7D3957A35}"/>
              </a:ext>
            </a:extLst>
          </p:cNvPr>
          <p:cNvSpPr txBox="1"/>
          <p:nvPr/>
        </p:nvSpPr>
        <p:spPr>
          <a:xfrm>
            <a:off x="8604678" y="6287996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186697"/>
                </a:solidFill>
              </a:rPr>
              <a:t>TUBERCULOSIS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47DAF9-A06B-4F32-A283-18F6F6181BA2}"/>
              </a:ext>
            </a:extLst>
          </p:cNvPr>
          <p:cNvSpPr txBox="1"/>
          <p:nvPr/>
        </p:nvSpPr>
        <p:spPr>
          <a:xfrm>
            <a:off x="10900818" y="6279734"/>
            <a:ext cx="7216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186697"/>
                </a:solidFill>
              </a:rPr>
              <a:t>MALARIA</a:t>
            </a:r>
          </a:p>
        </p:txBody>
      </p:sp>
    </p:spTree>
    <p:extLst>
      <p:ext uri="{BB962C8B-B14F-4D97-AF65-F5344CB8AC3E}">
        <p14:creationId xmlns:p14="http://schemas.microsoft.com/office/powerpoint/2010/main" val="3582369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C70AD6-6E81-4977-8923-B774A724C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07" y="1243941"/>
            <a:ext cx="11869422" cy="23856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0B73C1-6351-4F95-94B0-33146F06DAB5}"/>
              </a:ext>
            </a:extLst>
          </p:cNvPr>
          <p:cNvSpPr/>
          <p:nvPr/>
        </p:nvSpPr>
        <p:spPr>
          <a:xfrm>
            <a:off x="689093" y="3787716"/>
            <a:ext cx="107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Inspired by a collaborative and multidisciplinary effort from the scientific community, IDM’s innovative software tools provide a qualitative and analytical means to model infectious disease. We provide our tools to the scientific community to accelerate the exploration of disease eradication through the use of computational modeling.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D031A-6AA8-4325-A997-457E71704CCD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IDM overview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A2A27B2-E38C-4DAB-8C5E-454BF11581EF}"/>
              </a:ext>
            </a:extLst>
          </p:cNvPr>
          <p:cNvGrpSpPr/>
          <p:nvPr/>
        </p:nvGrpSpPr>
        <p:grpSpPr>
          <a:xfrm>
            <a:off x="8554414" y="4971421"/>
            <a:ext cx="2220564" cy="671513"/>
            <a:chOff x="8463424" y="4970910"/>
            <a:chExt cx="2220564" cy="67151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99D6648-3C44-4780-B955-67537180BBEF}"/>
                </a:ext>
              </a:extLst>
            </p:cNvPr>
            <p:cNvSpPr/>
            <p:nvPr/>
          </p:nvSpPr>
          <p:spPr>
            <a:xfrm>
              <a:off x="8463424" y="4970910"/>
              <a:ext cx="2220564" cy="671513"/>
            </a:xfrm>
            <a:prstGeom prst="roundRect">
              <a:avLst/>
            </a:prstGeom>
            <a:solidFill>
              <a:srgbClr val="E0DFDF"/>
            </a:solidFill>
            <a:ln w="19050">
              <a:solidFill>
                <a:srgbClr val="0072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B7065B-475B-414A-B00F-474E91815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E0DFDF"/>
                </a:clrFrom>
                <a:clrTo>
                  <a:srgbClr val="E0DFDF">
                    <a:alpha val="0"/>
                  </a:srgbClr>
                </a:clrTo>
              </a:clrChange>
            </a:blip>
            <a:srcRect l="5994" t="13127" r="6806" b="12041"/>
            <a:stretch/>
          </p:blipFill>
          <p:spPr>
            <a:xfrm>
              <a:off x="8524912" y="5022418"/>
              <a:ext cx="2076450" cy="57733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00D7DF2-D06B-43A7-91C1-9D529295F211}"/>
              </a:ext>
            </a:extLst>
          </p:cNvPr>
          <p:cNvGrpSpPr/>
          <p:nvPr/>
        </p:nvGrpSpPr>
        <p:grpSpPr>
          <a:xfrm>
            <a:off x="6201281" y="4978476"/>
            <a:ext cx="2220564" cy="671513"/>
            <a:chOff x="6186893" y="4978476"/>
            <a:chExt cx="2220564" cy="67151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C2F801FF-3633-4A02-9324-E7206C075476}"/>
                </a:ext>
              </a:extLst>
            </p:cNvPr>
            <p:cNvSpPr/>
            <p:nvPr/>
          </p:nvSpPr>
          <p:spPr>
            <a:xfrm>
              <a:off x="6186893" y="4978476"/>
              <a:ext cx="2220564" cy="671513"/>
            </a:xfrm>
            <a:prstGeom prst="roundRect">
              <a:avLst/>
            </a:prstGeom>
            <a:solidFill>
              <a:srgbClr val="E0DFDF"/>
            </a:solidFill>
            <a:ln w="19050">
              <a:solidFill>
                <a:srgbClr val="0072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7D62D5-083E-4A57-AB68-F423503C7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94" t="14066" r="4128" b="11295"/>
            <a:stretch/>
          </p:blipFill>
          <p:spPr>
            <a:xfrm>
              <a:off x="6268572" y="5041120"/>
              <a:ext cx="2031472" cy="56404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0C96EED-8257-49D7-AB74-B8591F80AB64}"/>
              </a:ext>
            </a:extLst>
          </p:cNvPr>
          <p:cNvGrpSpPr/>
          <p:nvPr/>
        </p:nvGrpSpPr>
        <p:grpSpPr>
          <a:xfrm>
            <a:off x="3848874" y="4978476"/>
            <a:ext cx="2220564" cy="671513"/>
            <a:chOff x="3848874" y="4978476"/>
            <a:chExt cx="2220564" cy="671513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120F2AB-AF32-4CCE-87F4-98070BE34702}"/>
                </a:ext>
              </a:extLst>
            </p:cNvPr>
            <p:cNvSpPr/>
            <p:nvPr/>
          </p:nvSpPr>
          <p:spPr>
            <a:xfrm>
              <a:off x="3848874" y="4978476"/>
              <a:ext cx="2220564" cy="671513"/>
            </a:xfrm>
            <a:prstGeom prst="roundRect">
              <a:avLst/>
            </a:prstGeom>
            <a:solidFill>
              <a:srgbClr val="E0DFDF"/>
            </a:solidFill>
            <a:ln w="19050">
              <a:solidFill>
                <a:srgbClr val="0072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1AAEA8-D328-4518-B8A6-393954A54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27" t="18525" r="6290" b="13944"/>
            <a:stretch/>
          </p:blipFill>
          <p:spPr>
            <a:xfrm>
              <a:off x="3917676" y="5053012"/>
              <a:ext cx="2062529" cy="54674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7C4626B-A898-4CC7-B77C-631AD052ED1E}"/>
              </a:ext>
            </a:extLst>
          </p:cNvPr>
          <p:cNvGrpSpPr/>
          <p:nvPr/>
        </p:nvGrpSpPr>
        <p:grpSpPr>
          <a:xfrm>
            <a:off x="1510150" y="4978475"/>
            <a:ext cx="2220564" cy="671513"/>
            <a:chOff x="1510855" y="4964906"/>
            <a:chExt cx="2220564" cy="67151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BAC7A60-E67F-4A3D-ABE3-66EC5AB8EF2F}"/>
                </a:ext>
              </a:extLst>
            </p:cNvPr>
            <p:cNvSpPr/>
            <p:nvPr/>
          </p:nvSpPr>
          <p:spPr>
            <a:xfrm>
              <a:off x="1510855" y="4964906"/>
              <a:ext cx="2220564" cy="671513"/>
            </a:xfrm>
            <a:prstGeom prst="roundRect">
              <a:avLst/>
            </a:prstGeom>
            <a:solidFill>
              <a:srgbClr val="E0DFDF"/>
            </a:solidFill>
            <a:ln w="19050">
              <a:solidFill>
                <a:srgbClr val="0072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7B919F-F7CA-4996-9EF4-65D723EB8750}"/>
                </a:ext>
              </a:extLst>
            </p:cNvPr>
            <p:cNvGrpSpPr/>
            <p:nvPr/>
          </p:nvGrpSpPr>
          <p:grpSpPr>
            <a:xfrm>
              <a:off x="1570958" y="5005267"/>
              <a:ext cx="2078832" cy="577339"/>
              <a:chOff x="895798" y="5046992"/>
              <a:chExt cx="2078832" cy="577339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7D83F72-0EDD-4295-8EF7-6A23A78D79BB}"/>
                  </a:ext>
                </a:extLst>
              </p:cNvPr>
              <p:cNvGrpSpPr/>
              <p:nvPr/>
            </p:nvGrpSpPr>
            <p:grpSpPr>
              <a:xfrm>
                <a:off x="895798" y="5046992"/>
                <a:ext cx="2078832" cy="577339"/>
                <a:chOff x="895798" y="5046992"/>
                <a:chExt cx="2078832" cy="57733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2A69DFFE-AA93-400B-B58E-349CCD5A8882}"/>
                    </a:ext>
                  </a:extLst>
                </p:cNvPr>
                <p:cNvGrpSpPr/>
                <p:nvPr/>
              </p:nvGrpSpPr>
              <p:grpSpPr>
                <a:xfrm>
                  <a:off x="895798" y="5046992"/>
                  <a:ext cx="2078832" cy="577339"/>
                  <a:chOff x="895798" y="5046992"/>
                  <a:chExt cx="2078832" cy="577339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F000C208-50DD-4E2B-9289-752EB7419D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4884" t="13770" r="6037" b="14919"/>
                  <a:stretch/>
                </p:blipFill>
                <p:spPr>
                  <a:xfrm>
                    <a:off x="895798" y="5046992"/>
                    <a:ext cx="2078832" cy="577339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39B41405-8A54-4996-AFC6-2F54BA450A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16103" t="14251" r="12442" b="11258"/>
                  <a:stretch/>
                </p:blipFill>
                <p:spPr>
                  <a:xfrm>
                    <a:off x="973658" y="5050031"/>
                    <a:ext cx="585325" cy="56762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0B5389AC-495D-4907-ADED-CB1378F032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80494" y="5050031"/>
                  <a:ext cx="767444" cy="503044"/>
                </a:xfrm>
                <a:prstGeom prst="rect">
                  <a:avLst/>
                </a:prstGeom>
              </p:spPr>
            </p:pic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60082E-99C0-4A7A-A8DE-C5471B508762}"/>
                  </a:ext>
                </a:extLst>
              </p:cNvPr>
              <p:cNvSpPr txBox="1"/>
              <p:nvPr/>
            </p:nvSpPr>
            <p:spPr>
              <a:xfrm>
                <a:off x="1747429" y="5149179"/>
                <a:ext cx="845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11699F"/>
                    </a:solidFill>
                  </a:rPr>
                  <a:t>EMOD</a:t>
                </a: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2C18BCC-3813-4499-9DFC-58100B269557}"/>
              </a:ext>
            </a:extLst>
          </p:cNvPr>
          <p:cNvSpPr txBox="1"/>
          <p:nvPr/>
        </p:nvSpPr>
        <p:spPr>
          <a:xfrm>
            <a:off x="5654567" y="5927300"/>
            <a:ext cx="1241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D72A1"/>
                </a:solidFill>
              </a:rPr>
              <a:t>DTK-TOOLS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05E0A01-1BBC-44AE-8350-B1C41B45B8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4895" y="5863984"/>
            <a:ext cx="529672" cy="467998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889825F-52CD-4991-9BDA-42CA800AF8F2}"/>
              </a:ext>
            </a:extLst>
          </p:cNvPr>
          <p:cNvSpPr/>
          <p:nvPr/>
        </p:nvSpPr>
        <p:spPr>
          <a:xfrm>
            <a:off x="7425797" y="5785841"/>
            <a:ext cx="2273564" cy="671513"/>
          </a:xfrm>
          <a:prstGeom prst="roundRect">
            <a:avLst/>
          </a:prstGeom>
          <a:noFill/>
          <a:ln w="19050">
            <a:solidFill>
              <a:srgbClr val="007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CAF67E-A30E-4A88-8FB7-82E0B88EE932}"/>
              </a:ext>
            </a:extLst>
          </p:cNvPr>
          <p:cNvSpPr txBox="1"/>
          <p:nvPr/>
        </p:nvSpPr>
        <p:spPr>
          <a:xfrm>
            <a:off x="8132443" y="5926289"/>
            <a:ext cx="1468387" cy="436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D72A1"/>
                </a:solidFill>
              </a:rPr>
              <a:t>QUICKSTART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D30DA12-9BD6-4CA4-9AF3-D2687EEBD96A}"/>
              </a:ext>
            </a:extLst>
          </p:cNvPr>
          <p:cNvSpPr/>
          <p:nvPr/>
        </p:nvSpPr>
        <p:spPr>
          <a:xfrm>
            <a:off x="4984105" y="5769207"/>
            <a:ext cx="2273564" cy="671513"/>
          </a:xfrm>
          <a:prstGeom prst="roundRect">
            <a:avLst/>
          </a:prstGeom>
          <a:noFill/>
          <a:ln w="19050">
            <a:solidFill>
              <a:srgbClr val="0072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4FCC60-FEF0-4FC3-9525-EBFF83F34BF7}"/>
              </a:ext>
            </a:extLst>
          </p:cNvPr>
          <p:cNvGrpSpPr/>
          <p:nvPr/>
        </p:nvGrpSpPr>
        <p:grpSpPr>
          <a:xfrm>
            <a:off x="2512303" y="5785841"/>
            <a:ext cx="2273564" cy="671513"/>
            <a:chOff x="2512303" y="5785841"/>
            <a:chExt cx="2273564" cy="671513"/>
          </a:xfrm>
        </p:grpSpPr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335F5828-BFB4-4C0D-8BF5-E65A0BB182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7987811"/>
                </p:ext>
              </p:extLst>
            </p:nvPr>
          </p:nvGraphicFramePr>
          <p:xfrm>
            <a:off x="2650847" y="5889259"/>
            <a:ext cx="473956" cy="4739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Image" r:id="rId11" imgW="1371240" imgH="1371240" progId="Photoshop.Image.18">
                    <p:embed/>
                  </p:oleObj>
                </mc:Choice>
                <mc:Fallback>
                  <p:oleObj name="Image" r:id="rId11" imgW="1371240" imgH="1371240" progId="Photoshop.Image.18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335F5828-BFB4-4C0D-8BF5-E65A0BB182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650847" y="5889259"/>
                          <a:ext cx="473956" cy="4739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574C0C-7551-4B52-838C-5A2F9421AA2A}"/>
                </a:ext>
              </a:extLst>
            </p:cNvPr>
            <p:cNvSpPr txBox="1"/>
            <p:nvPr/>
          </p:nvSpPr>
          <p:spPr>
            <a:xfrm>
              <a:off x="3291999" y="5930027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D72A1"/>
                  </a:solidFill>
                </a:rPr>
                <a:t>RISK MAP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7D154A9-65D0-4732-A3AF-0F7350C7BAC4}"/>
                </a:ext>
              </a:extLst>
            </p:cNvPr>
            <p:cNvSpPr/>
            <p:nvPr/>
          </p:nvSpPr>
          <p:spPr>
            <a:xfrm>
              <a:off x="2512303" y="5785841"/>
              <a:ext cx="2273564" cy="671513"/>
            </a:xfrm>
            <a:prstGeom prst="roundRect">
              <a:avLst/>
            </a:prstGeom>
            <a:noFill/>
            <a:ln w="19050">
              <a:solidFill>
                <a:srgbClr val="0072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16A0933-1361-4CC7-96B8-BF26CF3133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612" y="5895217"/>
            <a:ext cx="529672" cy="4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42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C750ED-3ADC-460C-A95C-26A0BB5BEB3E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IDM software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4A0223-4DDD-4F26-87B9-5C40131EAC71}"/>
              </a:ext>
            </a:extLst>
          </p:cNvPr>
          <p:cNvGrpSpPr/>
          <p:nvPr/>
        </p:nvGrpSpPr>
        <p:grpSpPr>
          <a:xfrm>
            <a:off x="700507" y="1499912"/>
            <a:ext cx="10763772" cy="4350544"/>
            <a:chOff x="699549" y="1427723"/>
            <a:chExt cx="10763772" cy="4350544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8DA22AEE-A35E-4DFD-9C96-20FB924EA04B}"/>
                </a:ext>
              </a:extLst>
            </p:cNvPr>
            <p:cNvCxnSpPr>
              <a:cxnSpLocks/>
              <a:stCxn id="139" idx="3"/>
              <a:endCxn id="143" idx="1"/>
            </p:cNvCxnSpPr>
            <p:nvPr/>
          </p:nvCxnSpPr>
          <p:spPr>
            <a:xfrm flipV="1">
              <a:off x="5854093" y="2022083"/>
              <a:ext cx="515997" cy="9649"/>
            </a:xfrm>
            <a:prstGeom prst="straightConnector1">
              <a:avLst/>
            </a:prstGeom>
            <a:ln w="19050">
              <a:solidFill>
                <a:srgbClr val="5B5C5E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32CFC4B-B7F7-4890-9582-98010358AAD2}"/>
                </a:ext>
              </a:extLst>
            </p:cNvPr>
            <p:cNvGrpSpPr/>
            <p:nvPr/>
          </p:nvGrpSpPr>
          <p:grpSpPr>
            <a:xfrm>
              <a:off x="699549" y="1448656"/>
              <a:ext cx="10763772" cy="4329611"/>
              <a:chOff x="699549" y="1448656"/>
              <a:chExt cx="10763772" cy="4329611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FD56877-8190-4138-A31C-B936E67149A8}"/>
                  </a:ext>
                </a:extLst>
              </p:cNvPr>
              <p:cNvGrpSpPr/>
              <p:nvPr/>
            </p:nvGrpSpPr>
            <p:grpSpPr>
              <a:xfrm>
                <a:off x="3720515" y="1448656"/>
                <a:ext cx="2194560" cy="1214346"/>
                <a:chOff x="4137433" y="1211307"/>
                <a:chExt cx="1714606" cy="875559"/>
              </a:xfrm>
            </p:grpSpPr>
            <p:pic>
              <p:nvPicPr>
                <p:cNvPr id="134" name="Picture 133">
                  <a:extLst>
                    <a:ext uri="{FF2B5EF4-FFF2-40B4-BE49-F238E27FC236}">
                      <a16:creationId xmlns:a16="http://schemas.microsoft.com/office/drawing/2014/main" id="{FE31843F-1D46-439D-AA84-50F42BD18F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4175833" y="1543210"/>
                  <a:ext cx="521664" cy="475619"/>
                </a:xfrm>
                <a:prstGeom prst="rect">
                  <a:avLst/>
                </a:prstGeom>
              </p:spPr>
            </p:pic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7CED0CF4-337B-433B-BF3D-5E0720F37ACB}"/>
                    </a:ext>
                  </a:extLst>
                </p:cNvPr>
                <p:cNvGrpSpPr/>
                <p:nvPr/>
              </p:nvGrpSpPr>
              <p:grpSpPr>
                <a:xfrm>
                  <a:off x="4137433" y="1211307"/>
                  <a:ext cx="1679437" cy="840810"/>
                  <a:chOff x="-1324611" y="-1995378"/>
                  <a:chExt cx="1679437" cy="1133475"/>
                </a:xfrm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3C6DA7B4-869B-44F6-BE0E-CE3B7D01E759}"/>
                      </a:ext>
                    </a:extLst>
                  </p:cNvPr>
                  <p:cNvSpPr/>
                  <p:nvPr/>
                </p:nvSpPr>
                <p:spPr>
                  <a:xfrm>
                    <a:off x="-1324611" y="-1995378"/>
                    <a:ext cx="1666961" cy="1133475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5AD429DD-80F0-4C48-9FF7-92C99228AE2B}"/>
                      </a:ext>
                    </a:extLst>
                  </p:cNvPr>
                  <p:cNvSpPr txBox="1"/>
                  <p:nvPr/>
                </p:nvSpPr>
                <p:spPr>
                  <a:xfrm>
                    <a:off x="-1324611" y="-1995378"/>
                    <a:ext cx="1679437" cy="568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Create, calibrate, run simulations</a:t>
                    </a:r>
                  </a:p>
                </p:txBody>
              </p:sp>
            </p:grpSp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547C5917-2A2E-4401-A3CF-24EF5125C9ED}"/>
                    </a:ext>
                  </a:extLst>
                </p:cNvPr>
                <p:cNvSpPr txBox="1"/>
                <p:nvPr/>
              </p:nvSpPr>
              <p:spPr>
                <a:xfrm>
                  <a:off x="4609278" y="1611405"/>
                  <a:ext cx="553462" cy="421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F4DFDAFC-7A3D-4413-AE01-AEE009D7D8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219" t="56812" r="51078" b="22032"/>
                <a:stretch/>
              </p:blipFill>
              <p:spPr>
                <a:xfrm>
                  <a:off x="5291632" y="1379254"/>
                  <a:ext cx="441777" cy="632262"/>
                </a:xfrm>
                <a:prstGeom prst="rect">
                  <a:avLst/>
                </a:prstGeom>
              </p:spPr>
            </p:pic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6AD22F01-A02C-47D7-9274-2EC8A4450DDE}"/>
                    </a:ext>
                  </a:extLst>
                </p:cNvPr>
                <p:cNvSpPr txBox="1"/>
                <p:nvPr/>
              </p:nvSpPr>
              <p:spPr>
                <a:xfrm>
                  <a:off x="5309873" y="1856034"/>
                  <a:ext cx="54216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COMPS</a:t>
                  </a: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C2C2D9AD-5C84-4846-A703-402C15F00586}"/>
                  </a:ext>
                </a:extLst>
              </p:cNvPr>
              <p:cNvGrpSpPr/>
              <p:nvPr/>
            </p:nvGrpSpPr>
            <p:grpSpPr>
              <a:xfrm>
                <a:off x="7901699" y="2787551"/>
                <a:ext cx="2194560" cy="1188720"/>
                <a:chOff x="6868580" y="2322500"/>
                <a:chExt cx="1767486" cy="1003795"/>
              </a:xfrm>
            </p:grpSpPr>
            <p:pic>
              <p:nvPicPr>
                <p:cNvPr id="130" name="Picture 129">
                  <a:extLst>
                    <a:ext uri="{FF2B5EF4-FFF2-40B4-BE49-F238E27FC236}">
                      <a16:creationId xmlns:a16="http://schemas.microsoft.com/office/drawing/2014/main" id="{4803209E-9E99-419D-ACE1-11908217A7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6868580" y="2765472"/>
                  <a:ext cx="521664" cy="475619"/>
                </a:xfrm>
                <a:prstGeom prst="rect">
                  <a:avLst/>
                </a:prstGeom>
              </p:spPr>
            </p:pic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A5087B1B-485A-4559-A833-FE7E74D94D16}"/>
                    </a:ext>
                  </a:extLst>
                </p:cNvPr>
                <p:cNvSpPr txBox="1"/>
                <p:nvPr/>
              </p:nvSpPr>
              <p:spPr>
                <a:xfrm>
                  <a:off x="7778465" y="2322501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Visualize data</a:t>
                  </a:r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82B254FE-6B9D-428E-92F7-3CEF4EAEE4B4}"/>
                    </a:ext>
                  </a:extLst>
                </p:cNvPr>
                <p:cNvSpPr/>
                <p:nvPr/>
              </p:nvSpPr>
              <p:spPr>
                <a:xfrm>
                  <a:off x="7730289" y="2322502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38BB4414-B433-4FEE-9B5D-50A444230D90}"/>
                    </a:ext>
                  </a:extLst>
                </p:cNvPr>
                <p:cNvSpPr txBox="1"/>
                <p:nvPr/>
              </p:nvSpPr>
              <p:spPr>
                <a:xfrm>
                  <a:off x="6944984" y="2322500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Analyze data</a:t>
                  </a:r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216FADE-DFA4-4553-A8AB-91526FF5BD76}"/>
                    </a:ext>
                  </a:extLst>
                </p:cNvPr>
                <p:cNvSpPr/>
                <p:nvPr/>
              </p:nvSpPr>
              <p:spPr>
                <a:xfrm>
                  <a:off x="6896808" y="2322501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A020C8A0-0A85-4E3D-9FEF-54274F933018}"/>
                    </a:ext>
                  </a:extLst>
                </p:cNvPr>
                <p:cNvSpPr txBox="1"/>
                <p:nvPr/>
              </p:nvSpPr>
              <p:spPr>
                <a:xfrm>
                  <a:off x="7256030" y="2817946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132" name="Picture 131">
                  <a:extLst>
                    <a:ext uri="{FF2B5EF4-FFF2-40B4-BE49-F238E27FC236}">
                      <a16:creationId xmlns:a16="http://schemas.microsoft.com/office/drawing/2014/main" id="{7604B97F-4678-4631-8486-17B50B2B5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26679"/>
                <a:stretch/>
              </p:blipFill>
              <p:spPr>
                <a:xfrm>
                  <a:off x="7751418" y="2848233"/>
                  <a:ext cx="377854" cy="339538"/>
                </a:xfrm>
                <a:prstGeom prst="rect">
                  <a:avLst/>
                </a:prstGeom>
              </p:spPr>
            </p:pic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5408E46D-AC82-4465-88A1-318FB5E83F87}"/>
                    </a:ext>
                  </a:extLst>
                </p:cNvPr>
                <p:cNvSpPr txBox="1"/>
                <p:nvPr/>
              </p:nvSpPr>
              <p:spPr>
                <a:xfrm>
                  <a:off x="8082604" y="2817947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Vis-Tools</a:t>
                  </a:r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5C8247F-4807-4A8E-9D72-AB4966F979B2}"/>
                  </a:ext>
                </a:extLst>
              </p:cNvPr>
              <p:cNvGrpSpPr/>
              <p:nvPr/>
            </p:nvGrpSpPr>
            <p:grpSpPr>
              <a:xfrm>
                <a:off x="699549" y="4589547"/>
                <a:ext cx="2194560" cy="1188720"/>
                <a:chOff x="1771050" y="4354688"/>
                <a:chExt cx="1854481" cy="1185980"/>
              </a:xfrm>
            </p:grpSpPr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AD2E15CF-5F79-4BCE-B6B5-196EDEC0F122}"/>
                    </a:ext>
                  </a:extLst>
                </p:cNvPr>
                <p:cNvSpPr/>
                <p:nvPr/>
              </p:nvSpPr>
              <p:spPr>
                <a:xfrm>
                  <a:off x="1771050" y="4354688"/>
                  <a:ext cx="1854481" cy="118598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CE0D1F14-0E8C-4435-AF8C-47259EB9E681}"/>
                    </a:ext>
                  </a:extLst>
                </p:cNvPr>
                <p:cNvSpPr txBox="1"/>
                <p:nvPr/>
              </p:nvSpPr>
              <p:spPr>
                <a:xfrm>
                  <a:off x="1862539" y="4402947"/>
                  <a:ext cx="1739835" cy="3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Learn the model</a:t>
                  </a:r>
                </a:p>
              </p:txBody>
            </p:sp>
            <p:pic>
              <p:nvPicPr>
                <p:cNvPr id="124" name="Graphic 123" descr="Help">
                  <a:extLst>
                    <a:ext uri="{FF2B5EF4-FFF2-40B4-BE49-F238E27FC236}">
                      <a16:creationId xmlns:a16="http://schemas.microsoft.com/office/drawing/2014/main" id="{8A2E1538-A111-41ED-9319-CE11A7360A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380" y="4710734"/>
                  <a:ext cx="658756" cy="719174"/>
                </a:xfrm>
                <a:prstGeom prst="rect">
                  <a:avLst/>
                </a:prstGeom>
              </p:spPr>
            </p:pic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A1ADF6DD-AAB7-49A9-BF5B-52C3B86D0370}"/>
                    </a:ext>
                  </a:extLst>
                </p:cNvPr>
                <p:cNvSpPr txBox="1"/>
                <p:nvPr/>
              </p:nvSpPr>
              <p:spPr>
                <a:xfrm>
                  <a:off x="2449802" y="4882104"/>
                  <a:ext cx="1116414" cy="325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rgbClr val="1274A4"/>
                      </a:solidFill>
                    </a:rPr>
                    <a:t>QuickStart</a:t>
                  </a:r>
                  <a:endParaRPr lang="en-US" sz="1600" b="1" dirty="0">
                    <a:solidFill>
                      <a:srgbClr val="1274A4"/>
                    </a:solidFill>
                  </a:endParaRPr>
                </a:p>
              </p:txBody>
            </p:sp>
          </p:grpSp>
          <p:sp>
            <p:nvSpPr>
              <p:cNvPr id="112" name="Arc 111">
                <a:extLst>
                  <a:ext uri="{FF2B5EF4-FFF2-40B4-BE49-F238E27FC236}">
                    <a16:creationId xmlns:a16="http://schemas.microsoft.com/office/drawing/2014/main" id="{B399A898-A833-4BC1-AE6B-8ACD15F92E94}"/>
                  </a:ext>
                </a:extLst>
              </p:cNvPr>
              <p:cNvSpPr/>
              <p:nvPr/>
            </p:nvSpPr>
            <p:spPr>
              <a:xfrm rot="8482740" flipH="1">
                <a:off x="2085680" y="3807745"/>
                <a:ext cx="1024525" cy="1112338"/>
              </a:xfrm>
              <a:prstGeom prst="arc">
                <a:avLst>
                  <a:gd name="adj1" fmla="val 16200000"/>
                  <a:gd name="adj2" fmla="val 21371160"/>
                </a:avLst>
              </a:prstGeom>
              <a:ln w="28575">
                <a:solidFill>
                  <a:srgbClr val="5B5C5E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C88F255A-046C-499B-A042-07E7180CD632}"/>
                  </a:ext>
                </a:extLst>
              </p:cNvPr>
              <p:cNvSpPr/>
              <p:nvPr/>
            </p:nvSpPr>
            <p:spPr>
              <a:xfrm rot="15625894">
                <a:off x="3245212" y="1959610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Arc 113">
                <a:extLst>
                  <a:ext uri="{FF2B5EF4-FFF2-40B4-BE49-F238E27FC236}">
                    <a16:creationId xmlns:a16="http://schemas.microsoft.com/office/drawing/2014/main" id="{E31CCCD6-3C85-4515-AB84-142B46F4897A}"/>
                  </a:ext>
                </a:extLst>
              </p:cNvPr>
              <p:cNvSpPr/>
              <p:nvPr/>
            </p:nvSpPr>
            <p:spPr>
              <a:xfrm rot="1230548">
                <a:off x="8048173" y="2005252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8ADE4E5-5833-4D0B-907E-E2F22E8F4F5B}"/>
                  </a:ext>
                </a:extLst>
              </p:cNvPr>
              <p:cNvGrpSpPr/>
              <p:nvPr/>
            </p:nvGrpSpPr>
            <p:grpSpPr>
              <a:xfrm>
                <a:off x="9268761" y="4523821"/>
                <a:ext cx="2194560" cy="1188720"/>
                <a:chOff x="9220057" y="4485207"/>
                <a:chExt cx="2194560" cy="1188720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CBA44EC5-B577-4DEF-A713-5AC656431388}"/>
                    </a:ext>
                  </a:extLst>
                </p:cNvPr>
                <p:cNvGrpSpPr/>
                <p:nvPr/>
              </p:nvGrpSpPr>
              <p:grpSpPr>
                <a:xfrm>
                  <a:off x="9220057" y="4485207"/>
                  <a:ext cx="2194560" cy="1188720"/>
                  <a:chOff x="2422115" y="3874122"/>
                  <a:chExt cx="1666961" cy="840810"/>
                </a:xfrm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D10BD07B-898B-4CD6-8739-969BEFCB44D9}"/>
                      </a:ext>
                    </a:extLst>
                  </p:cNvPr>
                  <p:cNvSpPr/>
                  <p:nvPr/>
                </p:nvSpPr>
                <p:spPr>
                  <a:xfrm>
                    <a:off x="2422115" y="3874122"/>
                    <a:ext cx="1666961" cy="840810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20" name="TextBox 119">
                    <a:extLst>
                      <a:ext uri="{FF2B5EF4-FFF2-40B4-BE49-F238E27FC236}">
                        <a16:creationId xmlns:a16="http://schemas.microsoft.com/office/drawing/2014/main" id="{6B95DFA4-7B01-4551-BC72-42BAF00B8C82}"/>
                      </a:ext>
                    </a:extLst>
                  </p:cNvPr>
                  <p:cNvSpPr txBox="1"/>
                  <p:nvPr/>
                </p:nvSpPr>
                <p:spPr>
                  <a:xfrm>
                    <a:off x="2506632" y="3882304"/>
                    <a:ext cx="1582444" cy="2394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 risk maps</a:t>
                    </a:r>
                  </a:p>
                </p:txBody>
              </p:sp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EA7316F8-F33F-48D3-B833-D090335A1405}"/>
                      </a:ext>
                    </a:extLst>
                  </p:cNvPr>
                  <p:cNvSpPr txBox="1"/>
                  <p:nvPr/>
                </p:nvSpPr>
                <p:spPr>
                  <a:xfrm>
                    <a:off x="3102296" y="4253516"/>
                    <a:ext cx="83987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1274A4"/>
                        </a:solidFill>
                      </a:rPr>
                      <a:t>Risk Map</a:t>
                    </a:r>
                  </a:p>
                </p:txBody>
              </p:sp>
            </p:grpSp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853A71F2-7478-4FA9-9EBC-006219299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6659" t="12596" r="7465" b="79041"/>
                <a:stretch/>
              </p:blipFill>
              <p:spPr>
                <a:xfrm>
                  <a:off x="9386369" y="4832834"/>
                  <a:ext cx="818788" cy="674755"/>
                </a:xfrm>
                <a:prstGeom prst="rect">
                  <a:avLst/>
                </a:prstGeom>
              </p:spPr>
            </p:pic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31A6B8A-2C00-4AE4-95FD-5813C8ACCA99}"/>
                  </a:ext>
                </a:extLst>
              </p:cNvPr>
              <p:cNvGrpSpPr/>
              <p:nvPr/>
            </p:nvGrpSpPr>
            <p:grpSpPr>
              <a:xfrm>
                <a:off x="5078716" y="2961112"/>
                <a:ext cx="1949554" cy="2161599"/>
                <a:chOff x="5678863" y="2931239"/>
                <a:chExt cx="1949554" cy="2161599"/>
              </a:xfrm>
            </p:grpSpPr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34C14A5C-6AC6-49F9-AC93-8ABB13666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076" t="64049" r="84511" b="15095"/>
                <a:stretch/>
              </p:blipFill>
              <p:spPr>
                <a:xfrm>
                  <a:off x="5678863" y="2931239"/>
                  <a:ext cx="1949554" cy="1979683"/>
                </a:xfrm>
                <a:prstGeom prst="rect">
                  <a:avLst/>
                </a:prstGeom>
              </p:spPr>
            </p:pic>
            <p:pic>
              <p:nvPicPr>
                <p:cNvPr id="106" name="Graphic 105" descr="User">
                  <a:extLst>
                    <a:ext uri="{FF2B5EF4-FFF2-40B4-BE49-F238E27FC236}">
                      <a16:creationId xmlns:a16="http://schemas.microsoft.com/office/drawing/2014/main" id="{EFAC722C-0961-41DD-83C9-B90D706EE3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00838" y="3658610"/>
                  <a:ext cx="1434228" cy="1434228"/>
                </a:xfrm>
                <a:prstGeom prst="rect">
                  <a:avLst/>
                </a:prstGeom>
              </p:spPr>
            </p:pic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D59219AC-1CC1-4EAC-98C9-B43C8C9D5B99}"/>
                  </a:ext>
                </a:extLst>
              </p:cNvPr>
              <p:cNvGrpSpPr/>
              <p:nvPr/>
            </p:nvGrpSpPr>
            <p:grpSpPr>
              <a:xfrm>
                <a:off x="2084720" y="2750671"/>
                <a:ext cx="2653807" cy="1278623"/>
                <a:chOff x="2989971" y="2806717"/>
                <a:chExt cx="2653807" cy="1278623"/>
              </a:xfrm>
            </p:grpSpPr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C5296C1A-6BB6-4908-B6AB-3B0BFA92FE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67" t="69275" r="84088" b="17705"/>
                <a:stretch/>
              </p:blipFill>
              <p:spPr>
                <a:xfrm>
                  <a:off x="3164375" y="3132456"/>
                  <a:ext cx="835051" cy="676662"/>
                </a:xfrm>
                <a:prstGeom prst="rect">
                  <a:avLst/>
                </a:prstGeom>
                <a:ln w="19050">
                  <a:solidFill>
                    <a:srgbClr val="757677"/>
                  </a:solidFill>
                  <a:prstDash val="sysDash"/>
                </a:ln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56A8EB81-BDD7-4C62-8757-A0F73FF0E2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10" t="45652" r="85229" b="39534"/>
                <a:stretch/>
              </p:blipFill>
              <p:spPr>
                <a:xfrm>
                  <a:off x="4184457" y="3135758"/>
                  <a:ext cx="840417" cy="697345"/>
                </a:xfrm>
                <a:prstGeom prst="rect">
                  <a:avLst/>
                </a:prstGeom>
              </p:spPr>
            </p:pic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1ECA4D7C-DC9D-4764-BD4F-88EFF2A44980}"/>
                    </a:ext>
                  </a:extLst>
                </p:cNvPr>
                <p:cNvGrpSpPr/>
                <p:nvPr/>
              </p:nvGrpSpPr>
              <p:grpSpPr>
                <a:xfrm>
                  <a:off x="2989971" y="2806717"/>
                  <a:ext cx="2194560" cy="1224886"/>
                  <a:chOff x="-74730" y="3505477"/>
                  <a:chExt cx="1885950" cy="1394358"/>
                </a:xfrm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788741E3-EA89-432E-A342-2FA48192DA76}"/>
                      </a:ext>
                    </a:extLst>
                  </p:cNvPr>
                  <p:cNvSpPr/>
                  <p:nvPr/>
                </p:nvSpPr>
                <p:spPr>
                  <a:xfrm>
                    <a:off x="-74730" y="3546647"/>
                    <a:ext cx="1885950" cy="1353188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" name="TextBox 148">
                    <a:extLst>
                      <a:ext uri="{FF2B5EF4-FFF2-40B4-BE49-F238E27FC236}">
                        <a16:creationId xmlns:a16="http://schemas.microsoft.com/office/drawing/2014/main" id="{A6B042A9-21D9-44A6-B8B0-650C0AF0779C}"/>
                      </a:ext>
                    </a:extLst>
                  </p:cNvPr>
                  <p:cNvSpPr txBox="1"/>
                  <p:nvPr/>
                </p:nvSpPr>
                <p:spPr>
                  <a:xfrm>
                    <a:off x="55622" y="3505477"/>
                    <a:ext cx="1670396" cy="3853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Model disease</a:t>
                    </a:r>
                  </a:p>
                </p:txBody>
              </p:sp>
            </p:grp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2839AB9-9497-4C5D-890A-7B10CED0EF52}"/>
                    </a:ext>
                  </a:extLst>
                </p:cNvPr>
                <p:cNvSpPr txBox="1"/>
                <p:nvPr/>
              </p:nvSpPr>
              <p:spPr>
                <a:xfrm>
                  <a:off x="3182752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EMOD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498ABD3D-9DC0-443D-BD6C-3AD0038B623F}"/>
                    </a:ext>
                  </a:extLst>
                </p:cNvPr>
                <p:cNvSpPr txBox="1"/>
                <p:nvPr/>
              </p:nvSpPr>
              <p:spPr>
                <a:xfrm>
                  <a:off x="4322633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CMS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D31CC9E-23E9-43FA-9DB8-C4BCF9CCBAAF}"/>
                </a:ext>
              </a:extLst>
            </p:cNvPr>
            <p:cNvGrpSpPr/>
            <p:nvPr/>
          </p:nvGrpSpPr>
          <p:grpSpPr>
            <a:xfrm>
              <a:off x="6370090" y="1427723"/>
              <a:ext cx="2194560" cy="1188720"/>
              <a:chOff x="6370090" y="1427723"/>
              <a:chExt cx="2194560" cy="1188720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08B13A90-3C4F-401A-8A2D-C0781E428F86}"/>
                  </a:ext>
                </a:extLst>
              </p:cNvPr>
              <p:cNvGrpSpPr/>
              <p:nvPr/>
            </p:nvGrpSpPr>
            <p:grpSpPr>
              <a:xfrm>
                <a:off x="6370090" y="1427723"/>
                <a:ext cx="2194560" cy="1188720"/>
                <a:chOff x="6243961" y="1211307"/>
                <a:chExt cx="1666961" cy="840810"/>
              </a:xfrm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3FF8D389-22AD-45F5-93B5-7D20B63ABC49}"/>
                    </a:ext>
                  </a:extLst>
                </p:cNvPr>
                <p:cNvGrpSpPr/>
                <p:nvPr/>
              </p:nvGrpSpPr>
              <p:grpSpPr>
                <a:xfrm>
                  <a:off x="6243961" y="1211307"/>
                  <a:ext cx="1666961" cy="840810"/>
                  <a:chOff x="2162178" y="2057012"/>
                  <a:chExt cx="1885950" cy="1133475"/>
                </a:xfrm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C7628BF4-68F8-4996-ACD8-472B90E8B7F0}"/>
                      </a:ext>
                    </a:extLst>
                  </p:cNvPr>
                  <p:cNvSpPr/>
                  <p:nvPr/>
                </p:nvSpPr>
                <p:spPr>
                  <a:xfrm>
                    <a:off x="2162178" y="2057012"/>
                    <a:ext cx="1885950" cy="1133475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44" name="TextBox 143">
                    <a:extLst>
                      <a:ext uri="{FF2B5EF4-FFF2-40B4-BE49-F238E27FC236}">
                        <a16:creationId xmlns:a16="http://schemas.microsoft.com/office/drawing/2014/main" id="{FEAA63D3-082C-4AE8-A6F6-515DA5BD61B7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310" y="2067371"/>
                    <a:ext cx="1792818" cy="3228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Manage simulations</a:t>
                    </a:r>
                  </a:p>
                </p:txBody>
              </p:sp>
            </p:grpSp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2572DAA7-DB4F-4034-97E8-8549358935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82933" y="1455823"/>
                  <a:ext cx="1236040" cy="546284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861912-ACF1-4F82-B420-28E2F77710B7}"/>
                  </a:ext>
                </a:extLst>
              </p:cNvPr>
              <p:cNvSpPr txBox="1"/>
              <p:nvPr/>
            </p:nvSpPr>
            <p:spPr>
              <a:xfrm>
                <a:off x="7009623" y="1770669"/>
                <a:ext cx="1053622" cy="338554"/>
              </a:xfrm>
              <a:prstGeom prst="rect">
                <a:avLst/>
              </a:prstGeom>
              <a:solidFill>
                <a:srgbClr val="E6E7E9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274A4"/>
                    </a:solidFill>
                  </a:rPr>
                  <a:t>COMPS UI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8668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C750ED-3ADC-460C-A95C-26A0BB5BEB3E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Core modeling tools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A661A32-A31F-4CAC-8C8A-2348A1898903}"/>
              </a:ext>
            </a:extLst>
          </p:cNvPr>
          <p:cNvGrpSpPr/>
          <p:nvPr/>
        </p:nvGrpSpPr>
        <p:grpSpPr>
          <a:xfrm>
            <a:off x="700507" y="1499912"/>
            <a:ext cx="10763772" cy="4350544"/>
            <a:chOff x="699549" y="1427723"/>
            <a:chExt cx="10763772" cy="4350544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C0858F2-A271-4C13-8317-2B1E2CD34F99}"/>
                </a:ext>
              </a:extLst>
            </p:cNvPr>
            <p:cNvCxnSpPr>
              <a:cxnSpLocks/>
              <a:stCxn id="106" idx="3"/>
              <a:endCxn id="64" idx="1"/>
            </p:cNvCxnSpPr>
            <p:nvPr/>
          </p:nvCxnSpPr>
          <p:spPr>
            <a:xfrm flipV="1">
              <a:off x="5854093" y="2022083"/>
              <a:ext cx="515997" cy="9649"/>
            </a:xfrm>
            <a:prstGeom prst="straightConnector1">
              <a:avLst/>
            </a:prstGeom>
            <a:ln w="19050">
              <a:solidFill>
                <a:srgbClr val="5B5C5E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75AE94D-1476-4A17-B669-197DEB8F671D}"/>
                </a:ext>
              </a:extLst>
            </p:cNvPr>
            <p:cNvGrpSpPr/>
            <p:nvPr/>
          </p:nvGrpSpPr>
          <p:grpSpPr>
            <a:xfrm>
              <a:off x="699549" y="1448656"/>
              <a:ext cx="10763772" cy="4329611"/>
              <a:chOff x="699549" y="1448656"/>
              <a:chExt cx="10763772" cy="432961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1E50F9B4-8DF7-4E59-A35A-E1A5171EACE1}"/>
                  </a:ext>
                </a:extLst>
              </p:cNvPr>
              <p:cNvGrpSpPr/>
              <p:nvPr/>
            </p:nvGrpSpPr>
            <p:grpSpPr>
              <a:xfrm>
                <a:off x="3720515" y="1448656"/>
                <a:ext cx="2194560" cy="1214346"/>
                <a:chOff x="4137433" y="1211307"/>
                <a:chExt cx="1714606" cy="875559"/>
              </a:xfrm>
            </p:grpSpPr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21AA6C14-2991-4A9E-A1AE-767F1E0FC7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4175833" y="1543210"/>
                  <a:ext cx="521664" cy="475619"/>
                </a:xfrm>
                <a:prstGeom prst="rect">
                  <a:avLst/>
                </a:prstGeom>
              </p:spPr>
            </p:pic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254ADB6D-A73F-4C1E-89EB-B5705FBB93C3}"/>
                    </a:ext>
                  </a:extLst>
                </p:cNvPr>
                <p:cNvGrpSpPr/>
                <p:nvPr/>
              </p:nvGrpSpPr>
              <p:grpSpPr>
                <a:xfrm>
                  <a:off x="4137433" y="1211307"/>
                  <a:ext cx="1679437" cy="840810"/>
                  <a:chOff x="-1324611" y="-1995378"/>
                  <a:chExt cx="1679437" cy="1133475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ED0875F6-24B8-43F9-9FF5-5075520D53F1}"/>
                      </a:ext>
                    </a:extLst>
                  </p:cNvPr>
                  <p:cNvSpPr/>
                  <p:nvPr/>
                </p:nvSpPr>
                <p:spPr>
                  <a:xfrm>
                    <a:off x="-1324611" y="-1995378"/>
                    <a:ext cx="1666961" cy="1133475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68CA939D-3D2F-427E-A7DF-6D6F39E6F81B}"/>
                      </a:ext>
                    </a:extLst>
                  </p:cNvPr>
                  <p:cNvSpPr txBox="1"/>
                  <p:nvPr/>
                </p:nvSpPr>
                <p:spPr>
                  <a:xfrm>
                    <a:off x="-1324611" y="-1995378"/>
                    <a:ext cx="1679437" cy="568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Create, calibrate, run simulations</a:t>
                    </a:r>
                  </a:p>
                </p:txBody>
              </p:sp>
            </p:grp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990A4B80-B5B5-4781-97E5-F28471DC64F9}"/>
                    </a:ext>
                  </a:extLst>
                </p:cNvPr>
                <p:cNvSpPr txBox="1"/>
                <p:nvPr/>
              </p:nvSpPr>
              <p:spPr>
                <a:xfrm>
                  <a:off x="4609278" y="1611405"/>
                  <a:ext cx="553462" cy="421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AAB9B4EB-FD29-47F0-A911-F5165479A0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219" t="56812" r="51078" b="22032"/>
                <a:stretch/>
              </p:blipFill>
              <p:spPr>
                <a:xfrm>
                  <a:off x="5291632" y="1379254"/>
                  <a:ext cx="441777" cy="632262"/>
                </a:xfrm>
                <a:prstGeom prst="rect">
                  <a:avLst/>
                </a:prstGeom>
              </p:spPr>
            </p:pic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DCD641D9-F21B-4815-A6F0-A73B5E0DF0F0}"/>
                    </a:ext>
                  </a:extLst>
                </p:cNvPr>
                <p:cNvSpPr txBox="1"/>
                <p:nvPr/>
              </p:nvSpPr>
              <p:spPr>
                <a:xfrm>
                  <a:off x="5309873" y="1856034"/>
                  <a:ext cx="54216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COMPS</a:t>
                  </a: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2DEF8BF-3656-41C3-89CC-EDA9DC19E127}"/>
                  </a:ext>
                </a:extLst>
              </p:cNvPr>
              <p:cNvGrpSpPr/>
              <p:nvPr/>
            </p:nvGrpSpPr>
            <p:grpSpPr>
              <a:xfrm>
                <a:off x="7901699" y="2787551"/>
                <a:ext cx="2194560" cy="1188720"/>
                <a:chOff x="6868580" y="2322500"/>
                <a:chExt cx="1767486" cy="1003795"/>
              </a:xfrm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CC6CD331-0438-472D-944C-45B1408C53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6868580" y="2765472"/>
                  <a:ext cx="521664" cy="475619"/>
                </a:xfrm>
                <a:prstGeom prst="rect">
                  <a:avLst/>
                </a:prstGeom>
              </p:spPr>
            </p:pic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AA9FC85-8EE9-4287-80A0-B77186870679}"/>
                    </a:ext>
                  </a:extLst>
                </p:cNvPr>
                <p:cNvSpPr txBox="1"/>
                <p:nvPr/>
              </p:nvSpPr>
              <p:spPr>
                <a:xfrm>
                  <a:off x="7778465" y="2322501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Visualize data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95E7849-A164-4E2C-A591-3369BF2CE04C}"/>
                    </a:ext>
                  </a:extLst>
                </p:cNvPr>
                <p:cNvSpPr/>
                <p:nvPr/>
              </p:nvSpPr>
              <p:spPr>
                <a:xfrm>
                  <a:off x="7730289" y="2322502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251A257A-6659-4BF5-93C9-17D2AE205955}"/>
                    </a:ext>
                  </a:extLst>
                </p:cNvPr>
                <p:cNvSpPr txBox="1"/>
                <p:nvPr/>
              </p:nvSpPr>
              <p:spPr>
                <a:xfrm>
                  <a:off x="6944984" y="2322500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Analyze data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6D7EAB1-75B6-4637-9FAC-7CCA0E1330D4}"/>
                    </a:ext>
                  </a:extLst>
                </p:cNvPr>
                <p:cNvSpPr/>
                <p:nvPr/>
              </p:nvSpPr>
              <p:spPr>
                <a:xfrm>
                  <a:off x="6896808" y="2322501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D41D0971-65D7-4D00-8A55-BDD4FE86D24B}"/>
                    </a:ext>
                  </a:extLst>
                </p:cNvPr>
                <p:cNvSpPr txBox="1"/>
                <p:nvPr/>
              </p:nvSpPr>
              <p:spPr>
                <a:xfrm>
                  <a:off x="7256030" y="2817946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6CD56805-720F-4624-B562-F211A1A3A4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26679"/>
                <a:stretch/>
              </p:blipFill>
              <p:spPr>
                <a:xfrm>
                  <a:off x="7751418" y="2848233"/>
                  <a:ext cx="377854" cy="339538"/>
                </a:xfrm>
                <a:prstGeom prst="rect">
                  <a:avLst/>
                </a:prstGeom>
              </p:spPr>
            </p:pic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001A9E3-DE48-4006-A1ED-6663EDCD13BD}"/>
                    </a:ext>
                  </a:extLst>
                </p:cNvPr>
                <p:cNvSpPr txBox="1"/>
                <p:nvPr/>
              </p:nvSpPr>
              <p:spPr>
                <a:xfrm>
                  <a:off x="8082604" y="2817947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Vis-Tools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3CE785FC-5353-4C7C-AD10-CA29A2B839B1}"/>
                  </a:ext>
                </a:extLst>
              </p:cNvPr>
              <p:cNvGrpSpPr/>
              <p:nvPr/>
            </p:nvGrpSpPr>
            <p:grpSpPr>
              <a:xfrm>
                <a:off x="699549" y="4589547"/>
                <a:ext cx="2194560" cy="1188720"/>
                <a:chOff x="1771050" y="4354688"/>
                <a:chExt cx="1854481" cy="1185980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50B56AB-5919-4580-B212-531252F6478C}"/>
                    </a:ext>
                  </a:extLst>
                </p:cNvPr>
                <p:cNvSpPr/>
                <p:nvPr/>
              </p:nvSpPr>
              <p:spPr>
                <a:xfrm>
                  <a:off x="1771050" y="4354688"/>
                  <a:ext cx="1854481" cy="118598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CE1D1A6A-4FB6-4957-A227-A579744FD932}"/>
                    </a:ext>
                  </a:extLst>
                </p:cNvPr>
                <p:cNvSpPr txBox="1"/>
                <p:nvPr/>
              </p:nvSpPr>
              <p:spPr>
                <a:xfrm>
                  <a:off x="1862539" y="4402947"/>
                  <a:ext cx="1739835" cy="3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Learn the model</a:t>
                  </a:r>
                </a:p>
              </p:txBody>
            </p:sp>
            <p:pic>
              <p:nvPicPr>
                <p:cNvPr id="91" name="Graphic 90" descr="Help">
                  <a:extLst>
                    <a:ext uri="{FF2B5EF4-FFF2-40B4-BE49-F238E27FC236}">
                      <a16:creationId xmlns:a16="http://schemas.microsoft.com/office/drawing/2014/main" id="{3DED0278-C289-4844-9F81-2FC7766EAF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380" y="4710734"/>
                  <a:ext cx="658756" cy="719174"/>
                </a:xfrm>
                <a:prstGeom prst="rect">
                  <a:avLst/>
                </a:prstGeom>
              </p:spPr>
            </p:pic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75A60783-0A00-4E0E-A70A-D02CC906E638}"/>
                    </a:ext>
                  </a:extLst>
                </p:cNvPr>
                <p:cNvSpPr txBox="1"/>
                <p:nvPr/>
              </p:nvSpPr>
              <p:spPr>
                <a:xfrm>
                  <a:off x="2449802" y="4882104"/>
                  <a:ext cx="1116414" cy="325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rgbClr val="1274A4"/>
                      </a:solidFill>
                    </a:rPr>
                    <a:t>QuickStart</a:t>
                  </a:r>
                  <a:endParaRPr lang="en-US" sz="1600" b="1" dirty="0">
                    <a:solidFill>
                      <a:srgbClr val="1274A4"/>
                    </a:solidFill>
                  </a:endParaRPr>
                </a:p>
              </p:txBody>
            </p:sp>
          </p:grpSp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34C34996-3B75-45DA-AD91-2FB46286B6DC}"/>
                  </a:ext>
                </a:extLst>
              </p:cNvPr>
              <p:cNvSpPr/>
              <p:nvPr/>
            </p:nvSpPr>
            <p:spPr>
              <a:xfrm rot="8482740" flipH="1">
                <a:off x="2085680" y="3807745"/>
                <a:ext cx="1024525" cy="1112338"/>
              </a:xfrm>
              <a:prstGeom prst="arc">
                <a:avLst>
                  <a:gd name="adj1" fmla="val 16200000"/>
                  <a:gd name="adj2" fmla="val 21371160"/>
                </a:avLst>
              </a:prstGeom>
              <a:ln w="28575">
                <a:solidFill>
                  <a:srgbClr val="5B5C5E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40F37B20-7F80-4C39-BE40-BC46B988BA6C}"/>
                  </a:ext>
                </a:extLst>
              </p:cNvPr>
              <p:cNvSpPr/>
              <p:nvPr/>
            </p:nvSpPr>
            <p:spPr>
              <a:xfrm rot="15625894">
                <a:off x="3245212" y="1959610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BDB6A9BA-B944-453E-9087-34315B0EEDEC}"/>
                  </a:ext>
                </a:extLst>
              </p:cNvPr>
              <p:cNvSpPr/>
              <p:nvPr/>
            </p:nvSpPr>
            <p:spPr>
              <a:xfrm rot="1230548">
                <a:off x="8048173" y="2005252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6A029029-D7C6-492E-8685-F202FF939910}"/>
                  </a:ext>
                </a:extLst>
              </p:cNvPr>
              <p:cNvGrpSpPr/>
              <p:nvPr/>
            </p:nvGrpSpPr>
            <p:grpSpPr>
              <a:xfrm>
                <a:off x="9268761" y="4523821"/>
                <a:ext cx="2194560" cy="1188720"/>
                <a:chOff x="9220057" y="4485207"/>
                <a:chExt cx="2194560" cy="1188720"/>
              </a:xfrm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A929C180-5DA8-4464-BA24-3C6A7E64A7C9}"/>
                    </a:ext>
                  </a:extLst>
                </p:cNvPr>
                <p:cNvGrpSpPr/>
                <p:nvPr/>
              </p:nvGrpSpPr>
              <p:grpSpPr>
                <a:xfrm>
                  <a:off x="9220057" y="4485207"/>
                  <a:ext cx="2194560" cy="1188720"/>
                  <a:chOff x="2422115" y="3874122"/>
                  <a:chExt cx="1666961" cy="840810"/>
                </a:xfrm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F4F6E8F1-02B3-499D-B4BC-8BF0F8202090}"/>
                      </a:ext>
                    </a:extLst>
                  </p:cNvPr>
                  <p:cNvSpPr/>
                  <p:nvPr/>
                </p:nvSpPr>
                <p:spPr>
                  <a:xfrm>
                    <a:off x="2422115" y="3874122"/>
                    <a:ext cx="1666961" cy="840810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D3832430-B0CA-4E47-85FC-D6908862BE2F}"/>
                      </a:ext>
                    </a:extLst>
                  </p:cNvPr>
                  <p:cNvSpPr txBox="1"/>
                  <p:nvPr/>
                </p:nvSpPr>
                <p:spPr>
                  <a:xfrm>
                    <a:off x="2506632" y="3882304"/>
                    <a:ext cx="1582444" cy="2394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 risk maps</a:t>
                    </a:r>
                  </a:p>
                </p:txBody>
              </p:sp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7E11E58E-8804-47E5-AFE4-F0AC47E5CBEE}"/>
                      </a:ext>
                    </a:extLst>
                  </p:cNvPr>
                  <p:cNvSpPr txBox="1"/>
                  <p:nvPr/>
                </p:nvSpPr>
                <p:spPr>
                  <a:xfrm>
                    <a:off x="3102296" y="4253516"/>
                    <a:ext cx="83987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1274A4"/>
                        </a:solidFill>
                      </a:rPr>
                      <a:t>Risk Map</a:t>
                    </a:r>
                  </a:p>
                </p:txBody>
              </p:sp>
            </p:grpSp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FE0B777F-51B4-4475-9AE4-A80F6B4FF4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6659" t="12596" r="7465" b="79041"/>
                <a:stretch/>
              </p:blipFill>
              <p:spPr>
                <a:xfrm>
                  <a:off x="9386369" y="4832834"/>
                  <a:ext cx="818788" cy="674755"/>
                </a:xfrm>
                <a:prstGeom prst="rect">
                  <a:avLst/>
                </a:prstGeom>
              </p:spPr>
            </p:pic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7F22239B-5D36-4DE1-A8C1-2193923BB5CB}"/>
                  </a:ext>
                </a:extLst>
              </p:cNvPr>
              <p:cNvGrpSpPr/>
              <p:nvPr/>
            </p:nvGrpSpPr>
            <p:grpSpPr>
              <a:xfrm>
                <a:off x="5078716" y="2961112"/>
                <a:ext cx="1949554" cy="2161599"/>
                <a:chOff x="5678863" y="2931239"/>
                <a:chExt cx="1949554" cy="2161599"/>
              </a:xfrm>
            </p:grpSpPr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83E1BED-A783-4EC0-8341-87B7818180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076" t="64049" r="84511" b="15095"/>
                <a:stretch/>
              </p:blipFill>
              <p:spPr>
                <a:xfrm>
                  <a:off x="5678863" y="2931239"/>
                  <a:ext cx="1949554" cy="1979683"/>
                </a:xfrm>
                <a:prstGeom prst="rect">
                  <a:avLst/>
                </a:prstGeom>
              </p:spPr>
            </p:pic>
            <p:pic>
              <p:nvPicPr>
                <p:cNvPr id="83" name="Graphic 82" descr="User">
                  <a:extLst>
                    <a:ext uri="{FF2B5EF4-FFF2-40B4-BE49-F238E27FC236}">
                      <a16:creationId xmlns:a16="http://schemas.microsoft.com/office/drawing/2014/main" id="{7F1E0728-5DC1-4D82-B0BF-702C43044A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00838" y="3658610"/>
                  <a:ext cx="1434228" cy="1434228"/>
                </a:xfrm>
                <a:prstGeom prst="rect">
                  <a:avLst/>
                </a:prstGeom>
              </p:spPr>
            </p:pic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9FAC74AC-9A28-45A2-BD2F-5BB2326DD9AD}"/>
                  </a:ext>
                </a:extLst>
              </p:cNvPr>
              <p:cNvGrpSpPr/>
              <p:nvPr/>
            </p:nvGrpSpPr>
            <p:grpSpPr>
              <a:xfrm>
                <a:off x="2084720" y="2750671"/>
                <a:ext cx="2653807" cy="1278623"/>
                <a:chOff x="2989971" y="2806717"/>
                <a:chExt cx="2653807" cy="1278623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05D198FD-B327-4228-9D0E-87391BB2EA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67" t="69275" r="84088" b="17705"/>
                <a:stretch/>
              </p:blipFill>
              <p:spPr>
                <a:xfrm>
                  <a:off x="3164375" y="3132456"/>
                  <a:ext cx="835051" cy="676662"/>
                </a:xfrm>
                <a:prstGeom prst="rect">
                  <a:avLst/>
                </a:prstGeom>
                <a:ln w="19050">
                  <a:solidFill>
                    <a:srgbClr val="757677"/>
                  </a:solidFill>
                  <a:prstDash val="sysDash"/>
                </a:ln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ED311F8B-38C8-478D-8DE5-45B3108AE2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10" t="45652" r="85229" b="39534"/>
                <a:stretch/>
              </p:blipFill>
              <p:spPr>
                <a:xfrm>
                  <a:off x="4184457" y="3135758"/>
                  <a:ext cx="840417" cy="697345"/>
                </a:xfrm>
                <a:prstGeom prst="rect">
                  <a:avLst/>
                </a:prstGeom>
              </p:spPr>
            </p:pic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EF413232-DE25-414F-88AC-F9773FBBD077}"/>
                    </a:ext>
                  </a:extLst>
                </p:cNvPr>
                <p:cNvGrpSpPr/>
                <p:nvPr/>
              </p:nvGrpSpPr>
              <p:grpSpPr>
                <a:xfrm>
                  <a:off x="2989971" y="2806717"/>
                  <a:ext cx="2194560" cy="1224886"/>
                  <a:chOff x="-74730" y="3505477"/>
                  <a:chExt cx="1885950" cy="1394358"/>
                </a:xfrm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4FD4332B-3CAE-4559-BADA-1012F778A83B}"/>
                      </a:ext>
                    </a:extLst>
                  </p:cNvPr>
                  <p:cNvSpPr/>
                  <p:nvPr/>
                </p:nvSpPr>
                <p:spPr>
                  <a:xfrm>
                    <a:off x="-74730" y="3546647"/>
                    <a:ext cx="1885950" cy="1353188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1A462398-CE9F-4240-9253-91EFD39BEFDA}"/>
                      </a:ext>
                    </a:extLst>
                  </p:cNvPr>
                  <p:cNvSpPr txBox="1"/>
                  <p:nvPr/>
                </p:nvSpPr>
                <p:spPr>
                  <a:xfrm>
                    <a:off x="55622" y="3505477"/>
                    <a:ext cx="1670396" cy="3853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Model disease</a:t>
                    </a:r>
                  </a:p>
                </p:txBody>
              </p:sp>
            </p:grp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4C4894FE-E268-4219-9141-6A3B93DF7BA5}"/>
                    </a:ext>
                  </a:extLst>
                </p:cNvPr>
                <p:cNvSpPr txBox="1"/>
                <p:nvPr/>
              </p:nvSpPr>
              <p:spPr>
                <a:xfrm>
                  <a:off x="3182752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EMOD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DC0EF489-2811-43F9-90A8-8378E46B753E}"/>
                    </a:ext>
                  </a:extLst>
                </p:cNvPr>
                <p:cNvSpPr txBox="1"/>
                <p:nvPr/>
              </p:nvSpPr>
              <p:spPr>
                <a:xfrm>
                  <a:off x="4322633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CMS</a:t>
                  </a:r>
                </a:p>
              </p:txBody>
            </p: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B781DBB-7A20-4C20-8361-DC23A3F7D2D4}"/>
                </a:ext>
              </a:extLst>
            </p:cNvPr>
            <p:cNvGrpSpPr/>
            <p:nvPr/>
          </p:nvGrpSpPr>
          <p:grpSpPr>
            <a:xfrm>
              <a:off x="6370090" y="1427723"/>
              <a:ext cx="2194560" cy="1188720"/>
              <a:chOff x="6370090" y="1427723"/>
              <a:chExt cx="2194560" cy="118872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D55F013E-D12B-42AC-8A33-62C5B096FE06}"/>
                  </a:ext>
                </a:extLst>
              </p:cNvPr>
              <p:cNvGrpSpPr/>
              <p:nvPr/>
            </p:nvGrpSpPr>
            <p:grpSpPr>
              <a:xfrm>
                <a:off x="6370090" y="1427723"/>
                <a:ext cx="2194560" cy="1188720"/>
                <a:chOff x="6243961" y="1211307"/>
                <a:chExt cx="1666961" cy="840810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D0801B9A-8366-4C16-ABBC-F44C16D80A80}"/>
                    </a:ext>
                  </a:extLst>
                </p:cNvPr>
                <p:cNvGrpSpPr/>
                <p:nvPr/>
              </p:nvGrpSpPr>
              <p:grpSpPr>
                <a:xfrm>
                  <a:off x="6243961" y="1211307"/>
                  <a:ext cx="1666961" cy="840810"/>
                  <a:chOff x="2162178" y="2057012"/>
                  <a:chExt cx="1885950" cy="1133475"/>
                </a:xfrm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D47FC23B-9661-42BE-B4DB-E9EFD61C72BB}"/>
                      </a:ext>
                    </a:extLst>
                  </p:cNvPr>
                  <p:cNvSpPr/>
                  <p:nvPr/>
                </p:nvSpPr>
                <p:spPr>
                  <a:xfrm>
                    <a:off x="2162178" y="2057012"/>
                    <a:ext cx="1885950" cy="1133475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CC714E48-8D61-4C21-A3F7-477BE9EA1A8D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310" y="2067371"/>
                    <a:ext cx="1792818" cy="3228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Manage simulations</a:t>
                    </a:r>
                  </a:p>
                </p:txBody>
              </p:sp>
            </p:grpSp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7E555A79-D6DF-4E92-A92F-60C551DF04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82933" y="1455823"/>
                  <a:ext cx="1236040" cy="546284"/>
                </a:xfrm>
                <a:prstGeom prst="rect">
                  <a:avLst/>
                </a:prstGeom>
              </p:spPr>
            </p:pic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6B78E61-76CE-4DFF-A331-22826A15E6F5}"/>
                  </a:ext>
                </a:extLst>
              </p:cNvPr>
              <p:cNvSpPr txBox="1"/>
              <p:nvPr/>
            </p:nvSpPr>
            <p:spPr>
              <a:xfrm>
                <a:off x="7009623" y="1770669"/>
                <a:ext cx="1053622" cy="338554"/>
              </a:xfrm>
              <a:prstGeom prst="rect">
                <a:avLst/>
              </a:prstGeom>
              <a:solidFill>
                <a:srgbClr val="E6E7E9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274A4"/>
                    </a:solidFill>
                  </a:rPr>
                  <a:t>COMPS UI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29295D-CFA5-45CE-9819-95FDF32005AB}"/>
              </a:ext>
            </a:extLst>
          </p:cNvPr>
          <p:cNvSpPr/>
          <p:nvPr/>
        </p:nvSpPr>
        <p:spPr>
          <a:xfrm>
            <a:off x="2189747" y="3080084"/>
            <a:ext cx="950495" cy="93794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9A5FF310-2DB3-4F54-A5EE-67458E80ACF7}"/>
              </a:ext>
            </a:extLst>
          </p:cNvPr>
          <p:cNvSpPr/>
          <p:nvPr/>
        </p:nvSpPr>
        <p:spPr>
          <a:xfrm>
            <a:off x="3845740" y="2030712"/>
            <a:ext cx="1061756" cy="61011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9750E56-D5E9-44E0-A54F-236FF43C8033}"/>
              </a:ext>
            </a:extLst>
          </p:cNvPr>
          <p:cNvSpPr/>
          <p:nvPr/>
        </p:nvSpPr>
        <p:spPr>
          <a:xfrm>
            <a:off x="7920540" y="3434954"/>
            <a:ext cx="1061756" cy="61011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25FEEBB2-6926-4EA2-9AB0-BBD13F1FA8B4}"/>
              </a:ext>
            </a:extLst>
          </p:cNvPr>
          <p:cNvSpPr/>
          <p:nvPr/>
        </p:nvSpPr>
        <p:spPr>
          <a:xfrm>
            <a:off x="5068764" y="1786191"/>
            <a:ext cx="770319" cy="874339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C097758-7B90-4AE2-902A-75350A3A4346}"/>
              </a:ext>
            </a:extLst>
          </p:cNvPr>
          <p:cNvSpPr/>
          <p:nvPr/>
        </p:nvSpPr>
        <p:spPr>
          <a:xfrm>
            <a:off x="6596538" y="1798862"/>
            <a:ext cx="1787187" cy="861668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95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7506"/>
            <a:ext cx="12100956" cy="81939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6957" y="130629"/>
            <a:ext cx="11870872" cy="653142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C750ED-3ADC-460C-A95C-26A0BB5BEB3E}"/>
              </a:ext>
            </a:extLst>
          </p:cNvPr>
          <p:cNvSpPr txBox="1"/>
          <p:nvPr/>
        </p:nvSpPr>
        <p:spPr>
          <a:xfrm>
            <a:off x="473529" y="424543"/>
            <a:ext cx="8262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Core modeling tools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356E7C-9BC3-4887-8A23-CC0D900F2BD4}"/>
              </a:ext>
            </a:extLst>
          </p:cNvPr>
          <p:cNvGrpSpPr/>
          <p:nvPr/>
        </p:nvGrpSpPr>
        <p:grpSpPr>
          <a:xfrm>
            <a:off x="700507" y="1499912"/>
            <a:ext cx="10763772" cy="4350544"/>
            <a:chOff x="699549" y="1427723"/>
            <a:chExt cx="10763772" cy="4350544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E9D7074-38C9-48C4-8335-E6BD455327B3}"/>
                </a:ext>
              </a:extLst>
            </p:cNvPr>
            <p:cNvCxnSpPr>
              <a:cxnSpLocks/>
              <a:stCxn id="102" idx="3"/>
              <a:endCxn id="60" idx="1"/>
            </p:cNvCxnSpPr>
            <p:nvPr/>
          </p:nvCxnSpPr>
          <p:spPr>
            <a:xfrm flipV="1">
              <a:off x="5854093" y="2022083"/>
              <a:ext cx="515997" cy="9649"/>
            </a:xfrm>
            <a:prstGeom prst="straightConnector1">
              <a:avLst/>
            </a:prstGeom>
            <a:ln w="19050">
              <a:solidFill>
                <a:srgbClr val="5B5C5E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446E01F-9313-492A-8333-E9E6A3A953F6}"/>
                </a:ext>
              </a:extLst>
            </p:cNvPr>
            <p:cNvGrpSpPr/>
            <p:nvPr/>
          </p:nvGrpSpPr>
          <p:grpSpPr>
            <a:xfrm>
              <a:off x="699549" y="1448656"/>
              <a:ext cx="10763772" cy="4329611"/>
              <a:chOff x="699549" y="1448656"/>
              <a:chExt cx="10763772" cy="4329611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F63E81CE-6E73-4E29-915A-8FE635FC8726}"/>
                  </a:ext>
                </a:extLst>
              </p:cNvPr>
              <p:cNvGrpSpPr/>
              <p:nvPr/>
            </p:nvGrpSpPr>
            <p:grpSpPr>
              <a:xfrm>
                <a:off x="3720515" y="1448656"/>
                <a:ext cx="2194560" cy="1214346"/>
                <a:chOff x="4137433" y="1211307"/>
                <a:chExt cx="1714606" cy="875559"/>
              </a:xfrm>
            </p:grpSpPr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9EF5E14B-34C9-44CF-B8BE-31F97310A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4175833" y="1543210"/>
                  <a:ext cx="521664" cy="475619"/>
                </a:xfrm>
                <a:prstGeom prst="rect">
                  <a:avLst/>
                </a:prstGeom>
              </p:spPr>
            </p:pic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5C168A0B-1F9B-48E2-8BE7-94BF48204EFB}"/>
                    </a:ext>
                  </a:extLst>
                </p:cNvPr>
                <p:cNvGrpSpPr/>
                <p:nvPr/>
              </p:nvGrpSpPr>
              <p:grpSpPr>
                <a:xfrm>
                  <a:off x="4137433" y="1211307"/>
                  <a:ext cx="1679437" cy="840810"/>
                  <a:chOff x="-1324611" y="-1995378"/>
                  <a:chExt cx="1679437" cy="1133475"/>
                </a:xfrm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5493D91F-8FB8-41BD-A044-97A94F32BFDF}"/>
                      </a:ext>
                    </a:extLst>
                  </p:cNvPr>
                  <p:cNvSpPr/>
                  <p:nvPr/>
                </p:nvSpPr>
                <p:spPr>
                  <a:xfrm>
                    <a:off x="-1324611" y="-1995378"/>
                    <a:ext cx="1666961" cy="1133475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ED625EA-A5A9-41FC-8A38-2D9D42614A6E}"/>
                      </a:ext>
                    </a:extLst>
                  </p:cNvPr>
                  <p:cNvSpPr txBox="1"/>
                  <p:nvPr/>
                </p:nvSpPr>
                <p:spPr>
                  <a:xfrm>
                    <a:off x="-1324611" y="-1995378"/>
                    <a:ext cx="1679437" cy="5683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Create, calibrate, run simulations</a:t>
                    </a:r>
                  </a:p>
                </p:txBody>
              </p:sp>
            </p:grp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5B4C46AA-3186-43E8-816B-AE9F5524B184}"/>
                    </a:ext>
                  </a:extLst>
                </p:cNvPr>
                <p:cNvSpPr txBox="1"/>
                <p:nvPr/>
              </p:nvSpPr>
              <p:spPr>
                <a:xfrm>
                  <a:off x="4609278" y="1611405"/>
                  <a:ext cx="553462" cy="421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7B1CA387-3184-42D6-B928-389823DDF4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9219" t="56812" r="51078" b="22032"/>
                <a:stretch/>
              </p:blipFill>
              <p:spPr>
                <a:xfrm>
                  <a:off x="5291632" y="1379254"/>
                  <a:ext cx="441777" cy="632262"/>
                </a:xfrm>
                <a:prstGeom prst="rect">
                  <a:avLst/>
                </a:prstGeom>
              </p:spPr>
            </p:pic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FFBC2019-F384-41D8-91BF-F2F8304B61F8}"/>
                    </a:ext>
                  </a:extLst>
                </p:cNvPr>
                <p:cNvSpPr txBox="1"/>
                <p:nvPr/>
              </p:nvSpPr>
              <p:spPr>
                <a:xfrm>
                  <a:off x="5309873" y="1856034"/>
                  <a:ext cx="54216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COMPS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C5AF1519-D5FD-443C-92F8-C6CD4A294848}"/>
                  </a:ext>
                </a:extLst>
              </p:cNvPr>
              <p:cNvGrpSpPr/>
              <p:nvPr/>
            </p:nvGrpSpPr>
            <p:grpSpPr>
              <a:xfrm>
                <a:off x="7901699" y="2787551"/>
                <a:ext cx="2194560" cy="1188720"/>
                <a:chOff x="6868580" y="2322500"/>
                <a:chExt cx="1767486" cy="1003795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0A5674FD-7C1B-4F27-B2A1-4D4B4E34DF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24212"/>
                <a:stretch/>
              </p:blipFill>
              <p:spPr>
                <a:xfrm>
                  <a:off x="6868580" y="2765472"/>
                  <a:ext cx="521664" cy="475619"/>
                </a:xfrm>
                <a:prstGeom prst="rect">
                  <a:avLst/>
                </a:prstGeom>
              </p:spPr>
            </p:pic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9649769C-B938-4404-8336-841004BAEB12}"/>
                    </a:ext>
                  </a:extLst>
                </p:cNvPr>
                <p:cNvSpPr txBox="1"/>
                <p:nvPr/>
              </p:nvSpPr>
              <p:spPr>
                <a:xfrm>
                  <a:off x="7778465" y="2322501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Visualize data</a:t>
                  </a: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28D296F8-CA51-4EE0-AEF0-78CA2D6DFA2A}"/>
                    </a:ext>
                  </a:extLst>
                </p:cNvPr>
                <p:cNvSpPr/>
                <p:nvPr/>
              </p:nvSpPr>
              <p:spPr>
                <a:xfrm>
                  <a:off x="7730289" y="2322502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1CB5CE70-3225-4253-8E31-56DD451A79DD}"/>
                    </a:ext>
                  </a:extLst>
                </p:cNvPr>
                <p:cNvSpPr txBox="1"/>
                <p:nvPr/>
              </p:nvSpPr>
              <p:spPr>
                <a:xfrm>
                  <a:off x="6944984" y="2322500"/>
                  <a:ext cx="737127" cy="493804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Analyze data</a:t>
                  </a: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ED274428-BF53-4EF8-B336-BF68E9B33BA5}"/>
                    </a:ext>
                  </a:extLst>
                </p:cNvPr>
                <p:cNvSpPr/>
                <p:nvPr/>
              </p:nvSpPr>
              <p:spPr>
                <a:xfrm>
                  <a:off x="6896808" y="2322501"/>
                  <a:ext cx="833480" cy="1003793"/>
                </a:xfrm>
                <a:prstGeom prst="rect">
                  <a:avLst/>
                </a:prstGeom>
                <a:noFill/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CFC2477F-1976-4CBA-B614-271F86A72665}"/>
                    </a:ext>
                  </a:extLst>
                </p:cNvPr>
                <p:cNvSpPr txBox="1"/>
                <p:nvPr/>
              </p:nvSpPr>
              <p:spPr>
                <a:xfrm>
                  <a:off x="7256030" y="2817946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DTK-Tools</a:t>
                  </a:r>
                </a:p>
              </p:txBody>
            </p:sp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A4B1F72D-4C0D-49AD-8F0D-FF88398844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26679"/>
                <a:stretch/>
              </p:blipFill>
              <p:spPr>
                <a:xfrm>
                  <a:off x="7751418" y="2848233"/>
                  <a:ext cx="377854" cy="339538"/>
                </a:xfrm>
                <a:prstGeom prst="rect">
                  <a:avLst/>
                </a:prstGeom>
              </p:spPr>
            </p:pic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3D1E7C23-A9F3-4705-8505-295E05FBB2AF}"/>
                    </a:ext>
                  </a:extLst>
                </p:cNvPr>
                <p:cNvSpPr txBox="1"/>
                <p:nvPr/>
              </p:nvSpPr>
              <p:spPr>
                <a:xfrm>
                  <a:off x="8082604" y="2817947"/>
                  <a:ext cx="553462" cy="493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Vis-Tools</a:t>
                  </a: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E6EA77EF-4909-42E5-92DA-3B8CF4D2D8D6}"/>
                  </a:ext>
                </a:extLst>
              </p:cNvPr>
              <p:cNvGrpSpPr/>
              <p:nvPr/>
            </p:nvGrpSpPr>
            <p:grpSpPr>
              <a:xfrm>
                <a:off x="699549" y="4589547"/>
                <a:ext cx="2194560" cy="1188720"/>
                <a:chOff x="1771050" y="4354688"/>
                <a:chExt cx="1854481" cy="118598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F13898E-7D02-462C-9667-DDFA8DD185D4}"/>
                    </a:ext>
                  </a:extLst>
                </p:cNvPr>
                <p:cNvSpPr/>
                <p:nvPr/>
              </p:nvSpPr>
              <p:spPr>
                <a:xfrm>
                  <a:off x="1771050" y="4354688"/>
                  <a:ext cx="1854481" cy="1185980"/>
                </a:xfrm>
                <a:prstGeom prst="rect">
                  <a:avLst/>
                </a:prstGeom>
                <a:solidFill>
                  <a:srgbClr val="FFFFFF"/>
                </a:solidFill>
                <a:ln w="28575">
                  <a:solidFill>
                    <a:srgbClr val="76717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Dis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4A4A85D9-487C-4C2E-BEF1-A2B679F4EC33}"/>
                    </a:ext>
                  </a:extLst>
                </p:cNvPr>
                <p:cNvSpPr txBox="1"/>
                <p:nvPr/>
              </p:nvSpPr>
              <p:spPr>
                <a:xfrm>
                  <a:off x="1862539" y="4402947"/>
                  <a:ext cx="1739835" cy="355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Learn the model</a:t>
                  </a:r>
                </a:p>
              </p:txBody>
            </p:sp>
            <p:pic>
              <p:nvPicPr>
                <p:cNvPr id="87" name="Graphic 86" descr="Help">
                  <a:extLst>
                    <a:ext uri="{FF2B5EF4-FFF2-40B4-BE49-F238E27FC236}">
                      <a16:creationId xmlns:a16="http://schemas.microsoft.com/office/drawing/2014/main" id="{BB668EDC-ED0C-48ED-B2C3-166C925686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6380" y="4710734"/>
                  <a:ext cx="658756" cy="719174"/>
                </a:xfrm>
                <a:prstGeom prst="rect">
                  <a:avLst/>
                </a:prstGeom>
              </p:spPr>
            </p:pic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8E847851-2219-40EA-9C07-770361C583B4}"/>
                    </a:ext>
                  </a:extLst>
                </p:cNvPr>
                <p:cNvSpPr txBox="1"/>
                <p:nvPr/>
              </p:nvSpPr>
              <p:spPr>
                <a:xfrm>
                  <a:off x="2449802" y="4882104"/>
                  <a:ext cx="1116414" cy="325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err="1">
                      <a:solidFill>
                        <a:srgbClr val="1274A4"/>
                      </a:solidFill>
                    </a:rPr>
                    <a:t>QuickStart</a:t>
                  </a:r>
                  <a:endParaRPr lang="en-US" sz="1600" b="1" dirty="0">
                    <a:solidFill>
                      <a:srgbClr val="1274A4"/>
                    </a:solidFill>
                  </a:endParaRPr>
                </a:p>
              </p:txBody>
            </p:sp>
          </p:grp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435CE3AB-20C4-4CB3-9DCC-1BB66E3CDFD4}"/>
                  </a:ext>
                </a:extLst>
              </p:cNvPr>
              <p:cNvSpPr/>
              <p:nvPr/>
            </p:nvSpPr>
            <p:spPr>
              <a:xfrm rot="8482740" flipH="1">
                <a:off x="2085680" y="3807745"/>
                <a:ext cx="1024525" cy="1112338"/>
              </a:xfrm>
              <a:prstGeom prst="arc">
                <a:avLst>
                  <a:gd name="adj1" fmla="val 16200000"/>
                  <a:gd name="adj2" fmla="val 21371160"/>
                </a:avLst>
              </a:prstGeom>
              <a:ln w="28575">
                <a:solidFill>
                  <a:srgbClr val="5B5C5E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  <a:prstDash val="sysDash"/>
                  </a:ln>
                </a:endParaRPr>
              </a:p>
            </p:txBody>
          </p:sp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13E43457-9B27-4086-BDF6-3CDECEA9CCAF}"/>
                  </a:ext>
                </a:extLst>
              </p:cNvPr>
              <p:cNvSpPr/>
              <p:nvPr/>
            </p:nvSpPr>
            <p:spPr>
              <a:xfrm rot="15625894">
                <a:off x="3245212" y="1959610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0ACF04C5-832D-49E5-A87A-9D4AC74E0C85}"/>
                  </a:ext>
                </a:extLst>
              </p:cNvPr>
              <p:cNvSpPr/>
              <p:nvPr/>
            </p:nvSpPr>
            <p:spPr>
              <a:xfrm rot="1230548">
                <a:off x="8048173" y="2005252"/>
                <a:ext cx="1024525" cy="1112338"/>
              </a:xfrm>
              <a:prstGeom prst="arc">
                <a:avLst>
                  <a:gd name="adj1" fmla="val 15624320"/>
                  <a:gd name="adj2" fmla="val 21371160"/>
                </a:avLst>
              </a:prstGeom>
              <a:ln w="28575">
                <a:solidFill>
                  <a:srgbClr val="5B5C5E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76657CBE-D3B1-44B3-8234-AFD0CCAF7E64}"/>
                  </a:ext>
                </a:extLst>
              </p:cNvPr>
              <p:cNvGrpSpPr/>
              <p:nvPr/>
            </p:nvGrpSpPr>
            <p:grpSpPr>
              <a:xfrm>
                <a:off x="9268761" y="4523821"/>
                <a:ext cx="2194560" cy="1188720"/>
                <a:chOff x="9220057" y="4485207"/>
                <a:chExt cx="2194560" cy="1188720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2ED3B40E-3888-417B-A881-3906AF9CE46F}"/>
                    </a:ext>
                  </a:extLst>
                </p:cNvPr>
                <p:cNvGrpSpPr/>
                <p:nvPr/>
              </p:nvGrpSpPr>
              <p:grpSpPr>
                <a:xfrm>
                  <a:off x="9220057" y="4485207"/>
                  <a:ext cx="2194560" cy="1188720"/>
                  <a:chOff x="2422115" y="3874122"/>
                  <a:chExt cx="1666961" cy="840810"/>
                </a:xfrm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A14FEC76-2B68-4678-ABD3-CB4DF067F5C2}"/>
                      </a:ext>
                    </a:extLst>
                  </p:cNvPr>
                  <p:cNvSpPr/>
                  <p:nvPr/>
                </p:nvSpPr>
                <p:spPr>
                  <a:xfrm>
                    <a:off x="2422115" y="3874122"/>
                    <a:ext cx="1666961" cy="840810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903B947E-B764-441C-A448-2C2E555A03F5}"/>
                      </a:ext>
                    </a:extLst>
                  </p:cNvPr>
                  <p:cNvSpPr txBox="1"/>
                  <p:nvPr/>
                </p:nvSpPr>
                <p:spPr>
                  <a:xfrm>
                    <a:off x="2506632" y="3882304"/>
                    <a:ext cx="1582444" cy="2394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/>
                      <a:t>Create risk maps</a:t>
                    </a: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279E19EC-836D-49C8-AF9E-7B7B58A24A48}"/>
                      </a:ext>
                    </a:extLst>
                  </p:cNvPr>
                  <p:cNvSpPr txBox="1"/>
                  <p:nvPr/>
                </p:nvSpPr>
                <p:spPr>
                  <a:xfrm>
                    <a:off x="3102296" y="4253516"/>
                    <a:ext cx="83987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1274A4"/>
                        </a:solidFill>
                      </a:rPr>
                      <a:t>Risk Map</a:t>
                    </a:r>
                  </a:p>
                </p:txBody>
              </p:sp>
            </p:grp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518D3405-87E4-4DE8-90FD-70F5CA916E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6659" t="12596" r="7465" b="79041"/>
                <a:stretch/>
              </p:blipFill>
              <p:spPr>
                <a:xfrm>
                  <a:off x="9386369" y="4832834"/>
                  <a:ext cx="818788" cy="674755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2D087D1E-AFA4-445C-9F30-8EFECBEA6D58}"/>
                  </a:ext>
                </a:extLst>
              </p:cNvPr>
              <p:cNvGrpSpPr/>
              <p:nvPr/>
            </p:nvGrpSpPr>
            <p:grpSpPr>
              <a:xfrm>
                <a:off x="5078716" y="2961112"/>
                <a:ext cx="1949554" cy="2161599"/>
                <a:chOff x="5678863" y="2931239"/>
                <a:chExt cx="1949554" cy="2161599"/>
              </a:xfrm>
            </p:grpSpPr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7622BA57-F618-431A-9AB1-A4BD0AB865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3076" t="64049" r="84511" b="15095"/>
                <a:stretch/>
              </p:blipFill>
              <p:spPr>
                <a:xfrm>
                  <a:off x="5678863" y="2931239"/>
                  <a:ext cx="1949554" cy="1979683"/>
                </a:xfrm>
                <a:prstGeom prst="rect">
                  <a:avLst/>
                </a:prstGeom>
              </p:spPr>
            </p:pic>
            <p:pic>
              <p:nvPicPr>
                <p:cNvPr id="79" name="Graphic 78" descr="User">
                  <a:extLst>
                    <a:ext uri="{FF2B5EF4-FFF2-40B4-BE49-F238E27FC236}">
                      <a16:creationId xmlns:a16="http://schemas.microsoft.com/office/drawing/2014/main" id="{5A7458DE-4E59-4C15-9176-5802638B3D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00838" y="3658610"/>
                  <a:ext cx="1434228" cy="1434228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DD1EE7F-94D2-4500-81F2-0661548DCF18}"/>
                  </a:ext>
                </a:extLst>
              </p:cNvPr>
              <p:cNvGrpSpPr/>
              <p:nvPr/>
            </p:nvGrpSpPr>
            <p:grpSpPr>
              <a:xfrm>
                <a:off x="2084720" y="2750671"/>
                <a:ext cx="2653807" cy="1278623"/>
                <a:chOff x="2989971" y="2806717"/>
                <a:chExt cx="2653807" cy="1278623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7AF12C8E-0C4F-4BFA-ADDF-C04E360C59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67" t="69275" r="84088" b="17705"/>
                <a:stretch/>
              </p:blipFill>
              <p:spPr>
                <a:xfrm>
                  <a:off x="3164375" y="3132456"/>
                  <a:ext cx="835051" cy="676662"/>
                </a:xfrm>
                <a:prstGeom prst="rect">
                  <a:avLst/>
                </a:prstGeom>
                <a:ln w="19050">
                  <a:solidFill>
                    <a:srgbClr val="757677"/>
                  </a:solidFill>
                  <a:prstDash val="sysDash"/>
                </a:ln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12F28D02-2F7D-4531-A286-901CA56A84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310" t="45652" r="85229" b="39534"/>
                <a:stretch/>
              </p:blipFill>
              <p:spPr>
                <a:xfrm>
                  <a:off x="4184457" y="3135758"/>
                  <a:ext cx="840417" cy="697345"/>
                </a:xfrm>
                <a:prstGeom prst="rect">
                  <a:avLst/>
                </a:prstGeom>
              </p:spPr>
            </p:pic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B0795F4A-F50D-4BA7-9A00-998BED13B325}"/>
                    </a:ext>
                  </a:extLst>
                </p:cNvPr>
                <p:cNvGrpSpPr/>
                <p:nvPr/>
              </p:nvGrpSpPr>
              <p:grpSpPr>
                <a:xfrm>
                  <a:off x="2989971" y="2806717"/>
                  <a:ext cx="2194560" cy="1224886"/>
                  <a:chOff x="-74730" y="3505477"/>
                  <a:chExt cx="1885950" cy="1394358"/>
                </a:xfrm>
              </p:grpSpPr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B7E2B365-30C9-4B6B-9823-442960BABE83}"/>
                      </a:ext>
                    </a:extLst>
                  </p:cNvPr>
                  <p:cNvSpPr/>
                  <p:nvPr/>
                </p:nvSpPr>
                <p:spPr>
                  <a:xfrm>
                    <a:off x="-74730" y="3546647"/>
                    <a:ext cx="1885950" cy="1353188"/>
                  </a:xfrm>
                  <a:prstGeom prst="rect">
                    <a:avLst/>
                  </a:prstGeom>
                  <a:noFill/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A8E5CB31-710C-43DB-9DE3-CC6BD1BAE1CA}"/>
                      </a:ext>
                    </a:extLst>
                  </p:cNvPr>
                  <p:cNvSpPr txBox="1"/>
                  <p:nvPr/>
                </p:nvSpPr>
                <p:spPr>
                  <a:xfrm>
                    <a:off x="55622" y="3505477"/>
                    <a:ext cx="1670396" cy="3853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Model disease</a:t>
                    </a:r>
                  </a:p>
                </p:txBody>
              </p:sp>
            </p:grp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BE00A6D5-6AB8-45B3-A36E-119E8E138E8B}"/>
                    </a:ext>
                  </a:extLst>
                </p:cNvPr>
                <p:cNvSpPr txBox="1"/>
                <p:nvPr/>
              </p:nvSpPr>
              <p:spPr>
                <a:xfrm>
                  <a:off x="3182752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EMOD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E5BA008E-4096-4083-BE69-FC7F01CC2F28}"/>
                    </a:ext>
                  </a:extLst>
                </p:cNvPr>
                <p:cNvSpPr txBox="1"/>
                <p:nvPr/>
              </p:nvSpPr>
              <p:spPr>
                <a:xfrm>
                  <a:off x="4322633" y="3746786"/>
                  <a:ext cx="132114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1274A4"/>
                      </a:solidFill>
                    </a:rPr>
                    <a:t>CMS</a:t>
                  </a:r>
                </a:p>
              </p:txBody>
            </p: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5C22D34-9119-4E78-A217-C003B826B149}"/>
                </a:ext>
              </a:extLst>
            </p:cNvPr>
            <p:cNvGrpSpPr/>
            <p:nvPr/>
          </p:nvGrpSpPr>
          <p:grpSpPr>
            <a:xfrm>
              <a:off x="6370090" y="1427723"/>
              <a:ext cx="2194560" cy="1188720"/>
              <a:chOff x="6370090" y="1427723"/>
              <a:chExt cx="2194560" cy="1188720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E163BA33-1291-45ED-9D8A-3A00ED143732}"/>
                  </a:ext>
                </a:extLst>
              </p:cNvPr>
              <p:cNvGrpSpPr/>
              <p:nvPr/>
            </p:nvGrpSpPr>
            <p:grpSpPr>
              <a:xfrm>
                <a:off x="6370090" y="1427723"/>
                <a:ext cx="2194560" cy="1188720"/>
                <a:chOff x="6243961" y="1211307"/>
                <a:chExt cx="1666961" cy="840810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0152FB05-32D5-44A6-BE4B-C7ADE3681E9A}"/>
                    </a:ext>
                  </a:extLst>
                </p:cNvPr>
                <p:cNvGrpSpPr/>
                <p:nvPr/>
              </p:nvGrpSpPr>
              <p:grpSpPr>
                <a:xfrm>
                  <a:off x="6243961" y="1211307"/>
                  <a:ext cx="1666961" cy="840810"/>
                  <a:chOff x="2162178" y="2057012"/>
                  <a:chExt cx="1885950" cy="1133475"/>
                </a:xfrm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68C47531-72BC-4140-9AD3-CC3E2EA82016}"/>
                      </a:ext>
                    </a:extLst>
                  </p:cNvPr>
                  <p:cNvSpPr/>
                  <p:nvPr/>
                </p:nvSpPr>
                <p:spPr>
                  <a:xfrm>
                    <a:off x="2162178" y="2057012"/>
                    <a:ext cx="1885950" cy="1133475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solidFill>
                      <a:srgbClr val="76717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Dis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E272BB0D-F954-4C6F-B2C3-7EFDC25806D0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310" y="2067371"/>
                    <a:ext cx="1792818" cy="3228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dirty="0"/>
                      <a:t>Manage simulations</a:t>
                    </a:r>
                  </a:p>
                </p:txBody>
              </p:sp>
            </p:grp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12872B96-B66D-4123-8DE7-D207038612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82933" y="1455823"/>
                  <a:ext cx="1236040" cy="546284"/>
                </a:xfrm>
                <a:prstGeom prst="rect">
                  <a:avLst/>
                </a:prstGeom>
              </p:spPr>
            </p:pic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9F12070-7F85-48CE-9FB3-A7EB62FB0D8E}"/>
                  </a:ext>
                </a:extLst>
              </p:cNvPr>
              <p:cNvSpPr txBox="1"/>
              <p:nvPr/>
            </p:nvSpPr>
            <p:spPr>
              <a:xfrm>
                <a:off x="7009623" y="1770669"/>
                <a:ext cx="1053622" cy="338554"/>
              </a:xfrm>
              <a:prstGeom prst="rect">
                <a:avLst/>
              </a:prstGeom>
              <a:solidFill>
                <a:srgbClr val="E6E7E9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1274A4"/>
                    </a:solidFill>
                  </a:rPr>
                  <a:t>COMPS UI</a:t>
                </a:r>
              </a:p>
            </p:txBody>
          </p:sp>
        </p:grp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317839B9-0897-4795-B3A0-2FF4E41D04DB}"/>
              </a:ext>
            </a:extLst>
          </p:cNvPr>
          <p:cNvSpPr/>
          <p:nvPr/>
        </p:nvSpPr>
        <p:spPr>
          <a:xfrm>
            <a:off x="2189747" y="3080084"/>
            <a:ext cx="950495" cy="937948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04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6CA0B617D2DD498B639B5695A764B4" ma:contentTypeVersion="4" ma:contentTypeDescription="Create a new document." ma:contentTypeScope="" ma:versionID="4a8c512ff700f1370f24f1a0421ad245">
  <xsd:schema xmlns:xsd="http://www.w3.org/2001/XMLSchema" xmlns:xs="http://www.w3.org/2001/XMLSchema" xmlns:p="http://schemas.microsoft.com/office/2006/metadata/properties" xmlns:ns2="6d2bc46a-f014-48ed-be59-9d6cf5da36fb" xmlns:ns3="c17fc5fa-0ed1-405d-819e-6760170c3f5c" targetNamespace="http://schemas.microsoft.com/office/2006/metadata/properties" ma:root="true" ma:fieldsID="3fe2412516e8256566b42b6ddf83d34a" ns2:_="" ns3:_="">
    <xsd:import namespace="6d2bc46a-f014-48ed-be59-9d6cf5da36fb"/>
    <xsd:import namespace="c17fc5fa-0ed1-405d-819e-6760170c3f5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bc46a-f014-48ed-be59-9d6cf5da36f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7fc5fa-0ed1-405d-819e-6760170c3f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2bc46a-f014-48ed-be59-9d6cf5da36fb">6FCQ3RPYFS27-334089976-511</_dlc_DocId>
    <_dlc_DocIdUrl xmlns="6d2bc46a-f014-48ed-be59-9d6cf5da36fb">
      <Url>https://idmod.sharepoint.com/symposium/_layouts/15/DocIdRedir.aspx?ID=6FCQ3RPYFS27-334089976-511</Url>
      <Description>6FCQ3RPYFS27-334089976-511</Description>
    </_dlc_DocIdUrl>
  </documentManagement>
</p:properties>
</file>

<file path=customXml/itemProps1.xml><?xml version="1.0" encoding="utf-8"?>
<ds:datastoreItem xmlns:ds="http://schemas.openxmlformats.org/officeDocument/2006/customXml" ds:itemID="{46E062D6-9421-400A-82D2-B76E1C5B4714}"/>
</file>

<file path=customXml/itemProps2.xml><?xml version="1.0" encoding="utf-8"?>
<ds:datastoreItem xmlns:ds="http://schemas.openxmlformats.org/officeDocument/2006/customXml" ds:itemID="{C2FF755B-2D45-4DB3-B2D4-58B0556EA4C0}"/>
</file>

<file path=customXml/itemProps3.xml><?xml version="1.0" encoding="utf-8"?>
<ds:datastoreItem xmlns:ds="http://schemas.openxmlformats.org/officeDocument/2006/customXml" ds:itemID="{9032CE27-E7D4-4B7D-AAD9-CB33F82BD978}"/>
</file>

<file path=customXml/itemProps4.xml><?xml version="1.0" encoding="utf-8"?>
<ds:datastoreItem xmlns:ds="http://schemas.openxmlformats.org/officeDocument/2006/customXml" ds:itemID="{BA286C13-4BF4-4C33-860D-F48B45392A00}"/>
</file>

<file path=docProps/app.xml><?xml version="1.0" encoding="utf-8"?>
<Properties xmlns="http://schemas.openxmlformats.org/officeDocument/2006/extended-properties" xmlns:vt="http://schemas.openxmlformats.org/officeDocument/2006/docPropsVTypes">
  <TotalTime>43404</TotalTime>
  <Words>1270</Words>
  <Application>Microsoft Office PowerPoint</Application>
  <PresentationFormat>Widescreen</PresentationFormat>
  <Paragraphs>478</Paragraphs>
  <Slides>37</Slides>
  <Notes>37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Adobe Devanagari</vt:lpstr>
      <vt:lpstr>Arial</vt:lpstr>
      <vt:lpstr>Calibri</vt:lpstr>
      <vt:lpstr>Calibri Light</vt:lpstr>
      <vt:lpstr>Courier New</vt:lpstr>
      <vt:lpstr>Franklin Gothic Medium Cond</vt:lpstr>
      <vt:lpstr>Times New Roman</vt:lpstr>
      <vt:lpstr>Office Theme</vt:lpstr>
      <vt:lpstr>Image</vt:lpstr>
      <vt:lpstr>IDM Software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Mandy Izzo</dc:creator>
  <cp:lastModifiedBy>Mandy Izzo</cp:lastModifiedBy>
  <cp:revision>167</cp:revision>
  <dcterms:created xsi:type="dcterms:W3CDTF">2017-10-03T22:12:30Z</dcterms:created>
  <dcterms:modified xsi:type="dcterms:W3CDTF">2018-04-16T20:31:16Z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0x010100C76CA0B617D2DD498B639B5695A764B4</vt:lpwstr>
  </property>
  <property fmtid="{D5CDD505-2E9C-101B-9397-08002B2CF9AE}" pid="3" name="_dlc_DocIdItemGuid">
    <vt:lpwstr>104f455a-dde5-4af4-8ab1-49883451a263</vt:lpwstr>
  </property>
</Properties>
</file>