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3" r:id="rId3"/>
    <p:sldId id="262" r:id="rId4"/>
    <p:sldId id="274" r:id="rId5"/>
    <p:sldId id="275" r:id="rId6"/>
    <p:sldId id="276" r:id="rId7"/>
    <p:sldId id="277" r:id="rId8"/>
    <p:sldId id="278" r:id="rId9"/>
    <p:sldId id="263" r:id="rId10"/>
    <p:sldId id="279" r:id="rId11"/>
    <p:sldId id="280" r:id="rId12"/>
    <p:sldId id="281" r:id="rId13"/>
    <p:sldId id="261" r:id="rId14"/>
    <p:sldId id="282" r:id="rId15"/>
    <p:sldId id="269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65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1F36"/>
    <a:srgbClr val="3B3838"/>
    <a:srgbClr val="70A8DA"/>
    <a:srgbClr val="EF8D4B"/>
    <a:srgbClr val="7EB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77166" autoAdjust="0"/>
  </p:normalViewPr>
  <p:slideViewPr>
    <p:cSldViewPr snapToGrid="0">
      <p:cViewPr varScale="1">
        <p:scale>
          <a:sx n="84" d="100"/>
          <a:sy n="84" d="100"/>
        </p:scale>
        <p:origin x="14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37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471FD-93CB-48C0-99A9-7572E8E3427B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1771-C159-4D18-9423-36EF7C0AA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0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6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5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05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01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0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0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11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38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85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84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45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64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81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1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02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62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Game of Life: https://www.youtube.com/watch?v=C2vgICfQawE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6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4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9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9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95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1771-C159-4D18-9423-36EF7C0AAA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9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7455-4327-4594-A3C3-320E5F703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3C790-4690-427A-8737-F0F4BC7AC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4B01A-C022-428B-9E44-DE7AEB17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C5332-AC0B-4695-ADE4-078956B9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C817A-4E63-43AF-99C9-94BF2B33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E665-A3B1-4263-BDB4-882A88A5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4B2A3-7DFB-4656-9BDC-D9E7909C6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9E968-F305-4C81-90E6-24B5058A5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167C5-C18B-4E6B-A6DD-0D1189DC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47E2-F1FD-4B75-8CA1-3ADBFC35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09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A8604-8C5B-44B1-8284-3B21DB253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F950E-8829-46E0-885D-E54937BBE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67C4-6056-498C-A7C8-08BB4A7C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73931-2B0E-4385-AD25-C30D6F17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1B6D4-4C9A-472D-B8E9-6C077209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2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40628" y="5022596"/>
            <a:ext cx="11355448" cy="1422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Client or presentation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331200" y="6275050"/>
            <a:ext cx="3657600" cy="415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2" descr="3FC66EDC-0D59-4593-A0A5-F9EF004793B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2595880"/>
            <a:ext cx="10875264" cy="103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8331200" y="6439511"/>
            <a:ext cx="3657600" cy="415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248" y="6464912"/>
            <a:ext cx="3251200" cy="21429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612248" y="6477001"/>
            <a:ext cx="1954152" cy="213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3647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FFEA-F283-47CD-A4E9-084B6ABE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CCA16-DB2A-4B2F-8865-8344544C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187C-47C7-42C1-B5EF-4C85FCA02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EA183-2E4D-4D76-B480-46E5368F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51000-3B48-46E2-A805-75C20CB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0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F4DF-E9E1-4118-BD45-722D40C8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7B21A-E753-4B71-9A3C-2DD83028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CC7F3-D8D6-4F43-97A8-E1C53791D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6C03-6E42-4D2B-8FD1-2CF2AAF1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6EDE-BE0B-40BF-9AF9-148040A9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1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5700-E440-4E75-8957-E669C776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B6D53-FBC2-4B19-B76E-FAEFCF2AE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E6789-C8D1-404B-BFF7-A028CD96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FF5E-76B0-4EAF-A9FC-0367BFFB6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35E87-F50E-4663-8424-23BA197C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96E18-3CFB-4A4A-803F-538E65E4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0D5F-5AE8-4F0B-95E2-A3D252A4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8F638-7A43-4E13-8D9E-BE4F71FFD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274E4-7CAC-4CB0-94BC-73B6BA359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E96BB-9092-4686-9E3E-EDD941CF1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659FC-06DE-4659-BD3A-A5D38E277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1CA59-5763-4793-AD03-2DD8593F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7795FD-DA99-4905-A79E-591E4CD6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9DAF6-3485-45A7-8801-F9282F4E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0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8E10-6AF1-4D0E-8CE7-4FF0DE82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7C337-AF2C-4903-833E-D8E99330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06724-4A92-4362-87FA-46E322C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12BAC-BEE9-4018-9363-447C8132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D117B-173E-4B24-8065-4137D255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DE42C-680D-4DC6-91F1-1CE61E88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ACBFA-EAA3-459A-8435-75C8634E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4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EC69E-D628-43ED-A69A-DD56BF99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8C73-DB98-4FA7-A293-FF0A4E461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4048F-4BCE-4C57-96E9-8F5B48FD0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3064C-F543-48AE-8099-85EFFBCC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2DC2-CDFB-451D-B437-BFB9E196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85BB6-02D9-4FCB-8489-3B29FA65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0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FB87-0FC9-40C8-B1FD-E77FEF92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EAB5F-996E-4DB5-B387-4CC65BC34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139B2-6D8D-4825-8EC5-5FFECF4A1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D42CC-147B-4322-9A71-C8D12655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5C8FE-CDA1-4E79-9D93-AB796CF8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9069C-4ACF-4507-AA66-0A29513E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06A7E-6EDC-4510-9E93-9795CE50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BD724-5CF0-4A3E-B178-2BA4AA45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E64C-C0CF-4FA9-B7DB-AED838312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04BA5-D653-47E8-A027-FE59862313F8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DBC49-524D-4567-ACA4-F9243B6C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9E660-21B5-47F9-A09E-94CFFB561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92F43-1B26-4EE1-A5A7-99CCACC36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dmod.org/documentatio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uickstart.idmod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dmod.org/documentation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2749" y="1642186"/>
            <a:ext cx="10191964" cy="1307939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Introduction to Agent-Based Models</a:t>
            </a:r>
            <a:endParaRPr lang="en-US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84797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IDM breakout session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Mandy Izzo, Jen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Schripsema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232899" y="2950125"/>
            <a:ext cx="9873465" cy="0"/>
          </a:xfrm>
          <a:prstGeom prst="line">
            <a:avLst/>
          </a:prstGeom>
          <a:ln w="28575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0437281-7269-4DC0-BBE3-81698C6DB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4" t="22194" r="9079" b="23202"/>
          <a:stretch/>
        </p:blipFill>
        <p:spPr>
          <a:xfrm>
            <a:off x="10624407" y="6308732"/>
            <a:ext cx="1351008" cy="28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A1DBA-B578-4447-B1C7-107FD31CB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3" y="6303866"/>
            <a:ext cx="2275360" cy="2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7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Considerations of ABMs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64FEE5-38C4-40F3-B1F4-D2E2BFA5AC1C}"/>
              </a:ext>
            </a:extLst>
          </p:cNvPr>
          <p:cNvSpPr txBox="1"/>
          <p:nvPr/>
        </p:nvSpPr>
        <p:spPr>
          <a:xfrm>
            <a:off x="473529" y="1243941"/>
            <a:ext cx="310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Parameterization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5E6C6-FE14-4420-9140-ADC27F45E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9" t="3767" r="6022" b="3600"/>
          <a:stretch/>
        </p:blipFill>
        <p:spPr>
          <a:xfrm>
            <a:off x="5581879" y="1630680"/>
            <a:ext cx="6091962" cy="403753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78BFD-6753-4013-89CA-D6E68CAE96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8" t="39556" r="8333" b="12000"/>
          <a:stretch/>
        </p:blipFill>
        <p:spPr>
          <a:xfrm>
            <a:off x="467714" y="2506980"/>
            <a:ext cx="5031038" cy="22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6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Considerations of ABMs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F1B7C-EB63-451A-A002-58ED240D26B0}"/>
              </a:ext>
            </a:extLst>
          </p:cNvPr>
          <p:cNvSpPr txBox="1"/>
          <p:nvPr/>
        </p:nvSpPr>
        <p:spPr>
          <a:xfrm>
            <a:off x="473529" y="1243941"/>
            <a:ext cx="403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Computational burden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14CD17-8CE3-4A3B-B548-0FD332BE4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6" t="5341" r="7375" b="4693"/>
          <a:stretch/>
        </p:blipFill>
        <p:spPr>
          <a:xfrm>
            <a:off x="3804583" y="1733182"/>
            <a:ext cx="7540505" cy="4537361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8AA2FC54-613A-4F23-BC4E-62AAF58F1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73" y="2003879"/>
            <a:ext cx="2174423" cy="2174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EDD50-ED6E-417E-BC05-EFD0C0287E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19" t="56812" r="51078" b="22032"/>
          <a:stretch/>
        </p:blipFill>
        <p:spPr>
          <a:xfrm>
            <a:off x="473529" y="4003139"/>
            <a:ext cx="1015089" cy="1574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BF384-BB88-4D61-A86E-F05B064910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19" t="56812" r="51078" b="22032"/>
          <a:stretch/>
        </p:blipFill>
        <p:spPr>
          <a:xfrm>
            <a:off x="1560064" y="4003139"/>
            <a:ext cx="1015089" cy="1574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DAC193-932E-4DD1-ABC9-6CF9479954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19" t="56812" r="51078" b="22032"/>
          <a:stretch/>
        </p:blipFill>
        <p:spPr>
          <a:xfrm>
            <a:off x="2646599" y="4003139"/>
            <a:ext cx="1015089" cy="15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Considerations of ABMs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F5755-8284-46B7-87F7-82DB3B3D77D1}"/>
              </a:ext>
            </a:extLst>
          </p:cNvPr>
          <p:cNvSpPr txBox="1"/>
          <p:nvPr/>
        </p:nvSpPr>
        <p:spPr>
          <a:xfrm>
            <a:off x="473529" y="1243941"/>
            <a:ext cx="368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Emergent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44899-3700-40AB-8208-DE03A415B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2"/>
          <a:stretch/>
        </p:blipFill>
        <p:spPr>
          <a:xfrm>
            <a:off x="2402007" y="2327830"/>
            <a:ext cx="6960358" cy="33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3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3F543-C564-4D28-974C-728EC0CFB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4456"/>
          <a:stretch/>
        </p:blipFill>
        <p:spPr>
          <a:xfrm>
            <a:off x="646660" y="1075988"/>
            <a:ext cx="10871466" cy="5566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Benefits of ABMs</a:t>
            </a:r>
          </a:p>
        </p:txBody>
      </p:sp>
    </p:spTree>
    <p:extLst>
      <p:ext uri="{BB962C8B-B14F-4D97-AF65-F5344CB8AC3E}">
        <p14:creationId xmlns:p14="http://schemas.microsoft.com/office/powerpoint/2010/main" val="448223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Applications of ABMs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EC141-22FD-40AB-B594-29C53E66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0" y="1967758"/>
            <a:ext cx="3232173" cy="2857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24C23-9DC1-4F79-907A-4284F468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733" y="1243941"/>
            <a:ext cx="7965661" cy="34227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D083F5F-2ABC-4FFF-8DA8-7CAF020A9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9603" y="5121176"/>
            <a:ext cx="1285130" cy="92814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F232C5-067F-44A2-9825-C53D169AF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7263" y="5324404"/>
            <a:ext cx="1285130" cy="92814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1F85A2-65E9-4D94-93BC-32EFCCF8A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5883" y="5027469"/>
            <a:ext cx="1285130" cy="92814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8FCC1DA-13A8-4D80-98B7-15279D675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8064" y="5338623"/>
            <a:ext cx="1285130" cy="9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AA58E-3456-41A9-8830-471D56A751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000"/>
          <a:stretch/>
        </p:blipFill>
        <p:spPr>
          <a:xfrm>
            <a:off x="179150" y="979121"/>
            <a:ext cx="11806486" cy="56829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56635-ACF3-43F8-8736-1C92933C4DDE}"/>
              </a:ext>
            </a:extLst>
          </p:cNvPr>
          <p:cNvSpPr txBox="1"/>
          <p:nvPr/>
        </p:nvSpPr>
        <p:spPr>
          <a:xfrm>
            <a:off x="9857678" y="5174166"/>
            <a:ext cx="1930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E1F36"/>
                </a:solidFill>
              </a:rPr>
              <a:t>HIV model</a:t>
            </a:r>
          </a:p>
        </p:txBody>
      </p:sp>
    </p:spTree>
    <p:extLst>
      <p:ext uri="{BB962C8B-B14F-4D97-AF65-F5344CB8AC3E}">
        <p14:creationId xmlns:p14="http://schemas.microsoft.com/office/powerpoint/2010/main" val="106391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CFA65-3A92-4F76-AC1A-C1E143F0D30E}"/>
              </a:ext>
            </a:extLst>
          </p:cNvPr>
          <p:cNvSpPr txBox="1"/>
          <p:nvPr/>
        </p:nvSpPr>
        <p:spPr>
          <a:xfrm>
            <a:off x="535050" y="1243941"/>
            <a:ext cx="111027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Discrete time steps (computationally and practically simpler)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Stochastic: randomness is built in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Agent-based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Individual state transitions 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Heterogeneity in transmission/infectiousness</a:t>
            </a:r>
          </a:p>
          <a:p>
            <a:pPr marL="1200150" lvl="2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Networks and network dynamics</a:t>
            </a:r>
          </a:p>
          <a:p>
            <a:pPr marL="1200150" lvl="2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Individual and geographic variability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Include relevant climate or demographic data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Include interventions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Routine health care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Disease campaigns</a:t>
            </a:r>
          </a:p>
        </p:txBody>
      </p:sp>
    </p:spTree>
    <p:extLst>
      <p:ext uri="{BB962C8B-B14F-4D97-AF65-F5344CB8AC3E}">
        <p14:creationId xmlns:p14="http://schemas.microsoft.com/office/powerpoint/2010/main" val="296996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BDD05-9C39-4E63-A4E7-9B2BEACA6C66}"/>
              </a:ext>
            </a:extLst>
          </p:cNvPr>
          <p:cNvSpPr txBox="1"/>
          <p:nvPr/>
        </p:nvSpPr>
        <p:spPr>
          <a:xfrm>
            <a:off x="48495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disease support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D045F-33CA-45AE-BA23-EFCB59D39ACB}"/>
              </a:ext>
            </a:extLst>
          </p:cNvPr>
          <p:cNvSpPr/>
          <p:nvPr/>
        </p:nvSpPr>
        <p:spPr>
          <a:xfrm>
            <a:off x="6082096" y="5295201"/>
            <a:ext cx="1785937" cy="771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Dengue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AB33B-F648-43FC-97DB-FF62228C6E72}"/>
              </a:ext>
            </a:extLst>
          </p:cNvPr>
          <p:cNvSpPr/>
          <p:nvPr/>
        </p:nvSpPr>
        <p:spPr>
          <a:xfrm>
            <a:off x="1227586" y="5240306"/>
            <a:ext cx="1785937" cy="771525"/>
          </a:xfrm>
          <a:prstGeom prst="rect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Polio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25816B-0458-4963-988B-4AF1DE88FBA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153654" y="3778590"/>
            <a:ext cx="992032" cy="14617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EB67BACE-DA8B-4335-956D-B92CB47F66DD}"/>
              </a:ext>
            </a:extLst>
          </p:cNvPr>
          <p:cNvCxnSpPr>
            <a:cxnSpLocks/>
          </p:cNvCxnSpPr>
          <p:nvPr/>
        </p:nvCxnSpPr>
        <p:spPr>
          <a:xfrm>
            <a:off x="1120140" y="5046432"/>
            <a:ext cx="926220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F3BF82C-BB6E-4698-820E-2CBA0378E5A0}"/>
              </a:ext>
            </a:extLst>
          </p:cNvPr>
          <p:cNvSpPr/>
          <p:nvPr/>
        </p:nvSpPr>
        <p:spPr>
          <a:xfrm>
            <a:off x="5300034" y="1243941"/>
            <a:ext cx="1785937" cy="7715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Generic SEIRS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D75AB4-5348-4A94-8CD4-FC2E4B8516EB}"/>
              </a:ext>
            </a:extLst>
          </p:cNvPr>
          <p:cNvSpPr/>
          <p:nvPr/>
        </p:nvSpPr>
        <p:spPr>
          <a:xfrm>
            <a:off x="6301874" y="3008700"/>
            <a:ext cx="1785937" cy="771525"/>
          </a:xfrm>
          <a:prstGeom prst="rect">
            <a:avLst/>
          </a:prstGeom>
          <a:solidFill>
            <a:srgbClr val="F4B183"/>
          </a:solidFill>
          <a:ln>
            <a:solidFill>
              <a:srgbClr val="C95F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9FCBA-7F9A-4623-B93C-9445EFEB86CE}"/>
              </a:ext>
            </a:extLst>
          </p:cNvPr>
          <p:cNvSpPr/>
          <p:nvPr/>
        </p:nvSpPr>
        <p:spPr>
          <a:xfrm>
            <a:off x="8326452" y="3008713"/>
            <a:ext cx="1785937" cy="771525"/>
          </a:xfrm>
          <a:prstGeom prst="rect">
            <a:avLst/>
          </a:prstGeom>
          <a:solidFill>
            <a:srgbClr val="A8D08D"/>
          </a:solidFill>
          <a:ln>
            <a:solidFill>
              <a:srgbClr val="5A8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80FA55-7F7C-4C4F-8703-E595AE6CB09C}"/>
              </a:ext>
            </a:extLst>
          </p:cNvPr>
          <p:cNvSpPr/>
          <p:nvPr/>
        </p:nvSpPr>
        <p:spPr>
          <a:xfrm>
            <a:off x="4277295" y="3008699"/>
            <a:ext cx="1785937" cy="7715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Airborne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A31D9-1CF0-4DCA-A673-9C12DF5CE772}"/>
              </a:ext>
            </a:extLst>
          </p:cNvPr>
          <p:cNvSpPr/>
          <p:nvPr/>
        </p:nvSpPr>
        <p:spPr>
          <a:xfrm>
            <a:off x="4277295" y="4118330"/>
            <a:ext cx="1785937" cy="771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8B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Tuberculosis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+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Coinfection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B08B24-9BC4-4015-9817-2E04E7183CB8}"/>
              </a:ext>
            </a:extLst>
          </p:cNvPr>
          <p:cNvSpPr/>
          <p:nvPr/>
        </p:nvSpPr>
        <p:spPr>
          <a:xfrm>
            <a:off x="8326452" y="4118330"/>
            <a:ext cx="1785937" cy="771525"/>
          </a:xfrm>
          <a:prstGeom prst="rect">
            <a:avLst/>
          </a:prstGeom>
          <a:solidFill>
            <a:srgbClr val="C5E0B3"/>
          </a:solidFill>
          <a:ln>
            <a:solidFill>
              <a:srgbClr val="71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223571-5F85-402C-94C9-2AC6341B3A56}"/>
              </a:ext>
            </a:extLst>
          </p:cNvPr>
          <p:cNvCxnSpPr>
            <a:cxnSpLocks/>
          </p:cNvCxnSpPr>
          <p:nvPr/>
        </p:nvCxnSpPr>
        <p:spPr>
          <a:xfrm>
            <a:off x="7194842" y="2288440"/>
            <a:ext cx="11364" cy="7202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0DC186-C441-44B5-AFA3-B044270BF60D}"/>
              </a:ext>
            </a:extLst>
          </p:cNvPr>
          <p:cNvCxnSpPr>
            <a:cxnSpLocks/>
          </p:cNvCxnSpPr>
          <p:nvPr/>
        </p:nvCxnSpPr>
        <p:spPr>
          <a:xfrm flipH="1">
            <a:off x="3145685" y="2288440"/>
            <a:ext cx="6085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F40C24-7444-4C59-8FBF-8DD285A2742C}"/>
              </a:ext>
            </a:extLst>
          </p:cNvPr>
          <p:cNvCxnSpPr>
            <a:endCxn id="25" idx="0"/>
          </p:cNvCxnSpPr>
          <p:nvPr/>
        </p:nvCxnSpPr>
        <p:spPr>
          <a:xfrm>
            <a:off x="5170263" y="2281563"/>
            <a:ext cx="1" cy="72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303D1C-6C0B-406A-9112-32E4CE1D49C8}"/>
              </a:ext>
            </a:extLst>
          </p:cNvPr>
          <p:cNvCxnSpPr>
            <a:cxnSpLocks/>
          </p:cNvCxnSpPr>
          <p:nvPr/>
        </p:nvCxnSpPr>
        <p:spPr>
          <a:xfrm>
            <a:off x="9230784" y="2281563"/>
            <a:ext cx="1" cy="7374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4AD48E-9D54-41BD-9B91-37BBE5722430}"/>
              </a:ext>
            </a:extLst>
          </p:cNvPr>
          <p:cNvCxnSpPr/>
          <p:nvPr/>
        </p:nvCxnSpPr>
        <p:spPr>
          <a:xfrm>
            <a:off x="5170263" y="3778590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E5AD11-0322-42DA-A121-FC85968615AB}"/>
              </a:ext>
            </a:extLst>
          </p:cNvPr>
          <p:cNvCxnSpPr/>
          <p:nvPr/>
        </p:nvCxnSpPr>
        <p:spPr>
          <a:xfrm>
            <a:off x="7206206" y="3778590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7AF03B-A7E9-4680-B72A-9661BEAEF5E2}"/>
              </a:ext>
            </a:extLst>
          </p:cNvPr>
          <p:cNvCxnSpPr/>
          <p:nvPr/>
        </p:nvCxnSpPr>
        <p:spPr>
          <a:xfrm>
            <a:off x="9230785" y="3787026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7A54D9-3081-494D-8AF9-32E99FB52717}"/>
              </a:ext>
            </a:extLst>
          </p:cNvPr>
          <p:cNvCxnSpPr>
            <a:cxnSpLocks/>
          </p:cNvCxnSpPr>
          <p:nvPr/>
        </p:nvCxnSpPr>
        <p:spPr>
          <a:xfrm>
            <a:off x="6975065" y="3787026"/>
            <a:ext cx="0" cy="147476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6BCEBB3-78B5-458D-8883-A0397B7DDCC5}"/>
              </a:ext>
            </a:extLst>
          </p:cNvPr>
          <p:cNvSpPr/>
          <p:nvPr/>
        </p:nvSpPr>
        <p:spPr>
          <a:xfrm>
            <a:off x="6301874" y="4120226"/>
            <a:ext cx="1785937" cy="771525"/>
          </a:xfrm>
          <a:prstGeom prst="rect">
            <a:avLst/>
          </a:prstGeom>
          <a:solidFill>
            <a:srgbClr val="F7CBAC"/>
          </a:solidFill>
          <a:ln>
            <a:solidFill>
              <a:srgbClr val="F08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Malaria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E220EC-2827-4B0D-9842-0B3AF1D697CC}"/>
              </a:ext>
            </a:extLst>
          </p:cNvPr>
          <p:cNvSpPr/>
          <p:nvPr/>
        </p:nvSpPr>
        <p:spPr>
          <a:xfrm>
            <a:off x="2252717" y="3007065"/>
            <a:ext cx="1785937" cy="771525"/>
          </a:xfrm>
          <a:prstGeom prst="rect">
            <a:avLst/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Environmental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9C54E4-9186-4CCD-A64B-9E496EF84932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145686" y="2288440"/>
            <a:ext cx="9536" cy="7186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63A36E-D46B-4EC7-88E1-BE2E970A386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93003" y="2015466"/>
            <a:ext cx="0" cy="2729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1F5BF87-B315-4577-92E2-A5A443944F87}"/>
              </a:ext>
            </a:extLst>
          </p:cNvPr>
          <p:cNvSpPr/>
          <p:nvPr/>
        </p:nvSpPr>
        <p:spPr>
          <a:xfrm>
            <a:off x="3188361" y="5240306"/>
            <a:ext cx="1785937" cy="771525"/>
          </a:xfrm>
          <a:prstGeom prst="rect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Typhoid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D6F73F-34AB-4AEF-AC06-773A1A0BE3A6}"/>
              </a:ext>
            </a:extLst>
          </p:cNvPr>
          <p:cNvSpPr txBox="1"/>
          <p:nvPr/>
        </p:nvSpPr>
        <p:spPr>
          <a:xfrm>
            <a:off x="3135673" y="6179725"/>
            <a:ext cx="582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Documentation available: </a:t>
            </a:r>
            <a:r>
              <a:rPr lang="en-US" dirty="0">
                <a:solidFill>
                  <a:srgbClr val="0070C0"/>
                </a:solidFill>
                <a:hlinkClick r:id="rId3"/>
              </a:rPr>
              <a:t>http://idmod.org/documentation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F59C17-434D-4DB5-A54D-85B68A5A85B7}"/>
              </a:ext>
            </a:extLst>
          </p:cNvPr>
          <p:cNvCxnSpPr>
            <a:cxnSpLocks/>
          </p:cNvCxnSpPr>
          <p:nvPr/>
        </p:nvCxnSpPr>
        <p:spPr>
          <a:xfrm>
            <a:off x="3134321" y="3773234"/>
            <a:ext cx="992032" cy="14617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1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3" grpId="0" animBg="1"/>
      <p:bldP spid="28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architecture</a:t>
            </a:r>
          </a:p>
        </p:txBody>
      </p:sp>
      <p:pic>
        <p:nvPicPr>
          <p:cNvPr id="3074" name="Picture 2" descr="_images/architec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3" y="1446518"/>
            <a:ext cx="10097728" cy="49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2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input 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BF717-BE96-451F-9B69-44FB929FF612}"/>
              </a:ext>
            </a:extLst>
          </p:cNvPr>
          <p:cNvSpPr txBox="1"/>
          <p:nvPr/>
        </p:nvSpPr>
        <p:spPr>
          <a:xfrm>
            <a:off x="535050" y="1243941"/>
            <a:ext cx="106158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Primary files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Configuration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Campaign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Demographics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Use JSON (JavaScript object notation) syntax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All data is key/value pairs, separated by commas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Keys (parameters) are case-sensitive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Curly braces hold objects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Square brackets hold arrays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Data can be hierarchically organized in nested objects or arrays</a:t>
            </a:r>
          </a:p>
        </p:txBody>
      </p:sp>
    </p:spTree>
    <p:extLst>
      <p:ext uri="{BB962C8B-B14F-4D97-AF65-F5344CB8AC3E}">
        <p14:creationId xmlns:p14="http://schemas.microsoft.com/office/powerpoint/2010/main" val="109053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049" y="1243941"/>
            <a:ext cx="66924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SIR models </a:t>
            </a:r>
          </a:p>
          <a:p>
            <a:pPr marL="914400" lvl="1" indent="-457200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Adding in heterogeneity</a:t>
            </a:r>
          </a:p>
          <a:p>
            <a:pPr marL="914400" lvl="1" indent="-457200" fontAlgn="base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From SIR to agent-based models (ABMs)</a:t>
            </a:r>
          </a:p>
          <a:p>
            <a:pPr marL="285750" indent="-285750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Considerations of ABMs</a:t>
            </a:r>
          </a:p>
          <a:p>
            <a:pPr marL="800100" lvl="1" indent="-342900" fontAlgn="base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Levels of complexity</a:t>
            </a:r>
          </a:p>
          <a:p>
            <a:pPr marL="800100" lvl="1" indent="-342900" fontAlgn="base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Parameterization</a:t>
            </a:r>
          </a:p>
          <a:p>
            <a:pPr marL="800100" lvl="1" indent="-342900" fontAlgn="base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Computational burden</a:t>
            </a:r>
          </a:p>
          <a:p>
            <a:pPr marL="800100" lvl="1" indent="-342900" fontAlgn="base">
              <a:lnSpc>
                <a:spcPts val="2200"/>
              </a:lnSpc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000" dirty="0"/>
              <a:t>Emerging properties</a:t>
            </a:r>
          </a:p>
          <a:p>
            <a:pPr marL="285750" indent="-285750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Summary of ABM benefits</a:t>
            </a:r>
          </a:p>
          <a:p>
            <a:pPr marL="285750" indent="-285750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Applications</a:t>
            </a:r>
          </a:p>
          <a:p>
            <a:pPr marL="285750" indent="-285750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EMOD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EF930-6939-40CD-A476-345F54F95088}"/>
              </a:ext>
            </a:extLst>
          </p:cNvPr>
          <p:cNvGrpSpPr/>
          <p:nvPr/>
        </p:nvGrpSpPr>
        <p:grpSpPr>
          <a:xfrm>
            <a:off x="535049" y="5808432"/>
            <a:ext cx="3742713" cy="536450"/>
            <a:chOff x="4958445" y="5870402"/>
            <a:chExt cx="3742713" cy="5364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5BA2AB-2ECB-4CA9-AAA0-00B28836E6C7}"/>
                </a:ext>
              </a:extLst>
            </p:cNvPr>
            <p:cNvSpPr/>
            <p:nvPr/>
          </p:nvSpPr>
          <p:spPr>
            <a:xfrm>
              <a:off x="5384900" y="6008153"/>
              <a:ext cx="3316258" cy="398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ts val="22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70C0"/>
                </a:buClr>
              </a:pPr>
              <a:r>
                <a:rPr lang="en-US" sz="2800" b="1" dirty="0" err="1"/>
                <a:t>QuickStart</a:t>
              </a:r>
              <a:r>
                <a:rPr lang="en-US" sz="2800" b="1" dirty="0"/>
                <a:t> access!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35071C-C4D6-4BA1-A71A-60A6F859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034" y="5870402"/>
              <a:ext cx="476845" cy="5364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119190-6BDB-4E1C-8504-22C57A855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567"/>
            <a:stretch/>
          </p:blipFill>
          <p:spPr>
            <a:xfrm>
              <a:off x="4958445" y="5870402"/>
              <a:ext cx="426456" cy="536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46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demographics file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3DE42-ECFC-43DA-A5F5-DA7BE9F2EBD4}"/>
              </a:ext>
            </a:extLst>
          </p:cNvPr>
          <p:cNvSpPr txBox="1"/>
          <p:nvPr/>
        </p:nvSpPr>
        <p:spPr>
          <a:xfrm>
            <a:off x="535050" y="1243941"/>
            <a:ext cx="106515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Population size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Age and gender distribution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Immunity, prevalence, migration rates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Assign properties to individuals and geographic regions to target particular interventions or add heterogeneous mixing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Can use multiple files: one as a “base layer” and one with parameter overrides (“overlay” layer)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4141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configuration file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3DE42-ECFC-43DA-A5F5-DA7BE9F2EBD4}"/>
              </a:ext>
            </a:extLst>
          </p:cNvPr>
          <p:cNvSpPr txBox="1"/>
          <p:nvPr/>
        </p:nvSpPr>
        <p:spPr>
          <a:xfrm>
            <a:off x="535050" y="1243941"/>
            <a:ext cx="75140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Mostly flat list of </a:t>
            </a:r>
            <a:r>
              <a:rPr lang="en-US" sz="2400" dirty="0" err="1"/>
              <a:t>key:value</a:t>
            </a:r>
            <a:r>
              <a:rPr lang="en-US" sz="2400" dirty="0"/>
              <a:t> pairs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Additional files to use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Enable and disable features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Simulation length, time step, etc.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Output reports to create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Disease dynamics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Infectivity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Incubation period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Mortality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Immunity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2456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campaign file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0B9AA-C87C-40B6-95D9-682450A56EEE}"/>
              </a:ext>
            </a:extLst>
          </p:cNvPr>
          <p:cNvSpPr txBox="1"/>
          <p:nvPr/>
        </p:nvSpPr>
        <p:spPr>
          <a:xfrm>
            <a:off x="535050" y="1243941"/>
            <a:ext cx="7514076" cy="409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Disease interventions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When, how, and who to test for disease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When, how, and who to provide treatment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What types of diagnostics and treatments to use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Nested file structure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Campaign event (when/where)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Event coordinator (who)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Intervention (what)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4116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</a:t>
            </a:r>
            <a:r>
              <a:rPr lang="en-US" sz="2800" dirty="0" err="1">
                <a:solidFill>
                  <a:schemeClr val="bg1"/>
                </a:solidFill>
              </a:rPr>
              <a:t>QuickStart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2A6962-1C95-4A84-9554-8B47BFDEA3E7}"/>
              </a:ext>
            </a:extLst>
          </p:cNvPr>
          <p:cNvSpPr txBox="1"/>
          <p:nvPr/>
        </p:nvSpPr>
        <p:spPr>
          <a:xfrm>
            <a:off x="535049" y="1243941"/>
            <a:ext cx="108058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Web-based, no downloads or software requirements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Focused, modular lessons on EMOD fundamentals and how agent-based models differ from compartmental models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Gain the foundational knowledge to begin using EMOD for disease modeling research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Introduction to JSON syntax and EMOD files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View descriptions of each parameter with dependencies and hierarchies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Dynamically updated JSON files and output graphs based on your input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Upload complete JSON files and explore the parameters they contain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4353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 </a:t>
            </a:r>
            <a:r>
              <a:rPr lang="en-US" sz="2800" dirty="0" err="1">
                <a:solidFill>
                  <a:schemeClr val="bg1"/>
                </a:solidFill>
              </a:rPr>
              <a:t>QuickStart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2" name="QuickStartvideo">
            <a:hlinkClick r:id="" action="ppaction://media"/>
            <a:extLst>
              <a:ext uri="{FF2B5EF4-FFF2-40B4-BE49-F238E27FC236}">
                <a16:creationId xmlns:a16="http://schemas.microsoft.com/office/drawing/2014/main" id="{E59CF519-6152-4880-9B91-4E3D96E98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036" y="1187378"/>
            <a:ext cx="10568603" cy="511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IDM’s </a:t>
            </a:r>
            <a:r>
              <a:rPr lang="en-US" sz="2800" dirty="0" err="1">
                <a:solidFill>
                  <a:schemeClr val="bg1"/>
                </a:solidFill>
              </a:rPr>
              <a:t>QuickStart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BA748-F9CB-4044-9E21-2A6D60A9E2F1}"/>
              </a:ext>
            </a:extLst>
          </p:cNvPr>
          <p:cNvSpPr txBox="1"/>
          <p:nvPr/>
        </p:nvSpPr>
        <p:spPr>
          <a:xfrm>
            <a:off x="926216" y="1274158"/>
            <a:ext cx="95879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Clr>
                <a:srgbClr val="0070C0"/>
              </a:buClr>
            </a:pPr>
            <a:r>
              <a:rPr lang="en-US" sz="3600" b="1" dirty="0">
                <a:hlinkClick r:id="rId3"/>
              </a:rPr>
              <a:t>https://quickstart.idmod.org</a:t>
            </a:r>
            <a:r>
              <a:rPr lang="en-US" sz="3600" b="1" dirty="0"/>
              <a:t> </a:t>
            </a:r>
            <a:r>
              <a:rPr lang="en-US" sz="3600" dirty="0"/>
              <a:t>(use Chrome)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Clr>
                <a:srgbClr val="0070C0"/>
              </a:buClr>
              <a:buFont typeface="Calibri" panose="020F0502020204030204" pitchFamily="34" charset="0"/>
              <a:buChar char="•"/>
            </a:pPr>
            <a:endParaRPr lang="en-US" sz="2400" dirty="0"/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Logging on: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Symposium attendees:</a:t>
            </a:r>
          </a:p>
          <a:p>
            <a:pPr marL="1257300" lvl="2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Username: </a:t>
            </a:r>
            <a:r>
              <a:rPr lang="en-US" sz="2400" b="1" dirty="0" err="1"/>
              <a:t>QSDemo</a:t>
            </a:r>
            <a:endParaRPr lang="en-US" sz="2400" b="1" dirty="0"/>
          </a:p>
          <a:p>
            <a:pPr marL="1257300" lvl="2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Password: </a:t>
            </a:r>
            <a:r>
              <a:rPr lang="en-US" sz="2400" b="1" dirty="0"/>
              <a:t>IDM@Symposium18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IDM employees: use your COMPS info (change password on COMPS if necessary)</a:t>
            </a:r>
          </a:p>
          <a:p>
            <a:pPr marL="342900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/>
              <a:t>Additional resources: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>
                <a:hlinkClick r:id="rId4"/>
              </a:rPr>
              <a:t>www.idmod.org/documentation</a:t>
            </a:r>
            <a:r>
              <a:rPr lang="en-US" sz="2400" dirty="0"/>
              <a:t> 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support@idmod.org</a:t>
            </a:r>
          </a:p>
          <a:p>
            <a:pPr marL="800100" lvl="1" indent="-342900">
              <a:lnSpc>
                <a:spcPts val="2200"/>
              </a:lnSpc>
              <a:spcBef>
                <a:spcPts val="6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US" sz="2400" dirty="0"/>
          </a:p>
          <a:p>
            <a:pPr fontAlgn="base">
              <a:lnSpc>
                <a:spcPts val="2400"/>
              </a:lnSpc>
              <a:buClr>
                <a:srgbClr val="0070C0"/>
              </a:buClr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08469-3693-4769-AD01-BCCB3031CACC}"/>
              </a:ext>
            </a:extLst>
          </p:cNvPr>
          <p:cNvSpPr txBox="1"/>
          <p:nvPr/>
        </p:nvSpPr>
        <p:spPr>
          <a:xfrm>
            <a:off x="926216" y="5983139"/>
            <a:ext cx="1024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QuickStart</a:t>
            </a:r>
            <a:r>
              <a:rPr lang="en-US" sz="2400" b="1" dirty="0">
                <a:solidFill>
                  <a:schemeClr val="accent2"/>
                </a:solidFill>
              </a:rPr>
              <a:t> public debut: ASTMH pre-meeting modeling workshop! Oct 27, 2018 </a:t>
            </a:r>
          </a:p>
        </p:txBody>
      </p:sp>
    </p:spTree>
    <p:extLst>
      <p:ext uri="{BB962C8B-B14F-4D97-AF65-F5344CB8AC3E}">
        <p14:creationId xmlns:p14="http://schemas.microsoft.com/office/powerpoint/2010/main" val="2783226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112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Introduction: What is an agent-based model?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E295B-DF1E-4724-92E9-2EBC3943D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912" y="1243941"/>
            <a:ext cx="4217747" cy="5174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51183-A6A8-40B7-A454-F63C68C4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86" y="1243941"/>
            <a:ext cx="5174055" cy="5174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971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SIR models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63E3B9-3F3F-459E-9C56-F86054455D02}"/>
              </a:ext>
            </a:extLst>
          </p:cNvPr>
          <p:cNvGrpSpPr/>
          <p:nvPr/>
        </p:nvGrpSpPr>
        <p:grpSpPr>
          <a:xfrm>
            <a:off x="1932708" y="1759528"/>
            <a:ext cx="8235540" cy="1177636"/>
            <a:chOff x="1537855" y="1537855"/>
            <a:chExt cx="8235540" cy="11776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99FC41B-F136-4723-85D9-14FC6AAF3EC3}"/>
                </a:ext>
              </a:extLst>
            </p:cNvPr>
            <p:cNvSpPr/>
            <p:nvPr/>
          </p:nvSpPr>
          <p:spPr>
            <a:xfrm>
              <a:off x="1537855" y="1537855"/>
              <a:ext cx="2189018" cy="1177636"/>
            </a:xfrm>
            <a:prstGeom prst="roundRect">
              <a:avLst/>
            </a:prstGeom>
            <a:solidFill>
              <a:srgbClr val="7EBA56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Susceptible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16772CA-E7E3-40CE-AF17-1D506399576E}"/>
                </a:ext>
              </a:extLst>
            </p:cNvPr>
            <p:cNvSpPr/>
            <p:nvPr/>
          </p:nvSpPr>
          <p:spPr>
            <a:xfrm>
              <a:off x="4561116" y="1537855"/>
              <a:ext cx="2189018" cy="1177636"/>
            </a:xfrm>
            <a:prstGeom prst="roundRect">
              <a:avLst/>
            </a:prstGeom>
            <a:solidFill>
              <a:srgbClr val="EF8D4B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Infectious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EB71EF9-35AA-49C1-BE95-6713286D126B}"/>
                </a:ext>
              </a:extLst>
            </p:cNvPr>
            <p:cNvSpPr/>
            <p:nvPr/>
          </p:nvSpPr>
          <p:spPr>
            <a:xfrm>
              <a:off x="7584377" y="1537855"/>
              <a:ext cx="2189018" cy="1177636"/>
            </a:xfrm>
            <a:prstGeom prst="roundRect">
              <a:avLst/>
            </a:prstGeom>
            <a:solidFill>
              <a:srgbClr val="70A8DA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Recovered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BC36B9-A242-4951-B69A-303DEE7775B4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3726873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9DC06D-DACA-486A-955F-A447FF158499}"/>
                </a:ext>
              </a:extLst>
            </p:cNvPr>
            <p:cNvCxnSpPr/>
            <p:nvPr/>
          </p:nvCxnSpPr>
          <p:spPr>
            <a:xfrm>
              <a:off x="6750134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/>
              <p:nvPr/>
            </p:nvSpPr>
            <p:spPr>
              <a:xfrm>
                <a:off x="1593273" y="3396343"/>
                <a:ext cx="4316208" cy="289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𝑆𝐼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𝑆𝐼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36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273" y="3396343"/>
                <a:ext cx="4316208" cy="2897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39AA67-A0FD-4315-BD37-9938086B7631}"/>
                  </a:ext>
                </a:extLst>
              </p:cNvPr>
              <p:cNvSpPr txBox="1"/>
              <p:nvPr/>
            </p:nvSpPr>
            <p:spPr>
              <a:xfrm>
                <a:off x="4319153" y="1641816"/>
                <a:ext cx="4849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39AA67-A0FD-4315-BD37-9938086B7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153" y="1641816"/>
                <a:ext cx="48490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D9C03F-8B93-4AB5-975B-5D69E7A13D2F}"/>
                  </a:ext>
                </a:extLst>
              </p:cNvPr>
              <p:cNvSpPr txBox="1"/>
              <p:nvPr/>
            </p:nvSpPr>
            <p:spPr>
              <a:xfrm>
                <a:off x="7342414" y="1626021"/>
                <a:ext cx="4849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D9C03F-8B93-4AB5-975B-5D69E7A13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414" y="1626021"/>
                <a:ext cx="48490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_images/SIR-Plot.jpeg">
            <a:extLst>
              <a:ext uri="{FF2B5EF4-FFF2-40B4-BE49-F238E27FC236}">
                <a16:creationId xmlns:a16="http://schemas.microsoft.com/office/drawing/2014/main" id="{71DA0BE1-AC73-438D-89DB-73F4CF73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237" y="3383230"/>
            <a:ext cx="3357760" cy="29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3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SIR models: adding in heterogeneity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9FC41B-F136-4723-85D9-14FC6AAF3EC3}"/>
              </a:ext>
            </a:extLst>
          </p:cNvPr>
          <p:cNvSpPr/>
          <p:nvPr/>
        </p:nvSpPr>
        <p:spPr>
          <a:xfrm>
            <a:off x="1932708" y="1288630"/>
            <a:ext cx="2189018" cy="704018"/>
          </a:xfrm>
          <a:prstGeom prst="roundRect">
            <a:avLst/>
          </a:prstGeom>
          <a:solidFill>
            <a:srgbClr val="7EBA5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Susceptible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6772CA-E7E3-40CE-AF17-1D506399576E}"/>
              </a:ext>
            </a:extLst>
          </p:cNvPr>
          <p:cNvSpPr/>
          <p:nvPr/>
        </p:nvSpPr>
        <p:spPr>
          <a:xfrm>
            <a:off x="4955969" y="1288630"/>
            <a:ext cx="2189018" cy="704018"/>
          </a:xfrm>
          <a:prstGeom prst="roundRect">
            <a:avLst/>
          </a:prstGeom>
          <a:solidFill>
            <a:srgbClr val="EF8D4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Infectious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B71EF9-35AA-49C1-BE95-6713286D126B}"/>
              </a:ext>
            </a:extLst>
          </p:cNvPr>
          <p:cNvSpPr/>
          <p:nvPr/>
        </p:nvSpPr>
        <p:spPr>
          <a:xfrm>
            <a:off x="7979230" y="1288630"/>
            <a:ext cx="2189018" cy="704018"/>
          </a:xfrm>
          <a:prstGeom prst="roundRect">
            <a:avLst/>
          </a:prstGeom>
          <a:solidFill>
            <a:srgbClr val="70A8DA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Recovered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BC36B9-A242-4951-B69A-303DEE7775B4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121726" y="1640639"/>
            <a:ext cx="83424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9DC06D-DACA-486A-955F-A447FF158499}"/>
              </a:ext>
            </a:extLst>
          </p:cNvPr>
          <p:cNvCxnSpPr/>
          <p:nvPr/>
        </p:nvCxnSpPr>
        <p:spPr>
          <a:xfrm>
            <a:off x="7144987" y="1640639"/>
            <a:ext cx="83424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/>
              <p:nvPr/>
            </p:nvSpPr>
            <p:spPr>
              <a:xfrm>
                <a:off x="580110" y="3767499"/>
                <a:ext cx="5594268" cy="2195986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10" y="3767499"/>
                <a:ext cx="5594268" cy="21959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641271A-BDE7-4737-88F5-9548224AC78E}"/>
              </a:ext>
            </a:extLst>
          </p:cNvPr>
          <p:cNvGrpSpPr/>
          <p:nvPr/>
        </p:nvGrpSpPr>
        <p:grpSpPr>
          <a:xfrm>
            <a:off x="1932708" y="2766261"/>
            <a:ext cx="8235540" cy="704018"/>
            <a:chOff x="1537855" y="1537855"/>
            <a:chExt cx="8235540" cy="117763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758AF1-F453-481C-A999-FDBD41F823B3}"/>
                </a:ext>
              </a:extLst>
            </p:cNvPr>
            <p:cNvSpPr/>
            <p:nvPr/>
          </p:nvSpPr>
          <p:spPr>
            <a:xfrm>
              <a:off x="1537855" y="1537855"/>
              <a:ext cx="2189018" cy="1177636"/>
            </a:xfrm>
            <a:prstGeom prst="roundRect">
              <a:avLst/>
            </a:prstGeom>
            <a:solidFill>
              <a:srgbClr val="7EBA56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Susceptible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59FBFD3B-C2D2-4347-9EAB-A64A1EA7A6BA}"/>
                </a:ext>
              </a:extLst>
            </p:cNvPr>
            <p:cNvSpPr/>
            <p:nvPr/>
          </p:nvSpPr>
          <p:spPr>
            <a:xfrm>
              <a:off x="4561116" y="1537855"/>
              <a:ext cx="2189018" cy="1177636"/>
            </a:xfrm>
            <a:prstGeom prst="roundRect">
              <a:avLst/>
            </a:prstGeom>
            <a:solidFill>
              <a:srgbClr val="EF8D4B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Infectious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F797D26-EC12-46FA-87E7-CB2517C835AE}"/>
                </a:ext>
              </a:extLst>
            </p:cNvPr>
            <p:cNvSpPr/>
            <p:nvPr/>
          </p:nvSpPr>
          <p:spPr>
            <a:xfrm>
              <a:off x="7584377" y="1537855"/>
              <a:ext cx="2189018" cy="1177636"/>
            </a:xfrm>
            <a:prstGeom prst="roundRect">
              <a:avLst/>
            </a:prstGeom>
            <a:solidFill>
              <a:srgbClr val="70A8DA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Recovered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DAEC7-BB91-4D7B-8AA3-A1BF082EF3BC}"/>
                </a:ext>
              </a:extLst>
            </p:cNvPr>
            <p:cNvCxnSpPr>
              <a:stCxn id="26" idx="3"/>
              <a:endCxn id="27" idx="1"/>
            </p:cNvCxnSpPr>
            <p:nvPr/>
          </p:nvCxnSpPr>
          <p:spPr>
            <a:xfrm>
              <a:off x="3726873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F1C51B7-1569-420F-9869-757AA2117235}"/>
                </a:ext>
              </a:extLst>
            </p:cNvPr>
            <p:cNvCxnSpPr/>
            <p:nvPr/>
          </p:nvCxnSpPr>
          <p:spPr>
            <a:xfrm>
              <a:off x="6750134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94B62A-2143-471B-BF33-B0CF4E04D472}"/>
              </a:ext>
            </a:extLst>
          </p:cNvPr>
          <p:cNvCxnSpPr>
            <a:cxnSpLocks/>
          </p:cNvCxnSpPr>
          <p:nvPr/>
        </p:nvCxnSpPr>
        <p:spPr>
          <a:xfrm flipH="1">
            <a:off x="4121726" y="1974036"/>
            <a:ext cx="848591" cy="77542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D8402A-D20E-4BA2-B03C-020E1AB0BE90}"/>
              </a:ext>
            </a:extLst>
          </p:cNvPr>
          <p:cNvCxnSpPr>
            <a:cxnSpLocks/>
          </p:cNvCxnSpPr>
          <p:nvPr/>
        </p:nvCxnSpPr>
        <p:spPr>
          <a:xfrm flipH="1" flipV="1">
            <a:off x="4121726" y="1992649"/>
            <a:ext cx="848590" cy="774539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20220F-84D9-4E50-B94F-719D77DBE783}"/>
                  </a:ext>
                </a:extLst>
              </p:cNvPr>
              <p:cNvSpPr txBox="1"/>
              <p:nvPr/>
            </p:nvSpPr>
            <p:spPr>
              <a:xfrm>
                <a:off x="6174378" y="3767499"/>
                <a:ext cx="5145676" cy="2195986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20220F-84D9-4E50-B94F-719D77DBE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378" y="3767499"/>
                <a:ext cx="5145676" cy="21959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B21452A-273B-43A6-B5D6-F847DA8F52B3}"/>
              </a:ext>
            </a:extLst>
          </p:cNvPr>
          <p:cNvSpPr txBox="1"/>
          <p:nvPr/>
        </p:nvSpPr>
        <p:spPr>
          <a:xfrm>
            <a:off x="473529" y="1409806"/>
            <a:ext cx="131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Children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659631-14AA-45EB-9814-6C97D496E117}"/>
              </a:ext>
            </a:extLst>
          </p:cNvPr>
          <p:cNvSpPr txBox="1"/>
          <p:nvPr/>
        </p:nvSpPr>
        <p:spPr>
          <a:xfrm>
            <a:off x="473529" y="2887437"/>
            <a:ext cx="131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Adults</a:t>
            </a:r>
          </a:p>
        </p:txBody>
      </p:sp>
    </p:spTree>
    <p:extLst>
      <p:ext uri="{BB962C8B-B14F-4D97-AF65-F5344CB8AC3E}">
        <p14:creationId xmlns:p14="http://schemas.microsoft.com/office/powerpoint/2010/main" val="266754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SIR models: increasing heterogeneity…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9FC41B-F136-4723-85D9-14FC6AAF3EC3}"/>
              </a:ext>
            </a:extLst>
          </p:cNvPr>
          <p:cNvSpPr/>
          <p:nvPr/>
        </p:nvSpPr>
        <p:spPr>
          <a:xfrm>
            <a:off x="1932708" y="1288630"/>
            <a:ext cx="2189018" cy="704018"/>
          </a:xfrm>
          <a:prstGeom prst="roundRect">
            <a:avLst/>
          </a:prstGeom>
          <a:solidFill>
            <a:srgbClr val="7EBA5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Susceptible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6772CA-E7E3-40CE-AF17-1D506399576E}"/>
              </a:ext>
            </a:extLst>
          </p:cNvPr>
          <p:cNvSpPr/>
          <p:nvPr/>
        </p:nvSpPr>
        <p:spPr>
          <a:xfrm>
            <a:off x="4955969" y="1288630"/>
            <a:ext cx="2189018" cy="704018"/>
          </a:xfrm>
          <a:prstGeom prst="roundRect">
            <a:avLst/>
          </a:prstGeom>
          <a:solidFill>
            <a:srgbClr val="EF8D4B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Infectious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B71EF9-35AA-49C1-BE95-6713286D126B}"/>
              </a:ext>
            </a:extLst>
          </p:cNvPr>
          <p:cNvSpPr/>
          <p:nvPr/>
        </p:nvSpPr>
        <p:spPr>
          <a:xfrm>
            <a:off x="7979230" y="1288630"/>
            <a:ext cx="2189018" cy="704018"/>
          </a:xfrm>
          <a:prstGeom prst="roundRect">
            <a:avLst/>
          </a:prstGeom>
          <a:solidFill>
            <a:srgbClr val="70A8DA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Recovered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BC36B9-A242-4951-B69A-303DEE7775B4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121726" y="1640639"/>
            <a:ext cx="83424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9DC06D-DACA-486A-955F-A447FF158499}"/>
              </a:ext>
            </a:extLst>
          </p:cNvPr>
          <p:cNvCxnSpPr/>
          <p:nvPr/>
        </p:nvCxnSpPr>
        <p:spPr>
          <a:xfrm>
            <a:off x="7144987" y="1640639"/>
            <a:ext cx="83424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/>
              <p:nvPr/>
            </p:nvSpPr>
            <p:spPr>
              <a:xfrm>
                <a:off x="2988101" y="3862700"/>
                <a:ext cx="6082199" cy="3165547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1D7AFA-2A62-4896-B8A9-7E02D31F4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101" y="3862700"/>
                <a:ext cx="6082199" cy="31655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B21452A-273B-43A6-B5D6-F847DA8F52B3}"/>
              </a:ext>
            </a:extLst>
          </p:cNvPr>
          <p:cNvSpPr txBox="1"/>
          <p:nvPr/>
        </p:nvSpPr>
        <p:spPr>
          <a:xfrm>
            <a:off x="547502" y="1409806"/>
            <a:ext cx="131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Age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659631-14AA-45EB-9814-6C97D496E117}"/>
              </a:ext>
            </a:extLst>
          </p:cNvPr>
          <p:cNvSpPr txBox="1"/>
          <p:nvPr/>
        </p:nvSpPr>
        <p:spPr>
          <a:xfrm>
            <a:off x="547502" y="2887437"/>
            <a:ext cx="1311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Age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CC8E30-3273-4827-B2E9-EFE0C41E9267}"/>
                  </a:ext>
                </a:extLst>
              </p:cNvPr>
              <p:cNvSpPr txBox="1"/>
              <p:nvPr/>
            </p:nvSpPr>
            <p:spPr>
              <a:xfrm>
                <a:off x="383969" y="2060310"/>
                <a:ext cx="13117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CC8E30-3273-4827-B2E9-EFE0C41E9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69" y="2060310"/>
                <a:ext cx="131172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44FD6-DD8B-42FE-BF53-F06C5B428934}"/>
                  </a:ext>
                </a:extLst>
              </p:cNvPr>
              <p:cNvSpPr txBox="1"/>
              <p:nvPr/>
            </p:nvSpPr>
            <p:spPr>
              <a:xfrm>
                <a:off x="2489962" y="2060310"/>
                <a:ext cx="13117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844FD6-DD8B-42FE-BF53-F06C5B428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962" y="2060310"/>
                <a:ext cx="1311728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0EB2B1-F295-4B18-9ABD-48F97BE5B39E}"/>
                  </a:ext>
                </a:extLst>
              </p:cNvPr>
              <p:cNvSpPr txBox="1"/>
              <p:nvPr/>
            </p:nvSpPr>
            <p:spPr>
              <a:xfrm>
                <a:off x="5513223" y="2060310"/>
                <a:ext cx="13117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0EB2B1-F295-4B18-9ABD-48F97BE5B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223" y="2060310"/>
                <a:ext cx="131172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E4F130-F2E2-46CF-898C-CE4C0B464E8E}"/>
                  </a:ext>
                </a:extLst>
              </p:cNvPr>
              <p:cNvSpPr txBox="1"/>
              <p:nvPr/>
            </p:nvSpPr>
            <p:spPr>
              <a:xfrm>
                <a:off x="8696301" y="2060310"/>
                <a:ext cx="13117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E4F130-F2E2-46CF-898C-CE4C0B464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6301" y="2060310"/>
                <a:ext cx="1311728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84234E5-9F00-49B2-8CC4-C0C75AA94C03}"/>
              </a:ext>
            </a:extLst>
          </p:cNvPr>
          <p:cNvGrpSpPr/>
          <p:nvPr/>
        </p:nvGrpSpPr>
        <p:grpSpPr>
          <a:xfrm>
            <a:off x="1932708" y="2766261"/>
            <a:ext cx="8235540" cy="704018"/>
            <a:chOff x="1537855" y="1537855"/>
            <a:chExt cx="8235540" cy="11776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B471816-9241-40A4-B1FC-06A07FE501B6}"/>
                </a:ext>
              </a:extLst>
            </p:cNvPr>
            <p:cNvSpPr/>
            <p:nvPr/>
          </p:nvSpPr>
          <p:spPr>
            <a:xfrm>
              <a:off x="1537855" y="1537855"/>
              <a:ext cx="2189018" cy="1177636"/>
            </a:xfrm>
            <a:prstGeom prst="roundRect">
              <a:avLst/>
            </a:prstGeom>
            <a:solidFill>
              <a:srgbClr val="7EBA56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Susceptible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316D340-5B9C-4945-8CAF-B309DEBF9B5A}"/>
                </a:ext>
              </a:extLst>
            </p:cNvPr>
            <p:cNvSpPr/>
            <p:nvPr/>
          </p:nvSpPr>
          <p:spPr>
            <a:xfrm>
              <a:off x="4561116" y="1537855"/>
              <a:ext cx="2189018" cy="1177636"/>
            </a:xfrm>
            <a:prstGeom prst="roundRect">
              <a:avLst/>
            </a:prstGeom>
            <a:solidFill>
              <a:srgbClr val="EF8D4B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Infectious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D5C43C6-A075-4E17-8645-C3B2EEF120B1}"/>
                </a:ext>
              </a:extLst>
            </p:cNvPr>
            <p:cNvSpPr/>
            <p:nvPr/>
          </p:nvSpPr>
          <p:spPr>
            <a:xfrm>
              <a:off x="7584377" y="1537855"/>
              <a:ext cx="2189018" cy="1177636"/>
            </a:xfrm>
            <a:prstGeom prst="roundRect">
              <a:avLst/>
            </a:prstGeom>
            <a:solidFill>
              <a:srgbClr val="70A8DA"/>
            </a:solidFill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Recovered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03DA0DC-4F40-493E-A877-525630AAFEF0}"/>
                </a:ext>
              </a:extLst>
            </p:cNvPr>
            <p:cNvCxnSpPr>
              <a:stCxn id="33" idx="3"/>
              <a:endCxn id="34" idx="1"/>
            </p:cNvCxnSpPr>
            <p:nvPr/>
          </p:nvCxnSpPr>
          <p:spPr>
            <a:xfrm>
              <a:off x="3726873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4597F8E-715D-4673-9093-32F1DA811971}"/>
                </a:ext>
              </a:extLst>
            </p:cNvPr>
            <p:cNvCxnSpPr/>
            <p:nvPr/>
          </p:nvCxnSpPr>
          <p:spPr>
            <a:xfrm>
              <a:off x="6750134" y="2126673"/>
              <a:ext cx="834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319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From SIR models to agent-based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F3FE9-7D29-4049-A704-7716B328AA66}"/>
              </a:ext>
            </a:extLst>
          </p:cNvPr>
          <p:cNvSpPr txBox="1"/>
          <p:nvPr/>
        </p:nvSpPr>
        <p:spPr>
          <a:xfrm>
            <a:off x="1219200" y="3041223"/>
            <a:ext cx="1015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p(S</a:t>
            </a:r>
            <a:r>
              <a:rPr lang="en-US" sz="2800" dirty="0">
                <a:sym typeface="Wingdings" panose="05000000000000000000" pitchFamily="2" charset="2"/>
              </a:rPr>
              <a:t>I) =</a:t>
            </a:r>
            <a:r>
              <a:rPr lang="en-US" sz="2800" i="1" dirty="0">
                <a:sym typeface="Wingdings" panose="05000000000000000000" pitchFamily="2" charset="2"/>
              </a:rPr>
              <a:t>f</a:t>
            </a:r>
            <a:r>
              <a:rPr lang="en-US" sz="2800" dirty="0">
                <a:sym typeface="Wingdings" panose="05000000000000000000" pitchFamily="2" charset="2"/>
              </a:rPr>
              <a:t>(time, age, individual-level risk, individual properties, </a:t>
            </a:r>
            <a:r>
              <a:rPr lang="en-US" sz="2800" dirty="0" err="1">
                <a:sym typeface="Wingdings" panose="05000000000000000000" pitchFamily="2" charset="2"/>
              </a:rPr>
              <a:t>etc</a:t>
            </a:r>
            <a:r>
              <a:rPr lang="en-US" sz="2800" dirty="0">
                <a:sym typeface="Wingdings" panose="05000000000000000000" pitchFamily="2" charset="2"/>
              </a:rPr>
              <a:t>…)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025C7-3CF4-4D0F-9A8D-C70BB21BDBAF}"/>
              </a:ext>
            </a:extLst>
          </p:cNvPr>
          <p:cNvSpPr txBox="1"/>
          <p:nvPr/>
        </p:nvSpPr>
        <p:spPr>
          <a:xfrm>
            <a:off x="1219200" y="1487371"/>
            <a:ext cx="70939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p(S</a:t>
            </a:r>
            <a:r>
              <a:rPr lang="en-US" sz="2800" dirty="0">
                <a:sym typeface="Wingdings" panose="05000000000000000000" pitchFamily="2" charset="2"/>
              </a:rPr>
              <a:t>I) =</a:t>
            </a:r>
            <a:r>
              <a:rPr lang="en-US" sz="2800" i="1" dirty="0">
                <a:sym typeface="Wingdings" panose="05000000000000000000" pitchFamily="2" charset="2"/>
              </a:rPr>
              <a:t>f</a:t>
            </a:r>
            <a:r>
              <a:rPr lang="en-US" sz="2800" dirty="0">
                <a:sym typeface="Wingdings" panose="05000000000000000000" pitchFamily="2" charset="2"/>
              </a:rPr>
              <a:t>(age) with bins was getting complex… 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what if:</a:t>
            </a:r>
            <a:endParaRPr lang="en-US" sz="28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D54A9D-6F28-42A7-8714-EF51E5D3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5752" y="4223360"/>
            <a:ext cx="1650034" cy="185994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730CBD-3C53-428D-84A5-37A975BE1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9790" y="3931920"/>
            <a:ext cx="2742187" cy="24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Considerations of ABMs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9DF8D-0BE7-4805-A02F-158D1AEB587C}"/>
              </a:ext>
            </a:extLst>
          </p:cNvPr>
          <p:cNvSpPr txBox="1"/>
          <p:nvPr/>
        </p:nvSpPr>
        <p:spPr>
          <a:xfrm>
            <a:off x="473529" y="1243941"/>
            <a:ext cx="363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Levels of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E7A15-2AD5-4746-98F0-C52B48E1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3"/>
          <a:stretch/>
        </p:blipFill>
        <p:spPr>
          <a:xfrm>
            <a:off x="5389860" y="4648200"/>
            <a:ext cx="1733752" cy="172118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7F480E0-AC08-44F4-B64B-DC266BD3C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5948" y="2067496"/>
            <a:ext cx="2088143" cy="2088143"/>
          </a:xfrm>
          <a:prstGeom prst="rect">
            <a:avLst/>
          </a:prstGeom>
        </p:spPr>
      </p:pic>
      <p:pic>
        <p:nvPicPr>
          <p:cNvPr id="9" name="Graphic 8" descr="Earth Globe Europe-Africa">
            <a:extLst>
              <a:ext uri="{FF2B5EF4-FFF2-40B4-BE49-F238E27FC236}">
                <a16:creationId xmlns:a16="http://schemas.microsoft.com/office/drawing/2014/main" id="{50B48DA1-C2D3-4A05-B5C7-8BB4B87EA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82381" y="1790970"/>
            <a:ext cx="2641194" cy="264119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D3121B2-9B7B-40A9-8FD9-53E8972E9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87349" y="1815260"/>
            <a:ext cx="1285130" cy="928149"/>
          </a:xfrm>
          <a:prstGeom prst="rect">
            <a:avLst/>
          </a:prstGeom>
        </p:spPr>
      </p:pic>
      <p:pic>
        <p:nvPicPr>
          <p:cNvPr id="12" name="Graphic 11" descr="Man">
            <a:extLst>
              <a:ext uri="{FF2B5EF4-FFF2-40B4-BE49-F238E27FC236}">
                <a16:creationId xmlns:a16="http://schemas.microsoft.com/office/drawing/2014/main" id="{862DE674-51E8-4551-A3E8-8146BA699E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84053" y="1982375"/>
            <a:ext cx="1490849" cy="1490849"/>
          </a:xfrm>
          <a:prstGeom prst="rect">
            <a:avLst/>
          </a:prstGeom>
        </p:spPr>
      </p:pic>
      <p:pic>
        <p:nvPicPr>
          <p:cNvPr id="14" name="Graphic 13" descr="Woman">
            <a:extLst>
              <a:ext uri="{FF2B5EF4-FFF2-40B4-BE49-F238E27FC236}">
                <a16:creationId xmlns:a16="http://schemas.microsoft.com/office/drawing/2014/main" id="{A3114A5F-69FF-471A-8599-C904067048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76434" y="2997545"/>
            <a:ext cx="1490849" cy="1490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806053-2C54-4445-9368-91DB22E1E8B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620" t="18459" r="7200" b="9764"/>
          <a:stretch/>
        </p:blipFill>
        <p:spPr>
          <a:xfrm>
            <a:off x="9303742" y="2854771"/>
            <a:ext cx="1956216" cy="12369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965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Considerations of ABMs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FC79E8-E5D1-4D30-9A48-DF4BEA4D76FB}"/>
              </a:ext>
            </a:extLst>
          </p:cNvPr>
          <p:cNvGrpSpPr/>
          <p:nvPr/>
        </p:nvGrpSpPr>
        <p:grpSpPr>
          <a:xfrm>
            <a:off x="3256387" y="2015753"/>
            <a:ext cx="6009533" cy="4177546"/>
            <a:chOff x="5688862" y="1828716"/>
            <a:chExt cx="5499611" cy="39052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9DE913-2FA4-4A30-811B-70B71A9C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3098" y="1828716"/>
              <a:ext cx="4905375" cy="3905250"/>
            </a:xfrm>
            <a:prstGeom prst="rect">
              <a:avLst/>
            </a:prstGeom>
          </p:spPr>
        </p:pic>
        <p:pic>
          <p:nvPicPr>
            <p:cNvPr id="10" name="Graphic 9" descr="Line Arrow: Counterclockwise curve">
              <a:extLst>
                <a:ext uri="{FF2B5EF4-FFF2-40B4-BE49-F238E27FC236}">
                  <a16:creationId xmlns:a16="http://schemas.microsoft.com/office/drawing/2014/main" id="{BD4A3CA6-DDB1-4EF4-815C-610AFD647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58635" flipV="1">
              <a:off x="6520928" y="2391127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184A48-1CC1-4E98-AAB7-889F141E34A0}"/>
                </a:ext>
              </a:extLst>
            </p:cNvPr>
            <p:cNvSpPr txBox="1"/>
            <p:nvPr/>
          </p:nvSpPr>
          <p:spPr>
            <a:xfrm>
              <a:off x="5688862" y="2302897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erlin Sans FB" panose="020E0602020502020306" pitchFamily="34" charset="0"/>
                </a:rPr>
                <a:t>Input</a:t>
              </a:r>
            </a:p>
          </p:txBody>
        </p:sp>
        <p:pic>
          <p:nvPicPr>
            <p:cNvPr id="12" name="Graphic 11" descr="Line Arrow: Counterclockwise curve">
              <a:extLst>
                <a:ext uri="{FF2B5EF4-FFF2-40B4-BE49-F238E27FC236}">
                  <a16:creationId xmlns:a16="http://schemas.microsoft.com/office/drawing/2014/main" id="{DA68010D-570D-424E-95BB-B4E799673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2204186" flipV="1">
              <a:off x="8209451" y="2351287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ADBDA0-BF7B-4FEE-A372-6D32534A4D25}"/>
                </a:ext>
              </a:extLst>
            </p:cNvPr>
            <p:cNvSpPr txBox="1"/>
            <p:nvPr/>
          </p:nvSpPr>
          <p:spPr>
            <a:xfrm>
              <a:off x="9025525" y="2207300"/>
              <a:ext cx="16770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Berlin Sans FB" panose="020E0602020502020306" pitchFamily="34" charset="0"/>
                </a:rPr>
                <a:t>…output…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F4273B-B11D-418A-89C8-59FA87942323}"/>
              </a:ext>
            </a:extLst>
          </p:cNvPr>
          <p:cNvSpPr txBox="1"/>
          <p:nvPr/>
        </p:nvSpPr>
        <p:spPr>
          <a:xfrm>
            <a:off x="473529" y="1243941"/>
            <a:ext cx="363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Levels of complexity</a:t>
            </a:r>
          </a:p>
        </p:txBody>
      </p:sp>
    </p:spTree>
    <p:extLst>
      <p:ext uri="{BB962C8B-B14F-4D97-AF65-F5344CB8AC3E}">
        <p14:creationId xmlns:p14="http://schemas.microsoft.com/office/powerpoint/2010/main" val="3777279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4" ma:contentTypeDescription="Create a new document." ma:contentTypeScope="" ma:versionID="4a8c512ff700f1370f24f1a0421ad245">
  <xsd:schema xmlns:xsd="http://www.w3.org/2001/XMLSchema" xmlns:xs="http://www.w3.org/2001/XMLSchema" xmlns:p="http://schemas.microsoft.com/office/2006/metadata/properties" xmlns:ns2="6d2bc46a-f014-48ed-be59-9d6cf5da36fb" xmlns:ns3="c17fc5fa-0ed1-405d-819e-6760170c3f5c" targetNamespace="http://schemas.microsoft.com/office/2006/metadata/properties" ma:root="true" ma:fieldsID="3fe2412516e8256566b42b6ddf83d34a" ns2:_="" ns3:_="">
    <xsd:import namespace="6d2bc46a-f014-48ed-be59-9d6cf5da36fb"/>
    <xsd:import namespace="c17fc5fa-0ed1-405d-819e-6760170c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c5fa-0ed1-405d-819e-6760170c3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6FCQ3RPYFS27-334089976-512</_dlc_DocId>
    <_dlc_DocIdUrl xmlns="6d2bc46a-f014-48ed-be59-9d6cf5da36fb">
      <Url>https://idmod.sharepoint.com/symposium/_layouts/15/DocIdRedir.aspx?ID=6FCQ3RPYFS27-334089976-512</Url>
      <Description>6FCQ3RPYFS27-334089976-512</Description>
    </_dlc_DocIdUrl>
  </documentManagement>
</p:properties>
</file>

<file path=customXml/itemProps1.xml><?xml version="1.0" encoding="utf-8"?>
<ds:datastoreItem xmlns:ds="http://schemas.openxmlformats.org/officeDocument/2006/customXml" ds:itemID="{1DDA62AB-CD46-4224-9735-E6064C1965DE}"/>
</file>

<file path=customXml/itemProps2.xml><?xml version="1.0" encoding="utf-8"?>
<ds:datastoreItem xmlns:ds="http://schemas.openxmlformats.org/officeDocument/2006/customXml" ds:itemID="{22B37B5C-4604-4310-9CB2-C9DA3A296998}"/>
</file>

<file path=customXml/itemProps3.xml><?xml version="1.0" encoding="utf-8"?>
<ds:datastoreItem xmlns:ds="http://schemas.openxmlformats.org/officeDocument/2006/customXml" ds:itemID="{AAFF0CE5-FDBF-4D99-A9A4-2F638F38F1A0}"/>
</file>

<file path=customXml/itemProps4.xml><?xml version="1.0" encoding="utf-8"?>
<ds:datastoreItem xmlns:ds="http://schemas.openxmlformats.org/officeDocument/2006/customXml" ds:itemID="{F0950D58-E92D-48FB-B91A-7C908DD7E82D}"/>
</file>

<file path=docProps/app.xml><?xml version="1.0" encoding="utf-8"?>
<Properties xmlns="http://schemas.openxmlformats.org/officeDocument/2006/extended-properties" xmlns:vt="http://schemas.openxmlformats.org/officeDocument/2006/docPropsVTypes">
  <TotalTime>12831</TotalTime>
  <Words>670</Words>
  <Application>Microsoft Office PowerPoint</Application>
  <PresentationFormat>Widescreen</PresentationFormat>
  <Paragraphs>183</Paragraphs>
  <Slides>26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Berlin Sans FB</vt:lpstr>
      <vt:lpstr>Calibri</vt:lpstr>
      <vt:lpstr>Calibri Light</vt:lpstr>
      <vt:lpstr>Cambria Math</vt:lpstr>
      <vt:lpstr>Courier New</vt:lpstr>
      <vt:lpstr>Wingdings</vt:lpstr>
      <vt:lpstr>Office Theme</vt:lpstr>
      <vt:lpstr>Introduction to Agent-Based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Izzo</dc:creator>
  <cp:lastModifiedBy>Mandy Izzo</cp:lastModifiedBy>
  <cp:revision>25</cp:revision>
  <dcterms:created xsi:type="dcterms:W3CDTF">2018-03-20T23:33:38Z</dcterms:created>
  <dcterms:modified xsi:type="dcterms:W3CDTF">2018-04-16T20:34:12Z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c0e30a83-b4f5-4e3d-85aa-ca2620ce6b3e</vt:lpwstr>
  </property>
</Properties>
</file>