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74"/>
  </p:notesMasterIdLst>
  <p:sldIdLst>
    <p:sldId id="256" r:id="rId7"/>
    <p:sldId id="325" r:id="rId8"/>
    <p:sldId id="335" r:id="rId9"/>
    <p:sldId id="412" r:id="rId10"/>
    <p:sldId id="324" r:id="rId11"/>
    <p:sldId id="411" r:id="rId12"/>
    <p:sldId id="330" r:id="rId13"/>
    <p:sldId id="413" r:id="rId14"/>
    <p:sldId id="333" r:id="rId15"/>
    <p:sldId id="334" r:id="rId16"/>
    <p:sldId id="331" r:id="rId17"/>
    <p:sldId id="321" r:id="rId18"/>
    <p:sldId id="350" r:id="rId19"/>
    <p:sldId id="285" r:id="rId20"/>
    <p:sldId id="328" r:id="rId21"/>
    <p:sldId id="310" r:id="rId22"/>
    <p:sldId id="362" r:id="rId23"/>
    <p:sldId id="358" r:id="rId24"/>
    <p:sldId id="363" r:id="rId25"/>
    <p:sldId id="359" r:id="rId26"/>
    <p:sldId id="406" r:id="rId27"/>
    <p:sldId id="403" r:id="rId28"/>
    <p:sldId id="407" r:id="rId29"/>
    <p:sldId id="364" r:id="rId30"/>
    <p:sldId id="311" r:id="rId31"/>
    <p:sldId id="315" r:id="rId32"/>
    <p:sldId id="314" r:id="rId33"/>
    <p:sldId id="405" r:id="rId34"/>
    <p:sldId id="408" r:id="rId35"/>
    <p:sldId id="404" r:id="rId36"/>
    <p:sldId id="369" r:id="rId37"/>
    <p:sldId id="370" r:id="rId38"/>
    <p:sldId id="295" r:id="rId39"/>
    <p:sldId id="388" r:id="rId40"/>
    <p:sldId id="371" r:id="rId41"/>
    <p:sldId id="307" r:id="rId42"/>
    <p:sldId id="366" r:id="rId43"/>
    <p:sldId id="368" r:id="rId44"/>
    <p:sldId id="373" r:id="rId45"/>
    <p:sldId id="272" r:id="rId46"/>
    <p:sldId id="398" r:id="rId47"/>
    <p:sldId id="280" r:id="rId48"/>
    <p:sldId id="260" r:id="rId49"/>
    <p:sldId id="409" r:id="rId50"/>
    <p:sldId id="376" r:id="rId51"/>
    <p:sldId id="377" r:id="rId52"/>
    <p:sldId id="378" r:id="rId53"/>
    <p:sldId id="379" r:id="rId54"/>
    <p:sldId id="380" r:id="rId55"/>
    <p:sldId id="381" r:id="rId56"/>
    <p:sldId id="382" r:id="rId57"/>
    <p:sldId id="383" r:id="rId58"/>
    <p:sldId id="384" r:id="rId59"/>
    <p:sldId id="385" r:id="rId60"/>
    <p:sldId id="386" r:id="rId61"/>
    <p:sldId id="389" r:id="rId62"/>
    <p:sldId id="390" r:id="rId63"/>
    <p:sldId id="387" r:id="rId64"/>
    <p:sldId id="391" r:id="rId65"/>
    <p:sldId id="392" r:id="rId66"/>
    <p:sldId id="394" r:id="rId67"/>
    <p:sldId id="415" r:id="rId68"/>
    <p:sldId id="393" r:id="rId69"/>
    <p:sldId id="397" r:id="rId70"/>
    <p:sldId id="275" r:id="rId71"/>
    <p:sldId id="276" r:id="rId72"/>
    <p:sldId id="41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46ED72B-639C-4CB9-8760-35C3BA5CCC84}">
          <p14:sldIdLst>
            <p14:sldId id="256"/>
          </p14:sldIdLst>
        </p14:section>
        <p14:section name="What is Serious Gaming" id="{7B8C8834-3377-4E8C-A947-6E540D6DDC62}">
          <p14:sldIdLst>
            <p14:sldId id="325"/>
            <p14:sldId id="335"/>
            <p14:sldId id="412"/>
            <p14:sldId id="324"/>
            <p14:sldId id="411"/>
            <p14:sldId id="330"/>
            <p14:sldId id="413"/>
            <p14:sldId id="333"/>
            <p14:sldId id="334"/>
            <p14:sldId id="331"/>
          </p14:sldIdLst>
        </p14:section>
        <p14:section name="Ancestors" id="{3BC744A9-8681-4F2C-8520-D45277E77949}">
          <p14:sldIdLst>
            <p14:sldId id="321"/>
            <p14:sldId id="350"/>
            <p14:sldId id="285"/>
            <p14:sldId id="328"/>
          </p14:sldIdLst>
        </p14:section>
        <p14:section name="Foldit" id="{0FD55C5D-223E-49E0-8219-D3759ECCC68F}">
          <p14:sldIdLst>
            <p14:sldId id="310"/>
            <p14:sldId id="362"/>
            <p14:sldId id="358"/>
            <p14:sldId id="363"/>
            <p14:sldId id="359"/>
            <p14:sldId id="406"/>
            <p14:sldId id="403"/>
            <p14:sldId id="407"/>
            <p14:sldId id="364"/>
            <p14:sldId id="311"/>
          </p14:sldIdLst>
        </p14:section>
        <p14:section name="Competitive Gaming" id="{9E42525D-14D1-406B-A038-B19BD92258CF}">
          <p14:sldIdLst>
            <p14:sldId id="315"/>
            <p14:sldId id="314"/>
            <p14:sldId id="405"/>
            <p14:sldId id="408"/>
            <p14:sldId id="404"/>
          </p14:sldIdLst>
        </p14:section>
        <p14:section name="Warcraft case study" id="{0ABAD8D4-FD73-4BB8-9E1E-44D69C9E37D5}">
          <p14:sldIdLst>
            <p14:sldId id="369"/>
            <p14:sldId id="370"/>
            <p14:sldId id="295"/>
            <p14:sldId id="388"/>
            <p14:sldId id="371"/>
          </p14:sldIdLst>
        </p14:section>
        <p14:section name="Game play study" id="{7B8DBACD-73DA-4245-A27D-25C23584B41B}">
          <p14:sldIdLst>
            <p14:sldId id="307"/>
            <p14:sldId id="366"/>
            <p14:sldId id="368"/>
            <p14:sldId id="373"/>
          </p14:sldIdLst>
        </p14:section>
        <p14:section name="Learning Styles" id="{57417E54-D339-4276-BBF4-36F5FC34EF7B}">
          <p14:sldIdLst>
            <p14:sldId id="272"/>
            <p14:sldId id="398"/>
            <p14:sldId id="280"/>
            <p14:sldId id="260"/>
          </p14:sldIdLst>
        </p14:section>
        <p14:section name="What makes serious games engaging" id="{140AFEDE-A472-4436-BF5A-2B7061555514}">
          <p14:sldIdLst>
            <p14:sldId id="409"/>
            <p14:sldId id="376"/>
            <p14:sldId id="377"/>
            <p14:sldId id="378"/>
            <p14:sldId id="379"/>
            <p14:sldId id="380"/>
            <p14:sldId id="381"/>
          </p14:sldIdLst>
        </p14:section>
        <p14:section name="Challenges in Serious Gaming" id="{33E0CA1E-B46A-4879-B376-7FCA9651D215}">
          <p14:sldIdLst>
            <p14:sldId id="382"/>
            <p14:sldId id="383"/>
            <p14:sldId id="384"/>
            <p14:sldId id="385"/>
            <p14:sldId id="386"/>
            <p14:sldId id="389"/>
            <p14:sldId id="390"/>
            <p14:sldId id="387"/>
          </p14:sldIdLst>
        </p14:section>
        <p14:section name="Closing" id="{21EADE64-6566-43E0-9DE6-922602627E55}">
          <p14:sldIdLst>
            <p14:sldId id="391"/>
            <p14:sldId id="392"/>
            <p14:sldId id="394"/>
            <p14:sldId id="415"/>
            <p14:sldId id="393"/>
            <p14:sldId id="397"/>
            <p14:sldId id="275"/>
            <p14:sldId id="276"/>
            <p14:sldId id="4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AA3"/>
    <a:srgbClr val="98C1C5"/>
    <a:srgbClr val="FF8641"/>
    <a:srgbClr val="E0CA5D"/>
    <a:srgbClr val="9E6327"/>
    <a:srgbClr val="000000"/>
    <a:srgbClr val="794E13"/>
    <a:srgbClr val="0A0501"/>
    <a:srgbClr val="875B12"/>
    <a:srgbClr val="262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49170" autoAdjust="0"/>
  </p:normalViewPr>
  <p:slideViewPr>
    <p:cSldViewPr snapToGrid="0">
      <p:cViewPr varScale="1">
        <p:scale>
          <a:sx n="56" d="100"/>
          <a:sy n="56" d="100"/>
        </p:scale>
        <p:origin x="2700" y="84"/>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71196-F817-4CBD-A03F-3644FBF16168}" type="datetimeFigureOut">
              <a:rPr lang="en-US" smtClean="0"/>
              <a:t>4/20/2016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E10C9-ECDF-4E3D-B974-DDD70DBD3C07}" type="slidenum">
              <a:rPr lang="en-US" smtClean="0"/>
              <a:t>‹#›</a:t>
            </a:fld>
            <a:endParaRPr lang="en-US"/>
          </a:p>
        </p:txBody>
      </p:sp>
    </p:spTree>
    <p:extLst>
      <p:ext uri="{BB962C8B-B14F-4D97-AF65-F5344CB8AC3E}">
        <p14:creationId xmlns:p14="http://schemas.microsoft.com/office/powerpoint/2010/main" val="208290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talk about games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a:t>
            </a:fld>
            <a:endParaRPr lang="en-US"/>
          </a:p>
        </p:txBody>
      </p:sp>
    </p:spTree>
    <p:extLst>
      <p:ext uri="{BB962C8B-B14F-4D97-AF65-F5344CB8AC3E}">
        <p14:creationId xmlns:p14="http://schemas.microsoft.com/office/powerpoint/2010/main" val="372750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they're entertained in the foreground</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10</a:t>
            </a:fld>
            <a:endParaRPr lang="en-US"/>
          </a:p>
        </p:txBody>
      </p:sp>
    </p:spTree>
    <p:extLst>
      <p:ext uri="{BB962C8B-B14F-4D97-AF65-F5344CB8AC3E}">
        <p14:creationId xmlns:p14="http://schemas.microsoft.com/office/powerpoint/2010/main" val="137785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videogame neglecting the importance of fun and entertainment is not a game anymore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more a simulation or an interactive documentary story.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11</a:t>
            </a:fld>
            <a:endParaRPr lang="en-US"/>
          </a:p>
        </p:txBody>
      </p:sp>
    </p:spTree>
    <p:extLst>
      <p:ext uri="{BB962C8B-B14F-4D97-AF65-F5344CB8AC3E}">
        <p14:creationId xmlns:p14="http://schemas.microsoft.com/office/powerpoint/2010/main" val="200913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Darfur is dying for example, is</a:t>
            </a:r>
            <a:r>
              <a:rPr lang="en-US" sz="1200" b="0" i="0" kern="1200" baseline="0" dirty="0" smtClean="0">
                <a:solidFill>
                  <a:schemeClr val="tx1"/>
                </a:solidFill>
                <a:effectLst/>
                <a:latin typeface="+mn-lt"/>
                <a:ea typeface="+mn-ea"/>
                <a:cs typeface="+mn-cs"/>
              </a:rPr>
              <a:t> a </a:t>
            </a:r>
            <a:r>
              <a:rPr lang="en-US" sz="1200" b="0" i="0" kern="1200" dirty="0" smtClean="0">
                <a:solidFill>
                  <a:schemeClr val="tx1"/>
                </a:solidFill>
                <a:effectLst/>
                <a:latin typeface="+mn-lt"/>
                <a:ea typeface="+mn-ea"/>
                <a:cs typeface="+mn-cs"/>
              </a:rPr>
              <a:t>narrative-based simulation where the user, from the perspective of a displaced </a:t>
            </a:r>
            <a:r>
              <a:rPr lang="en-US" sz="1200" b="0" i="0" kern="1200" dirty="0" err="1" smtClean="0">
                <a:solidFill>
                  <a:schemeClr val="tx1"/>
                </a:solidFill>
                <a:effectLst/>
                <a:latin typeface="+mn-lt"/>
                <a:ea typeface="+mn-ea"/>
                <a:cs typeface="+mn-cs"/>
              </a:rPr>
              <a:t>Darfurian</a:t>
            </a:r>
            <a:r>
              <a:rPr lang="en-US" sz="1200" b="0" i="0" kern="1200" dirty="0" smtClean="0">
                <a:solidFill>
                  <a:schemeClr val="tx1"/>
                </a:solidFill>
                <a:effectLst/>
                <a:latin typeface="+mn-lt"/>
                <a:ea typeface="+mn-ea"/>
                <a:cs typeface="+mn-cs"/>
              </a:rPr>
              <a:t>, negotiates forces that threaten the survival of their refugee camp.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 offers a faint glimpse of what it's like for the more than 2.5 million who have been internally displaced by the crisis in Sudan.</a:t>
            </a:r>
          </a:p>
          <a:p>
            <a:endParaRPr lang="en-US" baseline="0" dirty="0" smtClean="0"/>
          </a:p>
          <a:p>
            <a:r>
              <a:rPr lang="en-US" baseline="0" dirty="0" smtClean="0"/>
              <a:t>Now, anything that may spark debate on Darfur and issues surrounding it is a clear win</a:t>
            </a:r>
          </a:p>
          <a:p>
            <a:endParaRPr lang="en-US" baseline="0" dirty="0" smtClean="0"/>
          </a:p>
          <a:p>
            <a:r>
              <a:rPr lang="en-US" baseline="0" dirty="0" smtClean="0"/>
              <a:t>But critics argue that the game oversimplified a complex situation and thus failed to address the actual issues of the conflict</a:t>
            </a:r>
          </a:p>
          <a:p>
            <a:endParaRPr lang="en-US" dirty="0" smtClean="0"/>
          </a:p>
          <a:p>
            <a:r>
              <a:rPr lang="en-US" baseline="0" dirty="0" smtClean="0"/>
              <a:t>In either case, it is difficult to determine success for a game with a social goal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12</a:t>
            </a:fld>
            <a:endParaRPr lang="en-US"/>
          </a:p>
        </p:txBody>
      </p:sp>
    </p:spTree>
    <p:extLst>
      <p:ext uri="{BB962C8B-B14F-4D97-AF65-F5344CB8AC3E}">
        <p14:creationId xmlns:p14="http://schemas.microsoft.com/office/powerpoint/2010/main" val="124680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Any game should be fun by definition.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consider “The Oregon Trail,” the first serious game for education.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was conceived to teach geography and history</a:t>
            </a:r>
          </a:p>
          <a:p>
            <a:endParaRPr lang="en-US" dirty="0" smtClean="0"/>
          </a:p>
          <a:p>
            <a:r>
              <a:rPr lang="en-US" dirty="0" smtClean="0"/>
              <a:t>And was initially text-only and played on a teletype machine. </a:t>
            </a:r>
          </a:p>
          <a:p>
            <a:endParaRPr lang="en-US" dirty="0" smtClean="0"/>
          </a:p>
          <a:p>
            <a:r>
              <a:rPr lang="en-US" sz="1200" b="0" i="0" kern="1200" dirty="0" smtClean="0">
                <a:solidFill>
                  <a:schemeClr val="tx1"/>
                </a:solidFill>
                <a:effectLst/>
                <a:latin typeface="+mn-lt"/>
                <a:ea typeface="+mn-ea"/>
                <a:cs typeface="+mn-cs"/>
              </a:rPr>
              <a:t>The game didn't blow you away with graphics, but had fun game play elements that sort of tricked you into learning.</a:t>
            </a:r>
          </a:p>
          <a:p>
            <a:endParaRPr lang="en-US"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13</a:t>
            </a:fld>
            <a:endParaRPr lang="en-US"/>
          </a:p>
        </p:txBody>
      </p:sp>
    </p:spTree>
    <p:extLst>
      <p:ext uri="{BB962C8B-B14F-4D97-AF65-F5344CB8AC3E}">
        <p14:creationId xmlns:p14="http://schemas.microsoft.com/office/powerpoint/2010/main" val="311989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err="1" smtClean="0"/>
              <a:t>Simcity</a:t>
            </a:r>
            <a:r>
              <a:rPr lang="en-US" dirty="0" smtClean="0"/>
              <a:t> is a game about how everything in a city interconnects and intertwines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We’ve learned more about urban planning from </a:t>
            </a:r>
            <a:r>
              <a:rPr lang="en-US" sz="1200" b="0" i="1" kern="1200" dirty="0" smtClean="0">
                <a:solidFill>
                  <a:schemeClr val="tx1"/>
                </a:solidFill>
                <a:effectLst/>
                <a:latin typeface="+mn-lt"/>
                <a:ea typeface="+mn-ea"/>
                <a:cs typeface="+mn-cs"/>
              </a:rPr>
              <a:t>SimCity</a:t>
            </a:r>
            <a:r>
              <a:rPr lang="en-US" sz="1200" b="0" i="0" kern="1200" dirty="0" smtClean="0">
                <a:solidFill>
                  <a:schemeClr val="tx1"/>
                </a:solidFill>
                <a:effectLst/>
                <a:latin typeface="+mn-lt"/>
                <a:ea typeface="+mn-ea"/>
                <a:cs typeface="+mn-cs"/>
              </a:rPr>
              <a:t> than we ever learned about arithmetic from </a:t>
            </a:r>
            <a:r>
              <a:rPr lang="en-US" sz="1200" b="0" i="1" kern="1200" dirty="0" smtClean="0">
                <a:solidFill>
                  <a:schemeClr val="tx1"/>
                </a:solidFill>
                <a:effectLst/>
                <a:latin typeface="+mn-lt"/>
                <a:ea typeface="+mn-ea"/>
                <a:cs typeface="+mn-cs"/>
              </a:rPr>
              <a:t>Math Blaster</a:t>
            </a:r>
            <a:r>
              <a:rPr lang="en-US" sz="1200" b="0" i="0" kern="1200" dirty="0" smtClean="0">
                <a:solidFill>
                  <a:schemeClr val="tx1"/>
                </a:solidFill>
                <a:effectLst/>
                <a:latin typeface="+mn-lt"/>
                <a:ea typeface="+mn-ea"/>
                <a:cs typeface="+mn-cs"/>
              </a:rPr>
              <a:t>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mainly because we kept playing </a:t>
            </a:r>
            <a:r>
              <a:rPr lang="en-US" sz="1200" b="0" i="1" kern="1200" dirty="0" smtClean="0">
                <a:solidFill>
                  <a:schemeClr val="tx1"/>
                </a:solidFill>
                <a:effectLst/>
                <a:latin typeface="+mn-lt"/>
                <a:ea typeface="+mn-ea"/>
                <a:cs typeface="+mn-cs"/>
              </a:rPr>
              <a:t>SimCity</a:t>
            </a:r>
            <a:r>
              <a:rPr lang="en-US" sz="1200" b="0" i="0" kern="1200" dirty="0" smtClean="0">
                <a:solidFill>
                  <a:schemeClr val="tx1"/>
                </a:solidFill>
                <a:effectLst/>
                <a:latin typeface="+mn-lt"/>
                <a:ea typeface="+mn-ea"/>
                <a:cs typeface="+mn-cs"/>
              </a:rPr>
              <a:t> long after </a:t>
            </a:r>
            <a:r>
              <a:rPr lang="en-US" sz="1200" b="0" i="1" kern="1200" dirty="0" smtClean="0">
                <a:solidFill>
                  <a:schemeClr val="tx1"/>
                </a:solidFill>
                <a:effectLst/>
                <a:latin typeface="+mn-lt"/>
                <a:ea typeface="+mn-ea"/>
                <a:cs typeface="+mn-cs"/>
              </a:rPr>
              <a:t>Math Blaster</a:t>
            </a:r>
            <a:r>
              <a:rPr lang="en-US" sz="1200" b="0" i="0" kern="1200" dirty="0" smtClean="0">
                <a:solidFill>
                  <a:schemeClr val="tx1"/>
                </a:solidFill>
                <a:effectLst/>
                <a:latin typeface="+mn-lt"/>
                <a:ea typeface="+mn-ea"/>
                <a:cs typeface="+mn-cs"/>
              </a:rPr>
              <a:t> got donated to the secondhand store.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other words: you can lead a player to an educational game, but you can't make them play. They have to want to do that.</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14</a:t>
            </a:fld>
            <a:endParaRPr lang="en-US"/>
          </a:p>
        </p:txBody>
      </p:sp>
    </p:spTree>
    <p:extLst>
      <p:ext uri="{BB962C8B-B14F-4D97-AF65-F5344CB8AC3E}">
        <p14:creationId xmlns:p14="http://schemas.microsoft.com/office/powerpoint/2010/main" val="24270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recent example of blending entertainment and education is Angry Birds Space</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game used a fictional universe to point players to real information about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Asteroids</a:t>
            </a:r>
          </a:p>
          <a:p>
            <a:r>
              <a:rPr lang="en-US" sz="1200" b="0" i="0" kern="1200" dirty="0" smtClean="0">
                <a:solidFill>
                  <a:schemeClr val="tx1"/>
                </a:solidFill>
                <a:effectLst/>
                <a:latin typeface="+mn-lt"/>
                <a:ea typeface="+mn-ea"/>
                <a:cs typeface="+mn-cs"/>
              </a:rPr>
              <a:t>- Why NASA studies them </a:t>
            </a:r>
          </a:p>
          <a:p>
            <a:r>
              <a:rPr lang="en-US" sz="1200" b="0" i="0" kern="1200" dirty="0" smtClean="0">
                <a:solidFill>
                  <a:schemeClr val="tx1"/>
                </a:solidFill>
                <a:effectLst/>
                <a:latin typeface="+mn-lt"/>
                <a:ea typeface="+mn-ea"/>
                <a:cs typeface="+mn-cs"/>
              </a:rPr>
              <a:t>- And how they fit into our exploration path to Mars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was a great opportunity for NASA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educate, inform, and even inspire players about space exploration, all while playing one of the most popular interactive games ever created.</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15</a:t>
            </a:fld>
            <a:endParaRPr lang="en-US"/>
          </a:p>
        </p:txBody>
      </p:sp>
    </p:spTree>
    <p:extLst>
      <p:ext uri="{BB962C8B-B14F-4D97-AF65-F5344CB8AC3E}">
        <p14:creationId xmlns:p14="http://schemas.microsoft.com/office/powerpoint/2010/main" val="1845683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back</a:t>
            </a:r>
            <a:r>
              <a:rPr lang="en-US" baseline="0" dirty="0" smtClean="0"/>
              <a:t> to the real world</a:t>
            </a:r>
          </a:p>
          <a:p>
            <a:endParaRPr lang="en-US" baseline="0" dirty="0" smtClean="0"/>
          </a:p>
          <a:p>
            <a:r>
              <a:rPr lang="en-US" baseline="0" dirty="0" smtClean="0"/>
              <a:t>Let’s look at g</a:t>
            </a:r>
            <a:r>
              <a:rPr lang="en-US" dirty="0" smtClean="0"/>
              <a:t>aming in the context of real world issues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EE10C9-ECDF-4E3D-B974-DDD70DBD3C07}" type="slidenum">
              <a:rPr lang="en-US" smtClean="0"/>
              <a:t>16</a:t>
            </a:fld>
            <a:endParaRPr lang="en-US"/>
          </a:p>
        </p:txBody>
      </p:sp>
    </p:spTree>
    <p:extLst>
      <p:ext uri="{BB962C8B-B14F-4D97-AF65-F5344CB8AC3E}">
        <p14:creationId xmlns:p14="http://schemas.microsoft.com/office/powerpoint/2010/main" val="287534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December 2010, gamers helped…</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17</a:t>
            </a:fld>
            <a:endParaRPr lang="en-US"/>
          </a:p>
        </p:txBody>
      </p:sp>
    </p:spTree>
    <p:extLst>
      <p:ext uri="{BB962C8B-B14F-4D97-AF65-F5344CB8AC3E}">
        <p14:creationId xmlns:p14="http://schemas.microsoft.com/office/powerpoint/2010/main" val="423879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decipher the crystal structure of the Mason-Pfizer monkey virus</a:t>
            </a:r>
          </a:p>
        </p:txBody>
      </p:sp>
      <p:sp>
        <p:nvSpPr>
          <p:cNvPr id="4" name="Slide Number Placeholder 3"/>
          <p:cNvSpPr>
            <a:spLocks noGrp="1"/>
          </p:cNvSpPr>
          <p:nvPr>
            <p:ph type="sldNum" sz="quarter" idx="10"/>
          </p:nvPr>
        </p:nvSpPr>
        <p:spPr/>
        <p:txBody>
          <a:bodyPr/>
          <a:lstStyle/>
          <a:p>
            <a:fld id="{39EE10C9-ECDF-4E3D-B974-DDD70DBD3C07}" type="slidenum">
              <a:rPr lang="en-US" smtClean="0"/>
              <a:t>18</a:t>
            </a:fld>
            <a:endParaRPr lang="en-US"/>
          </a:p>
        </p:txBody>
      </p:sp>
    </p:spTree>
    <p:extLst>
      <p:ext uri="{BB962C8B-B14F-4D97-AF65-F5344CB8AC3E}">
        <p14:creationId xmlns:p14="http://schemas.microsoft.com/office/powerpoint/2010/main" val="4241227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virus has been known to cause AIDS in rhesus monkeys, and its understanding was considered of major importance to curing disease. </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19</a:t>
            </a:fld>
            <a:endParaRPr lang="en-US"/>
          </a:p>
        </p:txBody>
      </p:sp>
    </p:spTree>
    <p:extLst>
      <p:ext uri="{BB962C8B-B14F-4D97-AF65-F5344CB8AC3E}">
        <p14:creationId xmlns:p14="http://schemas.microsoft.com/office/powerpoint/2010/main" val="397538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3We generally associate them with fun. </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2</a:t>
            </a:fld>
            <a:endParaRPr lang="en-US"/>
          </a:p>
        </p:txBody>
      </p:sp>
    </p:spTree>
    <p:extLst>
      <p:ext uri="{BB962C8B-B14F-4D97-AF65-F5344CB8AC3E}">
        <p14:creationId xmlns:p14="http://schemas.microsoft.com/office/powerpoint/2010/main" val="1319761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given 3D models…</a:t>
            </a:r>
          </a:p>
        </p:txBody>
      </p:sp>
      <p:sp>
        <p:nvSpPr>
          <p:cNvPr id="4" name="Slide Number Placeholder 3"/>
          <p:cNvSpPr>
            <a:spLocks noGrp="1"/>
          </p:cNvSpPr>
          <p:nvPr>
            <p:ph type="sldNum" sz="quarter" idx="10"/>
          </p:nvPr>
        </p:nvSpPr>
        <p:spPr/>
        <p:txBody>
          <a:bodyPr/>
          <a:lstStyle/>
          <a:p>
            <a:fld id="{39EE10C9-ECDF-4E3D-B974-DDD70DBD3C07}" type="slidenum">
              <a:rPr lang="en-US" smtClean="0"/>
              <a:t>20</a:t>
            </a:fld>
            <a:endParaRPr lang="en-US"/>
          </a:p>
        </p:txBody>
      </p:sp>
    </p:spTree>
    <p:extLst>
      <p:ext uri="{BB962C8B-B14F-4D97-AF65-F5344CB8AC3E}">
        <p14:creationId xmlns:p14="http://schemas.microsoft.com/office/powerpoint/2010/main" val="1177687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players took less than ten days to decipher the protein</a:t>
            </a:r>
          </a:p>
        </p:txBody>
      </p:sp>
      <p:sp>
        <p:nvSpPr>
          <p:cNvPr id="4" name="Slide Number Placeholder 3"/>
          <p:cNvSpPr>
            <a:spLocks noGrp="1"/>
          </p:cNvSpPr>
          <p:nvPr>
            <p:ph type="sldNum" sz="quarter" idx="10"/>
          </p:nvPr>
        </p:nvSpPr>
        <p:spPr/>
        <p:txBody>
          <a:bodyPr/>
          <a:lstStyle/>
          <a:p>
            <a:fld id="{39EE10C9-ECDF-4E3D-B974-DDD70DBD3C07}" type="slidenum">
              <a:rPr lang="en-US" smtClean="0"/>
              <a:t>21</a:t>
            </a:fld>
            <a:endParaRPr lang="en-US"/>
          </a:p>
        </p:txBody>
      </p:sp>
    </p:spTree>
    <p:extLst>
      <p:ext uri="{BB962C8B-B14F-4D97-AF65-F5344CB8AC3E}">
        <p14:creationId xmlns:p14="http://schemas.microsoft.com/office/powerpoint/2010/main" val="190725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feat scientists had been working on…</a:t>
            </a:r>
          </a:p>
        </p:txBody>
      </p:sp>
      <p:sp>
        <p:nvSpPr>
          <p:cNvPr id="4" name="Slide Number Placeholder 3"/>
          <p:cNvSpPr>
            <a:spLocks noGrp="1"/>
          </p:cNvSpPr>
          <p:nvPr>
            <p:ph type="sldNum" sz="quarter" idx="10"/>
          </p:nvPr>
        </p:nvSpPr>
        <p:spPr/>
        <p:txBody>
          <a:bodyPr/>
          <a:lstStyle/>
          <a:p>
            <a:fld id="{39EE10C9-ECDF-4E3D-B974-DDD70DBD3C07}" type="slidenum">
              <a:rPr lang="en-US" smtClean="0"/>
              <a:t>22</a:t>
            </a:fld>
            <a:endParaRPr lang="en-US"/>
          </a:p>
        </p:txBody>
      </p:sp>
    </p:spTree>
    <p:extLst>
      <p:ext uri="{BB962C8B-B14F-4D97-AF65-F5344CB8AC3E}">
        <p14:creationId xmlns:p14="http://schemas.microsoft.com/office/powerpoint/2010/main" val="492624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over 15 years! </a:t>
            </a:r>
          </a:p>
          <a:p>
            <a:endParaRPr lang="en-US"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23</a:t>
            </a:fld>
            <a:endParaRPr lang="en-US"/>
          </a:p>
        </p:txBody>
      </p:sp>
    </p:spTree>
    <p:extLst>
      <p:ext uri="{BB962C8B-B14F-4D97-AF65-F5344CB8AC3E}">
        <p14:creationId xmlns:p14="http://schemas.microsoft.com/office/powerpoint/2010/main" val="3768042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the best solution, </a:t>
            </a:r>
          </a:p>
          <a:p>
            <a:endParaRPr lang="en-US" dirty="0" smtClean="0"/>
          </a:p>
          <a:p>
            <a:r>
              <a:rPr lang="en-US" dirty="0" smtClean="0"/>
              <a:t>scientists created a scoring function that returned a number for how well the protein was folded.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took results from the highest scoring functions and gave them back to the biochemists. </a:t>
            </a:r>
          </a:p>
          <a:p>
            <a:endParaRPr lang="en-US" dirty="0" smtClean="0"/>
          </a:p>
          <a:p>
            <a:r>
              <a:rPr lang="en-US" dirty="0" smtClean="0"/>
              <a:t>Which helped </a:t>
            </a:r>
            <a:r>
              <a:rPr lang="en-US" baseline="0" dirty="0" smtClean="0"/>
              <a:t>them accelerate their research</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24</a:t>
            </a:fld>
            <a:endParaRPr lang="en-US"/>
          </a:p>
        </p:txBody>
      </p:sp>
    </p:spTree>
    <p:extLst>
      <p:ext uri="{BB962C8B-B14F-4D97-AF65-F5344CB8AC3E}">
        <p14:creationId xmlns:p14="http://schemas.microsoft.com/office/powerpoint/2010/main" val="273785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game was called </a:t>
            </a:r>
            <a:r>
              <a:rPr lang="en-US" b="0" dirty="0" err="1" smtClean="0"/>
              <a:t>Foldit</a:t>
            </a:r>
            <a:endParaRPr lang="en-US" b="0" dirty="0" smtClean="0"/>
          </a:p>
          <a:p>
            <a:endParaRPr lang="en-US" b="0" dirty="0" smtClean="0"/>
          </a:p>
          <a:p>
            <a:r>
              <a:rPr lang="en-US" b="0" dirty="0" smtClean="0"/>
              <a:t>It</a:t>
            </a:r>
            <a:r>
              <a:rPr lang="en-US" b="0" baseline="0" dirty="0" smtClean="0"/>
              <a:t> </a:t>
            </a:r>
            <a:r>
              <a:rPr lang="en-US" b="0" dirty="0" smtClean="0"/>
              <a:t>was an engaging and fun crowd-sourced</a:t>
            </a:r>
            <a:r>
              <a:rPr lang="en-US" b="0" baseline="0" dirty="0" smtClean="0"/>
              <a:t> </a:t>
            </a:r>
            <a:r>
              <a:rPr lang="en-US" b="0" dirty="0" smtClean="0"/>
              <a:t>game that caught on</a:t>
            </a:r>
            <a:r>
              <a:rPr lang="en-US" b="0" baseline="0" dirty="0" smtClean="0"/>
              <a:t> quickly.</a:t>
            </a:r>
          </a:p>
          <a:p>
            <a:endParaRPr lang="en-US" b="0" baseline="0" dirty="0" smtClean="0"/>
          </a:p>
          <a:p>
            <a:r>
              <a:rPr lang="en-US" b="0" baseline="0" dirty="0" smtClean="0"/>
              <a:t>There were 57,000 players who played it and four of them found the best solutions in 10 days</a:t>
            </a:r>
          </a:p>
          <a:p>
            <a:endParaRPr lang="en-US" b="0" baseline="0" dirty="0" smtClean="0"/>
          </a:p>
          <a:p>
            <a:r>
              <a:rPr lang="en-US" b="0" baseline="0" dirty="0" smtClean="0"/>
              <a:t>It is a good example of how serious gaming has been proven to solve real world problems</a:t>
            </a:r>
            <a:endParaRPr lang="en-US" b="0"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25</a:t>
            </a:fld>
            <a:endParaRPr lang="en-US"/>
          </a:p>
        </p:txBody>
      </p:sp>
    </p:spTree>
    <p:extLst>
      <p:ext uri="{BB962C8B-B14F-4D97-AF65-F5344CB8AC3E}">
        <p14:creationId xmlns:p14="http://schemas.microsoft.com/office/powerpoint/2010/main" val="2611729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Many kids are spending an increasing amount of time watching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narrated videos of other people’s gameplay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that are peppered with humor and personal observation.</a:t>
            </a:r>
          </a:p>
          <a:p>
            <a:r>
              <a:rPr lang="en-US" sz="1200" b="0" i="0" kern="1200" dirty="0" smtClean="0">
                <a:solidFill>
                  <a:schemeClr val="tx1"/>
                </a:solidFill>
                <a:effectLst/>
                <a:latin typeface="+mn-lt"/>
                <a:ea typeface="+mn-ea"/>
                <a:cs typeface="+mn-cs"/>
              </a:rPr>
              <a:t>rather than actually play those games.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it comes right down to it, </a:t>
            </a:r>
          </a:p>
          <a:p>
            <a:r>
              <a:rPr lang="en-US" sz="1200" b="0" i="0" kern="1200" dirty="0" smtClean="0">
                <a:solidFill>
                  <a:schemeClr val="tx1"/>
                </a:solidFill>
                <a:effectLst/>
                <a:latin typeface="+mn-lt"/>
                <a:ea typeface="+mn-ea"/>
                <a:cs typeface="+mn-cs"/>
              </a:rPr>
              <a:t>the phenomenon is no different than watching </a:t>
            </a:r>
          </a:p>
          <a:p>
            <a:r>
              <a:rPr lang="en-US" sz="1200" b="0" i="0" kern="1200" dirty="0" smtClean="0">
                <a:solidFill>
                  <a:schemeClr val="tx1"/>
                </a:solidFill>
                <a:effectLst/>
                <a:latin typeface="+mn-lt"/>
                <a:ea typeface="+mn-ea"/>
                <a:cs typeface="+mn-cs"/>
              </a:rPr>
              <a:t>someone play golf, tennis, poker or any other professional sport on TV.</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26</a:t>
            </a:fld>
            <a:endParaRPr lang="en-US"/>
          </a:p>
        </p:txBody>
      </p:sp>
    </p:spTree>
    <p:extLst>
      <p:ext uri="{BB962C8B-B14F-4D97-AF65-F5344CB8AC3E}">
        <p14:creationId xmlns:p14="http://schemas.microsoft.com/office/powerpoint/2010/main" val="29480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2015, League of Legends Pro championship had 36 MILLION unique people watching the online stream</a:t>
            </a:r>
          </a:p>
        </p:txBody>
      </p:sp>
      <p:sp>
        <p:nvSpPr>
          <p:cNvPr id="4" name="Slide Number Placeholder 3"/>
          <p:cNvSpPr>
            <a:spLocks noGrp="1"/>
          </p:cNvSpPr>
          <p:nvPr>
            <p:ph type="sldNum" sz="quarter" idx="10"/>
          </p:nvPr>
        </p:nvSpPr>
        <p:spPr/>
        <p:txBody>
          <a:bodyPr/>
          <a:lstStyle/>
          <a:p>
            <a:fld id="{39EE10C9-ECDF-4E3D-B974-DDD70DBD3C07}" type="slidenum">
              <a:rPr lang="en-US" smtClean="0"/>
              <a:t>27</a:t>
            </a:fld>
            <a:endParaRPr lang="en-US"/>
          </a:p>
        </p:txBody>
      </p:sp>
    </p:spTree>
    <p:extLst>
      <p:ext uri="{BB962C8B-B14F-4D97-AF65-F5344CB8AC3E}">
        <p14:creationId xmlns:p14="http://schemas.microsoft.com/office/powerpoint/2010/main" val="3844701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14 million concurrent peak views. </a:t>
            </a:r>
          </a:p>
          <a:p>
            <a:endParaRPr lang="en-US" dirty="0" smtClean="0"/>
          </a:p>
          <a:p>
            <a:r>
              <a:rPr lang="en-US" dirty="0" smtClean="0"/>
              <a:t>Which is a record-breaking high for any </a:t>
            </a:r>
            <a:r>
              <a:rPr lang="en-US" dirty="0" err="1" smtClean="0"/>
              <a:t>esports</a:t>
            </a:r>
            <a:r>
              <a:rPr lang="en-US" dirty="0" smtClean="0"/>
              <a:t> event </a:t>
            </a:r>
          </a:p>
          <a:p>
            <a:endParaRPr lang="en-US"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28</a:t>
            </a:fld>
            <a:endParaRPr lang="en-US"/>
          </a:p>
        </p:txBody>
      </p:sp>
    </p:spTree>
    <p:extLst>
      <p:ext uri="{BB962C8B-B14F-4D97-AF65-F5344CB8AC3E}">
        <p14:creationId xmlns:p14="http://schemas.microsoft.com/office/powerpoint/2010/main" val="692747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best was the live stream of</a:t>
            </a:r>
            <a:r>
              <a:rPr lang="en-US" baseline="0" dirty="0" smtClean="0"/>
              <a:t> the </a:t>
            </a:r>
            <a:r>
              <a:rPr lang="en-US" dirty="0" smtClean="0"/>
              <a:t>space jump in 2012 which had over 52 million views and 8 million concurrent visitors</a:t>
            </a:r>
          </a:p>
          <a:p>
            <a:endParaRPr lang="en-US"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29</a:t>
            </a:fld>
            <a:endParaRPr lang="en-US"/>
          </a:p>
        </p:txBody>
      </p:sp>
    </p:spTree>
    <p:extLst>
      <p:ext uri="{BB962C8B-B14F-4D97-AF65-F5344CB8AC3E}">
        <p14:creationId xmlns:p14="http://schemas.microsoft.com/office/powerpoint/2010/main" val="425125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Serious Games however are perceived to have an objective other than pure entertainment.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Desert Bus for example, finishing a single leg of a trip requires eight hours of considerable stamina and concentration in the face of arch boredom as the vehicle constantly pulls to the right so players cannot take their hands off the virtual wheel.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bus carries no virtual passengers to add human interest and there's no traffic to negotiate.</a:t>
            </a:r>
          </a:p>
        </p:txBody>
      </p:sp>
      <p:sp>
        <p:nvSpPr>
          <p:cNvPr id="4" name="Slide Number Placeholder 3"/>
          <p:cNvSpPr>
            <a:spLocks noGrp="1"/>
          </p:cNvSpPr>
          <p:nvPr>
            <p:ph type="sldNum" sz="quarter" idx="10"/>
          </p:nvPr>
        </p:nvSpPr>
        <p:spPr/>
        <p:txBody>
          <a:bodyPr/>
          <a:lstStyle/>
          <a:p>
            <a:fld id="{39EE10C9-ECDF-4E3D-B974-DDD70DBD3C07}" type="slidenum">
              <a:rPr lang="en-US" smtClean="0"/>
              <a:t>3</a:t>
            </a:fld>
            <a:endParaRPr lang="en-US"/>
          </a:p>
        </p:txBody>
      </p:sp>
    </p:spTree>
    <p:extLst>
      <p:ext uri="{BB962C8B-B14F-4D97-AF65-F5344CB8AC3E}">
        <p14:creationId xmlns:p14="http://schemas.microsoft.com/office/powerpoint/2010/main" val="2898940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serious gaming in the form of competitive gaming</a:t>
            </a:r>
          </a:p>
          <a:p>
            <a:endParaRPr lang="en-US" dirty="0" smtClean="0"/>
          </a:p>
          <a:p>
            <a:r>
              <a:rPr lang="en-US" dirty="0" smtClean="0"/>
              <a:t>It appears to be a very popular activity and draws large audiences</a:t>
            </a:r>
          </a:p>
          <a:p>
            <a:endParaRPr lang="en-US" dirty="0" smtClean="0"/>
          </a:p>
          <a:p>
            <a:r>
              <a:rPr lang="en-US" dirty="0" smtClean="0"/>
              <a:t>It can be a great teaching aid because people love learning by watching others</a:t>
            </a:r>
          </a:p>
          <a:p>
            <a:endParaRPr lang="en-US" dirty="0" smtClean="0"/>
          </a:p>
          <a:p>
            <a:r>
              <a:rPr lang="en-US" dirty="0" smtClean="0"/>
              <a:t>Imagine if only 1% of this audience learned something new, it will have facilitated learning for 320,000 people</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30</a:t>
            </a:fld>
            <a:endParaRPr lang="en-US"/>
          </a:p>
        </p:txBody>
      </p:sp>
    </p:spTree>
    <p:extLst>
      <p:ext uri="{BB962C8B-B14F-4D97-AF65-F5344CB8AC3E}">
        <p14:creationId xmlns:p14="http://schemas.microsoft.com/office/powerpoint/2010/main" val="1690512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game, World of Warcraft</a:t>
            </a:r>
          </a:p>
        </p:txBody>
      </p:sp>
      <p:sp>
        <p:nvSpPr>
          <p:cNvPr id="4" name="Slide Number Placeholder 3"/>
          <p:cNvSpPr>
            <a:spLocks noGrp="1"/>
          </p:cNvSpPr>
          <p:nvPr>
            <p:ph type="sldNum" sz="quarter" idx="10"/>
          </p:nvPr>
        </p:nvSpPr>
        <p:spPr/>
        <p:txBody>
          <a:bodyPr/>
          <a:lstStyle/>
          <a:p>
            <a:fld id="{39EE10C9-ECDF-4E3D-B974-DDD70DBD3C07}" type="slidenum">
              <a:rPr lang="en-US" smtClean="0"/>
              <a:t>31</a:t>
            </a:fld>
            <a:endParaRPr lang="en-US"/>
          </a:p>
        </p:txBody>
      </p:sp>
    </p:spTree>
    <p:extLst>
      <p:ext uri="{BB962C8B-B14F-4D97-AF65-F5344CB8AC3E}">
        <p14:creationId xmlns:p14="http://schemas.microsoft.com/office/powerpoint/2010/main" val="375312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Players have spent approximately 6 million years solving problems in </a:t>
            </a:r>
            <a:r>
              <a:rPr lang="en-US" dirty="0" err="1" smtClean="0"/>
              <a:t>azeroth</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32</a:t>
            </a:fld>
            <a:endParaRPr lang="en-US"/>
          </a:p>
        </p:txBody>
      </p:sp>
    </p:spTree>
    <p:extLst>
      <p:ext uri="{BB962C8B-B14F-4D97-AF65-F5344CB8AC3E}">
        <p14:creationId xmlns:p14="http://schemas.microsoft.com/office/powerpoint/2010/main" val="26132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time at the magnitude of human evolution</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33</a:t>
            </a:fld>
            <a:endParaRPr lang="en-US"/>
          </a:p>
        </p:txBody>
      </p:sp>
    </p:spTree>
    <p:extLst>
      <p:ext uri="{BB962C8B-B14F-4D97-AF65-F5344CB8AC3E}">
        <p14:creationId xmlns:p14="http://schemas.microsoft.com/office/powerpoint/2010/main" val="3457525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Gamers are willing to work hard. </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34</a:t>
            </a:fld>
            <a:endParaRPr lang="en-US"/>
          </a:p>
        </p:txBody>
      </p:sp>
    </p:spTree>
    <p:extLst>
      <p:ext uri="{BB962C8B-B14F-4D97-AF65-F5344CB8AC3E}">
        <p14:creationId xmlns:p14="http://schemas.microsoft.com/office/powerpoint/2010/main" val="243074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here’s a good example: </a:t>
            </a:r>
            <a:r>
              <a:rPr lang="en-US" dirty="0" smtClean="0"/>
              <a:t>The second biggest wiki in the world is the World of Warcraft wiki. </a:t>
            </a:r>
          </a:p>
          <a:p>
            <a:endParaRPr lang="en-US" dirty="0" smtClean="0"/>
          </a:p>
          <a:p>
            <a:r>
              <a:rPr lang="en-US" dirty="0" smtClean="0"/>
              <a:t>It has contributions from 5 million people.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fact is that they’re self-motivated,</a:t>
            </a:r>
            <a:r>
              <a:rPr lang="en-US" baseline="0" dirty="0" smtClean="0"/>
              <a:t> </a:t>
            </a:r>
            <a:r>
              <a:rPr lang="en-US" dirty="0" smtClean="0"/>
              <a:t>willing to learn and share their knowledge</a:t>
            </a:r>
          </a:p>
        </p:txBody>
      </p:sp>
      <p:sp>
        <p:nvSpPr>
          <p:cNvPr id="4" name="Slide Number Placeholder 3"/>
          <p:cNvSpPr>
            <a:spLocks noGrp="1"/>
          </p:cNvSpPr>
          <p:nvPr>
            <p:ph type="sldNum" sz="quarter" idx="10"/>
          </p:nvPr>
        </p:nvSpPr>
        <p:spPr/>
        <p:txBody>
          <a:bodyPr/>
          <a:lstStyle/>
          <a:p>
            <a:fld id="{39EE10C9-ECDF-4E3D-B974-DDD70DBD3C07}" type="slidenum">
              <a:rPr lang="en-US" smtClean="0"/>
              <a:t>35</a:t>
            </a:fld>
            <a:endParaRPr lang="en-US"/>
          </a:p>
        </p:txBody>
      </p:sp>
    </p:spTree>
    <p:extLst>
      <p:ext uri="{BB962C8B-B14F-4D97-AF65-F5344CB8AC3E}">
        <p14:creationId xmlns:p14="http://schemas.microsoft.com/office/powerpoint/2010/main" val="3543049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2008, a study at Carnegie Mellon University showed that kids will spend</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36</a:t>
            </a:fld>
            <a:endParaRPr lang="en-US"/>
          </a:p>
        </p:txBody>
      </p:sp>
    </p:spTree>
    <p:extLst>
      <p:ext uri="{BB962C8B-B14F-4D97-AF65-F5344CB8AC3E}">
        <p14:creationId xmlns:p14="http://schemas.microsoft.com/office/powerpoint/2010/main" val="1904246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10,000 hours playing online games by the age of 21</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37</a:t>
            </a:fld>
            <a:endParaRPr lang="en-US"/>
          </a:p>
        </p:txBody>
      </p:sp>
    </p:spTree>
    <p:extLst>
      <p:ext uri="{BB962C8B-B14F-4D97-AF65-F5344CB8AC3E}">
        <p14:creationId xmlns:p14="http://schemas.microsoft.com/office/powerpoint/2010/main" val="2935396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take this number and put it into perspective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10,080</a:t>
            </a:r>
            <a:r>
              <a:rPr lang="en-US" baseline="0" dirty="0" smtClean="0"/>
              <a:t> hours is </a:t>
            </a:r>
            <a:r>
              <a:rPr lang="en-US" dirty="0" smtClean="0"/>
              <a:t>the average time spent in school from 5th grade through high-school graduation</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38</a:t>
            </a:fld>
            <a:endParaRPr lang="en-US"/>
          </a:p>
        </p:txBody>
      </p:sp>
    </p:spTree>
    <p:extLst>
      <p:ext uri="{BB962C8B-B14F-4D97-AF65-F5344CB8AC3E}">
        <p14:creationId xmlns:p14="http://schemas.microsoft.com/office/powerpoint/2010/main" val="152190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means that there’s a parallel track where kids have the potential of learning</a:t>
            </a:r>
            <a:r>
              <a:rPr lang="en-US" baseline="0" dirty="0" smtClean="0"/>
              <a:t> things they are interested in</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assimilate information better when they are studying topics they’re interested in rather than begin forced to learn something they don’t want.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Video games have a huge advantage as we inherently care about what we do here. </a:t>
            </a:r>
          </a:p>
          <a:p>
            <a:endParaRPr lang="en-US" dirty="0" smtClean="0"/>
          </a:p>
          <a:p>
            <a:r>
              <a:rPr lang="en-US" dirty="0" smtClean="0"/>
              <a:t>The enthusiasm is already there.</a:t>
            </a:r>
          </a:p>
          <a:p>
            <a:endParaRPr lang="en-US" dirty="0" smtClean="0"/>
          </a:p>
          <a:p>
            <a:r>
              <a:rPr lang="en-US" dirty="0" smtClean="0"/>
              <a:t>We just have to channel it.</a:t>
            </a:r>
          </a:p>
        </p:txBody>
      </p:sp>
      <p:sp>
        <p:nvSpPr>
          <p:cNvPr id="4" name="Slide Number Placeholder 3"/>
          <p:cNvSpPr>
            <a:spLocks noGrp="1"/>
          </p:cNvSpPr>
          <p:nvPr>
            <p:ph type="sldNum" sz="quarter" idx="10"/>
          </p:nvPr>
        </p:nvSpPr>
        <p:spPr/>
        <p:txBody>
          <a:bodyPr/>
          <a:lstStyle/>
          <a:p>
            <a:fld id="{39EE10C9-ECDF-4E3D-B974-DDD70DBD3C07}" type="slidenum">
              <a:rPr lang="en-US" smtClean="0"/>
              <a:t>39</a:t>
            </a:fld>
            <a:endParaRPr lang="en-US"/>
          </a:p>
        </p:txBody>
      </p:sp>
    </p:spTree>
    <p:extLst>
      <p:ext uri="{BB962C8B-B14F-4D97-AF65-F5344CB8AC3E}">
        <p14:creationId xmlns:p14="http://schemas.microsoft.com/office/powerpoint/2010/main" val="170851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of course frustrates the player</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a:t>
            </a:fld>
            <a:endParaRPr lang="en-US"/>
          </a:p>
        </p:txBody>
      </p:sp>
    </p:spTree>
    <p:extLst>
      <p:ext uri="{BB962C8B-B14F-4D97-AF65-F5344CB8AC3E}">
        <p14:creationId xmlns:p14="http://schemas.microsoft.com/office/powerpoint/2010/main" val="3799622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i="1" dirty="0" smtClean="0"/>
              <a:t>Winston Churchill once said, personally</a:t>
            </a:r>
            <a:r>
              <a:rPr lang="en-US" i="1" baseline="0" dirty="0" smtClean="0"/>
              <a:t> I’m always ready to learn, although I do not always like being taught</a:t>
            </a:r>
            <a:endParaRPr lang="en-US" i="1" dirty="0" smtClean="0"/>
          </a:p>
          <a:p>
            <a:pPr fontAlgn="base"/>
            <a:endParaRPr lang="en-US" i="1" dirty="0" smtClean="0"/>
          </a:p>
          <a:p>
            <a:pPr fontAlgn="base"/>
            <a:r>
              <a:rPr lang="en-US" i="1" dirty="0" smtClean="0"/>
              <a:t>This quote got me thinking about the learning process.</a:t>
            </a:r>
          </a:p>
          <a:p>
            <a:pPr fontAlgn="base"/>
            <a:endParaRPr lang="en-US" i="1" dirty="0" smtClean="0"/>
          </a:p>
          <a:p>
            <a:pPr fontAlgn="base"/>
            <a:r>
              <a:rPr lang="en-US" i="1" dirty="0" smtClean="0"/>
              <a:t>What is the difference between learning something and being taught something? </a:t>
            </a:r>
          </a:p>
          <a:p>
            <a:pPr fontAlgn="base"/>
            <a:endParaRPr lang="en-US" i="1" dirty="0" smtClean="0"/>
          </a:p>
          <a:p>
            <a:pPr fontAlgn="base"/>
            <a:r>
              <a:rPr lang="en-US" i="1" dirty="0" smtClean="0"/>
              <a:t>What is better? </a:t>
            </a:r>
          </a:p>
          <a:p>
            <a:pPr fontAlgn="base"/>
            <a:r>
              <a:rPr lang="en-US" i="1" dirty="0" smtClean="0"/>
              <a:t>does it depend on what it is we learn </a:t>
            </a:r>
          </a:p>
          <a:p>
            <a:pPr fontAlgn="base"/>
            <a:r>
              <a:rPr lang="en-US" i="1" dirty="0" smtClean="0"/>
              <a:t>or who it is that we learn from?</a:t>
            </a:r>
          </a:p>
          <a:p>
            <a:endParaRPr lang="en-US" dirty="0" smtClean="0"/>
          </a:p>
          <a:p>
            <a:r>
              <a:rPr lang="en-US" dirty="0" smtClean="0"/>
              <a:t>I want to quickly touch upon three other styles of learning</a:t>
            </a:r>
            <a:r>
              <a:rPr lang="en-US" baseline="0" dirty="0" smtClean="0"/>
              <a:t> through games.</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40</a:t>
            </a:fld>
            <a:endParaRPr lang="en-US"/>
          </a:p>
        </p:txBody>
      </p:sp>
    </p:spTree>
    <p:extLst>
      <p:ext uri="{BB962C8B-B14F-4D97-AF65-F5344CB8AC3E}">
        <p14:creationId xmlns:p14="http://schemas.microsoft.com/office/powerpoint/2010/main" val="1943018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defRPr/>
            </a:pPr>
            <a:r>
              <a:rPr lang="en-US" dirty="0" smtClean="0"/>
              <a:t>Some portion of your audience will self-educate if you can introduce them to topics in a context they already find exciting and engaging.</a:t>
            </a:r>
            <a:endParaRPr lang="en-US" dirty="0" smtClean="0">
              <a:solidFill>
                <a:schemeClr val="bg1"/>
              </a:solidFill>
            </a:endParaRPr>
          </a:p>
          <a:p>
            <a:endParaRPr lang="en-US" dirty="0" smtClean="0"/>
          </a:p>
          <a:p>
            <a:r>
              <a:rPr lang="en-US" dirty="0" smtClean="0"/>
              <a:t>//Anyone looking to look up what the XYZ means after this talk, you know //Tangential learning works!</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41</a:t>
            </a:fld>
            <a:endParaRPr lang="en-US"/>
          </a:p>
        </p:txBody>
      </p:sp>
    </p:spTree>
    <p:extLst>
      <p:ext uri="{BB962C8B-B14F-4D97-AF65-F5344CB8AC3E}">
        <p14:creationId xmlns:p14="http://schemas.microsoft.com/office/powerpoint/2010/main" val="1298229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It uses game mechanics, feedback loops, and rewards to spur interaction and boost engagement, loyalty, fun and/or learning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42</a:t>
            </a:fld>
            <a:endParaRPr lang="en-US"/>
          </a:p>
        </p:txBody>
      </p:sp>
    </p:spTree>
    <p:extLst>
      <p:ext uri="{BB962C8B-B14F-4D97-AF65-F5344CB8AC3E}">
        <p14:creationId xmlns:p14="http://schemas.microsoft.com/office/powerpoint/2010/main" val="3482663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smtClean="0"/>
              <a:t>Generally, </a:t>
            </a:r>
            <a:r>
              <a:rPr lang="en-US" b="1" dirty="0" smtClean="0"/>
              <a:t>game</a:t>
            </a:r>
            <a:r>
              <a:rPr lang="en-US" dirty="0" smtClean="0"/>
              <a:t>-</a:t>
            </a:r>
            <a:r>
              <a:rPr lang="en-US" b="1" dirty="0" smtClean="0"/>
              <a:t>based learning</a:t>
            </a:r>
            <a:r>
              <a:rPr lang="en-US" dirty="0" smtClean="0"/>
              <a:t> is designed to balance subject matter with gameplay and the ability of the player to retain, </a:t>
            </a:r>
            <a:br>
              <a:rPr lang="en-US" dirty="0" smtClean="0"/>
            </a:br>
            <a:r>
              <a:rPr lang="en-US" dirty="0" smtClean="0"/>
              <a:t>and apply said subject matter to the real world.</a:t>
            </a:r>
          </a:p>
          <a:p>
            <a:pPr marL="285750" indent="-285750"/>
            <a:endParaRPr lang="en-US" dirty="0" smtClean="0"/>
          </a:p>
          <a:p>
            <a:pPr marL="285750" indent="-285750"/>
            <a:r>
              <a:rPr lang="en-US" dirty="0" smtClean="0"/>
              <a:t>//Regardless of the term used, gamification, game-based learning and serious //games are all focused on one thing – securing engagement</a:t>
            </a:r>
          </a:p>
        </p:txBody>
      </p:sp>
      <p:sp>
        <p:nvSpPr>
          <p:cNvPr id="4" name="Slide Number Placeholder 3"/>
          <p:cNvSpPr>
            <a:spLocks noGrp="1"/>
          </p:cNvSpPr>
          <p:nvPr>
            <p:ph type="sldNum" sz="quarter" idx="10"/>
          </p:nvPr>
        </p:nvSpPr>
        <p:spPr/>
        <p:txBody>
          <a:bodyPr/>
          <a:lstStyle/>
          <a:p>
            <a:fld id="{39EE10C9-ECDF-4E3D-B974-DDD70DBD3C07}" type="slidenum">
              <a:rPr lang="en-US" smtClean="0"/>
              <a:t>43</a:t>
            </a:fld>
            <a:endParaRPr lang="en-US"/>
          </a:p>
        </p:txBody>
      </p:sp>
    </p:spTree>
    <p:extLst>
      <p:ext uri="{BB962C8B-B14F-4D97-AF65-F5344CB8AC3E}">
        <p14:creationId xmlns:p14="http://schemas.microsoft.com/office/powerpoint/2010/main" val="3325562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A good game, like a good movie, has a gripping storyline. </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When creating a serious game, the game’s story can be used to reinforce the issues and add an additional level of learning.</a:t>
            </a:r>
            <a:endParaRPr lang="en-US" dirty="0" smtClean="0"/>
          </a:p>
        </p:txBody>
      </p:sp>
      <p:sp>
        <p:nvSpPr>
          <p:cNvPr id="4" name="Slide Number Placeholder 3"/>
          <p:cNvSpPr>
            <a:spLocks noGrp="1"/>
          </p:cNvSpPr>
          <p:nvPr>
            <p:ph type="sldNum" sz="quarter" idx="10"/>
          </p:nvPr>
        </p:nvSpPr>
        <p:spPr/>
        <p:txBody>
          <a:bodyPr/>
          <a:lstStyle/>
          <a:p>
            <a:fld id="{39EE10C9-ECDF-4E3D-B974-DDD70DBD3C07}" type="slidenum">
              <a:rPr lang="en-US" smtClean="0"/>
              <a:t>45</a:t>
            </a:fld>
            <a:endParaRPr lang="en-US"/>
          </a:p>
        </p:txBody>
      </p:sp>
    </p:spTree>
    <p:extLst>
      <p:ext uri="{BB962C8B-B14F-4D97-AF65-F5344CB8AC3E}">
        <p14:creationId xmlns:p14="http://schemas.microsoft.com/office/powerpoint/2010/main" val="1732589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Game mechanics provide an element of interactivity that keeps the learner involved throughout the whole process.</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46</a:t>
            </a:fld>
            <a:endParaRPr lang="en-US"/>
          </a:p>
        </p:txBody>
      </p:sp>
    </p:spTree>
    <p:extLst>
      <p:ext uri="{BB962C8B-B14F-4D97-AF65-F5344CB8AC3E}">
        <p14:creationId xmlns:p14="http://schemas.microsoft.com/office/powerpoint/2010/main" val="2061921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Rules provide the framework that differentiates a fun game from utter chaos.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 another interactive element that subliminally delivers a learning objective.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life, our most profound lessons come from failures.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a learner breaks a rule in a serious game, they will incur a penalty.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leads them to change their </a:t>
            </a:r>
            <a:r>
              <a:rPr lang="en-US" sz="1200" b="0" i="0" kern="1200" dirty="0" err="1" smtClean="0">
                <a:solidFill>
                  <a:schemeClr val="tx1"/>
                </a:solidFill>
                <a:effectLst/>
                <a:latin typeface="+mn-lt"/>
                <a:ea typeface="+mn-ea"/>
                <a:cs typeface="+mn-cs"/>
              </a:rPr>
              <a:t>behaviour</a:t>
            </a:r>
            <a:r>
              <a:rPr lang="en-US" sz="1200" b="0" i="0" kern="1200" dirty="0" smtClean="0">
                <a:solidFill>
                  <a:schemeClr val="tx1"/>
                </a:solidFill>
                <a:effectLst/>
                <a:latin typeface="+mn-lt"/>
                <a:ea typeface="+mn-ea"/>
                <a:cs typeface="+mn-cs"/>
              </a:rPr>
              <a:t> in order to avoid breaking that rule again.	</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47</a:t>
            </a:fld>
            <a:endParaRPr lang="en-US"/>
          </a:p>
        </p:txBody>
      </p:sp>
    </p:spTree>
    <p:extLst>
      <p:ext uri="{BB962C8B-B14F-4D97-AF65-F5344CB8AC3E}">
        <p14:creationId xmlns:p14="http://schemas.microsoft.com/office/powerpoint/2010/main" val="242090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Some of the most successful games were graphically unimpressive.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casual games, the gameplay itself usually wins out over how pretty it is.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Although a serious game can be created without immersive graphics, </a:t>
            </a:r>
          </a:p>
          <a:p>
            <a:r>
              <a:rPr lang="en-US" sz="1200" b="0" i="0" kern="1200" dirty="0" smtClean="0">
                <a:solidFill>
                  <a:schemeClr val="tx1"/>
                </a:solidFill>
                <a:effectLst/>
                <a:latin typeface="+mn-lt"/>
                <a:ea typeface="+mn-ea"/>
                <a:cs typeface="+mn-cs"/>
              </a:rPr>
              <a:t>most of them have a user interface that represents and reinforces the learning objective.</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48</a:t>
            </a:fld>
            <a:endParaRPr lang="en-US"/>
          </a:p>
        </p:txBody>
      </p:sp>
    </p:spTree>
    <p:extLst>
      <p:ext uri="{BB962C8B-B14F-4D97-AF65-F5344CB8AC3E}">
        <p14:creationId xmlns:p14="http://schemas.microsoft.com/office/powerpoint/2010/main" val="1450334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Most g</a:t>
            </a:r>
            <a:r>
              <a:rPr lang="en-US" sz="1200" b="0" i="0" kern="1200" dirty="0" smtClean="0">
                <a:solidFill>
                  <a:schemeClr val="tx1"/>
                </a:solidFill>
                <a:effectLst/>
                <a:latin typeface="+mn-lt"/>
                <a:ea typeface="+mn-ea"/>
                <a:cs typeface="+mn-cs"/>
              </a:rPr>
              <a:t>ames involve an element of challenge and competition.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its simplest form, the player’s main challenge is to beat their high score.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the internet blossomed, a new breed of multiplayer games dominated the world.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Serious games with a social element allow learners to challenge each other.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element of friendly competition is another way to boost engagement</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49</a:t>
            </a:fld>
            <a:endParaRPr lang="en-US"/>
          </a:p>
        </p:txBody>
      </p:sp>
    </p:spTree>
    <p:extLst>
      <p:ext uri="{BB962C8B-B14F-4D97-AF65-F5344CB8AC3E}">
        <p14:creationId xmlns:p14="http://schemas.microsoft.com/office/powerpoint/2010/main" val="3369000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Serious games provide a risk free environment to practice essential skills.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 one of the key benefits for a number of industries including aerospace, defense and medical.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these sectors, the cost of failure is always high, which means that virtual simulations become a practical necessity.</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50</a:t>
            </a:fld>
            <a:endParaRPr lang="en-US"/>
          </a:p>
        </p:txBody>
      </p:sp>
    </p:spTree>
    <p:extLst>
      <p:ext uri="{BB962C8B-B14F-4D97-AF65-F5344CB8AC3E}">
        <p14:creationId xmlns:p14="http://schemas.microsoft.com/office/powerpoint/2010/main" val="310320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games are inherently also meant to be fun.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all age groups should be able to enjoy them.</a:t>
            </a:r>
          </a:p>
        </p:txBody>
      </p:sp>
      <p:sp>
        <p:nvSpPr>
          <p:cNvPr id="4" name="Slide Number Placeholder 3"/>
          <p:cNvSpPr>
            <a:spLocks noGrp="1"/>
          </p:cNvSpPr>
          <p:nvPr>
            <p:ph type="sldNum" sz="quarter" idx="10"/>
          </p:nvPr>
        </p:nvSpPr>
        <p:spPr/>
        <p:txBody>
          <a:bodyPr/>
          <a:lstStyle/>
          <a:p>
            <a:fld id="{39EE10C9-ECDF-4E3D-B974-DDD70DBD3C07}" type="slidenum">
              <a:rPr lang="en-US" smtClean="0"/>
              <a:t>5</a:t>
            </a:fld>
            <a:endParaRPr lang="en-US"/>
          </a:p>
        </p:txBody>
      </p:sp>
    </p:spTree>
    <p:extLst>
      <p:ext uri="{BB962C8B-B14F-4D97-AF65-F5344CB8AC3E}">
        <p14:creationId xmlns:p14="http://schemas.microsoft.com/office/powerpoint/2010/main" val="3649612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object of a game is to teach, it’s natural to want to guide players’ behavior from the very beginning toward that goal. </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51</a:t>
            </a:fld>
            <a:endParaRPr lang="en-US"/>
          </a:p>
        </p:txBody>
      </p:sp>
    </p:spTree>
    <p:extLst>
      <p:ext uri="{BB962C8B-B14F-4D97-AF65-F5344CB8AC3E}">
        <p14:creationId xmlns:p14="http://schemas.microsoft.com/office/powerpoint/2010/main" val="1801514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play, by its very nature, is an unstructured activity</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52</a:t>
            </a:fld>
            <a:endParaRPr lang="en-US"/>
          </a:p>
        </p:txBody>
      </p:sp>
    </p:spTree>
    <p:extLst>
      <p:ext uri="{BB962C8B-B14F-4D97-AF65-F5344CB8AC3E}">
        <p14:creationId xmlns:p14="http://schemas.microsoft.com/office/powerpoint/2010/main" val="3169468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 is important when designing a game, </a:t>
            </a:r>
          </a:p>
          <a:p>
            <a:endParaRPr lang="en-US" dirty="0" smtClean="0"/>
          </a:p>
          <a:p>
            <a:r>
              <a:rPr lang="en-US" dirty="0" smtClean="0"/>
              <a:t>but it’s better to allow players to arrive at that intent organically, </a:t>
            </a:r>
          </a:p>
          <a:p>
            <a:endParaRPr lang="en-US" dirty="0" smtClean="0"/>
          </a:p>
          <a:p>
            <a:r>
              <a:rPr lang="en-US" dirty="0" smtClean="0"/>
              <a:t>rather than wave it in their faces.</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53</a:t>
            </a:fld>
            <a:endParaRPr lang="en-US"/>
          </a:p>
        </p:txBody>
      </p:sp>
    </p:spTree>
    <p:extLst>
      <p:ext uri="{BB962C8B-B14F-4D97-AF65-F5344CB8AC3E}">
        <p14:creationId xmlns:p14="http://schemas.microsoft.com/office/powerpoint/2010/main" val="552793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player behavior in the game could be as simple as pressing a start button </a:t>
            </a:r>
          </a:p>
          <a:p>
            <a:endParaRPr lang="en-US" dirty="0" smtClean="0"/>
          </a:p>
          <a:p>
            <a:r>
              <a:rPr lang="en-US" dirty="0" smtClean="0"/>
              <a:t>or as complex as completing a specific quest on a specific day </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54</a:t>
            </a:fld>
            <a:endParaRPr lang="en-US"/>
          </a:p>
        </p:txBody>
      </p:sp>
    </p:spTree>
    <p:extLst>
      <p:ext uri="{BB962C8B-B14F-4D97-AF65-F5344CB8AC3E}">
        <p14:creationId xmlns:p14="http://schemas.microsoft.com/office/powerpoint/2010/main" val="2270685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essential that the number of tasks for players to complete within a given time period is calibrated to introduce challenge. </a:t>
            </a:r>
          </a:p>
          <a:p>
            <a:endParaRPr lang="en-US" dirty="0" smtClean="0"/>
          </a:p>
          <a:p>
            <a:r>
              <a:rPr lang="en-US" dirty="0" smtClean="0"/>
              <a:t>If it's too hard, people won't play.</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55</a:t>
            </a:fld>
            <a:endParaRPr lang="en-US"/>
          </a:p>
        </p:txBody>
      </p:sp>
    </p:spTree>
    <p:extLst>
      <p:ext uri="{BB962C8B-B14F-4D97-AF65-F5344CB8AC3E}">
        <p14:creationId xmlns:p14="http://schemas.microsoft.com/office/powerpoint/2010/main" val="4245064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run on a tight budget and </a:t>
            </a:r>
          </a:p>
          <a:p>
            <a:endParaRPr lang="en-US" dirty="0" smtClean="0"/>
          </a:p>
          <a:p>
            <a:r>
              <a:rPr lang="en-US" dirty="0" smtClean="0"/>
              <a:t>video games aren’t cheap to develop. </a:t>
            </a:r>
          </a:p>
        </p:txBody>
      </p:sp>
      <p:sp>
        <p:nvSpPr>
          <p:cNvPr id="4" name="Slide Number Placeholder 3"/>
          <p:cNvSpPr>
            <a:spLocks noGrp="1"/>
          </p:cNvSpPr>
          <p:nvPr>
            <p:ph type="sldNum" sz="quarter" idx="10"/>
          </p:nvPr>
        </p:nvSpPr>
        <p:spPr/>
        <p:txBody>
          <a:bodyPr/>
          <a:lstStyle/>
          <a:p>
            <a:fld id="{39EE10C9-ECDF-4E3D-B974-DDD70DBD3C07}" type="slidenum">
              <a:rPr lang="en-US" smtClean="0"/>
              <a:t>56</a:t>
            </a:fld>
            <a:endParaRPr lang="en-US"/>
          </a:p>
        </p:txBody>
      </p:sp>
    </p:spTree>
    <p:extLst>
      <p:ext uri="{BB962C8B-B14F-4D97-AF65-F5344CB8AC3E}">
        <p14:creationId xmlns:p14="http://schemas.microsoft.com/office/powerpoint/2010/main" val="2706046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such basic conflicts in place, </a:t>
            </a:r>
          </a:p>
          <a:p>
            <a:endParaRPr lang="en-US" dirty="0" smtClean="0"/>
          </a:p>
          <a:p>
            <a:r>
              <a:rPr lang="en-US" dirty="0" smtClean="0"/>
              <a:t>it makes sense to overlook the development of serious games.</a:t>
            </a:r>
          </a:p>
        </p:txBody>
      </p:sp>
      <p:sp>
        <p:nvSpPr>
          <p:cNvPr id="4" name="Slide Number Placeholder 3"/>
          <p:cNvSpPr>
            <a:spLocks noGrp="1"/>
          </p:cNvSpPr>
          <p:nvPr>
            <p:ph type="sldNum" sz="quarter" idx="10"/>
          </p:nvPr>
        </p:nvSpPr>
        <p:spPr/>
        <p:txBody>
          <a:bodyPr/>
          <a:lstStyle/>
          <a:p>
            <a:fld id="{39EE10C9-ECDF-4E3D-B974-DDD70DBD3C07}" type="slidenum">
              <a:rPr lang="en-US" smtClean="0"/>
              <a:t>57</a:t>
            </a:fld>
            <a:endParaRPr lang="en-US"/>
          </a:p>
        </p:txBody>
      </p:sp>
    </p:spTree>
    <p:extLst>
      <p:ext uri="{BB962C8B-B14F-4D97-AF65-F5344CB8AC3E}">
        <p14:creationId xmlns:p14="http://schemas.microsoft.com/office/powerpoint/2010/main" val="4007384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there’s no way around the inherent risks of software development. </a:t>
            </a:r>
          </a:p>
          <a:p>
            <a:endParaRPr lang="en-US" dirty="0" smtClean="0"/>
          </a:p>
          <a:p>
            <a:r>
              <a:rPr lang="en-US" dirty="0" smtClean="0"/>
              <a:t>We need to hedge our bets the same way commercial video game developers do by hiring experienced game designers.</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58</a:t>
            </a:fld>
            <a:endParaRPr lang="en-US"/>
          </a:p>
        </p:txBody>
      </p:sp>
    </p:spTree>
    <p:extLst>
      <p:ext uri="{BB962C8B-B14F-4D97-AF65-F5344CB8AC3E}">
        <p14:creationId xmlns:p14="http://schemas.microsoft.com/office/powerpoint/2010/main" val="3404914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 gaming is a train that's already moving, </a:t>
            </a:r>
          </a:p>
          <a:p>
            <a:endParaRPr lang="en-US" dirty="0" smtClean="0"/>
          </a:p>
          <a:p>
            <a:r>
              <a:rPr lang="en-US" dirty="0" smtClean="0"/>
              <a:t>so people don't have to change their behaviors. </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59</a:t>
            </a:fld>
            <a:endParaRPr lang="en-US"/>
          </a:p>
        </p:txBody>
      </p:sp>
    </p:spTree>
    <p:extLst>
      <p:ext uri="{BB962C8B-B14F-4D97-AF65-F5344CB8AC3E}">
        <p14:creationId xmlns:p14="http://schemas.microsoft.com/office/powerpoint/2010/main" val="2939212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our industry harnessed the power of serious gaming and the brain</a:t>
            </a:r>
            <a:r>
              <a:rPr lang="en-US" baseline="0" dirty="0" smtClean="0"/>
              <a:t>-power that comes with it</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60</a:t>
            </a:fld>
            <a:endParaRPr lang="en-US"/>
          </a:p>
        </p:txBody>
      </p:sp>
    </p:spTree>
    <p:extLst>
      <p:ext uri="{BB962C8B-B14F-4D97-AF65-F5344CB8AC3E}">
        <p14:creationId xmlns:p14="http://schemas.microsoft.com/office/powerpoint/2010/main" val="5865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 is Serious Gaming?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Serious games are games designed with intended purposes within the context of real-world problems.</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a:t>
            </a:fld>
            <a:endParaRPr lang="en-US"/>
          </a:p>
        </p:txBody>
      </p:sp>
    </p:spTree>
    <p:extLst>
      <p:ext uri="{BB962C8B-B14F-4D97-AF65-F5344CB8AC3E}">
        <p14:creationId xmlns:p14="http://schemas.microsoft.com/office/powerpoint/2010/main" val="4120068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people were engaged in solving real-world problems, </a:t>
            </a:r>
          </a:p>
          <a:p>
            <a:endParaRPr lang="en-US" dirty="0" smtClean="0"/>
          </a:p>
          <a:p>
            <a:r>
              <a:rPr lang="en-US" dirty="0" smtClean="0"/>
              <a:t>Then, problems that took us years to accomplish could have the potential to be accelerated by leaps and bounds.</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61</a:t>
            </a:fld>
            <a:endParaRPr lang="en-US"/>
          </a:p>
        </p:txBody>
      </p:sp>
    </p:spTree>
    <p:extLst>
      <p:ext uri="{BB962C8B-B14F-4D97-AF65-F5344CB8AC3E}">
        <p14:creationId xmlns:p14="http://schemas.microsoft.com/office/powerpoint/2010/main" val="908252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we could transition from saving the world in games</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63</a:t>
            </a:fld>
            <a:endParaRPr lang="en-US"/>
          </a:p>
        </p:txBody>
      </p:sp>
    </p:spTree>
    <p:extLst>
      <p:ext uri="{BB962C8B-B14F-4D97-AF65-F5344CB8AC3E}">
        <p14:creationId xmlns:p14="http://schemas.microsoft.com/office/powerpoint/2010/main" val="3636709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saving the world in real life?</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64</a:t>
            </a:fld>
            <a:endParaRPr lang="en-US"/>
          </a:p>
        </p:txBody>
      </p:sp>
    </p:spTree>
    <p:extLst>
      <p:ext uri="{BB962C8B-B14F-4D97-AF65-F5344CB8AC3E}">
        <p14:creationId xmlns:p14="http://schemas.microsoft.com/office/powerpoint/2010/main" val="3478234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65</a:t>
            </a:fld>
            <a:endParaRPr lang="en-US"/>
          </a:p>
        </p:txBody>
      </p:sp>
    </p:spTree>
    <p:extLst>
      <p:ext uri="{BB962C8B-B14F-4D97-AF65-F5344CB8AC3E}">
        <p14:creationId xmlns:p14="http://schemas.microsoft.com/office/powerpoint/2010/main" val="355227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Flight simulator is a good example of a serious game used as training tool for pilots.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are still video games. </a:t>
            </a:r>
          </a:p>
          <a:p>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7</a:t>
            </a:fld>
            <a:endParaRPr lang="en-US"/>
          </a:p>
        </p:txBody>
      </p:sp>
    </p:spTree>
    <p:extLst>
      <p:ext uri="{BB962C8B-B14F-4D97-AF65-F5344CB8AC3E}">
        <p14:creationId xmlns:p14="http://schemas.microsoft.com/office/powerpoint/2010/main" val="374515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p</a:t>
            </a:r>
            <a:r>
              <a:rPr lang="en-US" dirty="0" smtClean="0"/>
              <a:t>eople who play them are not getting hit over the head with serious knowledge</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8</a:t>
            </a:fld>
            <a:endParaRPr lang="en-US"/>
          </a:p>
        </p:txBody>
      </p:sp>
    </p:spTree>
    <p:extLst>
      <p:ext uri="{BB962C8B-B14F-4D97-AF65-F5344CB8AC3E}">
        <p14:creationId xmlns:p14="http://schemas.microsoft.com/office/powerpoint/2010/main" val="63317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the educational element is coming in passively</a:t>
            </a:r>
            <a:endParaRPr lang="en-US" dirty="0"/>
          </a:p>
        </p:txBody>
      </p:sp>
      <p:sp>
        <p:nvSpPr>
          <p:cNvPr id="4" name="Slide Number Placeholder 3"/>
          <p:cNvSpPr>
            <a:spLocks noGrp="1"/>
          </p:cNvSpPr>
          <p:nvPr>
            <p:ph type="sldNum" sz="quarter" idx="10"/>
          </p:nvPr>
        </p:nvSpPr>
        <p:spPr/>
        <p:txBody>
          <a:bodyPr/>
          <a:lstStyle/>
          <a:p>
            <a:fld id="{39EE10C9-ECDF-4E3D-B974-DDD70DBD3C07}" type="slidenum">
              <a:rPr lang="en-US" smtClean="0"/>
              <a:t>9</a:t>
            </a:fld>
            <a:endParaRPr lang="en-US"/>
          </a:p>
        </p:txBody>
      </p:sp>
    </p:spTree>
    <p:extLst>
      <p:ext uri="{BB962C8B-B14F-4D97-AF65-F5344CB8AC3E}">
        <p14:creationId xmlns:p14="http://schemas.microsoft.com/office/powerpoint/2010/main" val="366214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5638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164788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57629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1326050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39078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07256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1535517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C56CA-D717-4223-93AD-288F3EC748FD}" type="datetimeFigureOut">
              <a:rPr lang="en-US" smtClean="0"/>
              <a:t>4/20/2016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3798165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C56CA-D717-4223-93AD-288F3EC748FD}" type="datetimeFigureOut">
              <a:rPr lang="en-US" smtClean="0"/>
              <a:t>4/20/2016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96529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C56CA-D717-4223-93AD-288F3EC748FD}" type="datetimeFigureOut">
              <a:rPr lang="en-US" smtClean="0"/>
              <a:t>4/20/2016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1618633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398845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3226085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946372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239134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793717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0C56CA-D717-4223-93AD-288F3EC748FD}"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73293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94907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C56CA-D717-4223-93AD-288F3EC748FD}" type="datetimeFigureOut">
              <a:rPr lang="en-US" smtClean="0"/>
              <a:t>4/20/2016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517016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C56CA-D717-4223-93AD-288F3EC748FD}" type="datetimeFigureOut">
              <a:rPr lang="en-US" smtClean="0"/>
              <a:t>4/20/2016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253185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C56CA-D717-4223-93AD-288F3EC748FD}" type="datetimeFigureOut">
              <a:rPr lang="en-US" smtClean="0"/>
              <a:t>4/20/2016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341063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99541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56CA-D717-4223-93AD-288F3EC748FD}"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71658-975E-4EBB-A515-25E425980B66}" type="slidenum">
              <a:rPr lang="en-US" smtClean="0"/>
              <a:t>‹#›</a:t>
            </a:fld>
            <a:endParaRPr lang="en-US"/>
          </a:p>
        </p:txBody>
      </p:sp>
    </p:spTree>
    <p:extLst>
      <p:ext uri="{BB962C8B-B14F-4D97-AF65-F5344CB8AC3E}">
        <p14:creationId xmlns:p14="http://schemas.microsoft.com/office/powerpoint/2010/main" val="54907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56CA-D717-4223-93AD-288F3EC748FD}" type="datetimeFigureOut">
              <a:rPr lang="en-US" smtClean="0"/>
              <a:t>4/20/2016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71658-975E-4EBB-A515-25E425980B66}" type="slidenum">
              <a:rPr lang="en-US" smtClean="0"/>
              <a:t>‹#›</a:t>
            </a:fld>
            <a:endParaRPr lang="en-US"/>
          </a:p>
        </p:txBody>
      </p:sp>
    </p:spTree>
    <p:extLst>
      <p:ext uri="{BB962C8B-B14F-4D97-AF65-F5344CB8AC3E}">
        <p14:creationId xmlns:p14="http://schemas.microsoft.com/office/powerpoint/2010/main" val="673835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56CA-D717-4223-93AD-288F3EC748FD}" type="datetimeFigureOut">
              <a:rPr lang="en-US" smtClean="0"/>
              <a:t>4/20/2016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71658-975E-4EBB-A515-25E425980B66}" type="slidenum">
              <a:rPr lang="en-US" smtClean="0"/>
              <a:t>‹#›</a:t>
            </a:fld>
            <a:endParaRPr lang="en-US"/>
          </a:p>
        </p:txBody>
      </p:sp>
    </p:spTree>
    <p:extLst>
      <p:ext uri="{BB962C8B-B14F-4D97-AF65-F5344CB8AC3E}">
        <p14:creationId xmlns:p14="http://schemas.microsoft.com/office/powerpoint/2010/main" val="3112964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CKvMmtclUBA" TargetMode="External"/><Relationship Id="rId13" Type="http://schemas.openxmlformats.org/officeDocument/2006/relationships/hyperlink" Target="https://www.youtube.com/watch?v=KSo0OeHObo8" TargetMode="External"/><Relationship Id="rId3" Type="http://schemas.openxmlformats.org/officeDocument/2006/relationships/hyperlink" Target="http://www.pewinternet.org/2012/05/18/the-future-of-gamification/" TargetMode="External"/><Relationship Id="rId7" Type="http://schemas.openxmlformats.org/officeDocument/2006/relationships/hyperlink" Target="http://www.engadget.com/2007/03/19/sxsw-serious-games-can-learning-be-hard-fun/" TargetMode="External"/><Relationship Id="rId12" Type="http://schemas.openxmlformats.org/officeDocument/2006/relationships/hyperlink" Target="http://kernelmag.dailydot.com/issue-sections/features-issue-sections/10021/the-lasting-legacy-of-oregon-trail/"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hyperlink" Target="http://www.hollywoodreporter.com/news/millions-watch-as-felix-baumgartner-378859" TargetMode="External"/><Relationship Id="rId11" Type="http://schemas.openxmlformats.org/officeDocument/2006/relationships/hyperlink" Target="http://www.bunnyfoot.com/blog/2015/01/the-growing-importance-of-serious-games/" TargetMode="External"/><Relationship Id="rId5" Type="http://schemas.openxmlformats.org/officeDocument/2006/relationships/hyperlink" Target="https://www.youtube.com/watch?v=nqGcXOksFGg" TargetMode="External"/><Relationship Id="rId15" Type="http://schemas.openxmlformats.org/officeDocument/2006/relationships/hyperlink" Target="https://www.cs.cmu.edu/~biglou/GWAP_CACM.pdf" TargetMode="External"/><Relationship Id="rId10" Type="http://schemas.openxmlformats.org/officeDocument/2006/relationships/hyperlink" Target="http://mousenjoypad.com/reviews/xbox-one/halo-master-chief-collection-review/" TargetMode="External"/><Relationship Id="rId4" Type="http://schemas.openxmlformats.org/officeDocument/2006/relationships/hyperlink" Target="http://library.cqpress.com/cqresearcher/document.php?id=cqresrre2016021203" TargetMode="External"/><Relationship Id="rId9" Type="http://schemas.openxmlformats.org/officeDocument/2006/relationships/hyperlink" Target="http://www.lolesports.com/en_US/articles/worlds-2015-viewership" TargetMode="External"/><Relationship Id="rId14" Type="http://schemas.openxmlformats.org/officeDocument/2006/relationships/hyperlink" Target="http://www.bigfishgames.com/blog/stats/the-gamification-of-scientific-discovery/"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31931" cy="6858000"/>
          </a:xfrm>
          <a:prstGeom prst="rect">
            <a:avLst/>
          </a:prstGeom>
          <a:ln>
            <a:noFill/>
          </a:ln>
        </p:spPr>
      </p:pic>
      <p:sp>
        <p:nvSpPr>
          <p:cNvPr id="2" name="Title 1"/>
          <p:cNvSpPr>
            <a:spLocks noGrp="1"/>
          </p:cNvSpPr>
          <p:nvPr>
            <p:ph type="ctrTitle"/>
          </p:nvPr>
        </p:nvSpPr>
        <p:spPr>
          <a:xfrm>
            <a:off x="-1" y="3056340"/>
            <a:ext cx="7261185" cy="905658"/>
          </a:xfrm>
          <a:noFill/>
        </p:spPr>
        <p:txBody>
          <a:bodyPr>
            <a:noAutofit/>
          </a:bodyPr>
          <a:lstStyle/>
          <a:p>
            <a:r>
              <a:rPr lang="en-US" dirty="0" smtClean="0">
                <a:ln w="12700">
                  <a:solidFill>
                    <a:schemeClr val="tx1"/>
                  </a:solidFill>
                </a:ln>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atin typeface="MarkOT-Heavy" panose="020B0904020101010102" pitchFamily="34" charset="0"/>
              </a:rPr>
              <a:t>SERIOUS GAMING</a:t>
            </a:r>
            <a:endParaRPr lang="en-US" dirty="0">
              <a:ln w="12700">
                <a:solidFill>
                  <a:schemeClr val="tx1"/>
                </a:solidFill>
              </a:ln>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atin typeface="MarkOT-Heavy" panose="020B0904020101010102" pitchFamily="34" charset="0"/>
            </a:endParaRPr>
          </a:p>
        </p:txBody>
      </p:sp>
      <p:sp>
        <p:nvSpPr>
          <p:cNvPr id="4" name="AutoShape 2" descr="Image result for serious gaming MASTER CHIE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3FC66EDC-0D59-4593-A0A5-F9EF004793B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15" y="3961998"/>
            <a:ext cx="6034952" cy="5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528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9359"/>
            <a:ext cx="12192000" cy="8135061"/>
          </a:xfrm>
          <a:prstGeom prst="rect">
            <a:avLst/>
          </a:prstGeom>
        </p:spPr>
      </p:pic>
    </p:spTree>
    <p:extLst>
      <p:ext uri="{BB962C8B-B14F-4D97-AF65-F5344CB8AC3E}">
        <p14:creationId xmlns:p14="http://schemas.microsoft.com/office/powerpoint/2010/main" val="4259506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974" y="-912876"/>
            <a:ext cx="8704326" cy="8704326"/>
          </a:xfrm>
          <a:prstGeom prst="rect">
            <a:avLst/>
          </a:prstGeom>
        </p:spPr>
      </p:pic>
    </p:spTree>
    <p:extLst>
      <p:ext uri="{BB962C8B-B14F-4D97-AF65-F5344CB8AC3E}">
        <p14:creationId xmlns:p14="http://schemas.microsoft.com/office/powerpoint/2010/main" val="2814785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A48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0"/>
            <a:ext cx="9801225" cy="6877770"/>
          </a:xfrm>
          <a:prstGeom prst="rect">
            <a:avLst/>
          </a:prstGeom>
        </p:spPr>
      </p:pic>
    </p:spTree>
    <p:extLst>
      <p:ext uri="{BB962C8B-B14F-4D97-AF65-F5344CB8AC3E}">
        <p14:creationId xmlns:p14="http://schemas.microsoft.com/office/powerpoint/2010/main" val="1147430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26802"/>
            <a:ext cx="12192000" cy="7246727"/>
          </a:xfrm>
        </p:spPr>
      </p:pic>
    </p:spTree>
    <p:extLst>
      <p:ext uri="{BB962C8B-B14F-4D97-AF65-F5344CB8AC3E}">
        <p14:creationId xmlns:p14="http://schemas.microsoft.com/office/powerpoint/2010/main" val="1246560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2237478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ngrybirdsspace_screenshot_01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33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134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4668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099" y="-28575"/>
            <a:ext cx="8601075" cy="8601075"/>
          </a:xfrm>
          <a:prstGeom prst="rect">
            <a:avLst/>
          </a:prstGeom>
        </p:spPr>
      </p:pic>
    </p:spTree>
    <p:extLst>
      <p:ext uri="{BB962C8B-B14F-4D97-AF65-F5344CB8AC3E}">
        <p14:creationId xmlns:p14="http://schemas.microsoft.com/office/powerpoint/2010/main" val="1035816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pic>
        <p:nvPicPr>
          <p:cNvPr id="48130" name="Picture 2" descr="http://www.americanscientist.org/Libraries/images/20121091558439358-2012-11SciObsBurkeF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631" y="0"/>
            <a:ext cx="8639908" cy="680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607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985"/>
            <a:ext cx="12192000" cy="8132064"/>
          </a:xfrm>
          <a:prstGeom prst="rect">
            <a:avLst/>
          </a:prstGeom>
        </p:spPr>
      </p:pic>
    </p:spTree>
    <p:extLst>
      <p:ext uri="{BB962C8B-B14F-4D97-AF65-F5344CB8AC3E}">
        <p14:creationId xmlns:p14="http://schemas.microsoft.com/office/powerpoint/2010/main" val="3217018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60355"/>
          </a:xfrm>
          <a:prstGeom prst="rect">
            <a:avLst/>
          </a:prstGeom>
        </p:spPr>
      </p:pic>
    </p:spTree>
    <p:extLst>
      <p:ext uri="{BB962C8B-B14F-4D97-AF65-F5344CB8AC3E}">
        <p14:creationId xmlns:p14="http://schemas.microsoft.com/office/powerpoint/2010/main" val="2925948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K representation of retropepsin 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809" y="866274"/>
            <a:ext cx="7295209" cy="553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8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4699"/>
            <a:ext cx="12192000" cy="1325563"/>
          </a:xfrm>
          <a:noFill/>
          <a:ln>
            <a:noFill/>
          </a:ln>
        </p:spPr>
        <p:txBody>
          <a:bodyPr>
            <a:normAutofit fontScale="90000"/>
          </a:bodyPr>
          <a:lstStyle/>
          <a:p>
            <a:pPr algn="ctr"/>
            <a:r>
              <a:rPr lang="en-US" sz="184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10 DAYS</a:t>
            </a:r>
            <a: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t/>
            </a:r>
            <a:b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br>
            <a:r>
              <a:rPr lang="en-US" sz="4900" dirty="0" smtClean="0">
                <a:effectLst>
                  <a:outerShdw blurRad="38100" dist="38100" dir="2700000" algn="tl">
                    <a:srgbClr val="000000">
                      <a:alpha val="43137"/>
                    </a:srgbClr>
                  </a:outerShdw>
                </a:effectLst>
                <a:latin typeface="MarkOT-Heavy" panose="020B0904020101010102" pitchFamily="34" charset="0"/>
              </a:rPr>
              <a:t>DECIPHER THE PROTEIN</a:t>
            </a:r>
            <a:endParaRPr lang="en-US" sz="8800" dirty="0">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675608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DA2B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62985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4699"/>
            <a:ext cx="12192000" cy="1325563"/>
          </a:xfrm>
          <a:noFill/>
          <a:ln>
            <a:noFill/>
          </a:ln>
        </p:spPr>
        <p:txBody>
          <a:bodyPr>
            <a:noAutofit/>
          </a:bodyPr>
          <a:lstStyle/>
          <a:p>
            <a:pPr algn="ctr"/>
            <a:r>
              <a:rPr lang="en-US" sz="16600" dirty="0" smtClean="0">
                <a:solidFill>
                  <a:schemeClr val="accent2"/>
                </a:solidFill>
                <a:effectLst>
                  <a:outerShdw blurRad="38100" dist="38100" dir="2700000" algn="tl">
                    <a:srgbClr val="000000">
                      <a:alpha val="43137"/>
                    </a:srgbClr>
                  </a:outerShdw>
                </a:effectLst>
                <a:latin typeface="MarkOT-Heavy" panose="020B0904020101010102" pitchFamily="34" charset="0"/>
              </a:rPr>
              <a:t>15 YEARS</a:t>
            </a:r>
            <a:endParaRPr lang="en-US" sz="8000" dirty="0">
              <a:solidFill>
                <a:schemeClr val="accent2"/>
              </a:solidFill>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2716713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599A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97771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7B73D"/>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a:bodyPr>
          <a:lstStyle/>
          <a:p>
            <a:r>
              <a:rPr lang="en-US" b="1" dirty="0"/>
              <a:t/>
            </a:r>
            <a:br>
              <a:rPr lang="en-US" b="1" dirty="0"/>
            </a:br>
            <a:endParaRPr lang="en-US" dirty="0"/>
          </a:p>
        </p:txBody>
      </p:sp>
      <p:pic>
        <p:nvPicPr>
          <p:cNvPr id="5124" name="Picture 4" descr="http://img.uterodemarita.com.s3.amazonaws.com/wp-content/uploads/2015/02/2015-02-16_f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571" y="1690688"/>
            <a:ext cx="6096000"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5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9" y="328246"/>
            <a:ext cx="12159741" cy="6060831"/>
          </a:xfrm>
          <a:prstGeom prst="rect">
            <a:avLst/>
          </a:prstGeom>
        </p:spPr>
      </p:pic>
    </p:spTree>
    <p:extLst>
      <p:ext uri="{BB962C8B-B14F-4D97-AF65-F5344CB8AC3E}">
        <p14:creationId xmlns:p14="http://schemas.microsoft.com/office/powerpoint/2010/main" val="3472208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m-a.akamaihd.net/image/?f=http://cdn.leagueoflegends.com/lolesports/s3fs-public/styles/hero/public/worlds_2015_viewership_1600x900.jpg?Lm3UIwqhhLCk59pw7P3G_T2PzLSLrQ3T&amp;resize=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625" y="0"/>
            <a:ext cx="2194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8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4699"/>
            <a:ext cx="12192000" cy="1325563"/>
          </a:xfrm>
          <a:noFill/>
          <a:ln>
            <a:noFill/>
          </a:ln>
        </p:spPr>
        <p:txBody>
          <a:bodyPr>
            <a:normAutofit fontScale="90000"/>
          </a:bodyPr>
          <a:lstStyle/>
          <a:p>
            <a:pPr algn="ctr"/>
            <a:r>
              <a:rPr lang="en-US" sz="153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14 MILLION</a:t>
            </a:r>
            <a: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t/>
            </a:r>
            <a:b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br>
            <a:r>
              <a:rPr lang="en-US" sz="7300" dirty="0" smtClean="0">
                <a:effectLst>
                  <a:outerShdw blurRad="38100" dist="38100" dir="2700000" algn="tl">
                    <a:srgbClr val="000000">
                      <a:alpha val="43137"/>
                    </a:srgbClr>
                  </a:outerShdw>
                </a:effectLst>
                <a:latin typeface="MarkOT-Heavy" panose="020B0904020101010102" pitchFamily="34" charset="0"/>
              </a:rPr>
              <a:t>LEAGUE OF LEGENDS</a:t>
            </a:r>
            <a:endParaRPr lang="en-US" sz="8800" dirty="0">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264555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4699"/>
            <a:ext cx="12192000" cy="1325563"/>
          </a:xfrm>
          <a:noFill/>
          <a:ln>
            <a:noFill/>
          </a:ln>
        </p:spPr>
        <p:txBody>
          <a:bodyPr>
            <a:normAutofit fontScale="90000"/>
          </a:bodyPr>
          <a:lstStyle/>
          <a:p>
            <a:pPr algn="ctr"/>
            <a:r>
              <a:rPr lang="en-US" sz="153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8 MILLION</a:t>
            </a:r>
            <a: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t/>
            </a:r>
            <a:br>
              <a:rPr lang="en-US" sz="8800" dirty="0" smtClean="0">
                <a:solidFill>
                  <a:schemeClr val="accent2"/>
                </a:solidFill>
                <a:effectLst>
                  <a:outerShdw blurRad="38100" dist="38100" dir="2700000" algn="tl">
                    <a:srgbClr val="000000">
                      <a:alpha val="43137"/>
                    </a:srgbClr>
                  </a:outerShdw>
                </a:effectLst>
                <a:latin typeface="MarkOT-Heavy" panose="020B0904020101010102" pitchFamily="34" charset="0"/>
              </a:rPr>
            </a:br>
            <a:r>
              <a:rPr lang="en-US" sz="6000" dirty="0" smtClean="0">
                <a:effectLst>
                  <a:outerShdw blurRad="38100" dist="38100" dir="2700000" algn="tl">
                    <a:srgbClr val="000000">
                      <a:alpha val="43137"/>
                    </a:srgbClr>
                  </a:outerShdw>
                </a:effectLst>
                <a:latin typeface="MarkOT-Heavy" panose="020B0904020101010102" pitchFamily="34" charset="0"/>
              </a:rPr>
              <a:t>SPACE JUMP</a:t>
            </a:r>
            <a:endParaRPr lang="en-US" sz="8800" dirty="0">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3993490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www.digi.no/incoming/2015/02/02/desertbus.jpg/alternates/h1080/Desert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586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978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enturebeat.com/wp-content/uploads/2014/10/lolsoccersta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273" y="-609600"/>
            <a:ext cx="13531273" cy="900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910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media.wow-europe.com/vault/wallpapers/fan-wallpapers/wallpaper_024/jeremy-sun-wolk-1920xw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86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94E13"/>
        </a:solidFill>
        <a:effectLst/>
      </p:bgPr>
    </p:bg>
    <p:spTree>
      <p:nvGrpSpPr>
        <p:cNvPr id="1" name=""/>
        <p:cNvGrpSpPr/>
        <p:nvPr/>
      </p:nvGrpSpPr>
      <p:grpSpPr>
        <a:xfrm>
          <a:off x="0" y="0"/>
          <a:ext cx="0" cy="0"/>
          <a:chOff x="0" y="0"/>
          <a:chExt cx="0" cy="0"/>
        </a:xfrm>
      </p:grpSpPr>
      <p:pic>
        <p:nvPicPr>
          <p:cNvPr id="56322" name="Picture 2" descr="http://static.mnium.org/images/contenu/actus/wow/Warlords_of_Draenor/wow_wod_beta_carte_monde_draenor_outreterre_azeroth_h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 y="1957"/>
            <a:ext cx="10302240" cy="68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10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055" y="0"/>
            <a:ext cx="12192000" cy="2415941"/>
          </a:xfrm>
          <a:prstGeom prst="rect">
            <a:avLst/>
          </a:prstGeom>
          <a:no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6 MILLION YEARS</a:t>
            </a:r>
          </a:p>
          <a:p>
            <a:pPr algn="ctr"/>
            <a:r>
              <a:rPr lang="en-US" sz="5400" dirty="0" smtClean="0">
                <a:effectLst>
                  <a:outerShdw blurRad="38100" dist="38100" dir="2700000" algn="tl">
                    <a:srgbClr val="000000">
                      <a:alpha val="43137"/>
                    </a:srgbClr>
                  </a:outerShdw>
                </a:effectLst>
                <a:latin typeface="MarkOT-Heavy" panose="020B0904020101010102" pitchFamily="34" charset="0"/>
              </a:rPr>
              <a:t>HUMAN EVOLUTION</a:t>
            </a:r>
            <a:endParaRPr lang="en-US" sz="5400" dirty="0">
              <a:effectLst>
                <a:outerShdw blurRad="38100" dist="38100" dir="2700000" algn="tl">
                  <a:srgbClr val="000000">
                    <a:alpha val="43137"/>
                  </a:srgbClr>
                </a:outerShdw>
              </a:effectLst>
              <a:latin typeface="MarkOT-Heavy" panose="020B0904020101010102"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5829"/>
            <a:ext cx="12192000" cy="4752171"/>
          </a:xfrm>
          <a:prstGeom prst="rect">
            <a:avLst/>
          </a:prstGeom>
        </p:spPr>
      </p:pic>
    </p:spTree>
    <p:extLst>
      <p:ext uri="{BB962C8B-B14F-4D97-AF65-F5344CB8AC3E}">
        <p14:creationId xmlns:p14="http://schemas.microsoft.com/office/powerpoint/2010/main" val="2895118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987776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813" y="1578471"/>
            <a:ext cx="5674995" cy="5674995"/>
          </a:xfrm>
          <a:prstGeom prst="rect">
            <a:avLst/>
          </a:prstGeom>
        </p:spPr>
      </p:pic>
      <p:sp>
        <p:nvSpPr>
          <p:cNvPr id="2" name="TextBox 1"/>
          <p:cNvSpPr txBox="1"/>
          <p:nvPr/>
        </p:nvSpPr>
        <p:spPr>
          <a:xfrm>
            <a:off x="0" y="0"/>
            <a:ext cx="12124623" cy="1938992"/>
          </a:xfrm>
          <a:prstGeom prst="rect">
            <a:avLst/>
          </a:prstGeom>
          <a:noFill/>
        </p:spPr>
        <p:txBody>
          <a:bodyPr wrap="square" rtlCol="0">
            <a:spAutoFit/>
          </a:bodyPr>
          <a:lstStyle/>
          <a:p>
            <a:pPr algn="ctr"/>
            <a:r>
              <a:rPr lang="en-US" sz="88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5 MILLION PEOPLE</a:t>
            </a:r>
          </a:p>
          <a:p>
            <a:pPr algn="ctr"/>
            <a:r>
              <a:rPr lang="en-US" sz="3200" dirty="0" smtClean="0">
                <a:effectLst>
                  <a:outerShdw blurRad="38100" dist="38100" dir="2700000" algn="tl">
                    <a:srgbClr val="000000">
                      <a:alpha val="43137"/>
                    </a:srgbClr>
                  </a:outerShdw>
                </a:effectLst>
                <a:latin typeface="MarkOT-Heavy" panose="020B0904020101010102" pitchFamily="34" charset="0"/>
              </a:rPr>
              <a:t>WORLD OF WARCRAFT WIKI</a:t>
            </a:r>
            <a:endParaRPr lang="en-US" sz="4000" dirty="0">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1785625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tse1.mm.bing.net/th?id=OIP.M06439fe94c7354861679fcc9b6f279a3H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60" y="124264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859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17234"/>
            <a:ext cx="12192000" cy="2554545"/>
          </a:xfrm>
          <a:prstGeom prst="rect">
            <a:avLst/>
          </a:prstGeom>
          <a:noFill/>
          <a:ln>
            <a:noFill/>
          </a:ln>
        </p:spPr>
        <p:txBody>
          <a:bodyPr wrap="square" rtlCol="0">
            <a:spAutoFit/>
          </a:bodyPr>
          <a:lstStyle/>
          <a:p>
            <a:pPr algn="ctr"/>
            <a:r>
              <a:rPr lang="en-US" sz="112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10,000 HOURS</a:t>
            </a:r>
          </a:p>
          <a:p>
            <a:pPr algn="ctr"/>
            <a:r>
              <a:rPr lang="en-US" sz="4800" dirty="0" smtClean="0">
                <a:effectLst>
                  <a:outerShdw blurRad="38100" dist="38100" dir="2700000" algn="tl">
                    <a:srgbClr val="000000">
                      <a:alpha val="43137"/>
                    </a:srgbClr>
                  </a:outerShdw>
                </a:effectLst>
                <a:latin typeface="MarkOT-Heavy" panose="020B0904020101010102" pitchFamily="34" charset="0"/>
              </a:rPr>
              <a:t>ONLINE GAMES BY AGE 21</a:t>
            </a:r>
            <a:endParaRPr lang="en-US" sz="4800" dirty="0">
              <a:solidFill>
                <a:schemeClr val="bg1"/>
              </a:solidFill>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4138909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998" y="990600"/>
            <a:ext cx="6858000" cy="6858000"/>
          </a:xfrm>
          <a:prstGeom prst="rect">
            <a:avLst/>
          </a:prstGeom>
        </p:spPr>
      </p:pic>
      <p:sp>
        <p:nvSpPr>
          <p:cNvPr id="4" name="Title 1"/>
          <p:cNvSpPr>
            <a:spLocks noGrp="1"/>
          </p:cNvSpPr>
          <p:nvPr>
            <p:ph type="title"/>
          </p:nvPr>
        </p:nvSpPr>
        <p:spPr>
          <a:xfrm>
            <a:off x="966438" y="111511"/>
            <a:ext cx="10259121" cy="1313027"/>
          </a:xfrm>
        </p:spPr>
        <p:txBody>
          <a:bodyPr>
            <a:normAutofit fontScale="90000"/>
          </a:bodyPr>
          <a:lstStyle/>
          <a:p>
            <a:pPr algn="ctr"/>
            <a:r>
              <a:rPr lang="en-US" sz="98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10,080 HOURS</a:t>
            </a:r>
            <a:r>
              <a:rPr lang="en-US" sz="6600" dirty="0" smtClean="0">
                <a:solidFill>
                  <a:schemeClr val="accent2"/>
                </a:solidFill>
                <a:latin typeface="MarkOT-Heavy" panose="020B0904020101010102" pitchFamily="34" charset="0"/>
              </a:rPr>
              <a:t/>
            </a:r>
            <a:br>
              <a:rPr lang="en-US" sz="6600" dirty="0" smtClean="0">
                <a:solidFill>
                  <a:schemeClr val="accent2"/>
                </a:solidFill>
                <a:latin typeface="MarkOT-Heavy" panose="020B0904020101010102" pitchFamily="34" charset="0"/>
              </a:rPr>
            </a:br>
            <a:r>
              <a:rPr lang="en-US" sz="3100" dirty="0" smtClean="0">
                <a:latin typeface="MarkOT-Heavy" panose="020B0904020101010102" pitchFamily="34" charset="0"/>
              </a:rPr>
              <a:t>5</a:t>
            </a:r>
            <a:r>
              <a:rPr lang="en-US" sz="3100" baseline="30000" dirty="0" smtClean="0">
                <a:latin typeface="MarkOT-Heavy" panose="020B0904020101010102" pitchFamily="34" charset="0"/>
              </a:rPr>
              <a:t>TH</a:t>
            </a:r>
            <a:r>
              <a:rPr lang="en-US" sz="3100" dirty="0" smtClean="0">
                <a:latin typeface="MarkOT-Heavy" panose="020B0904020101010102" pitchFamily="34" charset="0"/>
              </a:rPr>
              <a:t> GRADE TO HIGH-SCHOOL GRADUATION</a:t>
            </a:r>
            <a:endParaRPr lang="en-US" sz="6600" dirty="0">
              <a:latin typeface="MarkOT-Heavy" panose="020B0904020101010102" pitchFamily="34" charset="0"/>
            </a:endParaRPr>
          </a:p>
        </p:txBody>
      </p:sp>
    </p:spTree>
    <p:extLst>
      <p:ext uri="{BB962C8B-B14F-4D97-AF65-F5344CB8AC3E}">
        <p14:creationId xmlns:p14="http://schemas.microsoft.com/office/powerpoint/2010/main" val="966584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229498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145" y="0"/>
            <a:ext cx="6591709" cy="6858000"/>
          </a:xfrm>
          <a:prstGeom prst="rect">
            <a:avLst/>
          </a:prstGeom>
        </p:spPr>
      </p:pic>
    </p:spTree>
    <p:extLst>
      <p:ext uri="{BB962C8B-B14F-4D97-AF65-F5344CB8AC3E}">
        <p14:creationId xmlns:p14="http://schemas.microsoft.com/office/powerpoint/2010/main" val="4199349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78077" y="73740"/>
            <a:ext cx="8479452" cy="6695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4996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defRPr/>
            </a:pPr>
            <a:endParaRPr lang="en-US" sz="4800" b="1" dirty="0" smtClean="0">
              <a:effectLst>
                <a:outerShdw blurRad="38100" dist="38100" dir="2700000" algn="tl">
                  <a:srgbClr val="000000">
                    <a:alpha val="43137"/>
                  </a:srgbClr>
                </a:outerShdw>
              </a:effectLst>
              <a:latin typeface="MarkOT-Book" panose="020B0604020101010102" pitchFamily="34" charset="0"/>
            </a:endParaRPr>
          </a:p>
          <a:p>
            <a:pPr marL="0" indent="0">
              <a:buNone/>
              <a:defRPr/>
            </a:pPr>
            <a:endParaRPr lang="en-US" sz="4800" b="1" dirty="0">
              <a:effectLst>
                <a:outerShdw blurRad="38100" dist="38100" dir="2700000" algn="tl">
                  <a:srgbClr val="000000">
                    <a:alpha val="43137"/>
                  </a:srgbClr>
                </a:outerShdw>
              </a:effectLst>
              <a:latin typeface="MarkOT-Book" panose="020B0604020101010102" pitchFamily="34" charset="0"/>
            </a:endParaRPr>
          </a:p>
          <a:p>
            <a:pPr marL="0" indent="0" algn="ctr">
              <a:buNone/>
              <a:defRPr/>
            </a:pPr>
            <a:r>
              <a:rPr lang="en-US" sz="4800" b="1" dirty="0" smtClean="0">
                <a:effectLst>
                  <a:outerShdw blurRad="38100" dist="38100" dir="2700000" algn="tl">
                    <a:srgbClr val="000000">
                      <a:alpha val="43137"/>
                    </a:srgbClr>
                  </a:outerShdw>
                </a:effectLst>
                <a:latin typeface="MarkOT-Book" panose="020B0604020101010102" pitchFamily="34" charset="0"/>
              </a:rPr>
              <a:t>“</a:t>
            </a:r>
            <a:r>
              <a:rPr lang="en-US" sz="4800" b="1" dirty="0" smtClean="0">
                <a:solidFill>
                  <a:schemeClr val="accent2"/>
                </a:solidFill>
                <a:effectLst>
                  <a:outerShdw blurRad="38100" dist="38100" dir="2700000" algn="tl">
                    <a:srgbClr val="000000">
                      <a:alpha val="43137"/>
                    </a:srgbClr>
                  </a:outerShdw>
                </a:effectLst>
                <a:latin typeface="MarkOT-Book" panose="020B0604020101010102" pitchFamily="34" charset="0"/>
              </a:rPr>
              <a:t>Tangential </a:t>
            </a:r>
            <a:r>
              <a:rPr lang="en-US" sz="4800" b="1" dirty="0">
                <a:solidFill>
                  <a:schemeClr val="accent2"/>
                </a:solidFill>
                <a:effectLst>
                  <a:outerShdw blurRad="38100" dist="38100" dir="2700000" algn="tl">
                    <a:srgbClr val="000000">
                      <a:alpha val="43137"/>
                    </a:srgbClr>
                  </a:outerShdw>
                </a:effectLst>
                <a:latin typeface="MarkOT-Book" panose="020B0604020101010102" pitchFamily="34" charset="0"/>
              </a:rPr>
              <a:t>Learning </a:t>
            </a:r>
            <a:r>
              <a:rPr lang="en-US" sz="4800" dirty="0">
                <a:effectLst>
                  <a:outerShdw blurRad="38100" dist="38100" dir="2700000" algn="tl">
                    <a:srgbClr val="000000">
                      <a:alpha val="43137"/>
                    </a:srgbClr>
                  </a:outerShdw>
                </a:effectLst>
                <a:latin typeface="MarkOT-Book" panose="020B0604020101010102" pitchFamily="34" charset="0"/>
              </a:rPr>
              <a:t>is not what you learn by being taught rather it’s what you learn by being exposed to things in a context with which you’re already engaged in</a:t>
            </a:r>
            <a:r>
              <a:rPr lang="en-US" sz="4400" dirty="0" smtClean="0">
                <a:effectLst>
                  <a:outerShdw blurRad="38100" dist="38100" dir="2700000" algn="tl">
                    <a:srgbClr val="000000">
                      <a:alpha val="43137"/>
                    </a:srgbClr>
                  </a:outerShdw>
                </a:effectLst>
                <a:latin typeface="MarkOT-Book" panose="020B0604020101010102" pitchFamily="34" charset="0"/>
              </a:rPr>
              <a:t>.”</a:t>
            </a:r>
            <a:endParaRPr lang="en-US" sz="4400" dirty="0">
              <a:effectLst>
                <a:outerShdw blurRad="38100" dist="38100" dir="2700000" algn="tl">
                  <a:srgbClr val="000000">
                    <a:alpha val="43137"/>
                  </a:srgbClr>
                </a:outerShdw>
              </a:effectLst>
              <a:latin typeface="MarkOT-Book" panose="020B0604020101010102" pitchFamily="34" charset="0"/>
            </a:endParaRPr>
          </a:p>
        </p:txBody>
      </p:sp>
    </p:spTree>
    <p:extLst>
      <p:ext uri="{BB962C8B-B14F-4D97-AF65-F5344CB8AC3E}">
        <p14:creationId xmlns:p14="http://schemas.microsoft.com/office/powerpoint/2010/main" val="2250626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endParaRPr lang="en-US" sz="4400" b="1" dirty="0" smtClean="0">
              <a:effectLst>
                <a:outerShdw blurRad="38100" dist="38100" dir="2700000" algn="tl">
                  <a:srgbClr val="000000">
                    <a:alpha val="43137"/>
                  </a:srgbClr>
                </a:outerShdw>
              </a:effectLst>
              <a:latin typeface="MarkOT-Book" panose="020B0604020101010102" pitchFamily="34" charset="0"/>
            </a:endParaRPr>
          </a:p>
          <a:p>
            <a:pPr marL="0" indent="0" algn="ctr">
              <a:buNone/>
            </a:pPr>
            <a:endParaRPr lang="en-US" sz="4400" b="1" dirty="0">
              <a:effectLst>
                <a:outerShdw blurRad="38100" dist="38100" dir="2700000" algn="tl">
                  <a:srgbClr val="000000">
                    <a:alpha val="43137"/>
                  </a:srgbClr>
                </a:outerShdw>
              </a:effectLst>
              <a:latin typeface="MarkOT-Book" panose="020B0604020101010102" pitchFamily="34" charset="0"/>
            </a:endParaRPr>
          </a:p>
          <a:p>
            <a:pPr marL="0" indent="0" algn="ctr">
              <a:buNone/>
            </a:pPr>
            <a:endParaRPr lang="en-US" sz="4400" b="1" dirty="0" smtClean="0">
              <a:effectLst>
                <a:outerShdw blurRad="38100" dist="38100" dir="2700000" algn="tl">
                  <a:srgbClr val="000000">
                    <a:alpha val="43137"/>
                  </a:srgbClr>
                </a:outerShdw>
              </a:effectLst>
              <a:latin typeface="MarkOT-Book" panose="020B0604020101010102" pitchFamily="34" charset="0"/>
            </a:endParaRPr>
          </a:p>
          <a:p>
            <a:pPr marL="0" indent="0" algn="ctr">
              <a:buNone/>
            </a:pPr>
            <a:endParaRPr lang="en-US" sz="4400" b="1" dirty="0" smtClean="0">
              <a:effectLst>
                <a:outerShdw blurRad="38100" dist="38100" dir="2700000" algn="tl">
                  <a:srgbClr val="000000">
                    <a:alpha val="43137"/>
                  </a:srgbClr>
                </a:outerShdw>
              </a:effectLst>
              <a:latin typeface="MarkOT-Book" panose="020B0604020101010102" pitchFamily="34" charset="0"/>
            </a:endParaRPr>
          </a:p>
          <a:p>
            <a:pPr marL="0" indent="0" algn="ctr">
              <a:buNone/>
            </a:pPr>
            <a:r>
              <a:rPr lang="en-US" sz="4400" b="1" dirty="0" smtClean="0">
                <a:effectLst>
                  <a:outerShdw blurRad="38100" dist="38100" dir="2700000" algn="tl">
                    <a:srgbClr val="000000">
                      <a:alpha val="43137"/>
                    </a:srgbClr>
                  </a:outerShdw>
                </a:effectLst>
                <a:latin typeface="MarkOT-Book" panose="020B0604020101010102" pitchFamily="34" charset="0"/>
              </a:rPr>
              <a:t>“</a:t>
            </a:r>
            <a:r>
              <a:rPr lang="en-US" sz="4400" b="1" dirty="0" smtClean="0">
                <a:solidFill>
                  <a:schemeClr val="accent2"/>
                </a:solidFill>
                <a:effectLst>
                  <a:outerShdw blurRad="38100" dist="38100" dir="2700000" algn="tl">
                    <a:srgbClr val="000000">
                      <a:alpha val="43137"/>
                    </a:srgbClr>
                  </a:outerShdw>
                </a:effectLst>
                <a:latin typeface="MarkOT-Book" panose="020B0604020101010102" pitchFamily="34" charset="0"/>
              </a:rPr>
              <a:t>Gamification</a:t>
            </a:r>
            <a:r>
              <a:rPr lang="en-US" sz="4400" dirty="0" smtClean="0">
                <a:solidFill>
                  <a:schemeClr val="accent2"/>
                </a:solidFill>
                <a:effectLst>
                  <a:outerShdw blurRad="38100" dist="38100" dir="2700000" algn="tl">
                    <a:srgbClr val="000000">
                      <a:alpha val="43137"/>
                    </a:srgbClr>
                  </a:outerShdw>
                </a:effectLst>
                <a:latin typeface="MarkOT-Book" panose="020B0604020101010102" pitchFamily="34" charset="0"/>
              </a:rPr>
              <a:t> </a:t>
            </a:r>
            <a:r>
              <a:rPr lang="en-US" sz="4400" dirty="0">
                <a:effectLst>
                  <a:outerShdw blurRad="38100" dist="38100" dir="2700000" algn="tl">
                    <a:srgbClr val="000000">
                      <a:alpha val="43137"/>
                    </a:srgbClr>
                  </a:outerShdw>
                </a:effectLst>
                <a:latin typeface="MarkOT-Book" panose="020B0604020101010102" pitchFamily="34" charset="0"/>
              </a:rPr>
              <a:t>is the idea of adding game elements to a nongame situation</a:t>
            </a:r>
            <a:r>
              <a:rPr lang="en-US" sz="4400" dirty="0" smtClean="0">
                <a:effectLst>
                  <a:outerShdw blurRad="38100" dist="38100" dir="2700000" algn="tl">
                    <a:srgbClr val="000000">
                      <a:alpha val="43137"/>
                    </a:srgbClr>
                  </a:outerShdw>
                </a:effectLst>
                <a:latin typeface="MarkOT-Book" panose="020B0604020101010102" pitchFamily="34" charset="0"/>
              </a:rPr>
              <a:t>.”</a:t>
            </a:r>
            <a:endParaRPr lang="en-US" sz="4400" dirty="0">
              <a:effectLst>
                <a:outerShdw blurRad="38100" dist="38100" dir="2700000" algn="tl">
                  <a:srgbClr val="000000">
                    <a:alpha val="43137"/>
                  </a:srgbClr>
                </a:outerShdw>
              </a:effectLst>
              <a:latin typeface="MarkOT-Book" panose="020B0604020101010102" pitchFamily="34" charset="0"/>
            </a:endParaRPr>
          </a:p>
        </p:txBody>
      </p:sp>
    </p:spTree>
    <p:extLst>
      <p:ext uri="{BB962C8B-B14F-4D97-AF65-F5344CB8AC3E}">
        <p14:creationId xmlns:p14="http://schemas.microsoft.com/office/powerpoint/2010/main" val="2221902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4800" b="1" dirty="0" smtClean="0">
              <a:effectLst>
                <a:outerShdw blurRad="38100" dist="38100" dir="2700000" algn="tl">
                  <a:srgbClr val="000000">
                    <a:alpha val="43137"/>
                  </a:srgbClr>
                </a:outerShdw>
              </a:effectLst>
              <a:latin typeface="MarkOT-Book" panose="020B0604020101010102" pitchFamily="34" charset="0"/>
            </a:endParaRPr>
          </a:p>
          <a:p>
            <a:pPr marL="0" indent="0" algn="ctr">
              <a:buNone/>
            </a:pPr>
            <a:endParaRPr lang="en-US" sz="4800" b="1" dirty="0">
              <a:effectLst>
                <a:outerShdw blurRad="38100" dist="38100" dir="2700000" algn="tl">
                  <a:srgbClr val="000000">
                    <a:alpha val="43137"/>
                  </a:srgbClr>
                </a:outerShdw>
              </a:effectLst>
              <a:latin typeface="MarkOT-Book" panose="020B0604020101010102" pitchFamily="34" charset="0"/>
            </a:endParaRPr>
          </a:p>
          <a:p>
            <a:pPr marL="0" indent="0" algn="ctr">
              <a:buNone/>
            </a:pPr>
            <a:endParaRPr lang="en-US" sz="4800" b="1" dirty="0" smtClean="0">
              <a:effectLst>
                <a:outerShdw blurRad="38100" dist="38100" dir="2700000" algn="tl">
                  <a:srgbClr val="000000">
                    <a:alpha val="43137"/>
                  </a:srgbClr>
                </a:outerShdw>
              </a:effectLst>
              <a:latin typeface="MarkOT-Book" panose="020B0604020101010102" pitchFamily="34" charset="0"/>
            </a:endParaRPr>
          </a:p>
          <a:p>
            <a:pPr marL="0" indent="0" algn="ctr">
              <a:buNone/>
            </a:pPr>
            <a:r>
              <a:rPr lang="en-US" sz="4800" b="1" dirty="0" smtClean="0">
                <a:effectLst>
                  <a:outerShdw blurRad="38100" dist="38100" dir="2700000" algn="tl">
                    <a:srgbClr val="000000">
                      <a:alpha val="43137"/>
                    </a:srgbClr>
                  </a:outerShdw>
                </a:effectLst>
                <a:latin typeface="MarkOT-Book" panose="020B0604020101010102" pitchFamily="34" charset="0"/>
              </a:rPr>
              <a:t>“</a:t>
            </a:r>
            <a:r>
              <a:rPr lang="en-US" sz="4800" b="1" dirty="0" smtClean="0">
                <a:solidFill>
                  <a:schemeClr val="accent2"/>
                </a:solidFill>
                <a:effectLst>
                  <a:outerShdw blurRad="38100" dist="38100" dir="2700000" algn="tl">
                    <a:srgbClr val="000000">
                      <a:alpha val="43137"/>
                    </a:srgbClr>
                  </a:outerShdw>
                </a:effectLst>
                <a:latin typeface="MarkOT-Book" panose="020B0604020101010102" pitchFamily="34" charset="0"/>
              </a:rPr>
              <a:t>Game</a:t>
            </a:r>
            <a:r>
              <a:rPr lang="en-US" sz="4800" dirty="0" smtClean="0">
                <a:solidFill>
                  <a:schemeClr val="accent2"/>
                </a:solidFill>
                <a:effectLst>
                  <a:outerShdw blurRad="38100" dist="38100" dir="2700000" algn="tl">
                    <a:srgbClr val="000000">
                      <a:alpha val="43137"/>
                    </a:srgbClr>
                  </a:outerShdw>
                </a:effectLst>
                <a:latin typeface="MarkOT-Book" panose="020B0604020101010102" pitchFamily="34" charset="0"/>
              </a:rPr>
              <a:t>-</a:t>
            </a:r>
            <a:r>
              <a:rPr lang="en-US" sz="4800" b="1" dirty="0" smtClean="0">
                <a:solidFill>
                  <a:schemeClr val="accent2"/>
                </a:solidFill>
                <a:effectLst>
                  <a:outerShdw blurRad="38100" dist="38100" dir="2700000" algn="tl">
                    <a:srgbClr val="000000">
                      <a:alpha val="43137"/>
                    </a:srgbClr>
                  </a:outerShdw>
                </a:effectLst>
                <a:latin typeface="MarkOT-Book" panose="020B0604020101010102" pitchFamily="34" charset="0"/>
              </a:rPr>
              <a:t>based learning</a:t>
            </a:r>
            <a:r>
              <a:rPr lang="en-US" sz="4800" dirty="0" smtClean="0">
                <a:effectLst>
                  <a:outerShdw blurRad="38100" dist="38100" dir="2700000" algn="tl">
                    <a:srgbClr val="000000">
                      <a:alpha val="43137"/>
                    </a:srgbClr>
                  </a:outerShdw>
                </a:effectLst>
                <a:latin typeface="MarkOT-Book" panose="020B0604020101010102" pitchFamily="34" charset="0"/>
              </a:rPr>
              <a:t> is a type of </a:t>
            </a:r>
            <a:r>
              <a:rPr lang="en-US" sz="4800" b="1" dirty="0" smtClean="0">
                <a:effectLst>
                  <a:outerShdw blurRad="38100" dist="38100" dir="2700000" algn="tl">
                    <a:srgbClr val="000000">
                      <a:alpha val="43137"/>
                    </a:srgbClr>
                  </a:outerShdw>
                </a:effectLst>
                <a:latin typeface="MarkOT-Book" panose="020B0604020101010102" pitchFamily="34" charset="0"/>
              </a:rPr>
              <a:t>game</a:t>
            </a:r>
            <a:r>
              <a:rPr lang="en-US" sz="4800" dirty="0" smtClean="0">
                <a:effectLst>
                  <a:outerShdw blurRad="38100" dist="38100" dir="2700000" algn="tl">
                    <a:srgbClr val="000000">
                      <a:alpha val="43137"/>
                    </a:srgbClr>
                  </a:outerShdw>
                </a:effectLst>
                <a:latin typeface="MarkOT-Book" panose="020B0604020101010102" pitchFamily="34" charset="0"/>
              </a:rPr>
              <a:t> play that has defined </a:t>
            </a:r>
            <a:r>
              <a:rPr lang="en-US" sz="4800" b="1" dirty="0" smtClean="0">
                <a:effectLst>
                  <a:outerShdw blurRad="38100" dist="38100" dir="2700000" algn="tl">
                    <a:srgbClr val="000000">
                      <a:alpha val="43137"/>
                    </a:srgbClr>
                  </a:outerShdw>
                </a:effectLst>
                <a:latin typeface="MarkOT-Book" panose="020B0604020101010102" pitchFamily="34" charset="0"/>
              </a:rPr>
              <a:t>learning</a:t>
            </a:r>
            <a:r>
              <a:rPr lang="en-US" sz="4800" dirty="0" smtClean="0">
                <a:effectLst>
                  <a:outerShdw blurRad="38100" dist="38100" dir="2700000" algn="tl">
                    <a:srgbClr val="000000">
                      <a:alpha val="43137"/>
                    </a:srgbClr>
                  </a:outerShdw>
                </a:effectLst>
                <a:latin typeface="MarkOT-Book" panose="020B0604020101010102" pitchFamily="34" charset="0"/>
              </a:rPr>
              <a:t> outcomes. “</a:t>
            </a:r>
          </a:p>
          <a:p>
            <a:pPr marL="285750" indent="-285750"/>
            <a:endParaRPr lang="en-US" sz="4400" dirty="0" smtClean="0"/>
          </a:p>
          <a:p>
            <a:pPr marL="285750" indent="-285750"/>
            <a:endParaRPr lang="en-US" sz="4400" dirty="0" smtClean="0"/>
          </a:p>
          <a:p>
            <a:endParaRPr lang="en-US" sz="4400" dirty="0"/>
          </a:p>
        </p:txBody>
      </p:sp>
    </p:spTree>
    <p:extLst>
      <p:ext uri="{BB962C8B-B14F-4D97-AF65-F5344CB8AC3E}">
        <p14:creationId xmlns:p14="http://schemas.microsoft.com/office/powerpoint/2010/main" val="9258935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2.geckoandfly.com/wp-content/uploads/2016/01/joseph-stalin-quote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0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0179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CA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524" y="0"/>
            <a:ext cx="6867525" cy="6867525"/>
          </a:xfrm>
          <a:prstGeom prst="rect">
            <a:avLst/>
          </a:prstGeom>
          <a:noFill/>
          <a:ln>
            <a:solidFill>
              <a:srgbClr val="E0CA5D"/>
            </a:solidFill>
          </a:ln>
        </p:spPr>
      </p:pic>
    </p:spTree>
    <p:extLst>
      <p:ext uri="{BB962C8B-B14F-4D97-AF65-F5344CB8AC3E}">
        <p14:creationId xmlns:p14="http://schemas.microsoft.com/office/powerpoint/2010/main" val="2515520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9877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carena.pl/uploads/images/przeglad_kk/gta_1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0651"/>
            <a:ext cx="12315825" cy="923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65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3395"/>
            <a:ext cx="12192000" cy="10926020"/>
          </a:xfrm>
          <a:prstGeom prst="rect">
            <a:avLst/>
          </a:prstGeom>
        </p:spPr>
      </p:pic>
    </p:spTree>
    <p:extLst>
      <p:ext uri="{BB962C8B-B14F-4D97-AF65-F5344CB8AC3E}">
        <p14:creationId xmlns:p14="http://schemas.microsoft.com/office/powerpoint/2010/main" val="4130950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4694973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7464" y="0"/>
            <a:ext cx="4957071" cy="6858000"/>
          </a:xfrm>
          <a:prstGeom prst="rect">
            <a:avLst/>
          </a:prstGeom>
        </p:spPr>
      </p:pic>
    </p:spTree>
    <p:extLst>
      <p:ext uri="{BB962C8B-B14F-4D97-AF65-F5344CB8AC3E}">
        <p14:creationId xmlns:p14="http://schemas.microsoft.com/office/powerpoint/2010/main" val="3139859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1072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81325"/>
            <a:ext cx="12192000" cy="12192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3489494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8577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826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653309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9701"/>
            <a:ext cx="12192000" cy="9143347"/>
          </a:xfrm>
          <a:prstGeom prst="rect">
            <a:avLst/>
          </a:prstGeom>
        </p:spPr>
      </p:pic>
    </p:spTree>
    <p:extLst>
      <p:ext uri="{BB962C8B-B14F-4D97-AF65-F5344CB8AC3E}">
        <p14:creationId xmlns:p14="http://schemas.microsoft.com/office/powerpoint/2010/main" val="25006537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864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a:solidFill>
            <a:schemeClr val="bg1"/>
          </a:solidFill>
          <a:ln>
            <a:noFill/>
          </a:ln>
        </p:spPr>
      </p:pic>
    </p:spTree>
    <p:extLst>
      <p:ext uri="{BB962C8B-B14F-4D97-AF65-F5344CB8AC3E}">
        <p14:creationId xmlns:p14="http://schemas.microsoft.com/office/powerpoint/2010/main" val="4126061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8C1C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475" y="-1343025"/>
            <a:ext cx="8515350" cy="8515350"/>
          </a:xfrm>
          <a:prstGeom prst="rect">
            <a:avLst/>
          </a:prstGeom>
        </p:spPr>
      </p:pic>
    </p:spTree>
    <p:extLst>
      <p:ext uri="{BB962C8B-B14F-4D97-AF65-F5344CB8AC3E}">
        <p14:creationId xmlns:p14="http://schemas.microsoft.com/office/powerpoint/2010/main" val="4151869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2050"/>
            <a:ext cx="12192000" cy="8163764"/>
          </a:xfrm>
          <a:prstGeom prst="rect">
            <a:avLst/>
          </a:prstGeom>
        </p:spPr>
      </p:pic>
    </p:spTree>
    <p:extLst>
      <p:ext uri="{BB962C8B-B14F-4D97-AF65-F5344CB8AC3E}">
        <p14:creationId xmlns:p14="http://schemas.microsoft.com/office/powerpoint/2010/main" val="2758708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497" y="2437388"/>
            <a:ext cx="10515600" cy="3366386"/>
          </a:xfrm>
        </p:spPr>
        <p:txBody>
          <a:bodyPr>
            <a:noAutofit/>
          </a:bodyPr>
          <a:lstStyle/>
          <a:p>
            <a:pPr marL="0" indent="0">
              <a:buNone/>
            </a:pPr>
            <a:r>
              <a:rPr lang="en-US" sz="6000" b="1" dirty="0" smtClean="0">
                <a:effectLst>
                  <a:outerShdw blurRad="38100" dist="38100" dir="2700000" algn="tl">
                    <a:srgbClr val="000000">
                      <a:alpha val="43137"/>
                    </a:srgbClr>
                  </a:outerShdw>
                </a:effectLst>
                <a:latin typeface="MarkOT-Book" panose="020B0604020101010102" pitchFamily="34" charset="0"/>
              </a:rPr>
              <a:t>“Serious games </a:t>
            </a:r>
            <a:r>
              <a:rPr lang="en-US" sz="6000" dirty="0" smtClean="0">
                <a:effectLst>
                  <a:outerShdw blurRad="38100" dist="38100" dir="2700000" algn="tl">
                    <a:srgbClr val="000000">
                      <a:alpha val="43137"/>
                    </a:srgbClr>
                  </a:outerShdw>
                </a:effectLst>
                <a:latin typeface="MarkOT-Book" panose="020B0604020101010102" pitchFamily="34" charset="0"/>
              </a:rPr>
              <a:t>are </a:t>
            </a:r>
            <a:r>
              <a:rPr lang="en-US" sz="6000" dirty="0">
                <a:effectLst>
                  <a:outerShdw blurRad="38100" dist="38100" dir="2700000" algn="tl">
                    <a:srgbClr val="000000">
                      <a:alpha val="43137"/>
                    </a:srgbClr>
                  </a:outerShdw>
                </a:effectLst>
                <a:latin typeface="MarkOT-Book" panose="020B0604020101010102" pitchFamily="34" charset="0"/>
              </a:rPr>
              <a:t>games designed with intended purposes within the context of real-world problems</a:t>
            </a:r>
            <a:r>
              <a:rPr lang="en-US" sz="6000" dirty="0" smtClean="0">
                <a:effectLst>
                  <a:outerShdw blurRad="38100" dist="38100" dir="2700000" algn="tl">
                    <a:srgbClr val="000000">
                      <a:alpha val="43137"/>
                    </a:srgbClr>
                  </a:outerShdw>
                </a:effectLst>
                <a:latin typeface="MarkOT-Book" panose="020B0604020101010102" pitchFamily="34" charset="0"/>
              </a:rPr>
              <a:t>.”</a:t>
            </a:r>
            <a:endParaRPr lang="en-US" sz="6000" dirty="0">
              <a:effectLst>
                <a:outerShdw blurRad="38100" dist="38100" dir="2700000" algn="tl">
                  <a:srgbClr val="000000">
                    <a:alpha val="43137"/>
                  </a:srgbClr>
                </a:outerShdw>
              </a:effectLst>
              <a:latin typeface="MarkOT-Book" panose="020B0604020101010102" pitchFamily="34" charset="0"/>
            </a:endParaRPr>
          </a:p>
        </p:txBody>
      </p:sp>
      <p:sp>
        <p:nvSpPr>
          <p:cNvPr id="4" name="TextBox 3"/>
          <p:cNvSpPr txBox="1"/>
          <p:nvPr/>
        </p:nvSpPr>
        <p:spPr>
          <a:xfrm>
            <a:off x="0" y="0"/>
            <a:ext cx="12192000" cy="1569660"/>
          </a:xfrm>
          <a:prstGeom prst="rect">
            <a:avLst/>
          </a:prstGeom>
          <a:noFill/>
        </p:spPr>
        <p:txBody>
          <a:bodyPr wrap="square" rtlCol="0">
            <a:spAutoFit/>
          </a:bodyPr>
          <a:lstStyle/>
          <a:p>
            <a:pPr algn="ctr"/>
            <a:r>
              <a:rPr lang="en-US" sz="9600" u="sng" dirty="0" smtClean="0">
                <a:solidFill>
                  <a:schemeClr val="accent2"/>
                </a:solidFill>
                <a:effectLst>
                  <a:outerShdw blurRad="38100" dist="38100" dir="2700000" algn="tl">
                    <a:srgbClr val="000000">
                      <a:alpha val="43137"/>
                    </a:srgbClr>
                  </a:outerShdw>
                </a:effectLst>
                <a:latin typeface="MarkOT-Heavy" panose="020B0904020101010102" pitchFamily="34" charset="0"/>
              </a:rPr>
              <a:t>SERIOUS GAMING</a:t>
            </a:r>
          </a:p>
        </p:txBody>
      </p:sp>
    </p:spTree>
    <p:extLst>
      <p:ext uri="{BB962C8B-B14F-4D97-AF65-F5344CB8AC3E}">
        <p14:creationId xmlns:p14="http://schemas.microsoft.com/office/powerpoint/2010/main" val="12405811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046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6333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11500" u="sng" dirty="0" smtClean="0">
                <a:solidFill>
                  <a:schemeClr val="accent2"/>
                </a:solidFill>
                <a:latin typeface="MarkOT-Heavy" panose="020B0904020101010102" pitchFamily="34" charset="0"/>
              </a:rPr>
              <a:t>Key Takeaway</a:t>
            </a:r>
            <a:endParaRPr lang="en-US" sz="11500" u="sng" dirty="0">
              <a:solidFill>
                <a:schemeClr val="accent2"/>
              </a:solidFill>
              <a:latin typeface="MarkOT-Heavy" panose="020B0904020101010102" pitchFamily="34" charset="0"/>
            </a:endParaRPr>
          </a:p>
        </p:txBody>
      </p:sp>
      <p:sp>
        <p:nvSpPr>
          <p:cNvPr id="3" name="Content Placeholder 2"/>
          <p:cNvSpPr>
            <a:spLocks noGrp="1"/>
          </p:cNvSpPr>
          <p:nvPr>
            <p:ph idx="1"/>
          </p:nvPr>
        </p:nvSpPr>
        <p:spPr>
          <a:xfrm>
            <a:off x="838200" y="1530660"/>
            <a:ext cx="10515600" cy="5265119"/>
          </a:xfrm>
        </p:spPr>
        <p:txBody>
          <a:bodyPr>
            <a:noAutofit/>
          </a:bodyPr>
          <a:lstStyle/>
          <a:p>
            <a:pPr marL="0" indent="0">
              <a:buNone/>
            </a:pPr>
            <a:endParaRPr lang="en-US" sz="4400" dirty="0" smtClean="0">
              <a:effectLst>
                <a:outerShdw blurRad="38100" dist="38100" dir="2700000" algn="tl">
                  <a:srgbClr val="000000">
                    <a:alpha val="43137"/>
                  </a:srgbClr>
                </a:outerShdw>
              </a:effectLst>
              <a:latin typeface="MarkOT-Book" panose="020B0604020101010102" pitchFamily="34" charset="0"/>
            </a:endParaRPr>
          </a:p>
          <a:p>
            <a:pPr marL="0" indent="0">
              <a:buNone/>
            </a:pPr>
            <a:r>
              <a:rPr lang="en-US" sz="4400" dirty="0" smtClean="0">
                <a:latin typeface="MarkOT-Book" panose="020B0604020101010102" pitchFamily="34" charset="0"/>
              </a:rPr>
              <a:t>Serious gaming has been proven to solve real-world problems. The </a:t>
            </a:r>
            <a:r>
              <a:rPr lang="en-US" sz="4400" dirty="0">
                <a:latin typeface="MarkOT-Book" panose="020B0604020101010102" pitchFamily="34" charset="0"/>
              </a:rPr>
              <a:t>enthusiasm is already </a:t>
            </a:r>
            <a:r>
              <a:rPr lang="en-US" sz="4400" dirty="0" smtClean="0">
                <a:latin typeface="MarkOT-Book" panose="020B0604020101010102" pitchFamily="34" charset="0"/>
              </a:rPr>
              <a:t>there - we </a:t>
            </a:r>
            <a:r>
              <a:rPr lang="en-US" sz="4400" dirty="0">
                <a:latin typeface="MarkOT-Book" panose="020B0604020101010102" pitchFamily="34" charset="0"/>
              </a:rPr>
              <a:t>just have to channel </a:t>
            </a:r>
            <a:r>
              <a:rPr lang="en-US" sz="4400" dirty="0" smtClean="0">
                <a:latin typeface="MarkOT-Book" panose="020B0604020101010102" pitchFamily="34" charset="0"/>
              </a:rPr>
              <a:t>it. Serious gaming isn’t just a technological craft. It’s a </a:t>
            </a:r>
            <a:r>
              <a:rPr lang="en-US" sz="4400" dirty="0">
                <a:latin typeface="MarkOT-Book" panose="020B0604020101010102" pitchFamily="34" charset="0"/>
              </a:rPr>
              <a:t>twenty-first-century way of thinking and </a:t>
            </a:r>
            <a:r>
              <a:rPr lang="en-US" sz="4400" dirty="0" smtClean="0">
                <a:latin typeface="MarkOT-Book" panose="020B0604020101010102" pitchFamily="34" charset="0"/>
              </a:rPr>
              <a:t>leading.</a:t>
            </a:r>
          </a:p>
        </p:txBody>
      </p:sp>
    </p:spTree>
    <p:extLst>
      <p:ext uri="{BB962C8B-B14F-4D97-AF65-F5344CB8AC3E}">
        <p14:creationId xmlns:p14="http://schemas.microsoft.com/office/powerpoint/2010/main" val="3980632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04.deviantart.net/d204/i/2014/071/c/c/plague_inc__evolved___fantastic_fungus_by_shroomworks-d79z8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869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ailystormer.com/wp-content/uploads/2014/07/article-2694117-1FAD9F0D00000578-42_964x666.jp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12192000" cy="8423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2000" cy="6555641"/>
          </a:xfrm>
          <a:prstGeom prst="rect">
            <a:avLst/>
          </a:prstGeom>
          <a:noFill/>
        </p:spPr>
        <p:txBody>
          <a:bodyPr wrap="square" rtlCol="0">
            <a:spAutoFit/>
          </a:bodyPr>
          <a:lstStyle/>
          <a:p>
            <a:pPr algn="ctr"/>
            <a:endParaRPr lang="en-US" sz="6000" dirty="0" smtClean="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endParaRPr>
          </a:p>
          <a:p>
            <a:pPr algn="ctr"/>
            <a:r>
              <a:rPr lang="en-US" sz="6000" dirty="0" smtClean="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rPr>
              <a:t>WHAT IF WE COULD TRANSITION FROM SAVING THE WORLD IN</a:t>
            </a:r>
            <a:endParaRPr lang="en-US" sz="6000" dirty="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endParaRPr>
          </a:p>
          <a:p>
            <a:pPr algn="ctr"/>
            <a:r>
              <a:rPr lang="en-US" sz="6000" dirty="0" smtClean="0">
                <a:ln w="15875">
                  <a:solidFill>
                    <a:schemeClr val="tx1"/>
                  </a:solidFill>
                </a:ln>
                <a:solidFill>
                  <a:schemeClr val="accent2"/>
                </a:solidFill>
                <a:effectLst>
                  <a:outerShdw blurRad="38100" dist="38100" dir="2700000" algn="tl">
                    <a:srgbClr val="000000">
                      <a:alpha val="43137"/>
                    </a:srgbClr>
                  </a:outerShdw>
                </a:effectLst>
                <a:latin typeface="MarkOT-Heavy" panose="020B0904020101010102" pitchFamily="34" charset="0"/>
              </a:rPr>
              <a:t>GAMES</a:t>
            </a:r>
            <a:endParaRPr lang="en-US" sz="6000" dirty="0" smtClean="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endParaRPr>
          </a:p>
          <a:p>
            <a:pPr algn="ctr"/>
            <a:r>
              <a:rPr lang="en-US" sz="6000" dirty="0" smtClean="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rPr>
              <a:t>TO SAVING THE WORLD IN</a:t>
            </a:r>
          </a:p>
          <a:p>
            <a:pPr algn="ctr"/>
            <a:r>
              <a:rPr lang="en-US" sz="6000" dirty="0" smtClean="0">
                <a:ln w="15875">
                  <a:solidFill>
                    <a:schemeClr val="tx1"/>
                  </a:solidFill>
                </a:ln>
                <a:solidFill>
                  <a:schemeClr val="accent2"/>
                </a:solidFill>
                <a:effectLst>
                  <a:outerShdw blurRad="38100" dist="38100" dir="2700000" algn="tl">
                    <a:srgbClr val="000000">
                      <a:alpha val="43137"/>
                    </a:srgbClr>
                  </a:outerShdw>
                </a:effectLst>
                <a:latin typeface="MarkOT-Heavy" panose="020B0904020101010102" pitchFamily="34" charset="0"/>
              </a:rPr>
              <a:t>REAL-LIFE?</a:t>
            </a:r>
            <a:endParaRPr lang="en-US" sz="6000" dirty="0">
              <a:ln w="15875">
                <a:solidFill>
                  <a:schemeClr val="tx1"/>
                </a:solidFill>
              </a:ln>
              <a:solidFill>
                <a:schemeClr val="bg1"/>
              </a:solidFill>
              <a:effectLst>
                <a:outerShdw blurRad="38100" dist="38100" dir="2700000" algn="tl">
                  <a:srgbClr val="000000">
                    <a:alpha val="43137"/>
                  </a:srgbClr>
                </a:outerShdw>
              </a:effectLst>
              <a:latin typeface="MarkOT-Heavy" panose="020B0904020101010102" pitchFamily="34" charset="0"/>
            </a:endParaRPr>
          </a:p>
        </p:txBody>
      </p:sp>
    </p:spTree>
    <p:extLst>
      <p:ext uri="{BB962C8B-B14F-4D97-AF65-F5344CB8AC3E}">
        <p14:creationId xmlns:p14="http://schemas.microsoft.com/office/powerpoint/2010/main" val="417971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294" y="1297153"/>
            <a:ext cx="11692528"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smtClean="0"/>
              <a:t>Anderson, J., &amp; </a:t>
            </a:r>
            <a:r>
              <a:rPr lang="en-US" sz="1200" dirty="0" err="1" smtClean="0"/>
              <a:t>Rainie</a:t>
            </a:r>
            <a:r>
              <a:rPr lang="en-US" sz="1200" dirty="0" smtClean="0"/>
              <a:t>, L. (2012, May 18). The Future of Gamification. Retrieved April 12, 2016, from </a:t>
            </a:r>
            <a:r>
              <a:rPr lang="en-US" sz="1200" dirty="0" smtClean="0">
                <a:hlinkClick r:id="rId3"/>
              </a:rPr>
              <a:t>http://www.pewinternet.org/2012/05/18/the-future-of-gamification/</a:t>
            </a:r>
            <a:r>
              <a:rPr lang="en-US" sz="1200" dirty="0" smtClean="0"/>
              <a:t>  </a:t>
            </a:r>
          </a:p>
          <a:p>
            <a:pPr marL="285750" indent="-285750">
              <a:lnSpc>
                <a:spcPct val="150000"/>
              </a:lnSpc>
              <a:buFont typeface="Arial" panose="020B0604020202020204" pitchFamily="34" charset="0"/>
              <a:buChar char="•"/>
            </a:pPr>
            <a:r>
              <a:rPr lang="en-US" sz="1200" dirty="0" smtClean="0"/>
              <a:t>Ault, A. (2016, February 2). Video Games and Learning. Retrieved April 12, 2016, from </a:t>
            </a:r>
            <a:r>
              <a:rPr lang="en-US" sz="1200" dirty="0" smtClean="0">
                <a:hlinkClick r:id="rId4"/>
              </a:rPr>
              <a:t>http://library.cqpress.com/cqresearcher/document.php?id=cqresrre2016021203</a:t>
            </a:r>
            <a:r>
              <a:rPr lang="en-US" sz="1200" dirty="0" smtClean="0"/>
              <a:t>  </a:t>
            </a:r>
          </a:p>
          <a:p>
            <a:pPr marL="285750" indent="-285750">
              <a:lnSpc>
                <a:spcPct val="150000"/>
              </a:lnSpc>
              <a:buFont typeface="Arial" panose="020B0604020202020204" pitchFamily="34" charset="0"/>
              <a:buChar char="•"/>
            </a:pPr>
            <a:r>
              <a:rPr lang="en-US" sz="1200" dirty="0" smtClean="0"/>
              <a:t>E</a:t>
            </a:r>
            <a:r>
              <a:rPr lang="en-US" sz="1200" dirty="0"/>
              <a:t>. (2012, May 10). Extra Credits: Metrics. Retrieved April 11, 2016, from </a:t>
            </a:r>
            <a:r>
              <a:rPr lang="en-US" sz="1200" dirty="0">
                <a:hlinkClick r:id="rId5"/>
              </a:rPr>
              <a:t>https://</a:t>
            </a:r>
            <a:r>
              <a:rPr lang="en-US" sz="1200" dirty="0" smtClean="0">
                <a:hlinkClick r:id="rId5"/>
              </a:rPr>
              <a:t>www.youtube.com/watch?v=nqGcXOksFGg</a:t>
            </a:r>
            <a:endParaRPr lang="en-US" sz="1200" dirty="0" smtClean="0"/>
          </a:p>
          <a:p>
            <a:pPr marL="285750" indent="-285750">
              <a:lnSpc>
                <a:spcPct val="150000"/>
              </a:lnSpc>
              <a:buFont typeface="Arial" panose="020B0604020202020204" pitchFamily="34" charset="0"/>
              <a:buChar char="•"/>
            </a:pPr>
            <a:r>
              <a:rPr lang="en-US" sz="1200" dirty="0" smtClean="0"/>
              <a:t>Kellogg, J. (2012, October 14). Millions Watch as Felix Baumgartner Makes Record-Breaking Space Jump. Retrieved April 15, 2016, from </a:t>
            </a:r>
            <a:r>
              <a:rPr lang="en-US" sz="1200" dirty="0" smtClean="0">
                <a:hlinkClick r:id="rId6"/>
              </a:rPr>
              <a:t>http://www.hollywoodreporter.com/news/millions-watch-as-felix-baumgartner-378859</a:t>
            </a:r>
            <a:r>
              <a:rPr lang="en-US" sz="1200" dirty="0" smtClean="0"/>
              <a:t>  </a:t>
            </a:r>
          </a:p>
          <a:p>
            <a:pPr marL="285750" indent="-285750">
              <a:lnSpc>
                <a:spcPct val="150000"/>
              </a:lnSpc>
              <a:buFont typeface="Arial" panose="020B0604020202020204" pitchFamily="34" charset="0"/>
              <a:buChar char="•"/>
            </a:pPr>
            <a:r>
              <a:rPr lang="en-US" sz="1200" dirty="0" smtClean="0"/>
              <a:t>Kelly, K. (2007, March 19). SXSW: Serious Games: Can Learning Be Hard Fun? Retrieved April 15, 2016, from </a:t>
            </a:r>
            <a:r>
              <a:rPr lang="en-US" sz="1200" dirty="0" smtClean="0">
                <a:hlinkClick r:id="rId7"/>
              </a:rPr>
              <a:t>http://www.engadget.com/2007/03/19/sxsw-serious-games-can-learning-be-hard-fun/</a:t>
            </a:r>
            <a:r>
              <a:rPr lang="en-US" sz="1200" dirty="0" smtClean="0"/>
              <a:t>  </a:t>
            </a:r>
          </a:p>
          <a:p>
            <a:pPr marL="285750" indent="-285750">
              <a:lnSpc>
                <a:spcPct val="150000"/>
              </a:lnSpc>
              <a:buFont typeface="Arial" panose="020B0604020202020204" pitchFamily="34" charset="0"/>
              <a:buChar char="•"/>
            </a:pPr>
            <a:r>
              <a:rPr lang="en-US" sz="1200" dirty="0" err="1" smtClean="0"/>
              <a:t>McGonigal</a:t>
            </a:r>
            <a:r>
              <a:rPr lang="en-US" sz="1200" dirty="0" smtClean="0"/>
              <a:t>, J. (2016, March 09). SXSWedu Keynote | How to Think (and Learn) Like a Futurist. Retrieved April 12, 2016, from </a:t>
            </a:r>
            <a:r>
              <a:rPr lang="en-US" sz="1200" dirty="0" smtClean="0">
                <a:hlinkClick r:id="rId8"/>
              </a:rPr>
              <a:t>https://www.youtube.com/watch?v=CKvMmtclUBA</a:t>
            </a:r>
            <a:r>
              <a:rPr lang="en-US" sz="1200" dirty="0" smtClean="0"/>
              <a:t>  </a:t>
            </a:r>
          </a:p>
          <a:p>
            <a:pPr marL="285750" indent="-285750">
              <a:lnSpc>
                <a:spcPct val="150000"/>
              </a:lnSpc>
              <a:buFont typeface="Arial" panose="020B0604020202020204" pitchFamily="34" charset="0"/>
              <a:buChar char="•"/>
            </a:pPr>
            <a:r>
              <a:rPr lang="en-US" sz="1200" dirty="0" smtClean="0"/>
              <a:t>M. (2015, December 9). Worlds 2015 Viewership. Retrieved April 12, 2016, from </a:t>
            </a:r>
            <a:r>
              <a:rPr lang="en-US" sz="1200" dirty="0" smtClean="0">
                <a:hlinkClick r:id="rId9"/>
              </a:rPr>
              <a:t>http://www.lolesports.com/en_US/articles/worlds-2015-viewership</a:t>
            </a:r>
            <a:r>
              <a:rPr lang="en-US" sz="1200" dirty="0" smtClean="0"/>
              <a:t>  </a:t>
            </a:r>
          </a:p>
          <a:p>
            <a:pPr marL="285750" indent="-285750">
              <a:lnSpc>
                <a:spcPct val="150000"/>
              </a:lnSpc>
              <a:buFont typeface="Arial" panose="020B0604020202020204" pitchFamily="34" charset="0"/>
              <a:buChar char="•"/>
            </a:pPr>
            <a:r>
              <a:rPr lang="en-US" sz="1200" dirty="0" smtClean="0"/>
              <a:t>Ma, M., </a:t>
            </a:r>
            <a:r>
              <a:rPr lang="en-US" sz="1200" dirty="0" err="1" smtClean="0"/>
              <a:t>Oikonomou</a:t>
            </a:r>
            <a:r>
              <a:rPr lang="en-US" sz="1200" dirty="0" smtClean="0"/>
              <a:t>, A., &amp; Jain, L. C. (2011). </a:t>
            </a:r>
            <a:r>
              <a:rPr lang="en-US" sz="1200" i="1" dirty="0" smtClean="0"/>
              <a:t>Serious games and edutainment applications</a:t>
            </a:r>
            <a:r>
              <a:rPr lang="en-US" sz="1200" dirty="0" smtClean="0"/>
              <a:t>. London: Springer. </a:t>
            </a:r>
          </a:p>
          <a:p>
            <a:pPr marL="285750" indent="-285750">
              <a:lnSpc>
                <a:spcPct val="150000"/>
              </a:lnSpc>
              <a:buFont typeface="Arial" panose="020B0604020202020204" pitchFamily="34" charset="0"/>
              <a:buChar char="•"/>
            </a:pPr>
            <a:r>
              <a:rPr lang="en-US" sz="1200" dirty="0" smtClean="0"/>
              <a:t>Master Chief [Digital image]. (</a:t>
            </a:r>
            <a:r>
              <a:rPr lang="en-US" sz="1200" dirty="0" err="1" smtClean="0"/>
              <a:t>n.d.</a:t>
            </a:r>
            <a:r>
              <a:rPr lang="en-US" sz="1200" dirty="0" smtClean="0"/>
              <a:t>). Retrieved from </a:t>
            </a:r>
            <a:r>
              <a:rPr lang="en-US" sz="1200" dirty="0" smtClean="0">
                <a:hlinkClick r:id="rId10"/>
              </a:rPr>
              <a:t>http://mousenjoypad.com/reviews/xbox-one/halo-master-chief-collection-review/</a:t>
            </a:r>
            <a:r>
              <a:rPr lang="en-US" sz="1200" dirty="0" smtClean="0"/>
              <a:t> </a:t>
            </a:r>
          </a:p>
          <a:p>
            <a:pPr marL="285750" indent="-285750">
              <a:lnSpc>
                <a:spcPct val="150000"/>
              </a:lnSpc>
              <a:buFont typeface="Arial" panose="020B0604020202020204" pitchFamily="34" charset="0"/>
              <a:buChar char="•"/>
            </a:pPr>
            <a:r>
              <a:rPr lang="en-US" sz="1200" dirty="0" err="1" smtClean="0"/>
              <a:t>Samari</a:t>
            </a:r>
            <a:r>
              <a:rPr lang="en-US" sz="1200" dirty="0" smtClean="0"/>
              <a:t>, N. (2015, January 27). The growing importance of Serious Games. Retrieved April 12, 2016, from </a:t>
            </a:r>
            <a:r>
              <a:rPr lang="en-US" sz="1200" dirty="0" smtClean="0">
                <a:hlinkClick r:id="rId11"/>
              </a:rPr>
              <a:t>http://www.bunnyfoot.com/blog/2015/01/the-growing-importance-of-serious-games/</a:t>
            </a:r>
            <a:r>
              <a:rPr lang="en-US" sz="1200" dirty="0" smtClean="0"/>
              <a:t>  </a:t>
            </a:r>
          </a:p>
          <a:p>
            <a:pPr marL="285750" indent="-285750">
              <a:lnSpc>
                <a:spcPct val="150000"/>
              </a:lnSpc>
              <a:buFont typeface="Arial" panose="020B0604020202020204" pitchFamily="34" charset="0"/>
              <a:buChar char="•"/>
            </a:pPr>
            <a:r>
              <a:rPr lang="en-US" sz="1200" dirty="0" err="1" smtClean="0"/>
              <a:t>Scimeca</a:t>
            </a:r>
            <a:r>
              <a:rPr lang="en-US" sz="1200" dirty="0" smtClean="0"/>
              <a:t>, D. (2014, August 17). Why Oregon Trail still matters. Retrieved April 15, 2016, from </a:t>
            </a:r>
            <a:r>
              <a:rPr lang="en-US" sz="1200" dirty="0" smtClean="0">
                <a:hlinkClick r:id="rId12"/>
              </a:rPr>
              <a:t>http://kernelmag.dailydot.com/issue-sections/features-issue-sections/10021/the-lasting-legacy-of-oregon-trail/</a:t>
            </a:r>
            <a:r>
              <a:rPr lang="en-US" sz="1200" dirty="0" smtClean="0"/>
              <a:t> </a:t>
            </a:r>
          </a:p>
          <a:p>
            <a:pPr marL="285750" indent="-285750">
              <a:lnSpc>
                <a:spcPct val="150000"/>
              </a:lnSpc>
              <a:buFont typeface="Arial" panose="020B0604020202020204" pitchFamily="34" charset="0"/>
              <a:buChar char="•"/>
            </a:pPr>
            <a:r>
              <a:rPr lang="en-US" sz="1200" dirty="0" smtClean="0"/>
              <a:t>T. (2013, May 14). Games Are Serious Fun: Mark Rein-Hagen at </a:t>
            </a:r>
            <a:r>
              <a:rPr lang="en-US" sz="1200" dirty="0" err="1" smtClean="0"/>
              <a:t>TEDxTbilisi</a:t>
            </a:r>
            <a:r>
              <a:rPr lang="en-US" sz="1200" dirty="0" smtClean="0"/>
              <a:t>. Retrieved April 11, 2016, from </a:t>
            </a:r>
            <a:r>
              <a:rPr lang="en-US" sz="1200" dirty="0" smtClean="0">
                <a:hlinkClick r:id="rId13"/>
              </a:rPr>
              <a:t>https://www.youtube.com/watch?v=KSo0OeHObo8</a:t>
            </a:r>
            <a:endParaRPr lang="en-US" sz="1200" dirty="0" smtClean="0"/>
          </a:p>
          <a:p>
            <a:pPr marL="285750" indent="-285750">
              <a:lnSpc>
                <a:spcPct val="150000"/>
              </a:lnSpc>
              <a:buFont typeface="Arial" panose="020B0604020202020204" pitchFamily="34" charset="0"/>
              <a:buChar char="•"/>
            </a:pPr>
            <a:r>
              <a:rPr lang="en-US" sz="1200" dirty="0" smtClean="0"/>
              <a:t>The Gamification of Scientific Discovery | Big Fish Blog. (</a:t>
            </a:r>
            <a:r>
              <a:rPr lang="en-US" sz="1200" dirty="0" err="1" smtClean="0"/>
              <a:t>n.d.</a:t>
            </a:r>
            <a:r>
              <a:rPr lang="en-US" sz="1200" dirty="0" smtClean="0"/>
              <a:t>). Retrieved April 15, 2016, from </a:t>
            </a:r>
            <a:r>
              <a:rPr lang="en-US" sz="1200" dirty="0" smtClean="0">
                <a:hlinkClick r:id="rId14"/>
              </a:rPr>
              <a:t>http://www.bigfishgames.com/blog/stats/the-gamification-of-scientific-discovery/</a:t>
            </a:r>
            <a:r>
              <a:rPr lang="en-US" sz="1200" dirty="0" smtClean="0"/>
              <a:t>  </a:t>
            </a:r>
          </a:p>
          <a:p>
            <a:pPr marL="285750" indent="-285750">
              <a:lnSpc>
                <a:spcPct val="150000"/>
              </a:lnSpc>
              <a:buFont typeface="Arial" panose="020B0604020202020204" pitchFamily="34" charset="0"/>
              <a:buChar char="•"/>
            </a:pPr>
            <a:r>
              <a:rPr lang="en-US" sz="1200" dirty="0" smtClean="0"/>
              <a:t>Von </a:t>
            </a:r>
            <a:r>
              <a:rPr lang="en-US" sz="1200" dirty="0" err="1" smtClean="0"/>
              <a:t>Ahn</a:t>
            </a:r>
            <a:r>
              <a:rPr lang="en-US" sz="1200" dirty="0" smtClean="0"/>
              <a:t>, L., &amp; </a:t>
            </a:r>
            <a:r>
              <a:rPr lang="en-US" sz="1200" dirty="0" err="1" smtClean="0"/>
              <a:t>Dabbish</a:t>
            </a:r>
            <a:r>
              <a:rPr lang="en-US" sz="1200" dirty="0" smtClean="0"/>
              <a:t>, L. (2008, Aug). Designing Games With A Purpose. Retrieved April 15, 2016, from </a:t>
            </a:r>
            <a:r>
              <a:rPr lang="en-US" sz="1200" dirty="0" smtClean="0">
                <a:hlinkClick r:id="rId15"/>
              </a:rPr>
              <a:t>https://www.cs.cmu.edu/~biglou/GWAP_CACM.pdf</a:t>
            </a:r>
            <a:r>
              <a:rPr lang="en-US" sz="1200" dirty="0" smtClean="0"/>
              <a:t> </a:t>
            </a:r>
          </a:p>
          <a:p>
            <a:pPr>
              <a:lnSpc>
                <a:spcPct val="150000"/>
              </a:lnSpc>
            </a:pPr>
            <a:endParaRPr lang="en-US" sz="1200" dirty="0" smtClean="0"/>
          </a:p>
          <a:p>
            <a:pPr>
              <a:lnSpc>
                <a:spcPct val="150000"/>
              </a:lnSpc>
            </a:pPr>
            <a:endParaRPr lang="en-US" sz="1200" dirty="0"/>
          </a:p>
        </p:txBody>
      </p:sp>
      <p:sp>
        <p:nvSpPr>
          <p:cNvPr id="6" name="Title 5"/>
          <p:cNvSpPr>
            <a:spLocks noGrp="1"/>
          </p:cNvSpPr>
          <p:nvPr>
            <p:ph type="title"/>
          </p:nvPr>
        </p:nvSpPr>
        <p:spPr/>
        <p:txBody>
          <a:bodyPr/>
          <a:lstStyle/>
          <a:p>
            <a:r>
              <a:rPr lang="en-US" dirty="0" smtClean="0"/>
              <a:t>Reference List</a:t>
            </a:r>
            <a:endParaRPr lang="en-US" dirty="0"/>
          </a:p>
        </p:txBody>
      </p:sp>
    </p:spTree>
    <p:extLst>
      <p:ext uri="{BB962C8B-B14F-4D97-AF65-F5344CB8AC3E}">
        <p14:creationId xmlns:p14="http://schemas.microsoft.com/office/powerpoint/2010/main" val="35565411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dribbble.s3.amazonaws.com/users/129778/screenshots/905019/atari-game-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12191291" cy="79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304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dribbble.s3.amazonaws.com/users/129778/screenshots/905019/atari-game-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9355"/>
            <a:ext cx="12191999" cy="79252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idmod.org/sites/default/files/styles/team_lead_180x180/public/bressler.jpg?itok=sm_KkD9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207645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dmod.org/sites/default/files/styles/team_lead_180x180/public/cthurley2015.jpg?itok=gxvgyN4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59032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dmod.org/sites/default/files/styles/team_lead_180x180/public/Sylwester_P_0.jpg?itok=a6TwMS8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5" y="382905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dmod.org/sites/default/files/styles/team_lead_180x180/public/Oates_G.jpg?itok=MIGj7y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8261" y="59032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idmod.org/sites/default/files/styles/team_lead_180x180/public/wiswell_c.jpg?itok=GHw1DD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8261" y="382905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06" y="2076450"/>
            <a:ext cx="858289" cy="858289"/>
          </a:xfrm>
          <a:prstGeom prst="rect">
            <a:avLst/>
          </a:prstGeom>
        </p:spPr>
      </p:pic>
      <p:pic>
        <p:nvPicPr>
          <p:cNvPr id="7180" name="Picture 12" descr="http://idmod.org/sites/default/files/styles/team_lead_180x180/public/Lorton_C_0.jpg?itok=2OJ2Y-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9900" y="5332961"/>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idmod.org/sites/default/files/styles/team_lead_180x180/public/Karnik_N_0.jpg?itok=S8BJJuz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6606" y="5332961"/>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36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www.mobygames.com/images/shots/l/364930-microsoft-flight-simulator-x-deluxe-edition-windows-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90" y="-95249"/>
            <a:ext cx="12344399" cy="771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49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istimeimeanit.com/wp-content/uploads/2011/08/Hit-in-head-by-2x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50" y="152399"/>
            <a:ext cx="4752975" cy="653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05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5AAA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36497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6FCQ3RPYFS27-334089976-137</_dlc_DocId>
    <_dlc_DocIdUrl xmlns="6d2bc46a-f014-48ed-be59-9d6cf5da36fb">
      <Url>https://idmod.sharepoint.com/symposium/_layouts/15/DocIdRedir.aspx?ID=6FCQ3RPYFS27-334089976-137</Url>
      <Description>6FCQ3RPYFS27-334089976-137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76CA0B617D2DD498B639B5695A764B4" ma:contentTypeVersion="2" ma:contentTypeDescription="Create a new document." ma:contentTypeScope="" ma:versionID="12ce6ba286d8a722fbeda7b993b86f49">
  <xsd:schema xmlns:xsd="http://www.w3.org/2001/XMLSchema" xmlns:xs="http://www.w3.org/2001/XMLSchema" xmlns:p="http://schemas.microsoft.com/office/2006/metadata/properties" xmlns:ns2="6d2bc46a-f014-48ed-be59-9d6cf5da36fb" targetNamespace="http://schemas.microsoft.com/office/2006/metadata/properties" ma:root="true" ma:fieldsID="679a8e4ae1d572e94e67380fd784e4fb" ns2:_="">
    <xsd:import namespace="6d2bc46a-f014-48ed-be59-9d6cf5da36fb"/>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04CEE-721E-4DF4-A989-136DE0698B96}">
  <ds:schemaRefs>
    <ds:schemaRef ds:uri="http://schemas.microsoft.com/sharepoint/v3/contenttype/forms"/>
  </ds:schemaRefs>
</ds:datastoreItem>
</file>

<file path=customXml/itemProps2.xml><?xml version="1.0" encoding="utf-8"?>
<ds:datastoreItem xmlns:ds="http://schemas.openxmlformats.org/officeDocument/2006/customXml" ds:itemID="{A6F5BA42-F329-4113-9E30-7F8F971092A5}">
  <ds:schemaRefs>
    <ds:schemaRef ds:uri="http://schemas.microsoft.com/sharepoint/events"/>
  </ds:schemaRefs>
</ds:datastoreItem>
</file>

<file path=customXml/itemProps3.xml><?xml version="1.0" encoding="utf-8"?>
<ds:datastoreItem xmlns:ds="http://schemas.openxmlformats.org/officeDocument/2006/customXml" ds:itemID="{019BD42A-64AF-4E82-B9BF-1FC72E8E67BB}">
  <ds:schemaRefs>
    <ds:schemaRef ds:uri="6d2bc46a-f014-48ed-be59-9d6cf5da36f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2C14E8A9-7FF9-4343-B3E0-AF700228F4CC}"/>
</file>

<file path=docProps/app.xml><?xml version="1.0" encoding="utf-8"?>
<Properties xmlns="http://schemas.openxmlformats.org/officeDocument/2006/extended-properties" xmlns:vt="http://schemas.openxmlformats.org/officeDocument/2006/docPropsVTypes">
  <TotalTime>12377</TotalTime>
  <Words>2208</Words>
  <Application>Microsoft Office PowerPoint</Application>
  <PresentationFormat>Widescreen</PresentationFormat>
  <Paragraphs>320</Paragraphs>
  <Slides>67</Slides>
  <Notes>63</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Calibri</vt:lpstr>
      <vt:lpstr>Calibri Light</vt:lpstr>
      <vt:lpstr>MarkOT-Book</vt:lpstr>
      <vt:lpstr>MarkOT-Heavy</vt:lpstr>
      <vt:lpstr>Office Theme</vt:lpstr>
      <vt:lpstr>1_Office Theme</vt:lpstr>
      <vt:lpstr>SERIOUS GAMING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DAYS DECIPHER THE PROTEIN</vt:lpstr>
      <vt:lpstr>PowerPoint Presentation</vt:lpstr>
      <vt:lpstr>15 YEARS</vt:lpstr>
      <vt:lpstr>PowerPoint Presentation</vt:lpstr>
      <vt:lpstr> </vt:lpstr>
      <vt:lpstr>PowerPoint Presentation</vt:lpstr>
      <vt:lpstr>PowerPoint Presentation</vt:lpstr>
      <vt:lpstr>14 MILLION LEAGUE OF LEGENDS</vt:lpstr>
      <vt:lpstr>8 MILLION SPACE JUMP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10,080 HOURS 5TH GRADE TO HIGH-SCHOOL GRADUATION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vt:lpstr>
      <vt:lpstr>PowerPoint Presentation</vt:lpstr>
      <vt:lpstr>PowerPoint Presentation</vt:lpstr>
      <vt:lpstr>Reference List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SERIOUS GAMING</dc:title>
  <dc:creator>Nick Karnik</dc:creator>
  <cp:lastModifiedBy>Adrianna Tohara</cp:lastModifiedBy>
  <cp:revision>250</cp:revision>
  <dcterms:created xsi:type="dcterms:W3CDTF">2016-04-11T01:52:17Z</dcterms:created>
  <dcterms:modified xsi:type="dcterms:W3CDTF">2016-04-20T19:05:20Z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0x010100C76CA0B617D2DD498B639B5695A764B4</vt:lpwstr>
  </property>
  <property fmtid="{D5CDD505-2E9C-101B-9397-08002B2CF9AE}" pid="3" name="_dlc_DocIdItemGuid">
    <vt:lpwstr>b37fffef-c1df-4db3-ba77-6cd9b560de00</vt:lpwstr>
  </property>
</Properties>
</file>